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8"/>
  </p:notesMasterIdLst>
  <p:handoutMasterIdLst>
    <p:handoutMasterId r:id="rId19"/>
  </p:handoutMasterIdLst>
  <p:sldIdLst>
    <p:sldId id="1426" r:id="rId2"/>
    <p:sldId id="1427" r:id="rId3"/>
    <p:sldId id="1428" r:id="rId4"/>
    <p:sldId id="1429" r:id="rId5"/>
    <p:sldId id="1430" r:id="rId6"/>
    <p:sldId id="1431" r:id="rId7"/>
    <p:sldId id="1432" r:id="rId8"/>
    <p:sldId id="1433" r:id="rId9"/>
    <p:sldId id="1434" r:id="rId10"/>
    <p:sldId id="1435" r:id="rId11"/>
    <p:sldId id="1436" r:id="rId12"/>
    <p:sldId id="1437" r:id="rId13"/>
    <p:sldId id="1438" r:id="rId14"/>
    <p:sldId id="1439" r:id="rId15"/>
    <p:sldId id="1440" r:id="rId16"/>
    <p:sldId id="144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73" autoAdjust="0"/>
  </p:normalViewPr>
  <p:slideViewPr>
    <p:cSldViewPr snapToGrid="0">
      <p:cViewPr>
        <p:scale>
          <a:sx n="90" d="100"/>
          <a:sy n="90" d="100"/>
        </p:scale>
        <p:origin x="-72" y="-81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327FD29-0009-4C81-ADF6-DF1643903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BE243550-4C30-437F-93E4-202C95E7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problem with </a:t>
            </a:r>
            <a:r>
              <a:rPr lang="en-US" dirty="0" err="1" smtClean="0"/>
              <a:t>waitFill</a:t>
            </a:r>
            <a:r>
              <a:rPr lang="en-US" dirty="0" smtClean="0"/>
              <a:t>? What if the </a:t>
            </a:r>
            <a:r>
              <a:rPr lang="en-US" dirty="0" err="1" smtClean="0"/>
              <a:t>hitQ</a:t>
            </a:r>
            <a:r>
              <a:rPr lang="en-US" dirty="0" smtClean="0"/>
              <a:t> is blocked? Should we not at</a:t>
            </a:r>
            <a:r>
              <a:rPr lang="en-US" baseline="0" dirty="0" smtClean="0"/>
              <a:t> least write it in the cache?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 txBox="1">
            <a:spLocks noGrp="1" noChangeArrowheads="1"/>
          </p:cNvSpPr>
          <p:nvPr/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41" tIns="47968" rIns="95941" bIns="47968" anchor="b"/>
          <a:lstStyle/>
          <a:p>
            <a:pPr algn="r" defTabSz="959131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4D466C98-CC5E-4608-95EE-0245E77221A5}" type="slidenum">
              <a:rPr lang="en-US" sz="1400">
                <a:latin typeface="Tahoma" pitchFamily="34" charset="0"/>
              </a:rPr>
              <a:pPr algn="r" defTabSz="959131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31, 2014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3DE006A4-E9FC-42AF-A6C6-611FFAB88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31, 2014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312DCABE-3469-4729-842D-99C1CF712F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31, 2014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L17-</a:t>
            </a:r>
            <a:fld id="{13B05E0F-7AF6-4F5B-A16A-F3ACA8CC56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1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4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solidFill>
                  <a:schemeClr val="tx2"/>
                </a:solidFill>
              </a:rPr>
              <a:t>Caches-2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DE006A4-E9FC-42AF-A6C6-611FFAB882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Start-miss and Send-fill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3" y="1948192"/>
            <a:ext cx="8267701" cy="3283027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(status ==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 smtClean="0">
                <a:latin typeface="Courier New"/>
              </a:rPr>
              <a:t>getIdx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missReq.addr</a:t>
            </a:r>
            <a:r>
              <a:rPr lang="en-US" sz="1800" dirty="0" smtClean="0">
                <a:latin typeface="Courier New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let</a:t>
            </a:r>
            <a:r>
              <a:rPr lang="en-US" sz="1800" dirty="0" smtClean="0">
                <a:latin typeface="Courier New"/>
              </a:rPr>
              <a:t> tag=</a:t>
            </a:r>
            <a:r>
              <a:rPr lang="en-US" sz="1800" dirty="0" err="1" smtClean="0">
                <a:latin typeface="Courier New"/>
              </a:rPr>
              <a:t>tagArray.sub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dirty=</a:t>
            </a:r>
            <a:r>
              <a:rPr lang="en-US" sz="1800" dirty="0" err="1" smtClean="0">
                <a:latin typeface="Courier New"/>
              </a:rPr>
              <a:t>dirtyArray.sub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isValid</a:t>
            </a:r>
            <a:r>
              <a:rPr lang="en-US" sz="1800" dirty="0" smtClean="0">
                <a:latin typeface="Courier New"/>
              </a:rPr>
              <a:t>(tag</a:t>
            </a:r>
            <a:r>
              <a:rPr lang="en-US" sz="1800" dirty="0">
                <a:latin typeface="Courier New"/>
              </a:rPr>
              <a:t>) &amp;&amp; dirty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smtClean="0">
                <a:latin typeface="Courier New"/>
              </a:rPr>
              <a:t>// write-back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smtClean="0">
                <a:latin typeface="Courier New"/>
              </a:rPr>
              <a:t>{</a:t>
            </a:r>
            <a:r>
              <a:rPr lang="en-US" sz="1800" dirty="0" err="1" smtClean="0">
                <a:latin typeface="Courier New"/>
              </a:rPr>
              <a:t>fromMaybe</a:t>
            </a:r>
            <a:r>
              <a:rPr lang="en-US" sz="1800" dirty="0" smtClean="0">
                <a:latin typeface="Courier New"/>
              </a:rPr>
              <a:t>(?,tag</a:t>
            </a:r>
            <a:r>
              <a:rPr lang="en-US" sz="1800" dirty="0">
                <a:latin typeface="Courier New"/>
              </a:rPr>
              <a:t>),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4'b0</a:t>
            </a:r>
            <a:r>
              <a:rPr lang="en-US" sz="1800" dirty="0">
                <a:latin typeface="Courier New"/>
              </a:rPr>
              <a:t>};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data 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dirty="0" err="1" smtClean="0">
                <a:latin typeface="Courier New"/>
              </a:rPr>
              <a:t>memReqQ.enq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{op</a:t>
            </a:r>
            <a:r>
              <a:rPr lang="en-US" sz="1800" dirty="0">
                <a:latin typeface="Courier New"/>
              </a:rPr>
              <a:t>: St,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: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data</a:t>
            </a:r>
            <a:r>
              <a:rPr lang="en-US" sz="1800" dirty="0">
                <a:latin typeface="Courier New"/>
              </a:rPr>
              <a:t>: data</a:t>
            </a:r>
            <a:r>
              <a:rPr lang="en-US" sz="1800" dirty="0" smtClean="0">
                <a:latin typeface="Courier New"/>
              </a:rPr>
              <a:t>});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                  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status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;</a:t>
            </a:r>
            <a:r>
              <a:rPr lang="en-US" sz="1800" dirty="0" smtClean="0">
                <a:latin typeface="Courier New"/>
              </a:rPr>
              <a:t>                           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endrule</a:t>
            </a:r>
            <a:endParaRPr lang="en-US" sz="1800" b="1" dirty="0"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89" y="1554317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28650" y="5614380"/>
            <a:ext cx="7772400" cy="105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 (status ==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memReqQ.enq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</a:t>
            </a:r>
            <a:r>
              <a:rPr lang="en-US" sz="1800" kern="0" dirty="0" smtClean="0">
                <a:latin typeface="Courier New"/>
              </a:rPr>
              <a:t>);   status &lt;=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endParaRPr lang="en-US" sz="1800" b="1" kern="0" dirty="0" smtClean="0">
              <a:latin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84" y="5229427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8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Wait-fill rule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7952" y="1525969"/>
            <a:ext cx="82189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WaitFillResp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Ready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6688" y="1928256"/>
            <a:ext cx="7772400" cy="329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(status ==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 = </a:t>
            </a:r>
            <a:r>
              <a:rPr lang="en-US" sz="1800" kern="0" dirty="0" err="1" smtClean="0">
                <a:latin typeface="Courier New"/>
              </a:rPr>
              <a:t>getIdx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tag = </a:t>
            </a:r>
            <a:r>
              <a:rPr lang="en-US" sz="1800" kern="0" dirty="0" err="1" smtClean="0">
                <a:latin typeface="Courier New"/>
              </a:rPr>
              <a:t>getTag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data = </a:t>
            </a:r>
            <a:r>
              <a:rPr lang="en-US" sz="1800" kern="0" dirty="0" err="1" smtClean="0">
                <a:latin typeface="Courier New"/>
              </a:rPr>
              <a:t>memRespQ.first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tagArray.upd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Valid (tag));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if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 </a:t>
            </a:r>
            <a:r>
              <a:rPr lang="en-US" sz="1800" b="1" kern="0" dirty="0" smtClean="0">
                <a:latin typeface="Courier New"/>
              </a:rPr>
              <a:t>begin</a:t>
            </a: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</a:t>
            </a:r>
            <a:r>
              <a:rPr lang="en-US" sz="1800" kern="0" dirty="0" err="1" smtClean="0">
                <a:latin typeface="Courier New"/>
              </a:rPr>
              <a:t>dirtyArray.upd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idx,False</a:t>
            </a:r>
            <a:r>
              <a:rPr lang="en-US" sz="1800" kern="0" dirty="0" smtClean="0">
                <a:latin typeface="Courier New"/>
              </a:rPr>
              <a:t>);</a:t>
            </a:r>
            <a:r>
              <a:rPr lang="en-US" sz="1800" kern="0" dirty="0" err="1" smtClean="0">
                <a:latin typeface="Courier New"/>
              </a:rPr>
              <a:t>dataArray.upd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>
                <a:latin typeface="Courier New"/>
              </a:rPr>
              <a:t>, data);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</a:t>
            </a:r>
            <a:r>
              <a:rPr lang="en-US" sz="1800" kern="0" dirty="0" err="1" smtClean="0">
                <a:latin typeface="Courier New"/>
              </a:rPr>
              <a:t>hitQ.enq</a:t>
            </a:r>
            <a:r>
              <a:rPr lang="en-US" sz="1800" kern="0" dirty="0" smtClean="0">
                <a:latin typeface="Courier New"/>
              </a:rPr>
              <a:t>(data[</a:t>
            </a:r>
            <a:r>
              <a:rPr lang="en-US" sz="1800" kern="0" dirty="0" err="1" smtClean="0">
                <a:latin typeface="Courier New"/>
              </a:rPr>
              <a:t>wOffset</a:t>
            </a:r>
            <a:r>
              <a:rPr lang="en-US" sz="1800" kern="0" dirty="0" smtClean="0">
                <a:latin typeface="Courier New"/>
              </a:rPr>
              <a:t>]);</a:t>
            </a:r>
            <a:r>
              <a:rPr lang="en-US" sz="1800" b="1" kern="0" dirty="0" smtClean="0">
                <a:latin typeface="Courier New"/>
              </a:rPr>
              <a:t>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else begin</a:t>
            </a:r>
            <a:r>
              <a:rPr lang="en-US" sz="1800" kern="0" dirty="0" smtClean="0">
                <a:latin typeface="Courier New"/>
              </a:rPr>
              <a:t> data[</a:t>
            </a:r>
            <a:r>
              <a:rPr lang="en-US" sz="1800" kern="0" dirty="0" err="1" smtClean="0">
                <a:latin typeface="Courier New"/>
              </a:rPr>
              <a:t>wOffset</a:t>
            </a:r>
            <a:r>
              <a:rPr lang="en-US" sz="1800" kern="0" dirty="0" smtClean="0">
                <a:latin typeface="Courier New"/>
              </a:rPr>
              <a:t>] = </a:t>
            </a:r>
            <a:r>
              <a:rPr lang="en-US" sz="1800" kern="0" dirty="0" err="1" smtClean="0">
                <a:latin typeface="Courier New"/>
              </a:rPr>
              <a:t>missReq.data</a:t>
            </a:r>
            <a:r>
              <a:rPr lang="en-US" sz="1800" kern="0" dirty="0" smtClean="0">
                <a:latin typeface="Courier New"/>
              </a:rPr>
              <a:t>;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</a:t>
            </a:r>
            <a:r>
              <a:rPr lang="en-US" sz="1800" kern="0" dirty="0" err="1" smtClean="0">
                <a:latin typeface="Courier New"/>
              </a:rPr>
              <a:t>dirtyArray.upd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idx,True</a:t>
            </a:r>
            <a:r>
              <a:rPr lang="en-US" sz="1800" kern="0" dirty="0" smtClean="0">
                <a:latin typeface="Courier New"/>
              </a:rPr>
              <a:t>); </a:t>
            </a:r>
            <a:r>
              <a:rPr lang="en-US" sz="1800" kern="0" dirty="0" err="1" smtClean="0">
                <a:latin typeface="Courier New"/>
              </a:rPr>
              <a:t>dataArray.upd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data);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 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memRespQ.deq</a:t>
            </a:r>
            <a:r>
              <a:rPr lang="en-US" sz="1800" kern="0" dirty="0" smtClean="0">
                <a:latin typeface="Courier New"/>
              </a:rPr>
              <a:t>; status &lt;= Ready;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4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and miss performance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76275" y="1562100"/>
            <a:ext cx="8105775" cy="4114800"/>
          </a:xfrm>
        </p:spPr>
        <p:txBody>
          <a:bodyPr/>
          <a:lstStyle/>
          <a:p>
            <a:r>
              <a:rPr lang="en-US" sz="2400" dirty="0" smtClean="0"/>
              <a:t>Hit</a:t>
            </a:r>
          </a:p>
          <a:p>
            <a:pPr lvl="1"/>
            <a:r>
              <a:rPr lang="en-US" sz="2000" dirty="0" smtClean="0"/>
              <a:t>Combinational read/write, i.e. 0-cycle response</a:t>
            </a:r>
          </a:p>
          <a:p>
            <a:pPr lvl="1"/>
            <a:r>
              <a:rPr lang="en-US" sz="2000" dirty="0"/>
              <a:t>Requires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dirty="0"/>
              <a:t> and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sz="2000" dirty="0"/>
              <a:t> methods </a:t>
            </a:r>
            <a:r>
              <a:rPr lang="en-US" sz="2000" dirty="0" smtClean="0"/>
              <a:t>to be concurrently schedulable, which in turn requires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hitQ.enq</a:t>
            </a:r>
            <a:r>
              <a:rPr lang="en-US" sz="2000" dirty="0" smtClean="0"/>
              <a:t> &lt;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hitQ.first</a:t>
            </a:r>
            <a:r>
              <a:rPr lang="en-US" sz="2000" dirty="0" smtClean="0"/>
              <a:t>}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i.e.,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hitQ</a:t>
            </a:r>
            <a:r>
              <a:rPr lang="en-US" sz="2000" dirty="0" smtClean="0"/>
              <a:t> should be a bypass </a:t>
            </a:r>
            <a:r>
              <a:rPr lang="en-US" sz="2000" dirty="0" err="1" smtClean="0"/>
              <a:t>Fifo</a:t>
            </a:r>
            <a:endParaRPr lang="en-US" sz="2000" dirty="0" smtClean="0"/>
          </a:p>
          <a:p>
            <a:r>
              <a:rPr lang="en-US" sz="2400" dirty="0" smtClean="0"/>
              <a:t>Miss</a:t>
            </a:r>
          </a:p>
          <a:p>
            <a:pPr lvl="1"/>
            <a:r>
              <a:rPr lang="en-US" sz="2000" dirty="0" smtClean="0"/>
              <a:t>No evacuation: memory load latency plus combinational read/write</a:t>
            </a:r>
          </a:p>
          <a:p>
            <a:pPr lvl="1"/>
            <a:r>
              <a:rPr lang="en-US" sz="2000" dirty="0" smtClean="0"/>
              <a:t>Evacuation: memory store followed by memory load latency plus combinational read/write</a:t>
            </a:r>
          </a:p>
          <a:p>
            <a:pPr lvl="1"/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57400" y="5687943"/>
            <a:ext cx="678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Adding an extra cycle here and there in the miss case should not have a big negative performance impact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Non-blocking cache</a:t>
            </a: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58325" y="4239653"/>
            <a:ext cx="8015287" cy="2097346"/>
          </a:xfrm>
        </p:spPr>
        <p:txBody>
          <a:bodyPr/>
          <a:lstStyle/>
          <a:p>
            <a:r>
              <a:rPr lang="en-US" sz="2400" dirty="0"/>
              <a:t>R</a:t>
            </a:r>
            <a:r>
              <a:rPr lang="en-US" sz="2400" dirty="0" smtClean="0"/>
              <a:t>equests have to be tagged because responses come out-of-order (OOO)</a:t>
            </a:r>
          </a:p>
          <a:p>
            <a:r>
              <a:rPr lang="en-US" sz="2400" dirty="0" smtClean="0"/>
              <a:t>We will assume that all tags are unique and the processor is responsible for reusing tags properly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40350" y="1716088"/>
            <a:ext cx="2789237" cy="211455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0350" y="1847850"/>
            <a:ext cx="246062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46700" y="2805113"/>
            <a:ext cx="246062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26" name="Straight Arrow Connector 17"/>
          <p:cNvCxnSpPr>
            <a:cxnSpLocks noChangeShapeType="1"/>
          </p:cNvCxnSpPr>
          <p:nvPr/>
        </p:nvCxnSpPr>
        <p:spPr bwMode="auto">
          <a:xfrm>
            <a:off x="1975137" y="2011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27" name="TextBox 22"/>
          <p:cNvSpPr txBox="1">
            <a:spLocks noChangeArrowheads="1"/>
          </p:cNvSpPr>
          <p:nvPr/>
        </p:nvSpPr>
        <p:spPr bwMode="auto">
          <a:xfrm>
            <a:off x="4332575" y="25050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9228" name="TextBox 23"/>
          <p:cNvSpPr txBox="1">
            <a:spLocks noChangeArrowheads="1"/>
          </p:cNvSpPr>
          <p:nvPr/>
        </p:nvSpPr>
        <p:spPr bwMode="auto">
          <a:xfrm>
            <a:off x="2125950" y="1657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9229" name="Straight Arrow Connector 25"/>
          <p:cNvCxnSpPr>
            <a:cxnSpLocks noChangeShapeType="1"/>
          </p:cNvCxnSpPr>
          <p:nvPr/>
        </p:nvCxnSpPr>
        <p:spPr bwMode="auto">
          <a:xfrm flipH="1">
            <a:off x="1971962" y="29972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0" name="TextBox 27"/>
          <p:cNvSpPr txBox="1">
            <a:spLocks noChangeArrowheads="1"/>
          </p:cNvSpPr>
          <p:nvPr/>
        </p:nvSpPr>
        <p:spPr bwMode="auto">
          <a:xfrm>
            <a:off x="2141825" y="2641600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9231" name="Rectangle 29"/>
          <p:cNvSpPr>
            <a:spLocks noChangeArrowheads="1"/>
          </p:cNvSpPr>
          <p:nvPr/>
        </p:nvSpPr>
        <p:spPr bwMode="auto">
          <a:xfrm>
            <a:off x="5588287" y="1849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32" name="Rectangle 30"/>
          <p:cNvSpPr>
            <a:spLocks noChangeArrowheads="1"/>
          </p:cNvSpPr>
          <p:nvPr/>
        </p:nvSpPr>
        <p:spPr bwMode="auto">
          <a:xfrm>
            <a:off x="5585112" y="2808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33" name="Straight Arrow Connector 31"/>
          <p:cNvCxnSpPr>
            <a:cxnSpLocks noChangeShapeType="1"/>
          </p:cNvCxnSpPr>
          <p:nvPr/>
        </p:nvCxnSpPr>
        <p:spPr bwMode="auto">
          <a:xfrm>
            <a:off x="5837525" y="2273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4" name="TextBox 33"/>
          <p:cNvSpPr txBox="1">
            <a:spLocks noChangeArrowheads="1"/>
          </p:cNvSpPr>
          <p:nvPr/>
        </p:nvSpPr>
        <p:spPr bwMode="auto">
          <a:xfrm>
            <a:off x="5961350" y="1917700"/>
            <a:ext cx="919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mReq</a:t>
            </a:r>
          </a:p>
        </p:txBody>
      </p:sp>
      <p:cxnSp>
        <p:nvCxnSpPr>
          <p:cNvPr id="9235" name="Straight Arrow Connector 35"/>
          <p:cNvCxnSpPr>
            <a:cxnSpLocks noChangeShapeType="1"/>
          </p:cNvCxnSpPr>
          <p:nvPr/>
        </p:nvCxnSpPr>
        <p:spPr bwMode="auto">
          <a:xfrm flipH="1">
            <a:off x="5834350" y="3209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36" name="TextBox 37"/>
          <p:cNvSpPr txBox="1">
            <a:spLocks noChangeArrowheads="1"/>
          </p:cNvSpPr>
          <p:nvPr/>
        </p:nvSpPr>
        <p:spPr bwMode="auto">
          <a:xfrm>
            <a:off x="5958175" y="2854325"/>
            <a:ext cx="1052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mResp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45312" y="2165350"/>
            <a:ext cx="935038" cy="312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chemeClr val="accent3"/>
                </a:solidFill>
                <a:latin typeface="Verdana" pitchFamily="-96" charset="0"/>
              </a:rPr>
              <a:t>mReqQ</a:t>
            </a:r>
            <a:endParaRPr lang="en-US" sz="1600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42125" y="3122613"/>
            <a:ext cx="1041400" cy="31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err="1">
                <a:solidFill>
                  <a:schemeClr val="accent3"/>
                </a:solidFill>
                <a:latin typeface="Verdana" pitchFamily="-96" charset="0"/>
              </a:rPr>
              <a:t>mRespQ</a:t>
            </a:r>
            <a:endParaRPr lang="en-US" sz="1600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67" name="Cloud 66"/>
          <p:cNvSpPr/>
          <p:nvPr/>
        </p:nvSpPr>
        <p:spPr bwMode="auto">
          <a:xfrm>
            <a:off x="3492787" y="1838325"/>
            <a:ext cx="1128713" cy="695325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defRPr/>
            </a:pPr>
            <a:r>
              <a:rPr lang="en-US" sz="1800" dirty="0" err="1"/>
              <a:t>req</a:t>
            </a:r>
            <a:r>
              <a:rPr lang="en-US" sz="1800" dirty="0"/>
              <a:t> proc</a:t>
            </a:r>
          </a:p>
        </p:txBody>
      </p:sp>
      <p:sp>
        <p:nvSpPr>
          <p:cNvPr id="9243" name="Freeform 68"/>
          <p:cNvSpPr>
            <a:spLocks noChangeArrowheads="1"/>
          </p:cNvSpPr>
          <p:nvPr/>
        </p:nvSpPr>
        <p:spPr bwMode="auto">
          <a:xfrm>
            <a:off x="4380200" y="2441575"/>
            <a:ext cx="173037" cy="847725"/>
          </a:xfrm>
          <a:custGeom>
            <a:avLst/>
            <a:gdLst>
              <a:gd name="T0" fmla="*/ 172528 w 76200"/>
              <a:gd name="T1" fmla="*/ 847247 h 923925"/>
              <a:gd name="T2" fmla="*/ 0 w 76200"/>
              <a:gd name="T3" fmla="*/ 847247 h 923925"/>
              <a:gd name="T4" fmla="*/ 0 w 76200"/>
              <a:gd name="T5" fmla="*/ 0 h 923925"/>
              <a:gd name="T6" fmla="*/ 0 60000 65536"/>
              <a:gd name="T7" fmla="*/ 0 60000 65536"/>
              <a:gd name="T8" fmla="*/ 0 60000 65536"/>
              <a:gd name="T9" fmla="*/ 0 w 76200"/>
              <a:gd name="T10" fmla="*/ 0 h 923925"/>
              <a:gd name="T11" fmla="*/ 76200 w 76200"/>
              <a:gd name="T12" fmla="*/ 923925 h 9239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200" h="923925">
                <a:moveTo>
                  <a:pt x="76200" y="923925"/>
                </a:moveTo>
                <a:lnTo>
                  <a:pt x="0" y="923925"/>
                </a:lnTo>
                <a:lnTo>
                  <a:pt x="0" y="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44" name="Freeform 69"/>
          <p:cNvSpPr>
            <a:spLocks noChangeArrowheads="1"/>
          </p:cNvSpPr>
          <p:nvPr/>
        </p:nvSpPr>
        <p:spPr bwMode="auto">
          <a:xfrm>
            <a:off x="4518312" y="2303463"/>
            <a:ext cx="128588" cy="146050"/>
          </a:xfrm>
          <a:custGeom>
            <a:avLst/>
            <a:gdLst>
              <a:gd name="T0" fmla="*/ 0 w 104775"/>
              <a:gd name="T1" fmla="*/ 0 h 114300"/>
              <a:gd name="T2" fmla="*/ 0 w 104775"/>
              <a:gd name="T3" fmla="*/ 146650 h 114300"/>
              <a:gd name="T4" fmla="*/ 129393 w 104775"/>
              <a:gd name="T5" fmla="*/ 146650 h 114300"/>
              <a:gd name="T6" fmla="*/ 0 60000 65536"/>
              <a:gd name="T7" fmla="*/ 0 60000 65536"/>
              <a:gd name="T8" fmla="*/ 0 60000 65536"/>
              <a:gd name="T9" fmla="*/ 0 w 104775"/>
              <a:gd name="T10" fmla="*/ 0 h 114300"/>
              <a:gd name="T11" fmla="*/ 104775 w 104775"/>
              <a:gd name="T12" fmla="*/ 114300 h 114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775" h="114300">
                <a:moveTo>
                  <a:pt x="0" y="0"/>
                </a:moveTo>
                <a:lnTo>
                  <a:pt x="0" y="114300"/>
                </a:lnTo>
                <a:lnTo>
                  <a:pt x="104775" y="11430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9245" name="Straight Arrow Connector 70"/>
          <p:cNvCxnSpPr>
            <a:cxnSpLocks noChangeShapeType="1"/>
            <a:stCxn id="9224" idx="3"/>
          </p:cNvCxnSpPr>
          <p:nvPr/>
        </p:nvCxnSpPr>
        <p:spPr bwMode="auto">
          <a:xfrm>
            <a:off x="3286412" y="2044700"/>
            <a:ext cx="342900" cy="793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9246" name="Freeform 79"/>
          <p:cNvSpPr>
            <a:spLocks noChangeArrowheads="1"/>
          </p:cNvSpPr>
          <p:nvPr/>
        </p:nvSpPr>
        <p:spPr bwMode="auto">
          <a:xfrm>
            <a:off x="3267362" y="2484438"/>
            <a:ext cx="725488" cy="500062"/>
          </a:xfrm>
          <a:custGeom>
            <a:avLst/>
            <a:gdLst>
              <a:gd name="T0" fmla="*/ 726294 w 314325"/>
              <a:gd name="T1" fmla="*/ 0 h 323850"/>
              <a:gd name="T2" fmla="*/ 726294 w 314325"/>
              <a:gd name="T3" fmla="*/ 500332 h 323850"/>
              <a:gd name="T4" fmla="*/ 0 w 314325"/>
              <a:gd name="T5" fmla="*/ 500332 h 323850"/>
              <a:gd name="T6" fmla="*/ 0 60000 65536"/>
              <a:gd name="T7" fmla="*/ 0 60000 65536"/>
              <a:gd name="T8" fmla="*/ 0 60000 65536"/>
              <a:gd name="T9" fmla="*/ 0 w 314325"/>
              <a:gd name="T10" fmla="*/ 0 h 323850"/>
              <a:gd name="T11" fmla="*/ 314325 w 314325"/>
              <a:gd name="T12" fmla="*/ 323850 h 3238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325" h="323850">
                <a:moveTo>
                  <a:pt x="314325" y="0"/>
                </a:moveTo>
                <a:lnTo>
                  <a:pt x="314325" y="323850"/>
                </a:lnTo>
                <a:lnTo>
                  <a:pt x="0" y="323850"/>
                </a:lnTo>
              </a:path>
            </a:pathLst>
          </a:cu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9248" name="TextBox 82"/>
          <p:cNvSpPr txBox="1">
            <a:spLocks noChangeArrowheads="1"/>
          </p:cNvSpPr>
          <p:nvPr/>
        </p:nvSpPr>
        <p:spPr bwMode="auto">
          <a:xfrm>
            <a:off x="1005533" y="3114527"/>
            <a:ext cx="1850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Out-of-Order</a:t>
            </a:r>
          </a:p>
          <a:p>
            <a:pPr algn="ctr"/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9250" name="TextBox 39"/>
          <p:cNvSpPr txBox="1">
            <a:spLocks noChangeArrowheads="1"/>
          </p:cNvSpPr>
          <p:nvPr/>
        </p:nvSpPr>
        <p:spPr bwMode="auto">
          <a:xfrm>
            <a:off x="1031276" y="224978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Processor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902606" y="1581150"/>
            <a:ext cx="3058744" cy="237416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Non-blocking Cache</a:t>
            </a:r>
            <a:endParaRPr lang="en-US" sz="3600" smtClean="0"/>
          </a:p>
        </p:txBody>
      </p:sp>
      <p:sp>
        <p:nvSpPr>
          <p:cNvPr id="23555" name="Rectangle 17"/>
          <p:cNvSpPr>
            <a:spLocks noChangeArrowheads="1"/>
          </p:cNvSpPr>
          <p:nvPr/>
        </p:nvSpPr>
        <p:spPr bwMode="auto">
          <a:xfrm>
            <a:off x="4171950" y="3573463"/>
            <a:ext cx="939800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5257800" y="3573463"/>
            <a:ext cx="939800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Ld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Buff</a:t>
            </a:r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 rot="-5400000">
            <a:off x="5258966" y="5544344"/>
            <a:ext cx="984250" cy="703262"/>
            <a:chOff x="1920" y="1392"/>
            <a:chExt cx="192" cy="192"/>
          </a:xfrm>
        </p:grpSpPr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 rot="5400000" flipV="1">
            <a:off x="4136613" y="5544344"/>
            <a:ext cx="984250" cy="703262"/>
            <a:chOff x="1920" y="1392"/>
            <a:chExt cx="192" cy="192"/>
          </a:xfrm>
        </p:grpSpPr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819275" y="3573463"/>
            <a:ext cx="434975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W</a:t>
            </a:r>
          </a:p>
        </p:txBody>
      </p:sp>
      <p:sp>
        <p:nvSpPr>
          <p:cNvPr id="23572" name="Rectangle 17"/>
          <p:cNvSpPr>
            <a:spLocks noChangeArrowheads="1"/>
          </p:cNvSpPr>
          <p:nvPr/>
        </p:nvSpPr>
        <p:spPr bwMode="auto">
          <a:xfrm>
            <a:off x="2257425" y="3573463"/>
            <a:ext cx="549275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Tag</a:t>
            </a:r>
          </a:p>
        </p:txBody>
      </p:sp>
      <p:sp>
        <p:nvSpPr>
          <p:cNvPr id="23573" name="Rectangle 17"/>
          <p:cNvSpPr>
            <a:spLocks noChangeArrowheads="1"/>
          </p:cNvSpPr>
          <p:nvPr/>
        </p:nvSpPr>
        <p:spPr bwMode="auto">
          <a:xfrm>
            <a:off x="2809875" y="3573463"/>
            <a:ext cx="682625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</p:txBody>
      </p:sp>
      <p:sp>
        <p:nvSpPr>
          <p:cNvPr id="23574" name="Freeform 22"/>
          <p:cNvSpPr>
            <a:spLocks noChangeArrowheads="1"/>
          </p:cNvSpPr>
          <p:nvPr/>
        </p:nvSpPr>
        <p:spPr bwMode="auto">
          <a:xfrm>
            <a:off x="2554288" y="2105025"/>
            <a:ext cx="1139825" cy="838200"/>
          </a:xfrm>
          <a:custGeom>
            <a:avLst/>
            <a:gdLst/>
            <a:ahLst/>
            <a:cxnLst>
              <a:cxn ang="0">
                <a:pos x="800" y="349"/>
              </a:cxn>
              <a:cxn ang="0">
                <a:pos x="812" y="373"/>
              </a:cxn>
              <a:cxn ang="0">
                <a:pos x="800" y="426"/>
              </a:cxn>
              <a:cxn ang="0">
                <a:pos x="740" y="485"/>
              </a:cxn>
              <a:cxn ang="0">
                <a:pos x="639" y="509"/>
              </a:cxn>
              <a:cxn ang="0">
                <a:pos x="579" y="503"/>
              </a:cxn>
              <a:cxn ang="0">
                <a:pos x="531" y="485"/>
              </a:cxn>
              <a:cxn ang="0">
                <a:pos x="501" y="515"/>
              </a:cxn>
              <a:cxn ang="0">
                <a:pos x="460" y="526"/>
              </a:cxn>
              <a:cxn ang="0">
                <a:pos x="418" y="515"/>
              </a:cxn>
              <a:cxn ang="0">
                <a:pos x="394" y="485"/>
              </a:cxn>
              <a:cxn ang="0">
                <a:pos x="352" y="497"/>
              </a:cxn>
              <a:cxn ang="0">
                <a:pos x="310" y="503"/>
              </a:cxn>
              <a:cxn ang="0">
                <a:pos x="221" y="485"/>
              </a:cxn>
              <a:cxn ang="0">
                <a:pos x="161" y="444"/>
              </a:cxn>
              <a:cxn ang="0">
                <a:pos x="137" y="414"/>
              </a:cxn>
              <a:cxn ang="0">
                <a:pos x="137" y="414"/>
              </a:cxn>
              <a:cxn ang="0">
                <a:pos x="90" y="408"/>
              </a:cxn>
              <a:cxn ang="0">
                <a:pos x="24" y="373"/>
              </a:cxn>
              <a:cxn ang="0">
                <a:pos x="0" y="308"/>
              </a:cxn>
              <a:cxn ang="0">
                <a:pos x="30" y="242"/>
              </a:cxn>
              <a:cxn ang="0">
                <a:pos x="101" y="201"/>
              </a:cxn>
              <a:cxn ang="0">
                <a:pos x="101" y="201"/>
              </a:cxn>
              <a:cxn ang="0">
                <a:pos x="95" y="189"/>
              </a:cxn>
              <a:cxn ang="0">
                <a:pos x="78" y="160"/>
              </a:cxn>
              <a:cxn ang="0">
                <a:pos x="84" y="100"/>
              </a:cxn>
              <a:cxn ang="0">
                <a:pos x="149" y="47"/>
              </a:cxn>
              <a:cxn ang="0">
                <a:pos x="227" y="41"/>
              </a:cxn>
              <a:cxn ang="0">
                <a:pos x="275" y="59"/>
              </a:cxn>
              <a:cxn ang="0">
                <a:pos x="298" y="77"/>
              </a:cxn>
              <a:cxn ang="0">
                <a:pos x="304" y="77"/>
              </a:cxn>
              <a:cxn ang="0">
                <a:pos x="304" y="77"/>
              </a:cxn>
              <a:cxn ang="0">
                <a:pos x="310" y="77"/>
              </a:cxn>
              <a:cxn ang="0">
                <a:pos x="340" y="53"/>
              </a:cxn>
              <a:cxn ang="0">
                <a:pos x="382" y="41"/>
              </a:cxn>
              <a:cxn ang="0">
                <a:pos x="406" y="47"/>
              </a:cxn>
              <a:cxn ang="0">
                <a:pos x="430" y="53"/>
              </a:cxn>
              <a:cxn ang="0">
                <a:pos x="436" y="53"/>
              </a:cxn>
              <a:cxn ang="0">
                <a:pos x="436" y="47"/>
              </a:cxn>
              <a:cxn ang="0">
                <a:pos x="496" y="12"/>
              </a:cxn>
              <a:cxn ang="0">
                <a:pos x="573" y="0"/>
              </a:cxn>
              <a:cxn ang="0">
                <a:pos x="669" y="24"/>
              </a:cxn>
              <a:cxn ang="0">
                <a:pos x="722" y="77"/>
              </a:cxn>
              <a:cxn ang="0">
                <a:pos x="728" y="118"/>
              </a:cxn>
              <a:cxn ang="0">
                <a:pos x="728" y="124"/>
              </a:cxn>
              <a:cxn ang="0">
                <a:pos x="734" y="130"/>
              </a:cxn>
              <a:cxn ang="0">
                <a:pos x="746" y="130"/>
              </a:cxn>
              <a:cxn ang="0">
                <a:pos x="794" y="136"/>
              </a:cxn>
              <a:cxn ang="0">
                <a:pos x="860" y="171"/>
              </a:cxn>
              <a:cxn ang="0">
                <a:pos x="884" y="237"/>
              </a:cxn>
              <a:cxn ang="0">
                <a:pos x="860" y="296"/>
              </a:cxn>
              <a:cxn ang="0">
                <a:pos x="794" y="337"/>
              </a:cxn>
            </a:cxnLst>
            <a:rect l="0" t="0" r="r" b="b"/>
            <a:pathLst>
              <a:path w="884" h="526">
                <a:moveTo>
                  <a:pt x="794" y="337"/>
                </a:moveTo>
                <a:lnTo>
                  <a:pt x="800" y="349"/>
                </a:lnTo>
                <a:lnTo>
                  <a:pt x="806" y="361"/>
                </a:lnTo>
                <a:lnTo>
                  <a:pt x="812" y="373"/>
                </a:lnTo>
                <a:lnTo>
                  <a:pt x="812" y="390"/>
                </a:lnTo>
                <a:lnTo>
                  <a:pt x="800" y="426"/>
                </a:lnTo>
                <a:lnTo>
                  <a:pt x="776" y="461"/>
                </a:lnTo>
                <a:lnTo>
                  <a:pt x="740" y="485"/>
                </a:lnTo>
                <a:lnTo>
                  <a:pt x="693" y="503"/>
                </a:lnTo>
                <a:lnTo>
                  <a:pt x="639" y="509"/>
                </a:lnTo>
                <a:lnTo>
                  <a:pt x="609" y="503"/>
                </a:lnTo>
                <a:lnTo>
                  <a:pt x="579" y="503"/>
                </a:lnTo>
                <a:lnTo>
                  <a:pt x="555" y="497"/>
                </a:lnTo>
                <a:lnTo>
                  <a:pt x="531" y="485"/>
                </a:lnTo>
                <a:lnTo>
                  <a:pt x="519" y="503"/>
                </a:lnTo>
                <a:lnTo>
                  <a:pt x="501" y="515"/>
                </a:lnTo>
                <a:lnTo>
                  <a:pt x="484" y="521"/>
                </a:lnTo>
                <a:lnTo>
                  <a:pt x="460" y="526"/>
                </a:lnTo>
                <a:lnTo>
                  <a:pt x="442" y="521"/>
                </a:lnTo>
                <a:lnTo>
                  <a:pt x="418" y="515"/>
                </a:lnTo>
                <a:lnTo>
                  <a:pt x="406" y="503"/>
                </a:lnTo>
                <a:lnTo>
                  <a:pt x="394" y="485"/>
                </a:lnTo>
                <a:lnTo>
                  <a:pt x="376" y="491"/>
                </a:lnTo>
                <a:lnTo>
                  <a:pt x="352" y="497"/>
                </a:lnTo>
                <a:lnTo>
                  <a:pt x="334" y="497"/>
                </a:lnTo>
                <a:lnTo>
                  <a:pt x="310" y="503"/>
                </a:lnTo>
                <a:lnTo>
                  <a:pt x="263" y="497"/>
                </a:lnTo>
                <a:lnTo>
                  <a:pt x="221" y="485"/>
                </a:lnTo>
                <a:lnTo>
                  <a:pt x="185" y="467"/>
                </a:lnTo>
                <a:lnTo>
                  <a:pt x="161" y="444"/>
                </a:lnTo>
                <a:lnTo>
                  <a:pt x="143" y="414"/>
                </a:lnTo>
                <a:lnTo>
                  <a:pt x="137" y="414"/>
                </a:lnTo>
                <a:lnTo>
                  <a:pt x="131" y="414"/>
                </a:lnTo>
                <a:lnTo>
                  <a:pt x="90" y="408"/>
                </a:lnTo>
                <a:lnTo>
                  <a:pt x="54" y="390"/>
                </a:lnTo>
                <a:lnTo>
                  <a:pt x="24" y="373"/>
                </a:lnTo>
                <a:lnTo>
                  <a:pt x="6" y="343"/>
                </a:lnTo>
                <a:lnTo>
                  <a:pt x="0" y="308"/>
                </a:lnTo>
                <a:lnTo>
                  <a:pt x="6" y="272"/>
                </a:lnTo>
                <a:lnTo>
                  <a:pt x="30" y="242"/>
                </a:lnTo>
                <a:lnTo>
                  <a:pt x="60" y="219"/>
                </a:lnTo>
                <a:lnTo>
                  <a:pt x="101" y="201"/>
                </a:lnTo>
                <a:lnTo>
                  <a:pt x="107" y="201"/>
                </a:lnTo>
                <a:lnTo>
                  <a:pt x="95" y="189"/>
                </a:lnTo>
                <a:lnTo>
                  <a:pt x="84" y="177"/>
                </a:lnTo>
                <a:lnTo>
                  <a:pt x="78" y="160"/>
                </a:lnTo>
                <a:lnTo>
                  <a:pt x="78" y="142"/>
                </a:lnTo>
                <a:lnTo>
                  <a:pt x="84" y="100"/>
                </a:lnTo>
                <a:lnTo>
                  <a:pt x="113" y="71"/>
                </a:lnTo>
                <a:lnTo>
                  <a:pt x="149" y="47"/>
                </a:lnTo>
                <a:lnTo>
                  <a:pt x="197" y="35"/>
                </a:lnTo>
                <a:lnTo>
                  <a:pt x="227" y="41"/>
                </a:lnTo>
                <a:lnTo>
                  <a:pt x="251" y="47"/>
                </a:lnTo>
                <a:lnTo>
                  <a:pt x="275" y="59"/>
                </a:lnTo>
                <a:lnTo>
                  <a:pt x="293" y="77"/>
                </a:lnTo>
                <a:lnTo>
                  <a:pt x="298" y="77"/>
                </a:lnTo>
                <a:lnTo>
                  <a:pt x="304" y="77"/>
                </a:lnTo>
                <a:lnTo>
                  <a:pt x="310" y="77"/>
                </a:lnTo>
                <a:lnTo>
                  <a:pt x="322" y="59"/>
                </a:lnTo>
                <a:lnTo>
                  <a:pt x="340" y="53"/>
                </a:lnTo>
                <a:lnTo>
                  <a:pt x="358" y="47"/>
                </a:lnTo>
                <a:lnTo>
                  <a:pt x="382" y="41"/>
                </a:lnTo>
                <a:lnTo>
                  <a:pt x="394" y="41"/>
                </a:lnTo>
                <a:lnTo>
                  <a:pt x="406" y="47"/>
                </a:lnTo>
                <a:lnTo>
                  <a:pt x="418" y="53"/>
                </a:lnTo>
                <a:lnTo>
                  <a:pt x="430" y="53"/>
                </a:lnTo>
                <a:lnTo>
                  <a:pt x="436" y="53"/>
                </a:lnTo>
                <a:lnTo>
                  <a:pt x="436" y="47"/>
                </a:lnTo>
                <a:lnTo>
                  <a:pt x="466" y="29"/>
                </a:lnTo>
                <a:lnTo>
                  <a:pt x="496" y="12"/>
                </a:lnTo>
                <a:lnTo>
                  <a:pt x="531" y="6"/>
                </a:lnTo>
                <a:lnTo>
                  <a:pt x="573" y="0"/>
                </a:lnTo>
                <a:lnTo>
                  <a:pt x="621" y="6"/>
                </a:lnTo>
                <a:lnTo>
                  <a:pt x="669" y="24"/>
                </a:lnTo>
                <a:lnTo>
                  <a:pt x="699" y="47"/>
                </a:lnTo>
                <a:lnTo>
                  <a:pt x="722" y="77"/>
                </a:lnTo>
                <a:lnTo>
                  <a:pt x="728" y="112"/>
                </a:lnTo>
                <a:lnTo>
                  <a:pt x="728" y="118"/>
                </a:lnTo>
                <a:lnTo>
                  <a:pt x="728" y="124"/>
                </a:lnTo>
                <a:lnTo>
                  <a:pt x="728" y="130"/>
                </a:lnTo>
                <a:lnTo>
                  <a:pt x="734" y="130"/>
                </a:lnTo>
                <a:lnTo>
                  <a:pt x="740" y="130"/>
                </a:lnTo>
                <a:lnTo>
                  <a:pt x="746" y="130"/>
                </a:lnTo>
                <a:lnTo>
                  <a:pt x="794" y="136"/>
                </a:lnTo>
                <a:lnTo>
                  <a:pt x="830" y="148"/>
                </a:lnTo>
                <a:lnTo>
                  <a:pt x="860" y="171"/>
                </a:lnTo>
                <a:lnTo>
                  <a:pt x="878" y="201"/>
                </a:lnTo>
                <a:lnTo>
                  <a:pt x="884" y="237"/>
                </a:lnTo>
                <a:lnTo>
                  <a:pt x="878" y="272"/>
                </a:lnTo>
                <a:lnTo>
                  <a:pt x="860" y="296"/>
                </a:lnTo>
                <a:lnTo>
                  <a:pt x="830" y="319"/>
                </a:lnTo>
                <a:lnTo>
                  <a:pt x="794" y="337"/>
                </a:lnTo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879725" y="6330950"/>
            <a:ext cx="581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wbQ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215194" y="6350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mReqQ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5289922" y="63404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mRespQ</a:t>
            </a:r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 rot="5400000" flipV="1">
            <a:off x="2686844" y="5534819"/>
            <a:ext cx="984250" cy="703262"/>
            <a:chOff x="1920" y="1392"/>
            <a:chExt cx="192" cy="192"/>
          </a:xfrm>
        </p:grpSpPr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1968" y="1392"/>
              <a:ext cx="144" cy="192"/>
            </a:xfrm>
            <a:prstGeom prst="rect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7" name="Line 35"/>
            <p:cNvSpPr>
              <a:spLocks noChangeShapeType="1"/>
            </p:cNvSpPr>
            <p:nvPr/>
          </p:nvSpPr>
          <p:spPr bwMode="auto">
            <a:xfrm>
              <a:off x="206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>
              <a:off x="1920" y="1392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>
              <a:off x="1920" y="1584"/>
              <a:ext cx="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3592" name="Line 22"/>
          <p:cNvSpPr>
            <a:spLocks noChangeShapeType="1"/>
          </p:cNvSpPr>
          <p:nvPr/>
        </p:nvSpPr>
        <p:spPr bwMode="auto">
          <a:xfrm rot="5400000" flipH="1" flipV="1">
            <a:off x="4372916" y="1942602"/>
            <a:ext cx="4320" cy="2711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5" name="Line 46"/>
          <p:cNvSpPr>
            <a:spLocks noChangeShapeType="1"/>
          </p:cNvSpPr>
          <p:nvPr/>
        </p:nvSpPr>
        <p:spPr bwMode="auto">
          <a:xfrm flipH="1" flipV="1">
            <a:off x="3028950" y="2908300"/>
            <a:ext cx="0" cy="38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97" name="Line 35"/>
          <p:cNvSpPr>
            <a:spLocks noChangeShapeType="1"/>
          </p:cNvSpPr>
          <p:nvPr/>
        </p:nvSpPr>
        <p:spPr bwMode="auto">
          <a:xfrm flipV="1">
            <a:off x="4784428" y="2902688"/>
            <a:ext cx="1" cy="6804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64923" y="1749425"/>
            <a:ext cx="1375609" cy="1390650"/>
            <a:chOff x="5441116" y="1749425"/>
            <a:chExt cx="1375609" cy="1390650"/>
          </a:xfrm>
        </p:grpSpPr>
        <p:grpSp>
          <p:nvGrpSpPr>
            <p:cNvPr id="23575" name="Group 23"/>
            <p:cNvGrpSpPr>
              <a:grpSpLocks/>
            </p:cNvGrpSpPr>
            <p:nvPr/>
          </p:nvGrpSpPr>
          <p:grpSpPr bwMode="auto">
            <a:xfrm rot="-5400000">
              <a:off x="5468144" y="2296319"/>
              <a:ext cx="984250" cy="703262"/>
              <a:chOff x="1920" y="1392"/>
              <a:chExt cx="192" cy="192"/>
            </a:xfrm>
          </p:grpSpPr>
          <p:sp>
            <p:nvSpPr>
              <p:cNvPr id="23576" name="Rectangle 24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6261100" y="2368550"/>
              <a:ext cx="555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hitQ</a:t>
              </a:r>
            </a:p>
          </p:txBody>
        </p:sp>
        <p:sp>
          <p:nvSpPr>
            <p:cNvPr id="23621" name="Text Box 69"/>
            <p:cNvSpPr txBox="1">
              <a:spLocks noChangeArrowheads="1"/>
            </p:cNvSpPr>
            <p:nvPr/>
          </p:nvSpPr>
          <p:spPr bwMode="auto">
            <a:xfrm>
              <a:off x="5441116" y="1749425"/>
              <a:ext cx="5699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err="1"/>
                <a:t>resp</a:t>
              </a:r>
              <a:endParaRPr lang="en-US" sz="1400" dirty="0"/>
            </a:p>
          </p:txBody>
        </p:sp>
      </p:grp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3120509" y="1770689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/>
              <a:t>req</a:t>
            </a:r>
            <a:endParaRPr lang="en-US" sz="1400" dirty="0"/>
          </a:p>
        </p:txBody>
      </p:sp>
      <p:sp>
        <p:nvSpPr>
          <p:cNvPr id="82" name="Line 8"/>
          <p:cNvSpPr>
            <a:spLocks noChangeShapeType="1"/>
          </p:cNvSpPr>
          <p:nvPr/>
        </p:nvSpPr>
        <p:spPr bwMode="auto">
          <a:xfrm rot="16200000" flipV="1">
            <a:off x="3826669" y="3935412"/>
            <a:ext cx="0" cy="690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56018" y="4975224"/>
            <a:ext cx="19347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 extra bit in the cache to indicate if the data for a line is present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>
            <a:endCxn id="74" idx="0"/>
          </p:cNvCxnSpPr>
          <p:nvPr/>
        </p:nvCxnSpPr>
        <p:spPr bwMode="auto">
          <a:xfrm flipH="1">
            <a:off x="1423397" y="4587063"/>
            <a:ext cx="672103" cy="38816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2190750" y="3057525"/>
            <a:ext cx="2251871" cy="73327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128620" y="4588241"/>
            <a:ext cx="1743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load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waiting for data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002297" y="4588241"/>
            <a:ext cx="1493435" cy="42349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978950" y="1324426"/>
            <a:ext cx="1952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Behavior to be described by 2 concurrent FSMs to process input requests and memory responses, respectively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339" y="1514284"/>
            <a:ext cx="1987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goes into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StQ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waits until data can be written into the cache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96" name="Freeform 23595"/>
          <p:cNvSpPr/>
          <p:nvPr/>
        </p:nvSpPr>
        <p:spPr bwMode="auto">
          <a:xfrm>
            <a:off x="2604755" y="4859078"/>
            <a:ext cx="3129295" cy="531629"/>
          </a:xfrm>
          <a:custGeom>
            <a:avLst/>
            <a:gdLst>
              <a:gd name="connsiteX0" fmla="*/ 4082903 w 4093535"/>
              <a:gd name="connsiteY0" fmla="*/ 531628 h 531628"/>
              <a:gd name="connsiteX1" fmla="*/ 4093535 w 4093535"/>
              <a:gd name="connsiteY1" fmla="*/ 318977 h 531628"/>
              <a:gd name="connsiteX2" fmla="*/ 0 w 4093535"/>
              <a:gd name="connsiteY2" fmla="*/ 308344 h 531628"/>
              <a:gd name="connsiteX3" fmla="*/ 0 w 4093535"/>
              <a:gd name="connsiteY3" fmla="*/ 0 h 531628"/>
              <a:gd name="connsiteX4" fmla="*/ 0 w 4093535"/>
              <a:gd name="connsiteY4" fmla="*/ 0 h 531628"/>
              <a:gd name="connsiteX0" fmla="*/ 4082903 w 4093535"/>
              <a:gd name="connsiteY0" fmla="*/ 531628 h 531628"/>
              <a:gd name="connsiteX1" fmla="*/ 4093535 w 4093535"/>
              <a:gd name="connsiteY1" fmla="*/ 318977 h 531628"/>
              <a:gd name="connsiteX2" fmla="*/ 0 w 4093535"/>
              <a:gd name="connsiteY2" fmla="*/ 382772 h 531628"/>
              <a:gd name="connsiteX3" fmla="*/ 0 w 4093535"/>
              <a:gd name="connsiteY3" fmla="*/ 0 h 531628"/>
              <a:gd name="connsiteX4" fmla="*/ 0 w 4093535"/>
              <a:gd name="connsiteY4" fmla="*/ 0 h 531628"/>
              <a:gd name="connsiteX0" fmla="*/ 4082903 w 4093535"/>
              <a:gd name="connsiteY0" fmla="*/ 531628 h 531628"/>
              <a:gd name="connsiteX1" fmla="*/ 4093535 w 4093535"/>
              <a:gd name="connsiteY1" fmla="*/ 393405 h 531628"/>
              <a:gd name="connsiteX2" fmla="*/ 0 w 4093535"/>
              <a:gd name="connsiteY2" fmla="*/ 382772 h 531628"/>
              <a:gd name="connsiteX3" fmla="*/ 0 w 4093535"/>
              <a:gd name="connsiteY3" fmla="*/ 0 h 531628"/>
              <a:gd name="connsiteX4" fmla="*/ 0 w 4093535"/>
              <a:gd name="connsiteY4" fmla="*/ 0 h 531628"/>
              <a:gd name="connsiteX0" fmla="*/ 4082903 w 4082903"/>
              <a:gd name="connsiteY0" fmla="*/ 531628 h 531628"/>
              <a:gd name="connsiteX1" fmla="*/ 4051550 w 4082903"/>
              <a:gd name="connsiteY1" fmla="*/ 382772 h 531628"/>
              <a:gd name="connsiteX2" fmla="*/ 0 w 4082903"/>
              <a:gd name="connsiteY2" fmla="*/ 382772 h 531628"/>
              <a:gd name="connsiteX3" fmla="*/ 0 w 4082903"/>
              <a:gd name="connsiteY3" fmla="*/ 0 h 531628"/>
              <a:gd name="connsiteX4" fmla="*/ 0 w 4082903"/>
              <a:gd name="connsiteY4" fmla="*/ 0 h 531628"/>
              <a:gd name="connsiteX0" fmla="*/ 4082903 w 4083038"/>
              <a:gd name="connsiteY0" fmla="*/ 531628 h 531628"/>
              <a:gd name="connsiteX1" fmla="*/ 4083038 w 4083038"/>
              <a:gd name="connsiteY1" fmla="*/ 372139 h 531628"/>
              <a:gd name="connsiteX2" fmla="*/ 0 w 4083038"/>
              <a:gd name="connsiteY2" fmla="*/ 382772 h 531628"/>
              <a:gd name="connsiteX3" fmla="*/ 0 w 4083038"/>
              <a:gd name="connsiteY3" fmla="*/ 0 h 531628"/>
              <a:gd name="connsiteX4" fmla="*/ 0 w 4083038"/>
              <a:gd name="connsiteY4" fmla="*/ 0 h 53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3038" h="531628">
                <a:moveTo>
                  <a:pt x="4082903" y="531628"/>
                </a:moveTo>
                <a:lnTo>
                  <a:pt x="4083038" y="372139"/>
                </a:lnTo>
                <a:lnTo>
                  <a:pt x="0" y="38277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3317137" y="2913321"/>
            <a:ext cx="1222744" cy="648586"/>
          </a:xfrm>
          <a:custGeom>
            <a:avLst/>
            <a:gdLst>
              <a:gd name="connsiteX0" fmla="*/ 0 w 1222744"/>
              <a:gd name="connsiteY0" fmla="*/ 648586 h 648586"/>
              <a:gd name="connsiteX1" fmla="*/ 0 w 1222744"/>
              <a:gd name="connsiteY1" fmla="*/ 244549 h 648586"/>
              <a:gd name="connsiteX2" fmla="*/ 1212111 w 1222744"/>
              <a:gd name="connsiteY2" fmla="*/ 244549 h 648586"/>
              <a:gd name="connsiteX3" fmla="*/ 1222744 w 1222744"/>
              <a:gd name="connsiteY3" fmla="*/ 0 h 64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744" h="648586">
                <a:moveTo>
                  <a:pt x="0" y="648586"/>
                </a:moveTo>
                <a:lnTo>
                  <a:pt x="0" y="244549"/>
                </a:lnTo>
                <a:lnTo>
                  <a:pt x="1212111" y="244549"/>
                </a:lnTo>
                <a:lnTo>
                  <a:pt x="1222744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9" name="Line 35"/>
          <p:cNvSpPr>
            <a:spLocks noChangeShapeType="1"/>
          </p:cNvSpPr>
          <p:nvPr/>
        </p:nvSpPr>
        <p:spPr bwMode="auto">
          <a:xfrm flipH="1" flipV="1">
            <a:off x="4678095" y="1669312"/>
            <a:ext cx="3543" cy="5032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0" name="Line 35"/>
          <p:cNvSpPr>
            <a:spLocks noChangeShapeType="1"/>
          </p:cNvSpPr>
          <p:nvPr/>
        </p:nvSpPr>
        <p:spPr bwMode="auto">
          <a:xfrm flipV="1">
            <a:off x="5729841" y="4862623"/>
            <a:ext cx="3534" cy="3792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35"/>
          <p:cNvSpPr>
            <a:spLocks noChangeShapeType="1"/>
          </p:cNvSpPr>
          <p:nvPr/>
        </p:nvSpPr>
        <p:spPr bwMode="auto">
          <a:xfrm flipH="1" flipV="1">
            <a:off x="4812772" y="4844901"/>
            <a:ext cx="14187" cy="39694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35"/>
          <p:cNvSpPr>
            <a:spLocks noChangeShapeType="1"/>
          </p:cNvSpPr>
          <p:nvPr/>
        </p:nvSpPr>
        <p:spPr bwMode="auto">
          <a:xfrm>
            <a:off x="3007549" y="1686296"/>
            <a:ext cx="11681" cy="4957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35"/>
          <p:cNvSpPr>
            <a:spLocks noChangeShapeType="1"/>
          </p:cNvSpPr>
          <p:nvPr/>
        </p:nvSpPr>
        <p:spPr bwMode="auto">
          <a:xfrm>
            <a:off x="3130266" y="3293423"/>
            <a:ext cx="7918" cy="2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35"/>
          <p:cNvSpPr>
            <a:spLocks noChangeShapeType="1"/>
          </p:cNvSpPr>
          <p:nvPr/>
        </p:nvSpPr>
        <p:spPr bwMode="auto">
          <a:xfrm>
            <a:off x="4452388" y="3297381"/>
            <a:ext cx="7918" cy="2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35"/>
          <p:cNvSpPr>
            <a:spLocks noChangeShapeType="1"/>
          </p:cNvSpPr>
          <p:nvPr/>
        </p:nvSpPr>
        <p:spPr bwMode="auto">
          <a:xfrm>
            <a:off x="5727007" y="3301340"/>
            <a:ext cx="7918" cy="281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" name="Line 35"/>
          <p:cNvSpPr>
            <a:spLocks noChangeShapeType="1"/>
          </p:cNvSpPr>
          <p:nvPr/>
        </p:nvSpPr>
        <p:spPr bwMode="auto">
          <a:xfrm>
            <a:off x="4493449" y="4877171"/>
            <a:ext cx="11876" cy="7521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" name="Line 35"/>
          <p:cNvSpPr>
            <a:spLocks noChangeShapeType="1"/>
          </p:cNvSpPr>
          <p:nvPr/>
        </p:nvSpPr>
        <p:spPr bwMode="auto">
          <a:xfrm>
            <a:off x="3121849" y="4867646"/>
            <a:ext cx="11876" cy="7521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4648200" y="4876800"/>
            <a:ext cx="762000" cy="762000"/>
          </a:xfrm>
          <a:custGeom>
            <a:avLst/>
            <a:gdLst>
              <a:gd name="connsiteX0" fmla="*/ 762000 w 762000"/>
              <a:gd name="connsiteY0" fmla="*/ 0 h 762000"/>
              <a:gd name="connsiteX1" fmla="*/ 762000 w 762000"/>
              <a:gd name="connsiteY1" fmla="*/ 228600 h 762000"/>
              <a:gd name="connsiteX2" fmla="*/ 0 w 762000"/>
              <a:gd name="connsiteY2" fmla="*/ 228600 h 762000"/>
              <a:gd name="connsiteX3" fmla="*/ 0 w 762000"/>
              <a:gd name="connsiteY3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762000">
                <a:moveTo>
                  <a:pt x="762000" y="0"/>
                </a:moveTo>
                <a:lnTo>
                  <a:pt x="762000" y="228600"/>
                </a:lnTo>
                <a:lnTo>
                  <a:pt x="0" y="228600"/>
                </a:lnTo>
                <a:lnTo>
                  <a:pt x="0" y="76200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Rectangle 17"/>
          <p:cNvSpPr>
            <a:spLocks noChangeArrowheads="1"/>
          </p:cNvSpPr>
          <p:nvPr/>
        </p:nvSpPr>
        <p:spPr bwMode="auto">
          <a:xfrm>
            <a:off x="1371600" y="3573463"/>
            <a:ext cx="434975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D</a:t>
            </a:r>
          </a:p>
        </p:txBody>
      </p:sp>
      <p:sp>
        <p:nvSpPr>
          <p:cNvPr id="97" name="Rectangle 17"/>
          <p:cNvSpPr>
            <a:spLocks noChangeArrowheads="1"/>
          </p:cNvSpPr>
          <p:nvPr/>
        </p:nvSpPr>
        <p:spPr bwMode="auto">
          <a:xfrm>
            <a:off x="923925" y="3573463"/>
            <a:ext cx="434975" cy="1287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925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P spid="74" grpId="0"/>
      <p:bldP spid="8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1840" y="1479889"/>
            <a:ext cx="2177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request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397265" y="179493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982056" y="179493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041923" y="4815660"/>
            <a:ext cx="2413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StQ</a:t>
            </a:r>
            <a:endParaRPr lang="en-US" dirty="0" smtClean="0"/>
          </a:p>
          <a:p>
            <a:r>
              <a:rPr lang="en-US" dirty="0"/>
              <a:t>send </a:t>
            </a:r>
            <a:r>
              <a:rPr lang="en-US" dirty="0" err="1"/>
              <a:t>memReq</a:t>
            </a:r>
            <a:endParaRPr lang="en-US" dirty="0"/>
          </a:p>
          <a:p>
            <a:r>
              <a:rPr lang="en-US" dirty="0"/>
              <a:t>set W</a:t>
            </a:r>
          </a:p>
          <a:p>
            <a:r>
              <a:rPr lang="en-US" dirty="0" smtClean="0"/>
              <a:t>If (evacuate)</a:t>
            </a:r>
          </a:p>
          <a:p>
            <a:r>
              <a:rPr lang="en-US" dirty="0" smtClean="0"/>
              <a:t>    send </a:t>
            </a:r>
            <a:r>
              <a:rPr lang="en-US" dirty="0" err="1" smtClean="0"/>
              <a:t>wbResp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276363" y="2094614"/>
            <a:ext cx="1160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StQ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4134456" y="2393115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19247" y="2393115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532841" y="2691208"/>
            <a:ext cx="109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bypass hit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35971" y="2701845"/>
            <a:ext cx="210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state V?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4835971" y="300625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420762" y="3006258"/>
            <a:ext cx="1269332" cy="40679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479131" y="3362681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46102" y="1741774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st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50439" y="1741774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ld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7902" y="233283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6496" y="233283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8846" y="2970788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1776908" y="2473745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19292" y="2481912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66902" y="3854745"/>
            <a:ext cx="226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 state W?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424963" y="4703131"/>
            <a:ext cx="975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StQ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235234" y="244869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68855" y="4030623"/>
            <a:ext cx="1183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LdBuf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859133" y="3352868"/>
            <a:ext cx="1447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W?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5967453" y="3715981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552244" y="3715981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676306" y="366478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94900" y="366478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20096" y="4112141"/>
            <a:ext cx="23143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LdBuf</a:t>
            </a:r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 err="1"/>
              <a:t>memReq</a:t>
            </a:r>
            <a:endParaRPr lang="en-US" dirty="0"/>
          </a:p>
          <a:p>
            <a:r>
              <a:rPr lang="en-US" dirty="0"/>
              <a:t>set W</a:t>
            </a:r>
          </a:p>
          <a:p>
            <a:r>
              <a:rPr lang="en-US" dirty="0"/>
              <a:t>If (evacuate)</a:t>
            </a:r>
          </a:p>
          <a:p>
            <a:r>
              <a:rPr lang="en-US" dirty="0"/>
              <a:t>    send </a:t>
            </a:r>
            <a:r>
              <a:rPr lang="en-US" dirty="0" err="1" smtClean="0"/>
              <a:t>wbResp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2650106" y="2465327"/>
            <a:ext cx="1112269" cy="143039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752600" y="2144231"/>
            <a:ext cx="2162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 state V?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 bwMode="auto">
          <a:xfrm flipH="1">
            <a:off x="3003406" y="4305424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2712259" y="428280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992234" y="4302101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4234890" y="425090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5740" y="3769236"/>
            <a:ext cx="1180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in cache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561881" y="296945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750" y="2924175"/>
            <a:ext cx="170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StQ</a:t>
            </a:r>
            <a:r>
              <a:rPr lang="en-US" dirty="0"/>
              <a:t> </a:t>
            </a:r>
            <a:r>
              <a:rPr lang="en-US" dirty="0" smtClean="0"/>
              <a:t>empty?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1176833" y="3340520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35159" y="331546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1859531" y="3332102"/>
            <a:ext cx="512194" cy="46837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052517" y="3272487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67738" y="3779206"/>
            <a:ext cx="975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in </a:t>
            </a:r>
            <a:r>
              <a:rPr lang="en-US" dirty="0" err="1" smtClean="0"/>
              <a:t>StQ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(line)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6689" y="1522420"/>
            <a:ext cx="79910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Update cache line (set V and unset W)</a:t>
            </a:r>
          </a:p>
          <a:p>
            <a:r>
              <a:rPr lang="en-US" dirty="0" smtClean="0"/>
              <a:t>2. Process all matching </a:t>
            </a:r>
            <a:r>
              <a:rPr lang="en-US" dirty="0" err="1" smtClean="0"/>
              <a:t>ldBuff</a:t>
            </a:r>
            <a:r>
              <a:rPr lang="en-US" dirty="0" smtClean="0"/>
              <a:t> entries and send responses </a:t>
            </a:r>
          </a:p>
          <a:p>
            <a:r>
              <a:rPr lang="en-US" dirty="0" smtClean="0"/>
              <a:t>3. L: If </a:t>
            </a:r>
            <a:r>
              <a:rPr lang="en-US" dirty="0" err="1" smtClean="0"/>
              <a:t>cachestate</a:t>
            </a:r>
            <a:r>
              <a:rPr lang="en-US" dirty="0" smtClean="0"/>
              <a:t>(oldest </a:t>
            </a:r>
            <a:r>
              <a:rPr lang="en-US" dirty="0" err="1" smtClean="0"/>
              <a:t>StQ</a:t>
            </a:r>
            <a:r>
              <a:rPr lang="en-US" dirty="0" smtClean="0"/>
              <a:t> entry address) = V   </a:t>
            </a:r>
            <a:endParaRPr lang="en-US" dirty="0"/>
          </a:p>
          <a:p>
            <a:r>
              <a:rPr lang="en-US" dirty="0" smtClean="0"/>
              <a:t>        then</a:t>
            </a:r>
          </a:p>
          <a:p>
            <a:r>
              <a:rPr lang="en-US" dirty="0"/>
              <a:t> </a:t>
            </a:r>
            <a:r>
              <a:rPr lang="en-US" dirty="0" smtClean="0"/>
              <a:t>          update the cache word with </a:t>
            </a:r>
            <a:r>
              <a:rPr lang="en-US" dirty="0" err="1" smtClean="0"/>
              <a:t>StQ</a:t>
            </a:r>
            <a:r>
              <a:rPr lang="en-US" dirty="0" smtClean="0"/>
              <a:t> entry;</a:t>
            </a:r>
          </a:p>
          <a:p>
            <a:r>
              <a:rPr lang="en-US" dirty="0"/>
              <a:t> </a:t>
            </a:r>
            <a:r>
              <a:rPr lang="en-US" dirty="0" smtClean="0"/>
              <a:t>          remove the oldest entry;</a:t>
            </a:r>
          </a:p>
          <a:p>
            <a:r>
              <a:rPr lang="en-US" dirty="0"/>
              <a:t> </a:t>
            </a:r>
            <a:r>
              <a:rPr lang="en-US" dirty="0" smtClean="0"/>
              <a:t>          Loop back to L</a:t>
            </a:r>
          </a:p>
          <a:p>
            <a:r>
              <a:rPr lang="en-US" dirty="0"/>
              <a:t> </a:t>
            </a:r>
            <a:r>
              <a:rPr lang="en-US" dirty="0" smtClean="0"/>
              <a:t>       else </a:t>
            </a:r>
            <a:r>
              <a:rPr lang="en-US" dirty="0"/>
              <a:t>if </a:t>
            </a:r>
            <a:r>
              <a:rPr lang="en-US" dirty="0" err="1"/>
              <a:t>cachestate</a:t>
            </a:r>
            <a:r>
              <a:rPr lang="en-US" dirty="0"/>
              <a:t>(oldest </a:t>
            </a:r>
            <a:r>
              <a:rPr lang="en-US" dirty="0" err="1"/>
              <a:t>StQ</a:t>
            </a:r>
            <a:r>
              <a:rPr lang="en-US" dirty="0"/>
              <a:t> entry address) = </a:t>
            </a:r>
            <a:r>
              <a:rPr lang="en-US" dirty="0" smtClean="0"/>
              <a:t>!W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then if(evacuate) </a:t>
            </a:r>
            <a:r>
              <a:rPr lang="en-US" dirty="0" err="1" smtClean="0"/>
              <a:t>wbResp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memReq</a:t>
            </a:r>
            <a:r>
              <a:rPr lang="en-US" dirty="0" smtClean="0"/>
              <a:t> for this store entry;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set 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31" y="381000"/>
            <a:ext cx="7772400" cy="1143000"/>
          </a:xfrm>
        </p:spPr>
        <p:txBody>
          <a:bodyPr/>
          <a:lstStyle/>
          <a:p>
            <a:r>
              <a:rPr lang="en-US" dirty="0" smtClean="0"/>
              <a:t>Blocking vs. Non-Blocking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30" y="1543050"/>
            <a:ext cx="8075095" cy="4367644"/>
          </a:xfrm>
        </p:spPr>
        <p:txBody>
          <a:bodyPr/>
          <a:lstStyle/>
          <a:p>
            <a:r>
              <a:rPr lang="en-US" sz="2800" dirty="0" smtClean="0"/>
              <a:t>Blocking cache:</a:t>
            </a:r>
          </a:p>
          <a:p>
            <a:pPr lvl="1"/>
            <a:r>
              <a:rPr lang="en-US" sz="2400" dirty="0" smtClean="0"/>
              <a:t>At most one outstanding miss</a:t>
            </a:r>
          </a:p>
          <a:p>
            <a:pPr lvl="1"/>
            <a:r>
              <a:rPr lang="en-US" sz="2400" dirty="0" smtClean="0"/>
              <a:t>Cache must wait for memory to respond</a:t>
            </a:r>
          </a:p>
          <a:p>
            <a:pPr lvl="1"/>
            <a:r>
              <a:rPr lang="en-US" sz="2400" dirty="0" smtClean="0"/>
              <a:t>Cache does not accept requests in the meantime</a:t>
            </a:r>
          </a:p>
          <a:p>
            <a:r>
              <a:rPr lang="en-US" sz="2800" dirty="0" smtClean="0"/>
              <a:t>Non-blocking cache:</a:t>
            </a:r>
          </a:p>
          <a:p>
            <a:pPr lvl="1"/>
            <a:r>
              <a:rPr lang="en-US" sz="2400" dirty="0" smtClean="0"/>
              <a:t>Multiple outstanding misses</a:t>
            </a:r>
          </a:p>
          <a:p>
            <a:pPr lvl="1"/>
            <a:r>
              <a:rPr lang="en-US" sz="2400" dirty="0" smtClean="0"/>
              <a:t>Cache can continue to process requests while waiting for memory to respond to misses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678506" y="5643994"/>
            <a:ext cx="7125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We will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first design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write-back,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rite-miss allocate, Direct-mapped, blocking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cache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9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 Cache Interface</a:t>
            </a:r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1489075" y="4052888"/>
            <a:ext cx="5823004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Cache;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(Line r);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152775" y="1814513"/>
            <a:ext cx="3001963" cy="21986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152775" y="2101850"/>
            <a:ext cx="246063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3159125" y="34782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54" name="Straight Arrow Connector 17"/>
          <p:cNvCxnSpPr>
            <a:cxnSpLocks noChangeShapeType="1"/>
          </p:cNvCxnSpPr>
          <p:nvPr/>
        </p:nvCxnSpPr>
        <p:spPr bwMode="auto">
          <a:xfrm>
            <a:off x="2087563" y="2265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4094163" y="27971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27656" name="TextBox 23"/>
          <p:cNvSpPr txBox="1">
            <a:spLocks noChangeArrowheads="1"/>
          </p:cNvSpPr>
          <p:nvPr/>
        </p:nvSpPr>
        <p:spPr bwMode="auto">
          <a:xfrm>
            <a:off x="2238375" y="1911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27657" name="Straight Arrow Connector 25"/>
          <p:cNvCxnSpPr>
            <a:cxnSpLocks noChangeShapeType="1"/>
          </p:cNvCxnSpPr>
          <p:nvPr/>
        </p:nvCxnSpPr>
        <p:spPr bwMode="auto">
          <a:xfrm>
            <a:off x="2084388" y="36703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58" name="TextBox 27"/>
          <p:cNvSpPr txBox="1">
            <a:spLocks noChangeArrowheads="1"/>
          </p:cNvSpPr>
          <p:nvPr/>
        </p:nvSpPr>
        <p:spPr bwMode="auto">
          <a:xfrm>
            <a:off x="2254250" y="3257551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5911850" y="2103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5908675" y="3062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61" name="Straight Arrow Connector 31"/>
          <p:cNvCxnSpPr>
            <a:cxnSpLocks noChangeShapeType="1"/>
          </p:cNvCxnSpPr>
          <p:nvPr/>
        </p:nvCxnSpPr>
        <p:spPr bwMode="auto">
          <a:xfrm>
            <a:off x="6161088" y="2527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62" name="TextBox 33"/>
          <p:cNvSpPr txBox="1">
            <a:spLocks noChangeArrowheads="1"/>
          </p:cNvSpPr>
          <p:nvPr/>
        </p:nvSpPr>
        <p:spPr bwMode="auto">
          <a:xfrm>
            <a:off x="6284913" y="2171700"/>
            <a:ext cx="13213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memReq</a:t>
            </a:r>
            <a:endParaRPr lang="en-US" dirty="0"/>
          </a:p>
        </p:txBody>
      </p:sp>
      <p:cxnSp>
        <p:nvCxnSpPr>
          <p:cNvPr id="27663" name="Straight Arrow Connector 35"/>
          <p:cNvCxnSpPr>
            <a:cxnSpLocks noChangeShapeType="1"/>
          </p:cNvCxnSpPr>
          <p:nvPr/>
        </p:nvCxnSpPr>
        <p:spPr bwMode="auto">
          <a:xfrm>
            <a:off x="6157913" y="3463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64" name="TextBox 37"/>
          <p:cNvSpPr txBox="1">
            <a:spLocks noChangeArrowheads="1"/>
          </p:cNvSpPr>
          <p:nvPr/>
        </p:nvSpPr>
        <p:spPr bwMode="auto">
          <a:xfrm>
            <a:off x="6281738" y="3108325"/>
            <a:ext cx="1454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memResp</a:t>
            </a:r>
            <a:endParaRPr lang="en-US" dirty="0"/>
          </a:p>
        </p:txBody>
      </p:sp>
      <p:sp>
        <p:nvSpPr>
          <p:cNvPr id="27665" name="TextBox 39"/>
          <p:cNvSpPr txBox="1">
            <a:spLocks noChangeArrowheads="1"/>
          </p:cNvSpPr>
          <p:nvPr/>
        </p:nvSpPr>
        <p:spPr bwMode="auto">
          <a:xfrm>
            <a:off x="573088" y="256540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27666" name="TextBox 40"/>
          <p:cNvSpPr txBox="1">
            <a:spLocks noChangeArrowheads="1"/>
          </p:cNvSpPr>
          <p:nvPr/>
        </p:nvSpPr>
        <p:spPr bwMode="auto">
          <a:xfrm>
            <a:off x="7548346" y="2416393"/>
            <a:ext cx="147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DRAM or next level cache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97250" y="3262313"/>
            <a:ext cx="723900" cy="376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hitQ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8375" y="2295525"/>
            <a:ext cx="1120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mReqQ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8200" y="3252788"/>
            <a:ext cx="1258888" cy="376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mRespQ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40113" y="2465388"/>
            <a:ext cx="1255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missReq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59190" y="1911350"/>
            <a:ext cx="9685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smtClean="0">
                <a:latin typeface="Verdana" pitchFamily="-96" charset="0"/>
              </a:rPr>
              <a:t>status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6" y="1543050"/>
            <a:ext cx="7893566" cy="4629150"/>
          </a:xfrm>
        </p:spPr>
        <p:txBody>
          <a:bodyPr/>
          <a:lstStyle/>
          <a:p>
            <a:r>
              <a:rPr lang="en-US" sz="2400" dirty="0" smtClean="0"/>
              <a:t>The cache either gets a hit and responds immediately, or it gets a miss, in which case it takes several steps to process the miss</a:t>
            </a:r>
          </a:p>
          <a:p>
            <a:r>
              <a:rPr lang="en-US" sz="2400" dirty="0"/>
              <a:t>Reading the response </a:t>
            </a:r>
            <a:r>
              <a:rPr lang="en-US" sz="2400" dirty="0" err="1"/>
              <a:t>dequeues</a:t>
            </a:r>
            <a:r>
              <a:rPr lang="en-US" sz="2400" dirty="0"/>
              <a:t> it</a:t>
            </a:r>
          </a:p>
          <a:p>
            <a:r>
              <a:rPr lang="en-US" sz="2400" dirty="0"/>
              <a:t>Requests and responses follow the FIFO order</a:t>
            </a:r>
          </a:p>
          <a:p>
            <a:r>
              <a:rPr lang="en-US" sz="2400" dirty="0"/>
              <a:t>Methods are guarded, e.g., the cache may not be ready to accept a request because it is processing a miss</a:t>
            </a:r>
          </a:p>
          <a:p>
            <a:r>
              <a:rPr lang="en-US" sz="2400" dirty="0" smtClean="0"/>
              <a:t>A status register keeps track of the state of the cache while it is processing a miss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</a:t>
            </a:r>
            <a:r>
              <a:rPr lang="en-US" sz="1800" b="1" dirty="0" err="1" smtClean="0">
                <a:latin typeface="Courier New"/>
              </a:rPr>
              <a:t>typedef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enum</a:t>
            </a:r>
            <a:r>
              <a:rPr lang="en-US" sz="1800" dirty="0">
                <a:latin typeface="Courier New"/>
              </a:rPr>
              <a:t> {Ready,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	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>
                <a:latin typeface="Courier New"/>
              </a:rPr>
              <a:t>} </a:t>
            </a:r>
            <a:r>
              <a:rPr lang="en-US" sz="1800" dirty="0" err="1">
                <a:latin typeface="Courier New"/>
              </a:rPr>
              <a:t>CacheStatus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deriving</a:t>
            </a:r>
            <a:r>
              <a:rPr lang="en-US" sz="1800" dirty="0">
                <a:latin typeface="Courier New"/>
              </a:rPr>
              <a:t> (Bits, </a:t>
            </a:r>
            <a:r>
              <a:rPr lang="en-US" sz="1800" dirty="0" err="1">
                <a:latin typeface="Courier New"/>
              </a:rPr>
              <a:t>Eq</a:t>
            </a:r>
            <a:r>
              <a:rPr lang="en-US" sz="1800" dirty="0" smtClean="0">
                <a:latin typeface="Courier New"/>
              </a:rPr>
              <a:t>);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3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Blocking Cache</a:t>
            </a:r>
            <a:br>
              <a:rPr lang="en-US" sz="4000" smtClean="0"/>
            </a:br>
            <a:r>
              <a:rPr lang="en-US" sz="4000" smtClean="0"/>
              <a:t>code structure</a:t>
            </a:r>
          </a:p>
        </p:txBody>
      </p:sp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600075" y="1528763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(Cache);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CacheIndex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Line)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startMiss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 …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…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r) …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32" y="357962"/>
            <a:ext cx="7772400" cy="1143000"/>
          </a:xfrm>
        </p:spPr>
        <p:txBody>
          <a:bodyPr/>
          <a:lstStyle/>
          <a:p>
            <a:r>
              <a:rPr lang="en-US" dirty="0" smtClean="0"/>
              <a:t>Extracting cache tags &amp;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5" y="3063949"/>
            <a:ext cx="8125047" cy="2082210"/>
          </a:xfrm>
        </p:spPr>
        <p:txBody>
          <a:bodyPr/>
          <a:lstStyle/>
          <a:p>
            <a:r>
              <a:rPr lang="en-US" sz="2400" dirty="0"/>
              <a:t>Processor requests are for a single word but internal communications are in line </a:t>
            </a:r>
            <a:r>
              <a:rPr lang="en-US" sz="2400" dirty="0" smtClean="0"/>
              <a:t>sizes         (2</a:t>
            </a:r>
            <a:r>
              <a:rPr lang="en-US" sz="2400" baseline="30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words, typically </a:t>
            </a:r>
            <a:r>
              <a:rPr lang="en-US" sz="2400" dirty="0" smtClean="0"/>
              <a:t>L=2)</a:t>
            </a:r>
          </a:p>
          <a:p>
            <a:r>
              <a:rPr lang="en-US" sz="2400" dirty="0" err="1" smtClean="0"/>
              <a:t>AddrSz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 smtClean="0"/>
              <a:t>CacheTagSz</a:t>
            </a:r>
            <a:r>
              <a:rPr lang="en-US" sz="2400" dirty="0" smtClean="0"/>
              <a:t> + </a:t>
            </a:r>
            <a:r>
              <a:rPr lang="en-US" sz="2400" dirty="0" err="1" smtClean="0"/>
              <a:t>CacheIndexSz</a:t>
            </a:r>
            <a:r>
              <a:rPr lang="en-US" sz="2400" dirty="0" smtClean="0"/>
              <a:t> + </a:t>
            </a:r>
            <a:r>
              <a:rPr lang="en-US" sz="2400" dirty="0"/>
              <a:t>LS + </a:t>
            </a:r>
            <a:r>
              <a:rPr lang="en-US" sz="2400" dirty="0" smtClean="0"/>
              <a:t>2</a:t>
            </a:r>
          </a:p>
          <a:p>
            <a:r>
              <a:rPr lang="en-US" sz="2400" dirty="0" smtClean="0"/>
              <a:t>Need </a:t>
            </a:r>
            <a:r>
              <a:rPr lang="en-US" sz="2400" dirty="0" err="1" smtClean="0"/>
              <a:t>getIdx</a:t>
            </a:r>
            <a:r>
              <a:rPr lang="en-US" sz="2400" dirty="0" smtClean="0"/>
              <a:t>, </a:t>
            </a:r>
            <a:r>
              <a:rPr lang="en-US" sz="2400" dirty="0" err="1" smtClean="0"/>
              <a:t>getTag</a:t>
            </a:r>
            <a:r>
              <a:rPr lang="en-US" sz="2400" dirty="0" smtClean="0"/>
              <a:t>, </a:t>
            </a:r>
            <a:r>
              <a:rPr lang="en-US" sz="2400" dirty="0" err="1" smtClean="0"/>
              <a:t>getOffset</a:t>
            </a:r>
            <a:r>
              <a:rPr lang="en-US" sz="2400" dirty="0" smtClean="0"/>
              <a:t> functions </a:t>
            </a:r>
          </a:p>
          <a:p>
            <a:pPr marL="0" indent="0">
              <a:buNone/>
            </a:pPr>
            <a:endParaRPr lang="en-US" sz="2400" dirty="0"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54642" y="1818168"/>
            <a:ext cx="6655981" cy="1155022"/>
            <a:chOff x="1935126" y="3838354"/>
            <a:chExt cx="6655981" cy="1155022"/>
          </a:xfrm>
        </p:grpSpPr>
        <p:sp>
          <p:nvSpPr>
            <p:cNvPr id="8" name="TextBox 7"/>
            <p:cNvSpPr txBox="1"/>
            <p:nvPr/>
          </p:nvSpPr>
          <p:spPr>
            <a:xfrm>
              <a:off x="1935126" y="3838354"/>
              <a:ext cx="465544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tag              index    L  2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 flipV="1">
              <a:off x="6560288" y="4114803"/>
              <a:ext cx="765545" cy="1063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145619" y="384898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766391" y="3852531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366437" y="386670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ight Brace 14"/>
            <p:cNvSpPr/>
            <p:nvPr/>
          </p:nvSpPr>
          <p:spPr bwMode="auto">
            <a:xfrm rot="5400000">
              <a:off x="5316281" y="3327995"/>
              <a:ext cx="308341" cy="2222202"/>
            </a:xfrm>
            <a:prstGeom prst="righ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4921" y="4593266"/>
              <a:ext cx="2654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 size in bytes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7488" y="3934046"/>
              <a:ext cx="15736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Byte addresses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52475" y="5276850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/>
              </a:rPr>
              <a:t>function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getIdx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= truncate(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&gt;&gt;4);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function</a:t>
            </a:r>
            <a:r>
              <a:rPr lang="en-US" sz="1800" dirty="0" smtClean="0">
                <a:latin typeface="Courier New"/>
              </a:rPr>
              <a:t> Bit#(2) </a:t>
            </a:r>
            <a:r>
              <a:rPr lang="en-US" sz="1800" dirty="0" err="1" smtClean="0">
                <a:latin typeface="Courier New"/>
              </a:rPr>
              <a:t>getOffset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= truncate(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&gt;&gt; 2);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function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  = </a:t>
            </a:r>
            <a:r>
              <a:rPr lang="en-US" sz="1800" dirty="0" err="1">
                <a:latin typeface="Courier New"/>
              </a:rPr>
              <a:t>truncateLSB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);</a:t>
            </a:r>
          </a:p>
          <a:p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55782" y="6180840"/>
            <a:ext cx="35702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truncate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truncateMSB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2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371475"/>
            <a:ext cx="7772400" cy="1143000"/>
          </a:xfrm>
        </p:spPr>
        <p:txBody>
          <a:bodyPr/>
          <a:lstStyle/>
          <a:p>
            <a:r>
              <a:rPr lang="en-US" dirty="0" smtClean="0"/>
              <a:t>Blocking cache</a:t>
            </a:r>
            <a:br>
              <a:rPr lang="en-US" dirty="0" smtClean="0"/>
            </a:br>
            <a:r>
              <a:rPr lang="en-US" sz="3200" dirty="0" smtClean="0"/>
              <a:t>state elements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85899"/>
            <a:ext cx="8429626" cy="46196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Line)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 smtClean="0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Maybe#(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 smtClean="0">
                <a:latin typeface="Courier New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           </a:t>
            </a:r>
            <a:r>
              <a:rPr lang="en-US" sz="1800" dirty="0" err="1" smtClean="0">
                <a:latin typeface="Courier New"/>
              </a:rPr>
              <a:t>tagArray</a:t>
            </a:r>
            <a:r>
              <a:rPr lang="en-US" sz="1800" dirty="0" smtClean="0">
                <a:latin typeface="Courier New"/>
              </a:rPr>
              <a:t> &lt;- </a:t>
            </a:r>
            <a:r>
              <a:rPr lang="en-US" sz="1800" dirty="0" err="1" smtClean="0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Bool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latin typeface="Courier New"/>
              </a:rPr>
              <a:t>dirtyArray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#(1, Data) </a:t>
            </a:r>
            <a:r>
              <a:rPr lang="en-US" sz="1800" dirty="0" smtClean="0">
                <a:latin typeface="Courier New"/>
              </a:rPr>
              <a:t>     </a:t>
            </a:r>
            <a:r>
              <a:rPr lang="en-US" sz="1800" dirty="0" err="1" smtClean="0">
                <a:latin typeface="Courier New"/>
              </a:rPr>
              <a:t>hitQ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mkBypassFifo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   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mkRegU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CacheStatus</a:t>
            </a:r>
            <a:r>
              <a:rPr lang="en-US" sz="1800" dirty="0">
                <a:latin typeface="Courier New"/>
              </a:rPr>
              <a:t>) status &lt;- </a:t>
            </a:r>
            <a:r>
              <a:rPr lang="en-US" sz="1800" dirty="0" err="1">
                <a:latin typeface="Courier New"/>
              </a:rPr>
              <a:t>mkReg</a:t>
            </a:r>
            <a:r>
              <a:rPr lang="en-US" sz="1800" dirty="0">
                <a:latin typeface="Courier New"/>
              </a:rPr>
              <a:t>(Ready);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latin typeface="Courier New"/>
              </a:rPr>
              <a:t>memReqQ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Line)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memRespQ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94106" y="4059077"/>
            <a:ext cx="3981448" cy="1477328"/>
            <a:chOff x="5019675" y="4059077"/>
            <a:chExt cx="3981448" cy="1477328"/>
          </a:xfrm>
        </p:grpSpPr>
        <p:sp>
          <p:nvSpPr>
            <p:cNvPr id="7" name="TextBox 6"/>
            <p:cNvSpPr txBox="1"/>
            <p:nvPr/>
          </p:nvSpPr>
          <p:spPr>
            <a:xfrm>
              <a:off x="5686424" y="4059077"/>
              <a:ext cx="3314699" cy="14773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CF </a:t>
              </a:r>
              <a:r>
                <a:rPr lang="en-US" sz="1800" dirty="0" err="1" smtClean="0">
                  <a:latin typeface="Comic Sans MS" pitchFamily="66" charset="0"/>
                </a:rPr>
                <a:t>Fifos</a:t>
              </a:r>
              <a:r>
                <a:rPr lang="en-US" sz="1800" dirty="0" smtClean="0">
                  <a:latin typeface="Comic Sans MS" pitchFamily="66" charset="0"/>
                </a:rPr>
                <a:t> are preferable because they provide better decoupling. An extra cycle here may not affect the performance by much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5019675" y="4333874"/>
              <a:ext cx="666750" cy="15716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5162551" y="4333874"/>
              <a:ext cx="523874" cy="52863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" name="TextBox 4"/>
          <p:cNvSpPr txBox="1"/>
          <p:nvPr/>
        </p:nvSpPr>
        <p:spPr>
          <a:xfrm>
            <a:off x="6539024" y="2838893"/>
            <a:ext cx="239232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Tag and valid bits are kept together as a Maybe </a:t>
            </a:r>
            <a:r>
              <a:rPr lang="en-US" dirty="0" smtClean="0">
                <a:latin typeface="Comic Sans MS" panose="030F0702030302020204" pitchFamily="66" charset="0"/>
              </a:rPr>
              <a:t>type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008474" y="2190307"/>
            <a:ext cx="2530550" cy="83997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62875" cy="1143000"/>
          </a:xfrm>
        </p:spPr>
        <p:txBody>
          <a:bodyPr/>
          <a:lstStyle/>
          <a:p>
            <a:r>
              <a:rPr lang="en-US" dirty="0" err="1" smtClean="0"/>
              <a:t>Req</a:t>
            </a:r>
            <a:r>
              <a:rPr lang="en-US" dirty="0" smtClean="0"/>
              <a:t> method</a:t>
            </a:r>
            <a:br>
              <a:rPr lang="en-US" dirty="0" smtClean="0"/>
            </a:br>
            <a:r>
              <a:rPr lang="en-US" sz="3200" dirty="0" smtClean="0"/>
              <a:t>hit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7924802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>
                <a:latin typeface="Courier New"/>
              </a:rPr>
              <a:t>if</a:t>
            </a:r>
            <a:r>
              <a:rPr lang="en-US" sz="1800" dirty="0">
                <a:latin typeface="Courier New"/>
              </a:rPr>
              <a:t>(status 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getIdx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tag =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Bit#(2) 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 = truncate(</a:t>
            </a:r>
            <a:r>
              <a:rPr lang="en-US" sz="1800" dirty="0" err="1" smtClean="0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 &gt;&gt; 2);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currTag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</a:t>
            </a:r>
            <a:r>
              <a:rPr lang="sv-SE" sz="1800" b="1" dirty="0" smtClean="0">
                <a:latin typeface="Courier New"/>
              </a:rPr>
              <a:t>let</a:t>
            </a:r>
            <a:r>
              <a:rPr lang="sv-SE" sz="1800" dirty="0" smtClean="0">
                <a:latin typeface="Courier New"/>
              </a:rPr>
              <a:t> hit = isValid(currTag</a:t>
            </a:r>
            <a:r>
              <a:rPr lang="sv-SE" sz="1800" dirty="0">
                <a:latin typeface="Courier New"/>
              </a:rPr>
              <a:t>)? </a:t>
            </a:r>
            <a:endParaRPr lang="sv-SE" sz="1800" dirty="0" smtClean="0">
              <a:latin typeface="Courier New"/>
            </a:endParaRPr>
          </a:p>
          <a:p>
            <a:pPr marL="0" indent="0">
              <a:buNone/>
            </a:pPr>
            <a:r>
              <a:rPr lang="sv-SE" sz="1800" dirty="0">
                <a:latin typeface="Courier New"/>
              </a:rPr>
              <a:t> </a:t>
            </a:r>
            <a:r>
              <a:rPr lang="sv-SE" sz="1800" dirty="0" smtClean="0">
                <a:latin typeface="Courier New"/>
              </a:rPr>
              <a:t>            fromMaybe(?,currTag)==tag : False; 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x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r.op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(x[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]);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else begin </a:t>
            </a:r>
            <a:r>
              <a:rPr lang="en-US" sz="1800" dirty="0" smtClean="0">
                <a:latin typeface="Courier New"/>
              </a:rPr>
              <a:t>x[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]=</a:t>
            </a:r>
            <a:r>
              <a:rPr lang="en-US" sz="1800" dirty="0" err="1">
                <a:latin typeface="Courier New"/>
              </a:rPr>
              <a:t>r.data</a:t>
            </a:r>
            <a:r>
              <a:rPr lang="en-US" sz="1800" dirty="0">
                <a:latin typeface="Courier New"/>
              </a:rPr>
              <a:t>; 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</a:t>
            </a:r>
            <a:r>
              <a:rPr lang="en-US" sz="1800" dirty="0" err="1" smtClean="0">
                <a:latin typeface="Courier New"/>
              </a:rPr>
              <a:t>dataArray.upd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x);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  </a:t>
            </a:r>
            <a:r>
              <a:rPr lang="en-US" sz="1800" dirty="0" smtClean="0">
                <a:latin typeface="Courier New"/>
              </a:rPr>
              <a:t>     </a:t>
            </a:r>
            <a:r>
              <a:rPr lang="en-US" sz="1800" dirty="0" err="1">
                <a:latin typeface="Courier New"/>
              </a:rPr>
              <a:t>dirtyArray.upd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True);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else begin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&lt;= r; status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6598" y="495169"/>
            <a:ext cx="3581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mic Sans MS" pitchFamily="66" charset="0"/>
              </a:rPr>
              <a:t>It is straightforward to extend the cache interface to include a </a:t>
            </a:r>
            <a:r>
              <a:rPr lang="en-US" sz="1800" dirty="0" err="1" smtClean="0">
                <a:latin typeface="Comic Sans MS" pitchFamily="66" charset="0"/>
              </a:rPr>
              <a:t>cacheline</a:t>
            </a:r>
            <a:r>
              <a:rPr lang="en-US" sz="1800" dirty="0" smtClean="0">
                <a:latin typeface="Comic Sans MS" pitchFamily="66" charset="0"/>
              </a:rPr>
              <a:t> flush command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5851" y="4038385"/>
            <a:ext cx="255802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overwrite the appropriate  word of the line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284381" y="4540102"/>
            <a:ext cx="1116419" cy="19138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5424"/>
            <a:ext cx="7772400" cy="44291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#(Data) 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hitQ.deq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hitQ.first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memReqQ.deq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memReqQ.first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Action </a:t>
            </a:r>
            <a:r>
              <a:rPr lang="en-US" sz="1800" dirty="0" err="1" smtClean="0">
                <a:latin typeface="Courier New"/>
              </a:rPr>
              <a:t>memResp</a:t>
            </a:r>
            <a:r>
              <a:rPr lang="en-US" sz="1800" dirty="0" smtClean="0">
                <a:latin typeface="Courier New"/>
              </a:rPr>
              <a:t>(Line r);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memRespQ.enq</a:t>
            </a:r>
            <a:r>
              <a:rPr lang="en-US" sz="1800" dirty="0" smtClean="0">
                <a:latin typeface="Courier New"/>
              </a:rPr>
              <a:t>(r);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9851" y="4079944"/>
            <a:ext cx="200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side methods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5495925" y="3114675"/>
            <a:ext cx="600075" cy="263842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3, 2014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7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37559</TotalTime>
  <Words>1285</Words>
  <Application>Microsoft Office PowerPoint</Application>
  <PresentationFormat>On-screen Show (4:3)</PresentationFormat>
  <Paragraphs>285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Blueprint</vt:lpstr>
      <vt:lpstr>PowerPoint Presentation</vt:lpstr>
      <vt:lpstr>Blocking vs. Non-Blocking cache</vt:lpstr>
      <vt:lpstr>Blocking Cache Interface</vt:lpstr>
      <vt:lpstr>Interface dynamics</vt:lpstr>
      <vt:lpstr>Blocking Cache code structure</vt:lpstr>
      <vt:lpstr>Extracting cache tags &amp; index</vt:lpstr>
      <vt:lpstr>Blocking cache state elements</vt:lpstr>
      <vt:lpstr>Req method hit processing</vt:lpstr>
      <vt:lpstr>Rest of the methods</vt:lpstr>
      <vt:lpstr>Start-miss and Send-fill rules</vt:lpstr>
      <vt:lpstr>Wait-fill rule</vt:lpstr>
      <vt:lpstr>Hit and miss performance</vt:lpstr>
      <vt:lpstr>Non-blocking cache</vt:lpstr>
      <vt:lpstr>Non-blocking Cache</vt:lpstr>
      <vt:lpstr>Incoming req</vt:lpstr>
      <vt:lpstr>Mem Resp (line)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1150</cp:revision>
  <cp:lastPrinted>2014-10-31T14:40:20Z</cp:lastPrinted>
  <dcterms:created xsi:type="dcterms:W3CDTF">2003-01-21T19:25:41Z</dcterms:created>
  <dcterms:modified xsi:type="dcterms:W3CDTF">2014-11-03T21:16:09Z</dcterms:modified>
</cp:coreProperties>
</file>