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19"/>
  </p:notesMasterIdLst>
  <p:handoutMasterIdLst>
    <p:handoutMasterId r:id="rId20"/>
  </p:handoutMasterIdLst>
  <p:sldIdLst>
    <p:sldId id="1421" r:id="rId2"/>
    <p:sldId id="1415" r:id="rId3"/>
    <p:sldId id="1411" r:id="rId4"/>
    <p:sldId id="1466" r:id="rId5"/>
    <p:sldId id="1424" r:id="rId6"/>
    <p:sldId id="1423" r:id="rId7"/>
    <p:sldId id="1390" r:id="rId8"/>
    <p:sldId id="1419" r:id="rId9"/>
    <p:sldId id="1395" r:id="rId10"/>
    <p:sldId id="1417" r:id="rId11"/>
    <p:sldId id="1391" r:id="rId12"/>
    <p:sldId id="1429" r:id="rId13"/>
    <p:sldId id="1430" r:id="rId14"/>
    <p:sldId id="1409" r:id="rId15"/>
    <p:sldId id="1384" r:id="rId16"/>
    <p:sldId id="1467" r:id="rId17"/>
    <p:sldId id="1452" r:id="rId1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FBD2D"/>
    <a:srgbClr val="F6FD71"/>
    <a:srgbClr val="FF3333"/>
    <a:srgbClr val="FD7E71"/>
    <a:srgbClr val="CC3300"/>
    <a:srgbClr val="000000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047" autoAdjust="0"/>
    <p:restoredTop sz="96519" autoAdjust="0"/>
  </p:normalViewPr>
  <p:slideViewPr>
    <p:cSldViewPr snapToGrid="0">
      <p:cViewPr>
        <p:scale>
          <a:sx n="90" d="100"/>
          <a:sy n="90" d="100"/>
        </p:scale>
        <p:origin x="-72" y="-864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8742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>
            <a:lvl1pPr defTabSz="92166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>
            <a:lvl1pPr algn="r" defTabSz="92166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b" anchorCtr="0" compatLnSpc="1">
            <a:prstTxWarp prst="textNoShape">
              <a:avLst/>
            </a:prstTxWarp>
          </a:bodyPr>
          <a:lstStyle>
            <a:lvl1pPr defTabSz="92166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b" anchorCtr="0" compatLnSpc="1">
            <a:prstTxWarp prst="textNoShape">
              <a:avLst/>
            </a:prstTxWarp>
          </a:bodyPr>
          <a:lstStyle>
            <a:lvl1pPr algn="r" defTabSz="92166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fld id="{1260C9C6-A0DB-4607-A497-77CF885E1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19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>
            <a:lvl1pPr defTabSz="92166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0563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379913"/>
            <a:ext cx="508635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>
            <a:lvl1pPr algn="r" defTabSz="92166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b" anchorCtr="0" compatLnSpc="1">
            <a:prstTxWarp prst="textNoShape">
              <a:avLst/>
            </a:prstTxWarp>
          </a:bodyPr>
          <a:lstStyle>
            <a:lvl1pPr defTabSz="92166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b" anchorCtr="0" compatLnSpc="1">
            <a:prstTxWarp prst="textNoShape">
              <a:avLst/>
            </a:prstTxWarp>
          </a:bodyPr>
          <a:lstStyle>
            <a:lvl1pPr algn="r" defTabSz="92166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fld id="{48EF068C-896A-4B1F-83B4-1F2D5CC2D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06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A9ECD1-CED9-471E-95FB-4B0E3A8B05F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019A64-F883-4314-A012-BEAF96F99EE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CC7DF6-E7DF-40AE-AA42-A19C2D45F8B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C8A369-130A-4A70-B968-1690BC95407E}" type="slidenum">
              <a:rPr lang="en-US"/>
              <a:pPr/>
              <a:t>9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618D6-4481-44D5-B724-71F3042355A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8500"/>
            <a:ext cx="4592638" cy="3444875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58" y="4379901"/>
            <a:ext cx="5086284" cy="4148175"/>
          </a:xfrm>
          <a:noFill/>
          <a:ln/>
        </p:spPr>
        <p:txBody>
          <a:bodyPr lIns="90821" tIns="45410" rIns="90821" bIns="45410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C4F0B2-EC17-4FF3-A8C6-5F4DFADD3B5D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smtClean="0">
                <a:latin typeface="Tahoma" charset="0"/>
              </a:defRPr>
            </a:lvl1pPr>
          </a:lstStyle>
          <a:p>
            <a:pPr>
              <a:defRPr/>
            </a:pPr>
            <a:r>
              <a:rPr lang="en-US" smtClean="0"/>
              <a:t>November 17, 2014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dirty="0" smtClean="0">
                <a:latin typeface="Tahoma" charset="0"/>
              </a:defRPr>
            </a:lvl1pPr>
          </a:lstStyle>
          <a:p>
            <a:pPr>
              <a:defRPr/>
            </a:pPr>
            <a:r>
              <a:rPr lang="en-US" dirty="0" smtClean="0"/>
              <a:t>L21-</a:t>
            </a:r>
            <a:fld id="{6D66DF8F-9E10-4DDB-8C1E-68662AECA33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>
          <a:xfrm>
            <a:off x="3098800" y="6400800"/>
            <a:ext cx="3149600" cy="45720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http://www.csg.csail.mit.edu/6.175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17, 2014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http://www.csg.csail.mit.edu/6.175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smtClean="0"/>
              <a:t>November 17, 2014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dirty="0" smtClean="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L21-</a:t>
            </a:r>
            <a:fld id="{D0401301-61DA-4AD1-B56D-F835E5556F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800" y="6400800"/>
            <a:ext cx="314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dirty="0" smtClean="0">
                <a:latin typeface="Tahoma" charset="0"/>
              </a:defRPr>
            </a:lvl1pPr>
          </a:lstStyle>
          <a:p>
            <a:pPr>
              <a:defRPr/>
            </a:pPr>
            <a:r>
              <a:rPr lang="en-US" dirty="0" smtClean="0"/>
              <a:t>http://www.csg.csail.mit.edu/6.175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4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752475" y="1535415"/>
            <a:ext cx="7899400" cy="4651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 smtClean="0">
                <a:solidFill>
                  <a:srgbClr val="660066"/>
                </a:solidFill>
              </a:rPr>
              <a:t>Constructive Computer Architecture</a:t>
            </a: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endParaRPr lang="en-US" sz="9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endParaRPr lang="en-US" sz="9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endParaRPr lang="en-US" sz="900" dirty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endParaRPr lang="en-US" sz="9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4000" dirty="0">
                <a:solidFill>
                  <a:srgbClr val="660066"/>
                </a:solidFill>
              </a:rPr>
              <a:t>Cache Coherence</a:t>
            </a:r>
            <a:endParaRPr lang="en-US" sz="4000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</a:pP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Arvind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Computer Science &amp; Artificial Intelligence Lab.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Massachusetts Institute of Technology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17,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6D66DF8F-9E10-4DDB-8C1E-68662AECA33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2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407" y="1525438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latin typeface="Verdana" pitchFamily="34" charset="0"/>
              </a:rPr>
              <a:t>On a read miss (i.e., Cache state is I):</a:t>
            </a:r>
            <a:r>
              <a:rPr lang="en-US" sz="2400" i="1" dirty="0" smtClean="0">
                <a:latin typeface="Verdana" pitchFamily="34" charset="0"/>
              </a:rPr>
              <a:t>  </a:t>
            </a:r>
          </a:p>
          <a:p>
            <a:pPr lvl="1">
              <a:defRPr/>
            </a:pPr>
            <a:r>
              <a:rPr lang="en-US" sz="2000" dirty="0" smtClean="0">
                <a:latin typeface="Verdana" pitchFamily="34" charset="0"/>
              </a:rPr>
              <a:t>In case some other cache has the address in state M then write back the dirty data to Memory</a:t>
            </a:r>
          </a:p>
          <a:p>
            <a:pPr lvl="1">
              <a:defRPr/>
            </a:pPr>
            <a:r>
              <a:rPr lang="en-US" sz="2000" dirty="0" smtClean="0">
                <a:latin typeface="Verdana" pitchFamily="34" charset="0"/>
              </a:rPr>
              <a:t>Read the value from Memory and set the state to S </a:t>
            </a:r>
          </a:p>
          <a:p>
            <a:pPr>
              <a:defRPr/>
            </a:pPr>
            <a:r>
              <a:rPr lang="en-US" sz="2400" dirty="0" smtClean="0">
                <a:latin typeface="Verdana" pitchFamily="34" charset="0"/>
              </a:rPr>
              <a:t>On a write miss (i.e., Cache state is I or S):</a:t>
            </a:r>
            <a:r>
              <a:rPr lang="en-US" sz="2400" i="1" dirty="0" smtClean="0">
                <a:latin typeface="Verdana" pitchFamily="34" charset="0"/>
              </a:rPr>
              <a:t> </a:t>
            </a:r>
          </a:p>
          <a:p>
            <a:pPr lvl="1">
              <a:defRPr/>
            </a:pPr>
            <a:r>
              <a:rPr lang="en-US" sz="2000" i="1" dirty="0" smtClean="0">
                <a:latin typeface="Verdana" pitchFamily="34" charset="0"/>
              </a:rPr>
              <a:t>Invalidate </a:t>
            </a:r>
            <a:r>
              <a:rPr lang="en-US" sz="2000" dirty="0" smtClean="0">
                <a:latin typeface="Verdana" pitchFamily="34" charset="0"/>
              </a:rPr>
              <a:t>the address in all other caches and in case some cache has the address in state M then write back the dirty data</a:t>
            </a:r>
          </a:p>
          <a:p>
            <a:pPr lvl="1">
              <a:defRPr/>
            </a:pPr>
            <a:r>
              <a:rPr lang="en-US" sz="2000" dirty="0" smtClean="0">
                <a:latin typeface="Verdana" pitchFamily="34" charset="0"/>
              </a:rPr>
              <a:t>Read the value from Memory if necessary and set the state to M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4513" y="5322499"/>
            <a:ext cx="72893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M</a:t>
            </a:r>
            <a:r>
              <a:rPr lang="en-US" i="1" dirty="0" smtClean="0"/>
              <a:t>isses cause Cache upgrade actions which in turn may cause further downgrades or upgrades on other caches</a:t>
            </a:r>
            <a:endParaRPr lang="en-US" i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17, 2014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56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MSI protocol: some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781" y="1498958"/>
            <a:ext cx="7772400" cy="5135759"/>
          </a:xfrm>
        </p:spPr>
        <p:txBody>
          <a:bodyPr/>
          <a:lstStyle/>
          <a:p>
            <a:pPr marL="173038" indent="-173038" eaLnBrk="1" hangingPunct="1"/>
            <a:r>
              <a:rPr lang="en-US" sz="2400" dirty="0" smtClean="0"/>
              <a:t>It never makes sense to have two outstanding requests for the same address from the same processor/cache</a:t>
            </a:r>
          </a:p>
          <a:p>
            <a:pPr marL="173038" indent="-173038" eaLnBrk="1" hangingPunct="1"/>
            <a:r>
              <a:rPr lang="en-US" sz="2400" dirty="0" smtClean="0"/>
              <a:t>It is possible to have multiple requests for the same address from different processors. Hence there is a need to arbitrate requests</a:t>
            </a:r>
          </a:p>
          <a:p>
            <a:pPr marL="173038" indent="-173038" eaLnBrk="1" hangingPunct="1"/>
            <a:r>
              <a:rPr lang="en-US" sz="2400" dirty="0" smtClean="0"/>
              <a:t>A cache needs to be able to evict an address in order to make room for a different address</a:t>
            </a:r>
          </a:p>
          <a:p>
            <a:pPr marL="573088" lvl="1" indent="-173038" eaLnBrk="1" hangingPunct="1"/>
            <a:r>
              <a:rPr lang="en-US" sz="2000" dirty="0" smtClean="0"/>
              <a:t>Voluntary downgrade</a:t>
            </a:r>
          </a:p>
          <a:p>
            <a:pPr marL="173038" indent="-173038" eaLnBrk="1" hangingPunct="1"/>
            <a:r>
              <a:rPr lang="en-US" sz="2400" dirty="0" smtClean="0"/>
              <a:t>Memory system (higher-level cache) should be able to force a lower-level cache to downgrade</a:t>
            </a:r>
          </a:p>
          <a:p>
            <a:pPr marL="573088" lvl="1" indent="-173038" eaLnBrk="1" hangingPunct="1"/>
            <a:r>
              <a:rPr lang="en-US" sz="2000" dirty="0" smtClean="0"/>
              <a:t>caches need to  keep track of the state of their children’s caches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17,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79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Directory State </a:t>
            </a:r>
            <a:r>
              <a:rPr lang="en-US" dirty="0" smtClean="0"/>
              <a:t>Encoding</a:t>
            </a:r>
            <a:br>
              <a:rPr lang="en-US" dirty="0" smtClean="0"/>
            </a:br>
            <a:r>
              <a:rPr lang="en-US" sz="2400" dirty="0" smtClean="0"/>
              <a:t>Two-level (L1, M)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848" y="3712525"/>
            <a:ext cx="8263899" cy="2411830"/>
          </a:xfrm>
        </p:spPr>
        <p:txBody>
          <a:bodyPr/>
          <a:lstStyle/>
          <a:p>
            <a:r>
              <a:rPr lang="en-US" sz="2400" dirty="0"/>
              <a:t>For each </a:t>
            </a:r>
            <a:r>
              <a:rPr lang="en-US" sz="2400" dirty="0" smtClean="0"/>
              <a:t>address </a:t>
            </a:r>
            <a:r>
              <a:rPr lang="en-US" sz="2400" dirty="0"/>
              <a:t>in a </a:t>
            </a:r>
            <a:r>
              <a:rPr lang="en-US" sz="2400" dirty="0" smtClean="0"/>
              <a:t>cache, </a:t>
            </a:r>
            <a:r>
              <a:rPr lang="en-US" sz="2400" dirty="0"/>
              <a:t>the directory keeps two types of </a:t>
            </a:r>
            <a:r>
              <a:rPr lang="en-US" sz="2400" dirty="0" smtClean="0"/>
              <a:t>info</a:t>
            </a:r>
          </a:p>
          <a:p>
            <a:pPr lvl="1"/>
            <a:r>
              <a:rPr lang="en-US" sz="2000" dirty="0" err="1" smtClean="0"/>
              <a:t>c.state</a:t>
            </a:r>
            <a:r>
              <a:rPr lang="en-US" sz="2000" dirty="0" smtClean="0"/>
              <a:t>[a] </a:t>
            </a:r>
            <a:r>
              <a:rPr lang="en-US" sz="2000" dirty="0"/>
              <a:t>(</a:t>
            </a:r>
            <a:r>
              <a:rPr lang="en-US" sz="2000" i="1" dirty="0"/>
              <a:t>sibling info): </a:t>
            </a:r>
            <a:r>
              <a:rPr lang="en-US" sz="2000" dirty="0"/>
              <a:t>do c’s siblings have a copy of </a:t>
            </a:r>
            <a:r>
              <a:rPr lang="en-US" sz="2000" dirty="0" smtClean="0"/>
              <a:t>address </a:t>
            </a:r>
            <a:r>
              <a:rPr lang="en-US" sz="2000" i="1" dirty="0" smtClean="0"/>
              <a:t>a</a:t>
            </a:r>
            <a:r>
              <a:rPr lang="en-US" sz="2000" dirty="0" smtClean="0"/>
              <a:t>; M </a:t>
            </a:r>
            <a:r>
              <a:rPr lang="en-US" sz="2000" dirty="0"/>
              <a:t>(means no),  S (means </a:t>
            </a:r>
            <a:r>
              <a:rPr lang="en-US" sz="2000" dirty="0" smtClean="0"/>
              <a:t>maybe)</a:t>
            </a:r>
          </a:p>
          <a:p>
            <a:pPr lvl="1"/>
            <a:r>
              <a:rPr lang="en-US" sz="2000" dirty="0" err="1" smtClean="0"/>
              <a:t>m.child</a:t>
            </a:r>
            <a:r>
              <a:rPr lang="en-US" sz="2000" dirty="0" smtClean="0"/>
              <a:t>[</a:t>
            </a:r>
            <a:r>
              <a:rPr lang="en-US" sz="2000" dirty="0" err="1" smtClean="0"/>
              <a:t>c</a:t>
            </a:r>
            <a:r>
              <a:rPr lang="en-US" sz="2000" baseline="-25000" dirty="0" err="1" smtClean="0"/>
              <a:t>k</a:t>
            </a:r>
            <a:r>
              <a:rPr lang="en-US" sz="2000" dirty="0"/>
              <a:t>][</a:t>
            </a:r>
            <a:r>
              <a:rPr lang="en-US" sz="2000" dirty="0" smtClean="0"/>
              <a:t>a] (</a:t>
            </a:r>
            <a:r>
              <a:rPr lang="en-US" sz="2000" i="1" dirty="0" smtClean="0"/>
              <a:t>children </a:t>
            </a:r>
            <a:r>
              <a:rPr lang="en-US" sz="2000" i="1" dirty="0"/>
              <a:t>info): </a:t>
            </a:r>
            <a:r>
              <a:rPr lang="en-US" sz="2000" dirty="0"/>
              <a:t>the state of </a:t>
            </a:r>
            <a:r>
              <a:rPr lang="en-US" sz="2000" dirty="0" smtClean="0"/>
              <a:t>child </a:t>
            </a:r>
            <a:r>
              <a:rPr lang="en-US" sz="2000" dirty="0" err="1"/>
              <a:t>c</a:t>
            </a:r>
            <a:r>
              <a:rPr lang="en-US" sz="2000" baseline="-25000" dirty="0" err="1"/>
              <a:t>k</a:t>
            </a:r>
            <a:r>
              <a:rPr lang="en-US" sz="2000" baseline="-25000" dirty="0"/>
              <a:t> </a:t>
            </a:r>
            <a:r>
              <a:rPr lang="en-US" sz="2000" dirty="0"/>
              <a:t>for </a:t>
            </a:r>
            <a:r>
              <a:rPr lang="en-US" sz="2000" dirty="0" smtClean="0"/>
              <a:t>address </a:t>
            </a:r>
            <a:r>
              <a:rPr lang="en-US" sz="2000" i="1" dirty="0" smtClean="0"/>
              <a:t>a</a:t>
            </a:r>
            <a:r>
              <a:rPr lang="en-US" sz="2000" dirty="0" smtClean="0"/>
              <a:t>; At </a:t>
            </a:r>
            <a:r>
              <a:rPr lang="en-US" sz="2000" dirty="0"/>
              <a:t>most one child can be in state </a:t>
            </a:r>
            <a:r>
              <a:rPr lang="en-US" sz="2000" dirty="0" smtClean="0"/>
              <a:t>M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2413074" y="1764618"/>
            <a:ext cx="3630612" cy="1448611"/>
            <a:chOff x="2582937" y="2244361"/>
            <a:chExt cx="3630612" cy="1448611"/>
          </a:xfrm>
        </p:grpSpPr>
        <p:sp>
          <p:nvSpPr>
            <p:cNvPr id="9" name="Line 3"/>
            <p:cNvSpPr>
              <a:spLocks noChangeShapeType="1"/>
            </p:cNvSpPr>
            <p:nvPr/>
          </p:nvSpPr>
          <p:spPr bwMode="auto">
            <a:xfrm>
              <a:off x="4003749" y="2903985"/>
              <a:ext cx="0" cy="1984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4130749" y="3402460"/>
              <a:ext cx="744538" cy="27305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4346649" y="3386585"/>
              <a:ext cx="515938" cy="3063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FF0000"/>
                  </a:solidFill>
                  <a:latin typeface="Verdana" pitchFamily="34" charset="0"/>
                </a:rPr>
                <a:t>a</a:t>
              </a:r>
              <a:endParaRPr lang="en-US" sz="1400">
                <a:solidFill>
                  <a:srgbClr val="56127A"/>
                </a:solidFill>
                <a:latin typeface="Verdana" pitchFamily="34" charset="0"/>
              </a:endParaRPr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3557661" y="2504711"/>
              <a:ext cx="360363" cy="19843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3519561" y="2450736"/>
              <a:ext cx="528638" cy="3063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>
                  <a:latin typeface="Verdana" pitchFamily="34" charset="0"/>
                </a:rPr>
                <a:t> </a:t>
              </a:r>
              <a:r>
                <a:rPr lang="en-US" sz="1400">
                  <a:solidFill>
                    <a:srgbClr val="FF0000"/>
                  </a:solidFill>
                  <a:latin typeface="Verdana" pitchFamily="34" charset="0"/>
                </a:rPr>
                <a:t>a</a:t>
              </a:r>
              <a:endParaRPr lang="en-US" sz="1400">
                <a:latin typeface="Verdana" pitchFamily="34" charset="0"/>
              </a:endParaRPr>
            </a:p>
          </p:txBody>
        </p:sp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3557661" y="2280874"/>
              <a:ext cx="360363" cy="1984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3532261" y="2244361"/>
              <a:ext cx="400050" cy="3016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 dirty="0">
                  <a:solidFill>
                    <a:schemeClr val="bg1"/>
                  </a:solidFill>
                  <a:latin typeface="Verdana" pitchFamily="34" charset="0"/>
                </a:rPr>
                <a:t> P</a:t>
              </a:r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4014861" y="2504711"/>
              <a:ext cx="360363" cy="19843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14"/>
            <p:cNvSpPr>
              <a:spLocks noChangeArrowheads="1"/>
            </p:cNvSpPr>
            <p:nvPr/>
          </p:nvSpPr>
          <p:spPr bwMode="auto">
            <a:xfrm>
              <a:off x="3964061" y="2450736"/>
              <a:ext cx="528638" cy="3063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>
                  <a:latin typeface="Verdana" pitchFamily="34" charset="0"/>
                </a:rPr>
                <a:t> L1</a:t>
              </a:r>
            </a:p>
          </p:txBody>
        </p:sp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4014861" y="2280874"/>
              <a:ext cx="360363" cy="1984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3989461" y="2244361"/>
              <a:ext cx="400050" cy="3016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 dirty="0">
                  <a:solidFill>
                    <a:schemeClr val="bg1"/>
                  </a:solidFill>
                  <a:latin typeface="Verdana" pitchFamily="34" charset="0"/>
                </a:rPr>
                <a:t> P</a:t>
              </a:r>
            </a:p>
          </p:txBody>
        </p:sp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4472061" y="2504711"/>
              <a:ext cx="360363" cy="19843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19"/>
            <p:cNvSpPr>
              <a:spLocks noChangeArrowheads="1"/>
            </p:cNvSpPr>
            <p:nvPr/>
          </p:nvSpPr>
          <p:spPr bwMode="auto">
            <a:xfrm>
              <a:off x="4419674" y="2450736"/>
              <a:ext cx="528637" cy="3063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>
                  <a:latin typeface="Verdana" pitchFamily="34" charset="0"/>
                </a:rPr>
                <a:t> L1</a:t>
              </a:r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4929261" y="2504711"/>
              <a:ext cx="360363" cy="19843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4876874" y="2450736"/>
              <a:ext cx="528637" cy="3063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>
                  <a:latin typeface="Verdana" pitchFamily="34" charset="0"/>
                </a:rPr>
                <a:t> L1</a:t>
              </a:r>
            </a:p>
          </p:txBody>
        </p:sp>
        <p:sp>
          <p:nvSpPr>
            <p:cNvPr id="45" name="Rectangle 43"/>
            <p:cNvSpPr>
              <a:spLocks noChangeArrowheads="1"/>
            </p:cNvSpPr>
            <p:nvPr/>
          </p:nvSpPr>
          <p:spPr bwMode="auto">
            <a:xfrm>
              <a:off x="2582937" y="2903985"/>
              <a:ext cx="3630612" cy="2619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44"/>
            <p:cNvSpPr>
              <a:spLocks noChangeShapeType="1"/>
            </p:cNvSpPr>
            <p:nvPr/>
          </p:nvSpPr>
          <p:spPr bwMode="auto">
            <a:xfrm>
              <a:off x="4486349" y="3189735"/>
              <a:ext cx="0" cy="2000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3686249" y="2837310"/>
              <a:ext cx="2138363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2000" dirty="0">
                  <a:solidFill>
                    <a:schemeClr val="bg1"/>
                  </a:solidFill>
                  <a:latin typeface="Verdana" pitchFamily="34" charset="0"/>
                </a:rPr>
                <a:t>Interconnect</a:t>
              </a:r>
            </a:p>
          </p:txBody>
        </p:sp>
        <p:grpSp>
          <p:nvGrpSpPr>
            <p:cNvPr id="48" name="Group 56"/>
            <p:cNvGrpSpPr>
              <a:grpSpLocks/>
            </p:cNvGrpSpPr>
            <p:nvPr/>
          </p:nvGrpSpPr>
          <p:grpSpPr bwMode="auto">
            <a:xfrm>
              <a:off x="3232225" y="2434084"/>
              <a:ext cx="2778126" cy="1257299"/>
              <a:chOff x="2018" y="1473"/>
              <a:chExt cx="1750" cy="792"/>
            </a:xfrm>
          </p:grpSpPr>
          <p:sp>
            <p:nvSpPr>
              <p:cNvPr id="53" name="Text Box 57"/>
              <p:cNvSpPr txBox="1">
                <a:spLocks noChangeArrowheads="1"/>
              </p:cNvSpPr>
              <p:nvPr/>
            </p:nvSpPr>
            <p:spPr bwMode="auto">
              <a:xfrm>
                <a:off x="3046" y="2052"/>
                <a:ext cx="722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dirty="0" smtClean="0">
                    <a:solidFill>
                      <a:srgbClr val="FF0000"/>
                    </a:solidFill>
                    <a:latin typeface="Verdana" pitchFamily="34" charset="0"/>
                  </a:rPr>
                  <a:t>&lt;S,I,I,I&gt;</a:t>
                </a:r>
                <a:endParaRPr lang="en-US" sz="1600" dirty="0">
                  <a:solidFill>
                    <a:srgbClr val="FF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56" name="Text Box 60"/>
              <p:cNvSpPr txBox="1">
                <a:spLocks noChangeArrowheads="1"/>
              </p:cNvSpPr>
              <p:nvPr/>
            </p:nvSpPr>
            <p:spPr bwMode="auto">
              <a:xfrm>
                <a:off x="2018" y="1473"/>
                <a:ext cx="205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dirty="0" smtClean="0">
                    <a:solidFill>
                      <a:srgbClr val="FF0000"/>
                    </a:solidFill>
                    <a:latin typeface="Verdana" pitchFamily="34" charset="0"/>
                  </a:rPr>
                  <a:t>S</a:t>
                </a:r>
                <a:endParaRPr lang="en-US" sz="1600" dirty="0">
                  <a:solidFill>
                    <a:srgbClr val="FF0000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49" name="Rectangle 10"/>
            <p:cNvSpPr>
              <a:spLocks noChangeArrowheads="1"/>
            </p:cNvSpPr>
            <p:nvPr/>
          </p:nvSpPr>
          <p:spPr bwMode="auto">
            <a:xfrm>
              <a:off x="4497461" y="2280935"/>
              <a:ext cx="360363" cy="1984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11"/>
            <p:cNvSpPr>
              <a:spLocks noChangeArrowheads="1"/>
            </p:cNvSpPr>
            <p:nvPr/>
          </p:nvSpPr>
          <p:spPr bwMode="auto">
            <a:xfrm>
              <a:off x="4472061" y="2253048"/>
              <a:ext cx="400050" cy="3016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>
                  <a:solidFill>
                    <a:schemeClr val="bg1"/>
                  </a:solidFill>
                  <a:latin typeface="Verdana" pitchFamily="34" charset="0"/>
                </a:rPr>
                <a:t> P</a:t>
              </a:r>
            </a:p>
          </p:txBody>
        </p:sp>
        <p:sp>
          <p:nvSpPr>
            <p:cNvPr id="51" name="Rectangle 15"/>
            <p:cNvSpPr>
              <a:spLocks noChangeArrowheads="1"/>
            </p:cNvSpPr>
            <p:nvPr/>
          </p:nvSpPr>
          <p:spPr bwMode="auto">
            <a:xfrm>
              <a:off x="4954661" y="2280935"/>
              <a:ext cx="360363" cy="1984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16"/>
            <p:cNvSpPr>
              <a:spLocks noChangeArrowheads="1"/>
            </p:cNvSpPr>
            <p:nvPr/>
          </p:nvSpPr>
          <p:spPr bwMode="auto">
            <a:xfrm>
              <a:off x="4929261" y="2253048"/>
              <a:ext cx="400050" cy="3016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 dirty="0">
                  <a:solidFill>
                    <a:schemeClr val="bg1"/>
                  </a:solidFill>
                  <a:latin typeface="Verdana" pitchFamily="34" charset="0"/>
                </a:rPr>
                <a:t> P</a:t>
              </a:r>
            </a:p>
          </p:txBody>
        </p:sp>
        <p:sp>
          <p:nvSpPr>
            <p:cNvPr id="57" name="Line 44"/>
            <p:cNvSpPr>
              <a:spLocks noChangeShapeType="1"/>
            </p:cNvSpPr>
            <p:nvPr/>
          </p:nvSpPr>
          <p:spPr bwMode="auto">
            <a:xfrm>
              <a:off x="3732286" y="2703149"/>
              <a:ext cx="0" cy="2000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44"/>
            <p:cNvSpPr>
              <a:spLocks noChangeShapeType="1"/>
            </p:cNvSpPr>
            <p:nvPr/>
          </p:nvSpPr>
          <p:spPr bwMode="auto">
            <a:xfrm>
              <a:off x="4196149" y="2703149"/>
              <a:ext cx="0" cy="2000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44"/>
            <p:cNvSpPr>
              <a:spLocks noChangeShapeType="1"/>
            </p:cNvSpPr>
            <p:nvPr/>
          </p:nvSpPr>
          <p:spPr bwMode="auto">
            <a:xfrm>
              <a:off x="4660012" y="2703149"/>
              <a:ext cx="0" cy="2000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44"/>
            <p:cNvSpPr>
              <a:spLocks noChangeShapeType="1"/>
            </p:cNvSpPr>
            <p:nvPr/>
          </p:nvSpPr>
          <p:spPr bwMode="auto">
            <a:xfrm>
              <a:off x="5123875" y="2703149"/>
              <a:ext cx="0" cy="2000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17,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81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437" y="336697"/>
            <a:ext cx="8257954" cy="1143000"/>
          </a:xfrm>
        </p:spPr>
        <p:txBody>
          <a:bodyPr/>
          <a:lstStyle/>
          <a:p>
            <a:r>
              <a:rPr lang="en-US" dirty="0"/>
              <a:t>Directory state encoding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wait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549" y="1532860"/>
            <a:ext cx="8231372" cy="5208181"/>
          </a:xfrm>
        </p:spPr>
        <p:txBody>
          <a:bodyPr/>
          <a:lstStyle/>
          <a:p>
            <a:r>
              <a:rPr lang="en-US" sz="2400" dirty="0">
                <a:latin typeface="Verdana" pitchFamily="34" charset="0"/>
              </a:rPr>
              <a:t>New states </a:t>
            </a:r>
            <a:r>
              <a:rPr lang="en-US" sz="2400" dirty="0" smtClean="0">
                <a:latin typeface="Verdana" pitchFamily="34" charset="0"/>
              </a:rPr>
              <a:t>to </a:t>
            </a:r>
            <a:r>
              <a:rPr lang="en-US" sz="2400" dirty="0">
                <a:latin typeface="Verdana" pitchFamily="34" charset="0"/>
              </a:rPr>
              <a:t>deal with waiting for responses:</a:t>
            </a:r>
          </a:p>
          <a:p>
            <a:pPr lvl="1"/>
            <a:r>
              <a:rPr lang="en-US" sz="2000" dirty="0" err="1">
                <a:latin typeface="Verdana" pitchFamily="34" charset="0"/>
              </a:rPr>
              <a:t>c.waitp</a:t>
            </a:r>
            <a:r>
              <a:rPr lang="en-US" sz="2000" dirty="0">
                <a:latin typeface="Verdana" pitchFamily="34" charset="0"/>
              </a:rPr>
              <a:t>[a] : Denotes if cache c is waiting for a response from its </a:t>
            </a:r>
            <a:r>
              <a:rPr lang="en-US" sz="2000" dirty="0" smtClean="0">
                <a:latin typeface="Verdana" pitchFamily="34" charset="0"/>
              </a:rPr>
              <a:t>parent</a:t>
            </a:r>
          </a:p>
          <a:p>
            <a:pPr lvl="2"/>
            <a:r>
              <a:rPr lang="en-US" sz="1800" dirty="0" smtClean="0">
                <a:latin typeface="Verdana" pitchFamily="34" charset="0"/>
              </a:rPr>
              <a:t>No </a:t>
            </a:r>
            <a:r>
              <a:rPr lang="en-US" sz="1800" i="1" dirty="0">
                <a:latin typeface="Verdana" pitchFamily="34" charset="0"/>
              </a:rPr>
              <a:t>means</a:t>
            </a:r>
            <a:r>
              <a:rPr lang="en-US" sz="1800" dirty="0">
                <a:latin typeface="Verdana" pitchFamily="34" charset="0"/>
              </a:rPr>
              <a:t> not </a:t>
            </a:r>
            <a:r>
              <a:rPr lang="en-US" sz="1800" dirty="0" smtClean="0">
                <a:latin typeface="Verdana" pitchFamily="34" charset="0"/>
              </a:rPr>
              <a:t>waiting</a:t>
            </a:r>
          </a:p>
          <a:p>
            <a:pPr lvl="2"/>
            <a:r>
              <a:rPr lang="en-US" sz="1800" dirty="0" smtClean="0">
                <a:latin typeface="Verdana" pitchFamily="34" charset="0"/>
              </a:rPr>
              <a:t>Yes (S|I</a:t>
            </a:r>
            <a:r>
              <a:rPr lang="en-US" sz="1800" dirty="0">
                <a:latin typeface="Verdana" pitchFamily="34" charset="0"/>
              </a:rPr>
              <a:t>) </a:t>
            </a:r>
            <a:r>
              <a:rPr lang="en-US" sz="1800" i="1" dirty="0">
                <a:latin typeface="Verdana" pitchFamily="34" charset="0"/>
              </a:rPr>
              <a:t>means </a:t>
            </a:r>
            <a:r>
              <a:rPr lang="en-US" sz="1800" dirty="0">
                <a:latin typeface="Verdana" pitchFamily="34" charset="0"/>
              </a:rPr>
              <a:t>waiting for </a:t>
            </a:r>
            <a:r>
              <a:rPr lang="en-US" sz="1800" dirty="0" smtClean="0">
                <a:latin typeface="Verdana" pitchFamily="34" charset="0"/>
              </a:rPr>
              <a:t>a response </a:t>
            </a:r>
            <a:r>
              <a:rPr lang="en-US" sz="1800" dirty="0">
                <a:latin typeface="Verdana" pitchFamily="34" charset="0"/>
              </a:rPr>
              <a:t>to transition to </a:t>
            </a:r>
            <a:r>
              <a:rPr lang="en-US" sz="1800" dirty="0" smtClean="0">
                <a:latin typeface="Verdana" pitchFamily="34" charset="0"/>
              </a:rPr>
              <a:t>state S </a:t>
            </a:r>
            <a:r>
              <a:rPr lang="en-US" sz="1800" dirty="0">
                <a:latin typeface="Verdana" pitchFamily="34" charset="0"/>
              </a:rPr>
              <a:t>or </a:t>
            </a:r>
            <a:r>
              <a:rPr lang="en-US" sz="1800" dirty="0" smtClean="0">
                <a:latin typeface="Verdana" pitchFamily="34" charset="0"/>
              </a:rPr>
              <a:t>I, respectively</a:t>
            </a:r>
            <a:endParaRPr lang="en-US" sz="1800" dirty="0">
              <a:latin typeface="Verdana" pitchFamily="34" charset="0"/>
            </a:endParaRPr>
          </a:p>
          <a:p>
            <a:pPr lvl="1"/>
            <a:r>
              <a:rPr lang="en-US" sz="2000" dirty="0" err="1">
                <a:latin typeface="Verdana" pitchFamily="34" charset="0"/>
              </a:rPr>
              <a:t>m</a:t>
            </a:r>
            <a:r>
              <a:rPr lang="en-US" sz="2000" dirty="0" err="1" smtClean="0">
                <a:latin typeface="Verdana" pitchFamily="34" charset="0"/>
              </a:rPr>
              <a:t>.waitc</a:t>
            </a:r>
            <a:r>
              <a:rPr lang="en-US" sz="2000" dirty="0" smtClean="0">
                <a:latin typeface="Verdana" pitchFamily="34" charset="0"/>
              </a:rPr>
              <a:t>[</a:t>
            </a:r>
            <a:r>
              <a:rPr lang="en-US" sz="2000" dirty="0" err="1" smtClean="0">
                <a:latin typeface="Verdana" pitchFamily="34" charset="0"/>
              </a:rPr>
              <a:t>c</a:t>
            </a:r>
            <a:r>
              <a:rPr lang="en-US" sz="2000" baseline="-25000" dirty="0" err="1" smtClean="0">
                <a:latin typeface="Verdana" pitchFamily="34" charset="0"/>
              </a:rPr>
              <a:t>k</a:t>
            </a:r>
            <a:r>
              <a:rPr lang="en-US" sz="2000" dirty="0">
                <a:latin typeface="Verdana" pitchFamily="34" charset="0"/>
              </a:rPr>
              <a:t>][a] : Denotes if </a:t>
            </a:r>
            <a:r>
              <a:rPr lang="en-US" sz="2000" dirty="0" smtClean="0">
                <a:latin typeface="Verdana" pitchFamily="34" charset="0"/>
              </a:rPr>
              <a:t>memory m is </a:t>
            </a:r>
            <a:r>
              <a:rPr lang="en-US" sz="2000" dirty="0">
                <a:latin typeface="Verdana" pitchFamily="34" charset="0"/>
              </a:rPr>
              <a:t>waiting for a response from its child </a:t>
            </a:r>
            <a:r>
              <a:rPr lang="en-US" sz="2000" dirty="0" err="1" smtClean="0">
                <a:latin typeface="Verdana" pitchFamily="34" charset="0"/>
              </a:rPr>
              <a:t>c</a:t>
            </a:r>
            <a:r>
              <a:rPr lang="en-US" sz="2000" baseline="-25000" dirty="0" err="1" smtClean="0">
                <a:latin typeface="Verdana" pitchFamily="34" charset="0"/>
              </a:rPr>
              <a:t>k</a:t>
            </a:r>
            <a:endParaRPr lang="en-US" sz="2000" baseline="-25000" dirty="0" smtClean="0">
              <a:latin typeface="Verdana" pitchFamily="34" charset="0"/>
            </a:endParaRPr>
          </a:p>
          <a:p>
            <a:pPr lvl="2"/>
            <a:r>
              <a:rPr lang="en-US" sz="1800" dirty="0" smtClean="0">
                <a:latin typeface="Verdana" pitchFamily="34" charset="0"/>
              </a:rPr>
              <a:t>No </a:t>
            </a:r>
            <a:r>
              <a:rPr lang="en-US" sz="1800" dirty="0">
                <a:latin typeface="Verdana" pitchFamily="34" charset="0"/>
              </a:rPr>
              <a:t>| </a:t>
            </a:r>
            <a:r>
              <a:rPr lang="en-US" sz="1800" dirty="0" smtClean="0">
                <a:latin typeface="Verdana" pitchFamily="34" charset="0"/>
              </a:rPr>
              <a:t>Yes </a:t>
            </a:r>
            <a:r>
              <a:rPr lang="en-US" sz="1800" dirty="0">
                <a:latin typeface="Verdana" pitchFamily="34" charset="0"/>
              </a:rPr>
              <a:t>(</a:t>
            </a:r>
            <a:r>
              <a:rPr lang="en-US" sz="1800" dirty="0" smtClean="0">
                <a:latin typeface="Verdana" pitchFamily="34" charset="0"/>
              </a:rPr>
              <a:t>M|S)</a:t>
            </a:r>
            <a:endParaRPr lang="en-US" sz="2000" dirty="0">
              <a:latin typeface="Verdana" pitchFamily="34" charset="0"/>
            </a:endParaRPr>
          </a:p>
          <a:p>
            <a:r>
              <a:rPr lang="en-US" sz="2400" dirty="0" smtClean="0">
                <a:latin typeface="Verdana" pitchFamily="34" charset="0"/>
              </a:rPr>
              <a:t>Cache state in L1: </a:t>
            </a:r>
          </a:p>
          <a:p>
            <a:pPr marL="914400" lvl="2" indent="0">
              <a:buNone/>
            </a:pPr>
            <a:r>
              <a:rPr lang="en-US" sz="2000" dirty="0" smtClean="0"/>
              <a:t>&lt;(</a:t>
            </a:r>
            <a:r>
              <a:rPr lang="en-US" sz="2000" dirty="0"/>
              <a:t>M|S|I), </a:t>
            </a:r>
            <a:r>
              <a:rPr lang="en-US" sz="2000" dirty="0" smtClean="0"/>
              <a:t>(No </a:t>
            </a:r>
            <a:r>
              <a:rPr lang="en-US" sz="2000" dirty="0"/>
              <a:t>| </a:t>
            </a:r>
            <a:r>
              <a:rPr lang="en-US" sz="2000" dirty="0" smtClean="0"/>
              <a:t>Yes(M|S))&gt; </a:t>
            </a:r>
          </a:p>
          <a:p>
            <a:r>
              <a:rPr lang="en-US" sz="2400" dirty="0" smtClean="0"/>
              <a:t>Directory state in home memory (for each child): </a:t>
            </a:r>
          </a:p>
          <a:p>
            <a:pPr marL="457200" lvl="1" indent="0">
              <a:buNone/>
            </a:pPr>
            <a:r>
              <a:rPr lang="en-US" sz="1600" dirty="0" smtClean="0"/>
              <a:t>	</a:t>
            </a:r>
            <a:r>
              <a:rPr lang="en-US" sz="2000" dirty="0" smtClean="0"/>
              <a:t>&lt;[(</a:t>
            </a:r>
            <a:r>
              <a:rPr lang="en-US" sz="2000" dirty="0"/>
              <a:t>M|S|I), </a:t>
            </a:r>
            <a:r>
              <a:rPr lang="en-US" sz="2000" dirty="0" smtClean="0"/>
              <a:t>(No </a:t>
            </a:r>
            <a:r>
              <a:rPr lang="en-US" sz="2000" dirty="0"/>
              <a:t>| </a:t>
            </a:r>
            <a:r>
              <a:rPr lang="en-US" sz="2000" dirty="0" smtClean="0"/>
              <a:t>Yes(S|I))]&gt; </a:t>
            </a:r>
            <a:endParaRPr lang="en-US" sz="2000" dirty="0">
              <a:latin typeface="Verdana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Verdana" pitchFamily="34" charset="0"/>
              </a:rPr>
              <a:t> 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17,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http://www.csg.csail.mit.edu/6.175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75096" y="6168828"/>
            <a:ext cx="7743871" cy="502281"/>
            <a:chOff x="475096" y="6168828"/>
            <a:chExt cx="7743871" cy="502281"/>
          </a:xfrm>
        </p:grpSpPr>
        <p:sp>
          <p:nvSpPr>
            <p:cNvPr id="10" name="TextBox 9"/>
            <p:cNvSpPr txBox="1"/>
            <p:nvPr/>
          </p:nvSpPr>
          <p:spPr>
            <a:xfrm>
              <a:off x="475096" y="6270999"/>
              <a:ext cx="2193663" cy="400110"/>
            </a:xfrm>
            <a:prstGeom prst="rect">
              <a:avLst/>
            </a:prstGeom>
            <a:noFill/>
            <a:ln>
              <a:noFill/>
              <a:headEnd type="none" w="med" len="med"/>
              <a:tailEnd type="triangle" w="med" len="med"/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Child’s state</a:t>
              </a:r>
              <a:endParaRPr lang="en-US" sz="2000" dirty="0">
                <a:latin typeface="+mn-lt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 flipH="1">
              <a:off x="1887867" y="6168828"/>
              <a:ext cx="682950" cy="173638"/>
            </a:xfrm>
            <a:prstGeom prst="straightConnector1">
              <a:avLst/>
            </a:prstGeom>
            <a:solidFill>
              <a:srgbClr val="00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3912957" y="6263911"/>
              <a:ext cx="4306010" cy="400110"/>
            </a:xfrm>
            <a:prstGeom prst="rect">
              <a:avLst/>
            </a:prstGeom>
            <a:noFill/>
            <a:ln>
              <a:noFill/>
              <a:headEnd type="none" w="med" len="med"/>
              <a:tailEnd type="triangle" w="med" len="med"/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Waiting for downgrade response</a:t>
              </a:r>
              <a:endParaRPr lang="en-US" sz="2000" dirty="0">
                <a:latin typeface="+mn-lt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>
              <a:off x="4464490" y="6193638"/>
              <a:ext cx="682950" cy="173638"/>
            </a:xfrm>
            <a:prstGeom prst="straightConnector1">
              <a:avLst/>
            </a:prstGeom>
            <a:solidFill>
              <a:srgbClr val="00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56337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50248" y="335422"/>
            <a:ext cx="7785100" cy="895949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4000" dirty="0" smtClean="0"/>
              <a:t>A Directory-based Protocol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2000" i="1" dirty="0" smtClean="0"/>
              <a:t>an abstract view</a:t>
            </a:r>
            <a:endParaRPr lang="en-US" sz="3200" dirty="0" smtClean="0"/>
          </a:p>
        </p:txBody>
      </p:sp>
      <p:grpSp>
        <p:nvGrpSpPr>
          <p:cNvPr id="24" name="Group 23"/>
          <p:cNvGrpSpPr/>
          <p:nvPr/>
        </p:nvGrpSpPr>
        <p:grpSpPr>
          <a:xfrm>
            <a:off x="566738" y="1283401"/>
            <a:ext cx="7421562" cy="2195514"/>
            <a:chOff x="566738" y="1283401"/>
            <a:chExt cx="7421562" cy="2195514"/>
          </a:xfrm>
        </p:grpSpPr>
        <p:sp>
          <p:nvSpPr>
            <p:cNvPr id="4103" name="AutoShape 5"/>
            <p:cNvSpPr>
              <a:spLocks noChangeArrowheads="1"/>
            </p:cNvSpPr>
            <p:nvPr/>
          </p:nvSpPr>
          <p:spPr bwMode="auto">
            <a:xfrm>
              <a:off x="2963449" y="1808146"/>
              <a:ext cx="2522550" cy="811870"/>
            </a:xfrm>
            <a:prstGeom prst="star16">
              <a:avLst>
                <a:gd name="adj" fmla="val 37500"/>
              </a:avLst>
            </a:prstGeom>
            <a:solidFill>
              <a:srgbClr val="CFBDC8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sz="1600">
                  <a:latin typeface="Verdana" pitchFamily="34" charset="0"/>
                </a:rPr>
                <a:t>interconnect</a:t>
              </a:r>
            </a:p>
          </p:txBody>
        </p:sp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566738" y="1283401"/>
              <a:ext cx="2612228" cy="1272260"/>
              <a:chOff x="357" y="920"/>
              <a:chExt cx="1806" cy="1028"/>
            </a:xfrm>
          </p:grpSpPr>
          <p:sp>
            <p:nvSpPr>
              <p:cNvPr id="4144" name="Rectangle 21"/>
              <p:cNvSpPr>
                <a:spLocks noChangeArrowheads="1"/>
              </p:cNvSpPr>
              <p:nvPr/>
            </p:nvSpPr>
            <p:spPr bwMode="auto">
              <a:xfrm>
                <a:off x="965" y="1584"/>
                <a:ext cx="399" cy="271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dirty="0">
                    <a:solidFill>
                      <a:schemeClr val="bg1"/>
                    </a:solidFill>
                    <a:latin typeface="Verdana" pitchFamily="34" charset="0"/>
                  </a:rPr>
                  <a:t>PP</a:t>
                </a:r>
              </a:p>
            </p:txBody>
          </p:sp>
          <p:sp>
            <p:nvSpPr>
              <p:cNvPr id="4145" name="Rectangle 22"/>
              <p:cNvSpPr>
                <a:spLocks noChangeArrowheads="1"/>
              </p:cNvSpPr>
              <p:nvPr/>
            </p:nvSpPr>
            <p:spPr bwMode="auto">
              <a:xfrm>
                <a:off x="925" y="920"/>
                <a:ext cx="463" cy="321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>
                    <a:latin typeface="Verdana" pitchFamily="34" charset="0"/>
                  </a:rPr>
                  <a:t>P</a:t>
                </a:r>
              </a:p>
            </p:txBody>
          </p:sp>
          <p:sp>
            <p:nvSpPr>
              <p:cNvPr id="4146" name="Rectangle 23"/>
              <p:cNvSpPr>
                <a:spLocks noChangeArrowheads="1"/>
              </p:cNvSpPr>
              <p:nvPr/>
            </p:nvSpPr>
            <p:spPr bwMode="auto">
              <a:xfrm>
                <a:off x="1221" y="1440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47" name="Rectangle 24"/>
              <p:cNvSpPr>
                <a:spLocks noChangeArrowheads="1"/>
              </p:cNvSpPr>
              <p:nvPr/>
            </p:nvSpPr>
            <p:spPr bwMode="auto">
              <a:xfrm>
                <a:off x="1221" y="1392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48" name="Rectangle 25"/>
              <p:cNvSpPr>
                <a:spLocks noChangeArrowheads="1"/>
              </p:cNvSpPr>
              <p:nvPr/>
            </p:nvSpPr>
            <p:spPr bwMode="auto">
              <a:xfrm>
                <a:off x="1221" y="1344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49" name="Rectangle 26"/>
              <p:cNvSpPr>
                <a:spLocks noChangeArrowheads="1"/>
              </p:cNvSpPr>
              <p:nvPr/>
            </p:nvSpPr>
            <p:spPr bwMode="auto">
              <a:xfrm>
                <a:off x="933" y="1440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50" name="Rectangle 27"/>
              <p:cNvSpPr>
                <a:spLocks noChangeArrowheads="1"/>
              </p:cNvSpPr>
              <p:nvPr/>
            </p:nvSpPr>
            <p:spPr bwMode="auto">
              <a:xfrm>
                <a:off x="933" y="1392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51" name="Rectangle 28"/>
              <p:cNvSpPr>
                <a:spLocks noChangeArrowheads="1"/>
              </p:cNvSpPr>
              <p:nvPr/>
            </p:nvSpPr>
            <p:spPr bwMode="auto">
              <a:xfrm>
                <a:off x="933" y="1344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52" name="Line 29"/>
              <p:cNvSpPr>
                <a:spLocks noChangeShapeType="1"/>
              </p:cNvSpPr>
              <p:nvPr/>
            </p:nvSpPr>
            <p:spPr bwMode="auto">
              <a:xfrm>
                <a:off x="1029" y="124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53" name="Line 30"/>
              <p:cNvSpPr>
                <a:spLocks noChangeShapeType="1"/>
              </p:cNvSpPr>
              <p:nvPr/>
            </p:nvSpPr>
            <p:spPr bwMode="auto">
              <a:xfrm>
                <a:off x="1029" y="148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54" name="Line 31"/>
              <p:cNvSpPr>
                <a:spLocks noChangeShapeType="1"/>
              </p:cNvSpPr>
              <p:nvPr/>
            </p:nvSpPr>
            <p:spPr bwMode="auto">
              <a:xfrm>
                <a:off x="1296" y="124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55" name="Line 32"/>
              <p:cNvSpPr>
                <a:spLocks noChangeShapeType="1"/>
              </p:cNvSpPr>
              <p:nvPr/>
            </p:nvSpPr>
            <p:spPr bwMode="auto">
              <a:xfrm>
                <a:off x="1293" y="148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grpSp>
            <p:nvGrpSpPr>
              <p:cNvPr id="4" name="Group 33"/>
              <p:cNvGrpSpPr>
                <a:grpSpLocks/>
              </p:cNvGrpSpPr>
              <p:nvPr/>
            </p:nvGrpSpPr>
            <p:grpSpPr bwMode="auto">
              <a:xfrm rot="5400000">
                <a:off x="1496" y="1757"/>
                <a:ext cx="175" cy="149"/>
                <a:chOff x="1296" y="2011"/>
                <a:chExt cx="175" cy="149"/>
              </a:xfrm>
            </p:grpSpPr>
            <p:sp>
              <p:nvSpPr>
                <p:cNvPr id="4172" name="Rectangle 34"/>
                <p:cNvSpPr>
                  <a:spLocks noChangeArrowheads="1"/>
                </p:cNvSpPr>
                <p:nvPr/>
              </p:nvSpPr>
              <p:spPr bwMode="auto">
                <a:xfrm>
                  <a:off x="1296" y="2107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73" name="Rectangle 35"/>
                <p:cNvSpPr>
                  <a:spLocks noChangeArrowheads="1"/>
                </p:cNvSpPr>
                <p:nvPr/>
              </p:nvSpPr>
              <p:spPr bwMode="auto">
                <a:xfrm>
                  <a:off x="1296" y="2059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74" name="Rectangle 36"/>
                <p:cNvSpPr>
                  <a:spLocks noChangeArrowheads="1"/>
                </p:cNvSpPr>
                <p:nvPr/>
              </p:nvSpPr>
              <p:spPr bwMode="auto">
                <a:xfrm>
                  <a:off x="1296" y="2011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" name="Group 37"/>
              <p:cNvGrpSpPr>
                <a:grpSpLocks/>
              </p:cNvGrpSpPr>
              <p:nvPr/>
            </p:nvGrpSpPr>
            <p:grpSpPr bwMode="auto">
              <a:xfrm rot="5400000">
                <a:off x="1496" y="1549"/>
                <a:ext cx="175" cy="149"/>
                <a:chOff x="1296" y="2011"/>
                <a:chExt cx="175" cy="149"/>
              </a:xfrm>
            </p:grpSpPr>
            <p:sp>
              <p:nvSpPr>
                <p:cNvPr id="4169" name="Rectangle 38"/>
                <p:cNvSpPr>
                  <a:spLocks noChangeArrowheads="1"/>
                </p:cNvSpPr>
                <p:nvPr/>
              </p:nvSpPr>
              <p:spPr bwMode="auto">
                <a:xfrm>
                  <a:off x="1296" y="2107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70" name="Rectangle 39"/>
                <p:cNvSpPr>
                  <a:spLocks noChangeArrowheads="1"/>
                </p:cNvSpPr>
                <p:nvPr/>
              </p:nvSpPr>
              <p:spPr bwMode="auto">
                <a:xfrm>
                  <a:off x="1296" y="2059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71" name="Rectangle 40"/>
                <p:cNvSpPr>
                  <a:spLocks noChangeArrowheads="1"/>
                </p:cNvSpPr>
                <p:nvPr/>
              </p:nvSpPr>
              <p:spPr bwMode="auto">
                <a:xfrm>
                  <a:off x="1296" y="2011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4158" name="Line 41"/>
              <p:cNvSpPr>
                <a:spLocks noChangeShapeType="1"/>
              </p:cNvSpPr>
              <p:nvPr/>
            </p:nvSpPr>
            <p:spPr bwMode="auto">
              <a:xfrm flipH="1">
                <a:off x="1365" y="1824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59" name="Line 42"/>
              <p:cNvSpPr>
                <a:spLocks noChangeShapeType="1"/>
              </p:cNvSpPr>
              <p:nvPr/>
            </p:nvSpPr>
            <p:spPr bwMode="auto">
              <a:xfrm flipH="1">
                <a:off x="1365" y="163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60" name="Line 43"/>
              <p:cNvSpPr>
                <a:spLocks noChangeShapeType="1"/>
              </p:cNvSpPr>
              <p:nvPr/>
            </p:nvSpPr>
            <p:spPr bwMode="auto">
              <a:xfrm>
                <a:off x="1691" y="1717"/>
                <a:ext cx="4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61" name="Text Box 44"/>
              <p:cNvSpPr txBox="1">
                <a:spLocks noChangeArrowheads="1"/>
              </p:cNvSpPr>
              <p:nvPr/>
            </p:nvSpPr>
            <p:spPr bwMode="auto">
              <a:xfrm>
                <a:off x="1685" y="1465"/>
                <a:ext cx="357" cy="19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rgbClr val="56127A"/>
                    </a:solidFill>
                    <a:latin typeface="Verdana" pitchFamily="34" charset="0"/>
                  </a:rPr>
                  <a:t>c2m</a:t>
                </a:r>
              </a:p>
            </p:txBody>
          </p:sp>
          <p:sp>
            <p:nvSpPr>
              <p:cNvPr id="4162" name="Text Box 45"/>
              <p:cNvSpPr txBox="1">
                <a:spLocks noChangeArrowheads="1"/>
              </p:cNvSpPr>
              <p:nvPr/>
            </p:nvSpPr>
            <p:spPr bwMode="auto">
              <a:xfrm>
                <a:off x="1685" y="1754"/>
                <a:ext cx="357" cy="19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rgbClr val="56127A"/>
                    </a:solidFill>
                    <a:latin typeface="Verdana" pitchFamily="34" charset="0"/>
                  </a:rPr>
                  <a:t>m2c</a:t>
                </a:r>
              </a:p>
            </p:txBody>
          </p:sp>
          <p:sp>
            <p:nvSpPr>
              <p:cNvPr id="4163" name="Rectangle 46"/>
              <p:cNvSpPr>
                <a:spLocks noChangeArrowheads="1"/>
              </p:cNvSpPr>
              <p:nvPr/>
            </p:nvSpPr>
            <p:spPr bwMode="auto">
              <a:xfrm>
                <a:off x="357" y="1568"/>
                <a:ext cx="463" cy="31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>
                    <a:latin typeface="Verdana" pitchFamily="34" charset="0"/>
                  </a:rPr>
                  <a:t>L1</a:t>
                </a:r>
              </a:p>
            </p:txBody>
          </p:sp>
          <p:grpSp>
            <p:nvGrpSpPr>
              <p:cNvPr id="6" name="Group 47"/>
              <p:cNvGrpSpPr>
                <a:grpSpLocks/>
              </p:cNvGrpSpPr>
              <p:nvPr/>
            </p:nvGrpSpPr>
            <p:grpSpPr bwMode="auto">
              <a:xfrm>
                <a:off x="813" y="1664"/>
                <a:ext cx="160" cy="136"/>
                <a:chOff x="813" y="1664"/>
                <a:chExt cx="160" cy="136"/>
              </a:xfrm>
            </p:grpSpPr>
            <p:sp>
              <p:nvSpPr>
                <p:cNvPr id="4167" name="Line 48"/>
                <p:cNvSpPr>
                  <a:spLocks noChangeShapeType="1"/>
                </p:cNvSpPr>
                <p:nvPr/>
              </p:nvSpPr>
              <p:spPr bwMode="auto">
                <a:xfrm rot="5400000">
                  <a:off x="901" y="159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68" name="Line 49"/>
                <p:cNvSpPr>
                  <a:spLocks noChangeShapeType="1"/>
                </p:cNvSpPr>
                <p:nvPr/>
              </p:nvSpPr>
              <p:spPr bwMode="auto">
                <a:xfrm rot="5400000">
                  <a:off x="889" y="1724"/>
                  <a:ext cx="0" cy="1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4165" name="Text Box 50"/>
              <p:cNvSpPr txBox="1">
                <a:spLocks noChangeArrowheads="1"/>
              </p:cNvSpPr>
              <p:nvPr/>
            </p:nvSpPr>
            <p:spPr bwMode="auto">
              <a:xfrm>
                <a:off x="550" y="1305"/>
                <a:ext cx="369" cy="19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rgbClr val="56127A"/>
                    </a:solidFill>
                    <a:latin typeface="Verdana" pitchFamily="34" charset="0"/>
                  </a:rPr>
                  <a:t>p2m</a:t>
                </a:r>
              </a:p>
            </p:txBody>
          </p:sp>
          <p:sp>
            <p:nvSpPr>
              <p:cNvPr id="4166" name="Text Box 51"/>
              <p:cNvSpPr txBox="1">
                <a:spLocks noChangeArrowheads="1"/>
              </p:cNvSpPr>
              <p:nvPr/>
            </p:nvSpPr>
            <p:spPr bwMode="auto">
              <a:xfrm>
                <a:off x="1414" y="1305"/>
                <a:ext cx="369" cy="19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rgbClr val="56127A"/>
                    </a:solidFill>
                    <a:latin typeface="Verdana" pitchFamily="34" charset="0"/>
                  </a:rPr>
                  <a:t>m2p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3418839" y="2478929"/>
              <a:ext cx="2109107" cy="999986"/>
              <a:chOff x="3418839" y="2478929"/>
              <a:chExt cx="2109107" cy="999986"/>
            </a:xfrm>
          </p:grpSpPr>
          <p:sp>
            <p:nvSpPr>
              <p:cNvPr id="4101" name="Rectangle 3"/>
              <p:cNvSpPr>
                <a:spLocks noChangeArrowheads="1"/>
              </p:cNvSpPr>
              <p:nvPr/>
            </p:nvSpPr>
            <p:spPr bwMode="auto">
              <a:xfrm>
                <a:off x="4496651" y="3050703"/>
                <a:ext cx="1031295" cy="42821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02" name="Rectangle 4"/>
              <p:cNvSpPr>
                <a:spLocks noChangeArrowheads="1"/>
              </p:cNvSpPr>
              <p:nvPr/>
            </p:nvSpPr>
            <p:spPr bwMode="auto">
              <a:xfrm>
                <a:off x="4788827" y="3080406"/>
                <a:ext cx="349071" cy="26193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latin typeface="Verdana" pitchFamily="34" charset="0"/>
                  </a:rPr>
                  <a:t>m</a:t>
                </a:r>
              </a:p>
            </p:txBody>
          </p:sp>
          <p:grpSp>
            <p:nvGrpSpPr>
              <p:cNvPr id="8" name="Group 6"/>
              <p:cNvGrpSpPr>
                <a:grpSpLocks/>
              </p:cNvGrpSpPr>
              <p:nvPr/>
            </p:nvGrpSpPr>
            <p:grpSpPr bwMode="auto">
              <a:xfrm>
                <a:off x="3732943" y="2810608"/>
                <a:ext cx="601709" cy="305689"/>
                <a:chOff x="2546" y="2154"/>
                <a:chExt cx="416" cy="247"/>
              </a:xfrm>
            </p:grpSpPr>
            <p:sp>
              <p:nvSpPr>
                <p:cNvPr id="4177" name="Rectangle 7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2786" y="2154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78" name="Rectangle 8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2787" y="2203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79" name="Rectangle 9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2786" y="2250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80" name="Line 10"/>
                <p:cNvSpPr>
                  <a:spLocks noChangeShapeType="1"/>
                </p:cNvSpPr>
                <p:nvPr/>
              </p:nvSpPr>
              <p:spPr bwMode="auto">
                <a:xfrm rot="-5400000">
                  <a:off x="2835" y="2353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81" name="Rectangle 11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2546" y="2154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82" name="Rectangle 12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2547" y="2203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83" name="Rectangle 13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2546" y="2250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84" name="Line 14"/>
                <p:cNvSpPr>
                  <a:spLocks noChangeShapeType="1"/>
                </p:cNvSpPr>
                <p:nvPr/>
              </p:nvSpPr>
              <p:spPr bwMode="auto">
                <a:xfrm rot="-5400000">
                  <a:off x="2595" y="2353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4105" name="Line 15"/>
              <p:cNvSpPr>
                <a:spLocks noChangeShapeType="1"/>
              </p:cNvSpPr>
              <p:nvPr/>
            </p:nvSpPr>
            <p:spPr bwMode="auto">
              <a:xfrm rot="16200000">
                <a:off x="3850632" y="2662095"/>
                <a:ext cx="3663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06" name="Rectangle 16"/>
              <p:cNvSpPr>
                <a:spLocks noChangeArrowheads="1"/>
              </p:cNvSpPr>
              <p:nvPr/>
            </p:nvSpPr>
            <p:spPr bwMode="auto">
              <a:xfrm>
                <a:off x="3737283" y="3115059"/>
                <a:ext cx="565548" cy="2858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dirty="0">
                    <a:solidFill>
                      <a:schemeClr val="bg1"/>
                    </a:solidFill>
                    <a:latin typeface="Verdana" pitchFamily="34" charset="0"/>
                  </a:rPr>
                  <a:t>PP</a:t>
                </a:r>
              </a:p>
            </p:txBody>
          </p:sp>
          <p:grpSp>
            <p:nvGrpSpPr>
              <p:cNvPr id="9" name="Group 17"/>
              <p:cNvGrpSpPr>
                <a:grpSpLocks/>
              </p:cNvGrpSpPr>
              <p:nvPr/>
            </p:nvGrpSpPr>
            <p:grpSpPr bwMode="auto">
              <a:xfrm>
                <a:off x="4269564" y="3174464"/>
                <a:ext cx="231427" cy="168314"/>
                <a:chOff x="813" y="1664"/>
                <a:chExt cx="160" cy="136"/>
              </a:xfrm>
            </p:grpSpPr>
            <p:sp>
              <p:nvSpPr>
                <p:cNvPr id="4175" name="Line 18"/>
                <p:cNvSpPr>
                  <a:spLocks noChangeShapeType="1"/>
                </p:cNvSpPr>
                <p:nvPr/>
              </p:nvSpPr>
              <p:spPr bwMode="auto">
                <a:xfrm rot="5400000">
                  <a:off x="901" y="159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76" name="Line 19"/>
                <p:cNvSpPr>
                  <a:spLocks noChangeShapeType="1"/>
                </p:cNvSpPr>
                <p:nvPr/>
              </p:nvSpPr>
              <p:spPr bwMode="auto">
                <a:xfrm rot="5400000">
                  <a:off x="889" y="1724"/>
                  <a:ext cx="0" cy="1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4109" name="Text Box 52"/>
              <p:cNvSpPr txBox="1">
                <a:spLocks noChangeArrowheads="1"/>
              </p:cNvSpPr>
              <p:nvPr/>
            </p:nvSpPr>
            <p:spPr bwMode="auto">
              <a:xfrm>
                <a:off x="3418839" y="2731401"/>
                <a:ext cx="317229" cy="23994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rgbClr val="56127A"/>
                    </a:solidFill>
                    <a:latin typeface="Verdana" pitchFamily="34" charset="0"/>
                  </a:rPr>
                  <a:t>in</a:t>
                </a:r>
              </a:p>
            </p:txBody>
          </p:sp>
          <p:sp>
            <p:nvSpPr>
              <p:cNvPr id="4110" name="Text Box 53"/>
              <p:cNvSpPr txBox="1">
                <a:spLocks noChangeArrowheads="1"/>
              </p:cNvSpPr>
              <p:nvPr/>
            </p:nvSpPr>
            <p:spPr bwMode="auto">
              <a:xfrm>
                <a:off x="4344696" y="2731401"/>
                <a:ext cx="435534" cy="23994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rgbClr val="56127A"/>
                    </a:solidFill>
                    <a:latin typeface="Verdana" pitchFamily="34" charset="0"/>
                  </a:rPr>
                  <a:t>out</a:t>
                </a:r>
              </a:p>
            </p:txBody>
          </p:sp>
        </p:grpSp>
        <p:grpSp>
          <p:nvGrpSpPr>
            <p:cNvPr id="10" name="Group 89"/>
            <p:cNvGrpSpPr/>
            <p:nvPr/>
          </p:nvGrpSpPr>
          <p:grpSpPr>
            <a:xfrm>
              <a:off x="5376072" y="1283401"/>
              <a:ext cx="2612228" cy="1272105"/>
              <a:chOff x="5845175" y="1460500"/>
              <a:chExt cx="2867025" cy="1631752"/>
            </a:xfrm>
          </p:grpSpPr>
          <p:sp>
            <p:nvSpPr>
              <p:cNvPr id="4111" name="Rectangle 54"/>
              <p:cNvSpPr>
                <a:spLocks noChangeArrowheads="1"/>
              </p:cNvSpPr>
              <p:nvPr/>
            </p:nvSpPr>
            <p:spPr bwMode="auto">
              <a:xfrm flipH="1">
                <a:off x="7113588" y="2514600"/>
                <a:ext cx="633412" cy="43021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>
                    <a:solidFill>
                      <a:schemeClr val="bg1"/>
                    </a:solidFill>
                    <a:latin typeface="Verdana" pitchFamily="34" charset="0"/>
                  </a:rPr>
                  <a:t>PP</a:t>
                </a:r>
              </a:p>
            </p:txBody>
          </p:sp>
          <p:sp>
            <p:nvSpPr>
              <p:cNvPr id="4112" name="Rectangle 55"/>
              <p:cNvSpPr>
                <a:spLocks noChangeArrowheads="1"/>
              </p:cNvSpPr>
              <p:nvPr/>
            </p:nvSpPr>
            <p:spPr bwMode="auto">
              <a:xfrm flipH="1">
                <a:off x="7075488" y="1460500"/>
                <a:ext cx="735012" cy="50958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>
                    <a:latin typeface="Verdana" pitchFamily="34" charset="0"/>
                  </a:rPr>
                  <a:t>P</a:t>
                </a:r>
              </a:p>
            </p:txBody>
          </p:sp>
          <p:sp>
            <p:nvSpPr>
              <p:cNvPr id="4113" name="Rectangle 56"/>
              <p:cNvSpPr>
                <a:spLocks noChangeArrowheads="1"/>
              </p:cNvSpPr>
              <p:nvPr/>
            </p:nvSpPr>
            <p:spPr bwMode="auto">
              <a:xfrm flipH="1">
                <a:off x="7062788" y="2286000"/>
                <a:ext cx="277812" cy="84138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14" name="Rectangle 57"/>
              <p:cNvSpPr>
                <a:spLocks noChangeArrowheads="1"/>
              </p:cNvSpPr>
              <p:nvPr/>
            </p:nvSpPr>
            <p:spPr bwMode="auto">
              <a:xfrm flipH="1">
                <a:off x="7062788" y="2209800"/>
                <a:ext cx="277812" cy="84138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15" name="Rectangle 58"/>
              <p:cNvSpPr>
                <a:spLocks noChangeArrowheads="1"/>
              </p:cNvSpPr>
              <p:nvPr/>
            </p:nvSpPr>
            <p:spPr bwMode="auto">
              <a:xfrm flipH="1">
                <a:off x="7062788" y="2133600"/>
                <a:ext cx="277812" cy="84138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16" name="Rectangle 59"/>
              <p:cNvSpPr>
                <a:spLocks noChangeArrowheads="1"/>
              </p:cNvSpPr>
              <p:nvPr/>
            </p:nvSpPr>
            <p:spPr bwMode="auto">
              <a:xfrm flipH="1">
                <a:off x="7519988" y="2286000"/>
                <a:ext cx="277812" cy="84138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17" name="Rectangle 60"/>
              <p:cNvSpPr>
                <a:spLocks noChangeArrowheads="1"/>
              </p:cNvSpPr>
              <p:nvPr/>
            </p:nvSpPr>
            <p:spPr bwMode="auto">
              <a:xfrm flipH="1">
                <a:off x="7519988" y="2209800"/>
                <a:ext cx="277812" cy="84138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18" name="Rectangle 61"/>
              <p:cNvSpPr>
                <a:spLocks noChangeArrowheads="1"/>
              </p:cNvSpPr>
              <p:nvPr/>
            </p:nvSpPr>
            <p:spPr bwMode="auto">
              <a:xfrm flipH="1">
                <a:off x="7519988" y="2133600"/>
                <a:ext cx="277812" cy="84138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19" name="Line 62"/>
              <p:cNvSpPr>
                <a:spLocks noChangeShapeType="1"/>
              </p:cNvSpPr>
              <p:nvPr/>
            </p:nvSpPr>
            <p:spPr bwMode="auto">
              <a:xfrm flipH="1">
                <a:off x="7645400" y="1981200"/>
                <a:ext cx="0" cy="1524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20" name="Line 63"/>
              <p:cNvSpPr>
                <a:spLocks noChangeShapeType="1"/>
              </p:cNvSpPr>
              <p:nvPr/>
            </p:nvSpPr>
            <p:spPr bwMode="auto">
              <a:xfrm flipH="1">
                <a:off x="7645400" y="2362200"/>
                <a:ext cx="0" cy="1524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21" name="Line 64"/>
              <p:cNvSpPr>
                <a:spLocks noChangeShapeType="1"/>
              </p:cNvSpPr>
              <p:nvPr/>
            </p:nvSpPr>
            <p:spPr bwMode="auto">
              <a:xfrm flipH="1">
                <a:off x="7221538" y="1981200"/>
                <a:ext cx="0" cy="1524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22" name="Line 65"/>
              <p:cNvSpPr>
                <a:spLocks noChangeShapeType="1"/>
              </p:cNvSpPr>
              <p:nvPr/>
            </p:nvSpPr>
            <p:spPr bwMode="auto">
              <a:xfrm flipH="1">
                <a:off x="7226300" y="2362200"/>
                <a:ext cx="0" cy="1524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grpSp>
            <p:nvGrpSpPr>
              <p:cNvPr id="11" name="Group 66"/>
              <p:cNvGrpSpPr>
                <a:grpSpLocks/>
              </p:cNvGrpSpPr>
              <p:nvPr/>
            </p:nvGrpSpPr>
            <p:grpSpPr bwMode="auto">
              <a:xfrm rot="16200000" flipH="1">
                <a:off x="6626225" y="2789238"/>
                <a:ext cx="277813" cy="236537"/>
                <a:chOff x="1296" y="2011"/>
                <a:chExt cx="175" cy="149"/>
              </a:xfrm>
            </p:grpSpPr>
            <p:sp>
              <p:nvSpPr>
                <p:cNvPr id="4141" name="Rectangle 67"/>
                <p:cNvSpPr>
                  <a:spLocks noChangeArrowheads="1"/>
                </p:cNvSpPr>
                <p:nvPr/>
              </p:nvSpPr>
              <p:spPr bwMode="auto">
                <a:xfrm>
                  <a:off x="1296" y="2107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42" name="Rectangle 68"/>
                <p:cNvSpPr>
                  <a:spLocks noChangeArrowheads="1"/>
                </p:cNvSpPr>
                <p:nvPr/>
              </p:nvSpPr>
              <p:spPr bwMode="auto">
                <a:xfrm>
                  <a:off x="1296" y="2059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43" name="Rectangle 69"/>
                <p:cNvSpPr>
                  <a:spLocks noChangeArrowheads="1"/>
                </p:cNvSpPr>
                <p:nvPr/>
              </p:nvSpPr>
              <p:spPr bwMode="auto">
                <a:xfrm>
                  <a:off x="1296" y="2011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12" name="Group 70"/>
              <p:cNvGrpSpPr>
                <a:grpSpLocks/>
              </p:cNvGrpSpPr>
              <p:nvPr/>
            </p:nvGrpSpPr>
            <p:grpSpPr bwMode="auto">
              <a:xfrm rot="16200000" flipH="1">
                <a:off x="6626225" y="2459038"/>
                <a:ext cx="277813" cy="236537"/>
                <a:chOff x="1296" y="2011"/>
                <a:chExt cx="175" cy="149"/>
              </a:xfrm>
            </p:grpSpPr>
            <p:sp>
              <p:nvSpPr>
                <p:cNvPr id="4138" name="Rectangle 71"/>
                <p:cNvSpPr>
                  <a:spLocks noChangeArrowheads="1"/>
                </p:cNvSpPr>
                <p:nvPr/>
              </p:nvSpPr>
              <p:spPr bwMode="auto">
                <a:xfrm>
                  <a:off x="1296" y="2107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39" name="Rectangle 72"/>
                <p:cNvSpPr>
                  <a:spLocks noChangeArrowheads="1"/>
                </p:cNvSpPr>
                <p:nvPr/>
              </p:nvSpPr>
              <p:spPr bwMode="auto">
                <a:xfrm>
                  <a:off x="1296" y="2059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40" name="Rectangle 73"/>
                <p:cNvSpPr>
                  <a:spLocks noChangeArrowheads="1"/>
                </p:cNvSpPr>
                <p:nvPr/>
              </p:nvSpPr>
              <p:spPr bwMode="auto">
                <a:xfrm>
                  <a:off x="1296" y="2011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4125" name="Line 74"/>
              <p:cNvSpPr>
                <a:spLocks noChangeShapeType="1"/>
              </p:cNvSpPr>
              <p:nvPr/>
            </p:nvSpPr>
            <p:spPr bwMode="auto">
              <a:xfrm>
                <a:off x="6896100" y="2895600"/>
                <a:ext cx="2159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26" name="Line 75"/>
              <p:cNvSpPr>
                <a:spLocks noChangeShapeType="1"/>
              </p:cNvSpPr>
              <p:nvPr/>
            </p:nvSpPr>
            <p:spPr bwMode="auto">
              <a:xfrm>
                <a:off x="6883400" y="2590800"/>
                <a:ext cx="228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27" name="Line 76"/>
              <p:cNvSpPr>
                <a:spLocks noChangeShapeType="1"/>
              </p:cNvSpPr>
              <p:nvPr/>
            </p:nvSpPr>
            <p:spPr bwMode="auto">
              <a:xfrm flipH="1">
                <a:off x="5845175" y="2725738"/>
                <a:ext cx="7493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28" name="Text Box 77"/>
              <p:cNvSpPr txBox="1">
                <a:spLocks noChangeArrowheads="1"/>
              </p:cNvSpPr>
              <p:nvPr/>
            </p:nvSpPr>
            <p:spPr bwMode="auto">
              <a:xfrm flipH="1">
                <a:off x="6040716" y="2325688"/>
                <a:ext cx="566181" cy="30777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 dirty="0">
                    <a:solidFill>
                      <a:srgbClr val="56127A"/>
                    </a:solidFill>
                    <a:latin typeface="Verdana" pitchFamily="34" charset="0"/>
                  </a:rPr>
                  <a:t>c2m</a:t>
                </a:r>
              </a:p>
            </p:txBody>
          </p:sp>
          <p:sp>
            <p:nvSpPr>
              <p:cNvPr id="4129" name="Text Box 78"/>
              <p:cNvSpPr txBox="1">
                <a:spLocks noChangeArrowheads="1"/>
              </p:cNvSpPr>
              <p:nvPr/>
            </p:nvSpPr>
            <p:spPr bwMode="auto">
              <a:xfrm flipH="1">
                <a:off x="6040716" y="2784475"/>
                <a:ext cx="566181" cy="30777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rgbClr val="56127A"/>
                    </a:solidFill>
                    <a:latin typeface="Verdana" pitchFamily="34" charset="0"/>
                  </a:rPr>
                  <a:t>m2c</a:t>
                </a:r>
              </a:p>
            </p:txBody>
          </p:sp>
          <p:sp>
            <p:nvSpPr>
              <p:cNvPr id="4130" name="Rectangle 79"/>
              <p:cNvSpPr>
                <a:spLocks noChangeArrowheads="1"/>
              </p:cNvSpPr>
              <p:nvPr/>
            </p:nvSpPr>
            <p:spPr bwMode="auto">
              <a:xfrm flipH="1">
                <a:off x="7977188" y="2489200"/>
                <a:ext cx="735012" cy="50641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>
                    <a:latin typeface="Verdana" pitchFamily="34" charset="0"/>
                  </a:rPr>
                  <a:t>L1</a:t>
                </a:r>
              </a:p>
            </p:txBody>
          </p:sp>
          <p:grpSp>
            <p:nvGrpSpPr>
              <p:cNvPr id="13" name="Group 80"/>
              <p:cNvGrpSpPr>
                <a:grpSpLocks/>
              </p:cNvGrpSpPr>
              <p:nvPr/>
            </p:nvGrpSpPr>
            <p:grpSpPr bwMode="auto">
              <a:xfrm flipH="1">
                <a:off x="7734300" y="2641600"/>
                <a:ext cx="254000" cy="215900"/>
                <a:chOff x="813" y="1664"/>
                <a:chExt cx="160" cy="136"/>
              </a:xfrm>
            </p:grpSpPr>
            <p:sp>
              <p:nvSpPr>
                <p:cNvPr id="4136" name="Line 81"/>
                <p:cNvSpPr>
                  <a:spLocks noChangeShapeType="1"/>
                </p:cNvSpPr>
                <p:nvPr/>
              </p:nvSpPr>
              <p:spPr bwMode="auto">
                <a:xfrm rot="5400000">
                  <a:off x="901" y="159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37" name="Line 82"/>
                <p:cNvSpPr>
                  <a:spLocks noChangeShapeType="1"/>
                </p:cNvSpPr>
                <p:nvPr/>
              </p:nvSpPr>
              <p:spPr bwMode="auto">
                <a:xfrm rot="5400000">
                  <a:off x="889" y="1724"/>
                  <a:ext cx="0" cy="1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4132" name="Text Box 83"/>
              <p:cNvSpPr txBox="1">
                <a:spLocks noChangeArrowheads="1"/>
              </p:cNvSpPr>
              <p:nvPr/>
            </p:nvSpPr>
            <p:spPr bwMode="auto">
              <a:xfrm flipH="1">
                <a:off x="7819417" y="2071688"/>
                <a:ext cx="585417" cy="30777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rgbClr val="56127A"/>
                    </a:solidFill>
                    <a:latin typeface="Verdana" pitchFamily="34" charset="0"/>
                  </a:rPr>
                  <a:t>p2m</a:t>
                </a:r>
              </a:p>
            </p:txBody>
          </p:sp>
          <p:sp>
            <p:nvSpPr>
              <p:cNvPr id="4133" name="Text Box 84"/>
              <p:cNvSpPr txBox="1">
                <a:spLocks noChangeArrowheads="1"/>
              </p:cNvSpPr>
              <p:nvPr/>
            </p:nvSpPr>
            <p:spPr bwMode="auto">
              <a:xfrm flipH="1">
                <a:off x="6447817" y="2071688"/>
                <a:ext cx="585417" cy="30777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rgbClr val="56127A"/>
                    </a:solidFill>
                    <a:latin typeface="Verdana" pitchFamily="34" charset="0"/>
                  </a:rPr>
                  <a:t>m2p</a:t>
                </a:r>
              </a:p>
            </p:txBody>
          </p:sp>
        </p:grpSp>
      </p:grpSp>
      <p:sp>
        <p:nvSpPr>
          <p:cNvPr id="4134" name="Rectangle 85"/>
          <p:cNvSpPr>
            <a:spLocks noGrp="1" noChangeArrowheads="1"/>
          </p:cNvSpPr>
          <p:nvPr>
            <p:ph type="body" idx="1"/>
          </p:nvPr>
        </p:nvSpPr>
        <p:spPr>
          <a:xfrm>
            <a:off x="922803" y="3492644"/>
            <a:ext cx="7631112" cy="2993216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Each cache has 2 pairs of queues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(c2m, m2c) to communicate with the memory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(p2m, m2p) to communicate with the processor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Message format:  &lt;</a:t>
            </a:r>
            <a:r>
              <a:rPr lang="en-US" sz="2000" dirty="0" err="1" smtClean="0"/>
              <a:t>cmd</a:t>
            </a:r>
            <a:r>
              <a:rPr lang="en-US" sz="2000" dirty="0" smtClean="0"/>
              <a:t>, </a:t>
            </a:r>
            <a:r>
              <a:rPr lang="en-US" sz="2000" dirty="0" err="1" smtClean="0"/>
              <a:t>src</a:t>
            </a:r>
            <a:r>
              <a:rPr lang="en-US" sz="2000" dirty="0" err="1" smtClean="0">
                <a:sym typeface="Symbol"/>
              </a:rPr>
              <a:t></a:t>
            </a:r>
            <a:r>
              <a:rPr lang="en-US" sz="2000" dirty="0" err="1" smtClean="0"/>
              <a:t>dst</a:t>
            </a:r>
            <a:r>
              <a:rPr lang="en-US" sz="2000" dirty="0" smtClean="0"/>
              <a:t>, a, s, data&gt;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FIFO message passing between each (</a:t>
            </a:r>
            <a:r>
              <a:rPr lang="en-US" sz="2000" dirty="0" err="1" smtClean="0"/>
              <a:t>src</a:t>
            </a:r>
            <a:r>
              <a:rPr lang="en-US" sz="2000" dirty="0" err="1" smtClean="0">
                <a:sym typeface="Symbol"/>
              </a:rPr>
              <a:t></a:t>
            </a:r>
            <a:r>
              <a:rPr lang="en-US" sz="2000" dirty="0" err="1" smtClean="0"/>
              <a:t>dst</a:t>
            </a:r>
            <a:r>
              <a:rPr lang="en-US" sz="2000" dirty="0" smtClean="0"/>
              <a:t>) pair except a </a:t>
            </a:r>
            <a:r>
              <a:rPr lang="en-US" sz="2000" i="1" dirty="0" err="1" smtClean="0"/>
              <a:t>Req</a:t>
            </a:r>
            <a:r>
              <a:rPr lang="en-US" sz="2000" i="1" dirty="0" smtClean="0"/>
              <a:t> cannot block a </a:t>
            </a:r>
            <a:r>
              <a:rPr lang="en-US" sz="2000" i="1" dirty="0" err="1" smtClean="0"/>
              <a:t>Resp</a:t>
            </a:r>
            <a:endParaRPr lang="en-US" sz="2000" i="1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Messages in one </a:t>
            </a:r>
            <a:r>
              <a:rPr lang="en-US" sz="2000" dirty="0" err="1"/>
              <a:t>src</a:t>
            </a:r>
            <a:r>
              <a:rPr lang="en-US" sz="2000" dirty="0" err="1">
                <a:sym typeface="Symbol"/>
              </a:rPr>
              <a:t></a:t>
            </a:r>
            <a:r>
              <a:rPr lang="en-US" sz="2000" dirty="0" err="1" smtClean="0"/>
              <a:t>dst</a:t>
            </a:r>
            <a:r>
              <a:rPr lang="en-US" sz="2000" dirty="0" smtClean="0"/>
              <a:t> path cannot block messages in another </a:t>
            </a:r>
            <a:r>
              <a:rPr lang="en-US" sz="2000" dirty="0" err="1"/>
              <a:t>src</a:t>
            </a:r>
            <a:r>
              <a:rPr lang="en-US" sz="2000" dirty="0" err="1">
                <a:sym typeface="Symbol"/>
              </a:rPr>
              <a:t></a:t>
            </a:r>
            <a:r>
              <a:rPr lang="en-US" sz="2000" dirty="0" err="1"/>
              <a:t>dst</a:t>
            </a:r>
            <a:r>
              <a:rPr lang="en-US" sz="2000" dirty="0"/>
              <a:t> </a:t>
            </a:r>
            <a:r>
              <a:rPr lang="en-US" sz="2000" dirty="0" smtClean="0"/>
              <a:t>path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252933" y="4768965"/>
            <a:ext cx="4012232" cy="493390"/>
            <a:chOff x="3252933" y="5587706"/>
            <a:chExt cx="4012232" cy="493390"/>
          </a:xfrm>
        </p:grpSpPr>
        <p:sp>
          <p:nvSpPr>
            <p:cNvPr id="14" name="Rectangle 13"/>
            <p:cNvSpPr/>
            <p:nvPr/>
          </p:nvSpPr>
          <p:spPr>
            <a:xfrm>
              <a:off x="3252933" y="5711764"/>
              <a:ext cx="14032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dirty="0" err="1" smtClean="0"/>
                <a:t>Req</a:t>
              </a:r>
              <a:r>
                <a:rPr lang="en-US" dirty="0"/>
                <a:t>/</a:t>
              </a:r>
              <a:r>
                <a:rPr lang="en-US" dirty="0" err="1" smtClean="0"/>
                <a:t>Resp</a:t>
              </a:r>
              <a:endParaRPr lang="en-US" dirty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255967" y="5711764"/>
              <a:ext cx="11865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dirty="0" smtClean="0"/>
                <a:t>address</a:t>
              </a:r>
              <a:endParaRPr lang="en-US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439298" y="5711764"/>
              <a:ext cx="82586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dirty="0" smtClean="0"/>
                <a:t>state</a:t>
              </a:r>
              <a:endParaRPr lang="en-US" dirty="0"/>
            </a:p>
          </p:txBody>
        </p:sp>
        <p:cxnSp>
          <p:nvCxnSpPr>
            <p:cNvPr id="18" name="Straight Connector 17"/>
            <p:cNvCxnSpPr/>
            <p:nvPr/>
          </p:nvCxnSpPr>
          <p:spPr bwMode="auto">
            <a:xfrm flipH="1">
              <a:off x="3848205" y="5616067"/>
              <a:ext cx="226146" cy="184666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7" name="Straight Connector 96"/>
            <p:cNvCxnSpPr/>
            <p:nvPr/>
          </p:nvCxnSpPr>
          <p:spPr bwMode="auto">
            <a:xfrm>
              <a:off x="6318599" y="5587706"/>
              <a:ext cx="226146" cy="184666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H="1">
              <a:off x="5845175" y="5616067"/>
              <a:ext cx="4063" cy="184666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17, 2014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8226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4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484" y="633981"/>
            <a:ext cx="7648575" cy="884238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dirty="0" smtClean="0"/>
              <a:t>Processor Hit Rules</a:t>
            </a:r>
            <a:endParaRPr lang="en-US" sz="2400" dirty="0" smtClean="0"/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891640" y="1820914"/>
            <a:ext cx="4304064" cy="37830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342900" indent="-342900" eaLnBrk="0" hangingPunct="0">
              <a:buBlip>
                <a:blip r:embed="rId3"/>
              </a:buBlip>
            </a:pPr>
            <a:r>
              <a:rPr lang="en-US" dirty="0">
                <a:latin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</a:rPr>
              <a:t>Load-hit </a:t>
            </a:r>
            <a:r>
              <a:rPr lang="en-US" dirty="0">
                <a:latin typeface="Verdana" pitchFamily="34" charset="0"/>
              </a:rPr>
              <a:t>rule</a:t>
            </a:r>
            <a:endParaRPr lang="en-US" sz="1800" dirty="0">
              <a:latin typeface="Verdana" pitchFamily="34" charset="0"/>
            </a:endParaRPr>
          </a:p>
          <a:p>
            <a:pPr lvl="1" eaLnBrk="0" hangingPunct="0"/>
            <a:r>
              <a:rPr lang="en-US" dirty="0"/>
              <a:t>	</a:t>
            </a:r>
            <a:r>
              <a:rPr lang="en-US" dirty="0" smtClean="0"/>
              <a:t>p2m.msg=</a:t>
            </a:r>
            <a:r>
              <a:rPr lang="en-US" sz="2000" dirty="0" smtClean="0">
                <a:latin typeface="Verdana" pitchFamily="34" charset="0"/>
              </a:rPr>
              <a:t>(Load </a:t>
            </a:r>
            <a:r>
              <a:rPr lang="en-US" sz="2000" dirty="0">
                <a:latin typeface="Verdana" pitchFamily="34" charset="0"/>
              </a:rPr>
              <a:t>a</a:t>
            </a:r>
            <a:r>
              <a:rPr lang="en-US" dirty="0"/>
              <a:t>) &amp;</a:t>
            </a:r>
            <a:endParaRPr lang="en-US" sz="2000" dirty="0">
              <a:latin typeface="Verdana" pitchFamily="34" charset="0"/>
            </a:endParaRPr>
          </a:p>
          <a:p>
            <a:pPr lvl="1" eaLnBrk="0" hangingPunct="0"/>
            <a:r>
              <a:rPr lang="en-US" sz="2000" dirty="0" smtClean="0">
                <a:latin typeface="Verdana" pitchFamily="34" charset="0"/>
              </a:rPr>
              <a:t>     (</a:t>
            </a:r>
            <a:r>
              <a:rPr lang="en-US" sz="2000" dirty="0" err="1" smtClean="0">
                <a:latin typeface="Verdana" pitchFamily="34" charset="0"/>
              </a:rPr>
              <a:t>c.state</a:t>
            </a:r>
            <a:r>
              <a:rPr lang="en-US" sz="2000" dirty="0" smtClean="0">
                <a:latin typeface="Verdana" pitchFamily="34" charset="0"/>
              </a:rPr>
              <a:t>[a]&gt;I)</a:t>
            </a:r>
          </a:p>
          <a:p>
            <a:pPr eaLnBrk="0" hangingPunct="0"/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000" dirty="0" smtClean="0">
                <a:latin typeface="Verdana" pitchFamily="34" charset="0"/>
              </a:rPr>
              <a:t>  </a:t>
            </a:r>
            <a:r>
              <a:rPr lang="en-US" sz="2000" dirty="0" smtClean="0">
                <a:latin typeface="Verdana" pitchFamily="34" charset="0"/>
                <a:sym typeface="Symbol"/>
              </a:rPr>
              <a:t></a:t>
            </a:r>
            <a:r>
              <a:rPr lang="en-US" sz="2000" dirty="0" smtClean="0">
                <a:latin typeface="Verdana" pitchFamily="34" charset="0"/>
              </a:rPr>
              <a:t>   p2m.deq;</a:t>
            </a:r>
          </a:p>
          <a:p>
            <a:pPr eaLnBrk="0" hangingPunct="0">
              <a:buFont typeface="Symbol" pitchFamily="18" charset="2"/>
              <a:buNone/>
            </a:pPr>
            <a:r>
              <a:rPr lang="en-US" sz="2000" dirty="0">
                <a:latin typeface="Verdana" pitchFamily="34" charset="0"/>
              </a:rPr>
              <a:t>	</a:t>
            </a:r>
            <a:r>
              <a:rPr lang="en-US" sz="2000" dirty="0" smtClean="0">
                <a:latin typeface="Verdana" pitchFamily="34" charset="0"/>
              </a:rPr>
              <a:t>m2p.enq(</a:t>
            </a:r>
            <a:r>
              <a:rPr lang="en-US" sz="2000" dirty="0" err="1" smtClean="0">
                <a:latin typeface="Verdana" pitchFamily="34" charset="0"/>
              </a:rPr>
              <a:t>c.data</a:t>
            </a:r>
            <a:r>
              <a:rPr lang="en-US" sz="2000" dirty="0" smtClean="0">
                <a:latin typeface="Verdana" pitchFamily="34" charset="0"/>
              </a:rPr>
              <a:t>[a]);</a:t>
            </a:r>
          </a:p>
          <a:p>
            <a:pPr eaLnBrk="0" hangingPunct="0">
              <a:buFont typeface="Symbol" pitchFamily="18" charset="2"/>
              <a:buNone/>
            </a:pPr>
            <a:endParaRPr lang="en-US" sz="2000" dirty="0" smtClean="0">
              <a:latin typeface="Verdana" pitchFamily="34" charset="0"/>
            </a:endParaRPr>
          </a:p>
          <a:p>
            <a:pPr marL="342900" indent="-342900" eaLnBrk="0" hangingPunct="0">
              <a:buBlip>
                <a:blip r:embed="rId3"/>
              </a:buBlip>
            </a:pPr>
            <a:r>
              <a:rPr lang="en-US" dirty="0" smtClean="0">
                <a:latin typeface="Verdana" pitchFamily="34" charset="0"/>
              </a:rPr>
              <a:t> Store-hit rule</a:t>
            </a:r>
          </a:p>
          <a:p>
            <a:pPr lvl="2" eaLnBrk="0" hangingPunct="0"/>
            <a:r>
              <a:rPr lang="en-US" dirty="0" smtClean="0"/>
              <a:t>p2m.msg=</a:t>
            </a:r>
            <a:r>
              <a:rPr lang="en-US" sz="2000" dirty="0" smtClean="0">
                <a:latin typeface="Verdana" pitchFamily="34" charset="0"/>
              </a:rPr>
              <a:t>(Store a v</a:t>
            </a:r>
            <a:r>
              <a:rPr lang="en-US" dirty="0"/>
              <a:t>) &amp; </a:t>
            </a:r>
            <a:endParaRPr lang="en-US" sz="2000" dirty="0" smtClean="0">
              <a:latin typeface="Verdana" pitchFamily="34" charset="0"/>
            </a:endParaRPr>
          </a:p>
          <a:p>
            <a:pPr lvl="1" eaLnBrk="0" hangingPunct="0"/>
            <a:r>
              <a:rPr lang="en-US" sz="2000" dirty="0" smtClean="0">
                <a:latin typeface="Verdana" pitchFamily="34" charset="0"/>
              </a:rPr>
              <a:t>     </a:t>
            </a:r>
            <a:r>
              <a:rPr lang="en-US" sz="2000" dirty="0" err="1" smtClean="0">
                <a:latin typeface="Verdana" pitchFamily="34" charset="0"/>
              </a:rPr>
              <a:t>c.state</a:t>
            </a:r>
            <a:r>
              <a:rPr lang="en-US" sz="2000" dirty="0" smtClean="0">
                <a:latin typeface="Verdana" pitchFamily="34" charset="0"/>
              </a:rPr>
              <a:t>[a]=M</a:t>
            </a:r>
          </a:p>
          <a:p>
            <a:pPr eaLnBrk="0" hangingPunct="0"/>
            <a:r>
              <a:rPr lang="en-US" sz="2000" dirty="0" smtClean="0">
                <a:latin typeface="Verdana" pitchFamily="34" charset="0"/>
              </a:rPr>
              <a:t>    </a:t>
            </a:r>
            <a:r>
              <a:rPr lang="en-US" dirty="0">
                <a:sym typeface="Symbol"/>
              </a:rPr>
              <a:t></a:t>
            </a:r>
            <a:r>
              <a:rPr lang="en-US" sz="2000" dirty="0" smtClean="0">
                <a:latin typeface="Verdana" pitchFamily="34" charset="0"/>
              </a:rPr>
              <a:t>   p2m.deq; </a:t>
            </a:r>
          </a:p>
          <a:p>
            <a:pPr eaLnBrk="0" hangingPunct="0">
              <a:buFont typeface="Symbol" pitchFamily="18" charset="2"/>
              <a:buNone/>
            </a:pPr>
            <a:r>
              <a:rPr lang="en-US" sz="2000" dirty="0" smtClean="0">
                <a:latin typeface="Verdana" pitchFamily="34" charset="0"/>
              </a:rPr>
              <a:t>	m2p.enq(</a:t>
            </a:r>
            <a:r>
              <a:rPr lang="en-US" sz="2000" dirty="0" err="1" smtClean="0">
                <a:latin typeface="Verdana" pitchFamily="34" charset="0"/>
              </a:rPr>
              <a:t>Ack</a:t>
            </a:r>
            <a:r>
              <a:rPr lang="en-US" sz="2000" dirty="0" smtClean="0">
                <a:latin typeface="Verdana" pitchFamily="34" charset="0"/>
              </a:rPr>
              <a:t>);</a:t>
            </a:r>
          </a:p>
          <a:p>
            <a:pPr eaLnBrk="0" hangingPunct="0">
              <a:buFont typeface="Symbol" pitchFamily="18" charset="2"/>
              <a:buNone/>
            </a:pPr>
            <a:r>
              <a:rPr lang="en-US" sz="2000" dirty="0" smtClean="0">
                <a:latin typeface="Verdana" pitchFamily="34" charset="0"/>
              </a:rPr>
              <a:t>	</a:t>
            </a:r>
            <a:r>
              <a:rPr lang="en-US" sz="2000" dirty="0" err="1" smtClean="0">
                <a:latin typeface="Verdana" pitchFamily="34" charset="0"/>
              </a:rPr>
              <a:t>c.data</a:t>
            </a:r>
            <a:r>
              <a:rPr lang="en-US" sz="2000" dirty="0" smtClean="0">
                <a:latin typeface="Verdana" pitchFamily="34" charset="0"/>
              </a:rPr>
              <a:t>[a]:=v; </a:t>
            </a:r>
            <a:endParaRPr lang="en-US" sz="2000" dirty="0">
              <a:latin typeface="Verdana" pitchFamily="34" charset="0"/>
            </a:endParaRPr>
          </a:p>
        </p:txBody>
      </p:sp>
      <p:grpSp>
        <p:nvGrpSpPr>
          <p:cNvPr id="27" name="Group 20"/>
          <p:cNvGrpSpPr>
            <a:grpSpLocks/>
          </p:cNvGrpSpPr>
          <p:nvPr/>
        </p:nvGrpSpPr>
        <p:grpSpPr bwMode="auto">
          <a:xfrm>
            <a:off x="5527045" y="2374901"/>
            <a:ext cx="2867025" cy="1693863"/>
            <a:chOff x="357" y="920"/>
            <a:chExt cx="1806" cy="1067"/>
          </a:xfrm>
        </p:grpSpPr>
        <p:sp>
          <p:nvSpPr>
            <p:cNvPr id="28" name="Rectangle 21"/>
            <p:cNvSpPr>
              <a:spLocks noChangeArrowheads="1"/>
            </p:cNvSpPr>
            <p:nvPr/>
          </p:nvSpPr>
          <p:spPr bwMode="auto">
            <a:xfrm>
              <a:off x="965" y="1584"/>
              <a:ext cx="399" cy="2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solidFill>
                    <a:schemeClr val="bg1"/>
                  </a:solidFill>
                  <a:latin typeface="Verdana" pitchFamily="34" charset="0"/>
                </a:rPr>
                <a:t>PP</a:t>
              </a:r>
              <a:endParaRPr lang="en-US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9" name="Rectangle 22"/>
            <p:cNvSpPr>
              <a:spLocks noChangeArrowheads="1"/>
            </p:cNvSpPr>
            <p:nvPr/>
          </p:nvSpPr>
          <p:spPr bwMode="auto">
            <a:xfrm>
              <a:off x="925" y="920"/>
              <a:ext cx="463" cy="32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latin typeface="Verdana" pitchFamily="34" charset="0"/>
                </a:rPr>
                <a:t>P</a:t>
              </a:r>
              <a:endParaRPr lang="en-US">
                <a:latin typeface="Verdana" pitchFamily="34" charset="0"/>
              </a:endParaRPr>
            </a:p>
          </p:txBody>
        </p:sp>
        <p:sp>
          <p:nvSpPr>
            <p:cNvPr id="30" name="Rectangle 23"/>
            <p:cNvSpPr>
              <a:spLocks noChangeArrowheads="1"/>
            </p:cNvSpPr>
            <p:nvPr/>
          </p:nvSpPr>
          <p:spPr bwMode="auto">
            <a:xfrm>
              <a:off x="1221" y="1440"/>
              <a:ext cx="175" cy="53"/>
            </a:xfrm>
            <a:prstGeom prst="rect">
              <a:avLst/>
            </a:prstGeom>
            <a:solidFill>
              <a:srgbClr val="CFBDC8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24"/>
            <p:cNvSpPr>
              <a:spLocks noChangeArrowheads="1"/>
            </p:cNvSpPr>
            <p:nvPr/>
          </p:nvSpPr>
          <p:spPr bwMode="auto">
            <a:xfrm>
              <a:off x="1221" y="1392"/>
              <a:ext cx="175" cy="53"/>
            </a:xfrm>
            <a:prstGeom prst="rect">
              <a:avLst/>
            </a:prstGeom>
            <a:solidFill>
              <a:srgbClr val="CFBDC8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25"/>
            <p:cNvSpPr>
              <a:spLocks noChangeArrowheads="1"/>
            </p:cNvSpPr>
            <p:nvPr/>
          </p:nvSpPr>
          <p:spPr bwMode="auto">
            <a:xfrm>
              <a:off x="1221" y="1344"/>
              <a:ext cx="175" cy="53"/>
            </a:xfrm>
            <a:prstGeom prst="rect">
              <a:avLst/>
            </a:prstGeom>
            <a:solidFill>
              <a:srgbClr val="CFBDC8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26"/>
            <p:cNvSpPr>
              <a:spLocks noChangeArrowheads="1"/>
            </p:cNvSpPr>
            <p:nvPr/>
          </p:nvSpPr>
          <p:spPr bwMode="auto">
            <a:xfrm>
              <a:off x="933" y="1440"/>
              <a:ext cx="175" cy="53"/>
            </a:xfrm>
            <a:prstGeom prst="rect">
              <a:avLst/>
            </a:prstGeom>
            <a:solidFill>
              <a:srgbClr val="CFBDC8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27"/>
            <p:cNvSpPr>
              <a:spLocks noChangeArrowheads="1"/>
            </p:cNvSpPr>
            <p:nvPr/>
          </p:nvSpPr>
          <p:spPr bwMode="auto">
            <a:xfrm>
              <a:off x="933" y="1392"/>
              <a:ext cx="175" cy="53"/>
            </a:xfrm>
            <a:prstGeom prst="rect">
              <a:avLst/>
            </a:prstGeom>
            <a:solidFill>
              <a:srgbClr val="CFBDC8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28"/>
            <p:cNvSpPr>
              <a:spLocks noChangeArrowheads="1"/>
            </p:cNvSpPr>
            <p:nvPr/>
          </p:nvSpPr>
          <p:spPr bwMode="auto">
            <a:xfrm>
              <a:off x="933" y="1344"/>
              <a:ext cx="175" cy="53"/>
            </a:xfrm>
            <a:prstGeom prst="rect">
              <a:avLst/>
            </a:prstGeom>
            <a:solidFill>
              <a:srgbClr val="CFBDC8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29"/>
            <p:cNvSpPr>
              <a:spLocks noChangeShapeType="1"/>
            </p:cNvSpPr>
            <p:nvPr/>
          </p:nvSpPr>
          <p:spPr bwMode="auto">
            <a:xfrm>
              <a:off x="1029" y="124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30"/>
            <p:cNvSpPr>
              <a:spLocks noChangeShapeType="1"/>
            </p:cNvSpPr>
            <p:nvPr/>
          </p:nvSpPr>
          <p:spPr bwMode="auto">
            <a:xfrm>
              <a:off x="1029" y="148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31"/>
            <p:cNvSpPr>
              <a:spLocks noChangeShapeType="1"/>
            </p:cNvSpPr>
            <p:nvPr/>
          </p:nvSpPr>
          <p:spPr bwMode="auto">
            <a:xfrm>
              <a:off x="1296" y="124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32"/>
            <p:cNvSpPr>
              <a:spLocks noChangeShapeType="1"/>
            </p:cNvSpPr>
            <p:nvPr/>
          </p:nvSpPr>
          <p:spPr bwMode="auto">
            <a:xfrm>
              <a:off x="1293" y="148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" name="Group 33"/>
            <p:cNvGrpSpPr>
              <a:grpSpLocks/>
            </p:cNvGrpSpPr>
            <p:nvPr/>
          </p:nvGrpSpPr>
          <p:grpSpPr bwMode="auto">
            <a:xfrm rot="5400000">
              <a:off x="1496" y="1757"/>
              <a:ext cx="175" cy="149"/>
              <a:chOff x="1296" y="2011"/>
              <a:chExt cx="175" cy="149"/>
            </a:xfrm>
          </p:grpSpPr>
          <p:sp>
            <p:nvSpPr>
              <p:cNvPr id="59" name="Rectangle 34"/>
              <p:cNvSpPr>
                <a:spLocks noChangeArrowheads="1"/>
              </p:cNvSpPr>
              <p:nvPr/>
            </p:nvSpPr>
            <p:spPr bwMode="auto">
              <a:xfrm>
                <a:off x="1296" y="2107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Rectangle 35"/>
              <p:cNvSpPr>
                <a:spLocks noChangeArrowheads="1"/>
              </p:cNvSpPr>
              <p:nvPr/>
            </p:nvSpPr>
            <p:spPr bwMode="auto">
              <a:xfrm>
                <a:off x="1296" y="2059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Rectangle 36"/>
              <p:cNvSpPr>
                <a:spLocks noChangeArrowheads="1"/>
              </p:cNvSpPr>
              <p:nvPr/>
            </p:nvSpPr>
            <p:spPr bwMode="auto">
              <a:xfrm>
                <a:off x="1296" y="2011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" name="Group 37"/>
            <p:cNvGrpSpPr>
              <a:grpSpLocks/>
            </p:cNvGrpSpPr>
            <p:nvPr/>
          </p:nvGrpSpPr>
          <p:grpSpPr bwMode="auto">
            <a:xfrm rot="5400000">
              <a:off x="1496" y="1549"/>
              <a:ext cx="175" cy="149"/>
              <a:chOff x="1296" y="2011"/>
              <a:chExt cx="175" cy="149"/>
            </a:xfrm>
          </p:grpSpPr>
          <p:sp>
            <p:nvSpPr>
              <p:cNvPr id="56" name="Rectangle 38"/>
              <p:cNvSpPr>
                <a:spLocks noChangeArrowheads="1"/>
              </p:cNvSpPr>
              <p:nvPr/>
            </p:nvSpPr>
            <p:spPr bwMode="auto">
              <a:xfrm>
                <a:off x="1296" y="2107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Rectangle 39"/>
              <p:cNvSpPr>
                <a:spLocks noChangeArrowheads="1"/>
              </p:cNvSpPr>
              <p:nvPr/>
            </p:nvSpPr>
            <p:spPr bwMode="auto">
              <a:xfrm>
                <a:off x="1296" y="2059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Rectangle 40"/>
              <p:cNvSpPr>
                <a:spLocks noChangeArrowheads="1"/>
              </p:cNvSpPr>
              <p:nvPr/>
            </p:nvSpPr>
            <p:spPr bwMode="auto">
              <a:xfrm>
                <a:off x="1296" y="2011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5" name="Line 41"/>
            <p:cNvSpPr>
              <a:spLocks noChangeShapeType="1"/>
            </p:cNvSpPr>
            <p:nvPr/>
          </p:nvSpPr>
          <p:spPr bwMode="auto">
            <a:xfrm flipH="1">
              <a:off x="1365" y="1824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42"/>
            <p:cNvSpPr>
              <a:spLocks noChangeShapeType="1"/>
            </p:cNvSpPr>
            <p:nvPr/>
          </p:nvSpPr>
          <p:spPr bwMode="auto">
            <a:xfrm flipH="1">
              <a:off x="1365" y="163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43"/>
            <p:cNvSpPr>
              <a:spLocks noChangeShapeType="1"/>
            </p:cNvSpPr>
            <p:nvPr/>
          </p:nvSpPr>
          <p:spPr bwMode="auto">
            <a:xfrm>
              <a:off x="1691" y="1717"/>
              <a:ext cx="4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44"/>
            <p:cNvSpPr txBox="1">
              <a:spLocks noChangeArrowheads="1"/>
            </p:cNvSpPr>
            <p:nvPr/>
          </p:nvSpPr>
          <p:spPr bwMode="auto">
            <a:xfrm>
              <a:off x="1651" y="1465"/>
              <a:ext cx="423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56127A"/>
                  </a:solidFill>
                  <a:latin typeface="Verdana" pitchFamily="34" charset="0"/>
                </a:rPr>
                <a:t>c2m</a:t>
              </a:r>
            </a:p>
          </p:txBody>
        </p:sp>
        <p:sp>
          <p:nvSpPr>
            <p:cNvPr id="49" name="Text Box 45"/>
            <p:cNvSpPr txBox="1">
              <a:spLocks noChangeArrowheads="1"/>
            </p:cNvSpPr>
            <p:nvPr/>
          </p:nvSpPr>
          <p:spPr bwMode="auto">
            <a:xfrm>
              <a:off x="1651" y="1754"/>
              <a:ext cx="423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56127A"/>
                  </a:solidFill>
                  <a:latin typeface="Verdana" pitchFamily="34" charset="0"/>
                </a:rPr>
                <a:t>m2c</a:t>
              </a:r>
            </a:p>
          </p:txBody>
        </p:sp>
        <p:sp>
          <p:nvSpPr>
            <p:cNvPr id="50" name="Rectangle 46"/>
            <p:cNvSpPr>
              <a:spLocks noChangeArrowheads="1"/>
            </p:cNvSpPr>
            <p:nvPr/>
          </p:nvSpPr>
          <p:spPr bwMode="auto">
            <a:xfrm>
              <a:off x="357" y="1568"/>
              <a:ext cx="463" cy="31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latin typeface="Verdana" pitchFamily="34" charset="0"/>
                </a:rPr>
                <a:t>L1</a:t>
              </a:r>
              <a:endParaRPr lang="en-US">
                <a:latin typeface="Verdana" pitchFamily="34" charset="0"/>
              </a:endParaRPr>
            </a:p>
          </p:txBody>
        </p:sp>
        <p:grpSp>
          <p:nvGrpSpPr>
            <p:cNvPr id="51" name="Group 47"/>
            <p:cNvGrpSpPr>
              <a:grpSpLocks/>
            </p:cNvGrpSpPr>
            <p:nvPr/>
          </p:nvGrpSpPr>
          <p:grpSpPr bwMode="auto">
            <a:xfrm>
              <a:off x="813" y="1664"/>
              <a:ext cx="160" cy="136"/>
              <a:chOff x="813" y="1664"/>
              <a:chExt cx="160" cy="136"/>
            </a:xfrm>
          </p:grpSpPr>
          <p:sp>
            <p:nvSpPr>
              <p:cNvPr id="54" name="Line 48"/>
              <p:cNvSpPr>
                <a:spLocks noChangeShapeType="1"/>
              </p:cNvSpPr>
              <p:nvPr/>
            </p:nvSpPr>
            <p:spPr bwMode="auto">
              <a:xfrm rot="5400000">
                <a:off x="901" y="159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49"/>
              <p:cNvSpPr>
                <a:spLocks noChangeShapeType="1"/>
              </p:cNvSpPr>
              <p:nvPr/>
            </p:nvSpPr>
            <p:spPr bwMode="auto">
              <a:xfrm rot="5400000">
                <a:off x="889" y="1724"/>
                <a:ext cx="0" cy="1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2" name="Text Box 50"/>
            <p:cNvSpPr txBox="1">
              <a:spLocks noChangeArrowheads="1"/>
            </p:cNvSpPr>
            <p:nvPr/>
          </p:nvSpPr>
          <p:spPr bwMode="auto">
            <a:xfrm>
              <a:off x="516" y="1305"/>
              <a:ext cx="438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56127A"/>
                  </a:solidFill>
                  <a:latin typeface="Verdana" pitchFamily="34" charset="0"/>
                </a:rPr>
                <a:t>p2m</a:t>
              </a:r>
            </a:p>
          </p:txBody>
        </p:sp>
        <p:sp>
          <p:nvSpPr>
            <p:cNvPr id="53" name="Text Box 51"/>
            <p:cNvSpPr txBox="1">
              <a:spLocks noChangeArrowheads="1"/>
            </p:cNvSpPr>
            <p:nvPr/>
          </p:nvSpPr>
          <p:spPr bwMode="auto">
            <a:xfrm>
              <a:off x="1380" y="1305"/>
              <a:ext cx="438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56127A"/>
                  </a:solidFill>
                  <a:latin typeface="Verdana" pitchFamily="34" charset="0"/>
                </a:rPr>
                <a:t>m2p</a:t>
              </a: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17,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6267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Processing misses:</a:t>
            </a:r>
            <a:br>
              <a:rPr lang="en-US" dirty="0"/>
            </a:br>
            <a:r>
              <a:rPr lang="en-US" dirty="0"/>
              <a:t>Requests and Responses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53256" y="3823626"/>
            <a:ext cx="521008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Up-</a:t>
            </a:r>
            <a:r>
              <a:rPr lang="en-US" dirty="0" err="1" smtClean="0"/>
              <a:t>req</a:t>
            </a:r>
            <a:r>
              <a:rPr lang="en-US" dirty="0" smtClean="0"/>
              <a:t> send (cache)</a:t>
            </a:r>
          </a:p>
          <a:p>
            <a:r>
              <a:rPr lang="en-US" dirty="0" smtClean="0"/>
              <a:t>2 Up-</a:t>
            </a:r>
            <a:r>
              <a:rPr lang="en-US" dirty="0" err="1" smtClean="0"/>
              <a:t>req</a:t>
            </a:r>
            <a:r>
              <a:rPr lang="en-US" dirty="0" smtClean="0"/>
              <a:t> </a:t>
            </a:r>
            <a:r>
              <a:rPr lang="en-US" dirty="0" err="1" smtClean="0"/>
              <a:t>proc</a:t>
            </a:r>
            <a:r>
              <a:rPr lang="en-US" dirty="0" smtClean="0"/>
              <a:t>, Up </a:t>
            </a:r>
            <a:r>
              <a:rPr lang="en-US" dirty="0" err="1" smtClean="0"/>
              <a:t>resp</a:t>
            </a:r>
            <a:r>
              <a:rPr lang="en-US" dirty="0" smtClean="0"/>
              <a:t> send (memory)</a:t>
            </a:r>
          </a:p>
          <a:p>
            <a:r>
              <a:rPr lang="en-US" dirty="0" smtClean="0"/>
              <a:t>3 Up-</a:t>
            </a:r>
            <a:r>
              <a:rPr lang="en-US" dirty="0" err="1" smtClean="0"/>
              <a:t>resp</a:t>
            </a:r>
            <a:r>
              <a:rPr lang="en-US" dirty="0" smtClean="0"/>
              <a:t> </a:t>
            </a:r>
            <a:r>
              <a:rPr lang="en-US" dirty="0" err="1" smtClean="0"/>
              <a:t>proc</a:t>
            </a:r>
            <a:r>
              <a:rPr lang="en-US" dirty="0" smtClean="0"/>
              <a:t> (cache)</a:t>
            </a:r>
          </a:p>
          <a:p>
            <a:r>
              <a:rPr lang="en-US" dirty="0" smtClean="0"/>
              <a:t>4 </a:t>
            </a:r>
            <a:r>
              <a:rPr lang="en-US" dirty="0" err="1" smtClean="0"/>
              <a:t>Dn</a:t>
            </a:r>
            <a:r>
              <a:rPr lang="en-US" dirty="0" err="1"/>
              <a:t>-</a:t>
            </a:r>
            <a:r>
              <a:rPr lang="en-US" dirty="0" err="1" smtClean="0"/>
              <a:t>req</a:t>
            </a:r>
            <a:r>
              <a:rPr lang="en-US" dirty="0" smtClean="0"/>
              <a:t> send (memory)</a:t>
            </a:r>
          </a:p>
          <a:p>
            <a:r>
              <a:rPr lang="en-US" dirty="0" smtClean="0"/>
              <a:t>5 </a:t>
            </a:r>
            <a:r>
              <a:rPr lang="en-US" dirty="0" err="1" smtClean="0"/>
              <a:t>Dn</a:t>
            </a:r>
            <a:r>
              <a:rPr lang="en-US" dirty="0" err="1"/>
              <a:t>-</a:t>
            </a:r>
            <a:r>
              <a:rPr lang="en-US" dirty="0" err="1" smtClean="0"/>
              <a:t>req</a:t>
            </a:r>
            <a:r>
              <a:rPr lang="en-US" dirty="0" smtClean="0"/>
              <a:t> </a:t>
            </a:r>
            <a:r>
              <a:rPr lang="en-US" dirty="0" err="1" smtClean="0"/>
              <a:t>proc</a:t>
            </a:r>
            <a:r>
              <a:rPr lang="en-US" dirty="0" smtClean="0"/>
              <a:t>, </a:t>
            </a:r>
            <a:r>
              <a:rPr lang="en-US" dirty="0" err="1" smtClean="0"/>
              <a:t>Dn</a:t>
            </a:r>
            <a:r>
              <a:rPr lang="en-US" dirty="0" smtClean="0"/>
              <a:t> </a:t>
            </a:r>
            <a:r>
              <a:rPr lang="en-US" dirty="0" err="1" smtClean="0"/>
              <a:t>resp</a:t>
            </a:r>
            <a:r>
              <a:rPr lang="en-US" dirty="0" smtClean="0"/>
              <a:t> send (cache)</a:t>
            </a:r>
          </a:p>
          <a:p>
            <a:r>
              <a:rPr lang="en-US" dirty="0" smtClean="0"/>
              <a:t>6 </a:t>
            </a:r>
            <a:r>
              <a:rPr lang="en-US" dirty="0" err="1" smtClean="0"/>
              <a:t>Dn</a:t>
            </a:r>
            <a:r>
              <a:rPr lang="en-US" dirty="0" err="1"/>
              <a:t>-</a:t>
            </a:r>
            <a:r>
              <a:rPr lang="en-US" dirty="0" err="1" smtClean="0"/>
              <a:t>resp</a:t>
            </a:r>
            <a:r>
              <a:rPr lang="en-US" dirty="0" smtClean="0"/>
              <a:t> </a:t>
            </a:r>
            <a:r>
              <a:rPr lang="en-US" dirty="0" err="1" smtClean="0"/>
              <a:t>proc</a:t>
            </a:r>
            <a:r>
              <a:rPr lang="en-US" dirty="0" smtClean="0"/>
              <a:t> (memory)</a:t>
            </a:r>
          </a:p>
          <a:p>
            <a:r>
              <a:rPr lang="en-US" dirty="0" smtClean="0"/>
              <a:t>7 </a:t>
            </a:r>
            <a:r>
              <a:rPr lang="en-US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Dn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-</a:t>
            </a:r>
            <a:r>
              <a:rPr lang="en-US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req</a:t>
            </a:r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proc</a:t>
            </a:r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, drop (cache)</a:t>
            </a:r>
          </a:p>
          <a:p>
            <a:r>
              <a:rPr lang="en-US" dirty="0" smtClean="0"/>
              <a:t>8 </a:t>
            </a:r>
            <a:r>
              <a:rPr lang="en-US" dirty="0" smtClean="0">
                <a:solidFill>
                  <a:srgbClr val="0070C0"/>
                </a:solidFill>
              </a:rPr>
              <a:t>Voluntary </a:t>
            </a:r>
            <a:r>
              <a:rPr lang="en-US" dirty="0" err="1" smtClean="0">
                <a:solidFill>
                  <a:srgbClr val="0070C0"/>
                </a:solidFill>
              </a:rPr>
              <a:t>Dn</a:t>
            </a:r>
            <a:r>
              <a:rPr lang="en-US" dirty="0" err="1">
                <a:solidFill>
                  <a:srgbClr val="0070C0"/>
                </a:solidFill>
              </a:rPr>
              <a:t>-</a:t>
            </a:r>
            <a:r>
              <a:rPr lang="en-US" dirty="0" err="1" smtClean="0">
                <a:solidFill>
                  <a:srgbClr val="0070C0"/>
                </a:solidFill>
              </a:rPr>
              <a:t>resp</a:t>
            </a:r>
            <a:r>
              <a:rPr lang="en-US" dirty="0" smtClean="0">
                <a:solidFill>
                  <a:srgbClr val="0070C0"/>
                </a:solidFill>
              </a:rPr>
              <a:t> (cache)</a:t>
            </a:r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29811" y="1541711"/>
            <a:ext cx="2066442" cy="1833954"/>
            <a:chOff x="1367791" y="1743738"/>
            <a:chExt cx="2066442" cy="1833954"/>
          </a:xfrm>
        </p:grpSpPr>
        <p:sp>
          <p:nvSpPr>
            <p:cNvPr id="7" name="Rectangle 6"/>
            <p:cNvSpPr/>
            <p:nvPr/>
          </p:nvSpPr>
          <p:spPr bwMode="auto">
            <a:xfrm>
              <a:off x="1403489" y="1743738"/>
              <a:ext cx="2030744" cy="1203615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accent3"/>
                  </a:solidFill>
                  <a:effectLst/>
                  <a:latin typeface="+mn-lt"/>
                </a:rPr>
                <a:t>Cache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rot="5400000">
              <a:off x="1732064" y="3276274"/>
              <a:ext cx="601249" cy="1588"/>
            </a:xfrm>
            <a:prstGeom prst="straightConnector1">
              <a:avLst/>
            </a:prstGeom>
            <a:solidFill>
              <a:srgbClr val="000000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rot="16200000" flipV="1">
              <a:off x="2385505" y="3265838"/>
              <a:ext cx="601249" cy="1588"/>
            </a:xfrm>
            <a:prstGeom prst="straightConnector1">
              <a:avLst/>
            </a:prstGeom>
            <a:solidFill>
              <a:srgbClr val="000000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1367791" y="2544471"/>
              <a:ext cx="8611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1,5,8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495828" y="2534993"/>
              <a:ext cx="8611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3,5,7</a:t>
              </a:r>
              <a:endParaRPr lang="en-US" sz="2000" dirty="0">
                <a:latin typeface="+mn-lt"/>
              </a:endParaRPr>
            </a:p>
          </p:txBody>
        </p:sp>
      </p:grpSp>
      <p:sp>
        <p:nvSpPr>
          <p:cNvPr id="18" name="Rectangle 17"/>
          <p:cNvSpPr/>
          <p:nvPr/>
        </p:nvSpPr>
        <p:spPr bwMode="auto">
          <a:xfrm>
            <a:off x="884872" y="4496198"/>
            <a:ext cx="2605414" cy="1478072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+mn-lt"/>
              </a:rPr>
              <a:t>Memory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 rot="16200000" flipV="1">
            <a:off x="2580674" y="4211393"/>
            <a:ext cx="601249" cy="1588"/>
          </a:xfrm>
          <a:prstGeom prst="straightConnector1">
            <a:avLst/>
          </a:prstGeom>
          <a:solidFill>
            <a:srgbClr val="000000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rot="5400000">
            <a:off x="1433269" y="4210189"/>
            <a:ext cx="601249" cy="1588"/>
          </a:xfrm>
          <a:prstGeom prst="straightConnector1">
            <a:avLst/>
          </a:prstGeom>
          <a:solidFill>
            <a:srgbClr val="000000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585503" y="4512812"/>
            <a:ext cx="604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2,4</a:t>
            </a:r>
            <a:endParaRPr lang="en-US" sz="2000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07778" y="4512812"/>
            <a:ext cx="604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2,6</a:t>
            </a:r>
            <a:endParaRPr lang="en-US" sz="2000" dirty="0">
              <a:latin typeface="+mn-lt"/>
            </a:endParaRPr>
          </a:p>
        </p:txBody>
      </p:sp>
      <p:sp>
        <p:nvSpPr>
          <p:cNvPr id="21" name="Freeform 20"/>
          <p:cNvSpPr/>
          <p:nvPr/>
        </p:nvSpPr>
        <p:spPr bwMode="auto">
          <a:xfrm flipH="1" flipV="1">
            <a:off x="1585706" y="4811912"/>
            <a:ext cx="1169582" cy="202019"/>
          </a:xfrm>
          <a:custGeom>
            <a:avLst/>
            <a:gdLst>
              <a:gd name="connsiteX0" fmla="*/ 1169582 w 1169582"/>
              <a:gd name="connsiteY0" fmla="*/ 116959 h 202019"/>
              <a:gd name="connsiteX1" fmla="*/ 1158949 w 1169582"/>
              <a:gd name="connsiteY1" fmla="*/ 0 h 202019"/>
              <a:gd name="connsiteX2" fmla="*/ 0 w 1169582"/>
              <a:gd name="connsiteY2" fmla="*/ 0 h 202019"/>
              <a:gd name="connsiteX3" fmla="*/ 10633 w 1169582"/>
              <a:gd name="connsiteY3" fmla="*/ 202019 h 202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9582" h="202019">
                <a:moveTo>
                  <a:pt x="1169582" y="116959"/>
                </a:moveTo>
                <a:lnTo>
                  <a:pt x="1158949" y="0"/>
                </a:lnTo>
                <a:lnTo>
                  <a:pt x="0" y="0"/>
                </a:lnTo>
                <a:lnTo>
                  <a:pt x="10633" y="202019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17,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3363397" y="1566521"/>
            <a:ext cx="2030744" cy="1203615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+mn-lt"/>
              </a:rPr>
              <a:t>Cache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 rot="5400000">
            <a:off x="3691972" y="3099057"/>
            <a:ext cx="601249" cy="1588"/>
          </a:xfrm>
          <a:prstGeom prst="straightConnector1">
            <a:avLst/>
          </a:prstGeom>
          <a:solidFill>
            <a:srgbClr val="000000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rot="16200000" flipV="1">
            <a:off x="4345413" y="3088621"/>
            <a:ext cx="601249" cy="1588"/>
          </a:xfrm>
          <a:prstGeom prst="straightConnector1">
            <a:avLst/>
          </a:prstGeom>
          <a:solidFill>
            <a:srgbClr val="000000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3327699" y="2367254"/>
            <a:ext cx="861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1,5,8</a:t>
            </a:r>
            <a:endParaRPr lang="en-US" sz="2000" dirty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455736" y="2357776"/>
            <a:ext cx="861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3,5,7</a:t>
            </a:r>
            <a:endParaRPr lang="en-US" sz="2000" dirty="0">
              <a:latin typeface="+mn-lt"/>
            </a:endParaRPr>
          </a:p>
        </p:txBody>
      </p:sp>
      <p:sp>
        <p:nvSpPr>
          <p:cNvPr id="30" name="Freeform 29"/>
          <p:cNvSpPr/>
          <p:nvPr/>
        </p:nvSpPr>
        <p:spPr bwMode="auto">
          <a:xfrm>
            <a:off x="3724912" y="2332066"/>
            <a:ext cx="1169582" cy="106326"/>
          </a:xfrm>
          <a:custGeom>
            <a:avLst/>
            <a:gdLst>
              <a:gd name="connsiteX0" fmla="*/ 1169582 w 1169582"/>
              <a:gd name="connsiteY0" fmla="*/ 116959 h 202019"/>
              <a:gd name="connsiteX1" fmla="*/ 1158949 w 1169582"/>
              <a:gd name="connsiteY1" fmla="*/ 0 h 202019"/>
              <a:gd name="connsiteX2" fmla="*/ 0 w 1169582"/>
              <a:gd name="connsiteY2" fmla="*/ 0 h 202019"/>
              <a:gd name="connsiteX3" fmla="*/ 10633 w 1169582"/>
              <a:gd name="connsiteY3" fmla="*/ 202019 h 202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9582" h="202019">
                <a:moveTo>
                  <a:pt x="1169582" y="116959"/>
                </a:moveTo>
                <a:lnTo>
                  <a:pt x="1158949" y="0"/>
                </a:lnTo>
                <a:lnTo>
                  <a:pt x="0" y="0"/>
                </a:lnTo>
                <a:lnTo>
                  <a:pt x="10633" y="202019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2987749" y="2881423"/>
            <a:ext cx="1881963" cy="1531089"/>
          </a:xfrm>
          <a:custGeom>
            <a:avLst/>
            <a:gdLst>
              <a:gd name="connsiteX0" fmla="*/ 0 w 2064570"/>
              <a:gd name="connsiteY0" fmla="*/ 1531089 h 1531089"/>
              <a:gd name="connsiteX1" fmla="*/ 308344 w 2064570"/>
              <a:gd name="connsiteY1" fmla="*/ 871870 h 1531089"/>
              <a:gd name="connsiteX2" fmla="*/ 1807535 w 2064570"/>
              <a:gd name="connsiteY2" fmla="*/ 659219 h 1531089"/>
              <a:gd name="connsiteX3" fmla="*/ 2052084 w 2064570"/>
              <a:gd name="connsiteY3" fmla="*/ 0 h 1531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4570" h="1531089">
                <a:moveTo>
                  <a:pt x="0" y="1531089"/>
                </a:moveTo>
                <a:cubicBezTo>
                  <a:pt x="3544" y="1274135"/>
                  <a:pt x="7088" y="1017182"/>
                  <a:pt x="308344" y="871870"/>
                </a:cubicBezTo>
                <a:cubicBezTo>
                  <a:pt x="609600" y="726558"/>
                  <a:pt x="1516912" y="804531"/>
                  <a:pt x="1807535" y="659219"/>
                </a:cubicBezTo>
                <a:cubicBezTo>
                  <a:pt x="2098158" y="513907"/>
                  <a:pt x="2075121" y="256953"/>
                  <a:pt x="2052084" y="0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1842977" y="2831804"/>
            <a:ext cx="1881963" cy="1531089"/>
          </a:xfrm>
          <a:custGeom>
            <a:avLst/>
            <a:gdLst>
              <a:gd name="connsiteX0" fmla="*/ 0 w 2064570"/>
              <a:gd name="connsiteY0" fmla="*/ 1531089 h 1531089"/>
              <a:gd name="connsiteX1" fmla="*/ 308344 w 2064570"/>
              <a:gd name="connsiteY1" fmla="*/ 871870 h 1531089"/>
              <a:gd name="connsiteX2" fmla="*/ 1807535 w 2064570"/>
              <a:gd name="connsiteY2" fmla="*/ 659219 h 1531089"/>
              <a:gd name="connsiteX3" fmla="*/ 2052084 w 2064570"/>
              <a:gd name="connsiteY3" fmla="*/ 0 h 1531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4570" h="1531089">
                <a:moveTo>
                  <a:pt x="0" y="1531089"/>
                </a:moveTo>
                <a:cubicBezTo>
                  <a:pt x="3544" y="1274135"/>
                  <a:pt x="7088" y="1017182"/>
                  <a:pt x="308344" y="871870"/>
                </a:cubicBezTo>
                <a:cubicBezTo>
                  <a:pt x="609600" y="726558"/>
                  <a:pt x="1516912" y="804531"/>
                  <a:pt x="1807535" y="659219"/>
                </a:cubicBezTo>
                <a:cubicBezTo>
                  <a:pt x="2098158" y="513907"/>
                  <a:pt x="2075121" y="256953"/>
                  <a:pt x="2052084" y="0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1375198" y="3413051"/>
            <a:ext cx="347276" cy="467833"/>
          </a:xfrm>
          <a:custGeom>
            <a:avLst/>
            <a:gdLst>
              <a:gd name="connsiteX0" fmla="*/ 17667 w 347276"/>
              <a:gd name="connsiteY0" fmla="*/ 0 h 467833"/>
              <a:gd name="connsiteX1" fmla="*/ 28300 w 347276"/>
              <a:gd name="connsiteY1" fmla="*/ 159489 h 467833"/>
              <a:gd name="connsiteX2" fmla="*/ 283481 w 347276"/>
              <a:gd name="connsiteY2" fmla="*/ 318977 h 467833"/>
              <a:gd name="connsiteX3" fmla="*/ 347276 w 347276"/>
              <a:gd name="connsiteY3" fmla="*/ 467833 h 467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7276" h="467833">
                <a:moveTo>
                  <a:pt x="17667" y="0"/>
                </a:moveTo>
                <a:cubicBezTo>
                  <a:pt x="832" y="53163"/>
                  <a:pt x="-16002" y="106326"/>
                  <a:pt x="28300" y="159489"/>
                </a:cubicBezTo>
                <a:cubicBezTo>
                  <a:pt x="72602" y="212652"/>
                  <a:pt x="230318" y="267586"/>
                  <a:pt x="283481" y="318977"/>
                </a:cubicBezTo>
                <a:cubicBezTo>
                  <a:pt x="336644" y="370368"/>
                  <a:pt x="341960" y="419100"/>
                  <a:pt x="347276" y="467833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3" name="Freeform 32"/>
          <p:cNvSpPr/>
          <p:nvPr/>
        </p:nvSpPr>
        <p:spPr bwMode="auto">
          <a:xfrm>
            <a:off x="2025753" y="3395331"/>
            <a:ext cx="834405" cy="496185"/>
          </a:xfrm>
          <a:custGeom>
            <a:avLst/>
            <a:gdLst>
              <a:gd name="connsiteX0" fmla="*/ 17667 w 347276"/>
              <a:gd name="connsiteY0" fmla="*/ 0 h 467833"/>
              <a:gd name="connsiteX1" fmla="*/ 28300 w 347276"/>
              <a:gd name="connsiteY1" fmla="*/ 159489 h 467833"/>
              <a:gd name="connsiteX2" fmla="*/ 283481 w 347276"/>
              <a:gd name="connsiteY2" fmla="*/ 318977 h 467833"/>
              <a:gd name="connsiteX3" fmla="*/ 347276 w 347276"/>
              <a:gd name="connsiteY3" fmla="*/ 467833 h 467833"/>
              <a:gd name="connsiteX0" fmla="*/ 13841 w 352432"/>
              <a:gd name="connsiteY0" fmla="*/ 0 h 467833"/>
              <a:gd name="connsiteX1" fmla="*/ 33456 w 352432"/>
              <a:gd name="connsiteY1" fmla="*/ 159489 h 467833"/>
              <a:gd name="connsiteX2" fmla="*/ 288637 w 352432"/>
              <a:gd name="connsiteY2" fmla="*/ 318977 h 467833"/>
              <a:gd name="connsiteX3" fmla="*/ 352432 w 352432"/>
              <a:gd name="connsiteY3" fmla="*/ 467833 h 467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432" h="467833">
                <a:moveTo>
                  <a:pt x="13841" y="0"/>
                </a:moveTo>
                <a:cubicBezTo>
                  <a:pt x="-2994" y="53163"/>
                  <a:pt x="-12343" y="106326"/>
                  <a:pt x="33456" y="159489"/>
                </a:cubicBezTo>
                <a:cubicBezTo>
                  <a:pt x="79255" y="212652"/>
                  <a:pt x="235474" y="267586"/>
                  <a:pt x="288637" y="318977"/>
                </a:cubicBezTo>
                <a:cubicBezTo>
                  <a:pt x="341800" y="370368"/>
                  <a:pt x="347116" y="419100"/>
                  <a:pt x="352432" y="467833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58949" y="3551274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66016" y="3703639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28752" y="3707218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4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18931" y="2729022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3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818168" y="4157328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6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06192" y="2743195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5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47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0" grpId="0" animBg="1"/>
      <p:bldP spid="15" grpId="0" animBg="1"/>
      <p:bldP spid="31" grpId="0" animBg="1"/>
      <p:bldP spid="16" grpId="0" animBg="1"/>
      <p:bldP spid="33" grpId="0" animBg="1"/>
      <p:bldP spid="17" grpId="0"/>
      <p:bldP spid="35" grpId="0"/>
      <p:bldP spid="38" grpId="0"/>
      <p:bldP spid="39" grpId="0"/>
      <p:bldP spid="40" grpId="0"/>
      <p:bldP spid="4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68586" cy="1143000"/>
          </a:xfrm>
        </p:spPr>
        <p:txBody>
          <a:bodyPr/>
          <a:lstStyle/>
          <a:p>
            <a:r>
              <a:rPr lang="en-US" dirty="0" smtClean="0"/>
              <a:t>Invariants for a CC-protocol design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166" y="1508184"/>
            <a:ext cx="7772400" cy="5065143"/>
          </a:xfrm>
        </p:spPr>
        <p:txBody>
          <a:bodyPr/>
          <a:lstStyle/>
          <a:p>
            <a:r>
              <a:rPr lang="en-US" sz="2200" dirty="0" smtClean="0"/>
              <a:t>Directory state is always a conservative estimate of a child’s state</a:t>
            </a:r>
          </a:p>
          <a:p>
            <a:pPr lvl="1"/>
            <a:r>
              <a:rPr lang="en-US" sz="1800" dirty="0" smtClean="0"/>
              <a:t>E.g., if directory thinks that a child cache is in S state then the cache has to be in either I or S state</a:t>
            </a:r>
          </a:p>
          <a:p>
            <a:r>
              <a:rPr lang="en-US" sz="2200" dirty="0" smtClean="0"/>
              <a:t>For every request there is a corresponding response, though sometimes a response may have been generated even before the request was processed</a:t>
            </a:r>
          </a:p>
          <a:p>
            <a:r>
              <a:rPr lang="en-US" sz="2200" dirty="0" smtClean="0"/>
              <a:t>Communication system has to ensure that</a:t>
            </a:r>
          </a:p>
          <a:p>
            <a:pPr lvl="1"/>
            <a:r>
              <a:rPr lang="en-US" sz="1800" dirty="0" smtClean="0"/>
              <a:t>responses cannot be blocked by requests </a:t>
            </a:r>
          </a:p>
          <a:p>
            <a:pPr lvl="1"/>
            <a:r>
              <a:rPr lang="en-US" sz="1800" dirty="0" smtClean="0"/>
              <a:t>a request cannot overtake a response for the same address</a:t>
            </a:r>
          </a:p>
          <a:p>
            <a:r>
              <a:rPr lang="en-US" sz="2400" dirty="0" smtClean="0"/>
              <a:t>At every merger point for requests, we will assume fair arbitration to avoid starvation</a:t>
            </a:r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17,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63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2" y="5007"/>
            <a:ext cx="7648575" cy="1289978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4000" dirty="0" smtClean="0"/>
              <a:t>Shared Memory Systems</a:t>
            </a:r>
          </a:p>
        </p:txBody>
      </p:sp>
      <p:sp>
        <p:nvSpPr>
          <p:cNvPr id="8197" name="Line 3"/>
          <p:cNvSpPr>
            <a:spLocks noChangeShapeType="1"/>
          </p:cNvSpPr>
          <p:nvPr/>
        </p:nvSpPr>
        <p:spPr bwMode="auto">
          <a:xfrm>
            <a:off x="3975100" y="2808288"/>
            <a:ext cx="0" cy="1984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4102100" y="3306763"/>
            <a:ext cx="744538" cy="2730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4279900" y="3290888"/>
            <a:ext cx="5159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M</a:t>
            </a:r>
          </a:p>
        </p:txBody>
      </p:sp>
      <p:sp>
        <p:nvSpPr>
          <p:cNvPr id="8200" name="Rectangle 6"/>
          <p:cNvSpPr>
            <a:spLocks noChangeArrowheads="1"/>
          </p:cNvSpPr>
          <p:nvPr/>
        </p:nvSpPr>
        <p:spPr bwMode="auto">
          <a:xfrm>
            <a:off x="3759200" y="1612900"/>
            <a:ext cx="360363" cy="19843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7"/>
          <p:cNvSpPr>
            <a:spLocks noChangeShapeType="1"/>
          </p:cNvSpPr>
          <p:nvPr/>
        </p:nvSpPr>
        <p:spPr bwMode="auto">
          <a:xfrm>
            <a:off x="3898900" y="1836738"/>
            <a:ext cx="0" cy="200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8"/>
          <p:cNvSpPr>
            <a:spLocks noChangeShapeType="1"/>
          </p:cNvSpPr>
          <p:nvPr/>
        </p:nvSpPr>
        <p:spPr bwMode="auto">
          <a:xfrm>
            <a:off x="3759200" y="2047875"/>
            <a:ext cx="20923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Rectangle 9"/>
          <p:cNvSpPr>
            <a:spLocks noChangeArrowheads="1"/>
          </p:cNvSpPr>
          <p:nvPr/>
        </p:nvSpPr>
        <p:spPr bwMode="auto">
          <a:xfrm>
            <a:off x="3695700" y="1558925"/>
            <a:ext cx="5286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 L1</a:t>
            </a:r>
          </a:p>
        </p:txBody>
      </p:sp>
      <p:sp>
        <p:nvSpPr>
          <p:cNvPr id="8204" name="Rectangle 10"/>
          <p:cNvSpPr>
            <a:spLocks noChangeArrowheads="1"/>
          </p:cNvSpPr>
          <p:nvPr/>
        </p:nvSpPr>
        <p:spPr bwMode="auto">
          <a:xfrm>
            <a:off x="3759200" y="1389063"/>
            <a:ext cx="360363" cy="198437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Rectangle 11"/>
          <p:cNvSpPr>
            <a:spLocks noChangeArrowheads="1"/>
          </p:cNvSpPr>
          <p:nvPr/>
        </p:nvSpPr>
        <p:spPr bwMode="auto">
          <a:xfrm>
            <a:off x="3733800" y="1346200"/>
            <a:ext cx="4000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chemeClr val="bg1"/>
                </a:solidFill>
                <a:latin typeface="Verdana" pitchFamily="34" charset="0"/>
              </a:rPr>
              <a:t> P</a:t>
            </a:r>
          </a:p>
        </p:txBody>
      </p:sp>
      <p:sp>
        <p:nvSpPr>
          <p:cNvPr id="8206" name="Rectangle 12"/>
          <p:cNvSpPr>
            <a:spLocks noChangeArrowheads="1"/>
          </p:cNvSpPr>
          <p:nvPr/>
        </p:nvSpPr>
        <p:spPr bwMode="auto">
          <a:xfrm>
            <a:off x="4216400" y="1612900"/>
            <a:ext cx="360363" cy="19843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3"/>
          <p:cNvSpPr>
            <a:spLocks noChangeShapeType="1"/>
          </p:cNvSpPr>
          <p:nvPr/>
        </p:nvSpPr>
        <p:spPr bwMode="auto">
          <a:xfrm>
            <a:off x="4356100" y="1836738"/>
            <a:ext cx="0" cy="200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Rectangle 14"/>
          <p:cNvSpPr>
            <a:spLocks noChangeArrowheads="1"/>
          </p:cNvSpPr>
          <p:nvPr/>
        </p:nvSpPr>
        <p:spPr bwMode="auto">
          <a:xfrm>
            <a:off x="4152900" y="1558925"/>
            <a:ext cx="5286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 L1</a:t>
            </a:r>
          </a:p>
        </p:txBody>
      </p:sp>
      <p:sp>
        <p:nvSpPr>
          <p:cNvPr id="8209" name="Rectangle 15"/>
          <p:cNvSpPr>
            <a:spLocks noChangeArrowheads="1"/>
          </p:cNvSpPr>
          <p:nvPr/>
        </p:nvSpPr>
        <p:spPr bwMode="auto">
          <a:xfrm>
            <a:off x="4216400" y="1389063"/>
            <a:ext cx="360363" cy="198437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Rectangle 16"/>
          <p:cNvSpPr>
            <a:spLocks noChangeArrowheads="1"/>
          </p:cNvSpPr>
          <p:nvPr/>
        </p:nvSpPr>
        <p:spPr bwMode="auto">
          <a:xfrm>
            <a:off x="4191000" y="1346200"/>
            <a:ext cx="4000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chemeClr val="bg1"/>
                </a:solidFill>
                <a:latin typeface="Verdana" pitchFamily="34" charset="0"/>
              </a:rPr>
              <a:t> P</a:t>
            </a:r>
          </a:p>
        </p:txBody>
      </p:sp>
      <p:sp>
        <p:nvSpPr>
          <p:cNvPr id="8211" name="Rectangle 17"/>
          <p:cNvSpPr>
            <a:spLocks noChangeArrowheads="1"/>
          </p:cNvSpPr>
          <p:nvPr/>
        </p:nvSpPr>
        <p:spPr bwMode="auto">
          <a:xfrm>
            <a:off x="4673600" y="1612900"/>
            <a:ext cx="360363" cy="19843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Line 18"/>
          <p:cNvSpPr>
            <a:spLocks noChangeShapeType="1"/>
          </p:cNvSpPr>
          <p:nvPr/>
        </p:nvSpPr>
        <p:spPr bwMode="auto">
          <a:xfrm>
            <a:off x="4813300" y="1836738"/>
            <a:ext cx="0" cy="200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Rectangle 19"/>
          <p:cNvSpPr>
            <a:spLocks noChangeArrowheads="1"/>
          </p:cNvSpPr>
          <p:nvPr/>
        </p:nvSpPr>
        <p:spPr bwMode="auto">
          <a:xfrm>
            <a:off x="4608513" y="1558925"/>
            <a:ext cx="528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 L1</a:t>
            </a:r>
          </a:p>
        </p:txBody>
      </p:sp>
      <p:sp>
        <p:nvSpPr>
          <p:cNvPr id="8214" name="Rectangle 20"/>
          <p:cNvSpPr>
            <a:spLocks noChangeArrowheads="1"/>
          </p:cNvSpPr>
          <p:nvPr/>
        </p:nvSpPr>
        <p:spPr bwMode="auto">
          <a:xfrm>
            <a:off x="4673600" y="1389063"/>
            <a:ext cx="360363" cy="198437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Rectangle 21"/>
          <p:cNvSpPr>
            <a:spLocks noChangeArrowheads="1"/>
          </p:cNvSpPr>
          <p:nvPr/>
        </p:nvSpPr>
        <p:spPr bwMode="auto">
          <a:xfrm>
            <a:off x="4646613" y="1346200"/>
            <a:ext cx="4000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chemeClr val="bg1"/>
                </a:solidFill>
                <a:latin typeface="Verdana" pitchFamily="34" charset="0"/>
              </a:rPr>
              <a:t> P</a:t>
            </a:r>
          </a:p>
        </p:txBody>
      </p:sp>
      <p:sp>
        <p:nvSpPr>
          <p:cNvPr id="8216" name="Rectangle 22"/>
          <p:cNvSpPr>
            <a:spLocks noChangeArrowheads="1"/>
          </p:cNvSpPr>
          <p:nvPr/>
        </p:nvSpPr>
        <p:spPr bwMode="auto">
          <a:xfrm>
            <a:off x="5130800" y="1612900"/>
            <a:ext cx="360363" cy="19843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Line 23"/>
          <p:cNvSpPr>
            <a:spLocks noChangeShapeType="1"/>
          </p:cNvSpPr>
          <p:nvPr/>
        </p:nvSpPr>
        <p:spPr bwMode="auto">
          <a:xfrm>
            <a:off x="5270500" y="1836738"/>
            <a:ext cx="0" cy="200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8" name="Rectangle 24"/>
          <p:cNvSpPr>
            <a:spLocks noChangeArrowheads="1"/>
          </p:cNvSpPr>
          <p:nvPr/>
        </p:nvSpPr>
        <p:spPr bwMode="auto">
          <a:xfrm>
            <a:off x="5065713" y="1558925"/>
            <a:ext cx="528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 L1</a:t>
            </a:r>
          </a:p>
        </p:txBody>
      </p:sp>
      <p:sp>
        <p:nvSpPr>
          <p:cNvPr id="8219" name="Rectangle 25"/>
          <p:cNvSpPr>
            <a:spLocks noChangeArrowheads="1"/>
          </p:cNvSpPr>
          <p:nvPr/>
        </p:nvSpPr>
        <p:spPr bwMode="auto">
          <a:xfrm>
            <a:off x="5130800" y="1389063"/>
            <a:ext cx="360363" cy="198437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Rectangle 26"/>
          <p:cNvSpPr>
            <a:spLocks noChangeArrowheads="1"/>
          </p:cNvSpPr>
          <p:nvPr/>
        </p:nvSpPr>
        <p:spPr bwMode="auto">
          <a:xfrm>
            <a:off x="5103813" y="1346200"/>
            <a:ext cx="4000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latin typeface="Verdana" pitchFamily="34" charset="0"/>
              </a:rPr>
              <a:t> </a:t>
            </a:r>
            <a:r>
              <a:rPr lang="en-US" sz="1400">
                <a:solidFill>
                  <a:schemeClr val="bg1"/>
                </a:solidFill>
                <a:latin typeface="Verdana" pitchFamily="34" charset="0"/>
              </a:rPr>
              <a:t>P</a:t>
            </a:r>
          </a:p>
        </p:txBody>
      </p:sp>
      <p:sp>
        <p:nvSpPr>
          <p:cNvPr id="8221" name="Line 27"/>
          <p:cNvSpPr>
            <a:spLocks noChangeShapeType="1"/>
          </p:cNvSpPr>
          <p:nvPr/>
        </p:nvSpPr>
        <p:spPr bwMode="auto">
          <a:xfrm>
            <a:off x="4584700" y="2060575"/>
            <a:ext cx="0" cy="200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2" name="Rectangle 28"/>
          <p:cNvSpPr>
            <a:spLocks noChangeArrowheads="1"/>
          </p:cNvSpPr>
          <p:nvPr/>
        </p:nvSpPr>
        <p:spPr bwMode="auto">
          <a:xfrm>
            <a:off x="4292600" y="2284413"/>
            <a:ext cx="744538" cy="27463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3" name="Rectangle 29"/>
          <p:cNvSpPr>
            <a:spLocks noChangeArrowheads="1"/>
          </p:cNvSpPr>
          <p:nvPr/>
        </p:nvSpPr>
        <p:spPr bwMode="auto">
          <a:xfrm>
            <a:off x="4368800" y="2268538"/>
            <a:ext cx="6000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 L2</a:t>
            </a:r>
          </a:p>
        </p:txBody>
      </p:sp>
      <p:sp>
        <p:nvSpPr>
          <p:cNvPr id="8224" name="Line 30"/>
          <p:cNvSpPr>
            <a:spLocks noChangeShapeType="1"/>
          </p:cNvSpPr>
          <p:nvPr/>
        </p:nvSpPr>
        <p:spPr bwMode="auto">
          <a:xfrm>
            <a:off x="4584700" y="2584450"/>
            <a:ext cx="0" cy="198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Rectangle 31"/>
          <p:cNvSpPr>
            <a:spLocks noChangeArrowheads="1"/>
          </p:cNvSpPr>
          <p:nvPr/>
        </p:nvSpPr>
        <p:spPr bwMode="auto">
          <a:xfrm>
            <a:off x="3149600" y="2360613"/>
            <a:ext cx="360363" cy="19843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6" name="Line 32"/>
          <p:cNvSpPr>
            <a:spLocks noChangeShapeType="1"/>
          </p:cNvSpPr>
          <p:nvPr/>
        </p:nvSpPr>
        <p:spPr bwMode="auto">
          <a:xfrm>
            <a:off x="3289300" y="2584450"/>
            <a:ext cx="0" cy="198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7" name="Rectangle 33"/>
          <p:cNvSpPr>
            <a:spLocks noChangeArrowheads="1"/>
          </p:cNvSpPr>
          <p:nvPr/>
        </p:nvSpPr>
        <p:spPr bwMode="auto">
          <a:xfrm>
            <a:off x="3073400" y="2305050"/>
            <a:ext cx="5286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 L2</a:t>
            </a:r>
          </a:p>
        </p:txBody>
      </p:sp>
      <p:sp>
        <p:nvSpPr>
          <p:cNvPr id="8228" name="Rectangle 34"/>
          <p:cNvSpPr>
            <a:spLocks noChangeArrowheads="1"/>
          </p:cNvSpPr>
          <p:nvPr/>
        </p:nvSpPr>
        <p:spPr bwMode="auto">
          <a:xfrm>
            <a:off x="3149600" y="2135188"/>
            <a:ext cx="360363" cy="200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9" name="Rectangle 35"/>
          <p:cNvSpPr>
            <a:spLocks noChangeArrowheads="1"/>
          </p:cNvSpPr>
          <p:nvPr/>
        </p:nvSpPr>
        <p:spPr bwMode="auto">
          <a:xfrm>
            <a:off x="3073400" y="2081213"/>
            <a:ext cx="5286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 L1</a:t>
            </a:r>
          </a:p>
        </p:txBody>
      </p:sp>
      <p:sp>
        <p:nvSpPr>
          <p:cNvPr id="8230" name="Rectangle 36"/>
          <p:cNvSpPr>
            <a:spLocks noChangeArrowheads="1"/>
          </p:cNvSpPr>
          <p:nvPr/>
        </p:nvSpPr>
        <p:spPr bwMode="auto">
          <a:xfrm>
            <a:off x="3149600" y="1911350"/>
            <a:ext cx="360363" cy="200025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P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8232" name="Rectangle 38"/>
          <p:cNvSpPr>
            <a:spLocks noChangeArrowheads="1"/>
          </p:cNvSpPr>
          <p:nvPr/>
        </p:nvSpPr>
        <p:spPr bwMode="auto">
          <a:xfrm>
            <a:off x="2540000" y="2360613"/>
            <a:ext cx="360363" cy="19843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3" name="Line 39"/>
          <p:cNvSpPr>
            <a:spLocks noChangeShapeType="1"/>
          </p:cNvSpPr>
          <p:nvPr/>
        </p:nvSpPr>
        <p:spPr bwMode="auto">
          <a:xfrm>
            <a:off x="2679700" y="2584450"/>
            <a:ext cx="0" cy="198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4" name="Rectangle 40"/>
          <p:cNvSpPr>
            <a:spLocks noChangeArrowheads="1"/>
          </p:cNvSpPr>
          <p:nvPr/>
        </p:nvSpPr>
        <p:spPr bwMode="auto">
          <a:xfrm>
            <a:off x="2463800" y="2305050"/>
            <a:ext cx="5286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 L1</a:t>
            </a:r>
          </a:p>
        </p:txBody>
      </p:sp>
      <p:sp>
        <p:nvSpPr>
          <p:cNvPr id="8235" name="Rectangle 41"/>
          <p:cNvSpPr>
            <a:spLocks noChangeArrowheads="1"/>
          </p:cNvSpPr>
          <p:nvPr/>
        </p:nvSpPr>
        <p:spPr bwMode="auto">
          <a:xfrm>
            <a:off x="2540000" y="2135188"/>
            <a:ext cx="360363" cy="200025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6" name="Rectangle 42"/>
          <p:cNvSpPr>
            <a:spLocks noChangeArrowheads="1"/>
          </p:cNvSpPr>
          <p:nvPr/>
        </p:nvSpPr>
        <p:spPr bwMode="auto">
          <a:xfrm>
            <a:off x="2501900" y="2093913"/>
            <a:ext cx="4000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chemeClr val="bg1"/>
                </a:solidFill>
                <a:latin typeface="Verdana" pitchFamily="34" charset="0"/>
              </a:rPr>
              <a:t> P</a:t>
            </a:r>
          </a:p>
        </p:txBody>
      </p:sp>
      <p:sp>
        <p:nvSpPr>
          <p:cNvPr id="8237" name="Rectangle 43"/>
          <p:cNvSpPr>
            <a:spLocks noChangeArrowheads="1"/>
          </p:cNvSpPr>
          <p:nvPr/>
        </p:nvSpPr>
        <p:spPr bwMode="auto">
          <a:xfrm>
            <a:off x="2554288" y="2808288"/>
            <a:ext cx="3630612" cy="261937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8" name="Line 44"/>
          <p:cNvSpPr>
            <a:spLocks noChangeShapeType="1"/>
          </p:cNvSpPr>
          <p:nvPr/>
        </p:nvSpPr>
        <p:spPr bwMode="auto">
          <a:xfrm>
            <a:off x="4457700" y="3094038"/>
            <a:ext cx="0" cy="200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9" name="Rectangle 45"/>
          <p:cNvSpPr>
            <a:spLocks noChangeArrowheads="1"/>
          </p:cNvSpPr>
          <p:nvPr/>
        </p:nvSpPr>
        <p:spPr bwMode="auto">
          <a:xfrm>
            <a:off x="3492500" y="2741613"/>
            <a:ext cx="19478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bg1"/>
                </a:solidFill>
                <a:latin typeface="Verdana" pitchFamily="34" charset="0"/>
              </a:rPr>
              <a:t>Interconnect</a:t>
            </a:r>
          </a:p>
        </p:txBody>
      </p:sp>
      <p:sp>
        <p:nvSpPr>
          <p:cNvPr id="8240" name="Rectangle 46"/>
          <p:cNvSpPr>
            <a:spLocks noGrp="1" noChangeArrowheads="1"/>
          </p:cNvSpPr>
          <p:nvPr>
            <p:ph type="body" idx="1"/>
          </p:nvPr>
        </p:nvSpPr>
        <p:spPr>
          <a:xfrm>
            <a:off x="1192213" y="3727450"/>
            <a:ext cx="7453312" cy="2887663"/>
          </a:xfrm>
          <a:noFill/>
        </p:spPr>
        <p:txBody>
          <a:bodyPr/>
          <a:lstStyle/>
          <a:p>
            <a:pPr eaLnBrk="1" hangingPunct="1"/>
            <a:r>
              <a:rPr lang="en-US" sz="2000" dirty="0" smtClean="0"/>
              <a:t>Modern systems often have hierarchical caches</a:t>
            </a:r>
          </a:p>
          <a:p>
            <a:pPr eaLnBrk="1" hangingPunct="1"/>
            <a:r>
              <a:rPr lang="en-US" sz="2000" dirty="0" smtClean="0"/>
              <a:t>Each cache has exactly one parent but can have zero or more children</a:t>
            </a:r>
          </a:p>
          <a:p>
            <a:pPr eaLnBrk="1" hangingPunct="1"/>
            <a:r>
              <a:rPr lang="en-US" sz="2000" dirty="0" smtClean="0"/>
              <a:t>Logically only a parent and its children can communicate directly</a:t>
            </a:r>
          </a:p>
          <a:p>
            <a:pPr eaLnBrk="1" hangingPunct="1"/>
            <a:r>
              <a:rPr lang="en-US" sz="2000" i="1" dirty="0" smtClean="0">
                <a:solidFill>
                  <a:srgbClr val="56127A"/>
                </a:solidFill>
              </a:rPr>
              <a:t>Inclusion property</a:t>
            </a:r>
            <a:r>
              <a:rPr lang="en-US" sz="2000" i="1" dirty="0" smtClean="0"/>
              <a:t> </a:t>
            </a:r>
            <a:r>
              <a:rPr lang="en-US" sz="2000" dirty="0" smtClean="0"/>
              <a:t>is maintained between a parent and its children, i.e.,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		a </a:t>
            </a:r>
            <a:r>
              <a:rPr lang="en-US" sz="2000" dirty="0" smtClean="0">
                <a:latin typeface="Symbol" pitchFamily="18" charset="2"/>
              </a:rPr>
              <a:t></a:t>
            </a:r>
            <a:r>
              <a:rPr lang="en-US" sz="2000" dirty="0" smtClean="0"/>
              <a:t> L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	</a:t>
            </a:r>
            <a:r>
              <a:rPr lang="en-US" sz="2000" dirty="0" smtClean="0">
                <a:latin typeface="Symbol" pitchFamily="18" charset="2"/>
              </a:rPr>
              <a:t></a:t>
            </a:r>
            <a:r>
              <a:rPr lang="en-US" sz="2000" dirty="0"/>
              <a:t> </a:t>
            </a:r>
            <a:r>
              <a:rPr lang="en-US" sz="2000" dirty="0" smtClean="0"/>
              <a:t> a </a:t>
            </a:r>
            <a:r>
              <a:rPr lang="en-US" sz="2000" dirty="0" smtClean="0">
                <a:latin typeface="Symbol" pitchFamily="18" charset="2"/>
              </a:rPr>
              <a:t></a:t>
            </a:r>
            <a:r>
              <a:rPr lang="en-US" sz="2000" dirty="0" smtClean="0"/>
              <a:t> L</a:t>
            </a:r>
            <a:r>
              <a:rPr lang="en-US" sz="2000" baseline="-25000" dirty="0" smtClean="0"/>
              <a:t>i+1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11433" y="5858540"/>
            <a:ext cx="2241319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Because usually</a:t>
            </a:r>
          </a:p>
          <a:p>
            <a:r>
              <a:rPr lang="en-US" sz="2000" dirty="0" smtClean="0">
                <a:latin typeface="+mn-lt"/>
              </a:rPr>
              <a:t>L</a:t>
            </a:r>
            <a:r>
              <a:rPr lang="en-US" sz="2000" baseline="-25000" dirty="0" smtClean="0">
                <a:latin typeface="+mn-lt"/>
              </a:rPr>
              <a:t>i+1</a:t>
            </a:r>
            <a:r>
              <a:rPr lang="en-US" sz="2000" dirty="0" smtClean="0">
                <a:latin typeface="+mn-lt"/>
              </a:rPr>
              <a:t> &gt;&gt; L</a:t>
            </a:r>
            <a:r>
              <a:rPr lang="en-US" sz="2000" baseline="-25000" dirty="0" smtClean="0">
                <a:latin typeface="+mn-lt"/>
              </a:rPr>
              <a:t>i</a:t>
            </a:r>
            <a:endParaRPr lang="en-US" sz="2000" dirty="0"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17,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7597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40" grpId="0" uiExpand="1" build="p"/>
      <p:bldP spid="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1" y="304800"/>
            <a:ext cx="809348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4000" dirty="0" smtClean="0"/>
              <a:t>Cache-coherence problem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4394200"/>
            <a:ext cx="7772400" cy="1169838"/>
          </a:xfrm>
        </p:spPr>
        <p:txBody>
          <a:bodyPr/>
          <a:lstStyle/>
          <a:p>
            <a:r>
              <a:rPr lang="en-US" sz="2400" dirty="0">
                <a:latin typeface="Verdana" pitchFamily="34" charset="0"/>
              </a:rPr>
              <a:t>Suppose CPU-1 updates </a:t>
            </a:r>
            <a:r>
              <a:rPr lang="en-US" sz="2400" dirty="0">
                <a:solidFill>
                  <a:srgbClr val="FF0000"/>
                </a:solidFill>
                <a:latin typeface="Verdana" pitchFamily="34" charset="0"/>
              </a:rPr>
              <a:t>A </a:t>
            </a:r>
            <a:r>
              <a:rPr lang="en-US" sz="2400" dirty="0">
                <a:latin typeface="Verdana" pitchFamily="34" charset="0"/>
              </a:rPr>
              <a:t>to </a:t>
            </a:r>
            <a:r>
              <a:rPr lang="en-US" sz="2400" dirty="0">
                <a:solidFill>
                  <a:srgbClr val="FF0000"/>
                </a:solidFill>
                <a:latin typeface="Verdana" pitchFamily="34" charset="0"/>
              </a:rPr>
              <a:t>200</a:t>
            </a:r>
            <a:r>
              <a:rPr lang="en-US" sz="2400" dirty="0">
                <a:latin typeface="Verdana" pitchFamily="34" charset="0"/>
              </a:rPr>
              <a:t>.  </a:t>
            </a:r>
          </a:p>
          <a:p>
            <a:pPr lvl="1"/>
            <a:r>
              <a:rPr lang="en-US" sz="2000" i="1" dirty="0">
                <a:latin typeface="Verdana" pitchFamily="34" charset="0"/>
              </a:rPr>
              <a:t>  </a:t>
            </a:r>
            <a:r>
              <a:rPr lang="en-US" sz="2000" i="1" dirty="0">
                <a:solidFill>
                  <a:srgbClr val="56127A"/>
                </a:solidFill>
                <a:latin typeface="Verdana" pitchFamily="34" charset="0"/>
              </a:rPr>
              <a:t>write-back</a:t>
            </a:r>
            <a:r>
              <a:rPr lang="en-US" sz="2000" i="1" dirty="0">
                <a:latin typeface="Verdana" pitchFamily="34" charset="0"/>
              </a:rPr>
              <a:t>:  </a:t>
            </a:r>
            <a:r>
              <a:rPr lang="en-US" sz="2000" dirty="0">
                <a:latin typeface="Verdana" pitchFamily="34" charset="0"/>
              </a:rPr>
              <a:t>memory and cache-2 have stale values</a:t>
            </a:r>
          </a:p>
          <a:p>
            <a:pPr lvl="1"/>
            <a:r>
              <a:rPr lang="en-US" sz="2000" i="1" dirty="0">
                <a:latin typeface="Verdana" pitchFamily="34" charset="0"/>
              </a:rPr>
              <a:t>  </a:t>
            </a:r>
            <a:r>
              <a:rPr lang="en-US" sz="2000" i="1" dirty="0">
                <a:solidFill>
                  <a:srgbClr val="56127A"/>
                </a:solidFill>
                <a:latin typeface="Verdana" pitchFamily="34" charset="0"/>
              </a:rPr>
              <a:t>write-through</a:t>
            </a:r>
            <a:r>
              <a:rPr lang="en-US" sz="2000" i="1" dirty="0">
                <a:latin typeface="Verdana" pitchFamily="34" charset="0"/>
              </a:rPr>
              <a:t>:  </a:t>
            </a:r>
            <a:r>
              <a:rPr lang="en-US" sz="2000" dirty="0">
                <a:latin typeface="Verdana" pitchFamily="34" charset="0"/>
              </a:rPr>
              <a:t>cache-2 has a stale </a:t>
            </a:r>
            <a:r>
              <a:rPr lang="en-US" sz="2000" dirty="0" smtClean="0">
                <a:latin typeface="Verdana" pitchFamily="34" charset="0"/>
              </a:rPr>
              <a:t>value</a:t>
            </a:r>
            <a:endParaRPr lang="en-US" sz="2000" dirty="0">
              <a:latin typeface="Verdana" pitchFamily="34" charset="0"/>
            </a:endParaRPr>
          </a:p>
        </p:txBody>
      </p:sp>
      <p:grpSp>
        <p:nvGrpSpPr>
          <p:cNvPr id="4102" name="Group 4"/>
          <p:cNvGrpSpPr>
            <a:grpSpLocks/>
          </p:cNvGrpSpPr>
          <p:nvPr/>
        </p:nvGrpSpPr>
        <p:grpSpPr bwMode="auto">
          <a:xfrm>
            <a:off x="1118006" y="1519358"/>
            <a:ext cx="7585075" cy="2851150"/>
            <a:chOff x="672" y="784"/>
            <a:chExt cx="4778" cy="1796"/>
          </a:xfrm>
        </p:grpSpPr>
        <p:sp>
          <p:nvSpPr>
            <p:cNvPr id="4104" name="Rectangle 5"/>
            <p:cNvSpPr>
              <a:spLocks noChangeArrowheads="1"/>
            </p:cNvSpPr>
            <p:nvPr/>
          </p:nvSpPr>
          <p:spPr bwMode="auto">
            <a:xfrm>
              <a:off x="2152" y="1275"/>
              <a:ext cx="75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solidFill>
                    <a:srgbClr val="56127A"/>
                  </a:solidFill>
                  <a:latin typeface="Verdana" pitchFamily="34" charset="0"/>
                </a:rPr>
                <a:t>cache-1</a:t>
              </a:r>
            </a:p>
          </p:txBody>
        </p:sp>
        <p:sp>
          <p:nvSpPr>
            <p:cNvPr id="4105" name="Rectangle 6"/>
            <p:cNvSpPr>
              <a:spLocks noChangeArrowheads="1"/>
            </p:cNvSpPr>
            <p:nvPr/>
          </p:nvSpPr>
          <p:spPr bwMode="auto">
            <a:xfrm>
              <a:off x="897" y="1212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Line 7"/>
            <p:cNvSpPr>
              <a:spLocks noChangeShapeType="1"/>
            </p:cNvSpPr>
            <p:nvPr/>
          </p:nvSpPr>
          <p:spPr bwMode="auto">
            <a:xfrm>
              <a:off x="1493" y="1104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Line 8"/>
            <p:cNvSpPr>
              <a:spLocks noChangeShapeType="1"/>
            </p:cNvSpPr>
            <p:nvPr/>
          </p:nvSpPr>
          <p:spPr bwMode="auto">
            <a:xfrm>
              <a:off x="897" y="1328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Line 9"/>
            <p:cNvSpPr>
              <a:spLocks noChangeShapeType="1"/>
            </p:cNvSpPr>
            <p:nvPr/>
          </p:nvSpPr>
          <p:spPr bwMode="auto">
            <a:xfrm flipV="1">
              <a:off x="907" y="1533"/>
              <a:ext cx="1217" cy="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Rectangle 10"/>
            <p:cNvSpPr>
              <a:spLocks noChangeArrowheads="1"/>
            </p:cNvSpPr>
            <p:nvPr/>
          </p:nvSpPr>
          <p:spPr bwMode="auto">
            <a:xfrm>
              <a:off x="672" y="1287"/>
              <a:ext cx="100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dirty="0">
                  <a:solidFill>
                    <a:srgbClr val="FF0000"/>
                  </a:solidFill>
                  <a:latin typeface="Verdana" pitchFamily="34" charset="0"/>
                </a:rPr>
                <a:t>A	</a:t>
              </a:r>
              <a:r>
                <a:rPr lang="en-US" dirty="0" smtClean="0">
                  <a:solidFill>
                    <a:srgbClr val="FF0000"/>
                  </a:solidFill>
                  <a:latin typeface="Verdana" pitchFamily="34" charset="0"/>
                </a:rPr>
                <a:t>100</a:t>
              </a:r>
              <a:endParaRPr lang="en-US" dirty="0">
                <a:solidFill>
                  <a:srgbClr val="FF0000"/>
                </a:solidFill>
                <a:latin typeface="Verdana" pitchFamily="34" charset="0"/>
              </a:endParaRPr>
            </a:p>
          </p:txBody>
        </p:sp>
        <p:sp>
          <p:nvSpPr>
            <p:cNvPr id="4110" name="Rectangle 11"/>
            <p:cNvSpPr>
              <a:spLocks noChangeArrowheads="1"/>
            </p:cNvSpPr>
            <p:nvPr/>
          </p:nvSpPr>
          <p:spPr bwMode="auto">
            <a:xfrm>
              <a:off x="844" y="1780"/>
              <a:ext cx="3908" cy="21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4111" name="Rectangle 12"/>
            <p:cNvSpPr>
              <a:spLocks noChangeArrowheads="1"/>
            </p:cNvSpPr>
            <p:nvPr/>
          </p:nvSpPr>
          <p:spPr bwMode="auto">
            <a:xfrm>
              <a:off x="2139" y="1760"/>
              <a:ext cx="1569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>
                  <a:solidFill>
                    <a:schemeClr val="bg1"/>
                  </a:solidFill>
                  <a:latin typeface="Verdana" pitchFamily="34" charset="0"/>
                </a:rPr>
                <a:t>CPU-Memory bus</a:t>
              </a:r>
            </a:p>
          </p:txBody>
        </p:sp>
        <p:sp>
          <p:nvSpPr>
            <p:cNvPr id="4112" name="Rectangle 13"/>
            <p:cNvSpPr>
              <a:spLocks noChangeArrowheads="1"/>
            </p:cNvSpPr>
            <p:nvPr/>
          </p:nvSpPr>
          <p:spPr bwMode="auto">
            <a:xfrm>
              <a:off x="965" y="784"/>
              <a:ext cx="1000" cy="3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Rectangle 14"/>
            <p:cNvSpPr>
              <a:spLocks noChangeArrowheads="1"/>
            </p:cNvSpPr>
            <p:nvPr/>
          </p:nvSpPr>
          <p:spPr bwMode="auto">
            <a:xfrm>
              <a:off x="1228" y="828"/>
              <a:ext cx="620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56127A"/>
                  </a:solidFill>
                  <a:latin typeface="Verdana" pitchFamily="34" charset="0"/>
                </a:rPr>
                <a:t>CPU-1</a:t>
              </a:r>
            </a:p>
          </p:txBody>
        </p:sp>
        <p:sp>
          <p:nvSpPr>
            <p:cNvPr id="4114" name="Line 15"/>
            <p:cNvSpPr>
              <a:spLocks noChangeShapeType="1"/>
            </p:cNvSpPr>
            <p:nvPr/>
          </p:nvSpPr>
          <p:spPr bwMode="auto">
            <a:xfrm>
              <a:off x="1481" y="1680"/>
              <a:ext cx="0" cy="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Rectangle 16"/>
            <p:cNvSpPr>
              <a:spLocks noChangeArrowheads="1"/>
            </p:cNvSpPr>
            <p:nvPr/>
          </p:nvSpPr>
          <p:spPr bwMode="auto">
            <a:xfrm>
              <a:off x="3457" y="796"/>
              <a:ext cx="1000" cy="3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Rectangle 17"/>
            <p:cNvSpPr>
              <a:spLocks noChangeArrowheads="1"/>
            </p:cNvSpPr>
            <p:nvPr/>
          </p:nvSpPr>
          <p:spPr bwMode="auto">
            <a:xfrm>
              <a:off x="3696" y="840"/>
              <a:ext cx="620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56127A"/>
                  </a:solidFill>
                  <a:latin typeface="Verdana" pitchFamily="34" charset="0"/>
                </a:rPr>
                <a:t>CPU-2</a:t>
              </a:r>
            </a:p>
          </p:txBody>
        </p:sp>
        <p:sp>
          <p:nvSpPr>
            <p:cNvPr id="4117" name="Line 18"/>
            <p:cNvSpPr>
              <a:spLocks noChangeShapeType="1"/>
            </p:cNvSpPr>
            <p:nvPr/>
          </p:nvSpPr>
          <p:spPr bwMode="auto">
            <a:xfrm>
              <a:off x="4045" y="1696"/>
              <a:ext cx="0" cy="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Rectangle 19"/>
            <p:cNvSpPr>
              <a:spLocks noChangeArrowheads="1"/>
            </p:cNvSpPr>
            <p:nvPr/>
          </p:nvSpPr>
          <p:spPr bwMode="auto">
            <a:xfrm>
              <a:off x="4696" y="1299"/>
              <a:ext cx="75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solidFill>
                    <a:srgbClr val="56127A"/>
                  </a:solidFill>
                  <a:latin typeface="Verdana" pitchFamily="34" charset="0"/>
                </a:rPr>
                <a:t>cache-2</a:t>
              </a:r>
            </a:p>
          </p:txBody>
        </p:sp>
        <p:sp>
          <p:nvSpPr>
            <p:cNvPr id="4119" name="Rectangle 20"/>
            <p:cNvSpPr>
              <a:spLocks noChangeArrowheads="1"/>
            </p:cNvSpPr>
            <p:nvPr/>
          </p:nvSpPr>
          <p:spPr bwMode="auto">
            <a:xfrm>
              <a:off x="3441" y="1236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Line 21"/>
            <p:cNvSpPr>
              <a:spLocks noChangeShapeType="1"/>
            </p:cNvSpPr>
            <p:nvPr/>
          </p:nvSpPr>
          <p:spPr bwMode="auto">
            <a:xfrm>
              <a:off x="4037" y="1128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1" name="Line 22"/>
            <p:cNvSpPr>
              <a:spLocks noChangeShapeType="1"/>
            </p:cNvSpPr>
            <p:nvPr/>
          </p:nvSpPr>
          <p:spPr bwMode="auto">
            <a:xfrm>
              <a:off x="3441" y="1352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2" name="Line 23"/>
            <p:cNvSpPr>
              <a:spLocks noChangeShapeType="1"/>
            </p:cNvSpPr>
            <p:nvPr/>
          </p:nvSpPr>
          <p:spPr bwMode="auto">
            <a:xfrm>
              <a:off x="3449" y="1552"/>
              <a:ext cx="1204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3" name="Rectangle 24"/>
            <p:cNvSpPr>
              <a:spLocks noChangeArrowheads="1"/>
            </p:cNvSpPr>
            <p:nvPr/>
          </p:nvSpPr>
          <p:spPr bwMode="auto">
            <a:xfrm>
              <a:off x="3216" y="1311"/>
              <a:ext cx="100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solidFill>
                    <a:srgbClr val="FF0000"/>
                  </a:solidFill>
                  <a:latin typeface="Verdana" pitchFamily="34" charset="0"/>
                </a:rPr>
                <a:t>A	100</a:t>
              </a:r>
            </a:p>
          </p:txBody>
        </p:sp>
        <p:sp>
          <p:nvSpPr>
            <p:cNvPr id="4124" name="Rectangle 25"/>
            <p:cNvSpPr>
              <a:spLocks noChangeArrowheads="1"/>
            </p:cNvSpPr>
            <p:nvPr/>
          </p:nvSpPr>
          <p:spPr bwMode="auto">
            <a:xfrm>
              <a:off x="3487" y="2187"/>
              <a:ext cx="789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solidFill>
                    <a:srgbClr val="56127A"/>
                  </a:solidFill>
                  <a:latin typeface="Verdana" pitchFamily="34" charset="0"/>
                </a:rPr>
                <a:t>memory</a:t>
              </a:r>
            </a:p>
          </p:txBody>
        </p:sp>
        <p:sp>
          <p:nvSpPr>
            <p:cNvPr id="4125" name="Rectangle 26"/>
            <p:cNvSpPr>
              <a:spLocks noChangeArrowheads="1"/>
            </p:cNvSpPr>
            <p:nvPr/>
          </p:nvSpPr>
          <p:spPr bwMode="auto">
            <a:xfrm>
              <a:off x="2232" y="2124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Line 27"/>
            <p:cNvSpPr>
              <a:spLocks noChangeShapeType="1"/>
            </p:cNvSpPr>
            <p:nvPr/>
          </p:nvSpPr>
          <p:spPr bwMode="auto">
            <a:xfrm>
              <a:off x="2828" y="2016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" name="Line 28"/>
            <p:cNvSpPr>
              <a:spLocks noChangeShapeType="1"/>
            </p:cNvSpPr>
            <p:nvPr/>
          </p:nvSpPr>
          <p:spPr bwMode="auto">
            <a:xfrm>
              <a:off x="2232" y="2240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Line 29"/>
            <p:cNvSpPr>
              <a:spLocks noChangeShapeType="1"/>
            </p:cNvSpPr>
            <p:nvPr/>
          </p:nvSpPr>
          <p:spPr bwMode="auto">
            <a:xfrm>
              <a:off x="2240" y="2440"/>
              <a:ext cx="1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9" name="Rectangle 30"/>
            <p:cNvSpPr>
              <a:spLocks noChangeArrowheads="1"/>
            </p:cNvSpPr>
            <p:nvPr/>
          </p:nvSpPr>
          <p:spPr bwMode="auto">
            <a:xfrm>
              <a:off x="2007" y="2199"/>
              <a:ext cx="100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solidFill>
                    <a:srgbClr val="FF0000"/>
                  </a:solidFill>
                  <a:latin typeface="Verdana" pitchFamily="34" charset="0"/>
                </a:rPr>
                <a:t>A	100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004364" y="2276888"/>
            <a:ext cx="1399391" cy="577900"/>
            <a:chOff x="2004364" y="2216506"/>
            <a:chExt cx="1399391" cy="577900"/>
          </a:xfrm>
        </p:grpSpPr>
        <p:cxnSp>
          <p:nvCxnSpPr>
            <p:cNvPr id="37" name="Straight Connector 36"/>
            <p:cNvCxnSpPr/>
            <p:nvPr/>
          </p:nvCxnSpPr>
          <p:spPr bwMode="auto">
            <a:xfrm flipV="1">
              <a:off x="2004364" y="2216506"/>
              <a:ext cx="782727" cy="577900"/>
            </a:xfrm>
            <a:prstGeom prst="line">
              <a:avLst/>
            </a:prstGeom>
            <a:solidFill>
              <a:srgbClr val="000000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2728570" y="2298489"/>
              <a:ext cx="675185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Verdana" pitchFamily="34" charset="0"/>
                </a:rPr>
                <a:t>200</a:t>
              </a:r>
              <a:endParaRPr lang="en-US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131869" y="3738708"/>
            <a:ext cx="1399391" cy="577900"/>
            <a:chOff x="2004364" y="2216506"/>
            <a:chExt cx="1399391" cy="577900"/>
          </a:xfrm>
        </p:grpSpPr>
        <p:cxnSp>
          <p:nvCxnSpPr>
            <p:cNvPr id="42" name="Straight Connector 41"/>
            <p:cNvCxnSpPr/>
            <p:nvPr/>
          </p:nvCxnSpPr>
          <p:spPr bwMode="auto">
            <a:xfrm flipV="1">
              <a:off x="2004364" y="2216506"/>
              <a:ext cx="782727" cy="577900"/>
            </a:xfrm>
            <a:prstGeom prst="line">
              <a:avLst/>
            </a:prstGeom>
            <a:solidFill>
              <a:srgbClr val="000000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2728570" y="2298489"/>
              <a:ext cx="675185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Verdana" pitchFamily="34" charset="0"/>
                </a:rPr>
                <a:t>200</a:t>
              </a:r>
              <a:endParaRPr lang="en-US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645259" y="5762446"/>
            <a:ext cx="71929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2"/>
                </a:solidFill>
              </a:rPr>
              <a:t>Do these stale values matter?</a:t>
            </a:r>
          </a:p>
          <a:p>
            <a:r>
              <a:rPr lang="en-US" i="1" dirty="0">
                <a:solidFill>
                  <a:schemeClr val="tx2"/>
                </a:solidFill>
              </a:rPr>
              <a:t>What is the view of shared memory for programming</a:t>
            </a:r>
            <a:r>
              <a:rPr lang="en-US" i="1" dirty="0" smtClean="0">
                <a:solidFill>
                  <a:schemeClr val="tx2"/>
                </a:solidFill>
              </a:rPr>
              <a:t>?</a:t>
            </a:r>
            <a:endParaRPr lang="en-US" i="1" dirty="0"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17,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0299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Cache-Coherent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7297" y="3487479"/>
            <a:ext cx="7772400" cy="2424223"/>
          </a:xfrm>
        </p:spPr>
        <p:txBody>
          <a:bodyPr/>
          <a:lstStyle/>
          <a:p>
            <a:r>
              <a:rPr lang="en-US" sz="2400" dirty="0" smtClean="0"/>
              <a:t>A monolithic or instantaneous memory processes one request at a time and responds to requests immediately</a:t>
            </a:r>
          </a:p>
          <a:p>
            <a:r>
              <a:rPr lang="en-US" sz="2400" dirty="0" smtClean="0"/>
              <a:t>A memory with hierarchy of caches is said to be </a:t>
            </a:r>
            <a:r>
              <a:rPr lang="en-US" sz="2400" i="1" dirty="0" smtClean="0"/>
              <a:t>coherent or atomic</a:t>
            </a:r>
            <a:r>
              <a:rPr lang="en-US" sz="2400" dirty="0" smtClean="0"/>
              <a:t>, if functionally it behaves like the monolithic memory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17,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1965915" y="1534941"/>
            <a:ext cx="5646997" cy="1750508"/>
            <a:chOff x="1965915" y="1534941"/>
            <a:chExt cx="5646997" cy="1750508"/>
          </a:xfrm>
        </p:grpSpPr>
        <p:sp>
          <p:nvSpPr>
            <p:cNvPr id="7" name="Rectangle 6"/>
            <p:cNvSpPr/>
            <p:nvPr/>
          </p:nvSpPr>
          <p:spPr bwMode="auto">
            <a:xfrm>
              <a:off x="2137144" y="2147765"/>
              <a:ext cx="5475768" cy="11376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1965915" y="1713503"/>
              <a:ext cx="1529390" cy="434262"/>
              <a:chOff x="1922713" y="1544351"/>
              <a:chExt cx="1529390" cy="434262"/>
            </a:xfrm>
          </p:grpSpPr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 rot="10800000" flipH="1">
                <a:off x="2718692" y="1672924"/>
                <a:ext cx="253123" cy="6559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 rot="10800000" flipH="1">
                <a:off x="2720138" y="1733567"/>
                <a:ext cx="253123" cy="6559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 rot="10800000" flipH="1">
                <a:off x="2718692" y="1791734"/>
                <a:ext cx="253123" cy="6559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 rot="16200000">
                <a:off x="2799589" y="1919208"/>
                <a:ext cx="11881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 rot="10800000" flipH="1">
                <a:off x="2371552" y="1672924"/>
                <a:ext cx="253123" cy="6559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 rot="10800000" flipH="1">
                <a:off x="2372998" y="1733567"/>
                <a:ext cx="253123" cy="6559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 rot="10800000" flipH="1">
                <a:off x="2371552" y="1791734"/>
                <a:ext cx="253123" cy="6559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 rot="16200000">
                <a:off x="2452449" y="1919208"/>
                <a:ext cx="11881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21" name="Text Box 52"/>
              <p:cNvSpPr txBox="1">
                <a:spLocks noChangeArrowheads="1"/>
              </p:cNvSpPr>
              <p:nvPr/>
            </p:nvSpPr>
            <p:spPr bwMode="auto">
              <a:xfrm>
                <a:off x="1922713" y="1593717"/>
                <a:ext cx="522900" cy="33855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600" dirty="0" err="1" smtClean="0">
                    <a:solidFill>
                      <a:srgbClr val="56127A"/>
                    </a:solidFill>
                    <a:latin typeface="Verdana" pitchFamily="34" charset="0"/>
                  </a:rPr>
                  <a:t>req</a:t>
                </a:r>
                <a:endParaRPr lang="en-US" sz="1600" dirty="0">
                  <a:solidFill>
                    <a:srgbClr val="56127A"/>
                  </a:solidFill>
                  <a:latin typeface="Verdana" pitchFamily="34" charset="0"/>
                </a:endParaRPr>
              </a:p>
            </p:txBody>
          </p:sp>
          <p:sp>
            <p:nvSpPr>
              <p:cNvPr id="22" name="Text Box 53"/>
              <p:cNvSpPr txBox="1">
                <a:spLocks noChangeArrowheads="1"/>
              </p:cNvSpPr>
              <p:nvPr/>
            </p:nvSpPr>
            <p:spPr bwMode="auto">
              <a:xfrm>
                <a:off x="2950041" y="1593717"/>
                <a:ext cx="502062" cy="33855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600" dirty="0" smtClean="0">
                    <a:solidFill>
                      <a:srgbClr val="56127A"/>
                    </a:solidFill>
                    <a:latin typeface="Verdana" pitchFamily="34" charset="0"/>
                  </a:rPr>
                  <a:t>res</a:t>
                </a:r>
                <a:endParaRPr lang="en-US" sz="1600" dirty="0">
                  <a:solidFill>
                    <a:srgbClr val="56127A"/>
                  </a:solidFill>
                  <a:latin typeface="Verdana" pitchFamily="34" charset="0"/>
                </a:endParaRPr>
              </a:p>
            </p:txBody>
          </p:sp>
          <p:sp>
            <p:nvSpPr>
              <p:cNvPr id="23" name="Line 10"/>
              <p:cNvSpPr>
                <a:spLocks noChangeShapeType="1"/>
              </p:cNvSpPr>
              <p:nvPr/>
            </p:nvSpPr>
            <p:spPr bwMode="auto">
              <a:xfrm rot="16200000">
                <a:off x="2803127" y="1603756"/>
                <a:ext cx="11881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24" name="Line 14"/>
              <p:cNvSpPr>
                <a:spLocks noChangeShapeType="1"/>
              </p:cNvSpPr>
              <p:nvPr/>
            </p:nvSpPr>
            <p:spPr bwMode="auto">
              <a:xfrm rot="16200000">
                <a:off x="2455987" y="1603756"/>
                <a:ext cx="11881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5999198" y="1711856"/>
              <a:ext cx="1529390" cy="434262"/>
              <a:chOff x="1922713" y="1544351"/>
              <a:chExt cx="1529390" cy="434262"/>
            </a:xfrm>
          </p:grpSpPr>
          <p:sp>
            <p:nvSpPr>
              <p:cNvPr id="27" name="Rectangle 7"/>
              <p:cNvSpPr>
                <a:spLocks noChangeArrowheads="1"/>
              </p:cNvSpPr>
              <p:nvPr/>
            </p:nvSpPr>
            <p:spPr bwMode="auto">
              <a:xfrm rot="10800000" flipH="1">
                <a:off x="2718692" y="1672924"/>
                <a:ext cx="253123" cy="6559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28" name="Rectangle 8"/>
              <p:cNvSpPr>
                <a:spLocks noChangeArrowheads="1"/>
              </p:cNvSpPr>
              <p:nvPr/>
            </p:nvSpPr>
            <p:spPr bwMode="auto">
              <a:xfrm rot="10800000" flipH="1">
                <a:off x="2720138" y="1733567"/>
                <a:ext cx="253123" cy="6559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29" name="Rectangle 9"/>
              <p:cNvSpPr>
                <a:spLocks noChangeArrowheads="1"/>
              </p:cNvSpPr>
              <p:nvPr/>
            </p:nvSpPr>
            <p:spPr bwMode="auto">
              <a:xfrm rot="10800000" flipH="1">
                <a:off x="2718692" y="1791734"/>
                <a:ext cx="253123" cy="6559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30" name="Line 10"/>
              <p:cNvSpPr>
                <a:spLocks noChangeShapeType="1"/>
              </p:cNvSpPr>
              <p:nvPr/>
            </p:nvSpPr>
            <p:spPr bwMode="auto">
              <a:xfrm rot="16200000">
                <a:off x="2799589" y="1919208"/>
                <a:ext cx="11881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31" name="Rectangle 11"/>
              <p:cNvSpPr>
                <a:spLocks noChangeArrowheads="1"/>
              </p:cNvSpPr>
              <p:nvPr/>
            </p:nvSpPr>
            <p:spPr bwMode="auto">
              <a:xfrm rot="10800000" flipH="1">
                <a:off x="2371552" y="1672924"/>
                <a:ext cx="253123" cy="6559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32" name="Rectangle 12"/>
              <p:cNvSpPr>
                <a:spLocks noChangeArrowheads="1"/>
              </p:cNvSpPr>
              <p:nvPr/>
            </p:nvSpPr>
            <p:spPr bwMode="auto">
              <a:xfrm rot="10800000" flipH="1">
                <a:off x="2372998" y="1733567"/>
                <a:ext cx="253123" cy="6559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33" name="Rectangle 13"/>
              <p:cNvSpPr>
                <a:spLocks noChangeArrowheads="1"/>
              </p:cNvSpPr>
              <p:nvPr/>
            </p:nvSpPr>
            <p:spPr bwMode="auto">
              <a:xfrm rot="10800000" flipH="1">
                <a:off x="2371552" y="1791734"/>
                <a:ext cx="253123" cy="6559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34" name="Line 14"/>
              <p:cNvSpPr>
                <a:spLocks noChangeShapeType="1"/>
              </p:cNvSpPr>
              <p:nvPr/>
            </p:nvSpPr>
            <p:spPr bwMode="auto">
              <a:xfrm rot="16200000">
                <a:off x="2452449" y="1919208"/>
                <a:ext cx="11881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35" name="Text Box 52"/>
              <p:cNvSpPr txBox="1">
                <a:spLocks noChangeArrowheads="1"/>
              </p:cNvSpPr>
              <p:nvPr/>
            </p:nvSpPr>
            <p:spPr bwMode="auto">
              <a:xfrm>
                <a:off x="1922713" y="1593717"/>
                <a:ext cx="522900" cy="33855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600" dirty="0" err="1" smtClean="0">
                    <a:solidFill>
                      <a:srgbClr val="56127A"/>
                    </a:solidFill>
                    <a:latin typeface="Verdana" pitchFamily="34" charset="0"/>
                  </a:rPr>
                  <a:t>req</a:t>
                </a:r>
                <a:endParaRPr lang="en-US" sz="1600" dirty="0">
                  <a:solidFill>
                    <a:srgbClr val="56127A"/>
                  </a:solidFill>
                  <a:latin typeface="Verdana" pitchFamily="34" charset="0"/>
                </a:endParaRPr>
              </a:p>
            </p:txBody>
          </p:sp>
          <p:sp>
            <p:nvSpPr>
              <p:cNvPr id="36" name="Text Box 53"/>
              <p:cNvSpPr txBox="1">
                <a:spLocks noChangeArrowheads="1"/>
              </p:cNvSpPr>
              <p:nvPr/>
            </p:nvSpPr>
            <p:spPr bwMode="auto">
              <a:xfrm>
                <a:off x="2950041" y="1593717"/>
                <a:ext cx="502062" cy="33855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600" dirty="0" smtClean="0">
                    <a:solidFill>
                      <a:srgbClr val="56127A"/>
                    </a:solidFill>
                    <a:latin typeface="Verdana" pitchFamily="34" charset="0"/>
                  </a:rPr>
                  <a:t>res</a:t>
                </a:r>
                <a:endParaRPr lang="en-US" sz="1600" dirty="0">
                  <a:solidFill>
                    <a:srgbClr val="56127A"/>
                  </a:solidFill>
                  <a:latin typeface="Verdana" pitchFamily="34" charset="0"/>
                </a:endParaRPr>
              </a:p>
            </p:txBody>
          </p:sp>
          <p:sp>
            <p:nvSpPr>
              <p:cNvPr id="37" name="Line 10"/>
              <p:cNvSpPr>
                <a:spLocks noChangeShapeType="1"/>
              </p:cNvSpPr>
              <p:nvPr/>
            </p:nvSpPr>
            <p:spPr bwMode="auto">
              <a:xfrm rot="16200000">
                <a:off x="2803127" y="1603756"/>
                <a:ext cx="11881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38" name="Line 14"/>
              <p:cNvSpPr>
                <a:spLocks noChangeShapeType="1"/>
              </p:cNvSpPr>
              <p:nvPr/>
            </p:nvSpPr>
            <p:spPr bwMode="auto">
              <a:xfrm rot="16200000">
                <a:off x="2455987" y="1603756"/>
                <a:ext cx="11881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3413233" y="2502571"/>
              <a:ext cx="31005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Monolithic Memory</a:t>
              </a:r>
              <a:endParaRPr lang="en-US" sz="2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306186" y="1534941"/>
              <a:ext cx="63190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...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2726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Maintaining Store Atomicity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298" y="1525438"/>
            <a:ext cx="7772400" cy="4114800"/>
          </a:xfrm>
        </p:spPr>
        <p:txBody>
          <a:bodyPr/>
          <a:lstStyle/>
          <a:p>
            <a:r>
              <a:rPr lang="en-US" sz="2400" i="1" dirty="0">
                <a:latin typeface="Verdana" pitchFamily="34" charset="0"/>
              </a:rPr>
              <a:t>Store atomicity </a:t>
            </a:r>
            <a:r>
              <a:rPr lang="en-US" sz="2400" dirty="0">
                <a:latin typeface="Verdana" pitchFamily="34" charset="0"/>
              </a:rPr>
              <a:t>requires all processors to see writes occur in the same </a:t>
            </a:r>
            <a:r>
              <a:rPr lang="en-US" sz="2400" dirty="0" smtClean="0">
                <a:latin typeface="Verdana" pitchFamily="34" charset="0"/>
              </a:rPr>
              <a:t>order</a:t>
            </a:r>
          </a:p>
          <a:p>
            <a:pPr lvl="1"/>
            <a:r>
              <a:rPr lang="en-US" sz="2000" dirty="0" smtClean="0">
                <a:latin typeface="Verdana" pitchFamily="34" charset="0"/>
              </a:rPr>
              <a:t>multiple </a:t>
            </a:r>
            <a:r>
              <a:rPr lang="en-US" sz="2000" dirty="0">
                <a:latin typeface="Verdana" pitchFamily="34" charset="0"/>
              </a:rPr>
              <a:t>copies of </a:t>
            </a:r>
            <a:r>
              <a:rPr lang="en-US" sz="2000" dirty="0" smtClean="0">
                <a:latin typeface="Verdana" pitchFamily="34" charset="0"/>
              </a:rPr>
              <a:t>an address </a:t>
            </a:r>
            <a:r>
              <a:rPr lang="en-US" sz="2000" dirty="0">
                <a:latin typeface="Verdana" pitchFamily="34" charset="0"/>
              </a:rPr>
              <a:t>in various caches can cause this to be </a:t>
            </a:r>
            <a:r>
              <a:rPr lang="en-US" sz="2000" dirty="0" smtClean="0">
                <a:latin typeface="Verdana" pitchFamily="34" charset="0"/>
              </a:rPr>
              <a:t>violated</a:t>
            </a:r>
            <a:endParaRPr lang="en-US" sz="2000" dirty="0">
              <a:latin typeface="Verdana" pitchFamily="34" charset="0"/>
            </a:endParaRPr>
          </a:p>
          <a:p>
            <a:endParaRPr lang="en-US" sz="2000" dirty="0">
              <a:latin typeface="Verdana" pitchFamily="34" charset="0"/>
            </a:endParaRPr>
          </a:p>
          <a:p>
            <a:r>
              <a:rPr lang="en-US" sz="2400" dirty="0" smtClean="0">
                <a:latin typeface="Verdana" pitchFamily="34" charset="0"/>
              </a:rPr>
              <a:t>This property can be ensured if:</a:t>
            </a:r>
          </a:p>
          <a:p>
            <a:pPr lvl="1"/>
            <a:r>
              <a:rPr lang="en-US" sz="2000" dirty="0" smtClean="0">
                <a:latin typeface="Verdana" pitchFamily="34" charset="0"/>
              </a:rPr>
              <a:t>Only </a:t>
            </a:r>
            <a:r>
              <a:rPr lang="en-US" sz="2000" dirty="0">
                <a:latin typeface="Verdana" pitchFamily="34" charset="0"/>
              </a:rPr>
              <a:t>one </a:t>
            </a:r>
            <a:r>
              <a:rPr lang="en-US" sz="2000" dirty="0" smtClean="0">
                <a:latin typeface="Verdana" pitchFamily="34" charset="0"/>
              </a:rPr>
              <a:t>cache </a:t>
            </a:r>
            <a:r>
              <a:rPr lang="en-US" sz="2000" dirty="0">
                <a:latin typeface="Verdana" pitchFamily="34" charset="0"/>
              </a:rPr>
              <a:t>at a time has </a:t>
            </a:r>
            <a:r>
              <a:rPr lang="en-US" sz="2000" dirty="0" smtClean="0">
                <a:latin typeface="Verdana" pitchFamily="34" charset="0"/>
              </a:rPr>
              <a:t>the write </a:t>
            </a:r>
            <a:r>
              <a:rPr lang="en-US" sz="2000" dirty="0">
                <a:latin typeface="Verdana" pitchFamily="34" charset="0"/>
              </a:rPr>
              <a:t>permission for </a:t>
            </a:r>
            <a:r>
              <a:rPr lang="en-US" sz="2000" dirty="0" smtClean="0">
                <a:latin typeface="Verdana" pitchFamily="34" charset="0"/>
              </a:rPr>
              <a:t>an address</a:t>
            </a:r>
          </a:p>
          <a:p>
            <a:pPr lvl="1"/>
            <a:r>
              <a:rPr lang="en-US" sz="2000" dirty="0" smtClean="0">
                <a:latin typeface="Verdana" pitchFamily="34" charset="0"/>
              </a:rPr>
              <a:t>No cache can have </a:t>
            </a:r>
            <a:r>
              <a:rPr lang="en-US" sz="2000" dirty="0">
                <a:latin typeface="Verdana" pitchFamily="34" charset="0"/>
              </a:rPr>
              <a:t>a stale copy of the data after a write to the </a:t>
            </a:r>
            <a:r>
              <a:rPr lang="en-US" sz="2000" dirty="0" smtClean="0">
                <a:latin typeface="Verdana" pitchFamily="34" charset="0"/>
              </a:rPr>
              <a:t>address has been performed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92149" y="5475725"/>
            <a:ext cx="54906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3" indent="-342900">
              <a:buFont typeface="Symbol"/>
              <a:buChar char="Þ"/>
            </a:pPr>
            <a:r>
              <a:rPr lang="en-US" i="1" dirty="0" smtClean="0"/>
              <a:t>cache </a:t>
            </a:r>
            <a:r>
              <a:rPr lang="en-US" i="1" dirty="0"/>
              <a:t>coherence </a:t>
            </a:r>
            <a:r>
              <a:rPr lang="en-US" i="1" dirty="0" smtClean="0"/>
              <a:t>protocols are used</a:t>
            </a:r>
          </a:p>
          <a:p>
            <a:pPr marL="0" lvl="3"/>
            <a:r>
              <a:rPr lang="en-US" i="1" dirty="0" smtClean="0"/>
              <a:t>    to implement store atomicity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17,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50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Cache Coherence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418" y="1551317"/>
            <a:ext cx="7772400" cy="4114800"/>
          </a:xfrm>
        </p:spPr>
        <p:txBody>
          <a:bodyPr/>
          <a:lstStyle/>
          <a:p>
            <a:r>
              <a:rPr lang="en-US" sz="2400" dirty="0" smtClean="0">
                <a:latin typeface="Verdana" pitchFamily="34" charset="0"/>
              </a:rPr>
              <a:t>Write </a:t>
            </a:r>
            <a:r>
              <a:rPr lang="en-US" sz="2400" dirty="0">
                <a:latin typeface="Verdana" pitchFamily="34" charset="0"/>
              </a:rPr>
              <a:t>request:  </a:t>
            </a:r>
          </a:p>
          <a:p>
            <a:pPr lvl="1"/>
            <a:r>
              <a:rPr lang="en-US" sz="2000" dirty="0">
                <a:latin typeface="Verdana" pitchFamily="34" charset="0"/>
              </a:rPr>
              <a:t>the address is</a:t>
            </a:r>
            <a:r>
              <a:rPr lang="en-US" sz="2000" i="1" dirty="0">
                <a:latin typeface="Verdana" pitchFamily="34" charset="0"/>
              </a:rPr>
              <a:t> invalidated </a:t>
            </a:r>
            <a:r>
              <a:rPr lang="en-US" sz="2000" dirty="0">
                <a:latin typeface="Verdana" pitchFamily="34" charset="0"/>
              </a:rPr>
              <a:t>in all other caches </a:t>
            </a:r>
            <a:r>
              <a:rPr lang="en-US" sz="2000" i="1" dirty="0">
                <a:latin typeface="Verdana" pitchFamily="34" charset="0"/>
              </a:rPr>
              <a:t>before</a:t>
            </a:r>
            <a:r>
              <a:rPr lang="en-US" sz="2000" dirty="0">
                <a:latin typeface="Verdana" pitchFamily="34" charset="0"/>
              </a:rPr>
              <a:t> the write is </a:t>
            </a:r>
            <a:r>
              <a:rPr lang="en-US" sz="2000" dirty="0" smtClean="0">
                <a:latin typeface="Verdana" pitchFamily="34" charset="0"/>
              </a:rPr>
              <a:t>performed </a:t>
            </a:r>
            <a:endParaRPr lang="en-US" sz="2000" dirty="0">
              <a:latin typeface="Verdana" pitchFamily="34" charset="0"/>
            </a:endParaRPr>
          </a:p>
          <a:p>
            <a:r>
              <a:rPr lang="en-US" sz="2400" dirty="0" smtClean="0">
                <a:latin typeface="Verdana" pitchFamily="34" charset="0"/>
              </a:rPr>
              <a:t>Read </a:t>
            </a:r>
            <a:r>
              <a:rPr lang="en-US" sz="2400" dirty="0">
                <a:latin typeface="Verdana" pitchFamily="34" charset="0"/>
              </a:rPr>
              <a:t>request:  </a:t>
            </a:r>
          </a:p>
          <a:p>
            <a:pPr lvl="1"/>
            <a:r>
              <a:rPr lang="en-US" sz="2000" dirty="0">
                <a:latin typeface="Verdana" pitchFamily="34" charset="0"/>
              </a:rPr>
              <a:t>if a dirty copy is found in some cache, that </a:t>
            </a:r>
            <a:r>
              <a:rPr lang="en-US" sz="2000" dirty="0" smtClean="0">
                <a:latin typeface="Verdana" pitchFamily="34" charset="0"/>
              </a:rPr>
              <a:t>value must </a:t>
            </a:r>
            <a:r>
              <a:rPr lang="en-US" sz="2000" dirty="0">
                <a:latin typeface="Verdana" pitchFamily="34" charset="0"/>
              </a:rPr>
              <a:t>be </a:t>
            </a:r>
            <a:r>
              <a:rPr lang="en-US" sz="2000" dirty="0" smtClean="0">
                <a:latin typeface="Verdana" pitchFamily="34" charset="0"/>
              </a:rPr>
              <a:t>used </a:t>
            </a:r>
            <a:r>
              <a:rPr lang="en-US" sz="2000" dirty="0">
                <a:latin typeface="Verdana" pitchFamily="34" charset="0"/>
              </a:rPr>
              <a:t>by doing a write-back and </a:t>
            </a:r>
            <a:r>
              <a:rPr lang="en-US" sz="2000" dirty="0" smtClean="0">
                <a:latin typeface="Verdana" pitchFamily="34" charset="0"/>
              </a:rPr>
              <a:t>then reading </a:t>
            </a:r>
            <a:r>
              <a:rPr lang="en-US" sz="2000" dirty="0">
                <a:latin typeface="Verdana" pitchFamily="34" charset="0"/>
              </a:rPr>
              <a:t>the memory or forwarding that dirty value directly to the </a:t>
            </a:r>
            <a:r>
              <a:rPr lang="en-US" sz="2000" dirty="0" smtClean="0">
                <a:latin typeface="Verdana" pitchFamily="34" charset="0"/>
              </a:rPr>
              <a:t>reader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17,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11572" y="5188688"/>
            <a:ext cx="58934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Such protocols are called Invalidation-based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1155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721" y="373811"/>
            <a:ext cx="8249728" cy="1143000"/>
          </a:xfrm>
        </p:spPr>
        <p:txBody>
          <a:bodyPr/>
          <a:lstStyle/>
          <a:p>
            <a:r>
              <a:rPr lang="en-US" sz="4000" dirty="0" smtClean="0"/>
              <a:t>State needed to maintain Cache Coherence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407" y="1525438"/>
            <a:ext cx="7772400" cy="4375030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Use MSI encoding in caches where</a:t>
            </a:r>
          </a:p>
          <a:p>
            <a:pPr lvl="1">
              <a:buNone/>
              <a:defRPr/>
            </a:pPr>
            <a:r>
              <a:rPr lang="en-US" sz="2000" dirty="0"/>
              <a:t>I </a:t>
            </a:r>
            <a:r>
              <a:rPr lang="en-US" sz="2000" i="1" dirty="0"/>
              <a:t>means</a:t>
            </a:r>
            <a:r>
              <a:rPr lang="en-US" sz="2000" dirty="0"/>
              <a:t> this cache does not contain the </a:t>
            </a:r>
            <a:r>
              <a:rPr lang="en-US" sz="2000" dirty="0" smtClean="0"/>
              <a:t>address</a:t>
            </a:r>
            <a:endParaRPr lang="en-US" sz="2000" dirty="0"/>
          </a:p>
          <a:p>
            <a:pPr lvl="1">
              <a:buNone/>
              <a:defRPr/>
            </a:pPr>
            <a:r>
              <a:rPr lang="en-US" sz="2000" dirty="0"/>
              <a:t>S </a:t>
            </a:r>
            <a:r>
              <a:rPr lang="en-US" sz="2000" i="1" dirty="0"/>
              <a:t>means</a:t>
            </a:r>
            <a:r>
              <a:rPr lang="en-US" sz="2000" dirty="0"/>
              <a:t> this cache has the </a:t>
            </a:r>
            <a:r>
              <a:rPr lang="en-US" sz="2000" dirty="0" smtClean="0"/>
              <a:t>address </a:t>
            </a:r>
            <a:r>
              <a:rPr lang="en-US" sz="2000" dirty="0"/>
              <a:t>but so may other caches; hence it can only be read</a:t>
            </a:r>
          </a:p>
          <a:p>
            <a:pPr lvl="1">
              <a:buNone/>
              <a:defRPr/>
            </a:pPr>
            <a:r>
              <a:rPr lang="en-US" sz="2000" dirty="0"/>
              <a:t>M </a:t>
            </a:r>
            <a:r>
              <a:rPr lang="en-US" sz="2000" i="1" dirty="0"/>
              <a:t>means</a:t>
            </a:r>
            <a:r>
              <a:rPr lang="en-US" sz="2000" dirty="0"/>
              <a:t> only this cache has the </a:t>
            </a:r>
            <a:r>
              <a:rPr lang="en-US" sz="2000" dirty="0" smtClean="0"/>
              <a:t>address; </a:t>
            </a:r>
            <a:r>
              <a:rPr lang="en-US" sz="2000" dirty="0"/>
              <a:t>hence it can be read and </a:t>
            </a:r>
            <a:r>
              <a:rPr lang="en-US" sz="2000" dirty="0" smtClean="0"/>
              <a:t>written</a:t>
            </a:r>
          </a:p>
          <a:p>
            <a:pPr>
              <a:defRPr/>
            </a:pPr>
            <a:r>
              <a:rPr lang="en-US" sz="2400" dirty="0" smtClean="0"/>
              <a:t>The </a:t>
            </a:r>
            <a:r>
              <a:rPr lang="en-US" sz="2400" dirty="0"/>
              <a:t>states M, S, I can be thought of as an </a:t>
            </a:r>
            <a:r>
              <a:rPr lang="en-US" sz="2400" dirty="0" smtClean="0"/>
              <a:t>order M &gt; </a:t>
            </a:r>
            <a:r>
              <a:rPr lang="en-US" sz="2400" dirty="0"/>
              <a:t>S &gt; I</a:t>
            </a:r>
          </a:p>
          <a:p>
            <a:pPr lvl="1"/>
            <a:r>
              <a:rPr lang="en-US" sz="2000" dirty="0"/>
              <a:t>A transition from a lower state to a higher state is called an </a:t>
            </a:r>
            <a:r>
              <a:rPr lang="en-US" sz="2000" i="1" dirty="0"/>
              <a:t>Upgrade</a:t>
            </a:r>
          </a:p>
          <a:p>
            <a:pPr lvl="1"/>
            <a:r>
              <a:rPr lang="en-US" sz="2000" dirty="0"/>
              <a:t>A transition from a higher state to a lower state is called a </a:t>
            </a:r>
            <a:r>
              <a:rPr lang="en-US" sz="2000" i="1" dirty="0"/>
              <a:t>Downgrade</a:t>
            </a:r>
          </a:p>
          <a:p>
            <a:pPr>
              <a:defRPr/>
            </a:pPr>
            <a:endParaRPr lang="en-US" sz="2400" dirty="0" smtClean="0"/>
          </a:p>
          <a:p>
            <a:pPr>
              <a:buNone/>
              <a:defRPr/>
            </a:pPr>
            <a:endParaRPr lang="en-US" sz="24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17,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03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Sibling invariant and compatibility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540" y="1482305"/>
            <a:ext cx="7772400" cy="4114800"/>
          </a:xfrm>
        </p:spPr>
        <p:txBody>
          <a:bodyPr/>
          <a:lstStyle/>
          <a:p>
            <a:r>
              <a:rPr lang="en-US" sz="2400" dirty="0" smtClean="0"/>
              <a:t>Sibling invariant: </a:t>
            </a:r>
            <a:endParaRPr lang="en-US" sz="2400" dirty="0"/>
          </a:p>
          <a:p>
            <a:pPr lvl="1"/>
            <a:r>
              <a:rPr lang="en-US" sz="2000" dirty="0" smtClean="0"/>
              <a:t>Cache  is in state M </a:t>
            </a:r>
            <a:r>
              <a:rPr lang="en-US" sz="2000" dirty="0">
                <a:sym typeface="Symbol"/>
              </a:rPr>
              <a:t> its siblings are in state </a:t>
            </a:r>
            <a:r>
              <a:rPr lang="en-US" sz="2000" dirty="0" smtClean="0">
                <a:sym typeface="Symbol"/>
              </a:rPr>
              <a:t>I</a:t>
            </a:r>
          </a:p>
          <a:p>
            <a:pPr lvl="1"/>
            <a:r>
              <a:rPr lang="en-US" sz="2000" dirty="0" smtClean="0">
                <a:sym typeface="Symbol"/>
              </a:rPr>
              <a:t>That is, the sibling states are “compatible”</a:t>
            </a:r>
            <a:endParaRPr lang="en-US" sz="2000" dirty="0" smtClean="0">
              <a:solidFill>
                <a:srgbClr val="56127A"/>
              </a:solidFill>
              <a:sym typeface="Symbol"/>
            </a:endParaRPr>
          </a:p>
          <a:p>
            <a:pPr lvl="2">
              <a:buNone/>
            </a:pPr>
            <a:r>
              <a:rPr lang="en-US" sz="2000" dirty="0" err="1" smtClean="0"/>
              <a:t>IsCompatible</a:t>
            </a:r>
            <a:r>
              <a:rPr lang="en-US" sz="2000" dirty="0" smtClean="0"/>
              <a:t>(M, M) = False</a:t>
            </a:r>
          </a:p>
          <a:p>
            <a:pPr lvl="2">
              <a:buNone/>
            </a:pPr>
            <a:r>
              <a:rPr lang="en-US" sz="2000" dirty="0" err="1" smtClean="0"/>
              <a:t>IsCompatible</a:t>
            </a:r>
            <a:r>
              <a:rPr lang="en-US" sz="2000" dirty="0" smtClean="0"/>
              <a:t>(M, S) = False</a:t>
            </a:r>
          </a:p>
          <a:p>
            <a:pPr lvl="2">
              <a:buNone/>
            </a:pPr>
            <a:r>
              <a:rPr lang="en-US" sz="2000" dirty="0" err="1" smtClean="0"/>
              <a:t>IsCompatible</a:t>
            </a:r>
            <a:r>
              <a:rPr lang="en-US" sz="2000" dirty="0" smtClean="0"/>
              <a:t>(S, M) = False</a:t>
            </a:r>
          </a:p>
          <a:p>
            <a:pPr lvl="2">
              <a:buNone/>
            </a:pPr>
            <a:r>
              <a:rPr lang="en-US" sz="2000" dirty="0" smtClean="0"/>
              <a:t>All other cases        = True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17,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36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Cache State Transitions</a:t>
            </a:r>
          </a:p>
        </p:txBody>
      </p:sp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3279460" y="3022600"/>
            <a:ext cx="3417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 smtClean="0">
                <a:latin typeface="Verdana" pitchFamily="34" charset="0"/>
              </a:rPr>
              <a:t>S</a:t>
            </a:r>
            <a:endParaRPr lang="en-US" sz="1800" dirty="0">
              <a:latin typeface="Verdana" pitchFamily="34" charset="0"/>
            </a:endParaRPr>
          </a:p>
        </p:txBody>
      </p:sp>
      <p:sp>
        <p:nvSpPr>
          <p:cNvPr id="12294" name="Oval 4"/>
          <p:cNvSpPr>
            <a:spLocks noChangeArrowheads="1"/>
          </p:cNvSpPr>
          <p:nvPr/>
        </p:nvSpPr>
        <p:spPr bwMode="auto">
          <a:xfrm>
            <a:off x="3165475" y="2921000"/>
            <a:ext cx="609600" cy="609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95" name="Group 5"/>
          <p:cNvGrpSpPr>
            <a:grpSpLocks/>
          </p:cNvGrpSpPr>
          <p:nvPr/>
        </p:nvGrpSpPr>
        <p:grpSpPr bwMode="auto">
          <a:xfrm>
            <a:off x="5222875" y="2921000"/>
            <a:ext cx="609600" cy="609600"/>
            <a:chOff x="3120" y="1872"/>
            <a:chExt cx="384" cy="384"/>
          </a:xfrm>
        </p:grpSpPr>
        <p:sp>
          <p:nvSpPr>
            <p:cNvPr id="12315" name="Text Box 6"/>
            <p:cNvSpPr txBox="1">
              <a:spLocks noChangeArrowheads="1"/>
            </p:cNvSpPr>
            <p:nvPr/>
          </p:nvSpPr>
          <p:spPr bwMode="auto">
            <a:xfrm>
              <a:off x="3201" y="1931"/>
              <a:ext cx="239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dirty="0" smtClean="0">
                  <a:latin typeface="Verdana" pitchFamily="34" charset="0"/>
                </a:rPr>
                <a:t>M</a:t>
              </a:r>
              <a:endParaRPr lang="en-US" sz="1800" dirty="0">
                <a:latin typeface="Verdana" pitchFamily="34" charset="0"/>
              </a:endParaRPr>
            </a:p>
          </p:txBody>
        </p:sp>
        <p:sp>
          <p:nvSpPr>
            <p:cNvPr id="12316" name="Oval 7"/>
            <p:cNvSpPr>
              <a:spLocks noChangeArrowheads="1"/>
            </p:cNvSpPr>
            <p:nvPr/>
          </p:nvSpPr>
          <p:spPr bwMode="auto">
            <a:xfrm>
              <a:off x="3120" y="1872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296" name="Group 8"/>
          <p:cNvGrpSpPr>
            <a:grpSpLocks/>
          </p:cNvGrpSpPr>
          <p:nvPr/>
        </p:nvGrpSpPr>
        <p:grpSpPr bwMode="auto">
          <a:xfrm>
            <a:off x="4156072" y="1473200"/>
            <a:ext cx="609600" cy="609600"/>
            <a:chOff x="2448" y="960"/>
            <a:chExt cx="384" cy="384"/>
          </a:xfrm>
        </p:grpSpPr>
        <p:sp>
          <p:nvSpPr>
            <p:cNvPr id="12313" name="Text Box 9"/>
            <p:cNvSpPr txBox="1">
              <a:spLocks noChangeArrowheads="1"/>
            </p:cNvSpPr>
            <p:nvPr/>
          </p:nvSpPr>
          <p:spPr bwMode="auto">
            <a:xfrm>
              <a:off x="2543" y="1036"/>
              <a:ext cx="178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dirty="0" smtClean="0">
                  <a:latin typeface="Verdana" pitchFamily="34" charset="0"/>
                </a:rPr>
                <a:t>I</a:t>
              </a:r>
              <a:endParaRPr lang="en-US" sz="1800" dirty="0">
                <a:latin typeface="Verdana" pitchFamily="34" charset="0"/>
              </a:endParaRPr>
            </a:p>
          </p:txBody>
        </p:sp>
        <p:sp>
          <p:nvSpPr>
            <p:cNvPr id="12314" name="Oval 10"/>
            <p:cNvSpPr>
              <a:spLocks noChangeArrowheads="1"/>
            </p:cNvSpPr>
            <p:nvPr/>
          </p:nvSpPr>
          <p:spPr bwMode="auto">
            <a:xfrm>
              <a:off x="2448" y="960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7" name="Line 11"/>
          <p:cNvSpPr>
            <a:spLocks noChangeShapeType="1"/>
          </p:cNvSpPr>
          <p:nvPr/>
        </p:nvSpPr>
        <p:spPr bwMode="auto">
          <a:xfrm flipH="1">
            <a:off x="3622675" y="2006600"/>
            <a:ext cx="609600" cy="914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2"/>
          <p:cNvSpPr>
            <a:spLocks noChangeShapeType="1"/>
          </p:cNvSpPr>
          <p:nvPr/>
        </p:nvSpPr>
        <p:spPr bwMode="auto">
          <a:xfrm>
            <a:off x="4689475" y="2006600"/>
            <a:ext cx="609600" cy="914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Freeform 13"/>
          <p:cNvSpPr>
            <a:spLocks/>
          </p:cNvSpPr>
          <p:nvPr/>
        </p:nvSpPr>
        <p:spPr bwMode="auto">
          <a:xfrm>
            <a:off x="3290888" y="1779588"/>
            <a:ext cx="830262" cy="1133475"/>
          </a:xfrm>
          <a:custGeom>
            <a:avLst/>
            <a:gdLst>
              <a:gd name="T0" fmla="*/ 0 w 523"/>
              <a:gd name="T1" fmla="*/ 714 h 714"/>
              <a:gd name="T2" fmla="*/ 0 w 523"/>
              <a:gd name="T3" fmla="*/ 466 h 714"/>
              <a:gd name="T4" fmla="*/ 357 w 523"/>
              <a:gd name="T5" fmla="*/ 0 h 714"/>
              <a:gd name="T6" fmla="*/ 523 w 523"/>
              <a:gd name="T7" fmla="*/ 0 h 714"/>
              <a:gd name="T8" fmla="*/ 0 60000 65536"/>
              <a:gd name="T9" fmla="*/ 0 60000 65536"/>
              <a:gd name="T10" fmla="*/ 0 60000 65536"/>
              <a:gd name="T11" fmla="*/ 0 60000 65536"/>
              <a:gd name="T12" fmla="*/ 0 w 523"/>
              <a:gd name="T13" fmla="*/ 0 h 714"/>
              <a:gd name="T14" fmla="*/ 523 w 523"/>
              <a:gd name="T15" fmla="*/ 714 h 7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3" h="714">
                <a:moveTo>
                  <a:pt x="0" y="714"/>
                </a:moveTo>
                <a:lnTo>
                  <a:pt x="0" y="466"/>
                </a:lnTo>
                <a:lnTo>
                  <a:pt x="357" y="0"/>
                </a:lnTo>
                <a:lnTo>
                  <a:pt x="523" y="0"/>
                </a:ln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Freeform 14"/>
          <p:cNvSpPr>
            <a:spLocks/>
          </p:cNvSpPr>
          <p:nvPr/>
        </p:nvSpPr>
        <p:spPr bwMode="auto">
          <a:xfrm rot="10800000" flipV="1">
            <a:off x="4822825" y="1743075"/>
            <a:ext cx="830263" cy="1133475"/>
          </a:xfrm>
          <a:custGeom>
            <a:avLst/>
            <a:gdLst>
              <a:gd name="T0" fmla="*/ 0 w 523"/>
              <a:gd name="T1" fmla="*/ 714 h 714"/>
              <a:gd name="T2" fmla="*/ 0 w 523"/>
              <a:gd name="T3" fmla="*/ 466 h 714"/>
              <a:gd name="T4" fmla="*/ 357 w 523"/>
              <a:gd name="T5" fmla="*/ 0 h 714"/>
              <a:gd name="T6" fmla="*/ 523 w 523"/>
              <a:gd name="T7" fmla="*/ 0 h 714"/>
              <a:gd name="T8" fmla="*/ 0 60000 65536"/>
              <a:gd name="T9" fmla="*/ 0 60000 65536"/>
              <a:gd name="T10" fmla="*/ 0 60000 65536"/>
              <a:gd name="T11" fmla="*/ 0 60000 65536"/>
              <a:gd name="T12" fmla="*/ 0 w 523"/>
              <a:gd name="T13" fmla="*/ 0 h 714"/>
              <a:gd name="T14" fmla="*/ 523 w 523"/>
              <a:gd name="T15" fmla="*/ 714 h 7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3" h="714">
                <a:moveTo>
                  <a:pt x="0" y="714"/>
                </a:moveTo>
                <a:lnTo>
                  <a:pt x="0" y="466"/>
                </a:lnTo>
                <a:lnTo>
                  <a:pt x="357" y="0"/>
                </a:lnTo>
                <a:lnTo>
                  <a:pt x="523" y="0"/>
                </a:lnTo>
              </a:path>
            </a:pathLst>
          </a:custGeom>
          <a:noFill/>
          <a:ln w="25400" cap="rnd" cmpd="sng">
            <a:solidFill>
              <a:srgbClr val="FF0000"/>
            </a:solidFill>
            <a:prstDash val="sysDot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5"/>
          <p:cNvSpPr>
            <a:spLocks noChangeShapeType="1"/>
          </p:cNvSpPr>
          <p:nvPr/>
        </p:nvSpPr>
        <p:spPr bwMode="auto">
          <a:xfrm>
            <a:off x="3808413" y="3225800"/>
            <a:ext cx="1354137" cy="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Freeform 16"/>
          <p:cNvSpPr>
            <a:spLocks/>
          </p:cNvSpPr>
          <p:nvPr/>
        </p:nvSpPr>
        <p:spPr bwMode="auto">
          <a:xfrm>
            <a:off x="3595688" y="3546475"/>
            <a:ext cx="1757362" cy="277813"/>
          </a:xfrm>
          <a:custGeom>
            <a:avLst/>
            <a:gdLst>
              <a:gd name="T0" fmla="*/ 1107 w 1107"/>
              <a:gd name="T1" fmla="*/ 10 h 175"/>
              <a:gd name="T2" fmla="*/ 946 w 1107"/>
              <a:gd name="T3" fmla="*/ 175 h 175"/>
              <a:gd name="T4" fmla="*/ 119 w 1107"/>
              <a:gd name="T5" fmla="*/ 175 h 175"/>
              <a:gd name="T6" fmla="*/ 0 w 1107"/>
              <a:gd name="T7" fmla="*/ 0 h 175"/>
              <a:gd name="T8" fmla="*/ 0 60000 65536"/>
              <a:gd name="T9" fmla="*/ 0 60000 65536"/>
              <a:gd name="T10" fmla="*/ 0 60000 65536"/>
              <a:gd name="T11" fmla="*/ 0 60000 65536"/>
              <a:gd name="T12" fmla="*/ 0 w 1107"/>
              <a:gd name="T13" fmla="*/ 0 h 175"/>
              <a:gd name="T14" fmla="*/ 1107 w 1107"/>
              <a:gd name="T15" fmla="*/ 175 h 1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07" h="175">
                <a:moveTo>
                  <a:pt x="1107" y="10"/>
                </a:moveTo>
                <a:lnTo>
                  <a:pt x="946" y="175"/>
                </a:lnTo>
                <a:lnTo>
                  <a:pt x="119" y="175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Text Box 17"/>
          <p:cNvSpPr txBox="1">
            <a:spLocks noChangeArrowheads="1"/>
          </p:cNvSpPr>
          <p:nvPr/>
        </p:nvSpPr>
        <p:spPr bwMode="auto">
          <a:xfrm>
            <a:off x="4287838" y="2297113"/>
            <a:ext cx="765175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latin typeface="Verdana" pitchFamily="34" charset="0"/>
              </a:rPr>
              <a:t>store</a:t>
            </a:r>
          </a:p>
        </p:txBody>
      </p:sp>
      <p:sp>
        <p:nvSpPr>
          <p:cNvPr id="12304" name="Text Box 18"/>
          <p:cNvSpPr txBox="1">
            <a:spLocks noChangeArrowheads="1"/>
          </p:cNvSpPr>
          <p:nvPr/>
        </p:nvSpPr>
        <p:spPr bwMode="auto">
          <a:xfrm>
            <a:off x="3713163" y="2551113"/>
            <a:ext cx="665162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latin typeface="Verdana" pitchFamily="34" charset="0"/>
              </a:rPr>
              <a:t>load</a:t>
            </a:r>
          </a:p>
        </p:txBody>
      </p:sp>
      <p:sp>
        <p:nvSpPr>
          <p:cNvPr id="12305" name="Text Box 19"/>
          <p:cNvSpPr txBox="1">
            <a:spLocks noChangeArrowheads="1"/>
          </p:cNvSpPr>
          <p:nvPr/>
        </p:nvSpPr>
        <p:spPr bwMode="auto">
          <a:xfrm>
            <a:off x="3819525" y="3763963"/>
            <a:ext cx="1395413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latin typeface="Verdana" pitchFamily="34" charset="0"/>
              </a:rPr>
              <a:t>write-back</a:t>
            </a:r>
          </a:p>
        </p:txBody>
      </p:sp>
      <p:sp>
        <p:nvSpPr>
          <p:cNvPr id="12306" name="Text Box 20"/>
          <p:cNvSpPr txBox="1">
            <a:spLocks noChangeArrowheads="1"/>
          </p:cNvSpPr>
          <p:nvPr/>
        </p:nvSpPr>
        <p:spPr bwMode="auto">
          <a:xfrm>
            <a:off x="2298700" y="1893888"/>
            <a:ext cx="1296988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latin typeface="Verdana" pitchFamily="34" charset="0"/>
              </a:rPr>
              <a:t>invalidate</a:t>
            </a:r>
          </a:p>
        </p:txBody>
      </p:sp>
      <p:sp>
        <p:nvSpPr>
          <p:cNvPr id="12307" name="Text Box 21"/>
          <p:cNvSpPr txBox="1">
            <a:spLocks noChangeArrowheads="1"/>
          </p:cNvSpPr>
          <p:nvPr/>
        </p:nvSpPr>
        <p:spPr bwMode="auto">
          <a:xfrm>
            <a:off x="5368925" y="1928813"/>
            <a:ext cx="736600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latin typeface="Verdana" pitchFamily="34" charset="0"/>
              </a:rPr>
              <a:t>flush</a:t>
            </a:r>
          </a:p>
        </p:txBody>
      </p:sp>
      <p:sp>
        <p:nvSpPr>
          <p:cNvPr id="12308" name="Text Box 22"/>
          <p:cNvSpPr txBox="1">
            <a:spLocks noChangeArrowheads="1"/>
          </p:cNvSpPr>
          <p:nvPr/>
        </p:nvSpPr>
        <p:spPr bwMode="auto">
          <a:xfrm>
            <a:off x="4060825" y="3168650"/>
            <a:ext cx="765175" cy="36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latin typeface="Verdana" pitchFamily="34" charset="0"/>
              </a:rPr>
              <a:t>store</a:t>
            </a:r>
          </a:p>
        </p:txBody>
      </p:sp>
      <p:sp>
        <p:nvSpPr>
          <p:cNvPr id="12309" name="Line 23"/>
          <p:cNvSpPr>
            <a:spLocks noChangeShapeType="1"/>
          </p:cNvSpPr>
          <p:nvPr/>
        </p:nvSpPr>
        <p:spPr bwMode="auto">
          <a:xfrm>
            <a:off x="7299325" y="2701925"/>
            <a:ext cx="10922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Text Box 24"/>
          <p:cNvSpPr txBox="1">
            <a:spLocks noChangeArrowheads="1"/>
          </p:cNvSpPr>
          <p:nvPr/>
        </p:nvSpPr>
        <p:spPr bwMode="auto">
          <a:xfrm>
            <a:off x="7051675" y="2695575"/>
            <a:ext cx="1717675" cy="36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latin typeface="Verdana" pitchFamily="34" charset="0"/>
              </a:rPr>
              <a:t>optimizations</a:t>
            </a:r>
          </a:p>
        </p:txBody>
      </p:sp>
      <p:sp>
        <p:nvSpPr>
          <p:cNvPr id="12311" name="Text Box 25"/>
          <p:cNvSpPr txBox="1">
            <a:spLocks noChangeArrowheads="1"/>
          </p:cNvSpPr>
          <p:nvPr/>
        </p:nvSpPr>
        <p:spPr bwMode="auto">
          <a:xfrm>
            <a:off x="874713" y="4359815"/>
            <a:ext cx="7724775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latin typeface="Verdana" pitchFamily="34" charset="0"/>
              </a:rPr>
              <a:t>This state diagram is helpful as long as one remembers that each transition involves cooperation of other caches and the main </a:t>
            </a:r>
            <a:r>
              <a:rPr lang="en-US" sz="2000" dirty="0" smtClean="0">
                <a:latin typeface="Verdana" pitchFamily="34" charset="0"/>
              </a:rPr>
              <a:t>memory to maintain the sibling invariants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17,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53294580-05E8-4585-908E-66FCC5062CA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29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1" grpId="0" build="p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40005</TotalTime>
  <Words>1361</Words>
  <Application>Microsoft Office PowerPoint</Application>
  <PresentationFormat>On-screen Show (4:3)</PresentationFormat>
  <Paragraphs>288</Paragraphs>
  <Slides>17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Blueprint</vt:lpstr>
      <vt:lpstr>PowerPoint Presentation</vt:lpstr>
      <vt:lpstr>Shared Memory Systems</vt:lpstr>
      <vt:lpstr>Cache-coherence problem</vt:lpstr>
      <vt:lpstr>Cache-Coherent Memory</vt:lpstr>
      <vt:lpstr>Maintaining Store Atomicity</vt:lpstr>
      <vt:lpstr>Cache Coherence Protocols</vt:lpstr>
      <vt:lpstr>State needed to maintain Cache Coherence</vt:lpstr>
      <vt:lpstr>Sibling invariant and compatibility</vt:lpstr>
      <vt:lpstr>Cache State Transitions</vt:lpstr>
      <vt:lpstr>Cache Actions</vt:lpstr>
      <vt:lpstr>MSI protocol: some issues</vt:lpstr>
      <vt:lpstr>Directory State Encoding Two-level (L1, M) system</vt:lpstr>
      <vt:lpstr>Directory state encoding  wait states</vt:lpstr>
      <vt:lpstr>A Directory-based Protocol  an abstract view</vt:lpstr>
      <vt:lpstr> Processor Hit Rules</vt:lpstr>
      <vt:lpstr>Processing misses: Requests and Responses</vt:lpstr>
      <vt:lpstr>Invariants for a CC-protocol design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Bluespec technical deep dive</dc:title>
  <dc:creator>Nikhil</dc:creator>
  <cp:lastModifiedBy>Arvind</cp:lastModifiedBy>
  <cp:revision>1348</cp:revision>
  <cp:lastPrinted>2013-11-19T20:50:50Z</cp:lastPrinted>
  <dcterms:created xsi:type="dcterms:W3CDTF">2003-01-21T19:25:41Z</dcterms:created>
  <dcterms:modified xsi:type="dcterms:W3CDTF">2014-12-05T19:22:04Z</dcterms:modified>
</cp:coreProperties>
</file>