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2"/>
  </p:notesMasterIdLst>
  <p:handoutMasterIdLst>
    <p:handoutMasterId r:id="rId13"/>
  </p:handoutMasterIdLst>
  <p:sldIdLst>
    <p:sldId id="1430" r:id="rId2"/>
    <p:sldId id="1420" r:id="rId3"/>
    <p:sldId id="1421" r:id="rId4"/>
    <p:sldId id="1423" r:id="rId5"/>
    <p:sldId id="1422" r:id="rId6"/>
    <p:sldId id="1425" r:id="rId7"/>
    <p:sldId id="1395" r:id="rId8"/>
    <p:sldId id="1426" r:id="rId9"/>
    <p:sldId id="1428" r:id="rId10"/>
    <p:sldId id="1429" r:id="rId1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6FD71"/>
    <a:srgbClr val="FF3333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6115" autoAdjust="0"/>
  </p:normalViewPr>
  <p:slideViewPr>
    <p:cSldViewPr snapToGrid="0">
      <p:cViewPr varScale="1">
        <p:scale>
          <a:sx n="70" d="100"/>
          <a:sy n="70" d="100"/>
        </p:scale>
        <p:origin x="1374" y="72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2394" y="-504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672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0" tIns="49496" rIns="99000" bIns="49496" numCol="1" anchor="t" anchorCtr="0" compatLnSpc="1">
            <a:prstTxWarp prst="textNoShape">
              <a:avLst/>
            </a:prstTxWarp>
          </a:bodyPr>
          <a:lstStyle>
            <a:lvl1pPr defTabSz="988875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30" y="0"/>
            <a:ext cx="3076671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0" tIns="49496" rIns="99000" bIns="49496" numCol="1" anchor="t" anchorCtr="0" compatLnSpc="1">
            <a:prstTxWarp prst="textNoShape">
              <a:avLst/>
            </a:prstTxWarp>
          </a:bodyPr>
          <a:lstStyle>
            <a:lvl1pPr algn="r" defTabSz="988875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1867"/>
            <a:ext cx="3076672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0" tIns="49496" rIns="99000" bIns="49496" numCol="1" anchor="b" anchorCtr="0" compatLnSpc="1">
            <a:prstTxWarp prst="textNoShape">
              <a:avLst/>
            </a:prstTxWarp>
          </a:bodyPr>
          <a:lstStyle>
            <a:lvl1pPr defTabSz="988875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30" y="9721867"/>
            <a:ext cx="3076671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0" tIns="49496" rIns="99000" bIns="49496" numCol="1" anchor="b" anchorCtr="0" compatLnSpc="1">
            <a:prstTxWarp prst="textNoShape">
              <a:avLst/>
            </a:prstTxWarp>
          </a:bodyPr>
          <a:lstStyle>
            <a:lvl1pPr algn="r" defTabSz="988875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55491F45-0594-4AF7-8293-D1A0D15D3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85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672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0" tIns="49496" rIns="99000" bIns="49496" numCol="1" anchor="t" anchorCtr="0" compatLnSpc="1">
            <a:prstTxWarp prst="textNoShape">
              <a:avLst/>
            </a:prstTxWarp>
          </a:bodyPr>
          <a:lstStyle>
            <a:lvl1pPr defTabSz="988875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8" y="4861781"/>
            <a:ext cx="5207386" cy="46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0" tIns="49496" rIns="99000" bIns="494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30" y="0"/>
            <a:ext cx="3076671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0" tIns="49496" rIns="99000" bIns="49496" numCol="1" anchor="t" anchorCtr="0" compatLnSpc="1">
            <a:prstTxWarp prst="textNoShape">
              <a:avLst/>
            </a:prstTxWarp>
          </a:bodyPr>
          <a:lstStyle>
            <a:lvl1pPr algn="r" defTabSz="988875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867"/>
            <a:ext cx="3076672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0" tIns="49496" rIns="99000" bIns="49496" numCol="1" anchor="b" anchorCtr="0" compatLnSpc="1">
            <a:prstTxWarp prst="textNoShape">
              <a:avLst/>
            </a:prstTxWarp>
          </a:bodyPr>
          <a:lstStyle>
            <a:lvl1pPr defTabSz="988875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30" y="9721867"/>
            <a:ext cx="3076671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0" tIns="49496" rIns="99000" bIns="49496" numCol="1" anchor="b" anchorCtr="0" compatLnSpc="1">
            <a:prstTxWarp prst="textNoShape">
              <a:avLst/>
            </a:prstTxWarp>
          </a:bodyPr>
          <a:lstStyle>
            <a:lvl1pPr algn="r" defTabSz="988875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E79281E9-3A20-49E2-A213-05B2ED7AA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34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9"/>
          <p:cNvSpPr txBox="1">
            <a:spLocks noGrp="1" noChangeArrowheads="1"/>
          </p:cNvSpPr>
          <p:nvPr/>
        </p:nvSpPr>
        <p:spPr bwMode="auto">
          <a:xfrm>
            <a:off x="4022630" y="9721867"/>
            <a:ext cx="3076671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297" tIns="49146" rIns="98297" bIns="49146" anchor="b"/>
          <a:lstStyle/>
          <a:p>
            <a:pPr algn="r" defTabSz="982283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240EB186-BF06-42A9-BF70-B92ECBDA16F8}" type="slidenum">
              <a:rPr lang="en-US" sz="1400">
                <a:latin typeface="Tahoma" pitchFamily="34" charset="0"/>
              </a:rPr>
              <a:pPr algn="r" defTabSz="982283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7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7197" tIns="48599" rIns="97197" bIns="48599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94893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October 26, 2015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L16-</a:t>
            </a:r>
            <a:fld id="{D79286D4-C110-430A-829F-6E705EAAE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October 27, 2015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xfrm>
            <a:off x="3098800" y="6400800"/>
            <a:ext cx="3003550" cy="457200"/>
          </a:xfrm>
        </p:spPr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October 26, 2015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dirty="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L16-</a:t>
            </a:r>
            <a:fld id="{CE25CA52-471A-4AC0-8BD8-A3168241DE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Global </a:t>
            </a:r>
            <a:r>
              <a:rPr lang="en-US" dirty="0" smtClean="0"/>
              <a:t>Epoch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Sizhuo Zhang</a:t>
            </a:r>
          </a:p>
          <a:p>
            <a:r>
              <a:rPr lang="en-US" dirty="0" smtClean="0"/>
              <a:t>6.175 TA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26,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D79286D4-C110-430A-829F-6E705EAAE9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8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 stage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26,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32460" y="1501139"/>
            <a:ext cx="8511540" cy="508041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(pc[0]);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btb.predPc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(pc[0]);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pc[0] 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f2d.enq(Fetch2Decode{pc: pc[0],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ieEp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idEp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dEpoch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cononicalizeRedirect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exeRedirect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matches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tagged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Valid .r)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pc[1] 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r.newpc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btb.update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r.pc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r.newpc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 else 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decRedirect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matches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tagged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Valid .r)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pc[1] &lt;=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r.newpc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btb.update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r.pc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r.newpc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dEpoch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dEpoch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end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exeRedirect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[1] &lt;= Invalid;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decRedirect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[1] &lt;= Invalid;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57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Arrow Connector 48"/>
          <p:cNvCxnSpPr/>
          <p:nvPr/>
        </p:nvCxnSpPr>
        <p:spPr bwMode="auto">
          <a:xfrm flipH="1" flipV="1">
            <a:off x="1698901" y="1928643"/>
            <a:ext cx="1227655" cy="1166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 flipH="1" flipV="1">
            <a:off x="1698901" y="1623519"/>
            <a:ext cx="1353862" cy="1166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N-Stage </a:t>
            </a:r>
            <a:r>
              <a:rPr lang="en-US" sz="4000" dirty="0" smtClean="0"/>
              <a:t>pipeline:</a:t>
            </a:r>
            <a:br>
              <a:rPr lang="en-US" sz="4000" dirty="0" smtClean="0"/>
            </a:br>
            <a:r>
              <a:rPr lang="en-US" sz="4000" dirty="0" smtClean="0"/>
              <a:t>Two predictors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4123354"/>
            <a:ext cx="7772400" cy="2552423"/>
          </a:xfrm>
        </p:spPr>
        <p:txBody>
          <a:bodyPr/>
          <a:lstStyle/>
          <a:p>
            <a:r>
              <a:rPr lang="en-US" sz="2000" dirty="0"/>
              <a:t>B</a:t>
            </a:r>
            <a:r>
              <a:rPr lang="en-US" sz="2000" dirty="0" smtClean="0"/>
              <a:t>oth </a:t>
            </a:r>
            <a:r>
              <a:rPr lang="en-US" sz="2000" dirty="0"/>
              <a:t>Decode and Execute can redirect the PC; </a:t>
            </a:r>
            <a:r>
              <a:rPr lang="en-US" sz="2000" dirty="0" smtClean="0"/>
              <a:t>Execute </a:t>
            </a:r>
            <a:r>
              <a:rPr lang="en-US" sz="2000" dirty="0"/>
              <a:t>redirect should never be </a:t>
            </a:r>
            <a:r>
              <a:rPr lang="en-US" sz="2000" dirty="0" smtClean="0"/>
              <a:t>overruled</a:t>
            </a:r>
            <a:endParaRPr lang="en-US" sz="2000" dirty="0"/>
          </a:p>
          <a:p>
            <a:r>
              <a:rPr lang="en-US" sz="2000" dirty="0" smtClean="0"/>
              <a:t>Global epoch for each </a:t>
            </a:r>
            <a:r>
              <a:rPr lang="en-US" sz="2000" dirty="0"/>
              <a:t>redirecting </a:t>
            </a:r>
            <a:r>
              <a:rPr lang="en-US" sz="2000" dirty="0" smtClean="0"/>
              <a:t>stage</a:t>
            </a:r>
          </a:p>
          <a:p>
            <a:pPr lvl="1"/>
            <a:r>
              <a:rPr lang="en-US" sz="1600" dirty="0" err="1" smtClean="0"/>
              <a:t>eEpoch</a:t>
            </a:r>
            <a:r>
              <a:rPr lang="en-US" sz="1600" dirty="0" smtClean="0"/>
              <a:t>: flipped when redirect from Execute takes effect</a:t>
            </a:r>
          </a:p>
          <a:p>
            <a:pPr lvl="1"/>
            <a:r>
              <a:rPr lang="en-US" sz="1600" dirty="0" err="1" smtClean="0"/>
              <a:t>dEpoch</a:t>
            </a:r>
            <a:r>
              <a:rPr lang="en-US" sz="1600" dirty="0" smtClean="0"/>
              <a:t>: flipped when redirect from Decode takes effect</a:t>
            </a:r>
          </a:p>
          <a:p>
            <a:pPr lvl="1"/>
            <a:r>
              <a:rPr lang="en-US" sz="1600" dirty="0" smtClean="0"/>
              <a:t>Initially set all epochs to 0</a:t>
            </a:r>
          </a:p>
          <a:p>
            <a:endParaRPr lang="en-US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5057776" y="2800410"/>
            <a:ext cx="2935287" cy="1198563"/>
            <a:chOff x="4610101" y="3136900"/>
            <a:chExt cx="2935287" cy="1198563"/>
          </a:xfrm>
        </p:grpSpPr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Execute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d2e</a:t>
              </a:r>
              <a:endParaRPr lang="en-US" sz="1600" dirty="0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rot="16200000">
              <a:off x="6984206" y="3296444"/>
              <a:ext cx="320675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rot="16200000">
              <a:off x="4450557" y="3305969"/>
              <a:ext cx="320675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71875" y="3065523"/>
            <a:ext cx="2525713" cy="933450"/>
            <a:chOff x="5638800" y="3402013"/>
            <a:chExt cx="2525713" cy="933450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Decode</a:t>
              </a:r>
              <a:endParaRPr lang="en-US" sz="1600" dirty="0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f2d</a:t>
              </a:r>
              <a:endParaRPr lang="en-US" sz="1600" dirty="0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076325" y="3065523"/>
            <a:ext cx="2525713" cy="933450"/>
            <a:chOff x="5638800" y="3402013"/>
            <a:chExt cx="2525713" cy="933450"/>
          </a:xfrm>
        </p:grpSpPr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Fetch</a:t>
              </a:r>
              <a:endParaRPr lang="en-US" sz="1600" dirty="0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PC</a:t>
              </a:r>
              <a:endParaRPr lang="en-US" sz="1600" dirty="0"/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038975" y="2149535"/>
            <a:ext cx="1266825" cy="742950"/>
            <a:chOff x="6610350" y="2514600"/>
            <a:chExt cx="1266825" cy="742950"/>
          </a:xfrm>
        </p:grpSpPr>
        <p:sp>
          <p:nvSpPr>
            <p:cNvPr id="25" name="Explosion 2 24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miss </a:t>
              </a:r>
            </a:p>
            <a:p>
              <a:pPr algn="ctr"/>
              <a:r>
                <a:rPr lang="en-US" sz="1400" dirty="0" err="1" smtClean="0"/>
                <a:t>pred</a:t>
              </a:r>
              <a:r>
                <a:rPr lang="en-US" sz="1400" dirty="0" smtClean="0"/>
                <a:t>?</a:t>
              </a:r>
              <a:endParaRPr lang="en-US" sz="14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495800" y="2187635"/>
            <a:ext cx="1266825" cy="742950"/>
            <a:chOff x="6610350" y="2514600"/>
            <a:chExt cx="1266825" cy="742950"/>
          </a:xfrm>
        </p:grpSpPr>
        <p:sp>
          <p:nvSpPr>
            <p:cNvPr id="28" name="Explosion 2 27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miss </a:t>
              </a:r>
            </a:p>
            <a:p>
              <a:pPr algn="ctr"/>
              <a:r>
                <a:rPr lang="en-US" sz="1400" dirty="0" err="1" smtClean="0"/>
                <a:t>pred</a:t>
              </a:r>
              <a:r>
                <a:rPr lang="en-US" sz="1400" dirty="0" smtClean="0"/>
                <a:t>?</a:t>
              </a:r>
              <a:endParaRPr lang="en-US" sz="1400" dirty="0"/>
            </a:p>
          </p:txBody>
        </p:sp>
      </p:grpSp>
      <p:sp>
        <p:nvSpPr>
          <p:cNvPr id="30" name="Freeform 29"/>
          <p:cNvSpPr/>
          <p:nvPr/>
        </p:nvSpPr>
        <p:spPr bwMode="auto">
          <a:xfrm>
            <a:off x="2982913" y="1939984"/>
            <a:ext cx="2084387" cy="314325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3098800" y="1635185"/>
            <a:ext cx="4511675" cy="590550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79921" y="1254185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redirect PC</a:t>
            </a:r>
            <a:endParaRPr lang="en-US" sz="1800" dirty="0"/>
          </a:p>
        </p:txBody>
      </p:sp>
      <p:sp>
        <p:nvSpPr>
          <p:cNvPr id="33" name="TextBox 32"/>
          <p:cNvSpPr txBox="1"/>
          <p:nvPr/>
        </p:nvSpPr>
        <p:spPr>
          <a:xfrm>
            <a:off x="3516894" y="1956415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redirect PC</a:t>
            </a:r>
            <a:endParaRPr lang="en-US" sz="1800" dirty="0"/>
          </a:p>
        </p:txBody>
      </p:sp>
      <p:sp>
        <p:nvSpPr>
          <p:cNvPr id="37" name="TextBox 36"/>
          <p:cNvSpPr txBox="1"/>
          <p:nvPr/>
        </p:nvSpPr>
        <p:spPr>
          <a:xfrm>
            <a:off x="917183" y="1517518"/>
            <a:ext cx="781716" cy="2762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1400" dirty="0" err="1" smtClean="0"/>
              <a:t>eEpoch</a:t>
            </a:r>
            <a:endParaRPr lang="en-US" sz="14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917183" y="1791038"/>
            <a:ext cx="782831" cy="2762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1400" dirty="0" err="1" smtClean="0"/>
              <a:t>dEpoch</a:t>
            </a:r>
            <a:endParaRPr lang="en-US" sz="1400" dirty="0" smtClean="0"/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 rot="16200000">
            <a:off x="8172291" y="3313770"/>
            <a:ext cx="0" cy="3584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 flipH="1">
            <a:off x="8351519" y="3245407"/>
            <a:ext cx="594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5" name="Freeform 44"/>
          <p:cNvSpPr/>
          <p:nvPr/>
        </p:nvSpPr>
        <p:spPr>
          <a:xfrm>
            <a:off x="669851" y="2955851"/>
            <a:ext cx="404037" cy="574158"/>
          </a:xfrm>
          <a:custGeom>
            <a:avLst/>
            <a:gdLst>
              <a:gd name="connsiteX0" fmla="*/ 0 w 404037"/>
              <a:gd name="connsiteY0" fmla="*/ 0 h 574158"/>
              <a:gd name="connsiteX1" fmla="*/ 0 w 404037"/>
              <a:gd name="connsiteY1" fmla="*/ 563526 h 574158"/>
              <a:gd name="connsiteX2" fmla="*/ 404037 w 404037"/>
              <a:gd name="connsiteY2" fmla="*/ 574158 h 574158"/>
              <a:gd name="connsiteX3" fmla="*/ 404037 w 404037"/>
              <a:gd name="connsiteY3" fmla="*/ 574158 h 57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037" h="574158">
                <a:moveTo>
                  <a:pt x="0" y="0"/>
                </a:moveTo>
                <a:lnTo>
                  <a:pt x="0" y="563526"/>
                </a:lnTo>
                <a:lnTo>
                  <a:pt x="404037" y="574158"/>
                </a:lnTo>
                <a:lnTo>
                  <a:pt x="404037" y="574158"/>
                </a:ln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26, 2015</a:t>
            </a:r>
            <a:endParaRPr lang="en-US" dirty="0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941139" y="1521548"/>
            <a:ext cx="1196134" cy="547142"/>
          </a:xfrm>
          <a:prstGeom prst="clou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1400" dirty="0" smtClean="0"/>
              <a:t>Redirect</a:t>
            </a:r>
          </a:p>
        </p:txBody>
      </p:sp>
    </p:spTree>
    <p:extLst>
      <p:ext uri="{BB962C8B-B14F-4D97-AF65-F5344CB8AC3E}">
        <p14:creationId xmlns:p14="http://schemas.microsoft.com/office/powerpoint/2010/main" val="295336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Arrow Connector 56"/>
          <p:cNvCxnSpPr/>
          <p:nvPr/>
        </p:nvCxnSpPr>
        <p:spPr bwMode="auto">
          <a:xfrm flipH="1" flipV="1">
            <a:off x="1698901" y="1928643"/>
            <a:ext cx="1227655" cy="1166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flipH="1" flipV="1">
            <a:off x="1698901" y="1623519"/>
            <a:ext cx="1353862" cy="1166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Execute stage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057776" y="2800410"/>
            <a:ext cx="2935287" cy="1198563"/>
            <a:chOff x="4610101" y="3136900"/>
            <a:chExt cx="2935287" cy="1198563"/>
          </a:xfrm>
        </p:grpSpPr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/>
                <a:t>Execute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d2e</a:t>
              </a:r>
              <a:endParaRPr lang="en-US" sz="1600" dirty="0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rot="16200000">
              <a:off x="6984206" y="3296444"/>
              <a:ext cx="320675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rot="16200000">
              <a:off x="4450557" y="3305969"/>
              <a:ext cx="320675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71875" y="3065523"/>
            <a:ext cx="2525713" cy="933450"/>
            <a:chOff x="5638800" y="3402013"/>
            <a:chExt cx="2525713" cy="933450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Decode</a:t>
              </a:r>
              <a:endParaRPr lang="en-US" sz="1600" dirty="0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f2d</a:t>
              </a:r>
              <a:endParaRPr lang="en-US" sz="1600" dirty="0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076325" y="3065523"/>
            <a:ext cx="2525713" cy="933450"/>
            <a:chOff x="5638800" y="3402013"/>
            <a:chExt cx="2525713" cy="933450"/>
          </a:xfrm>
        </p:grpSpPr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Fetch</a:t>
              </a:r>
              <a:endParaRPr lang="en-US" sz="1600" dirty="0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PC</a:t>
              </a:r>
              <a:endParaRPr lang="en-US" sz="1600" dirty="0"/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038975" y="2149535"/>
            <a:ext cx="1266825" cy="742950"/>
            <a:chOff x="6610350" y="2514600"/>
            <a:chExt cx="1266825" cy="742950"/>
          </a:xfrm>
        </p:grpSpPr>
        <p:sp>
          <p:nvSpPr>
            <p:cNvPr id="25" name="Explosion 2 24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miss </a:t>
              </a:r>
            </a:p>
            <a:p>
              <a:pPr algn="ctr"/>
              <a:r>
                <a:rPr lang="en-US" sz="1400" dirty="0" err="1" smtClean="0"/>
                <a:t>pred</a:t>
              </a:r>
              <a:r>
                <a:rPr lang="en-US" sz="1400" dirty="0" smtClean="0"/>
                <a:t>?</a:t>
              </a:r>
              <a:endParaRPr lang="en-US" sz="14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495800" y="2187635"/>
            <a:ext cx="1266825" cy="742950"/>
            <a:chOff x="6610350" y="2514600"/>
            <a:chExt cx="1266825" cy="742950"/>
          </a:xfrm>
        </p:grpSpPr>
        <p:sp>
          <p:nvSpPr>
            <p:cNvPr id="28" name="Explosion 2 27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miss </a:t>
              </a:r>
            </a:p>
            <a:p>
              <a:pPr algn="ctr"/>
              <a:r>
                <a:rPr lang="en-US" sz="1400" dirty="0" err="1" smtClean="0"/>
                <a:t>pred</a:t>
              </a:r>
              <a:r>
                <a:rPr lang="en-US" sz="1400" dirty="0" smtClean="0"/>
                <a:t>?</a:t>
              </a:r>
              <a:endParaRPr lang="en-US" sz="1400" dirty="0"/>
            </a:p>
          </p:txBody>
        </p:sp>
      </p:grpSp>
      <p:sp>
        <p:nvSpPr>
          <p:cNvPr id="30" name="Freeform 29"/>
          <p:cNvSpPr/>
          <p:nvPr/>
        </p:nvSpPr>
        <p:spPr bwMode="auto">
          <a:xfrm>
            <a:off x="2973388" y="1939984"/>
            <a:ext cx="2093912" cy="314325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3098800" y="1635185"/>
            <a:ext cx="4511675" cy="590550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79921" y="1254185"/>
            <a:ext cx="131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{pc, </a:t>
            </a:r>
            <a:r>
              <a:rPr lang="en-US" sz="1400" dirty="0" err="1" smtClean="0">
                <a:solidFill>
                  <a:srgbClr val="FF0000"/>
                </a:solidFill>
              </a:rPr>
              <a:t>newpc</a:t>
            </a:r>
            <a:r>
              <a:rPr lang="en-US" sz="1400" dirty="0" smtClean="0">
                <a:solidFill>
                  <a:srgbClr val="FF0000"/>
                </a:solidFill>
              </a:rPr>
              <a:t>}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50344" y="1957405"/>
            <a:ext cx="131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{pc, </a:t>
            </a:r>
            <a:r>
              <a:rPr lang="en-US" sz="1400" dirty="0" err="1" smtClean="0"/>
              <a:t>newpc</a:t>
            </a:r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917183" y="1517518"/>
            <a:ext cx="781716" cy="2762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1400" dirty="0" err="1" smtClean="0"/>
              <a:t>eEpoch</a:t>
            </a:r>
            <a:endParaRPr lang="en-US" sz="14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917183" y="1791038"/>
            <a:ext cx="782831" cy="2762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1400" dirty="0" err="1" smtClean="0"/>
              <a:t>dEpoch</a:t>
            </a:r>
            <a:endParaRPr lang="en-US" sz="1400" dirty="0" smtClean="0"/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 rot="16200000">
            <a:off x="8172291" y="3313770"/>
            <a:ext cx="0" cy="3584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 flipH="1">
            <a:off x="8351519" y="3245407"/>
            <a:ext cx="594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5" name="Freeform 44"/>
          <p:cNvSpPr/>
          <p:nvPr/>
        </p:nvSpPr>
        <p:spPr>
          <a:xfrm>
            <a:off x="669851" y="2955851"/>
            <a:ext cx="404037" cy="574158"/>
          </a:xfrm>
          <a:custGeom>
            <a:avLst/>
            <a:gdLst>
              <a:gd name="connsiteX0" fmla="*/ 0 w 404037"/>
              <a:gd name="connsiteY0" fmla="*/ 0 h 574158"/>
              <a:gd name="connsiteX1" fmla="*/ 0 w 404037"/>
              <a:gd name="connsiteY1" fmla="*/ 563526 h 574158"/>
              <a:gd name="connsiteX2" fmla="*/ 404037 w 404037"/>
              <a:gd name="connsiteY2" fmla="*/ 574158 h 574158"/>
              <a:gd name="connsiteX3" fmla="*/ 404037 w 404037"/>
              <a:gd name="connsiteY3" fmla="*/ 574158 h 57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037" h="574158">
                <a:moveTo>
                  <a:pt x="0" y="0"/>
                </a:moveTo>
                <a:lnTo>
                  <a:pt x="0" y="563526"/>
                </a:lnTo>
                <a:lnTo>
                  <a:pt x="404037" y="574158"/>
                </a:lnTo>
                <a:lnTo>
                  <a:pt x="404037" y="574158"/>
                </a:ln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26, 2015</a:t>
            </a:r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904866" y="2728869"/>
            <a:ext cx="1622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{…, </a:t>
            </a:r>
            <a:r>
              <a:rPr lang="en-US" sz="1400" dirty="0" err="1" smtClean="0"/>
              <a:t>ieEp</a:t>
            </a:r>
            <a:r>
              <a:rPr lang="en-US" sz="1400" dirty="0" smtClean="0"/>
              <a:t>, </a:t>
            </a:r>
            <a:r>
              <a:rPr lang="en-US" sz="1400" dirty="0" err="1" smtClean="0"/>
              <a:t>idEp</a:t>
            </a:r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5553915" y="2735863"/>
            <a:ext cx="1574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{pc, </a:t>
            </a:r>
            <a:r>
              <a:rPr lang="en-US" sz="1400" dirty="0" err="1" smtClean="0"/>
              <a:t>ppc</a:t>
            </a:r>
            <a:r>
              <a:rPr lang="en-US" sz="1400" dirty="0" smtClean="0"/>
              <a:t>, </a:t>
            </a:r>
            <a:r>
              <a:rPr lang="en-US" sz="1400" dirty="0" err="1" smtClean="0">
                <a:solidFill>
                  <a:srgbClr val="FF0000"/>
                </a:solidFill>
              </a:rPr>
              <a:t>ieEp</a:t>
            </a:r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6202387" y="4005323"/>
            <a:ext cx="25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Is </a:t>
            </a:r>
            <a:r>
              <a:rPr lang="en-US" sz="1800" dirty="0" err="1" smtClean="0"/>
              <a:t>ieEp</a:t>
            </a:r>
            <a:r>
              <a:rPr lang="en-US" sz="1800" dirty="0" smtClean="0"/>
              <a:t> == </a:t>
            </a:r>
            <a:r>
              <a:rPr lang="en-US" sz="1800" dirty="0" err="1" smtClean="0"/>
              <a:t>eEpoch</a:t>
            </a:r>
            <a:r>
              <a:rPr lang="en-US" sz="1800" dirty="0" smtClean="0"/>
              <a:t>? </a:t>
            </a:r>
            <a:endParaRPr lang="en-US" sz="1800" dirty="0"/>
          </a:p>
        </p:txBody>
      </p:sp>
      <p:cxnSp>
        <p:nvCxnSpPr>
          <p:cNvPr id="50" name="Straight Connector 49"/>
          <p:cNvCxnSpPr/>
          <p:nvPr/>
        </p:nvCxnSpPr>
        <p:spPr bwMode="auto">
          <a:xfrm flipH="1">
            <a:off x="3137273" y="4381265"/>
            <a:ext cx="3320677" cy="442147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4069538" y="4241221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  <a:endParaRPr lang="en-US" sz="1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8172291" y="4485994"/>
            <a:ext cx="0" cy="394161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8191500" y="447058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sz="1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08175" y="4961872"/>
            <a:ext cx="1635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mic Sans MS" panose="030F0702030302020204" pitchFamily="66" charset="0"/>
              </a:rPr>
              <a:t>Wrong path instruction;</a:t>
            </a:r>
          </a:p>
          <a:p>
            <a:r>
              <a:rPr lang="en-US" sz="1800" dirty="0" smtClean="0">
                <a:latin typeface="Comic Sans MS" panose="030F0702030302020204" pitchFamily="66" charset="0"/>
              </a:rPr>
              <a:t>poison it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61561" y="4838635"/>
            <a:ext cx="4432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mic Sans MS" panose="030F0702030302020204" pitchFamily="66" charset="0"/>
              </a:rPr>
              <a:t>Current instruction is OK; </a:t>
            </a:r>
            <a:endParaRPr lang="en-US" sz="1800" dirty="0" smtClean="0">
              <a:latin typeface="Comic Sans MS" panose="030F0702030302020204" pitchFamily="66" charset="0"/>
            </a:endParaRPr>
          </a:p>
          <a:p>
            <a:r>
              <a:rPr lang="en-US" sz="1800" dirty="0" smtClean="0">
                <a:latin typeface="Comic Sans MS" panose="030F0702030302020204" pitchFamily="66" charset="0"/>
              </a:rPr>
              <a:t>check </a:t>
            </a:r>
            <a:r>
              <a:rPr lang="en-US" sz="1800" dirty="0">
                <a:latin typeface="Comic Sans MS" panose="030F0702030302020204" pitchFamily="66" charset="0"/>
              </a:rPr>
              <a:t>the </a:t>
            </a:r>
            <a:r>
              <a:rPr lang="en-US" sz="1800" dirty="0" err="1">
                <a:latin typeface="Comic Sans MS" panose="030F0702030302020204" pitchFamily="66" charset="0"/>
              </a:rPr>
              <a:t>ppc</a:t>
            </a:r>
            <a:r>
              <a:rPr lang="en-US" sz="1800" dirty="0">
                <a:latin typeface="Comic Sans MS" panose="030F0702030302020204" pitchFamily="66" charset="0"/>
              </a:rPr>
              <a:t> </a:t>
            </a:r>
            <a:r>
              <a:rPr lang="en-US" sz="1800" dirty="0" smtClean="0">
                <a:latin typeface="Comic Sans MS" panose="030F0702030302020204" pitchFamily="66" charset="0"/>
              </a:rPr>
              <a:t>prediction by execution, signal a redirect message (i.e. combinational pulse) on </a:t>
            </a:r>
            <a:r>
              <a:rPr lang="en-US" sz="1800" dirty="0" err="1" smtClean="0">
                <a:latin typeface="Comic Sans MS" panose="030F0702030302020204" pitchFamily="66" charset="0"/>
              </a:rPr>
              <a:t>misprediction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941139" y="1521548"/>
            <a:ext cx="1196134" cy="547142"/>
          </a:xfrm>
          <a:prstGeom prst="clou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1400" dirty="0" smtClean="0"/>
              <a:t>Redirect</a:t>
            </a:r>
          </a:p>
        </p:txBody>
      </p:sp>
    </p:spTree>
    <p:extLst>
      <p:ext uri="{BB962C8B-B14F-4D97-AF65-F5344CB8AC3E}">
        <p14:creationId xmlns:p14="http://schemas.microsoft.com/office/powerpoint/2010/main" val="112546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Arrow Connector 56"/>
          <p:cNvCxnSpPr/>
          <p:nvPr/>
        </p:nvCxnSpPr>
        <p:spPr bwMode="auto">
          <a:xfrm flipH="1" flipV="1">
            <a:off x="1698901" y="1928643"/>
            <a:ext cx="1227655" cy="1166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flipH="1" flipV="1">
            <a:off x="1698901" y="1623519"/>
            <a:ext cx="1353862" cy="1166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Decode </a:t>
            </a:r>
            <a:r>
              <a:rPr lang="en-US" dirty="0" smtClean="0"/>
              <a:t>stage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057776" y="2800410"/>
            <a:ext cx="2935287" cy="1198563"/>
            <a:chOff x="4610101" y="3136900"/>
            <a:chExt cx="2935287" cy="1198563"/>
          </a:xfrm>
        </p:grpSpPr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Execute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d2e</a:t>
              </a:r>
              <a:endParaRPr lang="en-US" sz="1600" dirty="0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rot="16200000">
              <a:off x="6984206" y="3296444"/>
              <a:ext cx="320675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rot="16200000">
              <a:off x="4450557" y="3305969"/>
              <a:ext cx="320675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71875" y="3065523"/>
            <a:ext cx="2525713" cy="933450"/>
            <a:chOff x="5638800" y="3402013"/>
            <a:chExt cx="2525713" cy="933450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Decode</a:t>
              </a:r>
              <a:endParaRPr lang="en-US" sz="1600" dirty="0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f2d</a:t>
              </a:r>
              <a:endParaRPr lang="en-US" sz="1600" dirty="0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076325" y="3065523"/>
            <a:ext cx="2525713" cy="933450"/>
            <a:chOff x="5638800" y="3402013"/>
            <a:chExt cx="2525713" cy="933450"/>
          </a:xfrm>
        </p:grpSpPr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Fetch</a:t>
              </a:r>
              <a:endParaRPr lang="en-US" sz="1600" dirty="0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PC</a:t>
              </a:r>
              <a:endParaRPr lang="en-US" sz="1600" dirty="0"/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038975" y="2149535"/>
            <a:ext cx="1266825" cy="742950"/>
            <a:chOff x="6610350" y="2514600"/>
            <a:chExt cx="1266825" cy="742950"/>
          </a:xfrm>
        </p:grpSpPr>
        <p:sp>
          <p:nvSpPr>
            <p:cNvPr id="25" name="Explosion 2 24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miss </a:t>
              </a:r>
            </a:p>
            <a:p>
              <a:pPr algn="ctr"/>
              <a:r>
                <a:rPr lang="en-US" sz="1400" dirty="0" err="1" smtClean="0"/>
                <a:t>pred</a:t>
              </a:r>
              <a:r>
                <a:rPr lang="en-US" sz="1400" dirty="0" smtClean="0"/>
                <a:t>?</a:t>
              </a:r>
              <a:endParaRPr lang="en-US" sz="14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495800" y="2187635"/>
            <a:ext cx="1266825" cy="742950"/>
            <a:chOff x="6610350" y="2514600"/>
            <a:chExt cx="1266825" cy="742950"/>
          </a:xfrm>
        </p:grpSpPr>
        <p:sp>
          <p:nvSpPr>
            <p:cNvPr id="28" name="Explosion 2 27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miss </a:t>
              </a:r>
            </a:p>
            <a:p>
              <a:pPr algn="ctr"/>
              <a:r>
                <a:rPr lang="en-US" sz="1400" dirty="0" err="1" smtClean="0"/>
                <a:t>pred</a:t>
              </a:r>
              <a:r>
                <a:rPr lang="en-US" sz="1400" dirty="0" smtClean="0"/>
                <a:t>?</a:t>
              </a:r>
              <a:endParaRPr lang="en-US" sz="1400" dirty="0"/>
            </a:p>
          </p:txBody>
        </p:sp>
      </p:grpSp>
      <p:sp>
        <p:nvSpPr>
          <p:cNvPr id="30" name="Freeform 29"/>
          <p:cNvSpPr/>
          <p:nvPr/>
        </p:nvSpPr>
        <p:spPr bwMode="auto">
          <a:xfrm>
            <a:off x="2932095" y="1939984"/>
            <a:ext cx="2135205" cy="314325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3098800" y="1635185"/>
            <a:ext cx="4511675" cy="590550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79921" y="1254185"/>
            <a:ext cx="131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{pc, </a:t>
            </a:r>
            <a:r>
              <a:rPr lang="en-US" sz="1400" dirty="0" err="1" smtClean="0"/>
              <a:t>newpc</a:t>
            </a:r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3450344" y="1957405"/>
            <a:ext cx="131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{pc, </a:t>
            </a:r>
            <a:r>
              <a:rPr lang="en-US" sz="1400" dirty="0" err="1" smtClean="0">
                <a:solidFill>
                  <a:srgbClr val="FF0000"/>
                </a:solidFill>
              </a:rPr>
              <a:t>newpc</a:t>
            </a:r>
            <a:r>
              <a:rPr lang="en-US" sz="1400" dirty="0" smtClean="0">
                <a:solidFill>
                  <a:srgbClr val="FF0000"/>
                </a:solidFill>
              </a:rPr>
              <a:t>}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17183" y="1517518"/>
            <a:ext cx="781716" cy="2762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1400" dirty="0" err="1" smtClean="0"/>
              <a:t>eEpoch</a:t>
            </a:r>
            <a:endParaRPr lang="en-US" sz="14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917183" y="1791038"/>
            <a:ext cx="782831" cy="2762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1400" dirty="0" err="1" smtClean="0"/>
              <a:t>dEpoch</a:t>
            </a:r>
            <a:endParaRPr lang="en-US" sz="1400" dirty="0" smtClean="0"/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 rot="16200000">
            <a:off x="8172291" y="3313770"/>
            <a:ext cx="0" cy="3584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 flipH="1">
            <a:off x="8351519" y="3245407"/>
            <a:ext cx="594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5" name="Freeform 44"/>
          <p:cNvSpPr/>
          <p:nvPr/>
        </p:nvSpPr>
        <p:spPr>
          <a:xfrm>
            <a:off x="669851" y="2955851"/>
            <a:ext cx="404037" cy="574158"/>
          </a:xfrm>
          <a:custGeom>
            <a:avLst/>
            <a:gdLst>
              <a:gd name="connsiteX0" fmla="*/ 0 w 404037"/>
              <a:gd name="connsiteY0" fmla="*/ 0 h 574158"/>
              <a:gd name="connsiteX1" fmla="*/ 0 w 404037"/>
              <a:gd name="connsiteY1" fmla="*/ 563526 h 574158"/>
              <a:gd name="connsiteX2" fmla="*/ 404037 w 404037"/>
              <a:gd name="connsiteY2" fmla="*/ 574158 h 574158"/>
              <a:gd name="connsiteX3" fmla="*/ 404037 w 404037"/>
              <a:gd name="connsiteY3" fmla="*/ 574158 h 57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037" h="574158">
                <a:moveTo>
                  <a:pt x="0" y="0"/>
                </a:moveTo>
                <a:lnTo>
                  <a:pt x="0" y="563526"/>
                </a:lnTo>
                <a:lnTo>
                  <a:pt x="404037" y="574158"/>
                </a:lnTo>
                <a:lnTo>
                  <a:pt x="404037" y="574158"/>
                </a:ln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26, 2015</a:t>
            </a:r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698896" y="2701974"/>
            <a:ext cx="2088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{pc, </a:t>
            </a:r>
            <a:r>
              <a:rPr lang="en-US" sz="1400" dirty="0" err="1" smtClean="0"/>
              <a:t>ppc</a:t>
            </a:r>
            <a:r>
              <a:rPr lang="en-US" sz="1400" dirty="0" smtClean="0"/>
              <a:t>, </a:t>
            </a:r>
            <a:r>
              <a:rPr lang="en-US" sz="1400" dirty="0" err="1" smtClean="0">
                <a:solidFill>
                  <a:srgbClr val="FF0000"/>
                </a:solidFill>
              </a:rPr>
              <a:t>ieEp</a:t>
            </a:r>
            <a:r>
              <a:rPr lang="en-US" sz="1400" dirty="0" smtClean="0">
                <a:solidFill>
                  <a:srgbClr val="FF0000"/>
                </a:solidFill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</a:rPr>
              <a:t>idEp</a:t>
            </a:r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5715000" y="2721925"/>
            <a:ext cx="1109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{..., </a:t>
            </a:r>
            <a:r>
              <a:rPr lang="en-US" sz="1400" dirty="0" err="1" smtClean="0"/>
              <a:t>ieEp</a:t>
            </a:r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2546510" y="4055638"/>
            <a:ext cx="502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Is </a:t>
            </a:r>
            <a:r>
              <a:rPr lang="en-US" sz="1800" dirty="0" err="1" smtClean="0"/>
              <a:t>ieEp</a:t>
            </a:r>
            <a:r>
              <a:rPr lang="en-US" sz="1800" dirty="0" smtClean="0"/>
              <a:t> == </a:t>
            </a:r>
            <a:r>
              <a:rPr lang="en-US" sz="1800" dirty="0" err="1" smtClean="0"/>
              <a:t>eEpoch</a:t>
            </a:r>
            <a:r>
              <a:rPr lang="en-US" sz="1800" dirty="0" smtClean="0"/>
              <a:t> &amp;&amp; </a:t>
            </a:r>
            <a:r>
              <a:rPr lang="en-US" sz="1800" dirty="0" err="1" smtClean="0"/>
              <a:t>idEp</a:t>
            </a:r>
            <a:r>
              <a:rPr lang="en-US" sz="1800" dirty="0" smtClean="0"/>
              <a:t> == </a:t>
            </a:r>
            <a:r>
              <a:rPr lang="en-US" sz="1800" dirty="0" err="1" smtClean="0"/>
              <a:t>dEpoch</a:t>
            </a:r>
            <a:r>
              <a:rPr lang="en-US" sz="1800" dirty="0" smtClean="0"/>
              <a:t> ? </a:t>
            </a:r>
            <a:endParaRPr lang="en-US" sz="1800" dirty="0"/>
          </a:p>
        </p:txBody>
      </p:sp>
      <p:cxnSp>
        <p:nvCxnSpPr>
          <p:cNvPr id="50" name="Straight Connector 49"/>
          <p:cNvCxnSpPr/>
          <p:nvPr/>
        </p:nvCxnSpPr>
        <p:spPr bwMode="auto">
          <a:xfrm flipH="1">
            <a:off x="2095500" y="4445594"/>
            <a:ext cx="1394252" cy="40727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2388356" y="4355933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  <a:endParaRPr lang="en-US" sz="1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5505261" y="4465612"/>
            <a:ext cx="1394252" cy="40727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6135405" y="4355933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sz="1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316241" y="4893418"/>
            <a:ext cx="2281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mic Sans MS" panose="030F0702030302020204" pitchFamily="66" charset="0"/>
              </a:rPr>
              <a:t>Wrong path instruction; drop it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8000" y="4839047"/>
            <a:ext cx="4549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mic Sans MS" panose="030F0702030302020204" pitchFamily="66" charset="0"/>
              </a:rPr>
              <a:t>Current instruction is OK; </a:t>
            </a:r>
            <a:endParaRPr lang="en-US" sz="1800" dirty="0" smtClean="0">
              <a:latin typeface="Comic Sans MS" panose="030F0702030302020204" pitchFamily="66" charset="0"/>
            </a:endParaRPr>
          </a:p>
          <a:p>
            <a:r>
              <a:rPr lang="en-US" sz="1800" dirty="0" smtClean="0">
                <a:latin typeface="Comic Sans MS" panose="030F0702030302020204" pitchFamily="66" charset="0"/>
              </a:rPr>
              <a:t>check </a:t>
            </a:r>
            <a:r>
              <a:rPr lang="en-US" sz="1800" dirty="0">
                <a:latin typeface="Comic Sans MS" panose="030F0702030302020204" pitchFamily="66" charset="0"/>
              </a:rPr>
              <a:t>the </a:t>
            </a:r>
            <a:r>
              <a:rPr lang="en-US" sz="1800" dirty="0" err="1">
                <a:latin typeface="Comic Sans MS" panose="030F0702030302020204" pitchFamily="66" charset="0"/>
              </a:rPr>
              <a:t>ppc</a:t>
            </a:r>
            <a:r>
              <a:rPr lang="en-US" sz="1800" dirty="0">
                <a:latin typeface="Comic Sans MS" panose="030F0702030302020204" pitchFamily="66" charset="0"/>
              </a:rPr>
              <a:t> prediction via </a:t>
            </a:r>
            <a:r>
              <a:rPr lang="en-US" sz="1800" dirty="0" smtClean="0">
                <a:latin typeface="Comic Sans MS" panose="030F0702030302020204" pitchFamily="66" charset="0"/>
              </a:rPr>
              <a:t>BHT, signal a redirect message (i.e. combinational pulse) on </a:t>
            </a:r>
            <a:r>
              <a:rPr lang="en-US" sz="1800" dirty="0" err="1" smtClean="0">
                <a:latin typeface="Comic Sans MS" panose="030F0702030302020204" pitchFamily="66" charset="0"/>
              </a:rPr>
              <a:t>misprediction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941139" y="1521548"/>
            <a:ext cx="1196134" cy="547142"/>
          </a:xfrm>
          <a:prstGeom prst="clou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1400" dirty="0" smtClean="0"/>
              <a:t>Redirect</a:t>
            </a:r>
          </a:p>
        </p:txBody>
      </p:sp>
    </p:spTree>
    <p:extLst>
      <p:ext uri="{BB962C8B-B14F-4D97-AF65-F5344CB8AC3E}">
        <p14:creationId xmlns:p14="http://schemas.microsoft.com/office/powerpoint/2010/main" val="360755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Arrow Connector 38"/>
          <p:cNvCxnSpPr/>
          <p:nvPr/>
        </p:nvCxnSpPr>
        <p:spPr bwMode="auto">
          <a:xfrm flipH="1" flipV="1">
            <a:off x="1698901" y="1928643"/>
            <a:ext cx="1227655" cy="11666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H="1" flipV="1">
            <a:off x="1698901" y="1623519"/>
            <a:ext cx="1353862" cy="11666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Fetch stage: </a:t>
            </a:r>
            <a:br>
              <a:rPr lang="en-US" sz="4000" dirty="0" smtClean="0"/>
            </a:br>
            <a:r>
              <a:rPr lang="en-US" sz="4000" dirty="0" smtClean="0"/>
              <a:t>redirect PC, change epoch</a:t>
            </a:r>
            <a:endParaRPr lang="en-US" sz="4000" dirty="0"/>
          </a:p>
        </p:txBody>
      </p:sp>
      <p:grpSp>
        <p:nvGrpSpPr>
          <p:cNvPr id="8" name="Group 7"/>
          <p:cNvGrpSpPr/>
          <p:nvPr/>
        </p:nvGrpSpPr>
        <p:grpSpPr>
          <a:xfrm>
            <a:off x="5057776" y="2800410"/>
            <a:ext cx="2935287" cy="1198563"/>
            <a:chOff x="4610101" y="3136900"/>
            <a:chExt cx="2935287" cy="1198563"/>
          </a:xfrm>
        </p:grpSpPr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Execute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d2e</a:t>
              </a:r>
              <a:endParaRPr lang="en-US" sz="1600" dirty="0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rot="16200000">
              <a:off x="6984206" y="3296444"/>
              <a:ext cx="320675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rot="16200000">
              <a:off x="4450557" y="3305969"/>
              <a:ext cx="320675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71875" y="3065523"/>
            <a:ext cx="2525713" cy="933450"/>
            <a:chOff x="5638800" y="3402013"/>
            <a:chExt cx="2525713" cy="933450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Decode</a:t>
              </a:r>
              <a:endParaRPr lang="en-US" sz="1600" dirty="0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f2d</a:t>
              </a:r>
              <a:endParaRPr lang="en-US" sz="1600" dirty="0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076325" y="3065523"/>
            <a:ext cx="2525713" cy="933450"/>
            <a:chOff x="5638800" y="3402013"/>
            <a:chExt cx="2525713" cy="933450"/>
          </a:xfrm>
        </p:grpSpPr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Fetch</a:t>
              </a:r>
              <a:endParaRPr lang="en-US" sz="1600" dirty="0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PC</a:t>
              </a:r>
              <a:endParaRPr lang="en-US" sz="1600" dirty="0"/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038975" y="2149535"/>
            <a:ext cx="1266825" cy="742950"/>
            <a:chOff x="6610350" y="2514600"/>
            <a:chExt cx="1266825" cy="742950"/>
          </a:xfrm>
        </p:grpSpPr>
        <p:sp>
          <p:nvSpPr>
            <p:cNvPr id="25" name="Explosion 2 24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miss </a:t>
              </a:r>
            </a:p>
            <a:p>
              <a:pPr algn="ctr"/>
              <a:r>
                <a:rPr lang="en-US" sz="1400" dirty="0" err="1" smtClean="0"/>
                <a:t>pred</a:t>
              </a:r>
              <a:r>
                <a:rPr lang="en-US" sz="1400" dirty="0" smtClean="0"/>
                <a:t>?</a:t>
              </a:r>
              <a:endParaRPr lang="en-US" sz="14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495800" y="2187635"/>
            <a:ext cx="1266825" cy="742950"/>
            <a:chOff x="6610350" y="2514600"/>
            <a:chExt cx="1266825" cy="742950"/>
          </a:xfrm>
        </p:grpSpPr>
        <p:sp>
          <p:nvSpPr>
            <p:cNvPr id="28" name="Explosion 2 27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miss </a:t>
              </a:r>
            </a:p>
            <a:p>
              <a:pPr algn="ctr"/>
              <a:r>
                <a:rPr lang="en-US" sz="1400" dirty="0" err="1" smtClean="0"/>
                <a:t>pred</a:t>
              </a:r>
              <a:r>
                <a:rPr lang="en-US" sz="1400" dirty="0" smtClean="0"/>
                <a:t>?</a:t>
              </a:r>
              <a:endParaRPr lang="en-US" sz="1400" dirty="0"/>
            </a:p>
          </p:txBody>
        </p:sp>
      </p:grpSp>
      <p:sp>
        <p:nvSpPr>
          <p:cNvPr id="30" name="Freeform 29"/>
          <p:cNvSpPr/>
          <p:nvPr/>
        </p:nvSpPr>
        <p:spPr bwMode="auto">
          <a:xfrm>
            <a:off x="2973388" y="1939984"/>
            <a:ext cx="2093912" cy="314325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3098800" y="1635185"/>
            <a:ext cx="4511675" cy="590550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79921" y="1254185"/>
            <a:ext cx="131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{pc, </a:t>
            </a:r>
            <a:r>
              <a:rPr lang="en-US" sz="1400" dirty="0" err="1" smtClean="0">
                <a:solidFill>
                  <a:srgbClr val="FF0000"/>
                </a:solidFill>
              </a:rPr>
              <a:t>newpc</a:t>
            </a:r>
            <a:r>
              <a:rPr lang="en-US" sz="1400" dirty="0" smtClean="0">
                <a:solidFill>
                  <a:srgbClr val="FF0000"/>
                </a:solidFill>
              </a:rPr>
              <a:t>}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50344" y="1957405"/>
            <a:ext cx="131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{pc, </a:t>
            </a:r>
            <a:r>
              <a:rPr lang="en-US" sz="1400" dirty="0" err="1" smtClean="0">
                <a:solidFill>
                  <a:srgbClr val="FF0000"/>
                </a:solidFill>
              </a:rPr>
              <a:t>newpc</a:t>
            </a:r>
            <a:r>
              <a:rPr lang="en-US" sz="1400" dirty="0" smtClean="0">
                <a:solidFill>
                  <a:srgbClr val="FF0000"/>
                </a:solidFill>
              </a:rPr>
              <a:t>}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17183" y="1517518"/>
            <a:ext cx="781716" cy="2762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1400" dirty="0" err="1" smtClean="0"/>
              <a:t>eEpoch</a:t>
            </a:r>
            <a:endParaRPr lang="en-US" sz="14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917183" y="1791038"/>
            <a:ext cx="782831" cy="2762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1400" dirty="0" err="1" smtClean="0"/>
              <a:t>dEpoch</a:t>
            </a:r>
            <a:endParaRPr lang="en-US" sz="1400" dirty="0" smtClean="0"/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 rot="16200000">
            <a:off x="8172291" y="3313770"/>
            <a:ext cx="0" cy="3584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 flipH="1">
            <a:off x="8351519" y="3245407"/>
            <a:ext cx="594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5" name="Freeform 44"/>
          <p:cNvSpPr/>
          <p:nvPr/>
        </p:nvSpPr>
        <p:spPr>
          <a:xfrm>
            <a:off x="669851" y="2955851"/>
            <a:ext cx="404037" cy="574158"/>
          </a:xfrm>
          <a:custGeom>
            <a:avLst/>
            <a:gdLst>
              <a:gd name="connsiteX0" fmla="*/ 0 w 404037"/>
              <a:gd name="connsiteY0" fmla="*/ 0 h 574158"/>
              <a:gd name="connsiteX1" fmla="*/ 0 w 404037"/>
              <a:gd name="connsiteY1" fmla="*/ 563526 h 574158"/>
              <a:gd name="connsiteX2" fmla="*/ 404037 w 404037"/>
              <a:gd name="connsiteY2" fmla="*/ 574158 h 574158"/>
              <a:gd name="connsiteX3" fmla="*/ 404037 w 404037"/>
              <a:gd name="connsiteY3" fmla="*/ 574158 h 57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037" h="574158">
                <a:moveTo>
                  <a:pt x="0" y="0"/>
                </a:moveTo>
                <a:lnTo>
                  <a:pt x="0" y="563526"/>
                </a:lnTo>
                <a:lnTo>
                  <a:pt x="404037" y="574158"/>
                </a:lnTo>
                <a:lnTo>
                  <a:pt x="404037" y="574158"/>
                </a:ln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26, 2015</a:t>
            </a:r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941139" y="1521548"/>
            <a:ext cx="1196134" cy="547142"/>
          </a:xfrm>
          <a:prstGeom prst="cloud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1400" dirty="0" smtClean="0">
                <a:solidFill>
                  <a:srgbClr val="FF0000"/>
                </a:solidFill>
              </a:rPr>
              <a:t>Redirect</a:t>
            </a:r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795288" y="4038381"/>
            <a:ext cx="8151202" cy="2552423"/>
          </a:xfrm>
        </p:spPr>
        <p:txBody>
          <a:bodyPr/>
          <a:lstStyle/>
          <a:p>
            <a:r>
              <a:rPr lang="en-US" sz="2000" dirty="0" smtClean="0"/>
              <a:t>If there is redirect message from Execute</a:t>
            </a:r>
            <a:endParaRPr lang="en-US" sz="2000" dirty="0"/>
          </a:p>
          <a:p>
            <a:pPr lvl="1"/>
            <a:r>
              <a:rPr lang="en-US" sz="1600" dirty="0" smtClean="0"/>
              <a:t>Set PC to correct value, Flip </a:t>
            </a:r>
            <a:r>
              <a:rPr lang="en-US" sz="1600" dirty="0" err="1" smtClean="0"/>
              <a:t>eEpoch</a:t>
            </a:r>
            <a:endParaRPr lang="en-US" sz="1600" dirty="0" smtClean="0"/>
          </a:p>
          <a:p>
            <a:r>
              <a:rPr lang="en-US" sz="2000" dirty="0" smtClean="0"/>
              <a:t>Else if there is redirect message from Decode</a:t>
            </a:r>
          </a:p>
          <a:p>
            <a:pPr lvl="1"/>
            <a:r>
              <a:rPr lang="en-US" sz="1600" dirty="0" smtClean="0"/>
              <a:t>Set PC to correct value, Flip </a:t>
            </a:r>
            <a:r>
              <a:rPr lang="en-US" sz="1600" dirty="0" err="1" smtClean="0"/>
              <a:t>dEpoch</a:t>
            </a:r>
            <a:endParaRPr lang="en-US" sz="1600" dirty="0" smtClean="0"/>
          </a:p>
          <a:p>
            <a:r>
              <a:rPr lang="en-US" sz="2000" dirty="0" smtClean="0"/>
              <a:t>We can always request </a:t>
            </a:r>
            <a:r>
              <a:rPr lang="en-US" sz="2000" dirty="0" err="1" smtClean="0"/>
              <a:t>IMem</a:t>
            </a:r>
            <a:r>
              <a:rPr lang="en-US" sz="2000" dirty="0" smtClean="0"/>
              <a:t> to fetch new instruction</a:t>
            </a:r>
          </a:p>
          <a:p>
            <a:pPr lvl="1"/>
            <a:r>
              <a:rPr lang="en-US" sz="1600" dirty="0" smtClean="0"/>
              <a:t>New instruction will be tagged with current </a:t>
            </a:r>
            <a:r>
              <a:rPr lang="en-US" sz="1600" dirty="0" err="1" smtClean="0"/>
              <a:t>eEpoch</a:t>
            </a:r>
            <a:r>
              <a:rPr lang="en-US" sz="1600" dirty="0" smtClean="0"/>
              <a:t> and </a:t>
            </a:r>
            <a:r>
              <a:rPr lang="en-US" sz="1600" dirty="0" err="1" smtClean="0"/>
              <a:t>dEpoch</a:t>
            </a:r>
            <a:endParaRPr lang="en-US" sz="1600" dirty="0" smtClean="0"/>
          </a:p>
          <a:p>
            <a:pPr lvl="1"/>
            <a:r>
              <a:rPr lang="en-US" sz="1600" dirty="0" smtClean="0"/>
              <a:t>PC redirection overrides next-PC prediction</a:t>
            </a:r>
          </a:p>
          <a:p>
            <a:pPr lvl="1"/>
            <a:r>
              <a:rPr lang="en-US" sz="1600" dirty="0" smtClean="0"/>
              <a:t>When PC redirects, new instruction must be killed at Decode stage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6971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8179" y="2919491"/>
                <a:ext cx="8810625" cy="4114800"/>
              </a:xfrm>
            </p:spPr>
            <p:txBody>
              <a:bodyPr/>
              <a:lstStyle/>
              <a:p>
                <a:r>
                  <a:rPr lang="en-US" sz="2000" dirty="0" smtClean="0"/>
                  <a:t>Assume epochs are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unbounded</a:t>
                </a:r>
                <a:r>
                  <a:rPr lang="en-US" sz="2000" dirty="0" smtClean="0"/>
                  <a:t> instead of just 1-bit</a:t>
                </a:r>
              </a:p>
              <a:p>
                <a:pPr lvl="1"/>
                <a:r>
                  <a:rPr lang="en-US" sz="1800" dirty="0" smtClean="0"/>
                  <a:t>On PC redirection, increment epoch instead of flipping it</a:t>
                </a:r>
              </a:p>
              <a:p>
                <a:pPr lvl="1"/>
                <a:r>
                  <a:rPr lang="en-US" sz="1800" dirty="0" smtClean="0"/>
                  <a:t>Obviously correct</a:t>
                </a:r>
              </a:p>
              <a:p>
                <a:r>
                  <a:rPr lang="en-US" sz="2000" dirty="0" smtClean="0"/>
                  <a:t>At cycle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instructions between </a:t>
                </a:r>
                <a:r>
                  <a:rPr lang="en-US" sz="2000" dirty="0"/>
                  <a:t>Fetch and </a:t>
                </a:r>
                <a:r>
                  <a:rPr lang="en-US" sz="2000" dirty="0" smtClean="0"/>
                  <a:t>Execute: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1…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endParaRPr lang="en-US" sz="2000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1800" dirty="0" smtClean="0"/>
                  <a:t> at Fetch,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 smtClean="0"/>
                  <a:t> at Execute,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 smtClean="0"/>
                  <a:t> at Decode</a:t>
                </a:r>
              </a:p>
              <a:p>
                <a:r>
                  <a:rPr lang="en-US" sz="2000" dirty="0" smtClean="0"/>
                  <a:t>Invariant: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𝑒𝐸𝑝𝑜𝑐h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𝑖𝑒𝐸𝑝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𝑖𝑒𝐸𝑝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≥…≥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𝑖𝑒𝐸𝑝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𝑒𝐸𝑝𝑜𝑐h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</m:oMath>
                </a14:m>
                <a:endParaRPr lang="en-US" sz="1800" b="0" dirty="0" smtClean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𝐸𝑝𝑜𝑐h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𝑖𝑑𝐸𝑝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𝑖𝑑𝐸𝑝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≥…≥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𝑖𝑑𝐸𝑝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𝐸𝑝𝑜𝑐h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</m:oMath>
                </a14:m>
                <a:endParaRPr lang="en-US" sz="1800" dirty="0" smtClean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sz="2000" dirty="0" smtClean="0">
                    <a:ea typeface="Cambria Math" panose="02040503050406030204" pitchFamily="18" charset="0"/>
                  </a:rPr>
                  <a:t>Proved by induction 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2000" dirty="0" smtClean="0">
                  <a:ea typeface="Cambria Math" panose="02040503050406030204" pitchFamily="18" charset="0"/>
                </a:endParaRPr>
              </a:p>
              <a:p>
                <a:r>
                  <a:rPr lang="en-US" sz="2000" dirty="0" smtClean="0">
                    <a:ea typeface="Cambria Math" panose="02040503050406030204" pitchFamily="18" charset="0"/>
                  </a:rPr>
                  <a:t>Observation: only need </a:t>
                </a:r>
                <a:r>
                  <a:rPr lang="en-US" sz="2000" dirty="0" smtClean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last</a:t>
                </a:r>
                <a:r>
                  <a:rPr lang="en-US" sz="2000" dirty="0" smtClean="0">
                    <a:ea typeface="Cambria Math" panose="02040503050406030204" pitchFamily="18" charset="0"/>
                  </a:rPr>
                  <a:t> bit of epoch – </a:t>
                </a:r>
                <a:r>
                  <a:rPr lang="en-US" sz="2000" smtClean="0">
                    <a:ea typeface="Cambria Math" panose="02040503050406030204" pitchFamily="18" charset="0"/>
                  </a:rPr>
                  <a:t>1-bit epochs</a:t>
                </a:r>
                <a:endParaRPr lang="en-US" sz="2000" dirty="0">
                  <a:ea typeface="Cambria Math" panose="02040503050406030204" pitchFamily="18" charset="0"/>
                </a:endParaRPr>
              </a:p>
              <a:p>
                <a:pPr lvl="1"/>
                <a:endParaRPr lang="en-US" sz="16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8179" y="2919491"/>
                <a:ext cx="8810625" cy="4114800"/>
              </a:xfrm>
              <a:blipFill rotWithShape="0">
                <a:blip r:embed="rId2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26,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6049" y="1741604"/>
            <a:ext cx="781716" cy="2762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1400" dirty="0" err="1" smtClean="0"/>
              <a:t>eEpoch</a:t>
            </a:r>
            <a:endParaRPr lang="en-US" sz="1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26049" y="2015124"/>
            <a:ext cx="782831" cy="2762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1400" dirty="0" err="1" smtClean="0"/>
              <a:t>dEpoch</a:t>
            </a:r>
            <a:endParaRPr lang="en-US" sz="1400" dirty="0" smtClean="0"/>
          </a:p>
        </p:txBody>
      </p:sp>
      <p:sp>
        <p:nvSpPr>
          <p:cNvPr id="9" name="TextBox 8"/>
          <p:cNvSpPr txBox="1"/>
          <p:nvPr/>
        </p:nvSpPr>
        <p:spPr>
          <a:xfrm flipH="1">
            <a:off x="5804864" y="1815069"/>
            <a:ext cx="594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...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578556" y="1682241"/>
            <a:ext cx="1320887" cy="796925"/>
            <a:chOff x="6761804" y="1880841"/>
            <a:chExt cx="1320887" cy="796925"/>
          </a:xfrm>
        </p:grpSpPr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6977782" y="1880841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Execute</a:t>
              </a:r>
              <a:endParaRPr lang="en-US" sz="1600" dirty="0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7865195" y="2274542"/>
              <a:ext cx="2174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6761804" y="2275334"/>
              <a:ext cx="2174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 flipH="1">
            <a:off x="7972871" y="1815069"/>
            <a:ext cx="594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...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891374" y="1683989"/>
            <a:ext cx="1104909" cy="796925"/>
            <a:chOff x="6977782" y="1880841"/>
            <a:chExt cx="1104909" cy="796925"/>
          </a:xfrm>
        </p:grpSpPr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6977782" y="1880841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Fetch</a:t>
              </a:r>
              <a:endParaRPr lang="en-US" sz="1600" dirty="0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7865195" y="2274542"/>
              <a:ext cx="2174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229203" y="1683988"/>
            <a:ext cx="1320887" cy="796925"/>
            <a:chOff x="6761804" y="1880841"/>
            <a:chExt cx="1320887" cy="796925"/>
          </a:xfrm>
        </p:grpSpPr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6977782" y="1880841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Decode</a:t>
              </a:r>
              <a:endParaRPr lang="en-US" sz="1600" dirty="0"/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>
              <a:off x="7865195" y="2274542"/>
              <a:ext cx="2174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6761804" y="2275334"/>
              <a:ext cx="2174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 flipH="1">
            <a:off x="3343308" y="1815069"/>
            <a:ext cx="594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...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 flipH="1">
                <a:off x="2037594" y="2441478"/>
                <a:ext cx="59497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037594" y="2441478"/>
                <a:ext cx="594971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16327" r="-7143"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 flipH="1">
                <a:off x="4591401" y="2441478"/>
                <a:ext cx="59497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591401" y="2441478"/>
                <a:ext cx="594971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30612" r="-22449"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 flipH="1">
                <a:off x="6998243" y="2441478"/>
                <a:ext cx="59497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998243" y="2441478"/>
                <a:ext cx="594971" cy="400110"/>
              </a:xfrm>
              <a:prstGeom prst="rect">
                <a:avLst/>
              </a:prstGeom>
              <a:blipFill rotWithShape="0">
                <a:blip r:embed="rId5"/>
                <a:stretch>
                  <a:fillRect l="-25510" r="-16327"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177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4-stage Pipeline: code sketch</a:t>
            </a:r>
          </a:p>
        </p:txBody>
      </p:sp>
      <p:sp>
        <p:nvSpPr>
          <p:cNvPr id="4710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89075"/>
            <a:ext cx="8543925" cy="4879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mkProc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(Proc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// stage 1: Fetch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// stage 2: Decode &amp; read register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// stage 3: Execute &amp; access memory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// stage 4: Commit (write register file)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Ehr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#(2,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 &lt;-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mkEhr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(?);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IMemory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iMem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mkIMemory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#(2, Fetch2Decode)   f2d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mkCFFifo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#(2, Decode2Execute) d2e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mkCFFifo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#(2, Execute2Commit) e2c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mkCFFifo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#(Bool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#(Bool)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dEpoch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(False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Ehr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#(2, Maybe#(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ExeRedirect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exeRedirect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mkEhr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(Invalid);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Ehr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#(2, Maybe#(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DecRedirect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decRedirect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mkEhr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(Invalid);    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BTB#(16)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btb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mkBTB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BHT#(1024)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bht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mkBHT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26,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64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Execute stage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26,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32460" y="1501139"/>
            <a:ext cx="8511540" cy="508041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d2e.deq;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x = d2e.first;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x.ieEp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exec(...);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exeRedirect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[0] &lt;= Valid ({pc: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    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else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e2c.enq(Exec2Commit{poisoned: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...});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// wrong path instruction, poison it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44955" y="5650173"/>
            <a:ext cx="3814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BHT training is missing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6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Decode stage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26,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32460" y="1501139"/>
            <a:ext cx="8511540" cy="508041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doDecode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f2d.deq;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 = f2d.first;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x.ieEp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x.idEp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dEpoch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stall = ...; // check scoreboard for stall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(!stall)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x.iType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== Br)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bht_ppc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...; // BHT prediction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bht_ppc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!=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decRedirect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] &lt;=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Valid ({pc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      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bht_ppc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d2e.enq(Decode2Execute{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ieEp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x.ieEp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...});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end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// else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 wrong path instruction, killed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28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45376</TotalTime>
  <Words>774</Words>
  <Application>Microsoft Office PowerPoint</Application>
  <PresentationFormat>On-screen Show (4:3)</PresentationFormat>
  <Paragraphs>221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Cambria Math</vt:lpstr>
      <vt:lpstr>Comic Sans MS</vt:lpstr>
      <vt:lpstr>Courier New</vt:lpstr>
      <vt:lpstr>Tahoma</vt:lpstr>
      <vt:lpstr>Times New Roman</vt:lpstr>
      <vt:lpstr>Verdana</vt:lpstr>
      <vt:lpstr>Wingdings</vt:lpstr>
      <vt:lpstr>Blueprint</vt:lpstr>
      <vt:lpstr>Global Epoch</vt:lpstr>
      <vt:lpstr>N-Stage pipeline: Two predictors</vt:lpstr>
      <vt:lpstr>Execute stage</vt:lpstr>
      <vt:lpstr>Decode stage</vt:lpstr>
      <vt:lpstr>Fetch stage:  redirect PC, change epoch</vt:lpstr>
      <vt:lpstr>Proof of correctness</vt:lpstr>
      <vt:lpstr>4-stage Pipeline: code sketch</vt:lpstr>
      <vt:lpstr>Execute stage</vt:lpstr>
      <vt:lpstr>Decode stage</vt:lpstr>
      <vt:lpstr>Fetch stage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Sizhuo Zhang</cp:lastModifiedBy>
  <cp:revision>1566</cp:revision>
  <cp:lastPrinted>2015-10-27T02:37:40Z</cp:lastPrinted>
  <dcterms:created xsi:type="dcterms:W3CDTF">2003-01-21T19:25:41Z</dcterms:created>
  <dcterms:modified xsi:type="dcterms:W3CDTF">2015-10-27T02:37:48Z</dcterms:modified>
</cp:coreProperties>
</file>