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0"/>
  </p:notesMasterIdLst>
  <p:handoutMasterIdLst>
    <p:handoutMasterId r:id="rId31"/>
  </p:handoutMasterIdLst>
  <p:sldIdLst>
    <p:sldId id="1436" r:id="rId2"/>
    <p:sldId id="1437" r:id="rId3"/>
    <p:sldId id="1421" r:id="rId4"/>
    <p:sldId id="1422" r:id="rId5"/>
    <p:sldId id="1423" r:id="rId6"/>
    <p:sldId id="1424" r:id="rId7"/>
    <p:sldId id="1425" r:id="rId8"/>
    <p:sldId id="1396" r:id="rId9"/>
    <p:sldId id="1403" r:id="rId10"/>
    <p:sldId id="1413" r:id="rId11"/>
    <p:sldId id="1414" r:id="rId12"/>
    <p:sldId id="1397" r:id="rId13"/>
    <p:sldId id="1426" r:id="rId14"/>
    <p:sldId id="1404" r:id="rId15"/>
    <p:sldId id="1411" r:id="rId16"/>
    <p:sldId id="1401" r:id="rId17"/>
    <p:sldId id="1406" r:id="rId18"/>
    <p:sldId id="1407" r:id="rId19"/>
    <p:sldId id="1398" r:id="rId20"/>
    <p:sldId id="1427" r:id="rId21"/>
    <p:sldId id="1428" r:id="rId22"/>
    <p:sldId id="1438" r:id="rId23"/>
    <p:sldId id="1430" r:id="rId24"/>
    <p:sldId id="1431" r:id="rId25"/>
    <p:sldId id="1432" r:id="rId26"/>
    <p:sldId id="1433" r:id="rId27"/>
    <p:sldId id="1434" r:id="rId28"/>
    <p:sldId id="1439" r:id="rId29"/>
  </p:sldIdLst>
  <p:sldSz cx="9144000" cy="6858000" type="screen4x3"/>
  <p:notesSz cx="7099300" cy="10234613"/>
  <p:defaultTextStyle>
    <a:defPPr>
      <a:defRPr lang="en-US"/>
    </a:defPPr>
    <a:lvl1pPr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1pPr>
    <a:lvl2pPr marL="4572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2pPr>
    <a:lvl3pPr marL="9144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3pPr>
    <a:lvl4pPr marL="13716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4pPr>
    <a:lvl5pPr marL="1828800" algn="l" rtl="0" fontAlgn="base">
      <a:lnSpc>
        <a:spcPct val="90000"/>
      </a:lnSpc>
      <a:spcBef>
        <a:spcPct val="25000"/>
      </a:spcBef>
      <a:spcAft>
        <a:spcPct val="0"/>
      </a:spcAft>
      <a:buClr>
        <a:schemeClr val="bg1"/>
      </a:buClr>
      <a:buSzPct val="100000"/>
      <a:buFont typeface="Wingdings" pitchFamily="-96" charset="2"/>
      <a:buChar char="•"/>
      <a:defRPr sz="2000" kern="1200">
        <a:solidFill>
          <a:schemeClr val="tx1"/>
        </a:solidFill>
        <a:latin typeface="Verdana" pitchFamily="-96" charset="0"/>
        <a:ea typeface="+mn-ea"/>
        <a:cs typeface="+mn-cs"/>
      </a:defRPr>
    </a:lvl5pPr>
    <a:lvl6pPr marL="2286000" algn="l" defTabSz="914400" rtl="0" eaLnBrk="1" latinLnBrk="0" hangingPunct="1">
      <a:defRPr sz="2000" kern="1200">
        <a:solidFill>
          <a:schemeClr val="tx1"/>
        </a:solidFill>
        <a:latin typeface="Verdana" pitchFamily="-96" charset="0"/>
        <a:ea typeface="+mn-ea"/>
        <a:cs typeface="+mn-cs"/>
      </a:defRPr>
    </a:lvl6pPr>
    <a:lvl7pPr marL="2743200" algn="l" defTabSz="914400" rtl="0" eaLnBrk="1" latinLnBrk="0" hangingPunct="1">
      <a:defRPr sz="2000" kern="1200">
        <a:solidFill>
          <a:schemeClr val="tx1"/>
        </a:solidFill>
        <a:latin typeface="Verdana" pitchFamily="-96" charset="0"/>
        <a:ea typeface="+mn-ea"/>
        <a:cs typeface="+mn-cs"/>
      </a:defRPr>
    </a:lvl7pPr>
    <a:lvl8pPr marL="3200400" algn="l" defTabSz="914400" rtl="0" eaLnBrk="1" latinLnBrk="0" hangingPunct="1">
      <a:defRPr sz="2000" kern="1200">
        <a:solidFill>
          <a:schemeClr val="tx1"/>
        </a:solidFill>
        <a:latin typeface="Verdana" pitchFamily="-96" charset="0"/>
        <a:ea typeface="+mn-ea"/>
        <a:cs typeface="+mn-cs"/>
      </a:defRPr>
    </a:lvl8pPr>
    <a:lvl9pPr marL="3657600" algn="l" defTabSz="914400" rtl="0" eaLnBrk="1" latinLnBrk="0" hangingPunct="1">
      <a:defRPr sz="2000" kern="1200">
        <a:solidFill>
          <a:schemeClr val="tx1"/>
        </a:solidFill>
        <a:latin typeface="Verdana" pitchFamily="-96"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1968">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6FD71"/>
    <a:srgbClr val="FF3333"/>
    <a:srgbClr val="FD7E71"/>
    <a:srgbClr val="CC33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7156" autoAdjust="0"/>
  </p:normalViewPr>
  <p:slideViewPr>
    <p:cSldViewPr snapToGrid="0">
      <p:cViewPr varScale="1">
        <p:scale>
          <a:sx n="70" d="100"/>
          <a:sy n="70" d="100"/>
        </p:scale>
        <p:origin x="1410" y="72"/>
      </p:cViewPr>
      <p:guideLst>
        <p:guide orient="horz" pos="2448"/>
        <p:guide pos="19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404" y="732"/>
      </p:cViewPr>
      <p:guideLst>
        <p:guide orient="horz" pos="322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2"/>
            <a:ext cx="3076672" cy="512746"/>
          </a:xfrm>
          <a:prstGeom prst="rect">
            <a:avLst/>
          </a:prstGeom>
          <a:noFill/>
          <a:ln w="9525">
            <a:noFill/>
            <a:miter lim="800000"/>
            <a:headEnd/>
            <a:tailEnd/>
          </a:ln>
          <a:effectLst/>
        </p:spPr>
        <p:txBody>
          <a:bodyPr vert="horz" wrap="square" lIns="98314" tIns="49154" rIns="98314" bIns="49154" numCol="1" anchor="t" anchorCtr="0" compatLnSpc="1">
            <a:prstTxWarp prst="textNoShape">
              <a:avLst/>
            </a:prstTxWarp>
          </a:bodyPr>
          <a:lstStyle>
            <a:lvl1pPr defTabSz="982445">
              <a:lnSpc>
                <a:spcPct val="100000"/>
              </a:lnSpc>
              <a:spcBef>
                <a:spcPct val="20000"/>
              </a:spcBef>
              <a:buClrTx/>
              <a:buSzTx/>
              <a:buFontTx/>
              <a:buNone/>
              <a:defRPr sz="1400">
                <a:latin typeface="Tahoma" pitchFamily="34" charset="0"/>
              </a:defRPr>
            </a:lvl1pPr>
          </a:lstStyle>
          <a:p>
            <a:pPr>
              <a:defRPr/>
            </a:pPr>
            <a:endParaRPr lang="en-US"/>
          </a:p>
        </p:txBody>
      </p:sp>
      <p:sp>
        <p:nvSpPr>
          <p:cNvPr id="386051" name="Rectangle 3"/>
          <p:cNvSpPr>
            <a:spLocks noGrp="1" noChangeArrowheads="1"/>
          </p:cNvSpPr>
          <p:nvPr>
            <p:ph type="dt" sz="quarter" idx="1"/>
          </p:nvPr>
        </p:nvSpPr>
        <p:spPr bwMode="auto">
          <a:xfrm>
            <a:off x="4022630" y="2"/>
            <a:ext cx="3076670" cy="512746"/>
          </a:xfrm>
          <a:prstGeom prst="rect">
            <a:avLst/>
          </a:prstGeom>
          <a:noFill/>
          <a:ln w="9525">
            <a:noFill/>
            <a:miter lim="800000"/>
            <a:headEnd/>
            <a:tailEnd/>
          </a:ln>
          <a:effectLst/>
        </p:spPr>
        <p:txBody>
          <a:bodyPr vert="horz" wrap="square" lIns="98314" tIns="49154" rIns="98314" bIns="49154" numCol="1" anchor="t" anchorCtr="0" compatLnSpc="1">
            <a:prstTxWarp prst="textNoShape">
              <a:avLst/>
            </a:prstTxWarp>
          </a:bodyPr>
          <a:lstStyle>
            <a:lvl1pPr algn="r" defTabSz="982445">
              <a:lnSpc>
                <a:spcPct val="100000"/>
              </a:lnSpc>
              <a:spcBef>
                <a:spcPct val="20000"/>
              </a:spcBef>
              <a:buClrTx/>
              <a:buSzTx/>
              <a:buFontTx/>
              <a:buNone/>
              <a:defRPr sz="1400">
                <a:latin typeface="Tahoma" pitchFamily="34" charset="0"/>
              </a:defRPr>
            </a:lvl1pPr>
          </a:lstStyle>
          <a:p>
            <a:pPr>
              <a:defRPr/>
            </a:pPr>
            <a:endParaRPr lang="en-US"/>
          </a:p>
        </p:txBody>
      </p:sp>
      <p:sp>
        <p:nvSpPr>
          <p:cNvPr id="386052" name="Rectangle 4"/>
          <p:cNvSpPr>
            <a:spLocks noGrp="1" noChangeArrowheads="1"/>
          </p:cNvSpPr>
          <p:nvPr>
            <p:ph type="ftr" sz="quarter" idx="2"/>
          </p:nvPr>
        </p:nvSpPr>
        <p:spPr bwMode="auto">
          <a:xfrm>
            <a:off x="0" y="9721868"/>
            <a:ext cx="3076672" cy="512745"/>
          </a:xfrm>
          <a:prstGeom prst="rect">
            <a:avLst/>
          </a:prstGeom>
          <a:noFill/>
          <a:ln w="9525">
            <a:noFill/>
            <a:miter lim="800000"/>
            <a:headEnd/>
            <a:tailEnd/>
          </a:ln>
          <a:effectLst/>
        </p:spPr>
        <p:txBody>
          <a:bodyPr vert="horz" wrap="square" lIns="98314" tIns="49154" rIns="98314" bIns="49154" numCol="1" anchor="b" anchorCtr="0" compatLnSpc="1">
            <a:prstTxWarp prst="textNoShape">
              <a:avLst/>
            </a:prstTxWarp>
          </a:bodyPr>
          <a:lstStyle>
            <a:lvl1pPr defTabSz="982445">
              <a:lnSpc>
                <a:spcPct val="100000"/>
              </a:lnSpc>
              <a:spcBef>
                <a:spcPct val="20000"/>
              </a:spcBef>
              <a:buClrTx/>
              <a:buSzTx/>
              <a:buFontTx/>
              <a:buNone/>
              <a:defRPr sz="1400">
                <a:latin typeface="Tahoma" pitchFamily="34" charset="0"/>
              </a:defRPr>
            </a:lvl1pPr>
          </a:lstStyle>
          <a:p>
            <a:pPr>
              <a:defRPr/>
            </a:pPr>
            <a:endParaRPr lang="en-US"/>
          </a:p>
        </p:txBody>
      </p:sp>
      <p:sp>
        <p:nvSpPr>
          <p:cNvPr id="386053" name="Rectangle 5"/>
          <p:cNvSpPr>
            <a:spLocks noGrp="1" noChangeArrowheads="1"/>
          </p:cNvSpPr>
          <p:nvPr>
            <p:ph type="sldNum" sz="quarter" idx="3"/>
          </p:nvPr>
        </p:nvSpPr>
        <p:spPr bwMode="auto">
          <a:xfrm>
            <a:off x="4022630" y="9721868"/>
            <a:ext cx="3076670" cy="512745"/>
          </a:xfrm>
          <a:prstGeom prst="rect">
            <a:avLst/>
          </a:prstGeom>
          <a:noFill/>
          <a:ln w="9525">
            <a:noFill/>
            <a:miter lim="800000"/>
            <a:headEnd/>
            <a:tailEnd/>
          </a:ln>
          <a:effectLst/>
        </p:spPr>
        <p:txBody>
          <a:bodyPr vert="horz" wrap="square" lIns="98314" tIns="49154" rIns="98314" bIns="49154" numCol="1" anchor="b" anchorCtr="0" compatLnSpc="1">
            <a:prstTxWarp prst="textNoShape">
              <a:avLst/>
            </a:prstTxWarp>
          </a:bodyPr>
          <a:lstStyle>
            <a:lvl1pPr algn="r" defTabSz="982445">
              <a:lnSpc>
                <a:spcPct val="100000"/>
              </a:lnSpc>
              <a:spcBef>
                <a:spcPct val="20000"/>
              </a:spcBef>
              <a:buClrTx/>
              <a:buSzTx/>
              <a:buFontTx/>
              <a:buNone/>
              <a:defRPr sz="1400">
                <a:latin typeface="Tahoma" pitchFamily="34" charset="0"/>
              </a:defRPr>
            </a:lvl1pPr>
          </a:lstStyle>
          <a:p>
            <a:pPr>
              <a:defRPr/>
            </a:pPr>
            <a:fld id="{6C77E381-3D68-440E-A189-E63213D905DE}" type="slidenum">
              <a:rPr lang="en-US"/>
              <a:pPr>
                <a:defRPr/>
              </a:pPr>
              <a:t>‹#›</a:t>
            </a:fld>
            <a:endParaRPr lang="en-US"/>
          </a:p>
        </p:txBody>
      </p:sp>
    </p:spTree>
    <p:extLst>
      <p:ext uri="{BB962C8B-B14F-4D97-AF65-F5344CB8AC3E}">
        <p14:creationId xmlns:p14="http://schemas.microsoft.com/office/powerpoint/2010/main" val="366649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2"/>
            <a:ext cx="3076672" cy="512746"/>
          </a:xfrm>
          <a:prstGeom prst="rect">
            <a:avLst/>
          </a:prstGeom>
          <a:noFill/>
          <a:ln w="9525">
            <a:noFill/>
            <a:miter lim="800000"/>
            <a:headEnd/>
            <a:tailEnd/>
          </a:ln>
          <a:effectLst/>
        </p:spPr>
        <p:txBody>
          <a:bodyPr vert="horz" wrap="square" lIns="98314" tIns="49154" rIns="98314" bIns="49154" numCol="1" anchor="t" anchorCtr="0" compatLnSpc="1">
            <a:prstTxWarp prst="textNoShape">
              <a:avLst/>
            </a:prstTxWarp>
          </a:bodyPr>
          <a:lstStyle>
            <a:lvl1pPr defTabSz="982445" eaLnBrk="0" hangingPunct="0">
              <a:lnSpc>
                <a:spcPct val="100000"/>
              </a:lnSpc>
              <a:spcBef>
                <a:spcPct val="20000"/>
              </a:spcBef>
              <a:buClrTx/>
              <a:buSzTx/>
              <a:buFontTx/>
              <a:buNone/>
              <a:defRPr sz="1400">
                <a:latin typeface="Tahoma" pitchFamily="34" charset="0"/>
              </a:defRPr>
            </a:lvl1pPr>
          </a:lstStyle>
          <a:p>
            <a:pPr>
              <a:defRPr/>
            </a:pPr>
            <a:endParaRPr lang="en-US"/>
          </a:p>
        </p:txBody>
      </p:sp>
      <p:sp>
        <p:nvSpPr>
          <p:cNvPr id="30723" name="Rectangle 15"/>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p:spPr>
      </p:sp>
      <p:sp>
        <p:nvSpPr>
          <p:cNvPr id="365584" name="Rectangle 16"/>
          <p:cNvSpPr>
            <a:spLocks noGrp="1" noChangeArrowheads="1"/>
          </p:cNvSpPr>
          <p:nvPr>
            <p:ph type="body" sz="quarter" idx="3"/>
          </p:nvPr>
        </p:nvSpPr>
        <p:spPr bwMode="auto">
          <a:xfrm>
            <a:off x="947499" y="4861781"/>
            <a:ext cx="5204304" cy="4606253"/>
          </a:xfrm>
          <a:prstGeom prst="rect">
            <a:avLst/>
          </a:prstGeom>
          <a:noFill/>
          <a:ln w="9525">
            <a:noFill/>
            <a:miter lim="800000"/>
            <a:headEnd/>
            <a:tailEnd/>
          </a:ln>
          <a:effectLst/>
        </p:spPr>
        <p:txBody>
          <a:bodyPr vert="horz" wrap="square" lIns="98314" tIns="49154" rIns="98314" bIns="49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5585" name="Rectangle 17"/>
          <p:cNvSpPr>
            <a:spLocks noGrp="1" noChangeArrowheads="1"/>
          </p:cNvSpPr>
          <p:nvPr>
            <p:ph type="dt" idx="1"/>
          </p:nvPr>
        </p:nvSpPr>
        <p:spPr bwMode="auto">
          <a:xfrm>
            <a:off x="4022630" y="2"/>
            <a:ext cx="3076670" cy="512746"/>
          </a:xfrm>
          <a:prstGeom prst="rect">
            <a:avLst/>
          </a:prstGeom>
          <a:noFill/>
          <a:ln w="9525">
            <a:noFill/>
            <a:miter lim="800000"/>
            <a:headEnd/>
            <a:tailEnd/>
          </a:ln>
          <a:effectLst/>
        </p:spPr>
        <p:txBody>
          <a:bodyPr vert="horz" wrap="square" lIns="98314" tIns="49154" rIns="98314" bIns="49154" numCol="1" anchor="t" anchorCtr="0" compatLnSpc="1">
            <a:prstTxWarp prst="textNoShape">
              <a:avLst/>
            </a:prstTxWarp>
          </a:bodyPr>
          <a:lstStyle>
            <a:lvl1pPr algn="r" defTabSz="982445" eaLnBrk="0" hangingPunct="0">
              <a:lnSpc>
                <a:spcPct val="100000"/>
              </a:lnSpc>
              <a:spcBef>
                <a:spcPct val="20000"/>
              </a:spcBef>
              <a:buClrTx/>
              <a:buSzTx/>
              <a:buFontTx/>
              <a:buNone/>
              <a:defRPr sz="1400">
                <a:latin typeface="Tahoma" pitchFamily="34" charset="0"/>
              </a:defRPr>
            </a:lvl1pPr>
          </a:lstStyle>
          <a:p>
            <a:pPr>
              <a:defRPr/>
            </a:pPr>
            <a:endParaRPr lang="en-US"/>
          </a:p>
        </p:txBody>
      </p:sp>
      <p:sp>
        <p:nvSpPr>
          <p:cNvPr id="365586" name="Rectangle 18"/>
          <p:cNvSpPr>
            <a:spLocks noGrp="1" noChangeArrowheads="1"/>
          </p:cNvSpPr>
          <p:nvPr>
            <p:ph type="ftr" sz="quarter" idx="4"/>
          </p:nvPr>
        </p:nvSpPr>
        <p:spPr bwMode="auto">
          <a:xfrm>
            <a:off x="0" y="9721868"/>
            <a:ext cx="3076672" cy="512745"/>
          </a:xfrm>
          <a:prstGeom prst="rect">
            <a:avLst/>
          </a:prstGeom>
          <a:noFill/>
          <a:ln w="9525">
            <a:noFill/>
            <a:miter lim="800000"/>
            <a:headEnd/>
            <a:tailEnd/>
          </a:ln>
          <a:effectLst/>
        </p:spPr>
        <p:txBody>
          <a:bodyPr vert="horz" wrap="square" lIns="98314" tIns="49154" rIns="98314" bIns="49154" numCol="1" anchor="b" anchorCtr="0" compatLnSpc="1">
            <a:prstTxWarp prst="textNoShape">
              <a:avLst/>
            </a:prstTxWarp>
          </a:bodyPr>
          <a:lstStyle>
            <a:lvl1pPr defTabSz="982445" eaLnBrk="0" hangingPunct="0">
              <a:lnSpc>
                <a:spcPct val="100000"/>
              </a:lnSpc>
              <a:spcBef>
                <a:spcPct val="20000"/>
              </a:spcBef>
              <a:buClrTx/>
              <a:buSzTx/>
              <a:buFontTx/>
              <a:buNone/>
              <a:defRPr sz="1400">
                <a:latin typeface="Tahoma" pitchFamily="34" charset="0"/>
              </a:defRPr>
            </a:lvl1pPr>
          </a:lstStyle>
          <a:p>
            <a:pPr>
              <a:defRPr/>
            </a:pPr>
            <a:endParaRPr lang="en-US"/>
          </a:p>
        </p:txBody>
      </p:sp>
      <p:sp>
        <p:nvSpPr>
          <p:cNvPr id="365587" name="Rectangle 19"/>
          <p:cNvSpPr>
            <a:spLocks noGrp="1" noChangeArrowheads="1"/>
          </p:cNvSpPr>
          <p:nvPr>
            <p:ph type="sldNum" sz="quarter" idx="5"/>
          </p:nvPr>
        </p:nvSpPr>
        <p:spPr bwMode="auto">
          <a:xfrm>
            <a:off x="4022630" y="9721868"/>
            <a:ext cx="3076670" cy="512745"/>
          </a:xfrm>
          <a:prstGeom prst="rect">
            <a:avLst/>
          </a:prstGeom>
          <a:noFill/>
          <a:ln w="9525">
            <a:noFill/>
            <a:miter lim="800000"/>
            <a:headEnd/>
            <a:tailEnd/>
          </a:ln>
          <a:effectLst/>
        </p:spPr>
        <p:txBody>
          <a:bodyPr vert="horz" wrap="square" lIns="98314" tIns="49154" rIns="98314" bIns="49154" numCol="1" anchor="b" anchorCtr="0" compatLnSpc="1">
            <a:prstTxWarp prst="textNoShape">
              <a:avLst/>
            </a:prstTxWarp>
          </a:bodyPr>
          <a:lstStyle>
            <a:lvl1pPr algn="r" defTabSz="982445" eaLnBrk="0" hangingPunct="0">
              <a:lnSpc>
                <a:spcPct val="100000"/>
              </a:lnSpc>
              <a:spcBef>
                <a:spcPct val="20000"/>
              </a:spcBef>
              <a:buClrTx/>
              <a:buSzTx/>
              <a:buFontTx/>
              <a:buNone/>
              <a:defRPr sz="1400">
                <a:latin typeface="Tahoma" pitchFamily="34" charset="0"/>
              </a:defRPr>
            </a:lvl1pPr>
          </a:lstStyle>
          <a:p>
            <a:pPr>
              <a:defRPr/>
            </a:pPr>
            <a:fld id="{C83C7EC9-C998-45D6-B335-732EAA9E8B2B}" type="slidenum">
              <a:rPr lang="en-US"/>
              <a:pPr>
                <a:defRPr/>
              </a:pPr>
              <a:t>‹#›</a:t>
            </a:fld>
            <a:endParaRPr lang="en-US"/>
          </a:p>
        </p:txBody>
      </p:sp>
    </p:spTree>
    <p:extLst>
      <p:ext uri="{BB962C8B-B14F-4D97-AF65-F5344CB8AC3E}">
        <p14:creationId xmlns:p14="http://schemas.microsoft.com/office/powerpoint/2010/main" val="2865621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9"/>
          <p:cNvSpPr>
            <a:spLocks noGrp="1" noChangeArrowheads="1"/>
          </p:cNvSpPr>
          <p:nvPr>
            <p:ph type="sldNum" sz="quarter" idx="5"/>
          </p:nvPr>
        </p:nvSpPr>
        <p:spPr>
          <a:noFill/>
        </p:spPr>
        <p:txBody>
          <a:bodyPr/>
          <a:lstStyle/>
          <a:p>
            <a:fld id="{D41EAC8C-C018-4A0B-B902-8084EE05C5B0}" type="slidenum">
              <a:rPr lang="en-US" smtClean="0">
                <a:latin typeface="Tahoma" pitchFamily="-96" charset="0"/>
              </a:rPr>
              <a:pPr/>
              <a:t>1</a:t>
            </a:fld>
            <a:endParaRPr lang="en-US" smtClean="0">
              <a:latin typeface="Tahoma" pitchFamily="-96"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extLst>
      <p:ext uri="{BB962C8B-B14F-4D97-AF65-F5344CB8AC3E}">
        <p14:creationId xmlns:p14="http://schemas.microsoft.com/office/powerpoint/2010/main" val="153431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FB6950E-CAFF-4E06-819C-95D94BE7DBCA}" type="slidenum">
              <a:rPr lang="en-US" smtClean="0"/>
              <a:pPr/>
              <a:t>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Fishbowl computing. Dramatic changes since then.</a:t>
            </a:r>
          </a:p>
        </p:txBody>
      </p:sp>
    </p:spTree>
    <p:extLst>
      <p:ext uri="{BB962C8B-B14F-4D97-AF65-F5344CB8AC3E}">
        <p14:creationId xmlns:p14="http://schemas.microsoft.com/office/powerpoint/2010/main" val="53249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5CDC1AF-6098-4E65-9523-D0857D9E7455}"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888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buFont typeface="Wingdings" pitchFamily="2" charset="2"/>
                  <a:buChar char="•"/>
                  <a:defRPr/>
                </a:pPr>
                <a:endParaRPr lang="en-US">
                  <a:latin typeface="Verdana" pitchFamily="34" charset="0"/>
                </a:endParaRPr>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sp>
        <p:nvSpPr>
          <p:cNvPr id="41376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137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73"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74"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9, 2015</a:t>
            </a:r>
            <a:endParaRPr lang="en-US" dirty="0"/>
          </a:p>
        </p:txBody>
      </p:sp>
      <p:sp>
        <p:nvSpPr>
          <p:cNvPr id="75"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smtClean="0"/>
              <a:t>http://csg.csail.mit.edu/6.175</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9"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9, 2015</a:t>
            </a:r>
            <a:endParaRPr lang="en-US" dirty="0"/>
          </a:p>
        </p:txBody>
      </p:sp>
      <p:sp>
        <p:nvSpPr>
          <p:cNvPr id="10"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smtClean="0"/>
              <a:t>http://csg.csail.mit.edu/6.175</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7"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9, 2015</a:t>
            </a:r>
            <a:endParaRPr lang="en-US" dirty="0"/>
          </a:p>
        </p:txBody>
      </p:sp>
      <p:sp>
        <p:nvSpPr>
          <p:cNvPr id="8"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smtClean="0"/>
              <a:t>http://csg.csail.mit.edu/6.175</a:t>
            </a:r>
            <a:endParaRPr lang="en-US" dirty="0"/>
          </a:p>
        </p:txBody>
      </p:sp>
    </p:spTree>
    <p:extLst>
      <p:ext uri="{BB962C8B-B14F-4D97-AF65-F5344CB8AC3E}">
        <p14:creationId xmlns:p14="http://schemas.microsoft.com/office/powerpoint/2010/main" val="3475229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412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nvGrpSpPr>
              <p:cNvPr id="1040" name="Group 27"/>
              <p:cNvGrpSpPr>
                <a:grpSpLocks/>
              </p:cNvGrpSpPr>
              <p:nvPr/>
            </p:nvGrpSpPr>
            <p:grpSpPr bwMode="auto">
              <a:xfrm>
                <a:off x="192" y="0"/>
                <a:ext cx="5376" cy="4320"/>
                <a:chOff x="192" y="0"/>
                <a:chExt cx="5376" cy="4320"/>
              </a:xfrm>
            </p:grpSpPr>
            <p:sp>
              <p:nvSpPr>
                <p:cNvPr id="412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sp>
          <p:nvSpPr>
            <p:cNvPr id="412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nvGrpSpPr>
            <p:cNvPr id="1035" name="Group 59"/>
            <p:cNvGrpSpPr>
              <a:grpSpLocks/>
            </p:cNvGrpSpPr>
            <p:nvPr/>
          </p:nvGrpSpPr>
          <p:grpSpPr bwMode="auto">
            <a:xfrm>
              <a:off x="261" y="892"/>
              <a:ext cx="1124" cy="1464"/>
              <a:chOff x="96" y="916"/>
              <a:chExt cx="2208" cy="2876"/>
            </a:xfrm>
          </p:grpSpPr>
          <p:sp>
            <p:nvSpPr>
              <p:cNvPr id="41273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sp>
            <p:nvSpPr>
              <p:cNvPr id="41273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Wingdings" pitchFamily="2" charset="2"/>
                  <a:buChar char="•"/>
                  <a:defRPr/>
                </a:pPr>
                <a:endParaRPr lang="en-US">
                  <a:latin typeface="Verdana" pitchFamily="34" charset="0"/>
                </a:endParaRPr>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739" name="Rectangle 67"/>
          <p:cNvSpPr>
            <a:spLocks noGrp="1" noChangeArrowheads="1"/>
          </p:cNvSpPr>
          <p:nvPr>
            <p:ph type="sldNum" sz="quarter" idx="4"/>
          </p:nvPr>
        </p:nvSpPr>
        <p:spPr bwMode="auto">
          <a:xfrm>
            <a:off x="8155172" y="6602818"/>
            <a:ext cx="988828" cy="255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ct val="100000"/>
              </a:lnSpc>
              <a:spcBef>
                <a:spcPct val="0"/>
              </a:spcBef>
              <a:buClrTx/>
              <a:buSzTx/>
              <a:buFontTx/>
              <a:buNone/>
              <a:defRPr sz="1200">
                <a:latin typeface="Verdana" pitchFamily="34" charset="0"/>
              </a:defRPr>
            </a:lvl1pPr>
          </a:lstStyle>
          <a:p>
            <a:pPr>
              <a:defRPr/>
            </a:pPr>
            <a:r>
              <a:rPr lang="en-US" dirty="0" smtClean="0"/>
              <a:t>L01-</a:t>
            </a:r>
            <a:fld id="{22704540-D8BF-43FA-8BB3-56C1EB556762}" type="slidenum">
              <a:rPr lang="en-US" smtClean="0"/>
              <a:pPr>
                <a:defRPr/>
              </a:pPr>
              <a:t>‹#›</a:t>
            </a:fld>
            <a:endParaRPr lang="en-US" dirty="0"/>
          </a:p>
        </p:txBody>
      </p:sp>
      <p:sp>
        <p:nvSpPr>
          <p:cNvPr id="66" name="Date Placeholder 2"/>
          <p:cNvSpPr>
            <a:spLocks noGrp="1"/>
          </p:cNvSpPr>
          <p:nvPr>
            <p:ph type="dt" sz="half" idx="2"/>
          </p:nvPr>
        </p:nvSpPr>
        <p:spPr>
          <a:xfrm>
            <a:off x="0" y="6592185"/>
            <a:ext cx="1828800" cy="265516"/>
          </a:xfrm>
          <a:prstGeom prst="rect">
            <a:avLst/>
          </a:prstGeom>
        </p:spPr>
        <p:txBody>
          <a:bodyPr anchor="ctr"/>
          <a:lstStyle>
            <a:lvl1pPr algn="l">
              <a:defRPr sz="1200"/>
            </a:lvl1pPr>
          </a:lstStyle>
          <a:p>
            <a:pPr>
              <a:buFont typeface="Wingdings" pitchFamily="-96" charset="2"/>
              <a:buNone/>
              <a:defRPr/>
            </a:pPr>
            <a:r>
              <a:rPr lang="en-US" smtClean="0"/>
              <a:t>September 9, 2015</a:t>
            </a:r>
            <a:endParaRPr lang="en-US" dirty="0"/>
          </a:p>
        </p:txBody>
      </p:sp>
      <p:sp>
        <p:nvSpPr>
          <p:cNvPr id="67" name="Footer Placeholder 3"/>
          <p:cNvSpPr>
            <a:spLocks noGrp="1"/>
          </p:cNvSpPr>
          <p:nvPr>
            <p:ph type="ftr" sz="quarter" idx="3"/>
          </p:nvPr>
        </p:nvSpPr>
        <p:spPr>
          <a:xfrm>
            <a:off x="3098800" y="6592185"/>
            <a:ext cx="2895600" cy="265814"/>
          </a:xfrm>
          <a:prstGeom prst="rect">
            <a:avLst/>
          </a:prstGeom>
        </p:spPr>
        <p:txBody>
          <a:bodyPr anchor="ctr"/>
          <a:lstStyle>
            <a:lvl1pPr algn="ctr">
              <a:defRPr sz="1200"/>
            </a:lvl1pPr>
          </a:lstStyle>
          <a:p>
            <a:pPr>
              <a:buFont typeface="Wingdings" pitchFamily="-96" charset="2"/>
              <a:buNone/>
              <a:defRPr/>
            </a:pPr>
            <a:r>
              <a:rPr lang="en-US" smtClean="0"/>
              <a:t>http://csg.csail.mit.edu/6.175</a:t>
            </a:r>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706" r:id="rId3"/>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96" charset="2"/>
        <a:buBlip>
          <a:blip r:embed="rId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Diego_Velazque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Diego_Velazquez"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n.wikipedia.org/wiki/Picasso" TargetMode="External"/><Relationship Id="rId5" Type="http://schemas.openxmlformats.org/officeDocument/2006/relationships/hyperlink" Target="http://en.wikipedia.org/wiki/Goya" TargetMode="External"/><Relationship Id="rId4" Type="http://schemas.openxmlformats.org/officeDocument/2006/relationships/hyperlink" Target="http://en.wikipedia.org/wiki/El_Grec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hyperlink" Target="http://images.google.com/imgres?imgurl=http://img.alibaba.com/photo/12029634/Sony_Vaio_Laptop_Notebook_HP_DVD_PC_Bluray_Super_TV_17.jpg&amp;imgrefurl=http://www.alibaba.com/catalog/12029634/Sony_Vaio_Laptop_Notebook_HP_DVD_PC_Bluray_Super_TV_17.html&amp;h=400&amp;w=400&amp;sz=24&amp;hl=en&amp;start=15&amp;um=1&amp;tbnid=aeFx3pmlGVebzM:&amp;tbnh=124&amp;tbnw=124&amp;prev=/images?q=notebook&amp;svnum=10&amp;um=1&amp;hl=en&amp;rlz=1T4GZHZ_enUS235US236&amp;sa=N" TargetMode="External"/><Relationship Id="rId1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wmf"/><Relationship Id="rId12" Type="http://schemas.openxmlformats.org/officeDocument/2006/relationships/image" Target="../media/image13.jpeg"/><Relationship Id="rId17" Type="http://schemas.openxmlformats.org/officeDocument/2006/relationships/hyperlink" Target="http://images.google.com/imgres?imgurl=http://img.alibaba.com/photo/51604706/Enhanced_Interactive_CATV_Set_Top_Box.jpg&amp;imgrefurl=http://fyszkj.en.alibaba.com/product/50333738/51604706/DVB_C/Enhanced_Interactive_CATV_Set_Top_Box.html&amp;h=360&amp;w=360&amp;sz=19&amp;hl=en&amp;start=13&amp;um=1&amp;tbnid=qYMd2C5xHnGHWM:&amp;tbnh=121&amp;tbnw=121&amp;prev=/images?q=set+top+box&amp;svnum=10&amp;um=1&amp;hl=en&amp;rlz=1T4GZHZ_enUS235US236" TargetMode="External"/><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9.wmf"/><Relationship Id="rId11" Type="http://schemas.openxmlformats.org/officeDocument/2006/relationships/hyperlink" Target="http://images.google.com/imgres?imgurl=http://www.newscientist.com/data/images/ns/cms/dn7023/dn7023-1_700.jpg&amp;imgrefurl=http://www.newscientist.com/article/dn7023.html&amp;h=318&amp;w=350&amp;sz=25&amp;hl=en&amp;start=10&amp;um=1&amp;tbnid=KhUMb-mgo25vtM:&amp;tbnh=127&amp;tbnw=140&amp;prev=/images?q=robots&amp;svnum=10&amp;um=1&amp;hl=en&amp;rlz=1T4GZHZ_enUS235US236&amp;sa=N" TargetMode="External"/><Relationship Id="rId5" Type="http://schemas.openxmlformats.org/officeDocument/2006/relationships/image" Target="../media/image8.jpeg"/><Relationship Id="rId15" Type="http://schemas.openxmlformats.org/officeDocument/2006/relationships/hyperlink" Target="http://images.google.com/imgres?imgurl=http://webs.cs.berkeley.edu/800demo/dots.jpg&amp;imgrefurl=http://webs.cs.berkeley.edu/800demo/&amp;h=300&amp;w=400&amp;sz=350&amp;hl=en&amp;start=74&amp;um=1&amp;tbnid=lh5GKoIR7zG-FM:&amp;tbnh=113&amp;tbnw=150&amp;prev=/images?q=sensor+networks&amp;start=72&amp;ndsp=18&amp;svnum=10&amp;um=1&amp;hl=en&amp;rlz=1T4GZHZ_enUS235US236&amp;sa=N" TargetMode="External"/><Relationship Id="rId10" Type="http://schemas.openxmlformats.org/officeDocument/2006/relationships/image" Target="../media/image12.jpeg"/><Relationship Id="rId19" Type="http://schemas.openxmlformats.org/officeDocument/2006/relationships/hyperlink" Target="http://images.google.com/imgres?imgurl=http://www1.istockphoto.com/file_thumbview_approve/340147/2/istockphoto_340147_bank_of_super_computers.jpg&amp;imgrefurl=http://www.istockphoto.com/file_closeup/?id=340147&amp;refnum=71254&amp;h=243&amp;w=380&amp;sz=26&amp;hl=en&amp;start=11&amp;um=1&amp;tbnid=v6sxgAl2pxohVM:&amp;tbnh=79&amp;tbnw=123&amp;prev=/images?q=super+computers&amp;svnum=10&amp;um=1&amp;hl=en&amp;rlz=1T4GZHZ_enUS235US236" TargetMode="External"/><Relationship Id="rId4" Type="http://schemas.openxmlformats.org/officeDocument/2006/relationships/image" Target="../media/image7.jpeg"/><Relationship Id="rId9" Type="http://schemas.openxmlformats.org/officeDocument/2006/relationships/hyperlink" Target="http://images.google.com/imgres?imgurl=http://www.theage.com.au/ffximage/2006/09/15/ic_camera1_narrowweb__300x406,0.jpg&amp;imgrefurl=http://www.theage.com.au/news/reviews/exilim-exs600-digital-camera/2006/09/12/1157826942135.html&amp;h=406&amp;w=300&amp;sz=20&amp;hl=en&amp;start=1&amp;um=1&amp;tbnid=tzxcFGY3D32BYM:&amp;tbnh=124&amp;tbnw=92&amp;prev=/images?q=digital+cameras&amp;svnum=10&amp;um=1&amp;hl=en&amp;rlz=1T4GZHZ_enUS235US236&amp;sa=N" TargetMode="External"/><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Diego_Velazque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descr="Rectangle: Click to edit Master text styles&#10;Second level&#10;Third level&#10;Fourth level&#10;Fifth level"/>
          <p:cNvSpPr>
            <a:spLocks noGrp="1" noChangeArrowheads="1"/>
          </p:cNvSpPr>
          <p:nvPr>
            <p:ph type="subTitle" idx="1"/>
          </p:nvPr>
        </p:nvSpPr>
        <p:spPr>
          <a:xfrm>
            <a:off x="857250" y="1504140"/>
            <a:ext cx="7673975" cy="4749800"/>
          </a:xfrm>
        </p:spPr>
        <p:txBody>
          <a:bodyPr/>
          <a:lstStyle/>
          <a:p>
            <a:pPr eaLnBrk="1" hangingPunct="1">
              <a:lnSpc>
                <a:spcPct val="90000"/>
              </a:lnSpc>
            </a:pPr>
            <a:r>
              <a:rPr lang="en-US" sz="4400" dirty="0" smtClean="0">
                <a:solidFill>
                  <a:schemeClr val="tx2"/>
                </a:solidFill>
              </a:rPr>
              <a:t>Constructive Computer Architecture</a:t>
            </a:r>
            <a:endParaRPr lang="en-US" sz="4400" dirty="0">
              <a:solidFill>
                <a:schemeClr val="tx2"/>
              </a:solidFill>
            </a:endParaRPr>
          </a:p>
          <a:p>
            <a:pPr eaLnBrk="1" hangingPunct="1">
              <a:lnSpc>
                <a:spcPct val="90000"/>
              </a:lnSpc>
            </a:pPr>
            <a:endParaRPr lang="en-US" sz="4400" dirty="0" smtClean="0">
              <a:solidFill>
                <a:schemeClr val="tx2"/>
              </a:solidFill>
            </a:endParaRPr>
          </a:p>
          <a:p>
            <a:pPr eaLnBrk="1" hangingPunct="1">
              <a:lnSpc>
                <a:spcPct val="90000"/>
              </a:lnSpc>
            </a:pPr>
            <a:endParaRPr lang="en-US" dirty="0" smtClean="0">
              <a:solidFill>
                <a:schemeClr val="tx2"/>
              </a:solidFill>
            </a:endParaRPr>
          </a:p>
          <a:p>
            <a:pPr eaLnBrk="1" hangingPunct="1">
              <a:lnSpc>
                <a:spcPct val="90000"/>
              </a:lnSpc>
              <a:buFont typeface="Wingdings" pitchFamily="-96" charset="2"/>
              <a:buNone/>
            </a:pPr>
            <a:r>
              <a:rPr lang="en-US" sz="2400" dirty="0" smtClean="0"/>
              <a:t>Arvind</a:t>
            </a:r>
          </a:p>
          <a:p>
            <a:pPr eaLnBrk="1" hangingPunct="1">
              <a:lnSpc>
                <a:spcPct val="90000"/>
              </a:lnSpc>
              <a:buFont typeface="Wingdings" pitchFamily="-96" charset="2"/>
              <a:buNone/>
            </a:pPr>
            <a:r>
              <a:rPr lang="en-US" sz="2400" dirty="0" smtClean="0"/>
              <a:t>Computer Science &amp; Artificial Intelligence Lab</a:t>
            </a:r>
          </a:p>
          <a:p>
            <a:pPr eaLnBrk="1" hangingPunct="1">
              <a:lnSpc>
                <a:spcPct val="90000"/>
              </a:lnSpc>
              <a:buFont typeface="Wingdings" pitchFamily="-96" charset="2"/>
              <a:buNone/>
            </a:pPr>
            <a:r>
              <a:rPr lang="en-US" sz="2400" dirty="0" smtClean="0"/>
              <a:t>Massachusetts Institute of Technology</a:t>
            </a:r>
          </a:p>
          <a:p>
            <a:pPr eaLnBrk="1" hangingPunct="1">
              <a:lnSpc>
                <a:spcPct val="90000"/>
              </a:lnSpc>
              <a:buFont typeface="Wingdings" pitchFamily="-96" charset="2"/>
              <a:buNone/>
            </a:pPr>
            <a:endParaRPr lang="en-US" sz="2400" dirty="0"/>
          </a:p>
          <a:p>
            <a:pPr eaLnBrk="1" hangingPunct="1">
              <a:lnSpc>
                <a:spcPct val="90000"/>
              </a:lnSpc>
              <a:buFont typeface="Wingdings" pitchFamily="-96" charset="2"/>
              <a:buNone/>
            </a:pPr>
            <a:r>
              <a:rPr lang="en-US" sz="2400" dirty="0" smtClean="0"/>
              <a:t>6.175: L01 – September 9, 2015</a:t>
            </a:r>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7" name="Slide Number Placeholder 6"/>
          <p:cNvSpPr>
            <a:spLocks noGrp="1"/>
          </p:cNvSpPr>
          <p:nvPr>
            <p:ph type="sldNum" sz="quarter" idx="4"/>
          </p:nvPr>
        </p:nvSpPr>
        <p:spPr/>
        <p:txBody>
          <a:bodyPr/>
          <a:lstStyle/>
          <a:p>
            <a:pPr>
              <a:defRPr/>
            </a:pPr>
            <a:r>
              <a:rPr lang="en-US" smtClean="0"/>
              <a:t>L01-</a:t>
            </a:r>
            <a:fld id="{22704540-D8BF-43FA-8BB3-56C1EB556762}" type="slidenum">
              <a:rPr lang="en-US" smtClean="0"/>
              <a:pPr>
                <a:defRPr/>
              </a:pPr>
              <a:t>1</a:t>
            </a:fld>
            <a:endParaRPr lang="en-US" dirty="0"/>
          </a:p>
        </p:txBody>
      </p:sp>
    </p:spTree>
    <p:extLst>
      <p:ext uri="{BB962C8B-B14F-4D97-AF65-F5344CB8AC3E}">
        <p14:creationId xmlns:p14="http://schemas.microsoft.com/office/powerpoint/2010/main" val="3096852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big!</a:t>
            </a:r>
            <a:r>
              <a:rPr lang="en-US" dirty="0"/>
              <a:t/>
            </a:r>
            <a:br>
              <a:rPr lang="en-US" dirty="0"/>
            </a:br>
            <a:r>
              <a:rPr lang="en-US" sz="2400" dirty="0" err="1" smtClean="0"/>
              <a:t>Museo</a:t>
            </a:r>
            <a:r>
              <a:rPr lang="en-US" sz="2400" dirty="0" smtClean="0"/>
              <a:t> </a:t>
            </a:r>
            <a:r>
              <a:rPr lang="en-US" sz="2400" dirty="0"/>
              <a:t>del </a:t>
            </a:r>
            <a:r>
              <a:rPr lang="en-US" sz="2400" dirty="0" smtClean="0"/>
              <a:t>Prado, </a:t>
            </a:r>
            <a:r>
              <a:rPr lang="en-US" sz="2400" dirty="0"/>
              <a:t>Madrid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571" y="1535113"/>
            <a:ext cx="4055899" cy="512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4" name="Footer Placeholder 3"/>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5" name="Slide Number Placeholder 4"/>
          <p:cNvSpPr>
            <a:spLocks noGrp="1"/>
          </p:cNvSpPr>
          <p:nvPr>
            <p:ph type="sldNum" sz="quarter" idx="4"/>
          </p:nvPr>
        </p:nvSpPr>
        <p:spPr/>
        <p:txBody>
          <a:bodyPr/>
          <a:lstStyle/>
          <a:p>
            <a:pPr>
              <a:defRPr/>
            </a:pPr>
            <a:r>
              <a:rPr lang="en-US" smtClean="0"/>
              <a:t>L01-</a:t>
            </a:r>
            <a:fld id="{22704540-D8BF-43FA-8BB3-56C1EB556762}" type="slidenum">
              <a:rPr lang="en-US" smtClean="0"/>
              <a:pPr>
                <a:defRPr/>
              </a:pPr>
              <a:t>10</a:t>
            </a:fld>
            <a:endParaRPr lang="en-US" dirty="0"/>
          </a:p>
        </p:txBody>
      </p:sp>
    </p:spTree>
    <p:extLst>
      <p:ext uri="{BB962C8B-B14F-4D97-AF65-F5344CB8AC3E}">
        <p14:creationId xmlns:p14="http://schemas.microsoft.com/office/powerpoint/2010/main" val="348413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Engages the viewer</a:t>
            </a:r>
            <a:endParaRPr lang="en-US" dirty="0"/>
          </a:p>
        </p:txBody>
      </p:sp>
      <p:sp>
        <p:nvSpPr>
          <p:cNvPr id="3" name="Content Placeholder 2"/>
          <p:cNvSpPr>
            <a:spLocks noGrp="1"/>
          </p:cNvSpPr>
          <p:nvPr>
            <p:ph idx="1"/>
          </p:nvPr>
        </p:nvSpPr>
        <p:spPr/>
        <p:txBody>
          <a:bodyPr/>
          <a:lstStyle/>
          <a:p>
            <a:endParaRPr lang="en-US" dirty="0"/>
          </a:p>
        </p:txBody>
      </p:sp>
      <p:sp>
        <p:nvSpPr>
          <p:cNvPr id="10" name="TextBox 9"/>
          <p:cNvSpPr txBox="1"/>
          <p:nvPr/>
        </p:nvSpPr>
        <p:spPr>
          <a:xfrm>
            <a:off x="7043620" y="4475438"/>
            <a:ext cx="1765003" cy="1477328"/>
          </a:xfrm>
          <a:prstGeom prst="rect">
            <a:avLst/>
          </a:prstGeom>
          <a:noFill/>
        </p:spPr>
        <p:txBody>
          <a:bodyPr wrap="square" rtlCol="0">
            <a:spAutoFit/>
          </a:bodyPr>
          <a:lstStyle/>
          <a:p>
            <a:pPr>
              <a:buNone/>
            </a:pPr>
            <a:r>
              <a:rPr lang="en-US" dirty="0" smtClean="0"/>
              <a:t>The most important painting in Western art history</a:t>
            </a:r>
            <a:endParaRPr lang="en-US" dirty="0"/>
          </a:p>
        </p:txBody>
      </p:sp>
      <p:sp>
        <p:nvSpPr>
          <p:cNvPr id="12" name="Rectangle 11"/>
          <p:cNvSpPr/>
          <p:nvPr/>
        </p:nvSpPr>
        <p:spPr>
          <a:xfrm>
            <a:off x="1020724" y="2188521"/>
            <a:ext cx="7400261" cy="2339102"/>
          </a:xfrm>
          <a:prstGeom prst="rect">
            <a:avLst/>
          </a:prstGeom>
        </p:spPr>
        <p:txBody>
          <a:bodyPr wrap="square">
            <a:spAutoFit/>
          </a:bodyPr>
          <a:lstStyle/>
          <a:p>
            <a:pPr>
              <a:buNone/>
            </a:pPr>
            <a:r>
              <a:rPr lang="en-US" dirty="0" smtClean="0"/>
              <a:t>Pictures removed for copyright protection. Please visit the links to view pictures:</a:t>
            </a:r>
          </a:p>
          <a:p>
            <a:pPr>
              <a:buNone/>
            </a:pPr>
            <a:endParaRPr lang="en-US" dirty="0" smtClean="0"/>
          </a:p>
          <a:p>
            <a:pPr>
              <a:buNone/>
            </a:pPr>
            <a:r>
              <a:rPr lang="en-US" dirty="0" smtClean="0">
                <a:hlinkClick r:id="rId2"/>
              </a:rPr>
              <a:t>http</a:t>
            </a:r>
            <a:r>
              <a:rPr lang="en-US" dirty="0">
                <a:hlinkClick r:id="rId2"/>
              </a:rPr>
              <a:t>://</a:t>
            </a:r>
            <a:r>
              <a:rPr lang="en-US" dirty="0" smtClean="0">
                <a:hlinkClick r:id="rId2"/>
              </a:rPr>
              <a:t>en.wikipedia.org/wiki/Diego_Velazquez</a:t>
            </a:r>
            <a:endParaRPr lang="en-US" dirty="0" smtClean="0"/>
          </a:p>
          <a:p>
            <a:pPr>
              <a:buNone/>
            </a:pPr>
            <a:endParaRPr lang="en-US" dirty="0"/>
          </a:p>
          <a:p>
            <a:pPr>
              <a:buNone/>
            </a:pPr>
            <a:r>
              <a:rPr lang="en-US" dirty="0" smtClean="0"/>
              <a:t>Also </a:t>
            </a:r>
            <a:r>
              <a:rPr lang="en-US" dirty="0"/>
              <a:t>just type </a:t>
            </a:r>
            <a:r>
              <a:rPr lang="en-US" dirty="0" smtClean="0"/>
              <a:t>“</a:t>
            </a:r>
            <a:r>
              <a:rPr lang="en-US" dirty="0" err="1" smtClean="0"/>
              <a:t>velasquez</a:t>
            </a:r>
            <a:r>
              <a:rPr lang="en-US" dirty="0" smtClean="0"/>
              <a:t> </a:t>
            </a:r>
            <a:r>
              <a:rPr lang="en-US" dirty="0"/>
              <a:t>maids of honor </a:t>
            </a:r>
            <a:r>
              <a:rPr lang="en-US" dirty="0" smtClean="0"/>
              <a:t>pictures” in </a:t>
            </a:r>
            <a:r>
              <a:rPr lang="en-US" dirty="0" err="1" smtClean="0"/>
              <a:t>google</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11</a:t>
            </a:fld>
            <a:endParaRPr lang="en-US" dirty="0"/>
          </a:p>
        </p:txBody>
      </p:sp>
    </p:spTree>
    <p:extLst>
      <p:ext uri="{BB962C8B-B14F-4D97-AF65-F5344CB8AC3E}">
        <p14:creationId xmlns:p14="http://schemas.microsoft.com/office/powerpoint/2010/main" val="39694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tradition</a:t>
            </a:r>
            <a:endParaRPr lang="en-US" dirty="0"/>
          </a:p>
        </p:txBody>
      </p:sp>
      <p:sp>
        <p:nvSpPr>
          <p:cNvPr id="3" name="Content Placeholder 2"/>
          <p:cNvSpPr>
            <a:spLocks noGrp="1"/>
          </p:cNvSpPr>
          <p:nvPr>
            <p:ph idx="1"/>
          </p:nvPr>
        </p:nvSpPr>
        <p:spPr>
          <a:xfrm>
            <a:off x="6692325" y="1921844"/>
            <a:ext cx="1859737" cy="1196385"/>
          </a:xfrm>
        </p:spPr>
        <p:txBody>
          <a:bodyPr/>
          <a:lstStyle/>
          <a:p>
            <a:pPr marL="0" indent="0">
              <a:buNone/>
            </a:pPr>
            <a:r>
              <a:rPr lang="en-US" sz="2400" dirty="0" smtClean="0"/>
              <a:t>Diego </a:t>
            </a:r>
          </a:p>
          <a:p>
            <a:pPr marL="0" indent="0">
              <a:buNone/>
            </a:pPr>
            <a:r>
              <a:rPr lang="en-US" sz="2400" dirty="0" smtClean="0"/>
              <a:t>Velasquez </a:t>
            </a:r>
          </a:p>
          <a:p>
            <a:pPr marL="0" indent="0">
              <a:buNone/>
            </a:pPr>
            <a:r>
              <a:rPr lang="en-US" sz="1600" dirty="0" smtClean="0"/>
              <a:t>1599-1660</a:t>
            </a:r>
          </a:p>
        </p:txBody>
      </p:sp>
      <p:sp>
        <p:nvSpPr>
          <p:cNvPr id="12" name="Content Placeholder 2"/>
          <p:cNvSpPr txBox="1">
            <a:spLocks/>
          </p:cNvSpPr>
          <p:nvPr/>
        </p:nvSpPr>
        <p:spPr bwMode="auto">
          <a:xfrm>
            <a:off x="616683" y="2091972"/>
            <a:ext cx="1699765" cy="728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96"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lgn="r">
              <a:buNone/>
            </a:pPr>
            <a:r>
              <a:rPr lang="en-US" sz="2400" dirty="0" smtClean="0"/>
              <a:t> El Greco </a:t>
            </a:r>
          </a:p>
          <a:p>
            <a:pPr marL="0" indent="0" algn="r">
              <a:buNone/>
            </a:pPr>
            <a:r>
              <a:rPr lang="en-US" sz="1600" dirty="0" smtClean="0"/>
              <a:t>1541–1614</a:t>
            </a:r>
          </a:p>
        </p:txBody>
      </p:sp>
      <p:sp>
        <p:nvSpPr>
          <p:cNvPr id="13" name="Content Placeholder 2"/>
          <p:cNvSpPr txBox="1">
            <a:spLocks/>
          </p:cNvSpPr>
          <p:nvPr/>
        </p:nvSpPr>
        <p:spPr bwMode="auto">
          <a:xfrm>
            <a:off x="606380" y="3161064"/>
            <a:ext cx="1710068" cy="10862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96"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lgn="r">
              <a:buFont typeface="Wingdings" pitchFamily="-96" charset="2"/>
              <a:buNone/>
            </a:pPr>
            <a:r>
              <a:rPr lang="en-US" sz="2400" dirty="0" smtClean="0"/>
              <a:t>Francisco </a:t>
            </a:r>
          </a:p>
          <a:p>
            <a:pPr marL="0" indent="0" algn="r">
              <a:buFont typeface="Wingdings" pitchFamily="-96" charset="2"/>
              <a:buNone/>
            </a:pPr>
            <a:r>
              <a:rPr lang="en-US" sz="2400" dirty="0" smtClean="0"/>
              <a:t>de Goya</a:t>
            </a:r>
          </a:p>
          <a:p>
            <a:pPr marL="0" indent="0" algn="r">
              <a:buFont typeface="Wingdings" pitchFamily="-96" charset="2"/>
              <a:buNone/>
            </a:pPr>
            <a:r>
              <a:rPr lang="en-US" sz="1600" dirty="0" smtClean="0"/>
              <a:t>1746–1828</a:t>
            </a:r>
          </a:p>
        </p:txBody>
      </p:sp>
      <p:sp>
        <p:nvSpPr>
          <p:cNvPr id="14" name="Content Placeholder 2"/>
          <p:cNvSpPr txBox="1">
            <a:spLocks/>
          </p:cNvSpPr>
          <p:nvPr/>
        </p:nvSpPr>
        <p:spPr bwMode="auto">
          <a:xfrm>
            <a:off x="6692325" y="3182301"/>
            <a:ext cx="1387549" cy="1159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96"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buFont typeface="Wingdings" pitchFamily="-96" charset="2"/>
              <a:buNone/>
            </a:pPr>
            <a:r>
              <a:rPr lang="en-US" sz="2400" dirty="0" smtClean="0"/>
              <a:t>Pablo </a:t>
            </a:r>
          </a:p>
          <a:p>
            <a:pPr marL="0" indent="0">
              <a:buFont typeface="Wingdings" pitchFamily="-96" charset="2"/>
              <a:buNone/>
            </a:pPr>
            <a:r>
              <a:rPr lang="en-US" sz="2400" dirty="0" smtClean="0"/>
              <a:t>Picasso</a:t>
            </a:r>
          </a:p>
          <a:p>
            <a:pPr marL="0" indent="0">
              <a:buFont typeface="Wingdings" pitchFamily="-96" charset="2"/>
              <a:buNone/>
            </a:pPr>
            <a:r>
              <a:rPr lang="en-US" sz="1600" dirty="0" smtClean="0"/>
              <a:t>1881-1973</a:t>
            </a:r>
            <a:endParaRPr lang="en-US" sz="1600" dirty="0"/>
          </a:p>
        </p:txBody>
      </p:sp>
      <p:sp>
        <p:nvSpPr>
          <p:cNvPr id="15" name="Rectangle 14"/>
          <p:cNvSpPr/>
          <p:nvPr/>
        </p:nvSpPr>
        <p:spPr>
          <a:xfrm>
            <a:off x="1051171" y="4342843"/>
            <a:ext cx="7400261" cy="2062103"/>
          </a:xfrm>
          <a:prstGeom prst="rect">
            <a:avLst/>
          </a:prstGeom>
        </p:spPr>
        <p:txBody>
          <a:bodyPr wrap="square">
            <a:spAutoFit/>
          </a:bodyPr>
          <a:lstStyle/>
          <a:p>
            <a:pPr>
              <a:buNone/>
            </a:pPr>
            <a:r>
              <a:rPr lang="en-US" dirty="0" smtClean="0"/>
              <a:t>Pictures removed for copyright protection. Please visit the links to view pictures:</a:t>
            </a:r>
          </a:p>
          <a:p>
            <a:pPr>
              <a:buNone/>
            </a:pPr>
            <a:r>
              <a:rPr lang="en-US" dirty="0" smtClean="0">
                <a:hlinkClick r:id="rId3"/>
              </a:rPr>
              <a:t>http</a:t>
            </a:r>
            <a:r>
              <a:rPr lang="en-US" dirty="0">
                <a:hlinkClick r:id="rId3"/>
              </a:rPr>
              <a:t>://</a:t>
            </a:r>
            <a:r>
              <a:rPr lang="en-US" dirty="0" smtClean="0">
                <a:hlinkClick r:id="rId3"/>
              </a:rPr>
              <a:t>en.wikipedia.org/wiki/Diego_Velazquez</a:t>
            </a:r>
            <a:endParaRPr lang="en-US" dirty="0" smtClean="0"/>
          </a:p>
          <a:p>
            <a:pPr>
              <a:buNone/>
            </a:pPr>
            <a:r>
              <a:rPr lang="en-US" dirty="0">
                <a:hlinkClick r:id="rId4"/>
              </a:rPr>
              <a:t>http://</a:t>
            </a:r>
            <a:r>
              <a:rPr lang="en-US" dirty="0" smtClean="0">
                <a:hlinkClick r:id="rId4"/>
              </a:rPr>
              <a:t>en.wikipedia.org/wiki/El_Greco</a:t>
            </a:r>
            <a:endParaRPr lang="en-US" dirty="0" smtClean="0"/>
          </a:p>
          <a:p>
            <a:pPr>
              <a:buNone/>
            </a:pPr>
            <a:r>
              <a:rPr lang="en-US" dirty="0">
                <a:hlinkClick r:id="rId5"/>
              </a:rPr>
              <a:t>http://</a:t>
            </a:r>
            <a:r>
              <a:rPr lang="en-US" dirty="0" smtClean="0">
                <a:hlinkClick r:id="rId5"/>
              </a:rPr>
              <a:t>en.wikipedia.org/wiki/Goya</a:t>
            </a:r>
            <a:endParaRPr lang="en-US" dirty="0" smtClean="0"/>
          </a:p>
          <a:p>
            <a:pPr>
              <a:buNone/>
            </a:pPr>
            <a:r>
              <a:rPr lang="en-US" dirty="0">
                <a:hlinkClick r:id="rId6"/>
              </a:rPr>
              <a:t>http://</a:t>
            </a:r>
            <a:r>
              <a:rPr lang="en-US" dirty="0" smtClean="0">
                <a:hlinkClick r:id="rId6"/>
              </a:rPr>
              <a:t>en.wikipedia.org/wiki/Picasso</a:t>
            </a:r>
            <a:endParaRPr lang="en-US" dirty="0" smtClean="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12</a:t>
            </a:fld>
            <a:endParaRPr lang="en-US" dirty="0"/>
          </a:p>
        </p:txBody>
      </p:sp>
    </p:spTree>
    <p:extLst>
      <p:ext uri="{BB962C8B-B14F-4D97-AF65-F5344CB8AC3E}">
        <p14:creationId xmlns:p14="http://schemas.microsoft.com/office/powerpoint/2010/main" val="207389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Picasso</a:t>
            </a:r>
            <a:endParaRPr lang="en-US" dirty="0"/>
          </a:p>
        </p:txBody>
      </p:sp>
      <p:sp>
        <p:nvSpPr>
          <p:cNvPr id="3" name="Content Placeholder 2"/>
          <p:cNvSpPr>
            <a:spLocks noGrp="1"/>
          </p:cNvSpPr>
          <p:nvPr>
            <p:ph idx="1"/>
          </p:nvPr>
        </p:nvSpPr>
        <p:spPr>
          <a:xfrm>
            <a:off x="713096" y="2379596"/>
            <a:ext cx="7707574" cy="4266863"/>
          </a:xfrm>
          <a:ln>
            <a:noFill/>
          </a:ln>
        </p:spPr>
        <p:txBody>
          <a:bodyPr/>
          <a:lstStyle/>
          <a:p>
            <a:r>
              <a:rPr lang="en-US" sz="2400" dirty="0" smtClean="0"/>
              <a:t>In 1956, at the 300</a:t>
            </a:r>
            <a:r>
              <a:rPr lang="en-US" sz="2400" baseline="30000" dirty="0" smtClean="0"/>
              <a:t>th</a:t>
            </a:r>
            <a:r>
              <a:rPr lang="en-US" sz="2400" dirty="0" smtClean="0"/>
              <a:t> anniversary of </a:t>
            </a:r>
            <a:r>
              <a:rPr lang="en-US" sz="2400" dirty="0"/>
              <a:t>Diego Velázquez’s Las </a:t>
            </a:r>
            <a:r>
              <a:rPr lang="en-US" sz="2400" dirty="0" err="1" smtClean="0"/>
              <a:t>Meninas</a:t>
            </a:r>
            <a:r>
              <a:rPr lang="en-US" sz="2400" dirty="0" smtClean="0"/>
              <a:t>, Picasso revisited Madrid to see the painting </a:t>
            </a:r>
          </a:p>
          <a:p>
            <a:r>
              <a:rPr lang="en-US" sz="2400" dirty="0"/>
              <a:t>The story goes he came back and locked himself in his studio for </a:t>
            </a:r>
            <a:r>
              <a:rPr lang="en-US" sz="2400" dirty="0" smtClean="0"/>
              <a:t>three months </a:t>
            </a:r>
            <a:r>
              <a:rPr lang="en-US" sz="2400" dirty="0"/>
              <a:t>and painted </a:t>
            </a:r>
            <a:r>
              <a:rPr lang="en-US" sz="2400" dirty="0" smtClean="0"/>
              <a:t>58 </a:t>
            </a:r>
            <a:r>
              <a:rPr lang="en-US" sz="2400" dirty="0"/>
              <a:t>versions of it – deconstructing and </a:t>
            </a:r>
            <a:r>
              <a:rPr lang="en-US" sz="2400" dirty="0" smtClean="0"/>
              <a:t>constructing – not copying </a:t>
            </a:r>
          </a:p>
          <a:p>
            <a:pPr lvl="1"/>
            <a:r>
              <a:rPr lang="en-US" sz="2000" dirty="0" smtClean="0"/>
              <a:t>All </a:t>
            </a:r>
            <a:r>
              <a:rPr lang="en-US" sz="2000" dirty="0"/>
              <a:t>can be seen at </a:t>
            </a:r>
            <a:r>
              <a:rPr lang="en-US" sz="2000" dirty="0" err="1"/>
              <a:t>Museu</a:t>
            </a:r>
            <a:r>
              <a:rPr lang="en-US" sz="2000" dirty="0"/>
              <a:t> Picasso in Barcelona</a:t>
            </a:r>
          </a:p>
          <a:p>
            <a:r>
              <a:rPr lang="en-US" sz="2400" dirty="0"/>
              <a:t>Why? </a:t>
            </a:r>
            <a:r>
              <a:rPr lang="en-US" sz="2400" dirty="0" smtClean="0"/>
              <a:t>Picasso </a:t>
            </a:r>
            <a:r>
              <a:rPr lang="en-US" sz="2400" dirty="0"/>
              <a:t>was </a:t>
            </a:r>
            <a:r>
              <a:rPr lang="en-US" sz="2400" dirty="0" smtClean="0"/>
              <a:t>75 and very </a:t>
            </a:r>
            <a:r>
              <a:rPr lang="en-US" sz="2400" dirty="0"/>
              <a:t>aware of his Spanish </a:t>
            </a:r>
            <a:r>
              <a:rPr lang="en-US" sz="2400" dirty="0" smtClean="0"/>
              <a:t>heritage. Was he trying to </a:t>
            </a:r>
            <a:r>
              <a:rPr lang="en-US" sz="2400" dirty="0"/>
              <a:t>improve upon the master’s </a:t>
            </a:r>
            <a:r>
              <a:rPr lang="en-US" sz="2400" dirty="0" smtClean="0"/>
              <a:t>work?</a:t>
            </a:r>
            <a:endParaRPr lang="en-US" sz="2400" dirty="0"/>
          </a:p>
        </p:txBody>
      </p:sp>
      <p:sp>
        <p:nvSpPr>
          <p:cNvPr id="4" name="TextBox 3"/>
          <p:cNvSpPr txBox="1"/>
          <p:nvPr/>
        </p:nvSpPr>
        <p:spPr>
          <a:xfrm>
            <a:off x="1815152" y="1583140"/>
            <a:ext cx="5650174" cy="757130"/>
          </a:xfrm>
          <a:prstGeom prst="rect">
            <a:avLst/>
          </a:prstGeom>
          <a:solidFill>
            <a:schemeClr val="tx1"/>
          </a:solidFill>
          <a:ln>
            <a:noFill/>
          </a:ln>
        </p:spPr>
        <p:txBody>
          <a:bodyPr wrap="square" rtlCol="0">
            <a:spAutoFit/>
          </a:bodyPr>
          <a:lstStyle/>
          <a:p>
            <a:pPr>
              <a:buNone/>
            </a:pPr>
            <a:r>
              <a:rPr lang="en-US" sz="2400" dirty="0" smtClean="0">
                <a:solidFill>
                  <a:schemeClr val="accent5">
                    <a:lumMod val="75000"/>
                  </a:schemeClr>
                </a:solidFill>
              </a:rPr>
              <a:t>In fine arts one is encouraged to copy masters as a way of learning</a:t>
            </a:r>
            <a:endParaRPr lang="en-US" sz="2400" dirty="0">
              <a:solidFill>
                <a:schemeClr val="accent5">
                  <a:lumMod val="75000"/>
                </a:schemeClr>
              </a:solidFill>
            </a:endParaRPr>
          </a:p>
        </p:txBody>
      </p:sp>
      <p:sp>
        <p:nvSpPr>
          <p:cNvPr id="8" name="Date Placeholder 7"/>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9" name="Footer Placeholder 8"/>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10" name="Slide Number Placeholder 9"/>
          <p:cNvSpPr>
            <a:spLocks noGrp="1"/>
          </p:cNvSpPr>
          <p:nvPr>
            <p:ph type="sldNum" sz="quarter" idx="4"/>
          </p:nvPr>
        </p:nvSpPr>
        <p:spPr/>
        <p:txBody>
          <a:bodyPr/>
          <a:lstStyle/>
          <a:p>
            <a:pPr>
              <a:defRPr/>
            </a:pPr>
            <a:r>
              <a:rPr lang="en-US" smtClean="0"/>
              <a:t>L01-</a:t>
            </a:r>
            <a:fld id="{22704540-D8BF-43FA-8BB3-56C1EB556762}" type="slidenum">
              <a:rPr lang="en-US" smtClean="0"/>
              <a:pPr>
                <a:defRPr/>
              </a:pPr>
              <a:t>13</a:t>
            </a:fld>
            <a:endParaRPr lang="en-US" dirty="0"/>
          </a:p>
        </p:txBody>
      </p:sp>
    </p:spTree>
    <p:extLst>
      <p:ext uri="{BB962C8B-B14F-4D97-AF65-F5344CB8AC3E}">
        <p14:creationId xmlns:p14="http://schemas.microsoft.com/office/powerpoint/2010/main" val="126312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6056" cy="1143000"/>
          </a:xfrm>
        </p:spPr>
        <p:txBody>
          <a:bodyPr/>
          <a:lstStyle/>
          <a:p>
            <a:r>
              <a:rPr lang="en-US" sz="4000" dirty="0" smtClean="0"/>
              <a:t>Deconstructing &amp; </a:t>
            </a:r>
            <a:r>
              <a:rPr lang="en-US" sz="4000" dirty="0"/>
              <a:t>Constructing</a:t>
            </a:r>
            <a:r>
              <a:rPr lang="en-US" sz="4000" dirty="0" smtClean="0"/>
              <a:t>: </a:t>
            </a:r>
            <a:r>
              <a:rPr lang="en-US" sz="4000" dirty="0"/>
              <a:t>Las </a:t>
            </a:r>
            <a:r>
              <a:rPr lang="en-US" sz="4000" dirty="0" err="1"/>
              <a:t>Meninas</a:t>
            </a:r>
            <a:r>
              <a:rPr lang="en-US" sz="4000" baseline="30000" dirty="0"/>
              <a:t> </a:t>
            </a:r>
            <a:endParaRPr lang="en-US" sz="4000" dirty="0"/>
          </a:p>
        </p:txBody>
      </p:sp>
      <p:sp>
        <p:nvSpPr>
          <p:cNvPr id="3" name="Content Placeholder 2"/>
          <p:cNvSpPr>
            <a:spLocks noGrp="1"/>
          </p:cNvSpPr>
          <p:nvPr>
            <p:ph idx="1"/>
          </p:nvPr>
        </p:nvSpPr>
        <p:spPr/>
        <p:txBody>
          <a:bodyPr/>
          <a:lstStyle/>
          <a:p>
            <a:endParaRPr lang="en-US"/>
          </a:p>
        </p:txBody>
      </p:sp>
      <p:sp>
        <p:nvSpPr>
          <p:cNvPr id="9" name="TextBox 8"/>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14</a:t>
            </a:fld>
            <a:endParaRPr lang="en-US" dirty="0"/>
          </a:p>
        </p:txBody>
      </p:sp>
    </p:spTree>
    <p:extLst>
      <p:ext uri="{BB962C8B-B14F-4D97-AF65-F5344CB8AC3E}">
        <p14:creationId xmlns:p14="http://schemas.microsoft.com/office/powerpoint/2010/main" val="1148154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Infanta</a:t>
            </a:r>
            <a:r>
              <a:rPr lang="en-US" dirty="0" smtClean="0"/>
              <a:t> Margarita</a:t>
            </a:r>
            <a:endParaRPr lang="en-US" dirty="0"/>
          </a:p>
        </p:txBody>
      </p:sp>
      <p:sp>
        <p:nvSpPr>
          <p:cNvPr id="4" name="TextBox 3"/>
          <p:cNvSpPr txBox="1"/>
          <p:nvPr/>
        </p:nvSpPr>
        <p:spPr>
          <a:xfrm>
            <a:off x="2139025" y="6049925"/>
            <a:ext cx="4716356" cy="369332"/>
          </a:xfrm>
          <a:prstGeom prst="rect">
            <a:avLst/>
          </a:prstGeom>
          <a:noFill/>
        </p:spPr>
        <p:txBody>
          <a:bodyPr wrap="none" rtlCol="0">
            <a:spAutoFit/>
          </a:bodyPr>
          <a:lstStyle/>
          <a:p>
            <a:pPr>
              <a:buNone/>
            </a:pPr>
            <a:r>
              <a:rPr lang="en-US" dirty="0" smtClean="0"/>
              <a:t>Perplexed? Distracted by sun light?</a:t>
            </a:r>
            <a:endParaRPr lang="en-US" dirty="0"/>
          </a:p>
        </p:txBody>
      </p:sp>
      <p:sp>
        <p:nvSpPr>
          <p:cNvPr id="9" name="TextBox 8"/>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
        <p:nvSpPr>
          <p:cNvPr id="3" name="Date Placeholder 2"/>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15</a:t>
            </a:fld>
            <a:endParaRPr lang="en-US" dirty="0"/>
          </a:p>
        </p:txBody>
      </p:sp>
    </p:spTree>
    <p:extLst>
      <p:ext uri="{BB962C8B-B14F-4D97-AF65-F5344CB8AC3E}">
        <p14:creationId xmlns:p14="http://schemas.microsoft.com/office/powerpoint/2010/main" val="703248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332"/>
            <a:ext cx="8268586" cy="1143000"/>
          </a:xfrm>
        </p:spPr>
        <p:txBody>
          <a:bodyPr/>
          <a:lstStyle/>
          <a:p>
            <a:r>
              <a:rPr lang="en-US" sz="4000" dirty="0"/>
              <a:t>Deconstructing &amp; Constructing: </a:t>
            </a:r>
            <a:r>
              <a:rPr lang="en-US" sz="2800" dirty="0"/>
              <a:t>Las </a:t>
            </a:r>
            <a:r>
              <a:rPr lang="en-US" sz="2800" dirty="0" err="1" smtClean="0"/>
              <a:t>Meninas</a:t>
            </a:r>
            <a:r>
              <a:rPr lang="en-US" sz="2800" dirty="0" smtClean="0"/>
              <a:t> – </a:t>
            </a:r>
            <a:r>
              <a:rPr lang="en-US" sz="2800" dirty="0" err="1" smtClean="0"/>
              <a:t>Infanta</a:t>
            </a:r>
            <a:r>
              <a:rPr lang="en-US" sz="2800" dirty="0" smtClean="0"/>
              <a:t> Margarita</a:t>
            </a:r>
            <a:r>
              <a:rPr lang="en-US" sz="2800" baseline="30000" dirty="0" smtClean="0"/>
              <a:t> </a:t>
            </a:r>
            <a:endParaRPr lang="en-US" sz="4000" dirty="0"/>
          </a:p>
        </p:txBody>
      </p:sp>
      <p:sp>
        <p:nvSpPr>
          <p:cNvPr id="14" name="TextBox 13"/>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
        <p:nvSpPr>
          <p:cNvPr id="3" name="Date Placeholder 2"/>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4" name="Footer Placeholder 3"/>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5" name="Slide Number Placeholder 4"/>
          <p:cNvSpPr>
            <a:spLocks noGrp="1"/>
          </p:cNvSpPr>
          <p:nvPr>
            <p:ph type="sldNum" sz="quarter" idx="4"/>
          </p:nvPr>
        </p:nvSpPr>
        <p:spPr/>
        <p:txBody>
          <a:bodyPr/>
          <a:lstStyle/>
          <a:p>
            <a:pPr>
              <a:defRPr/>
            </a:pPr>
            <a:r>
              <a:rPr lang="en-US" smtClean="0"/>
              <a:t>L01-</a:t>
            </a:r>
            <a:fld id="{22704540-D8BF-43FA-8BB3-56C1EB556762}" type="slidenum">
              <a:rPr lang="en-US" smtClean="0"/>
              <a:pPr>
                <a:defRPr/>
              </a:pPr>
              <a:t>16</a:t>
            </a:fld>
            <a:endParaRPr lang="en-US" dirty="0"/>
          </a:p>
        </p:txBody>
      </p:sp>
    </p:spTree>
    <p:extLst>
      <p:ext uri="{BB962C8B-B14F-4D97-AF65-F5344CB8AC3E}">
        <p14:creationId xmlns:p14="http://schemas.microsoft.com/office/powerpoint/2010/main" val="3267352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dirty="0"/>
              <a:t>Deconstructing &amp; Constructing: Las </a:t>
            </a:r>
            <a:r>
              <a:rPr lang="en-US" sz="4000" dirty="0" err="1"/>
              <a:t>Meninas</a:t>
            </a:r>
            <a:r>
              <a:rPr lang="en-US" sz="4000" baseline="30000" dirty="0"/>
              <a:t> </a:t>
            </a:r>
            <a:endParaRPr lang="en-US" sz="4000" dirty="0"/>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17</a:t>
            </a:fld>
            <a:endParaRPr lang="en-US" dirty="0"/>
          </a:p>
        </p:txBody>
      </p:sp>
    </p:spTree>
    <p:extLst>
      <p:ext uri="{BB962C8B-B14F-4D97-AF65-F5344CB8AC3E}">
        <p14:creationId xmlns:p14="http://schemas.microsoft.com/office/powerpoint/2010/main" val="2346611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dirty="0"/>
              <a:t>Deconstructing &amp; Constructing: Las </a:t>
            </a:r>
            <a:r>
              <a:rPr lang="en-US" sz="4000" dirty="0" err="1"/>
              <a:t>Meninas</a:t>
            </a:r>
            <a:r>
              <a:rPr lang="en-US" sz="4000" baseline="30000" dirty="0"/>
              <a:t> </a:t>
            </a:r>
            <a:endParaRPr lang="en-US" sz="4000" dirty="0"/>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18</a:t>
            </a:fld>
            <a:endParaRPr lang="en-US" dirty="0"/>
          </a:p>
        </p:txBody>
      </p:sp>
    </p:spTree>
    <p:extLst>
      <p:ext uri="{BB962C8B-B14F-4D97-AF65-F5344CB8AC3E}">
        <p14:creationId xmlns:p14="http://schemas.microsoft.com/office/powerpoint/2010/main" val="4149128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7" y="304800"/>
            <a:ext cx="8257953" cy="1143000"/>
          </a:xfrm>
        </p:spPr>
        <p:txBody>
          <a:bodyPr/>
          <a:lstStyle/>
          <a:p>
            <a:r>
              <a:rPr lang="en-US" sz="4000" dirty="0"/>
              <a:t>Deconstructing &amp; Constructing: Las </a:t>
            </a:r>
            <a:r>
              <a:rPr lang="en-US" sz="4000" dirty="0" err="1"/>
              <a:t>Meninas</a:t>
            </a:r>
            <a:r>
              <a:rPr lang="en-US" sz="4000" baseline="30000" dirty="0"/>
              <a:t> </a:t>
            </a:r>
            <a:endParaRPr lang="en-US" sz="4000" dirty="0"/>
          </a:p>
        </p:txBody>
      </p:sp>
      <p:sp>
        <p:nvSpPr>
          <p:cNvPr id="3" name="Content Placeholder 2"/>
          <p:cNvSpPr>
            <a:spLocks noGrp="1"/>
          </p:cNvSpPr>
          <p:nvPr>
            <p:ph idx="1"/>
          </p:nvPr>
        </p:nvSpPr>
        <p:spPr/>
        <p:txBody>
          <a:bodyPr/>
          <a:lstStyle/>
          <a:p>
            <a:endParaRPr lang="en-US"/>
          </a:p>
        </p:txBody>
      </p:sp>
      <p:sp>
        <p:nvSpPr>
          <p:cNvPr id="10" name="TextBox 9"/>
          <p:cNvSpPr txBox="1"/>
          <p:nvPr/>
        </p:nvSpPr>
        <p:spPr>
          <a:xfrm>
            <a:off x="1339703" y="2892056"/>
            <a:ext cx="6815469" cy="1354217"/>
          </a:xfrm>
          <a:prstGeom prst="rect">
            <a:avLst/>
          </a:prstGeom>
          <a:noFill/>
        </p:spPr>
        <p:txBody>
          <a:bodyPr wrap="square" rtlCol="0">
            <a:spAutoFit/>
          </a:bodyPr>
          <a:lstStyle/>
          <a:p>
            <a:pPr>
              <a:buNone/>
            </a:pPr>
            <a:r>
              <a:rPr lang="en-US" dirty="0"/>
              <a:t>J</a:t>
            </a:r>
            <a:r>
              <a:rPr lang="en-US" dirty="0" smtClean="0"/>
              <a:t>ust </a:t>
            </a:r>
            <a:r>
              <a:rPr lang="en-US" dirty="0"/>
              <a:t>type </a:t>
            </a:r>
            <a:r>
              <a:rPr lang="en-US" dirty="0" smtClean="0"/>
              <a:t>“maids </a:t>
            </a:r>
            <a:r>
              <a:rPr lang="en-US" dirty="0"/>
              <a:t>of honor </a:t>
            </a:r>
            <a:r>
              <a:rPr lang="en-US" dirty="0" smtClean="0"/>
              <a:t>Picasso” </a:t>
            </a:r>
            <a:r>
              <a:rPr lang="en-US" dirty="0"/>
              <a:t>in </a:t>
            </a:r>
            <a:r>
              <a:rPr lang="en-US" dirty="0" err="1" smtClean="0"/>
              <a:t>google</a:t>
            </a:r>
            <a:endParaRPr lang="en-US" dirty="0" smtClean="0"/>
          </a:p>
          <a:p>
            <a:pPr>
              <a:buNone/>
            </a:pPr>
            <a:endParaRPr lang="en-US" dirty="0"/>
          </a:p>
          <a:p>
            <a:pPr>
              <a:buNone/>
            </a:pPr>
            <a:r>
              <a:rPr lang="en-US" dirty="0" smtClean="0"/>
              <a:t>All of Picasso’s copies of Las </a:t>
            </a:r>
            <a:r>
              <a:rPr lang="en-US" dirty="0" err="1" smtClean="0"/>
              <a:t>Meninas</a:t>
            </a:r>
            <a:r>
              <a:rPr lang="en-US" dirty="0" smtClean="0"/>
              <a:t> are the Picasso Museum in Barcelona</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19</a:t>
            </a:fld>
            <a:endParaRPr lang="en-US" dirty="0"/>
          </a:p>
        </p:txBody>
      </p:sp>
    </p:spTree>
    <p:extLst>
      <p:ext uri="{BB962C8B-B14F-4D97-AF65-F5344CB8AC3E}">
        <p14:creationId xmlns:p14="http://schemas.microsoft.com/office/powerpoint/2010/main" val="94292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567070" y="304800"/>
            <a:ext cx="7772400" cy="1143000"/>
          </a:xfrm>
        </p:spPr>
        <p:txBody>
          <a:bodyPr lIns="0" tIns="0" rIns="0" bIns="0" anchor="t"/>
          <a:lstStyle/>
          <a:p>
            <a:pPr algn="l">
              <a:lnSpc>
                <a:spcPct val="95000"/>
              </a:lnSpc>
            </a:pPr>
            <a:r>
              <a:rPr lang="en-US" dirty="0" smtClean="0">
                <a:latin typeface="+mn-lt"/>
              </a:rPr>
              <a:t>6.175</a:t>
            </a:r>
            <a:br>
              <a:rPr lang="en-US" dirty="0" smtClean="0">
                <a:latin typeface="+mn-lt"/>
              </a:rPr>
            </a:br>
            <a:r>
              <a:rPr lang="en-US" dirty="0" smtClean="0">
                <a:latin typeface="+mn-lt"/>
              </a:rPr>
              <a:t>Course </a:t>
            </a:r>
            <a:r>
              <a:rPr lang="en-US" dirty="0">
                <a:latin typeface="+mn-lt"/>
              </a:rPr>
              <a:t>Staff</a:t>
            </a:r>
          </a:p>
        </p:txBody>
      </p:sp>
      <p:pic>
        <p:nvPicPr>
          <p:cNvPr id="3076" name="Picture 4"/>
          <p:cNvPicPr>
            <a:picLocks noChangeAspect="1" noChangeArrowheads="1"/>
          </p:cNvPicPr>
          <p:nvPr/>
        </p:nvPicPr>
        <p:blipFill>
          <a:blip r:embed="rId2" cstate="print"/>
          <a:srcRect/>
          <a:stretch>
            <a:fillRect/>
          </a:stretch>
        </p:blipFill>
        <p:spPr bwMode="auto">
          <a:xfrm>
            <a:off x="3942970" y="1539590"/>
            <a:ext cx="1524477" cy="1543050"/>
          </a:xfrm>
          <a:prstGeom prst="rect">
            <a:avLst/>
          </a:prstGeom>
          <a:noFill/>
        </p:spPr>
      </p:pic>
      <p:pic>
        <p:nvPicPr>
          <p:cNvPr id="3081" name="Picture 9"/>
          <p:cNvPicPr>
            <a:picLocks noChangeAspect="1" noChangeArrowheads="1"/>
          </p:cNvPicPr>
          <p:nvPr/>
        </p:nvPicPr>
        <p:blipFill>
          <a:blip r:embed="rId3" cstate="print"/>
          <a:srcRect/>
          <a:stretch>
            <a:fillRect/>
          </a:stretch>
        </p:blipFill>
        <p:spPr bwMode="auto">
          <a:xfrm>
            <a:off x="6135052" y="3700094"/>
            <a:ext cx="1561624" cy="1511618"/>
          </a:xfrm>
          <a:prstGeom prst="rect">
            <a:avLst/>
          </a:prstGeom>
          <a:noFill/>
        </p:spPr>
      </p:pic>
      <p:sp>
        <p:nvSpPr>
          <p:cNvPr id="3082" name="Text Box 10"/>
          <p:cNvSpPr txBox="1">
            <a:spLocks noChangeArrowheads="1"/>
          </p:cNvSpPr>
          <p:nvPr/>
        </p:nvSpPr>
        <p:spPr bwMode="auto">
          <a:xfrm>
            <a:off x="1390345" y="2229432"/>
            <a:ext cx="2105398" cy="350865"/>
          </a:xfrm>
          <a:prstGeom prst="rect">
            <a:avLst/>
          </a:prstGeom>
          <a:noFill/>
          <a:ln w="9525">
            <a:noFill/>
            <a:miter lim="800000"/>
            <a:headEnd/>
            <a:tailEnd/>
          </a:ln>
          <a:effectLst/>
        </p:spPr>
        <p:txBody>
          <a:bodyPr wrap="square" lIns="0" tIns="0" rIns="0" bIns="0">
            <a:spAutoFit/>
          </a:bodyPr>
          <a:lstStyle/>
          <a:p>
            <a:pPr algn="ctr">
              <a:lnSpc>
                <a:spcPct val="95000"/>
              </a:lnSpc>
              <a:buNone/>
            </a:pPr>
            <a:r>
              <a:rPr lang="en-US" sz="2400" dirty="0" smtClean="0">
                <a:latin typeface="+mn-lt"/>
              </a:rPr>
              <a:t>Instructor</a:t>
            </a:r>
            <a:endParaRPr lang="en-US" sz="2400" dirty="0">
              <a:latin typeface="+mn-lt"/>
            </a:endParaRPr>
          </a:p>
        </p:txBody>
      </p:sp>
      <p:sp>
        <p:nvSpPr>
          <p:cNvPr id="3083" name="Text Box 11"/>
          <p:cNvSpPr txBox="1">
            <a:spLocks noChangeArrowheads="1"/>
          </p:cNvSpPr>
          <p:nvPr/>
        </p:nvSpPr>
        <p:spPr bwMode="auto">
          <a:xfrm>
            <a:off x="3617215" y="3104703"/>
            <a:ext cx="2230279" cy="488595"/>
          </a:xfrm>
          <a:prstGeom prst="rect">
            <a:avLst/>
          </a:prstGeom>
          <a:noFill/>
          <a:ln w="9525">
            <a:noFill/>
            <a:miter lim="800000"/>
            <a:headEnd/>
            <a:tailEnd/>
          </a:ln>
          <a:effectLst/>
        </p:spPr>
        <p:txBody>
          <a:bodyPr lIns="0" tIns="0" rIns="0" bIns="0">
            <a:spAutoFit/>
          </a:bodyPr>
          <a:lstStyle/>
          <a:p>
            <a:pPr algn="ctr">
              <a:lnSpc>
                <a:spcPct val="95000"/>
              </a:lnSpc>
            </a:pPr>
            <a:r>
              <a:rPr lang="en-US" sz="1700" dirty="0">
                <a:solidFill>
                  <a:srgbClr val="000000"/>
                </a:solidFill>
                <a:latin typeface="+mn-lt"/>
              </a:rPr>
              <a:t>Arvind</a:t>
            </a:r>
            <a:endParaRPr lang="en-US" dirty="0">
              <a:latin typeface="+mn-lt"/>
            </a:endParaRPr>
          </a:p>
          <a:p>
            <a:pPr algn="ctr">
              <a:lnSpc>
                <a:spcPct val="95000"/>
              </a:lnSpc>
            </a:pPr>
            <a:r>
              <a:rPr lang="en-US" sz="1200" dirty="0">
                <a:solidFill>
                  <a:srgbClr val="000000"/>
                </a:solidFill>
                <a:latin typeface="+mn-lt"/>
              </a:rPr>
              <a:t>arvind@csail.mit.edu</a:t>
            </a:r>
          </a:p>
        </p:txBody>
      </p:sp>
      <p:sp>
        <p:nvSpPr>
          <p:cNvPr id="3087" name="Text Box 15"/>
          <p:cNvSpPr txBox="1">
            <a:spLocks noChangeArrowheads="1"/>
          </p:cNvSpPr>
          <p:nvPr/>
        </p:nvSpPr>
        <p:spPr bwMode="auto">
          <a:xfrm>
            <a:off x="5800725" y="5290730"/>
            <a:ext cx="2230279" cy="488595"/>
          </a:xfrm>
          <a:prstGeom prst="rect">
            <a:avLst/>
          </a:prstGeom>
          <a:noFill/>
          <a:ln w="9525">
            <a:noFill/>
            <a:miter lim="800000"/>
            <a:headEnd/>
            <a:tailEnd/>
          </a:ln>
          <a:effectLst/>
        </p:spPr>
        <p:txBody>
          <a:bodyPr lIns="0" tIns="0" rIns="0" bIns="0">
            <a:spAutoFit/>
          </a:bodyPr>
          <a:lstStyle/>
          <a:p>
            <a:pPr algn="ctr">
              <a:lnSpc>
                <a:spcPct val="95000"/>
              </a:lnSpc>
            </a:pPr>
            <a:r>
              <a:rPr lang="en-US" sz="1700" dirty="0">
                <a:solidFill>
                  <a:srgbClr val="000000"/>
                </a:solidFill>
                <a:latin typeface="+mn-lt"/>
              </a:rPr>
              <a:t>Sally Lee</a:t>
            </a:r>
            <a:endParaRPr lang="en-US" dirty="0">
              <a:latin typeface="+mn-lt"/>
            </a:endParaRPr>
          </a:p>
          <a:p>
            <a:pPr algn="ctr">
              <a:lnSpc>
                <a:spcPct val="95000"/>
              </a:lnSpc>
            </a:pPr>
            <a:r>
              <a:rPr lang="en-US" sz="1200" dirty="0">
                <a:solidFill>
                  <a:srgbClr val="000000"/>
                </a:solidFill>
                <a:latin typeface="+mn-lt"/>
              </a:rPr>
              <a:t>sally@csail.mit.edu</a:t>
            </a:r>
          </a:p>
        </p:txBody>
      </p:sp>
      <p:sp>
        <p:nvSpPr>
          <p:cNvPr id="3088" name="Text Box 16"/>
          <p:cNvSpPr txBox="1">
            <a:spLocks noChangeArrowheads="1"/>
          </p:cNvSpPr>
          <p:nvPr/>
        </p:nvSpPr>
        <p:spPr bwMode="auto">
          <a:xfrm>
            <a:off x="1998900" y="5290730"/>
            <a:ext cx="2230279" cy="470129"/>
          </a:xfrm>
          <a:prstGeom prst="rect">
            <a:avLst/>
          </a:prstGeom>
          <a:noFill/>
          <a:ln w="9525">
            <a:noFill/>
            <a:miter lim="800000"/>
            <a:headEnd/>
            <a:tailEnd/>
          </a:ln>
          <a:effectLst/>
        </p:spPr>
        <p:txBody>
          <a:bodyPr lIns="0" tIns="0" rIns="0" bIns="0">
            <a:spAutoFit/>
          </a:bodyPr>
          <a:lstStyle/>
          <a:p>
            <a:pPr algn="ctr">
              <a:lnSpc>
                <a:spcPct val="95000"/>
              </a:lnSpc>
            </a:pPr>
            <a:r>
              <a:rPr lang="en-US" sz="1700" smtClean="0">
                <a:solidFill>
                  <a:srgbClr val="000000"/>
                </a:solidFill>
                <a:latin typeface="+mn-lt"/>
              </a:rPr>
              <a:t>Sizhuo </a:t>
            </a:r>
            <a:r>
              <a:rPr lang="en-US" sz="1700" dirty="0" smtClean="0">
                <a:solidFill>
                  <a:srgbClr val="000000"/>
                </a:solidFill>
                <a:latin typeface="+mn-lt"/>
              </a:rPr>
              <a:t>Zhang</a:t>
            </a:r>
            <a:endParaRPr lang="en-US" dirty="0">
              <a:latin typeface="+mn-lt"/>
            </a:endParaRPr>
          </a:p>
          <a:p>
            <a:pPr algn="ctr">
              <a:lnSpc>
                <a:spcPct val="95000"/>
              </a:lnSpc>
            </a:pPr>
            <a:r>
              <a:rPr lang="en-US" sz="1200" dirty="0"/>
              <a:t>szzhang@mit.edu</a:t>
            </a:r>
            <a:endParaRPr lang="en-US" sz="1200" dirty="0">
              <a:solidFill>
                <a:srgbClr val="000000"/>
              </a:solidFill>
              <a:latin typeface="+mn-lt"/>
            </a:endParaRPr>
          </a:p>
        </p:txBody>
      </p:sp>
      <p:sp>
        <p:nvSpPr>
          <p:cNvPr id="3090" name="Text Box 18"/>
          <p:cNvSpPr txBox="1">
            <a:spLocks noChangeArrowheads="1"/>
          </p:cNvSpPr>
          <p:nvPr/>
        </p:nvSpPr>
        <p:spPr bwMode="auto">
          <a:xfrm>
            <a:off x="245323" y="4128554"/>
            <a:ext cx="2268592" cy="701731"/>
          </a:xfrm>
          <a:prstGeom prst="rect">
            <a:avLst/>
          </a:prstGeom>
          <a:noFill/>
          <a:ln w="9525">
            <a:noFill/>
            <a:miter lim="800000"/>
            <a:headEnd/>
            <a:tailEnd/>
          </a:ln>
          <a:effectLst/>
        </p:spPr>
        <p:txBody>
          <a:bodyPr wrap="square" lIns="0" tIns="0" rIns="0" bIns="0">
            <a:spAutoFit/>
          </a:bodyPr>
          <a:lstStyle/>
          <a:p>
            <a:pPr algn="ctr">
              <a:lnSpc>
                <a:spcPct val="95000"/>
              </a:lnSpc>
              <a:buNone/>
            </a:pPr>
            <a:r>
              <a:rPr lang="en-US" sz="2400" dirty="0" smtClean="0">
                <a:latin typeface="+mn-lt"/>
              </a:rPr>
              <a:t>Teaching Assistant</a:t>
            </a:r>
            <a:endParaRPr lang="en-US" sz="2400" dirty="0">
              <a:latin typeface="+mn-lt"/>
            </a:endParaRPr>
          </a:p>
        </p:txBody>
      </p:sp>
      <p:sp>
        <p:nvSpPr>
          <p:cNvPr id="3091" name="Text Box 19"/>
          <p:cNvSpPr txBox="1">
            <a:spLocks noChangeArrowheads="1"/>
          </p:cNvSpPr>
          <p:nvPr/>
        </p:nvSpPr>
        <p:spPr bwMode="auto">
          <a:xfrm>
            <a:off x="4437622" y="4128555"/>
            <a:ext cx="1452815" cy="701731"/>
          </a:xfrm>
          <a:prstGeom prst="rect">
            <a:avLst/>
          </a:prstGeom>
          <a:noFill/>
          <a:ln w="9525">
            <a:noFill/>
            <a:miter lim="800000"/>
            <a:headEnd/>
            <a:tailEnd/>
          </a:ln>
          <a:effectLst/>
        </p:spPr>
        <p:txBody>
          <a:bodyPr wrap="square" lIns="0" tIns="0" rIns="0" bIns="0">
            <a:spAutoFit/>
          </a:bodyPr>
          <a:lstStyle/>
          <a:p>
            <a:pPr algn="ctr">
              <a:lnSpc>
                <a:spcPct val="95000"/>
              </a:lnSpc>
              <a:buNone/>
            </a:pPr>
            <a:r>
              <a:rPr lang="en-US" sz="2400" dirty="0" err="1" smtClean="0">
                <a:latin typeface="+mn-lt"/>
              </a:rPr>
              <a:t>Adminis-tration</a:t>
            </a:r>
            <a:endParaRPr lang="en-US" sz="2400" dirty="0">
              <a:latin typeface="+mn-lt"/>
            </a:endParaRPr>
          </a:p>
        </p:txBody>
      </p:sp>
      <p:sp>
        <p:nvSpPr>
          <p:cNvPr id="6" name="TextBox 5"/>
          <p:cNvSpPr txBox="1"/>
          <p:nvPr/>
        </p:nvSpPr>
        <p:spPr>
          <a:xfrm>
            <a:off x="597549" y="5875022"/>
            <a:ext cx="8059480" cy="646331"/>
          </a:xfrm>
          <a:prstGeom prst="rect">
            <a:avLst/>
          </a:prstGeom>
          <a:noFill/>
          <a:ln>
            <a:solidFill>
              <a:schemeClr val="tx1"/>
            </a:solidFill>
          </a:ln>
        </p:spPr>
        <p:txBody>
          <a:bodyPr wrap="square" rtlCol="0">
            <a:spAutoFit/>
          </a:bodyPr>
          <a:lstStyle/>
          <a:p>
            <a:pPr>
              <a:buNone/>
            </a:pPr>
            <a:r>
              <a:rPr lang="en-US" dirty="0" smtClean="0"/>
              <a:t>For most up-to-date information and handouts please consult the course website: http</a:t>
            </a:r>
            <a:r>
              <a:rPr lang="en-US" dirty="0"/>
              <a:t>://</a:t>
            </a:r>
            <a:r>
              <a:rPr lang="en-US" dirty="0" smtClean="0"/>
              <a:t>csg.csail.mit.edu/6.175</a:t>
            </a:r>
            <a:endParaRPr lang="en-US" dirty="0"/>
          </a:p>
        </p:txBody>
      </p:sp>
      <p:sp>
        <p:nvSpPr>
          <p:cNvPr id="7" name="Date Placeholder 6"/>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8" name="Footer Placeholder 7"/>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9" name="Slide Number Placeholder 8"/>
          <p:cNvSpPr>
            <a:spLocks noGrp="1"/>
          </p:cNvSpPr>
          <p:nvPr>
            <p:ph type="sldNum" sz="quarter" idx="4"/>
          </p:nvPr>
        </p:nvSpPr>
        <p:spPr/>
        <p:txBody>
          <a:bodyPr/>
          <a:lstStyle/>
          <a:p>
            <a:pPr>
              <a:defRPr/>
            </a:pPr>
            <a:r>
              <a:rPr lang="en-US" smtClean="0"/>
              <a:t>L01-</a:t>
            </a:r>
            <a:fld id="{22704540-D8BF-43FA-8BB3-56C1EB556762}" type="slidenum">
              <a:rPr lang="en-US" smtClean="0"/>
              <a:pPr>
                <a:defRPr/>
              </a:pPr>
              <a:t>2</a:t>
            </a:fld>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8058" y="3700094"/>
            <a:ext cx="1469106" cy="1469106"/>
          </a:xfrm>
          <a:prstGeom prst="rect">
            <a:avLst/>
          </a:prstGeom>
        </p:spPr>
      </p:pic>
    </p:spTree>
    <p:extLst>
      <p:ext uri="{BB962C8B-B14F-4D97-AF65-F5344CB8AC3E}">
        <p14:creationId xmlns:p14="http://schemas.microsoft.com/office/powerpoint/2010/main" val="17658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112" y="1669320"/>
            <a:ext cx="7260266" cy="2066260"/>
          </a:xfrm>
        </p:spPr>
        <p:txBody>
          <a:bodyPr/>
          <a:lstStyle/>
          <a:p>
            <a:r>
              <a:rPr lang="en-US" dirty="0" smtClean="0"/>
              <a:t>Picasso </a:t>
            </a:r>
            <a:r>
              <a:rPr lang="en-US" dirty="0"/>
              <a:t>reportedly said </a:t>
            </a:r>
            <a:r>
              <a:rPr lang="en-US" dirty="0" smtClean="0"/>
              <a:t>“I </a:t>
            </a:r>
            <a:r>
              <a:rPr lang="en-US" dirty="0"/>
              <a:t>cannot improve </a:t>
            </a:r>
            <a:r>
              <a:rPr lang="en-US" dirty="0" smtClean="0"/>
              <a:t>it but these are my </a:t>
            </a:r>
            <a:r>
              <a:rPr lang="en-US" dirty="0" err="1" smtClean="0"/>
              <a:t>Meninas</a:t>
            </a:r>
            <a:r>
              <a:rPr lang="en-US" dirty="0" smtClean="0"/>
              <a:t>”</a:t>
            </a:r>
            <a:endParaRPr lang="en-US" dirty="0"/>
          </a:p>
        </p:txBody>
      </p:sp>
      <p:sp>
        <p:nvSpPr>
          <p:cNvPr id="6" name="Date Placeholder 5"/>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7" name="Footer Placeholder 6"/>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8" name="Slide Number Placeholder 7"/>
          <p:cNvSpPr>
            <a:spLocks noGrp="1"/>
          </p:cNvSpPr>
          <p:nvPr>
            <p:ph type="sldNum" sz="quarter" idx="4"/>
          </p:nvPr>
        </p:nvSpPr>
        <p:spPr/>
        <p:txBody>
          <a:bodyPr/>
          <a:lstStyle/>
          <a:p>
            <a:pPr>
              <a:defRPr/>
            </a:pPr>
            <a:r>
              <a:rPr lang="en-US" smtClean="0"/>
              <a:t>L01-</a:t>
            </a:r>
            <a:fld id="{22704540-D8BF-43FA-8BB3-56C1EB556762}" type="slidenum">
              <a:rPr lang="en-US" smtClean="0"/>
              <a:pPr>
                <a:defRPr/>
              </a:pPr>
              <a:t>20</a:t>
            </a:fld>
            <a:endParaRPr lang="en-US" dirty="0"/>
          </a:p>
        </p:txBody>
      </p:sp>
    </p:spTree>
    <p:extLst>
      <p:ext uri="{BB962C8B-B14F-4D97-AF65-F5344CB8AC3E}">
        <p14:creationId xmlns:p14="http://schemas.microsoft.com/office/powerpoint/2010/main" val="372569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257953" cy="1143000"/>
          </a:xfrm>
        </p:spPr>
        <p:txBody>
          <a:bodyPr>
            <a:normAutofit fontScale="90000"/>
          </a:bodyPr>
          <a:lstStyle/>
          <a:p>
            <a:r>
              <a:rPr lang="en-US" dirty="0" smtClean="0"/>
              <a:t>Deconstructing </a:t>
            </a:r>
            <a:r>
              <a:rPr lang="en-US" dirty="0" err="1" smtClean="0"/>
              <a:t>Microprocesors</a:t>
            </a:r>
            <a:r>
              <a:rPr lang="en-US" dirty="0" smtClean="0"/>
              <a:t>:</a:t>
            </a:r>
            <a:br>
              <a:rPr lang="en-US" dirty="0" smtClean="0"/>
            </a:br>
            <a:r>
              <a:rPr lang="en-US" sz="2700" dirty="0" smtClean="0"/>
              <a:t>MIPS R10K</a:t>
            </a:r>
            <a:endParaRPr lang="en-US" sz="2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92" y="1504950"/>
            <a:ext cx="6709708" cy="499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1200" y="5700380"/>
            <a:ext cx="2476500" cy="923330"/>
          </a:xfrm>
          <a:prstGeom prst="rect">
            <a:avLst/>
          </a:prstGeom>
          <a:noFill/>
        </p:spPr>
        <p:txBody>
          <a:bodyPr wrap="square" rtlCol="0">
            <a:spAutoFit/>
          </a:bodyPr>
          <a:lstStyle/>
          <a:p>
            <a:pPr>
              <a:buNone/>
            </a:pPr>
            <a:r>
              <a:rPr lang="en-US" dirty="0" smtClean="0">
                <a:solidFill>
                  <a:srgbClr val="FF0000"/>
                </a:solidFill>
                <a:latin typeface="Comic Sans MS" panose="030F0702030302020204" pitchFamily="66" charset="0"/>
              </a:rPr>
              <a:t>Deconstruct  R10K to construct our Las </a:t>
            </a:r>
            <a:r>
              <a:rPr lang="en-US" dirty="0" err="1" smtClean="0">
                <a:solidFill>
                  <a:srgbClr val="FF0000"/>
                </a:solidFill>
                <a:latin typeface="Comic Sans MS" panose="030F0702030302020204" pitchFamily="66" charset="0"/>
              </a:rPr>
              <a:t>Maninases</a:t>
            </a:r>
            <a:endParaRPr lang="en-US" dirty="0">
              <a:solidFill>
                <a:srgbClr val="FF0000"/>
              </a:solidFill>
              <a:latin typeface="Comic Sans MS" panose="030F0702030302020204" pitchFamily="66" charset="0"/>
            </a:endParaRPr>
          </a:p>
        </p:txBody>
      </p:sp>
      <p:sp>
        <p:nvSpPr>
          <p:cNvPr id="3" name="TextBox 2"/>
          <p:cNvSpPr txBox="1"/>
          <p:nvPr/>
        </p:nvSpPr>
        <p:spPr>
          <a:xfrm>
            <a:off x="212652" y="1903228"/>
            <a:ext cx="4380613" cy="1277273"/>
          </a:xfrm>
          <a:prstGeom prst="rect">
            <a:avLst/>
          </a:prstGeom>
          <a:noFill/>
        </p:spPr>
        <p:txBody>
          <a:bodyPr wrap="square" rtlCol="0">
            <a:spAutoFit/>
          </a:bodyPr>
          <a:lstStyle/>
          <a:p>
            <a:pPr>
              <a:buNone/>
            </a:pPr>
            <a:r>
              <a:rPr lang="en-US" dirty="0" smtClean="0">
                <a:latin typeface="Comic Sans MS" panose="030F0702030302020204" pitchFamily="66" charset="0"/>
              </a:rPr>
              <a:t>Modern processors are complex:</a:t>
            </a:r>
          </a:p>
          <a:p>
            <a:pPr>
              <a:buNone/>
            </a:pPr>
            <a:r>
              <a:rPr lang="en-US" dirty="0" smtClean="0">
                <a:latin typeface="Comic Sans MS" panose="030F0702030302020204" pitchFamily="66" charset="0"/>
              </a:rPr>
              <a:t>ALUs, pipelining, caches and cache coherence, branch predictors, virtual memory, ...</a:t>
            </a:r>
          </a:p>
        </p:txBody>
      </p:sp>
      <p:sp>
        <p:nvSpPr>
          <p:cNvPr id="8" name="TextBox 7"/>
          <p:cNvSpPr txBox="1"/>
          <p:nvPr/>
        </p:nvSpPr>
        <p:spPr>
          <a:xfrm>
            <a:off x="212652" y="3561907"/>
            <a:ext cx="1690576" cy="1754326"/>
          </a:xfrm>
          <a:prstGeom prst="rect">
            <a:avLst/>
          </a:prstGeom>
          <a:noFill/>
        </p:spPr>
        <p:txBody>
          <a:bodyPr wrap="square" rtlCol="0">
            <a:spAutoFit/>
          </a:bodyPr>
          <a:lstStyle/>
          <a:p>
            <a:pPr>
              <a:buNone/>
            </a:pPr>
            <a:r>
              <a:rPr lang="en-US" dirty="0">
                <a:latin typeface="Comic Sans MS" panose="030F0702030302020204" pitchFamily="66" charset="0"/>
              </a:rPr>
              <a:t>Designs must be balanced and meet some design </a:t>
            </a:r>
            <a:r>
              <a:rPr lang="en-US" dirty="0" smtClean="0">
                <a:latin typeface="Comic Sans MS" panose="030F0702030302020204" pitchFamily="66" charset="0"/>
              </a:rPr>
              <a:t>constraints</a:t>
            </a:r>
            <a:endParaRPr lang="en-US" dirty="0">
              <a:latin typeface="Comic Sans MS" panose="030F0702030302020204" pitchFamily="66" charset="0"/>
            </a:endParaRPr>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21</a:t>
            </a:fld>
            <a:endParaRPr lang="en-US" dirty="0"/>
          </a:p>
        </p:txBody>
      </p:sp>
    </p:spTree>
    <p:extLst>
      <p:ext uri="{BB962C8B-B14F-4D97-AF65-F5344CB8AC3E}">
        <p14:creationId xmlns:p14="http://schemas.microsoft.com/office/powerpoint/2010/main" val="16965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t>
            </a:r>
            <a:r>
              <a:rPr lang="en-US" dirty="0" err="1" smtClean="0"/>
              <a:t>Meninas</a:t>
            </a:r>
            <a:r>
              <a:rPr lang="en-US" dirty="0" smtClean="0"/>
              <a:t>:</a:t>
            </a:r>
            <a:br>
              <a:rPr lang="en-US" dirty="0" smtClean="0"/>
            </a:br>
            <a:r>
              <a:rPr lang="en-US" dirty="0" smtClean="0"/>
              <a:t>Various RISC V Processors</a:t>
            </a:r>
            <a:endParaRPr lang="en-US" dirty="0"/>
          </a:p>
        </p:txBody>
      </p:sp>
      <p:sp>
        <p:nvSpPr>
          <p:cNvPr id="3" name="Content Placeholder 2"/>
          <p:cNvSpPr>
            <a:spLocks noGrp="1"/>
          </p:cNvSpPr>
          <p:nvPr>
            <p:ph idx="1"/>
          </p:nvPr>
        </p:nvSpPr>
        <p:spPr>
          <a:xfrm>
            <a:off x="732317" y="1541943"/>
            <a:ext cx="7772400" cy="4114800"/>
          </a:xfrm>
        </p:spPr>
        <p:txBody>
          <a:bodyPr/>
          <a:lstStyle/>
          <a:p>
            <a:r>
              <a:rPr lang="en-US" sz="2400" dirty="0" smtClean="0"/>
              <a:t>Non-Pipelined: 1 Cycle, 2 Cycle, 4 Cycle</a:t>
            </a:r>
          </a:p>
          <a:p>
            <a:r>
              <a:rPr lang="en-US" sz="2400" dirty="0" smtClean="0"/>
              <a:t>Pipelined: 2-stage with and without data hazards; pipelines with up to 6 stages</a:t>
            </a:r>
          </a:p>
          <a:p>
            <a:r>
              <a:rPr lang="en-US" sz="2400" dirty="0" smtClean="0"/>
              <a:t>Pipelines with multiple Branch Predictors</a:t>
            </a:r>
          </a:p>
          <a:p>
            <a:r>
              <a:rPr lang="en-US" sz="2400" dirty="0" smtClean="0"/>
              <a:t>Pipelines with Branch Predictors and Caches</a:t>
            </a:r>
          </a:p>
          <a:p>
            <a:r>
              <a:rPr lang="en-US" sz="2400" dirty="0" smtClean="0"/>
              <a:t>Pipelines with Exceptions</a:t>
            </a:r>
          </a:p>
          <a:p>
            <a:r>
              <a:rPr lang="en-US" sz="2400" dirty="0" smtClean="0"/>
              <a:t>Pipelines with TLBs and Virtual Memory</a:t>
            </a:r>
          </a:p>
          <a:p>
            <a:r>
              <a:rPr lang="en-US" sz="2400" dirty="0" smtClean="0"/>
              <a:t>Non-blocking caches</a:t>
            </a:r>
          </a:p>
          <a:p>
            <a:r>
              <a:rPr lang="en-US" sz="2400" dirty="0" smtClean="0"/>
              <a:t>Multi-core Processors with coherent shared memory</a:t>
            </a:r>
          </a:p>
        </p:txBody>
      </p:sp>
      <p:sp>
        <p:nvSpPr>
          <p:cNvPr id="7" name="TextBox 6"/>
          <p:cNvSpPr txBox="1"/>
          <p:nvPr/>
        </p:nvSpPr>
        <p:spPr>
          <a:xfrm>
            <a:off x="1181869" y="5812343"/>
            <a:ext cx="7040113" cy="646331"/>
          </a:xfrm>
          <a:prstGeom prst="rect">
            <a:avLst/>
          </a:prstGeom>
          <a:solidFill>
            <a:schemeClr val="tx1"/>
          </a:solidFill>
        </p:spPr>
        <p:txBody>
          <a:bodyPr wrap="square" rtlCol="0">
            <a:spAutoFit/>
          </a:bodyPr>
          <a:lstStyle/>
          <a:p>
            <a:pPr>
              <a:buNone/>
            </a:pPr>
            <a:r>
              <a:rPr lang="en-US" dirty="0" smtClean="0">
                <a:solidFill>
                  <a:srgbClr val="FFC000"/>
                </a:solidFill>
              </a:rPr>
              <a:t>All these are evaluated quantitatively using C benchmarks run in simulation and on real hardware</a:t>
            </a:r>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22</a:t>
            </a:fld>
            <a:endParaRPr lang="en-US" dirty="0"/>
          </a:p>
        </p:txBody>
      </p:sp>
      <p:sp>
        <p:nvSpPr>
          <p:cNvPr id="8" name="TextBox 7"/>
          <p:cNvSpPr txBox="1"/>
          <p:nvPr/>
        </p:nvSpPr>
        <p:spPr>
          <a:xfrm>
            <a:off x="5348177" y="202019"/>
            <a:ext cx="3455582" cy="646331"/>
          </a:xfrm>
          <a:prstGeom prst="rect">
            <a:avLst/>
          </a:prstGeom>
          <a:noFill/>
        </p:spPr>
        <p:txBody>
          <a:bodyPr wrap="square" rtlCol="0">
            <a:spAutoFit/>
          </a:bodyPr>
          <a:lstStyle/>
          <a:p>
            <a:pPr>
              <a:buNone/>
            </a:pPr>
            <a:r>
              <a:rPr lang="en-US" dirty="0" smtClean="0">
                <a:solidFill>
                  <a:srgbClr val="FF0000"/>
                </a:solidFill>
                <a:latin typeface="Comic Sans MS" panose="030F0702030302020204" pitchFamily="66" charset="0"/>
              </a:rPr>
              <a:t>A new open instruction set out of Berkeley</a:t>
            </a:r>
            <a:endParaRPr lang="en-US" dirty="0">
              <a:solidFill>
                <a:srgbClr val="FF0000"/>
              </a:solidFill>
              <a:latin typeface="Comic Sans MS" panose="030F0702030302020204" pitchFamily="66" charset="0"/>
            </a:endParaRPr>
          </a:p>
        </p:txBody>
      </p:sp>
      <p:sp>
        <p:nvSpPr>
          <p:cNvPr id="9" name="Freeform 8"/>
          <p:cNvSpPr/>
          <p:nvPr/>
        </p:nvSpPr>
        <p:spPr bwMode="auto">
          <a:xfrm>
            <a:off x="2668772" y="606056"/>
            <a:ext cx="2775098" cy="930082"/>
          </a:xfrm>
          <a:custGeom>
            <a:avLst/>
            <a:gdLst>
              <a:gd name="connsiteX0" fmla="*/ 2030819 w 2775098"/>
              <a:gd name="connsiteY0" fmla="*/ 233916 h 930082"/>
              <a:gd name="connsiteX1" fmla="*/ 1977656 w 2775098"/>
              <a:gd name="connsiteY1" fmla="*/ 223284 h 930082"/>
              <a:gd name="connsiteX2" fmla="*/ 1892595 w 2775098"/>
              <a:gd name="connsiteY2" fmla="*/ 202018 h 930082"/>
              <a:gd name="connsiteX3" fmla="*/ 1360968 w 2775098"/>
              <a:gd name="connsiteY3" fmla="*/ 180753 h 930082"/>
              <a:gd name="connsiteX4" fmla="*/ 808075 w 2775098"/>
              <a:gd name="connsiteY4" fmla="*/ 170121 h 930082"/>
              <a:gd name="connsiteX5" fmla="*/ 340242 w 2775098"/>
              <a:gd name="connsiteY5" fmla="*/ 180753 h 930082"/>
              <a:gd name="connsiteX6" fmla="*/ 276447 w 2775098"/>
              <a:gd name="connsiteY6" fmla="*/ 202018 h 930082"/>
              <a:gd name="connsiteX7" fmla="*/ 170121 w 2775098"/>
              <a:gd name="connsiteY7" fmla="*/ 233916 h 930082"/>
              <a:gd name="connsiteX8" fmla="*/ 138223 w 2775098"/>
              <a:gd name="connsiteY8" fmla="*/ 244549 h 930082"/>
              <a:gd name="connsiteX9" fmla="*/ 42530 w 2775098"/>
              <a:gd name="connsiteY9" fmla="*/ 297711 h 930082"/>
              <a:gd name="connsiteX10" fmla="*/ 31898 w 2775098"/>
              <a:gd name="connsiteY10" fmla="*/ 329609 h 930082"/>
              <a:gd name="connsiteX11" fmla="*/ 0 w 2775098"/>
              <a:gd name="connsiteY11" fmla="*/ 393404 h 930082"/>
              <a:gd name="connsiteX12" fmla="*/ 10633 w 2775098"/>
              <a:gd name="connsiteY12" fmla="*/ 542260 h 930082"/>
              <a:gd name="connsiteX13" fmla="*/ 21265 w 2775098"/>
              <a:gd name="connsiteY13" fmla="*/ 574158 h 930082"/>
              <a:gd name="connsiteX14" fmla="*/ 53163 w 2775098"/>
              <a:gd name="connsiteY14" fmla="*/ 606056 h 930082"/>
              <a:gd name="connsiteX15" fmla="*/ 74428 w 2775098"/>
              <a:gd name="connsiteY15" fmla="*/ 669851 h 930082"/>
              <a:gd name="connsiteX16" fmla="*/ 148856 w 2775098"/>
              <a:gd name="connsiteY16" fmla="*/ 765544 h 930082"/>
              <a:gd name="connsiteX17" fmla="*/ 180754 w 2775098"/>
              <a:gd name="connsiteY17" fmla="*/ 786809 h 930082"/>
              <a:gd name="connsiteX18" fmla="*/ 255181 w 2775098"/>
              <a:gd name="connsiteY18" fmla="*/ 839972 h 930082"/>
              <a:gd name="connsiteX19" fmla="*/ 318977 w 2775098"/>
              <a:gd name="connsiteY19" fmla="*/ 861237 h 930082"/>
              <a:gd name="connsiteX20" fmla="*/ 350875 w 2775098"/>
              <a:gd name="connsiteY20" fmla="*/ 871870 h 930082"/>
              <a:gd name="connsiteX21" fmla="*/ 393405 w 2775098"/>
              <a:gd name="connsiteY21" fmla="*/ 882502 h 930082"/>
              <a:gd name="connsiteX22" fmla="*/ 425302 w 2775098"/>
              <a:gd name="connsiteY22" fmla="*/ 893135 h 930082"/>
              <a:gd name="connsiteX23" fmla="*/ 574158 w 2775098"/>
              <a:gd name="connsiteY23" fmla="*/ 903767 h 930082"/>
              <a:gd name="connsiteX24" fmla="*/ 956930 w 2775098"/>
              <a:gd name="connsiteY24" fmla="*/ 914400 h 930082"/>
              <a:gd name="connsiteX25" fmla="*/ 1733107 w 2775098"/>
              <a:gd name="connsiteY25" fmla="*/ 893135 h 930082"/>
              <a:gd name="connsiteX26" fmla="*/ 1765005 w 2775098"/>
              <a:gd name="connsiteY26" fmla="*/ 882502 h 930082"/>
              <a:gd name="connsiteX27" fmla="*/ 1850065 w 2775098"/>
              <a:gd name="connsiteY27" fmla="*/ 818707 h 930082"/>
              <a:gd name="connsiteX28" fmla="*/ 1903228 w 2775098"/>
              <a:gd name="connsiteY28" fmla="*/ 754911 h 930082"/>
              <a:gd name="connsiteX29" fmla="*/ 1956391 w 2775098"/>
              <a:gd name="connsiteY29" fmla="*/ 701749 h 930082"/>
              <a:gd name="connsiteX30" fmla="*/ 1967023 w 2775098"/>
              <a:gd name="connsiteY30" fmla="*/ 669851 h 930082"/>
              <a:gd name="connsiteX31" fmla="*/ 1998921 w 2775098"/>
              <a:gd name="connsiteY31" fmla="*/ 606056 h 930082"/>
              <a:gd name="connsiteX32" fmla="*/ 2009554 w 2775098"/>
              <a:gd name="connsiteY32" fmla="*/ 297711 h 930082"/>
              <a:gd name="connsiteX33" fmla="*/ 2030819 w 2775098"/>
              <a:gd name="connsiteY33" fmla="*/ 233916 h 930082"/>
              <a:gd name="connsiteX34" fmla="*/ 2062716 w 2775098"/>
              <a:gd name="connsiteY34" fmla="*/ 223284 h 930082"/>
              <a:gd name="connsiteX35" fmla="*/ 2126512 w 2775098"/>
              <a:gd name="connsiteY35" fmla="*/ 191386 h 930082"/>
              <a:gd name="connsiteX36" fmla="*/ 2169042 w 2775098"/>
              <a:gd name="connsiteY36" fmla="*/ 170121 h 930082"/>
              <a:gd name="connsiteX37" fmla="*/ 2211572 w 2775098"/>
              <a:gd name="connsiteY37" fmla="*/ 159488 h 930082"/>
              <a:gd name="connsiteX38" fmla="*/ 2583712 w 2775098"/>
              <a:gd name="connsiteY38" fmla="*/ 127591 h 930082"/>
              <a:gd name="connsiteX39" fmla="*/ 2636875 w 2775098"/>
              <a:gd name="connsiteY39" fmla="*/ 95693 h 930082"/>
              <a:gd name="connsiteX40" fmla="*/ 2700670 w 2775098"/>
              <a:gd name="connsiteY40" fmla="*/ 63795 h 930082"/>
              <a:gd name="connsiteX41" fmla="*/ 2721935 w 2775098"/>
              <a:gd name="connsiteY41" fmla="*/ 31897 h 930082"/>
              <a:gd name="connsiteX42" fmla="*/ 2775098 w 2775098"/>
              <a:gd name="connsiteY42" fmla="*/ 0 h 93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75098" h="930082">
                <a:moveTo>
                  <a:pt x="2030819" y="233916"/>
                </a:moveTo>
                <a:cubicBezTo>
                  <a:pt x="2013098" y="230372"/>
                  <a:pt x="1995188" y="227667"/>
                  <a:pt x="1977656" y="223284"/>
                </a:cubicBezTo>
                <a:cubicBezTo>
                  <a:pt x="1905203" y="205171"/>
                  <a:pt x="1994496" y="217695"/>
                  <a:pt x="1892595" y="202018"/>
                </a:cubicBezTo>
                <a:cubicBezTo>
                  <a:pt x="1712197" y="174264"/>
                  <a:pt x="1562996" y="185051"/>
                  <a:pt x="1360968" y="180753"/>
                </a:cubicBezTo>
                <a:lnTo>
                  <a:pt x="808075" y="170121"/>
                </a:lnTo>
                <a:cubicBezTo>
                  <a:pt x="652131" y="173665"/>
                  <a:pt x="495947" y="171411"/>
                  <a:pt x="340242" y="180753"/>
                </a:cubicBezTo>
                <a:cubicBezTo>
                  <a:pt x="317867" y="182095"/>
                  <a:pt x="298193" y="196581"/>
                  <a:pt x="276447" y="202018"/>
                </a:cubicBezTo>
                <a:cubicBezTo>
                  <a:pt x="212172" y="218087"/>
                  <a:pt x="247776" y="208031"/>
                  <a:pt x="170121" y="233916"/>
                </a:cubicBezTo>
                <a:cubicBezTo>
                  <a:pt x="159488" y="237460"/>
                  <a:pt x="147548" y="238332"/>
                  <a:pt x="138223" y="244549"/>
                </a:cubicBezTo>
                <a:cubicBezTo>
                  <a:pt x="65103" y="293296"/>
                  <a:pt x="98674" y="278998"/>
                  <a:pt x="42530" y="297711"/>
                </a:cubicBezTo>
                <a:cubicBezTo>
                  <a:pt x="38986" y="308344"/>
                  <a:pt x="36910" y="319584"/>
                  <a:pt x="31898" y="329609"/>
                </a:cubicBezTo>
                <a:cubicBezTo>
                  <a:pt x="-9329" y="412066"/>
                  <a:pt x="26730" y="313220"/>
                  <a:pt x="0" y="393404"/>
                </a:cubicBezTo>
                <a:cubicBezTo>
                  <a:pt x="3544" y="443023"/>
                  <a:pt x="4821" y="492856"/>
                  <a:pt x="10633" y="542260"/>
                </a:cubicBezTo>
                <a:cubicBezTo>
                  <a:pt x="11943" y="553391"/>
                  <a:pt x="15048" y="564833"/>
                  <a:pt x="21265" y="574158"/>
                </a:cubicBezTo>
                <a:cubicBezTo>
                  <a:pt x="29606" y="586669"/>
                  <a:pt x="42530" y="595423"/>
                  <a:pt x="53163" y="606056"/>
                </a:cubicBezTo>
                <a:cubicBezTo>
                  <a:pt x="60251" y="627321"/>
                  <a:pt x="61994" y="651200"/>
                  <a:pt x="74428" y="669851"/>
                </a:cubicBezTo>
                <a:cubicBezTo>
                  <a:pt x="104066" y="714308"/>
                  <a:pt x="111379" y="734313"/>
                  <a:pt x="148856" y="765544"/>
                </a:cubicBezTo>
                <a:cubicBezTo>
                  <a:pt x="158673" y="773725"/>
                  <a:pt x="170121" y="779721"/>
                  <a:pt x="180754" y="786809"/>
                </a:cubicBezTo>
                <a:cubicBezTo>
                  <a:pt x="198474" y="839972"/>
                  <a:pt x="180754" y="815163"/>
                  <a:pt x="255181" y="839972"/>
                </a:cubicBezTo>
                <a:lnTo>
                  <a:pt x="318977" y="861237"/>
                </a:lnTo>
                <a:cubicBezTo>
                  <a:pt x="329610" y="864781"/>
                  <a:pt x="340002" y="869152"/>
                  <a:pt x="350875" y="871870"/>
                </a:cubicBezTo>
                <a:cubicBezTo>
                  <a:pt x="365052" y="875414"/>
                  <a:pt x="379354" y="878487"/>
                  <a:pt x="393405" y="882502"/>
                </a:cubicBezTo>
                <a:cubicBezTo>
                  <a:pt x="404181" y="885581"/>
                  <a:pt x="414171" y="891826"/>
                  <a:pt x="425302" y="893135"/>
                </a:cubicBezTo>
                <a:cubicBezTo>
                  <a:pt x="474706" y="898947"/>
                  <a:pt x="524453" y="901779"/>
                  <a:pt x="574158" y="903767"/>
                </a:cubicBezTo>
                <a:cubicBezTo>
                  <a:pt x="701696" y="908868"/>
                  <a:pt x="829339" y="910856"/>
                  <a:pt x="956930" y="914400"/>
                </a:cubicBezTo>
                <a:cubicBezTo>
                  <a:pt x="1088355" y="912495"/>
                  <a:pt x="1490159" y="962548"/>
                  <a:pt x="1733107" y="893135"/>
                </a:cubicBezTo>
                <a:cubicBezTo>
                  <a:pt x="1743884" y="890056"/>
                  <a:pt x="1754372" y="886046"/>
                  <a:pt x="1765005" y="882502"/>
                </a:cubicBezTo>
                <a:cubicBezTo>
                  <a:pt x="1826093" y="821414"/>
                  <a:pt x="1794393" y="837264"/>
                  <a:pt x="1850065" y="818707"/>
                </a:cubicBezTo>
                <a:cubicBezTo>
                  <a:pt x="1902858" y="739516"/>
                  <a:pt x="1835009" y="836773"/>
                  <a:pt x="1903228" y="754911"/>
                </a:cubicBezTo>
                <a:cubicBezTo>
                  <a:pt x="1947530" y="701749"/>
                  <a:pt x="1897912" y="740734"/>
                  <a:pt x="1956391" y="701749"/>
                </a:cubicBezTo>
                <a:cubicBezTo>
                  <a:pt x="1959935" y="691116"/>
                  <a:pt x="1962011" y="679876"/>
                  <a:pt x="1967023" y="669851"/>
                </a:cubicBezTo>
                <a:cubicBezTo>
                  <a:pt x="2008250" y="587394"/>
                  <a:pt x="1972191" y="686240"/>
                  <a:pt x="1998921" y="606056"/>
                </a:cubicBezTo>
                <a:cubicBezTo>
                  <a:pt x="2002465" y="503274"/>
                  <a:pt x="2000771" y="400178"/>
                  <a:pt x="2009554" y="297711"/>
                </a:cubicBezTo>
                <a:cubicBezTo>
                  <a:pt x="2011468" y="275378"/>
                  <a:pt x="2009554" y="241004"/>
                  <a:pt x="2030819" y="233916"/>
                </a:cubicBezTo>
                <a:lnTo>
                  <a:pt x="2062716" y="223284"/>
                </a:lnTo>
                <a:cubicBezTo>
                  <a:pt x="2101483" y="184515"/>
                  <a:pt x="2063805" y="214901"/>
                  <a:pt x="2126512" y="191386"/>
                </a:cubicBezTo>
                <a:cubicBezTo>
                  <a:pt x="2141353" y="185821"/>
                  <a:pt x="2154201" y="175686"/>
                  <a:pt x="2169042" y="170121"/>
                </a:cubicBezTo>
                <a:cubicBezTo>
                  <a:pt x="2182725" y="164990"/>
                  <a:pt x="2197575" y="163687"/>
                  <a:pt x="2211572" y="159488"/>
                </a:cubicBezTo>
                <a:cubicBezTo>
                  <a:pt x="2393186" y="105003"/>
                  <a:pt x="2160046" y="142199"/>
                  <a:pt x="2583712" y="127591"/>
                </a:cubicBezTo>
                <a:cubicBezTo>
                  <a:pt x="2625247" y="86054"/>
                  <a:pt x="2581664" y="123298"/>
                  <a:pt x="2636875" y="95693"/>
                </a:cubicBezTo>
                <a:cubicBezTo>
                  <a:pt x="2719329" y="54467"/>
                  <a:pt x="2620486" y="90524"/>
                  <a:pt x="2700670" y="63795"/>
                </a:cubicBezTo>
                <a:cubicBezTo>
                  <a:pt x="2707758" y="53162"/>
                  <a:pt x="2712899" y="40933"/>
                  <a:pt x="2721935" y="31897"/>
                </a:cubicBezTo>
                <a:cubicBezTo>
                  <a:pt x="2734766" y="19066"/>
                  <a:pt x="2758317" y="8390"/>
                  <a:pt x="2775098" y="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9614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50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50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goals of this subject</a:t>
            </a:r>
            <a:endParaRPr lang="en-US" dirty="0"/>
          </a:p>
        </p:txBody>
      </p:sp>
      <p:sp>
        <p:nvSpPr>
          <p:cNvPr id="3" name="Content Placeholder 2"/>
          <p:cNvSpPr>
            <a:spLocks noGrp="1"/>
          </p:cNvSpPr>
          <p:nvPr>
            <p:ph idx="1"/>
          </p:nvPr>
        </p:nvSpPr>
        <p:spPr>
          <a:xfrm>
            <a:off x="606184" y="1522856"/>
            <a:ext cx="7921128" cy="4952372"/>
          </a:xfrm>
        </p:spPr>
        <p:txBody>
          <a:bodyPr/>
          <a:lstStyle/>
          <a:p>
            <a:r>
              <a:rPr lang="en-US" sz="2400" dirty="0" smtClean="0"/>
              <a:t>Study </a:t>
            </a:r>
            <a:r>
              <a:rPr lang="en-US" sz="2400" dirty="0"/>
              <a:t>computer </a:t>
            </a:r>
            <a:r>
              <a:rPr lang="en-US" sz="2400" dirty="0" smtClean="0"/>
              <a:t>architecture by </a:t>
            </a:r>
            <a:r>
              <a:rPr lang="en-US" sz="2400" i="1" dirty="0" smtClean="0"/>
              <a:t>constructing</a:t>
            </a:r>
            <a:r>
              <a:rPr lang="en-US" sz="2400" dirty="0" smtClean="0"/>
              <a:t> many different machines</a:t>
            </a:r>
          </a:p>
          <a:p>
            <a:r>
              <a:rPr lang="en-US" sz="2400" dirty="0" smtClean="0"/>
              <a:t>Learn a new method of describing architectures where there is less emphasis on figures/diagrams and more emphasis on executable descriptions</a:t>
            </a:r>
          </a:p>
          <a:p>
            <a:pPr lvl="1"/>
            <a:r>
              <a:rPr lang="en-US" sz="2000" dirty="0" smtClean="0"/>
              <a:t>Each architecture and each part of it would be defined as executable code in BSV</a:t>
            </a:r>
          </a:p>
          <a:p>
            <a:pPr lvl="1"/>
            <a:r>
              <a:rPr lang="en-US" sz="2000" dirty="0" smtClean="0"/>
              <a:t>Learning BSV is about learning a model of parallel programming (all hardware is parallel)</a:t>
            </a:r>
          </a:p>
          <a:p>
            <a:r>
              <a:rPr lang="en-US" sz="2400" dirty="0" smtClean="0"/>
              <a:t>Learn about test benches, including designing your own</a:t>
            </a:r>
          </a:p>
          <a:p>
            <a:r>
              <a:rPr lang="en-US" sz="2400" dirty="0" smtClean="0"/>
              <a:t>Learn about quantitative evaluation of designs</a:t>
            </a:r>
          </a:p>
        </p:txBody>
      </p:sp>
      <p:sp>
        <p:nvSpPr>
          <p:cNvPr id="7" name="Date Placeholder 6"/>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8" name="Footer Placeholder 7"/>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9" name="Slide Number Placeholder 8"/>
          <p:cNvSpPr>
            <a:spLocks noGrp="1"/>
          </p:cNvSpPr>
          <p:nvPr>
            <p:ph type="sldNum" sz="quarter" idx="4"/>
          </p:nvPr>
        </p:nvSpPr>
        <p:spPr/>
        <p:txBody>
          <a:bodyPr/>
          <a:lstStyle/>
          <a:p>
            <a:pPr>
              <a:defRPr/>
            </a:pPr>
            <a:r>
              <a:rPr lang="en-US" smtClean="0"/>
              <a:t>L01-</a:t>
            </a:r>
            <a:fld id="{22704540-D8BF-43FA-8BB3-56C1EB556762}" type="slidenum">
              <a:rPr lang="en-US" smtClean="0"/>
              <a:pPr>
                <a:defRPr/>
              </a:pPr>
              <a:t>23</a:t>
            </a:fld>
            <a:endParaRPr lang="en-US" dirty="0"/>
          </a:p>
        </p:txBody>
      </p:sp>
    </p:spTree>
    <p:extLst>
      <p:ext uri="{BB962C8B-B14F-4D97-AF65-F5344CB8AC3E}">
        <p14:creationId xmlns:p14="http://schemas.microsoft.com/office/powerpoint/2010/main" val="36149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680249" y="2087466"/>
            <a:ext cx="2576696" cy="62885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1" i="0" u="none" strike="noStrike" kern="0" cap="none" spc="0" normalizeH="0" baseline="0" noProof="0" dirty="0" smtClean="0">
                <a:ln>
                  <a:noFill/>
                </a:ln>
                <a:solidFill>
                  <a:prstClr val="white"/>
                </a:solidFill>
                <a:effectLst/>
                <a:uLnTx/>
                <a:uFillTx/>
                <a:latin typeface="Calibri"/>
                <a:ea typeface="+mn-ea"/>
                <a:cs typeface="Calibri"/>
              </a:rPr>
              <a:t>Bluespec Compiler</a:t>
            </a:r>
          </a:p>
        </p:txBody>
      </p:sp>
      <p:sp>
        <p:nvSpPr>
          <p:cNvPr id="23" name="Left-Right Arrow 22"/>
          <p:cNvSpPr/>
          <p:nvPr/>
        </p:nvSpPr>
        <p:spPr>
          <a:xfrm>
            <a:off x="2313777" y="3839858"/>
            <a:ext cx="1092200" cy="574938"/>
          </a:xfrm>
          <a:prstGeom prst="leftRightArrow">
            <a:avLst>
              <a:gd name="adj1" fmla="val 67672"/>
              <a:gd name="adj2" fmla="val 29015"/>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en-US" sz="2400">
              <a:latin typeface="Calibri"/>
              <a:cs typeface="Calibri"/>
            </a:endParaRPr>
          </a:p>
        </p:txBody>
      </p:sp>
      <p:sp>
        <p:nvSpPr>
          <p:cNvPr id="50" name="Rectangle 49"/>
          <p:cNvSpPr/>
          <p:nvPr/>
        </p:nvSpPr>
        <p:spPr>
          <a:xfrm>
            <a:off x="3529037" y="3814698"/>
            <a:ext cx="1596845" cy="62525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Xilinx</a:t>
            </a:r>
            <a:r>
              <a:rPr kumimoji="0" lang="en-US" sz="1800" b="0" i="0" u="none" strike="noStrike" kern="0" cap="none" spc="0" normalizeH="0" noProof="0" dirty="0" smtClean="0">
                <a:ln>
                  <a:noFill/>
                </a:ln>
                <a:solidFill>
                  <a:prstClr val="white"/>
                </a:solidFill>
                <a:effectLst/>
                <a:uLnTx/>
                <a:uFillTx/>
                <a:latin typeface="Calibri"/>
                <a:ea typeface="+mn-ea"/>
                <a:cs typeface="Calibri"/>
              </a:rPr>
              <a:t>  </a:t>
            </a:r>
            <a:r>
              <a:rPr kumimoji="0" lang="en-US" sz="1800" b="0" i="0" u="none" strike="noStrike" kern="0" cap="none" spc="0" normalizeH="0" noProof="0" dirty="0" err="1" smtClean="0">
                <a:ln>
                  <a:noFill/>
                </a:ln>
                <a:solidFill>
                  <a:prstClr val="white"/>
                </a:solidFill>
                <a:effectLst/>
                <a:uLnTx/>
                <a:uFillTx/>
                <a:latin typeface="Calibri"/>
                <a:ea typeface="+mn-ea"/>
                <a:cs typeface="Calibri"/>
              </a:rPr>
              <a:t>Vivado</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Simulator</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sp>
        <p:nvSpPr>
          <p:cNvPr id="51" name="Rectangle 50"/>
          <p:cNvSpPr/>
          <p:nvPr/>
        </p:nvSpPr>
        <p:spPr>
          <a:xfrm>
            <a:off x="5441923" y="3814698"/>
            <a:ext cx="1537823" cy="62525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Xilinx </a:t>
            </a:r>
            <a:r>
              <a:rPr kumimoji="0" lang="en-US" sz="1800" b="0" i="0" u="none" strike="noStrike" kern="0" cap="none" spc="0" normalizeH="0" baseline="0" noProof="0" dirty="0" err="1" smtClean="0">
                <a:ln>
                  <a:noFill/>
                </a:ln>
                <a:solidFill>
                  <a:prstClr val="white"/>
                </a:solidFill>
                <a:effectLst/>
                <a:uLnTx/>
                <a:uFillTx/>
                <a:latin typeface="Calibri"/>
                <a:ea typeface="+mn-ea"/>
                <a:cs typeface="Calibri"/>
              </a:rPr>
              <a:t>Vivado</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Synthesis</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sp>
        <p:nvSpPr>
          <p:cNvPr id="54" name="Rectangle 53"/>
          <p:cNvSpPr/>
          <p:nvPr/>
        </p:nvSpPr>
        <p:spPr>
          <a:xfrm>
            <a:off x="580558" y="3812900"/>
            <a:ext cx="1620714" cy="62885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1" i="0" u="none" strike="noStrike" kern="0" cap="none" spc="0" normalizeH="0" baseline="0" noProof="0" dirty="0" smtClean="0">
                <a:ln>
                  <a:noFill/>
                </a:ln>
                <a:solidFill>
                  <a:prstClr val="white"/>
                </a:solidFill>
                <a:effectLst/>
                <a:uLnTx/>
                <a:uFillTx/>
                <a:latin typeface="Calibri"/>
                <a:ea typeface="+mn-ea"/>
                <a:cs typeface="Calibri"/>
              </a:rPr>
              <a:t>Bluespec Simulator</a:t>
            </a:r>
          </a:p>
        </p:txBody>
      </p:sp>
      <p:sp>
        <p:nvSpPr>
          <p:cNvPr id="33" name="TextBox 32"/>
          <p:cNvSpPr txBox="1"/>
          <p:nvPr/>
        </p:nvSpPr>
        <p:spPr>
          <a:xfrm>
            <a:off x="2124673" y="3867485"/>
            <a:ext cx="1543046" cy="523220"/>
          </a:xfrm>
          <a:prstGeom prst="rect">
            <a:avLst/>
          </a:prstGeom>
          <a:noFill/>
        </p:spPr>
        <p:txBody>
          <a:bodyPr wrap="square" rtlCol="0">
            <a:spAutoFit/>
          </a:bodyPr>
          <a:lstStyle/>
          <a:p>
            <a:pPr algn="ctr" fontAlgn="auto">
              <a:lnSpc>
                <a:spcPct val="100000"/>
              </a:lnSpc>
              <a:spcBef>
                <a:spcPts val="0"/>
              </a:spcBef>
              <a:spcAft>
                <a:spcPts val="0"/>
              </a:spcAft>
              <a:buClrTx/>
              <a:buSzTx/>
              <a:buNone/>
              <a:defRPr/>
            </a:pPr>
            <a:r>
              <a:rPr lang="en-US" sz="1400" b="1" kern="0" dirty="0">
                <a:solidFill>
                  <a:srgbClr val="1F497D"/>
                </a:solidFill>
                <a:latin typeface="Calibri"/>
                <a:cs typeface="Calibri"/>
              </a:rPr>
              <a:t>Cycle</a:t>
            </a:r>
            <a:br>
              <a:rPr lang="en-US" sz="1400" b="1" kern="0" dirty="0">
                <a:solidFill>
                  <a:srgbClr val="1F497D"/>
                </a:solidFill>
                <a:latin typeface="Calibri"/>
                <a:cs typeface="Calibri"/>
              </a:rPr>
            </a:br>
            <a:r>
              <a:rPr lang="en-US" sz="1400" b="1" kern="0" dirty="0">
                <a:solidFill>
                  <a:srgbClr val="1F497D"/>
                </a:solidFill>
                <a:latin typeface="Calibri"/>
                <a:cs typeface="Calibri"/>
              </a:rPr>
              <a:t>Accurate</a:t>
            </a:r>
          </a:p>
        </p:txBody>
      </p:sp>
      <p:sp>
        <p:nvSpPr>
          <p:cNvPr id="38" name="Rectangle 37"/>
          <p:cNvSpPr/>
          <p:nvPr/>
        </p:nvSpPr>
        <p:spPr>
          <a:xfrm>
            <a:off x="7249366" y="3799631"/>
            <a:ext cx="1826381" cy="625259"/>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Design Compiler/ Encounter</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sp>
        <p:nvSpPr>
          <p:cNvPr id="29" name="Rounded Rectangle 28"/>
          <p:cNvSpPr/>
          <p:nvPr/>
        </p:nvSpPr>
        <p:spPr>
          <a:xfrm>
            <a:off x="3232542" y="1379691"/>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a:solidFill>
                  <a:srgbClr val="1F497D"/>
                </a:solidFill>
                <a:latin typeface="Calibri"/>
                <a:ea typeface="ＭＳ Ｐゴシック" charset="0"/>
                <a:cs typeface="Calibri"/>
              </a:rPr>
              <a:t>BSV source</a:t>
            </a:r>
          </a:p>
        </p:txBody>
      </p:sp>
      <p:sp>
        <p:nvSpPr>
          <p:cNvPr id="66" name="Rounded Rectangle 65"/>
          <p:cNvSpPr/>
          <p:nvPr/>
        </p:nvSpPr>
        <p:spPr>
          <a:xfrm>
            <a:off x="4023101" y="2956263"/>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Verilog RTL</a:t>
            </a:r>
            <a:endParaRPr lang="en-US" sz="1800" b="1" kern="0" dirty="0">
              <a:solidFill>
                <a:srgbClr val="1F497D"/>
              </a:solidFill>
              <a:latin typeface="Calibri"/>
              <a:ea typeface="ＭＳ Ｐゴシック" charset="0"/>
              <a:cs typeface="Calibri"/>
            </a:endParaRPr>
          </a:p>
        </p:txBody>
      </p:sp>
      <p:sp>
        <p:nvSpPr>
          <p:cNvPr id="57" name="Rounded Rectangle 56"/>
          <p:cNvSpPr/>
          <p:nvPr/>
        </p:nvSpPr>
        <p:spPr>
          <a:xfrm>
            <a:off x="1869147" y="4925221"/>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VCD output</a:t>
            </a:r>
            <a:endParaRPr lang="en-US" sz="1800" b="1" kern="0" dirty="0">
              <a:solidFill>
                <a:srgbClr val="1F497D"/>
              </a:solidFill>
              <a:latin typeface="Calibri"/>
              <a:ea typeface="ＭＳ Ｐゴシック" charset="0"/>
              <a:cs typeface="Calibri"/>
            </a:endParaRPr>
          </a:p>
        </p:txBody>
      </p:sp>
      <p:sp>
        <p:nvSpPr>
          <p:cNvPr id="64" name="Rounded Rectangle 63"/>
          <p:cNvSpPr/>
          <p:nvPr/>
        </p:nvSpPr>
        <p:spPr>
          <a:xfrm>
            <a:off x="5475968" y="4925221"/>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Gates</a:t>
            </a:r>
            <a:endParaRPr lang="en-US" sz="1800" b="1" kern="0" dirty="0">
              <a:solidFill>
                <a:srgbClr val="1F497D"/>
              </a:solidFill>
              <a:latin typeface="Calibri"/>
              <a:ea typeface="ＭＳ Ｐゴシック" charset="0"/>
              <a:cs typeface="Calibri"/>
            </a:endParaRPr>
          </a:p>
        </p:txBody>
      </p:sp>
      <p:sp>
        <p:nvSpPr>
          <p:cNvPr id="68" name="Rectangle 67"/>
          <p:cNvSpPr/>
          <p:nvPr/>
        </p:nvSpPr>
        <p:spPr>
          <a:xfrm>
            <a:off x="3689493" y="4841192"/>
            <a:ext cx="1459750" cy="62525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fontAlgn="auto">
              <a:lnSpc>
                <a:spcPct val="100000"/>
              </a:lnSpc>
              <a:spcBef>
                <a:spcPts val="0"/>
              </a:spcBef>
              <a:spcAft>
                <a:spcPts val="0"/>
              </a:spcAft>
              <a:buClrTx/>
              <a:buSzTx/>
              <a:buNone/>
              <a:defRPr/>
            </a:pPr>
            <a:r>
              <a:rPr kumimoji="0" lang="en-US" sz="1800" b="0" i="0" u="none" strike="noStrike" kern="0" cap="none" spc="0" normalizeH="0" baseline="0" noProof="0" dirty="0" smtClean="0">
                <a:ln>
                  <a:noFill/>
                </a:ln>
                <a:solidFill>
                  <a:prstClr val="white"/>
                </a:solidFill>
                <a:effectLst/>
                <a:uLnTx/>
                <a:uFillTx/>
                <a:latin typeface="Calibri"/>
                <a:ea typeface="+mn-ea"/>
                <a:cs typeface="Calibri"/>
              </a:rPr>
              <a:t>Power Analysis</a:t>
            </a:r>
            <a:endParaRPr kumimoji="0" lang="en-US" sz="1800" b="0" i="0" u="none" strike="noStrike" kern="0" cap="none" spc="0" normalizeH="0" baseline="0" noProof="0" dirty="0">
              <a:ln>
                <a:noFill/>
              </a:ln>
              <a:solidFill>
                <a:prstClr val="white"/>
              </a:solidFill>
              <a:effectLst/>
              <a:uLnTx/>
              <a:uFillTx/>
              <a:latin typeface="Calibri"/>
              <a:ea typeface="+mn-ea"/>
              <a:cs typeface="Calibri"/>
            </a:endParaRPr>
          </a:p>
        </p:txBody>
      </p:sp>
      <p:sp>
        <p:nvSpPr>
          <p:cNvPr id="46" name="Rounded Rectangle 45"/>
          <p:cNvSpPr/>
          <p:nvPr/>
        </p:nvSpPr>
        <p:spPr>
          <a:xfrm>
            <a:off x="7425957" y="4925222"/>
            <a:ext cx="14732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buNone/>
              <a:defRPr/>
            </a:pPr>
            <a:r>
              <a:rPr lang="en-US" sz="1800" b="1" kern="0" dirty="0" smtClean="0">
                <a:solidFill>
                  <a:srgbClr val="1F497D"/>
                </a:solidFill>
                <a:latin typeface="Calibri"/>
                <a:ea typeface="ＭＳ Ｐゴシック" charset="0"/>
                <a:cs typeface="Calibri"/>
              </a:rPr>
              <a:t>ASIC</a:t>
            </a:r>
            <a:endParaRPr lang="en-US" sz="1800" b="1" kern="0" dirty="0">
              <a:solidFill>
                <a:srgbClr val="1F497D"/>
              </a:solidFill>
              <a:latin typeface="Calibri"/>
              <a:ea typeface="ＭＳ Ｐゴシック" charset="0"/>
              <a:cs typeface="Calibri"/>
            </a:endParaRPr>
          </a:p>
        </p:txBody>
      </p:sp>
      <p:pic>
        <p:nvPicPr>
          <p:cNvPr id="30" name="Picture 29"/>
          <p:cNvPicPr>
            <a:picLocks noChangeAspect="1"/>
          </p:cNvPicPr>
          <p:nvPr/>
        </p:nvPicPr>
        <p:blipFill>
          <a:blip r:embed="rId2" cstate="print"/>
          <a:stretch>
            <a:fillRect/>
          </a:stretch>
        </p:blipFill>
        <p:spPr>
          <a:xfrm>
            <a:off x="5558343" y="5621334"/>
            <a:ext cx="1286933" cy="1040697"/>
          </a:xfrm>
          <a:prstGeom prst="rect">
            <a:avLst/>
          </a:prstGeom>
        </p:spPr>
      </p:pic>
      <p:cxnSp>
        <p:nvCxnSpPr>
          <p:cNvPr id="39" name="Elbow Connector 38"/>
          <p:cNvCxnSpPr>
            <a:stCxn id="66" idx="2"/>
            <a:endCxn id="50" idx="0"/>
          </p:cNvCxnSpPr>
          <p:nvPr/>
        </p:nvCxnSpPr>
        <p:spPr>
          <a:xfrm rot="5400000">
            <a:off x="4342964" y="3397960"/>
            <a:ext cx="401235" cy="432241"/>
          </a:xfrm>
          <a:prstGeom prst="bentConnector3">
            <a:avLst/>
          </a:prstGeom>
          <a:noFill/>
          <a:ln w="28575" cap="flat" cmpd="sng" algn="ctr">
            <a:solidFill>
              <a:sysClr val="windowText" lastClr="000000"/>
            </a:solidFill>
            <a:prstDash val="solid"/>
            <a:tailEnd type="triangle"/>
          </a:ln>
          <a:effectLst/>
        </p:spPr>
      </p:cxnSp>
      <p:cxnSp>
        <p:nvCxnSpPr>
          <p:cNvPr id="41" name="Elbow Connector 40"/>
          <p:cNvCxnSpPr>
            <a:stCxn id="66" idx="2"/>
            <a:endCxn id="51" idx="0"/>
          </p:cNvCxnSpPr>
          <p:nvPr/>
        </p:nvCxnSpPr>
        <p:spPr>
          <a:xfrm rot="16200000" flipH="1">
            <a:off x="5284651" y="2888513"/>
            <a:ext cx="401235" cy="1451134"/>
          </a:xfrm>
          <a:prstGeom prst="bentConnector3">
            <a:avLst/>
          </a:prstGeom>
          <a:noFill/>
          <a:ln w="28575" cap="flat" cmpd="sng" algn="ctr">
            <a:solidFill>
              <a:sysClr val="windowText" lastClr="000000"/>
            </a:solidFill>
            <a:prstDash val="solid"/>
            <a:tailEnd type="triangle"/>
          </a:ln>
          <a:effectLst/>
        </p:spPr>
      </p:cxnSp>
      <p:cxnSp>
        <p:nvCxnSpPr>
          <p:cNvPr id="70" name="Elbow Connector 69"/>
          <p:cNvCxnSpPr/>
          <p:nvPr/>
        </p:nvCxnSpPr>
        <p:spPr>
          <a:xfrm rot="16200000" flipH="1">
            <a:off x="4618118" y="2838855"/>
            <a:ext cx="245066" cy="1"/>
          </a:xfrm>
          <a:prstGeom prst="bentConnector3">
            <a:avLst/>
          </a:prstGeom>
          <a:noFill/>
          <a:ln w="28575" cap="flat" cmpd="sng" algn="ctr">
            <a:solidFill>
              <a:sysClr val="windowText" lastClr="000000"/>
            </a:solidFill>
            <a:prstDash val="solid"/>
            <a:tailEnd type="triangle"/>
          </a:ln>
          <a:effectLst/>
        </p:spPr>
      </p:cxnSp>
      <p:cxnSp>
        <p:nvCxnSpPr>
          <p:cNvPr id="74" name="Elbow Connector 73"/>
          <p:cNvCxnSpPr>
            <a:endCxn id="61" idx="0"/>
          </p:cNvCxnSpPr>
          <p:nvPr/>
        </p:nvCxnSpPr>
        <p:spPr>
          <a:xfrm rot="5400000">
            <a:off x="3850160" y="1968484"/>
            <a:ext cx="237419" cy="544"/>
          </a:xfrm>
          <a:prstGeom prst="bentConnector3">
            <a:avLst/>
          </a:prstGeom>
          <a:noFill/>
          <a:ln w="28575" cap="flat" cmpd="sng" algn="ctr">
            <a:solidFill>
              <a:sysClr val="windowText" lastClr="000000"/>
            </a:solidFill>
            <a:prstDash val="solid"/>
            <a:tailEnd type="triangle"/>
          </a:ln>
          <a:effectLst/>
        </p:spPr>
      </p:cxnSp>
      <p:cxnSp>
        <p:nvCxnSpPr>
          <p:cNvPr id="75" name="Elbow Connector 74"/>
          <p:cNvCxnSpPr>
            <a:endCxn id="54" idx="0"/>
          </p:cNvCxnSpPr>
          <p:nvPr/>
        </p:nvCxnSpPr>
        <p:spPr>
          <a:xfrm rot="10800000" flipV="1">
            <a:off x="1390916" y="3209908"/>
            <a:ext cx="1848405" cy="602992"/>
          </a:xfrm>
          <a:prstGeom prst="bentConnector2">
            <a:avLst/>
          </a:prstGeom>
          <a:noFill/>
          <a:ln w="28575" cap="flat" cmpd="sng" algn="ctr">
            <a:solidFill>
              <a:sysClr val="windowText" lastClr="000000"/>
            </a:solidFill>
            <a:prstDash val="solid"/>
            <a:tailEnd type="triangle"/>
          </a:ln>
          <a:effectLst/>
        </p:spPr>
      </p:cxnSp>
      <p:cxnSp>
        <p:nvCxnSpPr>
          <p:cNvPr id="80" name="Elbow Connector 79"/>
          <p:cNvCxnSpPr/>
          <p:nvPr/>
        </p:nvCxnSpPr>
        <p:spPr>
          <a:xfrm rot="5400000">
            <a:off x="2973129" y="2966742"/>
            <a:ext cx="500838" cy="3"/>
          </a:xfrm>
          <a:prstGeom prst="bentConnector3">
            <a:avLst/>
          </a:prstGeom>
          <a:noFill/>
          <a:ln w="28575" cap="flat" cmpd="sng" algn="ctr">
            <a:solidFill>
              <a:sysClr val="windowText" lastClr="000000"/>
            </a:solidFill>
            <a:prstDash val="solid"/>
            <a:headEnd type="none"/>
            <a:tailEnd type="none"/>
          </a:ln>
          <a:effectLst/>
        </p:spPr>
      </p:cxnSp>
      <p:cxnSp>
        <p:nvCxnSpPr>
          <p:cNvPr id="83" name="Straight Arrow Connector 82"/>
          <p:cNvCxnSpPr>
            <a:stCxn id="57" idx="3"/>
            <a:endCxn id="68" idx="1"/>
          </p:cNvCxnSpPr>
          <p:nvPr/>
        </p:nvCxnSpPr>
        <p:spPr>
          <a:xfrm>
            <a:off x="3342347" y="5153821"/>
            <a:ext cx="347146" cy="1"/>
          </a:xfrm>
          <a:prstGeom prst="straightConnector1">
            <a:avLst/>
          </a:prstGeom>
          <a:noFill/>
          <a:ln w="28575" cap="flat" cmpd="sng" algn="ctr">
            <a:solidFill>
              <a:sysClr val="windowText" lastClr="000000"/>
            </a:solidFill>
            <a:prstDash val="solid"/>
            <a:tailEnd type="triangle"/>
          </a:ln>
          <a:effectLst/>
        </p:spPr>
      </p:cxnSp>
      <p:cxnSp>
        <p:nvCxnSpPr>
          <p:cNvPr id="85" name="Straight Arrow Connector 84"/>
          <p:cNvCxnSpPr>
            <a:stCxn id="64" idx="1"/>
            <a:endCxn id="68" idx="3"/>
          </p:cNvCxnSpPr>
          <p:nvPr/>
        </p:nvCxnSpPr>
        <p:spPr>
          <a:xfrm flipH="1">
            <a:off x="5149243" y="5153821"/>
            <a:ext cx="326725" cy="1"/>
          </a:xfrm>
          <a:prstGeom prst="straightConnector1">
            <a:avLst/>
          </a:prstGeom>
          <a:noFill/>
          <a:ln w="28575" cap="flat" cmpd="sng" algn="ctr">
            <a:solidFill>
              <a:sysClr val="windowText" lastClr="000000"/>
            </a:solidFill>
            <a:prstDash val="solid"/>
            <a:tailEnd type="triangle"/>
          </a:ln>
          <a:effectLst/>
        </p:spPr>
      </p:cxnSp>
      <p:cxnSp>
        <p:nvCxnSpPr>
          <p:cNvPr id="87" name="Straight Arrow Connector 86"/>
          <p:cNvCxnSpPr>
            <a:stCxn id="51" idx="2"/>
            <a:endCxn id="64" idx="0"/>
          </p:cNvCxnSpPr>
          <p:nvPr/>
        </p:nvCxnSpPr>
        <p:spPr>
          <a:xfrm>
            <a:off x="6210835" y="4439957"/>
            <a:ext cx="1733" cy="485264"/>
          </a:xfrm>
          <a:prstGeom prst="straightConnector1">
            <a:avLst/>
          </a:prstGeom>
          <a:noFill/>
          <a:ln w="28575" cap="flat" cmpd="sng" algn="ctr">
            <a:solidFill>
              <a:sysClr val="windowText" lastClr="000000"/>
            </a:solidFill>
            <a:prstDash val="solid"/>
            <a:tailEnd type="triangle"/>
          </a:ln>
          <a:effectLst/>
        </p:spPr>
      </p:cxnSp>
      <p:cxnSp>
        <p:nvCxnSpPr>
          <p:cNvPr id="89" name="Straight Arrow Connector 88"/>
          <p:cNvCxnSpPr>
            <a:stCxn id="64" idx="2"/>
            <a:endCxn id="30" idx="0"/>
          </p:cNvCxnSpPr>
          <p:nvPr/>
        </p:nvCxnSpPr>
        <p:spPr>
          <a:xfrm flipH="1">
            <a:off x="6201810" y="5382421"/>
            <a:ext cx="10758" cy="238913"/>
          </a:xfrm>
          <a:prstGeom prst="straightConnector1">
            <a:avLst/>
          </a:prstGeom>
          <a:noFill/>
          <a:ln w="28575" cap="flat" cmpd="sng" algn="ctr">
            <a:solidFill>
              <a:sysClr val="windowText" lastClr="000000"/>
            </a:solidFill>
            <a:prstDash val="solid"/>
            <a:tailEnd type="triangle"/>
          </a:ln>
          <a:effectLst/>
        </p:spPr>
      </p:cxnSp>
      <p:cxnSp>
        <p:nvCxnSpPr>
          <p:cNvPr id="91" name="Elbow Connector 90"/>
          <p:cNvCxnSpPr>
            <a:stCxn id="50" idx="2"/>
            <a:endCxn id="57" idx="0"/>
          </p:cNvCxnSpPr>
          <p:nvPr/>
        </p:nvCxnSpPr>
        <p:spPr>
          <a:xfrm rot="5400000">
            <a:off x="3223972" y="3821733"/>
            <a:ext cx="485264" cy="1721713"/>
          </a:xfrm>
          <a:prstGeom prst="bentConnector3">
            <a:avLst/>
          </a:prstGeom>
          <a:noFill/>
          <a:ln w="28575" cap="flat" cmpd="sng" algn="ctr">
            <a:solidFill>
              <a:sysClr val="windowText" lastClr="000000"/>
            </a:solidFill>
            <a:prstDash val="solid"/>
            <a:tailEnd type="triangle"/>
          </a:ln>
          <a:effectLst/>
        </p:spPr>
      </p:cxnSp>
      <p:cxnSp>
        <p:nvCxnSpPr>
          <p:cNvPr id="93" name="Elbow Connector 92"/>
          <p:cNvCxnSpPr>
            <a:stCxn id="54" idx="2"/>
            <a:endCxn id="57" idx="0"/>
          </p:cNvCxnSpPr>
          <p:nvPr/>
        </p:nvCxnSpPr>
        <p:spPr>
          <a:xfrm rot="16200000" flipH="1">
            <a:off x="1756598" y="4076072"/>
            <a:ext cx="483466" cy="1214832"/>
          </a:xfrm>
          <a:prstGeom prst="bentConnector3">
            <a:avLst/>
          </a:prstGeom>
          <a:noFill/>
          <a:ln w="28575" cap="flat" cmpd="sng" algn="ctr">
            <a:solidFill>
              <a:sysClr val="windowText" lastClr="000000"/>
            </a:solidFill>
            <a:prstDash val="solid"/>
            <a:tailEnd type="triangle"/>
          </a:ln>
          <a:effectLst/>
        </p:spPr>
      </p:cxnSp>
      <p:cxnSp>
        <p:nvCxnSpPr>
          <p:cNvPr id="43" name="Elbow Connector 42"/>
          <p:cNvCxnSpPr>
            <a:endCxn id="38" idx="0"/>
          </p:cNvCxnSpPr>
          <p:nvPr/>
        </p:nvCxnSpPr>
        <p:spPr>
          <a:xfrm>
            <a:off x="6223602" y="3614080"/>
            <a:ext cx="1938955" cy="185551"/>
          </a:xfrm>
          <a:prstGeom prst="bentConnector2">
            <a:avLst/>
          </a:prstGeom>
          <a:noFill/>
          <a:ln w="28575" cap="flat" cmpd="sng" algn="ctr">
            <a:solidFill>
              <a:sysClr val="windowText" lastClr="000000"/>
            </a:solidFill>
            <a:prstDash val="solid"/>
            <a:tailEnd type="triangle"/>
          </a:ln>
          <a:effectLst/>
        </p:spPr>
      </p:cxnSp>
      <p:cxnSp>
        <p:nvCxnSpPr>
          <p:cNvPr id="47" name="Straight Arrow Connector 46"/>
          <p:cNvCxnSpPr/>
          <p:nvPr/>
        </p:nvCxnSpPr>
        <p:spPr>
          <a:xfrm>
            <a:off x="8179583" y="4459421"/>
            <a:ext cx="1733" cy="485264"/>
          </a:xfrm>
          <a:prstGeom prst="straightConnector1">
            <a:avLst/>
          </a:prstGeom>
          <a:noFill/>
          <a:ln w="28575" cap="flat" cmpd="sng" algn="ctr">
            <a:solidFill>
              <a:sysClr val="windowText" lastClr="000000"/>
            </a:solidFill>
            <a:prstDash val="solid"/>
            <a:tailEnd type="triangle"/>
          </a:ln>
          <a:effectLst/>
        </p:spPr>
      </p:cxnSp>
      <p:cxnSp>
        <p:nvCxnSpPr>
          <p:cNvPr id="49" name="Straight Arrow Connector 48"/>
          <p:cNvCxnSpPr/>
          <p:nvPr/>
        </p:nvCxnSpPr>
        <p:spPr>
          <a:xfrm flipH="1">
            <a:off x="8183042" y="5384693"/>
            <a:ext cx="10758" cy="238913"/>
          </a:xfrm>
          <a:prstGeom prst="straightConnector1">
            <a:avLst/>
          </a:prstGeom>
          <a:noFill/>
          <a:ln w="28575" cap="flat" cmpd="sng" algn="ctr">
            <a:solidFill>
              <a:sysClr val="windowText" lastClr="000000"/>
            </a:solidFill>
            <a:prstDash val="solid"/>
            <a:tailEnd type="triangle"/>
          </a:ln>
          <a:effectLst/>
        </p:spPr>
      </p:cxnSp>
      <p:sp>
        <p:nvSpPr>
          <p:cNvPr id="18" name="Title 17"/>
          <p:cNvSpPr>
            <a:spLocks noGrp="1"/>
          </p:cNvSpPr>
          <p:nvPr>
            <p:ph type="title"/>
          </p:nvPr>
        </p:nvSpPr>
        <p:spPr>
          <a:xfrm>
            <a:off x="609600" y="255164"/>
            <a:ext cx="7772400" cy="788581"/>
          </a:xfrm>
        </p:spPr>
        <p:txBody>
          <a:bodyPr/>
          <a:lstStyle/>
          <a:p>
            <a:pPr algn="ctr"/>
            <a:r>
              <a:rPr lang="en-US" smtClean="0"/>
              <a:t>BSV Design </a:t>
            </a:r>
            <a:r>
              <a:rPr lang="en-US" dirty="0" smtClean="0"/>
              <a:t>Flow</a:t>
            </a:r>
            <a:endParaRPr lang="en-US" dirty="0"/>
          </a:p>
        </p:txBody>
      </p:sp>
      <p:sp>
        <p:nvSpPr>
          <p:cNvPr id="22" name="Freeform 21"/>
          <p:cNvSpPr/>
          <p:nvPr/>
        </p:nvSpPr>
        <p:spPr bwMode="auto">
          <a:xfrm>
            <a:off x="879643" y="1073887"/>
            <a:ext cx="2881410" cy="3851334"/>
          </a:xfrm>
          <a:custGeom>
            <a:avLst/>
            <a:gdLst>
              <a:gd name="connsiteX0" fmla="*/ 2857929 w 2881410"/>
              <a:gd name="connsiteY0" fmla="*/ 0 h 4508204"/>
              <a:gd name="connsiteX1" fmla="*/ 2517687 w 2881410"/>
              <a:gd name="connsiteY1" fmla="*/ 2349795 h 4508204"/>
              <a:gd name="connsiteX2" fmla="*/ 338012 w 2881410"/>
              <a:gd name="connsiteY2" fmla="*/ 2977116 h 4508204"/>
              <a:gd name="connsiteX3" fmla="*/ 40301 w 2881410"/>
              <a:gd name="connsiteY3" fmla="*/ 4508204 h 4508204"/>
            </a:gdLst>
            <a:ahLst/>
            <a:cxnLst>
              <a:cxn ang="0">
                <a:pos x="connsiteX0" y="connsiteY0"/>
              </a:cxn>
              <a:cxn ang="0">
                <a:pos x="connsiteX1" y="connsiteY1"/>
              </a:cxn>
              <a:cxn ang="0">
                <a:pos x="connsiteX2" y="connsiteY2"/>
              </a:cxn>
              <a:cxn ang="0">
                <a:pos x="connsiteX3" y="connsiteY3"/>
              </a:cxn>
            </a:cxnLst>
            <a:rect l="l" t="t" r="r" b="b"/>
            <a:pathLst>
              <a:path w="2881410" h="4508204">
                <a:moveTo>
                  <a:pt x="2857929" y="0"/>
                </a:moveTo>
                <a:cubicBezTo>
                  <a:pt x="2897801" y="926804"/>
                  <a:pt x="2937673" y="1853609"/>
                  <a:pt x="2517687" y="2349795"/>
                </a:cubicBezTo>
                <a:cubicBezTo>
                  <a:pt x="2097701" y="2845981"/>
                  <a:pt x="750910" y="2617381"/>
                  <a:pt x="338012" y="2977116"/>
                </a:cubicBezTo>
                <a:cubicBezTo>
                  <a:pt x="-74886" y="3336851"/>
                  <a:pt x="-17293" y="3922527"/>
                  <a:pt x="40301" y="4508204"/>
                </a:cubicBezTo>
              </a:path>
            </a:pathLst>
          </a:cu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pic>
        <p:nvPicPr>
          <p:cNvPr id="1026" name="Picture 2" descr="Haswell 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867" y="5639353"/>
            <a:ext cx="1372940" cy="995382"/>
          </a:xfrm>
          <a:prstGeom prst="rect">
            <a:avLst/>
          </a:prstGeom>
          <a:noFill/>
          <a:extLst>
            <a:ext uri="{909E8E84-426E-40DD-AFC4-6F175D3DCCD1}">
              <a14:hiddenFill xmlns:a14="http://schemas.microsoft.com/office/drawing/2010/main">
                <a:solidFill>
                  <a:srgbClr val="FFFFFF"/>
                </a:solidFill>
              </a14:hiddenFill>
            </a:ext>
          </a:extLst>
        </p:spPr>
      </p:pic>
      <p:sp>
        <p:nvSpPr>
          <p:cNvPr id="52" name="Freeform 51"/>
          <p:cNvSpPr/>
          <p:nvPr/>
        </p:nvSpPr>
        <p:spPr bwMode="auto">
          <a:xfrm flipH="1">
            <a:off x="4120445" y="1093351"/>
            <a:ext cx="2253059" cy="3851334"/>
          </a:xfrm>
          <a:custGeom>
            <a:avLst/>
            <a:gdLst>
              <a:gd name="connsiteX0" fmla="*/ 2857929 w 2881410"/>
              <a:gd name="connsiteY0" fmla="*/ 0 h 4508204"/>
              <a:gd name="connsiteX1" fmla="*/ 2517687 w 2881410"/>
              <a:gd name="connsiteY1" fmla="*/ 2349795 h 4508204"/>
              <a:gd name="connsiteX2" fmla="*/ 338012 w 2881410"/>
              <a:gd name="connsiteY2" fmla="*/ 2977116 h 4508204"/>
              <a:gd name="connsiteX3" fmla="*/ 40301 w 2881410"/>
              <a:gd name="connsiteY3" fmla="*/ 4508204 h 4508204"/>
            </a:gdLst>
            <a:ahLst/>
            <a:cxnLst>
              <a:cxn ang="0">
                <a:pos x="connsiteX0" y="connsiteY0"/>
              </a:cxn>
              <a:cxn ang="0">
                <a:pos x="connsiteX1" y="connsiteY1"/>
              </a:cxn>
              <a:cxn ang="0">
                <a:pos x="connsiteX2" y="connsiteY2"/>
              </a:cxn>
              <a:cxn ang="0">
                <a:pos x="connsiteX3" y="connsiteY3"/>
              </a:cxn>
            </a:cxnLst>
            <a:rect l="l" t="t" r="r" b="b"/>
            <a:pathLst>
              <a:path w="2881410" h="4508204">
                <a:moveTo>
                  <a:pt x="2857929" y="0"/>
                </a:moveTo>
                <a:cubicBezTo>
                  <a:pt x="2897801" y="926804"/>
                  <a:pt x="2937673" y="1853609"/>
                  <a:pt x="2517687" y="2349795"/>
                </a:cubicBezTo>
                <a:cubicBezTo>
                  <a:pt x="2097701" y="2845981"/>
                  <a:pt x="750910" y="2617381"/>
                  <a:pt x="338012" y="2977116"/>
                </a:cubicBezTo>
                <a:cubicBezTo>
                  <a:pt x="-74886" y="3336851"/>
                  <a:pt x="-17293" y="3922527"/>
                  <a:pt x="40301" y="4508204"/>
                </a:cubicBezTo>
              </a:path>
            </a:pathLst>
          </a:custGeom>
          <a:no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7" name="Slide Number Placeholder 6"/>
          <p:cNvSpPr>
            <a:spLocks noGrp="1"/>
          </p:cNvSpPr>
          <p:nvPr>
            <p:ph type="sldNum" sz="quarter" idx="4"/>
          </p:nvPr>
        </p:nvSpPr>
        <p:spPr/>
        <p:txBody>
          <a:bodyPr/>
          <a:lstStyle/>
          <a:p>
            <a:pPr>
              <a:defRPr/>
            </a:pPr>
            <a:r>
              <a:rPr lang="en-US" smtClean="0"/>
              <a:t>L01-</a:t>
            </a:r>
            <a:fld id="{22704540-D8BF-43FA-8BB3-56C1EB556762}" type="slidenum">
              <a:rPr lang="en-US" smtClean="0"/>
              <a:pPr>
                <a:defRPr/>
              </a:pPr>
              <a:t>24</a:t>
            </a:fld>
            <a:endParaRPr lang="en-US" dirty="0"/>
          </a:p>
        </p:txBody>
      </p:sp>
    </p:spTree>
    <p:extLst>
      <p:ext uri="{BB962C8B-B14F-4D97-AF65-F5344CB8AC3E}">
        <p14:creationId xmlns:p14="http://schemas.microsoft.com/office/powerpoint/2010/main" val="41594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75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22"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1550" y="1729359"/>
            <a:ext cx="6400800" cy="2760758"/>
          </a:xfrm>
        </p:spPr>
        <p:txBody>
          <a:bodyPr/>
          <a:lstStyle/>
          <a:p>
            <a:pPr algn="ctr"/>
            <a:r>
              <a:rPr lang="en-US" sz="2800" dirty="0" smtClean="0"/>
              <a:t>All the designs you do in this course can be implemented as ASICs without any changes in the source code. Time will not permit the class to explore ASICs but we will show sample synthesis results </a:t>
            </a:r>
            <a:endParaRPr lang="en-US" sz="2800" dirty="0"/>
          </a:p>
        </p:txBody>
      </p:sp>
      <p:sp>
        <p:nvSpPr>
          <p:cNvPr id="6" name="Date Placeholder 5"/>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7" name="Footer Placeholder 6"/>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8" name="Slide Number Placeholder 7"/>
          <p:cNvSpPr>
            <a:spLocks noGrp="1"/>
          </p:cNvSpPr>
          <p:nvPr>
            <p:ph type="sldNum" sz="quarter" idx="4"/>
          </p:nvPr>
        </p:nvSpPr>
        <p:spPr/>
        <p:txBody>
          <a:bodyPr/>
          <a:lstStyle/>
          <a:p>
            <a:pPr>
              <a:defRPr/>
            </a:pPr>
            <a:r>
              <a:rPr lang="en-US" smtClean="0"/>
              <a:t>L01-</a:t>
            </a:r>
            <a:fld id="{22704540-D8BF-43FA-8BB3-56C1EB556762}" type="slidenum">
              <a:rPr lang="en-US" smtClean="0"/>
              <a:pPr>
                <a:defRPr/>
              </a:pPr>
              <a:t>25</a:t>
            </a:fld>
            <a:endParaRPr lang="en-US" dirty="0"/>
          </a:p>
        </p:txBody>
      </p:sp>
    </p:spTree>
    <p:extLst>
      <p:ext uri="{BB962C8B-B14F-4D97-AF65-F5344CB8AC3E}">
        <p14:creationId xmlns:p14="http://schemas.microsoft.com/office/powerpoint/2010/main" val="1019001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592540" y="1522862"/>
            <a:ext cx="8182970" cy="5109950"/>
          </a:xfrm>
        </p:spPr>
        <p:txBody>
          <a:bodyPr/>
          <a:lstStyle/>
          <a:p>
            <a:r>
              <a:rPr lang="en-US" sz="2400" dirty="0" smtClean="0"/>
              <a:t>The class will meet three times a week (MWF 3pm to 4pm), accept for a few holidays</a:t>
            </a:r>
          </a:p>
          <a:p>
            <a:pPr lvl="1"/>
            <a:r>
              <a:rPr lang="en-US" sz="2000" dirty="0" smtClean="0"/>
              <a:t>Typically two classes every week are lectures while the third one is a tutorial</a:t>
            </a:r>
          </a:p>
          <a:p>
            <a:r>
              <a:rPr lang="en-US" sz="2400" dirty="0" smtClean="0"/>
              <a:t>Eight </a:t>
            </a:r>
            <a:r>
              <a:rPr lang="en-US" sz="2400" smtClean="0"/>
              <a:t>lab assignments; </a:t>
            </a:r>
            <a:r>
              <a:rPr lang="en-US" sz="2400" dirty="0" smtClean="0"/>
              <a:t>to be done individually </a:t>
            </a:r>
          </a:p>
          <a:p>
            <a:r>
              <a:rPr lang="en-US" sz="2400" dirty="0" smtClean="0"/>
              <a:t>A project/competition in the last two weeks to produce the fastest implementation or to try out a new cool architecture idea</a:t>
            </a:r>
          </a:p>
          <a:p>
            <a:r>
              <a:rPr lang="en-US" sz="2400" dirty="0" smtClean="0"/>
              <a:t>Labs + project constitute 10 grade units</a:t>
            </a:r>
          </a:p>
          <a:p>
            <a:pPr lvl="1"/>
            <a:r>
              <a:rPr lang="en-US" sz="2000" dirty="0" smtClean="0"/>
              <a:t>A = &gt;75% on all 10 grade units; </a:t>
            </a:r>
          </a:p>
          <a:p>
            <a:pPr lvl="1"/>
            <a:r>
              <a:rPr lang="en-US" sz="2000" dirty="0" smtClean="0"/>
              <a:t>B = &gt;75% on 7 grade units  </a:t>
            </a:r>
          </a:p>
          <a:p>
            <a:pPr lvl="1"/>
            <a:r>
              <a:rPr lang="en-US" sz="2000" dirty="0" smtClean="0"/>
              <a:t>C = &gt;50% on 7 grade units         </a:t>
            </a:r>
          </a:p>
        </p:txBody>
      </p:sp>
      <p:sp>
        <p:nvSpPr>
          <p:cNvPr id="7" name="TextBox 6"/>
          <p:cNvSpPr txBox="1"/>
          <p:nvPr/>
        </p:nvSpPr>
        <p:spPr>
          <a:xfrm>
            <a:off x="6864824" y="5499206"/>
            <a:ext cx="1609864" cy="369332"/>
          </a:xfrm>
          <a:prstGeom prst="rect">
            <a:avLst/>
          </a:prstGeom>
          <a:solidFill>
            <a:schemeClr val="tx1"/>
          </a:solidFill>
        </p:spPr>
        <p:txBody>
          <a:bodyPr wrap="none" rtlCol="0">
            <a:spAutoFit/>
          </a:bodyPr>
          <a:lstStyle/>
          <a:p>
            <a:pPr>
              <a:buNone/>
            </a:pPr>
            <a:r>
              <a:rPr lang="en-US" dirty="0" smtClean="0">
                <a:solidFill>
                  <a:schemeClr val="accent5">
                    <a:lumMod val="75000"/>
                  </a:schemeClr>
                </a:solidFill>
              </a:rPr>
              <a:t>No Quizzes</a:t>
            </a:r>
            <a:endParaRPr lang="en-US" dirty="0">
              <a:solidFill>
                <a:schemeClr val="accent5">
                  <a:lumMod val="75000"/>
                </a:schemeClr>
              </a:solidFill>
            </a:endParaRPr>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26</a:t>
            </a:fld>
            <a:endParaRPr lang="en-US" dirty="0"/>
          </a:p>
        </p:txBody>
      </p:sp>
    </p:spTree>
    <p:extLst>
      <p:ext uri="{BB962C8B-B14F-4D97-AF65-F5344CB8AC3E}">
        <p14:creationId xmlns:p14="http://schemas.microsoft.com/office/powerpoint/2010/main" val="1980165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19836" y="1632045"/>
            <a:ext cx="7772400" cy="4114800"/>
          </a:xfrm>
        </p:spPr>
        <p:txBody>
          <a:bodyPr/>
          <a:lstStyle/>
          <a:p>
            <a:r>
              <a:rPr lang="en-US" sz="2400" dirty="0" smtClean="0"/>
              <a:t>“Computer Architecture: A Constructive Approach”, Arvind, </a:t>
            </a:r>
            <a:r>
              <a:rPr lang="en-US" sz="2400" dirty="0" err="1" smtClean="0"/>
              <a:t>Rishiyur</a:t>
            </a:r>
            <a:r>
              <a:rPr lang="en-US" sz="2400" dirty="0" smtClean="0"/>
              <a:t> Nikhil, Joel Emer and </a:t>
            </a:r>
            <a:r>
              <a:rPr lang="en-US" sz="2400" dirty="0" err="1" smtClean="0"/>
              <a:t>Murali</a:t>
            </a:r>
            <a:r>
              <a:rPr lang="en-US" sz="2400" dirty="0" smtClean="0"/>
              <a:t> </a:t>
            </a:r>
            <a:r>
              <a:rPr lang="en-US" sz="2400" dirty="0" err="1" smtClean="0"/>
              <a:t>Vijayaraghavan</a:t>
            </a:r>
            <a:endParaRPr lang="en-US" sz="2400" dirty="0" smtClean="0"/>
          </a:p>
          <a:p>
            <a:r>
              <a:rPr lang="en-US" sz="2400" dirty="0" smtClean="0"/>
              <a:t>BSV Reference manual</a:t>
            </a:r>
          </a:p>
        </p:txBody>
      </p:sp>
      <p:sp>
        <p:nvSpPr>
          <p:cNvPr id="7" name="TextBox 6"/>
          <p:cNvSpPr txBox="1"/>
          <p:nvPr/>
        </p:nvSpPr>
        <p:spPr>
          <a:xfrm>
            <a:off x="693084" y="4034172"/>
            <a:ext cx="8059480" cy="646331"/>
          </a:xfrm>
          <a:prstGeom prst="rect">
            <a:avLst/>
          </a:prstGeom>
          <a:noFill/>
          <a:ln>
            <a:solidFill>
              <a:schemeClr val="tx1"/>
            </a:solidFill>
          </a:ln>
        </p:spPr>
        <p:txBody>
          <a:bodyPr wrap="square" rtlCol="0">
            <a:spAutoFit/>
          </a:bodyPr>
          <a:lstStyle/>
          <a:p>
            <a:pPr>
              <a:buNone/>
            </a:pPr>
            <a:r>
              <a:rPr lang="en-US" dirty="0" smtClean="0"/>
              <a:t>For most up-to-date information and handouts please consult the course website: http</a:t>
            </a:r>
            <a:r>
              <a:rPr lang="en-US" dirty="0"/>
              <a:t>://</a:t>
            </a:r>
            <a:r>
              <a:rPr lang="en-US" dirty="0" smtClean="0"/>
              <a:t>csg.csail.mit.edu/6.175</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27</a:t>
            </a:fld>
            <a:endParaRPr lang="en-US" dirty="0"/>
          </a:p>
        </p:txBody>
      </p:sp>
    </p:spTree>
    <p:extLst>
      <p:ext uri="{BB962C8B-B14F-4D97-AF65-F5344CB8AC3E}">
        <p14:creationId xmlns:p14="http://schemas.microsoft.com/office/powerpoint/2010/main" val="2566984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Contributors </a:t>
            </a:r>
            <a:r>
              <a:rPr lang="en-US" sz="4000" dirty="0"/>
              <a:t>to the </a:t>
            </a:r>
            <a:r>
              <a:rPr lang="en-US" sz="4000" dirty="0" smtClean="0"/>
              <a:t>course </a:t>
            </a:r>
            <a:r>
              <a:rPr lang="en-US" sz="4000" dirty="0"/>
              <a:t>material</a:t>
            </a:r>
          </a:p>
        </p:txBody>
      </p:sp>
      <p:sp>
        <p:nvSpPr>
          <p:cNvPr id="3" name="Content Placeholder 2"/>
          <p:cNvSpPr>
            <a:spLocks noGrp="1"/>
          </p:cNvSpPr>
          <p:nvPr>
            <p:ph idx="1"/>
          </p:nvPr>
        </p:nvSpPr>
        <p:spPr>
          <a:xfrm>
            <a:off x="775138" y="1526627"/>
            <a:ext cx="7911662" cy="4807498"/>
          </a:xfrm>
        </p:spPr>
        <p:txBody>
          <a:bodyPr/>
          <a:lstStyle/>
          <a:p>
            <a:r>
              <a:rPr lang="en-US" sz="2400" dirty="0" smtClean="0"/>
              <a:t>Current: Arvind, </a:t>
            </a:r>
            <a:r>
              <a:rPr lang="en-US" sz="2400" dirty="0" err="1" smtClean="0"/>
              <a:t>Rishiyur</a:t>
            </a:r>
            <a:r>
              <a:rPr lang="en-US" sz="2400" dirty="0" smtClean="0"/>
              <a:t> S. Nikhil, </a:t>
            </a:r>
            <a:r>
              <a:rPr lang="en-US" sz="2400" dirty="0" err="1" smtClean="0"/>
              <a:t>Muralidaran</a:t>
            </a:r>
            <a:r>
              <a:rPr lang="en-US" sz="2400" dirty="0" smtClean="0"/>
              <a:t> </a:t>
            </a:r>
            <a:r>
              <a:rPr lang="en-US" sz="2400" dirty="0" err="1" smtClean="0"/>
              <a:t>Vijayaraghavan</a:t>
            </a:r>
            <a:r>
              <a:rPr lang="en-US" sz="2400" dirty="0" smtClean="0"/>
              <a:t>, Andrew Wright</a:t>
            </a:r>
            <a:r>
              <a:rPr lang="en-US" sz="2400" smtClean="0"/>
              <a:t>, </a:t>
            </a:r>
            <a:r>
              <a:rPr lang="en-US" sz="2400" smtClean="0"/>
              <a:t>Sizhuo </a:t>
            </a:r>
            <a:r>
              <a:rPr lang="en-US" sz="2400" dirty="0" smtClean="0"/>
              <a:t>Zhang</a:t>
            </a:r>
          </a:p>
          <a:p>
            <a:r>
              <a:rPr lang="en-US" sz="2400" dirty="0" smtClean="0"/>
              <a:t>Past: </a:t>
            </a:r>
          </a:p>
          <a:p>
            <a:pPr lvl="1"/>
            <a:r>
              <a:rPr lang="en-US" sz="2000" dirty="0" smtClean="0"/>
              <a:t>Staff and students in </a:t>
            </a:r>
            <a:r>
              <a:rPr lang="en-US" sz="2000" dirty="0"/>
              <a:t>6.S078 </a:t>
            </a:r>
            <a:r>
              <a:rPr lang="en-US" sz="2000" dirty="0" smtClean="0"/>
              <a:t>(12 Spring), </a:t>
            </a:r>
            <a:r>
              <a:rPr lang="en-US" sz="2000" dirty="0"/>
              <a:t>6.S195 </a:t>
            </a:r>
            <a:r>
              <a:rPr lang="en-US" sz="2000" dirty="0" smtClean="0"/>
              <a:t>(12 </a:t>
            </a:r>
            <a:r>
              <a:rPr lang="en-US" sz="2000" dirty="0"/>
              <a:t>Fall, 13 Fall), </a:t>
            </a:r>
            <a:r>
              <a:rPr lang="en-US" sz="2000" dirty="0" smtClean="0"/>
              <a:t>6.375 (13 Spring), 6.175 (14 Fall)</a:t>
            </a:r>
            <a:endParaRPr lang="en-US" sz="2000" dirty="0"/>
          </a:p>
          <a:p>
            <a:pPr lvl="2"/>
            <a:r>
              <a:rPr lang="en-US" sz="1600" dirty="0" smtClean="0"/>
              <a:t>Joel </a:t>
            </a:r>
            <a:r>
              <a:rPr lang="en-US" sz="1600" dirty="0" err="1" smtClean="0"/>
              <a:t>Emer</a:t>
            </a:r>
            <a:r>
              <a:rPr lang="en-US" sz="1600" dirty="0" smtClean="0"/>
              <a:t>, Asif Khan, Richard </a:t>
            </a:r>
            <a:r>
              <a:rPr lang="en-US" sz="1600" dirty="0" err="1" smtClean="0"/>
              <a:t>Uhler</a:t>
            </a:r>
            <a:r>
              <a:rPr lang="en-US" sz="1600" dirty="0" smtClean="0"/>
              <a:t>, Sang </a:t>
            </a:r>
            <a:r>
              <a:rPr lang="en-US" sz="1600" dirty="0"/>
              <a:t>Woo </a:t>
            </a:r>
            <a:r>
              <a:rPr lang="en-US" sz="1600" dirty="0" smtClean="0"/>
              <a:t>Jun, Abhinav Agarwal, Myron King, </a:t>
            </a:r>
            <a:r>
              <a:rPr lang="en-US" sz="1600" dirty="0" err="1" smtClean="0"/>
              <a:t>Kermin</a:t>
            </a:r>
            <a:r>
              <a:rPr lang="en-US" sz="1600" dirty="0" smtClean="0"/>
              <a:t> Fleming, Ming Liu, Li-Shiuan </a:t>
            </a:r>
            <a:r>
              <a:rPr lang="en-US" sz="1600" dirty="0"/>
              <a:t>Peh </a:t>
            </a:r>
          </a:p>
          <a:p>
            <a:pPr lvl="1"/>
            <a:r>
              <a:rPr lang="en-US" sz="2000" dirty="0" smtClean="0"/>
              <a:t>External</a:t>
            </a:r>
          </a:p>
          <a:p>
            <a:pPr lvl="2"/>
            <a:r>
              <a:rPr lang="en-US" sz="1600" dirty="0" smtClean="0"/>
              <a:t>Prof </a:t>
            </a:r>
            <a:r>
              <a:rPr lang="en-US" sz="1600" dirty="0" err="1" smtClean="0"/>
              <a:t>Amey</a:t>
            </a:r>
            <a:r>
              <a:rPr lang="en-US" sz="1600" dirty="0" smtClean="0"/>
              <a:t> </a:t>
            </a:r>
            <a:r>
              <a:rPr lang="en-US" sz="1600" dirty="0" err="1" smtClean="0"/>
              <a:t>Karkare</a:t>
            </a:r>
            <a:r>
              <a:rPr lang="en-US" sz="1600" dirty="0"/>
              <a:t> </a:t>
            </a:r>
            <a:r>
              <a:rPr lang="en-US" sz="1600" dirty="0" smtClean="0"/>
              <a:t>&amp; students at IIT Kanpur</a:t>
            </a:r>
          </a:p>
          <a:p>
            <a:pPr lvl="2"/>
            <a:r>
              <a:rPr lang="en-US" sz="1600" dirty="0" smtClean="0"/>
              <a:t>Prof Jihong Kim &amp; students at Seoul Nation University</a:t>
            </a:r>
          </a:p>
          <a:p>
            <a:pPr lvl="2"/>
            <a:r>
              <a:rPr lang="en-US" sz="1600" dirty="0" smtClean="0"/>
              <a:t>Prof Derek Chiou, University of Texas at Austin </a:t>
            </a:r>
          </a:p>
          <a:p>
            <a:pPr lvl="2"/>
            <a:r>
              <a:rPr lang="en-US" sz="1600" dirty="0"/>
              <a:t>Prof </a:t>
            </a:r>
            <a:r>
              <a:rPr lang="en-US" sz="1600" dirty="0" err="1"/>
              <a:t>Yoav</a:t>
            </a:r>
            <a:r>
              <a:rPr lang="en-US" sz="1600" dirty="0"/>
              <a:t> </a:t>
            </a:r>
            <a:r>
              <a:rPr lang="en-US" sz="1600" dirty="0" err="1" smtClean="0"/>
              <a:t>Etsion</a:t>
            </a:r>
            <a:r>
              <a:rPr lang="en-US" sz="1600" dirty="0" smtClean="0"/>
              <a:t> &amp; students at </a:t>
            </a:r>
            <a:r>
              <a:rPr lang="en-US" sz="1600" dirty="0" err="1" smtClean="0"/>
              <a:t>Technion</a:t>
            </a:r>
            <a:endParaRPr lang="en-US" sz="1600" dirty="0" smtClean="0"/>
          </a:p>
          <a:p>
            <a:pPr lvl="2"/>
            <a:r>
              <a:rPr lang="en-US" sz="1600" dirty="0" smtClean="0"/>
              <a:t>Prof James Hoe CMU</a:t>
            </a:r>
          </a:p>
          <a:p>
            <a:pPr marL="457200" lvl="1" indent="0">
              <a:buNone/>
            </a:pPr>
            <a:endParaRPr lang="en-US" sz="2000" dirty="0" smtClean="0"/>
          </a:p>
        </p:txBody>
      </p:sp>
      <p:sp>
        <p:nvSpPr>
          <p:cNvPr id="7" name="Date Placeholder 6"/>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8" name="Footer Placeholder 7"/>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9" name="Slide Number Placeholder 8"/>
          <p:cNvSpPr>
            <a:spLocks noGrp="1"/>
          </p:cNvSpPr>
          <p:nvPr>
            <p:ph type="sldNum" sz="quarter" idx="4"/>
          </p:nvPr>
        </p:nvSpPr>
        <p:spPr/>
        <p:txBody>
          <a:bodyPr/>
          <a:lstStyle/>
          <a:p>
            <a:pPr>
              <a:defRPr/>
            </a:pPr>
            <a:r>
              <a:rPr lang="en-US" smtClean="0"/>
              <a:t>L01-</a:t>
            </a:r>
            <a:fld id="{22704540-D8BF-43FA-8BB3-56C1EB556762}" type="slidenum">
              <a:rPr lang="en-US" smtClean="0"/>
              <a:pPr>
                <a:defRPr/>
              </a:pPr>
              <a:t>28</a:t>
            </a:fld>
            <a:endParaRPr lang="en-US" dirty="0"/>
          </a:p>
        </p:txBody>
      </p:sp>
    </p:spTree>
    <p:extLst>
      <p:ext uri="{BB962C8B-B14F-4D97-AF65-F5344CB8AC3E}">
        <p14:creationId xmlns:p14="http://schemas.microsoft.com/office/powerpoint/2010/main" val="1431431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568657" y="177424"/>
            <a:ext cx="7772400" cy="1143000"/>
          </a:xfrm>
          <a:noFill/>
        </p:spPr>
        <p:txBody>
          <a:bodyPr/>
          <a:lstStyle/>
          <a:p>
            <a:pPr eaLnBrk="1" hangingPunct="1"/>
            <a:r>
              <a:rPr lang="en-US" dirty="0" smtClean="0"/>
              <a:t>Computing Devices Then…</a:t>
            </a:r>
            <a:br>
              <a:rPr lang="en-US" dirty="0" smtClean="0"/>
            </a:br>
            <a:r>
              <a:rPr lang="en-US" sz="2400" dirty="0" smtClean="0"/>
              <a:t>EDSAC, University of Cambridge, UK, 1949</a:t>
            </a:r>
            <a:endParaRPr lang="en-US" dirty="0" smtClean="0"/>
          </a:p>
        </p:txBody>
      </p:sp>
      <p:pic>
        <p:nvPicPr>
          <p:cNvPr id="7174" name="Picture 4"/>
          <p:cNvPicPr>
            <a:picLocks noChangeAspect="1" noChangeArrowheads="1"/>
          </p:cNvPicPr>
          <p:nvPr/>
        </p:nvPicPr>
        <p:blipFill>
          <a:blip r:embed="rId3" cstate="print"/>
          <a:srcRect/>
          <a:stretch>
            <a:fillRect/>
          </a:stretch>
        </p:blipFill>
        <p:spPr bwMode="auto">
          <a:xfrm>
            <a:off x="882650" y="1318814"/>
            <a:ext cx="7480300" cy="5319713"/>
          </a:xfrm>
          <a:prstGeom prst="rect">
            <a:avLst/>
          </a:prstGeom>
          <a:noFill/>
          <a:ln w="9525">
            <a:noFill/>
            <a:miter lim="800000"/>
            <a:headEnd/>
            <a:tailEnd/>
          </a:ln>
        </p:spPr>
      </p:pic>
      <p:sp>
        <p:nvSpPr>
          <p:cNvPr id="7175"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spAutoFit/>
          </a:bodyPr>
          <a:lstStyle/>
          <a:p>
            <a:pPr algn="ctr" defTabSz="820738" eaLnBrk="0" hangingPunct="0">
              <a:lnSpc>
                <a:spcPct val="90000"/>
              </a:lnSpc>
              <a:spcBef>
                <a:spcPct val="50000"/>
              </a:spcBef>
              <a:buClr>
                <a:schemeClr val="tx1"/>
              </a:buClr>
              <a:buFont typeface="Wingdings" pitchFamily="2" charset="2"/>
              <a:buNone/>
            </a:pPr>
            <a:endParaRPr lang="en-US" sz="2200">
              <a:latin typeface="Arial" charset="0"/>
            </a:endParaRPr>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7" name="Slide Number Placeholder 6"/>
          <p:cNvSpPr>
            <a:spLocks noGrp="1"/>
          </p:cNvSpPr>
          <p:nvPr>
            <p:ph type="sldNum" sz="quarter" idx="4"/>
          </p:nvPr>
        </p:nvSpPr>
        <p:spPr/>
        <p:txBody>
          <a:bodyPr/>
          <a:lstStyle/>
          <a:p>
            <a:pPr>
              <a:defRPr/>
            </a:pPr>
            <a:r>
              <a:rPr lang="en-US" smtClean="0"/>
              <a:t>L01-</a:t>
            </a:r>
            <a:fld id="{22704540-D8BF-43FA-8BB3-56C1EB556762}" type="slidenum">
              <a:rPr lang="en-US" smtClean="0"/>
              <a:pPr>
                <a:defRPr/>
              </a:pPr>
              <a:t>3</a:t>
            </a:fld>
            <a:endParaRPr lang="en-US" dirty="0"/>
          </a:p>
        </p:txBody>
      </p:sp>
    </p:spTree>
    <p:extLst>
      <p:ext uri="{BB962C8B-B14F-4D97-AF65-F5344CB8AC3E}">
        <p14:creationId xmlns:p14="http://schemas.microsoft.com/office/powerpoint/2010/main" val="3612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36560"/>
            <a:ext cx="7772400" cy="1143000"/>
          </a:xfrm>
          <a:noFill/>
        </p:spPr>
        <p:txBody>
          <a:bodyPr/>
          <a:lstStyle/>
          <a:p>
            <a:pPr eaLnBrk="1" hangingPunct="1"/>
            <a:r>
              <a:rPr lang="en-US" dirty="0" smtClean="0"/>
              <a:t>Computing Devices Now</a:t>
            </a:r>
          </a:p>
        </p:txBody>
      </p:sp>
      <p:pic>
        <p:nvPicPr>
          <p:cNvPr id="1665027" name="Picture 3"/>
          <p:cNvPicPr>
            <a:picLocks noChangeAspect="1" noChangeArrowheads="1"/>
          </p:cNvPicPr>
          <p:nvPr/>
        </p:nvPicPr>
        <p:blipFill>
          <a:blip r:embed="rId3" cstate="print"/>
          <a:srcRect/>
          <a:stretch>
            <a:fillRect/>
          </a:stretch>
        </p:blipFill>
        <p:spPr bwMode="auto">
          <a:xfrm>
            <a:off x="3449638" y="4386774"/>
            <a:ext cx="2078037" cy="1255712"/>
          </a:xfrm>
          <a:prstGeom prst="rect">
            <a:avLst/>
          </a:prstGeom>
          <a:noFill/>
          <a:ln w="9525">
            <a:noFill/>
            <a:miter lim="800000"/>
            <a:headEnd/>
            <a:tailEnd/>
          </a:ln>
        </p:spPr>
      </p:pic>
      <p:pic>
        <p:nvPicPr>
          <p:cNvPr id="1665028" name="Picture 4"/>
          <p:cNvPicPr>
            <a:picLocks noChangeAspect="1" noChangeArrowheads="1"/>
          </p:cNvPicPr>
          <p:nvPr/>
        </p:nvPicPr>
        <p:blipFill>
          <a:blip r:embed="rId4" cstate="print"/>
          <a:srcRect/>
          <a:stretch>
            <a:fillRect/>
          </a:stretch>
        </p:blipFill>
        <p:spPr bwMode="auto">
          <a:xfrm>
            <a:off x="973138" y="4241800"/>
            <a:ext cx="1555750" cy="2300288"/>
          </a:xfrm>
          <a:prstGeom prst="rect">
            <a:avLst/>
          </a:prstGeom>
          <a:noFill/>
          <a:ln w="9525">
            <a:noFill/>
            <a:miter lim="800000"/>
            <a:headEnd/>
            <a:tailEnd/>
          </a:ln>
        </p:spPr>
      </p:pic>
      <p:pic>
        <p:nvPicPr>
          <p:cNvPr id="1665029" name="Picture 5"/>
          <p:cNvPicPr>
            <a:picLocks noChangeAspect="1" noChangeArrowheads="1"/>
          </p:cNvPicPr>
          <p:nvPr/>
        </p:nvPicPr>
        <p:blipFill>
          <a:blip r:embed="rId5" cstate="print"/>
          <a:srcRect/>
          <a:stretch>
            <a:fillRect/>
          </a:stretch>
        </p:blipFill>
        <p:spPr bwMode="auto">
          <a:xfrm>
            <a:off x="2249488" y="1317094"/>
            <a:ext cx="733425" cy="1133475"/>
          </a:xfrm>
          <a:prstGeom prst="rect">
            <a:avLst/>
          </a:prstGeom>
          <a:noFill/>
          <a:ln w="9525">
            <a:noFill/>
            <a:miter lim="800000"/>
            <a:headEnd/>
            <a:tailEnd/>
          </a:ln>
        </p:spPr>
      </p:pic>
      <p:pic>
        <p:nvPicPr>
          <p:cNvPr id="1665030" name="Picture 6" descr="MCj03984550000[1]"/>
          <p:cNvPicPr>
            <a:picLocks noChangeAspect="1" noChangeArrowheads="1"/>
          </p:cNvPicPr>
          <p:nvPr/>
        </p:nvPicPr>
        <p:blipFill>
          <a:blip r:embed="rId6" cstate="print"/>
          <a:srcRect/>
          <a:stretch>
            <a:fillRect/>
          </a:stretch>
        </p:blipFill>
        <p:spPr bwMode="auto">
          <a:xfrm>
            <a:off x="7043738" y="1485369"/>
            <a:ext cx="1838325" cy="947737"/>
          </a:xfrm>
          <a:prstGeom prst="rect">
            <a:avLst/>
          </a:prstGeom>
          <a:noFill/>
          <a:ln w="9525">
            <a:noFill/>
            <a:miter lim="800000"/>
            <a:headEnd/>
            <a:tailEnd/>
          </a:ln>
        </p:spPr>
      </p:pic>
      <p:pic>
        <p:nvPicPr>
          <p:cNvPr id="1665031" name="Picture 7" descr="MCj03985470000[1]"/>
          <p:cNvPicPr>
            <a:picLocks noChangeAspect="1" noChangeArrowheads="1"/>
          </p:cNvPicPr>
          <p:nvPr/>
        </p:nvPicPr>
        <p:blipFill>
          <a:blip r:embed="rId7" cstate="print"/>
          <a:srcRect/>
          <a:stretch>
            <a:fillRect/>
          </a:stretch>
        </p:blipFill>
        <p:spPr bwMode="auto">
          <a:xfrm>
            <a:off x="7069138" y="3010956"/>
            <a:ext cx="1833562" cy="969963"/>
          </a:xfrm>
          <a:prstGeom prst="rect">
            <a:avLst/>
          </a:prstGeom>
          <a:noFill/>
          <a:ln w="9525">
            <a:noFill/>
            <a:miter lim="800000"/>
            <a:headEnd/>
            <a:tailEnd/>
          </a:ln>
        </p:spPr>
      </p:pic>
      <p:pic>
        <p:nvPicPr>
          <p:cNvPr id="1665032" name="Picture 8" descr="MCj03984990000[1]"/>
          <p:cNvPicPr>
            <a:picLocks noChangeAspect="1" noChangeArrowheads="1"/>
          </p:cNvPicPr>
          <p:nvPr/>
        </p:nvPicPr>
        <p:blipFill>
          <a:blip r:embed="rId8" cstate="print"/>
          <a:srcRect/>
          <a:stretch>
            <a:fillRect/>
          </a:stretch>
        </p:blipFill>
        <p:spPr bwMode="auto">
          <a:xfrm>
            <a:off x="5035550" y="2625194"/>
            <a:ext cx="1536700" cy="1412875"/>
          </a:xfrm>
          <a:prstGeom prst="rect">
            <a:avLst/>
          </a:prstGeom>
          <a:noFill/>
          <a:ln w="9525">
            <a:noFill/>
            <a:miter lim="800000"/>
            <a:headEnd/>
            <a:tailEnd/>
          </a:ln>
        </p:spPr>
      </p:pic>
      <p:pic>
        <p:nvPicPr>
          <p:cNvPr id="1665033" name="Picture 9" descr="ic_camera1_narrowweb__300x406,0">
            <a:hlinkClick r:id="rId9"/>
          </p:cNvPr>
          <p:cNvPicPr>
            <a:picLocks noChangeAspect="1" noChangeArrowheads="1"/>
          </p:cNvPicPr>
          <p:nvPr/>
        </p:nvPicPr>
        <p:blipFill>
          <a:blip r:embed="rId10" cstate="print"/>
          <a:srcRect/>
          <a:stretch>
            <a:fillRect/>
          </a:stretch>
        </p:blipFill>
        <p:spPr bwMode="auto">
          <a:xfrm>
            <a:off x="3752850" y="1280581"/>
            <a:ext cx="876300" cy="1181100"/>
          </a:xfrm>
          <a:prstGeom prst="rect">
            <a:avLst/>
          </a:prstGeom>
          <a:noFill/>
          <a:ln w="9525">
            <a:noFill/>
            <a:miter lim="800000"/>
            <a:headEnd/>
            <a:tailEnd/>
          </a:ln>
        </p:spPr>
      </p:pic>
      <p:pic>
        <p:nvPicPr>
          <p:cNvPr id="1665034" name="Picture 10" descr="dn7023-1_700">
            <a:hlinkClick r:id="rId11"/>
          </p:cNvPr>
          <p:cNvPicPr>
            <a:picLocks noChangeAspect="1" noChangeArrowheads="1"/>
          </p:cNvPicPr>
          <p:nvPr/>
        </p:nvPicPr>
        <p:blipFill>
          <a:blip r:embed="rId12" cstate="print"/>
          <a:srcRect/>
          <a:stretch>
            <a:fillRect/>
          </a:stretch>
        </p:blipFill>
        <p:spPr bwMode="auto">
          <a:xfrm>
            <a:off x="266700" y="2345794"/>
            <a:ext cx="2005013" cy="1819275"/>
          </a:xfrm>
          <a:prstGeom prst="rect">
            <a:avLst/>
          </a:prstGeom>
          <a:noFill/>
          <a:ln w="9525">
            <a:noFill/>
            <a:miter lim="800000"/>
            <a:headEnd/>
            <a:tailEnd/>
          </a:ln>
        </p:spPr>
      </p:pic>
      <p:pic>
        <p:nvPicPr>
          <p:cNvPr id="1665035" name="Picture 11" descr="Sony_Vaio_Laptop_Notebook_HP_DVD_PC_Bluray_Super_TV_17">
            <a:hlinkClick r:id="rId13"/>
          </p:cNvPr>
          <p:cNvPicPr>
            <a:picLocks noChangeAspect="1" noChangeArrowheads="1"/>
          </p:cNvPicPr>
          <p:nvPr/>
        </p:nvPicPr>
        <p:blipFill>
          <a:blip r:embed="rId14" cstate="print"/>
          <a:srcRect/>
          <a:stretch>
            <a:fillRect/>
          </a:stretch>
        </p:blipFill>
        <p:spPr bwMode="auto">
          <a:xfrm>
            <a:off x="590550" y="1267881"/>
            <a:ext cx="1181100" cy="1181100"/>
          </a:xfrm>
          <a:prstGeom prst="rect">
            <a:avLst/>
          </a:prstGeom>
          <a:noFill/>
          <a:ln w="9525">
            <a:noFill/>
            <a:miter lim="800000"/>
            <a:headEnd/>
            <a:tailEnd/>
          </a:ln>
        </p:spPr>
      </p:pic>
      <p:pic>
        <p:nvPicPr>
          <p:cNvPr id="1665036" name="Picture 12" descr="dots">
            <a:hlinkClick r:id="rId15"/>
          </p:cNvPr>
          <p:cNvPicPr>
            <a:picLocks noChangeAspect="1" noChangeArrowheads="1"/>
          </p:cNvPicPr>
          <p:nvPr/>
        </p:nvPicPr>
        <p:blipFill>
          <a:blip r:embed="rId16" cstate="print"/>
          <a:srcRect/>
          <a:stretch>
            <a:fillRect/>
          </a:stretch>
        </p:blipFill>
        <p:spPr bwMode="auto">
          <a:xfrm>
            <a:off x="2917825" y="2856969"/>
            <a:ext cx="1428750" cy="1076325"/>
          </a:xfrm>
          <a:prstGeom prst="rect">
            <a:avLst/>
          </a:prstGeom>
          <a:noFill/>
          <a:ln w="9525">
            <a:noFill/>
            <a:miter lim="800000"/>
            <a:headEnd/>
            <a:tailEnd/>
          </a:ln>
        </p:spPr>
      </p:pic>
      <p:pic>
        <p:nvPicPr>
          <p:cNvPr id="1665037" name="Picture 13" descr="Enhanced_Interactive_CATV_Set_Top_Box">
            <a:hlinkClick r:id="rId17"/>
          </p:cNvPr>
          <p:cNvPicPr>
            <a:picLocks noChangeAspect="1" noChangeArrowheads="1"/>
          </p:cNvPicPr>
          <p:nvPr/>
        </p:nvPicPr>
        <p:blipFill>
          <a:blip r:embed="rId18" cstate="print"/>
          <a:srcRect/>
          <a:stretch>
            <a:fillRect/>
          </a:stretch>
        </p:blipFill>
        <p:spPr bwMode="auto">
          <a:xfrm>
            <a:off x="5468938" y="1282169"/>
            <a:ext cx="1152525" cy="1152525"/>
          </a:xfrm>
          <a:prstGeom prst="rect">
            <a:avLst/>
          </a:prstGeom>
          <a:noFill/>
          <a:ln w="9525">
            <a:noFill/>
            <a:miter lim="800000"/>
            <a:headEnd/>
            <a:tailEnd/>
          </a:ln>
        </p:spPr>
      </p:pic>
      <p:pic>
        <p:nvPicPr>
          <p:cNvPr id="1665038" name="Picture 14" descr="istockphoto_340147_bank_of_super_computers">
            <a:hlinkClick r:id="rId19"/>
          </p:cNvPr>
          <p:cNvPicPr>
            <a:picLocks noChangeAspect="1" noChangeArrowheads="1"/>
          </p:cNvPicPr>
          <p:nvPr/>
        </p:nvPicPr>
        <p:blipFill>
          <a:blip r:embed="rId20" cstate="print"/>
          <a:srcRect/>
          <a:stretch>
            <a:fillRect/>
          </a:stretch>
        </p:blipFill>
        <p:spPr bwMode="auto">
          <a:xfrm>
            <a:off x="6462713" y="4243899"/>
            <a:ext cx="2476500" cy="1590675"/>
          </a:xfrm>
          <a:prstGeom prst="rect">
            <a:avLst/>
          </a:prstGeom>
          <a:noFill/>
          <a:ln w="9525">
            <a:noFill/>
            <a:miter lim="800000"/>
            <a:headEnd/>
            <a:tailEnd/>
          </a:ln>
        </p:spPr>
      </p:pic>
      <p:sp>
        <p:nvSpPr>
          <p:cNvPr id="18" name="TextBox 17"/>
          <p:cNvSpPr txBox="1"/>
          <p:nvPr/>
        </p:nvSpPr>
        <p:spPr>
          <a:xfrm>
            <a:off x="3916902" y="5718413"/>
            <a:ext cx="5036025" cy="757130"/>
          </a:xfrm>
          <a:prstGeom prst="rect">
            <a:avLst/>
          </a:prstGeom>
          <a:solidFill>
            <a:schemeClr val="tx1"/>
          </a:solidFill>
        </p:spPr>
        <p:txBody>
          <a:bodyPr wrap="square" rtlCol="0">
            <a:spAutoFit/>
          </a:bodyPr>
          <a:lstStyle/>
          <a:p>
            <a:pPr>
              <a:buNone/>
            </a:pPr>
            <a:r>
              <a:rPr lang="en-US" sz="2400" dirty="0" smtClean="0">
                <a:solidFill>
                  <a:schemeClr val="accent1"/>
                </a:solidFill>
              </a:rPr>
              <a:t>Dramatic progress in terms of size, speed, cost, reliability </a:t>
            </a:r>
            <a:endParaRPr lang="en-US" sz="2400" dirty="0">
              <a:solidFill>
                <a:schemeClr val="accent1"/>
              </a:solidFill>
            </a:endParaRPr>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7" name="Slide Number Placeholder 6"/>
          <p:cNvSpPr>
            <a:spLocks noGrp="1"/>
          </p:cNvSpPr>
          <p:nvPr>
            <p:ph type="sldNum" sz="quarter" idx="4"/>
          </p:nvPr>
        </p:nvSpPr>
        <p:spPr/>
        <p:txBody>
          <a:bodyPr/>
          <a:lstStyle/>
          <a:p>
            <a:pPr>
              <a:defRPr/>
            </a:pPr>
            <a:r>
              <a:rPr lang="en-US" smtClean="0"/>
              <a:t>L01-</a:t>
            </a:r>
            <a:fld id="{22704540-D8BF-43FA-8BB3-56C1EB556762}" type="slidenum">
              <a:rPr lang="en-US" smtClean="0"/>
              <a:pPr>
                <a:defRPr/>
              </a:pPr>
              <a:t>4</a:t>
            </a:fld>
            <a:endParaRPr lang="en-US" dirty="0"/>
          </a:p>
        </p:txBody>
      </p:sp>
    </p:spTree>
    <p:extLst>
      <p:ext uri="{BB962C8B-B14F-4D97-AF65-F5344CB8AC3E}">
        <p14:creationId xmlns:p14="http://schemas.microsoft.com/office/powerpoint/2010/main" val="38464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650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66502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6503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66503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66503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66503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665036"/>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66503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665031"/>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665028"/>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665027"/>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0"/>
                                  </p:stCondLst>
                                  <p:childTnLst>
                                    <p:set>
                                      <p:cBhvr>
                                        <p:cTn id="39" dur="1" fill="hold">
                                          <p:stCondLst>
                                            <p:cond delay="0"/>
                                          </p:stCondLst>
                                        </p:cTn>
                                        <p:tgtEl>
                                          <p:spTgt spid="16650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1514475"/>
            <a:ext cx="7772400" cy="3438525"/>
          </a:xfrm>
        </p:spPr>
        <p:txBody>
          <a:bodyPr/>
          <a:lstStyle/>
          <a:p>
            <a:r>
              <a:rPr lang="en-US" dirty="0" smtClean="0"/>
              <a:t>Computer architecture is about designing machines to meet some power, performance, cost and size constraints</a:t>
            </a:r>
            <a:endParaRPr lang="en-US" dirty="0"/>
          </a:p>
        </p:txBody>
      </p:sp>
      <p:sp>
        <p:nvSpPr>
          <p:cNvPr id="5" name="Date Placeholder 4"/>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6" name="Footer Placeholder 5"/>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8" name="Slide Number Placeholder 7"/>
          <p:cNvSpPr>
            <a:spLocks noGrp="1"/>
          </p:cNvSpPr>
          <p:nvPr>
            <p:ph type="sldNum" sz="quarter" idx="4"/>
          </p:nvPr>
        </p:nvSpPr>
        <p:spPr/>
        <p:txBody>
          <a:bodyPr/>
          <a:lstStyle/>
          <a:p>
            <a:pPr>
              <a:defRPr/>
            </a:pPr>
            <a:r>
              <a:rPr lang="en-US" smtClean="0"/>
              <a:t>L01-</a:t>
            </a:r>
            <a:fld id="{22704540-D8BF-43FA-8BB3-56C1EB556762}" type="slidenum">
              <a:rPr lang="en-US" smtClean="0"/>
              <a:pPr>
                <a:defRPr/>
              </a:pPr>
              <a:t>5</a:t>
            </a:fld>
            <a:endParaRPr lang="en-US" dirty="0"/>
          </a:p>
        </p:txBody>
      </p:sp>
    </p:spTree>
    <p:extLst>
      <p:ext uri="{BB962C8B-B14F-4D97-AF65-F5344CB8AC3E}">
        <p14:creationId xmlns:p14="http://schemas.microsoft.com/office/powerpoint/2010/main" val="268085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71" y="304800"/>
            <a:ext cx="8534400" cy="1143000"/>
          </a:xfrm>
        </p:spPr>
        <p:txBody>
          <a:bodyPr/>
          <a:lstStyle/>
          <a:p>
            <a:r>
              <a:rPr lang="en-US" sz="4000" dirty="0" smtClean="0"/>
              <a:t>Studying Computer Architecture</a:t>
            </a:r>
            <a:endParaRPr lang="en-US" sz="4000" dirty="0"/>
          </a:p>
        </p:txBody>
      </p:sp>
      <p:sp>
        <p:nvSpPr>
          <p:cNvPr id="7" name="TextBox 6"/>
          <p:cNvSpPr txBox="1"/>
          <p:nvPr/>
        </p:nvSpPr>
        <p:spPr>
          <a:xfrm>
            <a:off x="2219325" y="1885950"/>
            <a:ext cx="4829176" cy="1323439"/>
          </a:xfrm>
          <a:prstGeom prst="rect">
            <a:avLst/>
          </a:prstGeom>
          <a:solidFill>
            <a:schemeClr val="accent2">
              <a:lumMod val="40000"/>
              <a:lumOff val="60000"/>
            </a:schemeClr>
          </a:solidFill>
          <a:ln>
            <a:solidFill>
              <a:srgbClr val="FF0000"/>
            </a:solidFill>
          </a:ln>
        </p:spPr>
        <p:txBody>
          <a:bodyPr wrap="square" rtlCol="0">
            <a:spAutoFit/>
          </a:bodyPr>
          <a:lstStyle/>
          <a:p>
            <a:pPr algn="ctr">
              <a:lnSpc>
                <a:spcPct val="100000"/>
              </a:lnSpc>
              <a:buNone/>
            </a:pPr>
            <a:r>
              <a:rPr lang="en-US" i="1" dirty="0" smtClean="0"/>
              <a:t>A method of constructing machines</a:t>
            </a:r>
            <a:r>
              <a:rPr lang="en-US" dirty="0" smtClean="0"/>
              <a:t>: Machine descriptions which can be simulated in software and synthesized into hardware</a:t>
            </a:r>
            <a:endParaRPr lang="en-US" dirty="0"/>
          </a:p>
        </p:txBody>
      </p:sp>
      <p:sp>
        <p:nvSpPr>
          <p:cNvPr id="8" name="TextBox 7"/>
          <p:cNvSpPr txBox="1"/>
          <p:nvPr/>
        </p:nvSpPr>
        <p:spPr>
          <a:xfrm>
            <a:off x="438150" y="4333875"/>
            <a:ext cx="3619500" cy="1323439"/>
          </a:xfrm>
          <a:prstGeom prst="rect">
            <a:avLst/>
          </a:prstGeom>
          <a:solidFill>
            <a:schemeClr val="accent2">
              <a:lumMod val="40000"/>
              <a:lumOff val="60000"/>
            </a:schemeClr>
          </a:solidFill>
          <a:ln>
            <a:solidFill>
              <a:srgbClr val="FF0000"/>
            </a:solidFill>
          </a:ln>
        </p:spPr>
        <p:txBody>
          <a:bodyPr wrap="square" rtlCol="0">
            <a:spAutoFit/>
          </a:bodyPr>
          <a:lstStyle/>
          <a:p>
            <a:pPr algn="ctr">
              <a:lnSpc>
                <a:spcPct val="100000"/>
              </a:lnSpc>
              <a:buNone/>
            </a:pPr>
            <a:r>
              <a:rPr lang="en-US" i="1" dirty="0" smtClean="0"/>
              <a:t>Quantitative evaluation</a:t>
            </a:r>
            <a:r>
              <a:rPr lang="en-US" dirty="0" smtClean="0"/>
              <a:t>:</a:t>
            </a:r>
            <a:r>
              <a:rPr lang="en-US" i="1" dirty="0" smtClean="0"/>
              <a:t> </a:t>
            </a:r>
            <a:r>
              <a:rPr lang="en-US" dirty="0" smtClean="0"/>
              <a:t>To what extent designs meet various design criteria</a:t>
            </a:r>
            <a:endParaRPr lang="en-US" dirty="0"/>
          </a:p>
        </p:txBody>
      </p:sp>
      <p:sp>
        <p:nvSpPr>
          <p:cNvPr id="9" name="TextBox 8"/>
          <p:cNvSpPr txBox="1"/>
          <p:nvPr/>
        </p:nvSpPr>
        <p:spPr>
          <a:xfrm>
            <a:off x="5305425" y="4429125"/>
            <a:ext cx="3619500" cy="1015663"/>
          </a:xfrm>
          <a:prstGeom prst="rect">
            <a:avLst/>
          </a:prstGeom>
          <a:solidFill>
            <a:schemeClr val="accent2">
              <a:lumMod val="40000"/>
              <a:lumOff val="60000"/>
            </a:schemeClr>
          </a:solidFill>
          <a:ln>
            <a:solidFill>
              <a:srgbClr val="FF0000"/>
            </a:solidFill>
          </a:ln>
        </p:spPr>
        <p:txBody>
          <a:bodyPr wrap="square" rtlCol="0">
            <a:spAutoFit/>
          </a:bodyPr>
          <a:lstStyle/>
          <a:p>
            <a:pPr algn="ctr">
              <a:lnSpc>
                <a:spcPct val="100000"/>
              </a:lnSpc>
              <a:buNone/>
            </a:pPr>
            <a:r>
              <a:rPr lang="en-US" i="1" dirty="0" smtClean="0"/>
              <a:t>Testing and verification</a:t>
            </a:r>
            <a:r>
              <a:rPr lang="en-US" dirty="0" smtClean="0"/>
              <a:t>: Does the machine do what it is supposed to do</a:t>
            </a:r>
            <a:endParaRPr lang="en-US" dirty="0"/>
          </a:p>
        </p:txBody>
      </p:sp>
      <p:sp>
        <p:nvSpPr>
          <p:cNvPr id="10" name="Left-Right Arrow 9"/>
          <p:cNvSpPr/>
          <p:nvPr/>
        </p:nvSpPr>
        <p:spPr bwMode="auto">
          <a:xfrm rot="2700000">
            <a:off x="5695950" y="3571875"/>
            <a:ext cx="838200" cy="409575"/>
          </a:xfrm>
          <a:prstGeom prst="leftRightArrow">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2" name="Left-Right Arrow 11"/>
          <p:cNvSpPr/>
          <p:nvPr/>
        </p:nvSpPr>
        <p:spPr bwMode="auto">
          <a:xfrm>
            <a:off x="4276725" y="4762500"/>
            <a:ext cx="838200" cy="409575"/>
          </a:xfrm>
          <a:prstGeom prst="leftRightArrow">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3" name="Left-Right Arrow 12"/>
          <p:cNvSpPr/>
          <p:nvPr/>
        </p:nvSpPr>
        <p:spPr bwMode="auto">
          <a:xfrm rot="8100000">
            <a:off x="2419350" y="3552825"/>
            <a:ext cx="838200" cy="409575"/>
          </a:xfrm>
          <a:prstGeom prst="leftRightArrow">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3" name="TextBox 2"/>
          <p:cNvSpPr txBox="1"/>
          <p:nvPr/>
        </p:nvSpPr>
        <p:spPr>
          <a:xfrm>
            <a:off x="7130709" y="1979403"/>
            <a:ext cx="1938860" cy="923330"/>
          </a:xfrm>
          <a:prstGeom prst="rect">
            <a:avLst/>
          </a:prstGeom>
          <a:noFill/>
        </p:spPr>
        <p:txBody>
          <a:bodyPr wrap="square" rtlCol="0">
            <a:spAutoFit/>
          </a:bodyPr>
          <a:lstStyle/>
          <a:p>
            <a:pPr>
              <a:buNone/>
            </a:pPr>
            <a:r>
              <a:rPr lang="en-US" dirty="0" smtClean="0">
                <a:solidFill>
                  <a:srgbClr val="FF0000"/>
                </a:solidFill>
                <a:latin typeface="Comic Sans MS" panose="030F0702030302020204" pitchFamily="66" charset="0"/>
              </a:rPr>
              <a:t>This course is about “construction”</a:t>
            </a:r>
            <a:endParaRPr lang="en-US" dirty="0">
              <a:solidFill>
                <a:srgbClr val="FF0000"/>
              </a:solidFill>
              <a:latin typeface="Comic Sans MS" panose="030F0702030302020204" pitchFamily="66" charset="0"/>
            </a:endParaRPr>
          </a:p>
        </p:txBody>
      </p:sp>
      <p:sp>
        <p:nvSpPr>
          <p:cNvPr id="11" name="Date Placeholder 10"/>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14" name="Footer Placeholder 13"/>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15" name="Slide Number Placeholder 14"/>
          <p:cNvSpPr>
            <a:spLocks noGrp="1"/>
          </p:cNvSpPr>
          <p:nvPr>
            <p:ph type="sldNum" sz="quarter" idx="4"/>
          </p:nvPr>
        </p:nvSpPr>
        <p:spPr/>
        <p:txBody>
          <a:bodyPr/>
          <a:lstStyle/>
          <a:p>
            <a:pPr>
              <a:defRPr/>
            </a:pPr>
            <a:r>
              <a:rPr lang="en-US" smtClean="0"/>
              <a:t>L01-</a:t>
            </a:r>
            <a:fld id="{22704540-D8BF-43FA-8BB3-56C1EB556762}" type="slidenum">
              <a:rPr lang="en-US" smtClean="0"/>
              <a:pPr>
                <a:defRPr/>
              </a:pPr>
              <a:t>6</a:t>
            </a:fld>
            <a:endParaRPr lang="en-US" dirty="0"/>
          </a:p>
        </p:txBody>
      </p:sp>
    </p:spTree>
    <p:extLst>
      <p:ext uri="{BB962C8B-B14F-4D97-AF65-F5344CB8AC3E}">
        <p14:creationId xmlns:p14="http://schemas.microsoft.com/office/powerpoint/2010/main" val="92235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Constructing and Deconstructing</a:t>
            </a:r>
            <a:endParaRPr lang="en-US" dirty="0"/>
          </a:p>
        </p:txBody>
      </p:sp>
      <p:sp>
        <p:nvSpPr>
          <p:cNvPr id="3" name="Subtitle 2"/>
          <p:cNvSpPr>
            <a:spLocks noGrp="1"/>
          </p:cNvSpPr>
          <p:nvPr>
            <p:ph type="subTitle" idx="1"/>
          </p:nvPr>
        </p:nvSpPr>
        <p:spPr/>
        <p:txBody>
          <a:bodyPr/>
          <a:lstStyle/>
          <a:p>
            <a:r>
              <a:rPr lang="en-US" dirty="0" smtClean="0"/>
              <a:t>A venerable method of studying any class of artifacts</a:t>
            </a:r>
            <a:endParaRPr lang="en-US" dirty="0"/>
          </a:p>
        </p:txBody>
      </p:sp>
      <p:sp>
        <p:nvSpPr>
          <p:cNvPr id="4" name="TextBox 3"/>
          <p:cNvSpPr txBox="1"/>
          <p:nvPr/>
        </p:nvSpPr>
        <p:spPr>
          <a:xfrm>
            <a:off x="2647666" y="4953295"/>
            <a:ext cx="4501553" cy="369332"/>
          </a:xfrm>
          <a:prstGeom prst="rect">
            <a:avLst/>
          </a:prstGeom>
          <a:noFill/>
        </p:spPr>
        <p:txBody>
          <a:bodyPr wrap="none" rtlCol="0">
            <a:spAutoFit/>
          </a:bodyPr>
          <a:lstStyle/>
          <a:p>
            <a:pPr>
              <a:buNone/>
            </a:pPr>
            <a:r>
              <a:rPr lang="en-US" i="1" dirty="0" smtClean="0"/>
              <a:t>an example from the art world...</a:t>
            </a:r>
            <a:endParaRPr lang="en-US" i="1" dirty="0"/>
          </a:p>
        </p:txBody>
      </p:sp>
      <p:sp>
        <p:nvSpPr>
          <p:cNvPr id="8" name="Date Placeholder 7"/>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9" name="Footer Placeholder 8"/>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10" name="Slide Number Placeholder 9"/>
          <p:cNvSpPr>
            <a:spLocks noGrp="1"/>
          </p:cNvSpPr>
          <p:nvPr>
            <p:ph type="sldNum" sz="quarter" idx="4"/>
          </p:nvPr>
        </p:nvSpPr>
        <p:spPr/>
        <p:txBody>
          <a:bodyPr/>
          <a:lstStyle/>
          <a:p>
            <a:pPr>
              <a:defRPr/>
            </a:pPr>
            <a:r>
              <a:rPr lang="en-US" smtClean="0"/>
              <a:t>L01-</a:t>
            </a:r>
            <a:fld id="{22704540-D8BF-43FA-8BB3-56C1EB556762}" type="slidenum">
              <a:rPr lang="en-US" smtClean="0"/>
              <a:pPr>
                <a:defRPr/>
              </a:pPr>
              <a:t>7</a:t>
            </a:fld>
            <a:endParaRPr lang="en-US" dirty="0"/>
          </a:p>
        </p:txBody>
      </p:sp>
    </p:spTree>
    <p:extLst>
      <p:ext uri="{BB962C8B-B14F-4D97-AF65-F5344CB8AC3E}">
        <p14:creationId xmlns:p14="http://schemas.microsoft.com/office/powerpoint/2010/main" val="763356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Las </a:t>
            </a:r>
            <a:r>
              <a:rPr lang="en-US" sz="4000" dirty="0" err="1" smtClean="0"/>
              <a:t>Meninas</a:t>
            </a:r>
            <a:r>
              <a:rPr lang="en-US" sz="4000" baseline="30000" dirty="0" smtClean="0"/>
              <a:t> </a:t>
            </a:r>
            <a:r>
              <a:rPr lang="en-US" sz="4000" dirty="0"/>
              <a:t> </a:t>
            </a:r>
            <a:r>
              <a:rPr lang="en-US" sz="4000" dirty="0" smtClean="0"/>
              <a:t>(The </a:t>
            </a:r>
            <a:r>
              <a:rPr lang="en-US" sz="4000" dirty="0"/>
              <a:t>Maids of </a:t>
            </a:r>
            <a:r>
              <a:rPr lang="en-US" sz="4000" dirty="0" err="1"/>
              <a:t>Honour</a:t>
            </a:r>
            <a:r>
              <a:rPr lang="en-US" sz="4000" dirty="0"/>
              <a:t>)  </a:t>
            </a:r>
            <a:r>
              <a:rPr lang="en-US" sz="2800" dirty="0"/>
              <a:t>Diego </a:t>
            </a:r>
            <a:r>
              <a:rPr lang="en-US" sz="2800" dirty="0" smtClean="0"/>
              <a:t>Velázquez 1656</a:t>
            </a:r>
            <a:endParaRPr lang="en-US" sz="3200" u="sng" dirty="0"/>
          </a:p>
        </p:txBody>
      </p:sp>
      <p:sp>
        <p:nvSpPr>
          <p:cNvPr id="3" name="TextBox 2"/>
          <p:cNvSpPr txBox="1"/>
          <p:nvPr/>
        </p:nvSpPr>
        <p:spPr>
          <a:xfrm>
            <a:off x="6852676" y="4148636"/>
            <a:ext cx="2238159" cy="2031325"/>
          </a:xfrm>
          <a:prstGeom prst="rect">
            <a:avLst/>
          </a:prstGeom>
          <a:noFill/>
        </p:spPr>
        <p:txBody>
          <a:bodyPr wrap="square" rtlCol="0">
            <a:spAutoFit/>
          </a:bodyPr>
          <a:lstStyle/>
          <a:p>
            <a:pPr>
              <a:buNone/>
            </a:pPr>
            <a:r>
              <a:rPr lang="en-US" dirty="0" smtClean="0"/>
              <a:t>Portrait </a:t>
            </a:r>
            <a:r>
              <a:rPr lang="en-US" dirty="0"/>
              <a:t>of </a:t>
            </a:r>
            <a:r>
              <a:rPr lang="en-US" dirty="0" err="1"/>
              <a:t>Infanta</a:t>
            </a:r>
            <a:r>
              <a:rPr lang="en-US" dirty="0"/>
              <a:t> Margarita, the daughter of King Philip </a:t>
            </a:r>
            <a:r>
              <a:rPr lang="en-US" dirty="0" smtClean="0"/>
              <a:t>IV, in </a:t>
            </a:r>
            <a:r>
              <a:rPr lang="en-US" dirty="0"/>
              <a:t>Royal </a:t>
            </a:r>
            <a:r>
              <a:rPr lang="en-US" dirty="0" smtClean="0"/>
              <a:t>Alcazar, Madrid</a:t>
            </a:r>
            <a:endParaRPr lang="en-US" dirty="0"/>
          </a:p>
        </p:txBody>
      </p:sp>
      <p:sp>
        <p:nvSpPr>
          <p:cNvPr id="9" name="Rectangle 8"/>
          <p:cNvSpPr/>
          <p:nvPr/>
        </p:nvSpPr>
        <p:spPr>
          <a:xfrm>
            <a:off x="1020724" y="2794419"/>
            <a:ext cx="7400261" cy="1354217"/>
          </a:xfrm>
          <a:prstGeom prst="rect">
            <a:avLst/>
          </a:prstGeom>
        </p:spPr>
        <p:txBody>
          <a:bodyPr wrap="square">
            <a:spAutoFit/>
          </a:bodyPr>
          <a:lstStyle/>
          <a:p>
            <a:pPr>
              <a:buNone/>
            </a:pPr>
            <a:r>
              <a:rPr lang="en-US" dirty="0" smtClean="0"/>
              <a:t>Pictures removed for copyright protection. Please visit the following link to view the pictures:</a:t>
            </a:r>
          </a:p>
          <a:p>
            <a:pPr>
              <a:buNone/>
            </a:pPr>
            <a:endParaRPr lang="en-US" dirty="0" smtClean="0"/>
          </a:p>
          <a:p>
            <a:pPr>
              <a:buNone/>
            </a:pPr>
            <a:r>
              <a:rPr lang="en-US" dirty="0" smtClean="0"/>
              <a:t>http</a:t>
            </a:r>
            <a:r>
              <a:rPr lang="en-US" dirty="0"/>
              <a:t>://</a:t>
            </a:r>
            <a:r>
              <a:rPr lang="en-US" dirty="0" smtClean="0"/>
              <a:t>en.wikipedia.org/wiki/Diego_Velazquez</a:t>
            </a:r>
            <a:endParaRPr lang="en-US" dirty="0"/>
          </a:p>
        </p:txBody>
      </p:sp>
      <p:sp>
        <p:nvSpPr>
          <p:cNvPr id="4" name="Date Placeholder 3"/>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5" name="Footer Placeholder 4"/>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6" name="Slide Number Placeholder 5"/>
          <p:cNvSpPr>
            <a:spLocks noGrp="1"/>
          </p:cNvSpPr>
          <p:nvPr>
            <p:ph type="sldNum" sz="quarter" idx="4"/>
          </p:nvPr>
        </p:nvSpPr>
        <p:spPr/>
        <p:txBody>
          <a:bodyPr/>
          <a:lstStyle/>
          <a:p>
            <a:pPr>
              <a:defRPr/>
            </a:pPr>
            <a:r>
              <a:rPr lang="en-US" smtClean="0"/>
              <a:t>L01-</a:t>
            </a:r>
            <a:fld id="{22704540-D8BF-43FA-8BB3-56C1EB556762}" type="slidenum">
              <a:rPr lang="en-US" smtClean="0"/>
              <a:pPr>
                <a:defRPr/>
              </a:pPr>
              <a:t>8</a:t>
            </a:fld>
            <a:endParaRPr lang="en-US" dirty="0"/>
          </a:p>
        </p:txBody>
      </p:sp>
    </p:spTree>
    <p:extLst>
      <p:ext uri="{BB962C8B-B14F-4D97-AF65-F5344CB8AC3E}">
        <p14:creationId xmlns:p14="http://schemas.microsoft.com/office/powerpoint/2010/main" val="214864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lighting</a:t>
            </a:r>
            <a:endParaRPr lang="en-US" dirty="0"/>
          </a:p>
        </p:txBody>
      </p:sp>
      <p:sp>
        <p:nvSpPr>
          <p:cNvPr id="8" name="Rectangle 7"/>
          <p:cNvSpPr/>
          <p:nvPr/>
        </p:nvSpPr>
        <p:spPr>
          <a:xfrm>
            <a:off x="1020724" y="2284057"/>
            <a:ext cx="7400261" cy="2339102"/>
          </a:xfrm>
          <a:prstGeom prst="rect">
            <a:avLst/>
          </a:prstGeom>
        </p:spPr>
        <p:txBody>
          <a:bodyPr wrap="square">
            <a:spAutoFit/>
          </a:bodyPr>
          <a:lstStyle/>
          <a:p>
            <a:pPr>
              <a:buNone/>
            </a:pPr>
            <a:r>
              <a:rPr lang="en-US" dirty="0" smtClean="0"/>
              <a:t>Pictures removed for copyright protection. Please visit the links to view pictures:</a:t>
            </a:r>
          </a:p>
          <a:p>
            <a:pPr>
              <a:buNone/>
            </a:pPr>
            <a:endParaRPr lang="en-US" dirty="0" smtClean="0"/>
          </a:p>
          <a:p>
            <a:pPr>
              <a:buNone/>
            </a:pPr>
            <a:r>
              <a:rPr lang="en-US" dirty="0" smtClean="0">
                <a:hlinkClick r:id="rId2"/>
              </a:rPr>
              <a:t>http</a:t>
            </a:r>
            <a:r>
              <a:rPr lang="en-US" dirty="0">
                <a:hlinkClick r:id="rId2"/>
              </a:rPr>
              <a:t>://</a:t>
            </a:r>
            <a:r>
              <a:rPr lang="en-US" dirty="0" smtClean="0">
                <a:hlinkClick r:id="rId2"/>
              </a:rPr>
              <a:t>en.wikipedia.org/wiki/Diego_Velazquez</a:t>
            </a:r>
            <a:endParaRPr lang="en-US" dirty="0" smtClean="0"/>
          </a:p>
          <a:p>
            <a:pPr>
              <a:buNone/>
            </a:pPr>
            <a:endParaRPr lang="en-US" dirty="0"/>
          </a:p>
          <a:p>
            <a:pPr>
              <a:buNone/>
            </a:pPr>
            <a:r>
              <a:rPr lang="en-US" dirty="0" smtClean="0"/>
              <a:t>Also </a:t>
            </a:r>
            <a:r>
              <a:rPr lang="en-US" dirty="0"/>
              <a:t>just type </a:t>
            </a:r>
            <a:r>
              <a:rPr lang="en-US" dirty="0" smtClean="0"/>
              <a:t>“</a:t>
            </a:r>
            <a:r>
              <a:rPr lang="en-US" dirty="0" err="1" smtClean="0"/>
              <a:t>velasquez</a:t>
            </a:r>
            <a:r>
              <a:rPr lang="en-US" dirty="0" smtClean="0"/>
              <a:t> </a:t>
            </a:r>
            <a:r>
              <a:rPr lang="en-US" dirty="0"/>
              <a:t>maids of honor </a:t>
            </a:r>
            <a:r>
              <a:rPr lang="en-US" dirty="0" smtClean="0"/>
              <a:t>pictures” in </a:t>
            </a:r>
            <a:r>
              <a:rPr lang="en-US" dirty="0" err="1" smtClean="0"/>
              <a:t>google</a:t>
            </a:r>
            <a:endParaRPr lang="en-US" dirty="0"/>
          </a:p>
        </p:txBody>
      </p:sp>
      <p:sp>
        <p:nvSpPr>
          <p:cNvPr id="3" name="Date Placeholder 2"/>
          <p:cNvSpPr>
            <a:spLocks noGrp="1"/>
          </p:cNvSpPr>
          <p:nvPr>
            <p:ph type="dt" sz="half" idx="2"/>
          </p:nvPr>
        </p:nvSpPr>
        <p:spPr/>
        <p:txBody>
          <a:bodyPr/>
          <a:lstStyle/>
          <a:p>
            <a:pPr>
              <a:buFont typeface="Wingdings" pitchFamily="-96" charset="2"/>
              <a:buNone/>
              <a:defRPr/>
            </a:pPr>
            <a:r>
              <a:rPr lang="en-US" smtClean="0"/>
              <a:t>September 9, 2015</a:t>
            </a:r>
            <a:endParaRPr lang="en-US" dirty="0"/>
          </a:p>
        </p:txBody>
      </p:sp>
      <p:sp>
        <p:nvSpPr>
          <p:cNvPr id="4" name="Footer Placeholder 3"/>
          <p:cNvSpPr>
            <a:spLocks noGrp="1"/>
          </p:cNvSpPr>
          <p:nvPr>
            <p:ph type="ftr" sz="quarter" idx="3"/>
          </p:nvPr>
        </p:nvSpPr>
        <p:spPr/>
        <p:txBody>
          <a:bodyPr/>
          <a:lstStyle/>
          <a:p>
            <a:pPr>
              <a:buFont typeface="Wingdings" pitchFamily="-96" charset="2"/>
              <a:buNone/>
              <a:defRPr/>
            </a:pPr>
            <a:r>
              <a:rPr lang="en-US" smtClean="0"/>
              <a:t>http://csg.csail.mit.edu/6.175</a:t>
            </a:r>
            <a:endParaRPr lang="en-US" dirty="0"/>
          </a:p>
        </p:txBody>
      </p:sp>
      <p:sp>
        <p:nvSpPr>
          <p:cNvPr id="5" name="Slide Number Placeholder 4"/>
          <p:cNvSpPr>
            <a:spLocks noGrp="1"/>
          </p:cNvSpPr>
          <p:nvPr>
            <p:ph type="sldNum" sz="quarter" idx="4"/>
          </p:nvPr>
        </p:nvSpPr>
        <p:spPr/>
        <p:txBody>
          <a:bodyPr/>
          <a:lstStyle/>
          <a:p>
            <a:pPr>
              <a:defRPr/>
            </a:pPr>
            <a:r>
              <a:rPr lang="en-US" smtClean="0"/>
              <a:t>L01-</a:t>
            </a:r>
            <a:fld id="{22704540-D8BF-43FA-8BB3-56C1EB556762}" type="slidenum">
              <a:rPr lang="en-US" smtClean="0"/>
              <a:pPr>
                <a:defRPr/>
              </a:pPr>
              <a:t>9</a:t>
            </a:fld>
            <a:endParaRPr lang="en-US" dirty="0"/>
          </a:p>
        </p:txBody>
      </p:sp>
    </p:spTree>
    <p:extLst>
      <p:ext uri="{BB962C8B-B14F-4D97-AF65-F5344CB8AC3E}">
        <p14:creationId xmlns:p14="http://schemas.microsoft.com/office/powerpoint/2010/main" val="87316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Designs\Blueprint.pot</Template>
  <TotalTime>37451</TotalTime>
  <Words>1355</Words>
  <Application>Microsoft Office PowerPoint</Application>
  <PresentationFormat>On-screen Show (4:3)</PresentationFormat>
  <Paragraphs>251</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Calibri</vt:lpstr>
      <vt:lpstr>Comic Sans MS</vt:lpstr>
      <vt:lpstr>Tahoma</vt:lpstr>
      <vt:lpstr>Times New Roman</vt:lpstr>
      <vt:lpstr>Verdana</vt:lpstr>
      <vt:lpstr>Wingdings</vt:lpstr>
      <vt:lpstr>Blueprint</vt:lpstr>
      <vt:lpstr>PowerPoint Presentation</vt:lpstr>
      <vt:lpstr>6.175 Course Staff</vt:lpstr>
      <vt:lpstr>Computing Devices Then… EDSAC, University of Cambridge, UK, 1949</vt:lpstr>
      <vt:lpstr>Computing Devices Now</vt:lpstr>
      <vt:lpstr>Computer architecture is about designing machines to meet some power, performance, cost and size constraints</vt:lpstr>
      <vt:lpstr>Studying Computer Architecture</vt:lpstr>
      <vt:lpstr>Constructing and Deconstructing</vt:lpstr>
      <vt:lpstr>Las Meninas  (The Maids of Honour)  Diego Velázquez 1656</vt:lpstr>
      <vt:lpstr>Different lighting</vt:lpstr>
      <vt:lpstr>It is big! Museo del Prado, Madrid</vt:lpstr>
      <vt:lpstr>Engages the viewer</vt:lpstr>
      <vt:lpstr>Spanish tradition</vt:lpstr>
      <vt:lpstr>Picasso</vt:lpstr>
      <vt:lpstr>Deconstructing &amp; Constructing: Las Meninas </vt:lpstr>
      <vt:lpstr>Infanta Margarita</vt:lpstr>
      <vt:lpstr>Deconstructing &amp; Constructing: Las Meninas – Infanta Margarita </vt:lpstr>
      <vt:lpstr>Deconstructing &amp; Constructing: Las Meninas </vt:lpstr>
      <vt:lpstr>Deconstructing &amp; Constructing: Las Meninas </vt:lpstr>
      <vt:lpstr>Deconstructing &amp; Constructing: Las Meninas </vt:lpstr>
      <vt:lpstr>Picasso reportedly said “I cannot improve it but these are my Meninas”</vt:lpstr>
      <vt:lpstr>Deconstructing Microprocesors: MIPS R10K</vt:lpstr>
      <vt:lpstr>Our Meninas: Various RISC V Processors</vt:lpstr>
      <vt:lpstr>The goals of this subject</vt:lpstr>
      <vt:lpstr>BSV Design Flow</vt:lpstr>
      <vt:lpstr>PowerPoint Presentation</vt:lpstr>
      <vt:lpstr>Course information</vt:lpstr>
      <vt:lpstr>Resources</vt:lpstr>
      <vt:lpstr>Contributors to the course material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Computer Architecture</dc:title>
  <dc:creator>Nikhil</dc:creator>
  <cp:lastModifiedBy>Sizhuo Zhang</cp:lastModifiedBy>
  <cp:revision>1054</cp:revision>
  <cp:lastPrinted>2015-09-09T21:06:30Z</cp:lastPrinted>
  <dcterms:created xsi:type="dcterms:W3CDTF">2003-01-21T19:25:41Z</dcterms:created>
  <dcterms:modified xsi:type="dcterms:W3CDTF">2015-09-09T21:07:12Z</dcterms:modified>
</cp:coreProperties>
</file>