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2"/>
  </p:notesMasterIdLst>
  <p:handoutMasterIdLst>
    <p:handoutMasterId r:id="rId23"/>
  </p:handoutMasterIdLst>
  <p:sldIdLst>
    <p:sldId id="1546" r:id="rId2"/>
    <p:sldId id="1538" r:id="rId3"/>
    <p:sldId id="1541" r:id="rId4"/>
    <p:sldId id="1547" r:id="rId5"/>
    <p:sldId id="1548" r:id="rId6"/>
    <p:sldId id="1540" r:id="rId7"/>
    <p:sldId id="1549" r:id="rId8"/>
    <p:sldId id="1550" r:id="rId9"/>
    <p:sldId id="1472" r:id="rId10"/>
    <p:sldId id="1470" r:id="rId11"/>
    <p:sldId id="1542" r:id="rId12"/>
    <p:sldId id="1475" r:id="rId13"/>
    <p:sldId id="1474" r:id="rId14"/>
    <p:sldId id="1543" r:id="rId15"/>
    <p:sldId id="1471" r:id="rId16"/>
    <p:sldId id="1476" r:id="rId17"/>
    <p:sldId id="1545" r:id="rId18"/>
    <p:sldId id="1551" r:id="rId19"/>
    <p:sldId id="1553" r:id="rId20"/>
    <p:sldId id="1544" r:id="rId21"/>
  </p:sldIdLst>
  <p:sldSz cx="9144000" cy="6858000" type="screen4x3"/>
  <p:notesSz cx="7099300" cy="10234613"/>
  <p:defaultTextStyle>
    <a:defPPr>
      <a:defRPr lang="en-US"/>
    </a:defPPr>
    <a:lvl1pPr algn="l" rtl="0" fontAlgn="base">
      <a:spcBef>
        <a:spcPct val="0"/>
      </a:spcBef>
      <a:spcAft>
        <a:spcPct val="0"/>
      </a:spcAft>
      <a:defRPr sz="2000" kern="1200">
        <a:solidFill>
          <a:schemeClr val="tx1"/>
        </a:solidFill>
        <a:latin typeface="Verdana" pitchFamily="-96" charset="0"/>
        <a:ea typeface="+mn-ea"/>
        <a:cs typeface="+mn-cs"/>
      </a:defRPr>
    </a:lvl1pPr>
    <a:lvl2pPr marL="457200" algn="l" rtl="0" fontAlgn="base">
      <a:spcBef>
        <a:spcPct val="0"/>
      </a:spcBef>
      <a:spcAft>
        <a:spcPct val="0"/>
      </a:spcAft>
      <a:defRPr sz="2000" kern="1200">
        <a:solidFill>
          <a:schemeClr val="tx1"/>
        </a:solidFill>
        <a:latin typeface="Verdana" pitchFamily="-96" charset="0"/>
        <a:ea typeface="+mn-ea"/>
        <a:cs typeface="+mn-cs"/>
      </a:defRPr>
    </a:lvl2pPr>
    <a:lvl3pPr marL="914400" algn="l" rtl="0" fontAlgn="base">
      <a:spcBef>
        <a:spcPct val="0"/>
      </a:spcBef>
      <a:spcAft>
        <a:spcPct val="0"/>
      </a:spcAft>
      <a:defRPr sz="2000" kern="1200">
        <a:solidFill>
          <a:schemeClr val="tx1"/>
        </a:solidFill>
        <a:latin typeface="Verdana" pitchFamily="-96" charset="0"/>
        <a:ea typeface="+mn-ea"/>
        <a:cs typeface="+mn-cs"/>
      </a:defRPr>
    </a:lvl3pPr>
    <a:lvl4pPr marL="1371600" algn="l" rtl="0" fontAlgn="base">
      <a:spcBef>
        <a:spcPct val="0"/>
      </a:spcBef>
      <a:spcAft>
        <a:spcPct val="0"/>
      </a:spcAft>
      <a:defRPr sz="2000" kern="1200">
        <a:solidFill>
          <a:schemeClr val="tx1"/>
        </a:solidFill>
        <a:latin typeface="Verdana" pitchFamily="-96" charset="0"/>
        <a:ea typeface="+mn-ea"/>
        <a:cs typeface="+mn-cs"/>
      </a:defRPr>
    </a:lvl4pPr>
    <a:lvl5pPr marL="1828800" algn="l" rtl="0" fontAlgn="base">
      <a:spcBef>
        <a:spcPct val="0"/>
      </a:spcBef>
      <a:spcAft>
        <a:spcPct val="0"/>
      </a:spcAft>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1968">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D2D"/>
    <a:srgbClr val="FF0000"/>
    <a:srgbClr val="F6FD71"/>
    <a:srgbClr val="FF3333"/>
    <a:srgbClr val="FD7E71"/>
    <a:srgbClr val="CC3300"/>
    <a:srgbClr val="000000"/>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6583" autoAdjust="0"/>
  </p:normalViewPr>
  <p:slideViewPr>
    <p:cSldViewPr snapToGrid="0">
      <p:cViewPr varScale="1">
        <p:scale>
          <a:sx n="70" d="100"/>
          <a:sy n="70" d="100"/>
        </p:scale>
        <p:origin x="1320" y="60"/>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30" d="100"/>
        <a:sy n="130" d="100"/>
      </p:scale>
      <p:origin x="0" y="0"/>
    </p:cViewPr>
  </p:sorterViewPr>
  <p:notesViewPr>
    <p:cSldViewPr snapToGrid="0">
      <p:cViewPr>
        <p:scale>
          <a:sx n="75" d="100"/>
          <a:sy n="75" d="100"/>
        </p:scale>
        <p:origin x="-4038" y="-738"/>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3"/>
            <a:ext cx="3076672" cy="512746"/>
          </a:xfrm>
          <a:prstGeom prst="rect">
            <a:avLst/>
          </a:prstGeom>
          <a:noFill/>
          <a:ln w="9525">
            <a:noFill/>
            <a:miter lim="800000"/>
            <a:headEnd/>
            <a:tailEnd/>
          </a:ln>
          <a:effectLst/>
        </p:spPr>
        <p:txBody>
          <a:bodyPr vert="horz" wrap="square" lIns="99000" tIns="49496" rIns="99000" bIns="49496" numCol="1" anchor="t" anchorCtr="0" compatLnSpc="1">
            <a:prstTxWarp prst="textNoShape">
              <a:avLst/>
            </a:prstTxWarp>
          </a:bodyPr>
          <a:lstStyle>
            <a:lvl1pPr defTabSz="988880">
              <a:lnSpc>
                <a:spcPct val="100000"/>
              </a:lnSpc>
              <a:spcBef>
                <a:spcPct val="20000"/>
              </a:spcBef>
              <a:buClrTx/>
              <a:buSzTx/>
              <a:buFontTx/>
              <a:buNone/>
              <a:defRPr sz="1400">
                <a:latin typeface="Tahoma" charset="0"/>
              </a:defRPr>
            </a:lvl1pPr>
          </a:lstStyle>
          <a:p>
            <a:pPr>
              <a:defRPr/>
            </a:pPr>
            <a:endParaRPr lang="en-US"/>
          </a:p>
        </p:txBody>
      </p:sp>
      <p:sp>
        <p:nvSpPr>
          <p:cNvPr id="386051" name="Rectangle 3"/>
          <p:cNvSpPr>
            <a:spLocks noGrp="1" noChangeArrowheads="1"/>
          </p:cNvSpPr>
          <p:nvPr>
            <p:ph type="dt" sz="quarter" idx="1"/>
          </p:nvPr>
        </p:nvSpPr>
        <p:spPr bwMode="auto">
          <a:xfrm>
            <a:off x="4022630" y="3"/>
            <a:ext cx="3076670" cy="512746"/>
          </a:xfrm>
          <a:prstGeom prst="rect">
            <a:avLst/>
          </a:prstGeom>
          <a:noFill/>
          <a:ln w="9525">
            <a:noFill/>
            <a:miter lim="800000"/>
            <a:headEnd/>
            <a:tailEnd/>
          </a:ln>
          <a:effectLst/>
        </p:spPr>
        <p:txBody>
          <a:bodyPr vert="horz" wrap="square" lIns="99000" tIns="49496" rIns="99000" bIns="49496" numCol="1" anchor="t" anchorCtr="0" compatLnSpc="1">
            <a:prstTxWarp prst="textNoShape">
              <a:avLst/>
            </a:prstTxWarp>
          </a:bodyPr>
          <a:lstStyle>
            <a:lvl1pPr algn="r" defTabSz="988880">
              <a:lnSpc>
                <a:spcPct val="100000"/>
              </a:lnSpc>
              <a:spcBef>
                <a:spcPct val="20000"/>
              </a:spcBef>
              <a:buClrTx/>
              <a:buSzTx/>
              <a:buFontTx/>
              <a:buNone/>
              <a:defRPr sz="1400">
                <a:latin typeface="Tahoma" charset="0"/>
              </a:defRPr>
            </a:lvl1pPr>
          </a:lstStyle>
          <a:p>
            <a:pPr>
              <a:defRPr/>
            </a:pPr>
            <a:endParaRPr lang="en-US"/>
          </a:p>
        </p:txBody>
      </p:sp>
      <p:sp>
        <p:nvSpPr>
          <p:cNvPr id="386052" name="Rectangle 4"/>
          <p:cNvSpPr>
            <a:spLocks noGrp="1" noChangeArrowheads="1"/>
          </p:cNvSpPr>
          <p:nvPr>
            <p:ph type="ftr" sz="quarter" idx="2"/>
          </p:nvPr>
        </p:nvSpPr>
        <p:spPr bwMode="auto">
          <a:xfrm>
            <a:off x="0" y="9721869"/>
            <a:ext cx="3076672" cy="512745"/>
          </a:xfrm>
          <a:prstGeom prst="rect">
            <a:avLst/>
          </a:prstGeom>
          <a:noFill/>
          <a:ln w="9525">
            <a:noFill/>
            <a:miter lim="800000"/>
            <a:headEnd/>
            <a:tailEnd/>
          </a:ln>
          <a:effectLst/>
        </p:spPr>
        <p:txBody>
          <a:bodyPr vert="horz" wrap="square" lIns="99000" tIns="49496" rIns="99000" bIns="49496" numCol="1" anchor="b" anchorCtr="0" compatLnSpc="1">
            <a:prstTxWarp prst="textNoShape">
              <a:avLst/>
            </a:prstTxWarp>
          </a:bodyPr>
          <a:lstStyle>
            <a:lvl1pPr defTabSz="988880">
              <a:lnSpc>
                <a:spcPct val="100000"/>
              </a:lnSpc>
              <a:spcBef>
                <a:spcPct val="20000"/>
              </a:spcBef>
              <a:buClrTx/>
              <a:buSzTx/>
              <a:buFontTx/>
              <a:buNone/>
              <a:defRPr sz="1400">
                <a:latin typeface="Tahoma" charset="0"/>
              </a:defRPr>
            </a:lvl1pPr>
          </a:lstStyle>
          <a:p>
            <a:pPr>
              <a:defRPr/>
            </a:pPr>
            <a:endParaRPr lang="en-US"/>
          </a:p>
        </p:txBody>
      </p:sp>
      <p:sp>
        <p:nvSpPr>
          <p:cNvPr id="386053" name="Rectangle 5"/>
          <p:cNvSpPr>
            <a:spLocks noGrp="1" noChangeArrowheads="1"/>
          </p:cNvSpPr>
          <p:nvPr>
            <p:ph type="sldNum" sz="quarter" idx="3"/>
          </p:nvPr>
        </p:nvSpPr>
        <p:spPr bwMode="auto">
          <a:xfrm>
            <a:off x="4022630" y="9721869"/>
            <a:ext cx="3076670" cy="512745"/>
          </a:xfrm>
          <a:prstGeom prst="rect">
            <a:avLst/>
          </a:prstGeom>
          <a:noFill/>
          <a:ln w="9525">
            <a:noFill/>
            <a:miter lim="800000"/>
            <a:headEnd/>
            <a:tailEnd/>
          </a:ln>
          <a:effectLst/>
        </p:spPr>
        <p:txBody>
          <a:bodyPr vert="horz" wrap="square" lIns="99000" tIns="49496" rIns="99000" bIns="49496" numCol="1" anchor="b" anchorCtr="0" compatLnSpc="1">
            <a:prstTxWarp prst="textNoShape">
              <a:avLst/>
            </a:prstTxWarp>
          </a:bodyPr>
          <a:lstStyle>
            <a:lvl1pPr algn="r" defTabSz="988880">
              <a:lnSpc>
                <a:spcPct val="100000"/>
              </a:lnSpc>
              <a:spcBef>
                <a:spcPct val="20000"/>
              </a:spcBef>
              <a:buClrTx/>
              <a:buSzTx/>
              <a:buFontTx/>
              <a:buNone/>
              <a:defRPr sz="1400">
                <a:latin typeface="Tahoma" charset="0"/>
              </a:defRPr>
            </a:lvl1pPr>
          </a:lstStyle>
          <a:p>
            <a:pPr>
              <a:defRPr/>
            </a:pPr>
            <a:fld id="{9B22CF32-A1D0-4532-A169-CD8E46122C84}" type="slidenum">
              <a:rPr lang="en-US"/>
              <a:pPr>
                <a:defRPr/>
              </a:pPr>
              <a:t>‹#›</a:t>
            </a:fld>
            <a:endParaRPr lang="en-US"/>
          </a:p>
        </p:txBody>
      </p:sp>
    </p:spTree>
    <p:extLst>
      <p:ext uri="{BB962C8B-B14F-4D97-AF65-F5344CB8AC3E}">
        <p14:creationId xmlns:p14="http://schemas.microsoft.com/office/powerpoint/2010/main" val="337734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3"/>
            <a:ext cx="3076672" cy="512746"/>
          </a:xfrm>
          <a:prstGeom prst="rect">
            <a:avLst/>
          </a:prstGeom>
          <a:noFill/>
          <a:ln w="9525">
            <a:noFill/>
            <a:miter lim="800000"/>
            <a:headEnd/>
            <a:tailEnd/>
          </a:ln>
          <a:effectLst/>
        </p:spPr>
        <p:txBody>
          <a:bodyPr vert="horz" wrap="square" lIns="99000" tIns="49496" rIns="99000" bIns="49496" numCol="1" anchor="t" anchorCtr="0" compatLnSpc="1">
            <a:prstTxWarp prst="textNoShape">
              <a:avLst/>
            </a:prstTxWarp>
          </a:bodyPr>
          <a:lstStyle>
            <a:lvl1pPr defTabSz="988880" eaLnBrk="0" hangingPunct="0">
              <a:lnSpc>
                <a:spcPct val="100000"/>
              </a:lnSpc>
              <a:spcBef>
                <a:spcPct val="20000"/>
              </a:spcBef>
              <a:buClrTx/>
              <a:buSzTx/>
              <a:buFontTx/>
              <a:buNone/>
              <a:defRPr sz="1400">
                <a:latin typeface="Tahoma" charset="0"/>
              </a:defRPr>
            </a:lvl1pPr>
          </a:lstStyle>
          <a:p>
            <a:pPr>
              <a:defRPr/>
            </a:pPr>
            <a:endParaRPr lang="en-US"/>
          </a:p>
        </p:txBody>
      </p:sp>
      <p:sp>
        <p:nvSpPr>
          <p:cNvPr id="36867" name="Rectangle 15"/>
          <p:cNvSpPr>
            <a:spLocks noGrp="1" noRot="1" noChangeAspect="1" noChangeArrowheads="1" noTextEdit="1"/>
          </p:cNvSpPr>
          <p:nvPr>
            <p:ph type="sldImg" idx="2"/>
          </p:nvPr>
        </p:nvSpPr>
        <p:spPr bwMode="auto">
          <a:xfrm>
            <a:off x="992188" y="766763"/>
            <a:ext cx="5114925" cy="3836987"/>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45957" y="4861782"/>
            <a:ext cx="5207386" cy="4606253"/>
          </a:xfrm>
          <a:prstGeom prst="rect">
            <a:avLst/>
          </a:prstGeom>
          <a:noFill/>
          <a:ln w="9525">
            <a:noFill/>
            <a:miter lim="800000"/>
            <a:headEnd/>
            <a:tailEnd/>
          </a:ln>
          <a:effectLst/>
        </p:spPr>
        <p:txBody>
          <a:bodyPr vert="horz" wrap="square" lIns="99000" tIns="49496" rIns="99000" bIns="494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022630" y="3"/>
            <a:ext cx="3076670" cy="512746"/>
          </a:xfrm>
          <a:prstGeom prst="rect">
            <a:avLst/>
          </a:prstGeom>
          <a:noFill/>
          <a:ln w="9525">
            <a:noFill/>
            <a:miter lim="800000"/>
            <a:headEnd/>
            <a:tailEnd/>
          </a:ln>
          <a:effectLst/>
        </p:spPr>
        <p:txBody>
          <a:bodyPr vert="horz" wrap="square" lIns="99000" tIns="49496" rIns="99000" bIns="49496" numCol="1" anchor="t" anchorCtr="0" compatLnSpc="1">
            <a:prstTxWarp prst="textNoShape">
              <a:avLst/>
            </a:prstTxWarp>
          </a:bodyPr>
          <a:lstStyle>
            <a:lvl1pPr algn="r" defTabSz="988880" eaLnBrk="0" hangingPunct="0">
              <a:lnSpc>
                <a:spcPct val="100000"/>
              </a:lnSpc>
              <a:spcBef>
                <a:spcPct val="20000"/>
              </a:spcBef>
              <a:buClrTx/>
              <a:buSzTx/>
              <a:buFontTx/>
              <a:buNone/>
              <a:defRPr sz="1400">
                <a:latin typeface="Tahoma" charset="0"/>
              </a:defRPr>
            </a:lvl1pPr>
          </a:lstStyle>
          <a:p>
            <a:pPr>
              <a:defRPr/>
            </a:pPr>
            <a:endParaRPr lang="en-US"/>
          </a:p>
        </p:txBody>
      </p:sp>
      <p:sp>
        <p:nvSpPr>
          <p:cNvPr id="365586" name="Rectangle 18"/>
          <p:cNvSpPr>
            <a:spLocks noGrp="1" noChangeArrowheads="1"/>
          </p:cNvSpPr>
          <p:nvPr>
            <p:ph type="ftr" sz="quarter" idx="4"/>
          </p:nvPr>
        </p:nvSpPr>
        <p:spPr bwMode="auto">
          <a:xfrm>
            <a:off x="0" y="9721869"/>
            <a:ext cx="3076672" cy="512745"/>
          </a:xfrm>
          <a:prstGeom prst="rect">
            <a:avLst/>
          </a:prstGeom>
          <a:noFill/>
          <a:ln w="9525">
            <a:noFill/>
            <a:miter lim="800000"/>
            <a:headEnd/>
            <a:tailEnd/>
          </a:ln>
          <a:effectLst/>
        </p:spPr>
        <p:txBody>
          <a:bodyPr vert="horz" wrap="square" lIns="99000" tIns="49496" rIns="99000" bIns="49496" numCol="1" anchor="b" anchorCtr="0" compatLnSpc="1">
            <a:prstTxWarp prst="textNoShape">
              <a:avLst/>
            </a:prstTxWarp>
          </a:bodyPr>
          <a:lstStyle>
            <a:lvl1pPr defTabSz="988880" eaLnBrk="0" hangingPunct="0">
              <a:lnSpc>
                <a:spcPct val="100000"/>
              </a:lnSpc>
              <a:spcBef>
                <a:spcPct val="20000"/>
              </a:spcBef>
              <a:buClrTx/>
              <a:buSzTx/>
              <a:buFontTx/>
              <a:buNone/>
              <a:defRPr sz="1400">
                <a:latin typeface="Tahoma" charset="0"/>
              </a:defRPr>
            </a:lvl1pPr>
          </a:lstStyle>
          <a:p>
            <a:pPr>
              <a:defRPr/>
            </a:pPr>
            <a:endParaRPr lang="en-US"/>
          </a:p>
        </p:txBody>
      </p:sp>
      <p:sp>
        <p:nvSpPr>
          <p:cNvPr id="365587" name="Rectangle 19"/>
          <p:cNvSpPr>
            <a:spLocks noGrp="1" noChangeArrowheads="1"/>
          </p:cNvSpPr>
          <p:nvPr>
            <p:ph type="sldNum" sz="quarter" idx="5"/>
          </p:nvPr>
        </p:nvSpPr>
        <p:spPr bwMode="auto">
          <a:xfrm>
            <a:off x="4022630" y="9721869"/>
            <a:ext cx="3076670" cy="512745"/>
          </a:xfrm>
          <a:prstGeom prst="rect">
            <a:avLst/>
          </a:prstGeom>
          <a:noFill/>
          <a:ln w="9525">
            <a:noFill/>
            <a:miter lim="800000"/>
            <a:headEnd/>
            <a:tailEnd/>
          </a:ln>
          <a:effectLst/>
        </p:spPr>
        <p:txBody>
          <a:bodyPr vert="horz" wrap="square" lIns="99000" tIns="49496" rIns="99000" bIns="49496" numCol="1" anchor="b" anchorCtr="0" compatLnSpc="1">
            <a:prstTxWarp prst="textNoShape">
              <a:avLst/>
            </a:prstTxWarp>
          </a:bodyPr>
          <a:lstStyle>
            <a:lvl1pPr algn="r" defTabSz="988880" eaLnBrk="0" hangingPunct="0">
              <a:lnSpc>
                <a:spcPct val="100000"/>
              </a:lnSpc>
              <a:spcBef>
                <a:spcPct val="20000"/>
              </a:spcBef>
              <a:buClrTx/>
              <a:buSzTx/>
              <a:buFontTx/>
              <a:buNone/>
              <a:defRPr sz="1400">
                <a:latin typeface="Tahoma" charset="0"/>
              </a:defRPr>
            </a:lvl1pPr>
          </a:lstStyle>
          <a:p>
            <a:pPr>
              <a:defRPr/>
            </a:pPr>
            <a:fld id="{399F7159-3BAA-4F4E-A7E9-6008000D4018}" type="slidenum">
              <a:rPr lang="en-US"/>
              <a:pPr>
                <a:defRPr/>
              </a:pPr>
              <a:t>‹#›</a:t>
            </a:fld>
            <a:endParaRPr lang="en-US"/>
          </a:p>
        </p:txBody>
      </p:sp>
    </p:spTree>
    <p:extLst>
      <p:ext uri="{BB962C8B-B14F-4D97-AF65-F5344CB8AC3E}">
        <p14:creationId xmlns:p14="http://schemas.microsoft.com/office/powerpoint/2010/main" val="137468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386258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9"/>
          <p:cNvSpPr>
            <a:spLocks noGrp="1" noChangeArrowheads="1"/>
          </p:cNvSpPr>
          <p:nvPr>
            <p:ph type="sldNum" sz="quarter" idx="5"/>
          </p:nvPr>
        </p:nvSpPr>
        <p:spPr>
          <a:noFill/>
        </p:spPr>
        <p:txBody>
          <a:bodyPr/>
          <a:lstStyle/>
          <a:p>
            <a:fld id="{ABE61B42-F6BC-4106-B442-6C924453A76C}" type="slidenum">
              <a:rPr lang="en-US" smtClean="0">
                <a:latin typeface="Tahoma" pitchFamily="-96" charset="0"/>
              </a:rPr>
              <a:pPr/>
              <a:t>18</a:t>
            </a:fld>
            <a:endParaRPr lang="en-US" smtClean="0">
              <a:latin typeface="Tahoma" pitchFamily="-96" charset="0"/>
            </a:endParaRPr>
          </a:p>
        </p:txBody>
      </p:sp>
      <p:sp>
        <p:nvSpPr>
          <p:cNvPr id="63491" name="Rectangle 2"/>
          <p:cNvSpPr>
            <a:spLocks noGrp="1" noRot="1" noChangeAspect="1" noChangeArrowheads="1" noTextEdit="1"/>
          </p:cNvSpPr>
          <p:nvPr>
            <p:ph type="sldImg"/>
          </p:nvPr>
        </p:nvSpPr>
        <p:spPr>
          <a:xfrm>
            <a:off x="1195388" y="844550"/>
            <a:ext cx="5518150" cy="4140200"/>
          </a:xfrm>
          <a:ln/>
        </p:spPr>
      </p:sp>
      <p:sp>
        <p:nvSpPr>
          <p:cNvPr id="63492" name="Rectangle 3"/>
          <p:cNvSpPr>
            <a:spLocks noGrp="1" noChangeArrowheads="1"/>
          </p:cNvSpPr>
          <p:nvPr>
            <p:ph type="body" idx="1"/>
          </p:nvPr>
        </p:nvSpPr>
        <p:spPr>
          <a:xfrm>
            <a:off x="1054481" y="5266379"/>
            <a:ext cx="5790203" cy="4992965"/>
          </a:xfrm>
          <a:noFill/>
          <a:ln/>
        </p:spPr>
        <p:txBody>
          <a:bodyPr lIns="105956" tIns="52978" rIns="105956" bIns="52978"/>
          <a:lstStyle/>
          <a:p>
            <a:r>
              <a:rPr lang="en-US" smtClean="0">
                <a:latin typeface="Times New Roman" pitchFamily="-96" charset="0"/>
              </a:rPr>
              <a:t>After mapping all the rules, we have to combine their logic some how.</a:t>
            </a:r>
          </a:p>
          <a:p>
            <a:r>
              <a:rPr lang="en-US" smtClean="0">
                <a:latin typeface="Times New Roman" pitchFamily="-96" charset="0"/>
              </a:rPr>
              <a:t>For a particular state elemetn like the PC register,</a:t>
            </a:r>
          </a:p>
          <a:p>
            <a:r>
              <a:rPr lang="en-US" smtClean="0">
                <a:latin typeface="Times New Roman" pitchFamily="-96" charset="0"/>
              </a:rPr>
              <a:t>the latch enable is the or the enable signals from all the rules that updates PC.</a:t>
            </a:r>
          </a:p>
          <a:p>
            <a:r>
              <a:rPr lang="en-US" smtClean="0">
                <a:latin typeface="Times New Roman" pitchFamily="-96" charset="0"/>
              </a:rPr>
              <a:t>The actual next state value of PC has to be selected through a multiplexer.</a:t>
            </a:r>
          </a:p>
          <a:p>
            <a:endParaRPr lang="en-US" smtClean="0">
              <a:latin typeface="Times New Roman" pitchFamily="-96" charset="0"/>
            </a:endParaRPr>
          </a:p>
          <a:p>
            <a:r>
              <a:rPr lang="en-US" smtClean="0">
                <a:latin typeface="Times New Roman" pitchFamily="-96" charset="0"/>
              </a:rPr>
              <a:t>Notice, this circuit only works if only one of these pi signal is asserted at a time</a:t>
            </a:r>
          </a:p>
        </p:txBody>
      </p:sp>
    </p:spTree>
    <p:extLst>
      <p:ext uri="{BB962C8B-B14F-4D97-AF65-F5344CB8AC3E}">
        <p14:creationId xmlns:p14="http://schemas.microsoft.com/office/powerpoint/2010/main" val="303956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CA395899-8D70-43ED-88A2-AB54020808EE}" type="slidenum">
              <a:rPr lang="en-US" smtClean="0">
                <a:latin typeface="Tahoma" pitchFamily="-96" charset="0"/>
              </a:rPr>
              <a:pPr/>
              <a:t>2</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64664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9"/>
          <p:cNvSpPr>
            <a:spLocks noGrp="1" noChangeArrowheads="1"/>
          </p:cNvSpPr>
          <p:nvPr>
            <p:ph type="sldNum" sz="quarter" idx="5"/>
          </p:nvPr>
        </p:nvSpPr>
        <p:spPr>
          <a:noFill/>
        </p:spPr>
        <p:txBody>
          <a:bodyPr/>
          <a:lstStyle/>
          <a:p>
            <a:fld id="{28FE04D0-1B1E-45D8-AF31-0CD2AA87561F}" type="slidenum">
              <a:rPr lang="en-US" smtClean="0">
                <a:latin typeface="Tahoma" pitchFamily="-96" charset="0"/>
              </a:rPr>
              <a:pPr/>
              <a:t>5</a:t>
            </a:fld>
            <a:endParaRPr lang="en-US" smtClean="0">
              <a:latin typeface="Tahoma" pitchFamily="-96"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368348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9"/>
          <p:cNvSpPr>
            <a:spLocks noGrp="1" noChangeArrowheads="1"/>
          </p:cNvSpPr>
          <p:nvPr>
            <p:ph type="sldNum" sz="quarter" idx="5"/>
          </p:nvPr>
        </p:nvSpPr>
        <p:spPr>
          <a:noFill/>
        </p:spPr>
        <p:txBody>
          <a:bodyPr/>
          <a:lstStyle/>
          <a:p>
            <a:fld id="{CA395899-8D70-43ED-88A2-AB54020808EE}" type="slidenum">
              <a:rPr lang="en-US" smtClean="0">
                <a:latin typeface="Tahoma" pitchFamily="-96" charset="0"/>
              </a:rPr>
              <a:pPr/>
              <a:t>6</a:t>
            </a:fld>
            <a:endParaRPr lang="en-US" smtClean="0">
              <a:latin typeface="Tahoma" pitchFamily="-96"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2932169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7835AA62-5089-49C9-AE50-0213387652CA}" type="slidenum">
              <a:rPr lang="en-US" smtClean="0">
                <a:latin typeface="Tahoma" pitchFamily="-96" charset="0"/>
              </a:rPr>
              <a:pPr/>
              <a:t>7</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148146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9"/>
          <p:cNvSpPr>
            <a:spLocks noGrp="1" noChangeArrowheads="1"/>
          </p:cNvSpPr>
          <p:nvPr>
            <p:ph type="sldNum" sz="quarter" idx="5"/>
          </p:nvPr>
        </p:nvSpPr>
        <p:spPr>
          <a:noFill/>
        </p:spPr>
        <p:txBody>
          <a:bodyPr/>
          <a:lstStyle/>
          <a:p>
            <a:fld id="{7835AA62-5089-49C9-AE50-0213387652CA}" type="slidenum">
              <a:rPr lang="en-US" smtClean="0">
                <a:latin typeface="Tahoma" pitchFamily="-96" charset="0"/>
              </a:rPr>
              <a:pPr/>
              <a:t>8</a:t>
            </a:fld>
            <a:endParaRPr lang="en-US" smtClean="0">
              <a:latin typeface="Tahoma" pitchFamily="-96"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defTabSz="981081">
              <a:defRPr/>
            </a:pPr>
            <a:r>
              <a:rPr lang="en-US" dirty="0" smtClean="0">
                <a:latin typeface="Times New Roman" pitchFamily="-96" charset="0"/>
              </a:rPr>
              <a:t>(Andy) Changed code to conform with BSV syntax</a:t>
            </a:r>
          </a:p>
        </p:txBody>
      </p:sp>
    </p:spTree>
    <p:extLst>
      <p:ext uri="{BB962C8B-B14F-4D97-AF65-F5344CB8AC3E}">
        <p14:creationId xmlns:p14="http://schemas.microsoft.com/office/powerpoint/2010/main" val="608327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9"/>
          <p:cNvSpPr>
            <a:spLocks noGrp="1" noChangeArrowheads="1"/>
          </p:cNvSpPr>
          <p:nvPr>
            <p:ph type="sldNum" sz="quarter" idx="5"/>
          </p:nvPr>
        </p:nvSpPr>
        <p:spPr>
          <a:noFill/>
        </p:spPr>
        <p:txBody>
          <a:bodyPr/>
          <a:lstStyle/>
          <a:p>
            <a:fld id="{5BAAE0BB-6145-4E9C-8DC1-33E4B6C61879}" type="slidenum">
              <a:rPr lang="en-US" smtClean="0">
                <a:latin typeface="Tahoma" pitchFamily="-96" charset="0"/>
              </a:rPr>
              <a:pPr/>
              <a:t>12</a:t>
            </a:fld>
            <a:endParaRPr lang="en-US" smtClean="0">
              <a:latin typeface="Tahoma" pitchFamily="-96"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4009091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9"/>
          <p:cNvSpPr>
            <a:spLocks noGrp="1" noChangeArrowheads="1"/>
          </p:cNvSpPr>
          <p:nvPr>
            <p:ph type="sldNum" sz="quarter" idx="5"/>
          </p:nvPr>
        </p:nvSpPr>
        <p:spPr>
          <a:noFill/>
        </p:spPr>
        <p:txBody>
          <a:bodyPr/>
          <a:lstStyle/>
          <a:p>
            <a:fld id="{BC53DC50-1E4A-4579-8DBF-9BC12BB4EE99}" type="slidenum">
              <a:rPr lang="en-US" smtClean="0">
                <a:latin typeface="Tahoma" pitchFamily="-96" charset="0"/>
              </a:rPr>
              <a:pPr/>
              <a:t>15</a:t>
            </a:fld>
            <a:endParaRPr lang="en-US" smtClean="0">
              <a:latin typeface="Tahoma" pitchFamily="-96"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extLst>
      <p:ext uri="{BB962C8B-B14F-4D97-AF65-F5344CB8AC3E}">
        <p14:creationId xmlns:p14="http://schemas.microsoft.com/office/powerpoint/2010/main" val="152999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9F7159-3BAA-4F4E-A7E9-6008000D4018}" type="slidenum">
              <a:rPr lang="en-US" smtClean="0"/>
              <a:pPr>
                <a:defRPr/>
              </a:pPr>
              <a:t>17</a:t>
            </a:fld>
            <a:endParaRPr lang="en-US"/>
          </a:p>
        </p:txBody>
      </p:sp>
    </p:spTree>
    <p:extLst>
      <p:ext uri="{BB962C8B-B14F-4D97-AF65-F5344CB8AC3E}">
        <p14:creationId xmlns:p14="http://schemas.microsoft.com/office/powerpoint/2010/main" val="90497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a:latin typeface="Tahoma" charset="0"/>
              </a:defRPr>
            </a:lvl1pPr>
          </a:lstStyle>
          <a:p>
            <a:pPr>
              <a:defRPr/>
            </a:pPr>
            <a:r>
              <a:rPr lang="en-US" smtClean="0"/>
              <a:t>September 30, 2015</a:t>
            </a:r>
            <a:endParaRPr lang="en-US" dirty="0"/>
          </a:p>
        </p:txBody>
      </p:sp>
      <p:sp>
        <p:nvSpPr>
          <p:cNvPr id="70" name="Rectangle 71"/>
          <p:cNvSpPr>
            <a:spLocks noGrp="1" noChangeArrowheads="1"/>
          </p:cNvSpPr>
          <p:nvPr>
            <p:ph type="sldNum" sz="quarter" idx="11"/>
          </p:nvPr>
        </p:nvSpPr>
        <p:spPr/>
        <p:txBody>
          <a:bodyPr/>
          <a:lstStyle>
            <a:lvl1pPr>
              <a:defRPr>
                <a:latin typeface="Tahoma" charset="0"/>
              </a:defRPr>
            </a:lvl1pPr>
          </a:lstStyle>
          <a:p>
            <a:pPr>
              <a:defRPr/>
            </a:pPr>
            <a:r>
              <a:rPr lang="en-US" dirty="0" smtClean="0"/>
              <a:t>L09-</a:t>
            </a:r>
            <a:fld id="{2DBA8F0E-D6DA-4224-82EA-C9BF982C3C97}"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a:lvl1pPr>
          </a:lstStyle>
          <a:p>
            <a:pPr>
              <a:defRPr/>
            </a:pPr>
            <a:r>
              <a:rPr lang="en-US" dirty="0" smtClean="0"/>
              <a:t>http://csg.csail.mit.edu/6.175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September 30, 2015</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L09-</a:t>
            </a:r>
            <a:fld id="{4F9502F6-954B-46E9-AC05-33DEDF4CA0BF}"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dirty="0" smtClean="0"/>
              <a:t>http://csg.csail.mit.edu/6.175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September 30, 2015</a:t>
            </a:r>
            <a:endParaRPr lang="en-US" altLang="en-US"/>
          </a:p>
        </p:txBody>
      </p:sp>
      <p:sp>
        <p:nvSpPr>
          <p:cNvPr id="4" name="Slide Number Placeholder 3"/>
          <p:cNvSpPr>
            <a:spLocks noGrp="1"/>
          </p:cNvSpPr>
          <p:nvPr>
            <p:ph type="sldNum" sz="quarter" idx="11"/>
          </p:nvPr>
        </p:nvSpPr>
        <p:spPr/>
        <p:txBody>
          <a:bodyPr/>
          <a:lstStyle>
            <a:lvl1pPr>
              <a:defRPr/>
            </a:lvl1pPr>
          </a:lstStyle>
          <a:p>
            <a:r>
              <a:rPr lang="en-US" altLang="en-US"/>
              <a:t>L07-</a:t>
            </a:r>
            <a:fld id="{1568A3A4-860E-4469-B208-9DCCC2F6B979}" type="slidenum">
              <a:rPr lang="en-US" altLang="en-US"/>
              <a:pPr/>
              <a:t>‹#›</a:t>
            </a:fld>
            <a:endParaRPr lang="en-US" altLang="en-US"/>
          </a:p>
        </p:txBody>
      </p:sp>
      <p:sp>
        <p:nvSpPr>
          <p:cNvPr id="5" name="Footer Placeholder 4"/>
          <p:cNvSpPr>
            <a:spLocks noGrp="1"/>
          </p:cNvSpPr>
          <p:nvPr>
            <p:ph type="ftr" sz="quarter" idx="12"/>
          </p:nvPr>
        </p:nvSpPr>
        <p:spPr/>
        <p:txBody>
          <a:bodyPr/>
          <a:lstStyle>
            <a:lvl1pPr>
              <a:defRPr/>
            </a:lvl1pPr>
          </a:lstStyle>
          <a:p>
            <a:r>
              <a:rPr lang="en-US" altLang="en-US" smtClean="0"/>
              <a:t>http://csg.csail.mit.edu/6.175</a:t>
            </a:r>
            <a:endParaRPr lang="en-US" altLang="en-US"/>
          </a:p>
        </p:txBody>
      </p:sp>
    </p:spTree>
    <p:extLst>
      <p:ext uri="{BB962C8B-B14F-4D97-AF65-F5344CB8AC3E}">
        <p14:creationId xmlns:p14="http://schemas.microsoft.com/office/powerpoint/2010/main" val="35001639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Verdana" pitchFamily="34" charset="0"/>
              </a:defRPr>
            </a:lvl1pPr>
          </a:lstStyle>
          <a:p>
            <a:pPr>
              <a:defRPr/>
            </a:pPr>
            <a:r>
              <a:rPr lang="en-US" smtClean="0"/>
              <a:t>September 30, 2015</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atin typeface="Verdana" pitchFamily="34" charset="0"/>
              </a:defRPr>
            </a:lvl1pPr>
          </a:lstStyle>
          <a:p>
            <a:pPr>
              <a:defRPr/>
            </a:pPr>
            <a:r>
              <a:rPr lang="en-US" dirty="0" smtClean="0"/>
              <a:t>L09-</a:t>
            </a:r>
            <a:fld id="{7D3E83D8-6A0E-4416-8509-48224F3DAD15}"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799" y="6400800"/>
            <a:ext cx="3302001"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atin typeface="Tahoma" charset="0"/>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771" r:id="rId1"/>
    <p:sldLayoutId id="2147483770" r:id="rId2"/>
    <p:sldLayoutId id="2147483772" r:id="rId3"/>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350" y="1508166"/>
            <a:ext cx="7772400" cy="1508166"/>
          </a:xfrm>
        </p:spPr>
        <p:txBody>
          <a:bodyPr/>
          <a:lstStyle/>
          <a:p>
            <a:pPr lvl="0" eaLnBrk="1" hangingPunct="1">
              <a:lnSpc>
                <a:spcPct val="80000"/>
              </a:lnSpc>
            </a:pPr>
            <a:r>
              <a:rPr lang="en-US" sz="2400" dirty="0">
                <a:solidFill>
                  <a:srgbClr val="660066"/>
                </a:solidFill>
              </a:rPr>
              <a:t>Constructive Computer Architecture</a:t>
            </a:r>
            <a:r>
              <a:rPr lang="en-US" sz="2400" dirty="0" smtClean="0">
                <a:solidFill>
                  <a:srgbClr val="660066"/>
                </a:solidFill>
              </a:rPr>
              <a:t>:</a:t>
            </a:r>
            <a:br>
              <a:rPr lang="en-US" sz="2400" dirty="0" smtClean="0">
                <a:solidFill>
                  <a:srgbClr val="660066"/>
                </a:solidFill>
              </a:rPr>
            </a:br>
            <a:r>
              <a:rPr lang="en-US" sz="1400" dirty="0">
                <a:solidFill>
                  <a:srgbClr val="660066"/>
                </a:solidFill>
              </a:rPr>
              <a:t/>
            </a:r>
            <a:br>
              <a:rPr lang="en-US" sz="1400" dirty="0">
                <a:solidFill>
                  <a:srgbClr val="660066"/>
                </a:solidFill>
              </a:rPr>
            </a:br>
            <a:r>
              <a:rPr lang="en-US" sz="1400" dirty="0" smtClean="0">
                <a:solidFill>
                  <a:srgbClr val="660066"/>
                </a:solidFill>
              </a:rPr>
              <a:t/>
            </a:r>
            <a:br>
              <a:rPr lang="en-US" sz="1400" dirty="0" smtClean="0">
                <a:solidFill>
                  <a:srgbClr val="660066"/>
                </a:solidFill>
              </a:rPr>
            </a:br>
            <a:r>
              <a:rPr lang="en-US" sz="1400" dirty="0">
                <a:solidFill>
                  <a:srgbClr val="660066"/>
                </a:solidFill>
              </a:rPr>
              <a:t/>
            </a:r>
            <a:br>
              <a:rPr lang="en-US" sz="1400" dirty="0">
                <a:solidFill>
                  <a:srgbClr val="660066"/>
                </a:solidFill>
              </a:rPr>
            </a:br>
            <a:r>
              <a:rPr lang="en-US" sz="4000" dirty="0" smtClean="0"/>
              <a:t>Guards</a:t>
            </a:r>
            <a:endParaRPr lang="en-US" sz="4000" dirty="0"/>
          </a:p>
        </p:txBody>
      </p:sp>
      <p:sp>
        <p:nvSpPr>
          <p:cNvPr id="3074" name="Rectangle 2" descr="Rectangle: Click to edit Master text styles&#10;Second level&#10;Third level&#10;Fourth level&#10;Fifth level"/>
          <p:cNvSpPr>
            <a:spLocks noGrp="1" noChangeArrowheads="1"/>
          </p:cNvSpPr>
          <p:nvPr>
            <p:ph type="subTitle" idx="1"/>
          </p:nvPr>
        </p:nvSpPr>
        <p:spPr>
          <a:xfrm>
            <a:off x="824344" y="3856203"/>
            <a:ext cx="7524009" cy="1752600"/>
          </a:xfrm>
        </p:spPr>
        <p:txBody>
          <a:bodyPr/>
          <a:lstStyle/>
          <a:p>
            <a:pPr eaLnBrk="1" hangingPunct="1"/>
            <a:r>
              <a:rPr lang="en-US" sz="2400" dirty="0" err="1" smtClean="0"/>
              <a:t>Arvind</a:t>
            </a:r>
            <a:endParaRPr lang="en-US" sz="2400" dirty="0"/>
          </a:p>
          <a:p>
            <a:pPr eaLnBrk="1" hangingPunct="1"/>
            <a:r>
              <a:rPr lang="en-US" sz="2400" dirty="0" smtClean="0"/>
              <a:t>Computer Science &amp; Artificial Intelligence Lab.</a:t>
            </a:r>
          </a:p>
          <a:p>
            <a:pPr eaLnBrk="1" hangingPunct="1">
              <a:buFont typeface="Wingdings" pitchFamily="-96" charset="2"/>
              <a:buNone/>
            </a:pPr>
            <a:r>
              <a:rPr lang="en-US" sz="2400" dirty="0" smtClean="0"/>
              <a:t>Massachusetts Institute of Technology</a:t>
            </a:r>
          </a:p>
        </p:txBody>
      </p:sp>
      <p:sp>
        <p:nvSpPr>
          <p:cNvPr id="6" name="Date Placeholder 5"/>
          <p:cNvSpPr>
            <a:spLocks noGrp="1"/>
          </p:cNvSpPr>
          <p:nvPr>
            <p:ph type="dt" sz="quarter" idx="10"/>
          </p:nvPr>
        </p:nvSpPr>
        <p:spPr/>
        <p:txBody>
          <a:bodyPr/>
          <a:lstStyle/>
          <a:p>
            <a:pPr>
              <a:defRPr/>
            </a:pPr>
            <a:r>
              <a:rPr lang="en-US" smtClean="0"/>
              <a:t>September 30, 2015</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L09-</a:t>
            </a:r>
            <a:fld id="{2DBA8F0E-D6DA-4224-82EA-C9BF982C3C97}" type="slidenum">
              <a:rPr lang="en-US" smtClean="0"/>
              <a:pPr>
                <a:defRPr/>
              </a:pPr>
              <a:t>1</a:t>
            </a:fld>
            <a:endParaRPr lang="en-US" dirty="0"/>
          </a:p>
        </p:txBody>
      </p:sp>
    </p:spTree>
    <p:extLst>
      <p:ext uri="{BB962C8B-B14F-4D97-AF65-F5344CB8AC3E}">
        <p14:creationId xmlns:p14="http://schemas.microsoft.com/office/powerpoint/2010/main" val="282351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Guard Elimination</a:t>
            </a:r>
            <a:endParaRPr lang="en-US" dirty="0"/>
          </a:p>
        </p:txBody>
      </p:sp>
      <p:sp>
        <p:nvSpPr>
          <p:cNvPr id="3" name="Subtitle 2"/>
          <p:cNvSpPr>
            <a:spLocks noGrp="1"/>
          </p:cNvSpPr>
          <p:nvPr>
            <p:ph type="subTitle" idx="1"/>
          </p:nvPr>
        </p:nvSpPr>
        <p:spPr/>
        <p:txBody>
          <a:bodyPr/>
          <a:lstStyle/>
          <a:p>
            <a:endParaRPr lang="en-US"/>
          </a:p>
        </p:txBody>
      </p:sp>
      <p:sp>
        <p:nvSpPr>
          <p:cNvPr id="7" name="Date Placeholder 6"/>
          <p:cNvSpPr>
            <a:spLocks noGrp="1"/>
          </p:cNvSpPr>
          <p:nvPr>
            <p:ph type="dt" sz="quarter"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2DBA8F0E-D6DA-4224-82EA-C9BF982C3C97}" type="slidenum">
              <a:rPr lang="en-US" smtClean="0"/>
              <a:pPr>
                <a:defRPr/>
              </a:pPr>
              <a:t>10</a:t>
            </a:fld>
            <a:endParaRPr lang="en-US" dirty="0"/>
          </a:p>
        </p:txBody>
      </p:sp>
    </p:spTree>
    <p:extLst>
      <p:ext uri="{BB962C8B-B14F-4D97-AF65-F5344CB8AC3E}">
        <p14:creationId xmlns:p14="http://schemas.microsoft.com/office/powerpoint/2010/main" val="1726993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guards explicit in compilation</a:t>
            </a:r>
            <a:endParaRPr lang="en-US" dirty="0"/>
          </a:p>
        </p:txBody>
      </p:sp>
      <p:sp>
        <p:nvSpPr>
          <p:cNvPr id="3" name="Content Placeholder 2"/>
          <p:cNvSpPr>
            <a:spLocks noGrp="1"/>
          </p:cNvSpPr>
          <p:nvPr>
            <p:ph idx="1"/>
          </p:nvPr>
        </p:nvSpPr>
        <p:spPr>
          <a:xfrm>
            <a:off x="624444" y="1560616"/>
            <a:ext cx="7772400" cy="4519550"/>
          </a:xfrm>
        </p:spPr>
        <p:txBody>
          <a:bodyPr/>
          <a:lstStyle/>
          <a:p>
            <a:r>
              <a:rPr lang="en-US" sz="2400" dirty="0" smtClean="0"/>
              <a:t>Make the guards explicit in every method call by naming the guard and separating it from the unguarded body of the method call, i.e., syntactically replace </a:t>
            </a:r>
            <a:r>
              <a:rPr lang="en-US" sz="2400" dirty="0" err="1" smtClean="0"/>
              <a:t>m.g</a:t>
            </a:r>
            <a:r>
              <a:rPr lang="en-US" sz="2400" dirty="0" smtClean="0"/>
              <a:t>(e) by </a:t>
            </a:r>
          </a:p>
          <a:p>
            <a:pPr marL="0" indent="0">
              <a:buNone/>
            </a:pPr>
            <a:r>
              <a:rPr lang="en-US" sz="2400" dirty="0" smtClean="0"/>
              <a:t>                    </a:t>
            </a:r>
            <a:r>
              <a:rPr lang="en-US" sz="2400" dirty="0" err="1" smtClean="0"/>
              <a:t>m.g</a:t>
            </a:r>
            <a:r>
              <a:rPr lang="en-US" sz="2400" baseline="-25000" dirty="0" err="1" smtClean="0"/>
              <a:t>B</a:t>
            </a:r>
            <a:r>
              <a:rPr lang="en-US" sz="2400" dirty="0" smtClean="0"/>
              <a:t>(e) </a:t>
            </a:r>
            <a:r>
              <a:rPr lang="en-US" sz="2400" dirty="0" smtClean="0">
                <a:solidFill>
                  <a:schemeClr val="tx2"/>
                </a:solidFill>
              </a:rPr>
              <a:t>when</a:t>
            </a:r>
            <a:r>
              <a:rPr lang="en-US" sz="2400" dirty="0" smtClean="0"/>
              <a:t> </a:t>
            </a:r>
            <a:r>
              <a:rPr lang="en-US" sz="2400" dirty="0" err="1" smtClean="0"/>
              <a:t>m.g</a:t>
            </a:r>
            <a:r>
              <a:rPr lang="en-US" sz="2400" baseline="-25000" dirty="0" err="1" smtClean="0"/>
              <a:t>G</a:t>
            </a:r>
            <a:r>
              <a:rPr lang="en-US" sz="2400" dirty="0" smtClean="0"/>
              <a:t> </a:t>
            </a:r>
          </a:p>
          <a:p>
            <a:pPr lvl="1"/>
            <a:r>
              <a:rPr lang="en-US" sz="2000" dirty="0" smtClean="0"/>
              <a:t>Notice </a:t>
            </a:r>
            <a:r>
              <a:rPr lang="en-US" sz="2000" dirty="0" err="1" smtClean="0"/>
              <a:t>m.g</a:t>
            </a:r>
            <a:r>
              <a:rPr lang="en-US" sz="2000" baseline="-25000" dirty="0" err="1" smtClean="0"/>
              <a:t>G</a:t>
            </a:r>
            <a:r>
              <a:rPr lang="en-US" sz="2000" dirty="0" smtClean="0"/>
              <a:t> has no parameter because the guard value should not depend upon the input</a:t>
            </a:r>
            <a:endParaRPr lang="en-US" sz="2400" dirty="0" smtClean="0"/>
          </a:p>
          <a:p>
            <a:endParaRPr lang="en-US" sz="2400" dirty="0"/>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11</a:t>
            </a:fld>
            <a:endParaRPr lang="en-US" dirty="0"/>
          </a:p>
        </p:txBody>
      </p:sp>
    </p:spTree>
    <p:extLst>
      <p:ext uri="{BB962C8B-B14F-4D97-AF65-F5344CB8AC3E}">
        <p14:creationId xmlns:p14="http://schemas.microsoft.com/office/powerpoint/2010/main" val="143307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65113"/>
            <a:ext cx="7772400" cy="1143000"/>
          </a:xfrm>
        </p:spPr>
        <p:txBody>
          <a:bodyPr/>
          <a:lstStyle/>
          <a:p>
            <a:pPr eaLnBrk="1" hangingPunct="1"/>
            <a:r>
              <a:rPr lang="en-US" sz="4000" dirty="0" smtClean="0"/>
              <a:t>Lifting implicit guards </a:t>
            </a:r>
          </a:p>
        </p:txBody>
      </p:sp>
      <p:sp>
        <p:nvSpPr>
          <p:cNvPr id="23555" name="Text Box 3"/>
          <p:cNvSpPr txBox="1">
            <a:spLocks noChangeArrowheads="1"/>
          </p:cNvSpPr>
          <p:nvPr/>
        </p:nvSpPr>
        <p:spPr bwMode="auto">
          <a:xfrm>
            <a:off x="1514476" y="1792288"/>
            <a:ext cx="3960050" cy="707886"/>
          </a:xfrm>
          <a:prstGeom prst="rect">
            <a:avLst/>
          </a:prstGeom>
          <a:noFill/>
          <a:ln w="9525">
            <a:solidFill>
              <a:srgbClr val="FF0000"/>
            </a:solidFill>
            <a:miter lim="800000"/>
            <a:headEnd/>
            <a:tailEnd/>
          </a:ln>
        </p:spPr>
        <p:txBody>
          <a:bodyPr wrap="square">
            <a:spAutoFit/>
          </a:bodyPr>
          <a:lstStyle/>
          <a:p>
            <a:pPr>
              <a:buFont typeface="Wingdings" pitchFamily="-96" charset="2"/>
              <a:buNone/>
            </a:pPr>
            <a:r>
              <a:rPr lang="en-US" dirty="0">
                <a:solidFill>
                  <a:schemeClr val="tx2"/>
                </a:solidFill>
                <a:latin typeface="+mn-lt"/>
              </a:rPr>
              <a:t>rule</a:t>
            </a:r>
            <a:r>
              <a:rPr lang="en-US" dirty="0">
                <a:latin typeface="+mn-lt"/>
              </a:rPr>
              <a:t> </a:t>
            </a:r>
            <a:r>
              <a:rPr lang="en-US" dirty="0" smtClean="0">
                <a:latin typeface="+mn-lt"/>
              </a:rPr>
              <a:t>foo </a:t>
            </a:r>
            <a:r>
              <a:rPr lang="en-US" dirty="0" smtClean="0">
                <a:solidFill>
                  <a:schemeClr val="tx2"/>
                </a:solidFill>
                <a:latin typeface="+mn-lt"/>
              </a:rPr>
              <a:t>if</a:t>
            </a:r>
            <a:r>
              <a:rPr lang="en-US" dirty="0" smtClean="0">
                <a:latin typeface="+mn-lt"/>
              </a:rPr>
              <a:t> (True);</a:t>
            </a:r>
            <a:endParaRPr lang="en-US" dirty="0">
              <a:latin typeface="+mn-lt"/>
            </a:endParaRPr>
          </a:p>
          <a:p>
            <a:pPr>
              <a:buFont typeface="Wingdings" pitchFamily="-96" charset="2"/>
              <a:buNone/>
            </a:pPr>
            <a:r>
              <a:rPr lang="en-US" dirty="0">
                <a:latin typeface="+mn-lt"/>
              </a:rPr>
              <a:t>   </a:t>
            </a:r>
            <a:r>
              <a:rPr lang="en-US" dirty="0" smtClean="0">
                <a:latin typeface="+mn-lt"/>
              </a:rPr>
              <a:t>(</a:t>
            </a:r>
            <a:r>
              <a:rPr lang="en-US" dirty="0" smtClean="0">
                <a:solidFill>
                  <a:schemeClr val="tx2"/>
                </a:solidFill>
                <a:latin typeface="+mn-lt"/>
              </a:rPr>
              <a:t>if</a:t>
            </a:r>
            <a:r>
              <a:rPr lang="en-US" dirty="0" smtClean="0">
                <a:latin typeface="+mn-lt"/>
              </a:rPr>
              <a:t> </a:t>
            </a:r>
            <a:r>
              <a:rPr lang="en-US" dirty="0">
                <a:latin typeface="+mn-lt"/>
              </a:rPr>
              <a:t>(</a:t>
            </a:r>
            <a:r>
              <a:rPr lang="en-US" dirty="0" smtClean="0">
                <a:latin typeface="+mn-lt"/>
              </a:rPr>
              <a:t>p) </a:t>
            </a:r>
            <a:r>
              <a:rPr lang="en-US" dirty="0" err="1">
                <a:latin typeface="+mn-lt"/>
              </a:rPr>
              <a:t>fifo.enq</a:t>
            </a:r>
            <a:r>
              <a:rPr lang="en-US" dirty="0">
                <a:latin typeface="+mn-lt"/>
              </a:rPr>
              <a:t>(</a:t>
            </a:r>
            <a:r>
              <a:rPr lang="en-US" dirty="0" smtClean="0">
                <a:latin typeface="+mn-lt"/>
              </a:rPr>
              <a:t>8)); </a:t>
            </a:r>
            <a:r>
              <a:rPr lang="en-US" dirty="0" err="1" smtClean="0">
                <a:latin typeface="+mn-lt"/>
              </a:rPr>
              <a:t>x.w</a:t>
            </a:r>
            <a:r>
              <a:rPr lang="en-US" dirty="0" smtClean="0">
                <a:latin typeface="+mn-lt"/>
              </a:rPr>
              <a:t>(7)</a:t>
            </a:r>
            <a:endParaRPr lang="en-US" dirty="0">
              <a:latin typeface="+mn-lt"/>
            </a:endParaRPr>
          </a:p>
        </p:txBody>
      </p:sp>
      <p:sp>
        <p:nvSpPr>
          <p:cNvPr id="1501188" name="Text Box 4"/>
          <p:cNvSpPr txBox="1">
            <a:spLocks noChangeArrowheads="1"/>
          </p:cNvSpPr>
          <p:nvPr/>
        </p:nvSpPr>
        <p:spPr bwMode="auto">
          <a:xfrm>
            <a:off x="1457324" y="3691882"/>
            <a:ext cx="4592601" cy="707886"/>
          </a:xfrm>
          <a:prstGeom prst="rect">
            <a:avLst/>
          </a:prstGeom>
          <a:noFill/>
          <a:ln w="9525">
            <a:solidFill>
              <a:srgbClr val="FF0000"/>
            </a:solidFill>
            <a:miter lim="800000"/>
            <a:headEnd/>
            <a:tailEnd/>
          </a:ln>
        </p:spPr>
        <p:txBody>
          <a:bodyPr wrap="square">
            <a:spAutoFit/>
          </a:bodyPr>
          <a:lstStyle/>
          <a:p>
            <a:pPr>
              <a:buFont typeface="Wingdings" pitchFamily="-96" charset="2"/>
              <a:buNone/>
            </a:pPr>
            <a:r>
              <a:rPr lang="en-US" dirty="0">
                <a:latin typeface="+mn-lt"/>
              </a:rPr>
              <a:t>rule </a:t>
            </a:r>
            <a:r>
              <a:rPr lang="en-US" dirty="0" smtClean="0">
                <a:latin typeface="+mn-lt"/>
              </a:rPr>
              <a:t>foo if </a:t>
            </a:r>
            <a:r>
              <a:rPr lang="en-US" dirty="0" smtClean="0">
                <a:solidFill>
                  <a:srgbClr val="FF0000"/>
                </a:solidFill>
                <a:latin typeface="+mn-lt"/>
              </a:rPr>
              <a:t>(p &amp;&amp; </a:t>
            </a:r>
            <a:r>
              <a:rPr lang="en-US" dirty="0" err="1" smtClean="0">
                <a:solidFill>
                  <a:srgbClr val="FF0000"/>
                </a:solidFill>
                <a:latin typeface="+mn-lt"/>
              </a:rPr>
              <a:t>fifo.enq</a:t>
            </a:r>
            <a:r>
              <a:rPr lang="en-US" baseline="-25000" dirty="0" err="1" smtClean="0">
                <a:solidFill>
                  <a:srgbClr val="FF0000"/>
                </a:solidFill>
                <a:latin typeface="+mn-lt"/>
              </a:rPr>
              <a:t>G</a:t>
            </a:r>
            <a:r>
              <a:rPr lang="en-US" dirty="0" smtClean="0">
                <a:solidFill>
                  <a:srgbClr val="FF0000"/>
                </a:solidFill>
                <a:latin typeface="+mn-lt"/>
              </a:rPr>
              <a:t> || </a:t>
            </a:r>
            <a:r>
              <a:rPr lang="en-US" dirty="0">
                <a:solidFill>
                  <a:srgbClr val="FF0000"/>
                </a:solidFill>
                <a:latin typeface="+mn-lt"/>
              </a:rPr>
              <a:t>!</a:t>
            </a:r>
            <a:r>
              <a:rPr lang="en-US" dirty="0" smtClean="0">
                <a:solidFill>
                  <a:srgbClr val="FF0000"/>
                </a:solidFill>
                <a:latin typeface="+mn-lt"/>
              </a:rPr>
              <a:t>p);</a:t>
            </a:r>
            <a:endParaRPr lang="en-US" dirty="0">
              <a:solidFill>
                <a:srgbClr val="FF0000"/>
              </a:solidFill>
              <a:latin typeface="+mn-lt"/>
            </a:endParaRPr>
          </a:p>
          <a:p>
            <a:r>
              <a:rPr lang="en-US" dirty="0">
                <a:latin typeface="+mn-lt"/>
              </a:rPr>
              <a:t>  </a:t>
            </a:r>
            <a:r>
              <a:rPr lang="en-US" dirty="0">
                <a:solidFill>
                  <a:schemeClr val="tx2"/>
                </a:solidFill>
                <a:latin typeface="+mn-lt"/>
              </a:rPr>
              <a:t> if </a:t>
            </a:r>
            <a:r>
              <a:rPr lang="en-US" dirty="0">
                <a:latin typeface="+mn-lt"/>
              </a:rPr>
              <a:t>(</a:t>
            </a:r>
            <a:r>
              <a:rPr lang="en-US" dirty="0" smtClean="0">
                <a:latin typeface="+mn-lt"/>
              </a:rPr>
              <a:t>p) </a:t>
            </a:r>
            <a:r>
              <a:rPr lang="en-US" dirty="0" err="1" smtClean="0">
                <a:solidFill>
                  <a:srgbClr val="FF0000"/>
                </a:solidFill>
                <a:latin typeface="+mn-lt"/>
              </a:rPr>
              <a:t>fifo.enq</a:t>
            </a:r>
            <a:r>
              <a:rPr lang="en-US" baseline="-25000" dirty="0" err="1" smtClean="0">
                <a:solidFill>
                  <a:srgbClr val="FF0000"/>
                </a:solidFill>
                <a:latin typeface="+mn-lt"/>
              </a:rPr>
              <a:t>B</a:t>
            </a:r>
            <a:r>
              <a:rPr lang="en-US" dirty="0" smtClean="0">
                <a:latin typeface="+mn-lt"/>
              </a:rPr>
              <a:t>(8); </a:t>
            </a:r>
            <a:r>
              <a:rPr lang="en-US" dirty="0" err="1"/>
              <a:t>x.w</a:t>
            </a:r>
            <a:r>
              <a:rPr lang="en-US" dirty="0"/>
              <a:t>(7</a:t>
            </a:r>
            <a:r>
              <a:rPr lang="en-US" dirty="0" smtClean="0"/>
              <a:t>)</a:t>
            </a:r>
            <a:endParaRPr lang="en-US" dirty="0"/>
          </a:p>
        </p:txBody>
      </p:sp>
      <p:sp>
        <p:nvSpPr>
          <p:cNvPr id="1501189" name="Text Box 5"/>
          <p:cNvSpPr txBox="1">
            <a:spLocks noChangeArrowheads="1"/>
          </p:cNvSpPr>
          <p:nvPr/>
        </p:nvSpPr>
        <p:spPr bwMode="auto">
          <a:xfrm>
            <a:off x="1457324" y="2628530"/>
            <a:ext cx="7048500" cy="707886"/>
          </a:xfrm>
          <a:prstGeom prst="rect">
            <a:avLst/>
          </a:prstGeom>
          <a:noFill/>
          <a:ln w="9525">
            <a:noFill/>
            <a:miter lim="800000"/>
            <a:headEnd/>
            <a:tailEnd/>
          </a:ln>
        </p:spPr>
        <p:txBody>
          <a:bodyPr>
            <a:spAutoFit/>
          </a:bodyPr>
          <a:lstStyle/>
          <a:p>
            <a:pPr>
              <a:buFont typeface="Wingdings" pitchFamily="-96" charset="2"/>
              <a:buNone/>
            </a:pPr>
            <a:r>
              <a:rPr lang="en-US" dirty="0"/>
              <a:t>A</a:t>
            </a:r>
            <a:r>
              <a:rPr lang="en-US" dirty="0" smtClean="0"/>
              <a:t>ll </a:t>
            </a:r>
            <a:r>
              <a:rPr lang="en-US" dirty="0"/>
              <a:t>implicit </a:t>
            </a:r>
            <a:r>
              <a:rPr lang="en-US" dirty="0" smtClean="0"/>
              <a:t>guards </a:t>
            </a:r>
            <a:r>
              <a:rPr lang="en-US" dirty="0"/>
              <a:t>are </a:t>
            </a:r>
            <a:r>
              <a:rPr lang="en-US" dirty="0" smtClean="0"/>
              <a:t>made explicit, and lifted </a:t>
            </a:r>
            <a:r>
              <a:rPr lang="en-US" dirty="0"/>
              <a:t>and conjoined to the rule guard</a:t>
            </a:r>
          </a:p>
        </p:txBody>
      </p:sp>
      <p:sp>
        <p:nvSpPr>
          <p:cNvPr id="12" name="Text Box 4"/>
          <p:cNvSpPr txBox="1">
            <a:spLocks noChangeArrowheads="1"/>
          </p:cNvSpPr>
          <p:nvPr/>
        </p:nvSpPr>
        <p:spPr bwMode="auto">
          <a:xfrm>
            <a:off x="1439596" y="4673656"/>
            <a:ext cx="4592601" cy="707886"/>
          </a:xfrm>
          <a:prstGeom prst="rect">
            <a:avLst/>
          </a:prstGeom>
          <a:noFill/>
          <a:ln w="9525">
            <a:solidFill>
              <a:srgbClr val="FF0000"/>
            </a:solidFill>
            <a:miter lim="800000"/>
            <a:headEnd/>
            <a:tailEnd/>
          </a:ln>
        </p:spPr>
        <p:txBody>
          <a:bodyPr wrap="square">
            <a:spAutoFit/>
          </a:bodyPr>
          <a:lstStyle/>
          <a:p>
            <a:pPr>
              <a:buFont typeface="Wingdings" pitchFamily="-96" charset="2"/>
              <a:buNone/>
            </a:pPr>
            <a:r>
              <a:rPr lang="en-US" dirty="0">
                <a:latin typeface="+mn-lt"/>
              </a:rPr>
              <a:t>rule </a:t>
            </a:r>
            <a:r>
              <a:rPr lang="en-US" dirty="0" smtClean="0">
                <a:latin typeface="+mn-lt"/>
              </a:rPr>
              <a:t>foo if </a:t>
            </a:r>
            <a:r>
              <a:rPr lang="en-US" dirty="0" smtClean="0">
                <a:solidFill>
                  <a:srgbClr val="FF0000"/>
                </a:solidFill>
                <a:latin typeface="+mn-lt"/>
              </a:rPr>
              <a:t>(</a:t>
            </a:r>
            <a:r>
              <a:rPr lang="en-US" dirty="0" err="1" smtClean="0">
                <a:solidFill>
                  <a:srgbClr val="FF0000"/>
                </a:solidFill>
                <a:latin typeface="+mn-lt"/>
              </a:rPr>
              <a:t>fifo.enq</a:t>
            </a:r>
            <a:r>
              <a:rPr lang="en-US" baseline="-25000" dirty="0" err="1" smtClean="0">
                <a:solidFill>
                  <a:srgbClr val="FF0000"/>
                </a:solidFill>
                <a:latin typeface="+mn-lt"/>
              </a:rPr>
              <a:t>G</a:t>
            </a:r>
            <a:r>
              <a:rPr lang="en-US" dirty="0" smtClean="0">
                <a:solidFill>
                  <a:srgbClr val="FF0000"/>
                </a:solidFill>
                <a:latin typeface="+mn-lt"/>
              </a:rPr>
              <a:t> || </a:t>
            </a:r>
            <a:r>
              <a:rPr lang="en-US" dirty="0">
                <a:solidFill>
                  <a:srgbClr val="FF0000"/>
                </a:solidFill>
                <a:latin typeface="+mn-lt"/>
              </a:rPr>
              <a:t>!</a:t>
            </a:r>
            <a:r>
              <a:rPr lang="en-US" dirty="0" smtClean="0">
                <a:solidFill>
                  <a:srgbClr val="FF0000"/>
                </a:solidFill>
                <a:latin typeface="+mn-lt"/>
              </a:rPr>
              <a:t>p);</a:t>
            </a:r>
            <a:endParaRPr lang="en-US" dirty="0">
              <a:solidFill>
                <a:srgbClr val="FF0000"/>
              </a:solidFill>
              <a:latin typeface="+mn-lt"/>
            </a:endParaRPr>
          </a:p>
          <a:p>
            <a:r>
              <a:rPr lang="en-US" dirty="0">
                <a:latin typeface="+mn-lt"/>
              </a:rPr>
              <a:t>  </a:t>
            </a:r>
            <a:r>
              <a:rPr lang="en-US" dirty="0">
                <a:solidFill>
                  <a:schemeClr val="tx2"/>
                </a:solidFill>
                <a:latin typeface="+mn-lt"/>
              </a:rPr>
              <a:t> if </a:t>
            </a:r>
            <a:r>
              <a:rPr lang="en-US" dirty="0">
                <a:latin typeface="+mn-lt"/>
              </a:rPr>
              <a:t>(</a:t>
            </a:r>
            <a:r>
              <a:rPr lang="en-US" dirty="0" smtClean="0">
                <a:latin typeface="+mn-lt"/>
              </a:rPr>
              <a:t>p) </a:t>
            </a:r>
            <a:r>
              <a:rPr lang="en-US" dirty="0" err="1" smtClean="0">
                <a:solidFill>
                  <a:srgbClr val="FF0000"/>
                </a:solidFill>
                <a:latin typeface="+mn-lt"/>
              </a:rPr>
              <a:t>fifo.enq</a:t>
            </a:r>
            <a:r>
              <a:rPr lang="en-US" baseline="-25000" dirty="0" err="1" smtClean="0">
                <a:solidFill>
                  <a:srgbClr val="FF0000"/>
                </a:solidFill>
                <a:latin typeface="+mn-lt"/>
              </a:rPr>
              <a:t>B</a:t>
            </a:r>
            <a:r>
              <a:rPr lang="en-US" dirty="0" smtClean="0">
                <a:latin typeface="+mn-lt"/>
              </a:rPr>
              <a:t>(8); </a:t>
            </a:r>
            <a:r>
              <a:rPr lang="en-US" dirty="0" err="1"/>
              <a:t>x.w</a:t>
            </a:r>
            <a:r>
              <a:rPr lang="en-US" dirty="0"/>
              <a:t>(7</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September 30,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L09-</a:t>
            </a:r>
            <a:fld id="{4F9502F6-954B-46E9-AC05-33DEDF4CA0BF}" type="slidenum">
              <a:rPr lang="en-US" smtClean="0"/>
              <a:pPr>
                <a:defRPr/>
              </a:pPr>
              <a:t>12</a:t>
            </a:fld>
            <a:endParaRPr lang="en-US" dirty="0"/>
          </a:p>
        </p:txBody>
      </p:sp>
    </p:spTree>
    <p:extLst>
      <p:ext uri="{BB962C8B-B14F-4D97-AF65-F5344CB8AC3E}">
        <p14:creationId xmlns:p14="http://schemas.microsoft.com/office/powerpoint/2010/main" val="157210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11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1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1188" grpId="0" animBg="1"/>
      <p:bldP spid="1501189"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568" y="323918"/>
            <a:ext cx="8229600" cy="1143000"/>
          </a:xfrm>
        </p:spPr>
        <p:txBody>
          <a:bodyPr/>
          <a:lstStyle/>
          <a:p>
            <a:r>
              <a:rPr lang="en-US" sz="4000" dirty="0" smtClean="0"/>
              <a:t>Make implicit guards explicit</a:t>
            </a:r>
            <a:endParaRPr lang="en-US" sz="4000" dirty="0"/>
          </a:p>
        </p:txBody>
      </p:sp>
      <p:sp>
        <p:nvSpPr>
          <p:cNvPr id="3" name="Content Placeholder 2"/>
          <p:cNvSpPr>
            <a:spLocks noGrp="1"/>
          </p:cNvSpPr>
          <p:nvPr>
            <p:ph idx="1"/>
          </p:nvPr>
        </p:nvSpPr>
        <p:spPr>
          <a:xfrm>
            <a:off x="1246909" y="1547359"/>
            <a:ext cx="6127668" cy="1537747"/>
          </a:xfrm>
          <a:ln>
            <a:solidFill>
              <a:schemeClr val="tx1"/>
            </a:solidFill>
          </a:ln>
        </p:spPr>
        <p:txBody>
          <a:bodyPr/>
          <a:lstStyle/>
          <a:p>
            <a:pPr marL="0" indent="0">
              <a:buNone/>
            </a:pPr>
            <a:r>
              <a:rPr lang="en-US" sz="2000" dirty="0" smtClean="0"/>
              <a:t>&lt;a&gt; </a:t>
            </a:r>
            <a:r>
              <a:rPr lang="en-US" sz="2000" dirty="0" smtClean="0">
                <a:solidFill>
                  <a:srgbClr val="FF0000"/>
                </a:solidFill>
              </a:rPr>
              <a:t>::=</a:t>
            </a:r>
            <a:r>
              <a:rPr lang="en-US" sz="2000" dirty="0" smtClean="0"/>
              <a:t> &lt;a&gt; | &lt;a&gt;			</a:t>
            </a:r>
          </a:p>
          <a:p>
            <a:pPr marL="0" indent="0">
              <a:buNone/>
            </a:pPr>
            <a:r>
              <a:rPr lang="en-US" sz="2000" dirty="0" smtClean="0"/>
              <a:t>      </a:t>
            </a:r>
            <a:r>
              <a:rPr lang="en-US" sz="2000" b="1" dirty="0" smtClean="0">
                <a:solidFill>
                  <a:srgbClr val="FF0000"/>
                </a:solidFill>
              </a:rPr>
              <a:t>|</a:t>
            </a:r>
            <a:r>
              <a:rPr lang="en-US" sz="2000" dirty="0" smtClean="0"/>
              <a:t> </a:t>
            </a:r>
            <a:r>
              <a:rPr lang="en-US" sz="2000" dirty="0" smtClean="0">
                <a:solidFill>
                  <a:schemeClr val="tx2"/>
                </a:solidFill>
              </a:rPr>
              <a:t>if</a:t>
            </a:r>
            <a:r>
              <a:rPr lang="en-US" sz="2000" dirty="0" smtClean="0"/>
              <a:t> (&lt;e&gt;) &lt;a&gt;		</a:t>
            </a:r>
          </a:p>
          <a:p>
            <a:pPr marL="0" indent="0">
              <a:buNone/>
            </a:pPr>
            <a:r>
              <a:rPr lang="en-US" sz="2000" dirty="0" smtClean="0"/>
              <a:t>      </a:t>
            </a:r>
            <a:r>
              <a:rPr lang="en-US" sz="2000" b="1" dirty="0" smtClean="0">
                <a:solidFill>
                  <a:srgbClr val="FF0000"/>
                </a:solidFill>
              </a:rPr>
              <a:t>|</a:t>
            </a:r>
            <a:r>
              <a:rPr lang="en-US" sz="2000" dirty="0" smtClean="0"/>
              <a:t> </a:t>
            </a:r>
            <a:r>
              <a:rPr lang="en-US" sz="2000" dirty="0" err="1" smtClean="0"/>
              <a:t>m.g</a:t>
            </a:r>
            <a:r>
              <a:rPr lang="en-US" sz="2000" dirty="0" smtClean="0"/>
              <a:t>(&lt;e&gt;)			</a:t>
            </a:r>
          </a:p>
          <a:p>
            <a:pPr marL="0" indent="0">
              <a:buNone/>
            </a:pPr>
            <a:r>
              <a:rPr lang="en-US" sz="2000" dirty="0"/>
              <a:t> </a:t>
            </a:r>
            <a:r>
              <a:rPr lang="en-US" sz="2000" dirty="0" smtClean="0"/>
              <a:t>     </a:t>
            </a:r>
            <a:r>
              <a:rPr lang="en-US" sz="2000" b="1" dirty="0" smtClean="0">
                <a:solidFill>
                  <a:srgbClr val="FF0000"/>
                </a:solidFill>
              </a:rPr>
              <a:t>|</a:t>
            </a:r>
            <a:r>
              <a:rPr lang="en-US" sz="2000" dirty="0" smtClean="0"/>
              <a:t> </a:t>
            </a:r>
            <a:r>
              <a:rPr lang="en-US" sz="2000" dirty="0" smtClean="0">
                <a:solidFill>
                  <a:schemeClr val="tx2"/>
                </a:solidFill>
              </a:rPr>
              <a:t>let</a:t>
            </a:r>
            <a:r>
              <a:rPr lang="en-US" sz="2000" dirty="0" smtClean="0"/>
              <a:t> t = &lt;e&gt; </a:t>
            </a:r>
            <a:r>
              <a:rPr lang="en-US" sz="2000" dirty="0" smtClean="0">
                <a:solidFill>
                  <a:schemeClr val="tx2"/>
                </a:solidFill>
              </a:rPr>
              <a:t>in</a:t>
            </a:r>
            <a:r>
              <a:rPr lang="en-US" sz="2000" dirty="0" smtClean="0"/>
              <a:t> &lt;a&gt;	</a:t>
            </a:r>
            <a:endParaRPr lang="en-US" sz="2000" dirty="0" smtClean="0">
              <a:latin typeface="Comic Sans MS" pitchFamily="66" charset="0"/>
            </a:endParaRPr>
          </a:p>
          <a:p>
            <a:pPr marL="0" indent="0">
              <a:buNone/>
            </a:pPr>
            <a:r>
              <a:rPr lang="en-US" sz="2000" dirty="0"/>
              <a:t>	</a:t>
            </a:r>
            <a:r>
              <a:rPr lang="en-US" sz="2000" dirty="0" smtClean="0"/>
              <a:t>	</a:t>
            </a:r>
          </a:p>
        </p:txBody>
      </p:sp>
      <p:cxnSp>
        <p:nvCxnSpPr>
          <p:cNvPr id="7" name="Straight Connector 6"/>
          <p:cNvCxnSpPr/>
          <p:nvPr/>
        </p:nvCxnSpPr>
        <p:spPr bwMode="auto">
          <a:xfrm>
            <a:off x="1626919" y="2480300"/>
            <a:ext cx="2149434" cy="11875"/>
          </a:xfrm>
          <a:prstGeom prst="line">
            <a:avLst/>
          </a:prstGeom>
          <a:noFill/>
          <a:ln w="9525" cap="flat" cmpd="sng" algn="ctr">
            <a:solidFill>
              <a:srgbClr val="FF0000"/>
            </a:solidFill>
            <a:prstDash val="solid"/>
            <a:round/>
            <a:headEnd type="none" w="med" len="med"/>
            <a:tailEnd type="none" w="med" len="med"/>
          </a:ln>
          <a:effectLst/>
        </p:spPr>
      </p:cxnSp>
      <p:sp>
        <p:nvSpPr>
          <p:cNvPr id="11" name="Text Box 6"/>
          <p:cNvSpPr txBox="1">
            <a:spLocks noChangeArrowheads="1"/>
          </p:cNvSpPr>
          <p:nvPr/>
        </p:nvSpPr>
        <p:spPr bwMode="auto">
          <a:xfrm>
            <a:off x="3995944" y="2292120"/>
            <a:ext cx="3113353" cy="400110"/>
          </a:xfrm>
          <a:prstGeom prst="rect">
            <a:avLst/>
          </a:prstGeom>
          <a:noFill/>
          <a:ln w="9525">
            <a:solidFill>
              <a:srgbClr val="FF0000"/>
            </a:solidFill>
            <a:miter lim="800000"/>
            <a:headEnd/>
            <a:tailEnd/>
          </a:ln>
        </p:spPr>
        <p:txBody>
          <a:bodyPr wrap="none">
            <a:spAutoFit/>
          </a:bodyPr>
          <a:lstStyle/>
          <a:p>
            <a:pPr>
              <a:buFont typeface="Wingdings" pitchFamily="-96" charset="2"/>
              <a:buNone/>
            </a:pPr>
            <a:r>
              <a:rPr lang="en-US" dirty="0" err="1" smtClean="0">
                <a:latin typeface="+mn-lt"/>
                <a:cs typeface="Courier New" pitchFamily="49" charset="0"/>
              </a:rPr>
              <a:t>m.g</a:t>
            </a:r>
            <a:r>
              <a:rPr lang="en-US" baseline="-25000" dirty="0" err="1" smtClean="0">
                <a:latin typeface="+mn-lt"/>
                <a:cs typeface="Courier New" pitchFamily="49" charset="0"/>
              </a:rPr>
              <a:t>B</a:t>
            </a:r>
            <a:r>
              <a:rPr lang="en-US" dirty="0" smtClean="0">
                <a:latin typeface="+mn-lt"/>
                <a:cs typeface="Courier New" pitchFamily="49" charset="0"/>
              </a:rPr>
              <a:t>(&lt;e&gt;) </a:t>
            </a:r>
            <a:r>
              <a:rPr lang="en-US" dirty="0">
                <a:solidFill>
                  <a:schemeClr val="tx2"/>
                </a:solidFill>
                <a:latin typeface="+mn-lt"/>
                <a:cs typeface="Courier New" pitchFamily="49" charset="0"/>
              </a:rPr>
              <a:t>when</a:t>
            </a:r>
            <a:r>
              <a:rPr lang="en-US" dirty="0">
                <a:latin typeface="+mn-lt"/>
                <a:cs typeface="Courier New" pitchFamily="49" charset="0"/>
              </a:rPr>
              <a:t> </a:t>
            </a:r>
            <a:r>
              <a:rPr lang="en-US" dirty="0" err="1">
                <a:latin typeface="+mn-lt"/>
                <a:cs typeface="Courier New" pitchFamily="49" charset="0"/>
              </a:rPr>
              <a:t>m.g</a:t>
            </a:r>
            <a:r>
              <a:rPr lang="en-US" baseline="-25000" dirty="0" err="1">
                <a:latin typeface="+mn-lt"/>
                <a:cs typeface="Courier New" pitchFamily="49" charset="0"/>
              </a:rPr>
              <a:t>G</a:t>
            </a:r>
            <a:endParaRPr lang="en-US" dirty="0">
              <a:latin typeface="+mn-lt"/>
              <a:cs typeface="Courier New" pitchFamily="49" charset="0"/>
            </a:endParaRPr>
          </a:p>
        </p:txBody>
      </p:sp>
      <p:sp>
        <p:nvSpPr>
          <p:cNvPr id="12" name="Content Placeholder 2"/>
          <p:cNvSpPr txBox="1">
            <a:spLocks/>
          </p:cNvSpPr>
          <p:nvPr/>
        </p:nvSpPr>
        <p:spPr bwMode="auto">
          <a:xfrm>
            <a:off x="1244930" y="3339349"/>
            <a:ext cx="6127668" cy="1898464"/>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marL="0" indent="0">
              <a:buFont typeface="Wingdings" pitchFamily="-96" charset="2"/>
              <a:buNone/>
            </a:pPr>
            <a:r>
              <a:rPr lang="en-US" sz="2000" kern="0" dirty="0" smtClean="0"/>
              <a:t>&lt;a&gt; </a:t>
            </a:r>
            <a:r>
              <a:rPr lang="en-US" sz="2000" kern="0" dirty="0" smtClean="0">
                <a:solidFill>
                  <a:srgbClr val="FF0000"/>
                </a:solidFill>
              </a:rPr>
              <a:t>::=</a:t>
            </a:r>
            <a:r>
              <a:rPr lang="en-US" sz="2000" kern="0" dirty="0" smtClean="0"/>
              <a:t>  &lt;a&gt; | &lt;a&gt;			</a:t>
            </a:r>
          </a:p>
          <a:p>
            <a:pPr marL="0" indent="0">
              <a:buFont typeface="Wingdings" pitchFamily="-96" charset="2"/>
              <a:buNone/>
            </a:pPr>
            <a:r>
              <a:rPr lang="en-US" sz="2000" kern="0" dirty="0" smtClean="0"/>
              <a:t>      </a:t>
            </a:r>
            <a:r>
              <a:rPr lang="en-US" sz="2000" b="1" kern="0" dirty="0" smtClean="0">
                <a:solidFill>
                  <a:srgbClr val="FF0000"/>
                </a:solidFill>
              </a:rPr>
              <a:t>|</a:t>
            </a:r>
            <a:r>
              <a:rPr lang="en-US" sz="2000" kern="0" dirty="0" smtClean="0"/>
              <a:t> </a:t>
            </a:r>
            <a:r>
              <a:rPr lang="en-US" sz="2000" kern="0" dirty="0" smtClean="0">
                <a:solidFill>
                  <a:schemeClr val="tx2"/>
                </a:solidFill>
              </a:rPr>
              <a:t>if</a:t>
            </a:r>
            <a:r>
              <a:rPr lang="en-US" sz="2000" kern="0" dirty="0" smtClean="0"/>
              <a:t> (&lt;e&gt;) &lt;a&gt;		</a:t>
            </a:r>
          </a:p>
          <a:p>
            <a:pPr marL="0" indent="0">
              <a:buFont typeface="Wingdings" pitchFamily="-96" charset="2"/>
              <a:buNone/>
            </a:pPr>
            <a:r>
              <a:rPr lang="en-US" sz="2000" kern="0" dirty="0" smtClean="0"/>
              <a:t>      </a:t>
            </a:r>
            <a:r>
              <a:rPr lang="en-US" sz="2000" b="1" kern="0" dirty="0" smtClean="0">
                <a:solidFill>
                  <a:srgbClr val="FF0000"/>
                </a:solidFill>
              </a:rPr>
              <a:t>|</a:t>
            </a:r>
            <a:r>
              <a:rPr lang="en-US" sz="2000" kern="0" dirty="0" smtClean="0"/>
              <a:t> </a:t>
            </a:r>
            <a:r>
              <a:rPr lang="en-US" sz="2000" kern="0" dirty="0" err="1" smtClean="0"/>
              <a:t>m.g</a:t>
            </a:r>
            <a:r>
              <a:rPr lang="en-US" sz="2000" kern="0" dirty="0" smtClean="0"/>
              <a:t>(&lt;e&gt;)			</a:t>
            </a:r>
          </a:p>
          <a:p>
            <a:pPr marL="0" indent="0">
              <a:buFont typeface="Wingdings" pitchFamily="-96" charset="2"/>
              <a:buNone/>
            </a:pPr>
            <a:r>
              <a:rPr lang="en-US" sz="2000" kern="0" dirty="0" smtClean="0"/>
              <a:t>      </a:t>
            </a:r>
            <a:r>
              <a:rPr lang="en-US" sz="2000" b="1" kern="0" dirty="0" smtClean="0">
                <a:solidFill>
                  <a:srgbClr val="FF0000"/>
                </a:solidFill>
              </a:rPr>
              <a:t>|</a:t>
            </a:r>
            <a:r>
              <a:rPr lang="en-US" sz="2000" kern="0" dirty="0" smtClean="0"/>
              <a:t> </a:t>
            </a:r>
            <a:r>
              <a:rPr lang="en-US" sz="2000" kern="0" dirty="0" smtClean="0">
                <a:solidFill>
                  <a:schemeClr val="tx2"/>
                </a:solidFill>
              </a:rPr>
              <a:t>let</a:t>
            </a:r>
            <a:r>
              <a:rPr lang="en-US" sz="2000" kern="0" dirty="0" smtClean="0"/>
              <a:t> t = &lt;e&gt; </a:t>
            </a:r>
            <a:r>
              <a:rPr lang="en-US" sz="2000" kern="0" dirty="0" smtClean="0">
                <a:solidFill>
                  <a:schemeClr val="tx2"/>
                </a:solidFill>
              </a:rPr>
              <a:t>in</a:t>
            </a:r>
            <a:r>
              <a:rPr lang="en-US" sz="2000" kern="0" dirty="0" smtClean="0"/>
              <a:t> &lt;a&gt;	</a:t>
            </a:r>
            <a:endParaRPr lang="en-US" sz="2000" kern="0" dirty="0" smtClean="0">
              <a:latin typeface="Comic Sans MS" pitchFamily="66" charset="0"/>
            </a:endParaRPr>
          </a:p>
          <a:p>
            <a:pPr marL="0" indent="0">
              <a:buFont typeface="Wingdings" pitchFamily="-96" charset="2"/>
              <a:buNone/>
            </a:pPr>
            <a:r>
              <a:rPr lang="en-US" sz="2000" kern="0" dirty="0" smtClean="0">
                <a:latin typeface="Comic Sans MS" pitchFamily="66" charset="0"/>
              </a:rPr>
              <a:t>      </a:t>
            </a:r>
            <a:r>
              <a:rPr lang="en-US" sz="2000" kern="0" dirty="0" smtClean="0"/>
              <a:t> </a:t>
            </a:r>
            <a:r>
              <a:rPr lang="en-US" sz="2000" b="1" kern="0" dirty="0" smtClean="0">
                <a:solidFill>
                  <a:srgbClr val="FF0000"/>
                </a:solidFill>
              </a:rPr>
              <a:t>|</a:t>
            </a:r>
            <a:r>
              <a:rPr lang="en-US" sz="2000" kern="0" dirty="0" smtClean="0"/>
              <a:t> &lt;a&gt; </a:t>
            </a:r>
            <a:r>
              <a:rPr lang="en-US" sz="2000" kern="0" dirty="0" smtClean="0">
                <a:solidFill>
                  <a:schemeClr val="tx2"/>
                </a:solidFill>
              </a:rPr>
              <a:t>when</a:t>
            </a:r>
            <a:r>
              <a:rPr lang="en-US" sz="2000" kern="0" dirty="0" smtClean="0"/>
              <a:t> &lt;e&gt;	</a:t>
            </a:r>
          </a:p>
        </p:txBody>
      </p:sp>
      <p:sp>
        <p:nvSpPr>
          <p:cNvPr id="13" name="Curved Right Arrow 12"/>
          <p:cNvSpPr/>
          <p:nvPr/>
        </p:nvSpPr>
        <p:spPr bwMode="auto">
          <a:xfrm>
            <a:off x="736271" y="3747684"/>
            <a:ext cx="308758" cy="836190"/>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 name="TextBox 13"/>
          <p:cNvSpPr txBox="1"/>
          <p:nvPr/>
        </p:nvSpPr>
        <p:spPr>
          <a:xfrm>
            <a:off x="4054060" y="4088526"/>
            <a:ext cx="3318537" cy="400110"/>
          </a:xfrm>
          <a:prstGeom prst="rect">
            <a:avLst/>
          </a:prstGeom>
          <a:noFill/>
        </p:spPr>
        <p:txBody>
          <a:bodyPr wrap="none" rtlCol="0">
            <a:spAutoFit/>
          </a:bodyPr>
          <a:lstStyle/>
          <a:p>
            <a:r>
              <a:rPr lang="en-US" dirty="0" smtClean="0">
                <a:solidFill>
                  <a:srgbClr val="FF0000"/>
                </a:solidFill>
              </a:rPr>
              <a:t>methods without guards</a:t>
            </a:r>
            <a:endParaRPr lang="en-US" dirty="0">
              <a:solidFill>
                <a:srgbClr val="FF0000"/>
              </a:solidFill>
            </a:endParaRPr>
          </a:p>
        </p:txBody>
      </p:sp>
      <p:sp>
        <p:nvSpPr>
          <p:cNvPr id="4" name="TextBox 3"/>
          <p:cNvSpPr txBox="1"/>
          <p:nvPr/>
        </p:nvSpPr>
        <p:spPr>
          <a:xfrm>
            <a:off x="7408467" y="3657947"/>
            <a:ext cx="1413163" cy="1015663"/>
          </a:xfrm>
          <a:prstGeom prst="rect">
            <a:avLst/>
          </a:prstGeom>
          <a:noFill/>
        </p:spPr>
        <p:txBody>
          <a:bodyPr wrap="square" rtlCol="0">
            <a:spAutoFit/>
          </a:bodyPr>
          <a:lstStyle/>
          <a:p>
            <a:r>
              <a:rPr lang="en-US" dirty="0" smtClean="0"/>
              <a:t>The new kernel language</a:t>
            </a:r>
            <a:endParaRPr lang="en-US" dirty="0"/>
          </a:p>
        </p:txBody>
      </p:sp>
      <p:sp>
        <p:nvSpPr>
          <p:cNvPr id="15" name="TextBox 14"/>
          <p:cNvSpPr txBox="1"/>
          <p:nvPr/>
        </p:nvSpPr>
        <p:spPr>
          <a:xfrm>
            <a:off x="4206459" y="4819275"/>
            <a:ext cx="2108269" cy="400110"/>
          </a:xfrm>
          <a:prstGeom prst="rect">
            <a:avLst/>
          </a:prstGeom>
          <a:noFill/>
        </p:spPr>
        <p:txBody>
          <a:bodyPr wrap="none" rtlCol="0">
            <a:spAutoFit/>
          </a:bodyPr>
          <a:lstStyle/>
          <a:p>
            <a:r>
              <a:rPr lang="en-US" dirty="0" smtClean="0">
                <a:solidFill>
                  <a:srgbClr val="FF0000"/>
                </a:solidFill>
              </a:rPr>
              <a:t>guarded action</a:t>
            </a:r>
            <a:endParaRPr lang="en-US" dirty="0">
              <a:solidFill>
                <a:srgbClr val="FF0000"/>
              </a:solidFill>
            </a:endParaRPr>
          </a:p>
        </p:txBody>
      </p:sp>
      <p:sp>
        <p:nvSpPr>
          <p:cNvPr id="9" name="TextBox 8"/>
          <p:cNvSpPr txBox="1"/>
          <p:nvPr/>
        </p:nvSpPr>
        <p:spPr>
          <a:xfrm>
            <a:off x="7372597" y="1514905"/>
            <a:ext cx="1683303" cy="1631216"/>
          </a:xfrm>
          <a:prstGeom prst="rect">
            <a:avLst/>
          </a:prstGeom>
          <a:noFill/>
        </p:spPr>
        <p:txBody>
          <a:bodyPr wrap="square" rtlCol="0">
            <a:spAutoFit/>
          </a:bodyPr>
          <a:lstStyle/>
          <a:p>
            <a:r>
              <a:rPr lang="en-US" dirty="0" smtClean="0"/>
              <a:t>The kernel language with abstract syntax</a:t>
            </a:r>
            <a:endParaRPr lang="en-US" dirty="0"/>
          </a:p>
        </p:txBody>
      </p:sp>
      <p:sp>
        <p:nvSpPr>
          <p:cNvPr id="10" name="Date Placeholder 9"/>
          <p:cNvSpPr>
            <a:spLocks noGrp="1"/>
          </p:cNvSpPr>
          <p:nvPr>
            <p:ph type="dt" sz="half" idx="10"/>
          </p:nvPr>
        </p:nvSpPr>
        <p:spPr/>
        <p:txBody>
          <a:bodyPr/>
          <a:lstStyle/>
          <a:p>
            <a:pPr>
              <a:defRPr/>
            </a:pPr>
            <a:r>
              <a:rPr lang="en-US" smtClean="0"/>
              <a:t>September 30, 2015</a:t>
            </a:r>
            <a:endParaRPr lang="en-US" dirty="0"/>
          </a:p>
        </p:txBody>
      </p:sp>
      <p:sp>
        <p:nvSpPr>
          <p:cNvPr id="16" name="Footer Placeholder 15"/>
          <p:cNvSpPr>
            <a:spLocks noGrp="1"/>
          </p:cNvSpPr>
          <p:nvPr>
            <p:ph type="ftr" sz="quarter" idx="12"/>
          </p:nvPr>
        </p:nvSpPr>
        <p:spPr/>
        <p:txBody>
          <a:bodyPr/>
          <a:lstStyle/>
          <a:p>
            <a:pPr>
              <a:defRPr/>
            </a:pPr>
            <a:r>
              <a:rPr lang="en-US" smtClean="0"/>
              <a:t>http://csg.csail.mit.edu/6.175</a:t>
            </a:r>
            <a:endParaRPr lang="en-US" dirty="0"/>
          </a:p>
        </p:txBody>
      </p:sp>
      <p:sp>
        <p:nvSpPr>
          <p:cNvPr id="20" name="Slide Number Placeholder 19"/>
          <p:cNvSpPr>
            <a:spLocks noGrp="1"/>
          </p:cNvSpPr>
          <p:nvPr>
            <p:ph type="sldNum" sz="quarter" idx="11"/>
          </p:nvPr>
        </p:nvSpPr>
        <p:spPr/>
        <p:txBody>
          <a:bodyPr/>
          <a:lstStyle/>
          <a:p>
            <a:pPr>
              <a:defRPr/>
            </a:pPr>
            <a:r>
              <a:rPr lang="en-US" smtClean="0"/>
              <a:t>L09-</a:t>
            </a:r>
            <a:fld id="{4F9502F6-954B-46E9-AC05-33DEDF4CA0BF}" type="slidenum">
              <a:rPr lang="en-US" smtClean="0"/>
              <a:pPr>
                <a:defRPr/>
              </a:pPr>
              <a:t>13</a:t>
            </a:fld>
            <a:endParaRPr lang="en-US" dirty="0"/>
          </a:p>
        </p:txBody>
      </p:sp>
      <p:sp>
        <p:nvSpPr>
          <p:cNvPr id="5" name="TextBox 4"/>
          <p:cNvSpPr txBox="1"/>
          <p:nvPr/>
        </p:nvSpPr>
        <p:spPr>
          <a:xfrm>
            <a:off x="1584960" y="5676053"/>
            <a:ext cx="6554038" cy="707886"/>
          </a:xfrm>
          <a:prstGeom prst="rect">
            <a:avLst/>
          </a:prstGeom>
          <a:noFill/>
        </p:spPr>
        <p:txBody>
          <a:bodyPr wrap="none" rtlCol="0">
            <a:spAutoFit/>
          </a:bodyPr>
          <a:lstStyle/>
          <a:p>
            <a:r>
              <a:rPr lang="en-US" dirty="0" smtClean="0"/>
              <a:t>We use “|” instead of “;” for parallel composition.</a:t>
            </a:r>
          </a:p>
          <a:p>
            <a:r>
              <a:rPr lang="en-US" dirty="0" smtClean="0"/>
              <a:t>“</a:t>
            </a:r>
            <a:r>
              <a:rPr lang="en-US" b="1" dirty="0" smtClean="0">
                <a:solidFill>
                  <a:srgbClr val="FF0000"/>
                </a:solidFill>
              </a:rPr>
              <a:t>|</a:t>
            </a:r>
            <a:r>
              <a:rPr lang="en-US" dirty="0" smtClean="0"/>
              <a:t>” and “</a:t>
            </a:r>
            <a:r>
              <a:rPr lang="en-US" dirty="0" smtClean="0">
                <a:solidFill>
                  <a:srgbClr val="FF0000"/>
                </a:solidFill>
              </a:rPr>
              <a:t>::=</a:t>
            </a:r>
            <a:r>
              <a:rPr lang="en-US" dirty="0" smtClean="0"/>
              <a:t>” represent meta-syntax.</a:t>
            </a:r>
            <a:endParaRPr lang="en-US" dirty="0"/>
          </a:p>
        </p:txBody>
      </p:sp>
    </p:spTree>
    <p:extLst>
      <p:ext uri="{BB962C8B-B14F-4D97-AF65-F5344CB8AC3E}">
        <p14:creationId xmlns:p14="http://schemas.microsoft.com/office/powerpoint/2010/main" val="22989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up)">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p:bldP spid="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yntax for guards</a:t>
            </a:r>
            <a:endParaRPr lang="en-US" dirty="0"/>
          </a:p>
        </p:txBody>
      </p:sp>
      <p:sp>
        <p:nvSpPr>
          <p:cNvPr id="3" name="Content Placeholder 2"/>
          <p:cNvSpPr>
            <a:spLocks noGrp="1"/>
          </p:cNvSpPr>
          <p:nvPr>
            <p:ph idx="1"/>
          </p:nvPr>
        </p:nvSpPr>
        <p:spPr>
          <a:xfrm>
            <a:off x="624444" y="1584366"/>
            <a:ext cx="7772400" cy="4114800"/>
          </a:xfrm>
        </p:spPr>
        <p:txBody>
          <a:bodyPr/>
          <a:lstStyle/>
          <a:p>
            <a:r>
              <a:rPr lang="en-US" sz="2400" dirty="0" smtClean="0">
                <a:solidFill>
                  <a:schemeClr val="tx2"/>
                </a:solidFill>
              </a:rPr>
              <a:t>rule</a:t>
            </a:r>
            <a:r>
              <a:rPr lang="en-US" sz="2400" dirty="0" smtClean="0"/>
              <a:t> x (g);</a:t>
            </a:r>
          </a:p>
          <a:p>
            <a:pPr marL="0" indent="0">
              <a:buNone/>
            </a:pPr>
            <a:r>
              <a:rPr lang="en-US" sz="2400" dirty="0" smtClean="0"/>
              <a:t>      a</a:t>
            </a:r>
          </a:p>
          <a:p>
            <a:pPr marL="0" indent="0">
              <a:buNone/>
            </a:pPr>
            <a:r>
              <a:rPr lang="en-US" sz="2400" dirty="0" smtClean="0"/>
              <a:t>   </a:t>
            </a:r>
            <a:r>
              <a:rPr lang="en-US" sz="2400" dirty="0" err="1" smtClean="0">
                <a:solidFill>
                  <a:schemeClr val="tx2"/>
                </a:solidFill>
              </a:rPr>
              <a:t>endrule</a:t>
            </a:r>
            <a:endParaRPr lang="en-US" sz="2400" dirty="0" smtClean="0">
              <a:solidFill>
                <a:schemeClr val="tx2"/>
              </a:solidFill>
            </a:endParaRPr>
          </a:p>
          <a:p>
            <a:pPr marL="0" indent="0">
              <a:buNone/>
            </a:pPr>
            <a:r>
              <a:rPr lang="en-US" sz="2400" dirty="0"/>
              <a:t> </a:t>
            </a:r>
            <a:r>
              <a:rPr lang="en-US" sz="2400" dirty="0" smtClean="0"/>
              <a:t>  is the same as </a:t>
            </a:r>
            <a:r>
              <a:rPr lang="en-US" sz="2400" dirty="0" smtClean="0">
                <a:solidFill>
                  <a:schemeClr val="tx2"/>
                </a:solidFill>
              </a:rPr>
              <a:t>rule</a:t>
            </a:r>
            <a:r>
              <a:rPr lang="en-US" sz="2400" dirty="0" smtClean="0"/>
              <a:t> x (a </a:t>
            </a:r>
            <a:r>
              <a:rPr lang="en-US" sz="2400" dirty="0" smtClean="0">
                <a:solidFill>
                  <a:schemeClr val="tx2"/>
                </a:solidFill>
              </a:rPr>
              <a:t>when</a:t>
            </a:r>
            <a:r>
              <a:rPr lang="en-US" sz="2400" dirty="0" smtClean="0"/>
              <a:t> g)</a:t>
            </a:r>
          </a:p>
          <a:p>
            <a:r>
              <a:rPr lang="en-US" sz="2400" dirty="0" smtClean="0">
                <a:solidFill>
                  <a:schemeClr val="tx2"/>
                </a:solidFill>
              </a:rPr>
              <a:t>method</a:t>
            </a:r>
            <a:r>
              <a:rPr lang="en-US" sz="2400" dirty="0" smtClean="0"/>
              <a:t> foo(x, y) </a:t>
            </a:r>
            <a:r>
              <a:rPr lang="en-US" sz="2400" dirty="0" smtClean="0">
                <a:solidFill>
                  <a:schemeClr val="tx2"/>
                </a:solidFill>
              </a:rPr>
              <a:t>if</a:t>
            </a:r>
            <a:r>
              <a:rPr lang="en-US" sz="2400" dirty="0" smtClean="0"/>
              <a:t> (g);</a:t>
            </a:r>
            <a:endParaRPr lang="en-US" sz="2400" dirty="0"/>
          </a:p>
          <a:p>
            <a:pPr marL="0" indent="0">
              <a:buNone/>
            </a:pPr>
            <a:r>
              <a:rPr lang="en-US" sz="2400" dirty="0"/>
              <a:t>      a</a:t>
            </a:r>
          </a:p>
          <a:p>
            <a:pPr marL="0" indent="0">
              <a:buNone/>
            </a:pPr>
            <a:r>
              <a:rPr lang="en-US" sz="2400" dirty="0">
                <a:solidFill>
                  <a:schemeClr val="tx2"/>
                </a:solidFill>
              </a:rPr>
              <a:t>   </a:t>
            </a:r>
            <a:r>
              <a:rPr lang="en-US" sz="2400" dirty="0" err="1" smtClean="0">
                <a:solidFill>
                  <a:schemeClr val="tx2"/>
                </a:solidFill>
              </a:rPr>
              <a:t>endmethod</a:t>
            </a:r>
            <a:endParaRPr lang="en-US" sz="2400" dirty="0">
              <a:solidFill>
                <a:schemeClr val="tx2"/>
              </a:solidFill>
            </a:endParaRPr>
          </a:p>
          <a:p>
            <a:pPr marL="0" indent="0">
              <a:buNone/>
            </a:pPr>
            <a:r>
              <a:rPr lang="en-US" sz="2400" dirty="0"/>
              <a:t>   is the same </a:t>
            </a:r>
            <a:r>
              <a:rPr lang="en-US" sz="2400" dirty="0" smtClean="0"/>
              <a:t>as</a:t>
            </a:r>
          </a:p>
          <a:p>
            <a:pPr marL="0" indent="0">
              <a:buNone/>
            </a:pPr>
            <a:r>
              <a:rPr lang="en-US" sz="2400" dirty="0"/>
              <a:t> </a:t>
            </a:r>
            <a:r>
              <a:rPr lang="en-US" sz="2400" dirty="0" smtClean="0"/>
              <a:t>   </a:t>
            </a:r>
            <a:r>
              <a:rPr lang="en-US" sz="2400" dirty="0" smtClean="0">
                <a:solidFill>
                  <a:schemeClr val="tx2"/>
                </a:solidFill>
              </a:rPr>
              <a:t> method </a:t>
            </a:r>
            <a:r>
              <a:rPr lang="en-US" sz="2400" dirty="0" smtClean="0"/>
              <a:t>foo(x, y) (a </a:t>
            </a:r>
            <a:r>
              <a:rPr lang="en-US" sz="2400" dirty="0" smtClean="0">
                <a:solidFill>
                  <a:schemeClr val="tx2"/>
                </a:solidFill>
              </a:rPr>
              <a:t>when</a:t>
            </a:r>
            <a:r>
              <a:rPr lang="en-US" sz="2400" dirty="0" smtClean="0"/>
              <a:t> g) </a:t>
            </a:r>
            <a:r>
              <a:rPr lang="en-US" sz="2400" dirty="0" err="1" smtClean="0">
                <a:solidFill>
                  <a:schemeClr val="tx2"/>
                </a:solidFill>
              </a:rPr>
              <a:t>endmethod</a:t>
            </a:r>
            <a:endParaRPr lang="en-US" sz="2400" dirty="0" smtClean="0">
              <a:solidFill>
                <a:schemeClr val="tx2"/>
              </a:solidFill>
            </a:endParaRPr>
          </a:p>
          <a:p>
            <a:r>
              <a:rPr lang="en-US" sz="2400" dirty="0" smtClean="0"/>
              <a:t>If no guard is explicitly supplied, the guard is assumed to be True</a:t>
            </a:r>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14</a:t>
            </a:fld>
            <a:endParaRPr lang="en-US" dirty="0"/>
          </a:p>
        </p:txBody>
      </p:sp>
    </p:spTree>
    <p:extLst>
      <p:ext uri="{BB962C8B-B14F-4D97-AF65-F5344CB8AC3E}">
        <p14:creationId xmlns:p14="http://schemas.microsoft.com/office/powerpoint/2010/main" val="94211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Guards vs If’s</a:t>
            </a:r>
          </a:p>
        </p:txBody>
      </p:sp>
      <p:sp>
        <p:nvSpPr>
          <p:cNvPr id="25603" name="Rectangle 3" descr="Rectangle: Click to edit Master text styles&#10;Second level&#10;Third level&#10;Fourth level&#10;Fifth level"/>
          <p:cNvSpPr>
            <a:spLocks noGrp="1" noChangeArrowheads="1"/>
          </p:cNvSpPr>
          <p:nvPr>
            <p:ph type="body" idx="1"/>
          </p:nvPr>
        </p:nvSpPr>
        <p:spPr>
          <a:xfrm>
            <a:off x="838200" y="1666874"/>
            <a:ext cx="7772400" cy="4805177"/>
          </a:xfrm>
        </p:spPr>
        <p:txBody>
          <a:bodyPr/>
          <a:lstStyle/>
          <a:p>
            <a:pPr eaLnBrk="1" hangingPunct="1">
              <a:lnSpc>
                <a:spcPct val="90000"/>
              </a:lnSpc>
            </a:pPr>
            <a:r>
              <a:rPr lang="en-US" sz="2400" dirty="0" smtClean="0"/>
              <a:t>The predicate in </a:t>
            </a:r>
            <a:r>
              <a:rPr lang="en-US" sz="2400" dirty="0"/>
              <a:t>a Conditional action only affects the actions within the scope of the conditional action</a:t>
            </a:r>
          </a:p>
          <a:p>
            <a:pPr eaLnBrk="1" hangingPunct="1">
              <a:lnSpc>
                <a:spcPct val="90000"/>
              </a:lnSpc>
              <a:spcBef>
                <a:spcPct val="25000"/>
              </a:spcBef>
              <a:buClr>
                <a:schemeClr val="bg1"/>
              </a:buClr>
              <a:buSzPct val="100000"/>
              <a:buNone/>
            </a:pPr>
            <a:r>
              <a:rPr lang="en-US" sz="2000" dirty="0"/>
              <a:t>	(</a:t>
            </a:r>
            <a:r>
              <a:rPr lang="en-US" sz="2000" dirty="0">
                <a:solidFill>
                  <a:schemeClr val="tx2"/>
                </a:solidFill>
              </a:rPr>
              <a:t>if</a:t>
            </a:r>
            <a:r>
              <a:rPr lang="en-US" sz="2000" dirty="0"/>
              <a:t> (p1) a1) | a2 </a:t>
            </a:r>
          </a:p>
          <a:p>
            <a:pPr eaLnBrk="1" hangingPunct="1">
              <a:lnSpc>
                <a:spcPct val="90000"/>
              </a:lnSpc>
              <a:spcBef>
                <a:spcPct val="25000"/>
              </a:spcBef>
              <a:buClr>
                <a:schemeClr val="bg1"/>
              </a:buClr>
              <a:buSzPct val="100000"/>
              <a:buNone/>
            </a:pPr>
            <a:r>
              <a:rPr lang="en-US" sz="1600" dirty="0"/>
              <a:t>		</a:t>
            </a:r>
            <a:r>
              <a:rPr lang="en-US" sz="2400" dirty="0">
                <a:sym typeface="Wingdings" pitchFamily="-96" charset="2"/>
              </a:rPr>
              <a:t>p1 has no effect on a2 ... </a:t>
            </a:r>
          </a:p>
          <a:p>
            <a:pPr eaLnBrk="1" hangingPunct="1">
              <a:lnSpc>
                <a:spcPct val="90000"/>
              </a:lnSpc>
            </a:pPr>
            <a:r>
              <a:rPr lang="en-US" sz="2400" dirty="0" smtClean="0"/>
              <a:t>The guard on one action of a parallel group of actions affects every action within the group</a:t>
            </a:r>
          </a:p>
          <a:p>
            <a:pPr eaLnBrk="1" hangingPunct="1">
              <a:lnSpc>
                <a:spcPct val="90000"/>
              </a:lnSpc>
              <a:spcBef>
                <a:spcPct val="25000"/>
              </a:spcBef>
              <a:buClr>
                <a:schemeClr val="bg1"/>
              </a:buClr>
              <a:buSzPct val="100000"/>
              <a:buFont typeface="Wingdings" pitchFamily="-96" charset="2"/>
              <a:buNone/>
            </a:pPr>
            <a:r>
              <a:rPr lang="en-US" sz="2000" dirty="0" smtClean="0"/>
              <a:t>	(a1 </a:t>
            </a:r>
            <a:r>
              <a:rPr lang="en-US" sz="2000" dirty="0" smtClean="0">
                <a:solidFill>
                  <a:schemeClr val="tx2"/>
                </a:solidFill>
              </a:rPr>
              <a:t>when</a:t>
            </a:r>
            <a:r>
              <a:rPr lang="en-US" sz="2000" dirty="0" smtClean="0"/>
              <a:t> p1) | a2 </a:t>
            </a:r>
          </a:p>
          <a:p>
            <a:pPr eaLnBrk="1" hangingPunct="1">
              <a:lnSpc>
                <a:spcPct val="90000"/>
              </a:lnSpc>
              <a:spcBef>
                <a:spcPct val="25000"/>
              </a:spcBef>
              <a:buClr>
                <a:schemeClr val="bg1"/>
              </a:buClr>
              <a:buSzPct val="100000"/>
              <a:buFont typeface="Wingdings" pitchFamily="-96" charset="2"/>
              <a:buNone/>
            </a:pPr>
            <a:r>
              <a:rPr lang="en-US" sz="2000" dirty="0" smtClean="0"/>
              <a:t>		</a:t>
            </a:r>
            <a:r>
              <a:rPr lang="en-US" sz="2000" dirty="0" smtClean="0">
                <a:sym typeface="Wingdings" pitchFamily="-96" charset="2"/>
              </a:rPr>
              <a:t>==&gt; </a:t>
            </a:r>
            <a:r>
              <a:rPr lang="en-US" sz="2000" dirty="0" smtClean="0"/>
              <a:t> (a1</a:t>
            </a:r>
            <a:r>
              <a:rPr lang="en-US" sz="2000" dirty="0"/>
              <a:t> </a:t>
            </a:r>
            <a:r>
              <a:rPr lang="en-US" sz="2000" dirty="0" smtClean="0"/>
              <a:t>| a2) </a:t>
            </a:r>
            <a:r>
              <a:rPr lang="en-US" sz="2000" dirty="0" smtClean="0">
                <a:solidFill>
                  <a:schemeClr val="tx2"/>
                </a:solidFill>
              </a:rPr>
              <a:t>when</a:t>
            </a:r>
            <a:r>
              <a:rPr lang="en-US" sz="2000" dirty="0" smtClean="0"/>
              <a:t> p1</a:t>
            </a:r>
          </a:p>
          <a:p>
            <a:pPr eaLnBrk="1" hangingPunct="1">
              <a:lnSpc>
                <a:spcPct val="90000"/>
              </a:lnSpc>
            </a:pPr>
            <a:r>
              <a:rPr lang="en-US" sz="2400" dirty="0" smtClean="0"/>
              <a:t>Mixing ifs and whens</a:t>
            </a:r>
          </a:p>
          <a:p>
            <a:pPr eaLnBrk="1" hangingPunct="1">
              <a:lnSpc>
                <a:spcPct val="90000"/>
              </a:lnSpc>
              <a:spcBef>
                <a:spcPct val="25000"/>
              </a:spcBef>
              <a:buClr>
                <a:schemeClr val="bg1"/>
              </a:buClr>
              <a:buSzPct val="100000"/>
              <a:buFont typeface="Wingdings" pitchFamily="-96" charset="2"/>
              <a:buNone/>
            </a:pPr>
            <a:r>
              <a:rPr lang="en-US" sz="2000" dirty="0" smtClean="0"/>
              <a:t>	(</a:t>
            </a:r>
            <a:r>
              <a:rPr lang="en-US" sz="2000" dirty="0" smtClean="0">
                <a:solidFill>
                  <a:schemeClr val="tx2"/>
                </a:solidFill>
              </a:rPr>
              <a:t>if</a:t>
            </a:r>
            <a:r>
              <a:rPr lang="en-US" sz="2000" dirty="0" smtClean="0"/>
              <a:t> (p) (a1 </a:t>
            </a:r>
            <a:r>
              <a:rPr lang="en-US" sz="2000" dirty="0" smtClean="0">
                <a:solidFill>
                  <a:schemeClr val="tx2"/>
                </a:solidFill>
              </a:rPr>
              <a:t>when</a:t>
            </a:r>
            <a:r>
              <a:rPr lang="en-US" sz="2000" dirty="0" smtClean="0"/>
              <a:t> q)) | a2</a:t>
            </a:r>
          </a:p>
          <a:p>
            <a:pPr eaLnBrk="1" hangingPunct="1">
              <a:lnSpc>
                <a:spcPct val="90000"/>
              </a:lnSpc>
              <a:spcBef>
                <a:spcPct val="25000"/>
              </a:spcBef>
              <a:buClr>
                <a:schemeClr val="bg1"/>
              </a:buClr>
              <a:buSzPct val="100000"/>
              <a:buFont typeface="Wingdings" pitchFamily="-96" charset="2"/>
              <a:buNone/>
            </a:pPr>
            <a:r>
              <a:rPr lang="en-US" sz="2000" dirty="0" smtClean="0"/>
              <a:t>      </a:t>
            </a:r>
            <a:r>
              <a:rPr lang="en-US" sz="2000" dirty="0" smtClean="0">
                <a:sym typeface="Symbol" pitchFamily="-96" charset="2"/>
              </a:rPr>
              <a:t> (</a:t>
            </a:r>
            <a:r>
              <a:rPr lang="en-US" sz="2000" dirty="0" smtClean="0"/>
              <a:t>(</a:t>
            </a:r>
            <a:r>
              <a:rPr lang="en-US" sz="2000" dirty="0" smtClean="0">
                <a:solidFill>
                  <a:schemeClr val="tx2"/>
                </a:solidFill>
              </a:rPr>
              <a:t>if</a:t>
            </a:r>
            <a:r>
              <a:rPr lang="en-US" sz="2000" dirty="0" smtClean="0"/>
              <a:t> (p) a1) | a2) </a:t>
            </a:r>
            <a:r>
              <a:rPr lang="en-US" sz="2000" dirty="0" smtClean="0">
                <a:solidFill>
                  <a:schemeClr val="tx2"/>
                </a:solidFill>
              </a:rPr>
              <a:t>when</a:t>
            </a:r>
            <a:r>
              <a:rPr lang="en-US" sz="2000" dirty="0" smtClean="0"/>
              <a:t> ((p &amp;&amp; q) || !p)</a:t>
            </a:r>
          </a:p>
          <a:p>
            <a:pPr eaLnBrk="1" hangingPunct="1">
              <a:lnSpc>
                <a:spcPct val="90000"/>
              </a:lnSpc>
              <a:spcBef>
                <a:spcPct val="25000"/>
              </a:spcBef>
              <a:buClr>
                <a:schemeClr val="bg1"/>
              </a:buClr>
              <a:buSzPct val="100000"/>
              <a:buNone/>
            </a:pPr>
            <a:r>
              <a:rPr lang="en-US" sz="2000" dirty="0"/>
              <a:t> </a:t>
            </a:r>
            <a:r>
              <a:rPr lang="en-US" sz="2000" dirty="0" smtClean="0"/>
              <a:t>     </a:t>
            </a:r>
            <a:r>
              <a:rPr lang="en-US" sz="2000" dirty="0" smtClean="0">
                <a:sym typeface="Symbol" pitchFamily="-96" charset="2"/>
              </a:rPr>
              <a:t> </a:t>
            </a:r>
            <a:r>
              <a:rPr lang="en-US" sz="2000" dirty="0">
                <a:sym typeface="Symbol" pitchFamily="-96" charset="2"/>
              </a:rPr>
              <a:t>(</a:t>
            </a:r>
            <a:r>
              <a:rPr lang="en-US" sz="2000" dirty="0"/>
              <a:t>(</a:t>
            </a:r>
            <a:r>
              <a:rPr lang="en-US" sz="2000" dirty="0">
                <a:solidFill>
                  <a:schemeClr val="tx2"/>
                </a:solidFill>
              </a:rPr>
              <a:t>if</a:t>
            </a:r>
            <a:r>
              <a:rPr lang="en-US" sz="2000" dirty="0"/>
              <a:t> (</a:t>
            </a:r>
            <a:r>
              <a:rPr lang="en-US" sz="2000" dirty="0" smtClean="0"/>
              <a:t>p) a1) | a2) </a:t>
            </a:r>
            <a:r>
              <a:rPr lang="en-US" sz="2000" dirty="0">
                <a:solidFill>
                  <a:schemeClr val="tx2"/>
                </a:solidFill>
              </a:rPr>
              <a:t>when</a:t>
            </a:r>
            <a:r>
              <a:rPr lang="en-US" sz="2000" dirty="0"/>
              <a:t> </a:t>
            </a:r>
            <a:r>
              <a:rPr lang="en-US" sz="2000" dirty="0" smtClean="0"/>
              <a:t>(q || !p)</a:t>
            </a:r>
          </a:p>
        </p:txBody>
      </p:sp>
      <p:sp>
        <p:nvSpPr>
          <p:cNvPr id="5" name="Date Placeholder 4"/>
          <p:cNvSpPr>
            <a:spLocks noGrp="1"/>
          </p:cNvSpPr>
          <p:nvPr>
            <p:ph type="dt" sz="half" idx="10"/>
          </p:nvPr>
        </p:nvSpPr>
        <p:spPr/>
        <p:txBody>
          <a:bodyPr/>
          <a:lstStyle/>
          <a:p>
            <a:pPr>
              <a:defRPr/>
            </a:pPr>
            <a:r>
              <a:rPr lang="en-US" smtClean="0"/>
              <a:t>September 30,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L09-</a:t>
            </a:r>
            <a:fld id="{4F9502F6-954B-46E9-AC05-33DEDF4CA0BF}" type="slidenum">
              <a:rPr lang="en-US" smtClean="0"/>
              <a:pPr>
                <a:defRPr/>
              </a:pPr>
              <a:t>15</a:t>
            </a:fld>
            <a:endParaRPr lang="en-US" dirty="0"/>
          </a:p>
        </p:txBody>
      </p:sp>
    </p:spTree>
    <p:extLst>
      <p:ext uri="{BB962C8B-B14F-4D97-AF65-F5344CB8AC3E}">
        <p14:creationId xmlns:p14="http://schemas.microsoft.com/office/powerpoint/2010/main" val="361600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60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 Lifting Axioms</a:t>
            </a:r>
            <a:br>
              <a:rPr lang="en-US" dirty="0" smtClean="0"/>
            </a:br>
            <a:r>
              <a:rPr lang="en-US" sz="2400" dirty="0" smtClean="0"/>
              <a:t>without Let-blocks</a:t>
            </a:r>
            <a:endParaRPr lang="en-US" dirty="0"/>
          </a:p>
        </p:txBody>
      </p:sp>
      <p:sp>
        <p:nvSpPr>
          <p:cNvPr id="3" name="Content Placeholder 2"/>
          <p:cNvSpPr>
            <a:spLocks noGrp="1"/>
          </p:cNvSpPr>
          <p:nvPr>
            <p:ph idx="1"/>
          </p:nvPr>
        </p:nvSpPr>
        <p:spPr>
          <a:xfrm>
            <a:off x="648194" y="1548740"/>
            <a:ext cx="8008917" cy="4958938"/>
          </a:xfrm>
        </p:spPr>
        <p:txBody>
          <a:bodyPr/>
          <a:lstStyle/>
          <a:p>
            <a:pPr>
              <a:spcBef>
                <a:spcPts val="600"/>
              </a:spcBef>
            </a:pPr>
            <a:r>
              <a:rPr lang="en-US" sz="2400" dirty="0" smtClean="0"/>
              <a:t>All the guards can be “lifted” to the top of a rule</a:t>
            </a:r>
          </a:p>
          <a:p>
            <a:pPr lvl="1">
              <a:spcBef>
                <a:spcPts val="600"/>
              </a:spcBef>
            </a:pPr>
            <a:r>
              <a:rPr lang="en-US" sz="2000" dirty="0" smtClean="0">
                <a:latin typeface="Verdana" pitchFamily="34" charset="0"/>
              </a:rPr>
              <a:t>(a1 </a:t>
            </a:r>
            <a:r>
              <a:rPr lang="en-US" sz="2000" dirty="0">
                <a:solidFill>
                  <a:schemeClr val="tx2"/>
                </a:solidFill>
                <a:latin typeface="Verdana" pitchFamily="34" charset="0"/>
              </a:rPr>
              <a:t>when</a:t>
            </a:r>
            <a:r>
              <a:rPr lang="en-US" sz="2000" dirty="0">
                <a:latin typeface="Verdana" pitchFamily="34" charset="0"/>
              </a:rPr>
              <a:t> </a:t>
            </a:r>
            <a:r>
              <a:rPr lang="en-US" sz="2000" dirty="0" smtClean="0">
                <a:latin typeface="Verdana" pitchFamily="34" charset="0"/>
              </a:rPr>
              <a:t>p) </a:t>
            </a:r>
            <a:r>
              <a:rPr lang="en-US" sz="2000" dirty="0">
                <a:latin typeface="Verdana" pitchFamily="34" charset="0"/>
              </a:rPr>
              <a:t> </a:t>
            </a:r>
            <a:r>
              <a:rPr lang="en-US" sz="2000" dirty="0" smtClean="0">
                <a:latin typeface="Verdana" pitchFamily="34" charset="0"/>
              </a:rPr>
              <a:t>| a2	</a:t>
            </a:r>
            <a:r>
              <a:rPr lang="en-US" sz="2000" dirty="0" smtClean="0">
                <a:latin typeface="Verdana" pitchFamily="34" charset="0"/>
                <a:sym typeface="Symbol"/>
              </a:rPr>
              <a:t> </a:t>
            </a:r>
          </a:p>
          <a:p>
            <a:pPr lvl="1">
              <a:spcBef>
                <a:spcPts val="600"/>
              </a:spcBef>
            </a:pPr>
            <a:r>
              <a:rPr lang="en-US" sz="2000" dirty="0" smtClean="0">
                <a:latin typeface="Verdana" pitchFamily="34" charset="0"/>
              </a:rPr>
              <a:t>a1 </a:t>
            </a:r>
            <a:r>
              <a:rPr lang="en-US" sz="2000" dirty="0">
                <a:latin typeface="Verdana" pitchFamily="34" charset="0"/>
              </a:rPr>
              <a:t>|</a:t>
            </a:r>
            <a:r>
              <a:rPr lang="en-US" sz="2000" dirty="0" smtClean="0">
                <a:latin typeface="Verdana" pitchFamily="34" charset="0"/>
              </a:rPr>
              <a:t> </a:t>
            </a:r>
            <a:r>
              <a:rPr lang="en-US" sz="2000" dirty="0">
                <a:latin typeface="Verdana" pitchFamily="34" charset="0"/>
              </a:rPr>
              <a:t>(a2 </a:t>
            </a:r>
            <a:r>
              <a:rPr lang="en-US" sz="2000" dirty="0">
                <a:solidFill>
                  <a:schemeClr val="tx2"/>
                </a:solidFill>
                <a:latin typeface="Verdana" pitchFamily="34" charset="0"/>
              </a:rPr>
              <a:t>when</a:t>
            </a:r>
            <a:r>
              <a:rPr lang="en-US" sz="2000" dirty="0">
                <a:latin typeface="Verdana" pitchFamily="34" charset="0"/>
              </a:rPr>
              <a:t> </a:t>
            </a:r>
            <a:r>
              <a:rPr lang="en-US" sz="2000" dirty="0" smtClean="0">
                <a:latin typeface="Verdana" pitchFamily="34" charset="0"/>
              </a:rPr>
              <a:t>p)	</a:t>
            </a:r>
            <a:r>
              <a:rPr lang="en-US" sz="2000" dirty="0" smtClean="0">
                <a:latin typeface="Verdana" pitchFamily="34" charset="0"/>
                <a:sym typeface="Symbol"/>
              </a:rPr>
              <a:t></a:t>
            </a:r>
            <a:endParaRPr lang="en-US" sz="2000" dirty="0" smtClean="0">
              <a:latin typeface="Verdana" pitchFamily="34" charset="0"/>
            </a:endParaRPr>
          </a:p>
          <a:p>
            <a:pPr lvl="1">
              <a:spcBef>
                <a:spcPts val="600"/>
              </a:spcBef>
            </a:pPr>
            <a:r>
              <a:rPr lang="en-US" sz="2000" dirty="0" smtClean="0">
                <a:solidFill>
                  <a:schemeClr val="tx2"/>
                </a:solidFill>
                <a:latin typeface="Verdana" pitchFamily="34" charset="0"/>
                <a:sym typeface="Wingdings" pitchFamily="2" charset="2"/>
              </a:rPr>
              <a:t>if</a:t>
            </a:r>
            <a:r>
              <a:rPr lang="en-US" sz="2000" dirty="0" smtClean="0">
                <a:latin typeface="Verdana" pitchFamily="34" charset="0"/>
                <a:sym typeface="Wingdings" pitchFamily="2" charset="2"/>
              </a:rPr>
              <a:t> </a:t>
            </a:r>
            <a:r>
              <a:rPr lang="en-US" sz="2000" dirty="0">
                <a:latin typeface="Verdana" pitchFamily="34" charset="0"/>
                <a:sym typeface="Wingdings" pitchFamily="2" charset="2"/>
              </a:rPr>
              <a:t>(p </a:t>
            </a:r>
            <a:r>
              <a:rPr lang="en-US" sz="2000" dirty="0">
                <a:solidFill>
                  <a:schemeClr val="tx2"/>
                </a:solidFill>
                <a:latin typeface="Verdana" pitchFamily="34" charset="0"/>
                <a:sym typeface="Wingdings" pitchFamily="2" charset="2"/>
              </a:rPr>
              <a:t>when</a:t>
            </a:r>
            <a:r>
              <a:rPr lang="en-US" sz="2000" dirty="0">
                <a:latin typeface="Verdana" pitchFamily="34" charset="0"/>
                <a:sym typeface="Wingdings" pitchFamily="2" charset="2"/>
              </a:rPr>
              <a:t> </a:t>
            </a:r>
            <a:r>
              <a:rPr lang="en-US" sz="2000" dirty="0" smtClean="0">
                <a:latin typeface="Verdana" pitchFamily="34" charset="0"/>
                <a:sym typeface="Wingdings" pitchFamily="2" charset="2"/>
              </a:rPr>
              <a:t>q) a		</a:t>
            </a:r>
            <a:r>
              <a:rPr lang="en-US" sz="2000" dirty="0" smtClean="0">
                <a:latin typeface="Verdana" pitchFamily="34" charset="0"/>
                <a:sym typeface="Symbol"/>
              </a:rPr>
              <a:t></a:t>
            </a:r>
            <a:r>
              <a:rPr lang="en-US" sz="2000" dirty="0" smtClean="0">
                <a:latin typeface="Verdana" pitchFamily="34" charset="0"/>
                <a:sym typeface="Wingdings" pitchFamily="2" charset="2"/>
              </a:rPr>
              <a:t> </a:t>
            </a:r>
          </a:p>
          <a:p>
            <a:pPr lvl="1">
              <a:spcBef>
                <a:spcPts val="600"/>
              </a:spcBef>
            </a:pPr>
            <a:r>
              <a:rPr lang="en-US" sz="2000" dirty="0" smtClean="0">
                <a:solidFill>
                  <a:schemeClr val="tx2"/>
                </a:solidFill>
                <a:latin typeface="Verdana" pitchFamily="34" charset="0"/>
                <a:sym typeface="Wingdings" pitchFamily="2" charset="2"/>
              </a:rPr>
              <a:t>if</a:t>
            </a:r>
            <a:r>
              <a:rPr lang="en-US" sz="2000" dirty="0" smtClean="0">
                <a:latin typeface="Verdana" pitchFamily="34" charset="0"/>
                <a:sym typeface="Wingdings" pitchFamily="2" charset="2"/>
              </a:rPr>
              <a:t> (p) </a:t>
            </a:r>
            <a:r>
              <a:rPr lang="en-US" sz="2000" dirty="0">
                <a:latin typeface="Verdana" pitchFamily="34" charset="0"/>
                <a:sym typeface="Wingdings" pitchFamily="2" charset="2"/>
              </a:rPr>
              <a:t>(a </a:t>
            </a:r>
            <a:r>
              <a:rPr lang="en-US" sz="2000" dirty="0">
                <a:solidFill>
                  <a:schemeClr val="tx2"/>
                </a:solidFill>
                <a:latin typeface="Verdana" pitchFamily="34" charset="0"/>
                <a:sym typeface="Wingdings" pitchFamily="2" charset="2"/>
              </a:rPr>
              <a:t>when</a:t>
            </a:r>
            <a:r>
              <a:rPr lang="en-US" sz="2000" dirty="0">
                <a:latin typeface="Verdana" pitchFamily="34" charset="0"/>
                <a:sym typeface="Wingdings" pitchFamily="2" charset="2"/>
              </a:rPr>
              <a:t> </a:t>
            </a:r>
            <a:r>
              <a:rPr lang="en-US" sz="2000" dirty="0" smtClean="0">
                <a:latin typeface="Verdana" pitchFamily="34" charset="0"/>
                <a:sym typeface="Wingdings" pitchFamily="2" charset="2"/>
              </a:rPr>
              <a:t>q)	</a:t>
            </a:r>
            <a:r>
              <a:rPr lang="en-US" sz="2000" dirty="0" smtClean="0">
                <a:latin typeface="Verdana" pitchFamily="34" charset="0"/>
                <a:sym typeface="Symbol"/>
              </a:rPr>
              <a:t></a:t>
            </a:r>
            <a:endParaRPr lang="en-US" sz="2000" dirty="0" smtClean="0">
              <a:latin typeface="Verdana" pitchFamily="34" charset="0"/>
              <a:sym typeface="Wingdings" pitchFamily="2" charset="2"/>
            </a:endParaRPr>
          </a:p>
          <a:p>
            <a:pPr lvl="1">
              <a:spcBef>
                <a:spcPts val="600"/>
              </a:spcBef>
            </a:pPr>
            <a:r>
              <a:rPr lang="en-US" sz="2000" dirty="0" smtClean="0">
                <a:latin typeface="Verdana" pitchFamily="34" charset="0"/>
              </a:rPr>
              <a:t>(</a:t>
            </a:r>
            <a:r>
              <a:rPr lang="en-US" sz="2000" dirty="0">
                <a:latin typeface="Verdana" pitchFamily="34" charset="0"/>
              </a:rPr>
              <a:t>a </a:t>
            </a:r>
            <a:r>
              <a:rPr lang="en-US" sz="2000" dirty="0">
                <a:solidFill>
                  <a:schemeClr val="tx2"/>
                </a:solidFill>
                <a:latin typeface="Verdana" pitchFamily="34" charset="0"/>
              </a:rPr>
              <a:t>when</a:t>
            </a:r>
            <a:r>
              <a:rPr lang="en-US" sz="2000" dirty="0">
                <a:latin typeface="Verdana" pitchFamily="34" charset="0"/>
              </a:rPr>
              <a:t> </a:t>
            </a:r>
            <a:r>
              <a:rPr lang="en-US" sz="2000" dirty="0" smtClean="0">
                <a:latin typeface="Verdana" pitchFamily="34" charset="0"/>
              </a:rPr>
              <a:t>p1) </a:t>
            </a:r>
            <a:r>
              <a:rPr lang="en-US" sz="2000" dirty="0">
                <a:solidFill>
                  <a:schemeClr val="tx2"/>
                </a:solidFill>
                <a:latin typeface="Verdana" pitchFamily="34" charset="0"/>
              </a:rPr>
              <a:t>when</a:t>
            </a:r>
            <a:r>
              <a:rPr lang="en-US" sz="2000" dirty="0">
                <a:latin typeface="Verdana" pitchFamily="34" charset="0"/>
              </a:rPr>
              <a:t> </a:t>
            </a:r>
            <a:r>
              <a:rPr lang="en-US" sz="2000" dirty="0" smtClean="0">
                <a:latin typeface="Verdana" pitchFamily="34" charset="0"/>
              </a:rPr>
              <a:t>p2	</a:t>
            </a:r>
            <a:r>
              <a:rPr lang="en-US" sz="2000" dirty="0" smtClean="0">
                <a:latin typeface="Verdana" pitchFamily="34" charset="0"/>
                <a:sym typeface="Symbol"/>
              </a:rPr>
              <a:t></a:t>
            </a:r>
            <a:r>
              <a:rPr lang="en-US" sz="2000" dirty="0" smtClean="0">
                <a:sym typeface="Wingdings" pitchFamily="2" charset="2"/>
              </a:rPr>
              <a:t> </a:t>
            </a:r>
          </a:p>
          <a:p>
            <a:pPr lvl="1">
              <a:spcBef>
                <a:spcPts val="600"/>
              </a:spcBef>
            </a:pPr>
            <a:r>
              <a:rPr lang="en-US" sz="2000" dirty="0" err="1" smtClean="0"/>
              <a:t>m.g</a:t>
            </a:r>
            <a:r>
              <a:rPr lang="en-US" sz="2000" baseline="-25000" dirty="0" err="1" smtClean="0"/>
              <a:t>B</a:t>
            </a:r>
            <a:r>
              <a:rPr lang="en-US" sz="2000" dirty="0" smtClean="0">
                <a:latin typeface="Verdana" pitchFamily="34" charset="0"/>
                <a:sym typeface="Wingdings" pitchFamily="2" charset="2"/>
              </a:rPr>
              <a:t>(e </a:t>
            </a:r>
            <a:r>
              <a:rPr lang="en-US" sz="2000" dirty="0">
                <a:solidFill>
                  <a:schemeClr val="tx2"/>
                </a:solidFill>
                <a:latin typeface="Verdana" pitchFamily="34" charset="0"/>
                <a:sym typeface="Wingdings" pitchFamily="2" charset="2"/>
              </a:rPr>
              <a:t>when</a:t>
            </a:r>
            <a:r>
              <a:rPr lang="en-US" sz="2000" dirty="0">
                <a:latin typeface="Verdana" pitchFamily="34" charset="0"/>
                <a:sym typeface="Wingdings" pitchFamily="2" charset="2"/>
              </a:rPr>
              <a:t> </a:t>
            </a:r>
            <a:r>
              <a:rPr lang="en-US" sz="2000" dirty="0" smtClean="0">
                <a:latin typeface="Verdana" pitchFamily="34" charset="0"/>
                <a:sym typeface="Wingdings" pitchFamily="2" charset="2"/>
              </a:rPr>
              <a:t>p)	</a:t>
            </a:r>
            <a:r>
              <a:rPr lang="en-US" sz="2000" dirty="0" smtClean="0">
                <a:latin typeface="Verdana" pitchFamily="34" charset="0"/>
                <a:sym typeface="Symbol"/>
              </a:rPr>
              <a:t></a:t>
            </a:r>
            <a:r>
              <a:rPr lang="en-US" sz="2000" dirty="0" smtClean="0">
                <a:latin typeface="Verdana" pitchFamily="34" charset="0"/>
                <a:sym typeface="Wingdings" pitchFamily="2" charset="2"/>
              </a:rPr>
              <a:t> </a:t>
            </a:r>
          </a:p>
          <a:p>
            <a:pPr marL="0" indent="0">
              <a:spcBef>
                <a:spcPts val="600"/>
              </a:spcBef>
              <a:buNone/>
            </a:pPr>
            <a:r>
              <a:rPr lang="en-US" sz="2400" dirty="0" smtClean="0">
                <a:latin typeface="Verdana" pitchFamily="34" charset="0"/>
                <a:sym typeface="Wingdings" pitchFamily="2" charset="2"/>
              </a:rPr>
              <a:t>similarly </a:t>
            </a:r>
            <a:r>
              <a:rPr lang="en-US" sz="2400" dirty="0">
                <a:latin typeface="Verdana" pitchFamily="34" charset="0"/>
                <a:sym typeface="Wingdings" pitchFamily="2" charset="2"/>
              </a:rPr>
              <a:t>for expressions </a:t>
            </a:r>
            <a:r>
              <a:rPr lang="en-US" sz="2400" dirty="0" smtClean="0">
                <a:latin typeface="Verdana" pitchFamily="34" charset="0"/>
                <a:sym typeface="Wingdings" pitchFamily="2" charset="2"/>
              </a:rPr>
              <a:t>...</a:t>
            </a:r>
          </a:p>
          <a:p>
            <a:pPr lvl="1">
              <a:spcBef>
                <a:spcPts val="600"/>
              </a:spcBef>
            </a:pPr>
            <a:r>
              <a:rPr lang="en-US" sz="2000" dirty="0" smtClean="0">
                <a:solidFill>
                  <a:schemeClr val="tx2"/>
                </a:solidFill>
                <a:latin typeface="Verdana" pitchFamily="34" charset="0"/>
                <a:sym typeface="Wingdings" pitchFamily="2" charset="2"/>
              </a:rPr>
              <a:t>Rule</a:t>
            </a:r>
            <a:r>
              <a:rPr lang="en-US" sz="2000" dirty="0" smtClean="0">
                <a:latin typeface="Verdana" pitchFamily="34" charset="0"/>
                <a:sym typeface="Wingdings" pitchFamily="2" charset="2"/>
              </a:rPr>
              <a:t> </a:t>
            </a:r>
            <a:r>
              <a:rPr lang="en-US" sz="2000" dirty="0">
                <a:latin typeface="Verdana" pitchFamily="34" charset="0"/>
                <a:sym typeface="Wingdings" pitchFamily="2" charset="2"/>
              </a:rPr>
              <a:t>r </a:t>
            </a:r>
            <a:r>
              <a:rPr lang="en-US" sz="2000" dirty="0" smtClean="0">
                <a:latin typeface="Verdana" pitchFamily="34" charset="0"/>
                <a:sym typeface="Wingdings" pitchFamily="2" charset="2"/>
              </a:rPr>
              <a:t>(a </a:t>
            </a:r>
            <a:r>
              <a:rPr lang="en-US" sz="2000" dirty="0">
                <a:solidFill>
                  <a:schemeClr val="tx2"/>
                </a:solidFill>
                <a:latin typeface="Verdana" pitchFamily="34" charset="0"/>
                <a:sym typeface="Wingdings" pitchFamily="2" charset="2"/>
              </a:rPr>
              <a:t>when</a:t>
            </a:r>
            <a:r>
              <a:rPr lang="en-US" sz="2000" dirty="0">
                <a:latin typeface="Verdana" pitchFamily="34" charset="0"/>
                <a:sym typeface="Wingdings" pitchFamily="2" charset="2"/>
              </a:rPr>
              <a:t> </a:t>
            </a:r>
            <a:r>
              <a:rPr lang="en-US" sz="2000" dirty="0" smtClean="0">
                <a:latin typeface="Verdana" pitchFamily="34" charset="0"/>
                <a:sym typeface="Wingdings" pitchFamily="2" charset="2"/>
              </a:rPr>
              <a:t>p)	</a:t>
            </a:r>
            <a:r>
              <a:rPr lang="en-US" sz="2000" dirty="0" smtClean="0">
                <a:latin typeface="Verdana" pitchFamily="34" charset="0"/>
                <a:sym typeface="Symbol"/>
              </a:rPr>
              <a:t></a:t>
            </a:r>
            <a:endParaRPr lang="en-US" sz="2000" dirty="0" smtClean="0">
              <a:latin typeface="Verdana" pitchFamily="34" charset="0"/>
              <a:sym typeface="Wingdings" pitchFamily="2" charset="2"/>
            </a:endParaRPr>
          </a:p>
        </p:txBody>
      </p:sp>
      <p:sp>
        <p:nvSpPr>
          <p:cNvPr id="8" name="TextBox 7"/>
          <p:cNvSpPr txBox="1"/>
          <p:nvPr/>
        </p:nvSpPr>
        <p:spPr>
          <a:xfrm>
            <a:off x="4847895" y="2002220"/>
            <a:ext cx="3241593" cy="3154710"/>
          </a:xfrm>
          <a:prstGeom prst="rect">
            <a:avLst/>
          </a:prstGeom>
          <a:noFill/>
        </p:spPr>
        <p:txBody>
          <a:bodyPr wrap="none" rtlCol="0">
            <a:spAutoFit/>
          </a:bodyPr>
          <a:lstStyle/>
          <a:p>
            <a:pPr marL="0" lvl="1">
              <a:spcBef>
                <a:spcPts val="600"/>
              </a:spcBef>
            </a:pPr>
            <a:r>
              <a:rPr lang="en-US" dirty="0">
                <a:latin typeface="Verdana" pitchFamily="34" charset="0"/>
              </a:rPr>
              <a:t>(a1 |</a:t>
            </a:r>
            <a:r>
              <a:rPr lang="en-US" dirty="0" smtClean="0">
                <a:latin typeface="Verdana" pitchFamily="34" charset="0"/>
              </a:rPr>
              <a:t> a2) </a:t>
            </a:r>
            <a:r>
              <a:rPr lang="en-US" dirty="0">
                <a:solidFill>
                  <a:schemeClr val="tx2"/>
                </a:solidFill>
                <a:latin typeface="Verdana" pitchFamily="34" charset="0"/>
              </a:rPr>
              <a:t>when</a:t>
            </a:r>
            <a:r>
              <a:rPr lang="en-US" dirty="0">
                <a:latin typeface="Verdana" pitchFamily="34" charset="0"/>
              </a:rPr>
              <a:t> p</a:t>
            </a:r>
          </a:p>
          <a:p>
            <a:pPr marL="0" lvl="1">
              <a:spcBef>
                <a:spcPts val="600"/>
              </a:spcBef>
            </a:pPr>
            <a:r>
              <a:rPr lang="en-US" dirty="0">
                <a:latin typeface="Verdana" pitchFamily="34" charset="0"/>
              </a:rPr>
              <a:t>(a1 </a:t>
            </a:r>
            <a:r>
              <a:rPr lang="en-US" dirty="0" smtClean="0">
                <a:latin typeface="Verdana" pitchFamily="34" charset="0"/>
              </a:rPr>
              <a:t>| a2) </a:t>
            </a:r>
            <a:r>
              <a:rPr lang="en-US" dirty="0">
                <a:solidFill>
                  <a:schemeClr val="tx2"/>
                </a:solidFill>
                <a:latin typeface="Verdana" pitchFamily="34" charset="0"/>
              </a:rPr>
              <a:t>when</a:t>
            </a:r>
            <a:r>
              <a:rPr lang="en-US" dirty="0">
                <a:latin typeface="Verdana" pitchFamily="34" charset="0"/>
              </a:rPr>
              <a:t> </a:t>
            </a:r>
            <a:r>
              <a:rPr lang="en-US" dirty="0" smtClean="0">
                <a:latin typeface="Verdana" pitchFamily="34" charset="0"/>
              </a:rPr>
              <a:t>p</a:t>
            </a:r>
            <a:endParaRPr lang="en-US" dirty="0" smtClean="0"/>
          </a:p>
          <a:p>
            <a:pPr marL="0" lvl="1">
              <a:spcBef>
                <a:spcPts val="600"/>
              </a:spcBef>
            </a:pPr>
            <a:r>
              <a:rPr lang="en-US" dirty="0" smtClean="0">
                <a:latin typeface="Verdana" pitchFamily="34" charset="0"/>
                <a:sym typeface="Wingdings" pitchFamily="2" charset="2"/>
              </a:rPr>
              <a:t>(</a:t>
            </a:r>
            <a:r>
              <a:rPr lang="en-US" dirty="0">
                <a:solidFill>
                  <a:schemeClr val="tx2"/>
                </a:solidFill>
                <a:latin typeface="Verdana" pitchFamily="34" charset="0"/>
                <a:sym typeface="Wingdings" pitchFamily="2" charset="2"/>
              </a:rPr>
              <a:t>if</a:t>
            </a:r>
            <a:r>
              <a:rPr lang="en-US" dirty="0">
                <a:latin typeface="Verdana" pitchFamily="34" charset="0"/>
                <a:sym typeface="Wingdings" pitchFamily="2" charset="2"/>
              </a:rPr>
              <a:t> (</a:t>
            </a:r>
            <a:r>
              <a:rPr lang="en-US" dirty="0" smtClean="0">
                <a:latin typeface="Verdana" pitchFamily="34" charset="0"/>
                <a:sym typeface="Wingdings" pitchFamily="2" charset="2"/>
              </a:rPr>
              <a:t>p) a) </a:t>
            </a:r>
            <a:r>
              <a:rPr lang="en-US" dirty="0">
                <a:solidFill>
                  <a:schemeClr val="tx2"/>
                </a:solidFill>
                <a:latin typeface="Verdana" pitchFamily="34" charset="0"/>
                <a:sym typeface="Wingdings" pitchFamily="2" charset="2"/>
              </a:rPr>
              <a:t>when</a:t>
            </a:r>
            <a:r>
              <a:rPr lang="en-US" dirty="0">
                <a:latin typeface="Verdana" pitchFamily="34" charset="0"/>
                <a:sym typeface="Wingdings" pitchFamily="2" charset="2"/>
              </a:rPr>
              <a:t> q</a:t>
            </a:r>
          </a:p>
          <a:p>
            <a:pPr marL="0" lvl="1">
              <a:spcBef>
                <a:spcPts val="600"/>
              </a:spcBef>
            </a:pPr>
            <a:r>
              <a:rPr lang="en-US" dirty="0">
                <a:latin typeface="Verdana" pitchFamily="34" charset="0"/>
                <a:sym typeface="Wingdings" pitchFamily="2" charset="2"/>
              </a:rPr>
              <a:t>(</a:t>
            </a:r>
            <a:r>
              <a:rPr lang="en-US" dirty="0">
                <a:solidFill>
                  <a:schemeClr val="tx2"/>
                </a:solidFill>
                <a:latin typeface="Verdana" pitchFamily="34" charset="0"/>
                <a:sym typeface="Wingdings" pitchFamily="2" charset="2"/>
              </a:rPr>
              <a:t>if</a:t>
            </a:r>
            <a:r>
              <a:rPr lang="en-US" dirty="0">
                <a:latin typeface="Verdana" pitchFamily="34" charset="0"/>
                <a:sym typeface="Wingdings" pitchFamily="2" charset="2"/>
              </a:rPr>
              <a:t> (</a:t>
            </a:r>
            <a:r>
              <a:rPr lang="en-US" dirty="0" smtClean="0">
                <a:latin typeface="Verdana" pitchFamily="34" charset="0"/>
                <a:sym typeface="Wingdings" pitchFamily="2" charset="2"/>
              </a:rPr>
              <a:t>p) a) </a:t>
            </a:r>
            <a:r>
              <a:rPr lang="en-US" dirty="0">
                <a:solidFill>
                  <a:schemeClr val="tx2"/>
                </a:solidFill>
                <a:latin typeface="Verdana" pitchFamily="34" charset="0"/>
                <a:sym typeface="Wingdings" pitchFamily="2" charset="2"/>
              </a:rPr>
              <a:t>when</a:t>
            </a:r>
            <a:r>
              <a:rPr lang="en-US" dirty="0">
                <a:latin typeface="Verdana" pitchFamily="34" charset="0"/>
                <a:sym typeface="Wingdings" pitchFamily="2" charset="2"/>
              </a:rPr>
              <a:t> (q </a:t>
            </a:r>
            <a:r>
              <a:rPr lang="en-US" dirty="0" smtClean="0">
                <a:latin typeface="Verdana" pitchFamily="34" charset="0"/>
                <a:sym typeface="Wingdings" pitchFamily="2" charset="2"/>
              </a:rPr>
              <a:t>|| </a:t>
            </a:r>
            <a:r>
              <a:rPr lang="en-US" dirty="0">
                <a:latin typeface="Verdana" pitchFamily="34" charset="0"/>
                <a:sym typeface="Wingdings" pitchFamily="2" charset="2"/>
              </a:rPr>
              <a:t>!</a:t>
            </a:r>
            <a:r>
              <a:rPr lang="en-US" dirty="0" smtClean="0">
                <a:latin typeface="Verdana" pitchFamily="34" charset="0"/>
                <a:sym typeface="Wingdings" pitchFamily="2" charset="2"/>
              </a:rPr>
              <a:t>p)</a:t>
            </a:r>
            <a:endParaRPr lang="en-US" dirty="0" smtClean="0"/>
          </a:p>
          <a:p>
            <a:pPr marL="0" lvl="1">
              <a:spcBef>
                <a:spcPts val="600"/>
              </a:spcBef>
            </a:pPr>
            <a:r>
              <a:rPr lang="en-US" dirty="0">
                <a:latin typeface="Verdana" pitchFamily="34" charset="0"/>
                <a:sym typeface="Wingdings" pitchFamily="2" charset="2"/>
              </a:rPr>
              <a:t>a </a:t>
            </a:r>
            <a:r>
              <a:rPr lang="en-US" dirty="0">
                <a:solidFill>
                  <a:schemeClr val="tx2"/>
                </a:solidFill>
                <a:latin typeface="Verdana" pitchFamily="34" charset="0"/>
                <a:sym typeface="Wingdings" pitchFamily="2" charset="2"/>
              </a:rPr>
              <a:t>when</a:t>
            </a:r>
            <a:r>
              <a:rPr lang="en-US" dirty="0">
                <a:latin typeface="Verdana" pitchFamily="34" charset="0"/>
                <a:sym typeface="Wingdings" pitchFamily="2" charset="2"/>
              </a:rPr>
              <a:t> (p1 </a:t>
            </a:r>
            <a:r>
              <a:rPr lang="en-US" dirty="0" smtClean="0">
                <a:latin typeface="Verdana" pitchFamily="34" charset="0"/>
                <a:sym typeface="Wingdings" pitchFamily="2" charset="2"/>
              </a:rPr>
              <a:t>&amp;&amp; p2)</a:t>
            </a:r>
            <a:endParaRPr lang="en-US" dirty="0">
              <a:latin typeface="Verdana" pitchFamily="34" charset="0"/>
              <a:sym typeface="Wingdings" pitchFamily="2" charset="2"/>
            </a:endParaRPr>
          </a:p>
          <a:p>
            <a:pPr marL="0" lvl="1">
              <a:spcBef>
                <a:spcPts val="600"/>
              </a:spcBef>
            </a:pPr>
            <a:r>
              <a:rPr lang="en-US" kern="0" dirty="0" err="1" smtClean="0"/>
              <a:t>m.g</a:t>
            </a:r>
            <a:r>
              <a:rPr lang="en-US" kern="0" baseline="-25000" dirty="0" err="1" smtClean="0"/>
              <a:t>B</a:t>
            </a:r>
            <a:r>
              <a:rPr lang="en-US" kern="0" dirty="0" smtClean="0"/>
              <a:t>(</a:t>
            </a:r>
            <a:r>
              <a:rPr lang="en-US" dirty="0" smtClean="0">
                <a:latin typeface="Verdana" pitchFamily="34" charset="0"/>
                <a:sym typeface="Wingdings" pitchFamily="2" charset="2"/>
              </a:rPr>
              <a:t>e) </a:t>
            </a:r>
            <a:r>
              <a:rPr lang="en-US" dirty="0">
                <a:solidFill>
                  <a:schemeClr val="tx2"/>
                </a:solidFill>
                <a:latin typeface="Verdana" pitchFamily="34" charset="0"/>
                <a:sym typeface="Wingdings" pitchFamily="2" charset="2"/>
              </a:rPr>
              <a:t>when</a:t>
            </a:r>
            <a:r>
              <a:rPr lang="en-US" dirty="0">
                <a:latin typeface="Verdana" pitchFamily="34" charset="0"/>
                <a:sym typeface="Wingdings" pitchFamily="2" charset="2"/>
              </a:rPr>
              <a:t> p</a:t>
            </a:r>
          </a:p>
          <a:p>
            <a:pPr>
              <a:spcBef>
                <a:spcPts val="600"/>
              </a:spcBef>
            </a:pPr>
            <a:endParaRPr lang="en-US" sz="2400" dirty="0" smtClean="0"/>
          </a:p>
          <a:p>
            <a:pPr marL="0" lvl="1">
              <a:spcBef>
                <a:spcPts val="600"/>
              </a:spcBef>
            </a:pPr>
            <a:r>
              <a:rPr lang="en-US" dirty="0">
                <a:solidFill>
                  <a:schemeClr val="tx2"/>
                </a:solidFill>
                <a:latin typeface="Verdana" pitchFamily="34" charset="0"/>
                <a:sym typeface="Wingdings" pitchFamily="2" charset="2"/>
              </a:rPr>
              <a:t>Rule</a:t>
            </a:r>
            <a:r>
              <a:rPr lang="en-US" dirty="0">
                <a:latin typeface="Verdana" pitchFamily="34" charset="0"/>
                <a:sym typeface="Wingdings" pitchFamily="2" charset="2"/>
              </a:rPr>
              <a:t> r (</a:t>
            </a:r>
            <a:r>
              <a:rPr lang="en-US" dirty="0">
                <a:solidFill>
                  <a:schemeClr val="tx2"/>
                </a:solidFill>
                <a:latin typeface="Verdana" pitchFamily="34" charset="0"/>
                <a:sym typeface="Wingdings" pitchFamily="2" charset="2"/>
              </a:rPr>
              <a:t>if</a:t>
            </a:r>
            <a:r>
              <a:rPr lang="en-US" dirty="0">
                <a:latin typeface="Verdana" pitchFamily="34" charset="0"/>
                <a:sym typeface="Wingdings" pitchFamily="2" charset="2"/>
              </a:rPr>
              <a:t> (</a:t>
            </a:r>
            <a:r>
              <a:rPr lang="en-US" dirty="0" smtClean="0">
                <a:latin typeface="Verdana" pitchFamily="34" charset="0"/>
                <a:sym typeface="Wingdings" pitchFamily="2" charset="2"/>
              </a:rPr>
              <a:t>p) a)</a:t>
            </a:r>
            <a:endParaRPr lang="en-US" dirty="0">
              <a:latin typeface="Verdana" pitchFamily="34" charset="0"/>
              <a:sym typeface="Wingdings" pitchFamily="2" charset="2"/>
            </a:endParaRPr>
          </a:p>
        </p:txBody>
      </p:sp>
      <p:sp>
        <p:nvSpPr>
          <p:cNvPr id="9" name="TextBox 8"/>
          <p:cNvSpPr txBox="1"/>
          <p:nvPr/>
        </p:nvSpPr>
        <p:spPr>
          <a:xfrm>
            <a:off x="1864177" y="5156930"/>
            <a:ext cx="6567303" cy="707886"/>
          </a:xfrm>
          <a:prstGeom prst="rect">
            <a:avLst/>
          </a:prstGeom>
          <a:noFill/>
          <a:ln>
            <a:solidFill>
              <a:srgbClr val="FF0000"/>
            </a:solidFill>
          </a:ln>
        </p:spPr>
        <p:txBody>
          <a:bodyPr wrap="square" rtlCol="0">
            <a:spAutoFit/>
          </a:bodyPr>
          <a:lstStyle/>
          <a:p>
            <a:r>
              <a:rPr lang="en-US" dirty="0" smtClean="0">
                <a:solidFill>
                  <a:srgbClr val="FF0000"/>
                </a:solidFill>
              </a:rPr>
              <a:t>We will call this guard lifting transformation WIF, for when-to-if</a:t>
            </a:r>
            <a:endParaRPr lang="en-US" dirty="0">
              <a:solidFill>
                <a:srgbClr val="FF0000"/>
              </a:solidFill>
            </a:endParaRPr>
          </a:p>
        </p:txBody>
      </p:sp>
      <p:sp>
        <p:nvSpPr>
          <p:cNvPr id="4" name="TextBox 3"/>
          <p:cNvSpPr txBox="1"/>
          <p:nvPr/>
        </p:nvSpPr>
        <p:spPr>
          <a:xfrm>
            <a:off x="653141" y="5921784"/>
            <a:ext cx="7600208" cy="830997"/>
          </a:xfrm>
          <a:prstGeom prst="rect">
            <a:avLst/>
          </a:prstGeom>
          <a:noFill/>
        </p:spPr>
        <p:txBody>
          <a:bodyPr wrap="square" rtlCol="0">
            <a:spAutoFit/>
          </a:bodyPr>
          <a:lstStyle/>
          <a:p>
            <a:r>
              <a:rPr lang="en-US" sz="2400" dirty="0" smtClean="0"/>
              <a:t>A complete guard lifting procedure also requires rules for let-blocks </a:t>
            </a:r>
            <a:endParaRPr lang="en-US" sz="2400" dirty="0"/>
          </a:p>
        </p:txBody>
      </p:sp>
      <p:sp>
        <p:nvSpPr>
          <p:cNvPr id="10" name="Date Placeholder 9"/>
          <p:cNvSpPr>
            <a:spLocks noGrp="1"/>
          </p:cNvSpPr>
          <p:nvPr>
            <p:ph type="dt" sz="half" idx="10"/>
          </p:nvPr>
        </p:nvSpPr>
        <p:spPr/>
        <p:txBody>
          <a:bodyPr/>
          <a:lstStyle/>
          <a:p>
            <a:pPr>
              <a:defRPr/>
            </a:pPr>
            <a:r>
              <a:rPr lang="en-US" smtClean="0"/>
              <a:t>September 30, 2015</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http://csg.csail.mit.edu/6.175</a:t>
            </a:r>
            <a:endParaRPr lang="en-US" dirty="0"/>
          </a:p>
        </p:txBody>
      </p:sp>
      <p:sp>
        <p:nvSpPr>
          <p:cNvPr id="12" name="Slide Number Placeholder 11"/>
          <p:cNvSpPr>
            <a:spLocks noGrp="1"/>
          </p:cNvSpPr>
          <p:nvPr>
            <p:ph type="sldNum" sz="quarter" idx="11"/>
          </p:nvPr>
        </p:nvSpPr>
        <p:spPr/>
        <p:txBody>
          <a:bodyPr/>
          <a:lstStyle/>
          <a:p>
            <a:pPr>
              <a:defRPr/>
            </a:pPr>
            <a:r>
              <a:rPr lang="en-US" smtClean="0"/>
              <a:t>L09-</a:t>
            </a:r>
            <a:fld id="{4F9502F6-954B-46E9-AC05-33DEDF4CA0BF}" type="slidenum">
              <a:rPr lang="en-US" smtClean="0"/>
              <a:pPr>
                <a:defRPr/>
              </a:pPr>
              <a:t>16</a:t>
            </a:fld>
            <a:endParaRPr lang="en-US" dirty="0"/>
          </a:p>
        </p:txBody>
      </p:sp>
    </p:spTree>
    <p:extLst>
      <p:ext uri="{BB962C8B-B14F-4D97-AF65-F5344CB8AC3E}">
        <p14:creationId xmlns:p14="http://schemas.microsoft.com/office/powerpoint/2010/main" val="316878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P spid="9"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with guards</a:t>
            </a:r>
            <a:endParaRPr lang="en-US" dirty="0"/>
          </a:p>
        </p:txBody>
      </p:sp>
      <p:sp>
        <p:nvSpPr>
          <p:cNvPr id="3" name="Content Placeholder 2"/>
          <p:cNvSpPr>
            <a:spLocks noGrp="1"/>
          </p:cNvSpPr>
          <p:nvPr>
            <p:ph idx="1"/>
          </p:nvPr>
        </p:nvSpPr>
        <p:spPr>
          <a:xfrm>
            <a:off x="734833" y="1578997"/>
            <a:ext cx="7772400" cy="4376530"/>
          </a:xfrm>
        </p:spPr>
        <p:txBody>
          <a:bodyPr/>
          <a:lstStyle/>
          <a:p>
            <a:r>
              <a:rPr lang="en-US" sz="2400" dirty="0" smtClean="0"/>
              <a:t>At </a:t>
            </a:r>
            <a:r>
              <a:rPr lang="en-US" sz="2400" dirty="0"/>
              <a:t>the top level a guard behaves just like an “if</a:t>
            </a:r>
            <a:r>
              <a:rPr lang="en-US" sz="2400" dirty="0" smtClean="0"/>
              <a:t>”</a:t>
            </a:r>
          </a:p>
          <a:p>
            <a:r>
              <a:rPr lang="en-US" sz="2400" dirty="0" smtClean="0"/>
              <a:t>A rule whose guard is False at a given cycle will result in no state change even if it is scheduled </a:t>
            </a:r>
          </a:p>
          <a:p>
            <a:r>
              <a:rPr lang="en-US" sz="2400" dirty="0" smtClean="0"/>
              <a:t>The guards of most rules can be evaluated in parallel, often with small amount of computation (The exceptions are 1. if two guards call the same method and the method has parameters; 2. if guards involve EHRs)</a:t>
            </a:r>
          </a:p>
          <a:p>
            <a:r>
              <a:rPr lang="en-US" sz="2400" dirty="0" smtClean="0"/>
              <a:t>The scheduler takes advantage of this fact by considering only those rules for scheduling in a given cycle whose guards are True</a:t>
            </a:r>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17</a:t>
            </a:fld>
            <a:endParaRPr lang="en-US" dirty="0"/>
          </a:p>
        </p:txBody>
      </p:sp>
    </p:spTree>
    <p:extLst>
      <p:ext uri="{BB962C8B-B14F-4D97-AF65-F5344CB8AC3E}">
        <p14:creationId xmlns:p14="http://schemas.microsoft.com/office/powerpoint/2010/main" val="460584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330200"/>
            <a:ext cx="8763000" cy="879475"/>
          </a:xfrm>
        </p:spPr>
        <p:txBody>
          <a:bodyPr/>
          <a:lstStyle/>
          <a:p>
            <a:pPr eaLnBrk="1" hangingPunct="1"/>
            <a:r>
              <a:rPr lang="en-US" smtClean="0"/>
              <a:t>Scheduling and control logic</a:t>
            </a:r>
          </a:p>
        </p:txBody>
      </p:sp>
      <p:sp>
        <p:nvSpPr>
          <p:cNvPr id="31747" name="Rectangle 3"/>
          <p:cNvSpPr>
            <a:spLocks noChangeAspect="1" noChangeArrowheads="1"/>
          </p:cNvSpPr>
          <p:nvPr/>
        </p:nvSpPr>
        <p:spPr bwMode="auto">
          <a:xfrm>
            <a:off x="2825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(Current state)</a:t>
            </a:r>
            <a:endParaRPr lang="en-US" i="1">
              <a:solidFill>
                <a:srgbClr val="56127A"/>
              </a:solidFill>
            </a:endParaRPr>
          </a:p>
        </p:txBody>
      </p:sp>
      <p:sp>
        <p:nvSpPr>
          <p:cNvPr id="31748" name="Rectangle 4"/>
          <p:cNvSpPr>
            <a:spLocks noChangeAspect="1" noChangeArrowheads="1"/>
          </p:cNvSpPr>
          <p:nvPr/>
        </p:nvSpPr>
        <p:spPr bwMode="auto">
          <a:xfrm>
            <a:off x="2230438" y="1562100"/>
            <a:ext cx="950912" cy="322263"/>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Rules</a:t>
            </a:r>
            <a:endParaRPr lang="en-US" i="1">
              <a:solidFill>
                <a:srgbClr val="56127A"/>
              </a:solidFill>
            </a:endParaRPr>
          </a:p>
        </p:txBody>
      </p:sp>
      <p:grpSp>
        <p:nvGrpSpPr>
          <p:cNvPr id="31749" name="Group 5"/>
          <p:cNvGrpSpPr>
            <a:grpSpLocks/>
          </p:cNvGrpSpPr>
          <p:nvPr/>
        </p:nvGrpSpPr>
        <p:grpSpPr bwMode="auto">
          <a:xfrm>
            <a:off x="2733675" y="3652838"/>
            <a:ext cx="63500" cy="412750"/>
            <a:chOff x="1636" y="1252"/>
            <a:chExt cx="40" cy="260"/>
          </a:xfrm>
        </p:grpSpPr>
        <p:sp>
          <p:nvSpPr>
            <p:cNvPr id="31848" name="Oval 6"/>
            <p:cNvSpPr>
              <a:spLocks noChangeArrowheads="1"/>
            </p:cNvSpPr>
            <p:nvPr/>
          </p:nvSpPr>
          <p:spPr bwMode="auto">
            <a:xfrm>
              <a:off x="1636" y="1252"/>
              <a:ext cx="40" cy="37"/>
            </a:xfrm>
            <a:prstGeom prst="ellipse">
              <a:avLst/>
            </a:prstGeom>
            <a:solidFill>
              <a:schemeClr val="tx1"/>
            </a:solidFill>
            <a:ln w="19050">
              <a:noFill/>
              <a:round/>
              <a:headEnd/>
              <a:tailEnd/>
            </a:ln>
          </p:spPr>
          <p:txBody>
            <a:bodyPr wrap="none" anchor="ctr"/>
            <a:lstStyle/>
            <a:p>
              <a:endParaRPr lang="en-US"/>
            </a:p>
          </p:txBody>
        </p:sp>
        <p:sp>
          <p:nvSpPr>
            <p:cNvPr id="31849" name="Oval 7"/>
            <p:cNvSpPr>
              <a:spLocks noChangeArrowheads="1"/>
            </p:cNvSpPr>
            <p:nvPr/>
          </p:nvSpPr>
          <p:spPr bwMode="auto">
            <a:xfrm>
              <a:off x="1636" y="1363"/>
              <a:ext cx="40" cy="38"/>
            </a:xfrm>
            <a:prstGeom prst="ellipse">
              <a:avLst/>
            </a:prstGeom>
            <a:solidFill>
              <a:schemeClr val="tx1"/>
            </a:solidFill>
            <a:ln w="19050">
              <a:noFill/>
              <a:round/>
              <a:headEnd/>
              <a:tailEnd/>
            </a:ln>
          </p:spPr>
          <p:txBody>
            <a:bodyPr wrap="none" anchor="ctr"/>
            <a:lstStyle/>
            <a:p>
              <a:endParaRPr lang="en-US"/>
            </a:p>
          </p:txBody>
        </p:sp>
        <p:sp>
          <p:nvSpPr>
            <p:cNvPr id="31850" name="Oval 8"/>
            <p:cNvSpPr>
              <a:spLocks noChangeArrowheads="1"/>
            </p:cNvSpPr>
            <p:nvPr/>
          </p:nvSpPr>
          <p:spPr bwMode="auto">
            <a:xfrm>
              <a:off x="1636" y="1475"/>
              <a:ext cx="40" cy="37"/>
            </a:xfrm>
            <a:prstGeom prst="ellipse">
              <a:avLst/>
            </a:prstGeom>
            <a:solidFill>
              <a:schemeClr val="tx1"/>
            </a:solidFill>
            <a:ln w="19050">
              <a:noFill/>
              <a:round/>
              <a:headEnd/>
              <a:tailEnd/>
            </a:ln>
          </p:spPr>
          <p:txBody>
            <a:bodyPr wrap="none" anchor="ctr"/>
            <a:lstStyle/>
            <a:p>
              <a:endParaRPr lang="en-US"/>
            </a:p>
          </p:txBody>
        </p:sp>
      </p:grpSp>
      <p:grpSp>
        <p:nvGrpSpPr>
          <p:cNvPr id="31750" name="Group 9"/>
          <p:cNvGrpSpPr>
            <a:grpSpLocks/>
          </p:cNvGrpSpPr>
          <p:nvPr/>
        </p:nvGrpSpPr>
        <p:grpSpPr bwMode="auto">
          <a:xfrm>
            <a:off x="2373313" y="2200275"/>
            <a:ext cx="685800" cy="1074738"/>
            <a:chOff x="1511" y="1386"/>
            <a:chExt cx="432" cy="677"/>
          </a:xfrm>
        </p:grpSpPr>
        <p:sp>
          <p:nvSpPr>
            <p:cNvPr id="31846" name="Rectangle 1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dirty="0">
                  <a:latin typeface="+mn-lt"/>
                </a:rPr>
                <a:t>a</a:t>
              </a:r>
              <a:r>
                <a:rPr lang="en-US" sz="2400" baseline="-25000" dirty="0" smtClean="0">
                  <a:latin typeface="+mn-lt"/>
                </a:rPr>
                <a:t>1</a:t>
              </a:r>
              <a:endParaRPr lang="en-US" sz="2400" dirty="0">
                <a:latin typeface="+mn-lt"/>
              </a:endParaRPr>
            </a:p>
          </p:txBody>
        </p:sp>
        <p:sp>
          <p:nvSpPr>
            <p:cNvPr id="31847" name="Rectangle 1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dirty="0">
                  <a:latin typeface="+mn-lt"/>
                </a:rPr>
                <a:t>p</a:t>
              </a:r>
              <a:r>
                <a:rPr lang="en-US" sz="2400" baseline="-25000" dirty="0">
                  <a:latin typeface="+mn-lt"/>
                </a:rPr>
                <a:t>1</a:t>
              </a:r>
              <a:endParaRPr lang="en-US" sz="2400" dirty="0">
                <a:latin typeface="+mn-lt"/>
              </a:endParaRPr>
            </a:p>
          </p:txBody>
        </p:sp>
      </p:grpSp>
      <p:sp>
        <p:nvSpPr>
          <p:cNvPr id="31751" name="Rectangle 12"/>
          <p:cNvSpPr>
            <a:spLocks noChangeArrowheads="1"/>
          </p:cNvSpPr>
          <p:nvPr/>
        </p:nvSpPr>
        <p:spPr bwMode="auto">
          <a:xfrm>
            <a:off x="4433888" y="17335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Scheduler</a:t>
            </a:r>
            <a:endParaRPr lang="en-US" i="1">
              <a:solidFill>
                <a:srgbClr val="56127A"/>
              </a:solidFill>
            </a:endParaRPr>
          </a:p>
        </p:txBody>
      </p:sp>
      <p:sp>
        <p:nvSpPr>
          <p:cNvPr id="31752" name="Text Box 13"/>
          <p:cNvSpPr txBox="1">
            <a:spLocks noChangeArrowheads="1"/>
          </p:cNvSpPr>
          <p:nvPr/>
        </p:nvSpPr>
        <p:spPr bwMode="auto">
          <a:xfrm>
            <a:off x="5926983" y="1720821"/>
            <a:ext cx="593432"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smtClean="0">
                <a:solidFill>
                  <a:srgbClr val="56127A"/>
                </a:solidFill>
                <a:latin typeface="+mn-lt"/>
              </a:rPr>
              <a:t>wf</a:t>
            </a:r>
            <a:r>
              <a:rPr lang="en-US" baseline="-25000" dirty="0" smtClean="0">
                <a:solidFill>
                  <a:srgbClr val="56127A"/>
                </a:solidFill>
                <a:latin typeface="+mn-lt"/>
              </a:rPr>
              <a:t>1</a:t>
            </a:r>
            <a:endParaRPr lang="en-US" dirty="0">
              <a:solidFill>
                <a:srgbClr val="56127A"/>
              </a:solidFill>
              <a:latin typeface="+mn-lt"/>
            </a:endParaRPr>
          </a:p>
        </p:txBody>
      </p:sp>
      <p:sp>
        <p:nvSpPr>
          <p:cNvPr id="31753" name="Text Box 14"/>
          <p:cNvSpPr txBox="1">
            <a:spLocks noChangeArrowheads="1"/>
          </p:cNvSpPr>
          <p:nvPr/>
        </p:nvSpPr>
        <p:spPr bwMode="auto">
          <a:xfrm>
            <a:off x="5950769" y="2552779"/>
            <a:ext cx="593432"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err="1" smtClean="0">
                <a:solidFill>
                  <a:srgbClr val="56127A"/>
                </a:solidFill>
                <a:latin typeface="+mn-lt"/>
              </a:rPr>
              <a:t>wf</a:t>
            </a:r>
            <a:r>
              <a:rPr lang="en-US" baseline="-25000" dirty="0" err="1" smtClean="0">
                <a:solidFill>
                  <a:srgbClr val="56127A"/>
                </a:solidFill>
                <a:latin typeface="+mn-lt"/>
              </a:rPr>
              <a:t>n</a:t>
            </a:r>
            <a:endParaRPr lang="en-US" dirty="0">
              <a:solidFill>
                <a:srgbClr val="56127A"/>
              </a:solidFill>
              <a:latin typeface="+mn-lt"/>
            </a:endParaRPr>
          </a:p>
        </p:txBody>
      </p:sp>
      <p:grpSp>
        <p:nvGrpSpPr>
          <p:cNvPr id="31754" name="Group 15"/>
          <p:cNvGrpSpPr>
            <a:grpSpLocks/>
          </p:cNvGrpSpPr>
          <p:nvPr/>
        </p:nvGrpSpPr>
        <p:grpSpPr bwMode="auto">
          <a:xfrm>
            <a:off x="6337300" y="2239963"/>
            <a:ext cx="63500" cy="412750"/>
            <a:chOff x="3992" y="1411"/>
            <a:chExt cx="40" cy="260"/>
          </a:xfrm>
        </p:grpSpPr>
        <p:sp>
          <p:nvSpPr>
            <p:cNvPr id="31843" name="Oval 16"/>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44" name="Oval 17"/>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45" name="Oval 18"/>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sp>
        <p:nvSpPr>
          <p:cNvPr id="31755" name="Text Box 19"/>
          <p:cNvSpPr txBox="1">
            <a:spLocks noChangeArrowheads="1"/>
          </p:cNvSpPr>
          <p:nvPr/>
        </p:nvSpPr>
        <p:spPr bwMode="auto">
          <a:xfrm>
            <a:off x="3619964" y="1657321"/>
            <a:ext cx="516488"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smtClean="0">
                <a:solidFill>
                  <a:srgbClr val="56127A"/>
                </a:solidFill>
                <a:latin typeface="+mn-lt"/>
              </a:rPr>
              <a:t>cf</a:t>
            </a:r>
            <a:r>
              <a:rPr lang="en-US" baseline="-25000" dirty="0" smtClean="0">
                <a:solidFill>
                  <a:srgbClr val="56127A"/>
                </a:solidFill>
                <a:latin typeface="+mn-lt"/>
              </a:rPr>
              <a:t>1</a:t>
            </a:r>
            <a:endParaRPr lang="en-US" dirty="0">
              <a:solidFill>
                <a:srgbClr val="56127A"/>
              </a:solidFill>
              <a:latin typeface="+mn-lt"/>
            </a:endParaRPr>
          </a:p>
        </p:txBody>
      </p:sp>
      <p:sp>
        <p:nvSpPr>
          <p:cNvPr id="31756" name="Text Box 20"/>
          <p:cNvSpPr txBox="1">
            <a:spLocks noChangeArrowheads="1"/>
          </p:cNvSpPr>
          <p:nvPr/>
        </p:nvSpPr>
        <p:spPr bwMode="auto">
          <a:xfrm>
            <a:off x="3635866" y="2520948"/>
            <a:ext cx="516488"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err="1" smtClean="0">
                <a:solidFill>
                  <a:srgbClr val="56127A"/>
                </a:solidFill>
                <a:latin typeface="+mn-lt"/>
              </a:rPr>
              <a:t>cf</a:t>
            </a:r>
            <a:r>
              <a:rPr lang="en-US" baseline="-25000" dirty="0" err="1" smtClean="0">
                <a:solidFill>
                  <a:srgbClr val="56127A"/>
                </a:solidFill>
                <a:latin typeface="+mn-lt"/>
              </a:rPr>
              <a:t>n</a:t>
            </a:r>
            <a:endParaRPr lang="en-US" dirty="0">
              <a:solidFill>
                <a:srgbClr val="56127A"/>
              </a:solidFill>
              <a:latin typeface="+mn-lt"/>
            </a:endParaRPr>
          </a:p>
        </p:txBody>
      </p:sp>
      <p:sp>
        <p:nvSpPr>
          <p:cNvPr id="31757" name="Oval 21"/>
          <p:cNvSpPr>
            <a:spLocks noChangeArrowheads="1"/>
          </p:cNvSpPr>
          <p:nvPr/>
        </p:nvSpPr>
        <p:spPr bwMode="auto">
          <a:xfrm>
            <a:off x="3968750" y="2203450"/>
            <a:ext cx="63500" cy="58738"/>
          </a:xfrm>
          <a:prstGeom prst="ellipse">
            <a:avLst/>
          </a:prstGeom>
          <a:solidFill>
            <a:schemeClr val="tx1"/>
          </a:solidFill>
          <a:ln w="19050">
            <a:noFill/>
            <a:round/>
            <a:headEnd/>
            <a:tailEnd/>
          </a:ln>
        </p:spPr>
        <p:txBody>
          <a:bodyPr wrap="none" anchor="ctr"/>
          <a:lstStyle/>
          <a:p>
            <a:pPr algn="ctr"/>
            <a:endParaRPr lang="en-US" sz="2400"/>
          </a:p>
        </p:txBody>
      </p:sp>
      <p:sp>
        <p:nvSpPr>
          <p:cNvPr id="31758" name="Oval 22"/>
          <p:cNvSpPr>
            <a:spLocks noChangeArrowheads="1"/>
          </p:cNvSpPr>
          <p:nvPr/>
        </p:nvSpPr>
        <p:spPr bwMode="auto">
          <a:xfrm>
            <a:off x="3968750" y="2379663"/>
            <a:ext cx="63500" cy="60325"/>
          </a:xfrm>
          <a:prstGeom prst="ellipse">
            <a:avLst/>
          </a:prstGeom>
          <a:solidFill>
            <a:schemeClr val="tx1"/>
          </a:solidFill>
          <a:ln w="19050">
            <a:noFill/>
            <a:round/>
            <a:headEnd/>
            <a:tailEnd/>
          </a:ln>
        </p:spPr>
        <p:txBody>
          <a:bodyPr wrap="none" anchor="ctr"/>
          <a:lstStyle/>
          <a:p>
            <a:endParaRPr lang="en-US"/>
          </a:p>
        </p:txBody>
      </p:sp>
      <p:sp>
        <p:nvSpPr>
          <p:cNvPr id="31759" name="Oval 23"/>
          <p:cNvSpPr>
            <a:spLocks noChangeArrowheads="1"/>
          </p:cNvSpPr>
          <p:nvPr/>
        </p:nvSpPr>
        <p:spPr bwMode="auto">
          <a:xfrm>
            <a:off x="3968750" y="2557463"/>
            <a:ext cx="63500" cy="58737"/>
          </a:xfrm>
          <a:prstGeom prst="ellipse">
            <a:avLst/>
          </a:prstGeom>
          <a:solidFill>
            <a:schemeClr val="tx1"/>
          </a:solidFill>
          <a:ln w="19050">
            <a:noFill/>
            <a:round/>
            <a:headEnd/>
            <a:tailEnd/>
          </a:ln>
        </p:spPr>
        <p:txBody>
          <a:bodyPr wrap="none" anchor="ctr"/>
          <a:lstStyle/>
          <a:p>
            <a:endParaRPr lang="en-US"/>
          </a:p>
        </p:txBody>
      </p:sp>
      <p:sp>
        <p:nvSpPr>
          <p:cNvPr id="31760" name="Oval 24"/>
          <p:cNvSpPr>
            <a:spLocks noChangeArrowheads="1"/>
          </p:cNvSpPr>
          <p:nvPr/>
        </p:nvSpPr>
        <p:spPr bwMode="auto">
          <a:xfrm>
            <a:off x="5651500" y="3262313"/>
            <a:ext cx="63500" cy="58737"/>
          </a:xfrm>
          <a:prstGeom prst="ellipse">
            <a:avLst/>
          </a:prstGeom>
          <a:solidFill>
            <a:schemeClr val="accent1"/>
          </a:solidFill>
          <a:ln w="19050">
            <a:noFill/>
            <a:round/>
            <a:headEnd/>
            <a:tailEnd/>
          </a:ln>
        </p:spPr>
        <p:txBody>
          <a:bodyPr wrap="none" anchor="ctr"/>
          <a:lstStyle/>
          <a:p>
            <a:endParaRPr lang="en-US"/>
          </a:p>
        </p:txBody>
      </p:sp>
      <p:sp>
        <p:nvSpPr>
          <p:cNvPr id="31761" name="Rectangle 25"/>
          <p:cNvSpPr>
            <a:spLocks noChangeArrowheads="1"/>
          </p:cNvSpPr>
          <p:nvPr/>
        </p:nvSpPr>
        <p:spPr bwMode="auto">
          <a:xfrm>
            <a:off x="4433888" y="4540250"/>
            <a:ext cx="1508125" cy="1420813"/>
          </a:xfrm>
          <a:prstGeom prst="rect">
            <a:avLst/>
          </a:prstGeom>
          <a:solidFill>
            <a:schemeClr val="accent1"/>
          </a:solidFill>
          <a:ln w="9525">
            <a:solidFill>
              <a:srgbClr val="FF0000"/>
            </a:solidFill>
            <a:miter lim="800000"/>
            <a:headEnd/>
            <a:tailEnd/>
          </a:ln>
        </p:spPr>
        <p:txBody>
          <a:bodyPr wrap="none" anchor="ctr"/>
          <a:lstStyle/>
          <a:p>
            <a:pPr algn="ctr" eaLnBrk="0" hangingPunct="0">
              <a:lnSpc>
                <a:spcPct val="100000"/>
              </a:lnSpc>
              <a:spcBef>
                <a:spcPct val="0"/>
              </a:spcBef>
              <a:buClrTx/>
              <a:buSzTx/>
              <a:buFontTx/>
              <a:buNone/>
            </a:pPr>
            <a:r>
              <a:rPr lang="en-US" i="1"/>
              <a:t>Muxing</a:t>
            </a:r>
            <a:endParaRPr lang="en-US" i="1">
              <a:solidFill>
                <a:srgbClr val="56127A"/>
              </a:solidFill>
            </a:endParaRPr>
          </a:p>
        </p:txBody>
      </p:sp>
      <p:grpSp>
        <p:nvGrpSpPr>
          <p:cNvPr id="31762" name="Group 26"/>
          <p:cNvGrpSpPr>
            <a:grpSpLocks/>
          </p:cNvGrpSpPr>
          <p:nvPr/>
        </p:nvGrpSpPr>
        <p:grpSpPr bwMode="auto">
          <a:xfrm>
            <a:off x="5942013" y="4643438"/>
            <a:ext cx="717550" cy="898525"/>
            <a:chOff x="2135" y="1001"/>
            <a:chExt cx="673" cy="566"/>
          </a:xfrm>
        </p:grpSpPr>
        <p:sp>
          <p:nvSpPr>
            <p:cNvPr id="31841" name="Line 27"/>
            <p:cNvSpPr>
              <a:spLocks noChangeShapeType="1"/>
            </p:cNvSpPr>
            <p:nvPr/>
          </p:nvSpPr>
          <p:spPr bwMode="auto">
            <a:xfrm>
              <a:off x="2135" y="1001"/>
              <a:ext cx="673" cy="0"/>
            </a:xfrm>
            <a:prstGeom prst="line">
              <a:avLst/>
            </a:prstGeom>
            <a:noFill/>
            <a:ln w="9525">
              <a:solidFill>
                <a:schemeClr val="tx1"/>
              </a:solidFill>
              <a:round/>
              <a:headEnd/>
              <a:tailEnd type="triangle" w="med" len="med"/>
            </a:ln>
          </p:spPr>
          <p:txBody>
            <a:bodyPr wrap="none" anchor="ctr"/>
            <a:lstStyle/>
            <a:p>
              <a:endParaRPr lang="en-US"/>
            </a:p>
          </p:txBody>
        </p:sp>
        <p:sp>
          <p:nvSpPr>
            <p:cNvPr id="31842" name="Line 28"/>
            <p:cNvSpPr>
              <a:spLocks noChangeShapeType="1"/>
            </p:cNvSpPr>
            <p:nvPr/>
          </p:nvSpPr>
          <p:spPr bwMode="auto">
            <a:xfrm>
              <a:off x="2135" y="1567"/>
              <a:ext cx="673" cy="0"/>
            </a:xfrm>
            <a:prstGeom prst="line">
              <a:avLst/>
            </a:prstGeom>
            <a:noFill/>
            <a:ln w="9525">
              <a:solidFill>
                <a:schemeClr val="tx1"/>
              </a:solidFill>
              <a:round/>
              <a:headEnd/>
              <a:tailEnd type="triangle" w="med" len="med"/>
            </a:ln>
          </p:spPr>
          <p:txBody>
            <a:bodyPr wrap="none" anchor="ctr"/>
            <a:lstStyle/>
            <a:p>
              <a:endParaRPr lang="en-US"/>
            </a:p>
          </p:txBody>
        </p:sp>
      </p:grpSp>
      <p:sp>
        <p:nvSpPr>
          <p:cNvPr id="31763" name="Oval 29"/>
          <p:cNvSpPr>
            <a:spLocks noChangeArrowheads="1"/>
          </p:cNvSpPr>
          <p:nvPr/>
        </p:nvSpPr>
        <p:spPr bwMode="auto">
          <a:xfrm>
            <a:off x="6337300" y="4995863"/>
            <a:ext cx="63500" cy="58737"/>
          </a:xfrm>
          <a:prstGeom prst="ellipse">
            <a:avLst/>
          </a:prstGeom>
          <a:solidFill>
            <a:schemeClr val="tx1"/>
          </a:solidFill>
          <a:ln w="19050">
            <a:noFill/>
            <a:round/>
            <a:headEnd/>
            <a:tailEnd/>
          </a:ln>
        </p:spPr>
        <p:txBody>
          <a:bodyPr wrap="none" anchor="ctr"/>
          <a:lstStyle/>
          <a:p>
            <a:endParaRPr lang="en-US"/>
          </a:p>
        </p:txBody>
      </p:sp>
      <p:sp>
        <p:nvSpPr>
          <p:cNvPr id="31764" name="Oval 30"/>
          <p:cNvSpPr>
            <a:spLocks noChangeArrowheads="1"/>
          </p:cNvSpPr>
          <p:nvPr/>
        </p:nvSpPr>
        <p:spPr bwMode="auto">
          <a:xfrm>
            <a:off x="6337300" y="5172075"/>
            <a:ext cx="63500" cy="60325"/>
          </a:xfrm>
          <a:prstGeom prst="ellipse">
            <a:avLst/>
          </a:prstGeom>
          <a:solidFill>
            <a:schemeClr val="tx1"/>
          </a:solidFill>
          <a:ln w="19050">
            <a:noFill/>
            <a:round/>
            <a:headEnd/>
            <a:tailEnd/>
          </a:ln>
        </p:spPr>
        <p:txBody>
          <a:bodyPr wrap="none" anchor="ctr"/>
          <a:lstStyle/>
          <a:p>
            <a:endParaRPr lang="en-US"/>
          </a:p>
        </p:txBody>
      </p:sp>
      <p:sp>
        <p:nvSpPr>
          <p:cNvPr id="31765" name="Oval 31"/>
          <p:cNvSpPr>
            <a:spLocks noChangeArrowheads="1"/>
          </p:cNvSpPr>
          <p:nvPr/>
        </p:nvSpPr>
        <p:spPr bwMode="auto">
          <a:xfrm>
            <a:off x="6337300" y="5349875"/>
            <a:ext cx="63500" cy="58738"/>
          </a:xfrm>
          <a:prstGeom prst="ellipse">
            <a:avLst/>
          </a:prstGeom>
          <a:solidFill>
            <a:schemeClr val="tx1"/>
          </a:solidFill>
          <a:ln w="19050">
            <a:noFill/>
            <a:round/>
            <a:headEnd/>
            <a:tailEnd/>
          </a:ln>
        </p:spPr>
        <p:txBody>
          <a:bodyPr wrap="none" anchor="ctr"/>
          <a:lstStyle/>
          <a:p>
            <a:endParaRPr lang="en-US"/>
          </a:p>
        </p:txBody>
      </p:sp>
      <p:sp>
        <p:nvSpPr>
          <p:cNvPr id="31766" name="Text Box 32"/>
          <p:cNvSpPr txBox="1">
            <a:spLocks noChangeArrowheads="1"/>
          </p:cNvSpPr>
          <p:nvPr/>
        </p:nvSpPr>
        <p:spPr bwMode="auto">
          <a:xfrm>
            <a:off x="3627608" y="4451321"/>
            <a:ext cx="588623"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smtClean="0">
                <a:solidFill>
                  <a:srgbClr val="56127A"/>
                </a:solidFill>
                <a:latin typeface="+mn-lt"/>
              </a:rPr>
              <a:t>ns</a:t>
            </a:r>
            <a:r>
              <a:rPr lang="en-US" baseline="-25000" dirty="0" smtClean="0">
                <a:solidFill>
                  <a:srgbClr val="56127A"/>
                </a:solidFill>
                <a:latin typeface="+mn-lt"/>
              </a:rPr>
              <a:t>1</a:t>
            </a:r>
            <a:endParaRPr lang="en-US" dirty="0">
              <a:solidFill>
                <a:srgbClr val="56127A"/>
              </a:solidFill>
              <a:latin typeface="+mn-lt"/>
            </a:endParaRPr>
          </a:p>
        </p:txBody>
      </p:sp>
      <p:sp>
        <p:nvSpPr>
          <p:cNvPr id="31767" name="Text Box 33"/>
          <p:cNvSpPr txBox="1">
            <a:spLocks noChangeArrowheads="1"/>
          </p:cNvSpPr>
          <p:nvPr/>
        </p:nvSpPr>
        <p:spPr bwMode="auto">
          <a:xfrm>
            <a:off x="3627608" y="5349846"/>
            <a:ext cx="588623" cy="400110"/>
          </a:xfrm>
          <a:prstGeom prst="rect">
            <a:avLst/>
          </a:prstGeom>
          <a:noFill/>
          <a:ln w="19050">
            <a:noFill/>
            <a:miter lim="800000"/>
            <a:headEnd/>
            <a:tailEnd/>
          </a:ln>
        </p:spPr>
        <p:txBody>
          <a:bodyPr wrap="none" anchor="ctr">
            <a:spAutoFit/>
          </a:bodyPr>
          <a:lstStyle/>
          <a:p>
            <a:pPr algn="ctr" eaLnBrk="0" hangingPunct="0">
              <a:lnSpc>
                <a:spcPct val="100000"/>
              </a:lnSpc>
              <a:spcBef>
                <a:spcPct val="0"/>
              </a:spcBef>
              <a:buClrTx/>
              <a:buSzTx/>
              <a:buFontTx/>
              <a:buNone/>
            </a:pPr>
            <a:r>
              <a:rPr lang="en-US" dirty="0" err="1" smtClean="0">
                <a:solidFill>
                  <a:srgbClr val="56127A"/>
                </a:solidFill>
                <a:latin typeface="+mn-lt"/>
              </a:rPr>
              <a:t>ns</a:t>
            </a:r>
            <a:r>
              <a:rPr lang="en-US" baseline="-25000" dirty="0" err="1" smtClean="0">
                <a:solidFill>
                  <a:srgbClr val="56127A"/>
                </a:solidFill>
                <a:latin typeface="+mn-lt"/>
              </a:rPr>
              <a:t>n</a:t>
            </a:r>
            <a:endParaRPr lang="en-US" dirty="0">
              <a:solidFill>
                <a:srgbClr val="56127A"/>
              </a:solidFill>
              <a:latin typeface="+mn-lt"/>
            </a:endParaRPr>
          </a:p>
        </p:txBody>
      </p:sp>
      <p:grpSp>
        <p:nvGrpSpPr>
          <p:cNvPr id="31768" name="Group 34"/>
          <p:cNvGrpSpPr>
            <a:grpSpLocks/>
          </p:cNvGrpSpPr>
          <p:nvPr/>
        </p:nvGrpSpPr>
        <p:grpSpPr bwMode="auto">
          <a:xfrm>
            <a:off x="3968750" y="4997450"/>
            <a:ext cx="63500" cy="412750"/>
            <a:chOff x="2500" y="3148"/>
            <a:chExt cx="40" cy="260"/>
          </a:xfrm>
        </p:grpSpPr>
        <p:sp>
          <p:nvSpPr>
            <p:cNvPr id="31838" name="Oval 35"/>
            <p:cNvSpPr>
              <a:spLocks noChangeArrowheads="1"/>
            </p:cNvSpPr>
            <p:nvPr/>
          </p:nvSpPr>
          <p:spPr bwMode="auto">
            <a:xfrm>
              <a:off x="2500" y="3148"/>
              <a:ext cx="40" cy="37"/>
            </a:xfrm>
            <a:prstGeom prst="ellipse">
              <a:avLst/>
            </a:prstGeom>
            <a:solidFill>
              <a:schemeClr val="tx1"/>
            </a:solidFill>
            <a:ln w="19050">
              <a:noFill/>
              <a:round/>
              <a:headEnd/>
              <a:tailEnd/>
            </a:ln>
          </p:spPr>
          <p:txBody>
            <a:bodyPr wrap="none" anchor="ctr"/>
            <a:lstStyle/>
            <a:p>
              <a:endParaRPr lang="en-US"/>
            </a:p>
          </p:txBody>
        </p:sp>
        <p:sp>
          <p:nvSpPr>
            <p:cNvPr id="31839" name="Oval 36"/>
            <p:cNvSpPr>
              <a:spLocks noChangeArrowheads="1"/>
            </p:cNvSpPr>
            <p:nvPr/>
          </p:nvSpPr>
          <p:spPr bwMode="auto">
            <a:xfrm>
              <a:off x="2500" y="3259"/>
              <a:ext cx="40" cy="38"/>
            </a:xfrm>
            <a:prstGeom prst="ellipse">
              <a:avLst/>
            </a:prstGeom>
            <a:solidFill>
              <a:schemeClr val="tx1"/>
            </a:solidFill>
            <a:ln w="19050">
              <a:noFill/>
              <a:round/>
              <a:headEnd/>
              <a:tailEnd/>
            </a:ln>
          </p:spPr>
          <p:txBody>
            <a:bodyPr wrap="none" anchor="ctr"/>
            <a:lstStyle/>
            <a:p>
              <a:endParaRPr lang="en-US"/>
            </a:p>
          </p:txBody>
        </p:sp>
        <p:sp>
          <p:nvSpPr>
            <p:cNvPr id="31840" name="Oval 37"/>
            <p:cNvSpPr>
              <a:spLocks noChangeArrowheads="1"/>
            </p:cNvSpPr>
            <p:nvPr/>
          </p:nvSpPr>
          <p:spPr bwMode="auto">
            <a:xfrm>
              <a:off x="2500" y="3371"/>
              <a:ext cx="40" cy="37"/>
            </a:xfrm>
            <a:prstGeom prst="ellipse">
              <a:avLst/>
            </a:prstGeom>
            <a:solidFill>
              <a:schemeClr val="tx1"/>
            </a:solidFill>
            <a:ln w="19050">
              <a:noFill/>
              <a:round/>
              <a:headEnd/>
              <a:tailEnd/>
            </a:ln>
          </p:spPr>
          <p:txBody>
            <a:bodyPr wrap="none" anchor="ctr"/>
            <a:lstStyle/>
            <a:p>
              <a:endParaRPr lang="en-US"/>
            </a:p>
          </p:txBody>
        </p:sp>
      </p:grpSp>
      <p:grpSp>
        <p:nvGrpSpPr>
          <p:cNvPr id="31769" name="Group 39"/>
          <p:cNvGrpSpPr>
            <a:grpSpLocks/>
          </p:cNvGrpSpPr>
          <p:nvPr/>
        </p:nvGrpSpPr>
        <p:grpSpPr bwMode="auto">
          <a:xfrm>
            <a:off x="2373313" y="4625975"/>
            <a:ext cx="685800" cy="1074738"/>
            <a:chOff x="1511" y="1386"/>
            <a:chExt cx="432" cy="677"/>
          </a:xfrm>
        </p:grpSpPr>
        <p:sp>
          <p:nvSpPr>
            <p:cNvPr id="31836" name="Rectangle 40"/>
            <p:cNvSpPr>
              <a:spLocks noChangeAspect="1" noChangeArrowheads="1"/>
            </p:cNvSpPr>
            <p:nvPr/>
          </p:nvSpPr>
          <p:spPr bwMode="auto">
            <a:xfrm>
              <a:off x="1511" y="1730"/>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dirty="0" smtClean="0">
                  <a:latin typeface="+mn-lt"/>
                </a:rPr>
                <a:t>a</a:t>
              </a:r>
              <a:r>
                <a:rPr lang="en-US" sz="2400" baseline="-25000" dirty="0" smtClean="0">
                  <a:latin typeface="+mn-lt"/>
                </a:rPr>
                <a:t>n</a:t>
              </a:r>
              <a:endParaRPr lang="en-US" sz="2400" dirty="0">
                <a:latin typeface="+mn-lt"/>
              </a:endParaRPr>
            </a:p>
          </p:txBody>
        </p:sp>
        <p:sp>
          <p:nvSpPr>
            <p:cNvPr id="31837" name="Rectangle 41"/>
            <p:cNvSpPr>
              <a:spLocks noChangeAspect="1" noChangeArrowheads="1"/>
            </p:cNvSpPr>
            <p:nvPr/>
          </p:nvSpPr>
          <p:spPr bwMode="auto">
            <a:xfrm>
              <a:off x="1511" y="1386"/>
              <a:ext cx="432" cy="333"/>
            </a:xfrm>
            <a:prstGeom prst="rect">
              <a:avLst/>
            </a:prstGeom>
            <a:solidFill>
              <a:srgbClr val="CFBDC8"/>
            </a:solidFill>
            <a:ln w="19050">
              <a:solidFill>
                <a:schemeClr val="tx1"/>
              </a:solidFill>
              <a:miter lim="800000"/>
              <a:headEnd/>
              <a:tailEnd/>
            </a:ln>
          </p:spPr>
          <p:txBody>
            <a:bodyPr wrap="none" anchor="ctr"/>
            <a:lstStyle/>
            <a:p>
              <a:pPr algn="ctr" eaLnBrk="0" hangingPunct="0">
                <a:lnSpc>
                  <a:spcPct val="100000"/>
                </a:lnSpc>
                <a:spcBef>
                  <a:spcPct val="0"/>
                </a:spcBef>
                <a:buClrTx/>
                <a:buSzTx/>
                <a:buFontTx/>
                <a:buNone/>
              </a:pPr>
              <a:r>
                <a:rPr lang="en-US" sz="2400" dirty="0" err="1">
                  <a:latin typeface="+mn-lt"/>
                </a:rPr>
                <a:t>p</a:t>
              </a:r>
              <a:r>
                <a:rPr lang="en-US" sz="2400" baseline="-25000" dirty="0" err="1">
                  <a:latin typeface="+mn-lt"/>
                </a:rPr>
                <a:t>n</a:t>
              </a:r>
              <a:endParaRPr lang="en-US" sz="2400" dirty="0">
                <a:latin typeface="+mn-lt"/>
              </a:endParaRPr>
            </a:p>
          </p:txBody>
        </p:sp>
      </p:grpSp>
      <p:sp>
        <p:nvSpPr>
          <p:cNvPr id="31770" name="Freeform 42"/>
          <p:cNvSpPr>
            <a:spLocks/>
          </p:cNvSpPr>
          <p:nvPr/>
        </p:nvSpPr>
        <p:spPr bwMode="auto">
          <a:xfrm>
            <a:off x="3073400" y="2006600"/>
            <a:ext cx="1358900" cy="469900"/>
          </a:xfrm>
          <a:custGeom>
            <a:avLst/>
            <a:gdLst>
              <a:gd name="T0" fmla="*/ 0 w 856"/>
              <a:gd name="T1" fmla="*/ 2147483647 h 296"/>
              <a:gd name="T2" fmla="*/ 2147483647 w 856"/>
              <a:gd name="T3" fmla="*/ 2147483647 h 296"/>
              <a:gd name="T4" fmla="*/ 2147483647 w 856"/>
              <a:gd name="T5" fmla="*/ 0 h 296"/>
              <a:gd name="T6" fmla="*/ 2147483647 w 856"/>
              <a:gd name="T7" fmla="*/ 0 h 296"/>
              <a:gd name="T8" fmla="*/ 0 60000 65536"/>
              <a:gd name="T9" fmla="*/ 0 60000 65536"/>
              <a:gd name="T10" fmla="*/ 0 60000 65536"/>
              <a:gd name="T11" fmla="*/ 0 60000 65536"/>
              <a:gd name="T12" fmla="*/ 0 w 856"/>
              <a:gd name="T13" fmla="*/ 0 h 296"/>
              <a:gd name="T14" fmla="*/ 856 w 856"/>
              <a:gd name="T15" fmla="*/ 296 h 296"/>
            </a:gdLst>
            <a:ahLst/>
            <a:cxnLst>
              <a:cxn ang="T8">
                <a:pos x="T0" y="T1"/>
              </a:cxn>
              <a:cxn ang="T9">
                <a:pos x="T2" y="T3"/>
              </a:cxn>
              <a:cxn ang="T10">
                <a:pos x="T4" y="T5"/>
              </a:cxn>
              <a:cxn ang="T11">
                <a:pos x="T6" y="T7"/>
              </a:cxn>
            </a:cxnLst>
            <a:rect l="T12" t="T13" r="T14" b="T15"/>
            <a:pathLst>
              <a:path w="856" h="296">
                <a:moveTo>
                  <a:pt x="0" y="296"/>
                </a:moveTo>
                <a:lnTo>
                  <a:pt x="184" y="296"/>
                </a:lnTo>
                <a:lnTo>
                  <a:pt x="184"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1" name="Freeform 43"/>
          <p:cNvSpPr>
            <a:spLocks/>
          </p:cNvSpPr>
          <p:nvPr/>
        </p:nvSpPr>
        <p:spPr bwMode="auto">
          <a:xfrm>
            <a:off x="3060700" y="2882900"/>
            <a:ext cx="1358900" cy="2044700"/>
          </a:xfrm>
          <a:custGeom>
            <a:avLst/>
            <a:gdLst>
              <a:gd name="T0" fmla="*/ 0 w 856"/>
              <a:gd name="T1" fmla="*/ 2147483647 h 1288"/>
              <a:gd name="T2" fmla="*/ 2147483647 w 856"/>
              <a:gd name="T3" fmla="*/ 2147483647 h 1288"/>
              <a:gd name="T4" fmla="*/ 2147483647 w 856"/>
              <a:gd name="T5" fmla="*/ 0 h 1288"/>
              <a:gd name="T6" fmla="*/ 2147483647 w 856"/>
              <a:gd name="T7" fmla="*/ 0 h 1288"/>
              <a:gd name="T8" fmla="*/ 0 60000 65536"/>
              <a:gd name="T9" fmla="*/ 0 60000 65536"/>
              <a:gd name="T10" fmla="*/ 0 60000 65536"/>
              <a:gd name="T11" fmla="*/ 0 60000 65536"/>
              <a:gd name="T12" fmla="*/ 0 w 856"/>
              <a:gd name="T13" fmla="*/ 0 h 1288"/>
              <a:gd name="T14" fmla="*/ 856 w 856"/>
              <a:gd name="T15" fmla="*/ 1288 h 1288"/>
            </a:gdLst>
            <a:ahLst/>
            <a:cxnLst>
              <a:cxn ang="T8">
                <a:pos x="T0" y="T1"/>
              </a:cxn>
              <a:cxn ang="T9">
                <a:pos x="T2" y="T3"/>
              </a:cxn>
              <a:cxn ang="T10">
                <a:pos x="T4" y="T5"/>
              </a:cxn>
              <a:cxn ang="T11">
                <a:pos x="T6" y="T7"/>
              </a:cxn>
            </a:cxnLst>
            <a:rect l="T12" t="T13" r="T14" b="T15"/>
            <a:pathLst>
              <a:path w="856" h="1288">
                <a:moveTo>
                  <a:pt x="0" y="1288"/>
                </a:moveTo>
                <a:lnTo>
                  <a:pt x="200" y="1288"/>
                </a:lnTo>
                <a:lnTo>
                  <a:pt x="200" y="0"/>
                </a:lnTo>
                <a:lnTo>
                  <a:pt x="856" y="0"/>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2" name="Freeform 44"/>
          <p:cNvSpPr>
            <a:spLocks/>
          </p:cNvSpPr>
          <p:nvPr/>
        </p:nvSpPr>
        <p:spPr bwMode="auto">
          <a:xfrm>
            <a:off x="3073400" y="3022600"/>
            <a:ext cx="1346200" cy="1816100"/>
          </a:xfrm>
          <a:custGeom>
            <a:avLst/>
            <a:gdLst>
              <a:gd name="T0" fmla="*/ 0 w 848"/>
              <a:gd name="T1" fmla="*/ 0 h 1144"/>
              <a:gd name="T2" fmla="*/ 2147483647 w 848"/>
              <a:gd name="T3" fmla="*/ 0 h 1144"/>
              <a:gd name="T4" fmla="*/ 2147483647 w 848"/>
              <a:gd name="T5" fmla="*/ 2147483647 h 1144"/>
              <a:gd name="T6" fmla="*/ 2147483647 w 848"/>
              <a:gd name="T7" fmla="*/ 2147483647 h 1144"/>
              <a:gd name="T8" fmla="*/ 0 60000 65536"/>
              <a:gd name="T9" fmla="*/ 0 60000 65536"/>
              <a:gd name="T10" fmla="*/ 0 60000 65536"/>
              <a:gd name="T11" fmla="*/ 0 60000 65536"/>
              <a:gd name="T12" fmla="*/ 0 w 848"/>
              <a:gd name="T13" fmla="*/ 0 h 1144"/>
              <a:gd name="T14" fmla="*/ 848 w 848"/>
              <a:gd name="T15" fmla="*/ 1144 h 1144"/>
            </a:gdLst>
            <a:ahLst/>
            <a:cxnLst>
              <a:cxn ang="T8">
                <a:pos x="T0" y="T1"/>
              </a:cxn>
              <a:cxn ang="T9">
                <a:pos x="T2" y="T3"/>
              </a:cxn>
              <a:cxn ang="T10">
                <a:pos x="T4" y="T5"/>
              </a:cxn>
              <a:cxn ang="T11">
                <a:pos x="T6" y="T7"/>
              </a:cxn>
            </a:cxnLst>
            <a:rect l="T12" t="T13" r="T14" b="T15"/>
            <a:pathLst>
              <a:path w="848" h="1144">
                <a:moveTo>
                  <a:pt x="0" y="0"/>
                </a:moveTo>
                <a:lnTo>
                  <a:pt x="344" y="0"/>
                </a:lnTo>
                <a:lnTo>
                  <a:pt x="344" y="1144"/>
                </a:lnTo>
                <a:lnTo>
                  <a:pt x="848" y="1144"/>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3" name="Freeform 45"/>
          <p:cNvSpPr>
            <a:spLocks/>
          </p:cNvSpPr>
          <p:nvPr/>
        </p:nvSpPr>
        <p:spPr bwMode="auto">
          <a:xfrm>
            <a:off x="3073400" y="5461000"/>
            <a:ext cx="1346200" cy="304800"/>
          </a:xfrm>
          <a:custGeom>
            <a:avLst/>
            <a:gdLst>
              <a:gd name="T0" fmla="*/ 0 w 848"/>
              <a:gd name="T1" fmla="*/ 0 h 192"/>
              <a:gd name="T2" fmla="*/ 2147483647 w 848"/>
              <a:gd name="T3" fmla="*/ 0 h 192"/>
              <a:gd name="T4" fmla="*/ 2147483647 w 848"/>
              <a:gd name="T5" fmla="*/ 2147483647 h 192"/>
              <a:gd name="T6" fmla="*/ 2147483647 w 848"/>
              <a:gd name="T7" fmla="*/ 2147483647 h 192"/>
              <a:gd name="T8" fmla="*/ 0 60000 65536"/>
              <a:gd name="T9" fmla="*/ 0 60000 65536"/>
              <a:gd name="T10" fmla="*/ 0 60000 65536"/>
              <a:gd name="T11" fmla="*/ 0 60000 65536"/>
              <a:gd name="T12" fmla="*/ 0 w 848"/>
              <a:gd name="T13" fmla="*/ 0 h 192"/>
              <a:gd name="T14" fmla="*/ 848 w 848"/>
              <a:gd name="T15" fmla="*/ 192 h 192"/>
            </a:gdLst>
            <a:ahLst/>
            <a:cxnLst>
              <a:cxn ang="T8">
                <a:pos x="T0" y="T1"/>
              </a:cxn>
              <a:cxn ang="T9">
                <a:pos x="T2" y="T3"/>
              </a:cxn>
              <a:cxn ang="T10">
                <a:pos x="T4" y="T5"/>
              </a:cxn>
              <a:cxn ang="T11">
                <a:pos x="T6" y="T7"/>
              </a:cxn>
            </a:cxnLst>
            <a:rect l="T12" t="T13" r="T14" b="T15"/>
            <a:pathLst>
              <a:path w="848" h="192">
                <a:moveTo>
                  <a:pt x="0" y="0"/>
                </a:moveTo>
                <a:lnTo>
                  <a:pt x="352" y="0"/>
                </a:lnTo>
                <a:lnTo>
                  <a:pt x="352" y="192"/>
                </a:lnTo>
                <a:lnTo>
                  <a:pt x="848" y="192"/>
                </a:lnTo>
              </a:path>
            </a:pathLst>
          </a:custGeom>
          <a:noFill/>
          <a:ln w="38100" cap="flat" cmpd="sng">
            <a:solidFill>
              <a:srgbClr val="000000"/>
            </a:solidFill>
            <a:prstDash val="solid"/>
            <a:round/>
            <a:headEnd type="none" w="med" len="med"/>
            <a:tailEnd type="triangle" w="med" len="med"/>
          </a:ln>
        </p:spPr>
        <p:txBody>
          <a:bodyPr/>
          <a:lstStyle/>
          <a:p>
            <a:endParaRPr lang="en-US"/>
          </a:p>
        </p:txBody>
      </p:sp>
      <p:sp>
        <p:nvSpPr>
          <p:cNvPr id="31774" name="Freeform 46"/>
          <p:cNvSpPr>
            <a:spLocks/>
          </p:cNvSpPr>
          <p:nvPr/>
        </p:nvSpPr>
        <p:spPr bwMode="auto">
          <a:xfrm>
            <a:off x="4622800" y="2908300"/>
            <a:ext cx="1828800" cy="1638300"/>
          </a:xfrm>
          <a:custGeom>
            <a:avLst/>
            <a:gdLst>
              <a:gd name="T0" fmla="*/ 2147483647 w 1152"/>
              <a:gd name="T1" fmla="*/ 0 h 1032"/>
              <a:gd name="T2" fmla="*/ 2147483647 w 1152"/>
              <a:gd name="T3" fmla="*/ 0 h 1032"/>
              <a:gd name="T4" fmla="*/ 2147483647 w 1152"/>
              <a:gd name="T5" fmla="*/ 2147483647 h 1032"/>
              <a:gd name="T6" fmla="*/ 0 w 1152"/>
              <a:gd name="T7" fmla="*/ 2147483647 h 1032"/>
              <a:gd name="T8" fmla="*/ 0 w 1152"/>
              <a:gd name="T9" fmla="*/ 2147483647 h 1032"/>
              <a:gd name="T10" fmla="*/ 0 60000 65536"/>
              <a:gd name="T11" fmla="*/ 0 60000 65536"/>
              <a:gd name="T12" fmla="*/ 0 60000 65536"/>
              <a:gd name="T13" fmla="*/ 0 60000 65536"/>
              <a:gd name="T14" fmla="*/ 0 60000 65536"/>
              <a:gd name="T15" fmla="*/ 0 w 1152"/>
              <a:gd name="T16" fmla="*/ 0 h 1032"/>
              <a:gd name="T17" fmla="*/ 1152 w 1152"/>
              <a:gd name="T18" fmla="*/ 1032 h 1032"/>
            </a:gdLst>
            <a:ahLst/>
            <a:cxnLst>
              <a:cxn ang="T10">
                <a:pos x="T0" y="T1"/>
              </a:cxn>
              <a:cxn ang="T11">
                <a:pos x="T2" y="T3"/>
              </a:cxn>
              <a:cxn ang="T12">
                <a:pos x="T4" y="T5"/>
              </a:cxn>
              <a:cxn ang="T13">
                <a:pos x="T6" y="T7"/>
              </a:cxn>
              <a:cxn ang="T14">
                <a:pos x="T8" y="T9"/>
              </a:cxn>
            </a:cxnLst>
            <a:rect l="T15" t="T16" r="T17" b="T18"/>
            <a:pathLst>
              <a:path w="1152" h="1032">
                <a:moveTo>
                  <a:pt x="856" y="0"/>
                </a:moveTo>
                <a:lnTo>
                  <a:pt x="1152" y="0"/>
                </a:lnTo>
                <a:lnTo>
                  <a:pt x="1152" y="432"/>
                </a:lnTo>
                <a:lnTo>
                  <a:pt x="0" y="432"/>
                </a:lnTo>
                <a:lnTo>
                  <a:pt x="0" y="1032"/>
                </a:lnTo>
              </a:path>
            </a:pathLst>
          </a:custGeom>
          <a:noFill/>
          <a:ln w="9525" cap="flat" cmpd="sng">
            <a:solidFill>
              <a:srgbClr val="000000"/>
            </a:solidFill>
            <a:prstDash val="solid"/>
            <a:round/>
            <a:headEnd type="none" w="med" len="med"/>
            <a:tailEnd type="triangle" w="med" len="med"/>
          </a:ln>
        </p:spPr>
        <p:txBody>
          <a:bodyPr/>
          <a:lstStyle/>
          <a:p>
            <a:endParaRPr lang="en-US"/>
          </a:p>
        </p:txBody>
      </p:sp>
      <p:sp>
        <p:nvSpPr>
          <p:cNvPr id="31775" name="Freeform 47"/>
          <p:cNvSpPr>
            <a:spLocks/>
          </p:cNvSpPr>
          <p:nvPr/>
        </p:nvSpPr>
        <p:spPr bwMode="auto">
          <a:xfrm>
            <a:off x="5676900" y="2095500"/>
            <a:ext cx="1016000" cy="2451100"/>
          </a:xfrm>
          <a:custGeom>
            <a:avLst/>
            <a:gdLst>
              <a:gd name="T0" fmla="*/ 2147483647 w 640"/>
              <a:gd name="T1" fmla="*/ 0 h 1544"/>
              <a:gd name="T2" fmla="*/ 2147483647 w 640"/>
              <a:gd name="T3" fmla="*/ 0 h 1544"/>
              <a:gd name="T4" fmla="*/ 2147483647 w 640"/>
              <a:gd name="T5" fmla="*/ 2147483647 h 1544"/>
              <a:gd name="T6" fmla="*/ 0 w 640"/>
              <a:gd name="T7" fmla="*/ 2147483647 h 1544"/>
              <a:gd name="T8" fmla="*/ 2147483647 w 640"/>
              <a:gd name="T9" fmla="*/ 2147483647 h 1544"/>
              <a:gd name="T10" fmla="*/ 2147483647 w 640"/>
              <a:gd name="T11" fmla="*/ 2147483647 h 1544"/>
              <a:gd name="T12" fmla="*/ 0 60000 65536"/>
              <a:gd name="T13" fmla="*/ 0 60000 65536"/>
              <a:gd name="T14" fmla="*/ 0 60000 65536"/>
              <a:gd name="T15" fmla="*/ 0 60000 65536"/>
              <a:gd name="T16" fmla="*/ 0 60000 65536"/>
              <a:gd name="T17" fmla="*/ 0 60000 65536"/>
              <a:gd name="T18" fmla="*/ 0 w 640"/>
              <a:gd name="T19" fmla="*/ 0 h 1544"/>
              <a:gd name="T20" fmla="*/ 640 w 640"/>
              <a:gd name="T21" fmla="*/ 1544 h 1544"/>
            </a:gdLst>
            <a:ahLst/>
            <a:cxnLst>
              <a:cxn ang="T12">
                <a:pos x="T0" y="T1"/>
              </a:cxn>
              <a:cxn ang="T13">
                <a:pos x="T2" y="T3"/>
              </a:cxn>
              <a:cxn ang="T14">
                <a:pos x="T4" y="T5"/>
              </a:cxn>
              <a:cxn ang="T15">
                <a:pos x="T6" y="T7"/>
              </a:cxn>
              <a:cxn ang="T16">
                <a:pos x="T8" y="T9"/>
              </a:cxn>
              <a:cxn ang="T17">
                <a:pos x="T10" y="T11"/>
              </a:cxn>
            </a:cxnLst>
            <a:rect l="T18" t="T19" r="T20" b="T21"/>
            <a:pathLst>
              <a:path w="640" h="1544">
                <a:moveTo>
                  <a:pt x="160" y="0"/>
                </a:moveTo>
                <a:lnTo>
                  <a:pt x="640" y="0"/>
                </a:lnTo>
                <a:lnTo>
                  <a:pt x="640" y="1144"/>
                </a:lnTo>
                <a:lnTo>
                  <a:pt x="0" y="1144"/>
                </a:lnTo>
                <a:lnTo>
                  <a:pt x="16" y="1184"/>
                </a:lnTo>
                <a:lnTo>
                  <a:pt x="16" y="1544"/>
                </a:lnTo>
              </a:path>
            </a:pathLst>
          </a:custGeom>
          <a:noFill/>
          <a:ln w="9525" cap="flat" cmpd="sng">
            <a:solidFill>
              <a:srgbClr val="000000"/>
            </a:solidFill>
            <a:prstDash val="solid"/>
            <a:round/>
            <a:headEnd type="none" w="med" len="med"/>
            <a:tailEnd type="triangle" w="med" len="med"/>
          </a:ln>
        </p:spPr>
        <p:txBody>
          <a:bodyPr/>
          <a:lstStyle/>
          <a:p>
            <a:endParaRPr lang="en-US"/>
          </a:p>
        </p:txBody>
      </p:sp>
      <p:grpSp>
        <p:nvGrpSpPr>
          <p:cNvPr id="31776" name="Group 48"/>
          <p:cNvGrpSpPr>
            <a:grpSpLocks/>
          </p:cNvGrpSpPr>
          <p:nvPr/>
        </p:nvGrpSpPr>
        <p:grpSpPr bwMode="auto">
          <a:xfrm rot="5400000" flipV="1">
            <a:off x="5168900" y="4157663"/>
            <a:ext cx="63500" cy="412750"/>
            <a:chOff x="3992" y="1411"/>
            <a:chExt cx="40" cy="260"/>
          </a:xfrm>
        </p:grpSpPr>
        <p:sp>
          <p:nvSpPr>
            <p:cNvPr id="31833" name="Oval 49"/>
            <p:cNvSpPr>
              <a:spLocks noChangeArrowheads="1"/>
            </p:cNvSpPr>
            <p:nvPr/>
          </p:nvSpPr>
          <p:spPr bwMode="auto">
            <a:xfrm>
              <a:off x="3992" y="1411"/>
              <a:ext cx="40" cy="37"/>
            </a:xfrm>
            <a:prstGeom prst="ellipse">
              <a:avLst/>
            </a:prstGeom>
            <a:solidFill>
              <a:schemeClr val="tx1"/>
            </a:solidFill>
            <a:ln w="19050">
              <a:noFill/>
              <a:round/>
              <a:headEnd/>
              <a:tailEnd/>
            </a:ln>
          </p:spPr>
          <p:txBody>
            <a:bodyPr wrap="none" anchor="ctr"/>
            <a:lstStyle/>
            <a:p>
              <a:endParaRPr lang="en-US"/>
            </a:p>
          </p:txBody>
        </p:sp>
        <p:sp>
          <p:nvSpPr>
            <p:cNvPr id="31834" name="Oval 50"/>
            <p:cNvSpPr>
              <a:spLocks noChangeArrowheads="1"/>
            </p:cNvSpPr>
            <p:nvPr/>
          </p:nvSpPr>
          <p:spPr bwMode="auto">
            <a:xfrm>
              <a:off x="3992" y="1522"/>
              <a:ext cx="40" cy="38"/>
            </a:xfrm>
            <a:prstGeom prst="ellipse">
              <a:avLst/>
            </a:prstGeom>
            <a:solidFill>
              <a:schemeClr val="tx1"/>
            </a:solidFill>
            <a:ln w="19050">
              <a:noFill/>
              <a:round/>
              <a:headEnd/>
              <a:tailEnd/>
            </a:ln>
          </p:spPr>
          <p:txBody>
            <a:bodyPr wrap="none" anchor="ctr"/>
            <a:lstStyle/>
            <a:p>
              <a:endParaRPr lang="en-US"/>
            </a:p>
          </p:txBody>
        </p:sp>
        <p:sp>
          <p:nvSpPr>
            <p:cNvPr id="31835" name="Oval 51"/>
            <p:cNvSpPr>
              <a:spLocks noChangeArrowheads="1"/>
            </p:cNvSpPr>
            <p:nvPr/>
          </p:nvSpPr>
          <p:spPr bwMode="auto">
            <a:xfrm>
              <a:off x="3992" y="1634"/>
              <a:ext cx="40" cy="37"/>
            </a:xfrm>
            <a:prstGeom prst="ellipse">
              <a:avLst/>
            </a:prstGeom>
            <a:solidFill>
              <a:schemeClr val="tx1"/>
            </a:solidFill>
            <a:ln w="19050">
              <a:noFill/>
              <a:round/>
              <a:headEnd/>
              <a:tailEnd/>
            </a:ln>
          </p:spPr>
          <p:txBody>
            <a:bodyPr wrap="none" anchor="ctr"/>
            <a:lstStyle/>
            <a:p>
              <a:endParaRPr lang="en-US"/>
            </a:p>
          </p:txBody>
        </p:sp>
      </p:grpSp>
      <p:grpSp>
        <p:nvGrpSpPr>
          <p:cNvPr id="31777" name="Group 52"/>
          <p:cNvGrpSpPr>
            <a:grpSpLocks/>
          </p:cNvGrpSpPr>
          <p:nvPr/>
        </p:nvGrpSpPr>
        <p:grpSpPr bwMode="auto">
          <a:xfrm>
            <a:off x="5954713" y="4795838"/>
            <a:ext cx="717550" cy="898525"/>
            <a:chOff x="2135" y="1001"/>
            <a:chExt cx="673" cy="566"/>
          </a:xfrm>
        </p:grpSpPr>
        <p:sp>
          <p:nvSpPr>
            <p:cNvPr id="31831" name="Line 53"/>
            <p:cNvSpPr>
              <a:spLocks noChangeShapeType="1"/>
            </p:cNvSpPr>
            <p:nvPr/>
          </p:nvSpPr>
          <p:spPr bwMode="auto">
            <a:xfrm>
              <a:off x="2135" y="1001"/>
              <a:ext cx="673" cy="0"/>
            </a:xfrm>
            <a:prstGeom prst="line">
              <a:avLst/>
            </a:prstGeom>
            <a:noFill/>
            <a:ln w="28575">
              <a:solidFill>
                <a:schemeClr val="tx1"/>
              </a:solidFill>
              <a:round/>
              <a:headEnd/>
              <a:tailEnd type="triangle" w="med" len="med"/>
            </a:ln>
          </p:spPr>
          <p:txBody>
            <a:bodyPr wrap="none" anchor="ctr"/>
            <a:lstStyle/>
            <a:p>
              <a:endParaRPr lang="en-US"/>
            </a:p>
          </p:txBody>
        </p:sp>
        <p:sp>
          <p:nvSpPr>
            <p:cNvPr id="31832" name="Line 54"/>
            <p:cNvSpPr>
              <a:spLocks noChangeShapeType="1"/>
            </p:cNvSpPr>
            <p:nvPr/>
          </p:nvSpPr>
          <p:spPr bwMode="auto">
            <a:xfrm>
              <a:off x="2135" y="1567"/>
              <a:ext cx="673" cy="0"/>
            </a:xfrm>
            <a:prstGeom prst="line">
              <a:avLst/>
            </a:prstGeom>
            <a:noFill/>
            <a:ln w="28575">
              <a:solidFill>
                <a:schemeClr val="tx1"/>
              </a:solidFill>
              <a:round/>
              <a:headEnd/>
              <a:tailEnd type="triangle" w="med" len="med"/>
            </a:ln>
          </p:spPr>
          <p:txBody>
            <a:bodyPr wrap="none" anchor="ctr"/>
            <a:lstStyle/>
            <a:p>
              <a:endParaRPr lang="en-US"/>
            </a:p>
          </p:txBody>
        </p:sp>
      </p:grpSp>
      <p:sp>
        <p:nvSpPr>
          <p:cNvPr id="31778" name="Rectangle 55"/>
          <p:cNvSpPr>
            <a:spLocks noChangeAspect="1" noChangeArrowheads="1"/>
          </p:cNvSpPr>
          <p:nvPr/>
        </p:nvSpPr>
        <p:spPr bwMode="auto">
          <a:xfrm>
            <a:off x="7077075" y="1436688"/>
            <a:ext cx="1936750" cy="744537"/>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i="1"/>
              <a:t>Modules</a:t>
            </a:r>
          </a:p>
          <a:p>
            <a:pPr algn="ctr" eaLnBrk="0" hangingPunct="0">
              <a:lnSpc>
                <a:spcPct val="100000"/>
              </a:lnSpc>
              <a:spcBef>
                <a:spcPct val="0"/>
              </a:spcBef>
              <a:buClrTx/>
              <a:buSzTx/>
              <a:buFontTx/>
              <a:buNone/>
            </a:pPr>
            <a:r>
              <a:rPr lang="en-US" i="1"/>
              <a:t>(Next state)</a:t>
            </a:r>
            <a:endParaRPr lang="en-US" i="1">
              <a:solidFill>
                <a:srgbClr val="56127A"/>
              </a:solidFill>
            </a:endParaRPr>
          </a:p>
        </p:txBody>
      </p:sp>
      <p:grpSp>
        <p:nvGrpSpPr>
          <p:cNvPr id="31779" name="Group 56"/>
          <p:cNvGrpSpPr>
            <a:grpSpLocks/>
          </p:cNvGrpSpPr>
          <p:nvPr/>
        </p:nvGrpSpPr>
        <p:grpSpPr bwMode="auto">
          <a:xfrm>
            <a:off x="8010525" y="2157413"/>
            <a:ext cx="695325" cy="4117975"/>
            <a:chOff x="4694" y="1359"/>
            <a:chExt cx="438" cy="2594"/>
          </a:xfrm>
        </p:grpSpPr>
        <p:grpSp>
          <p:nvGrpSpPr>
            <p:cNvPr id="31811" name="Group 57"/>
            <p:cNvGrpSpPr>
              <a:grpSpLocks/>
            </p:cNvGrpSpPr>
            <p:nvPr/>
          </p:nvGrpSpPr>
          <p:grpSpPr bwMode="auto">
            <a:xfrm>
              <a:off x="4925" y="1388"/>
              <a:ext cx="207" cy="346"/>
              <a:chOff x="4560" y="1968"/>
              <a:chExt cx="480" cy="576"/>
            </a:xfrm>
          </p:grpSpPr>
          <p:sp>
            <p:nvSpPr>
              <p:cNvPr id="31829" name="Rectangle 58"/>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30" name="Freeform 5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2" name="Group 60"/>
            <p:cNvGrpSpPr>
              <a:grpSpLocks/>
            </p:cNvGrpSpPr>
            <p:nvPr/>
          </p:nvGrpSpPr>
          <p:grpSpPr bwMode="auto">
            <a:xfrm>
              <a:off x="4923" y="1827"/>
              <a:ext cx="207" cy="346"/>
              <a:chOff x="4560" y="1968"/>
              <a:chExt cx="480" cy="576"/>
            </a:xfrm>
          </p:grpSpPr>
          <p:sp>
            <p:nvSpPr>
              <p:cNvPr id="31827" name="Rectangle 61"/>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8" name="Freeform 6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3" name="Group 63"/>
            <p:cNvGrpSpPr>
              <a:grpSpLocks/>
            </p:cNvGrpSpPr>
            <p:nvPr/>
          </p:nvGrpSpPr>
          <p:grpSpPr bwMode="auto">
            <a:xfrm>
              <a:off x="4921" y="2266"/>
              <a:ext cx="207" cy="346"/>
              <a:chOff x="4560" y="1968"/>
              <a:chExt cx="480" cy="576"/>
            </a:xfrm>
          </p:grpSpPr>
          <p:sp>
            <p:nvSpPr>
              <p:cNvPr id="31825" name="Rectangle 64"/>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6" name="Freeform 65"/>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4" name="Group 66"/>
            <p:cNvGrpSpPr>
              <a:grpSpLocks/>
            </p:cNvGrpSpPr>
            <p:nvPr/>
          </p:nvGrpSpPr>
          <p:grpSpPr bwMode="auto">
            <a:xfrm>
              <a:off x="4919" y="3118"/>
              <a:ext cx="207" cy="346"/>
              <a:chOff x="4560" y="1968"/>
              <a:chExt cx="480" cy="576"/>
            </a:xfrm>
          </p:grpSpPr>
          <p:sp>
            <p:nvSpPr>
              <p:cNvPr id="31823" name="Rectangle 67"/>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4" name="Freeform 68"/>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5" name="Group 69"/>
            <p:cNvGrpSpPr>
              <a:grpSpLocks/>
            </p:cNvGrpSpPr>
            <p:nvPr/>
          </p:nvGrpSpPr>
          <p:grpSpPr bwMode="auto">
            <a:xfrm>
              <a:off x="4917" y="3557"/>
              <a:ext cx="207" cy="346"/>
              <a:chOff x="4560" y="1968"/>
              <a:chExt cx="480" cy="576"/>
            </a:xfrm>
          </p:grpSpPr>
          <p:sp>
            <p:nvSpPr>
              <p:cNvPr id="31821" name="Rectangle 70"/>
              <p:cNvSpPr>
                <a:spLocks noChangeArrowheads="1"/>
              </p:cNvSpPr>
              <p:nvPr/>
            </p:nvSpPr>
            <p:spPr bwMode="auto">
              <a:xfrm>
                <a:off x="4560" y="1968"/>
                <a:ext cx="480" cy="576"/>
              </a:xfrm>
              <a:prstGeom prst="rect">
                <a:avLst/>
              </a:prstGeom>
              <a:solidFill>
                <a:srgbClr val="FD7E71"/>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22" name="Freeform 71"/>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D7E71"/>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816" name="Group 72"/>
            <p:cNvGrpSpPr>
              <a:grpSpLocks/>
            </p:cNvGrpSpPr>
            <p:nvPr/>
          </p:nvGrpSpPr>
          <p:grpSpPr bwMode="auto">
            <a:xfrm>
              <a:off x="4993" y="2735"/>
              <a:ext cx="40" cy="260"/>
              <a:chOff x="1636" y="1252"/>
              <a:chExt cx="40" cy="260"/>
            </a:xfrm>
          </p:grpSpPr>
          <p:sp>
            <p:nvSpPr>
              <p:cNvPr id="31818" name="Oval 73"/>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819" name="Oval 74"/>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20" name="Oval 75"/>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817" name="Freeform 76"/>
            <p:cNvSpPr>
              <a:spLocks noChangeAspect="1"/>
            </p:cNvSpPr>
            <p:nvPr/>
          </p:nvSpPr>
          <p:spPr bwMode="auto">
            <a:xfrm>
              <a:off x="4694"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grpSp>
      <p:grpSp>
        <p:nvGrpSpPr>
          <p:cNvPr id="31780" name="Group 77"/>
          <p:cNvGrpSpPr>
            <a:grpSpLocks/>
          </p:cNvGrpSpPr>
          <p:nvPr/>
        </p:nvGrpSpPr>
        <p:grpSpPr bwMode="auto">
          <a:xfrm>
            <a:off x="719138" y="2157413"/>
            <a:ext cx="1668462" cy="4117975"/>
            <a:chOff x="453" y="1359"/>
            <a:chExt cx="1051" cy="2594"/>
          </a:xfrm>
        </p:grpSpPr>
        <p:grpSp>
          <p:nvGrpSpPr>
            <p:cNvPr id="31790" name="Group 78"/>
            <p:cNvGrpSpPr>
              <a:grpSpLocks/>
            </p:cNvGrpSpPr>
            <p:nvPr/>
          </p:nvGrpSpPr>
          <p:grpSpPr bwMode="auto">
            <a:xfrm>
              <a:off x="461" y="1388"/>
              <a:ext cx="207" cy="346"/>
              <a:chOff x="4560" y="1968"/>
              <a:chExt cx="480" cy="576"/>
            </a:xfrm>
          </p:grpSpPr>
          <p:sp>
            <p:nvSpPr>
              <p:cNvPr id="31809" name="Rectangle 79"/>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10" name="Freeform 80"/>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1" name="Group 81"/>
            <p:cNvGrpSpPr>
              <a:grpSpLocks/>
            </p:cNvGrpSpPr>
            <p:nvPr/>
          </p:nvGrpSpPr>
          <p:grpSpPr bwMode="auto">
            <a:xfrm>
              <a:off x="459" y="1827"/>
              <a:ext cx="207" cy="346"/>
              <a:chOff x="4560" y="1968"/>
              <a:chExt cx="480" cy="576"/>
            </a:xfrm>
          </p:grpSpPr>
          <p:sp>
            <p:nvSpPr>
              <p:cNvPr id="31807" name="Rectangle 82"/>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8" name="Freeform 83"/>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2" name="Group 84"/>
            <p:cNvGrpSpPr>
              <a:grpSpLocks/>
            </p:cNvGrpSpPr>
            <p:nvPr/>
          </p:nvGrpSpPr>
          <p:grpSpPr bwMode="auto">
            <a:xfrm>
              <a:off x="457" y="2266"/>
              <a:ext cx="207" cy="346"/>
              <a:chOff x="4560" y="1968"/>
              <a:chExt cx="480" cy="576"/>
            </a:xfrm>
          </p:grpSpPr>
          <p:sp>
            <p:nvSpPr>
              <p:cNvPr id="31805" name="Rectangle 85"/>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6" name="Freeform 86"/>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3" name="Group 87"/>
            <p:cNvGrpSpPr>
              <a:grpSpLocks/>
            </p:cNvGrpSpPr>
            <p:nvPr/>
          </p:nvGrpSpPr>
          <p:grpSpPr bwMode="auto">
            <a:xfrm>
              <a:off x="455" y="3118"/>
              <a:ext cx="207" cy="346"/>
              <a:chOff x="4560" y="1968"/>
              <a:chExt cx="480" cy="576"/>
            </a:xfrm>
          </p:grpSpPr>
          <p:sp>
            <p:nvSpPr>
              <p:cNvPr id="31803" name="Rectangle 88"/>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4" name="Freeform 89"/>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4" name="Group 90"/>
            <p:cNvGrpSpPr>
              <a:grpSpLocks/>
            </p:cNvGrpSpPr>
            <p:nvPr/>
          </p:nvGrpSpPr>
          <p:grpSpPr bwMode="auto">
            <a:xfrm>
              <a:off x="453" y="3557"/>
              <a:ext cx="207" cy="346"/>
              <a:chOff x="4560" y="1968"/>
              <a:chExt cx="480" cy="576"/>
            </a:xfrm>
          </p:grpSpPr>
          <p:sp>
            <p:nvSpPr>
              <p:cNvPr id="31801" name="Rectangle 91"/>
              <p:cNvSpPr>
                <a:spLocks noChangeArrowheads="1"/>
              </p:cNvSpPr>
              <p:nvPr/>
            </p:nvSpPr>
            <p:spPr bwMode="auto">
              <a:xfrm>
                <a:off x="4560" y="1968"/>
                <a:ext cx="480" cy="576"/>
              </a:xfrm>
              <a:prstGeom prst="rect">
                <a:avLst/>
              </a:prstGeom>
              <a:solidFill>
                <a:srgbClr val="FF0000"/>
              </a:solidFill>
              <a:ln w="19050">
                <a:solidFill>
                  <a:schemeClr val="tx1"/>
                </a:solidFill>
                <a:miter lim="800000"/>
                <a:headEnd type="none" w="sm" len="sm"/>
                <a:tailEnd type="none" w="sm" len="sm"/>
              </a:ln>
            </p:spPr>
            <p:txBody>
              <a:bodyPr wrap="none" anchor="ctr"/>
              <a:lstStyle/>
              <a:p>
                <a:pPr algn="ctr" eaLnBrk="0" hangingPunct="0">
                  <a:lnSpc>
                    <a:spcPct val="100000"/>
                  </a:lnSpc>
                  <a:spcBef>
                    <a:spcPct val="0"/>
                  </a:spcBef>
                  <a:buClrTx/>
                  <a:buSzTx/>
                  <a:buFontTx/>
                  <a:buNone/>
                </a:pPr>
                <a:endParaRPr lang="en-US" sz="2400">
                  <a:solidFill>
                    <a:srgbClr val="56127A"/>
                  </a:solidFill>
                </a:endParaRPr>
              </a:p>
            </p:txBody>
          </p:sp>
          <p:sp>
            <p:nvSpPr>
              <p:cNvPr id="31802" name="Freeform 92"/>
              <p:cNvSpPr>
                <a:spLocks/>
              </p:cNvSpPr>
              <p:nvPr/>
            </p:nvSpPr>
            <p:spPr bwMode="auto">
              <a:xfrm>
                <a:off x="4701" y="2435"/>
                <a:ext cx="190" cy="98"/>
              </a:xfrm>
              <a:custGeom>
                <a:avLst/>
                <a:gdLst>
                  <a:gd name="T0" fmla="*/ 0 w 192"/>
                  <a:gd name="T1" fmla="*/ 102 h 96"/>
                  <a:gd name="T2" fmla="*/ 93 w 192"/>
                  <a:gd name="T3" fmla="*/ 0 h 96"/>
                  <a:gd name="T4" fmla="*/ 186 w 192"/>
                  <a:gd name="T5" fmla="*/ 102 h 96"/>
                  <a:gd name="T6" fmla="*/ 0 60000 65536"/>
                  <a:gd name="T7" fmla="*/ 0 60000 65536"/>
                  <a:gd name="T8" fmla="*/ 0 60000 65536"/>
                  <a:gd name="T9" fmla="*/ 0 w 192"/>
                  <a:gd name="T10" fmla="*/ 0 h 96"/>
                  <a:gd name="T11" fmla="*/ 192 w 192"/>
                  <a:gd name="T12" fmla="*/ 96 h 96"/>
                </a:gdLst>
                <a:ahLst/>
                <a:cxnLst>
                  <a:cxn ang="T6">
                    <a:pos x="T0" y="T1"/>
                  </a:cxn>
                  <a:cxn ang="T7">
                    <a:pos x="T2" y="T3"/>
                  </a:cxn>
                  <a:cxn ang="T8">
                    <a:pos x="T4" y="T5"/>
                  </a:cxn>
                </a:cxnLst>
                <a:rect l="T9" t="T10" r="T11" b="T12"/>
                <a:pathLst>
                  <a:path w="192" h="96">
                    <a:moveTo>
                      <a:pt x="0" y="96"/>
                    </a:moveTo>
                    <a:lnTo>
                      <a:pt x="96" y="0"/>
                    </a:lnTo>
                    <a:lnTo>
                      <a:pt x="192" y="96"/>
                    </a:lnTo>
                  </a:path>
                </a:pathLst>
              </a:custGeom>
              <a:solidFill>
                <a:srgbClr val="FF0000"/>
              </a:solidFill>
              <a:ln w="19050" cap="flat" cmpd="sng">
                <a:solidFill>
                  <a:schemeClr val="tx1"/>
                </a:solidFill>
                <a:prstDash val="solid"/>
                <a:round/>
                <a:headEnd type="none" w="sm" len="sm"/>
                <a:tailEnd type="none" w="sm" len="sm"/>
              </a:ln>
            </p:spPr>
            <p:txBody>
              <a:bodyPr wrap="none" anchor="ctr"/>
              <a:lstStyle/>
              <a:p>
                <a:endParaRPr lang="en-US"/>
              </a:p>
            </p:txBody>
          </p:sp>
        </p:grpSp>
        <p:grpSp>
          <p:nvGrpSpPr>
            <p:cNvPr id="31795" name="Group 93"/>
            <p:cNvGrpSpPr>
              <a:grpSpLocks/>
            </p:cNvGrpSpPr>
            <p:nvPr/>
          </p:nvGrpSpPr>
          <p:grpSpPr bwMode="auto">
            <a:xfrm>
              <a:off x="529" y="2735"/>
              <a:ext cx="40" cy="260"/>
              <a:chOff x="1636" y="1252"/>
              <a:chExt cx="40" cy="260"/>
            </a:xfrm>
          </p:grpSpPr>
          <p:sp>
            <p:nvSpPr>
              <p:cNvPr id="31798" name="Oval 94"/>
              <p:cNvSpPr>
                <a:spLocks noChangeArrowheads="1"/>
              </p:cNvSpPr>
              <p:nvPr/>
            </p:nvSpPr>
            <p:spPr bwMode="auto">
              <a:xfrm>
                <a:off x="1636" y="1252"/>
                <a:ext cx="40" cy="37"/>
              </a:xfrm>
              <a:prstGeom prst="ellipse">
                <a:avLst/>
              </a:prstGeom>
              <a:solidFill>
                <a:srgbClr val="FF0000"/>
              </a:solidFill>
              <a:ln w="19050">
                <a:noFill/>
                <a:round/>
                <a:headEnd/>
                <a:tailEnd/>
              </a:ln>
            </p:spPr>
            <p:txBody>
              <a:bodyPr wrap="none" anchor="ctr"/>
              <a:lstStyle/>
              <a:p>
                <a:endParaRPr lang="en-US"/>
              </a:p>
            </p:txBody>
          </p:sp>
          <p:sp>
            <p:nvSpPr>
              <p:cNvPr id="31799" name="Oval 95"/>
              <p:cNvSpPr>
                <a:spLocks noChangeArrowheads="1"/>
              </p:cNvSpPr>
              <p:nvPr/>
            </p:nvSpPr>
            <p:spPr bwMode="auto">
              <a:xfrm>
                <a:off x="1636" y="1363"/>
                <a:ext cx="40" cy="38"/>
              </a:xfrm>
              <a:prstGeom prst="ellipse">
                <a:avLst/>
              </a:prstGeom>
              <a:solidFill>
                <a:srgbClr val="FF0000"/>
              </a:solidFill>
              <a:ln w="19050">
                <a:noFill/>
                <a:round/>
                <a:headEnd/>
                <a:tailEnd/>
              </a:ln>
            </p:spPr>
            <p:txBody>
              <a:bodyPr wrap="none" anchor="ctr"/>
              <a:lstStyle/>
              <a:p>
                <a:endParaRPr lang="en-US"/>
              </a:p>
            </p:txBody>
          </p:sp>
          <p:sp>
            <p:nvSpPr>
              <p:cNvPr id="31800" name="Oval 96"/>
              <p:cNvSpPr>
                <a:spLocks noChangeArrowheads="1"/>
              </p:cNvSpPr>
              <p:nvPr/>
            </p:nvSpPr>
            <p:spPr bwMode="auto">
              <a:xfrm>
                <a:off x="1636" y="1475"/>
                <a:ext cx="40" cy="37"/>
              </a:xfrm>
              <a:prstGeom prst="ellipse">
                <a:avLst/>
              </a:prstGeom>
              <a:solidFill>
                <a:srgbClr val="FF0000"/>
              </a:solidFill>
              <a:ln w="19050">
                <a:noFill/>
                <a:round/>
                <a:headEnd/>
                <a:tailEnd/>
              </a:ln>
            </p:spPr>
            <p:txBody>
              <a:bodyPr wrap="none" anchor="ctr"/>
              <a:lstStyle/>
              <a:p>
                <a:endParaRPr lang="en-US"/>
              </a:p>
            </p:txBody>
          </p:sp>
        </p:grpSp>
        <p:sp>
          <p:nvSpPr>
            <p:cNvPr id="31796" name="Freeform 97"/>
            <p:cNvSpPr>
              <a:spLocks noChangeAspect="1"/>
            </p:cNvSpPr>
            <p:nvPr/>
          </p:nvSpPr>
          <p:spPr bwMode="auto">
            <a:xfrm flipH="1">
              <a:off x="686" y="1359"/>
              <a:ext cx="197" cy="2594"/>
            </a:xfrm>
            <a:custGeom>
              <a:avLst/>
              <a:gdLst>
                <a:gd name="T0" fmla="*/ 712 w 101"/>
                <a:gd name="T1" fmla="*/ 0 h 1334"/>
                <a:gd name="T2" fmla="*/ 357 w 101"/>
                <a:gd name="T3" fmla="*/ 352 h 1334"/>
                <a:gd name="T4" fmla="*/ 357 w 101"/>
                <a:gd name="T5" fmla="*/ 4587 h 1334"/>
                <a:gd name="T6" fmla="*/ 0 w 101"/>
                <a:gd name="T7" fmla="*/ 4941 h 1334"/>
                <a:gd name="T8" fmla="*/ 357 w 101"/>
                <a:gd name="T9" fmla="*/ 5293 h 1334"/>
                <a:gd name="T10" fmla="*/ 357 w 101"/>
                <a:gd name="T11" fmla="*/ 9528 h 1334"/>
                <a:gd name="T12" fmla="*/ 749 w 101"/>
                <a:gd name="T13" fmla="*/ 9808 h 1334"/>
                <a:gd name="T14" fmla="*/ 0 60000 65536"/>
                <a:gd name="T15" fmla="*/ 0 60000 65536"/>
                <a:gd name="T16" fmla="*/ 0 60000 65536"/>
                <a:gd name="T17" fmla="*/ 0 60000 65536"/>
                <a:gd name="T18" fmla="*/ 0 60000 65536"/>
                <a:gd name="T19" fmla="*/ 0 60000 65536"/>
                <a:gd name="T20" fmla="*/ 0 60000 65536"/>
                <a:gd name="T21" fmla="*/ 0 w 101"/>
                <a:gd name="T22" fmla="*/ 0 h 1334"/>
                <a:gd name="T23" fmla="*/ 101 w 101"/>
                <a:gd name="T24" fmla="*/ 1334 h 13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1334">
                  <a:moveTo>
                    <a:pt x="96" y="0"/>
                  </a:moveTo>
                  <a:lnTo>
                    <a:pt x="48" y="48"/>
                  </a:lnTo>
                  <a:lnTo>
                    <a:pt x="48" y="624"/>
                  </a:lnTo>
                  <a:lnTo>
                    <a:pt x="0" y="672"/>
                  </a:lnTo>
                  <a:lnTo>
                    <a:pt x="48" y="720"/>
                  </a:lnTo>
                  <a:lnTo>
                    <a:pt x="48" y="1296"/>
                  </a:lnTo>
                  <a:lnTo>
                    <a:pt x="101" y="1334"/>
                  </a:lnTo>
                </a:path>
              </a:pathLst>
            </a:custGeom>
            <a:noFill/>
            <a:ln w="19050" cmpd="sng">
              <a:solidFill>
                <a:schemeClr val="tx1"/>
              </a:solidFill>
              <a:round/>
              <a:headEnd/>
              <a:tailEnd/>
            </a:ln>
          </p:spPr>
          <p:txBody>
            <a:bodyPr wrap="none" anchor="ctr"/>
            <a:lstStyle/>
            <a:p>
              <a:endParaRPr lang="en-US"/>
            </a:p>
          </p:txBody>
        </p:sp>
        <p:sp>
          <p:nvSpPr>
            <p:cNvPr id="31797" name="Line 98"/>
            <p:cNvSpPr>
              <a:spLocks noChangeShapeType="1"/>
            </p:cNvSpPr>
            <p:nvPr/>
          </p:nvSpPr>
          <p:spPr bwMode="auto">
            <a:xfrm flipV="1">
              <a:off x="864" y="2656"/>
              <a:ext cx="640" cy="8"/>
            </a:xfrm>
            <a:prstGeom prst="line">
              <a:avLst/>
            </a:prstGeom>
            <a:noFill/>
            <a:ln w="28575">
              <a:solidFill>
                <a:schemeClr val="tx1"/>
              </a:solidFill>
              <a:round/>
              <a:headEnd/>
              <a:tailEnd type="triangle" w="med" len="med"/>
            </a:ln>
          </p:spPr>
          <p:txBody>
            <a:bodyPr/>
            <a:lstStyle/>
            <a:p>
              <a:endParaRPr lang="en-US"/>
            </a:p>
          </p:txBody>
        </p:sp>
      </p:grpSp>
      <p:sp>
        <p:nvSpPr>
          <p:cNvPr id="31781" name="Line 99"/>
          <p:cNvSpPr>
            <a:spLocks noChangeShapeType="1"/>
          </p:cNvSpPr>
          <p:nvPr/>
        </p:nvSpPr>
        <p:spPr bwMode="auto">
          <a:xfrm>
            <a:off x="6362700" y="4216400"/>
            <a:ext cx="1651000" cy="0"/>
          </a:xfrm>
          <a:prstGeom prst="line">
            <a:avLst/>
          </a:prstGeom>
          <a:noFill/>
          <a:ln w="28575">
            <a:solidFill>
              <a:schemeClr val="tx1"/>
            </a:solidFill>
            <a:round/>
            <a:headEnd/>
            <a:tailEnd type="triangle" w="med" len="med"/>
          </a:ln>
        </p:spPr>
        <p:txBody>
          <a:bodyPr/>
          <a:lstStyle/>
          <a:p>
            <a:endParaRPr lang="en-US"/>
          </a:p>
        </p:txBody>
      </p:sp>
      <p:sp>
        <p:nvSpPr>
          <p:cNvPr id="31782" name="Text Box 100"/>
          <p:cNvSpPr txBox="1">
            <a:spLocks noChangeArrowheads="1"/>
          </p:cNvSpPr>
          <p:nvPr/>
        </p:nvSpPr>
        <p:spPr bwMode="auto">
          <a:xfrm>
            <a:off x="1752600" y="4743450"/>
            <a:ext cx="669925" cy="312738"/>
          </a:xfrm>
          <a:prstGeom prst="rect">
            <a:avLst/>
          </a:prstGeom>
          <a:noFill/>
          <a:ln w="9525">
            <a:noFill/>
            <a:miter lim="800000"/>
            <a:headEnd/>
            <a:tailEnd/>
          </a:ln>
        </p:spPr>
        <p:txBody>
          <a:bodyPr wrap="none">
            <a:spAutoFit/>
          </a:bodyPr>
          <a:lstStyle/>
          <a:p>
            <a:pPr algn="r">
              <a:buFont typeface="Wingdings" pitchFamily="-96" charset="2"/>
              <a:buNone/>
            </a:pPr>
            <a:r>
              <a:rPr lang="en-US" sz="1600"/>
              <a:t>cond</a:t>
            </a:r>
          </a:p>
        </p:txBody>
      </p:sp>
      <p:sp>
        <p:nvSpPr>
          <p:cNvPr id="31783" name="Text Box 101"/>
          <p:cNvSpPr txBox="1">
            <a:spLocks noChangeArrowheads="1"/>
          </p:cNvSpPr>
          <p:nvPr/>
        </p:nvSpPr>
        <p:spPr bwMode="auto">
          <a:xfrm>
            <a:off x="1622425" y="5256213"/>
            <a:ext cx="800100" cy="312737"/>
          </a:xfrm>
          <a:prstGeom prst="rect">
            <a:avLst/>
          </a:prstGeom>
          <a:noFill/>
          <a:ln w="9525">
            <a:noFill/>
            <a:miter lim="800000"/>
            <a:headEnd/>
            <a:tailEnd/>
          </a:ln>
        </p:spPr>
        <p:txBody>
          <a:bodyPr wrap="none">
            <a:spAutoFit/>
          </a:bodyPr>
          <a:lstStyle/>
          <a:p>
            <a:pPr algn="r">
              <a:buFont typeface="Wingdings" pitchFamily="-96" charset="2"/>
              <a:buNone/>
            </a:pPr>
            <a:r>
              <a:rPr lang="en-US" sz="1600"/>
              <a:t>action</a:t>
            </a:r>
          </a:p>
        </p:txBody>
      </p:sp>
      <p:sp>
        <p:nvSpPr>
          <p:cNvPr id="31784" name="Rectangle 102"/>
          <p:cNvSpPr>
            <a:spLocks noChangeAspect="1" noChangeArrowheads="1"/>
          </p:cNvSpPr>
          <p:nvPr/>
        </p:nvSpPr>
        <p:spPr bwMode="auto">
          <a:xfrm>
            <a:off x="3421063" y="1465263"/>
            <a:ext cx="950912"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“CAN_FIRE”</a:t>
            </a:r>
            <a:endParaRPr lang="en-US" sz="1400" i="1">
              <a:solidFill>
                <a:srgbClr val="56127A"/>
              </a:solidFill>
            </a:endParaRPr>
          </a:p>
        </p:txBody>
      </p:sp>
      <p:sp>
        <p:nvSpPr>
          <p:cNvPr id="31785" name="Rectangle 103"/>
          <p:cNvSpPr>
            <a:spLocks noChangeAspect="1" noChangeArrowheads="1"/>
          </p:cNvSpPr>
          <p:nvPr/>
        </p:nvSpPr>
        <p:spPr bwMode="auto">
          <a:xfrm>
            <a:off x="6007100" y="1465263"/>
            <a:ext cx="950913" cy="322262"/>
          </a:xfrm>
          <a:prstGeom prst="rect">
            <a:avLst/>
          </a:prstGeom>
          <a:noFill/>
          <a:ln w="28575">
            <a:noFill/>
            <a:miter lim="800000"/>
            <a:headEnd/>
            <a:tailEnd/>
          </a:ln>
        </p:spPr>
        <p:txBody>
          <a:bodyPr wrap="none" anchor="ctr"/>
          <a:lstStyle/>
          <a:p>
            <a:pPr algn="ctr" eaLnBrk="0" hangingPunct="0">
              <a:lnSpc>
                <a:spcPct val="100000"/>
              </a:lnSpc>
              <a:spcBef>
                <a:spcPct val="0"/>
              </a:spcBef>
              <a:buClrTx/>
              <a:buSzTx/>
              <a:buFontTx/>
              <a:buNone/>
            </a:pPr>
            <a:r>
              <a:rPr lang="en-US" sz="1400" i="1"/>
              <a:t>“WILL_FIRE”</a:t>
            </a:r>
            <a:endParaRPr lang="en-US" sz="1400" i="1">
              <a:solidFill>
                <a:srgbClr val="56127A"/>
              </a:solidFill>
            </a:endParaRPr>
          </a:p>
        </p:txBody>
      </p:sp>
      <p:sp>
        <p:nvSpPr>
          <p:cNvPr id="1606760" name="Text Box 104"/>
          <p:cNvSpPr txBox="1">
            <a:spLocks noChangeArrowheads="1"/>
          </p:cNvSpPr>
          <p:nvPr/>
        </p:nvSpPr>
        <p:spPr bwMode="auto">
          <a:xfrm>
            <a:off x="1110979" y="6000696"/>
            <a:ext cx="7547997" cy="707886"/>
          </a:xfrm>
          <a:prstGeom prst="rect">
            <a:avLst/>
          </a:prstGeom>
          <a:noFill/>
          <a:ln w="9525">
            <a:noFill/>
            <a:miter lim="800000"/>
            <a:headEnd/>
            <a:tailEnd/>
          </a:ln>
        </p:spPr>
        <p:txBody>
          <a:bodyPr wrap="square">
            <a:spAutoFit/>
          </a:bodyPr>
          <a:lstStyle/>
          <a:p>
            <a:pPr>
              <a:buFont typeface="Wingdings" pitchFamily="-96" charset="2"/>
              <a:buNone/>
            </a:pPr>
            <a:r>
              <a:rPr lang="en-US" dirty="0">
                <a:solidFill>
                  <a:srgbClr val="FF0000"/>
                </a:solidFill>
              </a:rPr>
              <a:t>Compiler synthesizes a scheduler such that at any given </a:t>
            </a:r>
            <a:r>
              <a:rPr lang="en-US" dirty="0" smtClean="0">
                <a:solidFill>
                  <a:srgbClr val="FF0000"/>
                </a:solidFill>
              </a:rPr>
              <a:t>time will-fire </a:t>
            </a:r>
            <a:r>
              <a:rPr lang="en-US" dirty="0">
                <a:solidFill>
                  <a:srgbClr val="FF0000"/>
                </a:solidFill>
              </a:rPr>
              <a:t>for only non-conflicting rules are true</a:t>
            </a:r>
          </a:p>
        </p:txBody>
      </p:sp>
      <p:sp>
        <p:nvSpPr>
          <p:cNvPr id="5" name="Date Placeholder 4"/>
          <p:cNvSpPr>
            <a:spLocks noGrp="1"/>
          </p:cNvSpPr>
          <p:nvPr>
            <p:ph type="dt" sz="half" idx="10"/>
          </p:nvPr>
        </p:nvSpPr>
        <p:spPr/>
        <p:txBody>
          <a:bodyPr/>
          <a:lstStyle/>
          <a:p>
            <a:pPr>
              <a:defRPr/>
            </a:pPr>
            <a:r>
              <a:rPr lang="en-US" smtClean="0"/>
              <a:t>September 30,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L09-</a:t>
            </a:r>
            <a:fld id="{4F9502F6-954B-46E9-AC05-33DEDF4CA0BF}" type="slidenum">
              <a:rPr lang="en-US" smtClean="0"/>
              <a:pPr>
                <a:defRPr/>
              </a:pPr>
              <a:t>18</a:t>
            </a:fld>
            <a:endParaRPr lang="en-US" dirty="0"/>
          </a:p>
        </p:txBody>
      </p:sp>
    </p:spTree>
    <p:extLst>
      <p:ext uri="{BB962C8B-B14F-4D97-AF65-F5344CB8AC3E}">
        <p14:creationId xmlns:p14="http://schemas.microsoft.com/office/powerpoint/2010/main" val="306180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6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67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p:txBody>
          <a:bodyPr/>
          <a:lstStyle/>
          <a:p>
            <a:r>
              <a:rPr lang="en-US" sz="3600" dirty="0"/>
              <a:t>Hierarchical scheduling</a:t>
            </a:r>
            <a:endParaRPr lang="en-US" altLang="en-US" sz="3600" dirty="0"/>
          </a:p>
        </p:txBody>
      </p:sp>
      <p:grpSp>
        <p:nvGrpSpPr>
          <p:cNvPr id="1188868" name="Group 4"/>
          <p:cNvGrpSpPr>
            <a:grpSpLocks/>
          </p:cNvGrpSpPr>
          <p:nvPr/>
        </p:nvGrpSpPr>
        <p:grpSpPr bwMode="auto">
          <a:xfrm>
            <a:off x="611188" y="1458913"/>
            <a:ext cx="7929562" cy="3367087"/>
            <a:chOff x="385" y="919"/>
            <a:chExt cx="4995" cy="2121"/>
          </a:xfrm>
        </p:grpSpPr>
        <p:sp>
          <p:nvSpPr>
            <p:cNvPr id="1188869" name="Rectangle 5"/>
            <p:cNvSpPr>
              <a:spLocks noChangeArrowheads="1"/>
            </p:cNvSpPr>
            <p:nvPr/>
          </p:nvSpPr>
          <p:spPr bwMode="auto">
            <a:xfrm>
              <a:off x="1209" y="1239"/>
              <a:ext cx="370" cy="8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0" name="Rectangle 6"/>
            <p:cNvSpPr>
              <a:spLocks noChangeArrowheads="1"/>
            </p:cNvSpPr>
            <p:nvPr/>
          </p:nvSpPr>
          <p:spPr bwMode="auto">
            <a:xfrm>
              <a:off x="2373" y="1791"/>
              <a:ext cx="249" cy="174"/>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1" name="Rectangle 7"/>
            <p:cNvSpPr>
              <a:spLocks noChangeArrowheads="1"/>
            </p:cNvSpPr>
            <p:nvPr/>
          </p:nvSpPr>
          <p:spPr bwMode="auto">
            <a:xfrm>
              <a:off x="3645" y="1006"/>
              <a:ext cx="234" cy="23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2" name="Rectangle 8"/>
            <p:cNvSpPr>
              <a:spLocks noChangeArrowheads="1"/>
            </p:cNvSpPr>
            <p:nvPr/>
          </p:nvSpPr>
          <p:spPr bwMode="auto">
            <a:xfrm>
              <a:off x="4872" y="1148"/>
              <a:ext cx="327" cy="146"/>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3" name="Rectangle 9"/>
            <p:cNvSpPr>
              <a:spLocks noChangeArrowheads="1"/>
            </p:cNvSpPr>
            <p:nvPr/>
          </p:nvSpPr>
          <p:spPr bwMode="auto">
            <a:xfrm>
              <a:off x="4769" y="1080"/>
              <a:ext cx="611" cy="144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4" name="Oval 10"/>
            <p:cNvSpPr>
              <a:spLocks noChangeArrowheads="1"/>
            </p:cNvSpPr>
            <p:nvPr/>
          </p:nvSpPr>
          <p:spPr bwMode="auto">
            <a:xfrm>
              <a:off x="4946" y="1876"/>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5" name="Oval 11"/>
            <p:cNvSpPr>
              <a:spLocks noChangeArrowheads="1"/>
            </p:cNvSpPr>
            <p:nvPr/>
          </p:nvSpPr>
          <p:spPr bwMode="auto">
            <a:xfrm>
              <a:off x="3656" y="1594"/>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6" name="Oval 12"/>
            <p:cNvSpPr>
              <a:spLocks noChangeArrowheads="1"/>
            </p:cNvSpPr>
            <p:nvPr/>
          </p:nvSpPr>
          <p:spPr bwMode="auto">
            <a:xfrm>
              <a:off x="2363" y="2531"/>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7" name="Oval 13"/>
            <p:cNvSpPr>
              <a:spLocks noChangeArrowheads="1"/>
            </p:cNvSpPr>
            <p:nvPr/>
          </p:nvSpPr>
          <p:spPr bwMode="auto">
            <a:xfrm>
              <a:off x="1199" y="1648"/>
              <a:ext cx="278" cy="133"/>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8" name="Oval 14"/>
            <p:cNvSpPr>
              <a:spLocks noChangeArrowheads="1"/>
            </p:cNvSpPr>
            <p:nvPr/>
          </p:nvSpPr>
          <p:spPr bwMode="auto">
            <a:xfrm>
              <a:off x="2462" y="2722"/>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79" name="Oval 15"/>
            <p:cNvSpPr>
              <a:spLocks noChangeArrowheads="1"/>
            </p:cNvSpPr>
            <p:nvPr/>
          </p:nvSpPr>
          <p:spPr bwMode="auto">
            <a:xfrm>
              <a:off x="3782" y="1754"/>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0" name="Oval 16"/>
            <p:cNvSpPr>
              <a:spLocks noChangeArrowheads="1"/>
            </p:cNvSpPr>
            <p:nvPr/>
          </p:nvSpPr>
          <p:spPr bwMode="auto">
            <a:xfrm>
              <a:off x="5050" y="2176"/>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1" name="Oval 17"/>
            <p:cNvSpPr>
              <a:spLocks noChangeArrowheads="1"/>
            </p:cNvSpPr>
            <p:nvPr/>
          </p:nvSpPr>
          <p:spPr bwMode="auto">
            <a:xfrm>
              <a:off x="4854" y="2039"/>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2" name="Oval 18"/>
            <p:cNvSpPr>
              <a:spLocks noChangeArrowheads="1"/>
            </p:cNvSpPr>
            <p:nvPr/>
          </p:nvSpPr>
          <p:spPr bwMode="auto">
            <a:xfrm>
              <a:off x="4890" y="2347"/>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3" name="Oval 19"/>
            <p:cNvSpPr>
              <a:spLocks noChangeArrowheads="1"/>
            </p:cNvSpPr>
            <p:nvPr/>
          </p:nvSpPr>
          <p:spPr bwMode="auto">
            <a:xfrm>
              <a:off x="2204" y="2868"/>
              <a:ext cx="278" cy="134"/>
            </a:xfrm>
            <a:prstGeom prst="ellipse">
              <a:avLst/>
            </a:prstGeom>
            <a:solidFill>
              <a:srgbClr val="BFA7B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4" name="Rectangle 20"/>
            <p:cNvSpPr>
              <a:spLocks noChangeArrowheads="1"/>
            </p:cNvSpPr>
            <p:nvPr/>
          </p:nvSpPr>
          <p:spPr bwMode="auto">
            <a:xfrm>
              <a:off x="4769" y="1553"/>
              <a:ext cx="235"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5" name="Rectangle 21"/>
            <p:cNvSpPr>
              <a:spLocks noChangeArrowheads="1"/>
            </p:cNvSpPr>
            <p:nvPr/>
          </p:nvSpPr>
          <p:spPr bwMode="auto">
            <a:xfrm>
              <a:off x="3523" y="919"/>
              <a:ext cx="743" cy="108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6" name="Rectangle 22"/>
            <p:cNvSpPr>
              <a:spLocks noChangeArrowheads="1"/>
            </p:cNvSpPr>
            <p:nvPr/>
          </p:nvSpPr>
          <p:spPr bwMode="auto">
            <a:xfrm>
              <a:off x="3523" y="1345"/>
              <a:ext cx="269" cy="18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7" name="Rectangle 23"/>
            <p:cNvSpPr>
              <a:spLocks noChangeArrowheads="1"/>
            </p:cNvSpPr>
            <p:nvPr/>
          </p:nvSpPr>
          <p:spPr bwMode="auto">
            <a:xfrm>
              <a:off x="2172" y="1733"/>
              <a:ext cx="611" cy="130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8" name="Rectangle 24"/>
            <p:cNvSpPr>
              <a:spLocks noChangeArrowheads="1"/>
            </p:cNvSpPr>
            <p:nvPr/>
          </p:nvSpPr>
          <p:spPr bwMode="auto">
            <a:xfrm>
              <a:off x="2172" y="2160"/>
              <a:ext cx="227"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89" name="Rectangle 25"/>
            <p:cNvSpPr>
              <a:spLocks noChangeArrowheads="1"/>
            </p:cNvSpPr>
            <p:nvPr/>
          </p:nvSpPr>
          <p:spPr bwMode="auto">
            <a:xfrm>
              <a:off x="1026" y="1118"/>
              <a:ext cx="611" cy="83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0" name="Rectangle 26"/>
            <p:cNvSpPr>
              <a:spLocks noChangeArrowheads="1"/>
            </p:cNvSpPr>
            <p:nvPr/>
          </p:nvSpPr>
          <p:spPr bwMode="auto">
            <a:xfrm>
              <a:off x="1023" y="1418"/>
              <a:ext cx="220" cy="18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1" name="Freeform 27"/>
            <p:cNvSpPr>
              <a:spLocks/>
            </p:cNvSpPr>
            <p:nvPr/>
          </p:nvSpPr>
          <p:spPr bwMode="auto">
            <a:xfrm>
              <a:off x="1309" y="1796"/>
              <a:ext cx="1092" cy="521"/>
            </a:xfrm>
            <a:custGeom>
              <a:avLst/>
              <a:gdLst>
                <a:gd name="T0" fmla="*/ 27 w 1092"/>
                <a:gd name="T1" fmla="*/ 0 h 638"/>
                <a:gd name="T2" fmla="*/ 141 w 1092"/>
                <a:gd name="T3" fmla="*/ 434 h 638"/>
                <a:gd name="T4" fmla="*/ 874 w 1092"/>
                <a:gd name="T5" fmla="*/ 603 h 638"/>
                <a:gd name="T6" fmla="*/ 1092 w 1092"/>
                <a:gd name="T7" fmla="*/ 226 h 638"/>
              </a:gdLst>
              <a:ahLst/>
              <a:cxnLst>
                <a:cxn ang="0">
                  <a:pos x="T0" y="T1"/>
                </a:cxn>
                <a:cxn ang="0">
                  <a:pos x="T2" y="T3"/>
                </a:cxn>
                <a:cxn ang="0">
                  <a:pos x="T4" y="T5"/>
                </a:cxn>
                <a:cxn ang="0">
                  <a:pos x="T6" y="T7"/>
                </a:cxn>
              </a:cxnLst>
              <a:rect l="0" t="0" r="r" b="b"/>
              <a:pathLst>
                <a:path w="1092" h="638">
                  <a:moveTo>
                    <a:pt x="27" y="0"/>
                  </a:moveTo>
                  <a:cubicBezTo>
                    <a:pt x="46" y="72"/>
                    <a:pt x="0" y="334"/>
                    <a:pt x="141" y="434"/>
                  </a:cubicBezTo>
                  <a:cubicBezTo>
                    <a:pt x="282" y="534"/>
                    <a:pt x="716" y="638"/>
                    <a:pt x="874" y="603"/>
                  </a:cubicBezTo>
                  <a:cubicBezTo>
                    <a:pt x="1032" y="568"/>
                    <a:pt x="1069" y="407"/>
                    <a:pt x="1092" y="226"/>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2" name="Line 28"/>
            <p:cNvSpPr>
              <a:spLocks noChangeShapeType="1"/>
            </p:cNvSpPr>
            <p:nvPr/>
          </p:nvSpPr>
          <p:spPr bwMode="auto">
            <a:xfrm flipV="1">
              <a:off x="1331" y="1339"/>
              <a:ext cx="43" cy="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3" name="Line 29"/>
            <p:cNvSpPr>
              <a:spLocks noChangeShapeType="1"/>
            </p:cNvSpPr>
            <p:nvPr/>
          </p:nvSpPr>
          <p:spPr bwMode="auto">
            <a:xfrm>
              <a:off x="2593" y="1986"/>
              <a:ext cx="107" cy="73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4" name="Line 30"/>
            <p:cNvSpPr>
              <a:spLocks noChangeShapeType="1"/>
            </p:cNvSpPr>
            <p:nvPr/>
          </p:nvSpPr>
          <p:spPr bwMode="auto">
            <a:xfrm flipH="1" flipV="1">
              <a:off x="2493" y="1981"/>
              <a:ext cx="22" cy="5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5" name="Freeform 31"/>
            <p:cNvSpPr>
              <a:spLocks/>
            </p:cNvSpPr>
            <p:nvPr/>
          </p:nvSpPr>
          <p:spPr bwMode="auto">
            <a:xfrm>
              <a:off x="1464" y="1237"/>
              <a:ext cx="2216" cy="414"/>
            </a:xfrm>
            <a:custGeom>
              <a:avLst/>
              <a:gdLst>
                <a:gd name="T0" fmla="*/ 0 w 2216"/>
                <a:gd name="T1" fmla="*/ 507 h 507"/>
                <a:gd name="T2" fmla="*/ 526 w 2216"/>
                <a:gd name="T3" fmla="*/ 187 h 507"/>
                <a:gd name="T4" fmla="*/ 1609 w 2216"/>
                <a:gd name="T5" fmla="*/ 226 h 507"/>
                <a:gd name="T6" fmla="*/ 2116 w 2216"/>
                <a:gd name="T7" fmla="*/ 197 h 507"/>
                <a:gd name="T8" fmla="*/ 2204 w 2216"/>
                <a:gd name="T9" fmla="*/ 0 h 507"/>
              </a:gdLst>
              <a:ahLst/>
              <a:cxnLst>
                <a:cxn ang="0">
                  <a:pos x="T0" y="T1"/>
                </a:cxn>
                <a:cxn ang="0">
                  <a:pos x="T2" y="T3"/>
                </a:cxn>
                <a:cxn ang="0">
                  <a:pos x="T4" y="T5"/>
                </a:cxn>
                <a:cxn ang="0">
                  <a:pos x="T6" y="T7"/>
                </a:cxn>
                <a:cxn ang="0">
                  <a:pos x="T8" y="T9"/>
                </a:cxn>
              </a:cxnLst>
              <a:rect l="0" t="0" r="r" b="b"/>
              <a:pathLst>
                <a:path w="2216" h="507">
                  <a:moveTo>
                    <a:pt x="0" y="507"/>
                  </a:moveTo>
                  <a:cubicBezTo>
                    <a:pt x="88" y="455"/>
                    <a:pt x="258" y="234"/>
                    <a:pt x="526" y="187"/>
                  </a:cubicBezTo>
                  <a:cubicBezTo>
                    <a:pt x="794" y="140"/>
                    <a:pt x="1344" y="224"/>
                    <a:pt x="1609" y="226"/>
                  </a:cubicBezTo>
                  <a:cubicBezTo>
                    <a:pt x="1874" y="228"/>
                    <a:pt x="2017" y="235"/>
                    <a:pt x="2116" y="197"/>
                  </a:cubicBezTo>
                  <a:cubicBezTo>
                    <a:pt x="2216" y="159"/>
                    <a:pt x="2186" y="41"/>
                    <a:pt x="2204"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6" name="Freeform 32"/>
            <p:cNvSpPr>
              <a:spLocks/>
            </p:cNvSpPr>
            <p:nvPr/>
          </p:nvSpPr>
          <p:spPr bwMode="auto">
            <a:xfrm>
              <a:off x="2593" y="1247"/>
              <a:ext cx="1183" cy="1274"/>
            </a:xfrm>
            <a:custGeom>
              <a:avLst/>
              <a:gdLst>
                <a:gd name="T0" fmla="*/ 0 w 1183"/>
                <a:gd name="T1" fmla="*/ 1560 h 1560"/>
                <a:gd name="T2" fmla="*/ 277 w 1183"/>
                <a:gd name="T3" fmla="*/ 939 h 1560"/>
                <a:gd name="T4" fmla="*/ 571 w 1183"/>
                <a:gd name="T5" fmla="*/ 439 h 1560"/>
                <a:gd name="T6" fmla="*/ 1083 w 1183"/>
                <a:gd name="T7" fmla="*/ 254 h 1560"/>
                <a:gd name="T8" fmla="*/ 1169 w 1183"/>
                <a:gd name="T9" fmla="*/ 0 h 1560"/>
              </a:gdLst>
              <a:ahLst/>
              <a:cxnLst>
                <a:cxn ang="0">
                  <a:pos x="T0" y="T1"/>
                </a:cxn>
                <a:cxn ang="0">
                  <a:pos x="T2" y="T3"/>
                </a:cxn>
                <a:cxn ang="0">
                  <a:pos x="T4" y="T5"/>
                </a:cxn>
                <a:cxn ang="0">
                  <a:pos x="T6" y="T7"/>
                </a:cxn>
                <a:cxn ang="0">
                  <a:pos x="T8" y="T9"/>
                </a:cxn>
              </a:cxnLst>
              <a:rect l="0" t="0" r="r" b="b"/>
              <a:pathLst>
                <a:path w="1183" h="1560">
                  <a:moveTo>
                    <a:pt x="0" y="1560"/>
                  </a:moveTo>
                  <a:cubicBezTo>
                    <a:pt x="46" y="1458"/>
                    <a:pt x="182" y="1126"/>
                    <a:pt x="277" y="939"/>
                  </a:cubicBezTo>
                  <a:cubicBezTo>
                    <a:pt x="372" y="752"/>
                    <a:pt x="437" y="553"/>
                    <a:pt x="571" y="439"/>
                  </a:cubicBezTo>
                  <a:cubicBezTo>
                    <a:pt x="705" y="325"/>
                    <a:pt x="983" y="327"/>
                    <a:pt x="1083" y="254"/>
                  </a:cubicBezTo>
                  <a:cubicBezTo>
                    <a:pt x="1183" y="181"/>
                    <a:pt x="1151" y="53"/>
                    <a:pt x="1169"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7" name="Line 33"/>
            <p:cNvSpPr>
              <a:spLocks noChangeShapeType="1"/>
            </p:cNvSpPr>
            <p:nvPr/>
          </p:nvSpPr>
          <p:spPr bwMode="auto">
            <a:xfrm>
              <a:off x="3852" y="1249"/>
              <a:ext cx="21" cy="336"/>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8" name="Freeform 34"/>
            <p:cNvSpPr>
              <a:spLocks/>
            </p:cNvSpPr>
            <p:nvPr/>
          </p:nvSpPr>
          <p:spPr bwMode="auto">
            <a:xfrm>
              <a:off x="3989" y="1314"/>
              <a:ext cx="952" cy="431"/>
            </a:xfrm>
            <a:custGeom>
              <a:avLst/>
              <a:gdLst>
                <a:gd name="T0" fmla="*/ 0 w 952"/>
                <a:gd name="T1" fmla="*/ 527 h 527"/>
                <a:gd name="T2" fmla="*/ 199 w 952"/>
                <a:gd name="T3" fmla="*/ 420 h 527"/>
                <a:gd name="T4" fmla="*/ 462 w 952"/>
                <a:gd name="T5" fmla="*/ 434 h 527"/>
                <a:gd name="T6" fmla="*/ 839 w 952"/>
                <a:gd name="T7" fmla="*/ 441 h 527"/>
                <a:gd name="T8" fmla="*/ 952 w 952"/>
                <a:gd name="T9" fmla="*/ 0 h 527"/>
              </a:gdLst>
              <a:ahLst/>
              <a:cxnLst>
                <a:cxn ang="0">
                  <a:pos x="T0" y="T1"/>
                </a:cxn>
                <a:cxn ang="0">
                  <a:pos x="T2" y="T3"/>
                </a:cxn>
                <a:cxn ang="0">
                  <a:pos x="T4" y="T5"/>
                </a:cxn>
                <a:cxn ang="0">
                  <a:pos x="T6" y="T7"/>
                </a:cxn>
                <a:cxn ang="0">
                  <a:pos x="T8" y="T9"/>
                </a:cxn>
              </a:cxnLst>
              <a:rect l="0" t="0" r="r" b="b"/>
              <a:pathLst>
                <a:path w="952" h="527">
                  <a:moveTo>
                    <a:pt x="0" y="527"/>
                  </a:moveTo>
                  <a:cubicBezTo>
                    <a:pt x="33" y="509"/>
                    <a:pt x="122" y="435"/>
                    <a:pt x="199" y="420"/>
                  </a:cubicBezTo>
                  <a:cubicBezTo>
                    <a:pt x="276" y="405"/>
                    <a:pt x="355" y="430"/>
                    <a:pt x="462" y="434"/>
                  </a:cubicBezTo>
                  <a:cubicBezTo>
                    <a:pt x="569" y="438"/>
                    <a:pt x="757" y="513"/>
                    <a:pt x="839" y="441"/>
                  </a:cubicBezTo>
                  <a:cubicBezTo>
                    <a:pt x="921" y="369"/>
                    <a:pt x="929" y="92"/>
                    <a:pt x="952"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899" name="Freeform 35"/>
            <p:cNvSpPr>
              <a:spLocks/>
            </p:cNvSpPr>
            <p:nvPr/>
          </p:nvSpPr>
          <p:spPr bwMode="auto">
            <a:xfrm>
              <a:off x="2500" y="1326"/>
              <a:ext cx="2505" cy="1626"/>
            </a:xfrm>
            <a:custGeom>
              <a:avLst/>
              <a:gdLst>
                <a:gd name="T0" fmla="*/ 0 w 2505"/>
                <a:gd name="T1" fmla="*/ 1982 h 1991"/>
                <a:gd name="T2" fmla="*/ 690 w 2505"/>
                <a:gd name="T3" fmla="*/ 1769 h 1991"/>
                <a:gd name="T4" fmla="*/ 1958 w 2505"/>
                <a:gd name="T5" fmla="*/ 648 h 1991"/>
                <a:gd name="T6" fmla="*/ 2392 w 2505"/>
                <a:gd name="T7" fmla="*/ 434 h 1991"/>
                <a:gd name="T8" fmla="*/ 2505 w 2505"/>
                <a:gd name="T9" fmla="*/ 0 h 1991"/>
              </a:gdLst>
              <a:ahLst/>
              <a:cxnLst>
                <a:cxn ang="0">
                  <a:pos x="T0" y="T1"/>
                </a:cxn>
                <a:cxn ang="0">
                  <a:pos x="T2" y="T3"/>
                </a:cxn>
                <a:cxn ang="0">
                  <a:pos x="T4" y="T5"/>
                </a:cxn>
                <a:cxn ang="0">
                  <a:pos x="T6" y="T7"/>
                </a:cxn>
                <a:cxn ang="0">
                  <a:pos x="T8" y="T9"/>
                </a:cxn>
              </a:cxnLst>
              <a:rect l="0" t="0" r="r" b="b"/>
              <a:pathLst>
                <a:path w="2505" h="1991">
                  <a:moveTo>
                    <a:pt x="0" y="1982"/>
                  </a:moveTo>
                  <a:cubicBezTo>
                    <a:pt x="115" y="1947"/>
                    <a:pt x="364" y="1991"/>
                    <a:pt x="690" y="1769"/>
                  </a:cubicBezTo>
                  <a:cubicBezTo>
                    <a:pt x="1016" y="1547"/>
                    <a:pt x="1674" y="870"/>
                    <a:pt x="1958" y="648"/>
                  </a:cubicBezTo>
                  <a:cubicBezTo>
                    <a:pt x="2242" y="426"/>
                    <a:pt x="2301" y="542"/>
                    <a:pt x="2392" y="434"/>
                  </a:cubicBezTo>
                  <a:cubicBezTo>
                    <a:pt x="2483" y="326"/>
                    <a:pt x="2482" y="90"/>
                    <a:pt x="2505"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0" name="Line 36"/>
            <p:cNvSpPr>
              <a:spLocks noChangeShapeType="1"/>
            </p:cNvSpPr>
            <p:nvPr/>
          </p:nvSpPr>
          <p:spPr bwMode="auto">
            <a:xfrm flipH="1" flipV="1">
              <a:off x="5057" y="1315"/>
              <a:ext cx="22" cy="5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1" name="Line 37"/>
            <p:cNvSpPr>
              <a:spLocks noChangeShapeType="1"/>
            </p:cNvSpPr>
            <p:nvPr/>
          </p:nvSpPr>
          <p:spPr bwMode="auto">
            <a:xfrm flipH="1" flipV="1">
              <a:off x="5178" y="1311"/>
              <a:ext cx="100" cy="8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2" name="Text Box 38"/>
            <p:cNvSpPr txBox="1">
              <a:spLocks noChangeArrowheads="1"/>
            </p:cNvSpPr>
            <p:nvPr/>
          </p:nvSpPr>
          <p:spPr bwMode="auto">
            <a:xfrm>
              <a:off x="385" y="1404"/>
              <a:ext cx="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en-US" altLang="en-US" sz="1800">
                  <a:solidFill>
                    <a:srgbClr val="56127A"/>
                  </a:solidFill>
                  <a:latin typeface="Arial" panose="020B0604020202020204" pitchFamily="34" charset="0"/>
                </a:rPr>
                <a:t>interface</a:t>
              </a:r>
            </a:p>
          </p:txBody>
        </p:sp>
        <p:sp>
          <p:nvSpPr>
            <p:cNvPr id="1188903" name="Text Box 39"/>
            <p:cNvSpPr txBox="1">
              <a:spLocks noChangeArrowheads="1"/>
            </p:cNvSpPr>
            <p:nvPr/>
          </p:nvSpPr>
          <p:spPr bwMode="auto">
            <a:xfrm>
              <a:off x="986" y="919"/>
              <a:ext cx="5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spcBef>
                  <a:spcPct val="0"/>
                </a:spcBef>
                <a:buClrTx/>
                <a:buSzTx/>
                <a:buFontTx/>
                <a:buNone/>
              </a:pPr>
              <a:r>
                <a:rPr lang="en-US" altLang="en-US" sz="1800">
                  <a:latin typeface="Arial" panose="020B0604020202020204" pitchFamily="34" charset="0"/>
                </a:rPr>
                <a:t>module</a:t>
              </a:r>
            </a:p>
          </p:txBody>
        </p:sp>
        <p:sp>
          <p:nvSpPr>
            <p:cNvPr id="1188904" name="Freeform 40"/>
            <p:cNvSpPr>
              <a:spLocks/>
            </p:cNvSpPr>
            <p:nvPr/>
          </p:nvSpPr>
          <p:spPr bwMode="auto">
            <a:xfrm>
              <a:off x="2083" y="1239"/>
              <a:ext cx="1653" cy="1097"/>
            </a:xfrm>
            <a:custGeom>
              <a:avLst/>
              <a:gdLst>
                <a:gd name="T0" fmla="*/ 0 w 1653"/>
                <a:gd name="T1" fmla="*/ 1287 h 1343"/>
                <a:gd name="T2" fmla="*/ 448 w 1653"/>
                <a:gd name="T3" fmla="*/ 1202 h 1343"/>
                <a:gd name="T4" fmla="*/ 903 w 1653"/>
                <a:gd name="T5" fmla="*/ 441 h 1343"/>
                <a:gd name="T6" fmla="*/ 1533 w 1653"/>
                <a:gd name="T7" fmla="*/ 216 h 1343"/>
                <a:gd name="T8" fmla="*/ 1621 w 1653"/>
                <a:gd name="T9" fmla="*/ 0 h 1343"/>
              </a:gdLst>
              <a:ahLst/>
              <a:cxnLst>
                <a:cxn ang="0">
                  <a:pos x="T0" y="T1"/>
                </a:cxn>
                <a:cxn ang="0">
                  <a:pos x="T2" y="T3"/>
                </a:cxn>
                <a:cxn ang="0">
                  <a:pos x="T4" y="T5"/>
                </a:cxn>
                <a:cxn ang="0">
                  <a:pos x="T6" y="T7"/>
                </a:cxn>
                <a:cxn ang="0">
                  <a:pos x="T8" y="T9"/>
                </a:cxn>
              </a:cxnLst>
              <a:rect l="0" t="0" r="r" b="b"/>
              <a:pathLst>
                <a:path w="1653" h="1343">
                  <a:moveTo>
                    <a:pt x="0" y="1287"/>
                  </a:moveTo>
                  <a:cubicBezTo>
                    <a:pt x="75" y="1273"/>
                    <a:pt x="298" y="1343"/>
                    <a:pt x="448" y="1202"/>
                  </a:cubicBezTo>
                  <a:cubicBezTo>
                    <a:pt x="598" y="1061"/>
                    <a:pt x="722" y="605"/>
                    <a:pt x="903" y="441"/>
                  </a:cubicBezTo>
                  <a:cubicBezTo>
                    <a:pt x="1084" y="277"/>
                    <a:pt x="1413" y="289"/>
                    <a:pt x="1533" y="216"/>
                  </a:cubicBezTo>
                  <a:cubicBezTo>
                    <a:pt x="1653" y="143"/>
                    <a:pt x="1603" y="45"/>
                    <a:pt x="1621"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5" name="Freeform 41"/>
            <p:cNvSpPr>
              <a:spLocks/>
            </p:cNvSpPr>
            <p:nvPr/>
          </p:nvSpPr>
          <p:spPr bwMode="auto">
            <a:xfrm>
              <a:off x="3626" y="1318"/>
              <a:ext cx="1250" cy="340"/>
            </a:xfrm>
            <a:custGeom>
              <a:avLst/>
              <a:gdLst>
                <a:gd name="T0" fmla="*/ 0 w 1250"/>
                <a:gd name="T1" fmla="*/ 187 h 416"/>
                <a:gd name="T2" fmla="*/ 391 w 1250"/>
                <a:gd name="T3" fmla="*/ 130 h 416"/>
                <a:gd name="T4" fmla="*/ 775 w 1250"/>
                <a:gd name="T5" fmla="*/ 265 h 416"/>
                <a:gd name="T6" fmla="*/ 1166 w 1250"/>
                <a:gd name="T7" fmla="*/ 372 h 416"/>
                <a:gd name="T8" fmla="*/ 1250 w 1250"/>
                <a:gd name="T9" fmla="*/ 0 h 416"/>
              </a:gdLst>
              <a:ahLst/>
              <a:cxnLst>
                <a:cxn ang="0">
                  <a:pos x="T0" y="T1"/>
                </a:cxn>
                <a:cxn ang="0">
                  <a:pos x="T2" y="T3"/>
                </a:cxn>
                <a:cxn ang="0">
                  <a:pos x="T4" y="T5"/>
                </a:cxn>
                <a:cxn ang="0">
                  <a:pos x="T6" y="T7"/>
                </a:cxn>
                <a:cxn ang="0">
                  <a:pos x="T8" y="T9"/>
                </a:cxn>
              </a:cxnLst>
              <a:rect l="0" t="0" r="r" b="b"/>
              <a:pathLst>
                <a:path w="1250" h="416">
                  <a:moveTo>
                    <a:pt x="0" y="187"/>
                  </a:moveTo>
                  <a:cubicBezTo>
                    <a:pt x="65" y="178"/>
                    <a:pt x="262" y="117"/>
                    <a:pt x="391" y="130"/>
                  </a:cubicBezTo>
                  <a:cubicBezTo>
                    <a:pt x="520" y="143"/>
                    <a:pt x="646" y="225"/>
                    <a:pt x="775" y="265"/>
                  </a:cubicBezTo>
                  <a:cubicBezTo>
                    <a:pt x="904" y="305"/>
                    <a:pt x="1087" y="416"/>
                    <a:pt x="1166" y="372"/>
                  </a:cubicBezTo>
                  <a:cubicBezTo>
                    <a:pt x="1245" y="328"/>
                    <a:pt x="1233" y="77"/>
                    <a:pt x="1250" y="0"/>
                  </a:cubicBez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6" name="Rectangle 42"/>
            <p:cNvSpPr>
              <a:spLocks noChangeArrowheads="1"/>
            </p:cNvSpPr>
            <p:nvPr/>
          </p:nvSpPr>
          <p:spPr bwMode="auto">
            <a:xfrm>
              <a:off x="4001" y="1074"/>
              <a:ext cx="190" cy="121"/>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8907" name="Line 43"/>
            <p:cNvSpPr>
              <a:spLocks noChangeShapeType="1"/>
            </p:cNvSpPr>
            <p:nvPr/>
          </p:nvSpPr>
          <p:spPr bwMode="auto">
            <a:xfrm flipH="1">
              <a:off x="3913" y="1203"/>
              <a:ext cx="183" cy="389"/>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Rectangle 1"/>
          <p:cNvSpPr/>
          <p:nvPr/>
        </p:nvSpPr>
        <p:spPr bwMode="auto">
          <a:xfrm>
            <a:off x="1671638" y="2851150"/>
            <a:ext cx="247650" cy="146050"/>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8" name="Rectangle 47"/>
          <p:cNvSpPr/>
          <p:nvPr/>
        </p:nvSpPr>
        <p:spPr bwMode="auto">
          <a:xfrm>
            <a:off x="5664427" y="2908300"/>
            <a:ext cx="247650" cy="146050"/>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9" name="Rectangle 48"/>
          <p:cNvSpPr/>
          <p:nvPr/>
        </p:nvSpPr>
        <p:spPr bwMode="auto">
          <a:xfrm>
            <a:off x="7659914" y="3521074"/>
            <a:ext cx="247650" cy="146050"/>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0" name="Rectangle 49"/>
          <p:cNvSpPr/>
          <p:nvPr/>
        </p:nvSpPr>
        <p:spPr bwMode="auto">
          <a:xfrm>
            <a:off x="3504406" y="4298951"/>
            <a:ext cx="247650" cy="146050"/>
          </a:xfrm>
          <a:prstGeom prst="rect">
            <a:avLst/>
          </a:prstGeom>
          <a:solidFill>
            <a:schemeClr val="accent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1" name="Content Placeholder 2"/>
          <p:cNvSpPr txBox="1">
            <a:spLocks/>
          </p:cNvSpPr>
          <p:nvPr/>
        </p:nvSpPr>
        <p:spPr>
          <a:xfrm>
            <a:off x="783319" y="4844143"/>
            <a:ext cx="7772400" cy="1785257"/>
          </a:xfrm>
          <a:prstGeom prst="rect">
            <a:avLst/>
          </a:prstGeom>
        </p:spPr>
        <p:txBody>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r>
              <a:rPr lang="en-US" sz="2000" kern="0" smtClean="0"/>
              <a:t>According to Bluespec semantics, at most one rule from </a:t>
            </a:r>
            <a:r>
              <a:rPr lang="en-US" sz="2000" i="1" kern="0" smtClean="0"/>
              <a:t>any</a:t>
            </a:r>
            <a:r>
              <a:rPr lang="en-US" sz="2000" kern="0" smtClean="0"/>
              <a:t> module should execute in a given cycle</a:t>
            </a:r>
          </a:p>
          <a:p>
            <a:r>
              <a:rPr lang="en-US" sz="2000" kern="0" smtClean="0"/>
              <a:t>Which module?</a:t>
            </a:r>
          </a:p>
          <a:p>
            <a:r>
              <a:rPr lang="en-US" sz="2000" kern="0" smtClean="0"/>
              <a:t>Modules form a natural hierarchy; </a:t>
            </a:r>
          </a:p>
          <a:p>
            <a:pPr lvl="1"/>
            <a:r>
              <a:rPr lang="en-US" sz="1600" kern="0" smtClean="0"/>
              <a:t>Schedule inside out or outside in?</a:t>
            </a:r>
            <a:endParaRPr lang="en-US" sz="1600" kern="0" dirty="0"/>
          </a:p>
        </p:txBody>
      </p:sp>
      <p:sp>
        <p:nvSpPr>
          <p:cNvPr id="3" name="Date Placeholder 2"/>
          <p:cNvSpPr>
            <a:spLocks noGrp="1"/>
          </p:cNvSpPr>
          <p:nvPr>
            <p:ph type="dt" sz="half" idx="10"/>
          </p:nvPr>
        </p:nvSpPr>
        <p:spPr/>
        <p:txBody>
          <a:bodyPr/>
          <a:lstStyle/>
          <a:p>
            <a:r>
              <a:rPr lang="en-US" altLang="en-US" smtClean="0"/>
              <a:t>September 30, 2015</a:t>
            </a:r>
            <a:endParaRPr lang="en-US" altLang="en-US"/>
          </a:p>
        </p:txBody>
      </p:sp>
      <p:sp>
        <p:nvSpPr>
          <p:cNvPr id="4" name="Footer Placeholder 3"/>
          <p:cNvSpPr>
            <a:spLocks noGrp="1"/>
          </p:cNvSpPr>
          <p:nvPr>
            <p:ph type="ftr" sz="quarter" idx="12"/>
          </p:nvPr>
        </p:nvSpPr>
        <p:spPr/>
        <p:txBody>
          <a:bodyPr/>
          <a:lstStyle/>
          <a:p>
            <a:r>
              <a:rPr lang="en-US" altLang="en-US" smtClean="0"/>
              <a:t>http://csg.csail.mit.edu/6.175</a:t>
            </a:r>
            <a:endParaRPr lang="en-US" altLang="en-US"/>
          </a:p>
        </p:txBody>
      </p:sp>
      <p:sp>
        <p:nvSpPr>
          <p:cNvPr id="5" name="Slide Number Placeholder 4"/>
          <p:cNvSpPr>
            <a:spLocks noGrp="1"/>
          </p:cNvSpPr>
          <p:nvPr>
            <p:ph type="sldNum" sz="quarter" idx="11"/>
          </p:nvPr>
        </p:nvSpPr>
        <p:spPr/>
        <p:txBody>
          <a:bodyPr/>
          <a:lstStyle/>
          <a:p>
            <a:r>
              <a:rPr lang="en-US" altLang="en-US" smtClean="0"/>
              <a:t>L07-</a:t>
            </a:r>
            <a:fld id="{1568A3A4-860E-4469-B208-9DCCC2F6B979}" type="slidenum">
              <a:rPr lang="en-US" altLang="en-US" smtClean="0"/>
              <a:pPr/>
              <a:t>19</a:t>
            </a:fld>
            <a:endParaRPr lang="en-US" altLang="en-US"/>
          </a:p>
        </p:txBody>
      </p:sp>
    </p:spTree>
    <p:extLst>
      <p:ext uri="{BB962C8B-B14F-4D97-AF65-F5344CB8AC3E}">
        <p14:creationId xmlns:p14="http://schemas.microsoft.com/office/powerpoint/2010/main" val="2394480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4000" dirty="0" smtClean="0"/>
              <a:t>Elastic pipeline</a:t>
            </a:r>
          </a:p>
        </p:txBody>
      </p:sp>
      <p:sp>
        <p:nvSpPr>
          <p:cNvPr id="16387" name="Rectangle 5"/>
          <p:cNvSpPr>
            <a:spLocks noChangeArrowheads="1"/>
          </p:cNvSpPr>
          <p:nvPr/>
        </p:nvSpPr>
        <p:spPr bwMode="auto">
          <a:xfrm>
            <a:off x="6451600" y="1765300"/>
            <a:ext cx="139700" cy="1066800"/>
          </a:xfrm>
          <a:prstGeom prst="rect">
            <a:avLst/>
          </a:prstGeom>
          <a:solidFill>
            <a:schemeClr val="accent1"/>
          </a:solidFill>
          <a:ln w="9525">
            <a:noFill/>
            <a:miter lim="800000"/>
            <a:headEnd/>
            <a:tailEnd/>
          </a:ln>
        </p:spPr>
        <p:txBody>
          <a:bodyPr wrap="none" anchor="ctr"/>
          <a:lstStyle/>
          <a:p>
            <a:endParaRPr lang="en-US"/>
          </a:p>
        </p:txBody>
      </p:sp>
      <p:sp>
        <p:nvSpPr>
          <p:cNvPr id="16388" name="Line 6"/>
          <p:cNvSpPr>
            <a:spLocks noChangeShapeType="1"/>
          </p:cNvSpPr>
          <p:nvPr/>
        </p:nvSpPr>
        <p:spPr bwMode="auto">
          <a:xfrm flipV="1">
            <a:off x="1862138" y="2278063"/>
            <a:ext cx="750887" cy="1587"/>
          </a:xfrm>
          <a:prstGeom prst="line">
            <a:avLst/>
          </a:prstGeom>
          <a:noFill/>
          <a:ln w="9525">
            <a:solidFill>
              <a:schemeClr val="tx1"/>
            </a:solidFill>
            <a:round/>
            <a:headEnd/>
            <a:tailEnd type="triangle" w="med" len="med"/>
          </a:ln>
        </p:spPr>
        <p:txBody>
          <a:bodyPr wrap="none" anchor="ctr"/>
          <a:lstStyle/>
          <a:p>
            <a:endParaRPr lang="en-US"/>
          </a:p>
        </p:txBody>
      </p:sp>
      <p:sp>
        <p:nvSpPr>
          <p:cNvPr id="16389" name="Text Box 7"/>
          <p:cNvSpPr txBox="1">
            <a:spLocks noChangeArrowheads="1"/>
          </p:cNvSpPr>
          <p:nvPr/>
        </p:nvSpPr>
        <p:spPr bwMode="auto">
          <a:xfrm>
            <a:off x="1554163" y="2451100"/>
            <a:ext cx="334962" cy="396875"/>
          </a:xfrm>
          <a:prstGeom prst="rect">
            <a:avLst/>
          </a:prstGeom>
          <a:noFill/>
          <a:ln w="9525">
            <a:noFill/>
            <a:miter lim="800000"/>
            <a:headEnd/>
            <a:tailEnd/>
          </a:ln>
        </p:spPr>
        <p:txBody>
          <a:bodyPr wrap="none">
            <a:spAutoFit/>
          </a:bodyPr>
          <a:lstStyle/>
          <a:p>
            <a:r>
              <a:rPr lang="en-US"/>
              <a:t>x</a:t>
            </a:r>
          </a:p>
        </p:txBody>
      </p:sp>
      <p:sp>
        <p:nvSpPr>
          <p:cNvPr id="16390" name="Line 8"/>
          <p:cNvSpPr>
            <a:spLocks noChangeShapeType="1"/>
          </p:cNvSpPr>
          <p:nvPr/>
        </p:nvSpPr>
        <p:spPr bwMode="auto">
          <a:xfrm>
            <a:off x="36306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1" name="Line 9"/>
          <p:cNvSpPr>
            <a:spLocks noChangeShapeType="1"/>
          </p:cNvSpPr>
          <p:nvPr/>
        </p:nvSpPr>
        <p:spPr bwMode="auto">
          <a:xfrm>
            <a:off x="2746375" y="2260600"/>
            <a:ext cx="214313" cy="0"/>
          </a:xfrm>
          <a:prstGeom prst="line">
            <a:avLst/>
          </a:prstGeom>
          <a:noFill/>
          <a:ln w="9525">
            <a:solidFill>
              <a:schemeClr val="tx1"/>
            </a:solidFill>
            <a:round/>
            <a:headEnd/>
            <a:tailEnd type="triangle" w="med" len="med"/>
          </a:ln>
        </p:spPr>
        <p:txBody>
          <a:bodyPr wrap="none" anchor="ctr"/>
          <a:lstStyle/>
          <a:p>
            <a:endParaRPr lang="en-US"/>
          </a:p>
        </p:txBody>
      </p:sp>
      <p:sp>
        <p:nvSpPr>
          <p:cNvPr id="16392" name="Text Box 11"/>
          <p:cNvSpPr txBox="1">
            <a:spLocks noChangeArrowheads="1"/>
          </p:cNvSpPr>
          <p:nvPr/>
        </p:nvSpPr>
        <p:spPr bwMode="auto">
          <a:xfrm>
            <a:off x="3606800" y="2816225"/>
            <a:ext cx="754063" cy="400050"/>
          </a:xfrm>
          <a:prstGeom prst="rect">
            <a:avLst/>
          </a:prstGeom>
          <a:noFill/>
          <a:ln w="9525">
            <a:noFill/>
            <a:miter lim="800000"/>
            <a:headEnd/>
            <a:tailEnd/>
          </a:ln>
        </p:spPr>
        <p:txBody>
          <a:bodyPr wrap="none">
            <a:spAutoFit/>
          </a:bodyPr>
          <a:lstStyle/>
          <a:p>
            <a:r>
              <a:rPr lang="en-US"/>
              <a:t>fifo1</a:t>
            </a:r>
            <a:endParaRPr lang="en-US" baseline="-25000"/>
          </a:p>
        </p:txBody>
      </p:sp>
      <p:sp>
        <p:nvSpPr>
          <p:cNvPr id="16393" name="Text Box 12"/>
          <p:cNvSpPr txBox="1">
            <a:spLocks noChangeArrowheads="1"/>
          </p:cNvSpPr>
          <p:nvPr/>
        </p:nvSpPr>
        <p:spPr bwMode="auto">
          <a:xfrm>
            <a:off x="2243138" y="2816225"/>
            <a:ext cx="614362" cy="396875"/>
          </a:xfrm>
          <a:prstGeom prst="rect">
            <a:avLst/>
          </a:prstGeom>
          <a:noFill/>
          <a:ln w="9525">
            <a:noFill/>
            <a:miter lim="800000"/>
            <a:headEnd/>
            <a:tailEnd/>
          </a:ln>
        </p:spPr>
        <p:txBody>
          <a:bodyPr wrap="none">
            <a:spAutoFit/>
          </a:bodyPr>
          <a:lstStyle/>
          <a:p>
            <a:r>
              <a:rPr lang="en-US"/>
              <a:t>inQ</a:t>
            </a:r>
            <a:endParaRPr lang="en-US" baseline="-25000"/>
          </a:p>
        </p:txBody>
      </p:sp>
      <p:grpSp>
        <p:nvGrpSpPr>
          <p:cNvPr id="16394" name="Group 13"/>
          <p:cNvGrpSpPr>
            <a:grpSpLocks/>
          </p:cNvGrpSpPr>
          <p:nvPr/>
        </p:nvGrpSpPr>
        <p:grpSpPr bwMode="auto">
          <a:xfrm>
            <a:off x="2952750" y="1981200"/>
            <a:ext cx="666750" cy="542925"/>
            <a:chOff x="0" y="3126"/>
            <a:chExt cx="420" cy="342"/>
          </a:xfrm>
        </p:grpSpPr>
        <p:sp>
          <p:nvSpPr>
            <p:cNvPr id="16434" name="Text Box 14"/>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f1</a:t>
              </a:r>
            </a:p>
          </p:txBody>
        </p:sp>
        <p:sp>
          <p:nvSpPr>
            <p:cNvPr id="16435" name="Oval 15"/>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5" name="Line 16"/>
          <p:cNvSpPr>
            <a:spLocks noChangeShapeType="1"/>
          </p:cNvSpPr>
          <p:nvPr/>
        </p:nvSpPr>
        <p:spPr bwMode="auto">
          <a:xfrm>
            <a:off x="490696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6" name="Line 17"/>
          <p:cNvSpPr>
            <a:spLocks noChangeShapeType="1"/>
          </p:cNvSpPr>
          <p:nvPr/>
        </p:nvSpPr>
        <p:spPr bwMode="auto">
          <a:xfrm>
            <a:off x="402272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397" name="Group 19"/>
          <p:cNvGrpSpPr>
            <a:grpSpLocks/>
          </p:cNvGrpSpPr>
          <p:nvPr/>
        </p:nvGrpSpPr>
        <p:grpSpPr bwMode="auto">
          <a:xfrm>
            <a:off x="4229100" y="1981200"/>
            <a:ext cx="666750" cy="542925"/>
            <a:chOff x="0" y="3126"/>
            <a:chExt cx="420" cy="342"/>
          </a:xfrm>
        </p:grpSpPr>
        <p:sp>
          <p:nvSpPr>
            <p:cNvPr id="16432" name="Text Box 20"/>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f2</a:t>
              </a:r>
            </a:p>
          </p:txBody>
        </p:sp>
        <p:sp>
          <p:nvSpPr>
            <p:cNvPr id="16433" name="Oval 21"/>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8" name="Line 22"/>
          <p:cNvSpPr>
            <a:spLocks noChangeShapeType="1"/>
          </p:cNvSpPr>
          <p:nvPr/>
        </p:nvSpPr>
        <p:spPr bwMode="auto">
          <a:xfrm>
            <a:off x="61833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9" name="Line 23"/>
          <p:cNvSpPr>
            <a:spLocks noChangeShapeType="1"/>
          </p:cNvSpPr>
          <p:nvPr/>
        </p:nvSpPr>
        <p:spPr bwMode="auto">
          <a:xfrm>
            <a:off x="529907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400" name="Group 24"/>
          <p:cNvGrpSpPr>
            <a:grpSpLocks/>
          </p:cNvGrpSpPr>
          <p:nvPr/>
        </p:nvGrpSpPr>
        <p:grpSpPr bwMode="auto">
          <a:xfrm>
            <a:off x="5505450" y="1981200"/>
            <a:ext cx="666750" cy="542925"/>
            <a:chOff x="0" y="3126"/>
            <a:chExt cx="420" cy="342"/>
          </a:xfrm>
        </p:grpSpPr>
        <p:sp>
          <p:nvSpPr>
            <p:cNvPr id="16430" name="Text Box 25"/>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f3</a:t>
              </a:r>
            </a:p>
          </p:txBody>
        </p:sp>
        <p:sp>
          <p:nvSpPr>
            <p:cNvPr id="16431" name="Oval 26"/>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grpSp>
        <p:nvGrpSpPr>
          <p:cNvPr id="16401" name="Group 27"/>
          <p:cNvGrpSpPr>
            <a:grpSpLocks/>
          </p:cNvGrpSpPr>
          <p:nvPr/>
        </p:nvGrpSpPr>
        <p:grpSpPr bwMode="auto">
          <a:xfrm>
            <a:off x="6145213" y="1752600"/>
            <a:ext cx="457200" cy="1068388"/>
            <a:chOff x="4705" y="285"/>
            <a:chExt cx="288" cy="673"/>
          </a:xfrm>
        </p:grpSpPr>
        <p:sp>
          <p:nvSpPr>
            <p:cNvPr id="16428" name="Freeform 28"/>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9" name="Line 29"/>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nvGrpSpPr>
          <p:cNvPr id="16402" name="Group 41"/>
          <p:cNvGrpSpPr>
            <a:grpSpLocks/>
          </p:cNvGrpSpPr>
          <p:nvPr/>
        </p:nvGrpSpPr>
        <p:grpSpPr bwMode="auto">
          <a:xfrm>
            <a:off x="2344738" y="1752600"/>
            <a:ext cx="457200" cy="1076325"/>
            <a:chOff x="2278063" y="1752600"/>
            <a:chExt cx="457200" cy="1076326"/>
          </a:xfrm>
        </p:grpSpPr>
        <p:sp>
          <p:nvSpPr>
            <p:cNvPr id="16424"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5" name="Group 30"/>
            <p:cNvGrpSpPr>
              <a:grpSpLocks/>
            </p:cNvGrpSpPr>
            <p:nvPr/>
          </p:nvGrpSpPr>
          <p:grpSpPr bwMode="auto">
            <a:xfrm>
              <a:off x="2278063" y="1760538"/>
              <a:ext cx="457200" cy="1068388"/>
              <a:chOff x="4705" y="285"/>
              <a:chExt cx="288" cy="673"/>
            </a:xfrm>
          </p:grpSpPr>
          <p:sp>
            <p:nvSpPr>
              <p:cNvPr id="16426"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7"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16403" name="Text Box 33"/>
          <p:cNvSpPr txBox="1">
            <a:spLocks noChangeArrowheads="1"/>
          </p:cNvSpPr>
          <p:nvPr/>
        </p:nvSpPr>
        <p:spPr bwMode="auto">
          <a:xfrm>
            <a:off x="4883150" y="2816225"/>
            <a:ext cx="754063" cy="400050"/>
          </a:xfrm>
          <a:prstGeom prst="rect">
            <a:avLst/>
          </a:prstGeom>
          <a:noFill/>
          <a:ln w="9525">
            <a:noFill/>
            <a:miter lim="800000"/>
            <a:headEnd/>
            <a:tailEnd/>
          </a:ln>
        </p:spPr>
        <p:txBody>
          <a:bodyPr wrap="none">
            <a:spAutoFit/>
          </a:bodyPr>
          <a:lstStyle/>
          <a:p>
            <a:r>
              <a:rPr lang="en-US"/>
              <a:t>fifo2</a:t>
            </a:r>
            <a:endParaRPr lang="en-US" baseline="-25000"/>
          </a:p>
        </p:txBody>
      </p:sp>
      <p:sp>
        <p:nvSpPr>
          <p:cNvPr id="16404" name="Text Box 34"/>
          <p:cNvSpPr txBox="1">
            <a:spLocks noChangeArrowheads="1"/>
          </p:cNvSpPr>
          <p:nvPr/>
        </p:nvSpPr>
        <p:spPr bwMode="auto">
          <a:xfrm>
            <a:off x="6129338" y="2816225"/>
            <a:ext cx="798512" cy="396875"/>
          </a:xfrm>
          <a:prstGeom prst="rect">
            <a:avLst/>
          </a:prstGeom>
          <a:noFill/>
          <a:ln w="9525">
            <a:noFill/>
            <a:miter lim="800000"/>
            <a:headEnd/>
            <a:tailEnd/>
          </a:ln>
        </p:spPr>
        <p:txBody>
          <a:bodyPr wrap="none">
            <a:spAutoFit/>
          </a:bodyPr>
          <a:lstStyle/>
          <a:p>
            <a:r>
              <a:rPr lang="en-US"/>
              <a:t>outQ</a:t>
            </a:r>
            <a:endParaRPr lang="en-US" baseline="-25000"/>
          </a:p>
        </p:txBody>
      </p:sp>
      <p:grpSp>
        <p:nvGrpSpPr>
          <p:cNvPr id="16405" name="Group 42"/>
          <p:cNvGrpSpPr>
            <a:grpSpLocks/>
          </p:cNvGrpSpPr>
          <p:nvPr/>
        </p:nvGrpSpPr>
        <p:grpSpPr bwMode="auto">
          <a:xfrm>
            <a:off x="3602038" y="1752600"/>
            <a:ext cx="457200" cy="1076325"/>
            <a:chOff x="2278063" y="1752600"/>
            <a:chExt cx="457200" cy="1076326"/>
          </a:xfrm>
        </p:grpSpPr>
        <p:sp>
          <p:nvSpPr>
            <p:cNvPr id="16420"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1" name="Group 30"/>
            <p:cNvGrpSpPr>
              <a:grpSpLocks/>
            </p:cNvGrpSpPr>
            <p:nvPr/>
          </p:nvGrpSpPr>
          <p:grpSpPr bwMode="auto">
            <a:xfrm>
              <a:off x="2278063" y="1760538"/>
              <a:ext cx="457200" cy="1068388"/>
              <a:chOff x="4705" y="285"/>
              <a:chExt cx="288" cy="673"/>
            </a:xfrm>
          </p:grpSpPr>
          <p:sp>
            <p:nvSpPr>
              <p:cNvPr id="16422"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3"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grpSp>
        <p:nvGrpSpPr>
          <p:cNvPr id="16406" name="Group 47"/>
          <p:cNvGrpSpPr>
            <a:grpSpLocks/>
          </p:cNvGrpSpPr>
          <p:nvPr/>
        </p:nvGrpSpPr>
        <p:grpSpPr bwMode="auto">
          <a:xfrm>
            <a:off x="4878388" y="1752600"/>
            <a:ext cx="457200" cy="1076325"/>
            <a:chOff x="2278063" y="1752600"/>
            <a:chExt cx="457200" cy="1076326"/>
          </a:xfrm>
        </p:grpSpPr>
        <p:sp>
          <p:nvSpPr>
            <p:cNvPr id="16416"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17" name="Group 30"/>
            <p:cNvGrpSpPr>
              <a:grpSpLocks/>
            </p:cNvGrpSpPr>
            <p:nvPr/>
          </p:nvGrpSpPr>
          <p:grpSpPr bwMode="auto">
            <a:xfrm>
              <a:off x="2278063" y="1760538"/>
              <a:ext cx="457200" cy="1068388"/>
              <a:chOff x="4705" y="285"/>
              <a:chExt cx="288" cy="673"/>
            </a:xfrm>
          </p:grpSpPr>
          <p:sp>
            <p:nvSpPr>
              <p:cNvPr id="16418"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19"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48" name="Text Box 37"/>
          <p:cNvSpPr txBox="1">
            <a:spLocks noChangeArrowheads="1"/>
          </p:cNvSpPr>
          <p:nvPr/>
        </p:nvSpPr>
        <p:spPr bwMode="auto">
          <a:xfrm>
            <a:off x="832699" y="3386660"/>
            <a:ext cx="7682651" cy="2308324"/>
          </a:xfrm>
          <a:prstGeom prst="rect">
            <a:avLst/>
          </a:prstGeom>
          <a:noFill/>
          <a:ln w="9525">
            <a:solidFill>
              <a:srgbClr val="FF0000"/>
            </a:solidFill>
            <a:miter lim="800000"/>
            <a:headEnd/>
            <a:tailEnd/>
          </a:ln>
        </p:spPr>
        <p:txBody>
          <a:bodyPr wrap="square">
            <a:spAutoFit/>
          </a:bodyPr>
          <a:lstStyle/>
          <a:p>
            <a:pPr>
              <a:buNone/>
            </a:pPr>
            <a:r>
              <a:rPr lang="en-US" sz="1600" b="1" dirty="0">
                <a:latin typeface="Courier New" pitchFamily="49" charset="0"/>
                <a:cs typeface="Courier New" pitchFamily="49" charset="0"/>
              </a:rPr>
              <a:t>rule</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stage1;</a:t>
            </a:r>
            <a:endParaRPr lang="en-US" sz="1600" dirty="0">
              <a:latin typeface="Courier New" pitchFamily="49" charset="0"/>
              <a:cs typeface="Courier New" pitchFamily="49" charset="0"/>
            </a:endParaRPr>
          </a:p>
          <a:p>
            <a:pPr>
              <a:buNone/>
            </a:pPr>
            <a:r>
              <a:rPr lang="en-US" sz="1600" b="1" dirty="0">
                <a:latin typeface="Courier New" pitchFamily="49" charset="0"/>
                <a:cs typeface="Courier New" pitchFamily="49" charset="0"/>
              </a:rPr>
              <a:t>  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inQ.notEmpty</a:t>
            </a:r>
            <a:r>
              <a:rPr lang="en-US" sz="1600" dirty="0">
                <a:latin typeface="Courier New" pitchFamily="49" charset="0"/>
                <a:cs typeface="Courier New" pitchFamily="49" charset="0"/>
              </a:rPr>
              <a:t> &amp;&amp; fifo1.notFull)</a:t>
            </a:r>
          </a:p>
          <a:p>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begin</a:t>
            </a:r>
            <a:r>
              <a:rPr lang="en-US" sz="1600" dirty="0">
                <a:latin typeface="Courier New" pitchFamily="49" charset="0"/>
                <a:cs typeface="Courier New" pitchFamily="49" charset="0"/>
              </a:rPr>
              <a:t> fifo1.enq(f1(</a:t>
            </a:r>
            <a:r>
              <a:rPr lang="en-US" sz="1600" dirty="0" err="1">
                <a:latin typeface="Courier New" pitchFamily="49" charset="0"/>
                <a:cs typeface="Courier New" pitchFamily="49" charset="0"/>
              </a:rPr>
              <a:t>inQ.first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inQ.deq</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 </a:t>
            </a:r>
            <a:r>
              <a:rPr lang="en-US" sz="1600" b="1" dirty="0" err="1" smtClean="0">
                <a:latin typeface="Courier New" pitchFamily="49" charset="0"/>
                <a:cs typeface="Courier New" pitchFamily="49" charset="0"/>
              </a:rPr>
              <a:t>endrule</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rule </a:t>
            </a:r>
            <a:r>
              <a:rPr lang="en-US" sz="1600" dirty="0" smtClean="0">
                <a:latin typeface="Courier New" pitchFamily="49" charset="0"/>
                <a:cs typeface="Courier New" pitchFamily="49" charset="0"/>
              </a:rPr>
              <a:t>stage2;</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if</a:t>
            </a:r>
            <a:r>
              <a:rPr lang="en-US" sz="1600" dirty="0">
                <a:latin typeface="Courier New" pitchFamily="49" charset="0"/>
                <a:cs typeface="Courier New" pitchFamily="49" charset="0"/>
              </a:rPr>
              <a:t>(fifo1.notEmpty &amp;&amp; fifo2.notFull)</a:t>
            </a:r>
          </a:p>
          <a:p>
            <a:r>
              <a:rPr lang="en-US" sz="1600" b="1" dirty="0">
                <a:latin typeface="Courier New" pitchFamily="49" charset="0"/>
                <a:cs typeface="Courier New" pitchFamily="49" charset="0"/>
              </a:rPr>
              <a:t>    begin</a:t>
            </a:r>
            <a:r>
              <a:rPr lang="en-US" sz="1600" dirty="0">
                <a:latin typeface="Courier New" pitchFamily="49" charset="0"/>
                <a:cs typeface="Courier New" pitchFamily="49" charset="0"/>
              </a:rPr>
              <a:t> fifo2.enq(f2(fifo1.first)); fifo1.deq; </a:t>
            </a:r>
            <a:r>
              <a:rPr lang="en-US" sz="1600" b="1" dirty="0" smtClean="0">
                <a:latin typeface="Courier New" pitchFamily="49" charset="0"/>
                <a:cs typeface="Courier New" pitchFamily="49" charset="0"/>
              </a:rPr>
              <a:t>end </a:t>
            </a:r>
            <a:r>
              <a:rPr lang="en-US" sz="1600" b="1" dirty="0" err="1" smtClean="0">
                <a:latin typeface="Courier New" pitchFamily="49" charset="0"/>
                <a:cs typeface="Courier New" pitchFamily="49" charset="0"/>
              </a:rPr>
              <a:t>endrule</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rule </a:t>
            </a:r>
            <a:r>
              <a:rPr lang="en-US" sz="1600" dirty="0" smtClean="0">
                <a:latin typeface="Courier New" pitchFamily="49" charset="0"/>
                <a:cs typeface="Courier New" pitchFamily="49" charset="0"/>
              </a:rPr>
              <a:t>stage3;</a:t>
            </a:r>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(fifo2.notEmpty &amp;&amp; </a:t>
            </a:r>
            <a:r>
              <a:rPr lang="en-US" sz="1600" dirty="0" err="1">
                <a:latin typeface="Courier New" pitchFamily="49" charset="0"/>
                <a:cs typeface="Courier New" pitchFamily="49" charset="0"/>
              </a:rPr>
              <a:t>outQ.notFull</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begin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outQ.enq</a:t>
            </a:r>
            <a:r>
              <a:rPr lang="en-US" sz="1600" dirty="0">
                <a:latin typeface="Courier New" pitchFamily="49" charset="0"/>
                <a:cs typeface="Courier New" pitchFamily="49" charset="0"/>
              </a:rPr>
              <a:t>(f3(fifo2.first)); fifo2.deq; </a:t>
            </a:r>
            <a:r>
              <a:rPr lang="en-US" sz="1600" b="1" dirty="0" smtClean="0">
                <a:latin typeface="Courier New" pitchFamily="49" charset="0"/>
                <a:cs typeface="Courier New" pitchFamily="49" charset="0"/>
              </a:rPr>
              <a:t>end </a:t>
            </a:r>
            <a:r>
              <a:rPr lang="en-US" sz="1600" b="1" dirty="0" err="1" smtClean="0">
                <a:latin typeface="Courier New" pitchFamily="49" charset="0"/>
                <a:cs typeface="Courier New" pitchFamily="49" charset="0"/>
              </a:rPr>
              <a:t>endrule</a:t>
            </a:r>
            <a:endParaRPr lang="en-US" sz="1600" b="1" dirty="0">
              <a:latin typeface="Courier New" pitchFamily="49" charset="0"/>
              <a:cs typeface="Courier New" pitchFamily="49" charset="0"/>
            </a:endParaRPr>
          </a:p>
        </p:txBody>
      </p:sp>
      <p:sp>
        <p:nvSpPr>
          <p:cNvPr id="5" name="TextBox 4"/>
          <p:cNvSpPr txBox="1"/>
          <p:nvPr/>
        </p:nvSpPr>
        <p:spPr>
          <a:xfrm>
            <a:off x="2050970" y="5772150"/>
            <a:ext cx="6235860" cy="707886"/>
          </a:xfrm>
          <a:prstGeom prst="rect">
            <a:avLst/>
          </a:prstGeom>
          <a:noFill/>
        </p:spPr>
        <p:txBody>
          <a:bodyPr wrap="square" rtlCol="0">
            <a:spAutoFit/>
          </a:bodyPr>
          <a:lstStyle/>
          <a:p>
            <a:r>
              <a:rPr lang="en-US" dirty="0" smtClean="0"/>
              <a:t>Proper use </a:t>
            </a:r>
            <a:r>
              <a:rPr lang="en-US" dirty="0"/>
              <a:t>of FIFOs always involves checking for emptiness or fullness conditions</a:t>
            </a:r>
          </a:p>
        </p:txBody>
      </p:sp>
      <p:sp>
        <p:nvSpPr>
          <p:cNvPr id="6" name="Date Placeholder 5"/>
          <p:cNvSpPr>
            <a:spLocks noGrp="1"/>
          </p:cNvSpPr>
          <p:nvPr>
            <p:ph type="dt" sz="half" idx="10"/>
          </p:nvPr>
        </p:nvSpPr>
        <p:spPr/>
        <p:txBody>
          <a:bodyPr/>
          <a:lstStyle/>
          <a:p>
            <a:pPr>
              <a:defRPr/>
            </a:pPr>
            <a:r>
              <a:rPr lang="en-US" smtClean="0"/>
              <a:t>September 30, 2015</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L09-</a:t>
            </a:r>
            <a:fld id="{4F9502F6-954B-46E9-AC05-33DEDF4CA0BF}" type="slidenum">
              <a:rPr lang="en-US" smtClean="0"/>
              <a:pPr>
                <a:defRPr/>
              </a:pPr>
              <a:t>2</a:t>
            </a:fld>
            <a:endParaRPr lang="en-US" dirty="0"/>
          </a:p>
        </p:txBody>
      </p:sp>
    </p:spTree>
    <p:extLst>
      <p:ext uri="{BB962C8B-B14F-4D97-AF65-F5344CB8AC3E}">
        <p14:creationId xmlns:p14="http://schemas.microsoft.com/office/powerpoint/2010/main" val="3485445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scheduling</a:t>
            </a:r>
            <a:endParaRPr lang="en-US" dirty="0"/>
          </a:p>
        </p:txBody>
      </p:sp>
      <p:sp>
        <p:nvSpPr>
          <p:cNvPr id="3" name="Content Placeholder 2"/>
          <p:cNvSpPr>
            <a:spLocks noGrp="1"/>
          </p:cNvSpPr>
          <p:nvPr>
            <p:ph idx="1"/>
          </p:nvPr>
        </p:nvSpPr>
        <p:spPr>
          <a:xfrm>
            <a:off x="734833" y="1578997"/>
            <a:ext cx="7772400" cy="4114800"/>
          </a:xfrm>
        </p:spPr>
        <p:txBody>
          <a:bodyPr/>
          <a:lstStyle/>
          <a:p>
            <a:r>
              <a:rPr lang="en-US" sz="2400" dirty="0"/>
              <a:t>S</a:t>
            </a:r>
            <a:r>
              <a:rPr lang="en-US" sz="2400" dirty="0" smtClean="0"/>
              <a:t>cheduling is done outside-in:</a:t>
            </a:r>
          </a:p>
          <a:p>
            <a:r>
              <a:rPr lang="en-US" sz="2400" dirty="0" smtClean="0"/>
              <a:t>First, the rules of the outermost modules are scheduled, which may call (enable) methods of inner modules</a:t>
            </a:r>
          </a:p>
          <a:p>
            <a:r>
              <a:rPr lang="en-US" sz="2400" dirty="0" smtClean="0"/>
              <a:t>Then the rules of subsequent inner modules are scheduled, as long as they can be scheduled concurrently with the called methods</a:t>
            </a:r>
          </a:p>
          <a:p>
            <a:r>
              <a:rPr lang="en-US" sz="2400" dirty="0" smtClean="0"/>
              <a:t>BSV provides annotation to reverse this priority on a module basis</a:t>
            </a:r>
          </a:p>
          <a:p>
            <a:r>
              <a:rPr lang="en-US" sz="2400" dirty="0" smtClean="0"/>
              <a:t>It is because of scheduling complications that current BSV doesn’t allow modular compilation in the presence of interface parameters</a:t>
            </a:r>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20</a:t>
            </a:fld>
            <a:endParaRPr lang="en-US" dirty="0"/>
          </a:p>
        </p:txBody>
      </p:sp>
    </p:spTree>
    <p:extLst>
      <p:ext uri="{BB962C8B-B14F-4D97-AF65-F5344CB8AC3E}">
        <p14:creationId xmlns:p14="http://schemas.microsoft.com/office/powerpoint/2010/main" val="391235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mistakes</a:t>
            </a:r>
            <a:endParaRPr lang="en-US" dirty="0"/>
          </a:p>
        </p:txBody>
      </p:sp>
      <p:sp>
        <p:nvSpPr>
          <p:cNvPr id="9" name="Rectangle 8"/>
          <p:cNvSpPr/>
          <p:nvPr/>
        </p:nvSpPr>
        <p:spPr>
          <a:xfrm>
            <a:off x="926325" y="3812685"/>
            <a:ext cx="5204129" cy="1477328"/>
          </a:xfrm>
          <a:prstGeom prst="rect">
            <a:avLst/>
          </a:prstGeom>
          <a:ln>
            <a:solidFill>
              <a:srgbClr val="FF0000"/>
            </a:solidFill>
          </a:ln>
        </p:spPr>
        <p:txBody>
          <a:bodyPr wrap="square">
            <a:spAutoFit/>
          </a:bodyPr>
          <a:lstStyle/>
          <a:p>
            <a:pPr>
              <a:buNone/>
            </a:pPr>
            <a:r>
              <a:rPr lang="en-US" sz="1800" b="1" dirty="0">
                <a:latin typeface="Courier New" pitchFamily="49" charset="0"/>
                <a:cs typeface="Courier New" pitchFamily="49" charset="0"/>
              </a:rPr>
              <a:t>rule</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stage1E;</a:t>
            </a:r>
          </a:p>
          <a:p>
            <a:pPr>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if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inQ.notEmpty</a:t>
            </a:r>
            <a:r>
              <a:rPr lang="en-US" sz="1800" dirty="0" smtClean="0">
                <a:latin typeface="Courier New" pitchFamily="49" charset="0"/>
                <a:cs typeface="Courier New" pitchFamily="49" charset="0"/>
              </a:rPr>
              <a:t> &amp;&amp; fifo1.notFull)</a:t>
            </a:r>
          </a:p>
          <a:p>
            <a:pPr>
              <a:buNone/>
            </a:pPr>
            <a:r>
              <a:rPr lang="en-US" sz="1800" dirty="0" smtClean="0">
                <a:latin typeface="Courier New" pitchFamily="49" charset="0"/>
                <a:cs typeface="Courier New" pitchFamily="49" charset="0"/>
              </a:rPr>
              <a:t>      fifo1.enq(f1(</a:t>
            </a:r>
            <a:r>
              <a:rPr lang="en-US" sz="1800" dirty="0" err="1" smtClean="0">
                <a:latin typeface="Courier New" pitchFamily="49" charset="0"/>
                <a:cs typeface="Courier New" pitchFamily="49" charset="0"/>
              </a:rPr>
              <a:t>inQ.first</a:t>
            </a:r>
            <a:r>
              <a:rPr lang="en-US" sz="1800" dirty="0" smtClean="0">
                <a:latin typeface="Courier New" pitchFamily="49" charset="0"/>
                <a:cs typeface="Courier New" pitchFamily="49" charset="0"/>
              </a:rPr>
              <a:t>);</a:t>
            </a:r>
          </a:p>
          <a:p>
            <a:pPr>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if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inQ.notEmpty</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inQ.deq</a:t>
            </a:r>
            <a:r>
              <a:rPr lang="en-US" sz="1800" dirty="0" smtClean="0">
                <a:latin typeface="Courier New" pitchFamily="49" charset="0"/>
                <a:cs typeface="Courier New" pitchFamily="49" charset="0"/>
              </a:rPr>
              <a:t>; </a:t>
            </a:r>
          </a:p>
          <a:p>
            <a:pPr>
              <a:buNone/>
            </a:pPr>
            <a:r>
              <a:rPr lang="en-US" sz="1800" b="1" dirty="0" err="1" smtClean="0">
                <a:latin typeface="Courier New" pitchFamily="49" charset="0"/>
                <a:cs typeface="Courier New" pitchFamily="49" charset="0"/>
              </a:rPr>
              <a:t>endrule</a:t>
            </a:r>
            <a:endParaRPr lang="en-US" sz="1800" b="1" dirty="0">
              <a:latin typeface="Courier New" pitchFamily="49" charset="0"/>
              <a:cs typeface="Courier New" pitchFamily="49" charset="0"/>
            </a:endParaRPr>
          </a:p>
        </p:txBody>
      </p:sp>
      <p:sp>
        <p:nvSpPr>
          <p:cNvPr id="10" name="Rectangle 9"/>
          <p:cNvSpPr/>
          <p:nvPr/>
        </p:nvSpPr>
        <p:spPr>
          <a:xfrm>
            <a:off x="926326" y="1559036"/>
            <a:ext cx="5204129" cy="1477328"/>
          </a:xfrm>
          <a:prstGeom prst="rect">
            <a:avLst/>
          </a:prstGeom>
          <a:ln>
            <a:solidFill>
              <a:srgbClr val="FF0000"/>
            </a:solidFill>
          </a:ln>
        </p:spPr>
        <p:txBody>
          <a:bodyPr wrap="square">
            <a:spAutoFit/>
          </a:bodyPr>
          <a:lstStyle/>
          <a:p>
            <a:pPr>
              <a:buNone/>
            </a:pPr>
            <a:r>
              <a:rPr lang="en-US" sz="1800" b="1" dirty="0">
                <a:latin typeface="Courier New" pitchFamily="49" charset="0"/>
                <a:cs typeface="Courier New" pitchFamily="49" charset="0"/>
              </a:rPr>
              <a:t>rule</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stage1;</a:t>
            </a:r>
          </a:p>
          <a:p>
            <a:pPr>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if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inQ.notEmpty</a:t>
            </a:r>
            <a:r>
              <a:rPr lang="en-US" sz="1800" dirty="0" smtClean="0">
                <a:latin typeface="Courier New" pitchFamily="49" charset="0"/>
                <a:cs typeface="Courier New" pitchFamily="49" charset="0"/>
              </a:rPr>
              <a:t> &amp;&amp; fifo1.notFull)</a:t>
            </a:r>
          </a:p>
          <a:p>
            <a:pPr>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 </a:t>
            </a:r>
            <a:r>
              <a:rPr lang="en-US" sz="1800" dirty="0" smtClean="0">
                <a:latin typeface="Courier New" pitchFamily="49" charset="0"/>
                <a:cs typeface="Courier New" pitchFamily="49" charset="0"/>
              </a:rPr>
              <a:t>fifo1.enq(f1(</a:t>
            </a:r>
            <a:r>
              <a:rPr lang="en-US" sz="1800" dirty="0" err="1" smtClean="0">
                <a:latin typeface="Courier New" pitchFamily="49" charset="0"/>
                <a:cs typeface="Courier New" pitchFamily="49" charset="0"/>
              </a:rPr>
              <a:t>inQ.first</a:t>
            </a:r>
            <a:r>
              <a:rPr lang="en-US" sz="1800" dirty="0" smtClean="0">
                <a:latin typeface="Courier New" pitchFamily="49" charset="0"/>
                <a:cs typeface="Courier New" pitchFamily="49" charset="0"/>
              </a:rPr>
              <a:t>); </a:t>
            </a:r>
          </a:p>
          <a:p>
            <a:pPr>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inQ.deq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p>
          <a:p>
            <a:pPr>
              <a:buNone/>
            </a:pPr>
            <a:r>
              <a:rPr lang="en-US" sz="1800" b="1" dirty="0" err="1" smtClean="0">
                <a:latin typeface="Courier New" pitchFamily="49" charset="0"/>
                <a:cs typeface="Courier New" pitchFamily="49" charset="0"/>
              </a:rPr>
              <a:t>endrule</a:t>
            </a:r>
            <a:endParaRPr lang="en-US" sz="1800" b="1" dirty="0">
              <a:latin typeface="Courier New" pitchFamily="49" charset="0"/>
              <a:cs typeface="Courier New" pitchFamily="49" charset="0"/>
            </a:endParaRPr>
          </a:p>
        </p:txBody>
      </p:sp>
      <p:sp>
        <p:nvSpPr>
          <p:cNvPr id="11" name="TextBox 10"/>
          <p:cNvSpPr txBox="1"/>
          <p:nvPr/>
        </p:nvSpPr>
        <p:spPr>
          <a:xfrm>
            <a:off x="4486522" y="3215318"/>
            <a:ext cx="3287863" cy="400110"/>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What is the difference?</a:t>
            </a:r>
            <a:endParaRPr lang="en-US" dirty="0">
              <a:solidFill>
                <a:srgbClr val="FF0000"/>
              </a:solidFill>
              <a:latin typeface="Comic Sans MS" panose="030F0702030302020204" pitchFamily="66" charset="0"/>
            </a:endParaRPr>
          </a:p>
        </p:txBody>
      </p:sp>
      <p:sp>
        <p:nvSpPr>
          <p:cNvPr id="12" name="TextBox 11"/>
          <p:cNvSpPr txBox="1"/>
          <p:nvPr/>
        </p:nvSpPr>
        <p:spPr>
          <a:xfrm>
            <a:off x="926324" y="5567011"/>
            <a:ext cx="6998475" cy="707886"/>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stage1E may </a:t>
            </a:r>
            <a:r>
              <a:rPr lang="en-US" dirty="0" err="1" smtClean="0">
                <a:solidFill>
                  <a:srgbClr val="FF0000"/>
                </a:solidFill>
                <a:latin typeface="Comic Sans MS" panose="030F0702030302020204" pitchFamily="66" charset="0"/>
              </a:rPr>
              <a:t>dequeue</a:t>
            </a:r>
            <a:r>
              <a:rPr lang="en-US" dirty="0" smtClean="0">
                <a:solidFill>
                  <a:srgbClr val="FF0000"/>
                </a:solidFill>
                <a:latin typeface="Comic Sans MS" panose="030F0702030302020204" pitchFamily="66" charset="0"/>
              </a:rPr>
              <a:t> something even though the value read has not been processed (</a:t>
            </a:r>
            <a:r>
              <a:rPr lang="en-US" dirty="0" err="1" smtClean="0">
                <a:solidFill>
                  <a:srgbClr val="FF0000"/>
                </a:solidFill>
                <a:latin typeface="Comic Sans MS" panose="030F0702030302020204" pitchFamily="66" charset="0"/>
              </a:rPr>
              <a:t>ie</a:t>
            </a:r>
            <a:r>
              <a:rPr lang="en-US" dirty="0" smtClean="0">
                <a:solidFill>
                  <a:srgbClr val="FF0000"/>
                </a:solidFill>
                <a:latin typeface="Comic Sans MS" panose="030F0702030302020204" pitchFamily="66" charset="0"/>
              </a:rPr>
              <a:t> </a:t>
            </a:r>
            <a:r>
              <a:rPr lang="en-US" dirty="0" err="1" smtClean="0">
                <a:solidFill>
                  <a:srgbClr val="FF0000"/>
                </a:solidFill>
                <a:latin typeface="Comic Sans MS" panose="030F0702030302020204" pitchFamily="66" charset="0"/>
              </a:rPr>
              <a:t>enqueued</a:t>
            </a:r>
            <a:r>
              <a:rPr lang="en-US" dirty="0" smtClean="0">
                <a:solidFill>
                  <a:srgbClr val="FF0000"/>
                </a:solidFill>
                <a:latin typeface="Comic Sans MS" panose="030F0702030302020204" pitchFamily="66" charset="0"/>
              </a:rPr>
              <a:t> into fifo1)</a:t>
            </a:r>
            <a:endParaRPr lang="en-US" dirty="0">
              <a:solidFill>
                <a:srgbClr val="FF0000"/>
              </a:solidFill>
              <a:latin typeface="Comic Sans MS" panose="030F0702030302020204" pitchFamily="66" charset="0"/>
            </a:endParaRPr>
          </a:p>
        </p:txBody>
      </p:sp>
      <p:sp>
        <p:nvSpPr>
          <p:cNvPr id="13" name="TextBox 12"/>
          <p:cNvSpPr txBox="1"/>
          <p:nvPr/>
        </p:nvSpPr>
        <p:spPr>
          <a:xfrm>
            <a:off x="6313337" y="3889629"/>
            <a:ext cx="2554025" cy="1323439"/>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Guards is an abstraction to deal with such “atomicity” issues</a:t>
            </a:r>
            <a:endParaRPr lang="en-US" dirty="0">
              <a:solidFill>
                <a:srgbClr val="FF0000"/>
              </a:solidFill>
              <a:latin typeface="Comic Sans MS" panose="030F0702030302020204" pitchFamily="66" charset="0"/>
            </a:endParaRPr>
          </a:p>
        </p:txBody>
      </p:sp>
      <p:sp>
        <p:nvSpPr>
          <p:cNvPr id="3" name="TextBox 2"/>
          <p:cNvSpPr txBox="1"/>
          <p:nvPr/>
        </p:nvSpPr>
        <p:spPr>
          <a:xfrm>
            <a:off x="3143250" y="3219420"/>
            <a:ext cx="1023998" cy="400110"/>
          </a:xfrm>
          <a:prstGeom prst="rect">
            <a:avLst/>
          </a:prstGeom>
          <a:noFill/>
        </p:spPr>
        <p:txBody>
          <a:bodyPr wrap="none" rtlCol="0">
            <a:spAutoFit/>
          </a:bodyPr>
          <a:lstStyle/>
          <a:p>
            <a:r>
              <a:rPr lang="en-US" dirty="0" smtClean="0"/>
              <a:t>versus</a:t>
            </a:r>
            <a:endParaRPr lang="en-US" dirty="0"/>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14" name="Slide Number Placeholder 13"/>
          <p:cNvSpPr>
            <a:spLocks noGrp="1"/>
          </p:cNvSpPr>
          <p:nvPr>
            <p:ph type="sldNum" sz="quarter" idx="11"/>
          </p:nvPr>
        </p:nvSpPr>
        <p:spPr/>
        <p:txBody>
          <a:bodyPr/>
          <a:lstStyle/>
          <a:p>
            <a:pPr>
              <a:defRPr/>
            </a:pPr>
            <a:r>
              <a:rPr lang="en-US" smtClean="0"/>
              <a:t>L09-</a:t>
            </a:r>
            <a:fld id="{4F9502F6-954B-46E9-AC05-33DEDF4CA0BF}" type="slidenum">
              <a:rPr lang="en-US" smtClean="0"/>
              <a:pPr>
                <a:defRPr/>
              </a:pPr>
              <a:t>3</a:t>
            </a:fld>
            <a:endParaRPr lang="en-US" dirty="0"/>
          </a:p>
        </p:txBody>
      </p:sp>
    </p:spTree>
    <p:extLst>
      <p:ext uri="{BB962C8B-B14F-4D97-AF65-F5344CB8AC3E}">
        <p14:creationId xmlns:p14="http://schemas.microsoft.com/office/powerpoint/2010/main" val="47825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48650" cy="1143000"/>
          </a:xfrm>
        </p:spPr>
        <p:txBody>
          <a:bodyPr/>
          <a:lstStyle/>
          <a:p>
            <a:r>
              <a:rPr lang="en-US" sz="3600" dirty="0"/>
              <a:t>FIFO Module:</a:t>
            </a:r>
            <a:br>
              <a:rPr lang="en-US" sz="3600" dirty="0"/>
            </a:br>
            <a:r>
              <a:rPr lang="en-US" sz="3600" dirty="0"/>
              <a:t>methods with guarded interfaces</a:t>
            </a:r>
          </a:p>
        </p:txBody>
      </p:sp>
      <p:sp>
        <p:nvSpPr>
          <p:cNvPr id="3" name="Content Placeholder 2"/>
          <p:cNvSpPr>
            <a:spLocks noGrp="1"/>
          </p:cNvSpPr>
          <p:nvPr>
            <p:ph idx="1"/>
          </p:nvPr>
        </p:nvSpPr>
        <p:spPr>
          <a:xfrm>
            <a:off x="647700" y="3571875"/>
            <a:ext cx="8058150" cy="2971800"/>
          </a:xfrm>
        </p:spPr>
        <p:txBody>
          <a:bodyPr/>
          <a:lstStyle/>
          <a:p>
            <a:r>
              <a:rPr lang="en-US" sz="2000" dirty="0" smtClean="0"/>
              <a:t>Every method has a guard (</a:t>
            </a:r>
            <a:r>
              <a:rPr lang="en-US" sz="2000" dirty="0" err="1" smtClean="0"/>
              <a:t>rdy</a:t>
            </a:r>
            <a:r>
              <a:rPr lang="en-US" sz="2000" dirty="0" smtClean="0"/>
              <a:t> wire) </a:t>
            </a:r>
          </a:p>
          <a:p>
            <a:r>
              <a:rPr lang="en-US" sz="2000" dirty="0" smtClean="0"/>
              <a:t>The compiler ensures that an action method is invoked (</a:t>
            </a:r>
            <a:r>
              <a:rPr lang="en-US" sz="2000" dirty="0" err="1" smtClean="0"/>
              <a:t>en</a:t>
            </a:r>
            <a:r>
              <a:rPr lang="en-US" sz="2000" dirty="0" smtClean="0"/>
              <a:t>) only if the guard is true. Similarly the value returned by a value method is meaningful only if its guard is true</a:t>
            </a:r>
          </a:p>
          <a:p>
            <a:r>
              <a:rPr lang="en-US" sz="2000" dirty="0" smtClean="0"/>
              <a:t>Guards make it possible to transfer the responsibility of the correct use of a method from the user to the compiler</a:t>
            </a:r>
          </a:p>
          <a:p>
            <a:r>
              <a:rPr lang="en-US" sz="2000" dirty="0" smtClean="0"/>
              <a:t>Guards are </a:t>
            </a:r>
            <a:r>
              <a:rPr lang="en-US" sz="2000" dirty="0"/>
              <a:t>extraordinarily convenient for programming and </a:t>
            </a:r>
            <a:r>
              <a:rPr lang="en-US" sz="2000" dirty="0" smtClean="0"/>
              <a:t>also enhance modularity of the code</a:t>
            </a:r>
            <a:endParaRPr lang="en-US" sz="2000" dirty="0"/>
          </a:p>
        </p:txBody>
      </p:sp>
      <p:sp>
        <p:nvSpPr>
          <p:cNvPr id="10" name="Text Box 5"/>
          <p:cNvSpPr txBox="1">
            <a:spLocks noChangeArrowheads="1"/>
          </p:cNvSpPr>
          <p:nvPr/>
        </p:nvSpPr>
        <p:spPr bwMode="auto">
          <a:xfrm>
            <a:off x="1627711" y="2058373"/>
            <a:ext cx="727076"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full</a:t>
            </a:r>
          </a:p>
        </p:txBody>
      </p:sp>
      <p:sp>
        <p:nvSpPr>
          <p:cNvPr id="11" name="Text Box 6"/>
          <p:cNvSpPr txBox="1">
            <a:spLocks noChangeArrowheads="1"/>
          </p:cNvSpPr>
          <p:nvPr/>
        </p:nvSpPr>
        <p:spPr bwMode="auto">
          <a:xfrm>
            <a:off x="1449911" y="2569548"/>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empty</a:t>
            </a:r>
          </a:p>
        </p:txBody>
      </p:sp>
      <p:sp>
        <p:nvSpPr>
          <p:cNvPr id="12" name="Text Box 7"/>
          <p:cNvSpPr txBox="1">
            <a:spLocks noChangeArrowheads="1"/>
          </p:cNvSpPr>
          <p:nvPr/>
        </p:nvSpPr>
        <p:spPr bwMode="auto">
          <a:xfrm>
            <a:off x="1445148" y="3099774"/>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solidFill>
                  <a:srgbClr val="FF0000"/>
                </a:solidFill>
                <a:latin typeface="+mn-lt"/>
                <a:cs typeface="Arial" charset="0"/>
              </a:rPr>
              <a:t>not empty</a:t>
            </a:r>
          </a:p>
        </p:txBody>
      </p:sp>
      <p:grpSp>
        <p:nvGrpSpPr>
          <p:cNvPr id="13" name="Group 12"/>
          <p:cNvGrpSpPr/>
          <p:nvPr/>
        </p:nvGrpSpPr>
        <p:grpSpPr>
          <a:xfrm>
            <a:off x="2429399" y="1488280"/>
            <a:ext cx="1363131" cy="1995488"/>
            <a:chOff x="6329363" y="3349625"/>
            <a:chExt cx="1363131" cy="1995488"/>
          </a:xfrm>
        </p:grpSpPr>
        <p:sp>
          <p:nvSpPr>
            <p:cNvPr id="14" name="Rectangle 8"/>
            <p:cNvSpPr>
              <a:spLocks noChangeArrowheads="1"/>
            </p:cNvSpPr>
            <p:nvPr/>
          </p:nvSpPr>
          <p:spPr bwMode="auto">
            <a:xfrm>
              <a:off x="6950075" y="3487738"/>
              <a:ext cx="727075" cy="18002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15" name="Rectangle 9"/>
            <p:cNvSpPr>
              <a:spLocks noChangeArrowheads="1"/>
            </p:cNvSpPr>
            <p:nvPr/>
          </p:nvSpPr>
          <p:spPr bwMode="auto">
            <a:xfrm>
              <a:off x="6950075" y="3527425"/>
              <a:ext cx="169863" cy="6334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16" name="Line 10"/>
            <p:cNvSpPr>
              <a:spLocks noChangeShapeType="1"/>
            </p:cNvSpPr>
            <p:nvPr/>
          </p:nvSpPr>
          <p:spPr bwMode="auto">
            <a:xfrm rot="10800000" flipH="1">
              <a:off x="6329363" y="3589338"/>
              <a:ext cx="61436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17" name="Line 11"/>
            <p:cNvSpPr>
              <a:spLocks noChangeShapeType="1"/>
            </p:cNvSpPr>
            <p:nvPr/>
          </p:nvSpPr>
          <p:spPr bwMode="auto">
            <a:xfrm>
              <a:off x="6623050" y="3505200"/>
              <a:ext cx="92075" cy="16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18" name="Text Box 12"/>
            <p:cNvSpPr txBox="1">
              <a:spLocks noChangeArrowheads="1"/>
            </p:cNvSpPr>
            <p:nvPr/>
          </p:nvSpPr>
          <p:spPr bwMode="auto">
            <a:xfrm>
              <a:off x="6568344" y="3349625"/>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19" name="Line 13"/>
            <p:cNvSpPr>
              <a:spLocks noChangeShapeType="1"/>
            </p:cNvSpPr>
            <p:nvPr/>
          </p:nvSpPr>
          <p:spPr bwMode="auto">
            <a:xfrm flipH="1">
              <a:off x="6337300" y="4940300"/>
              <a:ext cx="61436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20" name="Line 14"/>
            <p:cNvSpPr>
              <a:spLocks noChangeShapeType="1"/>
            </p:cNvSpPr>
            <p:nvPr/>
          </p:nvSpPr>
          <p:spPr bwMode="auto">
            <a:xfrm>
              <a:off x="6637338" y="4856163"/>
              <a:ext cx="90487" cy="16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21" name="Text Box 15"/>
            <p:cNvSpPr txBox="1">
              <a:spLocks noChangeArrowheads="1"/>
            </p:cNvSpPr>
            <p:nvPr/>
          </p:nvSpPr>
          <p:spPr bwMode="auto">
            <a:xfrm>
              <a:off x="6590569" y="4706938"/>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22" name="Rectangle 16"/>
            <p:cNvSpPr>
              <a:spLocks noChangeArrowheads="1"/>
            </p:cNvSpPr>
            <p:nvPr/>
          </p:nvSpPr>
          <p:spPr bwMode="auto">
            <a:xfrm>
              <a:off x="6946900" y="4268788"/>
              <a:ext cx="171450" cy="4095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23" name="Rectangle 17"/>
            <p:cNvSpPr>
              <a:spLocks noChangeArrowheads="1"/>
            </p:cNvSpPr>
            <p:nvPr/>
          </p:nvSpPr>
          <p:spPr bwMode="auto">
            <a:xfrm>
              <a:off x="6951663" y="4806950"/>
              <a:ext cx="177800" cy="40798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grpSp>
          <p:nvGrpSpPr>
            <p:cNvPr id="24" name="Group 18"/>
            <p:cNvGrpSpPr>
              <a:grpSpLocks/>
            </p:cNvGrpSpPr>
            <p:nvPr/>
          </p:nvGrpSpPr>
          <p:grpSpPr bwMode="auto">
            <a:xfrm>
              <a:off x="6330956" y="3727450"/>
              <a:ext cx="635001" cy="1617663"/>
              <a:chOff x="4170" y="2348"/>
              <a:chExt cx="400" cy="1019"/>
            </a:xfrm>
          </p:grpSpPr>
          <p:sp>
            <p:nvSpPr>
              <p:cNvPr id="29" name="Line 19"/>
              <p:cNvSpPr>
                <a:spLocks noChangeShapeType="1"/>
              </p:cNvSpPr>
              <p:nvPr/>
            </p:nvSpPr>
            <p:spPr bwMode="auto">
              <a:xfrm flipH="1">
                <a:off x="4170" y="256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30" name="Text Box 20"/>
              <p:cNvSpPr txBox="1">
                <a:spLocks noChangeArrowheads="1"/>
              </p:cNvSpPr>
              <p:nvPr/>
            </p:nvSpPr>
            <p:spPr bwMode="auto">
              <a:xfrm>
                <a:off x="4215" y="2511"/>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31" name="Line 21"/>
              <p:cNvSpPr>
                <a:spLocks noChangeShapeType="1"/>
              </p:cNvSpPr>
              <p:nvPr/>
            </p:nvSpPr>
            <p:spPr bwMode="auto">
              <a:xfrm rot="10800000" flipH="1">
                <a:off x="4174" y="239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32" name="Text Box 22"/>
              <p:cNvSpPr txBox="1">
                <a:spLocks noChangeArrowheads="1"/>
              </p:cNvSpPr>
              <p:nvPr/>
            </p:nvSpPr>
            <p:spPr bwMode="auto">
              <a:xfrm>
                <a:off x="4173" y="2348"/>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33" name="Line 23"/>
              <p:cNvSpPr>
                <a:spLocks noChangeShapeType="1"/>
              </p:cNvSpPr>
              <p:nvPr/>
            </p:nvSpPr>
            <p:spPr bwMode="auto">
              <a:xfrm flipH="1">
                <a:off x="4173" y="2906"/>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34" name="Text Box 24"/>
              <p:cNvSpPr txBox="1">
                <a:spLocks noChangeArrowheads="1"/>
              </p:cNvSpPr>
              <p:nvPr/>
            </p:nvSpPr>
            <p:spPr bwMode="auto">
              <a:xfrm>
                <a:off x="4217" y="285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35" name="Line 25"/>
              <p:cNvSpPr>
                <a:spLocks noChangeShapeType="1"/>
              </p:cNvSpPr>
              <p:nvPr/>
            </p:nvSpPr>
            <p:spPr bwMode="auto">
              <a:xfrm rot="10800000" flipH="1">
                <a:off x="4177" y="2737"/>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36" name="Text Box 26"/>
              <p:cNvSpPr txBox="1">
                <a:spLocks noChangeArrowheads="1"/>
              </p:cNvSpPr>
              <p:nvPr/>
            </p:nvSpPr>
            <p:spPr bwMode="auto">
              <a:xfrm>
                <a:off x="4176" y="2690"/>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37" name="Line 27"/>
              <p:cNvSpPr>
                <a:spLocks noChangeShapeType="1"/>
              </p:cNvSpPr>
              <p:nvPr/>
            </p:nvSpPr>
            <p:spPr bwMode="auto">
              <a:xfrm flipH="1">
                <a:off x="4176" y="3226"/>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38" name="Text Box 28"/>
              <p:cNvSpPr txBox="1">
                <a:spLocks noChangeArrowheads="1"/>
              </p:cNvSpPr>
              <p:nvPr/>
            </p:nvSpPr>
            <p:spPr bwMode="auto">
              <a:xfrm>
                <a:off x="4220" y="317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grpSp>
        <p:sp>
          <p:nvSpPr>
            <p:cNvPr id="25" name="Text Box 29"/>
            <p:cNvSpPr txBox="1">
              <a:spLocks noChangeArrowheads="1"/>
            </p:cNvSpPr>
            <p:nvPr/>
          </p:nvSpPr>
          <p:spPr bwMode="auto">
            <a:xfrm rot="-5400000">
              <a:off x="6764054" y="3678338"/>
              <a:ext cx="518091"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enq</a:t>
              </a:r>
            </a:p>
          </p:txBody>
        </p:sp>
        <p:sp>
          <p:nvSpPr>
            <p:cNvPr id="26" name="Text Box 30"/>
            <p:cNvSpPr txBox="1">
              <a:spLocks noChangeArrowheads="1"/>
            </p:cNvSpPr>
            <p:nvPr/>
          </p:nvSpPr>
          <p:spPr bwMode="auto">
            <a:xfrm rot="-5400000">
              <a:off x="6764855" y="4324450"/>
              <a:ext cx="51648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deq</a:t>
              </a:r>
            </a:p>
          </p:txBody>
        </p:sp>
        <p:sp>
          <p:nvSpPr>
            <p:cNvPr id="27" name="Text Box 31"/>
            <p:cNvSpPr txBox="1">
              <a:spLocks noChangeArrowheads="1"/>
            </p:cNvSpPr>
            <p:nvPr/>
          </p:nvSpPr>
          <p:spPr bwMode="auto">
            <a:xfrm rot="-5400000">
              <a:off x="6754436" y="4857850"/>
              <a:ext cx="53732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first</a:t>
              </a:r>
            </a:p>
          </p:txBody>
        </p:sp>
        <p:sp>
          <p:nvSpPr>
            <p:cNvPr id="28" name="Text Box 32"/>
            <p:cNvSpPr txBox="1">
              <a:spLocks noChangeArrowheads="1"/>
            </p:cNvSpPr>
            <p:nvPr/>
          </p:nvSpPr>
          <p:spPr bwMode="auto">
            <a:xfrm>
              <a:off x="7086238" y="4289276"/>
              <a:ext cx="60625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dirty="0">
                  <a:latin typeface="+mn-lt"/>
                  <a:cs typeface="Arial" charset="0"/>
                </a:rPr>
                <a:t>FIFO</a:t>
              </a:r>
            </a:p>
          </p:txBody>
        </p:sp>
      </p:grpSp>
      <p:sp>
        <p:nvSpPr>
          <p:cNvPr id="39" name="Rectangle 2" descr="Rectangle: Click to edit Master text styles&#10;Second level&#10;Third level&#10;Fourth level&#10;Fifth level"/>
          <p:cNvSpPr>
            <a:spLocks noChangeArrowheads="1"/>
          </p:cNvSpPr>
          <p:nvPr/>
        </p:nvSpPr>
        <p:spPr bwMode="auto">
          <a:xfrm>
            <a:off x="4115438" y="1646364"/>
            <a:ext cx="4876161" cy="1833305"/>
          </a:xfrm>
          <a:prstGeom prst="rect">
            <a:avLst/>
          </a:prstGeom>
          <a:noFill/>
          <a:ln w="9525">
            <a:noFill/>
            <a:miter lim="800000"/>
            <a:headEnd/>
            <a:tailEnd/>
          </a:ln>
        </p:spPr>
        <p:txBody>
          <a:bodyPr/>
          <a:lstStyle/>
          <a:p>
            <a:pPr marL="342900" indent="-342900">
              <a:lnSpc>
                <a:spcPct val="100000"/>
              </a:lnSpc>
              <a:spcBef>
                <a:spcPct val="5000"/>
              </a:spcBef>
              <a:buClr>
                <a:schemeClr val="hlink"/>
              </a:buClr>
              <a:buSzPct val="110000"/>
              <a:buFont typeface="Wingdings" pitchFamily="-96" charset="2"/>
              <a:buNone/>
            </a:pPr>
            <a:r>
              <a:rPr lang="en-US" sz="1800" b="1" dirty="0" smtClean="0">
                <a:latin typeface="Courier New" pitchFamily="49" charset="0"/>
              </a:rPr>
              <a:t>interface</a:t>
            </a:r>
            <a:r>
              <a:rPr lang="en-US" sz="1800" dirty="0" smtClean="0">
                <a:latin typeface="Courier New" pitchFamily="49" charset="0"/>
              </a:rPr>
              <a:t> </a:t>
            </a:r>
            <a:r>
              <a:rPr lang="en-US" sz="1800" dirty="0" err="1" smtClean="0">
                <a:latin typeface="Courier New" pitchFamily="49" charset="0"/>
              </a:rPr>
              <a:t>Fifo</a:t>
            </a:r>
            <a:r>
              <a:rPr lang="en-US" sz="1800" dirty="0" smtClean="0">
                <a:latin typeface="Courier New" pitchFamily="49" charset="0"/>
              </a:rPr>
              <a:t>#(numeric type size,</a:t>
            </a:r>
          </a:p>
          <a:p>
            <a:pPr marL="342900" indent="-342900">
              <a:lnSpc>
                <a:spcPct val="100000"/>
              </a:lnSpc>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type t);</a:t>
            </a:r>
            <a:endParaRPr lang="en-US" sz="1800" dirty="0">
              <a:latin typeface="Courier New" pitchFamily="49" charset="0"/>
            </a:endParaRPr>
          </a:p>
          <a:p>
            <a:pPr marL="342900" indent="-342900">
              <a:lnSpc>
                <a:spcPct val="100000"/>
              </a:lnSpc>
              <a:spcBef>
                <a:spcPct val="5000"/>
              </a:spcBef>
              <a:buClr>
                <a:schemeClr val="hlink"/>
              </a:buClr>
              <a:buSzPct val="110000"/>
              <a:buFont typeface="Wingdings" pitchFamily="-96" charset="2"/>
              <a:buNone/>
            </a:pPr>
            <a:r>
              <a:rPr lang="en-US" sz="1800" b="1" dirty="0" smtClean="0">
                <a:latin typeface="Courier New" pitchFamily="49" charset="0"/>
              </a:rPr>
              <a:t>  method </a:t>
            </a:r>
            <a:r>
              <a:rPr lang="en-US" sz="1800" b="1" dirty="0">
                <a:latin typeface="Courier New" pitchFamily="49" charset="0"/>
              </a:rPr>
              <a:t>Action </a:t>
            </a:r>
            <a:r>
              <a:rPr lang="en-US" sz="1800" dirty="0" err="1">
                <a:latin typeface="Courier New" pitchFamily="49" charset="0"/>
              </a:rPr>
              <a:t>enq</a:t>
            </a:r>
            <a:r>
              <a:rPr lang="en-US" sz="1800" dirty="0">
                <a:latin typeface="Courier New" pitchFamily="49" charset="0"/>
              </a:rPr>
              <a:t>(t x</a:t>
            </a:r>
            <a:r>
              <a:rPr lang="en-US" sz="1800" dirty="0" smtClean="0">
                <a:latin typeface="Courier New" pitchFamily="49" charset="0"/>
              </a:rPr>
              <a:t>);</a:t>
            </a:r>
            <a:endParaRPr lang="en-US" sz="1800" dirty="0">
              <a:latin typeface="Courier New" pitchFamily="49" charset="0"/>
            </a:endParaRPr>
          </a:p>
          <a:p>
            <a:pPr marL="342900" indent="-342900">
              <a:lnSpc>
                <a:spcPct val="100000"/>
              </a:lnSpc>
              <a:spcBef>
                <a:spcPct val="5000"/>
              </a:spcBef>
              <a:buClr>
                <a:schemeClr val="hlink"/>
              </a:buClr>
              <a:buSzPct val="110000"/>
              <a:buFont typeface="Wingdings" pitchFamily="-96" charset="2"/>
              <a:buNone/>
            </a:pPr>
            <a:r>
              <a:rPr lang="en-US" sz="1800" b="1" dirty="0" smtClean="0">
                <a:latin typeface="Courier New" pitchFamily="49" charset="0"/>
              </a:rPr>
              <a:t>  method </a:t>
            </a:r>
            <a:r>
              <a:rPr lang="en-US" sz="1800" b="1" dirty="0">
                <a:latin typeface="Courier New" pitchFamily="49" charset="0"/>
              </a:rPr>
              <a:t>Action </a:t>
            </a:r>
            <a:r>
              <a:rPr lang="en-US" sz="1800" dirty="0" err="1" smtClean="0">
                <a:latin typeface="Courier New" pitchFamily="49" charset="0"/>
              </a:rPr>
              <a:t>deq</a:t>
            </a:r>
            <a:r>
              <a:rPr lang="en-US" sz="1800" dirty="0" smtClean="0">
                <a:latin typeface="Courier New" pitchFamily="49" charset="0"/>
              </a:rPr>
              <a:t>;</a:t>
            </a:r>
            <a:endParaRPr lang="en-US" sz="1800" dirty="0">
              <a:latin typeface="Courier New" pitchFamily="49" charset="0"/>
            </a:endParaRPr>
          </a:p>
          <a:p>
            <a:pPr marL="342900" indent="-342900">
              <a:lnSpc>
                <a:spcPct val="100000"/>
              </a:lnSpc>
              <a:spcBef>
                <a:spcPct val="5000"/>
              </a:spcBef>
              <a:buClr>
                <a:schemeClr val="hlink"/>
              </a:buClr>
              <a:buSzPct val="110000"/>
              <a:buFont typeface="Wingdings" pitchFamily="-96" charset="2"/>
              <a:buNone/>
            </a:pPr>
            <a:r>
              <a:rPr lang="en-US" sz="1800" b="1" dirty="0" smtClean="0">
                <a:latin typeface="Courier New" pitchFamily="49" charset="0"/>
              </a:rPr>
              <a:t>  method </a:t>
            </a:r>
            <a:r>
              <a:rPr lang="en-US" sz="1800" dirty="0">
                <a:latin typeface="Courier New" pitchFamily="49" charset="0"/>
              </a:rPr>
              <a:t>t </a:t>
            </a:r>
            <a:r>
              <a:rPr lang="en-US" sz="1800" dirty="0" smtClean="0">
                <a:latin typeface="Courier New" pitchFamily="49" charset="0"/>
              </a:rPr>
              <a:t>first;</a:t>
            </a:r>
            <a:endParaRPr lang="en-US" sz="1800" dirty="0">
              <a:latin typeface="Courier New" pitchFamily="49" charset="0"/>
            </a:endParaRPr>
          </a:p>
          <a:p>
            <a:pPr marL="342900" indent="-342900">
              <a:lnSpc>
                <a:spcPct val="100000"/>
              </a:lnSpc>
              <a:spcBef>
                <a:spcPct val="5000"/>
              </a:spcBef>
              <a:buClr>
                <a:schemeClr val="hlink"/>
              </a:buClr>
              <a:buSzPct val="110000"/>
              <a:buFont typeface="Wingdings" pitchFamily="-96" charset="2"/>
              <a:buNone/>
            </a:pPr>
            <a:r>
              <a:rPr lang="en-US" sz="1800" b="1" dirty="0" err="1" smtClean="0">
                <a:latin typeface="Courier New" pitchFamily="49" charset="0"/>
              </a:rPr>
              <a:t>endinterface</a:t>
            </a:r>
            <a:r>
              <a:rPr lang="en-US" sz="1800" b="1" dirty="0" smtClean="0">
                <a:latin typeface="Courier New" pitchFamily="49" charset="0"/>
              </a:rPr>
              <a:t> </a:t>
            </a:r>
            <a:endParaRPr lang="en-US" sz="1800" b="1" i="1" dirty="0">
              <a:latin typeface="Courier New" pitchFamily="49" charset="0"/>
            </a:endParaRPr>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4</a:t>
            </a:fld>
            <a:endParaRPr lang="en-US" dirty="0"/>
          </a:p>
        </p:txBody>
      </p:sp>
    </p:spTree>
    <p:extLst>
      <p:ext uri="{BB962C8B-B14F-4D97-AF65-F5344CB8AC3E}">
        <p14:creationId xmlns:p14="http://schemas.microsoft.com/office/powerpoint/2010/main" val="144786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Rectangle: Click to edit Master text styles&#10;Second level&#10;Third level&#10;Fourth level&#10;Fifth level"/>
          <p:cNvSpPr>
            <a:spLocks noChangeArrowheads="1"/>
          </p:cNvSpPr>
          <p:nvPr/>
        </p:nvSpPr>
        <p:spPr bwMode="auto">
          <a:xfrm>
            <a:off x="657865" y="1492982"/>
            <a:ext cx="5779448" cy="5236063"/>
          </a:xfrm>
          <a:prstGeom prst="rect">
            <a:avLst/>
          </a:prstGeom>
          <a:noFill/>
          <a:ln w="9525">
            <a:noFill/>
            <a:miter lim="800000"/>
            <a:headEnd/>
            <a:tailEnd/>
          </a:ln>
        </p:spPr>
        <p:txBody>
          <a:bodyPr/>
          <a:lstStyle/>
          <a:p>
            <a:pPr marL="342900" indent="-342900">
              <a:lnSpc>
                <a:spcPct val="95000"/>
              </a:lnSpc>
              <a:spcBef>
                <a:spcPct val="5000"/>
              </a:spcBef>
              <a:buClr>
                <a:schemeClr val="hlink"/>
              </a:buClr>
              <a:buSzPct val="110000"/>
              <a:buFont typeface="Wingdings" pitchFamily="-96" charset="2"/>
              <a:buNone/>
            </a:pPr>
            <a:r>
              <a:rPr lang="en-US" sz="1800" b="1" dirty="0">
                <a:latin typeface="Courier New" pitchFamily="49" charset="0"/>
              </a:rPr>
              <a:t>module</a:t>
            </a:r>
            <a:r>
              <a:rPr lang="en-US" sz="1800" dirty="0">
                <a:latin typeface="Courier New" pitchFamily="49" charset="0"/>
              </a:rPr>
              <a:t> </a:t>
            </a:r>
            <a:r>
              <a:rPr lang="en-US" sz="1800" dirty="0" err="1" smtClean="0">
                <a:latin typeface="Courier New" pitchFamily="49" charset="0"/>
              </a:rPr>
              <a:t>mkCFFifo</a:t>
            </a:r>
            <a:r>
              <a:rPr lang="en-US" sz="1800" dirty="0" smtClean="0">
                <a:latin typeface="Courier New" pitchFamily="49" charset="0"/>
              </a:rPr>
              <a:t> </a:t>
            </a:r>
            <a:r>
              <a:rPr lang="en-US" sz="1800" dirty="0">
                <a:latin typeface="Courier New" pitchFamily="49" charset="0"/>
              </a:rPr>
              <a:t>(</a:t>
            </a:r>
            <a:r>
              <a:rPr lang="en-US" sz="1800" dirty="0" err="1" smtClean="0">
                <a:latin typeface="Courier New" pitchFamily="49" charset="0"/>
              </a:rPr>
              <a:t>Fifo</a:t>
            </a:r>
            <a:r>
              <a:rPr lang="en-US" sz="1800" dirty="0" smtClean="0">
                <a:latin typeface="Courier New" pitchFamily="49" charset="0"/>
              </a:rPr>
              <a:t>#(1, t));</a:t>
            </a:r>
            <a:endParaRPr lang="en-US" sz="1800"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#(t)    </a:t>
            </a:r>
            <a:r>
              <a:rPr lang="en-US" sz="1800" dirty="0" smtClean="0">
                <a:latin typeface="Courier New" pitchFamily="49" charset="0"/>
              </a:rPr>
              <a:t>d  </a:t>
            </a:r>
            <a:r>
              <a:rPr lang="en-US" sz="1800" dirty="0">
                <a:latin typeface="Courier New" pitchFamily="49" charset="0"/>
              </a:rPr>
              <a:t>&lt;- </a:t>
            </a:r>
            <a:r>
              <a:rPr lang="en-US" sz="1800" dirty="0" err="1" smtClean="0">
                <a:latin typeface="Courier New" pitchFamily="49" charset="0"/>
              </a:rPr>
              <a:t>mkRegU</a:t>
            </a:r>
            <a:r>
              <a:rPr lang="en-US" sz="1800" dirty="0" smtClean="0">
                <a:latin typeface="Courier New" pitchFamily="49" charset="0"/>
              </a:rPr>
              <a:t>; </a:t>
            </a:r>
            <a:endParaRPr lang="en-US" sz="1800"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dirty="0" err="1">
                <a:latin typeface="Courier New" pitchFamily="49" charset="0"/>
              </a:rPr>
              <a:t>Reg</a:t>
            </a:r>
            <a:r>
              <a:rPr lang="en-US" sz="1800" dirty="0">
                <a:latin typeface="Courier New" pitchFamily="49" charset="0"/>
              </a:rPr>
              <a:t>#(</a:t>
            </a:r>
            <a:r>
              <a:rPr lang="en-US" sz="1800" dirty="0" err="1">
                <a:latin typeface="Courier New" pitchFamily="49" charset="0"/>
              </a:rPr>
              <a:t>Bool</a:t>
            </a:r>
            <a:r>
              <a:rPr lang="en-US" sz="1800" dirty="0">
                <a:latin typeface="Courier New" pitchFamily="49" charset="0"/>
              </a:rPr>
              <a:t>) </a:t>
            </a:r>
            <a:r>
              <a:rPr lang="en-US" sz="1800" dirty="0" smtClean="0">
                <a:latin typeface="Courier New" pitchFamily="49" charset="0"/>
              </a:rPr>
              <a:t>v  </a:t>
            </a:r>
            <a:r>
              <a:rPr lang="en-US" sz="1800" dirty="0">
                <a:latin typeface="Courier New" pitchFamily="49" charset="0"/>
              </a:rPr>
              <a:t>&lt;- </a:t>
            </a:r>
            <a:r>
              <a:rPr lang="en-US" sz="1800" dirty="0" err="1">
                <a:latin typeface="Courier New" pitchFamily="49" charset="0"/>
              </a:rPr>
              <a:t>mkReg</a:t>
            </a:r>
            <a:r>
              <a:rPr lang="en-US" sz="1800" dirty="0">
                <a:latin typeface="Courier New" pitchFamily="49" charset="0"/>
              </a:rPr>
              <a:t>(False</a:t>
            </a:r>
            <a:r>
              <a:rPr lang="en-US" sz="1800" dirty="0" smtClean="0">
                <a:latin typeface="Courier New" pitchFamily="49" charset="0"/>
              </a:rPr>
              <a:t>);</a:t>
            </a:r>
          </a:p>
          <a:p>
            <a:pPr marL="342900" indent="-342900">
              <a:lnSpc>
                <a:spcPct val="95000"/>
              </a:lnSpc>
              <a:spcBef>
                <a:spcPct val="5000"/>
              </a:spcBef>
              <a:buClr>
                <a:schemeClr val="hlink"/>
              </a:buClr>
              <a:buSzPct val="110000"/>
              <a:buFont typeface="Wingdings" pitchFamily="-96" charset="2"/>
              <a:buNone/>
            </a:pPr>
            <a:r>
              <a:rPr lang="en-US" sz="1800" b="1" dirty="0" smtClean="0">
                <a:latin typeface="Courier New" pitchFamily="49" charset="0"/>
              </a:rPr>
              <a:t>  method </a:t>
            </a:r>
            <a:r>
              <a:rPr lang="en-US" sz="1800" b="1" dirty="0">
                <a:latin typeface="Courier New" pitchFamily="49" charset="0"/>
              </a:rPr>
              <a:t>Action </a:t>
            </a:r>
            <a:r>
              <a:rPr lang="en-US" sz="1800" dirty="0" err="1">
                <a:latin typeface="Courier New" pitchFamily="49" charset="0"/>
              </a:rPr>
              <a:t>enq</a:t>
            </a:r>
            <a:r>
              <a:rPr lang="en-US" sz="1800" dirty="0">
                <a:latin typeface="Courier New" pitchFamily="49" charset="0"/>
              </a:rPr>
              <a:t>(t x</a:t>
            </a:r>
            <a:r>
              <a:rPr lang="en-US" sz="1800" dirty="0" smtClean="0">
                <a:latin typeface="Courier New" pitchFamily="49" charset="0"/>
              </a:rPr>
              <a:t>) </a:t>
            </a:r>
            <a:r>
              <a:rPr lang="en-US" sz="1800" b="1" dirty="0" smtClean="0">
                <a:solidFill>
                  <a:srgbClr val="FF0000"/>
                </a:solidFill>
                <a:latin typeface="Courier New" pitchFamily="49" charset="0"/>
              </a:rPr>
              <a:t>if</a:t>
            </a:r>
            <a:r>
              <a:rPr lang="en-US" sz="1800" dirty="0" smtClean="0">
                <a:solidFill>
                  <a:srgbClr val="FF0000"/>
                </a:solidFill>
                <a:latin typeface="Courier New" pitchFamily="49" charset="0"/>
              </a:rPr>
              <a:t> (!v);</a:t>
            </a:r>
            <a:endParaRPr lang="en-US" sz="1800" dirty="0">
              <a:solidFill>
                <a:srgbClr val="FF0000"/>
              </a:solidFill>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v &lt;= True; d &lt;= x;</a:t>
            </a:r>
            <a:endParaRPr lang="en-US" sz="1800"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b="1" dirty="0" err="1">
                <a:latin typeface="Courier New" pitchFamily="49" charset="0"/>
              </a:rPr>
              <a:t>endmethod</a:t>
            </a:r>
            <a:endParaRPr lang="en-US" sz="1800" b="1"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b="1" dirty="0">
                <a:latin typeface="Courier New" pitchFamily="49" charset="0"/>
              </a:rPr>
              <a:t>  method Action </a:t>
            </a:r>
            <a:r>
              <a:rPr lang="en-US" sz="1800" dirty="0" err="1" smtClean="0">
                <a:latin typeface="Courier New" pitchFamily="49" charset="0"/>
              </a:rPr>
              <a:t>deq</a:t>
            </a:r>
            <a:r>
              <a:rPr lang="en-US" sz="1800" dirty="0" smtClean="0">
                <a:latin typeface="Courier New" pitchFamily="49" charset="0"/>
              </a:rPr>
              <a:t> </a:t>
            </a:r>
            <a:r>
              <a:rPr lang="en-US" sz="1800" b="1" dirty="0">
                <a:solidFill>
                  <a:srgbClr val="FF0000"/>
                </a:solidFill>
                <a:latin typeface="Courier New" pitchFamily="49" charset="0"/>
              </a:rPr>
              <a:t>if</a:t>
            </a:r>
            <a:r>
              <a:rPr lang="en-US" sz="1800" dirty="0">
                <a:solidFill>
                  <a:srgbClr val="FF0000"/>
                </a:solidFill>
                <a:latin typeface="Courier New" pitchFamily="49" charset="0"/>
              </a:rPr>
              <a:t> </a:t>
            </a:r>
            <a:r>
              <a:rPr lang="en-US" sz="1800" dirty="0" smtClean="0">
                <a:solidFill>
                  <a:srgbClr val="FF0000"/>
                </a:solidFill>
                <a:latin typeface="Courier New" pitchFamily="49" charset="0"/>
              </a:rPr>
              <a:t>(v);</a:t>
            </a:r>
            <a:endParaRPr lang="en-US" sz="1800" dirty="0">
              <a:solidFill>
                <a:srgbClr val="FF0000"/>
              </a:solidFill>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v &lt;= False;</a:t>
            </a:r>
            <a:endParaRPr lang="en-US" sz="1800"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b="1" dirty="0" err="1">
                <a:latin typeface="Courier New" pitchFamily="49" charset="0"/>
              </a:rPr>
              <a:t>endmethod</a:t>
            </a:r>
            <a:endParaRPr lang="en-US" sz="1800" b="1"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b="1" dirty="0">
                <a:latin typeface="Courier New" pitchFamily="49" charset="0"/>
              </a:rPr>
              <a:t>  method </a:t>
            </a:r>
            <a:r>
              <a:rPr lang="en-US" sz="1800" dirty="0">
                <a:latin typeface="Courier New" pitchFamily="49" charset="0"/>
              </a:rPr>
              <a:t>t </a:t>
            </a:r>
            <a:r>
              <a:rPr lang="en-US" sz="1800" dirty="0" smtClean="0">
                <a:latin typeface="Courier New" pitchFamily="49" charset="0"/>
              </a:rPr>
              <a:t>first </a:t>
            </a:r>
            <a:r>
              <a:rPr lang="en-US" sz="1800" b="1" dirty="0">
                <a:solidFill>
                  <a:srgbClr val="FF0000"/>
                </a:solidFill>
                <a:latin typeface="Courier New" pitchFamily="49" charset="0"/>
              </a:rPr>
              <a:t>if</a:t>
            </a:r>
            <a:r>
              <a:rPr lang="en-US" sz="1800" dirty="0">
                <a:solidFill>
                  <a:srgbClr val="FF0000"/>
                </a:solidFill>
                <a:latin typeface="Courier New" pitchFamily="49" charset="0"/>
              </a:rPr>
              <a:t> (v);</a:t>
            </a: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b="1" dirty="0">
                <a:latin typeface="Courier New" pitchFamily="49" charset="0"/>
              </a:rPr>
              <a:t>return</a:t>
            </a:r>
            <a:r>
              <a:rPr lang="en-US" sz="1800" dirty="0">
                <a:latin typeface="Courier New" pitchFamily="49" charset="0"/>
              </a:rPr>
              <a:t> </a:t>
            </a:r>
            <a:r>
              <a:rPr lang="en-US" sz="1800" dirty="0" smtClean="0">
                <a:latin typeface="Courier New" pitchFamily="49" charset="0"/>
              </a:rPr>
              <a:t>d;</a:t>
            </a:r>
            <a:endParaRPr lang="en-US" sz="1800"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dirty="0">
                <a:latin typeface="Courier New" pitchFamily="49" charset="0"/>
              </a:rPr>
              <a:t>  </a:t>
            </a:r>
            <a:r>
              <a:rPr lang="en-US" sz="1800" b="1" dirty="0" err="1">
                <a:latin typeface="Courier New" pitchFamily="49" charset="0"/>
              </a:rPr>
              <a:t>endmethod</a:t>
            </a:r>
            <a:endParaRPr lang="en-US" sz="1800" b="1" dirty="0">
              <a:latin typeface="Courier New" pitchFamily="49" charset="0"/>
            </a:endParaRPr>
          </a:p>
          <a:p>
            <a:pPr marL="342900" indent="-342900">
              <a:lnSpc>
                <a:spcPct val="95000"/>
              </a:lnSpc>
              <a:spcBef>
                <a:spcPct val="5000"/>
              </a:spcBef>
              <a:buClr>
                <a:schemeClr val="hlink"/>
              </a:buClr>
              <a:buSzPct val="110000"/>
              <a:buFont typeface="Wingdings" pitchFamily="-96" charset="2"/>
              <a:buNone/>
            </a:pPr>
            <a:r>
              <a:rPr lang="en-US" sz="1800" b="1" dirty="0" err="1" smtClean="0">
                <a:latin typeface="Courier New" pitchFamily="49" charset="0"/>
              </a:rPr>
              <a:t>endmodule</a:t>
            </a:r>
            <a:r>
              <a:rPr lang="en-US" sz="1800" b="1" dirty="0" smtClean="0">
                <a:latin typeface="Courier New" pitchFamily="49" charset="0"/>
              </a:rPr>
              <a:t> </a:t>
            </a:r>
            <a:endParaRPr lang="en-US" sz="1800" b="1" i="1" dirty="0">
              <a:latin typeface="Courier New" pitchFamily="49" charset="0"/>
            </a:endParaRPr>
          </a:p>
        </p:txBody>
      </p:sp>
      <p:sp>
        <p:nvSpPr>
          <p:cNvPr id="20483" name="Rectangle 3"/>
          <p:cNvSpPr>
            <a:spLocks noGrp="1" noChangeArrowheads="1"/>
          </p:cNvSpPr>
          <p:nvPr>
            <p:ph type="title"/>
          </p:nvPr>
        </p:nvSpPr>
        <p:spPr>
          <a:xfrm>
            <a:off x="609600" y="304800"/>
            <a:ext cx="8130363" cy="1143000"/>
          </a:xfrm>
        </p:spPr>
        <p:txBody>
          <a:bodyPr/>
          <a:lstStyle/>
          <a:p>
            <a:r>
              <a:rPr lang="en-US" dirty="0" smtClean="0"/>
              <a:t>One-Element </a:t>
            </a:r>
            <a:r>
              <a:rPr lang="en-US" dirty="0"/>
              <a:t>FIFO </a:t>
            </a:r>
            <a:r>
              <a:rPr lang="en-US" dirty="0" smtClean="0"/>
              <a:t>Implementation </a:t>
            </a:r>
            <a:r>
              <a:rPr lang="en-US" sz="2800" dirty="0" smtClean="0"/>
              <a:t>with guards</a:t>
            </a:r>
            <a:endParaRPr lang="en-US" sz="1400" dirty="0" smtClean="0"/>
          </a:p>
        </p:txBody>
      </p:sp>
      <p:sp>
        <p:nvSpPr>
          <p:cNvPr id="35" name="Text Box 5"/>
          <p:cNvSpPr txBox="1">
            <a:spLocks noChangeArrowheads="1"/>
          </p:cNvSpPr>
          <p:nvPr/>
        </p:nvSpPr>
        <p:spPr bwMode="auto">
          <a:xfrm>
            <a:off x="6371161" y="2620348"/>
            <a:ext cx="727076"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full</a:t>
            </a:r>
          </a:p>
        </p:txBody>
      </p:sp>
      <p:sp>
        <p:nvSpPr>
          <p:cNvPr id="36" name="Text Box 6"/>
          <p:cNvSpPr txBox="1">
            <a:spLocks noChangeArrowheads="1"/>
          </p:cNvSpPr>
          <p:nvPr/>
        </p:nvSpPr>
        <p:spPr bwMode="auto">
          <a:xfrm>
            <a:off x="6193361" y="3131523"/>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dirty="0">
                <a:solidFill>
                  <a:srgbClr val="FF0000"/>
                </a:solidFill>
                <a:latin typeface="+mn-lt"/>
                <a:cs typeface="Arial" charset="0"/>
              </a:rPr>
              <a:t>not empty</a:t>
            </a:r>
          </a:p>
        </p:txBody>
      </p:sp>
      <p:sp>
        <p:nvSpPr>
          <p:cNvPr id="37" name="Text Box 7"/>
          <p:cNvSpPr txBox="1">
            <a:spLocks noChangeArrowheads="1"/>
          </p:cNvSpPr>
          <p:nvPr/>
        </p:nvSpPr>
        <p:spPr bwMode="auto">
          <a:xfrm>
            <a:off x="6188598" y="3661749"/>
            <a:ext cx="979488" cy="2762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solidFill>
                  <a:srgbClr val="FF0000"/>
                </a:solidFill>
                <a:latin typeface="+mn-lt"/>
                <a:cs typeface="Arial" charset="0"/>
              </a:rPr>
              <a:t>not empty</a:t>
            </a:r>
          </a:p>
        </p:txBody>
      </p:sp>
      <p:grpSp>
        <p:nvGrpSpPr>
          <p:cNvPr id="38" name="Group 37"/>
          <p:cNvGrpSpPr/>
          <p:nvPr/>
        </p:nvGrpSpPr>
        <p:grpSpPr>
          <a:xfrm>
            <a:off x="7172849" y="2050255"/>
            <a:ext cx="1363131" cy="1995488"/>
            <a:chOff x="6329363" y="3349625"/>
            <a:chExt cx="1363131" cy="1995488"/>
          </a:xfrm>
        </p:grpSpPr>
        <p:sp>
          <p:nvSpPr>
            <p:cNvPr id="66" name="Rectangle 8"/>
            <p:cNvSpPr>
              <a:spLocks noChangeArrowheads="1"/>
            </p:cNvSpPr>
            <p:nvPr/>
          </p:nvSpPr>
          <p:spPr bwMode="auto">
            <a:xfrm>
              <a:off x="6950075" y="3487738"/>
              <a:ext cx="727075" cy="18002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7" name="Rectangle 9"/>
            <p:cNvSpPr>
              <a:spLocks noChangeArrowheads="1"/>
            </p:cNvSpPr>
            <p:nvPr/>
          </p:nvSpPr>
          <p:spPr bwMode="auto">
            <a:xfrm>
              <a:off x="6950075" y="3527425"/>
              <a:ext cx="169863" cy="63341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8" name="Line 10"/>
            <p:cNvSpPr>
              <a:spLocks noChangeShapeType="1"/>
            </p:cNvSpPr>
            <p:nvPr/>
          </p:nvSpPr>
          <p:spPr bwMode="auto">
            <a:xfrm rot="10800000" flipH="1">
              <a:off x="6329363" y="3589338"/>
              <a:ext cx="61436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69" name="Line 11"/>
            <p:cNvSpPr>
              <a:spLocks noChangeShapeType="1"/>
            </p:cNvSpPr>
            <p:nvPr/>
          </p:nvSpPr>
          <p:spPr bwMode="auto">
            <a:xfrm>
              <a:off x="6623050" y="3505200"/>
              <a:ext cx="92075" cy="1698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0" name="Text Box 12"/>
            <p:cNvSpPr txBox="1">
              <a:spLocks noChangeArrowheads="1"/>
            </p:cNvSpPr>
            <p:nvPr/>
          </p:nvSpPr>
          <p:spPr bwMode="auto">
            <a:xfrm>
              <a:off x="6568344" y="3349625"/>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71" name="Line 13"/>
            <p:cNvSpPr>
              <a:spLocks noChangeShapeType="1"/>
            </p:cNvSpPr>
            <p:nvPr/>
          </p:nvSpPr>
          <p:spPr bwMode="auto">
            <a:xfrm flipH="1">
              <a:off x="6337300" y="4940300"/>
              <a:ext cx="61436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2" name="Line 14"/>
            <p:cNvSpPr>
              <a:spLocks noChangeShapeType="1"/>
            </p:cNvSpPr>
            <p:nvPr/>
          </p:nvSpPr>
          <p:spPr bwMode="auto">
            <a:xfrm>
              <a:off x="6637338" y="4856163"/>
              <a:ext cx="90487" cy="169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3" name="Text Box 15"/>
            <p:cNvSpPr txBox="1">
              <a:spLocks noChangeArrowheads="1"/>
            </p:cNvSpPr>
            <p:nvPr/>
          </p:nvSpPr>
          <p:spPr bwMode="auto">
            <a:xfrm>
              <a:off x="6590569" y="4706938"/>
              <a:ext cx="282450" cy="27699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200" i="1">
                  <a:latin typeface="+mn-lt"/>
                  <a:cs typeface="Arial" charset="0"/>
                </a:rPr>
                <a:t>n</a:t>
              </a:r>
            </a:p>
          </p:txBody>
        </p:sp>
        <p:sp>
          <p:nvSpPr>
            <p:cNvPr id="74" name="Rectangle 16"/>
            <p:cNvSpPr>
              <a:spLocks noChangeArrowheads="1"/>
            </p:cNvSpPr>
            <p:nvPr/>
          </p:nvSpPr>
          <p:spPr bwMode="auto">
            <a:xfrm>
              <a:off x="6946900" y="4268788"/>
              <a:ext cx="171450" cy="4095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75" name="Rectangle 17"/>
            <p:cNvSpPr>
              <a:spLocks noChangeArrowheads="1"/>
            </p:cNvSpPr>
            <p:nvPr/>
          </p:nvSpPr>
          <p:spPr bwMode="auto">
            <a:xfrm>
              <a:off x="6951663" y="4806950"/>
              <a:ext cx="177800" cy="40798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grpSp>
          <p:nvGrpSpPr>
            <p:cNvPr id="76" name="Group 18"/>
            <p:cNvGrpSpPr>
              <a:grpSpLocks/>
            </p:cNvGrpSpPr>
            <p:nvPr/>
          </p:nvGrpSpPr>
          <p:grpSpPr bwMode="auto">
            <a:xfrm>
              <a:off x="6330956" y="3727450"/>
              <a:ext cx="635001" cy="1617663"/>
              <a:chOff x="4170" y="2348"/>
              <a:chExt cx="400" cy="1019"/>
            </a:xfrm>
          </p:grpSpPr>
          <p:sp>
            <p:nvSpPr>
              <p:cNvPr id="81" name="Line 19"/>
              <p:cNvSpPr>
                <a:spLocks noChangeShapeType="1"/>
              </p:cNvSpPr>
              <p:nvPr/>
            </p:nvSpPr>
            <p:spPr bwMode="auto">
              <a:xfrm flipH="1">
                <a:off x="4170" y="256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2" name="Text Box 20"/>
              <p:cNvSpPr txBox="1">
                <a:spLocks noChangeArrowheads="1"/>
              </p:cNvSpPr>
              <p:nvPr/>
            </p:nvSpPr>
            <p:spPr bwMode="auto">
              <a:xfrm>
                <a:off x="4215" y="2511"/>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83" name="Line 21"/>
              <p:cNvSpPr>
                <a:spLocks noChangeShapeType="1"/>
              </p:cNvSpPr>
              <p:nvPr/>
            </p:nvSpPr>
            <p:spPr bwMode="auto">
              <a:xfrm rot="10800000" flipH="1">
                <a:off x="4174" y="2394"/>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4" name="Text Box 22"/>
              <p:cNvSpPr txBox="1">
                <a:spLocks noChangeArrowheads="1"/>
              </p:cNvSpPr>
              <p:nvPr/>
            </p:nvSpPr>
            <p:spPr bwMode="auto">
              <a:xfrm>
                <a:off x="4173" y="2348"/>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85" name="Line 23"/>
              <p:cNvSpPr>
                <a:spLocks noChangeShapeType="1"/>
              </p:cNvSpPr>
              <p:nvPr/>
            </p:nvSpPr>
            <p:spPr bwMode="auto">
              <a:xfrm flipH="1">
                <a:off x="4173" y="2906"/>
                <a:ext cx="3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6" name="Text Box 24"/>
              <p:cNvSpPr txBox="1">
                <a:spLocks noChangeArrowheads="1"/>
              </p:cNvSpPr>
              <p:nvPr/>
            </p:nvSpPr>
            <p:spPr bwMode="auto">
              <a:xfrm>
                <a:off x="4217" y="285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sp>
            <p:nvSpPr>
              <p:cNvPr id="87" name="Line 25"/>
              <p:cNvSpPr>
                <a:spLocks noChangeShapeType="1"/>
              </p:cNvSpPr>
              <p:nvPr/>
            </p:nvSpPr>
            <p:spPr bwMode="auto">
              <a:xfrm rot="10800000" flipH="1">
                <a:off x="4177" y="2737"/>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88" name="Text Box 26"/>
              <p:cNvSpPr txBox="1">
                <a:spLocks noChangeArrowheads="1"/>
              </p:cNvSpPr>
              <p:nvPr/>
            </p:nvSpPr>
            <p:spPr bwMode="auto">
              <a:xfrm>
                <a:off x="4176" y="2690"/>
                <a:ext cx="394"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enab</a:t>
                </a:r>
              </a:p>
            </p:txBody>
          </p:sp>
          <p:sp>
            <p:nvSpPr>
              <p:cNvPr id="89" name="Line 27"/>
              <p:cNvSpPr>
                <a:spLocks noChangeShapeType="1"/>
              </p:cNvSpPr>
              <p:nvPr/>
            </p:nvSpPr>
            <p:spPr bwMode="auto">
              <a:xfrm flipH="1">
                <a:off x="4176" y="3226"/>
                <a:ext cx="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None/>
                </a:pPr>
                <a:endParaRPr lang="en-US">
                  <a:latin typeface="+mn-lt"/>
                </a:endParaRPr>
              </a:p>
            </p:txBody>
          </p:sp>
          <p:sp>
            <p:nvSpPr>
              <p:cNvPr id="90" name="Text Box 28"/>
              <p:cNvSpPr txBox="1">
                <a:spLocks noChangeArrowheads="1"/>
              </p:cNvSpPr>
              <p:nvPr/>
            </p:nvSpPr>
            <p:spPr bwMode="auto">
              <a:xfrm>
                <a:off x="4220" y="3173"/>
                <a:ext cx="302" cy="19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rdy</a:t>
                </a:r>
              </a:p>
            </p:txBody>
          </p:sp>
        </p:grpSp>
        <p:sp>
          <p:nvSpPr>
            <p:cNvPr id="77" name="Text Box 29"/>
            <p:cNvSpPr txBox="1">
              <a:spLocks noChangeArrowheads="1"/>
            </p:cNvSpPr>
            <p:nvPr/>
          </p:nvSpPr>
          <p:spPr bwMode="auto">
            <a:xfrm rot="-5400000">
              <a:off x="6764054" y="3678338"/>
              <a:ext cx="518091"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enq</a:t>
              </a:r>
            </a:p>
          </p:txBody>
        </p:sp>
        <p:sp>
          <p:nvSpPr>
            <p:cNvPr id="78" name="Text Box 30"/>
            <p:cNvSpPr txBox="1">
              <a:spLocks noChangeArrowheads="1"/>
            </p:cNvSpPr>
            <p:nvPr/>
          </p:nvSpPr>
          <p:spPr bwMode="auto">
            <a:xfrm rot="-5400000">
              <a:off x="6764855" y="4324450"/>
              <a:ext cx="51648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deq</a:t>
              </a:r>
            </a:p>
          </p:txBody>
        </p:sp>
        <p:sp>
          <p:nvSpPr>
            <p:cNvPr id="79" name="Text Box 31"/>
            <p:cNvSpPr txBox="1">
              <a:spLocks noChangeArrowheads="1"/>
            </p:cNvSpPr>
            <p:nvPr/>
          </p:nvSpPr>
          <p:spPr bwMode="auto">
            <a:xfrm rot="-5400000">
              <a:off x="6754436" y="4857850"/>
              <a:ext cx="537328"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a:latin typeface="+mn-lt"/>
                  <a:cs typeface="Arial" charset="0"/>
                </a:rPr>
                <a:t>first</a:t>
              </a:r>
            </a:p>
          </p:txBody>
        </p:sp>
        <p:sp>
          <p:nvSpPr>
            <p:cNvPr id="80" name="Text Box 32"/>
            <p:cNvSpPr txBox="1">
              <a:spLocks noChangeArrowheads="1"/>
            </p:cNvSpPr>
            <p:nvPr/>
          </p:nvSpPr>
          <p:spPr bwMode="auto">
            <a:xfrm>
              <a:off x="7086238" y="4289276"/>
              <a:ext cx="606256" cy="30777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None/>
              </a:pPr>
              <a:r>
                <a:rPr lang="en-US" sz="1400" dirty="0">
                  <a:latin typeface="+mn-lt"/>
                  <a:cs typeface="Arial" charset="0"/>
                </a:rPr>
                <a:t>FIFO</a:t>
              </a:r>
            </a:p>
          </p:txBody>
        </p:sp>
      </p:grpSp>
      <p:sp>
        <p:nvSpPr>
          <p:cNvPr id="8" name="Date Placeholder 7"/>
          <p:cNvSpPr>
            <a:spLocks noGrp="1"/>
          </p:cNvSpPr>
          <p:nvPr>
            <p:ph type="dt" sz="half" idx="10"/>
          </p:nvPr>
        </p:nvSpPr>
        <p:spPr/>
        <p:txBody>
          <a:bodyPr/>
          <a:lstStyle/>
          <a:p>
            <a:pPr>
              <a:defRPr/>
            </a:pPr>
            <a:r>
              <a:rPr lang="en-US" smtClean="0"/>
              <a:t>September 30, 2015</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0" name="Slide Number Placeholder 9"/>
          <p:cNvSpPr>
            <a:spLocks noGrp="1"/>
          </p:cNvSpPr>
          <p:nvPr>
            <p:ph type="sldNum" sz="quarter" idx="11"/>
          </p:nvPr>
        </p:nvSpPr>
        <p:spPr/>
        <p:txBody>
          <a:bodyPr/>
          <a:lstStyle/>
          <a:p>
            <a:pPr>
              <a:defRPr/>
            </a:pPr>
            <a:r>
              <a:rPr lang="en-US" smtClean="0"/>
              <a:t>L09-</a:t>
            </a:r>
            <a:fld id="{4F9502F6-954B-46E9-AC05-33DEDF4CA0BF}" type="slidenum">
              <a:rPr lang="en-US" smtClean="0"/>
              <a:pPr>
                <a:defRPr/>
              </a:pPr>
              <a:t>5</a:t>
            </a:fld>
            <a:endParaRPr lang="en-US" dirty="0"/>
          </a:p>
        </p:txBody>
      </p:sp>
    </p:spTree>
    <p:extLst>
      <p:ext uri="{BB962C8B-B14F-4D97-AF65-F5344CB8AC3E}">
        <p14:creationId xmlns:p14="http://schemas.microsoft.com/office/powerpoint/2010/main" val="328272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Elastic pipeline</a:t>
            </a:r>
            <a:br>
              <a:rPr lang="en-US" dirty="0" smtClean="0"/>
            </a:br>
            <a:r>
              <a:rPr lang="en-US" sz="2400" dirty="0" smtClean="0"/>
              <a:t>with guards</a:t>
            </a:r>
          </a:p>
        </p:txBody>
      </p:sp>
      <p:sp>
        <p:nvSpPr>
          <p:cNvPr id="16387" name="Rectangle 5"/>
          <p:cNvSpPr>
            <a:spLocks noChangeArrowheads="1"/>
          </p:cNvSpPr>
          <p:nvPr/>
        </p:nvSpPr>
        <p:spPr bwMode="auto">
          <a:xfrm>
            <a:off x="6451600" y="1765300"/>
            <a:ext cx="139700" cy="1066800"/>
          </a:xfrm>
          <a:prstGeom prst="rect">
            <a:avLst/>
          </a:prstGeom>
          <a:solidFill>
            <a:schemeClr val="accent1"/>
          </a:solidFill>
          <a:ln w="9525">
            <a:noFill/>
            <a:miter lim="800000"/>
            <a:headEnd/>
            <a:tailEnd/>
          </a:ln>
        </p:spPr>
        <p:txBody>
          <a:bodyPr wrap="none" anchor="ctr"/>
          <a:lstStyle/>
          <a:p>
            <a:endParaRPr lang="en-US"/>
          </a:p>
        </p:txBody>
      </p:sp>
      <p:sp>
        <p:nvSpPr>
          <p:cNvPr id="16388" name="Line 6"/>
          <p:cNvSpPr>
            <a:spLocks noChangeShapeType="1"/>
          </p:cNvSpPr>
          <p:nvPr/>
        </p:nvSpPr>
        <p:spPr bwMode="auto">
          <a:xfrm flipV="1">
            <a:off x="1862138" y="2278063"/>
            <a:ext cx="750887" cy="1587"/>
          </a:xfrm>
          <a:prstGeom prst="line">
            <a:avLst/>
          </a:prstGeom>
          <a:noFill/>
          <a:ln w="9525">
            <a:solidFill>
              <a:schemeClr val="tx1"/>
            </a:solidFill>
            <a:round/>
            <a:headEnd/>
            <a:tailEnd type="triangle" w="med" len="med"/>
          </a:ln>
        </p:spPr>
        <p:txBody>
          <a:bodyPr wrap="none" anchor="ctr"/>
          <a:lstStyle/>
          <a:p>
            <a:endParaRPr lang="en-US"/>
          </a:p>
        </p:txBody>
      </p:sp>
      <p:sp>
        <p:nvSpPr>
          <p:cNvPr id="16389" name="Text Box 7"/>
          <p:cNvSpPr txBox="1">
            <a:spLocks noChangeArrowheads="1"/>
          </p:cNvSpPr>
          <p:nvPr/>
        </p:nvSpPr>
        <p:spPr bwMode="auto">
          <a:xfrm>
            <a:off x="1554163" y="2451100"/>
            <a:ext cx="334962" cy="396875"/>
          </a:xfrm>
          <a:prstGeom prst="rect">
            <a:avLst/>
          </a:prstGeom>
          <a:noFill/>
          <a:ln w="9525">
            <a:noFill/>
            <a:miter lim="800000"/>
            <a:headEnd/>
            <a:tailEnd/>
          </a:ln>
        </p:spPr>
        <p:txBody>
          <a:bodyPr wrap="none">
            <a:spAutoFit/>
          </a:bodyPr>
          <a:lstStyle/>
          <a:p>
            <a:r>
              <a:rPr lang="en-US"/>
              <a:t>x</a:t>
            </a:r>
          </a:p>
        </p:txBody>
      </p:sp>
      <p:sp>
        <p:nvSpPr>
          <p:cNvPr id="16390" name="Line 8"/>
          <p:cNvSpPr>
            <a:spLocks noChangeShapeType="1"/>
          </p:cNvSpPr>
          <p:nvPr/>
        </p:nvSpPr>
        <p:spPr bwMode="auto">
          <a:xfrm>
            <a:off x="36306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1" name="Line 9"/>
          <p:cNvSpPr>
            <a:spLocks noChangeShapeType="1"/>
          </p:cNvSpPr>
          <p:nvPr/>
        </p:nvSpPr>
        <p:spPr bwMode="auto">
          <a:xfrm>
            <a:off x="2746375" y="2260600"/>
            <a:ext cx="214313" cy="0"/>
          </a:xfrm>
          <a:prstGeom prst="line">
            <a:avLst/>
          </a:prstGeom>
          <a:noFill/>
          <a:ln w="9525">
            <a:solidFill>
              <a:schemeClr val="tx1"/>
            </a:solidFill>
            <a:round/>
            <a:headEnd/>
            <a:tailEnd type="triangle" w="med" len="med"/>
          </a:ln>
        </p:spPr>
        <p:txBody>
          <a:bodyPr wrap="none" anchor="ctr"/>
          <a:lstStyle/>
          <a:p>
            <a:endParaRPr lang="en-US"/>
          </a:p>
        </p:txBody>
      </p:sp>
      <p:sp>
        <p:nvSpPr>
          <p:cNvPr id="16392" name="Text Box 11"/>
          <p:cNvSpPr txBox="1">
            <a:spLocks noChangeArrowheads="1"/>
          </p:cNvSpPr>
          <p:nvPr/>
        </p:nvSpPr>
        <p:spPr bwMode="auto">
          <a:xfrm>
            <a:off x="3606800" y="2816225"/>
            <a:ext cx="754063" cy="400050"/>
          </a:xfrm>
          <a:prstGeom prst="rect">
            <a:avLst/>
          </a:prstGeom>
          <a:noFill/>
          <a:ln w="9525">
            <a:noFill/>
            <a:miter lim="800000"/>
            <a:headEnd/>
            <a:tailEnd/>
          </a:ln>
        </p:spPr>
        <p:txBody>
          <a:bodyPr wrap="none">
            <a:spAutoFit/>
          </a:bodyPr>
          <a:lstStyle/>
          <a:p>
            <a:r>
              <a:rPr lang="en-US"/>
              <a:t>fifo1</a:t>
            </a:r>
            <a:endParaRPr lang="en-US" baseline="-25000"/>
          </a:p>
        </p:txBody>
      </p:sp>
      <p:sp>
        <p:nvSpPr>
          <p:cNvPr id="16393" name="Text Box 12"/>
          <p:cNvSpPr txBox="1">
            <a:spLocks noChangeArrowheads="1"/>
          </p:cNvSpPr>
          <p:nvPr/>
        </p:nvSpPr>
        <p:spPr bwMode="auto">
          <a:xfrm>
            <a:off x="2243138" y="2816225"/>
            <a:ext cx="614362" cy="396875"/>
          </a:xfrm>
          <a:prstGeom prst="rect">
            <a:avLst/>
          </a:prstGeom>
          <a:noFill/>
          <a:ln w="9525">
            <a:noFill/>
            <a:miter lim="800000"/>
            <a:headEnd/>
            <a:tailEnd/>
          </a:ln>
        </p:spPr>
        <p:txBody>
          <a:bodyPr wrap="none">
            <a:spAutoFit/>
          </a:bodyPr>
          <a:lstStyle/>
          <a:p>
            <a:r>
              <a:rPr lang="en-US"/>
              <a:t>inQ</a:t>
            </a:r>
            <a:endParaRPr lang="en-US" baseline="-25000"/>
          </a:p>
        </p:txBody>
      </p:sp>
      <p:grpSp>
        <p:nvGrpSpPr>
          <p:cNvPr id="16394" name="Group 13"/>
          <p:cNvGrpSpPr>
            <a:grpSpLocks/>
          </p:cNvGrpSpPr>
          <p:nvPr/>
        </p:nvGrpSpPr>
        <p:grpSpPr bwMode="auto">
          <a:xfrm>
            <a:off x="2952750" y="1981200"/>
            <a:ext cx="666750" cy="542925"/>
            <a:chOff x="0" y="3126"/>
            <a:chExt cx="420" cy="342"/>
          </a:xfrm>
        </p:grpSpPr>
        <p:sp>
          <p:nvSpPr>
            <p:cNvPr id="16434" name="Text Box 14"/>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f1</a:t>
              </a:r>
            </a:p>
          </p:txBody>
        </p:sp>
        <p:sp>
          <p:nvSpPr>
            <p:cNvPr id="16435" name="Oval 15"/>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5" name="Line 16"/>
          <p:cNvSpPr>
            <a:spLocks noChangeShapeType="1"/>
          </p:cNvSpPr>
          <p:nvPr/>
        </p:nvSpPr>
        <p:spPr bwMode="auto">
          <a:xfrm>
            <a:off x="490696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6" name="Line 17"/>
          <p:cNvSpPr>
            <a:spLocks noChangeShapeType="1"/>
          </p:cNvSpPr>
          <p:nvPr/>
        </p:nvSpPr>
        <p:spPr bwMode="auto">
          <a:xfrm>
            <a:off x="402272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397" name="Group 19"/>
          <p:cNvGrpSpPr>
            <a:grpSpLocks/>
          </p:cNvGrpSpPr>
          <p:nvPr/>
        </p:nvGrpSpPr>
        <p:grpSpPr bwMode="auto">
          <a:xfrm>
            <a:off x="4229100" y="1981200"/>
            <a:ext cx="666750" cy="542925"/>
            <a:chOff x="0" y="3126"/>
            <a:chExt cx="420" cy="342"/>
          </a:xfrm>
        </p:grpSpPr>
        <p:sp>
          <p:nvSpPr>
            <p:cNvPr id="16432" name="Text Box 20"/>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f2</a:t>
              </a:r>
            </a:p>
          </p:txBody>
        </p:sp>
        <p:sp>
          <p:nvSpPr>
            <p:cNvPr id="16433" name="Oval 21"/>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sp>
        <p:nvSpPr>
          <p:cNvPr id="16398" name="Line 22"/>
          <p:cNvSpPr>
            <a:spLocks noChangeShapeType="1"/>
          </p:cNvSpPr>
          <p:nvPr/>
        </p:nvSpPr>
        <p:spPr bwMode="auto">
          <a:xfrm>
            <a:off x="6183313" y="2260600"/>
            <a:ext cx="261937" cy="0"/>
          </a:xfrm>
          <a:prstGeom prst="line">
            <a:avLst/>
          </a:prstGeom>
          <a:noFill/>
          <a:ln w="9525">
            <a:solidFill>
              <a:schemeClr val="tx1"/>
            </a:solidFill>
            <a:round/>
            <a:headEnd/>
            <a:tailEnd type="triangle" w="med" len="med"/>
          </a:ln>
        </p:spPr>
        <p:txBody>
          <a:bodyPr wrap="none" anchor="ctr"/>
          <a:lstStyle/>
          <a:p>
            <a:endParaRPr lang="en-US"/>
          </a:p>
        </p:txBody>
      </p:sp>
      <p:sp>
        <p:nvSpPr>
          <p:cNvPr id="16399" name="Line 23"/>
          <p:cNvSpPr>
            <a:spLocks noChangeShapeType="1"/>
          </p:cNvSpPr>
          <p:nvPr/>
        </p:nvSpPr>
        <p:spPr bwMode="auto">
          <a:xfrm>
            <a:off x="5299075" y="2260600"/>
            <a:ext cx="214313" cy="0"/>
          </a:xfrm>
          <a:prstGeom prst="line">
            <a:avLst/>
          </a:prstGeom>
          <a:noFill/>
          <a:ln w="9525">
            <a:solidFill>
              <a:schemeClr val="tx1"/>
            </a:solidFill>
            <a:round/>
            <a:headEnd/>
            <a:tailEnd type="triangle" w="med" len="med"/>
          </a:ln>
        </p:spPr>
        <p:txBody>
          <a:bodyPr wrap="none" anchor="ctr"/>
          <a:lstStyle/>
          <a:p>
            <a:endParaRPr lang="en-US"/>
          </a:p>
        </p:txBody>
      </p:sp>
      <p:grpSp>
        <p:nvGrpSpPr>
          <p:cNvPr id="16400" name="Group 24"/>
          <p:cNvGrpSpPr>
            <a:grpSpLocks/>
          </p:cNvGrpSpPr>
          <p:nvPr/>
        </p:nvGrpSpPr>
        <p:grpSpPr bwMode="auto">
          <a:xfrm>
            <a:off x="5505450" y="1981200"/>
            <a:ext cx="666750" cy="542925"/>
            <a:chOff x="0" y="3126"/>
            <a:chExt cx="420" cy="342"/>
          </a:xfrm>
        </p:grpSpPr>
        <p:sp>
          <p:nvSpPr>
            <p:cNvPr id="16430" name="Text Box 25"/>
            <p:cNvSpPr txBox="1">
              <a:spLocks noChangeArrowheads="1"/>
            </p:cNvSpPr>
            <p:nvPr/>
          </p:nvSpPr>
          <p:spPr bwMode="auto">
            <a:xfrm>
              <a:off x="56" y="3180"/>
              <a:ext cx="308" cy="231"/>
            </a:xfrm>
            <a:prstGeom prst="rect">
              <a:avLst/>
            </a:prstGeom>
            <a:noFill/>
            <a:ln w="9525">
              <a:noFill/>
              <a:miter lim="800000"/>
              <a:headEnd/>
              <a:tailEnd/>
            </a:ln>
          </p:spPr>
          <p:txBody>
            <a:bodyPr wrap="none">
              <a:spAutoFit/>
            </a:bodyPr>
            <a:lstStyle/>
            <a:p>
              <a:pPr>
                <a:buFont typeface="Wingdings" pitchFamily="-96" charset="2"/>
                <a:buNone/>
              </a:pPr>
              <a:r>
                <a:rPr lang="en-US">
                  <a:latin typeface="Courier New" pitchFamily="49" charset="0"/>
                </a:rPr>
                <a:t>f3</a:t>
              </a:r>
            </a:p>
          </p:txBody>
        </p:sp>
        <p:sp>
          <p:nvSpPr>
            <p:cNvPr id="16431" name="Oval 26"/>
            <p:cNvSpPr>
              <a:spLocks noChangeArrowheads="1"/>
            </p:cNvSpPr>
            <p:nvPr/>
          </p:nvSpPr>
          <p:spPr bwMode="auto">
            <a:xfrm>
              <a:off x="0" y="3126"/>
              <a:ext cx="420" cy="342"/>
            </a:xfrm>
            <a:prstGeom prst="ellipse">
              <a:avLst/>
            </a:prstGeom>
            <a:noFill/>
            <a:ln w="9525">
              <a:solidFill>
                <a:srgbClr val="FF0000"/>
              </a:solidFill>
              <a:round/>
              <a:headEnd/>
              <a:tailEnd/>
            </a:ln>
          </p:spPr>
          <p:txBody>
            <a:bodyPr wrap="none" anchor="ctr"/>
            <a:lstStyle/>
            <a:p>
              <a:endParaRPr lang="en-US"/>
            </a:p>
          </p:txBody>
        </p:sp>
      </p:grpSp>
      <p:grpSp>
        <p:nvGrpSpPr>
          <p:cNvPr id="16401" name="Group 27"/>
          <p:cNvGrpSpPr>
            <a:grpSpLocks/>
          </p:cNvGrpSpPr>
          <p:nvPr/>
        </p:nvGrpSpPr>
        <p:grpSpPr bwMode="auto">
          <a:xfrm>
            <a:off x="6145213" y="1752600"/>
            <a:ext cx="457200" cy="1068388"/>
            <a:chOff x="4705" y="285"/>
            <a:chExt cx="288" cy="673"/>
          </a:xfrm>
        </p:grpSpPr>
        <p:sp>
          <p:nvSpPr>
            <p:cNvPr id="16428" name="Freeform 28"/>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9" name="Line 29"/>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nvGrpSpPr>
          <p:cNvPr id="16402" name="Group 41"/>
          <p:cNvGrpSpPr>
            <a:grpSpLocks/>
          </p:cNvGrpSpPr>
          <p:nvPr/>
        </p:nvGrpSpPr>
        <p:grpSpPr bwMode="auto">
          <a:xfrm>
            <a:off x="2344738" y="1752600"/>
            <a:ext cx="457200" cy="1076325"/>
            <a:chOff x="2278063" y="1752600"/>
            <a:chExt cx="457200" cy="1076326"/>
          </a:xfrm>
        </p:grpSpPr>
        <p:sp>
          <p:nvSpPr>
            <p:cNvPr id="16424"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5" name="Group 30"/>
            <p:cNvGrpSpPr>
              <a:grpSpLocks/>
            </p:cNvGrpSpPr>
            <p:nvPr/>
          </p:nvGrpSpPr>
          <p:grpSpPr bwMode="auto">
            <a:xfrm>
              <a:off x="2278063" y="1760538"/>
              <a:ext cx="457200" cy="1068388"/>
              <a:chOff x="4705" y="285"/>
              <a:chExt cx="288" cy="673"/>
            </a:xfrm>
          </p:grpSpPr>
          <p:sp>
            <p:nvSpPr>
              <p:cNvPr id="16426"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7"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16403" name="Text Box 33"/>
          <p:cNvSpPr txBox="1">
            <a:spLocks noChangeArrowheads="1"/>
          </p:cNvSpPr>
          <p:nvPr/>
        </p:nvSpPr>
        <p:spPr bwMode="auto">
          <a:xfrm>
            <a:off x="4883150" y="2816225"/>
            <a:ext cx="754063" cy="400050"/>
          </a:xfrm>
          <a:prstGeom prst="rect">
            <a:avLst/>
          </a:prstGeom>
          <a:noFill/>
          <a:ln w="9525">
            <a:noFill/>
            <a:miter lim="800000"/>
            <a:headEnd/>
            <a:tailEnd/>
          </a:ln>
        </p:spPr>
        <p:txBody>
          <a:bodyPr wrap="none">
            <a:spAutoFit/>
          </a:bodyPr>
          <a:lstStyle/>
          <a:p>
            <a:r>
              <a:rPr lang="en-US"/>
              <a:t>fifo2</a:t>
            </a:r>
            <a:endParaRPr lang="en-US" baseline="-25000"/>
          </a:p>
        </p:txBody>
      </p:sp>
      <p:sp>
        <p:nvSpPr>
          <p:cNvPr id="16404" name="Text Box 34"/>
          <p:cNvSpPr txBox="1">
            <a:spLocks noChangeArrowheads="1"/>
          </p:cNvSpPr>
          <p:nvPr/>
        </p:nvSpPr>
        <p:spPr bwMode="auto">
          <a:xfrm>
            <a:off x="6129338" y="2816225"/>
            <a:ext cx="798512" cy="396875"/>
          </a:xfrm>
          <a:prstGeom prst="rect">
            <a:avLst/>
          </a:prstGeom>
          <a:noFill/>
          <a:ln w="9525">
            <a:noFill/>
            <a:miter lim="800000"/>
            <a:headEnd/>
            <a:tailEnd/>
          </a:ln>
        </p:spPr>
        <p:txBody>
          <a:bodyPr wrap="none">
            <a:spAutoFit/>
          </a:bodyPr>
          <a:lstStyle/>
          <a:p>
            <a:r>
              <a:rPr lang="en-US"/>
              <a:t>outQ</a:t>
            </a:r>
            <a:endParaRPr lang="en-US" baseline="-25000"/>
          </a:p>
        </p:txBody>
      </p:sp>
      <p:grpSp>
        <p:nvGrpSpPr>
          <p:cNvPr id="16405" name="Group 42"/>
          <p:cNvGrpSpPr>
            <a:grpSpLocks/>
          </p:cNvGrpSpPr>
          <p:nvPr/>
        </p:nvGrpSpPr>
        <p:grpSpPr bwMode="auto">
          <a:xfrm>
            <a:off x="3602038" y="1752600"/>
            <a:ext cx="457200" cy="1076325"/>
            <a:chOff x="2278063" y="1752600"/>
            <a:chExt cx="457200" cy="1076326"/>
          </a:xfrm>
        </p:grpSpPr>
        <p:sp>
          <p:nvSpPr>
            <p:cNvPr id="16420"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21" name="Group 30"/>
            <p:cNvGrpSpPr>
              <a:grpSpLocks/>
            </p:cNvGrpSpPr>
            <p:nvPr/>
          </p:nvGrpSpPr>
          <p:grpSpPr bwMode="auto">
            <a:xfrm>
              <a:off x="2278063" y="1760538"/>
              <a:ext cx="457200" cy="1068388"/>
              <a:chOff x="4705" y="285"/>
              <a:chExt cx="288" cy="673"/>
            </a:xfrm>
          </p:grpSpPr>
          <p:sp>
            <p:nvSpPr>
              <p:cNvPr id="16422"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23"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grpSp>
        <p:nvGrpSpPr>
          <p:cNvPr id="16406" name="Group 47"/>
          <p:cNvGrpSpPr>
            <a:grpSpLocks/>
          </p:cNvGrpSpPr>
          <p:nvPr/>
        </p:nvGrpSpPr>
        <p:grpSpPr bwMode="auto">
          <a:xfrm>
            <a:off x="4878388" y="1752600"/>
            <a:ext cx="457200" cy="1076325"/>
            <a:chOff x="2278063" y="1752600"/>
            <a:chExt cx="457200" cy="1076326"/>
          </a:xfrm>
        </p:grpSpPr>
        <p:sp>
          <p:nvSpPr>
            <p:cNvPr id="16416" name="Rectangle 4"/>
            <p:cNvSpPr>
              <a:spLocks noChangeArrowheads="1"/>
            </p:cNvSpPr>
            <p:nvPr/>
          </p:nvSpPr>
          <p:spPr bwMode="auto">
            <a:xfrm>
              <a:off x="2590800" y="1752600"/>
              <a:ext cx="139700" cy="1066800"/>
            </a:xfrm>
            <a:prstGeom prst="rect">
              <a:avLst/>
            </a:prstGeom>
            <a:solidFill>
              <a:schemeClr val="accent1"/>
            </a:solidFill>
            <a:ln w="9525">
              <a:noFill/>
              <a:miter lim="800000"/>
              <a:headEnd/>
              <a:tailEnd/>
            </a:ln>
          </p:spPr>
          <p:txBody>
            <a:bodyPr wrap="none" anchor="ctr"/>
            <a:lstStyle/>
            <a:p>
              <a:endParaRPr lang="en-US"/>
            </a:p>
          </p:txBody>
        </p:sp>
        <p:grpSp>
          <p:nvGrpSpPr>
            <p:cNvPr id="16417" name="Group 30"/>
            <p:cNvGrpSpPr>
              <a:grpSpLocks/>
            </p:cNvGrpSpPr>
            <p:nvPr/>
          </p:nvGrpSpPr>
          <p:grpSpPr bwMode="auto">
            <a:xfrm>
              <a:off x="2278063" y="1760538"/>
              <a:ext cx="457200" cy="1068388"/>
              <a:chOff x="4705" y="285"/>
              <a:chExt cx="288" cy="673"/>
            </a:xfrm>
          </p:grpSpPr>
          <p:sp>
            <p:nvSpPr>
              <p:cNvPr id="16418" name="Freeform 31"/>
              <p:cNvSpPr>
                <a:spLocks/>
              </p:cNvSpPr>
              <p:nvPr/>
            </p:nvSpPr>
            <p:spPr bwMode="auto">
              <a:xfrm>
                <a:off x="4705" y="285"/>
                <a:ext cx="288" cy="673"/>
              </a:xfrm>
              <a:custGeom>
                <a:avLst/>
                <a:gdLst>
                  <a:gd name="T0" fmla="*/ 0 w 288"/>
                  <a:gd name="T1" fmla="*/ 0 h 144"/>
                  <a:gd name="T2" fmla="*/ 288 w 288"/>
                  <a:gd name="T3" fmla="*/ 0 h 144"/>
                  <a:gd name="T4" fmla="*/ 288 w 288"/>
                  <a:gd name="T5" fmla="*/ 2147483647 h 144"/>
                  <a:gd name="T6" fmla="*/ 0 w 288"/>
                  <a:gd name="T7" fmla="*/ 2147483647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288" y="144"/>
                    </a:lnTo>
                    <a:lnTo>
                      <a:pt x="0" y="144"/>
                    </a:lnTo>
                  </a:path>
                </a:pathLst>
              </a:custGeom>
              <a:noFill/>
              <a:ln w="12700">
                <a:solidFill>
                  <a:srgbClr val="FF0000"/>
                </a:solidFill>
                <a:round/>
                <a:headEnd/>
                <a:tailEnd/>
              </a:ln>
            </p:spPr>
            <p:txBody>
              <a:bodyPr wrap="none" anchor="ctr"/>
              <a:lstStyle/>
              <a:p>
                <a:endParaRPr lang="en-US"/>
              </a:p>
            </p:txBody>
          </p:sp>
          <p:sp>
            <p:nvSpPr>
              <p:cNvPr id="16419" name="Line 32"/>
              <p:cNvSpPr>
                <a:spLocks noChangeShapeType="1"/>
              </p:cNvSpPr>
              <p:nvPr/>
            </p:nvSpPr>
            <p:spPr bwMode="auto">
              <a:xfrm>
                <a:off x="4891" y="285"/>
                <a:ext cx="0" cy="667"/>
              </a:xfrm>
              <a:prstGeom prst="line">
                <a:avLst/>
              </a:prstGeom>
              <a:noFill/>
              <a:ln w="12700">
                <a:solidFill>
                  <a:srgbClr val="FF0000"/>
                </a:solidFill>
                <a:round/>
                <a:headEnd/>
                <a:tailEnd/>
              </a:ln>
            </p:spPr>
            <p:txBody>
              <a:bodyPr wrap="none" anchor="ctr"/>
              <a:lstStyle/>
              <a:p>
                <a:endParaRPr lang="en-US"/>
              </a:p>
            </p:txBody>
          </p:sp>
        </p:grpSp>
      </p:grpSp>
      <p:sp>
        <p:nvSpPr>
          <p:cNvPr id="16407" name="Text Box 37"/>
          <p:cNvSpPr txBox="1">
            <a:spLocks noChangeArrowheads="1"/>
          </p:cNvSpPr>
          <p:nvPr/>
        </p:nvSpPr>
        <p:spPr bwMode="auto">
          <a:xfrm>
            <a:off x="611583" y="3325813"/>
            <a:ext cx="4649392" cy="2862322"/>
          </a:xfrm>
          <a:prstGeom prst="rect">
            <a:avLst/>
          </a:prstGeom>
          <a:noFill/>
          <a:ln w="9525">
            <a:solidFill>
              <a:srgbClr val="FF0000"/>
            </a:solidFill>
            <a:miter lim="800000"/>
            <a:headEnd/>
            <a:tailEnd/>
          </a:ln>
        </p:spPr>
        <p:txBody>
          <a:bodyPr wrap="square">
            <a:spAutoFit/>
          </a:bodyPr>
          <a:lstStyle/>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stage1</a:t>
            </a:r>
            <a:r>
              <a:rPr lang="en-US" b="1" dirty="0" smtClean="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(True</a:t>
            </a:r>
            <a:r>
              <a:rPr lang="en-US" dirty="0">
                <a:solidFill>
                  <a:srgbClr val="FF0000"/>
                </a:solidFill>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fifo1.enq(f1(</a:t>
            </a:r>
            <a:r>
              <a:rPr lang="en-US" dirty="0" err="1" smtClean="0">
                <a:latin typeface="Courier New" pitchFamily="49" charset="0"/>
                <a:cs typeface="Courier New" pitchFamily="49" charset="0"/>
              </a:rPr>
              <a:t>inQ.first</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inQ.deq();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stage2</a:t>
            </a:r>
            <a:r>
              <a:rPr lang="en-US" b="1" dirty="0" smtClean="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(True</a:t>
            </a:r>
            <a:r>
              <a:rPr lang="en-US" dirty="0">
                <a:solidFill>
                  <a:srgbClr val="FF0000"/>
                </a:solidFill>
                <a:latin typeface="Courier New" pitchFamily="49" charset="0"/>
                <a:cs typeface="Courier New" pitchFamily="49" charset="0"/>
              </a:rPr>
              <a:t>);</a:t>
            </a:r>
          </a:p>
          <a:p>
            <a:pPr lvl="1">
              <a:buNone/>
            </a:pPr>
            <a:r>
              <a:rPr lang="en-US" dirty="0" smtClean="0">
                <a:latin typeface="Courier New" pitchFamily="49" charset="0"/>
                <a:cs typeface="Courier New" pitchFamily="49" charset="0"/>
              </a:rPr>
              <a:t>fifo2.enq(f2(fifo1.first); </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fifo1.deq;</a:t>
            </a:r>
            <a:r>
              <a:rPr lang="en-US" dirty="0">
                <a:latin typeface="Courier New" pitchFamily="49" charset="0"/>
                <a:cs typeface="Courier New" pitchFamily="49" charset="0"/>
              </a:rPr>
              <a:t>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rule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stage3</a:t>
            </a:r>
            <a:r>
              <a:rPr lang="en-US" b="1" dirty="0" smtClean="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(True</a:t>
            </a:r>
            <a:r>
              <a:rPr lang="en-US" dirty="0">
                <a:solidFill>
                  <a:srgbClr val="FF0000"/>
                </a:solidFill>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smtClean="0">
                <a:latin typeface="Courier New" pitchFamily="49" charset="0"/>
                <a:cs typeface="Courier New" pitchFamily="49" charset="0"/>
              </a:rPr>
              <a:t>outQ.enq</a:t>
            </a:r>
            <a:r>
              <a:rPr lang="en-US" dirty="0" smtClean="0">
                <a:latin typeface="Courier New" pitchFamily="49" charset="0"/>
                <a:cs typeface="Courier New" pitchFamily="49" charset="0"/>
              </a:rPr>
              <a:t>(f3(fifo2.first); </a:t>
            </a:r>
            <a:endParaRPr lang="en-US" dirty="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fifo2.deq;</a:t>
            </a:r>
            <a:r>
              <a:rPr lang="en-US" dirty="0">
                <a:latin typeface="Courier New" pitchFamily="49" charset="0"/>
                <a:cs typeface="Courier New" pitchFamily="49" charset="0"/>
              </a:rPr>
              <a:t>	</a:t>
            </a:r>
            <a:r>
              <a:rPr lang="en-US" b="1" dirty="0" err="1">
                <a:latin typeface="Courier New" pitchFamily="49" charset="0"/>
                <a:cs typeface="Courier New" pitchFamily="49" charset="0"/>
              </a:rPr>
              <a:t>endrule</a:t>
            </a:r>
            <a:endParaRPr lang="en-US" b="1" dirty="0">
              <a:latin typeface="Courier New" pitchFamily="49" charset="0"/>
              <a:cs typeface="Courier New" pitchFamily="49" charset="0"/>
            </a:endParaRPr>
          </a:p>
        </p:txBody>
      </p:sp>
      <p:sp>
        <p:nvSpPr>
          <p:cNvPr id="59" name="Content Placeholder 2"/>
          <p:cNvSpPr>
            <a:spLocks noGrp="1"/>
          </p:cNvSpPr>
          <p:nvPr>
            <p:ph idx="1"/>
          </p:nvPr>
        </p:nvSpPr>
        <p:spPr>
          <a:xfrm>
            <a:off x="5278230" y="3302370"/>
            <a:ext cx="3982728" cy="3045268"/>
          </a:xfrm>
          <a:ln>
            <a:noFill/>
          </a:ln>
        </p:spPr>
        <p:txBody>
          <a:bodyPr/>
          <a:lstStyle/>
          <a:p>
            <a:r>
              <a:rPr lang="en-US" sz="2000" dirty="0" smtClean="0"/>
              <a:t>When can stage1 rule fire?</a:t>
            </a:r>
          </a:p>
          <a:p>
            <a:endParaRPr lang="en-US" sz="2000" dirty="0"/>
          </a:p>
          <a:p>
            <a:endParaRPr lang="en-US" sz="2000" dirty="0" smtClean="0"/>
          </a:p>
          <a:p>
            <a:r>
              <a:rPr lang="en-US" sz="2000" dirty="0" smtClean="0"/>
              <a:t>The explicit guard is true but the compiler lifts all the implicit guards of the methods to the top of the rule</a:t>
            </a:r>
          </a:p>
        </p:txBody>
      </p:sp>
      <p:sp>
        <p:nvSpPr>
          <p:cNvPr id="5" name="Freeform 4"/>
          <p:cNvSpPr/>
          <p:nvPr/>
        </p:nvSpPr>
        <p:spPr bwMode="auto">
          <a:xfrm>
            <a:off x="2486881" y="3248025"/>
            <a:ext cx="1057275" cy="422215"/>
          </a:xfrm>
          <a:custGeom>
            <a:avLst/>
            <a:gdLst>
              <a:gd name="connsiteX0" fmla="*/ 104775 w 1057275"/>
              <a:gd name="connsiteY0" fmla="*/ 419100 h 422215"/>
              <a:gd name="connsiteX1" fmla="*/ 95250 w 1057275"/>
              <a:gd name="connsiteY1" fmla="*/ 371475 h 422215"/>
              <a:gd name="connsiteX2" fmla="*/ 85725 w 1057275"/>
              <a:gd name="connsiteY2" fmla="*/ 342900 h 422215"/>
              <a:gd name="connsiteX3" fmla="*/ 76200 w 1057275"/>
              <a:gd name="connsiteY3" fmla="*/ 304800 h 422215"/>
              <a:gd name="connsiteX4" fmla="*/ 85725 w 1057275"/>
              <a:gd name="connsiteY4" fmla="*/ 85725 h 422215"/>
              <a:gd name="connsiteX5" fmla="*/ 104775 w 1057275"/>
              <a:gd name="connsiteY5" fmla="*/ 57150 h 422215"/>
              <a:gd name="connsiteX6" fmla="*/ 133350 w 1057275"/>
              <a:gd name="connsiteY6" fmla="*/ 47625 h 422215"/>
              <a:gd name="connsiteX7" fmla="*/ 161925 w 1057275"/>
              <a:gd name="connsiteY7" fmla="*/ 19050 h 422215"/>
              <a:gd name="connsiteX8" fmla="*/ 190500 w 1057275"/>
              <a:gd name="connsiteY8" fmla="*/ 0 h 422215"/>
              <a:gd name="connsiteX9" fmla="*/ 752475 w 1057275"/>
              <a:gd name="connsiteY9" fmla="*/ 9525 h 422215"/>
              <a:gd name="connsiteX10" fmla="*/ 828675 w 1057275"/>
              <a:gd name="connsiteY10" fmla="*/ 28575 h 422215"/>
              <a:gd name="connsiteX11" fmla="*/ 885825 w 1057275"/>
              <a:gd name="connsiteY11" fmla="*/ 85725 h 422215"/>
              <a:gd name="connsiteX12" fmla="*/ 914400 w 1057275"/>
              <a:gd name="connsiteY12" fmla="*/ 104775 h 422215"/>
              <a:gd name="connsiteX13" fmla="*/ 952500 w 1057275"/>
              <a:gd name="connsiteY13" fmla="*/ 142875 h 422215"/>
              <a:gd name="connsiteX14" fmla="*/ 971550 w 1057275"/>
              <a:gd name="connsiteY14" fmla="*/ 171450 h 422215"/>
              <a:gd name="connsiteX15" fmla="*/ 1000125 w 1057275"/>
              <a:gd name="connsiteY15" fmla="*/ 190500 h 422215"/>
              <a:gd name="connsiteX16" fmla="*/ 1038225 w 1057275"/>
              <a:gd name="connsiteY16" fmla="*/ 247650 h 422215"/>
              <a:gd name="connsiteX17" fmla="*/ 1057275 w 1057275"/>
              <a:gd name="connsiteY17" fmla="*/ 304800 h 422215"/>
              <a:gd name="connsiteX18" fmla="*/ 1019175 w 1057275"/>
              <a:gd name="connsiteY18" fmla="*/ 381000 h 422215"/>
              <a:gd name="connsiteX19" fmla="*/ 962025 w 1057275"/>
              <a:gd name="connsiteY19" fmla="*/ 400050 h 422215"/>
              <a:gd name="connsiteX20" fmla="*/ 66675 w 1057275"/>
              <a:gd name="connsiteY20" fmla="*/ 381000 h 422215"/>
              <a:gd name="connsiteX21" fmla="*/ 38100 w 1057275"/>
              <a:gd name="connsiteY21" fmla="*/ 371475 h 422215"/>
              <a:gd name="connsiteX22" fmla="*/ 19050 w 1057275"/>
              <a:gd name="connsiteY22" fmla="*/ 342900 h 422215"/>
              <a:gd name="connsiteX23" fmla="*/ 0 w 1057275"/>
              <a:gd name="connsiteY23" fmla="*/ 304800 h 422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7275" h="422215">
                <a:moveTo>
                  <a:pt x="104775" y="419100"/>
                </a:moveTo>
                <a:cubicBezTo>
                  <a:pt x="101600" y="403225"/>
                  <a:pt x="99177" y="387181"/>
                  <a:pt x="95250" y="371475"/>
                </a:cubicBezTo>
                <a:cubicBezTo>
                  <a:pt x="92815" y="361735"/>
                  <a:pt x="88483" y="352554"/>
                  <a:pt x="85725" y="342900"/>
                </a:cubicBezTo>
                <a:cubicBezTo>
                  <a:pt x="82129" y="330313"/>
                  <a:pt x="79375" y="317500"/>
                  <a:pt x="76200" y="304800"/>
                </a:cubicBezTo>
                <a:cubicBezTo>
                  <a:pt x="79375" y="231775"/>
                  <a:pt x="77347" y="158337"/>
                  <a:pt x="85725" y="85725"/>
                </a:cubicBezTo>
                <a:cubicBezTo>
                  <a:pt x="87037" y="74353"/>
                  <a:pt x="95836" y="64301"/>
                  <a:pt x="104775" y="57150"/>
                </a:cubicBezTo>
                <a:cubicBezTo>
                  <a:pt x="112615" y="50878"/>
                  <a:pt x="123825" y="50800"/>
                  <a:pt x="133350" y="47625"/>
                </a:cubicBezTo>
                <a:cubicBezTo>
                  <a:pt x="142875" y="38100"/>
                  <a:pt x="151577" y="27674"/>
                  <a:pt x="161925" y="19050"/>
                </a:cubicBezTo>
                <a:cubicBezTo>
                  <a:pt x="170719" y="11721"/>
                  <a:pt x="179054" y="185"/>
                  <a:pt x="190500" y="0"/>
                </a:cubicBezTo>
                <a:lnTo>
                  <a:pt x="752475" y="9525"/>
                </a:lnTo>
                <a:cubicBezTo>
                  <a:pt x="755452" y="10120"/>
                  <a:pt x="818536" y="20689"/>
                  <a:pt x="828675" y="28575"/>
                </a:cubicBezTo>
                <a:cubicBezTo>
                  <a:pt x="849941" y="45115"/>
                  <a:pt x="863409" y="70781"/>
                  <a:pt x="885825" y="85725"/>
                </a:cubicBezTo>
                <a:lnTo>
                  <a:pt x="914400" y="104775"/>
                </a:lnTo>
                <a:cubicBezTo>
                  <a:pt x="935182" y="167120"/>
                  <a:pt x="906318" y="105930"/>
                  <a:pt x="952500" y="142875"/>
                </a:cubicBezTo>
                <a:cubicBezTo>
                  <a:pt x="961439" y="150026"/>
                  <a:pt x="963455" y="163355"/>
                  <a:pt x="971550" y="171450"/>
                </a:cubicBezTo>
                <a:cubicBezTo>
                  <a:pt x="979645" y="179545"/>
                  <a:pt x="990600" y="184150"/>
                  <a:pt x="1000125" y="190500"/>
                </a:cubicBezTo>
                <a:cubicBezTo>
                  <a:pt x="1012825" y="209550"/>
                  <a:pt x="1030985" y="225930"/>
                  <a:pt x="1038225" y="247650"/>
                </a:cubicBezTo>
                <a:lnTo>
                  <a:pt x="1057275" y="304800"/>
                </a:lnTo>
                <a:cubicBezTo>
                  <a:pt x="1048881" y="355166"/>
                  <a:pt x="1062033" y="361952"/>
                  <a:pt x="1019175" y="381000"/>
                </a:cubicBezTo>
                <a:cubicBezTo>
                  <a:pt x="1000825" y="389155"/>
                  <a:pt x="962025" y="400050"/>
                  <a:pt x="962025" y="400050"/>
                </a:cubicBezTo>
                <a:cubicBezTo>
                  <a:pt x="663526" y="396733"/>
                  <a:pt x="353707" y="463009"/>
                  <a:pt x="66675" y="381000"/>
                </a:cubicBezTo>
                <a:cubicBezTo>
                  <a:pt x="57021" y="378242"/>
                  <a:pt x="47625" y="374650"/>
                  <a:pt x="38100" y="371475"/>
                </a:cubicBezTo>
                <a:cubicBezTo>
                  <a:pt x="31750" y="361950"/>
                  <a:pt x="24170" y="353139"/>
                  <a:pt x="19050" y="342900"/>
                </a:cubicBezTo>
                <a:cubicBezTo>
                  <a:pt x="-2840" y="299120"/>
                  <a:pt x="21519" y="326319"/>
                  <a:pt x="0" y="304800"/>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 name="TextBox 5"/>
          <p:cNvSpPr txBox="1"/>
          <p:nvPr/>
        </p:nvSpPr>
        <p:spPr>
          <a:xfrm>
            <a:off x="3637819" y="3290737"/>
            <a:ext cx="859531" cy="400110"/>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guard</a:t>
            </a:r>
            <a:endParaRPr lang="en-US" dirty="0">
              <a:solidFill>
                <a:srgbClr val="FF0000"/>
              </a:solidFill>
              <a:latin typeface="Comic Sans MS" panose="030F0702030302020204" pitchFamily="66" charset="0"/>
            </a:endParaRPr>
          </a:p>
        </p:txBody>
      </p:sp>
      <p:sp>
        <p:nvSpPr>
          <p:cNvPr id="54" name="Text Box 42"/>
          <p:cNvSpPr txBox="1">
            <a:spLocks noChangeArrowheads="1"/>
          </p:cNvSpPr>
          <p:nvPr/>
        </p:nvSpPr>
        <p:spPr bwMode="auto">
          <a:xfrm>
            <a:off x="6215924" y="3594826"/>
            <a:ext cx="2873375" cy="717550"/>
          </a:xfrm>
          <a:prstGeom prst="rect">
            <a:avLst/>
          </a:prstGeom>
          <a:noFill/>
          <a:ln w="9525">
            <a:noFill/>
            <a:miter lim="800000"/>
            <a:headEnd/>
            <a:tailEnd/>
          </a:ln>
        </p:spPr>
        <p:txBody>
          <a:bodyPr wrap="none">
            <a:spAutoFit/>
          </a:bodyPr>
          <a:lstStyle/>
          <a:p>
            <a:pPr>
              <a:buFont typeface="Wingdings" pitchFamily="-96" charset="2"/>
              <a:buNone/>
            </a:pPr>
            <a:r>
              <a:rPr lang="en-US" dirty="0"/>
              <a:t>- </a:t>
            </a:r>
            <a:r>
              <a:rPr lang="en-US" dirty="0" err="1"/>
              <a:t>inQ</a:t>
            </a:r>
            <a:r>
              <a:rPr lang="en-US" dirty="0"/>
              <a:t> has an element</a:t>
            </a:r>
          </a:p>
          <a:p>
            <a:pPr>
              <a:buFont typeface="Wingdings" pitchFamily="-96" charset="2"/>
              <a:buNone/>
            </a:pPr>
            <a:r>
              <a:rPr lang="en-US" dirty="0"/>
              <a:t>- </a:t>
            </a:r>
            <a:r>
              <a:rPr lang="en-US" dirty="0" smtClean="0"/>
              <a:t>fifo1 </a:t>
            </a:r>
            <a:r>
              <a:rPr lang="en-US" dirty="0"/>
              <a:t>has </a:t>
            </a:r>
            <a:r>
              <a:rPr lang="en-US" dirty="0" smtClean="0"/>
              <a:t>space</a:t>
            </a:r>
            <a:endParaRPr lang="en-US" dirty="0"/>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L09-</a:t>
            </a:r>
            <a:fld id="{4F9502F6-954B-46E9-AC05-33DEDF4CA0BF}" type="slidenum">
              <a:rPr lang="en-US" smtClean="0"/>
              <a:pPr>
                <a:defRPr/>
              </a:pPr>
              <a:t>6</a:t>
            </a:fld>
            <a:endParaRPr lang="en-US" dirty="0"/>
          </a:p>
        </p:txBody>
      </p:sp>
    </p:spTree>
    <p:extLst>
      <p:ext uri="{BB962C8B-B14F-4D97-AF65-F5344CB8AC3E}">
        <p14:creationId xmlns:p14="http://schemas.microsoft.com/office/powerpoint/2010/main" val="419622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P spid="5" grpId="0" animBg="1"/>
      <p:bldP spid="6" grpId="0"/>
      <p:bldP spid="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p:txBody>
          <a:bodyPr/>
          <a:lstStyle/>
          <a:p>
            <a:r>
              <a:rPr lang="en-US" dirty="0" smtClean="0"/>
              <a:t>Switch with guards</a:t>
            </a:r>
          </a:p>
        </p:txBody>
      </p:sp>
      <p:sp>
        <p:nvSpPr>
          <p:cNvPr id="39" name="Rectangle 2" descr="Rectangle: Click to edit Master text styles&#10;Second level&#10;Third level&#10;Fourth level&#10;Fifth level"/>
          <p:cNvSpPr>
            <a:spLocks noChangeArrowheads="1"/>
          </p:cNvSpPr>
          <p:nvPr/>
        </p:nvSpPr>
        <p:spPr bwMode="auto">
          <a:xfrm>
            <a:off x="727244" y="2968961"/>
            <a:ext cx="7816132" cy="1496713"/>
          </a:xfrm>
          <a:prstGeom prst="rect">
            <a:avLst/>
          </a:prstGeom>
          <a:noFill/>
          <a:ln w="9525">
            <a:solidFill>
              <a:srgbClr val="FF0000"/>
            </a:solidFill>
            <a:miter lim="800000"/>
            <a:headEnd/>
            <a:tailEnd/>
          </a:ln>
        </p:spPr>
        <p:txBody>
          <a:bodyPr/>
          <a:lstStyle/>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rule </a:t>
            </a:r>
            <a:r>
              <a:rPr lang="en-US" sz="1800" dirty="0" smtClean="0">
                <a:latin typeface="Courier New" pitchFamily="49" charset="0"/>
              </a:rPr>
              <a:t>switch</a:t>
            </a:r>
            <a:r>
              <a:rPr lang="en-US" sz="1800" b="1" dirty="0" smtClean="0">
                <a:latin typeface="Courier New" pitchFamily="49" charset="0"/>
              </a:rPr>
              <a:t> </a:t>
            </a:r>
            <a:r>
              <a:rPr lang="en-US" sz="1800" dirty="0" smtClean="0">
                <a:solidFill>
                  <a:srgbClr val="FF0000"/>
                </a:solidFill>
                <a:latin typeface="Courier New" pitchFamily="49" charset="0"/>
              </a:rPr>
              <a:t>(True); </a:t>
            </a:r>
            <a:endParaRPr lang="en-US" sz="1800" b="1" dirty="0" smtClean="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  if</a:t>
            </a:r>
            <a:r>
              <a:rPr lang="en-US" sz="1800" dirty="0" smtClean="0">
                <a:latin typeface="Courier New" pitchFamily="49" charset="0"/>
              </a:rPr>
              <a:t> (</a:t>
            </a:r>
            <a:r>
              <a:rPr lang="en-US" sz="1800" dirty="0" err="1" smtClean="0">
                <a:latin typeface="Courier New" pitchFamily="49" charset="0"/>
              </a:rPr>
              <a:t>inQ.first.color</a:t>
            </a:r>
            <a:r>
              <a:rPr lang="en-US" sz="1800" dirty="0" smtClean="0">
                <a:latin typeface="Courier New" pitchFamily="49" charset="0"/>
              </a:rPr>
              <a:t> == Red) </a:t>
            </a:r>
          </a:p>
          <a:p>
            <a:pPr marL="342900" indent="-342900">
              <a:spcBef>
                <a:spcPct val="5000"/>
              </a:spcBef>
              <a:buClr>
                <a:schemeClr val="hlink"/>
              </a:buClr>
              <a:buSzPct val="110000"/>
              <a:buFont typeface="Wingdings" pitchFamily="-96" charset="2"/>
              <a:buNone/>
            </a:pPr>
            <a:r>
              <a:rPr lang="en-US" sz="1800" b="1" dirty="0">
                <a:latin typeface="Courier New" pitchFamily="49" charset="0"/>
              </a:rPr>
              <a:t> </a:t>
            </a:r>
            <a:r>
              <a:rPr lang="en-US" sz="1800" b="1" dirty="0" smtClean="0">
                <a:latin typeface="Courier New" pitchFamily="49" charset="0"/>
              </a:rPr>
              <a:t>      begin </a:t>
            </a:r>
            <a:r>
              <a:rPr lang="en-US" sz="1800" dirty="0" err="1" smtClean="0">
                <a:latin typeface="Courier New" pitchFamily="49" charset="0"/>
              </a:rPr>
              <a:t>redQ.enq</a:t>
            </a:r>
            <a:r>
              <a:rPr lang="en-US" sz="1800" dirty="0" smtClean="0">
                <a:latin typeface="Courier New" pitchFamily="49" charset="0"/>
              </a:rPr>
              <a:t>  (</a:t>
            </a:r>
            <a:r>
              <a:rPr lang="en-US" sz="1800" dirty="0" err="1" smtClean="0">
                <a:latin typeface="Courier New" pitchFamily="49" charset="0"/>
              </a:rPr>
              <a:t>inQ.first.value</a:t>
            </a:r>
            <a:r>
              <a:rPr lang="en-US" sz="1800" dirty="0" smtClean="0">
                <a:latin typeface="Courier New" pitchFamily="49" charset="0"/>
              </a:rPr>
              <a:t>); </a:t>
            </a:r>
            <a:r>
              <a:rPr lang="en-US" sz="1800" dirty="0" err="1" smtClean="0">
                <a:latin typeface="Courier New" pitchFamily="49" charset="0"/>
              </a:rPr>
              <a:t>inQ.deq</a:t>
            </a:r>
            <a:r>
              <a:rPr lang="en-US" sz="1800" dirty="0" smtClean="0">
                <a:latin typeface="Courier New" pitchFamily="49" charset="0"/>
              </a:rPr>
              <a:t>;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a:t>
            </a:r>
            <a:r>
              <a:rPr lang="en-US" sz="1800" b="1" dirty="0" smtClean="0">
                <a:latin typeface="Courier New" pitchFamily="49" charset="0"/>
              </a:rPr>
              <a:t>else begin </a:t>
            </a:r>
            <a:r>
              <a:rPr lang="en-US" sz="1800" dirty="0" err="1" smtClean="0">
                <a:latin typeface="Courier New" pitchFamily="49" charset="0"/>
              </a:rPr>
              <a:t>greenQ.enq</a:t>
            </a:r>
            <a:r>
              <a:rPr lang="en-US" sz="1800" dirty="0" smtClean="0">
                <a:latin typeface="Courier New" pitchFamily="49" charset="0"/>
              </a:rPr>
              <a:t>(</a:t>
            </a:r>
            <a:r>
              <a:rPr lang="en-US" sz="1800" dirty="0" err="1" smtClean="0">
                <a:latin typeface="Courier New" pitchFamily="49" charset="0"/>
              </a:rPr>
              <a:t>inQ.first.value</a:t>
            </a:r>
            <a:r>
              <a:rPr lang="en-US" sz="1800" dirty="0" smtClean="0">
                <a:latin typeface="Courier New" pitchFamily="49" charset="0"/>
              </a:rPr>
              <a:t>); </a:t>
            </a:r>
            <a:r>
              <a:rPr lang="en-US" sz="1800" dirty="0" err="1" smtClean="0">
                <a:latin typeface="Courier New" pitchFamily="49" charset="0"/>
              </a:rPr>
              <a:t>inQ.deq</a:t>
            </a:r>
            <a:r>
              <a:rPr lang="en-US" sz="1800" dirty="0" smtClean="0">
                <a:latin typeface="Courier New" pitchFamily="49" charset="0"/>
              </a:rPr>
              <a:t>; </a:t>
            </a:r>
            <a:r>
              <a:rPr lang="en-US" sz="1800" b="1" dirty="0" smtClean="0">
                <a:latin typeface="Courier New" pitchFamily="49" charset="0"/>
              </a:rPr>
              <a:t>end</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endrule</a:t>
            </a:r>
            <a:endParaRPr lang="en-US" sz="1800" b="1" dirty="0" smtClean="0">
              <a:latin typeface="Courier New" pitchFamily="49" charset="0"/>
            </a:endParaRPr>
          </a:p>
        </p:txBody>
      </p:sp>
      <p:grpSp>
        <p:nvGrpSpPr>
          <p:cNvPr id="34" name="Group 33"/>
          <p:cNvGrpSpPr/>
          <p:nvPr/>
        </p:nvGrpSpPr>
        <p:grpSpPr>
          <a:xfrm>
            <a:off x="2664048" y="1622587"/>
            <a:ext cx="3401236" cy="1247495"/>
            <a:chOff x="2725608" y="1615036"/>
            <a:chExt cx="3401236" cy="1247495"/>
          </a:xfrm>
        </p:grpSpPr>
        <p:grpSp>
          <p:nvGrpSpPr>
            <p:cNvPr id="35" name="Group 34"/>
            <p:cNvGrpSpPr/>
            <p:nvPr/>
          </p:nvGrpSpPr>
          <p:grpSpPr>
            <a:xfrm>
              <a:off x="2802572" y="1955617"/>
              <a:ext cx="572494" cy="492981"/>
              <a:chOff x="2886323" y="3204376"/>
              <a:chExt cx="572494" cy="492981"/>
            </a:xfrm>
          </p:grpSpPr>
          <p:sp>
            <p:nvSpPr>
              <p:cNvPr id="55" name="Rectangle 54"/>
              <p:cNvSpPr/>
              <p:nvPr/>
            </p:nvSpPr>
            <p:spPr bwMode="auto">
              <a:xfrm>
                <a:off x="3029447"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Rectangle 55"/>
              <p:cNvSpPr/>
              <p:nvPr/>
            </p:nvSpPr>
            <p:spPr bwMode="auto">
              <a:xfrm>
                <a:off x="3244132"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7" name="Straight Connector 56"/>
              <p:cNvCxnSpPr>
                <a:stCxn id="56" idx="0"/>
              </p:cNvCxnSpPr>
              <p:nvPr/>
            </p:nvCxnSpPr>
            <p:spPr bwMode="auto">
              <a:xfrm flipH="1">
                <a:off x="2886323" y="3204376"/>
                <a:ext cx="465152" cy="0"/>
              </a:xfrm>
              <a:prstGeom prst="line">
                <a:avLst/>
              </a:prstGeom>
              <a:noFill/>
              <a:ln w="9525" cap="flat" cmpd="sng" algn="ctr">
                <a:solidFill>
                  <a:schemeClr val="tx1"/>
                </a:solidFill>
                <a:prstDash val="solid"/>
                <a:round/>
                <a:headEnd type="none" w="med" len="med"/>
                <a:tailEnd type="none" w="med" len="med"/>
              </a:ln>
              <a:effectLst/>
            </p:spPr>
          </p:cxnSp>
          <p:cxnSp>
            <p:nvCxnSpPr>
              <p:cNvPr id="58" name="Straight Connector 57"/>
              <p:cNvCxnSpPr>
                <a:stCxn id="56" idx="2"/>
              </p:cNvCxnSpPr>
              <p:nvPr/>
            </p:nvCxnSpPr>
            <p:spPr bwMode="auto">
              <a:xfrm flipH="1">
                <a:off x="2886323" y="3697357"/>
                <a:ext cx="465152" cy="0"/>
              </a:xfrm>
              <a:prstGeom prst="line">
                <a:avLst/>
              </a:prstGeom>
              <a:noFill/>
              <a:ln w="9525" cap="flat" cmpd="sng" algn="ctr">
                <a:solidFill>
                  <a:schemeClr val="tx1"/>
                </a:solidFill>
                <a:prstDash val="solid"/>
                <a:round/>
                <a:headEnd type="none" w="med" len="med"/>
                <a:tailEnd type="none" w="med" len="med"/>
              </a:ln>
              <a:effectLst/>
            </p:spPr>
          </p:cxnSp>
        </p:grpSp>
        <p:grpSp>
          <p:nvGrpSpPr>
            <p:cNvPr id="36" name="Group 35"/>
            <p:cNvGrpSpPr/>
            <p:nvPr/>
          </p:nvGrpSpPr>
          <p:grpSpPr>
            <a:xfrm>
              <a:off x="4431927" y="1615036"/>
              <a:ext cx="572494" cy="492981"/>
              <a:chOff x="2886323" y="3204376"/>
              <a:chExt cx="572494" cy="492981"/>
            </a:xfrm>
          </p:grpSpPr>
          <p:sp>
            <p:nvSpPr>
              <p:cNvPr id="51" name="Rectangle 50"/>
              <p:cNvSpPr/>
              <p:nvPr/>
            </p:nvSpPr>
            <p:spPr bwMode="auto">
              <a:xfrm>
                <a:off x="3029447"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2" name="Rectangle 51"/>
              <p:cNvSpPr/>
              <p:nvPr/>
            </p:nvSpPr>
            <p:spPr bwMode="auto">
              <a:xfrm>
                <a:off x="3244132"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3" name="Straight Connector 52"/>
              <p:cNvCxnSpPr>
                <a:stCxn id="52" idx="0"/>
              </p:cNvCxnSpPr>
              <p:nvPr/>
            </p:nvCxnSpPr>
            <p:spPr bwMode="auto">
              <a:xfrm flipH="1">
                <a:off x="2886323" y="3204376"/>
                <a:ext cx="465152" cy="0"/>
              </a:xfrm>
              <a:prstGeom prst="line">
                <a:avLst/>
              </a:prstGeom>
              <a:noFill/>
              <a:ln w="9525" cap="flat" cmpd="sng" algn="ctr">
                <a:solidFill>
                  <a:schemeClr val="tx1"/>
                </a:solidFill>
                <a:prstDash val="solid"/>
                <a:round/>
                <a:headEnd type="none" w="med" len="med"/>
                <a:tailEnd type="none" w="med" len="med"/>
              </a:ln>
              <a:effectLst/>
            </p:spPr>
          </p:cxnSp>
          <p:cxnSp>
            <p:nvCxnSpPr>
              <p:cNvPr id="54" name="Straight Connector 53"/>
              <p:cNvCxnSpPr>
                <a:stCxn id="52" idx="2"/>
              </p:cNvCxnSpPr>
              <p:nvPr/>
            </p:nvCxnSpPr>
            <p:spPr bwMode="auto">
              <a:xfrm flipH="1">
                <a:off x="2886323" y="3697357"/>
                <a:ext cx="465152" cy="0"/>
              </a:xfrm>
              <a:prstGeom prst="line">
                <a:avLst/>
              </a:prstGeom>
              <a:noFill/>
              <a:ln w="9525" cap="flat" cmpd="sng" algn="ctr">
                <a:solidFill>
                  <a:schemeClr val="tx1"/>
                </a:solidFill>
                <a:prstDash val="solid"/>
                <a:round/>
                <a:headEnd type="none" w="med" len="med"/>
                <a:tailEnd type="none" w="med" len="med"/>
              </a:ln>
              <a:effectLst/>
            </p:spPr>
          </p:cxnSp>
        </p:grpSp>
        <p:grpSp>
          <p:nvGrpSpPr>
            <p:cNvPr id="37" name="Group 36"/>
            <p:cNvGrpSpPr/>
            <p:nvPr/>
          </p:nvGrpSpPr>
          <p:grpSpPr>
            <a:xfrm>
              <a:off x="4431927" y="2369550"/>
              <a:ext cx="572494" cy="492981"/>
              <a:chOff x="2886323" y="3204376"/>
              <a:chExt cx="572494" cy="492981"/>
            </a:xfrm>
          </p:grpSpPr>
          <p:sp>
            <p:nvSpPr>
              <p:cNvPr id="47" name="Rectangle 46"/>
              <p:cNvSpPr/>
              <p:nvPr/>
            </p:nvSpPr>
            <p:spPr bwMode="auto">
              <a:xfrm>
                <a:off x="3029447"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8" name="Rectangle 47"/>
              <p:cNvSpPr/>
              <p:nvPr/>
            </p:nvSpPr>
            <p:spPr bwMode="auto">
              <a:xfrm>
                <a:off x="3244132" y="3204376"/>
                <a:ext cx="214685" cy="492981"/>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9" name="Straight Connector 48"/>
              <p:cNvCxnSpPr>
                <a:stCxn id="48" idx="0"/>
              </p:cNvCxnSpPr>
              <p:nvPr/>
            </p:nvCxnSpPr>
            <p:spPr bwMode="auto">
              <a:xfrm flipH="1">
                <a:off x="2886323" y="3204376"/>
                <a:ext cx="465152" cy="0"/>
              </a:xfrm>
              <a:prstGeom prst="line">
                <a:avLst/>
              </a:prstGeom>
              <a:noFill/>
              <a:ln w="9525" cap="flat" cmpd="sng" algn="ctr">
                <a:solidFill>
                  <a:schemeClr val="tx1"/>
                </a:solidFill>
                <a:prstDash val="solid"/>
                <a:round/>
                <a:headEnd type="none" w="med" len="med"/>
                <a:tailEnd type="none" w="med" len="med"/>
              </a:ln>
              <a:effectLst/>
            </p:spPr>
          </p:cxnSp>
          <p:cxnSp>
            <p:nvCxnSpPr>
              <p:cNvPr id="50" name="Straight Connector 49"/>
              <p:cNvCxnSpPr>
                <a:stCxn id="48" idx="2"/>
              </p:cNvCxnSpPr>
              <p:nvPr/>
            </p:nvCxnSpPr>
            <p:spPr bwMode="auto">
              <a:xfrm flipH="1">
                <a:off x="2886323" y="3697357"/>
                <a:ext cx="465152" cy="0"/>
              </a:xfrm>
              <a:prstGeom prst="line">
                <a:avLst/>
              </a:prstGeom>
              <a:noFill/>
              <a:ln w="9525" cap="flat" cmpd="sng" algn="ctr">
                <a:solidFill>
                  <a:schemeClr val="tx1"/>
                </a:solidFill>
                <a:prstDash val="solid"/>
                <a:round/>
                <a:headEnd type="none" w="med" len="med"/>
                <a:tailEnd type="none" w="med" len="med"/>
              </a:ln>
              <a:effectLst/>
            </p:spPr>
          </p:cxnSp>
        </p:grpSp>
        <p:sp>
          <p:nvSpPr>
            <p:cNvPr id="38" name="Oval 37"/>
            <p:cNvSpPr/>
            <p:nvPr/>
          </p:nvSpPr>
          <p:spPr bwMode="auto">
            <a:xfrm>
              <a:off x="3691130" y="1945015"/>
              <a:ext cx="554026" cy="50358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0" name="Straight Arrow Connector 39"/>
            <p:cNvCxnSpPr>
              <a:stCxn id="56" idx="3"/>
              <a:endCxn id="38" idx="2"/>
            </p:cNvCxnSpPr>
            <p:nvPr/>
          </p:nvCxnSpPr>
          <p:spPr bwMode="auto">
            <a:xfrm flipV="1">
              <a:off x="3375066" y="2196807"/>
              <a:ext cx="316064" cy="5301"/>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42" name="Straight Arrow Connector 41"/>
            <p:cNvCxnSpPr>
              <a:stCxn id="38" idx="7"/>
              <a:endCxn id="51" idx="1"/>
            </p:cNvCxnSpPr>
            <p:nvPr/>
          </p:nvCxnSpPr>
          <p:spPr bwMode="auto">
            <a:xfrm flipV="1">
              <a:off x="4164021" y="1861527"/>
              <a:ext cx="411030" cy="157236"/>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43" name="Straight Arrow Connector 42"/>
            <p:cNvCxnSpPr>
              <a:stCxn id="38" idx="5"/>
              <a:endCxn id="47" idx="1"/>
            </p:cNvCxnSpPr>
            <p:nvPr/>
          </p:nvCxnSpPr>
          <p:spPr bwMode="auto">
            <a:xfrm>
              <a:off x="4164021" y="2374850"/>
              <a:ext cx="411030" cy="241191"/>
            </a:xfrm>
            <a:prstGeom prst="straightConnector1">
              <a:avLst/>
            </a:prstGeom>
            <a:noFill/>
            <a:ln w="9525" cap="flat" cmpd="sng" algn="ctr">
              <a:solidFill>
                <a:schemeClr val="tx1"/>
              </a:solidFill>
              <a:prstDash val="solid"/>
              <a:round/>
              <a:headEnd type="none" w="med" len="med"/>
              <a:tailEnd type="triangle" w="med" len="med"/>
            </a:ln>
            <a:effectLst/>
          </p:spPr>
        </p:cxnSp>
        <p:sp>
          <p:nvSpPr>
            <p:cNvPr id="44" name="TextBox 43"/>
            <p:cNvSpPr txBox="1"/>
            <p:nvPr/>
          </p:nvSpPr>
          <p:spPr>
            <a:xfrm>
              <a:off x="2725608" y="1623043"/>
              <a:ext cx="619080" cy="400110"/>
            </a:xfrm>
            <a:prstGeom prst="rect">
              <a:avLst/>
            </a:prstGeom>
            <a:noFill/>
          </p:spPr>
          <p:txBody>
            <a:bodyPr wrap="none" rtlCol="0">
              <a:spAutoFit/>
            </a:bodyPr>
            <a:lstStyle/>
            <a:p>
              <a:r>
                <a:rPr lang="en-US" dirty="0" err="1" smtClean="0"/>
                <a:t>inQ</a:t>
              </a:r>
              <a:endParaRPr lang="en-US" dirty="0"/>
            </a:p>
          </p:txBody>
        </p:sp>
        <p:sp>
          <p:nvSpPr>
            <p:cNvPr id="45" name="TextBox 44"/>
            <p:cNvSpPr txBox="1"/>
            <p:nvPr/>
          </p:nvSpPr>
          <p:spPr>
            <a:xfrm>
              <a:off x="4991933" y="1661472"/>
              <a:ext cx="808235" cy="400110"/>
            </a:xfrm>
            <a:prstGeom prst="rect">
              <a:avLst/>
            </a:prstGeom>
            <a:noFill/>
          </p:spPr>
          <p:txBody>
            <a:bodyPr wrap="none" rtlCol="0">
              <a:spAutoFit/>
            </a:bodyPr>
            <a:lstStyle/>
            <a:p>
              <a:r>
                <a:rPr lang="en-US" dirty="0" err="1" smtClean="0"/>
                <a:t>redQ</a:t>
              </a:r>
              <a:endParaRPr lang="en-US" dirty="0"/>
            </a:p>
          </p:txBody>
        </p:sp>
        <p:sp>
          <p:nvSpPr>
            <p:cNvPr id="46" name="TextBox 45"/>
            <p:cNvSpPr txBox="1"/>
            <p:nvPr/>
          </p:nvSpPr>
          <p:spPr>
            <a:xfrm>
              <a:off x="5004421" y="2451248"/>
              <a:ext cx="1122423" cy="400110"/>
            </a:xfrm>
            <a:prstGeom prst="rect">
              <a:avLst/>
            </a:prstGeom>
            <a:noFill/>
          </p:spPr>
          <p:txBody>
            <a:bodyPr wrap="none" rtlCol="0">
              <a:spAutoFit/>
            </a:bodyPr>
            <a:lstStyle/>
            <a:p>
              <a:r>
                <a:rPr lang="en-US" dirty="0" err="1" smtClean="0"/>
                <a:t>greenQ</a:t>
              </a:r>
              <a:endParaRPr lang="en-US" dirty="0"/>
            </a:p>
          </p:txBody>
        </p:sp>
      </p:grpSp>
      <p:sp>
        <p:nvSpPr>
          <p:cNvPr id="41" name="Rectangle 2" descr="Rectangle: Click to edit Master text styles&#10;Second level&#10;Third level&#10;Fourth level&#10;Fifth level"/>
          <p:cNvSpPr>
            <a:spLocks noChangeArrowheads="1"/>
          </p:cNvSpPr>
          <p:nvPr/>
        </p:nvSpPr>
        <p:spPr bwMode="auto">
          <a:xfrm>
            <a:off x="727244" y="4833202"/>
            <a:ext cx="7816132" cy="1748351"/>
          </a:xfrm>
          <a:prstGeom prst="rect">
            <a:avLst/>
          </a:prstGeom>
          <a:noFill/>
          <a:ln w="9525">
            <a:solidFill>
              <a:srgbClr val="FF0000"/>
            </a:solidFill>
            <a:miter lim="800000"/>
            <a:headEnd/>
            <a:tailEnd/>
          </a:ln>
        </p:spPr>
        <p:txBody>
          <a:bodyPr/>
          <a:lstStyle/>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rule </a:t>
            </a:r>
            <a:r>
              <a:rPr lang="en-US" sz="1800" dirty="0" err="1" smtClean="0">
                <a:latin typeface="Courier New" pitchFamily="49" charset="0"/>
              </a:rPr>
              <a:t>switchRed</a:t>
            </a:r>
            <a:r>
              <a:rPr lang="en-US" sz="1800" b="1" dirty="0" smtClean="0">
                <a:latin typeface="Courier New" pitchFamily="49" charset="0"/>
              </a:rPr>
              <a:t> </a:t>
            </a:r>
            <a:r>
              <a:rPr lang="en-US" sz="1800" dirty="0" smtClean="0">
                <a:solidFill>
                  <a:srgbClr val="FF0000"/>
                </a:solidFill>
                <a:latin typeface="Courier New" pitchFamily="49" charset="0"/>
              </a:rPr>
              <a:t>(</a:t>
            </a:r>
            <a:r>
              <a:rPr lang="en-US" sz="1800" dirty="0" err="1" smtClean="0">
                <a:solidFill>
                  <a:srgbClr val="FF0000"/>
                </a:solidFill>
                <a:latin typeface="Courier New" pitchFamily="49" charset="0"/>
              </a:rPr>
              <a:t>inQ.first.color</a:t>
            </a:r>
            <a:r>
              <a:rPr lang="en-US" sz="1800" dirty="0" smtClean="0">
                <a:solidFill>
                  <a:srgbClr val="FF0000"/>
                </a:solidFill>
                <a:latin typeface="Courier New" pitchFamily="49" charset="0"/>
              </a:rPr>
              <a:t> == Red); </a:t>
            </a:r>
          </a:p>
          <a:p>
            <a:pPr marL="342900" indent="-342900">
              <a:spcBef>
                <a:spcPct val="5000"/>
              </a:spcBef>
              <a:buClr>
                <a:schemeClr val="hlink"/>
              </a:buClr>
              <a:buSzPct val="110000"/>
              <a:buFont typeface="Wingdings" pitchFamily="-96" charset="2"/>
              <a:buNone/>
            </a:pPr>
            <a:r>
              <a:rPr lang="en-US" sz="1800" b="1" dirty="0">
                <a:latin typeface="Courier New" pitchFamily="49" charset="0"/>
              </a:rPr>
              <a:t> </a:t>
            </a:r>
            <a:r>
              <a:rPr lang="en-US" sz="1800" b="1" dirty="0" smtClean="0">
                <a:latin typeface="Courier New" pitchFamily="49" charset="0"/>
              </a:rPr>
              <a:t>       </a:t>
            </a:r>
            <a:r>
              <a:rPr lang="en-US" sz="1800" dirty="0" err="1" smtClean="0">
                <a:latin typeface="Courier New" pitchFamily="49" charset="0"/>
              </a:rPr>
              <a:t>redQ.enq</a:t>
            </a:r>
            <a:r>
              <a:rPr lang="en-US" sz="1800" dirty="0" smtClean="0">
                <a:latin typeface="Courier New" pitchFamily="49" charset="0"/>
              </a:rPr>
              <a:t>(</a:t>
            </a:r>
            <a:r>
              <a:rPr lang="en-US" sz="1800" dirty="0" err="1" smtClean="0">
                <a:latin typeface="Courier New" pitchFamily="49" charset="0"/>
              </a:rPr>
              <a:t>inQ.first.value</a:t>
            </a:r>
            <a:r>
              <a:rPr lang="en-US" sz="1800" dirty="0" smtClean="0">
                <a:latin typeface="Courier New" pitchFamily="49" charset="0"/>
              </a:rPr>
              <a:t>); </a:t>
            </a:r>
            <a:r>
              <a:rPr lang="en-US" sz="1800" dirty="0" err="1" smtClean="0">
                <a:latin typeface="Courier New" pitchFamily="49" charset="0"/>
              </a:rPr>
              <a:t>inQ.deq</a:t>
            </a:r>
            <a:r>
              <a:rPr lang="en-US" sz="1800" dirty="0" smtClean="0">
                <a:latin typeface="Courier New" pitchFamily="49" charset="0"/>
              </a:rPr>
              <a:t>; </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endrule</a:t>
            </a:r>
            <a:r>
              <a:rPr lang="en-US" sz="1800" b="1" dirty="0" smtClean="0">
                <a:latin typeface="Courier New" pitchFamily="49" charset="0"/>
              </a:rPr>
              <a:t>;</a:t>
            </a: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rule </a:t>
            </a:r>
            <a:r>
              <a:rPr lang="en-US" sz="1800" dirty="0" err="1" smtClean="0">
                <a:latin typeface="Courier New" pitchFamily="49" charset="0"/>
              </a:rPr>
              <a:t>switchGreen</a:t>
            </a:r>
            <a:r>
              <a:rPr lang="en-US" sz="1800" b="1" dirty="0" smtClean="0">
                <a:latin typeface="Courier New" pitchFamily="49" charset="0"/>
              </a:rPr>
              <a:t> </a:t>
            </a:r>
            <a:r>
              <a:rPr lang="en-US" sz="1800" dirty="0" smtClean="0">
                <a:solidFill>
                  <a:srgbClr val="FF0000"/>
                </a:solidFill>
                <a:latin typeface="Courier New" pitchFamily="49" charset="0"/>
              </a:rPr>
              <a:t>(</a:t>
            </a:r>
            <a:r>
              <a:rPr lang="en-US" sz="1800" dirty="0" err="1" smtClean="0">
                <a:solidFill>
                  <a:srgbClr val="FF0000"/>
                </a:solidFill>
                <a:latin typeface="Courier New" pitchFamily="49" charset="0"/>
              </a:rPr>
              <a:t>inQ.first.color</a:t>
            </a:r>
            <a:r>
              <a:rPr lang="en-US" sz="1800" dirty="0" smtClean="0">
                <a:solidFill>
                  <a:srgbClr val="FF0000"/>
                </a:solidFill>
                <a:latin typeface="Courier New" pitchFamily="49" charset="0"/>
              </a:rPr>
              <a:t> </a:t>
            </a:r>
            <a:r>
              <a:rPr lang="en-US" sz="1800" dirty="0">
                <a:solidFill>
                  <a:srgbClr val="FF0000"/>
                </a:solidFill>
                <a:latin typeface="Courier New" pitchFamily="49" charset="0"/>
              </a:rPr>
              <a:t>== </a:t>
            </a:r>
            <a:r>
              <a:rPr lang="en-US" sz="1800" dirty="0" smtClean="0">
                <a:solidFill>
                  <a:srgbClr val="FF0000"/>
                </a:solidFill>
                <a:latin typeface="Courier New" pitchFamily="49" charset="0"/>
              </a:rPr>
              <a:t>Green); </a:t>
            </a:r>
            <a:endParaRPr lang="en-US" sz="1800" dirty="0">
              <a:solidFill>
                <a:srgbClr val="FF0000"/>
              </a:solidFill>
              <a:latin typeface="Courier New" pitchFamily="49" charset="0"/>
            </a:endParaRPr>
          </a:p>
          <a:p>
            <a:pPr marL="342900" indent="-342900">
              <a:spcBef>
                <a:spcPct val="5000"/>
              </a:spcBef>
              <a:buClr>
                <a:schemeClr val="hlink"/>
              </a:buClr>
              <a:buSzPct val="110000"/>
              <a:buFont typeface="Wingdings" pitchFamily="-96" charset="2"/>
              <a:buNone/>
            </a:pPr>
            <a:r>
              <a:rPr lang="en-US" sz="1800" b="1" dirty="0">
                <a:latin typeface="Courier New" pitchFamily="49" charset="0"/>
              </a:rPr>
              <a:t>        </a:t>
            </a:r>
            <a:r>
              <a:rPr lang="en-US" sz="1800" dirty="0" err="1" smtClean="0">
                <a:latin typeface="Courier New" pitchFamily="49" charset="0"/>
              </a:rPr>
              <a:t>greenQ.enq</a:t>
            </a:r>
            <a:r>
              <a:rPr lang="en-US" sz="1800" dirty="0" smtClean="0">
                <a:latin typeface="Courier New" pitchFamily="49" charset="0"/>
              </a:rPr>
              <a:t>(</a:t>
            </a:r>
            <a:r>
              <a:rPr lang="en-US" sz="1800" dirty="0" err="1" smtClean="0">
                <a:latin typeface="Courier New" pitchFamily="49" charset="0"/>
              </a:rPr>
              <a:t>inQ.first.value</a:t>
            </a:r>
            <a:r>
              <a:rPr lang="en-US" sz="1800" dirty="0">
                <a:latin typeface="Courier New" pitchFamily="49" charset="0"/>
              </a:rPr>
              <a:t>); </a:t>
            </a:r>
            <a:r>
              <a:rPr lang="en-US" sz="1800" dirty="0" err="1">
                <a:latin typeface="Courier New" pitchFamily="49" charset="0"/>
              </a:rPr>
              <a:t>inQ.deq</a:t>
            </a:r>
            <a:r>
              <a:rPr lang="en-US" sz="1800" dirty="0" smtClean="0">
                <a:latin typeface="Courier New" pitchFamily="49" charset="0"/>
              </a:rPr>
              <a:t>;</a:t>
            </a:r>
          </a:p>
          <a:p>
            <a:pPr marL="342900" indent="-342900">
              <a:spcBef>
                <a:spcPct val="5000"/>
              </a:spcBef>
              <a:buClr>
                <a:schemeClr val="hlink"/>
              </a:buClr>
              <a:buSzPct val="110000"/>
              <a:buFont typeface="Wingdings" pitchFamily="-96" charset="2"/>
              <a:buNone/>
            </a:pPr>
            <a:r>
              <a:rPr lang="en-US" sz="1800" b="1" dirty="0" err="1" smtClean="0">
                <a:latin typeface="Courier New" pitchFamily="49" charset="0"/>
              </a:rPr>
              <a:t>endrule</a:t>
            </a:r>
            <a:r>
              <a:rPr lang="en-US" sz="1800" b="1" dirty="0" smtClean="0">
                <a:latin typeface="Courier New" pitchFamily="49" charset="0"/>
              </a:rPr>
              <a:t>;</a:t>
            </a:r>
            <a:endParaRPr lang="en-US" sz="1800" b="1" dirty="0">
              <a:latin typeface="Courier New" pitchFamily="49" charset="0"/>
            </a:endParaRPr>
          </a:p>
        </p:txBody>
      </p:sp>
      <p:sp>
        <p:nvSpPr>
          <p:cNvPr id="2" name="Curved Right Arrow 1"/>
          <p:cNvSpPr/>
          <p:nvPr/>
        </p:nvSpPr>
        <p:spPr bwMode="auto">
          <a:xfrm>
            <a:off x="223284" y="4068206"/>
            <a:ext cx="340242" cy="1258720"/>
          </a:xfrm>
          <a:prstGeom prst="curvedRightArrow">
            <a:avLst/>
          </a:prstGeom>
          <a:solidFill>
            <a:srgbClr val="DFBD2D"/>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 name="Date Placeholder 6"/>
          <p:cNvSpPr>
            <a:spLocks noGrp="1"/>
          </p:cNvSpPr>
          <p:nvPr>
            <p:ph type="dt" sz="half" idx="10"/>
          </p:nvPr>
        </p:nvSpPr>
        <p:spPr/>
        <p:txBody>
          <a:bodyPr/>
          <a:lstStyle/>
          <a:p>
            <a:pPr>
              <a:defRPr/>
            </a:pPr>
            <a:r>
              <a:rPr lang="en-US" smtClean="0"/>
              <a:t>September 30, 2015</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1" name="Slide Number Placeholder 10"/>
          <p:cNvSpPr>
            <a:spLocks noGrp="1"/>
          </p:cNvSpPr>
          <p:nvPr>
            <p:ph type="sldNum" sz="quarter" idx="11"/>
          </p:nvPr>
        </p:nvSpPr>
        <p:spPr/>
        <p:txBody>
          <a:bodyPr/>
          <a:lstStyle/>
          <a:p>
            <a:pPr>
              <a:defRPr/>
            </a:pPr>
            <a:r>
              <a:rPr lang="en-US" smtClean="0"/>
              <a:t>L09-</a:t>
            </a:r>
            <a:fld id="{4F9502F6-954B-46E9-AC05-33DEDF4CA0BF}" type="slidenum">
              <a:rPr lang="en-US" smtClean="0"/>
              <a:pPr>
                <a:defRPr/>
              </a:pPr>
              <a:t>7</a:t>
            </a:fld>
            <a:endParaRPr lang="en-US" dirty="0"/>
          </a:p>
        </p:txBody>
      </p:sp>
    </p:spTree>
    <p:extLst>
      <p:ext uri="{BB962C8B-B14F-4D97-AF65-F5344CB8AC3E}">
        <p14:creationId xmlns:p14="http://schemas.microsoft.com/office/powerpoint/2010/main" val="177292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descr="Rectangle: Click to edit Master text styles&#10;Second level&#10;Third level&#10;Fourth level&#10;Fifth level"/>
          <p:cNvSpPr>
            <a:spLocks noChangeArrowheads="1"/>
          </p:cNvSpPr>
          <p:nvPr/>
        </p:nvSpPr>
        <p:spPr bwMode="auto">
          <a:xfrm>
            <a:off x="627300" y="1533269"/>
            <a:ext cx="8094428" cy="5094755"/>
          </a:xfrm>
          <a:prstGeom prst="rect">
            <a:avLst/>
          </a:prstGeom>
          <a:noFill/>
          <a:ln w="9525">
            <a:noFill/>
            <a:miter lim="800000"/>
            <a:headEnd/>
            <a:tailEnd/>
          </a:ln>
        </p:spPr>
        <p:txBody>
          <a:bodyPr/>
          <a:lstStyle/>
          <a:p>
            <a:pPr marL="342900" indent="-342900">
              <a:spcBef>
                <a:spcPct val="5000"/>
              </a:spcBef>
              <a:buClr>
                <a:schemeClr val="hlink"/>
              </a:buClr>
              <a:buSzPct val="110000"/>
              <a:buFont typeface="Wingdings" pitchFamily="-96" charset="2"/>
              <a:buNone/>
            </a:pPr>
            <a:r>
              <a:rPr lang="en-US" sz="1800" dirty="0" err="1" smtClean="0">
                <a:latin typeface="Courier New" pitchFamily="49" charset="0"/>
              </a:rPr>
              <a:t>Reg</a:t>
            </a:r>
            <a:r>
              <a:rPr lang="en-US" sz="1800" dirty="0" smtClean="0">
                <a:latin typeface="Courier New" pitchFamily="49" charset="0"/>
              </a:rPr>
              <a:t>#(Bit#(32)) x &lt;- </a:t>
            </a:r>
            <a:r>
              <a:rPr lang="en-US" sz="1800" dirty="0" err="1" smtClean="0">
                <a:latin typeface="Courier New" pitchFamily="49" charset="0"/>
              </a:rPr>
              <a:t>mkReg</a:t>
            </a:r>
            <a:r>
              <a:rPr lang="en-US" sz="1800" dirty="0" smtClean="0">
                <a:latin typeface="Courier New" pitchFamily="49" charset="0"/>
              </a:rPr>
              <a:t>(0);</a:t>
            </a:r>
          </a:p>
          <a:p>
            <a:pPr marL="342900" indent="-342900">
              <a:spcBef>
                <a:spcPct val="5000"/>
              </a:spcBef>
              <a:buClr>
                <a:schemeClr val="hlink"/>
              </a:buClr>
              <a:buSzPct val="110000"/>
              <a:buFont typeface="Wingdings" pitchFamily="-96" charset="2"/>
              <a:buNone/>
            </a:pPr>
            <a:r>
              <a:rPr lang="en-US" sz="1800" dirty="0" err="1" smtClean="0">
                <a:latin typeface="Courier New" pitchFamily="49" charset="0"/>
              </a:rPr>
              <a:t>Reg</a:t>
            </a:r>
            <a:r>
              <a:rPr lang="en-US" sz="1800" dirty="0" smtClean="0">
                <a:latin typeface="Courier New" pitchFamily="49" charset="0"/>
              </a:rPr>
              <a:t>#(Bit#(32)) y &lt;- </a:t>
            </a:r>
            <a:r>
              <a:rPr lang="en-US" sz="1800" dirty="0" err="1" smtClean="0">
                <a:latin typeface="Courier New" pitchFamily="49" charset="0"/>
              </a:rPr>
              <a:t>mkReg</a:t>
            </a:r>
            <a:r>
              <a:rPr lang="en-US" sz="1800" dirty="0" smtClean="0">
                <a:latin typeface="Courier New" pitchFamily="49" charset="0"/>
              </a:rPr>
              <a:t>(0);</a:t>
            </a:r>
            <a:endParaRPr lang="en-US" sz="1800" b="1" dirty="0" smtClean="0">
              <a:latin typeface="Courier New" pitchFamily="49" charset="0"/>
            </a:endParaRPr>
          </a:p>
          <a:p>
            <a:pPr marL="342900" indent="-342900">
              <a:spcBef>
                <a:spcPct val="5000"/>
              </a:spcBef>
              <a:buClr>
                <a:schemeClr val="hlink"/>
              </a:buClr>
              <a:buSzPct val="110000"/>
            </a:pPr>
            <a:r>
              <a:rPr lang="en-US" sz="1800" b="1" dirty="0" smtClean="0">
                <a:latin typeface="Courier New" pitchFamily="49" charset="0"/>
              </a:rPr>
              <a:t>rule </a:t>
            </a:r>
            <a:r>
              <a:rPr lang="en-US" sz="1800" dirty="0" err="1" smtClean="0">
                <a:latin typeface="Courier New" pitchFamily="49" charset="0"/>
              </a:rPr>
              <a:t>gcd</a:t>
            </a:r>
            <a:r>
              <a:rPr lang="en-US" sz="1800" dirty="0" smtClean="0">
                <a:latin typeface="Courier New" pitchFamily="49" charset="0"/>
              </a:rPr>
              <a:t> </a:t>
            </a:r>
            <a:r>
              <a:rPr lang="en-US" sz="1800" dirty="0" smtClean="0">
                <a:solidFill>
                  <a:srgbClr val="FF0000"/>
                </a:solidFill>
                <a:latin typeface="Courier New" pitchFamily="49" charset="0"/>
              </a:rPr>
              <a:t>(x </a:t>
            </a:r>
            <a:r>
              <a:rPr lang="en-US" sz="1800" dirty="0">
                <a:solidFill>
                  <a:srgbClr val="FF0000"/>
                </a:solidFill>
                <a:latin typeface="Courier New" pitchFamily="49" charset="0"/>
              </a:rPr>
              <a:t>!= 0</a:t>
            </a:r>
            <a:r>
              <a:rPr lang="en-US" sz="1800" dirty="0" smtClean="0">
                <a:solidFill>
                  <a:srgbClr val="FF0000"/>
                </a:solidFill>
                <a:latin typeface="Courier New" pitchFamily="49" charset="0"/>
              </a:rPr>
              <a:t>);</a:t>
            </a:r>
            <a:endParaRPr lang="en-US" sz="1800" b="1" dirty="0" smtClean="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  if</a:t>
            </a:r>
            <a:r>
              <a:rPr lang="en-US" sz="1800" dirty="0" smtClean="0">
                <a:latin typeface="Courier New" pitchFamily="49" charset="0"/>
              </a:rPr>
              <a:t> (x </a:t>
            </a:r>
            <a:r>
              <a:rPr lang="en-US" sz="1800" dirty="0" smtClean="0">
                <a:latin typeface="Courier New" pitchFamily="49" charset="0"/>
              </a:rPr>
              <a:t>&gt;= </a:t>
            </a:r>
            <a:r>
              <a:rPr lang="en-US" sz="1800" dirty="0">
                <a:latin typeface="Courier New" pitchFamily="49" charset="0"/>
              </a:rPr>
              <a:t>y</a:t>
            </a:r>
            <a:r>
              <a:rPr lang="en-US" sz="1800" dirty="0" smtClean="0">
                <a:latin typeface="Courier New" pitchFamily="49" charset="0"/>
              </a:rPr>
              <a:t>) </a:t>
            </a:r>
            <a:r>
              <a:rPr lang="en-US" sz="1800" b="1" dirty="0" smtClean="0">
                <a:latin typeface="Courier New" pitchFamily="49" charset="0"/>
              </a:rPr>
              <a:t>begin</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x &lt;= x – y; </a:t>
            </a:r>
            <a:r>
              <a:rPr lang="en-US" sz="1800" b="1" dirty="0" smtClean="0">
                <a:latin typeface="Courier New" pitchFamily="49" charset="0"/>
              </a:rPr>
              <a:t>end </a:t>
            </a:r>
          </a:p>
          <a:p>
            <a:pPr marL="342900" indent="-342900">
              <a:spcBef>
                <a:spcPct val="5000"/>
              </a:spcBef>
              <a:buClr>
                <a:schemeClr val="hlink"/>
              </a:buClr>
              <a:buSzPct val="110000"/>
              <a:buFont typeface="Wingdings" pitchFamily="-96" charset="2"/>
              <a:buNone/>
            </a:pPr>
            <a:r>
              <a:rPr lang="en-US" sz="1800" b="1" dirty="0">
                <a:latin typeface="Courier New" pitchFamily="49" charset="0"/>
              </a:rPr>
              <a:t> </a:t>
            </a:r>
            <a:r>
              <a:rPr lang="en-US" sz="1800" b="1" dirty="0" smtClean="0">
                <a:latin typeface="Courier New" pitchFamily="49" charset="0"/>
              </a:rPr>
              <a:t> else begin</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x &lt;= y; y &lt;= x; </a:t>
            </a:r>
            <a:r>
              <a:rPr lang="en-US" sz="1800" b="1" dirty="0" smtClean="0">
                <a:latin typeface="Courier New" pitchFamily="49" charset="0"/>
              </a:rPr>
              <a:t>end</a:t>
            </a:r>
          </a:p>
          <a:p>
            <a:pPr marL="342900" indent="-342900">
              <a:spcBef>
                <a:spcPct val="5000"/>
              </a:spcBef>
              <a:buClr>
                <a:schemeClr val="hlink"/>
              </a:buClr>
              <a:buSzPct val="110000"/>
            </a:pPr>
            <a:r>
              <a:rPr lang="en-US" sz="1800" b="1" dirty="0" err="1" smtClean="0">
                <a:latin typeface="Courier New" pitchFamily="49" charset="0"/>
              </a:rPr>
              <a:t>endrule</a:t>
            </a:r>
            <a:endParaRPr lang="en-US" sz="1800" dirty="0" smtClean="0">
              <a:latin typeface="Courier New" pitchFamily="49" charset="0"/>
            </a:endParaRPr>
          </a:p>
          <a:p>
            <a:pPr marL="342900" indent="-342900">
              <a:spcBef>
                <a:spcPct val="5000"/>
              </a:spcBef>
              <a:buClr>
                <a:schemeClr val="hlink"/>
              </a:buClr>
              <a:buSzPct val="110000"/>
              <a:buFont typeface="Wingdings" pitchFamily="-96" charset="2"/>
              <a:buNone/>
            </a:pPr>
            <a:r>
              <a:rPr lang="en-US" sz="1800" b="1" dirty="0" smtClean="0">
                <a:latin typeface="Courier New" pitchFamily="49" charset="0"/>
              </a:rPr>
              <a:t>method Action </a:t>
            </a:r>
            <a:r>
              <a:rPr lang="en-US" sz="1800" dirty="0" smtClean="0">
                <a:latin typeface="Courier New" pitchFamily="49" charset="0"/>
              </a:rPr>
              <a:t>start(Bit#(32) a, Bit#(32) b) </a:t>
            </a:r>
            <a:r>
              <a:rPr lang="en-US" sz="1800" b="1" dirty="0">
                <a:solidFill>
                  <a:srgbClr val="FF0000"/>
                </a:solidFill>
                <a:latin typeface="Courier New" pitchFamily="49" charset="0"/>
              </a:rPr>
              <a:t>if </a:t>
            </a:r>
            <a:r>
              <a:rPr lang="en-US" sz="1800" dirty="0">
                <a:solidFill>
                  <a:srgbClr val="FF0000"/>
                </a:solidFill>
                <a:latin typeface="Courier New" pitchFamily="49" charset="0"/>
              </a:rPr>
              <a:t>(x </a:t>
            </a:r>
            <a:r>
              <a:rPr lang="en-US" sz="1800" dirty="0" smtClean="0">
                <a:solidFill>
                  <a:srgbClr val="FF0000"/>
                </a:solidFill>
                <a:latin typeface="Courier New" pitchFamily="49" charset="0"/>
              </a:rPr>
              <a:t>== </a:t>
            </a:r>
            <a:r>
              <a:rPr lang="en-US" sz="1800" dirty="0">
                <a:solidFill>
                  <a:srgbClr val="FF0000"/>
                </a:solidFill>
                <a:latin typeface="Courier New" pitchFamily="49" charset="0"/>
              </a:rPr>
              <a:t>0</a:t>
            </a:r>
            <a:r>
              <a:rPr lang="en-US" sz="1800" dirty="0" smtClean="0">
                <a:solidFill>
                  <a:srgbClr val="FF0000"/>
                </a:solidFill>
                <a:latin typeface="Courier New" pitchFamily="49" charset="0"/>
              </a:rPr>
              <a:t>);</a:t>
            </a:r>
          </a:p>
          <a:p>
            <a:pPr marL="342900" indent="-342900">
              <a:spcBef>
                <a:spcPct val="5000"/>
              </a:spcBef>
              <a:buClr>
                <a:schemeClr val="hlink"/>
              </a:buClr>
              <a:buSzPct val="110000"/>
              <a:buFont typeface="Wingdings" pitchFamily="-96" charset="2"/>
              <a:buNone/>
            </a:pPr>
            <a:r>
              <a:rPr lang="en-US" sz="1800" dirty="0" smtClean="0">
                <a:latin typeface="Courier New" pitchFamily="49" charset="0"/>
              </a:rPr>
              <a:t>  x &lt;= a; y &lt;= b; </a:t>
            </a:r>
            <a:r>
              <a:rPr lang="en-US" sz="1800" b="1" dirty="0" err="1" smtClean="0">
                <a:latin typeface="Courier New" pitchFamily="49" charset="0"/>
              </a:rPr>
              <a:t>endmethod</a:t>
            </a:r>
            <a:endParaRPr lang="en-US" sz="1800" b="1" dirty="0">
              <a:latin typeface="Courier New" pitchFamily="49" charset="0"/>
            </a:endParaRPr>
          </a:p>
          <a:p>
            <a:pPr marL="342900" indent="-342900">
              <a:spcBef>
                <a:spcPct val="5000"/>
              </a:spcBef>
              <a:buClr>
                <a:schemeClr val="hlink"/>
              </a:buClr>
              <a:buSzPct val="110000"/>
            </a:pPr>
            <a:r>
              <a:rPr lang="en-US" sz="1800" b="1" dirty="0" smtClean="0">
                <a:latin typeface="Courier New" pitchFamily="49" charset="0"/>
              </a:rPr>
              <a:t>method</a:t>
            </a:r>
            <a:r>
              <a:rPr lang="en-US" sz="1800" dirty="0" smtClean="0">
                <a:latin typeface="Courier New" pitchFamily="49" charset="0"/>
              </a:rPr>
              <a:t> Bit#(32) result </a:t>
            </a:r>
            <a:r>
              <a:rPr lang="en-US" sz="1800" b="1" dirty="0">
                <a:solidFill>
                  <a:srgbClr val="FF0000"/>
                </a:solidFill>
                <a:latin typeface="Courier New" pitchFamily="49" charset="0"/>
              </a:rPr>
              <a:t>if </a:t>
            </a:r>
            <a:r>
              <a:rPr lang="en-US" sz="1800" dirty="0">
                <a:solidFill>
                  <a:srgbClr val="FF0000"/>
                </a:solidFill>
                <a:latin typeface="Courier New" pitchFamily="49" charset="0"/>
              </a:rPr>
              <a:t>(x </a:t>
            </a:r>
            <a:r>
              <a:rPr lang="en-US" sz="1800" dirty="0" smtClean="0">
                <a:solidFill>
                  <a:srgbClr val="FF0000"/>
                </a:solidFill>
                <a:latin typeface="Courier New" pitchFamily="49" charset="0"/>
              </a:rPr>
              <a:t>== </a:t>
            </a:r>
            <a:r>
              <a:rPr lang="en-US" sz="1800" dirty="0">
                <a:solidFill>
                  <a:srgbClr val="FF0000"/>
                </a:solidFill>
                <a:latin typeface="Courier New" pitchFamily="49" charset="0"/>
              </a:rPr>
              <a:t>0);</a:t>
            </a:r>
          </a:p>
          <a:p>
            <a:pPr marL="342900" indent="-342900">
              <a:spcBef>
                <a:spcPct val="5000"/>
              </a:spcBef>
              <a:buClr>
                <a:schemeClr val="hlink"/>
              </a:buClr>
              <a:buSzPct val="110000"/>
              <a:buFont typeface="Wingdings" pitchFamily="-96" charset="2"/>
              <a:buNone/>
            </a:pPr>
            <a:r>
              <a:rPr lang="en-US" sz="1800" dirty="0">
                <a:latin typeface="Courier New" pitchFamily="49" charset="0"/>
              </a:rPr>
              <a:t> </a:t>
            </a:r>
            <a:r>
              <a:rPr lang="en-US" sz="1800" dirty="0" smtClean="0">
                <a:latin typeface="Courier New" pitchFamily="49" charset="0"/>
              </a:rPr>
              <a:t> </a:t>
            </a:r>
            <a:r>
              <a:rPr lang="en-US" sz="1800" b="1" dirty="0" smtClean="0">
                <a:latin typeface="Courier New" pitchFamily="49" charset="0"/>
              </a:rPr>
              <a:t>return</a:t>
            </a:r>
            <a:r>
              <a:rPr lang="en-US" sz="1800" dirty="0" smtClean="0">
                <a:latin typeface="Courier New" pitchFamily="49" charset="0"/>
              </a:rPr>
              <a:t> y; </a:t>
            </a:r>
            <a:r>
              <a:rPr lang="en-US" sz="1800" b="1" dirty="0" err="1" smtClean="0">
                <a:latin typeface="Courier New" pitchFamily="49" charset="0"/>
              </a:rPr>
              <a:t>endmethod</a:t>
            </a:r>
            <a:endParaRPr lang="en-US" sz="1800" b="1" dirty="0" smtClean="0">
              <a:latin typeface="Courier New" pitchFamily="49" charset="0"/>
            </a:endParaRPr>
          </a:p>
          <a:p>
            <a:pPr marL="342900" indent="-342900">
              <a:spcBef>
                <a:spcPct val="5000"/>
              </a:spcBef>
              <a:buClr>
                <a:schemeClr val="hlink"/>
              </a:buClr>
              <a:buSzPct val="110000"/>
              <a:buFont typeface="Wingdings" pitchFamily="-96" charset="2"/>
              <a:buNone/>
            </a:pPr>
            <a:endParaRPr lang="en-US" sz="1800" b="1" dirty="0" smtClean="0">
              <a:latin typeface="Courier New" pitchFamily="49" charset="0"/>
            </a:endParaRPr>
          </a:p>
        </p:txBody>
      </p:sp>
      <p:sp>
        <p:nvSpPr>
          <p:cNvPr id="22531" name="Rectangle 3"/>
          <p:cNvSpPr>
            <a:spLocks noGrp="1" noChangeArrowheads="1"/>
          </p:cNvSpPr>
          <p:nvPr>
            <p:ph type="title"/>
          </p:nvPr>
        </p:nvSpPr>
        <p:spPr/>
        <p:txBody>
          <a:bodyPr/>
          <a:lstStyle/>
          <a:p>
            <a:r>
              <a:rPr lang="en-US" dirty="0" smtClean="0"/>
              <a:t>GCD module</a:t>
            </a:r>
            <a:br>
              <a:rPr lang="en-US" dirty="0" smtClean="0"/>
            </a:br>
            <a:r>
              <a:rPr lang="en-US" sz="2400" dirty="0" smtClean="0"/>
              <a:t>with Guards</a:t>
            </a:r>
            <a:endParaRPr lang="en-US" dirty="0" smtClean="0"/>
          </a:p>
        </p:txBody>
      </p:sp>
      <p:sp>
        <p:nvSpPr>
          <p:cNvPr id="2" name="TextBox 1"/>
          <p:cNvSpPr txBox="1"/>
          <p:nvPr/>
        </p:nvSpPr>
        <p:spPr>
          <a:xfrm>
            <a:off x="5795176" y="2033567"/>
            <a:ext cx="2959210" cy="707886"/>
          </a:xfrm>
          <a:prstGeom prst="rect">
            <a:avLst/>
          </a:prstGeom>
          <a:noFill/>
          <a:ln>
            <a:solidFill>
              <a:schemeClr val="tx1"/>
            </a:solidFill>
          </a:ln>
        </p:spPr>
        <p:txBody>
          <a:bodyPr wrap="square" rtlCol="0">
            <a:spAutoFit/>
          </a:bodyPr>
          <a:lstStyle/>
          <a:p>
            <a:r>
              <a:rPr lang="en-US" dirty="0" smtClean="0">
                <a:latin typeface="Comic Sans MS" panose="030F0702030302020204" pitchFamily="66" charset="0"/>
              </a:rPr>
              <a:t>If x is 0 then the rule cannot fire</a:t>
            </a:r>
            <a:endParaRPr lang="en-US" dirty="0">
              <a:latin typeface="Comic Sans MS" panose="030F0702030302020204" pitchFamily="66" charset="0"/>
            </a:endParaRPr>
          </a:p>
        </p:txBody>
      </p:sp>
      <p:sp>
        <p:nvSpPr>
          <p:cNvPr id="10" name="Content Placeholder 2"/>
          <p:cNvSpPr>
            <a:spLocks noGrp="1"/>
          </p:cNvSpPr>
          <p:nvPr>
            <p:ph idx="1"/>
          </p:nvPr>
        </p:nvSpPr>
        <p:spPr>
          <a:xfrm>
            <a:off x="820972" y="5218269"/>
            <a:ext cx="6802572" cy="814754"/>
          </a:xfrm>
          <a:ln>
            <a:noFill/>
          </a:ln>
        </p:spPr>
        <p:txBody>
          <a:bodyPr/>
          <a:lstStyle/>
          <a:p>
            <a:r>
              <a:rPr lang="en-US" sz="2000" dirty="0"/>
              <a:t>Start method </a:t>
            </a:r>
            <a:r>
              <a:rPr lang="en-US" sz="2000" dirty="0" smtClean="0"/>
              <a:t>can </a:t>
            </a:r>
            <a:r>
              <a:rPr lang="en-US" sz="2000" dirty="0"/>
              <a:t>be </a:t>
            </a:r>
            <a:r>
              <a:rPr lang="en-US" sz="2000" dirty="0" smtClean="0"/>
              <a:t>invoked </a:t>
            </a:r>
            <a:r>
              <a:rPr lang="en-US" sz="2000" dirty="0"/>
              <a:t>only if </a:t>
            </a:r>
            <a:r>
              <a:rPr lang="en-US" sz="2000" dirty="0" smtClean="0"/>
              <a:t>x is 0</a:t>
            </a:r>
            <a:endParaRPr lang="en-US" sz="2000" dirty="0"/>
          </a:p>
          <a:p>
            <a:r>
              <a:rPr lang="en-US" sz="2000" dirty="0"/>
              <a:t>The result is available only when </a:t>
            </a:r>
            <a:r>
              <a:rPr lang="en-US" sz="2000" dirty="0" smtClean="0"/>
              <a:t>x is 0 </a:t>
            </a:r>
            <a:r>
              <a:rPr lang="en-US" sz="2000" dirty="0"/>
              <a:t>is True</a:t>
            </a:r>
            <a:r>
              <a:rPr lang="en-US" sz="2000" dirty="0" smtClean="0"/>
              <a:t>.</a:t>
            </a:r>
            <a:endParaRPr lang="en-US" sz="2000" dirty="0"/>
          </a:p>
        </p:txBody>
      </p:sp>
      <p:sp>
        <p:nvSpPr>
          <p:cNvPr id="9" name="Date Placeholder 8"/>
          <p:cNvSpPr>
            <a:spLocks noGrp="1"/>
          </p:cNvSpPr>
          <p:nvPr>
            <p:ph type="dt" sz="half" idx="10"/>
          </p:nvPr>
        </p:nvSpPr>
        <p:spPr/>
        <p:txBody>
          <a:bodyPr/>
          <a:lstStyle/>
          <a:p>
            <a:pPr>
              <a:defRPr/>
            </a:pPr>
            <a:r>
              <a:rPr lang="en-US" smtClean="0"/>
              <a:t>September 30, 2015</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http://csg.csail.mit.edu/6.175</a:t>
            </a:r>
            <a:endParaRPr lang="en-US" dirty="0"/>
          </a:p>
        </p:txBody>
      </p:sp>
      <p:sp>
        <p:nvSpPr>
          <p:cNvPr id="12" name="Slide Number Placeholder 11"/>
          <p:cNvSpPr>
            <a:spLocks noGrp="1"/>
          </p:cNvSpPr>
          <p:nvPr>
            <p:ph type="sldNum" sz="quarter" idx="11"/>
          </p:nvPr>
        </p:nvSpPr>
        <p:spPr/>
        <p:txBody>
          <a:bodyPr/>
          <a:lstStyle/>
          <a:p>
            <a:pPr>
              <a:defRPr/>
            </a:pPr>
            <a:r>
              <a:rPr lang="en-US" smtClean="0"/>
              <a:t>L09-</a:t>
            </a:r>
            <a:fld id="{4F9502F6-954B-46E9-AC05-33DEDF4CA0BF}" type="slidenum">
              <a:rPr lang="en-US" smtClean="0"/>
              <a:pPr>
                <a:defRPr/>
              </a:pPr>
              <a:t>8</a:t>
            </a:fld>
            <a:endParaRPr lang="en-US" dirty="0"/>
          </a:p>
        </p:txBody>
      </p:sp>
    </p:spTree>
    <p:extLst>
      <p:ext uri="{BB962C8B-B14F-4D97-AF65-F5344CB8AC3E}">
        <p14:creationId xmlns:p14="http://schemas.microsoft.com/office/powerpoint/2010/main" val="17529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methods have </a:t>
            </a:r>
            <a:r>
              <a:rPr lang="en-US" dirty="0"/>
              <a:t>implicit guards</a:t>
            </a:r>
          </a:p>
        </p:txBody>
      </p:sp>
      <p:sp>
        <p:nvSpPr>
          <p:cNvPr id="3" name="Content Placeholder 2"/>
          <p:cNvSpPr>
            <a:spLocks noGrp="1"/>
          </p:cNvSpPr>
          <p:nvPr>
            <p:ph idx="1"/>
          </p:nvPr>
        </p:nvSpPr>
        <p:spPr>
          <a:xfrm>
            <a:off x="624444" y="1560616"/>
            <a:ext cx="7772400" cy="4519550"/>
          </a:xfrm>
        </p:spPr>
        <p:txBody>
          <a:bodyPr/>
          <a:lstStyle/>
          <a:p>
            <a:r>
              <a:rPr lang="en-US" sz="2400" dirty="0" smtClean="0"/>
              <a:t>Every method call has an implicit guard associated with it</a:t>
            </a:r>
          </a:p>
          <a:p>
            <a:pPr lvl="1"/>
            <a:r>
              <a:rPr lang="en-US" sz="2000" dirty="0" err="1" smtClean="0"/>
              <a:t>m.enq</a:t>
            </a:r>
            <a:r>
              <a:rPr lang="en-US" sz="2000" dirty="0" smtClean="0"/>
              <a:t>(x), the guard indicated whether one can </a:t>
            </a:r>
            <a:r>
              <a:rPr lang="en-US" sz="2000" dirty="0" err="1" smtClean="0"/>
              <a:t>enqueue</a:t>
            </a:r>
            <a:r>
              <a:rPr lang="en-US" sz="2000" dirty="0" smtClean="0"/>
              <a:t> into </a:t>
            </a:r>
            <a:r>
              <a:rPr lang="en-US" sz="2000" dirty="0" err="1" smtClean="0"/>
              <a:t>fifo</a:t>
            </a:r>
            <a:r>
              <a:rPr lang="en-US" sz="2000" dirty="0" smtClean="0"/>
              <a:t> m or not</a:t>
            </a:r>
          </a:p>
          <a:p>
            <a:r>
              <a:rPr lang="en-US" sz="2400" dirty="0" smtClean="0"/>
              <a:t>Methods of primitive modules like registers and EHRs have their guards always set to True</a:t>
            </a:r>
          </a:p>
          <a:p>
            <a:r>
              <a:rPr lang="en-US" sz="2400" dirty="0"/>
              <a:t>Guards play an important role in scheduling; a rule is considered for scheduling only if its guard is true (“can fire”)</a:t>
            </a:r>
          </a:p>
          <a:p>
            <a:r>
              <a:rPr lang="en-US" sz="2400" dirty="0" smtClean="0"/>
              <a:t>Nevertheless guards are merely syntactic sugar and are lifted to the top of each rule by the compiler  </a:t>
            </a:r>
          </a:p>
          <a:p>
            <a:endParaRPr lang="en-US" sz="2400" dirty="0"/>
          </a:p>
        </p:txBody>
      </p:sp>
      <p:sp>
        <p:nvSpPr>
          <p:cNvPr id="7" name="TextBox 6"/>
          <p:cNvSpPr txBox="1"/>
          <p:nvPr/>
        </p:nvSpPr>
        <p:spPr>
          <a:xfrm>
            <a:off x="4439932" y="5839039"/>
            <a:ext cx="4421039" cy="707886"/>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Information a guard carries can be encoded in a value method</a:t>
            </a:r>
            <a:endParaRPr lang="en-US" dirty="0">
              <a:latin typeface="Comic Sans MS" panose="030F0702030302020204" pitchFamily="66" charset="0"/>
            </a:endParaRPr>
          </a:p>
        </p:txBody>
      </p:sp>
      <p:sp>
        <p:nvSpPr>
          <p:cNvPr id="8" name="Date Placeholder 7"/>
          <p:cNvSpPr>
            <a:spLocks noGrp="1"/>
          </p:cNvSpPr>
          <p:nvPr>
            <p:ph type="dt" sz="half" idx="10"/>
          </p:nvPr>
        </p:nvSpPr>
        <p:spPr/>
        <p:txBody>
          <a:bodyPr/>
          <a:lstStyle/>
          <a:p>
            <a:pPr>
              <a:defRPr/>
            </a:pPr>
            <a:r>
              <a:rPr lang="en-US" smtClean="0"/>
              <a:t>September 30, 2015</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http://csg.csail.mit.edu/6.175</a:t>
            </a:r>
            <a:endParaRPr lang="en-US" dirty="0"/>
          </a:p>
        </p:txBody>
      </p:sp>
      <p:sp>
        <p:nvSpPr>
          <p:cNvPr id="13" name="Slide Number Placeholder 12"/>
          <p:cNvSpPr>
            <a:spLocks noGrp="1"/>
          </p:cNvSpPr>
          <p:nvPr>
            <p:ph type="sldNum" sz="quarter" idx="11"/>
          </p:nvPr>
        </p:nvSpPr>
        <p:spPr/>
        <p:txBody>
          <a:bodyPr/>
          <a:lstStyle/>
          <a:p>
            <a:pPr>
              <a:defRPr/>
            </a:pPr>
            <a:r>
              <a:rPr lang="en-US" smtClean="0"/>
              <a:t>L09-</a:t>
            </a:r>
            <a:fld id="{4F9502F6-954B-46E9-AC05-33DEDF4CA0BF}" type="slidenum">
              <a:rPr lang="en-US" smtClean="0"/>
              <a:pPr>
                <a:defRPr/>
              </a:pPr>
              <a:t>9</a:t>
            </a:fld>
            <a:endParaRPr lang="en-US" dirty="0"/>
          </a:p>
        </p:txBody>
      </p:sp>
    </p:spTree>
    <p:extLst>
      <p:ext uri="{BB962C8B-B14F-4D97-AF65-F5344CB8AC3E}">
        <p14:creationId xmlns:p14="http://schemas.microsoft.com/office/powerpoint/2010/main" val="58245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64948</TotalTime>
  <Words>1652</Words>
  <Application>Microsoft Office PowerPoint</Application>
  <PresentationFormat>On-screen Show (4:3)</PresentationFormat>
  <Paragraphs>345</Paragraphs>
  <Slides>20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Comic Sans MS</vt:lpstr>
      <vt:lpstr>Courier New</vt:lpstr>
      <vt:lpstr>Symbol</vt:lpstr>
      <vt:lpstr>Tahoma</vt:lpstr>
      <vt:lpstr>Times New Roman</vt:lpstr>
      <vt:lpstr>Verdana</vt:lpstr>
      <vt:lpstr>Wingdings</vt:lpstr>
      <vt:lpstr>Blueprint</vt:lpstr>
      <vt:lpstr>Constructive Computer Architecture:    Guards</vt:lpstr>
      <vt:lpstr>Elastic pipeline</vt:lpstr>
      <vt:lpstr>Easy mistakes</vt:lpstr>
      <vt:lpstr>FIFO Module: methods with guarded interfaces</vt:lpstr>
      <vt:lpstr>One-Element FIFO Implementation with guards</vt:lpstr>
      <vt:lpstr>Elastic pipeline with guards</vt:lpstr>
      <vt:lpstr>Switch with guards</vt:lpstr>
      <vt:lpstr>GCD module with Guards</vt:lpstr>
      <vt:lpstr>All methods have implicit guards</vt:lpstr>
      <vt:lpstr>Guard Elimination</vt:lpstr>
      <vt:lpstr>Making guards explicit in compilation</vt:lpstr>
      <vt:lpstr>Lifting implicit guards </vt:lpstr>
      <vt:lpstr>Make implicit guards explicit</vt:lpstr>
      <vt:lpstr>Syntax for guards</vt:lpstr>
      <vt:lpstr>Guards vs If’s</vt:lpstr>
      <vt:lpstr>Guard Lifting Axioms without Let-blocks</vt:lpstr>
      <vt:lpstr>Scheduling with guards</vt:lpstr>
      <vt:lpstr>Scheduling and control logic</vt:lpstr>
      <vt:lpstr>Hierarchical scheduling</vt:lpstr>
      <vt:lpstr>Hierarchical scheduling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CACA-Lectures</dc:title>
  <dc:subject>Concurrency Analysis</dc:subject>
  <dc:creator>Arvind</dc:creator>
  <cp:lastModifiedBy>Sizhuo Zhang</cp:lastModifiedBy>
  <cp:revision>1298</cp:revision>
  <cp:lastPrinted>2015-10-01T04:15:59Z</cp:lastPrinted>
  <dcterms:created xsi:type="dcterms:W3CDTF">2003-01-21T19:25:41Z</dcterms:created>
  <dcterms:modified xsi:type="dcterms:W3CDTF">2015-10-01T04:24:59Z</dcterms:modified>
</cp:coreProperties>
</file>