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2"/>
  </p:notesMasterIdLst>
  <p:handoutMasterIdLst>
    <p:handoutMasterId r:id="rId23"/>
  </p:handoutMasterIdLst>
  <p:sldIdLst>
    <p:sldId id="1095" r:id="rId2"/>
    <p:sldId id="1294" r:id="rId3"/>
    <p:sldId id="1409" r:id="rId4"/>
    <p:sldId id="1407" r:id="rId5"/>
    <p:sldId id="1410" r:id="rId6"/>
    <p:sldId id="1408" r:id="rId7"/>
    <p:sldId id="1379" r:id="rId8"/>
    <p:sldId id="1296" r:id="rId9"/>
    <p:sldId id="1381" r:id="rId10"/>
    <p:sldId id="1362" r:id="rId11"/>
    <p:sldId id="1363" r:id="rId12"/>
    <p:sldId id="1300" r:id="rId13"/>
    <p:sldId id="1367" r:id="rId14"/>
    <p:sldId id="1372" r:id="rId15"/>
    <p:sldId id="1368" r:id="rId16"/>
    <p:sldId id="1373" r:id="rId17"/>
    <p:sldId id="1374" r:id="rId18"/>
    <p:sldId id="1378" r:id="rId19"/>
    <p:sldId id="1377" r:id="rId20"/>
    <p:sldId id="1382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19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6FD71"/>
    <a:srgbClr val="FF3333"/>
    <a:srgbClr val="FD7E71"/>
    <a:srgbClr val="CC3300"/>
    <a:srgbClr val="0000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809" autoAdjust="0"/>
    <p:restoredTop sz="96522" autoAdjust="0"/>
  </p:normalViewPr>
  <p:slideViewPr>
    <p:cSldViewPr snapToGrid="0">
      <p:cViewPr>
        <p:scale>
          <a:sx n="80" d="100"/>
          <a:sy n="80" d="100"/>
        </p:scale>
        <p:origin x="-2514" y="-1140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8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t" anchorCtr="0" compatLnSpc="1">
            <a:prstTxWarp prst="textNoShape">
              <a:avLst/>
            </a:prstTxWarp>
          </a:bodyPr>
          <a:lstStyle>
            <a:lvl1pPr defTabSz="930356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7" y="0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t" anchorCtr="0" compatLnSpc="1">
            <a:prstTxWarp prst="textNoShape">
              <a:avLst/>
            </a:prstTxWarp>
          </a:bodyPr>
          <a:lstStyle>
            <a:lvl1pPr algn="r" defTabSz="930356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b" anchorCtr="0" compatLnSpc="1">
            <a:prstTxWarp prst="textNoShape">
              <a:avLst/>
            </a:prstTxWarp>
          </a:bodyPr>
          <a:lstStyle>
            <a:lvl1pPr defTabSz="930356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b" anchorCtr="0" compatLnSpc="1">
            <a:prstTxWarp prst="textNoShape">
              <a:avLst/>
            </a:prstTxWarp>
          </a:bodyPr>
          <a:lstStyle>
            <a:lvl1pPr algn="r" defTabSz="930356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55491F45-0594-4AF7-8293-D1A0D15D3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85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t" anchorCtr="0" compatLnSpc="1">
            <a:prstTxWarp prst="textNoShape">
              <a:avLst/>
            </a:prstTxWarp>
          </a:bodyPr>
          <a:lstStyle>
            <a:lvl1pPr defTabSz="930356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2" y="4416098"/>
            <a:ext cx="5142177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0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t" anchorCtr="0" compatLnSpc="1">
            <a:prstTxWarp prst="textNoShape">
              <a:avLst/>
            </a:prstTxWarp>
          </a:bodyPr>
          <a:lstStyle>
            <a:lvl1pPr algn="r" defTabSz="930356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b" anchorCtr="0" compatLnSpc="1">
            <a:prstTxWarp prst="textNoShape">
              <a:avLst/>
            </a:prstTxWarp>
          </a:bodyPr>
          <a:lstStyle>
            <a:lvl1pPr defTabSz="930356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b" anchorCtr="0" compatLnSpc="1">
            <a:prstTxWarp prst="textNoShape">
              <a:avLst/>
            </a:prstTxWarp>
          </a:bodyPr>
          <a:lstStyle>
            <a:lvl1pPr algn="r" defTabSz="930356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E79281E9-3A20-49E2-A213-05B2ED7AA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34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A9ECD1-CED9-471E-95FB-4B0E3A8B05F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14879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6DC15D-8F5E-49B7-BE16-F9F2B23650F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With respect to branches the important steps are…</a:t>
            </a:r>
          </a:p>
          <a:p>
            <a:r>
              <a:rPr lang="en-US" smtClean="0"/>
              <a:t>With ‘stall style’ dependence resolution - correct next PC calculation waits for …</a:t>
            </a:r>
          </a:p>
          <a:p>
            <a:r>
              <a:rPr lang="en-US" smtClean="0"/>
              <a:t>To alleviate stalls speculate next PC – now dependence info is speculation check</a:t>
            </a:r>
          </a:p>
        </p:txBody>
      </p:sp>
    </p:spTree>
    <p:extLst>
      <p:ext uri="{BB962C8B-B14F-4D97-AF65-F5344CB8AC3E}">
        <p14:creationId xmlns:p14="http://schemas.microsoft.com/office/powerpoint/2010/main" val="669743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9"/>
          <p:cNvSpPr txBox="1">
            <a:spLocks noGrp="1" noChangeArrowheads="1"/>
          </p:cNvSpPr>
          <p:nvPr/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88" tIns="46242" rIns="92488" bIns="46242" anchor="b"/>
          <a:lstStyle/>
          <a:p>
            <a:pPr algn="r" defTabSz="924236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9B961A76-B2CE-49B7-BEBA-CF9B3A3E1DAB}" type="slidenum">
              <a:rPr lang="en-US" sz="1300">
                <a:latin typeface="Tahoma" pitchFamily="34" charset="0"/>
              </a:rPr>
              <a:pPr algn="r" defTabSz="924236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17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53" tIns="45727" rIns="91453" bIns="45727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99566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21, 2015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L15-</a:t>
            </a:r>
            <a:fld id="{D79286D4-C110-430A-829F-6E705EAAE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21, 2015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L15-</a:t>
            </a:r>
            <a:fld id="{BE49CFAA-92BB-45AE-A2AC-2CF4188AC6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xfrm>
            <a:off x="3098800" y="6400800"/>
            <a:ext cx="3003550" cy="457200"/>
          </a:xfrm>
        </p:spPr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October 21, 2015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dirty="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L15-</a:t>
            </a:r>
            <a:fld id="{CE25CA52-471A-4AC0-8BD8-A3168241DE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781050" y="1527175"/>
            <a:ext cx="7899400" cy="4651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Constructive Computer </a:t>
            </a:r>
            <a:r>
              <a:rPr lang="en-US" sz="2400" smtClean="0">
                <a:solidFill>
                  <a:srgbClr val="660066"/>
                </a:solidFill>
              </a:rPr>
              <a:t>Architecture:</a:t>
            </a:r>
            <a:endParaRPr lang="en-US" sz="24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24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3600" dirty="0" smtClean="0">
                <a:solidFill>
                  <a:srgbClr val="660066"/>
                </a:solidFill>
              </a:rPr>
              <a:t>Branch Prediction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L15-</a:t>
            </a:r>
            <a:fld id="{D79286D4-C110-430A-829F-6E705EAAE9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Static Branch Prediction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1838" y="1495395"/>
            <a:ext cx="7772400" cy="4905405"/>
          </a:xfrm>
        </p:spPr>
        <p:txBody>
          <a:bodyPr/>
          <a:lstStyle/>
          <a:p>
            <a:r>
              <a:rPr lang="en-US" sz="2000" dirty="0" smtClean="0">
                <a:latin typeface="Verdana" pitchFamily="34" charset="0"/>
              </a:rPr>
              <a:t>Since most instructions do not result in a control transfer, pc+4 is a good predictor</a:t>
            </a:r>
          </a:p>
          <a:p>
            <a:r>
              <a:rPr lang="en-US" sz="2000" dirty="0">
                <a:latin typeface="Verdana" pitchFamily="34" charset="0"/>
              </a:rPr>
              <a:t>Overall probability a branch is taken is ~60-70% but:</a:t>
            </a:r>
          </a:p>
          <a:p>
            <a:endParaRPr lang="en-US" sz="2000" dirty="0" smtClean="0">
              <a:latin typeface="Verdana" pitchFamily="34" charset="0"/>
            </a:endParaRPr>
          </a:p>
          <a:p>
            <a:endParaRPr lang="en-US" sz="2000" dirty="0" smtClean="0">
              <a:latin typeface="Verdana" pitchFamily="34" charset="0"/>
            </a:endParaRPr>
          </a:p>
          <a:p>
            <a:endParaRPr lang="en-US" sz="2000" dirty="0">
              <a:latin typeface="Verdana" pitchFamily="34" charset="0"/>
            </a:endParaRPr>
          </a:p>
          <a:p>
            <a:endParaRPr lang="en-US" sz="2000" dirty="0" smtClean="0">
              <a:latin typeface="Verdana" pitchFamily="34" charset="0"/>
            </a:endParaRPr>
          </a:p>
          <a:p>
            <a:endParaRPr lang="en-US" sz="2000" dirty="0">
              <a:latin typeface="Verdana" pitchFamily="34" charset="0"/>
            </a:endParaRPr>
          </a:p>
          <a:p>
            <a:r>
              <a:rPr lang="en-US" sz="2000" dirty="0" smtClean="0">
                <a:latin typeface="Verdana" pitchFamily="34" charset="0"/>
              </a:rPr>
              <a:t>ISA </a:t>
            </a:r>
            <a:r>
              <a:rPr lang="en-US" sz="2000" dirty="0">
                <a:latin typeface="Verdana" pitchFamily="34" charset="0"/>
              </a:rPr>
              <a:t>can attach preferred direction semantics to branches, e.g., Motorola MC88110</a:t>
            </a:r>
          </a:p>
          <a:p>
            <a:pPr lvl="1"/>
            <a:r>
              <a:rPr lang="en-US" sz="2000" dirty="0">
                <a:latin typeface="Verdana" pitchFamily="34" charset="0"/>
              </a:rPr>
              <a:t>bne0</a:t>
            </a:r>
            <a:r>
              <a:rPr lang="en-US" sz="2000" i="1" dirty="0">
                <a:latin typeface="Verdana" pitchFamily="34" charset="0"/>
              </a:rPr>
              <a:t> (preferred  taken)	 </a:t>
            </a:r>
            <a:r>
              <a:rPr lang="en-US" sz="2000" dirty="0">
                <a:latin typeface="Verdana" pitchFamily="34" charset="0"/>
              </a:rPr>
              <a:t>beq0</a:t>
            </a:r>
            <a:r>
              <a:rPr lang="en-US" sz="2000" i="1" dirty="0">
                <a:latin typeface="Verdana" pitchFamily="34" charset="0"/>
              </a:rPr>
              <a:t> (not taken</a:t>
            </a:r>
            <a:r>
              <a:rPr lang="en-US" sz="2000" i="1" dirty="0" smtClean="0">
                <a:latin typeface="Verdana" pitchFamily="34" charset="0"/>
              </a:rPr>
              <a:t>)</a:t>
            </a:r>
            <a:endParaRPr lang="en-US" sz="2000" dirty="0">
              <a:latin typeface="Verdana" pitchFamily="34" charset="0"/>
            </a:endParaRPr>
          </a:p>
          <a:p>
            <a:r>
              <a:rPr lang="en-US" sz="2000" dirty="0">
                <a:latin typeface="Verdana" pitchFamily="34" charset="0"/>
              </a:rPr>
              <a:t>ISA can allow arbitrary choice of statically predicted direction, e.g., HP PA-RISC, Intel </a:t>
            </a:r>
            <a:r>
              <a:rPr lang="en-US" sz="2000" dirty="0" smtClean="0">
                <a:latin typeface="Verdana" pitchFamily="34" charset="0"/>
              </a:rPr>
              <a:t>IA-64</a:t>
            </a:r>
          </a:p>
          <a:p>
            <a:pPr lvl="1"/>
            <a:r>
              <a:rPr lang="en-US" sz="2000" dirty="0" smtClean="0">
                <a:latin typeface="Verdana" pitchFamily="34" charset="0"/>
              </a:rPr>
              <a:t>reported </a:t>
            </a:r>
            <a:r>
              <a:rPr lang="en-US" sz="2000" dirty="0">
                <a:latin typeface="Verdana" pitchFamily="34" charset="0"/>
              </a:rPr>
              <a:t>as ~80% accurate</a:t>
            </a:r>
            <a:endParaRPr lang="en-US" sz="3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318207" y="2589461"/>
            <a:ext cx="5788025" cy="1720850"/>
            <a:chOff x="1318207" y="2589461"/>
            <a:chExt cx="5788025" cy="1720850"/>
          </a:xfrm>
        </p:grpSpPr>
        <p:grpSp>
          <p:nvGrpSpPr>
            <p:cNvPr id="3" name="Group 2"/>
            <p:cNvGrpSpPr/>
            <p:nvPr/>
          </p:nvGrpSpPr>
          <p:grpSpPr>
            <a:xfrm>
              <a:off x="2900944" y="2589461"/>
              <a:ext cx="1346200" cy="1709738"/>
              <a:chOff x="2997200" y="1841500"/>
              <a:chExt cx="1346200" cy="1709738"/>
            </a:xfrm>
          </p:grpSpPr>
          <p:sp>
            <p:nvSpPr>
              <p:cNvPr id="11282" name="AutoShape 6"/>
              <p:cNvSpPr>
                <a:spLocks noChangeArrowheads="1"/>
              </p:cNvSpPr>
              <p:nvPr/>
            </p:nvSpPr>
            <p:spPr bwMode="auto">
              <a:xfrm>
                <a:off x="3924300" y="2173288"/>
                <a:ext cx="152400" cy="152400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3" name="AutoShape 7"/>
              <p:cNvSpPr>
                <a:spLocks noChangeArrowheads="1"/>
              </p:cNvSpPr>
              <p:nvPr/>
            </p:nvSpPr>
            <p:spPr bwMode="auto">
              <a:xfrm>
                <a:off x="3657600" y="2832100"/>
                <a:ext cx="685800" cy="457200"/>
              </a:xfrm>
              <a:prstGeom prst="flowChartDecis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0">
                    <a:latin typeface="Verdana" pitchFamily="34" charset="0"/>
                  </a:rPr>
                  <a:t>JZ</a:t>
                </a:r>
              </a:p>
            </p:txBody>
          </p:sp>
          <p:sp>
            <p:nvSpPr>
              <p:cNvPr id="11284" name="Line 8"/>
              <p:cNvSpPr>
                <a:spLocks noChangeShapeType="1"/>
              </p:cNvSpPr>
              <p:nvPr/>
            </p:nvSpPr>
            <p:spPr bwMode="auto">
              <a:xfrm>
                <a:off x="4000501" y="2325688"/>
                <a:ext cx="0" cy="50641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5" name="Line 9"/>
              <p:cNvSpPr>
                <a:spLocks noChangeShapeType="1"/>
              </p:cNvSpPr>
              <p:nvPr/>
            </p:nvSpPr>
            <p:spPr bwMode="auto">
              <a:xfrm flipH="1">
                <a:off x="4000499" y="3289300"/>
                <a:ext cx="0" cy="26193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6" name="Line 10"/>
              <p:cNvSpPr>
                <a:spLocks noChangeShapeType="1"/>
              </p:cNvSpPr>
              <p:nvPr/>
            </p:nvSpPr>
            <p:spPr bwMode="auto">
              <a:xfrm flipH="1">
                <a:off x="3992563" y="1841500"/>
                <a:ext cx="0" cy="34925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7" name="Freeform 11"/>
              <p:cNvSpPr>
                <a:spLocks/>
              </p:cNvSpPr>
              <p:nvPr/>
            </p:nvSpPr>
            <p:spPr bwMode="auto">
              <a:xfrm>
                <a:off x="2997200" y="2254250"/>
                <a:ext cx="919163" cy="806450"/>
              </a:xfrm>
              <a:custGeom>
                <a:avLst/>
                <a:gdLst>
                  <a:gd name="T0" fmla="*/ 398 w 579"/>
                  <a:gd name="T1" fmla="*/ 719 h 719"/>
                  <a:gd name="T2" fmla="*/ 0 w 579"/>
                  <a:gd name="T3" fmla="*/ 719 h 719"/>
                  <a:gd name="T4" fmla="*/ 0 w 579"/>
                  <a:gd name="T5" fmla="*/ 0 h 719"/>
                  <a:gd name="T6" fmla="*/ 579 w 579"/>
                  <a:gd name="T7" fmla="*/ 0 h 7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9"/>
                  <a:gd name="T13" fmla="*/ 0 h 719"/>
                  <a:gd name="T14" fmla="*/ 579 w 579"/>
                  <a:gd name="T15" fmla="*/ 719 h 7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9" h="719">
                    <a:moveTo>
                      <a:pt x="398" y="719"/>
                    </a:moveTo>
                    <a:lnTo>
                      <a:pt x="0" y="719"/>
                    </a:lnTo>
                    <a:lnTo>
                      <a:pt x="0" y="0"/>
                    </a:lnTo>
                    <a:lnTo>
                      <a:pt x="579" y="0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73" name="Group 12"/>
            <p:cNvGrpSpPr>
              <a:grpSpLocks/>
            </p:cNvGrpSpPr>
            <p:nvPr/>
          </p:nvGrpSpPr>
          <p:grpSpPr bwMode="auto">
            <a:xfrm>
              <a:off x="5796544" y="2589461"/>
              <a:ext cx="1309688" cy="1720850"/>
              <a:chOff x="3975" y="960"/>
              <a:chExt cx="825" cy="1084"/>
            </a:xfrm>
          </p:grpSpPr>
          <p:sp>
            <p:nvSpPr>
              <p:cNvPr id="11276" name="Line 13"/>
              <p:cNvSpPr>
                <a:spLocks noChangeShapeType="1"/>
              </p:cNvSpPr>
              <p:nvPr/>
            </p:nvSpPr>
            <p:spPr bwMode="auto">
              <a:xfrm flipH="1">
                <a:off x="4608" y="1344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7" name="AutoShape 14"/>
              <p:cNvSpPr>
                <a:spLocks noChangeArrowheads="1"/>
              </p:cNvSpPr>
              <p:nvPr/>
            </p:nvSpPr>
            <p:spPr bwMode="auto">
              <a:xfrm>
                <a:off x="4560" y="1632"/>
                <a:ext cx="96" cy="96"/>
              </a:xfrm>
              <a:prstGeom prst="flowChartSummingJunc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8" name="Line 15"/>
              <p:cNvSpPr>
                <a:spLocks noChangeShapeType="1"/>
              </p:cNvSpPr>
              <p:nvPr/>
            </p:nvSpPr>
            <p:spPr bwMode="auto">
              <a:xfrm>
                <a:off x="4608" y="96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9" name="Line 16"/>
              <p:cNvSpPr>
                <a:spLocks noChangeShapeType="1"/>
              </p:cNvSpPr>
              <p:nvPr/>
            </p:nvSpPr>
            <p:spPr bwMode="auto">
              <a:xfrm>
                <a:off x="4608" y="1728"/>
                <a:ext cx="2" cy="3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0" name="Freeform 17"/>
              <p:cNvSpPr>
                <a:spLocks/>
              </p:cNvSpPr>
              <p:nvPr/>
            </p:nvSpPr>
            <p:spPr bwMode="auto">
              <a:xfrm flipV="1">
                <a:off x="3975" y="1263"/>
                <a:ext cx="579" cy="417"/>
              </a:xfrm>
              <a:custGeom>
                <a:avLst/>
                <a:gdLst>
                  <a:gd name="T0" fmla="*/ 398 w 579"/>
                  <a:gd name="T1" fmla="*/ 719 h 719"/>
                  <a:gd name="T2" fmla="*/ 0 w 579"/>
                  <a:gd name="T3" fmla="*/ 719 h 719"/>
                  <a:gd name="T4" fmla="*/ 0 w 579"/>
                  <a:gd name="T5" fmla="*/ 0 h 719"/>
                  <a:gd name="T6" fmla="*/ 579 w 579"/>
                  <a:gd name="T7" fmla="*/ 0 h 7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9"/>
                  <a:gd name="T13" fmla="*/ 0 h 719"/>
                  <a:gd name="T14" fmla="*/ 579 w 579"/>
                  <a:gd name="T15" fmla="*/ 719 h 7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9" h="719">
                    <a:moveTo>
                      <a:pt x="398" y="719"/>
                    </a:moveTo>
                    <a:lnTo>
                      <a:pt x="0" y="719"/>
                    </a:lnTo>
                    <a:lnTo>
                      <a:pt x="0" y="0"/>
                    </a:lnTo>
                    <a:lnTo>
                      <a:pt x="579" y="0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1" name="AutoShape 18"/>
              <p:cNvSpPr>
                <a:spLocks noChangeArrowheads="1"/>
              </p:cNvSpPr>
              <p:nvPr/>
            </p:nvSpPr>
            <p:spPr bwMode="auto">
              <a:xfrm>
                <a:off x="4368" y="1104"/>
                <a:ext cx="432" cy="288"/>
              </a:xfrm>
              <a:prstGeom prst="flowChartDecis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0">
                    <a:latin typeface="Verdana" pitchFamily="34" charset="0"/>
                  </a:rPr>
                  <a:t>JZ</a:t>
                </a:r>
              </a:p>
            </p:txBody>
          </p:sp>
        </p:grpSp>
        <p:sp>
          <p:nvSpPr>
            <p:cNvPr id="11274" name="Text Box 19"/>
            <p:cNvSpPr txBox="1">
              <a:spLocks noChangeArrowheads="1"/>
            </p:cNvSpPr>
            <p:nvPr/>
          </p:nvSpPr>
          <p:spPr bwMode="auto">
            <a:xfrm>
              <a:off x="1318207" y="2975224"/>
              <a:ext cx="1403350" cy="7016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0" i="1" dirty="0">
                  <a:solidFill>
                    <a:srgbClr val="56127A"/>
                  </a:solidFill>
                  <a:latin typeface="Verdana" pitchFamily="34" charset="0"/>
                </a:rPr>
                <a:t>backward</a:t>
              </a:r>
            </a:p>
            <a:p>
              <a:pPr algn="ctr" eaLnBrk="0" hangingPunct="0"/>
              <a:r>
                <a:rPr lang="en-US" sz="2000" b="0" i="1" dirty="0">
                  <a:solidFill>
                    <a:srgbClr val="56127A"/>
                  </a:solidFill>
                  <a:latin typeface="Verdana" pitchFamily="34" charset="0"/>
                </a:rPr>
                <a:t>90%</a:t>
              </a:r>
            </a:p>
          </p:txBody>
        </p:sp>
        <p:sp>
          <p:nvSpPr>
            <p:cNvPr id="11275" name="Text Box 20"/>
            <p:cNvSpPr txBox="1">
              <a:spLocks noChangeArrowheads="1"/>
            </p:cNvSpPr>
            <p:nvPr/>
          </p:nvSpPr>
          <p:spPr bwMode="auto">
            <a:xfrm>
              <a:off x="4521782" y="2975224"/>
              <a:ext cx="1162050" cy="7016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0" i="1">
                  <a:solidFill>
                    <a:srgbClr val="56127A"/>
                  </a:solidFill>
                  <a:latin typeface="Verdana" pitchFamily="34" charset="0"/>
                </a:rPr>
                <a:t>forward</a:t>
              </a:r>
            </a:p>
            <a:p>
              <a:pPr algn="ctr" eaLnBrk="0" hangingPunct="0"/>
              <a:r>
                <a:rPr lang="en-US" sz="2000" b="0" i="1">
                  <a:solidFill>
                    <a:srgbClr val="56127A"/>
                  </a:solidFill>
                  <a:latin typeface="Verdana" pitchFamily="34" charset="0"/>
                </a:rPr>
                <a:t>50%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511302" y="6220298"/>
            <a:ext cx="2965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... but our ISA is fixed!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L15-</a:t>
            </a:r>
            <a:fld id="{BE49CFAA-92BB-45AE-A2AC-2CF4188AC6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0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Dynamic Branch Prediction</a:t>
            </a:r>
            <a:br>
              <a:rPr lang="en-US" smtClean="0"/>
            </a:br>
            <a:r>
              <a:rPr lang="en-US" sz="2400" i="1" smtClean="0"/>
              <a:t>learning based on past behavior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9801" y="3880143"/>
            <a:ext cx="7772400" cy="2314575"/>
          </a:xfrm>
        </p:spPr>
        <p:txBody>
          <a:bodyPr/>
          <a:lstStyle/>
          <a:p>
            <a:r>
              <a:rPr lang="en-US" sz="2400" dirty="0">
                <a:latin typeface="Verdana" pitchFamily="34" charset="0"/>
              </a:rPr>
              <a:t>Temporal correlation</a:t>
            </a:r>
          </a:p>
          <a:p>
            <a:pPr lvl="1"/>
            <a:r>
              <a:rPr lang="en-US" sz="2000" dirty="0">
                <a:latin typeface="Verdana" pitchFamily="34" charset="0"/>
              </a:rPr>
              <a:t>The way a branch resolves may be a good predictor of the way it will resolve at the next </a:t>
            </a:r>
            <a:r>
              <a:rPr lang="en-US" sz="2000" dirty="0" smtClean="0">
                <a:latin typeface="Verdana" pitchFamily="34" charset="0"/>
              </a:rPr>
              <a:t>execution</a:t>
            </a:r>
            <a:endParaRPr lang="en-US" sz="2400" dirty="0">
              <a:latin typeface="Verdana" pitchFamily="34" charset="0"/>
            </a:endParaRPr>
          </a:p>
          <a:p>
            <a:r>
              <a:rPr lang="en-US" sz="2400" dirty="0">
                <a:latin typeface="Verdana" pitchFamily="34" charset="0"/>
              </a:rPr>
              <a:t>Spatial correlation </a:t>
            </a:r>
          </a:p>
          <a:p>
            <a:pPr lvl="1"/>
            <a:r>
              <a:rPr lang="en-US" sz="2000" dirty="0">
                <a:latin typeface="Verdana" pitchFamily="34" charset="0"/>
              </a:rPr>
              <a:t>Several branches may resolve in a highly correlated manner (a preferred path of execution)</a:t>
            </a:r>
          </a:p>
          <a:p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2282352" y="1410319"/>
            <a:ext cx="4403456" cy="2318534"/>
            <a:chOff x="2306102" y="2027835"/>
            <a:chExt cx="4403456" cy="2318534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3213987" y="2846388"/>
              <a:ext cx="1821151" cy="149998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 flipV="1">
              <a:off x="5056738" y="3752603"/>
              <a:ext cx="1652820" cy="20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558490" y="3344293"/>
              <a:ext cx="476093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dirty="0" smtClean="0"/>
                <a:t>pc</a:t>
              </a:r>
              <a:endParaRPr lang="en-US" sz="2000" b="0" dirty="0">
                <a:latin typeface="Verdana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139462" y="2027835"/>
              <a:ext cx="2532062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0" dirty="0">
                  <a:latin typeface="Verdana" pitchFamily="34" charset="0"/>
                </a:rPr>
                <a:t>Truth/Feedback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5126263" y="3325299"/>
              <a:ext cx="1436687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0" dirty="0">
                  <a:latin typeface="Verdana" pitchFamily="34" charset="0"/>
                </a:rPr>
                <a:t>Prediction</a:t>
              </a: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651401" y="3546101"/>
              <a:ext cx="131445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0" dirty="0">
                  <a:latin typeface="Verdana" pitchFamily="34" charset="0"/>
                </a:rPr>
                <a:t>Predictor</a:t>
              </a:r>
            </a:p>
          </p:txBody>
        </p:sp>
        <p:sp>
          <p:nvSpPr>
            <p:cNvPr id="16" name="Line 5"/>
            <p:cNvSpPr>
              <a:spLocks noChangeShapeType="1"/>
            </p:cNvSpPr>
            <p:nvPr/>
          </p:nvSpPr>
          <p:spPr bwMode="auto">
            <a:xfrm>
              <a:off x="2306102" y="3726556"/>
              <a:ext cx="9520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31641" y="2846388"/>
              <a:ext cx="986167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update</a:t>
              </a:r>
              <a:endParaRPr lang="en-US" sz="1800" dirty="0"/>
            </a:p>
          </p:txBody>
        </p:sp>
        <p:sp>
          <p:nvSpPr>
            <p:cNvPr id="18" name="TextBox 17"/>
            <p:cNvSpPr txBox="1"/>
            <p:nvPr/>
          </p:nvSpPr>
          <p:spPr>
            <a:xfrm rot="16200000" flipV="1">
              <a:off x="2918246" y="3534333"/>
              <a:ext cx="984565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predict</a:t>
              </a:r>
              <a:endParaRPr lang="en-US" sz="1800" dirty="0"/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4180114" y="2446317"/>
              <a:ext cx="2517569" cy="415636"/>
            </a:xfrm>
            <a:custGeom>
              <a:avLst/>
              <a:gdLst>
                <a:gd name="connsiteX0" fmla="*/ 2517569 w 2517569"/>
                <a:gd name="connsiteY0" fmla="*/ 0 h 415636"/>
                <a:gd name="connsiteX1" fmla="*/ 0 w 2517569"/>
                <a:gd name="connsiteY1" fmla="*/ 0 h 415636"/>
                <a:gd name="connsiteX2" fmla="*/ 0 w 2517569"/>
                <a:gd name="connsiteY2" fmla="*/ 415636 h 415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17569" h="415636">
                  <a:moveTo>
                    <a:pt x="2517569" y="0"/>
                  </a:moveTo>
                  <a:lnTo>
                    <a:pt x="0" y="0"/>
                  </a:lnTo>
                  <a:lnTo>
                    <a:pt x="0" y="415636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L15-</a:t>
            </a:r>
            <a:fld id="{BE49CFAA-92BB-45AE-A2AC-2CF4188AC6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2330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25475" y="339725"/>
            <a:ext cx="7902575" cy="1160463"/>
          </a:xfrm>
        </p:spPr>
        <p:txBody>
          <a:bodyPr lIns="90488" tIns="44450" rIns="90488" bIns="44450"/>
          <a:lstStyle/>
          <a:p>
            <a:r>
              <a:rPr lang="en-US" sz="4000" dirty="0" smtClean="0"/>
              <a:t>Next Address Predictor:</a:t>
            </a:r>
            <a:br>
              <a:rPr lang="en-US" sz="4000" dirty="0" smtClean="0"/>
            </a:br>
            <a:r>
              <a:rPr lang="en-US" sz="4000" dirty="0" smtClean="0"/>
              <a:t>Branch Target Buffer (BTB)</a:t>
            </a:r>
            <a:endParaRPr lang="en-US" dirty="0" smtClean="0"/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-2444606" y="2983619"/>
            <a:ext cx="8402637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endParaRPr lang="en-US" dirty="0" smtClean="0"/>
          </a:p>
          <a:p>
            <a:pPr eaLnBrk="0" hangingPunct="0"/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741363" y="2745627"/>
            <a:ext cx="87210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/>
              <a:t>iMem</a:t>
            </a:r>
          </a:p>
        </p:txBody>
      </p:sp>
      <p:grpSp>
        <p:nvGrpSpPr>
          <p:cNvPr id="19464" name="Group 5"/>
          <p:cNvGrpSpPr>
            <a:grpSpLocks/>
          </p:cNvGrpSpPr>
          <p:nvPr/>
        </p:nvGrpSpPr>
        <p:grpSpPr bwMode="auto">
          <a:xfrm>
            <a:off x="1934597" y="2851410"/>
            <a:ext cx="65092" cy="520700"/>
            <a:chOff x="1177" y="1324"/>
            <a:chExt cx="41" cy="328"/>
          </a:xfrm>
        </p:grpSpPr>
        <p:sp>
          <p:nvSpPr>
            <p:cNvPr id="19529" name="Oval 6"/>
            <p:cNvSpPr>
              <a:spLocks noChangeArrowheads="1"/>
            </p:cNvSpPr>
            <p:nvPr/>
          </p:nvSpPr>
          <p:spPr bwMode="auto">
            <a:xfrm>
              <a:off x="1177" y="132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0" name="Oval 7"/>
            <p:cNvSpPr>
              <a:spLocks noChangeArrowheads="1"/>
            </p:cNvSpPr>
            <p:nvPr/>
          </p:nvSpPr>
          <p:spPr bwMode="auto">
            <a:xfrm>
              <a:off x="1177" y="142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1" name="Oval 8"/>
            <p:cNvSpPr>
              <a:spLocks noChangeArrowheads="1"/>
            </p:cNvSpPr>
            <p:nvPr/>
          </p:nvSpPr>
          <p:spPr bwMode="auto">
            <a:xfrm>
              <a:off x="1177" y="151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2" name="Oval 9"/>
            <p:cNvSpPr>
              <a:spLocks noChangeArrowheads="1"/>
            </p:cNvSpPr>
            <p:nvPr/>
          </p:nvSpPr>
          <p:spPr bwMode="auto">
            <a:xfrm>
              <a:off x="1177" y="161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614542" y="1824867"/>
            <a:ext cx="1879755" cy="397545"/>
            <a:chOff x="2508329" y="3535067"/>
            <a:chExt cx="1879755" cy="397545"/>
          </a:xfrm>
        </p:grpSpPr>
        <p:sp>
          <p:nvSpPr>
            <p:cNvPr id="19465" name="Rectangle 10"/>
            <p:cNvSpPr>
              <a:spLocks noChangeArrowheads="1"/>
            </p:cNvSpPr>
            <p:nvPr/>
          </p:nvSpPr>
          <p:spPr bwMode="auto">
            <a:xfrm>
              <a:off x="2508329" y="3651732"/>
              <a:ext cx="1879755" cy="2794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Rectangle 14"/>
            <p:cNvSpPr>
              <a:spLocks noChangeArrowheads="1"/>
            </p:cNvSpPr>
            <p:nvPr/>
          </p:nvSpPr>
          <p:spPr bwMode="auto">
            <a:xfrm>
              <a:off x="3205911" y="3535067"/>
              <a:ext cx="476093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dirty="0" smtClean="0"/>
                <a:t>pc</a:t>
              </a:r>
              <a:endParaRPr lang="en-US" dirty="0"/>
            </a:p>
          </p:txBody>
        </p:sp>
      </p:grpSp>
      <p:sp>
        <p:nvSpPr>
          <p:cNvPr id="19470" name="Freeform 15"/>
          <p:cNvSpPr>
            <a:spLocks/>
          </p:cNvSpPr>
          <p:nvPr/>
        </p:nvSpPr>
        <p:spPr bwMode="auto">
          <a:xfrm flipV="1">
            <a:off x="2352144" y="2220536"/>
            <a:ext cx="1040761" cy="503292"/>
          </a:xfrm>
          <a:custGeom>
            <a:avLst/>
            <a:gdLst>
              <a:gd name="T0" fmla="*/ 480 w 481"/>
              <a:gd name="T1" fmla="*/ 1056 h 1057"/>
              <a:gd name="T2" fmla="*/ 480 w 481"/>
              <a:gd name="T3" fmla="*/ 0 h 1057"/>
              <a:gd name="T4" fmla="*/ 0 w 481"/>
              <a:gd name="T5" fmla="*/ 0 h 1057"/>
              <a:gd name="T6" fmla="*/ 0 60000 65536"/>
              <a:gd name="T7" fmla="*/ 0 60000 65536"/>
              <a:gd name="T8" fmla="*/ 0 60000 65536"/>
              <a:gd name="T9" fmla="*/ 0 w 481"/>
              <a:gd name="T10" fmla="*/ 0 h 1057"/>
              <a:gd name="T11" fmla="*/ 481 w 481"/>
              <a:gd name="T12" fmla="*/ 1057 h 10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1" h="1057">
                <a:moveTo>
                  <a:pt x="480" y="1056"/>
                </a:moveTo>
                <a:lnTo>
                  <a:pt x="480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9475" name="Group 20"/>
          <p:cNvGrpSpPr>
            <a:grpSpLocks/>
          </p:cNvGrpSpPr>
          <p:nvPr/>
        </p:nvGrpSpPr>
        <p:grpSpPr bwMode="auto">
          <a:xfrm>
            <a:off x="1666287" y="1726784"/>
            <a:ext cx="709672" cy="2331323"/>
            <a:chOff x="1008" y="696"/>
            <a:chExt cx="447" cy="1584"/>
          </a:xfrm>
        </p:grpSpPr>
        <p:sp>
          <p:nvSpPr>
            <p:cNvPr id="19511" name="Line 21"/>
            <p:cNvSpPr>
              <a:spLocks noChangeShapeType="1"/>
            </p:cNvSpPr>
            <p:nvPr/>
          </p:nvSpPr>
          <p:spPr bwMode="auto">
            <a:xfrm>
              <a:off x="1012" y="841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2" name="Line 22"/>
            <p:cNvSpPr>
              <a:spLocks noChangeShapeType="1"/>
            </p:cNvSpPr>
            <p:nvPr/>
          </p:nvSpPr>
          <p:spPr bwMode="auto">
            <a:xfrm>
              <a:off x="1012" y="985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3" name="Line 23"/>
            <p:cNvSpPr>
              <a:spLocks noChangeShapeType="1"/>
            </p:cNvSpPr>
            <p:nvPr/>
          </p:nvSpPr>
          <p:spPr bwMode="auto">
            <a:xfrm>
              <a:off x="1012" y="1129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4" name="Line 24"/>
            <p:cNvSpPr>
              <a:spLocks noChangeShapeType="1"/>
            </p:cNvSpPr>
            <p:nvPr/>
          </p:nvSpPr>
          <p:spPr bwMode="auto">
            <a:xfrm>
              <a:off x="1012" y="1273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515" name="Group 25"/>
            <p:cNvGrpSpPr>
              <a:grpSpLocks/>
            </p:cNvGrpSpPr>
            <p:nvPr/>
          </p:nvGrpSpPr>
          <p:grpSpPr bwMode="auto">
            <a:xfrm>
              <a:off x="1012" y="1430"/>
              <a:ext cx="424" cy="418"/>
              <a:chOff x="1012" y="1430"/>
              <a:chExt cx="424" cy="418"/>
            </a:xfrm>
          </p:grpSpPr>
          <p:sp>
            <p:nvSpPr>
              <p:cNvPr id="19526" name="Line 26"/>
              <p:cNvSpPr>
                <a:spLocks noChangeShapeType="1"/>
              </p:cNvSpPr>
              <p:nvPr/>
            </p:nvSpPr>
            <p:spPr bwMode="auto">
              <a:xfrm>
                <a:off x="1012" y="1430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27" name="Line 27"/>
              <p:cNvSpPr>
                <a:spLocks noChangeShapeType="1"/>
              </p:cNvSpPr>
              <p:nvPr/>
            </p:nvSpPr>
            <p:spPr bwMode="auto">
              <a:xfrm>
                <a:off x="1012" y="1848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516" name="Rectangle 29"/>
            <p:cNvSpPr>
              <a:spLocks noChangeArrowheads="1"/>
            </p:cNvSpPr>
            <p:nvPr/>
          </p:nvSpPr>
          <p:spPr bwMode="auto">
            <a:xfrm>
              <a:off x="1128" y="696"/>
              <a:ext cx="21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517" name="Group 30"/>
            <p:cNvGrpSpPr>
              <a:grpSpLocks/>
            </p:cNvGrpSpPr>
            <p:nvPr/>
          </p:nvGrpSpPr>
          <p:grpSpPr bwMode="auto">
            <a:xfrm>
              <a:off x="1012" y="1984"/>
              <a:ext cx="428" cy="296"/>
              <a:chOff x="1012" y="1984"/>
              <a:chExt cx="428" cy="296"/>
            </a:xfrm>
          </p:grpSpPr>
          <p:sp>
            <p:nvSpPr>
              <p:cNvPr id="19524" name="Line 32"/>
              <p:cNvSpPr>
                <a:spLocks noChangeShapeType="1"/>
              </p:cNvSpPr>
              <p:nvPr/>
            </p:nvSpPr>
            <p:spPr bwMode="auto">
              <a:xfrm>
                <a:off x="1012" y="2280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25" name="Line 33"/>
              <p:cNvSpPr>
                <a:spLocks noChangeShapeType="1"/>
              </p:cNvSpPr>
              <p:nvPr/>
            </p:nvSpPr>
            <p:spPr bwMode="auto">
              <a:xfrm>
                <a:off x="1016" y="1984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520" name="Line 35"/>
            <p:cNvSpPr>
              <a:spLocks noChangeShapeType="1"/>
            </p:cNvSpPr>
            <p:nvPr/>
          </p:nvSpPr>
          <p:spPr bwMode="auto">
            <a:xfrm>
              <a:off x="1016" y="2128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9" name="Freeform 38"/>
            <p:cNvSpPr>
              <a:spLocks/>
            </p:cNvSpPr>
            <p:nvPr/>
          </p:nvSpPr>
          <p:spPr bwMode="auto">
            <a:xfrm>
              <a:off x="1008" y="697"/>
              <a:ext cx="447" cy="1583"/>
            </a:xfrm>
            <a:custGeom>
              <a:avLst/>
              <a:gdLst>
                <a:gd name="T0" fmla="*/ 0 w 433"/>
                <a:gd name="T1" fmla="*/ 0 h 2304"/>
                <a:gd name="T2" fmla="*/ 432 w 433"/>
                <a:gd name="T3" fmla="*/ 0 h 2304"/>
                <a:gd name="T4" fmla="*/ 432 w 433"/>
                <a:gd name="T5" fmla="*/ 2303 h 2304"/>
                <a:gd name="T6" fmla="*/ 0 w 433"/>
                <a:gd name="T7" fmla="*/ 2303 h 23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3"/>
                <a:gd name="T13" fmla="*/ 0 h 2304"/>
                <a:gd name="T14" fmla="*/ 433 w 433"/>
                <a:gd name="T15" fmla="*/ 2304 h 23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3" h="2304">
                  <a:moveTo>
                    <a:pt x="0" y="0"/>
                  </a:moveTo>
                  <a:lnTo>
                    <a:pt x="432" y="0"/>
                  </a:lnTo>
                  <a:lnTo>
                    <a:pt x="432" y="2303"/>
                  </a:lnTo>
                  <a:lnTo>
                    <a:pt x="0" y="2303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81" name="Freeform 64"/>
          <p:cNvSpPr>
            <a:spLocks/>
          </p:cNvSpPr>
          <p:nvPr/>
        </p:nvSpPr>
        <p:spPr bwMode="auto">
          <a:xfrm flipH="1">
            <a:off x="6650143" y="4010272"/>
            <a:ext cx="45719" cy="723063"/>
          </a:xfrm>
          <a:custGeom>
            <a:avLst/>
            <a:gdLst>
              <a:gd name="T0" fmla="*/ 0 w 1"/>
              <a:gd name="T1" fmla="*/ 736 h 737"/>
              <a:gd name="T2" fmla="*/ 0 w 1"/>
              <a:gd name="T3" fmla="*/ 0 h 737"/>
              <a:gd name="T4" fmla="*/ 0 60000 65536"/>
              <a:gd name="T5" fmla="*/ 0 60000 65536"/>
              <a:gd name="T6" fmla="*/ 0 w 1"/>
              <a:gd name="T7" fmla="*/ 0 h 737"/>
              <a:gd name="T8" fmla="*/ 1 w 1"/>
              <a:gd name="T9" fmla="*/ 737 h 7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737">
                <a:moveTo>
                  <a:pt x="0" y="736"/>
                </a:move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L15-</a:t>
            </a:r>
            <a:fld id="{BE49CFAA-92BB-45AE-A2AC-2CF4188AC6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844722" y="1745648"/>
            <a:ext cx="2450486" cy="2263140"/>
            <a:chOff x="4844722" y="2022363"/>
            <a:chExt cx="2450486" cy="2263140"/>
          </a:xfrm>
        </p:grpSpPr>
        <p:grpSp>
          <p:nvGrpSpPr>
            <p:cNvPr id="16" name="Group 15"/>
            <p:cNvGrpSpPr/>
            <p:nvPr/>
          </p:nvGrpSpPr>
          <p:grpSpPr>
            <a:xfrm>
              <a:off x="4844722" y="2022363"/>
              <a:ext cx="2450486" cy="2263140"/>
              <a:chOff x="3945797" y="2022363"/>
              <a:chExt cx="3349411" cy="2263140"/>
            </a:xfrm>
          </p:grpSpPr>
          <p:sp>
            <p:nvSpPr>
              <p:cNvPr id="19491" name="Rectangle 55"/>
              <p:cNvSpPr>
                <a:spLocks noChangeArrowheads="1"/>
              </p:cNvSpPr>
              <p:nvPr/>
            </p:nvSpPr>
            <p:spPr bwMode="auto">
              <a:xfrm>
                <a:off x="3958533" y="2022363"/>
                <a:ext cx="3323940" cy="22605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2" name="Line 56"/>
              <p:cNvSpPr>
                <a:spLocks noChangeShapeType="1"/>
              </p:cNvSpPr>
              <p:nvPr/>
            </p:nvSpPr>
            <p:spPr bwMode="auto">
              <a:xfrm>
                <a:off x="3958532" y="2238263"/>
                <a:ext cx="33366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3" name="Line 57"/>
              <p:cNvSpPr>
                <a:spLocks noChangeShapeType="1"/>
              </p:cNvSpPr>
              <p:nvPr/>
            </p:nvSpPr>
            <p:spPr bwMode="auto">
              <a:xfrm>
                <a:off x="3958532" y="2466863"/>
                <a:ext cx="33366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4" name="Line 58"/>
              <p:cNvSpPr>
                <a:spLocks noChangeShapeType="1"/>
              </p:cNvSpPr>
              <p:nvPr/>
            </p:nvSpPr>
            <p:spPr bwMode="auto">
              <a:xfrm>
                <a:off x="3958532" y="2695463"/>
                <a:ext cx="33366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5" name="Line 59"/>
              <p:cNvSpPr>
                <a:spLocks noChangeShapeType="1"/>
              </p:cNvSpPr>
              <p:nvPr/>
            </p:nvSpPr>
            <p:spPr bwMode="auto">
              <a:xfrm>
                <a:off x="3945797" y="2935288"/>
                <a:ext cx="33366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6" name="Line 60"/>
              <p:cNvSpPr>
                <a:spLocks noChangeShapeType="1"/>
              </p:cNvSpPr>
              <p:nvPr/>
            </p:nvSpPr>
            <p:spPr bwMode="auto">
              <a:xfrm>
                <a:off x="3958532" y="3609862"/>
                <a:ext cx="33366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7" name="Line 61"/>
              <p:cNvSpPr>
                <a:spLocks noChangeShapeType="1"/>
              </p:cNvSpPr>
              <p:nvPr/>
            </p:nvSpPr>
            <p:spPr bwMode="auto">
              <a:xfrm>
                <a:off x="3958532" y="3838462"/>
                <a:ext cx="33366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8" name="Line 62"/>
              <p:cNvSpPr>
                <a:spLocks noChangeShapeType="1"/>
              </p:cNvSpPr>
              <p:nvPr/>
            </p:nvSpPr>
            <p:spPr bwMode="auto">
              <a:xfrm>
                <a:off x="3958532" y="4067062"/>
                <a:ext cx="33366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" name="Straight Connector 3"/>
              <p:cNvCxnSpPr/>
              <p:nvPr/>
            </p:nvCxnSpPr>
            <p:spPr bwMode="auto">
              <a:xfrm>
                <a:off x="5610219" y="2024904"/>
                <a:ext cx="0" cy="2260599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3" name="Rectangle 73"/>
            <p:cNvSpPr>
              <a:spLocks noChangeArrowheads="1"/>
            </p:cNvSpPr>
            <p:nvPr/>
          </p:nvSpPr>
          <p:spPr bwMode="auto">
            <a:xfrm>
              <a:off x="5213782" y="2357237"/>
              <a:ext cx="488917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dirty="0" err="1" smtClean="0"/>
                <a:t>pc</a:t>
              </a:r>
              <a:r>
                <a:rPr lang="en-US" sz="1800" baseline="-25000" dirty="0" err="1" smtClean="0"/>
                <a:t>i</a:t>
              </a:r>
              <a:endParaRPr lang="en-US" sz="1800" dirty="0"/>
            </a:p>
          </p:txBody>
        </p:sp>
        <p:sp>
          <p:nvSpPr>
            <p:cNvPr id="19486" name="Rectangle 73"/>
            <p:cNvSpPr>
              <a:spLocks noChangeArrowheads="1"/>
            </p:cNvSpPr>
            <p:nvPr/>
          </p:nvSpPr>
          <p:spPr bwMode="auto">
            <a:xfrm>
              <a:off x="6155895" y="2398253"/>
              <a:ext cx="1006687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dirty="0"/>
                <a:t> </a:t>
              </a:r>
              <a:r>
                <a:rPr lang="en-US" sz="1800" dirty="0" err="1" smtClean="0"/>
                <a:t>target</a:t>
              </a:r>
              <a:r>
                <a:rPr lang="en-US" sz="1800" baseline="-25000" dirty="0" err="1"/>
                <a:t>i</a:t>
              </a:r>
              <a:endParaRPr lang="en-US" sz="1800" dirty="0"/>
            </a:p>
          </p:txBody>
        </p:sp>
      </p:grpSp>
      <p:grpSp>
        <p:nvGrpSpPr>
          <p:cNvPr id="74" name="Group 68"/>
          <p:cNvGrpSpPr>
            <a:grpSpLocks/>
          </p:cNvGrpSpPr>
          <p:nvPr/>
        </p:nvGrpSpPr>
        <p:grpSpPr bwMode="auto">
          <a:xfrm>
            <a:off x="5400671" y="2716766"/>
            <a:ext cx="65092" cy="520700"/>
            <a:chOff x="3473" y="1324"/>
            <a:chExt cx="41" cy="328"/>
          </a:xfrm>
        </p:grpSpPr>
        <p:sp>
          <p:nvSpPr>
            <p:cNvPr id="75" name="Oval 69"/>
            <p:cNvSpPr>
              <a:spLocks noChangeArrowheads="1"/>
            </p:cNvSpPr>
            <p:nvPr/>
          </p:nvSpPr>
          <p:spPr bwMode="auto">
            <a:xfrm>
              <a:off x="3473" y="132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Oval 70"/>
            <p:cNvSpPr>
              <a:spLocks noChangeArrowheads="1"/>
            </p:cNvSpPr>
            <p:nvPr/>
          </p:nvSpPr>
          <p:spPr bwMode="auto">
            <a:xfrm>
              <a:off x="3473" y="142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71"/>
            <p:cNvSpPr>
              <a:spLocks noChangeArrowheads="1"/>
            </p:cNvSpPr>
            <p:nvPr/>
          </p:nvSpPr>
          <p:spPr bwMode="auto">
            <a:xfrm>
              <a:off x="3473" y="151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72"/>
            <p:cNvSpPr>
              <a:spLocks noChangeArrowheads="1"/>
            </p:cNvSpPr>
            <p:nvPr/>
          </p:nvSpPr>
          <p:spPr bwMode="auto">
            <a:xfrm>
              <a:off x="3473" y="161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485" name="Group 68"/>
          <p:cNvGrpSpPr>
            <a:grpSpLocks/>
          </p:cNvGrpSpPr>
          <p:nvPr/>
        </p:nvGrpSpPr>
        <p:grpSpPr bwMode="auto">
          <a:xfrm>
            <a:off x="6595658" y="2745316"/>
            <a:ext cx="65092" cy="520700"/>
            <a:chOff x="3473" y="1324"/>
            <a:chExt cx="41" cy="328"/>
          </a:xfrm>
        </p:grpSpPr>
        <p:sp>
          <p:nvSpPr>
            <p:cNvPr id="19487" name="Oval 69"/>
            <p:cNvSpPr>
              <a:spLocks noChangeArrowheads="1"/>
            </p:cNvSpPr>
            <p:nvPr/>
          </p:nvSpPr>
          <p:spPr bwMode="auto">
            <a:xfrm>
              <a:off x="3473" y="132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8" name="Oval 70"/>
            <p:cNvSpPr>
              <a:spLocks noChangeArrowheads="1"/>
            </p:cNvSpPr>
            <p:nvPr/>
          </p:nvSpPr>
          <p:spPr bwMode="auto">
            <a:xfrm>
              <a:off x="3473" y="142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Oval 71"/>
            <p:cNvSpPr>
              <a:spLocks noChangeArrowheads="1"/>
            </p:cNvSpPr>
            <p:nvPr/>
          </p:nvSpPr>
          <p:spPr bwMode="auto">
            <a:xfrm>
              <a:off x="3473" y="151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0" name="Oval 72"/>
            <p:cNvSpPr>
              <a:spLocks noChangeArrowheads="1"/>
            </p:cNvSpPr>
            <p:nvPr/>
          </p:nvSpPr>
          <p:spPr bwMode="auto">
            <a:xfrm>
              <a:off x="3473" y="161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" name="TextBox 108"/>
          <p:cNvSpPr txBox="1">
            <a:spLocks noChangeArrowheads="1"/>
          </p:cNvSpPr>
          <p:nvPr/>
        </p:nvSpPr>
        <p:spPr bwMode="auto">
          <a:xfrm>
            <a:off x="601414" y="6279099"/>
            <a:ext cx="85042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BTB permits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ppc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to be determined </a:t>
            </a:r>
            <a:r>
              <a:rPr lang="en-US" i="1" dirty="0">
                <a:solidFill>
                  <a:srgbClr val="FF0000"/>
                </a:solidFill>
                <a:latin typeface="Comic Sans MS" pitchFamily="66" charset="0"/>
              </a:rPr>
              <a:t>before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the instruction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is decoded</a:t>
            </a:r>
          </a:p>
        </p:txBody>
      </p:sp>
      <p:sp>
        <p:nvSpPr>
          <p:cNvPr id="90" name="Rectangle 45"/>
          <p:cNvSpPr>
            <a:spLocks noChangeArrowheads="1"/>
          </p:cNvSpPr>
          <p:nvPr/>
        </p:nvSpPr>
        <p:spPr bwMode="auto">
          <a:xfrm>
            <a:off x="7297222" y="1743492"/>
            <a:ext cx="658966" cy="226275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Line 46"/>
          <p:cNvSpPr>
            <a:spLocks noChangeShapeType="1"/>
          </p:cNvSpPr>
          <p:nvPr/>
        </p:nvSpPr>
        <p:spPr bwMode="auto">
          <a:xfrm>
            <a:off x="7301588" y="1969201"/>
            <a:ext cx="628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Line 47"/>
          <p:cNvSpPr>
            <a:spLocks noChangeShapeType="1"/>
          </p:cNvSpPr>
          <p:nvPr/>
        </p:nvSpPr>
        <p:spPr bwMode="auto">
          <a:xfrm>
            <a:off x="7301588" y="2194739"/>
            <a:ext cx="628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48"/>
          <p:cNvSpPr>
            <a:spLocks noChangeShapeType="1"/>
          </p:cNvSpPr>
          <p:nvPr/>
        </p:nvSpPr>
        <p:spPr bwMode="auto">
          <a:xfrm>
            <a:off x="7301588" y="2420278"/>
            <a:ext cx="628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Line 49"/>
          <p:cNvSpPr>
            <a:spLocks noChangeShapeType="1"/>
          </p:cNvSpPr>
          <p:nvPr/>
        </p:nvSpPr>
        <p:spPr bwMode="auto">
          <a:xfrm>
            <a:off x="7301588" y="2657848"/>
            <a:ext cx="628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Line 50"/>
          <p:cNvSpPr>
            <a:spLocks noChangeShapeType="1"/>
          </p:cNvSpPr>
          <p:nvPr/>
        </p:nvSpPr>
        <p:spPr bwMode="auto">
          <a:xfrm>
            <a:off x="7301588" y="3346495"/>
            <a:ext cx="628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Line 51"/>
          <p:cNvSpPr>
            <a:spLocks noChangeShapeType="1"/>
          </p:cNvSpPr>
          <p:nvPr/>
        </p:nvSpPr>
        <p:spPr bwMode="auto">
          <a:xfrm>
            <a:off x="7301588" y="3560002"/>
            <a:ext cx="628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Line 52"/>
          <p:cNvSpPr>
            <a:spLocks noChangeShapeType="1"/>
          </p:cNvSpPr>
          <p:nvPr/>
        </p:nvSpPr>
        <p:spPr bwMode="auto">
          <a:xfrm>
            <a:off x="7301588" y="3785540"/>
            <a:ext cx="628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53"/>
          <p:cNvSpPr>
            <a:spLocks noChangeArrowheads="1"/>
          </p:cNvSpPr>
          <p:nvPr/>
        </p:nvSpPr>
        <p:spPr bwMode="auto">
          <a:xfrm>
            <a:off x="7292510" y="2129991"/>
            <a:ext cx="724879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 smtClean="0"/>
              <a:t>valid</a:t>
            </a:r>
            <a:endParaRPr lang="en-US" sz="1800" dirty="0"/>
          </a:p>
        </p:txBody>
      </p:sp>
      <p:grpSp>
        <p:nvGrpSpPr>
          <p:cNvPr id="83" name="Group 54"/>
          <p:cNvGrpSpPr>
            <a:grpSpLocks/>
          </p:cNvGrpSpPr>
          <p:nvPr/>
        </p:nvGrpSpPr>
        <p:grpSpPr bwMode="auto">
          <a:xfrm>
            <a:off x="7571549" y="2759012"/>
            <a:ext cx="65088" cy="486320"/>
            <a:chOff x="4857" y="1524"/>
            <a:chExt cx="41" cy="328"/>
          </a:xfrm>
        </p:grpSpPr>
        <p:sp>
          <p:nvSpPr>
            <p:cNvPr id="86" name="Oval 55"/>
            <p:cNvSpPr>
              <a:spLocks noChangeArrowheads="1"/>
            </p:cNvSpPr>
            <p:nvPr/>
          </p:nvSpPr>
          <p:spPr bwMode="auto">
            <a:xfrm>
              <a:off x="4857" y="152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56"/>
            <p:cNvSpPr>
              <a:spLocks noChangeArrowheads="1"/>
            </p:cNvSpPr>
            <p:nvPr/>
          </p:nvSpPr>
          <p:spPr bwMode="auto">
            <a:xfrm>
              <a:off x="4857" y="162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57"/>
            <p:cNvSpPr>
              <a:spLocks noChangeArrowheads="1"/>
            </p:cNvSpPr>
            <p:nvPr/>
          </p:nvSpPr>
          <p:spPr bwMode="auto">
            <a:xfrm>
              <a:off x="4857" y="171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58"/>
            <p:cNvSpPr>
              <a:spLocks noChangeArrowheads="1"/>
            </p:cNvSpPr>
            <p:nvPr/>
          </p:nvSpPr>
          <p:spPr bwMode="auto">
            <a:xfrm>
              <a:off x="4857" y="181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" name="Freeform 64"/>
          <p:cNvSpPr>
            <a:spLocks/>
          </p:cNvSpPr>
          <p:nvPr/>
        </p:nvSpPr>
        <p:spPr bwMode="auto">
          <a:xfrm flipH="1">
            <a:off x="7548689" y="4006247"/>
            <a:ext cx="45719" cy="723063"/>
          </a:xfrm>
          <a:custGeom>
            <a:avLst/>
            <a:gdLst>
              <a:gd name="T0" fmla="*/ 0 w 1"/>
              <a:gd name="T1" fmla="*/ 736 h 737"/>
              <a:gd name="T2" fmla="*/ 0 w 1"/>
              <a:gd name="T3" fmla="*/ 0 h 737"/>
              <a:gd name="T4" fmla="*/ 0 60000 65536"/>
              <a:gd name="T5" fmla="*/ 0 60000 65536"/>
              <a:gd name="T6" fmla="*/ 0 w 1"/>
              <a:gd name="T7" fmla="*/ 0 h 737"/>
              <a:gd name="T8" fmla="*/ 1 w 1"/>
              <a:gd name="T9" fmla="*/ 737 h 7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737">
                <a:moveTo>
                  <a:pt x="0" y="736"/>
                </a:move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" name="Oval 72"/>
          <p:cNvSpPr>
            <a:spLocks noChangeArrowheads="1"/>
          </p:cNvSpPr>
          <p:nvPr/>
        </p:nvSpPr>
        <p:spPr bwMode="auto">
          <a:xfrm>
            <a:off x="4995229" y="4206911"/>
            <a:ext cx="861048" cy="42701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73"/>
          <p:cNvSpPr>
            <a:spLocks/>
          </p:cNvSpPr>
          <p:nvPr/>
        </p:nvSpPr>
        <p:spPr bwMode="auto">
          <a:xfrm flipH="1">
            <a:off x="5370616" y="4645785"/>
            <a:ext cx="45719" cy="242174"/>
          </a:xfrm>
          <a:custGeom>
            <a:avLst/>
            <a:gdLst>
              <a:gd name="T0" fmla="*/ 0 w 1"/>
              <a:gd name="T1" fmla="*/ 256 h 257"/>
              <a:gd name="T2" fmla="*/ 0 w 1"/>
              <a:gd name="T3" fmla="*/ 0 h 257"/>
              <a:gd name="T4" fmla="*/ 0 60000 65536"/>
              <a:gd name="T5" fmla="*/ 0 60000 65536"/>
              <a:gd name="T6" fmla="*/ 0 w 1"/>
              <a:gd name="T7" fmla="*/ 0 h 257"/>
              <a:gd name="T8" fmla="*/ 1 w 1"/>
              <a:gd name="T9" fmla="*/ 257 h 2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57">
                <a:moveTo>
                  <a:pt x="0" y="256"/>
                </a:move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" name="Freeform 74"/>
          <p:cNvSpPr>
            <a:spLocks/>
          </p:cNvSpPr>
          <p:nvPr/>
        </p:nvSpPr>
        <p:spPr bwMode="auto">
          <a:xfrm flipH="1">
            <a:off x="5366777" y="4029896"/>
            <a:ext cx="45719" cy="185715"/>
          </a:xfrm>
          <a:custGeom>
            <a:avLst/>
            <a:gdLst>
              <a:gd name="T0" fmla="*/ 0 w 1"/>
              <a:gd name="T1" fmla="*/ 200 h 201"/>
              <a:gd name="T2" fmla="*/ 0 w 1"/>
              <a:gd name="T3" fmla="*/ 0 h 201"/>
              <a:gd name="T4" fmla="*/ 0 60000 65536"/>
              <a:gd name="T5" fmla="*/ 0 60000 65536"/>
              <a:gd name="T6" fmla="*/ 0 w 1"/>
              <a:gd name="T7" fmla="*/ 0 h 201"/>
              <a:gd name="T8" fmla="*/ 1 w 1"/>
              <a:gd name="T9" fmla="*/ 201 h 2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01">
                <a:moveTo>
                  <a:pt x="0" y="200"/>
                </a:move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" name="Rectangle 76"/>
          <p:cNvSpPr>
            <a:spLocks noChangeArrowheads="1"/>
          </p:cNvSpPr>
          <p:nvPr/>
        </p:nvSpPr>
        <p:spPr bwMode="auto">
          <a:xfrm>
            <a:off x="4939184" y="4187607"/>
            <a:ext cx="973138" cy="4032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/>
              <a:t>match</a:t>
            </a:r>
          </a:p>
        </p:txBody>
      </p:sp>
      <p:sp>
        <p:nvSpPr>
          <p:cNvPr id="104" name="Freeform 13"/>
          <p:cNvSpPr>
            <a:spLocks/>
          </p:cNvSpPr>
          <p:nvPr/>
        </p:nvSpPr>
        <p:spPr bwMode="auto">
          <a:xfrm flipV="1">
            <a:off x="3626114" y="2223362"/>
            <a:ext cx="839787" cy="143820"/>
          </a:xfrm>
          <a:custGeom>
            <a:avLst/>
            <a:gdLst>
              <a:gd name="T0" fmla="*/ 0 w 529"/>
              <a:gd name="T1" fmla="*/ 96 h 97"/>
              <a:gd name="T2" fmla="*/ 48 w 529"/>
              <a:gd name="T3" fmla="*/ 48 h 97"/>
              <a:gd name="T4" fmla="*/ 240 w 529"/>
              <a:gd name="T5" fmla="*/ 48 h 97"/>
              <a:gd name="T6" fmla="*/ 288 w 529"/>
              <a:gd name="T7" fmla="*/ 0 h 97"/>
              <a:gd name="T8" fmla="*/ 336 w 529"/>
              <a:gd name="T9" fmla="*/ 48 h 97"/>
              <a:gd name="T10" fmla="*/ 480 w 529"/>
              <a:gd name="T11" fmla="*/ 48 h 97"/>
              <a:gd name="T12" fmla="*/ 528 w 529"/>
              <a:gd name="T13" fmla="*/ 96 h 9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9"/>
              <a:gd name="T22" fmla="*/ 0 h 97"/>
              <a:gd name="T23" fmla="*/ 529 w 529"/>
              <a:gd name="T24" fmla="*/ 97 h 9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9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480" y="48"/>
                </a:lnTo>
                <a:lnTo>
                  <a:pt x="528" y="96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" name="Freeform 20"/>
          <p:cNvSpPr>
            <a:spLocks/>
          </p:cNvSpPr>
          <p:nvPr/>
        </p:nvSpPr>
        <p:spPr bwMode="auto">
          <a:xfrm flipV="1">
            <a:off x="4083314" y="2365699"/>
            <a:ext cx="762000" cy="854025"/>
          </a:xfrm>
          <a:custGeom>
            <a:avLst/>
            <a:gdLst>
              <a:gd name="T0" fmla="*/ 0 w 385"/>
              <a:gd name="T1" fmla="*/ 1152 h 1153"/>
              <a:gd name="T2" fmla="*/ 0 w 385"/>
              <a:gd name="T3" fmla="*/ 0 h 1153"/>
              <a:gd name="T4" fmla="*/ 384 w 385"/>
              <a:gd name="T5" fmla="*/ 0 h 1153"/>
              <a:gd name="T6" fmla="*/ 0 60000 65536"/>
              <a:gd name="T7" fmla="*/ 0 60000 65536"/>
              <a:gd name="T8" fmla="*/ 0 60000 65536"/>
              <a:gd name="T9" fmla="*/ 0 w 385"/>
              <a:gd name="T10" fmla="*/ 0 h 1153"/>
              <a:gd name="T11" fmla="*/ 385 w 385"/>
              <a:gd name="T12" fmla="*/ 1153 h 11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" h="1153">
                <a:moveTo>
                  <a:pt x="0" y="1152"/>
                </a:moveTo>
                <a:lnTo>
                  <a:pt x="0" y="0"/>
                </a:lnTo>
                <a:lnTo>
                  <a:pt x="384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" name="Line 21"/>
          <p:cNvSpPr>
            <a:spLocks noChangeShapeType="1"/>
          </p:cNvSpPr>
          <p:nvPr/>
        </p:nvSpPr>
        <p:spPr bwMode="auto">
          <a:xfrm flipH="1">
            <a:off x="3951551" y="2638513"/>
            <a:ext cx="165100" cy="5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Rectangle 22"/>
          <p:cNvSpPr>
            <a:spLocks noChangeArrowheads="1"/>
          </p:cNvSpPr>
          <p:nvPr/>
        </p:nvSpPr>
        <p:spPr bwMode="auto">
          <a:xfrm>
            <a:off x="4083314" y="2508036"/>
            <a:ext cx="315912" cy="3721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k</a:t>
            </a:r>
          </a:p>
        </p:txBody>
      </p:sp>
      <p:sp>
        <p:nvSpPr>
          <p:cNvPr id="108" name="Freeform 101"/>
          <p:cNvSpPr>
            <a:spLocks/>
          </p:cNvSpPr>
          <p:nvPr/>
        </p:nvSpPr>
        <p:spPr bwMode="auto">
          <a:xfrm>
            <a:off x="3394983" y="2694624"/>
            <a:ext cx="1564086" cy="1708924"/>
          </a:xfrm>
          <a:custGeom>
            <a:avLst/>
            <a:gdLst>
              <a:gd name="T0" fmla="*/ 0 w 1536"/>
              <a:gd name="T1" fmla="*/ 0 h 912"/>
              <a:gd name="T2" fmla="*/ 0 w 1536"/>
              <a:gd name="T3" fmla="*/ 912 h 912"/>
              <a:gd name="T4" fmla="*/ 1536 w 1536"/>
              <a:gd name="T5" fmla="*/ 912 h 912"/>
              <a:gd name="T6" fmla="*/ 0 60000 65536"/>
              <a:gd name="T7" fmla="*/ 0 60000 65536"/>
              <a:gd name="T8" fmla="*/ 0 60000 65536"/>
              <a:gd name="T9" fmla="*/ 0 w 1536"/>
              <a:gd name="T10" fmla="*/ 0 h 912"/>
              <a:gd name="T11" fmla="*/ 1536 w 1536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6" h="912">
                <a:moveTo>
                  <a:pt x="0" y="0"/>
                </a:moveTo>
                <a:lnTo>
                  <a:pt x="0" y="912"/>
                </a:lnTo>
                <a:lnTo>
                  <a:pt x="1536" y="912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Rectangle 4"/>
          <p:cNvSpPr>
            <a:spLocks noChangeArrowheads="1"/>
          </p:cNvSpPr>
          <p:nvPr/>
        </p:nvSpPr>
        <p:spPr bwMode="auto">
          <a:xfrm>
            <a:off x="4780473" y="1399837"/>
            <a:ext cx="3790950" cy="39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/>
              <a:t>2</a:t>
            </a:r>
            <a:r>
              <a:rPr lang="en-US" baseline="30000" dirty="0"/>
              <a:t>k</a:t>
            </a:r>
            <a:r>
              <a:rPr lang="en-US" dirty="0"/>
              <a:t>-entry direct-mapped BTB</a:t>
            </a:r>
          </a:p>
        </p:txBody>
      </p:sp>
      <p:sp>
        <p:nvSpPr>
          <p:cNvPr id="110" name="Content Placeholder 2"/>
          <p:cNvSpPr>
            <a:spLocks noGrp="1"/>
          </p:cNvSpPr>
          <p:nvPr>
            <p:ph idx="1"/>
          </p:nvPr>
        </p:nvSpPr>
        <p:spPr>
          <a:xfrm>
            <a:off x="557642" y="4740441"/>
            <a:ext cx="8586357" cy="1453046"/>
          </a:xfrm>
        </p:spPr>
        <p:txBody>
          <a:bodyPr/>
          <a:lstStyle/>
          <a:p>
            <a:r>
              <a:rPr lang="en-US" sz="2000" dirty="0"/>
              <a:t>BTB remembers recent targets for a set of </a:t>
            </a:r>
            <a:r>
              <a:rPr lang="en-US" sz="2000" i="1" dirty="0"/>
              <a:t>control </a:t>
            </a:r>
            <a:r>
              <a:rPr lang="en-US" sz="2000" i="1" dirty="0" smtClean="0"/>
              <a:t>instructions</a:t>
            </a:r>
            <a:endParaRPr lang="en-US" sz="2000" dirty="0" smtClean="0"/>
          </a:p>
          <a:p>
            <a:pPr lvl="1"/>
            <a:r>
              <a:rPr lang="en-US" sz="1800" dirty="0"/>
              <a:t>Fetch: looks for the pc and the associated target in BTB; </a:t>
            </a:r>
            <a:r>
              <a:rPr lang="en-US" sz="1800" dirty="0" smtClean="0"/>
              <a:t>if </a:t>
            </a:r>
            <a:r>
              <a:rPr lang="en-US" sz="1800" dirty="0"/>
              <a:t>pc in not found </a:t>
            </a:r>
            <a:r>
              <a:rPr lang="en-US" sz="1800" dirty="0" smtClean="0"/>
              <a:t>then </a:t>
            </a:r>
            <a:r>
              <a:rPr lang="en-US" sz="1800" dirty="0" err="1"/>
              <a:t>ppc</a:t>
            </a:r>
            <a:r>
              <a:rPr lang="en-US" sz="1800" dirty="0"/>
              <a:t> is pc+4</a:t>
            </a:r>
          </a:p>
          <a:p>
            <a:pPr lvl="1"/>
            <a:r>
              <a:rPr lang="en-US" sz="1800" dirty="0" smtClean="0"/>
              <a:t>Execute</a:t>
            </a:r>
            <a:r>
              <a:rPr lang="en-US" sz="1800" dirty="0"/>
              <a:t>: checks prediction, if wrong kills the </a:t>
            </a:r>
            <a:r>
              <a:rPr lang="en-US" sz="1800" dirty="0" smtClean="0"/>
              <a:t>instruction and </a:t>
            </a:r>
            <a:r>
              <a:rPr lang="en-US" sz="1800" dirty="0"/>
              <a:t>updates </a:t>
            </a:r>
            <a:r>
              <a:rPr lang="en-US" sz="1800" dirty="0" smtClean="0"/>
              <a:t>BTB (only </a:t>
            </a:r>
            <a:r>
              <a:rPr lang="en-US" sz="1800" dirty="0"/>
              <a:t>for branches and </a:t>
            </a:r>
            <a:r>
              <a:rPr lang="en-US" sz="1800" dirty="0" smtClean="0"/>
              <a:t>jumps)</a:t>
            </a:r>
            <a:endParaRPr lang="en-US" sz="1800" dirty="0"/>
          </a:p>
        </p:txBody>
      </p:sp>
      <p:sp>
        <p:nvSpPr>
          <p:cNvPr id="20" name="TextBox 19"/>
          <p:cNvSpPr txBox="1"/>
          <p:nvPr/>
        </p:nvSpPr>
        <p:spPr>
          <a:xfrm>
            <a:off x="92514" y="4371273"/>
            <a:ext cx="3801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Even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small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BTBs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are effective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Next </a:t>
            </a:r>
            <a:r>
              <a:rPr lang="en-US" sz="4000" dirty="0" err="1" smtClean="0"/>
              <a:t>Addr</a:t>
            </a:r>
            <a:r>
              <a:rPr lang="en-US" sz="4000" dirty="0" smtClean="0"/>
              <a:t> Predictor interface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26571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AddrPred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nap(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pc);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update(Redirect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endinterface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66975" y="3286125"/>
            <a:ext cx="35621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 implementations:</a:t>
            </a:r>
          </a:p>
          <a:p>
            <a:pPr marL="457200" indent="-457200">
              <a:buAutoNum type="alphaLcParenR"/>
            </a:pPr>
            <a:r>
              <a:rPr lang="en-US" dirty="0" smtClean="0"/>
              <a:t>Simple PC+4 predictor</a:t>
            </a:r>
          </a:p>
          <a:p>
            <a:pPr marL="457200" indent="-457200">
              <a:buAutoNum type="alphaLcParenR"/>
            </a:pPr>
            <a:r>
              <a:rPr lang="en-US" dirty="0" smtClean="0"/>
              <a:t>Predictor using BTB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L15-</a:t>
            </a:r>
            <a:fld id="{BE49CFAA-92BB-45AE-A2AC-2CF4188AC6C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88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PC+4 predictor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mkPcPlus4(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AddrPred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nap(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pc);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pc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update(Redirect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endmodule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L15-</a:t>
            </a:r>
            <a:fld id="{BE49CFAA-92BB-45AE-A2AC-2CF4188AC6C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73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BTB predictor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975" y="1524000"/>
            <a:ext cx="8448675" cy="50292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mkBtb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AddrPred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RegFile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BtbIndex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mkRegFileFull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RegFile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BtbIndex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BtbTag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entryPcArr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mkRegFileFull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Vector#(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BtbEntries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validArr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replicateM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(False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BtbIndex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getIndex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)=truncate(pc&gt;&gt;2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BtbTag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getTag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pc)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truncateLSB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(pc);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nap(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pc);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BtbIndex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index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getIndex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(pc);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BtbTag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tag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getTag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(pc);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validArr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[index] &amp;&amp; tag ==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entryPcArr.sub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(index))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ppcArr.sub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(index);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else return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(pc + 4);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Action update(Redirect redirect); ...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L15-</a:t>
            </a:r>
            <a:fld id="{BE49CFAA-92BB-45AE-A2AC-2CF4188AC6C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3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61268" cy="1143000"/>
          </a:xfrm>
        </p:spPr>
        <p:txBody>
          <a:bodyPr/>
          <a:lstStyle/>
          <a:p>
            <a:r>
              <a:rPr lang="en-US" sz="4000" dirty="0" smtClean="0"/>
              <a:t>BTB predictor update method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078" y="2660073"/>
            <a:ext cx="7451148" cy="3942609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method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Action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update(Redirect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redirect);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redirect.taken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begin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      let index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getIndex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redirect.pc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      let tag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getTag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redirect.pc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validArr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[index] &lt;= True;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entryPcArr.upd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(index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tag);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ppcArr.upd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(index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redirect.nextPc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(tag ==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entryPcArr.sub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(index))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validArr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[index] &lt;= False;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1267" y="1603169"/>
            <a:ext cx="74302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redirect</a:t>
            </a:r>
            <a:r>
              <a:rPr lang="en-US" dirty="0" smtClean="0">
                <a:cs typeface="Courier New" pitchFamily="49" charset="0"/>
              </a:rPr>
              <a:t> input contains a pc</a:t>
            </a:r>
            <a:r>
              <a:rPr lang="en-US" dirty="0">
                <a:cs typeface="Courier New" pitchFamily="49" charset="0"/>
              </a:rPr>
              <a:t>, the correct next pc and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cs typeface="Courier New" pitchFamily="49" charset="0"/>
              </a:rPr>
              <a:t>whether the branch was taken or not (to avoid making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cs typeface="Courier New" pitchFamily="49" charset="0"/>
              </a:rPr>
              <a:t>entries for not-taken </a:t>
            </a:r>
            <a:r>
              <a:rPr lang="en-US" dirty="0" smtClean="0">
                <a:cs typeface="Courier New" pitchFamily="49" charset="0"/>
              </a:rPr>
              <a:t>branches)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L15-</a:t>
            </a:r>
            <a:fld id="{BE49CFAA-92BB-45AE-A2AC-2CF4188AC6C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67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142288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Integrating BTB in the 2-Stage pipeline</a:t>
            </a:r>
            <a:endParaRPr lang="en-US" sz="3600" dirty="0" smtClean="0"/>
          </a:p>
        </p:txBody>
      </p:sp>
      <p:sp>
        <p:nvSpPr>
          <p:cNvPr id="1433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89074"/>
            <a:ext cx="8151813" cy="4645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mkProc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      pc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IMemory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mkIMemory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mkDMemory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#(Decode2Execute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d2e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mkFifo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(False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edirect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mkFifo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AddrPred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btb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mkBtb</a:t>
            </a:r>
            <a:endParaRPr lang="en-US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Scoreboard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#(1)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mkScoreboard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rule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rule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L15-</a:t>
            </a:r>
            <a:fld id="{BE49CFAA-92BB-45AE-A2AC-2CF4188AC6C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53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8598"/>
            <a:ext cx="7772400" cy="1143000"/>
          </a:xfrm>
        </p:spPr>
        <p:txBody>
          <a:bodyPr/>
          <a:lstStyle/>
          <a:p>
            <a:r>
              <a:rPr lang="en-US" sz="4000" dirty="0" smtClean="0"/>
              <a:t>2-Stage </a:t>
            </a:r>
            <a:r>
              <a:rPr lang="en-US" sz="4000" dirty="0"/>
              <a:t>pipeline</a:t>
            </a:r>
            <a:br>
              <a:rPr lang="en-US" sz="4000" dirty="0"/>
            </a:br>
            <a:r>
              <a:rPr lang="en-US" sz="4000" dirty="0" err="1"/>
              <a:t>doExecute</a:t>
            </a:r>
            <a:r>
              <a:rPr lang="en-US" sz="4000" dirty="0"/>
              <a:t> </a:t>
            </a:r>
            <a:r>
              <a:rPr lang="en-US" sz="4000" dirty="0" smtClean="0"/>
              <a:t>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" y="1501139"/>
            <a:ext cx="8511540" cy="508041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x = d2e.first;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pc   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epoch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rVal1 = x.rVal1;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rVal2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x.rVal2;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(epoch 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rVal1, rVal2, pc,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op:Ld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addr:eInst.addr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:?});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 &lt;-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op:St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addr:eInst.addr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data:eInst.data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rf.wr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(?,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eInst.mispredict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                     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redirect.enq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&lt;= !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d2e.deq;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sb.remove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56957" y="5208938"/>
            <a:ext cx="3855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mic Sans MS" pitchFamily="66" charset="0"/>
              </a:rPr>
              <a:t>send information about all branch resolutions for </a:t>
            </a:r>
            <a:r>
              <a:rPr lang="en-US" sz="1800" dirty="0" err="1" smtClean="0">
                <a:solidFill>
                  <a:srgbClr val="FF0000"/>
                </a:solidFill>
                <a:latin typeface="Comic Sans MS" pitchFamily="66" charset="0"/>
              </a:rPr>
              <a:t>btb</a:t>
            </a:r>
            <a:r>
              <a:rPr lang="en-US" sz="1800" dirty="0" smtClean="0">
                <a:solidFill>
                  <a:srgbClr val="FF0000"/>
                </a:solidFill>
                <a:latin typeface="Comic Sans MS" pitchFamily="66" charset="0"/>
              </a:rPr>
              <a:t> training </a:t>
            </a:r>
            <a:endParaRPr lang="en-US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2826327" y="4952010"/>
            <a:ext cx="1460665" cy="54626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89761" y="4739668"/>
            <a:ext cx="8577989" cy="181588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ea typeface="Calibri"/>
              </a:rPr>
              <a:t>    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ea typeface="Calibri"/>
              </a:rPr>
              <a:t>if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ea typeface="Calibri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ea typeface="Calibri"/>
              </a:rPr>
              <a:t>eInst.iType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ea typeface="Calibri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== J ||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eInst.iType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==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Jr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||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eInst.iType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== Br)</a:t>
            </a:r>
            <a:b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</a:b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       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ea typeface="Calibri"/>
              </a:rPr>
              <a:t>redirect.enq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ea typeface="Calibri"/>
              </a:rPr>
              <a:t>(Redirect{pc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: pc, 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ea typeface="Calibri"/>
              </a:rPr>
              <a:t>nextPc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: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eInst.addr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           taken: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eInst.brTaken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,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mispredict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: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eInst.mispredict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           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ea typeface="Calibri"/>
              </a:rPr>
              <a:t>brType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: 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ea typeface="Calibri"/>
              </a:rPr>
              <a:t>eInst.iType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ea typeface="Calibri"/>
              </a:rPr>
              <a:t>});</a:t>
            </a: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</a:br>
            <a:r>
              <a:rPr lang="en-US" sz="1600" dirty="0">
                <a:solidFill>
                  <a:srgbClr val="FF0000"/>
                </a:solidFill>
                <a:latin typeface="Courier New"/>
                <a:ea typeface="Calibri"/>
              </a:rPr>
              <a:t>      </a:t>
            </a:r>
            <a:r>
              <a:rPr lang="en-US" sz="1600" b="1" dirty="0">
                <a:latin typeface="Courier New"/>
                <a:ea typeface="Calibri"/>
              </a:rPr>
              <a:t>if</a:t>
            </a:r>
            <a:r>
              <a:rPr lang="en-US" sz="1600" dirty="0">
                <a:latin typeface="Courier New"/>
                <a:ea typeface="Calibri"/>
              </a:rPr>
              <a:t>(</a:t>
            </a:r>
            <a:r>
              <a:rPr lang="en-US" sz="1600" dirty="0" err="1">
                <a:latin typeface="Courier New"/>
                <a:ea typeface="Calibri"/>
              </a:rPr>
              <a:t>eInst.mispredict</a:t>
            </a:r>
            <a:r>
              <a:rPr lang="en-US" sz="1600" dirty="0">
                <a:latin typeface="Courier New"/>
                <a:ea typeface="Calibri"/>
              </a:rPr>
              <a:t>) </a:t>
            </a:r>
            <a:r>
              <a:rPr lang="en-US" sz="1600" dirty="0" err="1">
                <a:latin typeface="Courier New"/>
                <a:ea typeface="Calibri"/>
              </a:rPr>
              <a:t>eEpoch</a:t>
            </a:r>
            <a:r>
              <a:rPr lang="en-US" sz="1600" dirty="0">
                <a:latin typeface="Courier New"/>
                <a:ea typeface="Calibri"/>
              </a:rPr>
              <a:t> &lt;= !</a:t>
            </a:r>
            <a:r>
              <a:rPr lang="en-US" sz="1600" dirty="0" err="1">
                <a:latin typeface="Courier New"/>
                <a:ea typeface="Calibri"/>
              </a:rPr>
              <a:t>eEpoch</a:t>
            </a:r>
            <a:r>
              <a:rPr lang="en-US" sz="1600" dirty="0">
                <a:latin typeface="Courier New"/>
                <a:ea typeface="Calibri"/>
              </a:rPr>
              <a:t>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d2e.deq;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sb.remove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endrule</a:t>
            </a:r>
            <a:endParaRPr lang="en-US" sz="1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L15-</a:t>
            </a:r>
            <a:fld id="{BE49CFAA-92BB-45AE-A2AC-2CF4188AC6C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5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/>
          <p:cNvCxnSpPr/>
          <p:nvPr/>
        </p:nvCxnSpPr>
        <p:spPr bwMode="auto">
          <a:xfrm flipH="1">
            <a:off x="4726379" y="1416835"/>
            <a:ext cx="2005139" cy="79197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2-Stage </a:t>
            </a:r>
            <a:r>
              <a:rPr lang="en-US" sz="2400" dirty="0"/>
              <a:t>pipeline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doFetch</a:t>
            </a:r>
            <a:r>
              <a:rPr lang="en-US" dirty="0"/>
              <a:t> </a:t>
            </a:r>
            <a:r>
              <a:rPr lang="en-US" dirty="0" smtClean="0"/>
              <a:t>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55" y="1579118"/>
            <a:ext cx="8273902" cy="486794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(pc);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redirect.notEmpty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&lt;= !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pc &lt;=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redirect.first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redirect.deq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else begin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nextAddrPredictor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(pc);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decode(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stall 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sb.search1(dInst.src1)|| sb.search2(dInst.src2);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(!stall)  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rVal1 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rf.rd1(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(?, dInst.src1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rVal2 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rf.rd2(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(?, dInst.src2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));  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d2e.enq(Decode2Execute{pc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pc,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epoch: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rVal1: rVal1, rVal2: rVal2});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sb.insert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dInst.rDst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pc &lt;=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 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10796" y="1106880"/>
            <a:ext cx="19700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mic Sans MS" pitchFamily="66" charset="0"/>
              </a:rPr>
              <a:t>update </a:t>
            </a:r>
            <a:r>
              <a:rPr lang="en-US" sz="1800" dirty="0" err="1" smtClean="0">
                <a:solidFill>
                  <a:srgbClr val="FF0000"/>
                </a:solidFill>
                <a:latin typeface="Comic Sans MS" pitchFamily="66" charset="0"/>
              </a:rPr>
              <a:t>btb</a:t>
            </a:r>
            <a:r>
              <a:rPr lang="en-US" sz="1800" dirty="0" smtClean="0">
                <a:solidFill>
                  <a:srgbClr val="FF0000"/>
                </a:solidFill>
                <a:latin typeface="Comic Sans MS" pitchFamily="66" charset="0"/>
              </a:rPr>
              <a:t> but</a:t>
            </a:r>
          </a:p>
          <a:p>
            <a:r>
              <a:rPr lang="en-US" sz="1800" dirty="0">
                <a:solidFill>
                  <a:srgbClr val="FF0000"/>
                </a:solidFill>
                <a:latin typeface="Comic Sans MS" pitchFamily="66" charset="0"/>
              </a:rPr>
              <a:t>change pc only on a </a:t>
            </a:r>
            <a:r>
              <a:rPr lang="en-US" sz="1800" dirty="0" err="1" smtClean="0">
                <a:solidFill>
                  <a:srgbClr val="FF0000"/>
                </a:solidFill>
                <a:latin typeface="Comic Sans MS" pitchFamily="66" charset="0"/>
              </a:rPr>
              <a:t>mispredict</a:t>
            </a:r>
            <a:endParaRPr lang="en-US" sz="1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628899" y="3676650"/>
            <a:ext cx="2705100" cy="9525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714438" y="3531124"/>
            <a:ext cx="258127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btb.nap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(pc)</a:t>
            </a:r>
            <a:endParaRPr lang="en-US" sz="16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55443" y="2356375"/>
            <a:ext cx="795337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btb.update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redirect.first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redirect.deq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16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redirect.notEmpty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redirect.first.mispredict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begin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pc &lt;=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redirect.first.ppc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&lt;= !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1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L15-</a:t>
            </a:r>
            <a:fld id="{BE49CFAA-92BB-45AE-A2AC-2CF4188AC6C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69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oup 2"/>
          <p:cNvGrpSpPr>
            <a:grpSpLocks/>
          </p:cNvGrpSpPr>
          <p:nvPr/>
        </p:nvGrpSpPr>
        <p:grpSpPr bwMode="auto">
          <a:xfrm>
            <a:off x="6051550" y="1350963"/>
            <a:ext cx="2481263" cy="5168900"/>
            <a:chOff x="3229" y="879"/>
            <a:chExt cx="1563" cy="3256"/>
          </a:xfrm>
        </p:grpSpPr>
        <p:sp>
          <p:nvSpPr>
            <p:cNvPr id="9229" name="Rectangle 3"/>
            <p:cNvSpPr>
              <a:spLocks noChangeAspect="1" noChangeArrowheads="1"/>
            </p:cNvSpPr>
            <p:nvPr/>
          </p:nvSpPr>
          <p:spPr bwMode="auto">
            <a:xfrm>
              <a:off x="3229" y="3440"/>
              <a:ext cx="1563" cy="56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9230" name="Rectangle 4"/>
            <p:cNvSpPr>
              <a:spLocks noChangeAspect="1" noChangeArrowheads="1"/>
            </p:cNvSpPr>
            <p:nvPr/>
          </p:nvSpPr>
          <p:spPr bwMode="auto">
            <a:xfrm>
              <a:off x="3229" y="2398"/>
              <a:ext cx="1563" cy="9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9231" name="Rectangle 5"/>
            <p:cNvSpPr>
              <a:spLocks noChangeAspect="1" noChangeArrowheads="1"/>
            </p:cNvSpPr>
            <p:nvPr/>
          </p:nvSpPr>
          <p:spPr bwMode="auto">
            <a:xfrm>
              <a:off x="3229" y="1791"/>
              <a:ext cx="1563" cy="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9232" name="Rectangle 6"/>
            <p:cNvSpPr>
              <a:spLocks noChangeAspect="1" noChangeArrowheads="1"/>
            </p:cNvSpPr>
            <p:nvPr/>
          </p:nvSpPr>
          <p:spPr bwMode="auto">
            <a:xfrm>
              <a:off x="3229" y="966"/>
              <a:ext cx="1563" cy="7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 i="1"/>
            </a:p>
          </p:txBody>
        </p:sp>
        <p:sp>
          <p:nvSpPr>
            <p:cNvPr id="9233" name="Rectangle 7"/>
            <p:cNvSpPr>
              <a:spLocks noChangeAspect="1" noChangeArrowheads="1"/>
            </p:cNvSpPr>
            <p:nvPr/>
          </p:nvSpPr>
          <p:spPr bwMode="auto">
            <a:xfrm>
              <a:off x="3360" y="1183"/>
              <a:ext cx="607" cy="3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/>
                <a:t>I-cache</a:t>
              </a:r>
            </a:p>
          </p:txBody>
        </p:sp>
        <p:sp>
          <p:nvSpPr>
            <p:cNvPr id="9234" name="Rectangle 8"/>
            <p:cNvSpPr>
              <a:spLocks noChangeAspect="1" noChangeArrowheads="1"/>
            </p:cNvSpPr>
            <p:nvPr/>
          </p:nvSpPr>
          <p:spPr bwMode="auto">
            <a:xfrm>
              <a:off x="3360" y="1617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800"/>
                <a:t>Fetch Buffer</a:t>
              </a:r>
            </a:p>
          </p:txBody>
        </p:sp>
        <p:sp>
          <p:nvSpPr>
            <p:cNvPr id="9235" name="Rectangle 9"/>
            <p:cNvSpPr>
              <a:spLocks noChangeAspect="1" noChangeArrowheads="1"/>
            </p:cNvSpPr>
            <p:nvPr/>
          </p:nvSpPr>
          <p:spPr bwMode="auto">
            <a:xfrm>
              <a:off x="3360" y="2138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/>
                <a:t>Issue</a:t>
              </a:r>
            </a:p>
            <a:p>
              <a:pPr algn="ctr" eaLnBrk="0" hangingPunct="0"/>
              <a:r>
                <a:rPr lang="en-US" sz="1800"/>
                <a:t>Buffer</a:t>
              </a:r>
            </a:p>
          </p:txBody>
        </p:sp>
        <p:sp>
          <p:nvSpPr>
            <p:cNvPr id="9236" name="Rectangle 10"/>
            <p:cNvSpPr>
              <a:spLocks noChangeAspect="1" noChangeArrowheads="1"/>
            </p:cNvSpPr>
            <p:nvPr/>
          </p:nvSpPr>
          <p:spPr bwMode="auto">
            <a:xfrm>
              <a:off x="3360" y="2659"/>
              <a:ext cx="607" cy="3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/>
                <a:t>Func.</a:t>
              </a:r>
            </a:p>
            <a:p>
              <a:pPr algn="ctr" eaLnBrk="0" hangingPunct="0"/>
              <a:r>
                <a:rPr lang="en-US" sz="1800"/>
                <a:t>Units</a:t>
              </a:r>
            </a:p>
          </p:txBody>
        </p:sp>
        <p:sp>
          <p:nvSpPr>
            <p:cNvPr id="9237" name="Rectangle 11"/>
            <p:cNvSpPr>
              <a:spLocks noChangeAspect="1" noChangeArrowheads="1"/>
            </p:cNvSpPr>
            <p:nvPr/>
          </p:nvSpPr>
          <p:spPr bwMode="auto">
            <a:xfrm>
              <a:off x="3360" y="3788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/>
                <a:t>Arch.</a:t>
              </a:r>
            </a:p>
            <a:p>
              <a:pPr algn="ctr" eaLnBrk="0" hangingPunct="0"/>
              <a:r>
                <a:rPr lang="en-US" sz="1800"/>
                <a:t>State</a:t>
              </a:r>
            </a:p>
          </p:txBody>
        </p:sp>
        <p:sp>
          <p:nvSpPr>
            <p:cNvPr id="9238" name="Line 12"/>
            <p:cNvSpPr>
              <a:spLocks noChangeAspect="1" noChangeShapeType="1"/>
            </p:cNvSpPr>
            <p:nvPr/>
          </p:nvSpPr>
          <p:spPr bwMode="auto">
            <a:xfrm rot="5400000">
              <a:off x="3598" y="1118"/>
              <a:ext cx="1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13"/>
            <p:cNvSpPr>
              <a:spLocks noChangeAspect="1" noChangeShapeType="1"/>
            </p:cNvSpPr>
            <p:nvPr/>
          </p:nvSpPr>
          <p:spPr bwMode="auto">
            <a:xfrm>
              <a:off x="3663" y="1487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14"/>
            <p:cNvSpPr>
              <a:spLocks noChangeAspect="1" noChangeShapeType="1"/>
            </p:cNvSpPr>
            <p:nvPr/>
          </p:nvSpPr>
          <p:spPr bwMode="auto">
            <a:xfrm>
              <a:off x="3663" y="1964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15"/>
            <p:cNvSpPr>
              <a:spLocks noChangeAspect="1" noChangeShapeType="1"/>
            </p:cNvSpPr>
            <p:nvPr/>
          </p:nvSpPr>
          <p:spPr bwMode="auto">
            <a:xfrm>
              <a:off x="3663" y="2485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Text Box 16"/>
            <p:cNvSpPr txBox="1">
              <a:spLocks noChangeAspect="1" noChangeArrowheads="1"/>
            </p:cNvSpPr>
            <p:nvPr/>
          </p:nvSpPr>
          <p:spPr bwMode="auto">
            <a:xfrm>
              <a:off x="4011" y="2529"/>
              <a:ext cx="69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i="1"/>
                <a:t>Execute</a:t>
              </a:r>
            </a:p>
          </p:txBody>
        </p:sp>
        <p:sp>
          <p:nvSpPr>
            <p:cNvPr id="9243" name="Text Box 17"/>
            <p:cNvSpPr txBox="1">
              <a:spLocks noChangeAspect="1" noChangeArrowheads="1"/>
            </p:cNvSpPr>
            <p:nvPr/>
          </p:nvSpPr>
          <p:spPr bwMode="auto">
            <a:xfrm>
              <a:off x="4054" y="1878"/>
              <a:ext cx="6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i="1"/>
                <a:t>Decode</a:t>
              </a:r>
            </a:p>
          </p:txBody>
        </p:sp>
        <p:sp>
          <p:nvSpPr>
            <p:cNvPr id="9244" name="Rectangle 18"/>
            <p:cNvSpPr>
              <a:spLocks noChangeAspect="1" noChangeArrowheads="1"/>
            </p:cNvSpPr>
            <p:nvPr/>
          </p:nvSpPr>
          <p:spPr bwMode="auto">
            <a:xfrm>
              <a:off x="3360" y="3223"/>
              <a:ext cx="607" cy="3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/>
                <a:t>Result</a:t>
              </a:r>
            </a:p>
            <a:p>
              <a:pPr algn="ctr" eaLnBrk="0" hangingPunct="0"/>
              <a:r>
                <a:rPr lang="en-US" sz="1800"/>
                <a:t>Buffer</a:t>
              </a:r>
            </a:p>
          </p:txBody>
        </p:sp>
        <p:sp>
          <p:nvSpPr>
            <p:cNvPr id="9245" name="Line 19"/>
            <p:cNvSpPr>
              <a:spLocks noChangeAspect="1" noChangeShapeType="1"/>
            </p:cNvSpPr>
            <p:nvPr/>
          </p:nvSpPr>
          <p:spPr bwMode="auto">
            <a:xfrm>
              <a:off x="3663" y="3050"/>
              <a:ext cx="0" cy="17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20"/>
            <p:cNvSpPr>
              <a:spLocks noChangeAspect="1" noChangeShapeType="1"/>
            </p:cNvSpPr>
            <p:nvPr/>
          </p:nvSpPr>
          <p:spPr bwMode="auto">
            <a:xfrm>
              <a:off x="3663" y="3614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Text Box 21"/>
            <p:cNvSpPr txBox="1">
              <a:spLocks noChangeAspect="1" noChangeArrowheads="1"/>
            </p:cNvSpPr>
            <p:nvPr/>
          </p:nvSpPr>
          <p:spPr bwMode="auto">
            <a:xfrm>
              <a:off x="4054" y="3440"/>
              <a:ext cx="68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i="1"/>
                <a:t>Commit</a:t>
              </a:r>
            </a:p>
          </p:txBody>
        </p:sp>
        <p:sp>
          <p:nvSpPr>
            <p:cNvPr id="9248" name="Rectangle 22"/>
            <p:cNvSpPr>
              <a:spLocks noChangeAspect="1" noChangeArrowheads="1"/>
            </p:cNvSpPr>
            <p:nvPr/>
          </p:nvSpPr>
          <p:spPr bwMode="auto">
            <a:xfrm>
              <a:off x="3360" y="879"/>
              <a:ext cx="607" cy="17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/>
                <a:t>PC</a:t>
              </a:r>
            </a:p>
          </p:txBody>
        </p:sp>
        <p:sp>
          <p:nvSpPr>
            <p:cNvPr id="9249" name="Text Box 23"/>
            <p:cNvSpPr txBox="1">
              <a:spLocks noChangeAspect="1" noChangeArrowheads="1"/>
            </p:cNvSpPr>
            <p:nvPr/>
          </p:nvSpPr>
          <p:spPr bwMode="auto">
            <a:xfrm>
              <a:off x="4054" y="1139"/>
              <a:ext cx="573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i="1"/>
                <a:t>Fetch</a:t>
              </a: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4565650" y="1266826"/>
            <a:ext cx="1727200" cy="4597404"/>
            <a:chOff x="2876" y="798"/>
            <a:chExt cx="1088" cy="2896"/>
          </a:xfrm>
        </p:grpSpPr>
        <p:sp>
          <p:nvSpPr>
            <p:cNvPr id="9226" name="Freeform 25"/>
            <p:cNvSpPr>
              <a:spLocks noChangeAspect="1"/>
            </p:cNvSpPr>
            <p:nvPr/>
          </p:nvSpPr>
          <p:spPr bwMode="auto">
            <a:xfrm>
              <a:off x="3356" y="892"/>
              <a:ext cx="608" cy="2498"/>
            </a:xfrm>
            <a:custGeom>
              <a:avLst/>
              <a:gdLst>
                <a:gd name="T0" fmla="*/ 608 w 608"/>
                <a:gd name="T1" fmla="*/ 2765 h 2774"/>
                <a:gd name="T2" fmla="*/ 466 w 608"/>
                <a:gd name="T3" fmla="*/ 2744 h 2774"/>
                <a:gd name="T4" fmla="*/ 424 w 608"/>
                <a:gd name="T5" fmla="*/ 2712 h 2774"/>
                <a:gd name="T6" fmla="*/ 393 w 608"/>
                <a:gd name="T7" fmla="*/ 2707 h 2774"/>
                <a:gd name="T8" fmla="*/ 351 w 608"/>
                <a:gd name="T9" fmla="*/ 2676 h 2774"/>
                <a:gd name="T10" fmla="*/ 288 w 608"/>
                <a:gd name="T11" fmla="*/ 2655 h 2774"/>
                <a:gd name="T12" fmla="*/ 225 w 608"/>
                <a:gd name="T13" fmla="*/ 2602 h 2774"/>
                <a:gd name="T14" fmla="*/ 173 w 608"/>
                <a:gd name="T15" fmla="*/ 2529 h 2774"/>
                <a:gd name="T16" fmla="*/ 152 w 608"/>
                <a:gd name="T17" fmla="*/ 2477 h 2774"/>
                <a:gd name="T18" fmla="*/ 110 w 608"/>
                <a:gd name="T19" fmla="*/ 2456 h 2774"/>
                <a:gd name="T20" fmla="*/ 58 w 608"/>
                <a:gd name="T21" fmla="*/ 2309 h 2774"/>
                <a:gd name="T22" fmla="*/ 37 w 608"/>
                <a:gd name="T23" fmla="*/ 2215 h 2774"/>
                <a:gd name="T24" fmla="*/ 26 w 608"/>
                <a:gd name="T25" fmla="*/ 2152 h 2774"/>
                <a:gd name="T26" fmla="*/ 16 w 608"/>
                <a:gd name="T27" fmla="*/ 2089 h 2774"/>
                <a:gd name="T28" fmla="*/ 0 w 608"/>
                <a:gd name="T29" fmla="*/ 1754 h 2774"/>
                <a:gd name="T30" fmla="*/ 5 w 608"/>
                <a:gd name="T31" fmla="*/ 1073 h 2774"/>
                <a:gd name="T32" fmla="*/ 84 w 608"/>
                <a:gd name="T33" fmla="*/ 393 h 2774"/>
                <a:gd name="T34" fmla="*/ 147 w 608"/>
                <a:gd name="T35" fmla="*/ 204 h 2774"/>
                <a:gd name="T36" fmla="*/ 183 w 608"/>
                <a:gd name="T37" fmla="*/ 183 h 2774"/>
                <a:gd name="T38" fmla="*/ 225 w 608"/>
                <a:gd name="T39" fmla="*/ 152 h 2774"/>
                <a:gd name="T40" fmla="*/ 241 w 608"/>
                <a:gd name="T41" fmla="*/ 131 h 2774"/>
                <a:gd name="T42" fmla="*/ 325 w 608"/>
                <a:gd name="T43" fmla="*/ 68 h 2774"/>
                <a:gd name="T44" fmla="*/ 513 w 608"/>
                <a:gd name="T45" fmla="*/ 10 h 2774"/>
                <a:gd name="T46" fmla="*/ 534 w 608"/>
                <a:gd name="T47" fmla="*/ 5 h 2774"/>
                <a:gd name="T48" fmla="*/ 566 w 608"/>
                <a:gd name="T49" fmla="*/ 0 h 27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08"/>
                <a:gd name="T76" fmla="*/ 0 h 2774"/>
                <a:gd name="T77" fmla="*/ 608 w 608"/>
                <a:gd name="T78" fmla="*/ 2774 h 27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08" h="2774">
                  <a:moveTo>
                    <a:pt x="608" y="2765"/>
                  </a:moveTo>
                  <a:cubicBezTo>
                    <a:pt x="557" y="2774"/>
                    <a:pt x="515" y="2756"/>
                    <a:pt x="466" y="2744"/>
                  </a:cubicBezTo>
                  <a:cubicBezTo>
                    <a:pt x="452" y="2733"/>
                    <a:pt x="440" y="2720"/>
                    <a:pt x="424" y="2712"/>
                  </a:cubicBezTo>
                  <a:cubicBezTo>
                    <a:pt x="415" y="2707"/>
                    <a:pt x="402" y="2712"/>
                    <a:pt x="393" y="2707"/>
                  </a:cubicBezTo>
                  <a:cubicBezTo>
                    <a:pt x="377" y="2699"/>
                    <a:pt x="366" y="2685"/>
                    <a:pt x="351" y="2676"/>
                  </a:cubicBezTo>
                  <a:cubicBezTo>
                    <a:pt x="344" y="2672"/>
                    <a:pt x="295" y="2657"/>
                    <a:pt x="288" y="2655"/>
                  </a:cubicBezTo>
                  <a:cubicBezTo>
                    <a:pt x="278" y="2648"/>
                    <a:pt x="236" y="2618"/>
                    <a:pt x="225" y="2602"/>
                  </a:cubicBezTo>
                  <a:cubicBezTo>
                    <a:pt x="170" y="2519"/>
                    <a:pt x="241" y="2597"/>
                    <a:pt x="173" y="2529"/>
                  </a:cubicBezTo>
                  <a:cubicBezTo>
                    <a:pt x="166" y="2512"/>
                    <a:pt x="164" y="2491"/>
                    <a:pt x="152" y="2477"/>
                  </a:cubicBezTo>
                  <a:cubicBezTo>
                    <a:pt x="142" y="2465"/>
                    <a:pt x="122" y="2467"/>
                    <a:pt x="110" y="2456"/>
                  </a:cubicBezTo>
                  <a:cubicBezTo>
                    <a:pt x="98" y="2406"/>
                    <a:pt x="74" y="2359"/>
                    <a:pt x="58" y="2309"/>
                  </a:cubicBezTo>
                  <a:cubicBezTo>
                    <a:pt x="48" y="2279"/>
                    <a:pt x="47" y="2246"/>
                    <a:pt x="37" y="2215"/>
                  </a:cubicBezTo>
                  <a:cubicBezTo>
                    <a:pt x="19" y="2101"/>
                    <a:pt x="45" y="2263"/>
                    <a:pt x="26" y="2152"/>
                  </a:cubicBezTo>
                  <a:cubicBezTo>
                    <a:pt x="22" y="2131"/>
                    <a:pt x="16" y="2089"/>
                    <a:pt x="16" y="2089"/>
                  </a:cubicBezTo>
                  <a:cubicBezTo>
                    <a:pt x="8" y="1977"/>
                    <a:pt x="3" y="1867"/>
                    <a:pt x="0" y="1754"/>
                  </a:cubicBezTo>
                  <a:cubicBezTo>
                    <a:pt x="2" y="1527"/>
                    <a:pt x="2" y="1300"/>
                    <a:pt x="5" y="1073"/>
                  </a:cubicBezTo>
                  <a:cubicBezTo>
                    <a:pt x="8" y="855"/>
                    <a:pt x="16" y="604"/>
                    <a:pt x="84" y="393"/>
                  </a:cubicBezTo>
                  <a:cubicBezTo>
                    <a:pt x="88" y="370"/>
                    <a:pt x="125" y="230"/>
                    <a:pt x="147" y="204"/>
                  </a:cubicBezTo>
                  <a:cubicBezTo>
                    <a:pt x="156" y="193"/>
                    <a:pt x="171" y="190"/>
                    <a:pt x="183" y="183"/>
                  </a:cubicBezTo>
                  <a:cubicBezTo>
                    <a:pt x="207" y="138"/>
                    <a:pt x="176" y="184"/>
                    <a:pt x="225" y="152"/>
                  </a:cubicBezTo>
                  <a:cubicBezTo>
                    <a:pt x="232" y="147"/>
                    <a:pt x="235" y="138"/>
                    <a:pt x="241" y="131"/>
                  </a:cubicBezTo>
                  <a:cubicBezTo>
                    <a:pt x="265" y="105"/>
                    <a:pt x="291" y="79"/>
                    <a:pt x="325" y="68"/>
                  </a:cubicBezTo>
                  <a:cubicBezTo>
                    <a:pt x="369" y="20"/>
                    <a:pt x="452" y="15"/>
                    <a:pt x="513" y="10"/>
                  </a:cubicBezTo>
                  <a:cubicBezTo>
                    <a:pt x="520" y="8"/>
                    <a:pt x="527" y="6"/>
                    <a:pt x="534" y="5"/>
                  </a:cubicBezTo>
                  <a:cubicBezTo>
                    <a:pt x="545" y="3"/>
                    <a:pt x="566" y="0"/>
                    <a:pt x="566" y="0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Text Box 26"/>
            <p:cNvSpPr txBox="1">
              <a:spLocks noChangeArrowheads="1"/>
            </p:cNvSpPr>
            <p:nvPr/>
          </p:nvSpPr>
          <p:spPr bwMode="auto">
            <a:xfrm>
              <a:off x="3086" y="3290"/>
              <a:ext cx="772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/>
                <a:t>Branch</a:t>
              </a:r>
              <a:br>
                <a:rPr lang="en-US" sz="1800" dirty="0"/>
              </a:br>
              <a:r>
                <a:rPr lang="en-US" sz="1800" dirty="0"/>
                <a:t>executed</a:t>
              </a:r>
            </a:p>
          </p:txBody>
        </p:sp>
        <p:sp>
          <p:nvSpPr>
            <p:cNvPr id="9228" name="Text Box 27"/>
            <p:cNvSpPr txBox="1">
              <a:spLocks noChangeArrowheads="1"/>
            </p:cNvSpPr>
            <p:nvPr/>
          </p:nvSpPr>
          <p:spPr bwMode="auto">
            <a:xfrm>
              <a:off x="2876" y="798"/>
              <a:ext cx="868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1800" dirty="0"/>
                <a:t>Next fetch </a:t>
              </a:r>
              <a:r>
                <a:rPr lang="en-US" sz="1800" dirty="0" smtClean="0"/>
                <a:t>started</a:t>
              </a:r>
              <a:endParaRPr lang="en-US" sz="1800" dirty="0"/>
            </a:p>
          </p:txBody>
        </p:sp>
      </p:grpSp>
      <p:sp>
        <p:nvSpPr>
          <p:cNvPr id="9220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Flow Penalty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8814" y="1811213"/>
            <a:ext cx="4500811" cy="3548062"/>
          </a:xfrm>
        </p:spPr>
        <p:txBody>
          <a:bodyPr/>
          <a:lstStyle/>
          <a:p>
            <a:r>
              <a:rPr lang="en-US" sz="2000" dirty="0"/>
              <a:t>Modern processors may have &gt; 10 pipeline stages between next PC calculation and branch resolution </a:t>
            </a:r>
            <a:r>
              <a:rPr lang="en-US" sz="2000" dirty="0" smtClean="0"/>
              <a:t>!</a:t>
            </a:r>
          </a:p>
          <a:p>
            <a:r>
              <a:rPr lang="en-US" sz="2000" dirty="0">
                <a:solidFill>
                  <a:srgbClr val="FF0000"/>
                </a:solidFill>
              </a:rPr>
              <a:t>How much work is lost if pipeline doesn’t follow correct instruction flow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</a:p>
          <a:p>
            <a:pPr lvl="1"/>
            <a:r>
              <a:rPr lang="en-US" sz="1800" dirty="0"/>
              <a:t>Loop length x pipeline </a:t>
            </a:r>
            <a:r>
              <a:rPr lang="en-US" sz="1800" dirty="0" smtClean="0"/>
              <a:t>width</a:t>
            </a:r>
          </a:p>
          <a:p>
            <a:r>
              <a:rPr lang="en-US" sz="2000" dirty="0">
                <a:solidFill>
                  <a:srgbClr val="FF0000"/>
                </a:solidFill>
              </a:rPr>
              <a:t>What fraction of executed instructions are branch </a:t>
            </a:r>
            <a:r>
              <a:rPr lang="en-US" sz="2000" dirty="0" smtClean="0">
                <a:solidFill>
                  <a:srgbClr val="FF0000"/>
                </a:solidFill>
              </a:rPr>
              <a:t>instructions? 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861415" y="5543554"/>
            <a:ext cx="1883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>
                <a:latin typeface="Comic Sans MS" panose="030F0702030302020204" pitchFamily="66" charset="0"/>
              </a:rPr>
              <a:t>superscalarity</a:t>
            </a: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4565650" y="4487069"/>
            <a:ext cx="0" cy="1056485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L15-</a:t>
            </a:r>
            <a:fld id="{BE49CFAA-92BB-45AE-A2AC-2CF4188AC6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723" y="352302"/>
            <a:ext cx="8368145" cy="1143000"/>
          </a:xfrm>
        </p:spPr>
        <p:txBody>
          <a:bodyPr/>
          <a:lstStyle/>
          <a:p>
            <a:r>
              <a:rPr lang="en-US" dirty="0" smtClean="0"/>
              <a:t>Multiple Predictors:</a:t>
            </a:r>
            <a:r>
              <a:rPr lang="en-US" dirty="0"/>
              <a:t> </a:t>
            </a:r>
            <a:r>
              <a:rPr lang="en-US" dirty="0" smtClean="0"/>
              <a:t>BTB + Branch Direction Predictors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178" y="5291469"/>
            <a:ext cx="7772400" cy="1318882"/>
          </a:xfrm>
          <a:ln>
            <a:solidFill>
              <a:srgbClr val="FF0000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 smtClean="0"/>
              <a:t>Suppose we maintain a table of how a particular Br has resolved before. At the decode stage we can consult this table to check if the incoming (pc, </a:t>
            </a:r>
            <a:r>
              <a:rPr lang="en-US" sz="2000" dirty="0" err="1" smtClean="0"/>
              <a:t>ppc</a:t>
            </a:r>
            <a:r>
              <a:rPr lang="en-US" sz="2000" dirty="0" smtClean="0"/>
              <a:t>) pair matches our prediction. If not redirect the pc</a:t>
            </a:r>
            <a:endParaRPr lang="en-US" sz="20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79401" y="4367025"/>
            <a:ext cx="162877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/>
              <a:t>Need </a:t>
            </a:r>
          </a:p>
          <a:p>
            <a:pPr algn="ctr">
              <a:spcBef>
                <a:spcPts val="0"/>
              </a:spcBef>
            </a:pPr>
            <a:r>
              <a:rPr lang="en-US" sz="1800" dirty="0" smtClean="0"/>
              <a:t>next PC </a:t>
            </a:r>
            <a:r>
              <a:rPr lang="en-US" sz="1800" dirty="0"/>
              <a:t>immediately</a:t>
            </a: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1902571" y="4095750"/>
            <a:ext cx="1682939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 err="1"/>
              <a:t>Instr</a:t>
            </a:r>
            <a:r>
              <a:rPr lang="en-US" sz="1800" dirty="0"/>
              <a:t> type, </a:t>
            </a:r>
            <a:br>
              <a:rPr lang="en-US" sz="1800" dirty="0"/>
            </a:br>
            <a:r>
              <a:rPr lang="en-US" sz="1800" dirty="0"/>
              <a:t>PC relative targets available</a:t>
            </a:r>
            <a:endParaRPr lang="en-US" sz="1800" dirty="0">
              <a:solidFill>
                <a:srgbClr val="FF5050"/>
              </a:solidFill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3516806" y="4095750"/>
            <a:ext cx="2057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/>
              <a:t>Simple conditions, register targets available</a:t>
            </a:r>
            <a:endParaRPr lang="en-US" sz="1800" dirty="0">
              <a:solidFill>
                <a:srgbClr val="FF5050"/>
              </a:solidFill>
            </a:endParaRP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5695725" y="4095750"/>
            <a:ext cx="163055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Complex conditions available</a:t>
            </a:r>
            <a:endParaRPr lang="en-US" sz="1800" dirty="0">
              <a:solidFill>
                <a:srgbClr val="FF5050"/>
              </a:solidFill>
            </a:endParaRPr>
          </a:p>
        </p:txBody>
      </p:sp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1196181" y="1851310"/>
            <a:ext cx="1265238" cy="5943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/>
              <a:t>Next </a:t>
            </a:r>
            <a:r>
              <a:rPr lang="en-US" sz="1800" dirty="0" err="1"/>
              <a:t>Addr</a:t>
            </a:r>
            <a:endParaRPr lang="en-US" sz="1800" dirty="0"/>
          </a:p>
          <a:p>
            <a:pPr algn="ctr"/>
            <a:r>
              <a:rPr lang="en-US" sz="1800" dirty="0" err="1"/>
              <a:t>Pred</a:t>
            </a:r>
            <a:endParaRPr lang="en-US" sz="1800" dirty="0"/>
          </a:p>
        </p:txBody>
      </p:sp>
      <p:cxnSp>
        <p:nvCxnSpPr>
          <p:cNvPr id="12" name="AutoShape 31"/>
          <p:cNvCxnSpPr>
            <a:cxnSpLocks noChangeShapeType="1"/>
            <a:stCxn id="16" idx="3"/>
            <a:endCxn id="11" idx="2"/>
          </p:cNvCxnSpPr>
          <p:nvPr/>
        </p:nvCxnSpPr>
        <p:spPr bwMode="auto">
          <a:xfrm flipV="1">
            <a:off x="1308100" y="2445610"/>
            <a:ext cx="520700" cy="12373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" name="AutoShape 32"/>
          <p:cNvCxnSpPr>
            <a:cxnSpLocks noChangeShapeType="1"/>
          </p:cNvCxnSpPr>
          <p:nvPr/>
        </p:nvCxnSpPr>
        <p:spPr bwMode="auto">
          <a:xfrm rot="16200000" flipH="1" flipV="1">
            <a:off x="561975" y="2276761"/>
            <a:ext cx="1676401" cy="825500"/>
          </a:xfrm>
          <a:prstGeom prst="bentConnector4">
            <a:avLst>
              <a:gd name="adj1" fmla="val -13636"/>
              <a:gd name="adj2" fmla="val 127692"/>
            </a:avLst>
          </a:prstGeom>
          <a:noFill/>
          <a:ln w="19050">
            <a:solidFill>
              <a:srgbClr val="FF5050"/>
            </a:solidFill>
            <a:miter lim="800000"/>
            <a:headEnd/>
            <a:tailEnd type="triangle" w="lg" len="lg"/>
          </a:ln>
        </p:spPr>
      </p:cxnSp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776582" y="2388500"/>
            <a:ext cx="8044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dirty="0" smtClean="0">
                <a:solidFill>
                  <a:srgbClr val="FF5050"/>
                </a:solidFill>
              </a:rPr>
              <a:t>tight</a:t>
            </a:r>
          </a:p>
          <a:p>
            <a:pPr algn="ctr">
              <a:spcBef>
                <a:spcPts val="0"/>
              </a:spcBef>
            </a:pPr>
            <a:r>
              <a:rPr lang="en-US" sz="1600" dirty="0" smtClean="0">
                <a:solidFill>
                  <a:srgbClr val="FF5050"/>
                </a:solidFill>
              </a:rPr>
              <a:t>loop</a:t>
            </a:r>
            <a:endParaRPr lang="en-US" sz="1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003300" y="2921000"/>
            <a:ext cx="8083550" cy="1524000"/>
            <a:chOff x="1003300" y="2921000"/>
            <a:chExt cx="8083550" cy="1524000"/>
          </a:xfrm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1003300" y="2921000"/>
              <a:ext cx="304800" cy="1524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</a:t>
              </a:r>
              <a:br>
                <a:rPr lang="en-US"/>
              </a:br>
              <a:r>
                <a:rPr lang="en-US"/>
                <a:t>C</a:t>
              </a:r>
            </a:p>
          </p:txBody>
        </p:sp>
        <p:grpSp>
          <p:nvGrpSpPr>
            <p:cNvPr id="17" name="Group 6"/>
            <p:cNvGrpSpPr>
              <a:grpSpLocks/>
            </p:cNvGrpSpPr>
            <p:nvPr/>
          </p:nvGrpSpPr>
          <p:grpSpPr bwMode="auto">
            <a:xfrm>
              <a:off x="1450975" y="3644900"/>
              <a:ext cx="508000" cy="76200"/>
              <a:chOff x="896" y="1632"/>
              <a:chExt cx="320" cy="48"/>
            </a:xfrm>
          </p:grpSpPr>
          <p:sp>
            <p:nvSpPr>
              <p:cNvPr id="34" name="Oval 7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Oval 8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Oval 9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2105025" y="3302000"/>
              <a:ext cx="11430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Decode</a:t>
              </a:r>
            </a:p>
          </p:txBody>
        </p:sp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3886200" y="3302000"/>
              <a:ext cx="12954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Reg</a:t>
              </a:r>
              <a:br>
                <a:rPr lang="en-US"/>
              </a:br>
              <a:r>
                <a:rPr lang="en-US"/>
                <a:t>Read</a:t>
              </a:r>
            </a:p>
          </p:txBody>
        </p:sp>
        <p:grpSp>
          <p:nvGrpSpPr>
            <p:cNvPr id="20" name="Group 13"/>
            <p:cNvGrpSpPr>
              <a:grpSpLocks/>
            </p:cNvGrpSpPr>
            <p:nvPr/>
          </p:nvGrpSpPr>
          <p:grpSpPr bwMode="auto">
            <a:xfrm>
              <a:off x="3308350" y="3644900"/>
              <a:ext cx="508000" cy="76200"/>
              <a:chOff x="896" y="1632"/>
              <a:chExt cx="320" cy="48"/>
            </a:xfrm>
          </p:grpSpPr>
          <p:sp>
            <p:nvSpPr>
              <p:cNvPr id="31" name="Oval 14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15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16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5829300" y="3302000"/>
              <a:ext cx="12954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Execute</a:t>
              </a:r>
            </a:p>
          </p:txBody>
        </p:sp>
        <p:grpSp>
          <p:nvGrpSpPr>
            <p:cNvPr id="22" name="Group 19"/>
            <p:cNvGrpSpPr>
              <a:grpSpLocks/>
            </p:cNvGrpSpPr>
            <p:nvPr/>
          </p:nvGrpSpPr>
          <p:grpSpPr bwMode="auto">
            <a:xfrm>
              <a:off x="5251450" y="3644900"/>
              <a:ext cx="508000" cy="76200"/>
              <a:chOff x="896" y="1632"/>
              <a:chExt cx="320" cy="48"/>
            </a:xfrm>
          </p:grpSpPr>
          <p:sp>
            <p:nvSpPr>
              <p:cNvPr id="28" name="Oval 20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21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Oval 22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7791450" y="3279775"/>
              <a:ext cx="12954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Write</a:t>
              </a:r>
            </a:p>
            <a:p>
              <a:pPr algn="ctr"/>
              <a:r>
                <a:rPr lang="en-US" dirty="0" smtClean="0"/>
                <a:t>Back</a:t>
              </a:r>
              <a:endParaRPr lang="en-US" dirty="0"/>
            </a:p>
          </p:txBody>
        </p:sp>
        <p:grpSp>
          <p:nvGrpSpPr>
            <p:cNvPr id="24" name="Group 19"/>
            <p:cNvGrpSpPr>
              <a:grpSpLocks/>
            </p:cNvGrpSpPr>
            <p:nvPr/>
          </p:nvGrpSpPr>
          <p:grpSpPr bwMode="auto">
            <a:xfrm>
              <a:off x="7194550" y="3622675"/>
              <a:ext cx="508000" cy="76200"/>
              <a:chOff x="896" y="1632"/>
              <a:chExt cx="320" cy="48"/>
            </a:xfrm>
          </p:grpSpPr>
          <p:sp>
            <p:nvSpPr>
              <p:cNvPr id="25" name="Oval 20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Oval 21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Oval 22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7499350" y="1612293"/>
            <a:ext cx="1171574" cy="1915419"/>
            <a:chOff x="7499350" y="1612293"/>
            <a:chExt cx="1171574" cy="1915419"/>
          </a:xfrm>
        </p:grpSpPr>
        <p:sp>
          <p:nvSpPr>
            <p:cNvPr id="38" name="TextBox 37"/>
            <p:cNvSpPr txBox="1"/>
            <p:nvPr/>
          </p:nvSpPr>
          <p:spPr>
            <a:xfrm>
              <a:off x="7600950" y="1612293"/>
              <a:ext cx="1069974" cy="107721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err="1" smtClean="0">
                  <a:solidFill>
                    <a:srgbClr val="40458C"/>
                  </a:solidFill>
                </a:rPr>
                <a:t>mispred</a:t>
              </a:r>
              <a:r>
                <a:rPr lang="en-US" sz="1600" dirty="0" smtClean="0">
                  <a:solidFill>
                    <a:srgbClr val="40458C"/>
                  </a:solidFill>
                </a:rPr>
                <a:t> </a:t>
              </a:r>
              <a:r>
                <a:rPr lang="en-US" sz="1600" dirty="0" err="1" smtClean="0">
                  <a:solidFill>
                    <a:srgbClr val="40458C"/>
                  </a:solidFill>
                </a:rPr>
                <a:t>insts</a:t>
              </a:r>
              <a:r>
                <a:rPr lang="en-US" sz="1600" dirty="0" smtClean="0">
                  <a:solidFill>
                    <a:srgbClr val="40458C"/>
                  </a:solidFill>
                </a:rPr>
                <a:t> must be filtered </a:t>
              </a:r>
              <a:endParaRPr lang="en-US" sz="1600" dirty="0">
                <a:solidFill>
                  <a:srgbClr val="40458C"/>
                </a:solidFill>
              </a:endParaRPr>
            </a:p>
          </p:txBody>
        </p:sp>
        <p:cxnSp>
          <p:nvCxnSpPr>
            <p:cNvPr id="39" name="Straight Arrow Connector 38"/>
            <p:cNvCxnSpPr>
              <a:stCxn id="38" idx="2"/>
            </p:cNvCxnSpPr>
            <p:nvPr/>
          </p:nvCxnSpPr>
          <p:spPr bwMode="auto">
            <a:xfrm flipH="1">
              <a:off x="7499350" y="2689511"/>
              <a:ext cx="636587" cy="838201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2105025" y="2347570"/>
            <a:ext cx="1069974" cy="917575"/>
            <a:chOff x="2105025" y="2362200"/>
            <a:chExt cx="1069974" cy="917575"/>
          </a:xfrm>
        </p:grpSpPr>
        <p:sp>
          <p:nvSpPr>
            <p:cNvPr id="41" name="TextBox 40"/>
            <p:cNvSpPr txBox="1"/>
            <p:nvPr/>
          </p:nvSpPr>
          <p:spPr>
            <a:xfrm>
              <a:off x="2105025" y="2624866"/>
              <a:ext cx="1069974" cy="584775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FF0000"/>
                  </a:solidFill>
                </a:rPr>
                <a:t>Br  </a:t>
              </a:r>
              <a:r>
                <a:rPr lang="en-US" sz="1600" dirty="0" err="1" smtClean="0">
                  <a:solidFill>
                    <a:srgbClr val="FF0000"/>
                  </a:solidFill>
                </a:rPr>
                <a:t>Dir</a:t>
              </a:r>
              <a:r>
                <a:rPr lang="en-US" sz="1600" dirty="0" smtClean="0">
                  <a:solidFill>
                    <a:srgbClr val="FF0000"/>
                  </a:solidFill>
                </a:rPr>
                <a:t> </a:t>
              </a:r>
              <a:r>
                <a:rPr lang="en-US" sz="1600" dirty="0" err="1" smtClean="0">
                  <a:solidFill>
                    <a:srgbClr val="FF0000"/>
                  </a:solidFill>
                </a:rPr>
                <a:t>Pred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2457450" y="2362200"/>
              <a:ext cx="219075" cy="247362"/>
            </a:xfrm>
            <a:custGeom>
              <a:avLst/>
              <a:gdLst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42875 w 161925"/>
                <a:gd name="connsiteY2" fmla="*/ 247650 h 247650"/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61442 w 161925"/>
                <a:gd name="connsiteY2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925" h="247650">
                  <a:moveTo>
                    <a:pt x="0" y="0"/>
                  </a:moveTo>
                  <a:lnTo>
                    <a:pt x="161925" y="0"/>
                  </a:lnTo>
                  <a:lnTo>
                    <a:pt x="161442" y="247650"/>
                  </a:lnTo>
                </a:path>
              </a:pathLst>
            </a:cu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 bwMode="auto">
            <a:xfrm>
              <a:off x="2666721" y="3194336"/>
              <a:ext cx="0" cy="85439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4" name="Group 43"/>
          <p:cNvGrpSpPr/>
          <p:nvPr/>
        </p:nvGrpSpPr>
        <p:grpSpPr>
          <a:xfrm>
            <a:off x="2457450" y="2238519"/>
            <a:ext cx="2565400" cy="1043773"/>
            <a:chOff x="2457450" y="2238519"/>
            <a:chExt cx="2565400" cy="1043773"/>
          </a:xfrm>
        </p:grpSpPr>
        <p:sp>
          <p:nvSpPr>
            <p:cNvPr id="45" name="TextBox 44"/>
            <p:cNvSpPr txBox="1"/>
            <p:nvPr/>
          </p:nvSpPr>
          <p:spPr>
            <a:xfrm>
              <a:off x="3952876" y="2609561"/>
              <a:ext cx="1069974" cy="58477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40458C"/>
                  </a:solidFill>
                </a:rPr>
                <a:t>correct   </a:t>
              </a:r>
              <a:r>
                <a:rPr lang="en-US" sz="1600" dirty="0" err="1" smtClean="0">
                  <a:solidFill>
                    <a:srgbClr val="40458C"/>
                  </a:solidFill>
                </a:rPr>
                <a:t>mispred</a:t>
              </a:r>
              <a:endParaRPr lang="en-US" sz="1600" dirty="0">
                <a:solidFill>
                  <a:srgbClr val="40458C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2457450" y="2238519"/>
              <a:ext cx="2034381" cy="371042"/>
            </a:xfrm>
            <a:custGeom>
              <a:avLst/>
              <a:gdLst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42875 w 161925"/>
                <a:gd name="connsiteY2" fmla="*/ 247650 h 247650"/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61442 w 161925"/>
                <a:gd name="connsiteY2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925" h="247650">
                  <a:moveTo>
                    <a:pt x="0" y="0"/>
                  </a:moveTo>
                  <a:lnTo>
                    <a:pt x="161925" y="0"/>
                  </a:lnTo>
                  <a:lnTo>
                    <a:pt x="161442" y="247650"/>
                  </a:lnTo>
                </a:path>
              </a:pathLst>
            </a:cu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4487863" y="3196853"/>
              <a:ext cx="0" cy="85439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8" name="Group 47"/>
          <p:cNvGrpSpPr/>
          <p:nvPr/>
        </p:nvGrpSpPr>
        <p:grpSpPr>
          <a:xfrm>
            <a:off x="2457450" y="2094019"/>
            <a:ext cx="4479924" cy="1185755"/>
            <a:chOff x="2457450" y="2094019"/>
            <a:chExt cx="4479924" cy="1185755"/>
          </a:xfrm>
        </p:grpSpPr>
        <p:sp>
          <p:nvSpPr>
            <p:cNvPr id="49" name="TextBox 48"/>
            <p:cNvSpPr txBox="1"/>
            <p:nvPr/>
          </p:nvSpPr>
          <p:spPr>
            <a:xfrm>
              <a:off x="5867400" y="2609561"/>
              <a:ext cx="1069974" cy="58477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40458C"/>
                  </a:solidFill>
                </a:rPr>
                <a:t>correct   </a:t>
              </a:r>
              <a:r>
                <a:rPr lang="en-US" sz="1600" dirty="0" err="1" smtClean="0">
                  <a:solidFill>
                    <a:srgbClr val="40458C"/>
                  </a:solidFill>
                </a:rPr>
                <a:t>mispred</a:t>
              </a:r>
              <a:endParaRPr lang="en-US" sz="1600" dirty="0">
                <a:solidFill>
                  <a:srgbClr val="40458C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457450" y="2094019"/>
              <a:ext cx="3929494" cy="515542"/>
            </a:xfrm>
            <a:custGeom>
              <a:avLst/>
              <a:gdLst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42875 w 161925"/>
                <a:gd name="connsiteY2" fmla="*/ 247650 h 247650"/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61442 w 161925"/>
                <a:gd name="connsiteY2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925" h="247650">
                  <a:moveTo>
                    <a:pt x="0" y="0"/>
                  </a:moveTo>
                  <a:lnTo>
                    <a:pt x="161925" y="0"/>
                  </a:lnTo>
                  <a:lnTo>
                    <a:pt x="161442" y="247650"/>
                  </a:lnTo>
                </a:path>
              </a:pathLst>
            </a:cu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 bwMode="auto">
            <a:xfrm>
              <a:off x="6402387" y="3194335"/>
              <a:ext cx="0" cy="85439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2" name="TextBox 51"/>
          <p:cNvSpPr txBox="1"/>
          <p:nvPr/>
        </p:nvSpPr>
        <p:spPr>
          <a:xfrm>
            <a:off x="7536810" y="4691371"/>
            <a:ext cx="14510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stay tuned</a:t>
            </a:r>
            <a:endParaRPr lang="en-US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L15-</a:t>
            </a:r>
            <a:fld id="{BE49CFAA-92BB-45AE-A2AC-2CF4188AC6C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51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frequent are branches</a:t>
            </a:r>
            <a:r>
              <a:rPr lang="en-US" dirty="0" smtClean="0"/>
              <a:t>? </a:t>
            </a:r>
            <a:r>
              <a:rPr lang="en-US" sz="3200" dirty="0">
                <a:solidFill>
                  <a:srgbClr val="FF0000"/>
                </a:solidFill>
              </a:rPr>
              <a:t>ARM Cortex </a:t>
            </a:r>
            <a:r>
              <a:rPr lang="en-US" sz="3200" dirty="0" smtClean="0">
                <a:solidFill>
                  <a:srgbClr val="FF0000"/>
                </a:solidFill>
              </a:rPr>
              <a:t>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1273" y="1664371"/>
            <a:ext cx="52613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Blem</a:t>
            </a:r>
            <a:r>
              <a:rPr lang="en-US" dirty="0" smtClean="0"/>
              <a:t> et al [HPCA 2013] </a:t>
            </a:r>
            <a:r>
              <a:rPr lang="en-US" dirty="0">
                <a:solidFill>
                  <a:srgbClr val="FF0000"/>
                </a:solidFill>
              </a:rPr>
              <a:t>Spec INT </a:t>
            </a:r>
            <a:r>
              <a:rPr lang="en-US" dirty="0" smtClean="0">
                <a:solidFill>
                  <a:srgbClr val="FF0000"/>
                </a:solidFill>
              </a:rPr>
              <a:t>2006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506592"/>
              </p:ext>
            </p:extLst>
          </p:nvPr>
        </p:nvGraphicFramePr>
        <p:xfrm>
          <a:off x="771896" y="2196936"/>
          <a:ext cx="7703367" cy="38071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5866"/>
                <a:gridCol w="1741381"/>
                <a:gridCol w="1159030"/>
                <a:gridCol w="1159030"/>
                <a:gridCol w="1159030"/>
                <a:gridCol w="1159030"/>
              </a:tblGrid>
              <a:tr h="30875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ARM Cortex-A9; ARMv7 ISA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288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Benchmark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Total Instructions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branch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load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store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other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29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astar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1.47E+10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55.6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9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bzip2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2.41E+10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34.6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9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gcc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5.61E+09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19.1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59.5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9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gobmk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5.75E+10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56.8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9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hmmer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1.56E+10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41.8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18.1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35.0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9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h264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1.06E+11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53.6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133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libquantum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3.97E+08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68.7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9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omnetpp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2.67E+09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19.3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9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perlbench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2.69E+09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55.5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9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sjeng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1.34E+10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39.3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35.5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947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49.0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81936" y="6105744"/>
            <a:ext cx="4232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Every 12</a:t>
            </a:r>
            <a:r>
              <a:rPr lang="en-US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instruction is a branch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L15-</a:t>
            </a:r>
            <a:fld id="{BE49CFAA-92BB-45AE-A2AC-2CF4188AC6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16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frequent are branches? </a:t>
            </a:r>
            <a:r>
              <a:rPr lang="en-US" sz="2800" dirty="0" smtClean="0">
                <a:solidFill>
                  <a:srgbClr val="FF0000"/>
                </a:solidFill>
              </a:rPr>
              <a:t>X86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6117709"/>
              </p:ext>
            </p:extLst>
          </p:nvPr>
        </p:nvGraphicFramePr>
        <p:xfrm>
          <a:off x="831273" y="2030687"/>
          <a:ext cx="7503720" cy="38602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0620"/>
                <a:gridCol w="1324842"/>
                <a:gridCol w="1176398"/>
                <a:gridCol w="1250620"/>
                <a:gridCol w="1250620"/>
                <a:gridCol w="1250620"/>
              </a:tblGrid>
              <a:tr h="34438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core i7; x86 ISA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06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Benchmark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Total Instructions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branch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load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store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other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astar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5.71E+10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66.7</a:t>
                      </a:r>
                    </a:p>
                  </a:txBody>
                  <a:tcPr marL="9525" marR="9525" marT="9525" marB="0" anchor="b"/>
                </a:tc>
              </a:tr>
              <a:tr h="2710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bzip2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>
                          <a:effectLst/>
                        </a:rPr>
                        <a:t>4.25E+10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45.9</a:t>
                      </a:r>
                    </a:p>
                  </a:txBody>
                  <a:tcPr marL="9525" marR="9525" marT="9525" marB="0" anchor="b"/>
                </a:tc>
              </a:tr>
              <a:tr h="27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hmmer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2.57E+10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54.8</a:t>
                      </a:r>
                    </a:p>
                  </a:txBody>
                  <a:tcPr marL="9525" marR="9525" marT="9525" marB="0" anchor="b"/>
                </a:tc>
              </a:tr>
              <a:tr h="27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gcc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6.29E+09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48.7</a:t>
                      </a:r>
                    </a:p>
                  </a:txBody>
                  <a:tcPr marL="9525" marR="9525" marT="9525" marB="0" anchor="b"/>
                </a:tc>
              </a:tr>
              <a:tr h="27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gobmk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8.93E+10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52.7</a:t>
                      </a:r>
                    </a:p>
                  </a:txBody>
                  <a:tcPr marL="9525" marR="9525" marT="9525" marB="0" anchor="b"/>
                </a:tc>
              </a:tr>
              <a:tr h="27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h264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1.09E+11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27.6</a:t>
                      </a:r>
                    </a:p>
                  </a:txBody>
                  <a:tcPr marL="9525" marR="9525" marT="9525" marB="0" anchor="b"/>
                </a:tc>
              </a:tr>
              <a:tr h="27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libquantum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4.18E+08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40.7</a:t>
                      </a:r>
                    </a:p>
                  </a:txBody>
                  <a:tcPr marL="9525" marR="9525" marT="9525" marB="0" anchor="b"/>
                </a:tc>
              </a:tr>
              <a:tr h="27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omnetpp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2.55E+09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33.7</a:t>
                      </a:r>
                    </a:p>
                  </a:txBody>
                  <a:tcPr marL="9525" marR="9525" marT="9525" marB="0" anchor="b"/>
                </a:tc>
              </a:tr>
              <a:tr h="27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perlbench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2.91E+09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40.8</a:t>
                      </a:r>
                    </a:p>
                  </a:txBody>
                  <a:tcPr marL="9525" marR="9525" marT="9525" marB="0" anchor="b"/>
                </a:tc>
              </a:tr>
              <a:tr h="27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sjeng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2.11E+10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51.4</a:t>
                      </a:r>
                    </a:p>
                  </a:txBody>
                  <a:tcPr marL="9525" marR="9525" marT="9525" marB="0" anchor="b"/>
                </a:tc>
              </a:tr>
              <a:tr h="274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Average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46.2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1273" y="1545621"/>
            <a:ext cx="52613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Blem</a:t>
            </a:r>
            <a:r>
              <a:rPr lang="en-US" dirty="0" smtClean="0"/>
              <a:t> et al [HPCA 2013] </a:t>
            </a:r>
            <a:r>
              <a:rPr lang="en-US" dirty="0">
                <a:solidFill>
                  <a:srgbClr val="FF0000"/>
                </a:solidFill>
              </a:rPr>
              <a:t>Spec INT </a:t>
            </a:r>
            <a:r>
              <a:rPr lang="en-US" dirty="0" smtClean="0">
                <a:solidFill>
                  <a:srgbClr val="FF0000"/>
                </a:solidFill>
              </a:rPr>
              <a:t>2006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44437" y="6176994"/>
            <a:ext cx="4977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Every 10</a:t>
            </a:r>
            <a:r>
              <a:rPr lang="en-US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or 11</a:t>
            </a:r>
            <a:r>
              <a:rPr lang="en-US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instruction is a branch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L15-</a:t>
            </a:r>
            <a:fld id="{BE49CFAA-92BB-45AE-A2AC-2CF4188AC6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28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frequent are branches</a:t>
            </a:r>
            <a:r>
              <a:rPr lang="en-US" dirty="0" smtClean="0"/>
              <a:t>? </a:t>
            </a:r>
            <a:r>
              <a:rPr lang="en-US" sz="2800" dirty="0">
                <a:solidFill>
                  <a:srgbClr val="FF0000"/>
                </a:solidFill>
              </a:rPr>
              <a:t>ARM Cortex </a:t>
            </a:r>
            <a:r>
              <a:rPr lang="en-US" sz="2800" dirty="0" smtClean="0">
                <a:solidFill>
                  <a:srgbClr val="FF0000"/>
                </a:solidFill>
              </a:rPr>
              <a:t>7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31273" y="1664371"/>
            <a:ext cx="5104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Blem</a:t>
            </a:r>
            <a:r>
              <a:rPr lang="en-US" dirty="0" smtClean="0"/>
              <a:t> et al [HPCA 2013] </a:t>
            </a:r>
            <a:r>
              <a:rPr lang="en-US" dirty="0">
                <a:solidFill>
                  <a:srgbClr val="FF0000"/>
                </a:solidFill>
              </a:rPr>
              <a:t>Spec FP </a:t>
            </a:r>
            <a:r>
              <a:rPr lang="en-US" dirty="0" smtClean="0">
                <a:solidFill>
                  <a:srgbClr val="FF0000"/>
                </a:solidFill>
              </a:rPr>
              <a:t>2006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99128"/>
              </p:ext>
            </p:extLst>
          </p:nvPr>
        </p:nvGraphicFramePr>
        <p:xfrm>
          <a:off x="1341912" y="2274494"/>
          <a:ext cx="6607113" cy="2967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159"/>
                <a:gridCol w="1330036"/>
                <a:gridCol w="1092530"/>
                <a:gridCol w="1033153"/>
                <a:gridCol w="938151"/>
                <a:gridCol w="990084"/>
              </a:tblGrid>
              <a:tr h="34995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ARM Cortex-A9; ARMv7 ISA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0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Benchmark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Total Instructions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branch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load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store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other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bwaves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3.84E+11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13.5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84.7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76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cactusADM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1.02E+10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51.4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17.9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30.1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leslie3D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4.92E+10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88.1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milc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1.38E+10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38.2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13.3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42.0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tonto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1.30E+10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40.5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14.1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35.4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52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12.15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4.68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81.22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679535" y="5644429"/>
            <a:ext cx="4204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Every 8</a:t>
            </a:r>
            <a:r>
              <a:rPr lang="en-US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instruction is a branch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L15-</a:t>
            </a:r>
            <a:fld id="{BE49CFAA-92BB-45AE-A2AC-2CF4188AC6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frequent are branches</a:t>
            </a:r>
            <a:r>
              <a:rPr lang="en-US" dirty="0" smtClean="0"/>
              <a:t>? </a:t>
            </a:r>
            <a:r>
              <a:rPr lang="en-US" sz="2800" dirty="0" smtClean="0">
                <a:solidFill>
                  <a:srgbClr val="FF0000"/>
                </a:solidFill>
              </a:rPr>
              <a:t>X86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31273" y="1664371"/>
            <a:ext cx="5104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Blem</a:t>
            </a:r>
            <a:r>
              <a:rPr lang="en-US" dirty="0" smtClean="0"/>
              <a:t> et al [HPCA 2013] </a:t>
            </a:r>
            <a:r>
              <a:rPr lang="en-US" dirty="0">
                <a:solidFill>
                  <a:srgbClr val="FF0000"/>
                </a:solidFill>
              </a:rPr>
              <a:t>Spec FP </a:t>
            </a:r>
            <a:r>
              <a:rPr lang="en-US" dirty="0" smtClean="0">
                <a:solidFill>
                  <a:srgbClr val="FF0000"/>
                </a:solidFill>
              </a:rPr>
              <a:t>2006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717222"/>
              </p:ext>
            </p:extLst>
          </p:nvPr>
        </p:nvGraphicFramePr>
        <p:xfrm>
          <a:off x="831273" y="2280800"/>
          <a:ext cx="7276110" cy="28606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2685"/>
                <a:gridCol w="1290953"/>
                <a:gridCol w="1134417"/>
                <a:gridCol w="1212685"/>
                <a:gridCol w="1212685"/>
                <a:gridCol w="1212685"/>
              </a:tblGrid>
              <a:tr h="284286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core i7; x86 ISA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6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Benchmark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Total Instructions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branch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load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store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other 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bwaves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3.41E+10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28.7</a:t>
                      </a:r>
                    </a:p>
                  </a:txBody>
                  <a:tcPr marL="9525" marR="9525" marT="9525" marB="0" anchor="b"/>
                </a:tc>
              </a:tr>
              <a:tr h="346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cactusADM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1.05E+10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25.8</a:t>
                      </a:r>
                    </a:p>
                  </a:txBody>
                  <a:tcPr marL="9525" marR="9525" marT="9525" marB="0" anchor="b"/>
                </a:tc>
              </a:tr>
              <a:tr h="346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leslie3D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6.25E+10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46.9</a:t>
                      </a:r>
                    </a:p>
                  </a:txBody>
                  <a:tcPr marL="9525" marR="9525" marT="9525" marB="0" anchor="b"/>
                </a:tc>
              </a:tr>
              <a:tr h="346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milc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3.29E+10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51.8</a:t>
                      </a:r>
                    </a:p>
                  </a:txBody>
                  <a:tcPr marL="9525" marR="9525" marT="9525" marB="0" anchor="b"/>
                </a:tc>
              </a:tr>
              <a:tr h="346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tonto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4.88E+09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53.3</a:t>
                      </a:r>
                    </a:p>
                  </a:txBody>
                  <a:tcPr marL="9525" marR="9525" marT="9525" marB="0" anchor="b"/>
                </a:tc>
              </a:tr>
              <a:tr h="346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42.4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44436" y="5408764"/>
            <a:ext cx="4273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Every 27</a:t>
            </a:r>
            <a:r>
              <a:rPr lang="en-US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instruction is a branch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L15-</a:t>
            </a:r>
            <a:fld id="{BE49CFAA-92BB-45AE-A2AC-2CF4188AC6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9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Observations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550863" y="1511300"/>
            <a:ext cx="7986712" cy="4783138"/>
          </a:xfrm>
        </p:spPr>
        <p:txBody>
          <a:bodyPr/>
          <a:lstStyle/>
          <a:p>
            <a:r>
              <a:rPr lang="en-US" sz="2400" dirty="0"/>
              <a:t>Control transfer happens every 8</a:t>
            </a:r>
            <a:r>
              <a:rPr lang="en-US" sz="2400" baseline="30000" dirty="0"/>
              <a:t>th</a:t>
            </a:r>
            <a:r>
              <a:rPr lang="en-US" sz="2400" dirty="0"/>
              <a:t>  to 30</a:t>
            </a:r>
            <a:r>
              <a:rPr lang="en-US" sz="2400" baseline="30000" dirty="0"/>
              <a:t>th</a:t>
            </a:r>
            <a:r>
              <a:rPr lang="en-US" sz="2400" dirty="0"/>
              <a:t> instruction</a:t>
            </a:r>
          </a:p>
          <a:p>
            <a:r>
              <a:rPr lang="en-US" sz="2400" dirty="0" smtClean="0"/>
              <a:t>There is a plethora of branch prediction schemes – their importance grows with the depth of processor pipeline</a:t>
            </a:r>
          </a:p>
          <a:p>
            <a:r>
              <a:rPr lang="en-US" sz="2400" dirty="0" smtClean="0"/>
              <a:t>Static vs dynamic predictors: Does the prediction depend upon the execution history?</a:t>
            </a:r>
          </a:p>
          <a:p>
            <a:r>
              <a:rPr lang="en-US" sz="2400" dirty="0" smtClean="0"/>
              <a:t>Processors often use more than one predictor </a:t>
            </a:r>
          </a:p>
          <a:p>
            <a:r>
              <a:rPr lang="en-US" sz="2400" dirty="0" smtClean="0"/>
              <a:t>It takes considerable effort to 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ntegrate a prediction scheme in the pipeline </a:t>
            </a:r>
          </a:p>
          <a:p>
            <a:pPr lvl="1"/>
            <a:r>
              <a:rPr lang="en-US" sz="2000" dirty="0"/>
              <a:t>U</a:t>
            </a:r>
            <a:r>
              <a:rPr lang="en-US" sz="2000" dirty="0" smtClean="0"/>
              <a:t>nderstand the interactions between various schemes</a:t>
            </a:r>
          </a:p>
          <a:p>
            <a:pPr lvl="1"/>
            <a:r>
              <a:rPr lang="en-US" sz="2000" dirty="0" smtClean="0"/>
              <a:t>Understand the performance implications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92842" y="6193979"/>
            <a:ext cx="3958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will start with the basics ...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L15-</a:t>
            </a:r>
            <a:fld id="{BE49CFAA-92BB-45AE-A2AC-2CF4188AC6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0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4"/>
          <p:cNvSpPr>
            <a:spLocks noChangeArrowheads="1"/>
          </p:cNvSpPr>
          <p:nvPr/>
        </p:nvSpPr>
        <p:spPr bwMode="auto">
          <a:xfrm>
            <a:off x="605663" y="3710668"/>
            <a:ext cx="8077200" cy="2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i="1" dirty="0"/>
              <a:t>Instruction	</a:t>
            </a:r>
            <a:r>
              <a:rPr lang="en-US" i="1" dirty="0" smtClean="0"/>
              <a:t>   Direction known after</a:t>
            </a:r>
            <a:r>
              <a:rPr lang="en-US" i="1" dirty="0"/>
              <a:t> </a:t>
            </a:r>
            <a:r>
              <a:rPr lang="en-US" i="1" dirty="0" smtClean="0"/>
              <a:t>   Target known after</a:t>
            </a:r>
            <a:endParaRPr lang="en-US" i="1" dirty="0"/>
          </a:p>
          <a:p>
            <a:pPr marL="285750" indent="-285750" eaLnBrk="0" hangingPunct="0">
              <a:spcBef>
                <a:spcPct val="50000"/>
              </a:spcBef>
            </a:pPr>
            <a:r>
              <a:rPr lang="en-US" dirty="0" smtClean="0"/>
              <a:t>JAL</a:t>
            </a:r>
            <a:endParaRPr lang="en-US" dirty="0"/>
          </a:p>
          <a:p>
            <a:pPr marL="285750" indent="-285750" eaLnBrk="0" hangingPunct="0">
              <a:spcBef>
                <a:spcPct val="50000"/>
              </a:spcBef>
            </a:pPr>
            <a:r>
              <a:rPr lang="en-US" dirty="0" smtClean="0"/>
              <a:t>JALR</a:t>
            </a:r>
            <a:endParaRPr lang="en-US" dirty="0"/>
          </a:p>
          <a:p>
            <a:pPr marL="285750" indent="-285750" eaLnBrk="0" hangingPunct="0">
              <a:spcBef>
                <a:spcPct val="50000"/>
              </a:spcBef>
            </a:pPr>
            <a:r>
              <a:rPr lang="en-US" dirty="0" smtClean="0"/>
              <a:t>BEQ/BNE ...</a:t>
            </a:r>
            <a:endParaRPr lang="en-US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307975"/>
            <a:ext cx="7899400" cy="1192213"/>
          </a:xfrm>
        </p:spPr>
        <p:txBody>
          <a:bodyPr/>
          <a:lstStyle/>
          <a:p>
            <a:r>
              <a:rPr lang="en-US" dirty="0" smtClean="0"/>
              <a:t>RISC V Branches &amp; Jumps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30238" y="1535113"/>
            <a:ext cx="7929562" cy="193899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Each instruction fetch depends on </a:t>
            </a:r>
            <a:r>
              <a:rPr lang="en-US" sz="2400" dirty="0" smtClean="0"/>
              <a:t>some  </a:t>
            </a:r>
            <a:r>
              <a:rPr lang="en-US" sz="2400" dirty="0"/>
              <a:t>information from the preceding instruction: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/>
              <a:t>   1. Is the preceding instruction a taken branch?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/>
              <a:t>   2. If so, what is the target address?</a:t>
            </a:r>
          </a:p>
        </p:txBody>
      </p:sp>
      <p:sp>
        <p:nvSpPr>
          <p:cNvPr id="2107398" name="Text Box 6"/>
          <p:cNvSpPr txBox="1">
            <a:spLocks noChangeArrowheads="1"/>
          </p:cNvSpPr>
          <p:nvPr/>
        </p:nvSpPr>
        <p:spPr bwMode="auto">
          <a:xfrm>
            <a:off x="6084888" y="5036612"/>
            <a:ext cx="2587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After Inst. Decode</a:t>
            </a:r>
          </a:p>
        </p:txBody>
      </p:sp>
      <p:sp>
        <p:nvSpPr>
          <p:cNvPr id="2107399" name="Text Box 7"/>
          <p:cNvSpPr txBox="1">
            <a:spLocks noChangeArrowheads="1"/>
          </p:cNvSpPr>
          <p:nvPr/>
        </p:nvSpPr>
        <p:spPr bwMode="auto">
          <a:xfrm>
            <a:off x="2894013" y="4168455"/>
            <a:ext cx="2587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After Inst. Decode</a:t>
            </a:r>
          </a:p>
        </p:txBody>
      </p:sp>
      <p:sp>
        <p:nvSpPr>
          <p:cNvPr id="2107400" name="Text Box 8"/>
          <p:cNvSpPr txBox="1">
            <a:spLocks noChangeArrowheads="1"/>
          </p:cNvSpPr>
          <p:nvPr/>
        </p:nvSpPr>
        <p:spPr bwMode="auto">
          <a:xfrm>
            <a:off x="6084888" y="4168455"/>
            <a:ext cx="2587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After Inst. Decode</a:t>
            </a:r>
          </a:p>
        </p:txBody>
      </p:sp>
      <p:sp>
        <p:nvSpPr>
          <p:cNvPr id="2107401" name="Text Box 9"/>
          <p:cNvSpPr txBox="1">
            <a:spLocks noChangeArrowheads="1"/>
          </p:cNvSpPr>
          <p:nvPr/>
        </p:nvSpPr>
        <p:spPr bwMode="auto">
          <a:xfrm>
            <a:off x="2894013" y="4602533"/>
            <a:ext cx="2587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After Inst. Decode</a:t>
            </a:r>
          </a:p>
        </p:txBody>
      </p:sp>
      <p:sp>
        <p:nvSpPr>
          <p:cNvPr id="2107402" name="Text Box 10"/>
          <p:cNvSpPr txBox="1">
            <a:spLocks noChangeArrowheads="1"/>
          </p:cNvSpPr>
          <p:nvPr/>
        </p:nvSpPr>
        <p:spPr bwMode="auto">
          <a:xfrm>
            <a:off x="6084888" y="4602533"/>
            <a:ext cx="273847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After Reg. </a:t>
            </a:r>
            <a:r>
              <a:rPr lang="en-US" dirty="0" smtClean="0">
                <a:solidFill>
                  <a:srgbClr val="FF0000"/>
                </a:solidFill>
              </a:rPr>
              <a:t>Fetch (?)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897188" y="5036612"/>
            <a:ext cx="2587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After Exec</a:t>
            </a:r>
            <a:endParaRPr lang="en-US" baseline="300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8138" y="5690500"/>
            <a:ext cx="6951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 predictor can redirect the pc only after the relevant information required by the predictor is available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L15-</a:t>
            </a:r>
            <a:fld id="{BE49CFAA-92BB-45AE-A2AC-2CF4188AC6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  <p:bldP spid="2107398" grpId="0" autoUpdateAnimBg="0"/>
      <p:bldP spid="2107399" grpId="0" autoUpdateAnimBg="0"/>
      <p:bldP spid="2107400" grpId="0" autoUpdateAnimBg="0"/>
      <p:bldP spid="2107401" grpId="0" autoUpdateAnimBg="0"/>
      <p:bldP spid="2107402" grpId="0" autoUpdateAnimBg="0"/>
      <p:bldP spid="18" grpId="0" autoUpdateAnimBg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15313" cy="1143000"/>
          </a:xfrm>
        </p:spPr>
        <p:txBody>
          <a:bodyPr/>
          <a:lstStyle/>
          <a:p>
            <a:r>
              <a:rPr lang="en-US" sz="4000" dirty="0" smtClean="0"/>
              <a:t>Overview of control prediction</a:t>
            </a:r>
          </a:p>
        </p:txBody>
      </p:sp>
      <p:sp>
        <p:nvSpPr>
          <p:cNvPr id="2190340" name="Text Box 4"/>
          <p:cNvSpPr txBox="1">
            <a:spLocks noChangeArrowheads="1"/>
          </p:cNvSpPr>
          <p:nvPr/>
        </p:nvSpPr>
        <p:spPr bwMode="auto">
          <a:xfrm>
            <a:off x="279401" y="4367025"/>
            <a:ext cx="162877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/>
              <a:t>Need </a:t>
            </a:r>
          </a:p>
          <a:p>
            <a:pPr algn="ctr">
              <a:spcBef>
                <a:spcPts val="0"/>
              </a:spcBef>
            </a:pPr>
            <a:r>
              <a:rPr lang="en-US" sz="1800" dirty="0" smtClean="0"/>
              <a:t>next PC </a:t>
            </a:r>
            <a:r>
              <a:rPr lang="en-US" sz="1800" dirty="0"/>
              <a:t>immediately</a:t>
            </a:r>
          </a:p>
        </p:txBody>
      </p:sp>
      <p:sp>
        <p:nvSpPr>
          <p:cNvPr id="2190362" name="Text Box 26"/>
          <p:cNvSpPr txBox="1">
            <a:spLocks noChangeArrowheads="1"/>
          </p:cNvSpPr>
          <p:nvPr/>
        </p:nvSpPr>
        <p:spPr bwMode="auto">
          <a:xfrm>
            <a:off x="1902571" y="4095750"/>
            <a:ext cx="1682939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 err="1"/>
              <a:t>Instr</a:t>
            </a:r>
            <a:r>
              <a:rPr lang="en-US" sz="1800" dirty="0"/>
              <a:t> type, </a:t>
            </a:r>
            <a:br>
              <a:rPr lang="en-US" sz="1800" dirty="0"/>
            </a:br>
            <a:r>
              <a:rPr lang="en-US" sz="1800" dirty="0"/>
              <a:t>PC relative targets available</a:t>
            </a:r>
            <a:endParaRPr lang="en-US" sz="1800" dirty="0">
              <a:solidFill>
                <a:srgbClr val="FF5050"/>
              </a:solidFill>
            </a:endParaRPr>
          </a:p>
        </p:txBody>
      </p:sp>
      <p:sp>
        <p:nvSpPr>
          <p:cNvPr id="2190363" name="Text Box 27"/>
          <p:cNvSpPr txBox="1">
            <a:spLocks noChangeArrowheads="1"/>
          </p:cNvSpPr>
          <p:nvPr/>
        </p:nvSpPr>
        <p:spPr bwMode="auto">
          <a:xfrm>
            <a:off x="3516806" y="4095750"/>
            <a:ext cx="2057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/>
              <a:t>Simple conditions, register targets available</a:t>
            </a:r>
            <a:endParaRPr lang="en-US" sz="1800" dirty="0">
              <a:solidFill>
                <a:srgbClr val="FF5050"/>
              </a:solidFill>
            </a:endParaRPr>
          </a:p>
        </p:txBody>
      </p:sp>
      <p:sp>
        <p:nvSpPr>
          <p:cNvPr id="2190364" name="Text Box 28"/>
          <p:cNvSpPr txBox="1">
            <a:spLocks noChangeArrowheads="1"/>
          </p:cNvSpPr>
          <p:nvPr/>
        </p:nvSpPr>
        <p:spPr bwMode="auto">
          <a:xfrm>
            <a:off x="5695725" y="4095750"/>
            <a:ext cx="163055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Complex conditions available</a:t>
            </a:r>
            <a:endParaRPr lang="en-US" sz="1800" dirty="0">
              <a:solidFill>
                <a:srgbClr val="FF5050"/>
              </a:solidFill>
            </a:endParaRPr>
          </a:p>
        </p:txBody>
      </p:sp>
      <p:sp>
        <p:nvSpPr>
          <p:cNvPr id="17434" name="Rectangle 30"/>
          <p:cNvSpPr>
            <a:spLocks noChangeArrowheads="1"/>
          </p:cNvSpPr>
          <p:nvPr/>
        </p:nvSpPr>
        <p:spPr bwMode="auto">
          <a:xfrm>
            <a:off x="1196181" y="1851310"/>
            <a:ext cx="1265238" cy="5943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/>
              <a:t>Next </a:t>
            </a:r>
            <a:r>
              <a:rPr lang="en-US" sz="1800" dirty="0" err="1"/>
              <a:t>Addr</a:t>
            </a:r>
            <a:endParaRPr lang="en-US" sz="1800" dirty="0"/>
          </a:p>
          <a:p>
            <a:pPr algn="ctr"/>
            <a:r>
              <a:rPr lang="en-US" sz="1800" dirty="0" err="1"/>
              <a:t>Pred</a:t>
            </a:r>
            <a:endParaRPr lang="en-US" sz="1800" dirty="0"/>
          </a:p>
        </p:txBody>
      </p:sp>
      <p:cxnSp>
        <p:nvCxnSpPr>
          <p:cNvPr id="17435" name="AutoShape 31"/>
          <p:cNvCxnSpPr>
            <a:cxnSpLocks noChangeShapeType="1"/>
            <a:stCxn id="17410" idx="3"/>
            <a:endCxn id="17434" idx="2"/>
          </p:cNvCxnSpPr>
          <p:nvPr/>
        </p:nvCxnSpPr>
        <p:spPr bwMode="auto">
          <a:xfrm flipV="1">
            <a:off x="1308100" y="2445610"/>
            <a:ext cx="520700" cy="12373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6" name="AutoShape 32"/>
          <p:cNvCxnSpPr>
            <a:cxnSpLocks noChangeShapeType="1"/>
          </p:cNvCxnSpPr>
          <p:nvPr/>
        </p:nvCxnSpPr>
        <p:spPr bwMode="auto">
          <a:xfrm rot="16200000" flipH="1" flipV="1">
            <a:off x="561975" y="2276761"/>
            <a:ext cx="1676401" cy="825500"/>
          </a:xfrm>
          <a:prstGeom prst="bentConnector4">
            <a:avLst>
              <a:gd name="adj1" fmla="val -13636"/>
              <a:gd name="adj2" fmla="val 127692"/>
            </a:avLst>
          </a:prstGeom>
          <a:noFill/>
          <a:ln w="19050">
            <a:solidFill>
              <a:srgbClr val="FF5050"/>
            </a:solidFill>
            <a:miter lim="800000"/>
            <a:headEnd/>
            <a:tailEnd type="triangle" w="lg" len="lg"/>
          </a:ln>
        </p:spPr>
      </p:cxnSp>
      <p:sp>
        <p:nvSpPr>
          <p:cNvPr id="2190376" name="Text Box 40"/>
          <p:cNvSpPr txBox="1">
            <a:spLocks noChangeArrowheads="1"/>
          </p:cNvSpPr>
          <p:nvPr/>
        </p:nvSpPr>
        <p:spPr bwMode="auto">
          <a:xfrm>
            <a:off x="776582" y="2388500"/>
            <a:ext cx="8044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dirty="0" smtClean="0">
                <a:solidFill>
                  <a:srgbClr val="FF5050"/>
                </a:solidFill>
              </a:rPr>
              <a:t>tight</a:t>
            </a:r>
          </a:p>
          <a:p>
            <a:pPr algn="ctr">
              <a:spcBef>
                <a:spcPts val="0"/>
              </a:spcBef>
            </a:pPr>
            <a:r>
              <a:rPr lang="en-US" sz="1600" dirty="0" smtClean="0">
                <a:solidFill>
                  <a:srgbClr val="FF5050"/>
                </a:solidFill>
              </a:rPr>
              <a:t>loop</a:t>
            </a:r>
            <a:endParaRPr lang="en-US" sz="16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1003300" y="2921000"/>
            <a:ext cx="8083550" cy="1524000"/>
            <a:chOff x="1003300" y="2921000"/>
            <a:chExt cx="8083550" cy="1524000"/>
          </a:xfrm>
        </p:grpSpPr>
        <p:sp>
          <p:nvSpPr>
            <p:cNvPr id="17410" name="Rectangle 3"/>
            <p:cNvSpPr>
              <a:spLocks noChangeArrowheads="1"/>
            </p:cNvSpPr>
            <p:nvPr/>
          </p:nvSpPr>
          <p:spPr bwMode="auto">
            <a:xfrm>
              <a:off x="1003300" y="2921000"/>
              <a:ext cx="304800" cy="1524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</a:t>
              </a:r>
              <a:br>
                <a:rPr lang="en-US"/>
              </a:br>
              <a:r>
                <a:rPr lang="en-US"/>
                <a:t>C</a:t>
              </a:r>
            </a:p>
          </p:txBody>
        </p:sp>
        <p:grpSp>
          <p:nvGrpSpPr>
            <p:cNvPr id="17447" name="Group 6"/>
            <p:cNvGrpSpPr>
              <a:grpSpLocks/>
            </p:cNvGrpSpPr>
            <p:nvPr/>
          </p:nvGrpSpPr>
          <p:grpSpPr bwMode="auto">
            <a:xfrm>
              <a:off x="1450975" y="3644900"/>
              <a:ext cx="508000" cy="76200"/>
              <a:chOff x="896" y="1632"/>
              <a:chExt cx="320" cy="48"/>
            </a:xfrm>
          </p:grpSpPr>
          <p:sp>
            <p:nvSpPr>
              <p:cNvPr id="17449" name="Oval 7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50" name="Oval 8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51" name="Oval 9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48" name="Rectangle 10"/>
            <p:cNvSpPr>
              <a:spLocks noChangeArrowheads="1"/>
            </p:cNvSpPr>
            <p:nvPr/>
          </p:nvSpPr>
          <p:spPr bwMode="auto">
            <a:xfrm>
              <a:off x="2105025" y="3302000"/>
              <a:ext cx="11430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Decode</a:t>
              </a:r>
            </a:p>
          </p:txBody>
        </p:sp>
        <p:sp>
          <p:nvSpPr>
            <p:cNvPr id="17442" name="Rectangle 12"/>
            <p:cNvSpPr>
              <a:spLocks noChangeArrowheads="1"/>
            </p:cNvSpPr>
            <p:nvPr/>
          </p:nvSpPr>
          <p:spPr bwMode="auto">
            <a:xfrm>
              <a:off x="3886200" y="3302000"/>
              <a:ext cx="12954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Reg</a:t>
              </a:r>
              <a:br>
                <a:rPr lang="en-US"/>
              </a:br>
              <a:r>
                <a:rPr lang="en-US"/>
                <a:t>Read</a:t>
              </a:r>
            </a:p>
          </p:txBody>
        </p:sp>
        <p:grpSp>
          <p:nvGrpSpPr>
            <p:cNvPr id="17443" name="Group 13"/>
            <p:cNvGrpSpPr>
              <a:grpSpLocks/>
            </p:cNvGrpSpPr>
            <p:nvPr/>
          </p:nvGrpSpPr>
          <p:grpSpPr bwMode="auto">
            <a:xfrm>
              <a:off x="3308350" y="3644900"/>
              <a:ext cx="508000" cy="76200"/>
              <a:chOff x="896" y="1632"/>
              <a:chExt cx="320" cy="48"/>
            </a:xfrm>
          </p:grpSpPr>
          <p:sp>
            <p:nvSpPr>
              <p:cNvPr id="17444" name="Oval 14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5" name="Oval 15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6" name="Oval 16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37" name="Rectangle 18"/>
            <p:cNvSpPr>
              <a:spLocks noChangeArrowheads="1"/>
            </p:cNvSpPr>
            <p:nvPr/>
          </p:nvSpPr>
          <p:spPr bwMode="auto">
            <a:xfrm>
              <a:off x="5829300" y="3302000"/>
              <a:ext cx="12954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Execute</a:t>
              </a:r>
            </a:p>
          </p:txBody>
        </p:sp>
        <p:grpSp>
          <p:nvGrpSpPr>
            <p:cNvPr id="17438" name="Group 19"/>
            <p:cNvGrpSpPr>
              <a:grpSpLocks/>
            </p:cNvGrpSpPr>
            <p:nvPr/>
          </p:nvGrpSpPr>
          <p:grpSpPr bwMode="auto">
            <a:xfrm>
              <a:off x="5251450" y="3644900"/>
              <a:ext cx="508000" cy="76200"/>
              <a:chOff x="896" y="1632"/>
              <a:chExt cx="320" cy="48"/>
            </a:xfrm>
          </p:grpSpPr>
          <p:sp>
            <p:nvSpPr>
              <p:cNvPr id="17439" name="Oval 20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0" name="Oval 21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1" name="Oval 22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6" name="Rectangle 18"/>
            <p:cNvSpPr>
              <a:spLocks noChangeArrowheads="1"/>
            </p:cNvSpPr>
            <p:nvPr/>
          </p:nvSpPr>
          <p:spPr bwMode="auto">
            <a:xfrm>
              <a:off x="7791450" y="3279775"/>
              <a:ext cx="12954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Write</a:t>
              </a:r>
            </a:p>
            <a:p>
              <a:pPr algn="ctr"/>
              <a:r>
                <a:rPr lang="en-US" dirty="0" smtClean="0"/>
                <a:t>Back</a:t>
              </a:r>
              <a:endParaRPr lang="en-US" dirty="0"/>
            </a:p>
          </p:txBody>
        </p:sp>
        <p:grpSp>
          <p:nvGrpSpPr>
            <p:cNvPr id="57" name="Group 19"/>
            <p:cNvGrpSpPr>
              <a:grpSpLocks/>
            </p:cNvGrpSpPr>
            <p:nvPr/>
          </p:nvGrpSpPr>
          <p:grpSpPr bwMode="auto">
            <a:xfrm>
              <a:off x="7194550" y="3622675"/>
              <a:ext cx="508000" cy="76200"/>
              <a:chOff x="896" y="1632"/>
              <a:chExt cx="320" cy="48"/>
            </a:xfrm>
          </p:grpSpPr>
          <p:sp>
            <p:nvSpPr>
              <p:cNvPr id="58" name="Oval 20"/>
              <p:cNvSpPr>
                <a:spLocks noChangeArrowheads="1"/>
              </p:cNvSpPr>
              <p:nvPr/>
            </p:nvSpPr>
            <p:spPr bwMode="auto">
              <a:xfrm>
                <a:off x="896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Oval 21"/>
              <p:cNvSpPr>
                <a:spLocks noChangeArrowheads="1"/>
              </p:cNvSpPr>
              <p:nvPr/>
            </p:nvSpPr>
            <p:spPr bwMode="auto">
              <a:xfrm>
                <a:off x="1024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Oval 22"/>
              <p:cNvSpPr>
                <a:spLocks noChangeArrowheads="1"/>
              </p:cNvSpPr>
              <p:nvPr/>
            </p:nvSpPr>
            <p:spPr bwMode="auto">
              <a:xfrm>
                <a:off x="1152" y="1632"/>
                <a:ext cx="6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448378" y="5268410"/>
            <a:ext cx="8476165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Given (pc, </a:t>
            </a:r>
            <a:r>
              <a:rPr lang="en-US" dirty="0" err="1" smtClean="0">
                <a:latin typeface="Comic Sans MS" pitchFamily="66" charset="0"/>
              </a:rPr>
              <a:t>ppc</a:t>
            </a:r>
            <a:r>
              <a:rPr lang="en-US" dirty="0" smtClean="0">
                <a:latin typeface="Comic Sans MS" pitchFamily="66" charset="0"/>
              </a:rPr>
              <a:t>), a </a:t>
            </a:r>
            <a:r>
              <a:rPr lang="en-US" dirty="0" err="1" smtClean="0">
                <a:latin typeface="Comic Sans MS" pitchFamily="66" charset="0"/>
              </a:rPr>
              <a:t>misprediction</a:t>
            </a:r>
            <a:r>
              <a:rPr lang="en-US" dirty="0" smtClean="0">
                <a:latin typeface="Comic Sans MS" pitchFamily="66" charset="0"/>
              </a:rPr>
              <a:t> can be corrected (used to redirect the pc) as soon as it is detected. In fact, pc can be redirected as soon as we have a “better” prediction. However, for forward progress it is important that a correct pc should never be redirected. </a:t>
            </a:r>
            <a:endParaRPr lang="en-US" dirty="0">
              <a:latin typeface="Comic Sans MS" pitchFamily="66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7499350" y="1612293"/>
            <a:ext cx="1171574" cy="1915419"/>
            <a:chOff x="7499350" y="1612293"/>
            <a:chExt cx="1171574" cy="1915419"/>
          </a:xfrm>
        </p:grpSpPr>
        <p:sp>
          <p:nvSpPr>
            <p:cNvPr id="61" name="TextBox 60"/>
            <p:cNvSpPr txBox="1"/>
            <p:nvPr/>
          </p:nvSpPr>
          <p:spPr>
            <a:xfrm>
              <a:off x="7600950" y="1612293"/>
              <a:ext cx="1069974" cy="1077218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err="1" smtClean="0">
                  <a:solidFill>
                    <a:srgbClr val="40458C"/>
                  </a:solidFill>
                </a:rPr>
                <a:t>mispred</a:t>
              </a:r>
              <a:r>
                <a:rPr lang="en-US" sz="1600" dirty="0" smtClean="0">
                  <a:solidFill>
                    <a:srgbClr val="40458C"/>
                  </a:solidFill>
                </a:rPr>
                <a:t> </a:t>
              </a:r>
              <a:r>
                <a:rPr lang="en-US" sz="1600" dirty="0" err="1" smtClean="0">
                  <a:solidFill>
                    <a:srgbClr val="40458C"/>
                  </a:solidFill>
                </a:rPr>
                <a:t>insts</a:t>
              </a:r>
              <a:r>
                <a:rPr lang="en-US" sz="1600" dirty="0" smtClean="0">
                  <a:solidFill>
                    <a:srgbClr val="40458C"/>
                  </a:solidFill>
                </a:rPr>
                <a:t> must be filtered </a:t>
              </a:r>
              <a:endParaRPr lang="en-US" sz="1600" dirty="0">
                <a:solidFill>
                  <a:srgbClr val="40458C"/>
                </a:solidFill>
              </a:endParaRPr>
            </a:p>
          </p:txBody>
        </p:sp>
        <p:cxnSp>
          <p:nvCxnSpPr>
            <p:cNvPr id="21" name="Straight Arrow Connector 20"/>
            <p:cNvCxnSpPr>
              <a:stCxn id="61" idx="2"/>
            </p:cNvCxnSpPr>
            <p:nvPr/>
          </p:nvCxnSpPr>
          <p:spPr bwMode="auto">
            <a:xfrm flipH="1">
              <a:off x="7499350" y="2689511"/>
              <a:ext cx="636587" cy="838201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34" name="Group 33"/>
          <p:cNvGrpSpPr/>
          <p:nvPr/>
        </p:nvGrpSpPr>
        <p:grpSpPr>
          <a:xfrm>
            <a:off x="2105025" y="2362200"/>
            <a:ext cx="1069974" cy="917575"/>
            <a:chOff x="2105025" y="2362200"/>
            <a:chExt cx="1069974" cy="917575"/>
          </a:xfrm>
        </p:grpSpPr>
        <p:sp>
          <p:nvSpPr>
            <p:cNvPr id="3" name="TextBox 2"/>
            <p:cNvSpPr txBox="1"/>
            <p:nvPr/>
          </p:nvSpPr>
          <p:spPr>
            <a:xfrm>
              <a:off x="2105025" y="2609561"/>
              <a:ext cx="1069974" cy="58477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40458C"/>
                  </a:solidFill>
                </a:rPr>
                <a:t>correct   </a:t>
              </a:r>
              <a:r>
                <a:rPr lang="en-US" sz="1600" dirty="0" err="1" smtClean="0">
                  <a:solidFill>
                    <a:srgbClr val="40458C"/>
                  </a:solidFill>
                </a:rPr>
                <a:t>mispred</a:t>
              </a:r>
              <a:endParaRPr lang="en-US" sz="1600" dirty="0">
                <a:solidFill>
                  <a:srgbClr val="40458C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2457450" y="2362200"/>
              <a:ext cx="219075" cy="247362"/>
            </a:xfrm>
            <a:custGeom>
              <a:avLst/>
              <a:gdLst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42875 w 161925"/>
                <a:gd name="connsiteY2" fmla="*/ 247650 h 247650"/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61442 w 161925"/>
                <a:gd name="connsiteY2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925" h="247650">
                  <a:moveTo>
                    <a:pt x="0" y="0"/>
                  </a:moveTo>
                  <a:lnTo>
                    <a:pt x="161925" y="0"/>
                  </a:lnTo>
                  <a:lnTo>
                    <a:pt x="161442" y="247650"/>
                  </a:lnTo>
                </a:path>
              </a:pathLst>
            </a:cu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2666721" y="3194336"/>
              <a:ext cx="0" cy="85439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5" name="Group 34"/>
          <p:cNvGrpSpPr/>
          <p:nvPr/>
        </p:nvGrpSpPr>
        <p:grpSpPr>
          <a:xfrm>
            <a:off x="2457450" y="2238519"/>
            <a:ext cx="2565400" cy="1043773"/>
            <a:chOff x="2457450" y="2238519"/>
            <a:chExt cx="2565400" cy="1043773"/>
          </a:xfrm>
        </p:grpSpPr>
        <p:sp>
          <p:nvSpPr>
            <p:cNvPr id="51" name="TextBox 50"/>
            <p:cNvSpPr txBox="1"/>
            <p:nvPr/>
          </p:nvSpPr>
          <p:spPr>
            <a:xfrm>
              <a:off x="3952876" y="2609561"/>
              <a:ext cx="1069974" cy="58477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40458C"/>
                  </a:solidFill>
                </a:rPr>
                <a:t>correct   </a:t>
              </a:r>
              <a:r>
                <a:rPr lang="en-US" sz="1600" dirty="0" err="1" smtClean="0">
                  <a:solidFill>
                    <a:srgbClr val="40458C"/>
                  </a:solidFill>
                </a:rPr>
                <a:t>mispred</a:t>
              </a:r>
              <a:endParaRPr lang="en-US" sz="1600" dirty="0">
                <a:solidFill>
                  <a:srgbClr val="40458C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>
              <a:off x="2457450" y="2238519"/>
              <a:ext cx="2034381" cy="371042"/>
            </a:xfrm>
            <a:custGeom>
              <a:avLst/>
              <a:gdLst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42875 w 161925"/>
                <a:gd name="connsiteY2" fmla="*/ 247650 h 247650"/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61442 w 161925"/>
                <a:gd name="connsiteY2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925" h="247650">
                  <a:moveTo>
                    <a:pt x="0" y="0"/>
                  </a:moveTo>
                  <a:lnTo>
                    <a:pt x="161925" y="0"/>
                  </a:lnTo>
                  <a:lnTo>
                    <a:pt x="161442" y="247650"/>
                  </a:lnTo>
                </a:path>
              </a:pathLst>
            </a:cu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>
              <a:off x="4487863" y="3196853"/>
              <a:ext cx="0" cy="85439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2457450" y="2094019"/>
            <a:ext cx="4479924" cy="1185755"/>
            <a:chOff x="2457450" y="2094019"/>
            <a:chExt cx="4479924" cy="1185755"/>
          </a:xfrm>
        </p:grpSpPr>
        <p:sp>
          <p:nvSpPr>
            <p:cNvPr id="50" name="TextBox 49"/>
            <p:cNvSpPr txBox="1"/>
            <p:nvPr/>
          </p:nvSpPr>
          <p:spPr>
            <a:xfrm>
              <a:off x="5867400" y="2609561"/>
              <a:ext cx="1069974" cy="58477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600" dirty="0" smtClean="0">
                  <a:solidFill>
                    <a:srgbClr val="40458C"/>
                  </a:solidFill>
                </a:rPr>
                <a:t>correct   </a:t>
              </a:r>
              <a:r>
                <a:rPr lang="en-US" sz="1600" dirty="0" err="1" smtClean="0">
                  <a:solidFill>
                    <a:srgbClr val="40458C"/>
                  </a:solidFill>
                </a:rPr>
                <a:t>mispred</a:t>
              </a:r>
              <a:endParaRPr lang="en-US" sz="1600" dirty="0">
                <a:solidFill>
                  <a:srgbClr val="40458C"/>
                </a:solidFill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>
              <a:off x="2457450" y="2094019"/>
              <a:ext cx="3929494" cy="515542"/>
            </a:xfrm>
            <a:custGeom>
              <a:avLst/>
              <a:gdLst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42875 w 161925"/>
                <a:gd name="connsiteY2" fmla="*/ 247650 h 247650"/>
                <a:gd name="connsiteX0" fmla="*/ 0 w 161925"/>
                <a:gd name="connsiteY0" fmla="*/ 0 h 247650"/>
                <a:gd name="connsiteX1" fmla="*/ 161925 w 161925"/>
                <a:gd name="connsiteY1" fmla="*/ 0 h 247650"/>
                <a:gd name="connsiteX2" fmla="*/ 161442 w 161925"/>
                <a:gd name="connsiteY2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925" h="247650">
                  <a:moveTo>
                    <a:pt x="0" y="0"/>
                  </a:moveTo>
                  <a:lnTo>
                    <a:pt x="161925" y="0"/>
                  </a:lnTo>
                  <a:lnTo>
                    <a:pt x="161442" y="247650"/>
                  </a:lnTo>
                </a:path>
              </a:pathLst>
            </a:cu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 bwMode="auto">
            <a:xfrm>
              <a:off x="6402387" y="3194335"/>
              <a:ext cx="0" cy="85439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21,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L15-</a:t>
            </a:r>
            <a:fld id="{BE49CFAA-92BB-45AE-A2AC-2CF4188AC6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9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0340" grpId="0"/>
      <p:bldP spid="2190362" grpId="0"/>
      <p:bldP spid="2190363" grpId="0"/>
      <p:bldP spid="2190364" grpId="0"/>
      <p:bldP spid="2190376" grpId="0"/>
      <p:bldP spid="19" grpId="0" animBg="1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53514</TotalTime>
  <Words>1423</Words>
  <Application>Microsoft Office PowerPoint</Application>
  <PresentationFormat>On-screen Show (4:3)</PresentationFormat>
  <Paragraphs>526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Blueprint</vt:lpstr>
      <vt:lpstr>PowerPoint Presentation</vt:lpstr>
      <vt:lpstr>Control Flow Penalty</vt:lpstr>
      <vt:lpstr>How frequent are branches? ARM Cortex 7</vt:lpstr>
      <vt:lpstr>How frequent are branches? X86</vt:lpstr>
      <vt:lpstr>How frequent are branches? ARM Cortex 7</vt:lpstr>
      <vt:lpstr>How frequent are branches? X86</vt:lpstr>
      <vt:lpstr>Observations</vt:lpstr>
      <vt:lpstr>RISC V Branches &amp; Jumps</vt:lpstr>
      <vt:lpstr>Overview of control prediction</vt:lpstr>
      <vt:lpstr>Static Branch Prediction</vt:lpstr>
      <vt:lpstr>Dynamic Branch Prediction learning based on past behavior</vt:lpstr>
      <vt:lpstr>Next Address Predictor: Branch Target Buffer (BTB)</vt:lpstr>
      <vt:lpstr>Next Addr Predictor interface</vt:lpstr>
      <vt:lpstr>Simple PC+4 predictor</vt:lpstr>
      <vt:lpstr>BTB predictor</vt:lpstr>
      <vt:lpstr>BTB predictor update method</vt:lpstr>
      <vt:lpstr>Integrating BTB in the 2-Stage pipeline</vt:lpstr>
      <vt:lpstr>2-Stage pipeline doExecute rule</vt:lpstr>
      <vt:lpstr>2-Stage pipeline doFetch rule</vt:lpstr>
      <vt:lpstr>Multiple Predictors: BTB + Branch Direction Predictors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Arvind</cp:lastModifiedBy>
  <cp:revision>1305</cp:revision>
  <cp:lastPrinted>2012-10-24T18:08:48Z</cp:lastPrinted>
  <dcterms:created xsi:type="dcterms:W3CDTF">2003-01-21T19:25:41Z</dcterms:created>
  <dcterms:modified xsi:type="dcterms:W3CDTF">2015-10-20T22:17:20Z</dcterms:modified>
</cp:coreProperties>
</file>