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7"/>
  </p:notesMasterIdLst>
  <p:handoutMasterIdLst>
    <p:handoutMasterId r:id="rId28"/>
  </p:handoutMasterIdLst>
  <p:sldIdLst>
    <p:sldId id="1375" r:id="rId2"/>
    <p:sldId id="1376" r:id="rId3"/>
    <p:sldId id="1377" r:id="rId4"/>
    <p:sldId id="1378" r:id="rId5"/>
    <p:sldId id="1379" r:id="rId6"/>
    <p:sldId id="1380" r:id="rId7"/>
    <p:sldId id="1381" r:id="rId8"/>
    <p:sldId id="1382" r:id="rId9"/>
    <p:sldId id="1383" r:id="rId10"/>
    <p:sldId id="1384" r:id="rId11"/>
    <p:sldId id="1385" r:id="rId12"/>
    <p:sldId id="1386" r:id="rId13"/>
    <p:sldId id="1387" r:id="rId14"/>
    <p:sldId id="1388" r:id="rId15"/>
    <p:sldId id="1389" r:id="rId16"/>
    <p:sldId id="1390" r:id="rId17"/>
    <p:sldId id="1391" r:id="rId18"/>
    <p:sldId id="1392" r:id="rId19"/>
    <p:sldId id="1393" r:id="rId20"/>
    <p:sldId id="1394" r:id="rId21"/>
    <p:sldId id="1395" r:id="rId22"/>
    <p:sldId id="1396" r:id="rId23"/>
    <p:sldId id="1397" r:id="rId24"/>
    <p:sldId id="1398" r:id="rId25"/>
    <p:sldId id="1399" r:id="rId26"/>
  </p:sldIdLst>
  <p:sldSz cx="9144000" cy="6858000" type="screen4x3"/>
  <p:notesSz cx="7099300" cy="10234613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F6FD71"/>
    <a:srgbClr val="FF3333"/>
    <a:srgbClr val="FD7E71"/>
    <a:srgbClr val="CC33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96189" autoAdjust="0"/>
  </p:normalViewPr>
  <p:slideViewPr>
    <p:cSldViewPr snapToGrid="0">
      <p:cViewPr varScale="1">
        <p:scale>
          <a:sx n="70" d="100"/>
          <a:sy n="70" d="100"/>
        </p:scale>
        <p:origin x="1374" y="7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672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>
            <a:lvl1pPr defTabSz="98873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31" y="2"/>
            <a:ext cx="3076671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>
            <a:lvl1pPr algn="r" defTabSz="98873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1867"/>
            <a:ext cx="3076672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b" anchorCtr="0" compatLnSpc="1">
            <a:prstTxWarp prst="textNoShape">
              <a:avLst/>
            </a:prstTxWarp>
          </a:bodyPr>
          <a:lstStyle>
            <a:lvl1pPr defTabSz="98873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31" y="9721867"/>
            <a:ext cx="3076671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b" anchorCtr="0" compatLnSpc="1">
            <a:prstTxWarp prst="textNoShape">
              <a:avLst/>
            </a:prstTxWarp>
          </a:bodyPr>
          <a:lstStyle>
            <a:lvl1pPr algn="r" defTabSz="98873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D06BDAD0-7E88-4F24-996F-A4239B16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672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>
            <a:lvl1pPr defTabSz="98873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8" y="4861782"/>
            <a:ext cx="5207386" cy="46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31" y="2"/>
            <a:ext cx="3076671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>
            <a:lvl1pPr algn="r" defTabSz="98873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1867"/>
            <a:ext cx="3076672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b" anchorCtr="0" compatLnSpc="1">
            <a:prstTxWarp prst="textNoShape">
              <a:avLst/>
            </a:prstTxWarp>
          </a:bodyPr>
          <a:lstStyle>
            <a:lvl1pPr defTabSz="98873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31" y="9721867"/>
            <a:ext cx="3076671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b" anchorCtr="0" compatLnSpc="1">
            <a:prstTxWarp prst="textNoShape">
              <a:avLst/>
            </a:prstTxWarp>
          </a:bodyPr>
          <a:lstStyle>
            <a:lvl1pPr algn="r" defTabSz="98873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89D0B5DD-E471-468E-BF81-0C492E6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4763" y="6400800"/>
            <a:ext cx="1905000" cy="457200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Oct 2, 2014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T01-</a:t>
            </a:r>
            <a:fld id="{E106E5FE-2B70-4D48-BE0C-1D2745C5F1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 2, 2014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10633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Oct 2, 2014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T01-</a:t>
            </a:r>
            <a:fld id="{B24ECE11-5C89-470A-9AF8-7FAC56BAE1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30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1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</a:t>
            </a:r>
            <a:r>
              <a:rPr lang="en-US" sz="2400" dirty="0" smtClean="0">
                <a:solidFill>
                  <a:srgbClr val="660066"/>
                </a:solidFill>
              </a:rPr>
              <a:t>Architecture</a:t>
            </a: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8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Tutorial 1</a:t>
            </a:r>
          </a:p>
          <a:p>
            <a:pPr eaLnBrk="1" hangingPunct="1">
              <a:lnSpc>
                <a:spcPct val="80000"/>
              </a:lnSpc>
            </a:pPr>
            <a:r>
              <a:rPr lang="en-US" sz="4400" smtClean="0">
                <a:solidFill>
                  <a:schemeClr val="tx2"/>
                </a:solidFill>
              </a:rPr>
              <a:t>BSV</a:t>
            </a: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Sizhuo Zhang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6.175 TA</a:t>
            </a:r>
          </a:p>
        </p:txBody>
      </p:sp>
    </p:spTree>
    <p:extLst>
      <p:ext uri="{BB962C8B-B14F-4D97-AF65-F5344CB8AC3E}">
        <p14:creationId xmlns:p14="http://schemas.microsoft.com/office/powerpoint/2010/main" val="4028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69" y="1632045"/>
            <a:ext cx="8305801" cy="4114800"/>
          </a:xfrm>
        </p:spPr>
        <p:txBody>
          <a:bodyPr/>
          <a:lstStyle/>
          <a:p>
            <a:r>
              <a:rPr lang="en-US" sz="2400" dirty="0"/>
              <a:t>Types:</a:t>
            </a:r>
          </a:p>
          <a:p>
            <a:pPr lvl="1"/>
            <a:r>
              <a:rPr lang="en-US" sz="2000" dirty="0"/>
              <a:t>Tuple2#(type t1, type t2)</a:t>
            </a:r>
          </a:p>
          <a:p>
            <a:pPr lvl="1"/>
            <a:r>
              <a:rPr lang="en-US" sz="2000" dirty="0"/>
              <a:t>Tuple3#(type t1, type t2, type t3)</a:t>
            </a:r>
          </a:p>
          <a:p>
            <a:pPr lvl="1"/>
            <a:r>
              <a:rPr lang="en-US" sz="2000" dirty="0"/>
              <a:t>up to Tuple8</a:t>
            </a:r>
          </a:p>
          <a:p>
            <a:r>
              <a:rPr lang="en-US" sz="2400" dirty="0" smtClean="0"/>
              <a:t>Construct tuple: tuple2</a:t>
            </a:r>
            <a:r>
              <a:rPr lang="en-US" sz="2400" dirty="0"/>
              <a:t>( x, y ), tuple3( x, y, z </a:t>
            </a:r>
            <a:r>
              <a:rPr lang="en-US" sz="2400" dirty="0" smtClean="0"/>
              <a:t>) </a:t>
            </a:r>
            <a:r>
              <a:rPr lang="en-US" sz="2400" dirty="0"/>
              <a:t>…</a:t>
            </a:r>
          </a:p>
          <a:p>
            <a:r>
              <a:rPr lang="en-US" sz="2400" dirty="0" smtClean="0"/>
              <a:t>Accessing </a:t>
            </a:r>
            <a:r>
              <a:rPr lang="en-US" sz="2400" dirty="0"/>
              <a:t>an element:</a:t>
            </a:r>
          </a:p>
          <a:p>
            <a:pPr lvl="1"/>
            <a:r>
              <a:rPr lang="en-US" sz="2000" dirty="0"/>
              <a:t>tpl_1( tuple2(x, y) ) </a:t>
            </a:r>
            <a:r>
              <a:rPr lang="en-US" sz="2000" dirty="0" smtClean="0"/>
              <a:t> // x</a:t>
            </a:r>
            <a:endParaRPr lang="en-US" sz="2000" dirty="0"/>
          </a:p>
          <a:p>
            <a:pPr lvl="1"/>
            <a:r>
              <a:rPr lang="en-US" sz="2000" dirty="0"/>
              <a:t>tpl_2( tuple3(x, y, z) </a:t>
            </a:r>
            <a:r>
              <a:rPr lang="en-US" sz="2000" dirty="0" smtClean="0"/>
              <a:t>) // y</a:t>
            </a:r>
            <a:endParaRPr lang="en-US" sz="2000" dirty="0"/>
          </a:p>
          <a:p>
            <a:pPr lvl="1"/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5369" y="5293992"/>
            <a:ext cx="7867934" cy="12741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Tuple2#(Bit#(2), Bool)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tup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tuple2(2, True);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match {.a, .b} =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tup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a = 2, b = True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9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313" y="1645693"/>
            <a:ext cx="8223913" cy="4114800"/>
          </a:xfrm>
        </p:spPr>
        <p:txBody>
          <a:bodyPr/>
          <a:lstStyle/>
          <a:p>
            <a:r>
              <a:rPr lang="en-US" dirty="0" smtClean="0"/>
              <a:t>Type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Vector#(numeric type size, type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data_type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/>
              <a:t>Values:</a:t>
            </a:r>
          </a:p>
          <a:p>
            <a:pPr lvl="1"/>
            <a:r>
              <a:rPr lang="en-US" dirty="0" err="1"/>
              <a:t>newVector</a:t>
            </a:r>
            <a:r>
              <a:rPr lang="en-US" dirty="0"/>
              <a:t>(), replicate(</a:t>
            </a:r>
            <a:r>
              <a:rPr lang="en-US" dirty="0" err="1"/>
              <a:t>val</a:t>
            </a:r>
            <a:r>
              <a:rPr lang="en-US" dirty="0"/>
              <a:t>)</a:t>
            </a:r>
          </a:p>
          <a:p>
            <a:r>
              <a:rPr lang="en-US" dirty="0"/>
              <a:t>Functions:</a:t>
            </a:r>
          </a:p>
          <a:p>
            <a:pPr lvl="1"/>
            <a:r>
              <a:rPr lang="en-US" dirty="0"/>
              <a:t>Access an element: []</a:t>
            </a:r>
          </a:p>
          <a:p>
            <a:pPr lvl="1"/>
            <a:r>
              <a:rPr lang="en-US" dirty="0"/>
              <a:t>Rotate functions</a:t>
            </a:r>
          </a:p>
          <a:p>
            <a:pPr lvl="1"/>
            <a:r>
              <a:rPr lang="en-US" dirty="0"/>
              <a:t>Advanced functions: zip, map, fold</a:t>
            </a:r>
          </a:p>
          <a:p>
            <a:r>
              <a:rPr lang="en-US" dirty="0"/>
              <a:t>Can contain registers or modules</a:t>
            </a:r>
          </a:p>
          <a:p>
            <a:r>
              <a:rPr lang="en-US" dirty="0"/>
              <a:t>Must have ‘import Vector::*;’ in BSV file</a:t>
            </a:r>
            <a:endParaRPr lang="en-US" dirty="0"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99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Maybe#(t)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70" y="1645692"/>
            <a:ext cx="7772400" cy="4114800"/>
          </a:xfrm>
        </p:spPr>
        <p:txBody>
          <a:bodyPr/>
          <a:lstStyle/>
          <a:p>
            <a:r>
              <a:rPr lang="en-US" sz="2400" dirty="0"/>
              <a:t>Type:</a:t>
            </a:r>
          </a:p>
          <a:p>
            <a:pPr lvl="1"/>
            <a:r>
              <a:rPr lang="en-US" sz="2000" dirty="0"/>
              <a:t>Maybe#(type t)</a:t>
            </a:r>
          </a:p>
          <a:p>
            <a:r>
              <a:rPr lang="en-US" sz="2400" dirty="0"/>
              <a:t>Values:</a:t>
            </a:r>
          </a:p>
          <a:p>
            <a:pPr lvl="1"/>
            <a:r>
              <a:rPr lang="en-US" sz="2000" dirty="0" smtClean="0"/>
              <a:t>tagged Invalid</a:t>
            </a:r>
            <a:endParaRPr lang="en-US" sz="2000" dirty="0"/>
          </a:p>
          <a:p>
            <a:pPr lvl="1"/>
            <a:r>
              <a:rPr lang="en-US" sz="2000" dirty="0"/>
              <a:t>tagged Valid x (where x is a value of type t)</a:t>
            </a:r>
          </a:p>
          <a:p>
            <a:r>
              <a:rPr lang="en-US" sz="2400" dirty="0"/>
              <a:t>Functions:</a:t>
            </a:r>
          </a:p>
          <a:p>
            <a:pPr lvl="1"/>
            <a:r>
              <a:rPr lang="en-US" sz="2000" dirty="0" err="1"/>
              <a:t>isValid</a:t>
            </a:r>
            <a:r>
              <a:rPr lang="en-US" sz="2000" dirty="0"/>
              <a:t>(x)</a:t>
            </a:r>
          </a:p>
          <a:p>
            <a:pPr lvl="2"/>
            <a:r>
              <a:rPr lang="en-US" sz="2000" dirty="0"/>
              <a:t>Returns true if x is valid</a:t>
            </a:r>
          </a:p>
          <a:p>
            <a:pPr lvl="1"/>
            <a:r>
              <a:rPr lang="en-US" sz="2000" dirty="0" err="1"/>
              <a:t>fromMaybe</a:t>
            </a:r>
            <a:r>
              <a:rPr lang="en-US" sz="2000" dirty="0"/>
              <a:t>(default, m)</a:t>
            </a:r>
          </a:p>
          <a:p>
            <a:pPr lvl="2"/>
            <a:r>
              <a:rPr lang="en-US" sz="2000" dirty="0"/>
              <a:t>If m is valid, returns the valid value of m if m is valid, otherwise returns default</a:t>
            </a:r>
          </a:p>
          <a:p>
            <a:pPr lvl="2"/>
            <a:r>
              <a:rPr lang="en-US" sz="2000" dirty="0"/>
              <a:t>Commonly used </a:t>
            </a:r>
            <a:r>
              <a:rPr lang="en-US" sz="2000" dirty="0" err="1"/>
              <a:t>fromMaybe</a:t>
            </a:r>
            <a:r>
              <a:rPr lang="en-US" sz="2000" dirty="0"/>
              <a:t>(?, m)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5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tagged 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Maybe is a special type of tagged union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Tagged </a:t>
            </a:r>
            <a:r>
              <a:rPr lang="en-US" sz="2400" dirty="0"/>
              <a:t>unions are collections of types and tags. The type contained in the union depends on the tag of the union.</a:t>
            </a:r>
          </a:p>
          <a:p>
            <a:pPr lvl="1"/>
            <a:r>
              <a:rPr lang="en-US" sz="2000" dirty="0"/>
              <a:t>If tagged Valid, this type contains a value of type 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614902"/>
            <a:ext cx="6599830" cy="16989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>
                <a:latin typeface="Consolas" panose="020B0609020204030204" pitchFamily="49" charset="0"/>
                <a:cs typeface="Consolas" panose="020B0609020204030204" pitchFamily="49" charset="0"/>
              </a:rPr>
              <a:t>typedef </a:t>
            </a:r>
            <a:r>
              <a:rPr lang="en-US" sz="2400" b="1">
                <a:latin typeface="Consolas" panose="020B0609020204030204" pitchFamily="49" charset="0"/>
                <a:cs typeface="Consolas" panose="020B0609020204030204" pitchFamily="49" charset="0"/>
              </a:rPr>
              <a:t>union tagged </a:t>
            </a:r>
            <a:r>
              <a:rPr lang="en-US" sz="24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>
                <a:latin typeface="Consolas" panose="020B0609020204030204" pitchFamily="49" charset="0"/>
                <a:cs typeface="Consolas" panose="020B0609020204030204" pitchFamily="49" charset="0"/>
              </a:rPr>
              <a:t>    void Invalid;</a:t>
            </a:r>
          </a:p>
          <a:p>
            <a:pPr marL="0" indent="0">
              <a:buNone/>
            </a:pPr>
            <a:r>
              <a:rPr lang="en-US" sz="2400">
                <a:latin typeface="Consolas" panose="020B0609020204030204" pitchFamily="49" charset="0"/>
                <a:cs typeface="Consolas" panose="020B0609020204030204" pitchFamily="49" charset="0"/>
              </a:rPr>
              <a:t>    t    Valid;</a:t>
            </a:r>
          </a:p>
          <a:p>
            <a:pPr marL="0" indent="0">
              <a:buNone/>
            </a:pPr>
            <a:r>
              <a:rPr lang="en-US" sz="2400">
                <a:latin typeface="Consolas" panose="020B0609020204030204" pitchFamily="49" charset="0"/>
                <a:cs typeface="Consolas" panose="020B0609020204030204" pitchFamily="49" charset="0"/>
              </a:rPr>
              <a:t>} Maybe#(type t) deriving (Eq, Bits);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tagged 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2679"/>
            <a:ext cx="7772400" cy="4114800"/>
          </a:xfrm>
        </p:spPr>
        <p:txBody>
          <a:bodyPr/>
          <a:lstStyle/>
          <a:p>
            <a:r>
              <a:rPr lang="en-US" dirty="0"/>
              <a:t>Values:</a:t>
            </a:r>
          </a:p>
          <a:p>
            <a:pPr lvl="1"/>
            <a:r>
              <a:rPr lang="en-US" dirty="0"/>
              <a:t>tagged &lt;tag&gt; value</a:t>
            </a:r>
          </a:p>
          <a:p>
            <a:r>
              <a:rPr lang="en-US" dirty="0"/>
              <a:t>Pattern matching to get values:</a:t>
            </a:r>
          </a:p>
          <a:p>
            <a:pPr lvl="0">
              <a:buClr>
                <a:srgbClr val="6F89F7"/>
              </a:buClr>
            </a:pPr>
            <a:endParaRPr lang="en-US" dirty="0" smtClean="0">
              <a:solidFill>
                <a:srgbClr val="40458C"/>
              </a:solidFill>
            </a:endParaRPr>
          </a:p>
          <a:p>
            <a:pPr lvl="0">
              <a:buClr>
                <a:srgbClr val="6F89F7"/>
              </a:buClr>
            </a:pPr>
            <a:endParaRPr lang="en-US" dirty="0">
              <a:solidFill>
                <a:srgbClr val="40458C"/>
              </a:solidFill>
            </a:endParaRPr>
          </a:p>
          <a:p>
            <a:pPr lvl="0">
              <a:buClr>
                <a:srgbClr val="6F89F7"/>
              </a:buClr>
            </a:pPr>
            <a:endParaRPr lang="en-US" dirty="0" smtClean="0">
              <a:solidFill>
                <a:srgbClr val="40458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57784" y="3004276"/>
            <a:ext cx="5821907" cy="16989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case (x) matches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tagged Valid .a : return a;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tagged Invalid : return 0;</a:t>
            </a:r>
          </a:p>
          <a:p>
            <a:pPr marL="0" indent="0">
              <a:buNone/>
            </a:pP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endcase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7785" y="4818015"/>
            <a:ext cx="6948986" cy="16989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if(x matches tagged Valid .a &amp;&amp;&amp; a &gt; 1)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$display(“%d”, a);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3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</a:t>
            </a:r>
            <a:r>
              <a:rPr lang="en-US" dirty="0"/>
              <a:t>#(t)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66" y="1700283"/>
            <a:ext cx="7772400" cy="4114800"/>
          </a:xfrm>
        </p:spPr>
        <p:txBody>
          <a:bodyPr/>
          <a:lstStyle/>
          <a:p>
            <a:r>
              <a:rPr lang="en-US" sz="2400" dirty="0"/>
              <a:t>Main state element in BSV</a:t>
            </a:r>
          </a:p>
          <a:p>
            <a:r>
              <a:rPr lang="en-US" sz="2400" dirty="0"/>
              <a:t>Type: </a:t>
            </a:r>
            <a:r>
              <a:rPr lang="en-US" sz="2400" dirty="0" err="1"/>
              <a:t>Reg</a:t>
            </a:r>
            <a:r>
              <a:rPr lang="en-US" sz="2400" dirty="0"/>
              <a:t>#(type </a:t>
            </a:r>
            <a:r>
              <a:rPr lang="en-US" sz="2400" dirty="0" err="1"/>
              <a:t>data_type</a:t>
            </a:r>
            <a:r>
              <a:rPr lang="en-US" sz="2400" dirty="0"/>
              <a:t>)</a:t>
            </a:r>
          </a:p>
          <a:p>
            <a:r>
              <a:rPr lang="en-US" sz="2400" dirty="0"/>
              <a:t>Instantiated differently from normal variables</a:t>
            </a:r>
          </a:p>
          <a:p>
            <a:pPr lvl="1"/>
            <a:r>
              <a:rPr lang="en-US" sz="2000" dirty="0"/>
              <a:t>Uses &lt;- notation</a:t>
            </a:r>
          </a:p>
          <a:p>
            <a:r>
              <a:rPr lang="en-US" sz="2400" dirty="0"/>
              <a:t>Written to differently from normal variables</a:t>
            </a:r>
          </a:p>
          <a:p>
            <a:pPr lvl="1"/>
            <a:r>
              <a:rPr lang="en-US" sz="2000" dirty="0"/>
              <a:t>Uses &lt;= notation</a:t>
            </a:r>
          </a:p>
          <a:p>
            <a:pPr lvl="1"/>
            <a:r>
              <a:rPr lang="en-US" sz="2000" dirty="0"/>
              <a:t>Can only be done inside of rules and methods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2748" y="4824703"/>
            <a:ext cx="7552236" cy="7232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#(Bit#(32))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a_reg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&lt;-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mkReg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(0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// value set to 0</a:t>
            </a:r>
          </a:p>
          <a:p>
            <a:pPr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#(Bit#(32))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b_reg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&lt;-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mkRegU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uninitialized</a:t>
            </a:r>
          </a:p>
        </p:txBody>
      </p:sp>
    </p:spTree>
    <p:extLst>
      <p:ext uri="{BB962C8B-B14F-4D97-AF65-F5344CB8AC3E}">
        <p14:creationId xmlns:p14="http://schemas.microsoft.com/office/powerpoint/2010/main" val="308378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Reg</a:t>
            </a:r>
            <a:r>
              <a:rPr lang="en-US" dirty="0"/>
              <a:t> and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Register of Vectors</a:t>
            </a:r>
          </a:p>
          <a:p>
            <a:pPr lvl="1"/>
            <a:r>
              <a:rPr lang="en-US" dirty="0" err="1"/>
              <a:t>Reg</a:t>
            </a:r>
            <a:r>
              <a:rPr lang="en-US" dirty="0"/>
              <a:t>#( Vector#(32, Bit#(32) ) ) </a:t>
            </a:r>
            <a:r>
              <a:rPr lang="en-US" dirty="0" err="1"/>
              <a:t>rfile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rfile</a:t>
            </a:r>
            <a:r>
              <a:rPr lang="en-US" dirty="0"/>
              <a:t> &lt;- </a:t>
            </a:r>
            <a:r>
              <a:rPr lang="en-US" dirty="0" err="1"/>
              <a:t>mkReg</a:t>
            </a:r>
            <a:r>
              <a:rPr lang="en-US" dirty="0"/>
              <a:t>( </a:t>
            </a:r>
            <a:r>
              <a:rPr lang="en-US" b="1" dirty="0"/>
              <a:t>replicate</a:t>
            </a:r>
            <a:r>
              <a:rPr lang="en-US" dirty="0"/>
              <a:t>(0) );</a:t>
            </a:r>
          </a:p>
          <a:p>
            <a:r>
              <a:rPr lang="en-US" dirty="0"/>
              <a:t>Vector of Registers</a:t>
            </a:r>
          </a:p>
          <a:p>
            <a:pPr lvl="1"/>
            <a:r>
              <a:rPr lang="en-US" dirty="0"/>
              <a:t>Vector#( 32, </a:t>
            </a:r>
            <a:r>
              <a:rPr lang="en-US" dirty="0" err="1"/>
              <a:t>Reg</a:t>
            </a:r>
            <a:r>
              <a:rPr lang="en-US" dirty="0"/>
              <a:t>#(Bit#(32)) ) </a:t>
            </a:r>
            <a:r>
              <a:rPr lang="en-US" dirty="0" err="1"/>
              <a:t>rfile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rfile</a:t>
            </a:r>
            <a:r>
              <a:rPr lang="en-US" dirty="0"/>
              <a:t> &lt;- </a:t>
            </a:r>
            <a:r>
              <a:rPr lang="en-US" b="1" dirty="0" err="1"/>
              <a:t>replicateM</a:t>
            </a:r>
            <a:r>
              <a:rPr lang="en-US" dirty="0"/>
              <a:t>( </a:t>
            </a:r>
            <a:r>
              <a:rPr lang="en-US" dirty="0" err="1"/>
              <a:t>mkReg</a:t>
            </a:r>
            <a:r>
              <a:rPr lang="en-US" dirty="0"/>
              <a:t>(0) );</a:t>
            </a:r>
          </a:p>
          <a:p>
            <a:r>
              <a:rPr lang="en-US" dirty="0"/>
              <a:t>Each has its own advantages and disadvantages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1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32045"/>
            <a:ext cx="8343331" cy="4114800"/>
          </a:xfrm>
        </p:spPr>
        <p:txBody>
          <a:bodyPr/>
          <a:lstStyle/>
          <a:p>
            <a:r>
              <a:rPr lang="en-US" sz="2400" dirty="0" err="1"/>
              <a:t>Reg</a:t>
            </a:r>
            <a:r>
              <a:rPr lang="en-US" sz="2400" dirty="0"/>
              <a:t>#(Bit#(8)) r;</a:t>
            </a:r>
          </a:p>
          <a:p>
            <a:pPr lvl="1"/>
            <a:r>
              <a:rPr lang="en-US" sz="2000" dirty="0"/>
              <a:t>r[0] &lt;= 0 counts as a </a:t>
            </a:r>
            <a:r>
              <a:rPr lang="en-US" sz="2000" dirty="0" smtClean="0"/>
              <a:t>read &amp; write </a:t>
            </a:r>
            <a:r>
              <a:rPr lang="en-US" sz="2000" dirty="0"/>
              <a:t>to the </a:t>
            </a:r>
            <a:r>
              <a:rPr lang="en-US" sz="2000" dirty="0" smtClean="0"/>
              <a:t>entire </a:t>
            </a:r>
            <a:r>
              <a:rPr lang="en-US" sz="2000" dirty="0" err="1" smtClean="0"/>
              <a:t>reg</a:t>
            </a:r>
            <a:r>
              <a:rPr lang="en-US" sz="2000" dirty="0" smtClean="0"/>
              <a:t> r</a:t>
            </a:r>
            <a:endParaRPr lang="en-US" sz="2000" dirty="0"/>
          </a:p>
          <a:p>
            <a:pPr lvl="2"/>
            <a:r>
              <a:rPr lang="en-US" sz="2000" dirty="0"/>
              <a:t>let </a:t>
            </a:r>
            <a:r>
              <a:rPr lang="en-US" sz="2000" dirty="0" err="1"/>
              <a:t>r_new</a:t>
            </a:r>
            <a:r>
              <a:rPr lang="en-US" sz="2000" dirty="0"/>
              <a:t> = r; </a:t>
            </a:r>
            <a:r>
              <a:rPr lang="en-US" sz="2000" dirty="0" err="1"/>
              <a:t>r_new</a:t>
            </a:r>
            <a:r>
              <a:rPr lang="en-US" sz="2000" dirty="0"/>
              <a:t>[0] = 0; r &lt;= </a:t>
            </a:r>
            <a:r>
              <a:rPr lang="en-US" sz="2000" dirty="0" err="1"/>
              <a:t>r_new</a:t>
            </a:r>
            <a:endParaRPr lang="en-US" sz="2000" dirty="0"/>
          </a:p>
          <a:p>
            <a:r>
              <a:rPr lang="en-US" sz="2400" dirty="0" err="1"/>
              <a:t>Reg</a:t>
            </a:r>
            <a:r>
              <a:rPr lang="en-US" sz="2400" dirty="0"/>
              <a:t>#(Vector#(8, Bit#(1))) r</a:t>
            </a:r>
          </a:p>
          <a:p>
            <a:pPr lvl="1"/>
            <a:r>
              <a:rPr lang="en-US" sz="2000" dirty="0"/>
              <a:t>Same problem, r[0] &lt;= 0 counts as a read and write to the entire register</a:t>
            </a:r>
          </a:p>
          <a:p>
            <a:pPr lvl="1"/>
            <a:r>
              <a:rPr lang="en-US" sz="2000" dirty="0"/>
              <a:t>r[0] &lt;= 0; r[1] &lt;= 1 counts as two writes to </a:t>
            </a:r>
            <a:r>
              <a:rPr lang="en-US" sz="2000" dirty="0" smtClean="0"/>
              <a:t>register</a:t>
            </a:r>
          </a:p>
          <a:p>
            <a:pPr lvl="2"/>
            <a:r>
              <a:rPr lang="en-US" sz="2000" dirty="0" smtClean="0"/>
              <a:t>double </a:t>
            </a:r>
            <a:r>
              <a:rPr lang="en-US" sz="2000" dirty="0"/>
              <a:t>write problem</a:t>
            </a:r>
          </a:p>
          <a:p>
            <a:r>
              <a:rPr lang="en-US" sz="2400" dirty="0"/>
              <a:t>Vector#(8,Reg#(Bit#(1))) r</a:t>
            </a:r>
          </a:p>
          <a:p>
            <a:pPr lvl="1"/>
            <a:r>
              <a:rPr lang="en-US" sz="2000" dirty="0"/>
              <a:t>r is 8 different registers</a:t>
            </a:r>
          </a:p>
          <a:p>
            <a:pPr lvl="1"/>
            <a:r>
              <a:rPr lang="en-US" sz="2000" dirty="0"/>
              <a:t>r[0] &lt;= 0 is only a write to register r[0]</a:t>
            </a:r>
          </a:p>
          <a:p>
            <a:pPr lvl="1"/>
            <a:r>
              <a:rPr lang="en-US" sz="2000" dirty="0"/>
              <a:t>r[0] &lt;= 0 ; r[1] &lt;= 1 is not a double write problem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05000"/>
            <a:ext cx="8247798" cy="4114800"/>
          </a:xfrm>
        </p:spPr>
        <p:txBody>
          <a:bodyPr/>
          <a:lstStyle/>
          <a:p>
            <a:r>
              <a:rPr lang="en-US" dirty="0"/>
              <a:t>Modules are building blocks for larger systems</a:t>
            </a:r>
          </a:p>
          <a:p>
            <a:pPr lvl="1"/>
            <a:r>
              <a:rPr lang="en-US" dirty="0"/>
              <a:t>Modules contain other modules and rules</a:t>
            </a:r>
          </a:p>
          <a:p>
            <a:pPr lvl="1"/>
            <a:r>
              <a:rPr lang="en-US" dirty="0"/>
              <a:t>Modules are accessed through their interface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mkAdder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 Adder#(32) );</a:t>
            </a:r>
          </a:p>
          <a:p>
            <a:pPr lvl="1"/>
            <a:r>
              <a:rPr lang="en-US" dirty="0"/>
              <a:t>Adder#(32) is the </a:t>
            </a:r>
            <a:r>
              <a:rPr lang="en-US" dirty="0" smtClean="0"/>
              <a:t>interface</a:t>
            </a:r>
          </a:p>
          <a:p>
            <a:r>
              <a:rPr lang="en-US" dirty="0" smtClean="0"/>
              <a:t>Module can be parametrized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name#(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…, interface);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8448" y="5835134"/>
            <a:ext cx="80101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mkMul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#(Bool signed)(Adder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 x);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3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4748"/>
            <a:ext cx="7964606" cy="4114800"/>
          </a:xfrm>
        </p:spPr>
        <p:txBody>
          <a:bodyPr/>
          <a:lstStyle/>
          <a:p>
            <a:r>
              <a:rPr lang="en-US" dirty="0" smtClean="0"/>
              <a:t>Contain </a:t>
            </a:r>
            <a:r>
              <a:rPr lang="en-US" dirty="0"/>
              <a:t>methods for other modules to interact with the given module</a:t>
            </a:r>
          </a:p>
          <a:p>
            <a:pPr lvl="1"/>
            <a:r>
              <a:rPr lang="en-US" dirty="0"/>
              <a:t>Interfaces can also contain </a:t>
            </a:r>
            <a:r>
              <a:rPr lang="en-US" dirty="0" smtClean="0"/>
              <a:t>sub-interfaces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Special interface: Empty</a:t>
            </a:r>
          </a:p>
          <a:p>
            <a:pPr lvl="1"/>
            <a:r>
              <a:rPr lang="en-US" dirty="0" smtClean="0"/>
              <a:t>No method, used in </a:t>
            </a:r>
            <a:r>
              <a:rPr lang="en-US" dirty="0" err="1" smtClean="0"/>
              <a:t>testbench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2500" y="3196568"/>
            <a:ext cx="5845163" cy="14311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nterface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#(numeric type n);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method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#(Bit#(n)) f();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interface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SubIfc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 s;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3837" y="5785824"/>
            <a:ext cx="5845163" cy="7309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mkTb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(Empty);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mkTb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 // () are necessary</a:t>
            </a:r>
          </a:p>
        </p:txBody>
      </p:sp>
    </p:spTree>
    <p:extLst>
      <p:ext uri="{BB962C8B-B14F-4D97-AF65-F5344CB8AC3E}">
        <p14:creationId xmlns:p14="http://schemas.microsoft.com/office/powerpoint/2010/main" val="39427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Bit#(numeric type 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7455"/>
            <a:ext cx="7989277" cy="4114800"/>
          </a:xfrm>
        </p:spPr>
        <p:txBody>
          <a:bodyPr/>
          <a:lstStyle/>
          <a:p>
            <a:r>
              <a:rPr lang="en-US" sz="2800" dirty="0"/>
              <a:t>Literal values:</a:t>
            </a:r>
          </a:p>
          <a:p>
            <a:pPr lvl="1"/>
            <a:r>
              <a:rPr lang="en-US" sz="2400" dirty="0"/>
              <a:t>Decimal: 0, 1, 2, … (each have type Bit#(n)</a:t>
            </a:r>
          </a:p>
          <a:p>
            <a:pPr lvl="1"/>
            <a:r>
              <a:rPr lang="en-US" sz="2400" dirty="0"/>
              <a:t>Binary: </a:t>
            </a:r>
            <a:r>
              <a:rPr lang="en-US" sz="2400" dirty="0" smtClean="0"/>
              <a:t>5’b01101, 2’b11 </a:t>
            </a:r>
          </a:p>
          <a:p>
            <a:pPr lvl="1"/>
            <a:r>
              <a:rPr lang="en-US" sz="2400" dirty="0" smtClean="0"/>
              <a:t>Hex</a:t>
            </a:r>
            <a:r>
              <a:rPr lang="en-US" sz="2400" dirty="0"/>
              <a:t>: 5’hD, 2’h3, 16’h1FF0</a:t>
            </a:r>
          </a:p>
          <a:p>
            <a:r>
              <a:rPr lang="en-US" sz="2800" dirty="0"/>
              <a:t>Common functions:</a:t>
            </a:r>
          </a:p>
          <a:p>
            <a:pPr lvl="1"/>
            <a:r>
              <a:rPr lang="en-US" sz="2400" dirty="0"/>
              <a:t>Bitwise Logic: |, &amp;, ^, ~, </a:t>
            </a:r>
            <a:r>
              <a:rPr lang="en-US" sz="2400" dirty="0" smtClean="0"/>
              <a:t>etc.</a:t>
            </a:r>
          </a:p>
          <a:p>
            <a:pPr lvl="1"/>
            <a:r>
              <a:rPr lang="en-US" sz="2400" dirty="0" smtClean="0"/>
              <a:t>Arithmetic</a:t>
            </a:r>
            <a:r>
              <a:rPr lang="en-US" sz="2400" dirty="0"/>
              <a:t>: +, -, *, %, etc.</a:t>
            </a:r>
          </a:p>
          <a:p>
            <a:pPr lvl="1"/>
            <a:r>
              <a:rPr lang="en-US" sz="2400" dirty="0"/>
              <a:t>Indexing: a[</a:t>
            </a:r>
            <a:r>
              <a:rPr lang="en-US" sz="2400" dirty="0" err="1"/>
              <a:t>i</a:t>
            </a:r>
            <a:r>
              <a:rPr lang="en-US" sz="2400" dirty="0" smtClean="0"/>
              <a:t>], a[3:1]</a:t>
            </a:r>
            <a:endParaRPr lang="en-US" sz="2400" dirty="0"/>
          </a:p>
          <a:p>
            <a:pPr lvl="1"/>
            <a:r>
              <a:rPr lang="en-US" sz="2400" dirty="0"/>
              <a:t>Concatenation: {a, b</a:t>
            </a:r>
            <a:r>
              <a:rPr lang="en-US" sz="2400" dirty="0" smtClean="0"/>
              <a:t>}</a:t>
            </a:r>
          </a:p>
          <a:p>
            <a:pPr lvl="1"/>
            <a:r>
              <a:rPr lang="en-US" dirty="0"/>
              <a:t>t</a:t>
            </a:r>
            <a:r>
              <a:rPr lang="en-US" sz="2400" dirty="0" smtClean="0"/>
              <a:t>runcate, </a:t>
            </a:r>
            <a:r>
              <a:rPr lang="en-US" sz="2400" dirty="0" err="1" smtClean="0"/>
              <a:t>truncateLSB</a:t>
            </a:r>
            <a:endParaRPr lang="en-US" sz="2400" dirty="0"/>
          </a:p>
          <a:p>
            <a:pPr lvl="1"/>
            <a:r>
              <a:rPr lang="en-US" sz="2400" dirty="0" err="1" smtClean="0"/>
              <a:t>zeroExtend</a:t>
            </a:r>
            <a:r>
              <a:rPr lang="en-US" sz="2400" dirty="0" smtClean="0"/>
              <a:t>, </a:t>
            </a:r>
            <a:r>
              <a:rPr lang="en-US" sz="2400" dirty="0" err="1" smtClean="0"/>
              <a:t>signExtend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018" y="1713932"/>
            <a:ext cx="7772400" cy="4114800"/>
          </a:xfrm>
        </p:spPr>
        <p:txBody>
          <a:bodyPr/>
          <a:lstStyle/>
          <a:p>
            <a:r>
              <a:rPr lang="en-US" dirty="0"/>
              <a:t>Method</a:t>
            </a:r>
          </a:p>
          <a:p>
            <a:pPr lvl="1"/>
            <a:r>
              <a:rPr lang="en-US" dirty="0"/>
              <a:t>Returns value, doesn’t change state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method Bit#(32)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first;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Action</a:t>
            </a:r>
          </a:p>
          <a:p>
            <a:pPr lvl="1"/>
            <a:r>
              <a:rPr lang="en-US" dirty="0"/>
              <a:t>Changes state, doesn’t return value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method Action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(Bit#(32) x);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/>
              <a:t>ActionValue</a:t>
            </a:r>
            <a:endParaRPr lang="en-US" dirty="0"/>
          </a:p>
          <a:p>
            <a:pPr lvl="1"/>
            <a:r>
              <a:rPr lang="en-US" dirty="0"/>
              <a:t>Changes state, returns value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0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Interface of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2448"/>
            <a:ext cx="8114731" cy="4114800"/>
          </a:xfrm>
        </p:spPr>
        <p:txBody>
          <a:bodyPr/>
          <a:lstStyle/>
          <a:p>
            <a:r>
              <a:rPr lang="en-US" dirty="0" smtClean="0"/>
              <a:t>Instantiate methods at the end of module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86320" y="2118522"/>
            <a:ext cx="6218960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MyIfc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#(numeric type n);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method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#(Bit#(n)) f();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interface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SubIfc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s;</a:t>
            </a: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endinterface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mkDut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……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method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#(Bit#(n)) f();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……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interface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SubIfc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// no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“n”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// methods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SubIfc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60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Interface of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2448"/>
            <a:ext cx="8114731" cy="4114800"/>
          </a:xfrm>
        </p:spPr>
        <p:txBody>
          <a:bodyPr/>
          <a:lstStyle/>
          <a:p>
            <a:r>
              <a:rPr lang="en-US" dirty="0" smtClean="0"/>
              <a:t>Return interface at the end of module</a:t>
            </a:r>
          </a:p>
          <a:p>
            <a:pPr lvl="1"/>
            <a:r>
              <a:rPr lang="en-US" dirty="0" smtClean="0"/>
              <a:t>Interface expression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83236" y="2470980"/>
            <a:ext cx="7025127" cy="42627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mkDut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……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ret = (interface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method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#(Bit#(n)) f();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……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interface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SubIfc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s; // no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“n”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// methods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SubIfc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return ret;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89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Sub-interface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160" y="1478842"/>
            <a:ext cx="7772400" cy="4114800"/>
          </a:xfrm>
        </p:spPr>
        <p:txBody>
          <a:bodyPr/>
          <a:lstStyle/>
          <a:p>
            <a:r>
              <a:rPr lang="en-US" dirty="0" smtClean="0"/>
              <a:t>Sub-interface can be vector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BSV reference guide Section 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5160" y="2052916"/>
            <a:ext cx="7974215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nterface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#(numeric type m, numeric type n);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interface Vector#(m,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SubIfc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#(n)) s;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5160" y="3468002"/>
            <a:ext cx="7974215" cy="2492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Vector#(m,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SubIfc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?;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for(Integer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(m);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=i+1) begin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// implement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(interface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VecIfc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interface Vector s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 interface s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9465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way to learn BSV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405" y="1563806"/>
            <a:ext cx="7732595" cy="4114800"/>
          </a:xfrm>
        </p:spPr>
        <p:txBody>
          <a:bodyPr/>
          <a:lstStyle/>
          <a:p>
            <a:r>
              <a:rPr lang="en-US" dirty="0" smtClean="0"/>
              <a:t>BSV Reference guide</a:t>
            </a:r>
          </a:p>
          <a:p>
            <a:endParaRPr lang="en-US" dirty="0" smtClean="0"/>
          </a:p>
          <a:p>
            <a:r>
              <a:rPr lang="en-US" dirty="0" smtClean="0"/>
              <a:t>Lab code</a:t>
            </a:r>
          </a:p>
          <a:p>
            <a:endParaRPr lang="en-US" dirty="0" smtClean="0"/>
          </a:p>
          <a:p>
            <a:r>
              <a:rPr lang="en-US" dirty="0" smtClean="0"/>
              <a:t>Try it</a:t>
            </a:r>
          </a:p>
          <a:p>
            <a:pPr lvl="1"/>
            <a:r>
              <a:rPr lang="en-US" dirty="0" err="1" smtClean="0"/>
              <a:t>Makefile</a:t>
            </a:r>
            <a:r>
              <a:rPr lang="en-US" dirty="0" smtClean="0"/>
              <a:t> in lab 1,2,3…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018" y="1686636"/>
            <a:ext cx="7772400" cy="4114800"/>
          </a:xfrm>
        </p:spPr>
        <p:txBody>
          <a:bodyPr/>
          <a:lstStyle/>
          <a:p>
            <a:r>
              <a:rPr lang="en-US" dirty="0"/>
              <a:t>Compile flag (BSV user guide)</a:t>
            </a:r>
          </a:p>
          <a:p>
            <a:pPr lvl="1"/>
            <a:r>
              <a:rPr lang="en-US" dirty="0"/>
              <a:t>-aggressive-conditions (Section 7.12)</a:t>
            </a:r>
          </a:p>
          <a:p>
            <a:pPr lvl="2"/>
            <a:r>
              <a:rPr lang="en-US" dirty="0"/>
              <a:t>predicated implicit guards</a:t>
            </a:r>
          </a:p>
          <a:p>
            <a:pPr lvl="1"/>
            <a:r>
              <a:rPr lang="en-US" dirty="0"/>
              <a:t>-show-schedule (Section 8.2.2)</a:t>
            </a:r>
          </a:p>
          <a:p>
            <a:pPr lvl="2"/>
            <a:r>
              <a:rPr lang="en-US" dirty="0" smtClean="0"/>
              <a:t>method/rule </a:t>
            </a:r>
            <a:r>
              <a:rPr lang="en-US" dirty="0"/>
              <a:t>schedule </a:t>
            </a:r>
            <a:r>
              <a:rPr lang="en-US" dirty="0" smtClean="0"/>
              <a:t>information</a:t>
            </a:r>
          </a:p>
          <a:p>
            <a:pPr lvl="2"/>
            <a:r>
              <a:rPr lang="en-US" dirty="0" smtClean="0"/>
              <a:t>Output file: info-</a:t>
            </a:r>
            <a:r>
              <a:rPr lang="en-US" dirty="0" err="1" smtClean="0"/>
              <a:t>dir</a:t>
            </a:r>
            <a:r>
              <a:rPr lang="en-US" dirty="0" smtClean="0"/>
              <a:t>/*.</a:t>
            </a:r>
            <a:r>
              <a:rPr lang="en-US" dirty="0" err="1" smtClean="0"/>
              <a:t>sched</a:t>
            </a:r>
            <a:endParaRPr lang="en-US" dirty="0"/>
          </a:p>
          <a:p>
            <a:pPr lvl="1"/>
            <a:r>
              <a:rPr lang="en-US" dirty="0"/>
              <a:t>-show-rule-</a:t>
            </a:r>
            <a:r>
              <a:rPr lang="en-US" dirty="0" err="1"/>
              <a:t>rel</a:t>
            </a:r>
            <a:r>
              <a:rPr lang="en-US" dirty="0"/>
              <a:t> r1 r2 (Section 8.2.2)</a:t>
            </a:r>
          </a:p>
          <a:p>
            <a:pPr lvl="2"/>
            <a:r>
              <a:rPr lang="en-US" dirty="0"/>
              <a:t>Print conflict information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Literal values:</a:t>
            </a:r>
          </a:p>
          <a:p>
            <a:pPr lvl="1"/>
            <a:r>
              <a:rPr lang="en-US" sz="2400" dirty="0"/>
              <a:t>True, False</a:t>
            </a:r>
          </a:p>
          <a:p>
            <a:pPr lvl="1"/>
            <a:endParaRPr lang="en-US" sz="2400" dirty="0"/>
          </a:p>
          <a:p>
            <a:r>
              <a:rPr lang="en-US" sz="2800" dirty="0"/>
              <a:t>Common functions:</a:t>
            </a:r>
          </a:p>
          <a:p>
            <a:pPr lvl="1"/>
            <a:r>
              <a:rPr lang="en-US" sz="2400" dirty="0"/>
              <a:t>Boolean Logic: ||, &amp;&amp;, !, ==, !=, etc.</a:t>
            </a:r>
          </a:p>
          <a:p>
            <a:pPr lvl="1"/>
            <a:endParaRPr lang="en-US" sz="2400" dirty="0"/>
          </a:p>
          <a:p>
            <a:r>
              <a:rPr lang="en-US" sz="2800" dirty="0"/>
              <a:t>All comparison operators (==, !=, &gt;, &lt;, &gt;=, &lt;=) return Bools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5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#(n), </a:t>
            </a:r>
            <a:r>
              <a:rPr lang="en-US" dirty="0" err="1"/>
              <a:t>UInt</a:t>
            </a:r>
            <a:r>
              <a:rPr lang="en-US" dirty="0"/>
              <a:t>#(n)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70" y="1700283"/>
            <a:ext cx="7772400" cy="4114800"/>
          </a:xfrm>
        </p:spPr>
        <p:txBody>
          <a:bodyPr/>
          <a:lstStyle/>
          <a:p>
            <a:r>
              <a:rPr lang="en-US" dirty="0"/>
              <a:t>Literal values:</a:t>
            </a:r>
          </a:p>
          <a:p>
            <a:pPr lvl="1"/>
            <a:r>
              <a:rPr lang="en-US" dirty="0"/>
              <a:t>Decimal:</a:t>
            </a:r>
          </a:p>
          <a:p>
            <a:pPr lvl="2"/>
            <a:r>
              <a:rPr lang="en-US" dirty="0"/>
              <a:t>0, 1, 2, … (</a:t>
            </a:r>
            <a:r>
              <a:rPr lang="en-US" dirty="0" err="1"/>
              <a:t>Int</a:t>
            </a:r>
            <a:r>
              <a:rPr lang="en-US" dirty="0"/>
              <a:t>#(n) and </a:t>
            </a:r>
            <a:r>
              <a:rPr lang="en-US" dirty="0" err="1"/>
              <a:t>UInt</a:t>
            </a:r>
            <a:r>
              <a:rPr lang="en-US" dirty="0"/>
              <a:t>#(n))</a:t>
            </a:r>
          </a:p>
          <a:p>
            <a:pPr lvl="2"/>
            <a:r>
              <a:rPr lang="en-US" dirty="0"/>
              <a:t>-1, -2, … (</a:t>
            </a:r>
            <a:r>
              <a:rPr lang="en-US" dirty="0" err="1"/>
              <a:t>Int</a:t>
            </a:r>
            <a:r>
              <a:rPr lang="en-US" dirty="0"/>
              <a:t>#(n))</a:t>
            </a:r>
          </a:p>
          <a:p>
            <a:pPr lvl="1"/>
            <a:endParaRPr lang="en-US" dirty="0"/>
          </a:p>
          <a:p>
            <a:r>
              <a:rPr lang="en-US" dirty="0"/>
              <a:t>Common functions:</a:t>
            </a:r>
          </a:p>
          <a:p>
            <a:pPr lvl="1"/>
            <a:r>
              <a:rPr lang="en-US" dirty="0"/>
              <a:t>Arithmetic: +, -, *, %, etc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Int</a:t>
            </a:r>
            <a:r>
              <a:rPr lang="en-US" dirty="0"/>
              <a:t>#(n) performs signed </a:t>
            </a:r>
            <a:r>
              <a:rPr lang="en-US" dirty="0" smtClean="0"/>
              <a:t>operations</a:t>
            </a:r>
          </a:p>
          <a:p>
            <a:pPr lvl="2"/>
            <a:r>
              <a:rPr lang="en-US" dirty="0" err="1" smtClean="0"/>
              <a:t>UInt</a:t>
            </a:r>
            <a:r>
              <a:rPr lang="en-US" dirty="0"/>
              <a:t>#(n) performs unsigned </a:t>
            </a:r>
            <a:r>
              <a:rPr lang="en-US" dirty="0" smtClean="0"/>
              <a:t>operations</a:t>
            </a:r>
            <a:endParaRPr lang="en-US" dirty="0"/>
          </a:p>
          <a:p>
            <a:pPr lvl="1"/>
            <a:r>
              <a:rPr lang="en-US" dirty="0"/>
              <a:t>Comparison: &gt;, &lt;, &gt;=, &lt;=, ==, !=, etc.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new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Renaming types:</a:t>
            </a:r>
          </a:p>
          <a:p>
            <a:pPr lvl="1"/>
            <a:r>
              <a:rPr lang="en-US" dirty="0" err="1"/>
              <a:t>typedef</a:t>
            </a:r>
            <a:endParaRPr lang="en-US" dirty="0"/>
          </a:p>
          <a:p>
            <a:r>
              <a:rPr lang="en-US" dirty="0"/>
              <a:t>Enumeration types:</a:t>
            </a:r>
          </a:p>
          <a:p>
            <a:pPr lvl="1"/>
            <a:r>
              <a:rPr lang="en-US" dirty="0" err="1"/>
              <a:t>enum</a:t>
            </a:r>
            <a:endParaRPr lang="en-US" dirty="0"/>
          </a:p>
          <a:p>
            <a:r>
              <a:rPr lang="en-US" dirty="0"/>
              <a:t>Compound types:</a:t>
            </a:r>
          </a:p>
          <a:p>
            <a:pPr lvl="1"/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vector</a:t>
            </a:r>
          </a:p>
          <a:p>
            <a:pPr lvl="1"/>
            <a:r>
              <a:rPr lang="en-US" dirty="0"/>
              <a:t>maybe</a:t>
            </a:r>
          </a:p>
          <a:p>
            <a:pPr lvl="1"/>
            <a:r>
              <a:rPr lang="en-US" dirty="0"/>
              <a:t>tagged union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2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typedef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70" y="1741227"/>
            <a:ext cx="7772400" cy="4114800"/>
          </a:xfrm>
        </p:spPr>
        <p:txBody>
          <a:bodyPr/>
          <a:lstStyle/>
          <a:p>
            <a:r>
              <a:rPr lang="en-US" dirty="0"/>
              <a:t>Syntax: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&lt;type&gt; 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new_type_name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</a:p>
          <a:p>
            <a:r>
              <a:rPr lang="en-US" dirty="0" smtClean="0"/>
              <a:t>Basic</a:t>
            </a:r>
            <a:r>
              <a:rPr lang="en-US" dirty="0"/>
              <a:t>: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8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BitsPerWord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Bit#(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BitsPerWord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Word;</a:t>
            </a:r>
          </a:p>
          <a:p>
            <a:pPr lvl="2"/>
            <a:r>
              <a:rPr lang="en-US" dirty="0"/>
              <a:t>Can’t be used with parameter: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Word#(n)</a:t>
            </a:r>
          </a:p>
          <a:p>
            <a:r>
              <a:rPr lang="en-US" dirty="0" smtClean="0"/>
              <a:t>Parameterized</a:t>
            </a:r>
            <a:r>
              <a:rPr lang="en-US" dirty="0"/>
              <a:t>: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Bit#(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TMul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BitsPerWord,n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)) Word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#(numeric type 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lvl="2"/>
            <a:r>
              <a:rPr lang="en-US" dirty="0"/>
              <a:t>Can’t be used </a:t>
            </a:r>
            <a:r>
              <a:rPr lang="en-US" i="1" dirty="0"/>
              <a:t>without</a:t>
            </a:r>
            <a:r>
              <a:rPr lang="en-US" dirty="0"/>
              <a:t> parameter: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Word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6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38615" cy="4114800"/>
          </a:xfrm>
        </p:spPr>
        <p:txBody>
          <a:bodyPr/>
          <a:lstStyle/>
          <a:p>
            <a:pPr marL="0" lvl="2" indent="0">
              <a:buSzPct val="110000"/>
              <a:buNone/>
            </a:pPr>
            <a:endParaRPr lang="en-US" dirty="0" smtClean="0"/>
          </a:p>
          <a:p>
            <a:pPr marL="342900" lvl="2" indent="-342900">
              <a:buSzPct val="110000"/>
              <a:buBlip>
                <a:blip r:embed="rId2"/>
              </a:buBlip>
            </a:pPr>
            <a:endParaRPr lang="en-US" dirty="0"/>
          </a:p>
          <a:p>
            <a:pPr marL="342900" lvl="2" indent="-342900">
              <a:buSzPct val="110000"/>
              <a:buBlip>
                <a:blip r:embed="rId2"/>
              </a:buBlip>
            </a:pPr>
            <a:r>
              <a:rPr lang="en-US" sz="2800" dirty="0" smtClean="0"/>
              <a:t>Creates </a:t>
            </a:r>
            <a:r>
              <a:rPr lang="en-US" sz="2800" dirty="0"/>
              <a:t>the type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2800" dirty="0"/>
              <a:t> with values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Red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Blue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2" indent="-342900">
              <a:buSzPct val="110000"/>
              <a:buBlip>
                <a:blip r:embed="rId2"/>
              </a:buBlip>
            </a:pPr>
            <a:r>
              <a:rPr lang="en-US" sz="2800" dirty="0">
                <a:cs typeface="Consolas" panose="020B0609020204030204" pitchFamily="49" charset="0"/>
              </a:rPr>
              <a:t>Can create registers containing colors</a:t>
            </a:r>
          </a:p>
          <a:p>
            <a:pPr lvl="1"/>
            <a:r>
              <a:rPr lang="en-US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#(Color)</a:t>
            </a:r>
          </a:p>
          <a:p>
            <a:pPr marL="342900" lvl="2" indent="-342900">
              <a:buSzPct val="110000"/>
              <a:buBlip>
                <a:blip r:embed="rId2"/>
              </a:buBlip>
            </a:pPr>
            <a:r>
              <a:rPr lang="en-US" sz="2800" dirty="0">
                <a:cs typeface="Consolas" panose="020B0609020204030204" pitchFamily="49" charset="0"/>
              </a:rPr>
              <a:t>Values can be compared with == and !=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6980" y="1730493"/>
            <a:ext cx="5452134" cy="8494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2" indent="0">
              <a:buSzPct val="110000"/>
              <a:buNone/>
            </a:pP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enum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{Red</a:t>
            </a:r>
            <a:r>
              <a:rPr lang="en-US" sz="240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smtClean="0">
                <a:latin typeface="Consolas" panose="020B0609020204030204" pitchFamily="49" charset="0"/>
                <a:cs typeface="Consolas" panose="020B0609020204030204" pitchFamily="49" charset="0"/>
              </a:rPr>
              <a:t>Blue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 Color </a:t>
            </a:r>
          </a:p>
          <a:p>
            <a:pPr marL="0" lvl="2" indent="0">
              <a:buSzPct val="110000"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deriving (Bits,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Eq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51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66900"/>
            <a:ext cx="8046493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342900" lvl="1" indent="-342900">
              <a:buClr>
                <a:schemeClr val="hlink"/>
              </a:buClr>
              <a:buSzPct val="110000"/>
              <a:buBlip>
                <a:blip r:embed="rId2"/>
              </a:buBlip>
            </a:pPr>
            <a:endParaRPr lang="en-US" dirty="0" smtClean="0"/>
          </a:p>
          <a:p>
            <a:pPr marL="342900" lvl="1" indent="-342900"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2800" dirty="0" smtClean="0"/>
              <a:t>Elements </a:t>
            </a:r>
            <a:r>
              <a:rPr lang="en-US" sz="2800" dirty="0"/>
              <a:t>from </a:t>
            </a:r>
            <a:r>
              <a:rPr lang="en-US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MemReq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2800" dirty="0"/>
              <a:t> can be accessed with 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x.addr</a:t>
            </a:r>
            <a:r>
              <a:rPr lang="en-US" sz="2800" dirty="0" smtClean="0">
                <a:cs typeface="Consolas" panose="020B0609020204030204" pitchFamily="49" charset="0"/>
              </a:rPr>
              <a:t>,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x.data</a:t>
            </a:r>
            <a:r>
              <a:rPr lang="en-US" sz="2800" dirty="0">
                <a:cs typeface="Consolas" panose="020B0609020204030204" pitchFamily="49" charset="0"/>
              </a:rPr>
              <a:t>,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x.wren</a:t>
            </a:r>
            <a:endParaRPr lang="en-US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-342900"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2800" dirty="0" err="1"/>
              <a:t>Struct</a:t>
            </a:r>
            <a:r>
              <a:rPr lang="en-US" sz="2800" dirty="0"/>
              <a:t> </a:t>
            </a:r>
            <a:r>
              <a:rPr lang="en-US" sz="2800" dirty="0" smtClean="0"/>
              <a:t>Expression</a:t>
            </a:r>
          </a:p>
          <a:p>
            <a:pPr marL="857250" lvl="2" indent="-457200">
              <a:buSzPct val="110000"/>
              <a:buFont typeface="Wingdings" panose="05000000000000000000" pitchFamily="2" charset="2"/>
              <a:buChar char="§"/>
            </a:pPr>
            <a:r>
              <a:rPr lang="en-US" kern="12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X = </a:t>
            </a:r>
            <a:r>
              <a:rPr lang="en-US" kern="1200" dirty="0" err="1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MemReq</a:t>
            </a:r>
            <a:r>
              <a:rPr lang="en-US" kern="12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{</a:t>
            </a:r>
            <a:r>
              <a:rPr lang="en-US" kern="1200" dirty="0" err="1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addr</a:t>
            </a:r>
            <a:r>
              <a:rPr lang="en-US" kern="1200" dirty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: 0, data: 1, wren: True</a:t>
            </a:r>
            <a:r>
              <a:rPr lang="en-US" kern="1200" dirty="0" smtClean="0"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};</a:t>
            </a:r>
            <a:endParaRPr lang="en-US" kern="1200" dirty="0">
              <a:latin typeface="Consolas" panose="020B0609020204030204" pitchFamily="49" charset="0"/>
              <a:ea typeface="+mn-ea"/>
              <a:cs typeface="Consolas" panose="020B0609020204030204" pitchFamily="49" charset="0"/>
            </a:endParaRPr>
          </a:p>
          <a:p>
            <a:pPr marL="857250" lvl="2" indent="-457200">
              <a:buSzPct val="110000"/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742950" lvl="2" indent="-342900">
              <a:buSzPct val="110000"/>
              <a:buBlip>
                <a:blip r:embed="rId2"/>
              </a:buBlip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585984"/>
            <a:ext cx="5272585" cy="21236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Bit#(12)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addr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Bit#(8) data;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Bool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wren;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MemReq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deriving (Bits,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Eq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08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Parametrized </a:t>
            </a:r>
            <a:r>
              <a:rPr lang="en-US" dirty="0" err="1" smtClean="0"/>
              <a:t>struct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2500" y="1800642"/>
            <a:ext cx="5311822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 a;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Bit#(n) b;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Req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#(type t, numeric type n)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deriving (Bits,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Eq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28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42551</TotalTime>
  <Words>1631</Words>
  <Application>Microsoft Office PowerPoint</Application>
  <PresentationFormat>On-screen Show (4:3)</PresentationFormat>
  <Paragraphs>364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Consolas</vt:lpstr>
      <vt:lpstr>Courier New</vt:lpstr>
      <vt:lpstr>Tahoma</vt:lpstr>
      <vt:lpstr>Times New Roman</vt:lpstr>
      <vt:lpstr>Verdana</vt:lpstr>
      <vt:lpstr>Wingdings</vt:lpstr>
      <vt:lpstr>Blueprint</vt:lpstr>
      <vt:lpstr>PowerPoint Presentation</vt:lpstr>
      <vt:lpstr>Bit#(numeric type n)</vt:lpstr>
      <vt:lpstr>Bool</vt:lpstr>
      <vt:lpstr>Int#(n), UInt#(n)</vt:lpstr>
      <vt:lpstr>Constructing new types</vt:lpstr>
      <vt:lpstr>typedef</vt:lpstr>
      <vt:lpstr>enum</vt:lpstr>
      <vt:lpstr>struct</vt:lpstr>
      <vt:lpstr>struct</vt:lpstr>
      <vt:lpstr>Tuple</vt:lpstr>
      <vt:lpstr>Vector</vt:lpstr>
      <vt:lpstr>Maybe#(t)</vt:lpstr>
      <vt:lpstr>tagged union</vt:lpstr>
      <vt:lpstr>tagged union</vt:lpstr>
      <vt:lpstr>Reg#(t)</vt:lpstr>
      <vt:lpstr>Reg and Vector</vt:lpstr>
      <vt:lpstr>Partial Writes</vt:lpstr>
      <vt:lpstr>Modules</vt:lpstr>
      <vt:lpstr>Interfaces</vt:lpstr>
      <vt:lpstr>Interface Methods</vt:lpstr>
      <vt:lpstr>Implement Interface of Module</vt:lpstr>
      <vt:lpstr>Implement Interface of Module</vt:lpstr>
      <vt:lpstr>Vector Sub-interface</vt:lpstr>
      <vt:lpstr>Best way to learn BSV</vt:lpstr>
      <vt:lpstr>Scheduling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Sequential Circuits</dc:subject>
  <dc:creator>Arvind</dc:creator>
  <cp:lastModifiedBy>Sizhuo Zhang</cp:lastModifiedBy>
  <cp:revision>1199</cp:revision>
  <cp:lastPrinted>2015-10-02T22:04:07Z</cp:lastPrinted>
  <dcterms:created xsi:type="dcterms:W3CDTF">2003-01-21T19:25:41Z</dcterms:created>
  <dcterms:modified xsi:type="dcterms:W3CDTF">2015-10-02T22:09:34Z</dcterms:modified>
</cp:coreProperties>
</file>