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5" r:id="rId21"/>
    <p:sldId id="274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7099300" cy="10234613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 autoAdjust="0"/>
    <p:restoredTop sz="93896" autoAdjust="0"/>
  </p:normalViewPr>
  <p:slideViewPr>
    <p:cSldViewPr snapToGrid="0">
      <p:cViewPr varScale="1">
        <p:scale>
          <a:sx n="70" d="100"/>
          <a:sy n="70" d="100"/>
        </p:scale>
        <p:origin x="1374" y="54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92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631" y="2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631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76672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58" y="4861782"/>
            <a:ext cx="5207386" cy="46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631" y="2"/>
            <a:ext cx="3076671" cy="512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t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867"/>
            <a:ext cx="3076672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631" y="9721867"/>
            <a:ext cx="3076671" cy="51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985" tIns="49489" rIns="98985" bIns="49489" numCol="1" anchor="b" anchorCtr="0" compatLnSpc="1">
            <a:prstTxWarp prst="textNoShape">
              <a:avLst/>
            </a:prstTxWarp>
          </a:bodyPr>
          <a:lstStyle>
            <a:lvl1pPr algn="r" defTabSz="98873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63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+mn-lt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+mn-lt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4763" y="6400800"/>
            <a:ext cx="1905000" cy="457200"/>
          </a:xfrm>
        </p:spPr>
        <p:txBody>
          <a:bodyPr/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Oct 23, 2015</a:t>
            </a:r>
            <a:endParaRPr lang="en-US" dirty="0"/>
          </a:p>
        </p:txBody>
      </p:sp>
      <p:sp>
        <p:nvSpPr>
          <p:cNvPr id="70" name="Rectangle 7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T04-</a:t>
            </a:r>
            <a:fld id="{E106E5FE-2B70-4D48-BE0C-1D2745C5F1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1" name="Rectangle 72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Oct 23, 2015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10633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Oct 23, 2015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T04-</a:t>
            </a:r>
            <a:fld id="{B24ECE11-5C89-470A-9AF8-7FAC56BAE1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330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username@vlsifarm-03.mit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7263" y="1820838"/>
            <a:ext cx="7772400" cy="1143000"/>
          </a:xfrm>
        </p:spPr>
        <p:txBody>
          <a:bodyPr/>
          <a:lstStyle/>
          <a:p>
            <a:r>
              <a:rPr lang="en-US" sz="2400" dirty="0"/>
              <a:t>Constructive Computer Architecture</a:t>
            </a:r>
            <a:br>
              <a:rPr lang="en-US" sz="2400" dirty="0"/>
            </a:br>
            <a:r>
              <a:rPr lang="en-US" sz="2800"/>
              <a:t>Tutorial </a:t>
            </a:r>
            <a:r>
              <a:rPr lang="en-US" sz="2800" smtClean="0"/>
              <a:t>4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Debugging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Sizhuo Zhang</a:t>
            </a:r>
          </a:p>
          <a:p>
            <a:r>
              <a:rPr lang="en-US" dirty="0" smtClean="0"/>
              <a:t>6.175 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106E5FE-2B70-4D48-BE0C-1D2745C5F17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9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01000" cy="1143000"/>
          </a:xfrm>
        </p:spPr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Bluespec</a:t>
            </a:r>
            <a:r>
              <a:rPr lang="en-US" dirty="0" smtClean="0"/>
              <a:t> GUI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693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$ </a:t>
            </a:r>
            <a:r>
              <a:rPr lang="en-US" dirty="0" err="1" smtClean="0"/>
              <a:t>bluespec</a:t>
            </a:r>
            <a:r>
              <a:rPr lang="en-US" dirty="0" smtClean="0"/>
              <a:t> </a:t>
            </a:r>
            <a:r>
              <a:rPr lang="en-US" dirty="0" err="1" smtClean="0"/>
              <a:t>onecycle.bspec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5541"/>
            <a:ext cx="9144000" cy="4599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16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Module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 </a:t>
            </a:r>
            <a:r>
              <a:rPr lang="en-US" dirty="0" smtClean="0">
                <a:sym typeface="Wingdings" panose="05000000000000000000" pitchFamily="2" charset="2"/>
              </a:rPr>
              <a:t> Module Browser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05075"/>
            <a:ext cx="681990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 Browser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350" y="2200275"/>
            <a:ext cx="7296150" cy="42767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87355" y="4338637"/>
            <a:ext cx="2418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Module Hierarchy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49800" y="3666358"/>
            <a:ext cx="1109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Signals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49800" y="4952261"/>
            <a:ext cx="126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5350" y="1535668"/>
            <a:ext cx="235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Top level module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11" idx="2"/>
          </p:cNvCxnSpPr>
          <p:nvPr/>
        </p:nvCxnSpPr>
        <p:spPr bwMode="auto">
          <a:xfrm flipH="1">
            <a:off x="1678675" y="1905000"/>
            <a:ext cx="395364" cy="988325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1586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0"/>
            <a:ext cx="78867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2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Waveform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54" y="1647825"/>
            <a:ext cx="7886700" cy="498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3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VCD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238" y="2362413"/>
            <a:ext cx="5412908" cy="2987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 Viewer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066" y="1665027"/>
            <a:ext cx="8602102" cy="497802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975212" y="4640240"/>
            <a:ext cx="103586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/>
              <a:t>Signal</a:t>
            </a:r>
          </a:p>
          <a:p>
            <a:pPr algn="ctr">
              <a:buNone/>
            </a:pPr>
            <a:r>
              <a:rPr lang="en-US" dirty="0" smtClean="0"/>
              <a:t>names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24018" y="4640240"/>
            <a:ext cx="1483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Waveform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79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Signals to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425" y="1632045"/>
            <a:ext cx="7772400" cy="4114800"/>
          </a:xfrm>
        </p:spPr>
        <p:txBody>
          <a:bodyPr/>
          <a:lstStyle/>
          <a:p>
            <a:r>
              <a:rPr lang="en-US" dirty="0" smtClean="0"/>
              <a:t>Add clock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52675"/>
            <a:ext cx="76676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2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Signals to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809466"/>
            <a:ext cx="7772400" cy="4114800"/>
          </a:xfrm>
        </p:spPr>
        <p:txBody>
          <a:bodyPr/>
          <a:lstStyle/>
          <a:p>
            <a:r>
              <a:rPr lang="en-US" dirty="0" smtClean="0"/>
              <a:t>Add PC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2352675"/>
            <a:ext cx="76676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40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Signals to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4552"/>
            <a:ext cx="7772400" cy="4114800"/>
          </a:xfrm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csrf.wr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2352675"/>
            <a:ext cx="76676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79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BSV Debug -- $display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a bug, not sure what causes it</a:t>
            </a:r>
          </a:p>
          <a:p>
            <a:r>
              <a:rPr lang="en-US" dirty="0"/>
              <a:t>Add </a:t>
            </a:r>
            <a:r>
              <a:rPr lang="en-US" dirty="0" smtClean="0"/>
              <a:t>$display </a:t>
            </a:r>
            <a:r>
              <a:rPr lang="en-US" dirty="0"/>
              <a:t>statements</a:t>
            </a:r>
          </a:p>
          <a:p>
            <a:r>
              <a:rPr lang="en-US" dirty="0"/>
              <a:t>Recompile</a:t>
            </a:r>
          </a:p>
          <a:p>
            <a:r>
              <a:rPr lang="en-US" dirty="0"/>
              <a:t>Run</a:t>
            </a:r>
          </a:p>
          <a:p>
            <a:r>
              <a:rPr lang="en-US" dirty="0"/>
              <a:t>Still see bug, but you have narrowed it down to a smaller portion of code</a:t>
            </a:r>
          </a:p>
          <a:p>
            <a:r>
              <a:rPr lang="en-US" dirty="0"/>
              <a:t>Repeat with more display statements…</a:t>
            </a:r>
          </a:p>
          <a:p>
            <a:r>
              <a:rPr lang="en-US" dirty="0"/>
              <a:t>Find bug, fix bug, and remove display statements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9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Signals to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533525"/>
            <a:ext cx="7772400" cy="4114800"/>
          </a:xfrm>
        </p:spPr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can_fire</a:t>
            </a:r>
            <a:r>
              <a:rPr lang="en-US" dirty="0" smtClean="0"/>
              <a:t>, </a:t>
            </a:r>
            <a:r>
              <a:rPr lang="en-US" dirty="0" err="1" smtClean="0"/>
              <a:t>will_filre</a:t>
            </a:r>
            <a:r>
              <a:rPr lang="en-US" dirty="0" smtClean="0"/>
              <a:t> for rule </a:t>
            </a:r>
            <a:r>
              <a:rPr lang="en-US" dirty="0" err="1" smtClean="0"/>
              <a:t>doProc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2200275"/>
            <a:ext cx="7667625" cy="427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07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98753" y="1666212"/>
            <a:ext cx="10160616" cy="51917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29564" y="1066800"/>
            <a:ext cx="2135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Readable value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 flipH="1">
            <a:off x="4247427" y="1436132"/>
            <a:ext cx="1449865" cy="265819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665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internal signals</a:t>
            </a:r>
          </a:p>
          <a:p>
            <a:pPr lvl="1"/>
            <a:r>
              <a:rPr lang="en-US" dirty="0" smtClean="0"/>
              <a:t>Optimized away during compilation</a:t>
            </a:r>
          </a:p>
          <a:p>
            <a:pPr lvl="1"/>
            <a:r>
              <a:rPr lang="en-US" dirty="0" smtClean="0"/>
              <a:t>But I want to see them for </a:t>
            </a:r>
            <a:r>
              <a:rPr lang="en-US" dirty="0" err="1" smtClean="0"/>
              <a:t>dubuggin</a:t>
            </a:r>
            <a:endParaRPr lang="en-US" dirty="0" smtClean="0"/>
          </a:p>
          <a:p>
            <a:pPr lvl="2"/>
            <a:r>
              <a:rPr lang="en-US" dirty="0" smtClean="0"/>
              <a:t>For example: </a:t>
            </a:r>
            <a:r>
              <a:rPr lang="en-US" dirty="0" err="1" smtClean="0"/>
              <a:t>dInst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1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--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8669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interface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Probe#(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t);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Action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_write(t x);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endinterface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mkProbe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(Probe#(t))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provisos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Bits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#(t,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sz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dirty="0" smtClean="0"/>
          </a:p>
          <a:p>
            <a:r>
              <a:rPr lang="en-US" dirty="0" smtClean="0"/>
              <a:t>Write to </a:t>
            </a:r>
            <a:r>
              <a:rPr lang="en-US" dirty="0" err="1" smtClean="0"/>
              <a:t>mkProbe</a:t>
            </a:r>
            <a:r>
              <a:rPr lang="en-US" dirty="0" smtClean="0"/>
              <a:t> will be recorded in VCD file</a:t>
            </a:r>
          </a:p>
          <a:p>
            <a:pPr lvl="1"/>
            <a:r>
              <a:rPr lang="en-US" dirty="0" smtClean="0"/>
              <a:t>Instantiate </a:t>
            </a:r>
            <a:r>
              <a:rPr lang="en-US" dirty="0" err="1" smtClean="0"/>
              <a:t>mkProbe</a:t>
            </a:r>
            <a:r>
              <a:rPr lang="en-US" dirty="0" smtClean="0"/>
              <a:t> for each signal that we want to record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608" y="1632045"/>
            <a:ext cx="8155675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mport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Probe::*;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mkProc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(Proc);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mkProbe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#(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DecodedInst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dInstProbe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mkProbe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rule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doProc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dInst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decode(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dInstProbe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sz="20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dInst</a:t>
            </a:r>
            <a:r>
              <a:rPr lang="en-US" sz="200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...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endrule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endmodule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1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Adding Probe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905001"/>
            <a:ext cx="766989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99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92323" y="491319"/>
            <a:ext cx="10727696" cy="59094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0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with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866900"/>
            <a:ext cx="8124967" cy="4114800"/>
          </a:xfrm>
        </p:spPr>
        <p:txBody>
          <a:bodyPr/>
          <a:lstStyle/>
          <a:p>
            <a:r>
              <a:rPr lang="en-US" dirty="0" smtClean="0"/>
              <a:t>Assembly code of compiled tests are in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rograms/build/*/dump</a:t>
            </a:r>
          </a:p>
          <a:p>
            <a:r>
              <a:rPr lang="en-US" dirty="0" smtClean="0"/>
              <a:t>Refer  to the assembly code in debugging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4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616908"/>
            <a:ext cx="7772400" cy="4114800"/>
          </a:xfrm>
        </p:spPr>
        <p:txBody>
          <a:bodyPr/>
          <a:lstStyle/>
          <a:p>
            <a:r>
              <a:rPr lang="en-US" dirty="0" smtClean="0"/>
              <a:t>GUI: schedule Analysis</a:t>
            </a:r>
          </a:p>
          <a:p>
            <a:pPr lvl="1"/>
            <a:r>
              <a:rPr lang="en-US" dirty="0" smtClean="0"/>
              <a:t>The same as “-show-</a:t>
            </a:r>
            <a:r>
              <a:rPr lang="en-US" dirty="0" err="1" smtClean="0"/>
              <a:t>shedule</a:t>
            </a:r>
            <a:r>
              <a:rPr lang="en-US" dirty="0" smtClean="0"/>
              <a:t>” BSC flag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785985"/>
            <a:ext cx="7296150" cy="396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</a:t>
            </a:r>
            <a:r>
              <a:rPr lang="en-US" dirty="0" err="1" smtClean="0"/>
              <a:t>mkProc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6825" y="1524853"/>
            <a:ext cx="64579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7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BSV Display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46242" cy="4114800"/>
          </a:xfrm>
        </p:spPr>
        <p:txBody>
          <a:bodyPr/>
          <a:lstStyle/>
          <a:p>
            <a:r>
              <a:rPr lang="en-US" dirty="0"/>
              <a:t>The $display() command is an action that prints statements to the simulation console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$display(“Hello World!”);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$display(“The value of x is %d”, x);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$display(“The value of y is “,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fshow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(y));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86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Output of Schedule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01" y="1589680"/>
            <a:ext cx="8247797" cy="4114800"/>
          </a:xfrm>
        </p:spPr>
        <p:txBody>
          <a:bodyPr/>
          <a:lstStyle/>
          <a:p>
            <a:r>
              <a:rPr lang="en-US" sz="2400" dirty="0" smtClean="0"/>
              <a:t>Rule order: execution order of rules and methods</a:t>
            </a:r>
          </a:p>
          <a:p>
            <a:pPr lvl="1"/>
            <a:r>
              <a:rPr lang="en-US" sz="2000" dirty="0" smtClean="0"/>
              <a:t>From top to bottom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61230"/>
            <a:ext cx="76771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4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Alternative for Schedule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–show-schedule to </a:t>
            </a:r>
            <a:r>
              <a:rPr lang="en-US" dirty="0" err="1" smtClean="0"/>
              <a:t>project.bld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Generate </a:t>
            </a:r>
            <a:r>
              <a:rPr lang="en-US" dirty="0" err="1" smtClean="0"/>
              <a:t>info_dir</a:t>
            </a:r>
            <a:r>
              <a:rPr lang="en-US" dirty="0" smtClean="0"/>
              <a:t>/*.</a:t>
            </a:r>
            <a:r>
              <a:rPr lang="en-US" dirty="0" err="1" smtClean="0"/>
              <a:t>sched</a:t>
            </a:r>
            <a:endParaRPr lang="en-US" dirty="0" smtClean="0"/>
          </a:p>
          <a:p>
            <a:pPr lvl="1"/>
            <a:r>
              <a:rPr lang="en-US" dirty="0" smtClean="0"/>
              <a:t>Contain same information as GUI outputs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69316"/>
            <a:ext cx="8349957" cy="833693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7124130" y="3063385"/>
            <a:ext cx="1754875" cy="42305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35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Debugging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32045"/>
            <a:ext cx="8292153" cy="4114800"/>
          </a:xfrm>
        </p:spPr>
        <p:txBody>
          <a:bodyPr/>
          <a:lstStyle/>
          <a:p>
            <a:r>
              <a:rPr lang="en-US" dirty="0" smtClean="0"/>
              <a:t>Debugging is to guess what goes wrong</a:t>
            </a:r>
          </a:p>
          <a:p>
            <a:r>
              <a:rPr lang="en-US" dirty="0" smtClean="0"/>
              <a:t>Check warnings in compiler outputs</a:t>
            </a:r>
          </a:p>
          <a:p>
            <a:pPr lvl="1"/>
            <a:r>
              <a:rPr lang="en-US" dirty="0" smtClean="0"/>
              <a:t>Scheduling warnings</a:t>
            </a:r>
          </a:p>
          <a:p>
            <a:pPr lvl="1"/>
            <a:r>
              <a:rPr lang="en-US" dirty="0" smtClean="0"/>
              <a:t>Understand all warnings in </a:t>
            </a:r>
            <a:r>
              <a:rPr lang="en-US" dirty="0" err="1" smtClean="0"/>
              <a:t>mkProc</a:t>
            </a:r>
            <a:endParaRPr lang="en-US" dirty="0" smtClean="0"/>
          </a:p>
          <a:p>
            <a:r>
              <a:rPr lang="en-US" dirty="0" smtClean="0"/>
              <a:t>Stare at your code – prove its correctness</a:t>
            </a:r>
          </a:p>
          <a:p>
            <a:r>
              <a:rPr lang="en-US" dirty="0" smtClean="0"/>
              <a:t>Add $display – convenient &amp; very useful</a:t>
            </a:r>
          </a:p>
          <a:p>
            <a:r>
              <a:rPr lang="en-US" dirty="0" smtClean="0"/>
              <a:t>Look at assembly code, locate position</a:t>
            </a:r>
          </a:p>
          <a:p>
            <a:r>
              <a:rPr lang="en-US" dirty="0" smtClean="0"/>
              <a:t>Dump VCD file and see waveform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Codes on the slide is </a:t>
            </a:r>
            <a:r>
              <a:rPr lang="en-US" smtClean="0"/>
              <a:t>a little </a:t>
            </a:r>
            <a:r>
              <a:rPr lang="en-US" dirty="0" smtClean="0"/>
              <a:t>different from </a:t>
            </a:r>
            <a:r>
              <a:rPr lang="en-US" smtClean="0"/>
              <a:t>our labs</a:t>
            </a: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err="1" smtClean="0"/>
              <a:t>src</a:t>
            </a:r>
            <a:r>
              <a:rPr lang="en-US" dirty="0" smtClean="0"/>
              <a:t>/includes to be familiar with out lab setup.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9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Display Values</a:t>
            </a:r>
            <a:br>
              <a:rPr lang="en-US" dirty="0"/>
            </a:br>
            <a:r>
              <a:rPr lang="en-US" sz="3200" dirty="0"/>
              <a:t>Format Specifiers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%d – decimal</a:t>
            </a:r>
          </a:p>
          <a:p>
            <a:r>
              <a:rPr lang="en-US" dirty="0"/>
              <a:t>%b – binary</a:t>
            </a:r>
          </a:p>
          <a:p>
            <a:r>
              <a:rPr lang="en-US" dirty="0"/>
              <a:t>%o – octal</a:t>
            </a:r>
          </a:p>
          <a:p>
            <a:r>
              <a:rPr lang="en-US" dirty="0"/>
              <a:t>%h – hexadecimal</a:t>
            </a:r>
          </a:p>
          <a:p>
            <a:r>
              <a:rPr lang="en-US" dirty="0"/>
              <a:t>%0d, %0b, %0o, %0h</a:t>
            </a:r>
          </a:p>
          <a:p>
            <a:pPr lvl="1"/>
            <a:r>
              <a:rPr lang="en-US" dirty="0"/>
              <a:t>Show value without extra whitespace padding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19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Display Values</a:t>
            </a:r>
            <a:br>
              <a:rPr lang="en-US" dirty="0"/>
            </a:br>
            <a:r>
              <a:rPr lang="en-US" sz="3200" dirty="0" err="1"/>
              <a:t>fshow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686635"/>
            <a:ext cx="7772400" cy="4114800"/>
          </a:xfrm>
        </p:spPr>
        <p:txBody>
          <a:bodyPr/>
          <a:lstStyle/>
          <a:p>
            <a:r>
              <a:rPr lang="en-US" dirty="0" err="1"/>
              <a:t>fshow</a:t>
            </a:r>
            <a:r>
              <a:rPr lang="en-US" dirty="0"/>
              <a:t> is a function in the </a:t>
            </a:r>
            <a:r>
              <a:rPr lang="en-US" dirty="0" err="1"/>
              <a:t>FShow</a:t>
            </a:r>
            <a:r>
              <a:rPr lang="en-US" dirty="0"/>
              <a:t> </a:t>
            </a:r>
            <a:r>
              <a:rPr lang="en-US" dirty="0" err="1"/>
              <a:t>typeclass</a:t>
            </a:r>
            <a:endParaRPr lang="en-US" dirty="0"/>
          </a:p>
          <a:p>
            <a:r>
              <a:rPr lang="en-US" dirty="0"/>
              <a:t>It can be derived for enumerations and structures</a:t>
            </a:r>
          </a:p>
          <a:p>
            <a:r>
              <a:rPr lang="en-US" dirty="0"/>
              <a:t>Example: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emun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{Red, Blue} Colors 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deriving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FShow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Color c = Red;</a:t>
            </a:r>
          </a:p>
          <a:p>
            <a:pPr marL="0" indent="0">
              <a:buNone/>
            </a:pP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$display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(“c is “, </a:t>
            </a:r>
            <a:r>
              <a:rPr lang="en-US" sz="2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fshow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(c));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53638" y="5670938"/>
            <a:ext cx="22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1pPr>
            <a:lvl2pPr marL="4572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2pPr>
            <a:lvl3pPr marL="9144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3pPr>
            <a:lvl4pPr marL="13716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4pPr>
            <a:lvl5pPr marL="1828800" algn="l" rtl="0" fontAlgn="base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-96" charset="2"/>
              <a:buChar char="•"/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-96" charset="0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Prints “c is Red”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26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BSV Debugging</a:t>
            </a:r>
            <a:br>
              <a:rPr lang="en-US" sz="4000" dirty="0"/>
            </a:br>
            <a:r>
              <a:rPr lang="en-US" sz="4000" dirty="0"/>
              <a:t>Waveform Viewer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69" y="1632044"/>
            <a:ext cx="7896367" cy="4114800"/>
          </a:xfrm>
        </p:spPr>
        <p:txBody>
          <a:bodyPr/>
          <a:lstStyle/>
          <a:p>
            <a:r>
              <a:rPr lang="en-US" sz="2400" dirty="0"/>
              <a:t>Simulation executables can dump VCD waveforms</a:t>
            </a:r>
          </a:p>
          <a:p>
            <a:pPr lvl="1"/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bsim_dut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–V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test.vcd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/>
              <a:t>Produces </a:t>
            </a:r>
            <a:r>
              <a:rPr lang="en-US" sz="2400" dirty="0" err="1"/>
              <a:t>test.vcd</a:t>
            </a:r>
            <a:r>
              <a:rPr lang="en-US" sz="2400" dirty="0"/>
              <a:t> containing the values of all the signals used in the simulator</a:t>
            </a:r>
          </a:p>
          <a:p>
            <a:pPr lvl="1"/>
            <a:r>
              <a:rPr lang="en-US" sz="2000" dirty="0"/>
              <a:t>Not the same as normal BSV signals</a:t>
            </a:r>
          </a:p>
          <a:p>
            <a:r>
              <a:rPr lang="en-US" sz="2400" dirty="0"/>
              <a:t>VCD files can be viewed by a waveform viewer</a:t>
            </a:r>
          </a:p>
          <a:p>
            <a:pPr lvl="1"/>
            <a:r>
              <a:rPr lang="en-US" sz="2000" dirty="0"/>
              <a:t>Such as </a:t>
            </a:r>
            <a:r>
              <a:rPr lang="en-US" sz="2000" dirty="0" err="1"/>
              <a:t>gtkwave</a:t>
            </a:r>
            <a:endParaRPr lang="en-US" sz="2000" dirty="0"/>
          </a:p>
          <a:p>
            <a:r>
              <a:rPr lang="en-US" sz="2400" dirty="0"/>
              <a:t>The signal names and values in </a:t>
            </a:r>
            <a:r>
              <a:rPr lang="en-US" sz="2400" dirty="0" err="1"/>
              <a:t>test.vcd</a:t>
            </a:r>
            <a:r>
              <a:rPr lang="en-US" sz="2400" dirty="0"/>
              <a:t> can be hard to understand</a:t>
            </a:r>
          </a:p>
          <a:p>
            <a:pPr lvl="1"/>
            <a:r>
              <a:rPr lang="en-US" sz="2000" dirty="0"/>
              <a:t>Especially for structures and enumerations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GUI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101084" cy="4114800"/>
          </a:xfrm>
        </p:spPr>
        <p:txBody>
          <a:bodyPr/>
          <a:lstStyle/>
          <a:p>
            <a:r>
              <a:rPr lang="en-US" dirty="0" smtClean="0"/>
              <a:t>We use </a:t>
            </a:r>
            <a:r>
              <a:rPr lang="en-US" dirty="0" err="1"/>
              <a:t>Bluespec</a:t>
            </a:r>
            <a:r>
              <a:rPr lang="en-US" dirty="0"/>
              <a:t> GUI </a:t>
            </a:r>
            <a:r>
              <a:rPr lang="en-US" dirty="0" smtClean="0"/>
              <a:t>+ </a:t>
            </a:r>
            <a:r>
              <a:rPr lang="en-US" dirty="0" err="1" smtClean="0"/>
              <a:t>gtkwave</a:t>
            </a:r>
            <a:r>
              <a:rPr lang="en-US" dirty="0" smtClean="0"/>
              <a:t> to view waveform of VCD files</a:t>
            </a:r>
          </a:p>
          <a:p>
            <a:pPr lvl="1"/>
            <a:r>
              <a:rPr lang="en-US" dirty="0" err="1" smtClean="0"/>
              <a:t>gtkwave</a:t>
            </a:r>
            <a:r>
              <a:rPr lang="en-US" dirty="0" smtClean="0"/>
              <a:t> Installed in </a:t>
            </a:r>
            <a:r>
              <a:rPr lang="en-US" dirty="0" err="1" smtClean="0"/>
              <a:t>vlsifarm</a:t>
            </a:r>
            <a:r>
              <a:rPr lang="en-US" dirty="0" smtClean="0"/>
              <a:t> </a:t>
            </a:r>
            <a:r>
              <a:rPr lang="en-US" dirty="0" err="1" smtClean="0"/>
              <a:t>matchines</a:t>
            </a:r>
            <a:endParaRPr lang="en-US" dirty="0" smtClean="0"/>
          </a:p>
          <a:p>
            <a:r>
              <a:rPr lang="en-US" dirty="0" smtClean="0"/>
              <a:t>SSH with -X</a:t>
            </a:r>
          </a:p>
          <a:p>
            <a:pPr lvl="1"/>
            <a:r>
              <a:rPr lang="en-US" dirty="0" err="1" smtClean="0"/>
              <a:t>ssh</a:t>
            </a:r>
            <a:r>
              <a:rPr lang="en-US" dirty="0" smtClean="0"/>
              <a:t> –X </a:t>
            </a:r>
            <a:r>
              <a:rPr lang="en-US" dirty="0" smtClean="0">
                <a:hlinkClick r:id="rId2"/>
              </a:rPr>
              <a:t>username@vlsifarm-03.mit.edu</a:t>
            </a:r>
            <a:endParaRPr lang="en-US" dirty="0" smtClean="0"/>
          </a:p>
          <a:p>
            <a:pPr lvl="1"/>
            <a:r>
              <a:rPr lang="en-US" dirty="0" smtClean="0"/>
              <a:t>Windows may need some tools</a:t>
            </a:r>
          </a:p>
          <a:p>
            <a:pPr lvl="2"/>
            <a:r>
              <a:rPr lang="en-US" dirty="0" smtClean="0"/>
              <a:t>Cygwin/X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onecycle</a:t>
            </a:r>
            <a:r>
              <a:rPr lang="en-US" dirty="0" smtClean="0"/>
              <a:t> processor in lab5 as Example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71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Bluespec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set </a:t>
            </a:r>
            <a:r>
              <a:rPr lang="en-US" dirty="0" err="1" smtClean="0"/>
              <a:t>SceMi</a:t>
            </a:r>
            <a:r>
              <a:rPr lang="en-US" dirty="0" smtClean="0"/>
              <a:t> to generate it when building the project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roject.bld</a:t>
            </a:r>
            <a:r>
              <a:rPr lang="en-US" dirty="0" smtClean="0"/>
              <a:t>: workstation-project-file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$ cd </a:t>
            </a:r>
            <a:r>
              <a:rPr lang="en-US" dirty="0" err="1" smtClean="0"/>
              <a:t>scemi</a:t>
            </a:r>
            <a:r>
              <a:rPr lang="en-US" dirty="0" smtClean="0"/>
              <a:t>/sim</a:t>
            </a:r>
          </a:p>
          <a:p>
            <a:pPr lvl="1"/>
            <a:r>
              <a:rPr lang="en-US" dirty="0" smtClean="0"/>
              <a:t>$ build –v </a:t>
            </a:r>
            <a:r>
              <a:rPr lang="en-US" dirty="0" err="1" smtClean="0"/>
              <a:t>onecycle</a:t>
            </a:r>
            <a:endParaRPr lang="en-US" dirty="0" smtClean="0"/>
          </a:p>
          <a:p>
            <a:pPr lvl="1"/>
            <a:r>
              <a:rPr lang="en-US" dirty="0" err="1" smtClean="0"/>
              <a:t>onecycle.bspec</a:t>
            </a:r>
            <a:r>
              <a:rPr lang="en-US" dirty="0" smtClean="0"/>
              <a:t> is the project file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81" y="3432010"/>
            <a:ext cx="8031437" cy="1290117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 bwMode="auto">
          <a:xfrm>
            <a:off x="368490" y="4176217"/>
            <a:ext cx="7588155" cy="54591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Simulation: </a:t>
            </a:r>
            <a:br>
              <a:rPr lang="en-US" sz="4000" dirty="0" smtClean="0"/>
            </a:br>
            <a:r>
              <a:rPr lang="en-US" sz="4000" dirty="0" smtClean="0"/>
              <a:t>generate VCD file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718946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$ </a:t>
            </a:r>
            <a:r>
              <a:rPr lang="en-US" sz="2200" dirty="0" err="1" smtClean="0"/>
              <a:t>cp</a:t>
            </a:r>
            <a:r>
              <a:rPr lang="en-US" sz="2200" dirty="0" smtClean="0"/>
              <a:t> ../../programs/build/assembly/</a:t>
            </a:r>
            <a:r>
              <a:rPr lang="en-US" sz="2200" dirty="0" err="1" smtClean="0"/>
              <a:t>vmh</a:t>
            </a:r>
            <a:r>
              <a:rPr lang="en-US" sz="2200" dirty="0" smtClean="0"/>
              <a:t>/</a:t>
            </a:r>
            <a:r>
              <a:rPr lang="en-US" sz="2200" dirty="0" err="1" smtClean="0"/>
              <a:t>simple.riscv.vmh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 </a:t>
            </a:r>
            <a:r>
              <a:rPr lang="en-US" sz="2200" dirty="0" err="1" smtClean="0"/>
              <a:t>mem.vmh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$ ./</a:t>
            </a:r>
            <a:r>
              <a:rPr lang="en-US" sz="2200" dirty="0" err="1" smtClean="0"/>
              <a:t>bsim_dut</a:t>
            </a:r>
            <a:r>
              <a:rPr lang="en-US" sz="2200" dirty="0" smtClean="0"/>
              <a:t> –V </a:t>
            </a:r>
            <a:r>
              <a:rPr lang="en-US" sz="2200" dirty="0" err="1" smtClean="0"/>
              <a:t>out.vcd</a:t>
            </a:r>
            <a:r>
              <a:rPr lang="en-US" sz="2200" dirty="0" smtClean="0"/>
              <a:t> &gt; log.txt &amp;</a:t>
            </a:r>
          </a:p>
          <a:p>
            <a:pPr marL="0" indent="0">
              <a:buNone/>
            </a:pPr>
            <a:r>
              <a:rPr lang="en-US" sz="2200" dirty="0" smtClean="0"/>
              <a:t>$ ./</a:t>
            </a:r>
            <a:r>
              <a:rPr lang="en-US" sz="2200" dirty="0" err="1" smtClean="0"/>
              <a:t>tb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 23,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T04-</a:t>
            </a:r>
            <a:fld id="{EC0A9AF3-268B-496B-8C8B-87FFEF96908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6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42906</TotalTime>
  <Words>940</Words>
  <Application>Microsoft Office PowerPoint</Application>
  <PresentationFormat>On-screen Show (4:3)</PresentationFormat>
  <Paragraphs>247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Courier New</vt:lpstr>
      <vt:lpstr>Tahoma</vt:lpstr>
      <vt:lpstr>Times New Roman</vt:lpstr>
      <vt:lpstr>Verdana</vt:lpstr>
      <vt:lpstr>Wingdings</vt:lpstr>
      <vt:lpstr>Blueprint</vt:lpstr>
      <vt:lpstr>Constructive Computer Architecture Tutorial 4 Debugging</vt:lpstr>
      <vt:lpstr>BSV Debug -- $display</vt:lpstr>
      <vt:lpstr>BSV Display Statements</vt:lpstr>
      <vt:lpstr>Ways to Display Values Format Specifiers</vt:lpstr>
      <vt:lpstr>Ways to Display Values fshow</vt:lpstr>
      <vt:lpstr>BSV Debugging Waveform Viewer</vt:lpstr>
      <vt:lpstr>Bluespec GUI Example</vt:lpstr>
      <vt:lpstr>Bluespec project</vt:lpstr>
      <vt:lpstr>Simulation:  generate VCD file</vt:lpstr>
      <vt:lpstr>Open Bluespec GUI</vt:lpstr>
      <vt:lpstr>Open Module Browser</vt:lpstr>
      <vt:lpstr>Module Browser</vt:lpstr>
      <vt:lpstr>PowerPoint Presentation</vt:lpstr>
      <vt:lpstr>Open Waveform Viewer</vt:lpstr>
      <vt:lpstr>Load VCD</vt:lpstr>
      <vt:lpstr>Waveform Viewer</vt:lpstr>
      <vt:lpstr>Add Signals to View</vt:lpstr>
      <vt:lpstr>Add Signals to View</vt:lpstr>
      <vt:lpstr>Add Signals to View</vt:lpstr>
      <vt:lpstr>Add Signals to View</vt:lpstr>
      <vt:lpstr>Waveforms</vt:lpstr>
      <vt:lpstr>Problem</vt:lpstr>
      <vt:lpstr>Solution -- Probe</vt:lpstr>
      <vt:lpstr>Probe Example</vt:lpstr>
      <vt:lpstr>After Adding Probe</vt:lpstr>
      <vt:lpstr>PowerPoint Presentation</vt:lpstr>
      <vt:lpstr>Combine with Assembly</vt:lpstr>
      <vt:lpstr>Debugging Scheduling</vt:lpstr>
      <vt:lpstr>Select mkProc</vt:lpstr>
      <vt:lpstr>Output of Schedule Analysis</vt:lpstr>
      <vt:lpstr>Alternative for Schedule Analysis</vt:lpstr>
      <vt:lpstr>General Debugging Advice</vt:lpstr>
      <vt:lpstr>Note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Sequential Circuits</dc:subject>
  <dc:creator>Arvind</dc:creator>
  <cp:lastModifiedBy>Sizhuo Zhang</cp:lastModifiedBy>
  <cp:revision>1620</cp:revision>
  <cp:lastPrinted>2015-10-02T22:04:07Z</cp:lastPrinted>
  <dcterms:created xsi:type="dcterms:W3CDTF">2003-01-21T19:25:41Z</dcterms:created>
  <dcterms:modified xsi:type="dcterms:W3CDTF">2015-10-23T20:01:59Z</dcterms:modified>
</cp:coreProperties>
</file>