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1"/>
  </p:notesMasterIdLst>
  <p:handoutMasterIdLst>
    <p:handoutMasterId r:id="rId22"/>
  </p:handoutMasterIdLst>
  <p:sldIdLst>
    <p:sldId id="1539" r:id="rId2"/>
    <p:sldId id="1546" r:id="rId3"/>
    <p:sldId id="1547" r:id="rId4"/>
    <p:sldId id="1548" r:id="rId5"/>
    <p:sldId id="1549" r:id="rId6"/>
    <p:sldId id="1551" r:id="rId7"/>
    <p:sldId id="1552" r:id="rId8"/>
    <p:sldId id="1528" r:id="rId9"/>
    <p:sldId id="1553" r:id="rId10"/>
    <p:sldId id="1617" r:id="rId11"/>
    <p:sldId id="1618" r:id="rId12"/>
    <p:sldId id="1555" r:id="rId13"/>
    <p:sldId id="1556" r:id="rId14"/>
    <p:sldId id="1557" r:id="rId15"/>
    <p:sldId id="1622" r:id="rId16"/>
    <p:sldId id="1559" r:id="rId17"/>
    <p:sldId id="1619" r:id="rId18"/>
    <p:sldId id="1596" r:id="rId19"/>
    <p:sldId id="1562" r:id="rId2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19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FBD2D"/>
    <a:srgbClr val="F6FD71"/>
    <a:srgbClr val="FF3333"/>
    <a:srgbClr val="FD7E71"/>
    <a:srgbClr val="CC3300"/>
    <a:srgbClr val="000000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85978" autoAdjust="0"/>
  </p:normalViewPr>
  <p:slideViewPr>
    <p:cSldViewPr snapToGrid="0">
      <p:cViewPr varScale="1">
        <p:scale>
          <a:sx n="83" d="100"/>
          <a:sy n="83" d="100"/>
        </p:scale>
        <p:origin x="1888" y="40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4038" y="-738"/>
      </p:cViewPr>
      <p:guideLst>
        <p:guide orient="horz" pos="2904"/>
        <p:guide pos="2184"/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t" anchorCtr="0" compatLnSpc="1">
            <a:prstTxWarp prst="textNoShape">
              <a:avLst/>
            </a:prstTxWarp>
          </a:bodyPr>
          <a:lstStyle>
            <a:lvl1pPr defTabSz="96508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6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t" anchorCtr="0" compatLnSpc="1">
            <a:prstTxWarp prst="textNoShape">
              <a:avLst/>
            </a:prstTxWarp>
          </a:bodyPr>
          <a:lstStyle>
            <a:lvl1pPr algn="r" defTabSz="96508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b" anchorCtr="0" compatLnSpc="1">
            <a:prstTxWarp prst="textNoShape">
              <a:avLst/>
            </a:prstTxWarp>
          </a:bodyPr>
          <a:lstStyle>
            <a:lvl1pPr defTabSz="96508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0188"/>
            <a:ext cx="3170236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b" anchorCtr="0" compatLnSpc="1">
            <a:prstTxWarp prst="textNoShape">
              <a:avLst/>
            </a:prstTxWarp>
          </a:bodyPr>
          <a:lstStyle>
            <a:lvl1pPr algn="r" defTabSz="96508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fld id="{9B22CF32-A1D0-4532-A169-CD8E46122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42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t" anchorCtr="0" compatLnSpc="1">
            <a:prstTxWarp prst="textNoShape">
              <a:avLst/>
            </a:prstTxWarp>
          </a:bodyPr>
          <a:lstStyle>
            <a:lvl1pPr defTabSz="96508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9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6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t" anchorCtr="0" compatLnSpc="1">
            <a:prstTxWarp prst="textNoShape">
              <a:avLst/>
            </a:prstTxWarp>
          </a:bodyPr>
          <a:lstStyle>
            <a:lvl1pPr algn="r" defTabSz="96508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b" anchorCtr="0" compatLnSpc="1">
            <a:prstTxWarp prst="textNoShape">
              <a:avLst/>
            </a:prstTxWarp>
          </a:bodyPr>
          <a:lstStyle>
            <a:lvl1pPr defTabSz="96508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8"/>
            <a:ext cx="3170236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b" anchorCtr="0" compatLnSpc="1">
            <a:prstTxWarp prst="textNoShape">
              <a:avLst/>
            </a:prstTxWarp>
          </a:bodyPr>
          <a:lstStyle>
            <a:lvl1pPr algn="r" defTabSz="96508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fld id="{399F7159-3BAA-4F4E-A7E9-6008000D4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83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 pitchFamily="-96" charset="0"/>
              </a:rPr>
              <a:t>(Andy)</a:t>
            </a:r>
            <a:r>
              <a:rPr lang="en-US" baseline="0" dirty="0" smtClean="0">
                <a:latin typeface="Times New Roman" pitchFamily="-96" charset="0"/>
              </a:rPr>
              <a:t> Changed course website to correct website</a:t>
            </a:r>
            <a:endParaRPr lang="en-US" dirty="0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007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5AA62-5089-49C9-AE50-0213387652CA}" type="slidenum">
              <a:rPr lang="en-US" smtClean="0">
                <a:latin typeface="Tahoma" pitchFamily="-96" charset="0"/>
              </a:rPr>
              <a:pPr/>
              <a:t>14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 pitchFamily="-96" charset="0"/>
              </a:rPr>
              <a:t>Effect of </a:t>
            </a:r>
            <a:r>
              <a:rPr lang="en-US" dirty="0" err="1" smtClean="0">
                <a:latin typeface="Times New Roman" pitchFamily="-96" charset="0"/>
              </a:rPr>
              <a:t>inQ.deq</a:t>
            </a:r>
            <a:r>
              <a:rPr lang="en-US" dirty="0" smtClean="0">
                <a:latin typeface="Times New Roman" pitchFamily="-96" charset="0"/>
              </a:rPr>
              <a:t> is not visible to </a:t>
            </a:r>
            <a:r>
              <a:rPr lang="en-US" dirty="0" err="1" smtClean="0">
                <a:latin typeface="Times New Roman" pitchFamily="-96" charset="0"/>
              </a:rPr>
              <a:t>inQ.first</a:t>
            </a:r>
            <a:endParaRPr lang="en-US" dirty="0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1337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5AA62-5089-49C9-AE50-0213387652CA}" type="slidenum">
              <a:rPr lang="en-US" smtClean="0">
                <a:latin typeface="Tahoma" pitchFamily="-96" charset="0"/>
              </a:rPr>
              <a:pPr/>
              <a:t>15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3579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5AA62-5089-49C9-AE50-0213387652CA}" type="slidenum">
              <a:rPr lang="en-US" smtClean="0">
                <a:latin typeface="Tahoma" pitchFamily="-96" charset="0"/>
              </a:rPr>
              <a:pPr/>
              <a:t>16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57468">
              <a:defRPr/>
            </a:pPr>
            <a:r>
              <a:rPr lang="en-US" dirty="0" smtClean="0">
                <a:latin typeface="Times New Roman" pitchFamily="-96" charset="0"/>
              </a:rPr>
              <a:t>(Andy) Changed code to conform with BSV syntax</a:t>
            </a:r>
          </a:p>
          <a:p>
            <a:endParaRPr lang="en-US" dirty="0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8086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5AA62-5089-49C9-AE50-0213387652CA}" type="slidenum">
              <a:rPr lang="en-US" smtClean="0">
                <a:latin typeface="Tahoma" pitchFamily="-96" charset="0"/>
              </a:rPr>
              <a:pPr/>
              <a:t>17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57468">
              <a:defRPr/>
            </a:pPr>
            <a:r>
              <a:rPr lang="en-US" dirty="0" smtClean="0">
                <a:latin typeface="Times New Roman" pitchFamily="-96" charset="0"/>
              </a:rPr>
              <a:t>(Andy) Changed code to conform with BSV syntax</a:t>
            </a:r>
          </a:p>
          <a:p>
            <a:endParaRPr lang="en-US" dirty="0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791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0116"/>
            <a:fld id="{4A2229C3-3989-40BD-8EEA-26DEB8BF4D6B}" type="slidenum">
              <a:rPr lang="en-US" smtClean="0"/>
              <a:pPr defTabSz="960116"/>
              <a:t>2</a:t>
            </a:fld>
            <a:endParaRPr lang="en-US" dirty="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3138" cy="3586163"/>
          </a:xfrm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4540"/>
            <a:ext cx="5360988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256" tIns="47627" rIns="95256" bIns="47627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6988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Metastability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0B5DD-E471-468E-BF81-0C492E66EA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51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dangerous?</a:t>
            </a:r>
          </a:p>
          <a:p>
            <a:endParaRPr lang="en-US" dirty="0" smtClean="0"/>
          </a:p>
          <a:p>
            <a:r>
              <a:rPr lang="en-US" smtClean="0"/>
              <a:t>Glitches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0B5DD-E471-468E-BF81-0C492E66EA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27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State</a:t>
            </a:r>
            <a:r>
              <a:rPr lang="en-US" baseline="0" dirty="0" smtClean="0"/>
              <a:t> diagram – replace </a:t>
            </a:r>
            <a:r>
              <a:rPr lang="en-US" baseline="0" dirty="0" err="1" smtClean="0"/>
              <a:t>Cnt</a:t>
            </a:r>
            <a:r>
              <a:rPr lang="en-US" baseline="0" dirty="0" smtClean="0"/>
              <a:t> by </a:t>
            </a:r>
            <a:r>
              <a:rPr lang="en-US" baseline="0" dirty="0" err="1" smtClean="0"/>
              <a:t>inc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9F7159-3BAA-4F4E-A7E9-6008000D401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9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9F7159-3BAA-4F4E-A7E9-6008000D401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62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(Andy)</a:t>
            </a:r>
            <a:r>
              <a:rPr lang="en-US" baseline="0" dirty="0" smtClean="0"/>
              <a:t> ‘r’ and ‘w’ are ‘_read’ and ‘_write’ in BSV, but ‘r’ and ‘w’ are much easier to write on slides.</a:t>
            </a:r>
          </a:p>
          <a:p>
            <a:r>
              <a:rPr lang="en-US" baseline="0" dirty="0" smtClean="0"/>
              <a:t>(Andy) I changed ‘||’ to ‘|’ in the logic because || is the </a:t>
            </a:r>
            <a:r>
              <a:rPr lang="en-US" baseline="0" dirty="0" err="1" smtClean="0"/>
              <a:t>boolean</a:t>
            </a:r>
            <a:r>
              <a:rPr lang="en-US" baseline="0" dirty="0" smtClean="0"/>
              <a:t> or and | is the bitwise 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9F7159-3BAA-4F4E-A7E9-6008000D401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28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FE04D0-1B1E-45D8-AF31-0CD2AA87561F}" type="slidenum">
              <a:rPr lang="en-US" smtClean="0">
                <a:latin typeface="Tahoma" pitchFamily="-96" charset="0"/>
              </a:rPr>
              <a:pPr/>
              <a:t>12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2820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5AA62-5089-49C9-AE50-0213387652CA}" type="slidenum">
              <a:rPr lang="en-US" smtClean="0">
                <a:latin typeface="Tahoma" pitchFamily="-96" charset="0"/>
              </a:rPr>
              <a:pPr/>
              <a:t>13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507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>
                <a:latin typeface="Tahoma" charset="0"/>
              </a:defRPr>
            </a:lvl1pPr>
          </a:lstStyle>
          <a:p>
            <a:pPr>
              <a:defRPr/>
            </a:pPr>
            <a:r>
              <a:rPr lang="en-US" smtClean="0"/>
              <a:t>September 14, 2016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r>
              <a:rPr lang="en-US" dirty="0" smtClean="0"/>
              <a:t>L04-</a:t>
            </a:r>
            <a:fld id="{2DBA8F0E-D6DA-4224-82EA-C9BF982C3C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14, 2016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September 14, 2016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L04-</a:t>
            </a:r>
            <a:fld id="{7D3E83D8-6A0E-4416-8509-48224F3DAD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799" y="6400800"/>
            <a:ext cx="33020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-96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-96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-96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70025"/>
            <a:ext cx="7943849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>
                <a:solidFill>
                  <a:srgbClr val="660066"/>
                </a:solidFill>
              </a:rPr>
              <a:t>Constructive Computer </a:t>
            </a:r>
            <a:r>
              <a:rPr lang="en-US" sz="2400" dirty="0" smtClean="0">
                <a:solidFill>
                  <a:srgbClr val="660066"/>
                </a:solidFill>
              </a:rPr>
              <a:t>Architecture</a:t>
            </a: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endParaRPr lang="en-US" sz="18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4400" dirty="0">
                <a:solidFill>
                  <a:schemeClr val="tx2"/>
                </a:solidFill>
              </a:rPr>
              <a:t>Sequential Circuits</a:t>
            </a:r>
            <a:endParaRPr lang="en-US" sz="40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Wingdings" pitchFamily="-96" charset="2"/>
              <a:buNone/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DBA8F0E-D6DA-4224-82EA-C9BF982C3C9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14,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9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255" y="1737220"/>
            <a:ext cx="7772400" cy="4114800"/>
          </a:xfrm>
        </p:spPr>
        <p:txBody>
          <a:bodyPr/>
          <a:lstStyle/>
          <a:p>
            <a:r>
              <a:rPr lang="en-US" sz="2400" dirty="0" smtClean="0"/>
              <a:t>Modulo counter has the following interface, i.e., type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An interface can have many different implementations</a:t>
            </a:r>
          </a:p>
          <a:p>
            <a:pPr lvl="1"/>
            <a:r>
              <a:rPr lang="en-US" sz="2000" dirty="0" smtClean="0"/>
              <a:t>For example, the numbers may be represented as Gray code </a:t>
            </a:r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65746" y="2749693"/>
            <a:ext cx="38779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interface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Counter;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method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fontAlgn="ctr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method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Bit#(2) read;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endinterface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14,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FIFO Interface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57864" y="1539874"/>
            <a:ext cx="7064402" cy="225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smtClean="0">
                <a:latin typeface="Courier New" pitchFamily="49" charset="0"/>
              </a:rPr>
              <a:t>interface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Fifo</a:t>
            </a:r>
            <a:r>
              <a:rPr lang="en-US" dirty="0" smtClean="0">
                <a:latin typeface="Courier New" pitchFamily="49" charset="0"/>
              </a:rPr>
              <a:t>#(numeric type size, type t);</a:t>
            </a:r>
            <a:endParaRPr lang="en-US" dirty="0">
              <a:latin typeface="Courier New" pitchFamily="49" charset="0"/>
            </a:endParaRPr>
          </a:p>
          <a:p>
            <a:pPr marL="342900" indent="-342900">
              <a:lnSpc>
                <a:spcPct val="10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smtClean="0">
                <a:latin typeface="Courier New" pitchFamily="49" charset="0"/>
              </a:rPr>
              <a:t>  method </a:t>
            </a:r>
            <a:r>
              <a:rPr lang="en-US" dirty="0" err="1" smtClean="0">
                <a:latin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notFull</a:t>
            </a:r>
            <a:r>
              <a:rPr lang="en-US" dirty="0" smtClean="0">
                <a:latin typeface="Courier New" pitchFamily="49" charset="0"/>
              </a:rPr>
              <a:t>;</a:t>
            </a:r>
            <a:endParaRPr lang="en-US" dirty="0">
              <a:latin typeface="Courier New" pitchFamily="49" charset="0"/>
            </a:endParaRPr>
          </a:p>
          <a:p>
            <a:pPr marL="342900" indent="-342900">
              <a:lnSpc>
                <a:spcPct val="10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smtClean="0">
                <a:latin typeface="Courier New" pitchFamily="49" charset="0"/>
              </a:rPr>
              <a:t>  method </a:t>
            </a:r>
            <a:r>
              <a:rPr lang="en-US" dirty="0" err="1">
                <a:latin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notEmpty</a:t>
            </a:r>
            <a:r>
              <a:rPr lang="en-US" dirty="0" smtClean="0">
                <a:latin typeface="Courier New" pitchFamily="49" charset="0"/>
              </a:rPr>
              <a:t>;</a:t>
            </a:r>
            <a:endParaRPr lang="en-US" dirty="0">
              <a:latin typeface="Courier New" pitchFamily="49" charset="0"/>
            </a:endParaRPr>
          </a:p>
          <a:p>
            <a:pPr marL="342900" indent="-342900">
              <a:lnSpc>
                <a:spcPct val="10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smtClean="0">
                <a:latin typeface="Courier New" pitchFamily="49" charset="0"/>
              </a:rPr>
              <a:t>  method </a:t>
            </a:r>
            <a:r>
              <a:rPr lang="en-US" b="1" dirty="0">
                <a:latin typeface="Courier New" pitchFamily="49" charset="0"/>
              </a:rPr>
              <a:t>Action </a:t>
            </a:r>
            <a:r>
              <a:rPr lang="en-US" dirty="0" err="1">
                <a:latin typeface="Courier New" pitchFamily="49" charset="0"/>
              </a:rPr>
              <a:t>enq</a:t>
            </a:r>
            <a:r>
              <a:rPr lang="en-US" dirty="0">
                <a:latin typeface="Courier New" pitchFamily="49" charset="0"/>
              </a:rPr>
              <a:t>(t x</a:t>
            </a:r>
            <a:r>
              <a:rPr lang="en-US" dirty="0" smtClean="0">
                <a:latin typeface="Courier New" pitchFamily="49" charset="0"/>
              </a:rPr>
              <a:t>);</a:t>
            </a:r>
            <a:endParaRPr lang="en-US" dirty="0">
              <a:latin typeface="Courier New" pitchFamily="49" charset="0"/>
            </a:endParaRPr>
          </a:p>
          <a:p>
            <a:pPr marL="342900" indent="-342900">
              <a:lnSpc>
                <a:spcPct val="10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smtClean="0">
                <a:latin typeface="Courier New" pitchFamily="49" charset="0"/>
              </a:rPr>
              <a:t>  method </a:t>
            </a:r>
            <a:r>
              <a:rPr lang="en-US" b="1" dirty="0">
                <a:latin typeface="Courier New" pitchFamily="49" charset="0"/>
              </a:rPr>
              <a:t>Action </a:t>
            </a:r>
            <a:r>
              <a:rPr lang="en-US" dirty="0" err="1" smtClean="0">
                <a:latin typeface="Courier New" pitchFamily="49" charset="0"/>
              </a:rPr>
              <a:t>deq</a:t>
            </a:r>
            <a:r>
              <a:rPr lang="en-US" dirty="0" smtClean="0">
                <a:latin typeface="Courier New" pitchFamily="49" charset="0"/>
              </a:rPr>
              <a:t>;</a:t>
            </a:r>
            <a:endParaRPr lang="en-US" dirty="0">
              <a:latin typeface="Courier New" pitchFamily="49" charset="0"/>
            </a:endParaRPr>
          </a:p>
          <a:p>
            <a:pPr marL="342900" indent="-342900">
              <a:lnSpc>
                <a:spcPct val="10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smtClean="0">
                <a:latin typeface="Courier New" pitchFamily="49" charset="0"/>
              </a:rPr>
              <a:t>  method </a:t>
            </a:r>
            <a:r>
              <a:rPr lang="en-US" dirty="0">
                <a:latin typeface="Courier New" pitchFamily="49" charset="0"/>
              </a:rPr>
              <a:t>t </a:t>
            </a:r>
            <a:r>
              <a:rPr lang="en-US" dirty="0" smtClean="0">
                <a:latin typeface="Courier New" pitchFamily="49" charset="0"/>
              </a:rPr>
              <a:t>first;</a:t>
            </a:r>
            <a:endParaRPr lang="en-US" dirty="0">
              <a:latin typeface="Courier New" pitchFamily="49" charset="0"/>
            </a:endParaRPr>
          </a:p>
          <a:p>
            <a:pPr marL="342900" indent="-342900">
              <a:lnSpc>
                <a:spcPct val="10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err="1" smtClean="0">
                <a:latin typeface="Courier New" pitchFamily="49" charset="0"/>
              </a:rPr>
              <a:t>endinterface</a:t>
            </a:r>
            <a:r>
              <a:rPr lang="en-US" b="1" dirty="0" smtClean="0">
                <a:latin typeface="Courier New" pitchFamily="49" charset="0"/>
              </a:rPr>
              <a:t> </a:t>
            </a:r>
            <a:endParaRPr lang="en-US" b="1" i="1" dirty="0">
              <a:latin typeface="Courier New" pitchFamily="49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5880045" y="2566613"/>
            <a:ext cx="2685978" cy="3560123"/>
            <a:chOff x="5880045" y="2566613"/>
            <a:chExt cx="2685978" cy="3560123"/>
          </a:xfrm>
        </p:grpSpPr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6075230" y="2566613"/>
              <a:ext cx="1139825" cy="434975"/>
              <a:chOff x="1847" y="2079"/>
              <a:chExt cx="718" cy="274"/>
            </a:xfrm>
          </p:grpSpPr>
          <p:sp>
            <p:nvSpPr>
              <p:cNvPr id="25" name="Line 6"/>
              <p:cNvSpPr>
                <a:spLocks noChangeShapeType="1"/>
              </p:cNvSpPr>
              <p:nvPr/>
            </p:nvSpPr>
            <p:spPr bwMode="auto">
              <a:xfrm rot="10800000" flipH="1">
                <a:off x="1847" y="2284"/>
                <a:ext cx="71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6" name="Line 7"/>
              <p:cNvSpPr>
                <a:spLocks noChangeShapeType="1"/>
              </p:cNvSpPr>
              <p:nvPr/>
            </p:nvSpPr>
            <p:spPr bwMode="auto">
              <a:xfrm>
                <a:off x="2182" y="2215"/>
                <a:ext cx="107" cy="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7" name="Text Box 8"/>
              <p:cNvSpPr txBox="1">
                <a:spLocks noChangeArrowheads="1"/>
              </p:cNvSpPr>
              <p:nvPr/>
            </p:nvSpPr>
            <p:spPr bwMode="auto">
              <a:xfrm>
                <a:off x="2174" y="2079"/>
                <a:ext cx="21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i="1" dirty="0" smtClean="0">
                    <a:latin typeface="+mn-lt"/>
                  </a:rPr>
                  <a:t>x</a:t>
                </a:r>
                <a:endParaRPr lang="en-US" i="1" dirty="0">
                  <a:latin typeface="+mn-lt"/>
                </a:endParaRPr>
              </a:p>
            </p:txBody>
          </p:sp>
        </p:grp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7213472" y="2773936"/>
              <a:ext cx="1352551" cy="33528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7218234" y="2826324"/>
              <a:ext cx="317500" cy="63817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H="1">
              <a:off x="6073646" y="4337624"/>
              <a:ext cx="11398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rot="10800000" flipH="1">
              <a:off x="6076821" y="3139061"/>
              <a:ext cx="11398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6162546" y="2831086"/>
              <a:ext cx="4984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+mn-lt"/>
                </a:rPr>
                <a:t>en</a:t>
              </a:r>
              <a:endParaRPr lang="en-US" dirty="0">
                <a:latin typeface="+mn-lt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7218234" y="3510536"/>
              <a:ext cx="315913" cy="52546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 rot="10800000" flipH="1">
              <a:off x="6084759" y="3658174"/>
              <a:ext cx="11398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" name="Text Box 22"/>
            <p:cNvSpPr txBox="1">
              <a:spLocks noChangeArrowheads="1"/>
            </p:cNvSpPr>
            <p:nvPr/>
          </p:nvSpPr>
          <p:spPr bwMode="auto">
            <a:xfrm>
              <a:off x="6170484" y="3351786"/>
              <a:ext cx="4984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+mn-lt"/>
                </a:rPr>
                <a:t>en</a:t>
              </a:r>
              <a:endParaRPr lang="en-US" dirty="0">
                <a:latin typeface="+mn-lt"/>
              </a:endParaRPr>
            </a:p>
          </p:txBody>
        </p:sp>
        <p:sp>
          <p:nvSpPr>
            <p:cNvPr id="21" name="Rectangle 23"/>
            <p:cNvSpPr>
              <a:spLocks noChangeArrowheads="1"/>
            </p:cNvSpPr>
            <p:nvPr/>
          </p:nvSpPr>
          <p:spPr bwMode="auto">
            <a:xfrm>
              <a:off x="7218234" y="4074099"/>
              <a:ext cx="328613" cy="52546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 rot="16200000">
              <a:off x="7026147" y="2964436"/>
              <a:ext cx="65881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buNone/>
              </a:pPr>
              <a:r>
                <a:rPr lang="en-US" dirty="0" err="1">
                  <a:latin typeface="+mn-lt"/>
                </a:rPr>
                <a:t>enq</a:t>
              </a:r>
              <a:endParaRPr lang="en-US" dirty="0">
                <a:latin typeface="+mn-lt"/>
              </a:endParaRPr>
            </a:p>
          </p:txBody>
        </p:sp>
        <p:sp>
          <p:nvSpPr>
            <p:cNvPr id="23" name="Text Box 25"/>
            <p:cNvSpPr txBox="1">
              <a:spLocks noChangeArrowheads="1"/>
            </p:cNvSpPr>
            <p:nvPr/>
          </p:nvSpPr>
          <p:spPr bwMode="auto">
            <a:xfrm rot="16200000">
              <a:off x="7027735" y="3575623"/>
              <a:ext cx="65722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buNone/>
              </a:pPr>
              <a:r>
                <a:rPr lang="en-US" dirty="0" err="1">
                  <a:latin typeface="+mn-lt"/>
                </a:rPr>
                <a:t>deq</a:t>
              </a:r>
              <a:endParaRPr lang="en-US" dirty="0">
                <a:latin typeface="+mn-lt"/>
              </a:endParaRPr>
            </a:p>
          </p:txBody>
        </p:sp>
        <p:sp>
          <p:nvSpPr>
            <p:cNvPr id="24" name="Text Box 26"/>
            <p:cNvSpPr txBox="1">
              <a:spLocks noChangeArrowheads="1"/>
            </p:cNvSpPr>
            <p:nvPr/>
          </p:nvSpPr>
          <p:spPr bwMode="auto">
            <a:xfrm rot="16200000">
              <a:off x="7469793" y="3995653"/>
              <a:ext cx="1135063" cy="7239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buNone/>
              </a:pPr>
              <a:r>
                <a:rPr lang="en-US" dirty="0" err="1" smtClean="0">
                  <a:latin typeface="+mn-lt"/>
                </a:rPr>
                <a:t>Fifo</a:t>
              </a:r>
              <a:endParaRPr lang="en-US" dirty="0">
                <a:latin typeface="+mn-lt"/>
              </a:endParaRPr>
            </a:p>
            <a:p>
              <a:pPr algn="ctr">
                <a:buNone/>
              </a:pPr>
              <a:r>
                <a:rPr lang="en-US" dirty="0">
                  <a:latin typeface="+mn-lt"/>
                </a:rPr>
                <a:t>module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 rot="16200000">
              <a:off x="7030910" y="4158236"/>
              <a:ext cx="67786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+mn-lt"/>
                </a:rPr>
                <a:t>!full</a:t>
              </a:r>
              <a:endParaRPr lang="en-US" dirty="0">
                <a:latin typeface="+mn-lt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7154552" y="4564392"/>
              <a:ext cx="400050" cy="939800"/>
              <a:chOff x="4925763" y="4703642"/>
              <a:chExt cx="400050" cy="939800"/>
            </a:xfrm>
          </p:grpSpPr>
          <p:sp>
            <p:nvSpPr>
              <p:cNvPr id="29" name="Rectangle 23"/>
              <p:cNvSpPr>
                <a:spLocks noChangeArrowheads="1"/>
              </p:cNvSpPr>
              <p:nvPr/>
            </p:nvSpPr>
            <p:spPr bwMode="auto">
              <a:xfrm>
                <a:off x="4997200" y="4776978"/>
                <a:ext cx="328613" cy="76238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1" name="Text Box 10"/>
              <p:cNvSpPr txBox="1">
                <a:spLocks noChangeArrowheads="1"/>
              </p:cNvSpPr>
              <p:nvPr/>
            </p:nvSpPr>
            <p:spPr bwMode="auto">
              <a:xfrm rot="16200000">
                <a:off x="4655888" y="4973517"/>
                <a:ext cx="9398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 smtClean="0">
                    <a:latin typeface="+mn-lt"/>
                  </a:rPr>
                  <a:t>!</a:t>
                </a:r>
                <a:r>
                  <a:rPr lang="en-US" dirty="0" err="1" smtClean="0">
                    <a:latin typeface="+mn-lt"/>
                  </a:rPr>
                  <a:t>emty</a:t>
                </a:r>
                <a:endParaRPr lang="en-US" dirty="0">
                  <a:latin typeface="+mn-lt"/>
                </a:endParaRPr>
              </a:p>
            </p:txBody>
          </p:sp>
        </p:grpSp>
        <p:sp>
          <p:nvSpPr>
            <p:cNvPr id="28" name="Line 14"/>
            <p:cNvSpPr>
              <a:spLocks noChangeShapeType="1"/>
            </p:cNvSpPr>
            <p:nvPr/>
          </p:nvSpPr>
          <p:spPr bwMode="auto">
            <a:xfrm flipH="1">
              <a:off x="6080483" y="4953587"/>
              <a:ext cx="11398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1" name="Line 14"/>
            <p:cNvSpPr>
              <a:spLocks noChangeShapeType="1"/>
            </p:cNvSpPr>
            <p:nvPr/>
          </p:nvSpPr>
          <p:spPr bwMode="auto">
            <a:xfrm flipH="1">
              <a:off x="6068579" y="5723101"/>
              <a:ext cx="11398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2" name="Rectangle 23"/>
            <p:cNvSpPr>
              <a:spLocks noChangeArrowheads="1"/>
            </p:cNvSpPr>
            <p:nvPr/>
          </p:nvSpPr>
          <p:spPr bwMode="auto">
            <a:xfrm>
              <a:off x="7213167" y="5459576"/>
              <a:ext cx="328613" cy="52546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" name="Text Box 11"/>
            <p:cNvSpPr txBox="1">
              <a:spLocks noChangeArrowheads="1"/>
            </p:cNvSpPr>
            <p:nvPr/>
          </p:nvSpPr>
          <p:spPr bwMode="auto">
            <a:xfrm rot="16200000">
              <a:off x="7023511" y="5542002"/>
              <a:ext cx="6880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+mn-lt"/>
                </a:rPr>
                <a:t>first</a:t>
              </a:r>
              <a:endParaRPr lang="en-US" dirty="0">
                <a:latin typeface="+mn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131645" y="3999326"/>
              <a:ext cx="10534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notFull</a:t>
              </a:r>
              <a:endParaRPr lang="en-US" i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880045" y="4618809"/>
              <a:ext cx="1428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notEmpty</a:t>
              </a:r>
              <a:endParaRPr lang="en-US" i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347969" y="5370820"/>
              <a:ext cx="6880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first</a:t>
              </a:r>
              <a:endParaRPr lang="en-US" i="1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08028" y="4525025"/>
            <a:ext cx="4719758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- </a:t>
            </a:r>
            <a:r>
              <a:rPr lang="en-US" dirty="0" err="1" smtClean="0"/>
              <a:t>enq</a:t>
            </a:r>
            <a:r>
              <a:rPr lang="en-US" dirty="0" smtClean="0"/>
              <a:t> should be called only if </a:t>
            </a:r>
            <a:r>
              <a:rPr lang="en-US" dirty="0" err="1" smtClean="0"/>
              <a:t>notFull</a:t>
            </a:r>
            <a:r>
              <a:rPr lang="en-US" dirty="0" smtClean="0"/>
              <a:t> returns True;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deq</a:t>
            </a:r>
            <a:r>
              <a:rPr lang="en-US" dirty="0" smtClean="0"/>
              <a:t> and first </a:t>
            </a:r>
            <a:r>
              <a:rPr lang="en-US" dirty="0"/>
              <a:t>should be called only if </a:t>
            </a:r>
            <a:r>
              <a:rPr lang="en-US" dirty="0" err="1" smtClean="0"/>
              <a:t>notEmpty</a:t>
            </a:r>
            <a:r>
              <a:rPr lang="en-US" dirty="0" smtClean="0"/>
              <a:t> </a:t>
            </a:r>
            <a:r>
              <a:rPr lang="en-US" dirty="0"/>
              <a:t>returns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14,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25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57865" y="1492982"/>
            <a:ext cx="5779448" cy="523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module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mkCFFifo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Fifo</a:t>
            </a:r>
            <a:r>
              <a:rPr lang="en-US" sz="1800" dirty="0" smtClean="0">
                <a:latin typeface="Courier New" pitchFamily="49" charset="0"/>
              </a:rPr>
              <a:t>#(1, t));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</a:rPr>
              <a:t>#(t)    </a:t>
            </a:r>
            <a:r>
              <a:rPr lang="en-US" sz="1800" dirty="0" smtClean="0">
                <a:latin typeface="Courier New" pitchFamily="49" charset="0"/>
              </a:rPr>
              <a:t>d  </a:t>
            </a:r>
            <a:r>
              <a:rPr lang="en-US" sz="1800" dirty="0">
                <a:latin typeface="Courier New" pitchFamily="49" charset="0"/>
              </a:rPr>
              <a:t>&lt;- </a:t>
            </a:r>
            <a:r>
              <a:rPr lang="en-US" sz="1800" dirty="0" err="1" smtClean="0">
                <a:latin typeface="Courier New" pitchFamily="49" charset="0"/>
              </a:rPr>
              <a:t>mkRegU</a:t>
            </a:r>
            <a:r>
              <a:rPr lang="en-US" sz="1800" dirty="0" smtClean="0">
                <a:latin typeface="Courier New" pitchFamily="49" charset="0"/>
              </a:rPr>
              <a:t>; 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</a:rPr>
              <a:t>) </a:t>
            </a:r>
            <a:r>
              <a:rPr lang="en-US" sz="1800" dirty="0" smtClean="0">
                <a:latin typeface="Courier New" pitchFamily="49" charset="0"/>
              </a:rPr>
              <a:t>v  </a:t>
            </a:r>
            <a:r>
              <a:rPr lang="en-US" sz="1800" dirty="0">
                <a:latin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</a:rPr>
              <a:t>mkReg</a:t>
            </a:r>
            <a:r>
              <a:rPr lang="en-US" sz="1800" dirty="0">
                <a:latin typeface="Courier New" pitchFamily="49" charset="0"/>
              </a:rPr>
              <a:t>(False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</a:rPr>
              <a:t>method </a:t>
            </a:r>
            <a:r>
              <a:rPr lang="en-US" sz="1800" dirty="0" err="1" smtClean="0">
                <a:latin typeface="Courier New" pitchFamily="49" charset="0"/>
              </a:rPr>
              <a:t>Bool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notFull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!v;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</a:rPr>
              <a:t>method </a:t>
            </a:r>
            <a:r>
              <a:rPr lang="en-US" sz="1800" dirty="0" err="1">
                <a:latin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notEmpty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v;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endmethod</a:t>
            </a:r>
            <a:endParaRPr lang="en-US" sz="1800" dirty="0" smtClean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</a:rPr>
              <a:t>method Action </a:t>
            </a:r>
            <a:r>
              <a:rPr lang="en-US" sz="1800" dirty="0" err="1">
                <a:latin typeface="Courier New" pitchFamily="49" charset="0"/>
              </a:rPr>
              <a:t>enq</a:t>
            </a:r>
            <a:r>
              <a:rPr lang="en-US" sz="1800" dirty="0">
                <a:latin typeface="Courier New" pitchFamily="49" charset="0"/>
              </a:rPr>
              <a:t>(t x</a:t>
            </a:r>
            <a:r>
              <a:rPr lang="en-US" sz="1800" dirty="0" smtClean="0">
                <a:latin typeface="Courier New" pitchFamily="49" charset="0"/>
              </a:rPr>
              <a:t>);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</a:rPr>
              <a:t>v &lt;= True; d &lt;= x;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 method Action </a:t>
            </a:r>
            <a:r>
              <a:rPr lang="en-US" sz="1800" dirty="0" err="1" smtClean="0">
                <a:latin typeface="Courier New" pitchFamily="49" charset="0"/>
              </a:rPr>
              <a:t>deq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</a:rPr>
              <a:t>v &lt;= False;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 method </a:t>
            </a:r>
            <a:r>
              <a:rPr lang="en-US" sz="1800" dirty="0">
                <a:latin typeface="Courier New" pitchFamily="49" charset="0"/>
              </a:rPr>
              <a:t>t </a:t>
            </a:r>
            <a:r>
              <a:rPr lang="en-US" sz="1800" dirty="0" smtClean="0">
                <a:latin typeface="Courier New" pitchFamily="49" charset="0"/>
              </a:rPr>
              <a:t>first;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d;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err="1" smtClean="0">
                <a:latin typeface="Courier New" pitchFamily="49" charset="0"/>
              </a:rPr>
              <a:t>endmodule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endParaRPr lang="en-US" sz="1800" b="1" i="1" dirty="0">
              <a:latin typeface="Courier New" pitchFamily="49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One-Element FIFO Implementation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5880045" y="2566613"/>
            <a:ext cx="2685978" cy="3560123"/>
            <a:chOff x="5880045" y="2566613"/>
            <a:chExt cx="2685978" cy="3560123"/>
          </a:xfrm>
        </p:grpSpPr>
        <p:grpSp>
          <p:nvGrpSpPr>
            <p:cNvPr id="39" name="Group 5"/>
            <p:cNvGrpSpPr>
              <a:grpSpLocks/>
            </p:cNvGrpSpPr>
            <p:nvPr/>
          </p:nvGrpSpPr>
          <p:grpSpPr bwMode="auto">
            <a:xfrm>
              <a:off x="6075230" y="2566613"/>
              <a:ext cx="1139825" cy="434975"/>
              <a:chOff x="1847" y="2079"/>
              <a:chExt cx="718" cy="274"/>
            </a:xfrm>
          </p:grpSpPr>
          <p:sp>
            <p:nvSpPr>
              <p:cNvPr id="63" name="Line 6"/>
              <p:cNvSpPr>
                <a:spLocks noChangeShapeType="1"/>
              </p:cNvSpPr>
              <p:nvPr/>
            </p:nvSpPr>
            <p:spPr bwMode="auto">
              <a:xfrm rot="10800000" flipH="1">
                <a:off x="1847" y="2284"/>
                <a:ext cx="71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64" name="Line 7"/>
              <p:cNvSpPr>
                <a:spLocks noChangeShapeType="1"/>
              </p:cNvSpPr>
              <p:nvPr/>
            </p:nvSpPr>
            <p:spPr bwMode="auto">
              <a:xfrm>
                <a:off x="2182" y="2215"/>
                <a:ext cx="107" cy="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65" name="Text Box 8"/>
              <p:cNvSpPr txBox="1">
                <a:spLocks noChangeArrowheads="1"/>
              </p:cNvSpPr>
              <p:nvPr/>
            </p:nvSpPr>
            <p:spPr bwMode="auto">
              <a:xfrm>
                <a:off x="2174" y="2079"/>
                <a:ext cx="21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i="1" dirty="0" smtClean="0">
                    <a:latin typeface="+mn-lt"/>
                  </a:rPr>
                  <a:t>x</a:t>
                </a:r>
                <a:endParaRPr lang="en-US" i="1" dirty="0">
                  <a:latin typeface="+mn-lt"/>
                </a:endParaRPr>
              </a:p>
            </p:txBody>
          </p:sp>
        </p:grp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7213472" y="2773936"/>
              <a:ext cx="1352551" cy="33528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7218234" y="2826324"/>
              <a:ext cx="317500" cy="63817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2" name="Line 14"/>
            <p:cNvSpPr>
              <a:spLocks noChangeShapeType="1"/>
            </p:cNvSpPr>
            <p:nvPr/>
          </p:nvSpPr>
          <p:spPr bwMode="auto">
            <a:xfrm flipH="1">
              <a:off x="6073646" y="4337624"/>
              <a:ext cx="11398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3" name="Line 16"/>
            <p:cNvSpPr>
              <a:spLocks noChangeShapeType="1"/>
            </p:cNvSpPr>
            <p:nvPr/>
          </p:nvSpPr>
          <p:spPr bwMode="auto">
            <a:xfrm rot="10800000" flipH="1">
              <a:off x="6076821" y="3139061"/>
              <a:ext cx="11398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4" name="Text Box 17"/>
            <p:cNvSpPr txBox="1">
              <a:spLocks noChangeArrowheads="1"/>
            </p:cNvSpPr>
            <p:nvPr/>
          </p:nvSpPr>
          <p:spPr bwMode="auto">
            <a:xfrm>
              <a:off x="6162546" y="2831086"/>
              <a:ext cx="4984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+mn-lt"/>
                </a:rPr>
                <a:t>en</a:t>
              </a:r>
              <a:endParaRPr lang="en-US" dirty="0">
                <a:latin typeface="+mn-lt"/>
              </a:endParaRPr>
            </a:p>
          </p:txBody>
        </p:sp>
        <p:sp>
          <p:nvSpPr>
            <p:cNvPr id="45" name="Rectangle 18"/>
            <p:cNvSpPr>
              <a:spLocks noChangeArrowheads="1"/>
            </p:cNvSpPr>
            <p:nvPr/>
          </p:nvSpPr>
          <p:spPr bwMode="auto">
            <a:xfrm>
              <a:off x="7218234" y="3510536"/>
              <a:ext cx="315913" cy="52546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6" name="Line 21"/>
            <p:cNvSpPr>
              <a:spLocks noChangeShapeType="1"/>
            </p:cNvSpPr>
            <p:nvPr/>
          </p:nvSpPr>
          <p:spPr bwMode="auto">
            <a:xfrm rot="10800000" flipH="1">
              <a:off x="6084759" y="3658174"/>
              <a:ext cx="11398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7" name="Text Box 22"/>
            <p:cNvSpPr txBox="1">
              <a:spLocks noChangeArrowheads="1"/>
            </p:cNvSpPr>
            <p:nvPr/>
          </p:nvSpPr>
          <p:spPr bwMode="auto">
            <a:xfrm>
              <a:off x="6170484" y="3351786"/>
              <a:ext cx="4984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+mn-lt"/>
                </a:rPr>
                <a:t>en</a:t>
              </a:r>
              <a:endParaRPr lang="en-US" dirty="0">
                <a:latin typeface="+mn-lt"/>
              </a:endParaRPr>
            </a:p>
          </p:txBody>
        </p:sp>
        <p:sp>
          <p:nvSpPr>
            <p:cNvPr id="48" name="Rectangle 23"/>
            <p:cNvSpPr>
              <a:spLocks noChangeArrowheads="1"/>
            </p:cNvSpPr>
            <p:nvPr/>
          </p:nvSpPr>
          <p:spPr bwMode="auto">
            <a:xfrm>
              <a:off x="7218234" y="4074099"/>
              <a:ext cx="328613" cy="52546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 rot="16200000">
              <a:off x="7026147" y="2964436"/>
              <a:ext cx="65881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buNone/>
              </a:pPr>
              <a:r>
                <a:rPr lang="en-US" dirty="0" err="1">
                  <a:latin typeface="+mn-lt"/>
                </a:rPr>
                <a:t>enq</a:t>
              </a:r>
              <a:endParaRPr lang="en-US" dirty="0">
                <a:latin typeface="+mn-lt"/>
              </a:endParaRPr>
            </a:p>
          </p:txBody>
        </p:sp>
        <p:sp>
          <p:nvSpPr>
            <p:cNvPr id="50" name="Text Box 25"/>
            <p:cNvSpPr txBox="1">
              <a:spLocks noChangeArrowheads="1"/>
            </p:cNvSpPr>
            <p:nvPr/>
          </p:nvSpPr>
          <p:spPr bwMode="auto">
            <a:xfrm rot="16200000">
              <a:off x="7027735" y="3575623"/>
              <a:ext cx="65722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buNone/>
              </a:pPr>
              <a:r>
                <a:rPr lang="en-US" dirty="0" err="1">
                  <a:latin typeface="+mn-lt"/>
                </a:rPr>
                <a:t>deq</a:t>
              </a:r>
              <a:endParaRPr lang="en-US" dirty="0">
                <a:latin typeface="+mn-lt"/>
              </a:endParaRPr>
            </a:p>
          </p:txBody>
        </p:sp>
        <p:sp>
          <p:nvSpPr>
            <p:cNvPr id="51" name="Text Box 26"/>
            <p:cNvSpPr txBox="1">
              <a:spLocks noChangeArrowheads="1"/>
            </p:cNvSpPr>
            <p:nvPr/>
          </p:nvSpPr>
          <p:spPr bwMode="auto">
            <a:xfrm rot="16200000">
              <a:off x="7469793" y="3995653"/>
              <a:ext cx="1135063" cy="7239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buNone/>
              </a:pPr>
              <a:r>
                <a:rPr lang="en-US" dirty="0" err="1" smtClean="0">
                  <a:latin typeface="+mn-lt"/>
                </a:rPr>
                <a:t>Fifo</a:t>
              </a:r>
              <a:endParaRPr lang="en-US" dirty="0">
                <a:latin typeface="+mn-lt"/>
              </a:endParaRPr>
            </a:p>
            <a:p>
              <a:pPr algn="ctr">
                <a:buNone/>
              </a:pPr>
              <a:r>
                <a:rPr lang="en-US" dirty="0">
                  <a:latin typeface="+mn-lt"/>
                </a:rPr>
                <a:t>module</a:t>
              </a:r>
            </a:p>
          </p:txBody>
        </p:sp>
        <p:sp>
          <p:nvSpPr>
            <p:cNvPr id="52" name="Text Box 11"/>
            <p:cNvSpPr txBox="1">
              <a:spLocks noChangeArrowheads="1"/>
            </p:cNvSpPr>
            <p:nvPr/>
          </p:nvSpPr>
          <p:spPr bwMode="auto">
            <a:xfrm rot="16200000">
              <a:off x="7030910" y="4158236"/>
              <a:ext cx="67786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+mn-lt"/>
                </a:rPr>
                <a:t>!full</a:t>
              </a:r>
              <a:endParaRPr lang="en-US" dirty="0">
                <a:latin typeface="+mn-lt"/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7154552" y="4564392"/>
              <a:ext cx="400050" cy="939800"/>
              <a:chOff x="4925763" y="4703642"/>
              <a:chExt cx="400050" cy="939800"/>
            </a:xfrm>
          </p:grpSpPr>
          <p:sp>
            <p:nvSpPr>
              <p:cNvPr id="61" name="Rectangle 23"/>
              <p:cNvSpPr>
                <a:spLocks noChangeArrowheads="1"/>
              </p:cNvSpPr>
              <p:nvPr/>
            </p:nvSpPr>
            <p:spPr bwMode="auto">
              <a:xfrm>
                <a:off x="4997200" y="4776978"/>
                <a:ext cx="328613" cy="76238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62" name="Text Box 10"/>
              <p:cNvSpPr txBox="1">
                <a:spLocks noChangeArrowheads="1"/>
              </p:cNvSpPr>
              <p:nvPr/>
            </p:nvSpPr>
            <p:spPr bwMode="auto">
              <a:xfrm rot="16200000">
                <a:off x="4655888" y="4973517"/>
                <a:ext cx="9398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 smtClean="0">
                    <a:latin typeface="+mn-lt"/>
                  </a:rPr>
                  <a:t>!</a:t>
                </a:r>
                <a:r>
                  <a:rPr lang="en-US" dirty="0" err="1" smtClean="0">
                    <a:latin typeface="+mn-lt"/>
                  </a:rPr>
                  <a:t>emty</a:t>
                </a:r>
                <a:endParaRPr lang="en-US" dirty="0">
                  <a:latin typeface="+mn-lt"/>
                </a:endParaRPr>
              </a:p>
            </p:txBody>
          </p:sp>
        </p:grpSp>
        <p:sp>
          <p:nvSpPr>
            <p:cNvPr id="54" name="Line 14"/>
            <p:cNvSpPr>
              <a:spLocks noChangeShapeType="1"/>
            </p:cNvSpPr>
            <p:nvPr/>
          </p:nvSpPr>
          <p:spPr bwMode="auto">
            <a:xfrm flipH="1">
              <a:off x="6080483" y="4953587"/>
              <a:ext cx="11398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5" name="Line 14"/>
            <p:cNvSpPr>
              <a:spLocks noChangeShapeType="1"/>
            </p:cNvSpPr>
            <p:nvPr/>
          </p:nvSpPr>
          <p:spPr bwMode="auto">
            <a:xfrm flipH="1">
              <a:off x="6068579" y="5723101"/>
              <a:ext cx="11398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6" name="Rectangle 23"/>
            <p:cNvSpPr>
              <a:spLocks noChangeArrowheads="1"/>
            </p:cNvSpPr>
            <p:nvPr/>
          </p:nvSpPr>
          <p:spPr bwMode="auto">
            <a:xfrm>
              <a:off x="7213167" y="5459576"/>
              <a:ext cx="328613" cy="52546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7" name="Text Box 11"/>
            <p:cNvSpPr txBox="1">
              <a:spLocks noChangeArrowheads="1"/>
            </p:cNvSpPr>
            <p:nvPr/>
          </p:nvSpPr>
          <p:spPr bwMode="auto">
            <a:xfrm rot="16200000">
              <a:off x="7023511" y="5542002"/>
              <a:ext cx="6880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+mn-lt"/>
                </a:rPr>
                <a:t>first</a:t>
              </a:r>
              <a:endParaRPr lang="en-US" dirty="0">
                <a:latin typeface="+mn-lt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131645" y="3999326"/>
              <a:ext cx="10534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notFull</a:t>
              </a:r>
              <a:endParaRPr lang="en-US" i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880045" y="4618809"/>
              <a:ext cx="1428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notEmpty</a:t>
              </a:r>
              <a:endParaRPr lang="en-US" i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347969" y="5370820"/>
              <a:ext cx="6880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first</a:t>
              </a:r>
              <a:endParaRPr lang="en-US" i="1" dirty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14,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10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11186" y="1576388"/>
            <a:ext cx="6755607" cy="492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module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mkCFFifo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Fifo</a:t>
            </a:r>
            <a:r>
              <a:rPr lang="en-US" sz="1800" dirty="0" smtClean="0">
                <a:latin typeface="Courier New" pitchFamily="49" charset="0"/>
              </a:rPr>
              <a:t>#(2, t</a:t>
            </a:r>
            <a:r>
              <a:rPr lang="en-US" sz="1800" dirty="0">
                <a:latin typeface="Courier New" pitchFamily="49" charset="0"/>
              </a:rPr>
              <a:t>));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</a:rPr>
              <a:t>#(t)    </a:t>
            </a:r>
            <a:r>
              <a:rPr lang="en-US" sz="1800" dirty="0" smtClean="0">
                <a:latin typeface="Courier New" pitchFamily="49" charset="0"/>
              </a:rPr>
              <a:t>da  </a:t>
            </a:r>
            <a:r>
              <a:rPr lang="en-US" sz="1800" dirty="0">
                <a:latin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</a:rPr>
              <a:t>mkRegU</a:t>
            </a:r>
            <a:r>
              <a:rPr lang="en-US" sz="1800" dirty="0">
                <a:latin typeface="Courier New" pitchFamily="49" charset="0"/>
              </a:rPr>
              <a:t>(); 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</a:rPr>
              <a:t>) </a:t>
            </a:r>
            <a:r>
              <a:rPr lang="en-US" sz="1800" dirty="0" err="1" smtClean="0">
                <a:latin typeface="Courier New" pitchFamily="49" charset="0"/>
              </a:rPr>
              <a:t>va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</a:rPr>
              <a:t>mkReg</a:t>
            </a:r>
            <a:r>
              <a:rPr lang="en-US" sz="1800" dirty="0">
                <a:latin typeface="Courier New" pitchFamily="49" charset="0"/>
              </a:rPr>
              <a:t>(False);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</a:rPr>
              <a:t>#(t)    </a:t>
            </a:r>
            <a:r>
              <a:rPr lang="en-US" sz="1800" dirty="0" err="1" smtClean="0">
                <a:latin typeface="Courier New" pitchFamily="49" charset="0"/>
              </a:rPr>
              <a:t>db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</a:rPr>
              <a:t>mkRegU</a:t>
            </a:r>
            <a:r>
              <a:rPr lang="en-US" sz="1800" dirty="0">
                <a:latin typeface="Courier New" pitchFamily="49" charset="0"/>
              </a:rPr>
              <a:t>(); 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</a:rPr>
              <a:t>) </a:t>
            </a:r>
            <a:r>
              <a:rPr lang="en-US" sz="1800" dirty="0" err="1" smtClean="0">
                <a:latin typeface="Courier New" pitchFamily="49" charset="0"/>
              </a:rPr>
              <a:t>vb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</a:rPr>
              <a:t>mkReg</a:t>
            </a:r>
            <a:r>
              <a:rPr lang="en-US" sz="1800" dirty="0">
                <a:latin typeface="Courier New" pitchFamily="49" charset="0"/>
              </a:rPr>
              <a:t>(False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method </a:t>
            </a:r>
            <a:r>
              <a:rPr lang="en-US" sz="1800" dirty="0" err="1">
                <a:latin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notFull</a:t>
            </a:r>
            <a:r>
              <a:rPr lang="en-US" sz="1800" dirty="0" smtClean="0">
                <a:latin typeface="Courier New" pitchFamily="49" charset="0"/>
              </a:rPr>
              <a:t>;  </a:t>
            </a:r>
            <a:r>
              <a:rPr lang="en-US" sz="1800" b="1" dirty="0">
                <a:latin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!</a:t>
            </a:r>
            <a:r>
              <a:rPr lang="en-US" sz="1800" dirty="0" err="1" smtClean="0">
                <a:latin typeface="Courier New" pitchFamily="49" charset="0"/>
              </a:rPr>
              <a:t>vb</a:t>
            </a:r>
            <a:r>
              <a:rPr lang="en-US" sz="1800" dirty="0" smtClean="0">
                <a:latin typeface="Courier New" pitchFamily="49" charset="0"/>
              </a:rPr>
              <a:t>; </a:t>
            </a:r>
            <a:r>
              <a:rPr lang="en-US" sz="1800" b="1" dirty="0" err="1" smtClean="0">
                <a:latin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</a:endParaRPr>
          </a:p>
          <a:p>
            <a:pPr marL="342900" indent="-342900">
              <a:lnSpc>
                <a:spcPct val="95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 method </a:t>
            </a:r>
            <a:r>
              <a:rPr lang="en-US" sz="1800" dirty="0" err="1">
                <a:latin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notEmpty</a:t>
            </a:r>
            <a:r>
              <a:rPr lang="en-US" sz="1800" dirty="0" smtClean="0">
                <a:latin typeface="Courier New" pitchFamily="49" charset="0"/>
              </a:rPr>
              <a:t>; </a:t>
            </a:r>
            <a:r>
              <a:rPr lang="en-US" sz="1800" b="1" dirty="0" smtClean="0">
                <a:latin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va</a:t>
            </a:r>
            <a:r>
              <a:rPr lang="en-US" sz="1800" dirty="0" smtClean="0">
                <a:latin typeface="Courier New" pitchFamily="49" charset="0"/>
              </a:rPr>
              <a:t>;  </a:t>
            </a:r>
            <a:r>
              <a:rPr lang="en-US" sz="1800" b="1" dirty="0" err="1" smtClean="0">
                <a:latin typeface="Courier New" pitchFamily="49" charset="0"/>
              </a:rPr>
              <a:t>endmethod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</a:rPr>
              <a:t>method Action </a:t>
            </a:r>
            <a:r>
              <a:rPr lang="en-US" sz="1800" dirty="0" err="1">
                <a:latin typeface="Courier New" pitchFamily="49" charset="0"/>
              </a:rPr>
              <a:t>enq</a:t>
            </a:r>
            <a:r>
              <a:rPr lang="en-US" sz="1800" dirty="0">
                <a:latin typeface="Courier New" pitchFamily="49" charset="0"/>
              </a:rPr>
              <a:t>(t x</a:t>
            </a:r>
            <a:r>
              <a:rPr lang="en-US" sz="1800" dirty="0" smtClean="0">
                <a:latin typeface="Courier New" pitchFamily="49" charset="0"/>
              </a:rPr>
              <a:t>);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va</a:t>
            </a:r>
            <a:r>
              <a:rPr lang="en-US" sz="1800" dirty="0" smtClean="0">
                <a:latin typeface="Courier New" pitchFamily="49" charset="0"/>
              </a:rPr>
              <a:t>) </a:t>
            </a:r>
            <a:r>
              <a:rPr lang="en-US" sz="1800" b="1" dirty="0" smtClean="0">
                <a:latin typeface="Courier New" pitchFamily="49" charset="0"/>
              </a:rPr>
              <a:t>begin </a:t>
            </a:r>
            <a:r>
              <a:rPr lang="en-US" sz="1800" dirty="0" err="1" smtClean="0">
                <a:latin typeface="Courier New" pitchFamily="49" charset="0"/>
              </a:rPr>
              <a:t>db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&lt;= x; </a:t>
            </a:r>
            <a:r>
              <a:rPr lang="en-US" sz="1800" dirty="0" err="1" smtClean="0">
                <a:latin typeface="Courier New" pitchFamily="49" charset="0"/>
              </a:rPr>
              <a:t>vb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&lt;= True; </a:t>
            </a:r>
            <a:r>
              <a:rPr lang="en-US" sz="1800" b="1" dirty="0">
                <a:latin typeface="Courier New" pitchFamily="49" charset="0"/>
              </a:rPr>
              <a:t>end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b="1" dirty="0">
                <a:latin typeface="Courier New" pitchFamily="49" charset="0"/>
              </a:rPr>
              <a:t>else begin </a:t>
            </a:r>
            <a:r>
              <a:rPr lang="en-US" sz="1800" dirty="0" smtClean="0">
                <a:latin typeface="Courier New" pitchFamily="49" charset="0"/>
              </a:rPr>
              <a:t>da </a:t>
            </a:r>
            <a:r>
              <a:rPr lang="en-US" sz="1800" dirty="0">
                <a:latin typeface="Courier New" pitchFamily="49" charset="0"/>
              </a:rPr>
              <a:t>&lt;= x; </a:t>
            </a:r>
            <a:r>
              <a:rPr lang="en-US" sz="1800" dirty="0" err="1" smtClean="0">
                <a:latin typeface="Courier New" pitchFamily="49" charset="0"/>
              </a:rPr>
              <a:t>va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&lt;= True; </a:t>
            </a:r>
            <a:r>
              <a:rPr lang="en-US" sz="1800" b="1" dirty="0" smtClean="0">
                <a:latin typeface="Courier New" pitchFamily="49" charset="0"/>
              </a:rPr>
              <a:t>end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 method Action </a:t>
            </a:r>
            <a:r>
              <a:rPr lang="en-US" sz="1800" dirty="0" err="1" smtClean="0">
                <a:latin typeface="Courier New" pitchFamily="49" charset="0"/>
              </a:rPr>
              <a:t>deq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vb</a:t>
            </a:r>
            <a:r>
              <a:rPr lang="en-US" sz="1800" dirty="0" smtClean="0">
                <a:latin typeface="Courier New" pitchFamily="49" charset="0"/>
              </a:rPr>
              <a:t>) </a:t>
            </a:r>
            <a:r>
              <a:rPr lang="en-US" sz="1800" b="1" dirty="0" smtClean="0">
                <a:latin typeface="Courier New" pitchFamily="49" charset="0"/>
              </a:rPr>
              <a:t>begin </a:t>
            </a:r>
            <a:r>
              <a:rPr lang="en-US" sz="1800" dirty="0" smtClean="0">
                <a:latin typeface="Courier New" pitchFamily="49" charset="0"/>
              </a:rPr>
              <a:t>da </a:t>
            </a:r>
            <a:r>
              <a:rPr lang="en-US" sz="1800" dirty="0">
                <a:latin typeface="Courier New" pitchFamily="49" charset="0"/>
              </a:rPr>
              <a:t>&lt;= </a:t>
            </a:r>
            <a:r>
              <a:rPr lang="en-US" sz="1800" dirty="0" err="1" smtClean="0">
                <a:latin typeface="Courier New" pitchFamily="49" charset="0"/>
              </a:rPr>
              <a:t>db</a:t>
            </a:r>
            <a:r>
              <a:rPr lang="en-US" sz="1800" dirty="0" smtClean="0">
                <a:latin typeface="Courier New" pitchFamily="49" charset="0"/>
              </a:rPr>
              <a:t>; </a:t>
            </a:r>
            <a:r>
              <a:rPr lang="en-US" sz="1800" dirty="0" err="1" smtClean="0">
                <a:latin typeface="Courier New" pitchFamily="49" charset="0"/>
              </a:rPr>
              <a:t>vb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&lt;= False; </a:t>
            </a:r>
            <a:r>
              <a:rPr lang="en-US" sz="1800" b="1" dirty="0">
                <a:latin typeface="Courier New" pitchFamily="49" charset="0"/>
              </a:rPr>
              <a:t>end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</a:rPr>
              <a:t>else begin </a:t>
            </a:r>
            <a:r>
              <a:rPr lang="en-US" sz="1800" dirty="0" err="1" smtClean="0">
                <a:latin typeface="Courier New" pitchFamily="49" charset="0"/>
              </a:rPr>
              <a:t>va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&lt;= False; </a:t>
            </a:r>
            <a:r>
              <a:rPr lang="en-US" sz="1800" b="1" dirty="0" smtClean="0">
                <a:latin typeface="Courier New" pitchFamily="49" charset="0"/>
              </a:rPr>
              <a:t>end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 method </a:t>
            </a:r>
            <a:r>
              <a:rPr lang="en-US" sz="1800" dirty="0">
                <a:latin typeface="Courier New" pitchFamily="49" charset="0"/>
              </a:rPr>
              <a:t>t </a:t>
            </a:r>
            <a:r>
              <a:rPr lang="en-US" sz="1800" dirty="0" smtClean="0">
                <a:latin typeface="Courier New" pitchFamily="49" charset="0"/>
              </a:rPr>
              <a:t>first;     </a:t>
            </a:r>
            <a:r>
              <a:rPr lang="en-US" sz="1800" b="1" dirty="0">
                <a:latin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da;   </a:t>
            </a:r>
            <a:r>
              <a:rPr lang="en-US" sz="1800" b="1" dirty="0" err="1" smtClean="0">
                <a:latin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err="1" smtClean="0">
                <a:latin typeface="Courier New" pitchFamily="49" charset="0"/>
              </a:rPr>
              <a:t>endmodule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endParaRPr lang="en-US" sz="1800" b="1" i="1" dirty="0">
              <a:latin typeface="Courier New" pitchFamily="49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Two-Element FIFO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649913" y="1953597"/>
            <a:ext cx="3327400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dirty="0"/>
              <a:t>Assume, if there is only one element in the FIFO it resides in </a:t>
            </a:r>
            <a:r>
              <a:rPr lang="en-US" dirty="0" smtClean="0"/>
              <a:t>da</a:t>
            </a:r>
            <a:endParaRPr lang="en-US" dirty="0"/>
          </a:p>
        </p:txBody>
      </p:sp>
      <p:grpSp>
        <p:nvGrpSpPr>
          <p:cNvPr id="11" name="Group 14"/>
          <p:cNvGrpSpPr>
            <a:grpSpLocks/>
          </p:cNvGrpSpPr>
          <p:nvPr/>
        </p:nvGrpSpPr>
        <p:grpSpPr bwMode="auto">
          <a:xfrm>
            <a:off x="6329363" y="1180606"/>
            <a:ext cx="1755775" cy="804923"/>
            <a:chOff x="6329363" y="1412800"/>
            <a:chExt cx="1755775" cy="804923"/>
          </a:xfrm>
        </p:grpSpPr>
        <p:sp>
          <p:nvSpPr>
            <p:cNvPr id="12" name="Rectangle 34"/>
            <p:cNvSpPr>
              <a:spLocks noChangeArrowheads="1"/>
            </p:cNvSpPr>
            <p:nvPr/>
          </p:nvSpPr>
          <p:spPr bwMode="auto">
            <a:xfrm>
              <a:off x="6970713" y="1412800"/>
              <a:ext cx="201612" cy="415925"/>
            </a:xfrm>
            <a:prstGeom prst="rect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Char char="•"/>
              </a:pPr>
              <a:endParaRPr lang="en-US" dirty="0"/>
            </a:p>
          </p:txBody>
        </p:sp>
        <p:sp>
          <p:nvSpPr>
            <p:cNvPr id="13" name="Rectangle 35"/>
            <p:cNvSpPr>
              <a:spLocks noChangeArrowheads="1"/>
            </p:cNvSpPr>
            <p:nvPr/>
          </p:nvSpPr>
          <p:spPr bwMode="auto">
            <a:xfrm>
              <a:off x="7265988" y="1412800"/>
              <a:ext cx="201612" cy="415925"/>
            </a:xfrm>
            <a:prstGeom prst="rect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Char char="•"/>
              </a:pPr>
              <a:endParaRPr lang="en-US"/>
            </a:p>
          </p:txBody>
        </p:sp>
        <p:sp>
          <p:nvSpPr>
            <p:cNvPr id="14" name="TextBox 36"/>
            <p:cNvSpPr txBox="1">
              <a:spLocks noChangeArrowheads="1"/>
            </p:cNvSpPr>
            <p:nvPr/>
          </p:nvSpPr>
          <p:spPr bwMode="auto">
            <a:xfrm>
              <a:off x="6840538" y="1817613"/>
              <a:ext cx="90922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db</a:t>
              </a:r>
              <a:r>
                <a:rPr lang="en-US" dirty="0" smtClean="0"/>
                <a:t> da</a:t>
              </a:r>
              <a:endParaRPr lang="en-US" dirty="0"/>
            </a:p>
          </p:txBody>
        </p:sp>
        <p:cxnSp>
          <p:nvCxnSpPr>
            <p:cNvPr id="15" name="Straight Arrow Connector 38"/>
            <p:cNvCxnSpPr>
              <a:cxnSpLocks noChangeShapeType="1"/>
            </p:cNvCxnSpPr>
            <p:nvPr/>
          </p:nvCxnSpPr>
          <p:spPr bwMode="auto">
            <a:xfrm>
              <a:off x="6329363" y="1673150"/>
              <a:ext cx="403225" cy="1588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16" name="Straight Arrow Connector 39"/>
            <p:cNvCxnSpPr>
              <a:cxnSpLocks noChangeShapeType="1"/>
            </p:cNvCxnSpPr>
            <p:nvPr/>
          </p:nvCxnSpPr>
          <p:spPr bwMode="auto">
            <a:xfrm>
              <a:off x="7681913" y="1673150"/>
              <a:ext cx="403225" cy="1588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 type="none" w="med" len="med"/>
              <a:tailEnd type="triangle" w="med" len="med"/>
            </a:ln>
          </p:spPr>
        </p:cxnSp>
      </p:grpSp>
      <p:sp>
        <p:nvSpPr>
          <p:cNvPr id="3" name="TextBox 2"/>
          <p:cNvSpPr txBox="1"/>
          <p:nvPr/>
        </p:nvSpPr>
        <p:spPr>
          <a:xfrm>
            <a:off x="7172325" y="5490900"/>
            <a:ext cx="1878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 change in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fifo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interface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092475" y="3340135"/>
            <a:ext cx="4798612" cy="1015663"/>
            <a:chOff x="4092475" y="3340135"/>
            <a:chExt cx="4798612" cy="1015663"/>
          </a:xfrm>
        </p:grpSpPr>
        <p:sp>
          <p:nvSpPr>
            <p:cNvPr id="17" name="TextBox 16"/>
            <p:cNvSpPr txBox="1"/>
            <p:nvPr/>
          </p:nvSpPr>
          <p:spPr>
            <a:xfrm>
              <a:off x="7122253" y="3340135"/>
              <a:ext cx="17688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parallel composition of actions</a:t>
              </a:r>
              <a:endParaRPr lang="en-US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 flipV="1">
              <a:off x="4217104" y="3669155"/>
              <a:ext cx="2945851" cy="250552"/>
            </a:xfrm>
            <a:custGeom>
              <a:avLst/>
              <a:gdLst>
                <a:gd name="connsiteX0" fmla="*/ 0 w 2097247"/>
                <a:gd name="connsiteY0" fmla="*/ 0 h 232312"/>
                <a:gd name="connsiteX1" fmla="*/ 1132513 w 2097247"/>
                <a:gd name="connsiteY1" fmla="*/ 209725 h 232312"/>
                <a:gd name="connsiteX2" fmla="*/ 2097247 w 2097247"/>
                <a:gd name="connsiteY2" fmla="*/ 226503 h 232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7247" h="232312">
                  <a:moveTo>
                    <a:pt x="0" y="0"/>
                  </a:moveTo>
                  <a:cubicBezTo>
                    <a:pt x="391486" y="85987"/>
                    <a:pt x="782972" y="171975"/>
                    <a:pt x="1132513" y="209725"/>
                  </a:cubicBezTo>
                  <a:cubicBezTo>
                    <a:pt x="1482054" y="247475"/>
                    <a:pt x="2097247" y="226503"/>
                    <a:pt x="2097247" y="226503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4092475" y="3919707"/>
              <a:ext cx="249258" cy="243281"/>
            </a:xfrm>
            <a:custGeom>
              <a:avLst/>
              <a:gdLst>
                <a:gd name="connsiteX0" fmla="*/ 5978 w 249258"/>
                <a:gd name="connsiteY0" fmla="*/ 117446 h 243281"/>
                <a:gd name="connsiteX1" fmla="*/ 22756 w 249258"/>
                <a:gd name="connsiteY1" fmla="*/ 75501 h 243281"/>
                <a:gd name="connsiteX2" fmla="*/ 73090 w 249258"/>
                <a:gd name="connsiteY2" fmla="*/ 41945 h 243281"/>
                <a:gd name="connsiteX3" fmla="*/ 89868 w 249258"/>
                <a:gd name="connsiteY3" fmla="*/ 16778 h 243281"/>
                <a:gd name="connsiteX4" fmla="*/ 140202 w 249258"/>
                <a:gd name="connsiteY4" fmla="*/ 0 h 243281"/>
                <a:gd name="connsiteX5" fmla="*/ 215703 w 249258"/>
                <a:gd name="connsiteY5" fmla="*/ 8389 h 243281"/>
                <a:gd name="connsiteX6" fmla="*/ 240870 w 249258"/>
                <a:gd name="connsiteY6" fmla="*/ 16778 h 243281"/>
                <a:gd name="connsiteX7" fmla="*/ 249258 w 249258"/>
                <a:gd name="connsiteY7" fmla="*/ 41945 h 243281"/>
                <a:gd name="connsiteX8" fmla="*/ 240870 w 249258"/>
                <a:gd name="connsiteY8" fmla="*/ 176169 h 243281"/>
                <a:gd name="connsiteX9" fmla="*/ 190536 w 249258"/>
                <a:gd name="connsiteY9" fmla="*/ 201336 h 243281"/>
                <a:gd name="connsiteX10" fmla="*/ 115035 w 249258"/>
                <a:gd name="connsiteY10" fmla="*/ 234892 h 243281"/>
                <a:gd name="connsiteX11" fmla="*/ 89868 w 249258"/>
                <a:gd name="connsiteY11" fmla="*/ 243281 h 243281"/>
                <a:gd name="connsiteX12" fmla="*/ 31145 w 249258"/>
                <a:gd name="connsiteY12" fmla="*/ 226503 h 243281"/>
                <a:gd name="connsiteX13" fmla="*/ 5978 w 249258"/>
                <a:gd name="connsiteY13" fmla="*/ 201336 h 243281"/>
                <a:gd name="connsiteX14" fmla="*/ 5978 w 249258"/>
                <a:gd name="connsiteY14" fmla="*/ 117446 h 243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9258" h="243281">
                  <a:moveTo>
                    <a:pt x="5978" y="117446"/>
                  </a:moveTo>
                  <a:cubicBezTo>
                    <a:pt x="8774" y="96473"/>
                    <a:pt x="12752" y="86756"/>
                    <a:pt x="22756" y="75501"/>
                  </a:cubicBezTo>
                  <a:cubicBezTo>
                    <a:pt x="36153" y="60430"/>
                    <a:pt x="73090" y="41945"/>
                    <a:pt x="73090" y="41945"/>
                  </a:cubicBezTo>
                  <a:cubicBezTo>
                    <a:pt x="78683" y="33556"/>
                    <a:pt x="81318" y="22122"/>
                    <a:pt x="89868" y="16778"/>
                  </a:cubicBezTo>
                  <a:cubicBezTo>
                    <a:pt x="104865" y="7405"/>
                    <a:pt x="140202" y="0"/>
                    <a:pt x="140202" y="0"/>
                  </a:cubicBezTo>
                  <a:cubicBezTo>
                    <a:pt x="165369" y="2796"/>
                    <a:pt x="190726" y="4226"/>
                    <a:pt x="215703" y="8389"/>
                  </a:cubicBezTo>
                  <a:cubicBezTo>
                    <a:pt x="224425" y="9843"/>
                    <a:pt x="234617" y="10525"/>
                    <a:pt x="240870" y="16778"/>
                  </a:cubicBezTo>
                  <a:cubicBezTo>
                    <a:pt x="247123" y="23031"/>
                    <a:pt x="246462" y="33556"/>
                    <a:pt x="249258" y="41945"/>
                  </a:cubicBezTo>
                  <a:cubicBezTo>
                    <a:pt x="246462" y="86686"/>
                    <a:pt x="250594" y="132408"/>
                    <a:pt x="240870" y="176169"/>
                  </a:cubicBezTo>
                  <a:cubicBezTo>
                    <a:pt x="237865" y="189692"/>
                    <a:pt x="199378" y="196915"/>
                    <a:pt x="190536" y="201336"/>
                  </a:cubicBezTo>
                  <a:cubicBezTo>
                    <a:pt x="110771" y="241218"/>
                    <a:pt x="244892" y="191606"/>
                    <a:pt x="115035" y="234892"/>
                  </a:cubicBezTo>
                  <a:lnTo>
                    <a:pt x="89868" y="243281"/>
                  </a:lnTo>
                  <a:cubicBezTo>
                    <a:pt x="85393" y="242162"/>
                    <a:pt x="38366" y="231317"/>
                    <a:pt x="31145" y="226503"/>
                  </a:cubicBezTo>
                  <a:cubicBezTo>
                    <a:pt x="21274" y="219922"/>
                    <a:pt x="14367" y="209725"/>
                    <a:pt x="5978" y="201336"/>
                  </a:cubicBezTo>
                  <a:cubicBezTo>
                    <a:pt x="-5948" y="165558"/>
                    <a:pt x="3182" y="138419"/>
                    <a:pt x="5978" y="117446"/>
                  </a:cubicBezTo>
                  <a:close/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14,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26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793177" y="2968961"/>
            <a:ext cx="7816132" cy="14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if</a:t>
            </a:r>
            <a:r>
              <a:rPr lang="en-US" sz="1800" dirty="0" smtClean="0">
                <a:latin typeface="Courier New" pitchFamily="49" charset="0"/>
              </a:rPr>
              <a:t> (</a:t>
            </a:r>
            <a:r>
              <a:rPr lang="en-US" sz="1800" dirty="0" err="1" smtClean="0">
                <a:latin typeface="Courier New" pitchFamily="49" charset="0"/>
              </a:rPr>
              <a:t>inQ.first.color</a:t>
            </a:r>
            <a:r>
              <a:rPr lang="en-US" sz="1800" dirty="0" smtClean="0">
                <a:latin typeface="Courier New" pitchFamily="49" charset="0"/>
              </a:rPr>
              <a:t> == Red) </a:t>
            </a:r>
            <a:r>
              <a:rPr lang="en-US" sz="1800" b="1" dirty="0" smtClean="0">
                <a:latin typeface="Courier New" pitchFamily="49" charset="0"/>
              </a:rPr>
              <a:t>begin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redQ.enq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inQ.first.value</a:t>
            </a:r>
            <a:r>
              <a:rPr lang="en-US" sz="1800" dirty="0" smtClean="0">
                <a:latin typeface="Courier New" pitchFamily="49" charset="0"/>
              </a:rPr>
              <a:t>); </a:t>
            </a:r>
            <a:r>
              <a:rPr lang="en-US" sz="1800" dirty="0" err="1" smtClean="0">
                <a:latin typeface="Courier New" pitchFamily="49" charset="0"/>
              </a:rPr>
              <a:t>inQ.deq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</a:rPr>
              <a:t>end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else begin 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greenQ.enq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inQ.first.value</a:t>
            </a:r>
            <a:r>
              <a:rPr lang="en-US" sz="1800" dirty="0" smtClean="0">
                <a:latin typeface="Courier New" pitchFamily="49" charset="0"/>
              </a:rPr>
              <a:t>); </a:t>
            </a:r>
            <a:r>
              <a:rPr lang="en-US" sz="1800" dirty="0" err="1" smtClean="0">
                <a:latin typeface="Courier New" pitchFamily="49" charset="0"/>
              </a:rPr>
              <a:t>inQ.deq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</a:rPr>
              <a:t>end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545727" y="304800"/>
            <a:ext cx="7772400" cy="1143000"/>
          </a:xfrm>
        </p:spPr>
        <p:txBody>
          <a:bodyPr/>
          <a:lstStyle/>
          <a:p>
            <a:r>
              <a:rPr lang="en-US" dirty="0" smtClean="0"/>
              <a:t>Switch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2725608" y="1615036"/>
            <a:ext cx="3401236" cy="1247495"/>
            <a:chOff x="2725608" y="1615036"/>
            <a:chExt cx="3401236" cy="1247495"/>
          </a:xfrm>
        </p:grpSpPr>
        <p:grpSp>
          <p:nvGrpSpPr>
            <p:cNvPr id="11" name="Group 10"/>
            <p:cNvGrpSpPr/>
            <p:nvPr/>
          </p:nvGrpSpPr>
          <p:grpSpPr>
            <a:xfrm>
              <a:off x="2802572" y="1955617"/>
              <a:ext cx="572494" cy="492981"/>
              <a:chOff x="2886323" y="3204376"/>
              <a:chExt cx="572494" cy="492981"/>
            </a:xfrm>
          </p:grpSpPr>
          <p:sp>
            <p:nvSpPr>
              <p:cNvPr id="2" name="Rectangle 1"/>
              <p:cNvSpPr/>
              <p:nvPr/>
            </p:nvSpPr>
            <p:spPr bwMode="auto">
              <a:xfrm>
                <a:off x="3029447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3244132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5" name="Straight Connector 4"/>
              <p:cNvCxnSpPr>
                <a:stCxn id="8" idx="0"/>
              </p:cNvCxnSpPr>
              <p:nvPr/>
            </p:nvCxnSpPr>
            <p:spPr bwMode="auto">
              <a:xfrm flipH="1">
                <a:off x="2886323" y="3204376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Straight Connector 9"/>
              <p:cNvCxnSpPr>
                <a:stCxn id="8" idx="2"/>
              </p:cNvCxnSpPr>
              <p:nvPr/>
            </p:nvCxnSpPr>
            <p:spPr bwMode="auto">
              <a:xfrm flipH="1">
                <a:off x="2886323" y="3697357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4" name="Group 13"/>
            <p:cNvGrpSpPr/>
            <p:nvPr/>
          </p:nvGrpSpPr>
          <p:grpSpPr>
            <a:xfrm>
              <a:off x="4431927" y="1615036"/>
              <a:ext cx="572494" cy="492981"/>
              <a:chOff x="2886323" y="3204376"/>
              <a:chExt cx="572494" cy="492981"/>
            </a:xfrm>
          </p:grpSpPr>
          <p:sp>
            <p:nvSpPr>
              <p:cNvPr id="15" name="Rectangle 14"/>
              <p:cNvSpPr/>
              <p:nvPr/>
            </p:nvSpPr>
            <p:spPr bwMode="auto">
              <a:xfrm>
                <a:off x="3029447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3244132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7" name="Straight Connector 16"/>
              <p:cNvCxnSpPr>
                <a:stCxn id="16" idx="0"/>
              </p:cNvCxnSpPr>
              <p:nvPr/>
            </p:nvCxnSpPr>
            <p:spPr bwMode="auto">
              <a:xfrm flipH="1">
                <a:off x="2886323" y="3204376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/>
              <p:cNvCxnSpPr>
                <a:stCxn id="16" idx="2"/>
              </p:cNvCxnSpPr>
              <p:nvPr/>
            </p:nvCxnSpPr>
            <p:spPr bwMode="auto">
              <a:xfrm flipH="1">
                <a:off x="2886323" y="3697357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9" name="Group 18"/>
            <p:cNvGrpSpPr/>
            <p:nvPr/>
          </p:nvGrpSpPr>
          <p:grpSpPr>
            <a:xfrm>
              <a:off x="4431927" y="2369550"/>
              <a:ext cx="572494" cy="492981"/>
              <a:chOff x="2886323" y="3204376"/>
              <a:chExt cx="572494" cy="492981"/>
            </a:xfrm>
          </p:grpSpPr>
          <p:sp>
            <p:nvSpPr>
              <p:cNvPr id="20" name="Rectangle 19"/>
              <p:cNvSpPr/>
              <p:nvPr/>
            </p:nvSpPr>
            <p:spPr bwMode="auto">
              <a:xfrm>
                <a:off x="3029447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3244132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22" name="Straight Connector 21"/>
              <p:cNvCxnSpPr>
                <a:stCxn id="21" idx="0"/>
              </p:cNvCxnSpPr>
              <p:nvPr/>
            </p:nvCxnSpPr>
            <p:spPr bwMode="auto">
              <a:xfrm flipH="1">
                <a:off x="2886323" y="3204376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" name="Straight Connector 22"/>
              <p:cNvCxnSpPr>
                <a:stCxn id="21" idx="2"/>
              </p:cNvCxnSpPr>
              <p:nvPr/>
            </p:nvCxnSpPr>
            <p:spPr bwMode="auto">
              <a:xfrm flipH="1">
                <a:off x="2886323" y="3697357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2" name="Oval 11"/>
            <p:cNvSpPr/>
            <p:nvPr/>
          </p:nvSpPr>
          <p:spPr bwMode="auto">
            <a:xfrm>
              <a:off x="3691130" y="1945015"/>
              <a:ext cx="554026" cy="50358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4" name="Straight Arrow Connector 23"/>
            <p:cNvCxnSpPr>
              <a:stCxn id="8" idx="3"/>
              <a:endCxn id="12" idx="2"/>
            </p:cNvCxnSpPr>
            <p:nvPr/>
          </p:nvCxnSpPr>
          <p:spPr bwMode="auto">
            <a:xfrm flipV="1">
              <a:off x="3375066" y="2196807"/>
              <a:ext cx="316064" cy="530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6" name="Straight Arrow Connector 25"/>
            <p:cNvCxnSpPr>
              <a:stCxn id="12" idx="7"/>
              <a:endCxn id="15" idx="1"/>
            </p:cNvCxnSpPr>
            <p:nvPr/>
          </p:nvCxnSpPr>
          <p:spPr bwMode="auto">
            <a:xfrm flipV="1">
              <a:off x="4164021" y="1861527"/>
              <a:ext cx="411030" cy="157236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>
              <a:stCxn id="12" idx="5"/>
              <a:endCxn id="20" idx="1"/>
            </p:cNvCxnSpPr>
            <p:nvPr/>
          </p:nvCxnSpPr>
          <p:spPr bwMode="auto">
            <a:xfrm>
              <a:off x="4164021" y="2374850"/>
              <a:ext cx="411030" cy="24119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2725608" y="1623043"/>
              <a:ext cx="6190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inQ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991933" y="1661472"/>
              <a:ext cx="808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redQ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04421" y="2451248"/>
              <a:ext cx="11224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greenQ</a:t>
              </a:r>
              <a:endParaRPr lang="en-US" dirty="0"/>
            </a:p>
          </p:txBody>
        </p:sp>
      </p:grpSp>
      <p:sp>
        <p:nvSpPr>
          <p:cNvPr id="34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1254571" y="4989892"/>
            <a:ext cx="5632790" cy="121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</a:rPr>
              <a:t> x = </a:t>
            </a:r>
            <a:r>
              <a:rPr lang="en-US" sz="1800" dirty="0" err="1" smtClean="0">
                <a:latin typeface="Courier New" pitchFamily="49" charset="0"/>
              </a:rPr>
              <a:t>inQ.first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b="1" dirty="0" smtClean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</a:pPr>
            <a:r>
              <a:rPr lang="en-US" sz="1800" b="1" dirty="0" smtClean="0">
                <a:latin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</a:rPr>
              <a:t> (</a:t>
            </a:r>
            <a:r>
              <a:rPr lang="en-US" sz="1800" dirty="0" err="1">
                <a:latin typeface="Courier New" pitchFamily="49" charset="0"/>
              </a:rPr>
              <a:t>x</a:t>
            </a:r>
            <a:r>
              <a:rPr lang="en-US" sz="1800" dirty="0" err="1" smtClean="0">
                <a:latin typeface="Courier New" pitchFamily="49" charset="0"/>
              </a:rPr>
              <a:t>.color</a:t>
            </a:r>
            <a:r>
              <a:rPr lang="en-US" sz="1800" dirty="0" smtClean="0">
                <a:latin typeface="Courier New" pitchFamily="49" charset="0"/>
              </a:rPr>
              <a:t> == Red</a:t>
            </a:r>
            <a:r>
              <a:rPr lang="en-US" sz="1800" dirty="0">
                <a:latin typeface="Courier New" pitchFamily="49" charset="0"/>
              </a:rPr>
              <a:t>) </a:t>
            </a:r>
            <a:r>
              <a:rPr lang="en-US" sz="1800" dirty="0" err="1">
                <a:latin typeface="Courier New" pitchFamily="49" charset="0"/>
              </a:rPr>
              <a:t>redQ.enq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x.value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</a:pPr>
            <a:r>
              <a:rPr lang="en-US" sz="1800" b="1" dirty="0" smtClean="0">
                <a:latin typeface="Courier New" pitchFamily="49" charset="0"/>
              </a:rPr>
              <a:t>else </a:t>
            </a:r>
            <a:r>
              <a:rPr lang="en-US" sz="1800" dirty="0" err="1" smtClean="0">
                <a:latin typeface="Courier New" pitchFamily="49" charset="0"/>
              </a:rPr>
              <a:t>greenQ.enq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x.value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 err="1" smtClean="0">
                <a:latin typeface="Courier New" pitchFamily="49" charset="0"/>
              </a:rPr>
              <a:t>inQ.deq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7" name="Down Arrow 26"/>
          <p:cNvSpPr/>
          <p:nvPr/>
        </p:nvSpPr>
        <p:spPr bwMode="auto">
          <a:xfrm>
            <a:off x="3808602" y="4429386"/>
            <a:ext cx="159541" cy="394284"/>
          </a:xfrm>
          <a:prstGeom prst="down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86647" y="2528317"/>
            <a:ext cx="2204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parallel composition of actions. </a:t>
            </a:r>
            <a:r>
              <a:rPr lang="en-US" dirty="0">
                <a:latin typeface="+mn-lt"/>
              </a:rPr>
              <a:t>Effect of </a:t>
            </a:r>
            <a:r>
              <a:rPr lang="en-US" dirty="0" err="1">
                <a:latin typeface="+mn-lt"/>
              </a:rPr>
              <a:t>inQ.deq</a:t>
            </a:r>
            <a:r>
              <a:rPr lang="en-US" dirty="0">
                <a:latin typeface="+mn-lt"/>
              </a:rPr>
              <a:t> is not visible to </a:t>
            </a:r>
            <a:r>
              <a:rPr lang="en-US" dirty="0" err="1" smtClean="0">
                <a:latin typeface="+mn-lt"/>
              </a:rPr>
              <a:t>inQ.first</a:t>
            </a:r>
            <a:endParaRPr lang="en-US" dirty="0">
              <a:latin typeface="+mn-lt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4784136" y="3380763"/>
            <a:ext cx="249258" cy="243281"/>
          </a:xfrm>
          <a:custGeom>
            <a:avLst/>
            <a:gdLst>
              <a:gd name="connsiteX0" fmla="*/ 5978 w 249258"/>
              <a:gd name="connsiteY0" fmla="*/ 117446 h 243281"/>
              <a:gd name="connsiteX1" fmla="*/ 22756 w 249258"/>
              <a:gd name="connsiteY1" fmla="*/ 75501 h 243281"/>
              <a:gd name="connsiteX2" fmla="*/ 73090 w 249258"/>
              <a:gd name="connsiteY2" fmla="*/ 41945 h 243281"/>
              <a:gd name="connsiteX3" fmla="*/ 89868 w 249258"/>
              <a:gd name="connsiteY3" fmla="*/ 16778 h 243281"/>
              <a:gd name="connsiteX4" fmla="*/ 140202 w 249258"/>
              <a:gd name="connsiteY4" fmla="*/ 0 h 243281"/>
              <a:gd name="connsiteX5" fmla="*/ 215703 w 249258"/>
              <a:gd name="connsiteY5" fmla="*/ 8389 h 243281"/>
              <a:gd name="connsiteX6" fmla="*/ 240870 w 249258"/>
              <a:gd name="connsiteY6" fmla="*/ 16778 h 243281"/>
              <a:gd name="connsiteX7" fmla="*/ 249258 w 249258"/>
              <a:gd name="connsiteY7" fmla="*/ 41945 h 243281"/>
              <a:gd name="connsiteX8" fmla="*/ 240870 w 249258"/>
              <a:gd name="connsiteY8" fmla="*/ 176169 h 243281"/>
              <a:gd name="connsiteX9" fmla="*/ 190536 w 249258"/>
              <a:gd name="connsiteY9" fmla="*/ 201336 h 243281"/>
              <a:gd name="connsiteX10" fmla="*/ 115035 w 249258"/>
              <a:gd name="connsiteY10" fmla="*/ 234892 h 243281"/>
              <a:gd name="connsiteX11" fmla="*/ 89868 w 249258"/>
              <a:gd name="connsiteY11" fmla="*/ 243281 h 243281"/>
              <a:gd name="connsiteX12" fmla="*/ 31145 w 249258"/>
              <a:gd name="connsiteY12" fmla="*/ 226503 h 243281"/>
              <a:gd name="connsiteX13" fmla="*/ 5978 w 249258"/>
              <a:gd name="connsiteY13" fmla="*/ 201336 h 243281"/>
              <a:gd name="connsiteX14" fmla="*/ 5978 w 249258"/>
              <a:gd name="connsiteY14" fmla="*/ 117446 h 243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9258" h="243281">
                <a:moveTo>
                  <a:pt x="5978" y="117446"/>
                </a:moveTo>
                <a:cubicBezTo>
                  <a:pt x="8774" y="96473"/>
                  <a:pt x="12752" y="86756"/>
                  <a:pt x="22756" y="75501"/>
                </a:cubicBezTo>
                <a:cubicBezTo>
                  <a:pt x="36153" y="60430"/>
                  <a:pt x="73090" y="41945"/>
                  <a:pt x="73090" y="41945"/>
                </a:cubicBezTo>
                <a:cubicBezTo>
                  <a:pt x="78683" y="33556"/>
                  <a:pt x="81318" y="22122"/>
                  <a:pt x="89868" y="16778"/>
                </a:cubicBezTo>
                <a:cubicBezTo>
                  <a:pt x="104865" y="7405"/>
                  <a:pt x="140202" y="0"/>
                  <a:pt x="140202" y="0"/>
                </a:cubicBezTo>
                <a:cubicBezTo>
                  <a:pt x="165369" y="2796"/>
                  <a:pt x="190726" y="4226"/>
                  <a:pt x="215703" y="8389"/>
                </a:cubicBezTo>
                <a:cubicBezTo>
                  <a:pt x="224425" y="9843"/>
                  <a:pt x="234617" y="10525"/>
                  <a:pt x="240870" y="16778"/>
                </a:cubicBezTo>
                <a:cubicBezTo>
                  <a:pt x="247123" y="23031"/>
                  <a:pt x="246462" y="33556"/>
                  <a:pt x="249258" y="41945"/>
                </a:cubicBezTo>
                <a:cubicBezTo>
                  <a:pt x="246462" y="86686"/>
                  <a:pt x="250594" y="132408"/>
                  <a:pt x="240870" y="176169"/>
                </a:cubicBezTo>
                <a:cubicBezTo>
                  <a:pt x="237865" y="189692"/>
                  <a:pt x="199378" y="196915"/>
                  <a:pt x="190536" y="201336"/>
                </a:cubicBezTo>
                <a:cubicBezTo>
                  <a:pt x="110771" y="241218"/>
                  <a:pt x="244892" y="191606"/>
                  <a:pt x="115035" y="234892"/>
                </a:cubicBezTo>
                <a:lnTo>
                  <a:pt x="89868" y="243281"/>
                </a:lnTo>
                <a:cubicBezTo>
                  <a:pt x="85393" y="242162"/>
                  <a:pt x="38366" y="231317"/>
                  <a:pt x="31145" y="226503"/>
                </a:cubicBezTo>
                <a:cubicBezTo>
                  <a:pt x="21274" y="219922"/>
                  <a:pt x="14367" y="209725"/>
                  <a:pt x="5978" y="201336"/>
                </a:cubicBezTo>
                <a:cubicBezTo>
                  <a:pt x="-5948" y="165558"/>
                  <a:pt x="3182" y="138419"/>
                  <a:pt x="5978" y="117446"/>
                </a:cubicBezTo>
                <a:close/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5083728" y="3867325"/>
            <a:ext cx="268448" cy="343948"/>
          </a:xfrm>
          <a:custGeom>
            <a:avLst/>
            <a:gdLst>
              <a:gd name="connsiteX0" fmla="*/ 8389 w 268448"/>
              <a:gd name="connsiteY0" fmla="*/ 41945 h 343948"/>
              <a:gd name="connsiteX1" fmla="*/ 50334 w 268448"/>
              <a:gd name="connsiteY1" fmla="*/ 16778 h 343948"/>
              <a:gd name="connsiteX2" fmla="*/ 75501 w 268448"/>
              <a:gd name="connsiteY2" fmla="*/ 0 h 343948"/>
              <a:gd name="connsiteX3" fmla="*/ 209725 w 268448"/>
              <a:gd name="connsiteY3" fmla="*/ 8389 h 343948"/>
              <a:gd name="connsiteX4" fmla="*/ 251670 w 268448"/>
              <a:gd name="connsiteY4" fmla="*/ 50334 h 343948"/>
              <a:gd name="connsiteX5" fmla="*/ 260059 w 268448"/>
              <a:gd name="connsiteY5" fmla="*/ 151002 h 343948"/>
              <a:gd name="connsiteX6" fmla="*/ 268448 w 268448"/>
              <a:gd name="connsiteY6" fmla="*/ 176169 h 343948"/>
              <a:gd name="connsiteX7" fmla="*/ 251670 w 268448"/>
              <a:gd name="connsiteY7" fmla="*/ 234892 h 343948"/>
              <a:gd name="connsiteX8" fmla="*/ 226503 w 268448"/>
              <a:gd name="connsiteY8" fmla="*/ 251669 h 343948"/>
              <a:gd name="connsiteX9" fmla="*/ 184558 w 268448"/>
              <a:gd name="connsiteY9" fmla="*/ 293614 h 343948"/>
              <a:gd name="connsiteX10" fmla="*/ 159391 w 268448"/>
              <a:gd name="connsiteY10" fmla="*/ 318781 h 343948"/>
              <a:gd name="connsiteX11" fmla="*/ 109057 w 268448"/>
              <a:gd name="connsiteY11" fmla="*/ 335559 h 343948"/>
              <a:gd name="connsiteX12" fmla="*/ 83890 w 268448"/>
              <a:gd name="connsiteY12" fmla="*/ 343948 h 343948"/>
              <a:gd name="connsiteX13" fmla="*/ 58723 w 268448"/>
              <a:gd name="connsiteY13" fmla="*/ 318781 h 343948"/>
              <a:gd name="connsiteX14" fmla="*/ 16778 w 268448"/>
              <a:gd name="connsiteY14" fmla="*/ 276836 h 343948"/>
              <a:gd name="connsiteX15" fmla="*/ 0 w 268448"/>
              <a:gd name="connsiteY15" fmla="*/ 226503 h 343948"/>
              <a:gd name="connsiteX16" fmla="*/ 16778 w 268448"/>
              <a:gd name="connsiteY16" fmla="*/ 109057 h 343948"/>
              <a:gd name="connsiteX17" fmla="*/ 33556 w 268448"/>
              <a:gd name="connsiteY17" fmla="*/ 83890 h 343948"/>
              <a:gd name="connsiteX18" fmla="*/ 8389 w 268448"/>
              <a:gd name="connsiteY18" fmla="*/ 41945 h 34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8448" h="343948">
                <a:moveTo>
                  <a:pt x="8389" y="41945"/>
                </a:moveTo>
                <a:cubicBezTo>
                  <a:pt x="11185" y="30760"/>
                  <a:pt x="36507" y="25420"/>
                  <a:pt x="50334" y="16778"/>
                </a:cubicBezTo>
                <a:cubicBezTo>
                  <a:pt x="58884" y="11434"/>
                  <a:pt x="65433" y="530"/>
                  <a:pt x="75501" y="0"/>
                </a:cubicBezTo>
                <a:lnTo>
                  <a:pt x="209725" y="8389"/>
                </a:lnTo>
                <a:cubicBezTo>
                  <a:pt x="225212" y="18714"/>
                  <a:pt x="247368" y="28824"/>
                  <a:pt x="251670" y="50334"/>
                </a:cubicBezTo>
                <a:cubicBezTo>
                  <a:pt x="258274" y="83352"/>
                  <a:pt x="255609" y="117625"/>
                  <a:pt x="260059" y="151002"/>
                </a:cubicBezTo>
                <a:cubicBezTo>
                  <a:pt x="261228" y="159767"/>
                  <a:pt x="265652" y="167780"/>
                  <a:pt x="268448" y="176169"/>
                </a:cubicBezTo>
                <a:cubicBezTo>
                  <a:pt x="267900" y="178361"/>
                  <a:pt x="256046" y="229422"/>
                  <a:pt x="251670" y="234892"/>
                </a:cubicBezTo>
                <a:cubicBezTo>
                  <a:pt x="245372" y="242765"/>
                  <a:pt x="234892" y="246077"/>
                  <a:pt x="226503" y="251669"/>
                </a:cubicBezTo>
                <a:cubicBezTo>
                  <a:pt x="195743" y="297809"/>
                  <a:pt x="226503" y="258660"/>
                  <a:pt x="184558" y="293614"/>
                </a:cubicBezTo>
                <a:cubicBezTo>
                  <a:pt x="175444" y="301209"/>
                  <a:pt x="169762" y="313019"/>
                  <a:pt x="159391" y="318781"/>
                </a:cubicBezTo>
                <a:cubicBezTo>
                  <a:pt x="143931" y="327370"/>
                  <a:pt x="125835" y="329966"/>
                  <a:pt x="109057" y="335559"/>
                </a:cubicBezTo>
                <a:lnTo>
                  <a:pt x="83890" y="343948"/>
                </a:lnTo>
                <a:cubicBezTo>
                  <a:pt x="75501" y="335559"/>
                  <a:pt x="67837" y="326376"/>
                  <a:pt x="58723" y="318781"/>
                </a:cubicBezTo>
                <a:cubicBezTo>
                  <a:pt x="33062" y="297397"/>
                  <a:pt x="31253" y="309405"/>
                  <a:pt x="16778" y="276836"/>
                </a:cubicBezTo>
                <a:cubicBezTo>
                  <a:pt x="9595" y="260675"/>
                  <a:pt x="0" y="226503"/>
                  <a:pt x="0" y="226503"/>
                </a:cubicBezTo>
                <a:cubicBezTo>
                  <a:pt x="2143" y="202927"/>
                  <a:pt x="639" y="141335"/>
                  <a:pt x="16778" y="109057"/>
                </a:cubicBezTo>
                <a:cubicBezTo>
                  <a:pt x="21287" y="100039"/>
                  <a:pt x="29461" y="93103"/>
                  <a:pt x="33556" y="83890"/>
                </a:cubicBezTo>
                <a:cubicBezTo>
                  <a:pt x="40739" y="67729"/>
                  <a:pt x="5593" y="53130"/>
                  <a:pt x="8389" y="41945"/>
                </a:cubicBezTo>
                <a:close/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8" name="Freeform 37"/>
          <p:cNvSpPr/>
          <p:nvPr/>
        </p:nvSpPr>
        <p:spPr bwMode="auto">
          <a:xfrm>
            <a:off x="5025006" y="3615655"/>
            <a:ext cx="2097247" cy="232312"/>
          </a:xfrm>
          <a:custGeom>
            <a:avLst/>
            <a:gdLst>
              <a:gd name="connsiteX0" fmla="*/ 0 w 2097247"/>
              <a:gd name="connsiteY0" fmla="*/ 0 h 232312"/>
              <a:gd name="connsiteX1" fmla="*/ 1132513 w 2097247"/>
              <a:gd name="connsiteY1" fmla="*/ 209725 h 232312"/>
              <a:gd name="connsiteX2" fmla="*/ 2097247 w 2097247"/>
              <a:gd name="connsiteY2" fmla="*/ 226503 h 232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97247" h="232312">
                <a:moveTo>
                  <a:pt x="0" y="0"/>
                </a:moveTo>
                <a:cubicBezTo>
                  <a:pt x="391486" y="85987"/>
                  <a:pt x="782972" y="171975"/>
                  <a:pt x="1132513" y="209725"/>
                </a:cubicBezTo>
                <a:cubicBezTo>
                  <a:pt x="1482054" y="247475"/>
                  <a:pt x="2097247" y="226503"/>
                  <a:pt x="2097247" y="226503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5310231" y="3842158"/>
            <a:ext cx="939567" cy="41945"/>
          </a:xfrm>
          <a:custGeom>
            <a:avLst/>
            <a:gdLst>
              <a:gd name="connsiteX0" fmla="*/ 939567 w 939567"/>
              <a:gd name="connsiteY0" fmla="*/ 0 h 41945"/>
              <a:gd name="connsiteX1" fmla="*/ 0 w 939567"/>
              <a:gd name="connsiteY1" fmla="*/ 41945 h 4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39567" h="41945">
                <a:moveTo>
                  <a:pt x="939567" y="0"/>
                </a:moveTo>
                <a:cubicBezTo>
                  <a:pt x="560664" y="9088"/>
                  <a:pt x="181761" y="18176"/>
                  <a:pt x="0" y="41945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86647" y="4576638"/>
            <a:ext cx="239808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code does not test for empty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inQ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or full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redQ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or full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greenQ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conditions!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14,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55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5506" grpId="0" uiExpand="1" build="p"/>
      <p:bldP spid="34" grpId="0" build="p"/>
      <p:bldP spid="27" grpId="0" animBg="1"/>
      <p:bldP spid="30" grpId="0"/>
      <p:bldP spid="31" grpId="0" animBg="1"/>
      <p:bldP spid="35" grpId="0" animBg="1"/>
      <p:bldP spid="38" grpId="0" animBg="1"/>
      <p:bldP spid="40" grpId="0" animBg="1"/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with empty/full tests on queues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39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793177" y="2968961"/>
            <a:ext cx="7816132" cy="323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if 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inQ.notEmpty</a:t>
            </a:r>
            <a:r>
              <a:rPr lang="en-US" sz="1800" dirty="0" smtClean="0">
                <a:latin typeface="Courier New" pitchFamily="49" charset="0"/>
              </a:rPr>
              <a:t>) </a:t>
            </a:r>
            <a:r>
              <a:rPr lang="en-US" sz="1800" b="1" dirty="0" smtClean="0">
                <a:latin typeface="Courier New" pitchFamily="49" charset="0"/>
              </a:rPr>
              <a:t>begin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if</a:t>
            </a:r>
            <a:r>
              <a:rPr lang="en-US" sz="1800" dirty="0" smtClean="0">
                <a:latin typeface="Courier New" pitchFamily="49" charset="0"/>
              </a:rPr>
              <a:t> (</a:t>
            </a:r>
            <a:r>
              <a:rPr lang="en-US" sz="1800" dirty="0" err="1" smtClean="0">
                <a:latin typeface="Courier New" pitchFamily="49" charset="0"/>
              </a:rPr>
              <a:t>inQ.first.color</a:t>
            </a:r>
            <a:r>
              <a:rPr lang="en-US" sz="1800" dirty="0" smtClean="0">
                <a:latin typeface="Courier New" pitchFamily="49" charset="0"/>
              </a:rPr>
              <a:t> == Red) </a:t>
            </a:r>
            <a:r>
              <a:rPr lang="en-US" sz="1800" b="1" dirty="0" smtClean="0">
                <a:latin typeface="Courier New" pitchFamily="49" charset="0"/>
              </a:rPr>
              <a:t>begin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  if 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redQ.notFull</a:t>
            </a:r>
            <a:r>
              <a:rPr lang="en-US" sz="1800" dirty="0" smtClean="0">
                <a:latin typeface="Courier New" pitchFamily="49" charset="0"/>
              </a:rPr>
              <a:t>) </a:t>
            </a:r>
            <a:r>
              <a:rPr lang="en-US" sz="1800" b="1" dirty="0" smtClean="0">
                <a:latin typeface="Courier New" pitchFamily="49" charset="0"/>
              </a:rPr>
              <a:t>begin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redQ.enq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inQ.first.value</a:t>
            </a:r>
            <a:r>
              <a:rPr lang="en-US" sz="1800" dirty="0" smtClean="0">
                <a:latin typeface="Courier New" pitchFamily="49" charset="0"/>
              </a:rPr>
              <a:t>); </a:t>
            </a:r>
            <a:r>
              <a:rPr lang="en-US" sz="1800" dirty="0" err="1" smtClean="0">
                <a:latin typeface="Courier New" pitchFamily="49" charset="0"/>
              </a:rPr>
              <a:t>inQ.deq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</a:rPr>
              <a:t>end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</a:rPr>
              <a:t>end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else begin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  if 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greenQ.notFull</a:t>
            </a:r>
            <a:r>
              <a:rPr lang="en-US" sz="1800" dirty="0" smtClean="0">
                <a:latin typeface="Courier New" pitchFamily="49" charset="0"/>
              </a:rPr>
              <a:t>)</a:t>
            </a:r>
            <a:r>
              <a:rPr lang="en-US" sz="1800" b="1" dirty="0" smtClean="0">
                <a:latin typeface="Courier New" pitchFamily="49" charset="0"/>
              </a:rPr>
              <a:t> begin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greenQ.enq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inQ.first.value</a:t>
            </a:r>
            <a:r>
              <a:rPr lang="en-US" sz="1800" dirty="0" smtClean="0">
                <a:latin typeface="Courier New" pitchFamily="49" charset="0"/>
              </a:rPr>
              <a:t>); </a:t>
            </a:r>
            <a:r>
              <a:rPr lang="en-US" sz="1800" dirty="0" err="1" smtClean="0">
                <a:latin typeface="Courier New" pitchFamily="49" charset="0"/>
              </a:rPr>
              <a:t>inQ.deq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</a:rPr>
              <a:t>end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</a:rPr>
              <a:t>end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end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94187" y="5872311"/>
            <a:ext cx="4934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What’s wrong if the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deq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is moved here?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2664048" y="1622587"/>
            <a:ext cx="3401236" cy="1247495"/>
            <a:chOff x="2725608" y="1615036"/>
            <a:chExt cx="3401236" cy="1247495"/>
          </a:xfrm>
        </p:grpSpPr>
        <p:grpSp>
          <p:nvGrpSpPr>
            <p:cNvPr id="35" name="Group 34"/>
            <p:cNvGrpSpPr/>
            <p:nvPr/>
          </p:nvGrpSpPr>
          <p:grpSpPr>
            <a:xfrm>
              <a:off x="2802572" y="1955617"/>
              <a:ext cx="572494" cy="492981"/>
              <a:chOff x="2886323" y="3204376"/>
              <a:chExt cx="572494" cy="492981"/>
            </a:xfrm>
          </p:grpSpPr>
          <p:sp>
            <p:nvSpPr>
              <p:cNvPr id="55" name="Rectangle 54"/>
              <p:cNvSpPr/>
              <p:nvPr/>
            </p:nvSpPr>
            <p:spPr bwMode="auto">
              <a:xfrm>
                <a:off x="3029447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3244132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57" name="Straight Connector 56"/>
              <p:cNvCxnSpPr>
                <a:stCxn id="56" idx="0"/>
              </p:cNvCxnSpPr>
              <p:nvPr/>
            </p:nvCxnSpPr>
            <p:spPr bwMode="auto">
              <a:xfrm flipH="1">
                <a:off x="2886323" y="3204376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" name="Straight Connector 57"/>
              <p:cNvCxnSpPr>
                <a:stCxn id="56" idx="2"/>
              </p:cNvCxnSpPr>
              <p:nvPr/>
            </p:nvCxnSpPr>
            <p:spPr bwMode="auto">
              <a:xfrm flipH="1">
                <a:off x="2886323" y="3697357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6" name="Group 35"/>
            <p:cNvGrpSpPr/>
            <p:nvPr/>
          </p:nvGrpSpPr>
          <p:grpSpPr>
            <a:xfrm>
              <a:off x="4431927" y="1615036"/>
              <a:ext cx="572494" cy="492981"/>
              <a:chOff x="2886323" y="3204376"/>
              <a:chExt cx="572494" cy="492981"/>
            </a:xfrm>
          </p:grpSpPr>
          <p:sp>
            <p:nvSpPr>
              <p:cNvPr id="51" name="Rectangle 50"/>
              <p:cNvSpPr/>
              <p:nvPr/>
            </p:nvSpPr>
            <p:spPr bwMode="auto">
              <a:xfrm>
                <a:off x="3029447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3244132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53" name="Straight Connector 52"/>
              <p:cNvCxnSpPr>
                <a:stCxn id="52" idx="0"/>
              </p:cNvCxnSpPr>
              <p:nvPr/>
            </p:nvCxnSpPr>
            <p:spPr bwMode="auto">
              <a:xfrm flipH="1">
                <a:off x="2886323" y="3204376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" name="Straight Connector 53"/>
              <p:cNvCxnSpPr>
                <a:stCxn id="52" idx="2"/>
              </p:cNvCxnSpPr>
              <p:nvPr/>
            </p:nvCxnSpPr>
            <p:spPr bwMode="auto">
              <a:xfrm flipH="1">
                <a:off x="2886323" y="3697357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7" name="Group 36"/>
            <p:cNvGrpSpPr/>
            <p:nvPr/>
          </p:nvGrpSpPr>
          <p:grpSpPr>
            <a:xfrm>
              <a:off x="4431927" y="2369550"/>
              <a:ext cx="572494" cy="492981"/>
              <a:chOff x="2886323" y="3204376"/>
              <a:chExt cx="572494" cy="492981"/>
            </a:xfrm>
          </p:grpSpPr>
          <p:sp>
            <p:nvSpPr>
              <p:cNvPr id="47" name="Rectangle 46"/>
              <p:cNvSpPr/>
              <p:nvPr/>
            </p:nvSpPr>
            <p:spPr bwMode="auto">
              <a:xfrm>
                <a:off x="3029447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3244132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49" name="Straight Connector 48"/>
              <p:cNvCxnSpPr>
                <a:stCxn id="48" idx="0"/>
              </p:cNvCxnSpPr>
              <p:nvPr/>
            </p:nvCxnSpPr>
            <p:spPr bwMode="auto">
              <a:xfrm flipH="1">
                <a:off x="2886323" y="3204376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" name="Straight Connector 49"/>
              <p:cNvCxnSpPr>
                <a:stCxn id="48" idx="2"/>
              </p:cNvCxnSpPr>
              <p:nvPr/>
            </p:nvCxnSpPr>
            <p:spPr bwMode="auto">
              <a:xfrm flipH="1">
                <a:off x="2886323" y="3697357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8" name="Oval 37"/>
            <p:cNvSpPr/>
            <p:nvPr/>
          </p:nvSpPr>
          <p:spPr bwMode="auto">
            <a:xfrm>
              <a:off x="3691130" y="1945015"/>
              <a:ext cx="554026" cy="50358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0" name="Straight Arrow Connector 39"/>
            <p:cNvCxnSpPr>
              <a:stCxn id="56" idx="3"/>
              <a:endCxn id="38" idx="2"/>
            </p:cNvCxnSpPr>
            <p:nvPr/>
          </p:nvCxnSpPr>
          <p:spPr bwMode="auto">
            <a:xfrm flipV="1">
              <a:off x="3375066" y="2196807"/>
              <a:ext cx="316064" cy="530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2" name="Straight Arrow Connector 41"/>
            <p:cNvCxnSpPr>
              <a:stCxn id="38" idx="7"/>
              <a:endCxn id="51" idx="1"/>
            </p:cNvCxnSpPr>
            <p:nvPr/>
          </p:nvCxnSpPr>
          <p:spPr bwMode="auto">
            <a:xfrm flipV="1">
              <a:off x="4164021" y="1861527"/>
              <a:ext cx="411030" cy="157236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3" name="Straight Arrow Connector 42"/>
            <p:cNvCxnSpPr>
              <a:stCxn id="38" idx="5"/>
              <a:endCxn id="47" idx="1"/>
            </p:cNvCxnSpPr>
            <p:nvPr/>
          </p:nvCxnSpPr>
          <p:spPr bwMode="auto">
            <a:xfrm>
              <a:off x="4164021" y="2374850"/>
              <a:ext cx="411030" cy="24119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44" name="TextBox 43"/>
            <p:cNvSpPr txBox="1"/>
            <p:nvPr/>
          </p:nvSpPr>
          <p:spPr>
            <a:xfrm>
              <a:off x="2725608" y="1623043"/>
              <a:ext cx="6190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inQ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991933" y="1661472"/>
              <a:ext cx="808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redQ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004421" y="2451248"/>
              <a:ext cx="11224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greenQ</a:t>
              </a:r>
              <a:endParaRPr lang="en-US" dirty="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67600" y="472427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Atomicity violation!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14, 2016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74061" y="5829947"/>
            <a:ext cx="1723549" cy="7232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dirty="0" smtClean="0">
                <a:latin typeface="Courier New" pitchFamily="49" charset="0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</a:rPr>
              <a:t>inQ.deq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smtClean="0">
                <a:latin typeface="Courier New" pitchFamily="49" charset="0"/>
              </a:rPr>
              <a:t>end</a:t>
            </a:r>
            <a:endParaRPr lang="en-US" b="1" dirty="0">
              <a:latin typeface="Courier New" pitchFamily="49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5334490" y="4028586"/>
            <a:ext cx="1373959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5580894" y="5189390"/>
            <a:ext cx="1373959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3987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71718" y="3883361"/>
            <a:ext cx="7473992" cy="216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if</a:t>
            </a:r>
            <a:r>
              <a:rPr lang="en-US" sz="1800" dirty="0" smtClean="0">
                <a:latin typeface="Courier New" pitchFamily="49" charset="0"/>
              </a:rPr>
              <a:t> (</a:t>
            </a:r>
            <a:r>
              <a:rPr lang="en-US" sz="1800" dirty="0" err="1" smtClean="0">
                <a:latin typeface="Courier New" pitchFamily="49" charset="0"/>
              </a:rPr>
              <a:t>inQ.first.color</a:t>
            </a:r>
            <a:r>
              <a:rPr lang="en-US" sz="1800" dirty="0" smtClean="0">
                <a:latin typeface="Courier New" pitchFamily="49" charset="0"/>
              </a:rPr>
              <a:t> == Red) </a:t>
            </a:r>
            <a:r>
              <a:rPr lang="en-US" sz="1800" b="1" dirty="0" smtClean="0">
                <a:latin typeface="Courier New" pitchFamily="49" charset="0"/>
              </a:rPr>
              <a:t>begin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redQ.enq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inQ.first.value</a:t>
            </a:r>
            <a:r>
              <a:rPr lang="en-US" sz="1800" dirty="0" smtClean="0">
                <a:latin typeface="Courier New" pitchFamily="49" charset="0"/>
              </a:rPr>
              <a:t>); </a:t>
            </a:r>
            <a:r>
              <a:rPr lang="en-US" sz="1800" dirty="0" err="1" smtClean="0">
                <a:latin typeface="Courier New" pitchFamily="49" charset="0"/>
              </a:rPr>
              <a:t>inQ.deq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redC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&lt;= redC+1;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end else begin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greenQ.enq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inQ.first.value</a:t>
            </a:r>
            <a:r>
              <a:rPr lang="en-US" sz="1800" dirty="0">
                <a:latin typeface="Courier New" pitchFamily="49" charset="0"/>
              </a:rPr>
              <a:t>); </a:t>
            </a:r>
            <a:r>
              <a:rPr lang="en-US" sz="1800" dirty="0" err="1" smtClean="0">
                <a:latin typeface="Courier New" pitchFamily="49" charset="0"/>
              </a:rPr>
              <a:t>inQ.deq</a:t>
            </a:r>
            <a:r>
              <a:rPr lang="en-US" sz="1800" dirty="0">
                <a:latin typeface="Courier New" pitchFamily="49" charset="0"/>
              </a:rPr>
              <a:t>;</a:t>
            </a:r>
            <a:endParaRPr lang="en-US" sz="1800" dirty="0" smtClean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solidFill>
                  <a:srgbClr val="00B050"/>
                </a:solidFill>
                <a:latin typeface="Courier New" pitchFamily="49" charset="0"/>
              </a:rPr>
              <a:t>greenC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</a:rPr>
              <a:t>&lt;= greenC+1;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end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with counters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640205" y="2735954"/>
            <a:ext cx="159026" cy="445273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113096" y="2735953"/>
            <a:ext cx="159026" cy="445273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161139" y="3181226"/>
            <a:ext cx="785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redC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000053" y="3181226"/>
            <a:ext cx="1099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greenC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033456" y="5947032"/>
            <a:ext cx="37322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Ignoring full/empty conditions</a:t>
            </a:r>
            <a:endParaRPr lang="en-US" sz="18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2826761" y="1709312"/>
            <a:ext cx="3401236" cy="1247495"/>
            <a:chOff x="2725608" y="1615036"/>
            <a:chExt cx="3401236" cy="1247495"/>
          </a:xfrm>
        </p:grpSpPr>
        <p:grpSp>
          <p:nvGrpSpPr>
            <p:cNvPr id="62" name="Group 61"/>
            <p:cNvGrpSpPr/>
            <p:nvPr/>
          </p:nvGrpSpPr>
          <p:grpSpPr>
            <a:xfrm>
              <a:off x="2802572" y="1955617"/>
              <a:ext cx="572494" cy="492981"/>
              <a:chOff x="2886323" y="3204376"/>
              <a:chExt cx="572494" cy="492981"/>
            </a:xfrm>
          </p:grpSpPr>
          <p:sp>
            <p:nvSpPr>
              <p:cNvPr id="80" name="Rectangle 79"/>
              <p:cNvSpPr/>
              <p:nvPr/>
            </p:nvSpPr>
            <p:spPr bwMode="auto">
              <a:xfrm>
                <a:off x="3029447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3244132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82" name="Straight Connector 81"/>
              <p:cNvCxnSpPr>
                <a:stCxn id="81" idx="0"/>
              </p:cNvCxnSpPr>
              <p:nvPr/>
            </p:nvCxnSpPr>
            <p:spPr bwMode="auto">
              <a:xfrm flipH="1">
                <a:off x="2886323" y="3204376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3" name="Straight Connector 82"/>
              <p:cNvCxnSpPr>
                <a:stCxn id="81" idx="2"/>
              </p:cNvCxnSpPr>
              <p:nvPr/>
            </p:nvCxnSpPr>
            <p:spPr bwMode="auto">
              <a:xfrm flipH="1">
                <a:off x="2886323" y="3697357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3" name="Group 62"/>
            <p:cNvGrpSpPr/>
            <p:nvPr/>
          </p:nvGrpSpPr>
          <p:grpSpPr>
            <a:xfrm>
              <a:off x="4431927" y="1615036"/>
              <a:ext cx="572494" cy="492981"/>
              <a:chOff x="2886323" y="3204376"/>
              <a:chExt cx="572494" cy="492981"/>
            </a:xfrm>
          </p:grpSpPr>
          <p:sp>
            <p:nvSpPr>
              <p:cNvPr id="76" name="Rectangle 75"/>
              <p:cNvSpPr/>
              <p:nvPr/>
            </p:nvSpPr>
            <p:spPr bwMode="auto">
              <a:xfrm>
                <a:off x="3029447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3244132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78" name="Straight Connector 77"/>
              <p:cNvCxnSpPr>
                <a:stCxn id="77" idx="0"/>
              </p:cNvCxnSpPr>
              <p:nvPr/>
            </p:nvCxnSpPr>
            <p:spPr bwMode="auto">
              <a:xfrm flipH="1">
                <a:off x="2886323" y="3204376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9" name="Straight Connector 78"/>
              <p:cNvCxnSpPr>
                <a:stCxn id="77" idx="2"/>
              </p:cNvCxnSpPr>
              <p:nvPr/>
            </p:nvCxnSpPr>
            <p:spPr bwMode="auto">
              <a:xfrm flipH="1">
                <a:off x="2886323" y="3697357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4" name="Group 63"/>
            <p:cNvGrpSpPr/>
            <p:nvPr/>
          </p:nvGrpSpPr>
          <p:grpSpPr>
            <a:xfrm>
              <a:off x="4431927" y="2369550"/>
              <a:ext cx="572494" cy="492981"/>
              <a:chOff x="2886323" y="3204376"/>
              <a:chExt cx="572494" cy="492981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3029447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3244132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74" name="Straight Connector 73"/>
              <p:cNvCxnSpPr>
                <a:stCxn id="73" idx="0"/>
              </p:cNvCxnSpPr>
              <p:nvPr/>
            </p:nvCxnSpPr>
            <p:spPr bwMode="auto">
              <a:xfrm flipH="1">
                <a:off x="2886323" y="3204376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5" name="Straight Connector 74"/>
              <p:cNvCxnSpPr>
                <a:stCxn id="73" idx="2"/>
              </p:cNvCxnSpPr>
              <p:nvPr/>
            </p:nvCxnSpPr>
            <p:spPr bwMode="auto">
              <a:xfrm flipH="1">
                <a:off x="2886323" y="3697357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65" name="Oval 64"/>
            <p:cNvSpPr/>
            <p:nvPr/>
          </p:nvSpPr>
          <p:spPr bwMode="auto">
            <a:xfrm>
              <a:off x="3691130" y="1945015"/>
              <a:ext cx="554026" cy="50358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66" name="Straight Arrow Connector 65"/>
            <p:cNvCxnSpPr>
              <a:stCxn id="81" idx="3"/>
              <a:endCxn id="65" idx="2"/>
            </p:cNvCxnSpPr>
            <p:nvPr/>
          </p:nvCxnSpPr>
          <p:spPr bwMode="auto">
            <a:xfrm flipV="1">
              <a:off x="3375066" y="2196807"/>
              <a:ext cx="316064" cy="530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7" name="Straight Arrow Connector 66"/>
            <p:cNvCxnSpPr>
              <a:stCxn id="65" idx="7"/>
              <a:endCxn id="76" idx="1"/>
            </p:cNvCxnSpPr>
            <p:nvPr/>
          </p:nvCxnSpPr>
          <p:spPr bwMode="auto">
            <a:xfrm flipV="1">
              <a:off x="4164021" y="1861527"/>
              <a:ext cx="411030" cy="157236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8" name="Straight Arrow Connector 67"/>
            <p:cNvCxnSpPr>
              <a:stCxn id="65" idx="5"/>
              <a:endCxn id="72" idx="1"/>
            </p:cNvCxnSpPr>
            <p:nvPr/>
          </p:nvCxnSpPr>
          <p:spPr bwMode="auto">
            <a:xfrm>
              <a:off x="4164021" y="2374850"/>
              <a:ext cx="411030" cy="24119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69" name="TextBox 68"/>
            <p:cNvSpPr txBox="1"/>
            <p:nvPr/>
          </p:nvSpPr>
          <p:spPr>
            <a:xfrm>
              <a:off x="2725608" y="1623043"/>
              <a:ext cx="6190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inQ</a:t>
              </a:r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991933" y="1661472"/>
              <a:ext cx="808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redQ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004421" y="2451248"/>
              <a:ext cx="11224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greenQ</a:t>
              </a:r>
              <a:endParaRPr lang="en-US" dirty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14,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4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counters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18617" y="3169068"/>
            <a:ext cx="785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redC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508138" y="3169068"/>
            <a:ext cx="1099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greenC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3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583128" y="1576387"/>
            <a:ext cx="5023615" cy="4197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</a:rPr>
              <a:t> (</a:t>
            </a:r>
            <a:r>
              <a:rPr lang="en-US" sz="1800" dirty="0" err="1" smtClean="0">
                <a:latin typeface="Courier New" pitchFamily="49" charset="0"/>
              </a:rPr>
              <a:t>inQA.first.color</a:t>
            </a:r>
            <a:r>
              <a:rPr lang="en-US" sz="1800" dirty="0" smtClean="0">
                <a:latin typeface="Courier New" pitchFamily="49" charset="0"/>
              </a:rPr>
              <a:t> == Red) </a:t>
            </a:r>
            <a:r>
              <a:rPr lang="en-US" sz="1800" b="1" dirty="0" smtClean="0">
                <a:latin typeface="Courier New" pitchFamily="49" charset="0"/>
              </a:rPr>
              <a:t>begin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redQA.enq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inQA.first.value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inQA.deq</a:t>
            </a:r>
            <a:r>
              <a:rPr lang="en-US" sz="1800" dirty="0" smtClean="0">
                <a:latin typeface="Courier New" pitchFamily="49" charset="0"/>
              </a:rPr>
              <a:t>;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redC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&lt;= redC+1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end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else begin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greenQA.enq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inQA.first.value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inQA.deq</a:t>
            </a:r>
            <a:r>
              <a:rPr lang="en-US" sz="1800" dirty="0">
                <a:latin typeface="Courier New" pitchFamily="49" charset="0"/>
              </a:rPr>
              <a:t>; </a:t>
            </a:r>
            <a:r>
              <a:rPr lang="en-US" sz="1800" dirty="0" err="1" smtClean="0">
                <a:solidFill>
                  <a:srgbClr val="00B050"/>
                </a:solidFill>
                <a:latin typeface="Courier New" pitchFamily="49" charset="0"/>
              </a:rPr>
              <a:t>greenC</a:t>
            </a: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</a:rPr>
              <a:t> &lt;= greenC+1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end;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if 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inQB.first.color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== Red) </a:t>
            </a:r>
            <a:r>
              <a:rPr lang="en-US" sz="1800" b="1" dirty="0">
                <a:latin typeface="Courier New" pitchFamily="49" charset="0"/>
              </a:rPr>
              <a:t>begin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redQB.enq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inQB.first.value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inQB.deq</a:t>
            </a:r>
            <a:r>
              <a:rPr lang="en-US" sz="1800" dirty="0">
                <a:latin typeface="Courier New" pitchFamily="49" charset="0"/>
              </a:rPr>
              <a:t>;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redC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&lt;= redC+1</a:t>
            </a:r>
            <a:r>
              <a:rPr lang="en-US" sz="1800" b="1" dirty="0" smtClean="0">
                <a:latin typeface="Courier New" pitchFamily="49" charset="0"/>
              </a:rPr>
              <a:t>;</a:t>
            </a:r>
            <a:endParaRPr lang="en-US" sz="1800" b="1" dirty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end </a:t>
            </a:r>
            <a:r>
              <a:rPr lang="en-US" sz="1800" b="1" dirty="0">
                <a:latin typeface="Courier New" pitchFamily="49" charset="0"/>
              </a:rPr>
              <a:t>else begin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greenQB.enq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inQB.first.value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inQB.deq</a:t>
            </a:r>
            <a:r>
              <a:rPr lang="en-US" sz="1800" dirty="0">
                <a:latin typeface="Courier New" pitchFamily="49" charset="0"/>
              </a:rPr>
              <a:t>; </a:t>
            </a:r>
            <a:r>
              <a:rPr lang="en-US" sz="1800" dirty="0" err="1" smtClean="0">
                <a:solidFill>
                  <a:srgbClr val="00B050"/>
                </a:solidFill>
                <a:latin typeface="Courier New" pitchFamily="49" charset="0"/>
              </a:rPr>
              <a:t>greenC</a:t>
            </a: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</a:rPr>
              <a:t> &lt;= greenC+1</a:t>
            </a:r>
            <a:r>
              <a:rPr lang="en-US" sz="1800" b="1" dirty="0" smtClean="0">
                <a:latin typeface="Courier New" pitchFamily="49" charset="0"/>
              </a:rPr>
              <a:t>;</a:t>
            </a:r>
            <a:endParaRPr lang="en-US" sz="1800" b="1" dirty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end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5343" y="6082018"/>
            <a:ext cx="40543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wrong with this code?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994653" y="6056850"/>
            <a:ext cx="2432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Double write error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4672668" y="2348917"/>
            <a:ext cx="411060" cy="2004969"/>
          </a:xfrm>
          <a:custGeom>
            <a:avLst/>
            <a:gdLst>
              <a:gd name="connsiteX0" fmla="*/ 0 w 411060"/>
              <a:gd name="connsiteY0" fmla="*/ 0 h 2004969"/>
              <a:gd name="connsiteX1" fmla="*/ 411060 w 411060"/>
              <a:gd name="connsiteY1" fmla="*/ 855677 h 2004969"/>
              <a:gd name="connsiteX2" fmla="*/ 0 w 411060"/>
              <a:gd name="connsiteY2" fmla="*/ 2004969 h 2004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1060" h="2004969">
                <a:moveTo>
                  <a:pt x="0" y="0"/>
                </a:moveTo>
                <a:cubicBezTo>
                  <a:pt x="205530" y="260758"/>
                  <a:pt x="411060" y="521516"/>
                  <a:pt x="411060" y="855677"/>
                </a:cubicBezTo>
                <a:cubicBezTo>
                  <a:pt x="411060" y="1189838"/>
                  <a:pt x="205530" y="1597403"/>
                  <a:pt x="0" y="2004969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81118" y="5599327"/>
            <a:ext cx="376192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Ignoring full/empty conditions</a:t>
            </a:r>
            <a:endParaRPr lang="en-US" sz="1800" dirty="0"/>
          </a:p>
        </p:txBody>
      </p:sp>
      <p:sp>
        <p:nvSpPr>
          <p:cNvPr id="85" name="Rectangle 84"/>
          <p:cNvSpPr/>
          <p:nvPr/>
        </p:nvSpPr>
        <p:spPr bwMode="auto">
          <a:xfrm>
            <a:off x="6620964" y="3172247"/>
            <a:ext cx="159026" cy="445273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7093855" y="3172246"/>
            <a:ext cx="159026" cy="445273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5584783" y="1875976"/>
            <a:ext cx="3575963" cy="1247495"/>
            <a:chOff x="2725608" y="1615036"/>
            <a:chExt cx="3575963" cy="1247495"/>
          </a:xfrm>
        </p:grpSpPr>
        <p:grpSp>
          <p:nvGrpSpPr>
            <p:cNvPr id="90" name="Group 89"/>
            <p:cNvGrpSpPr/>
            <p:nvPr/>
          </p:nvGrpSpPr>
          <p:grpSpPr>
            <a:xfrm>
              <a:off x="2802572" y="1955617"/>
              <a:ext cx="572494" cy="492981"/>
              <a:chOff x="2886323" y="3204376"/>
              <a:chExt cx="572494" cy="492981"/>
            </a:xfrm>
          </p:grpSpPr>
          <p:sp>
            <p:nvSpPr>
              <p:cNvPr id="108" name="Rectangle 107"/>
              <p:cNvSpPr/>
              <p:nvPr/>
            </p:nvSpPr>
            <p:spPr bwMode="auto">
              <a:xfrm>
                <a:off x="3029447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 bwMode="auto">
              <a:xfrm>
                <a:off x="3244132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10" name="Straight Connector 109"/>
              <p:cNvCxnSpPr>
                <a:stCxn id="109" idx="0"/>
              </p:cNvCxnSpPr>
              <p:nvPr/>
            </p:nvCxnSpPr>
            <p:spPr bwMode="auto">
              <a:xfrm flipH="1">
                <a:off x="2886323" y="3204376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1" name="Straight Connector 110"/>
              <p:cNvCxnSpPr>
                <a:stCxn id="109" idx="2"/>
              </p:cNvCxnSpPr>
              <p:nvPr/>
            </p:nvCxnSpPr>
            <p:spPr bwMode="auto">
              <a:xfrm flipH="1">
                <a:off x="2886323" y="3697357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91" name="Group 90"/>
            <p:cNvGrpSpPr/>
            <p:nvPr/>
          </p:nvGrpSpPr>
          <p:grpSpPr>
            <a:xfrm>
              <a:off x="4431927" y="1615036"/>
              <a:ext cx="572494" cy="492981"/>
              <a:chOff x="2886323" y="3204376"/>
              <a:chExt cx="572494" cy="492981"/>
            </a:xfrm>
          </p:grpSpPr>
          <p:sp>
            <p:nvSpPr>
              <p:cNvPr id="104" name="Rectangle 103"/>
              <p:cNvSpPr/>
              <p:nvPr/>
            </p:nvSpPr>
            <p:spPr bwMode="auto">
              <a:xfrm>
                <a:off x="3029447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3244132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06" name="Straight Connector 105"/>
              <p:cNvCxnSpPr>
                <a:stCxn id="105" idx="0"/>
              </p:cNvCxnSpPr>
              <p:nvPr/>
            </p:nvCxnSpPr>
            <p:spPr bwMode="auto">
              <a:xfrm flipH="1">
                <a:off x="2886323" y="3204376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7" name="Straight Connector 106"/>
              <p:cNvCxnSpPr>
                <a:stCxn id="105" idx="2"/>
              </p:cNvCxnSpPr>
              <p:nvPr/>
            </p:nvCxnSpPr>
            <p:spPr bwMode="auto">
              <a:xfrm flipH="1">
                <a:off x="2886323" y="3697357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92" name="Group 91"/>
            <p:cNvGrpSpPr/>
            <p:nvPr/>
          </p:nvGrpSpPr>
          <p:grpSpPr>
            <a:xfrm>
              <a:off x="4431927" y="2369550"/>
              <a:ext cx="572494" cy="492981"/>
              <a:chOff x="2886323" y="3204376"/>
              <a:chExt cx="572494" cy="492981"/>
            </a:xfrm>
          </p:grpSpPr>
          <p:sp>
            <p:nvSpPr>
              <p:cNvPr id="100" name="Rectangle 99"/>
              <p:cNvSpPr/>
              <p:nvPr/>
            </p:nvSpPr>
            <p:spPr bwMode="auto">
              <a:xfrm>
                <a:off x="3029447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 bwMode="auto">
              <a:xfrm>
                <a:off x="3244132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02" name="Straight Connector 101"/>
              <p:cNvCxnSpPr>
                <a:stCxn id="101" idx="0"/>
              </p:cNvCxnSpPr>
              <p:nvPr/>
            </p:nvCxnSpPr>
            <p:spPr bwMode="auto">
              <a:xfrm flipH="1">
                <a:off x="2886323" y="3204376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3" name="Straight Connector 102"/>
              <p:cNvCxnSpPr>
                <a:stCxn id="101" idx="2"/>
              </p:cNvCxnSpPr>
              <p:nvPr/>
            </p:nvCxnSpPr>
            <p:spPr bwMode="auto">
              <a:xfrm flipH="1">
                <a:off x="2886323" y="3697357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93" name="Oval 92"/>
            <p:cNvSpPr/>
            <p:nvPr/>
          </p:nvSpPr>
          <p:spPr bwMode="auto">
            <a:xfrm>
              <a:off x="3691130" y="1945015"/>
              <a:ext cx="554026" cy="50358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94" name="Straight Arrow Connector 93"/>
            <p:cNvCxnSpPr>
              <a:stCxn id="109" idx="3"/>
              <a:endCxn id="93" idx="2"/>
            </p:cNvCxnSpPr>
            <p:nvPr/>
          </p:nvCxnSpPr>
          <p:spPr bwMode="auto">
            <a:xfrm flipV="1">
              <a:off x="3375066" y="2196807"/>
              <a:ext cx="316064" cy="530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5" name="Straight Arrow Connector 94"/>
            <p:cNvCxnSpPr>
              <a:stCxn id="93" idx="7"/>
              <a:endCxn id="104" idx="1"/>
            </p:cNvCxnSpPr>
            <p:nvPr/>
          </p:nvCxnSpPr>
          <p:spPr bwMode="auto">
            <a:xfrm flipV="1">
              <a:off x="4164021" y="1861527"/>
              <a:ext cx="411030" cy="157236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6" name="Straight Arrow Connector 95"/>
            <p:cNvCxnSpPr>
              <a:stCxn id="93" idx="5"/>
              <a:endCxn id="100" idx="1"/>
            </p:cNvCxnSpPr>
            <p:nvPr/>
          </p:nvCxnSpPr>
          <p:spPr bwMode="auto">
            <a:xfrm>
              <a:off x="4164021" y="2374850"/>
              <a:ext cx="411030" cy="24119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97" name="TextBox 96"/>
            <p:cNvSpPr txBox="1"/>
            <p:nvPr/>
          </p:nvSpPr>
          <p:spPr>
            <a:xfrm>
              <a:off x="2725608" y="1623043"/>
              <a:ext cx="7938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inQA</a:t>
              </a:r>
              <a:endParaRPr lang="en-US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991933" y="1661472"/>
              <a:ext cx="9829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redQA</a:t>
              </a:r>
              <a:endParaRPr lang="en-US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004421" y="2451248"/>
              <a:ext cx="12971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greenQA</a:t>
              </a:r>
              <a:endParaRPr lang="en-US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5603273" y="3911904"/>
            <a:ext cx="3577566" cy="1247495"/>
            <a:chOff x="2725608" y="1615036"/>
            <a:chExt cx="3577566" cy="1247495"/>
          </a:xfrm>
        </p:grpSpPr>
        <p:grpSp>
          <p:nvGrpSpPr>
            <p:cNvPr id="113" name="Group 112"/>
            <p:cNvGrpSpPr/>
            <p:nvPr/>
          </p:nvGrpSpPr>
          <p:grpSpPr>
            <a:xfrm>
              <a:off x="2802572" y="1955617"/>
              <a:ext cx="572494" cy="492981"/>
              <a:chOff x="2886323" y="3204376"/>
              <a:chExt cx="572494" cy="492981"/>
            </a:xfrm>
          </p:grpSpPr>
          <p:sp>
            <p:nvSpPr>
              <p:cNvPr id="131" name="Rectangle 130"/>
              <p:cNvSpPr/>
              <p:nvPr/>
            </p:nvSpPr>
            <p:spPr bwMode="auto">
              <a:xfrm>
                <a:off x="3029447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 bwMode="auto">
              <a:xfrm>
                <a:off x="3244132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33" name="Straight Connector 132"/>
              <p:cNvCxnSpPr>
                <a:stCxn id="132" idx="0"/>
              </p:cNvCxnSpPr>
              <p:nvPr/>
            </p:nvCxnSpPr>
            <p:spPr bwMode="auto">
              <a:xfrm flipH="1">
                <a:off x="2886323" y="3204376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4" name="Straight Connector 133"/>
              <p:cNvCxnSpPr>
                <a:stCxn id="132" idx="2"/>
              </p:cNvCxnSpPr>
              <p:nvPr/>
            </p:nvCxnSpPr>
            <p:spPr bwMode="auto">
              <a:xfrm flipH="1">
                <a:off x="2886323" y="3697357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14" name="Group 113"/>
            <p:cNvGrpSpPr/>
            <p:nvPr/>
          </p:nvGrpSpPr>
          <p:grpSpPr>
            <a:xfrm>
              <a:off x="4431927" y="1615036"/>
              <a:ext cx="572494" cy="492981"/>
              <a:chOff x="2886323" y="3204376"/>
              <a:chExt cx="572494" cy="492981"/>
            </a:xfrm>
          </p:grpSpPr>
          <p:sp>
            <p:nvSpPr>
              <p:cNvPr id="127" name="Rectangle 126"/>
              <p:cNvSpPr/>
              <p:nvPr/>
            </p:nvSpPr>
            <p:spPr bwMode="auto">
              <a:xfrm>
                <a:off x="3029447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 bwMode="auto">
              <a:xfrm>
                <a:off x="3244132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29" name="Straight Connector 128"/>
              <p:cNvCxnSpPr>
                <a:stCxn id="128" idx="0"/>
              </p:cNvCxnSpPr>
              <p:nvPr/>
            </p:nvCxnSpPr>
            <p:spPr bwMode="auto">
              <a:xfrm flipH="1">
                <a:off x="2886323" y="3204376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0" name="Straight Connector 129"/>
              <p:cNvCxnSpPr>
                <a:stCxn id="128" idx="2"/>
              </p:cNvCxnSpPr>
              <p:nvPr/>
            </p:nvCxnSpPr>
            <p:spPr bwMode="auto">
              <a:xfrm flipH="1">
                <a:off x="2886323" y="3697357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15" name="Group 114"/>
            <p:cNvGrpSpPr/>
            <p:nvPr/>
          </p:nvGrpSpPr>
          <p:grpSpPr>
            <a:xfrm>
              <a:off x="4431927" y="2369550"/>
              <a:ext cx="572494" cy="492981"/>
              <a:chOff x="2886323" y="3204376"/>
              <a:chExt cx="572494" cy="492981"/>
            </a:xfrm>
          </p:grpSpPr>
          <p:sp>
            <p:nvSpPr>
              <p:cNvPr id="123" name="Rectangle 122"/>
              <p:cNvSpPr/>
              <p:nvPr/>
            </p:nvSpPr>
            <p:spPr bwMode="auto">
              <a:xfrm>
                <a:off x="3029447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 bwMode="auto">
              <a:xfrm>
                <a:off x="3244132" y="3204376"/>
                <a:ext cx="214685" cy="49298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25" name="Straight Connector 124"/>
              <p:cNvCxnSpPr>
                <a:stCxn id="124" idx="0"/>
              </p:cNvCxnSpPr>
              <p:nvPr/>
            </p:nvCxnSpPr>
            <p:spPr bwMode="auto">
              <a:xfrm flipH="1">
                <a:off x="2886323" y="3204376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6" name="Straight Connector 125"/>
              <p:cNvCxnSpPr>
                <a:stCxn id="124" idx="2"/>
              </p:cNvCxnSpPr>
              <p:nvPr/>
            </p:nvCxnSpPr>
            <p:spPr bwMode="auto">
              <a:xfrm flipH="1">
                <a:off x="2886323" y="3697357"/>
                <a:ext cx="46515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6" name="Oval 115"/>
            <p:cNvSpPr/>
            <p:nvPr/>
          </p:nvSpPr>
          <p:spPr bwMode="auto">
            <a:xfrm>
              <a:off x="3691130" y="1945015"/>
              <a:ext cx="554026" cy="50358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17" name="Straight Arrow Connector 116"/>
            <p:cNvCxnSpPr>
              <a:stCxn id="132" idx="3"/>
              <a:endCxn id="116" idx="2"/>
            </p:cNvCxnSpPr>
            <p:nvPr/>
          </p:nvCxnSpPr>
          <p:spPr bwMode="auto">
            <a:xfrm flipV="1">
              <a:off x="3375066" y="2196807"/>
              <a:ext cx="316064" cy="530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8" name="Straight Arrow Connector 117"/>
            <p:cNvCxnSpPr>
              <a:stCxn id="116" idx="7"/>
              <a:endCxn id="127" idx="1"/>
            </p:cNvCxnSpPr>
            <p:nvPr/>
          </p:nvCxnSpPr>
          <p:spPr bwMode="auto">
            <a:xfrm flipV="1">
              <a:off x="4164021" y="1861527"/>
              <a:ext cx="411030" cy="157236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9" name="Straight Arrow Connector 118"/>
            <p:cNvCxnSpPr>
              <a:stCxn id="116" idx="5"/>
              <a:endCxn id="123" idx="1"/>
            </p:cNvCxnSpPr>
            <p:nvPr/>
          </p:nvCxnSpPr>
          <p:spPr bwMode="auto">
            <a:xfrm>
              <a:off x="4164021" y="2374850"/>
              <a:ext cx="411030" cy="24119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20" name="TextBox 119"/>
            <p:cNvSpPr txBox="1"/>
            <p:nvPr/>
          </p:nvSpPr>
          <p:spPr>
            <a:xfrm>
              <a:off x="2725608" y="1623043"/>
              <a:ext cx="7938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inQB</a:t>
              </a:r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4991933" y="1661472"/>
              <a:ext cx="9829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redQB</a:t>
              </a:r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004421" y="2451248"/>
              <a:ext cx="12987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greenQB</a:t>
              </a:r>
              <a:endParaRPr lang="en-US" dirty="0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14,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60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Double-write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Parallel composition is illegal if a double-write possibility exists </a:t>
            </a:r>
          </a:p>
          <a:p>
            <a:r>
              <a:rPr lang="en-US" sz="2400" dirty="0"/>
              <a:t>I</a:t>
            </a:r>
            <a:r>
              <a:rPr lang="en-US" sz="2400" dirty="0" smtClean="0"/>
              <a:t>f the BSV compiler cannot prove that the predicates for writes into a register or a method call are mutually exclusive, it rejects the program</a:t>
            </a:r>
            <a:endParaRPr lang="en-US" sz="24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14,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69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These programs are not very complex and yet it would have been tedious to express these programs in a state table or as a circuit directly</a:t>
            </a:r>
          </a:p>
          <a:p>
            <a:r>
              <a:rPr lang="en-US" sz="2400" dirty="0" smtClean="0"/>
              <a:t>BSV method calls are not available in Verilog/VHDL, and thus such programs sometimes require tedious programming</a:t>
            </a:r>
          </a:p>
          <a:p>
            <a:r>
              <a:rPr lang="en-US" sz="2400" dirty="0" smtClean="0"/>
              <a:t>Even the meaning of double-write errors is not standardized across tool implementations in Verilog</a:t>
            </a:r>
            <a:endParaRPr lang="en-US" sz="24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14,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76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/>
          <a:lstStyle/>
          <a:p>
            <a:pPr eaLnBrk="1" hangingPunct="1"/>
            <a:r>
              <a:rPr lang="en-US" dirty="0" smtClean="0"/>
              <a:t>Combinational circuits</a:t>
            </a:r>
          </a:p>
        </p:txBody>
      </p:sp>
      <p:grpSp>
        <p:nvGrpSpPr>
          <p:cNvPr id="7" name="Group 258"/>
          <p:cNvGrpSpPr>
            <a:grpSpLocks/>
          </p:cNvGrpSpPr>
          <p:nvPr/>
        </p:nvGrpSpPr>
        <p:grpSpPr bwMode="auto">
          <a:xfrm>
            <a:off x="5159753" y="3535901"/>
            <a:ext cx="2825750" cy="2106613"/>
            <a:chOff x="3792" y="929"/>
            <a:chExt cx="1780" cy="1327"/>
          </a:xfrm>
        </p:grpSpPr>
        <p:grpSp>
          <p:nvGrpSpPr>
            <p:cNvPr id="8" name="Group 257"/>
            <p:cNvGrpSpPr>
              <a:grpSpLocks/>
            </p:cNvGrpSpPr>
            <p:nvPr/>
          </p:nvGrpSpPr>
          <p:grpSpPr bwMode="auto">
            <a:xfrm>
              <a:off x="3932" y="1159"/>
              <a:ext cx="926" cy="1097"/>
              <a:chOff x="3932" y="1159"/>
              <a:chExt cx="926" cy="1097"/>
            </a:xfrm>
          </p:grpSpPr>
          <p:sp>
            <p:nvSpPr>
              <p:cNvPr id="6210" name="Freeform 135"/>
              <p:cNvSpPr>
                <a:spLocks/>
              </p:cNvSpPr>
              <p:nvPr/>
            </p:nvSpPr>
            <p:spPr bwMode="auto">
              <a:xfrm flipV="1">
                <a:off x="4148" y="1465"/>
                <a:ext cx="482" cy="791"/>
              </a:xfrm>
              <a:custGeom>
                <a:avLst/>
                <a:gdLst>
                  <a:gd name="T0" fmla="*/ 0 w 961"/>
                  <a:gd name="T1" fmla="*/ 0 h 1652"/>
                  <a:gd name="T2" fmla="*/ 481 w 961"/>
                  <a:gd name="T3" fmla="*/ 147 h 1652"/>
                  <a:gd name="T4" fmla="*/ 481 w 961"/>
                  <a:gd name="T5" fmla="*/ 570 h 1652"/>
                  <a:gd name="T6" fmla="*/ 0 w 961"/>
                  <a:gd name="T7" fmla="*/ 791 h 1652"/>
                  <a:gd name="T8" fmla="*/ 0 w 961"/>
                  <a:gd name="T9" fmla="*/ 460 h 1652"/>
                  <a:gd name="T10" fmla="*/ 96 w 961"/>
                  <a:gd name="T11" fmla="*/ 386 h 1652"/>
                  <a:gd name="T12" fmla="*/ 0 w 961"/>
                  <a:gd name="T13" fmla="*/ 331 h 1652"/>
                  <a:gd name="T14" fmla="*/ 0 w 961"/>
                  <a:gd name="T15" fmla="*/ 0 h 16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61"/>
                  <a:gd name="T25" fmla="*/ 0 h 1652"/>
                  <a:gd name="T26" fmla="*/ 961 w 961"/>
                  <a:gd name="T27" fmla="*/ 1652 h 165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61" h="1652">
                    <a:moveTo>
                      <a:pt x="0" y="0"/>
                    </a:moveTo>
                    <a:lnTo>
                      <a:pt x="960" y="307"/>
                    </a:lnTo>
                    <a:lnTo>
                      <a:pt x="960" y="1190"/>
                    </a:lnTo>
                    <a:lnTo>
                      <a:pt x="0" y="1651"/>
                    </a:lnTo>
                    <a:lnTo>
                      <a:pt x="0" y="960"/>
                    </a:lnTo>
                    <a:lnTo>
                      <a:pt x="192" y="806"/>
                    </a:lnTo>
                    <a:lnTo>
                      <a:pt x="0" y="691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6211" name="Line 136"/>
              <p:cNvSpPr>
                <a:spLocks noChangeShapeType="1"/>
              </p:cNvSpPr>
              <p:nvPr/>
            </p:nvSpPr>
            <p:spPr bwMode="auto">
              <a:xfrm flipV="1">
                <a:off x="3932" y="2049"/>
                <a:ext cx="22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6212" name="Line 137"/>
              <p:cNvSpPr>
                <a:spLocks noChangeShapeType="1"/>
              </p:cNvSpPr>
              <p:nvPr/>
            </p:nvSpPr>
            <p:spPr bwMode="auto">
              <a:xfrm flipV="1">
                <a:off x="3932" y="1634"/>
                <a:ext cx="20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6213" name="Line 138"/>
              <p:cNvSpPr>
                <a:spLocks noChangeShapeType="1"/>
              </p:cNvSpPr>
              <p:nvPr/>
            </p:nvSpPr>
            <p:spPr bwMode="auto">
              <a:xfrm flipV="1">
                <a:off x="4634" y="2004"/>
                <a:ext cx="2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6214" name="Line 139"/>
              <p:cNvSpPr>
                <a:spLocks noChangeShapeType="1"/>
              </p:cNvSpPr>
              <p:nvPr/>
            </p:nvSpPr>
            <p:spPr bwMode="auto">
              <a:xfrm flipV="1">
                <a:off x="4634" y="1770"/>
                <a:ext cx="22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6215" name="Line 140"/>
              <p:cNvSpPr>
                <a:spLocks noChangeShapeType="1"/>
              </p:cNvSpPr>
              <p:nvPr/>
            </p:nvSpPr>
            <p:spPr bwMode="auto">
              <a:xfrm>
                <a:off x="4379" y="1159"/>
                <a:ext cx="0" cy="41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buNone/>
                </a:pPr>
                <a:endParaRPr lang="en-US"/>
              </a:p>
            </p:txBody>
          </p:sp>
        </p:grpSp>
        <p:sp>
          <p:nvSpPr>
            <p:cNvPr id="6204" name="Rectangle 141"/>
            <p:cNvSpPr>
              <a:spLocks noChangeArrowheads="1"/>
            </p:cNvSpPr>
            <p:nvPr/>
          </p:nvSpPr>
          <p:spPr bwMode="auto">
            <a:xfrm>
              <a:off x="4231" y="929"/>
              <a:ext cx="1341" cy="7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585788"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OpSelect</a:t>
              </a:r>
            </a:p>
            <a:p>
              <a:pPr defTabSz="585788"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    </a:t>
              </a:r>
              <a:r>
                <a:rPr lang="en-US" sz="1200" b="0">
                  <a:solidFill>
                    <a:srgbClr val="56127A"/>
                  </a:solidFill>
                  <a:latin typeface="Verdana" pitchFamily="34" charset="0"/>
                </a:rPr>
                <a:t> - Add, Sub, ...</a:t>
              </a:r>
            </a:p>
            <a:p>
              <a:pPr defTabSz="585788" eaLnBrk="0" hangingPunct="0">
                <a:buNone/>
              </a:pPr>
              <a:r>
                <a:rPr lang="en-US" sz="1200" b="0">
                  <a:solidFill>
                    <a:srgbClr val="56127A"/>
                  </a:solidFill>
                  <a:latin typeface="Verdana" pitchFamily="34" charset="0"/>
                </a:rPr>
                <a:t>     - And, Or, Xor, Not, ...</a:t>
              </a:r>
            </a:p>
            <a:p>
              <a:pPr defTabSz="585788" eaLnBrk="0" hangingPunct="0">
                <a:buNone/>
              </a:pPr>
              <a:r>
                <a:rPr lang="en-US" sz="1200" b="0">
                  <a:solidFill>
                    <a:srgbClr val="56127A"/>
                  </a:solidFill>
                  <a:latin typeface="Verdana" pitchFamily="34" charset="0"/>
                </a:rPr>
                <a:t>     - GT, LT, EQ, Zero, ...</a:t>
              </a:r>
            </a:p>
            <a:p>
              <a:pPr defTabSz="585788" eaLnBrk="0" hangingPunct="0">
                <a:buNone/>
              </a:pPr>
              <a:r>
                <a:rPr lang="en-US" sz="1200" b="0">
                  <a:solidFill>
                    <a:srgbClr val="56127A"/>
                  </a:solidFill>
                  <a:latin typeface="Verdana" pitchFamily="34" charset="0"/>
                </a:rPr>
                <a:t>    </a:t>
              </a:r>
            </a:p>
          </p:txBody>
        </p:sp>
        <p:sp>
          <p:nvSpPr>
            <p:cNvPr id="6205" name="Rectangle 142"/>
            <p:cNvSpPr>
              <a:spLocks noChangeArrowheads="1"/>
            </p:cNvSpPr>
            <p:nvPr/>
          </p:nvSpPr>
          <p:spPr bwMode="auto">
            <a:xfrm>
              <a:off x="4856" y="1677"/>
              <a:ext cx="443" cy="16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585788"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Result</a:t>
              </a:r>
            </a:p>
          </p:txBody>
        </p:sp>
        <p:sp>
          <p:nvSpPr>
            <p:cNvPr id="6206" name="Rectangle 143"/>
            <p:cNvSpPr>
              <a:spLocks noChangeArrowheads="1"/>
            </p:cNvSpPr>
            <p:nvPr/>
          </p:nvSpPr>
          <p:spPr bwMode="auto">
            <a:xfrm>
              <a:off x="4856" y="1893"/>
              <a:ext cx="483" cy="16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585788"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Comp?</a:t>
              </a:r>
            </a:p>
          </p:txBody>
        </p:sp>
        <p:sp>
          <p:nvSpPr>
            <p:cNvPr id="6207" name="Rectangle 144"/>
            <p:cNvSpPr>
              <a:spLocks noChangeArrowheads="1"/>
            </p:cNvSpPr>
            <p:nvPr/>
          </p:nvSpPr>
          <p:spPr bwMode="auto">
            <a:xfrm>
              <a:off x="3795" y="1536"/>
              <a:ext cx="171" cy="16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585788"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A</a:t>
              </a:r>
            </a:p>
          </p:txBody>
        </p:sp>
        <p:sp>
          <p:nvSpPr>
            <p:cNvPr id="6208" name="Rectangle 145"/>
            <p:cNvSpPr>
              <a:spLocks noChangeArrowheads="1"/>
            </p:cNvSpPr>
            <p:nvPr/>
          </p:nvSpPr>
          <p:spPr bwMode="auto">
            <a:xfrm>
              <a:off x="3792" y="1968"/>
              <a:ext cx="171" cy="16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585788"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B</a:t>
              </a:r>
            </a:p>
          </p:txBody>
        </p:sp>
        <p:sp>
          <p:nvSpPr>
            <p:cNvPr id="6209" name="Rectangle 146"/>
            <p:cNvSpPr>
              <a:spLocks noChangeArrowheads="1"/>
            </p:cNvSpPr>
            <p:nvPr/>
          </p:nvSpPr>
          <p:spPr bwMode="auto">
            <a:xfrm>
              <a:off x="4211" y="1731"/>
              <a:ext cx="401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800" b="0">
                  <a:solidFill>
                    <a:srgbClr val="56127A"/>
                  </a:solidFill>
                  <a:latin typeface="Verdana" pitchFamily="34" charset="0"/>
                </a:rPr>
                <a:t>ALU</a:t>
              </a:r>
            </a:p>
          </p:txBody>
        </p:sp>
      </p:grpSp>
      <p:grpSp>
        <p:nvGrpSpPr>
          <p:cNvPr id="9" name="Group 252"/>
          <p:cNvGrpSpPr>
            <a:grpSpLocks/>
          </p:cNvGrpSpPr>
          <p:nvPr/>
        </p:nvGrpSpPr>
        <p:grpSpPr bwMode="auto">
          <a:xfrm>
            <a:off x="2099480" y="1777148"/>
            <a:ext cx="1543050" cy="1479551"/>
            <a:chOff x="270" y="1296"/>
            <a:chExt cx="972" cy="932"/>
          </a:xfrm>
        </p:grpSpPr>
        <p:sp>
          <p:nvSpPr>
            <p:cNvPr id="6187" name="Line 101"/>
            <p:cNvSpPr>
              <a:spLocks noChangeShapeType="1"/>
            </p:cNvSpPr>
            <p:nvPr/>
          </p:nvSpPr>
          <p:spPr bwMode="auto">
            <a:xfrm>
              <a:off x="1003" y="1851"/>
              <a:ext cx="2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88" name="Freeform 102"/>
            <p:cNvSpPr>
              <a:spLocks/>
            </p:cNvSpPr>
            <p:nvPr/>
          </p:nvSpPr>
          <p:spPr bwMode="auto">
            <a:xfrm>
              <a:off x="861" y="1385"/>
              <a:ext cx="1" cy="260"/>
            </a:xfrm>
            <a:custGeom>
              <a:avLst/>
              <a:gdLst>
                <a:gd name="T0" fmla="*/ 0 w 1"/>
                <a:gd name="T1" fmla="*/ 0 h 385"/>
                <a:gd name="T2" fmla="*/ 0 w 1"/>
                <a:gd name="T3" fmla="*/ 0 h 385"/>
                <a:gd name="T4" fmla="*/ 0 w 1"/>
                <a:gd name="T5" fmla="*/ 259 h 385"/>
                <a:gd name="T6" fmla="*/ 0 60000 65536"/>
                <a:gd name="T7" fmla="*/ 0 60000 65536"/>
                <a:gd name="T8" fmla="*/ 0 60000 65536"/>
                <a:gd name="T9" fmla="*/ 0 w 1"/>
                <a:gd name="T10" fmla="*/ 0 h 385"/>
                <a:gd name="T11" fmla="*/ 1 w 1"/>
                <a:gd name="T12" fmla="*/ 385 h 3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85">
                  <a:moveTo>
                    <a:pt x="0" y="0"/>
                  </a:moveTo>
                  <a:lnTo>
                    <a:pt x="0" y="0"/>
                  </a:lnTo>
                  <a:lnTo>
                    <a:pt x="0" y="384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89" name="Rectangle 103"/>
            <p:cNvSpPr>
              <a:spLocks noChangeArrowheads="1"/>
            </p:cNvSpPr>
            <p:nvPr/>
          </p:nvSpPr>
          <p:spPr bwMode="auto">
            <a:xfrm>
              <a:off x="601" y="1296"/>
              <a:ext cx="292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Sel</a:t>
              </a:r>
            </a:p>
          </p:txBody>
        </p:sp>
        <p:sp>
          <p:nvSpPr>
            <p:cNvPr id="6190" name="Rectangle 104"/>
            <p:cNvSpPr>
              <a:spLocks noChangeArrowheads="1"/>
            </p:cNvSpPr>
            <p:nvPr/>
          </p:nvSpPr>
          <p:spPr bwMode="auto">
            <a:xfrm>
              <a:off x="1038" y="1673"/>
              <a:ext cx="204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O</a:t>
              </a:r>
            </a:p>
          </p:txBody>
        </p:sp>
        <p:sp>
          <p:nvSpPr>
            <p:cNvPr id="6191" name="Line 105"/>
            <p:cNvSpPr>
              <a:spLocks noChangeShapeType="1"/>
            </p:cNvSpPr>
            <p:nvPr/>
          </p:nvSpPr>
          <p:spPr bwMode="auto">
            <a:xfrm>
              <a:off x="458" y="1677"/>
              <a:ext cx="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92" name="Rectangle 106"/>
            <p:cNvSpPr>
              <a:spLocks noChangeArrowheads="1"/>
            </p:cNvSpPr>
            <p:nvPr/>
          </p:nvSpPr>
          <p:spPr bwMode="auto">
            <a:xfrm>
              <a:off x="270" y="1529"/>
              <a:ext cx="322" cy="6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A</a:t>
              </a:r>
              <a:r>
                <a:rPr lang="en-US" sz="1400" b="0" baseline="-25000">
                  <a:solidFill>
                    <a:srgbClr val="56127A"/>
                  </a:solidFill>
                  <a:latin typeface="Verdana" pitchFamily="34" charset="0"/>
                </a:rPr>
                <a:t>0</a:t>
              </a:r>
            </a:p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A</a:t>
              </a:r>
              <a:r>
                <a:rPr lang="en-US" sz="1400" b="0" baseline="-25000">
                  <a:solidFill>
                    <a:srgbClr val="56127A"/>
                  </a:solidFill>
                  <a:latin typeface="Verdana" pitchFamily="34" charset="0"/>
                </a:rPr>
                <a:t>1</a:t>
              </a:r>
            </a:p>
            <a:p>
              <a:pPr eaLnBrk="0" hangingPunct="0">
                <a:buNone/>
              </a:pPr>
              <a:endParaRPr lang="en-US" sz="1400" b="0" baseline="-25000">
                <a:solidFill>
                  <a:srgbClr val="56127A"/>
                </a:solidFill>
                <a:latin typeface="Verdana" pitchFamily="34" charset="0"/>
              </a:endParaRPr>
            </a:p>
            <a:p>
              <a:pPr eaLnBrk="0" hangingPunct="0">
                <a:buNone/>
              </a:pPr>
              <a:endParaRPr lang="en-US" sz="1400" b="0" baseline="-25000">
                <a:solidFill>
                  <a:srgbClr val="56127A"/>
                </a:solidFill>
                <a:latin typeface="Verdana" pitchFamily="34" charset="0"/>
              </a:endParaRPr>
            </a:p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A</a:t>
              </a:r>
              <a:r>
                <a:rPr lang="en-US" sz="1400" b="0" baseline="-25000">
                  <a:solidFill>
                    <a:srgbClr val="56127A"/>
                  </a:solidFill>
                  <a:latin typeface="Verdana" pitchFamily="34" charset="0"/>
                </a:rPr>
                <a:t>n-1</a:t>
              </a:r>
            </a:p>
          </p:txBody>
        </p:sp>
        <p:sp>
          <p:nvSpPr>
            <p:cNvPr id="6193" name="Line 107"/>
            <p:cNvSpPr>
              <a:spLocks noChangeShapeType="1"/>
            </p:cNvSpPr>
            <p:nvPr/>
          </p:nvSpPr>
          <p:spPr bwMode="auto">
            <a:xfrm>
              <a:off x="458" y="1774"/>
              <a:ext cx="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94" name="Line 108"/>
            <p:cNvSpPr>
              <a:spLocks noChangeShapeType="1"/>
            </p:cNvSpPr>
            <p:nvPr/>
          </p:nvSpPr>
          <p:spPr bwMode="auto">
            <a:xfrm>
              <a:off x="458" y="2066"/>
              <a:ext cx="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95" name="Rectangle 109"/>
            <p:cNvSpPr>
              <a:spLocks noChangeArrowheads="1"/>
            </p:cNvSpPr>
            <p:nvPr/>
          </p:nvSpPr>
          <p:spPr bwMode="auto">
            <a:xfrm>
              <a:off x="698" y="1781"/>
              <a:ext cx="348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Mux</a:t>
              </a:r>
            </a:p>
          </p:txBody>
        </p:sp>
        <p:sp>
          <p:nvSpPr>
            <p:cNvPr id="6196" name="AutoShape 114"/>
            <p:cNvSpPr>
              <a:spLocks noChangeArrowheads="1"/>
            </p:cNvSpPr>
            <p:nvPr/>
          </p:nvSpPr>
          <p:spPr bwMode="auto">
            <a:xfrm rot="-5400000">
              <a:off x="592" y="1723"/>
              <a:ext cx="547" cy="285"/>
            </a:xfrm>
            <a:prstGeom prst="flowChartManualOperation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grpSp>
          <p:nvGrpSpPr>
            <p:cNvPr id="10" name="Group 229"/>
            <p:cNvGrpSpPr>
              <a:grpSpLocks/>
            </p:cNvGrpSpPr>
            <p:nvPr/>
          </p:nvGrpSpPr>
          <p:grpSpPr bwMode="auto">
            <a:xfrm>
              <a:off x="483" y="1675"/>
              <a:ext cx="177" cy="355"/>
              <a:chOff x="4287" y="1898"/>
              <a:chExt cx="251" cy="524"/>
            </a:xfrm>
          </p:grpSpPr>
          <p:sp>
            <p:nvSpPr>
              <p:cNvPr id="6200" name="Rectangle 230"/>
              <p:cNvSpPr>
                <a:spLocks noChangeArrowheads="1"/>
              </p:cNvSpPr>
              <p:nvPr/>
            </p:nvSpPr>
            <p:spPr bwMode="auto">
              <a:xfrm>
                <a:off x="4287" y="1898"/>
                <a:ext cx="246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  <p:sp>
            <p:nvSpPr>
              <p:cNvPr id="6201" name="Rectangle 231"/>
              <p:cNvSpPr>
                <a:spLocks noChangeArrowheads="1"/>
              </p:cNvSpPr>
              <p:nvPr/>
            </p:nvSpPr>
            <p:spPr bwMode="auto">
              <a:xfrm>
                <a:off x="4292" y="1985"/>
                <a:ext cx="246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  <p:sp>
            <p:nvSpPr>
              <p:cNvPr id="6202" name="Rectangle 232"/>
              <p:cNvSpPr>
                <a:spLocks noChangeArrowheads="1"/>
              </p:cNvSpPr>
              <p:nvPr/>
            </p:nvSpPr>
            <p:spPr bwMode="auto">
              <a:xfrm>
                <a:off x="4293" y="2081"/>
                <a:ext cx="222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</p:grpSp>
        <p:sp>
          <p:nvSpPr>
            <p:cNvPr id="6198" name="Freeform 248"/>
            <p:cNvSpPr>
              <a:spLocks/>
            </p:cNvSpPr>
            <p:nvPr/>
          </p:nvSpPr>
          <p:spPr bwMode="auto">
            <a:xfrm>
              <a:off x="821" y="1488"/>
              <a:ext cx="72" cy="68"/>
            </a:xfrm>
            <a:custGeom>
              <a:avLst/>
              <a:gdLst>
                <a:gd name="T0" fmla="*/ 72 w 72"/>
                <a:gd name="T1" fmla="*/ 0 h 68"/>
                <a:gd name="T2" fmla="*/ 0 w 72"/>
                <a:gd name="T3" fmla="*/ 68 h 68"/>
                <a:gd name="T4" fmla="*/ 0 60000 65536"/>
                <a:gd name="T5" fmla="*/ 0 60000 65536"/>
                <a:gd name="T6" fmla="*/ 0 w 72"/>
                <a:gd name="T7" fmla="*/ 0 h 68"/>
                <a:gd name="T8" fmla="*/ 72 w 72"/>
                <a:gd name="T9" fmla="*/ 68 h 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" h="68">
                  <a:moveTo>
                    <a:pt x="72" y="0"/>
                  </a:moveTo>
                  <a:lnTo>
                    <a:pt x="0" y="6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99" name="Rectangle 249"/>
            <p:cNvSpPr>
              <a:spLocks noChangeArrowheads="1"/>
            </p:cNvSpPr>
            <p:nvPr/>
          </p:nvSpPr>
          <p:spPr bwMode="auto">
            <a:xfrm>
              <a:off x="843" y="1444"/>
              <a:ext cx="31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000" b="0">
                  <a:solidFill>
                    <a:srgbClr val="56127A"/>
                  </a:solidFill>
                  <a:latin typeface="Verdana" pitchFamily="34" charset="0"/>
                </a:rPr>
                <a:t>lg(n)</a:t>
              </a:r>
            </a:p>
          </p:txBody>
        </p:sp>
      </p:grpSp>
      <p:grpSp>
        <p:nvGrpSpPr>
          <p:cNvPr id="11" name="Group 275"/>
          <p:cNvGrpSpPr>
            <a:grpSpLocks/>
          </p:cNvGrpSpPr>
          <p:nvPr/>
        </p:nvGrpSpPr>
        <p:grpSpPr bwMode="auto">
          <a:xfrm>
            <a:off x="5535873" y="1817781"/>
            <a:ext cx="1724025" cy="1428749"/>
            <a:chOff x="1656" y="1317"/>
            <a:chExt cx="1086" cy="900"/>
          </a:xfrm>
        </p:grpSpPr>
        <p:sp>
          <p:nvSpPr>
            <p:cNvPr id="6171" name="Rectangle 247"/>
            <p:cNvSpPr>
              <a:spLocks noChangeArrowheads="1"/>
            </p:cNvSpPr>
            <p:nvPr/>
          </p:nvSpPr>
          <p:spPr bwMode="auto">
            <a:xfrm>
              <a:off x="1796" y="1317"/>
              <a:ext cx="292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Sel</a:t>
              </a:r>
            </a:p>
          </p:txBody>
        </p:sp>
        <p:sp>
          <p:nvSpPr>
            <p:cNvPr id="6172" name="AutoShape 245"/>
            <p:cNvSpPr>
              <a:spLocks noChangeArrowheads="1"/>
            </p:cNvSpPr>
            <p:nvPr/>
          </p:nvSpPr>
          <p:spPr bwMode="auto">
            <a:xfrm rot="5400000" flipH="1">
              <a:off x="1720" y="1775"/>
              <a:ext cx="665" cy="190"/>
            </a:xfrm>
            <a:prstGeom prst="flowChartManualOperation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73" name="Rectangle 244"/>
            <p:cNvSpPr>
              <a:spLocks noChangeArrowheads="1"/>
            </p:cNvSpPr>
            <p:nvPr/>
          </p:nvSpPr>
          <p:spPr bwMode="auto">
            <a:xfrm flipH="1">
              <a:off x="2404" y="1521"/>
              <a:ext cx="338" cy="6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200" b="0">
                  <a:solidFill>
                    <a:srgbClr val="56127A"/>
                  </a:solidFill>
                  <a:latin typeface="Verdana" pitchFamily="34" charset="0"/>
                </a:rPr>
                <a:t>O</a:t>
              </a:r>
              <a:r>
                <a:rPr lang="en-US" sz="1200" b="0" baseline="-25000">
                  <a:solidFill>
                    <a:srgbClr val="56127A"/>
                  </a:solidFill>
                  <a:latin typeface="Verdana" pitchFamily="34" charset="0"/>
                </a:rPr>
                <a:t>0</a:t>
              </a:r>
            </a:p>
            <a:p>
              <a:pPr eaLnBrk="0" hangingPunct="0">
                <a:buNone/>
              </a:pPr>
              <a:r>
                <a:rPr lang="en-US" sz="1200" b="0">
                  <a:solidFill>
                    <a:srgbClr val="56127A"/>
                  </a:solidFill>
                  <a:latin typeface="Verdana" pitchFamily="34" charset="0"/>
                </a:rPr>
                <a:t>O</a:t>
              </a:r>
              <a:r>
                <a:rPr lang="en-US" sz="1200" b="0" baseline="-25000">
                  <a:solidFill>
                    <a:srgbClr val="56127A"/>
                  </a:solidFill>
                  <a:latin typeface="Verdana" pitchFamily="34" charset="0"/>
                </a:rPr>
                <a:t>1</a:t>
              </a:r>
            </a:p>
            <a:p>
              <a:pPr eaLnBrk="0" hangingPunct="0">
                <a:buNone/>
              </a:pPr>
              <a:endParaRPr lang="en-US" sz="1200" b="0" baseline="-25000">
                <a:solidFill>
                  <a:srgbClr val="56127A"/>
                </a:solidFill>
                <a:latin typeface="Verdana" pitchFamily="34" charset="0"/>
              </a:endParaRPr>
            </a:p>
            <a:p>
              <a:pPr eaLnBrk="0" hangingPunct="0">
                <a:buNone/>
              </a:pPr>
              <a:endParaRPr lang="en-US" sz="1200" b="0" baseline="-25000">
                <a:solidFill>
                  <a:srgbClr val="56127A"/>
                </a:solidFill>
                <a:latin typeface="Verdana" pitchFamily="34" charset="0"/>
              </a:endParaRPr>
            </a:p>
            <a:p>
              <a:pPr eaLnBrk="0" hangingPunct="0">
                <a:buNone/>
              </a:pPr>
              <a:endParaRPr lang="en-US" sz="1200" b="0" baseline="-25000">
                <a:solidFill>
                  <a:srgbClr val="56127A"/>
                </a:solidFill>
                <a:latin typeface="Verdana" pitchFamily="34" charset="0"/>
              </a:endParaRPr>
            </a:p>
            <a:p>
              <a:pPr eaLnBrk="0" hangingPunct="0">
                <a:buNone/>
              </a:pPr>
              <a:r>
                <a:rPr lang="en-US" sz="1200" b="0">
                  <a:solidFill>
                    <a:srgbClr val="56127A"/>
                  </a:solidFill>
                  <a:latin typeface="Verdana" pitchFamily="34" charset="0"/>
                </a:rPr>
                <a:t>O</a:t>
              </a:r>
              <a:r>
                <a:rPr lang="en-US" sz="1200" b="0" baseline="-25000">
                  <a:solidFill>
                    <a:srgbClr val="56127A"/>
                  </a:solidFill>
                  <a:latin typeface="Verdana" pitchFamily="34" charset="0"/>
                </a:rPr>
                <a:t>n-1</a:t>
              </a:r>
            </a:p>
          </p:txBody>
        </p:sp>
        <p:sp>
          <p:nvSpPr>
            <p:cNvPr id="6174" name="Line 234"/>
            <p:cNvSpPr>
              <a:spLocks noChangeShapeType="1"/>
            </p:cNvSpPr>
            <p:nvPr/>
          </p:nvSpPr>
          <p:spPr bwMode="auto">
            <a:xfrm flipH="1">
              <a:off x="1698" y="1864"/>
              <a:ext cx="249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75" name="Rectangle 235"/>
            <p:cNvSpPr>
              <a:spLocks noChangeArrowheads="1"/>
            </p:cNvSpPr>
            <p:nvPr/>
          </p:nvSpPr>
          <p:spPr bwMode="auto">
            <a:xfrm flipH="1">
              <a:off x="1656" y="1695"/>
              <a:ext cx="193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A</a:t>
              </a:r>
            </a:p>
          </p:txBody>
        </p:sp>
        <p:sp>
          <p:nvSpPr>
            <p:cNvPr id="6176" name="Line 236"/>
            <p:cNvSpPr>
              <a:spLocks noChangeShapeType="1"/>
            </p:cNvSpPr>
            <p:nvPr/>
          </p:nvSpPr>
          <p:spPr bwMode="auto">
            <a:xfrm flipH="1">
              <a:off x="2146" y="1607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77" name="Line 237"/>
            <p:cNvSpPr>
              <a:spLocks noChangeShapeType="1"/>
            </p:cNvSpPr>
            <p:nvPr/>
          </p:nvSpPr>
          <p:spPr bwMode="auto">
            <a:xfrm flipH="1">
              <a:off x="2146" y="1721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78" name="Line 238"/>
            <p:cNvSpPr>
              <a:spLocks noChangeShapeType="1"/>
            </p:cNvSpPr>
            <p:nvPr/>
          </p:nvSpPr>
          <p:spPr bwMode="auto">
            <a:xfrm flipH="1">
              <a:off x="2146" y="2106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79" name="Rectangle 239"/>
            <p:cNvSpPr>
              <a:spLocks noChangeArrowheads="1"/>
            </p:cNvSpPr>
            <p:nvPr/>
          </p:nvSpPr>
          <p:spPr bwMode="auto">
            <a:xfrm rot="16200000" flipH="1">
              <a:off x="1751" y="1718"/>
              <a:ext cx="649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Demux</a:t>
              </a:r>
            </a:p>
          </p:txBody>
        </p:sp>
        <p:grpSp>
          <p:nvGrpSpPr>
            <p:cNvPr id="12" name="Group 240"/>
            <p:cNvGrpSpPr>
              <a:grpSpLocks/>
            </p:cNvGrpSpPr>
            <p:nvPr/>
          </p:nvGrpSpPr>
          <p:grpSpPr bwMode="auto">
            <a:xfrm>
              <a:off x="2248" y="1628"/>
              <a:ext cx="177" cy="355"/>
              <a:chOff x="4287" y="1898"/>
              <a:chExt cx="251" cy="524"/>
            </a:xfrm>
          </p:grpSpPr>
          <p:sp>
            <p:nvSpPr>
              <p:cNvPr id="6184" name="Rectangle 241"/>
              <p:cNvSpPr>
                <a:spLocks noChangeArrowheads="1"/>
              </p:cNvSpPr>
              <p:nvPr/>
            </p:nvSpPr>
            <p:spPr bwMode="auto">
              <a:xfrm>
                <a:off x="4287" y="1898"/>
                <a:ext cx="246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  <p:sp>
            <p:nvSpPr>
              <p:cNvPr id="6185" name="Rectangle 242"/>
              <p:cNvSpPr>
                <a:spLocks noChangeArrowheads="1"/>
              </p:cNvSpPr>
              <p:nvPr/>
            </p:nvSpPr>
            <p:spPr bwMode="auto">
              <a:xfrm>
                <a:off x="4292" y="1985"/>
                <a:ext cx="246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  <p:sp>
            <p:nvSpPr>
              <p:cNvPr id="6186" name="Rectangle 243"/>
              <p:cNvSpPr>
                <a:spLocks noChangeArrowheads="1"/>
              </p:cNvSpPr>
              <p:nvPr/>
            </p:nvSpPr>
            <p:spPr bwMode="auto">
              <a:xfrm>
                <a:off x="4293" y="2081"/>
                <a:ext cx="222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</p:grpSp>
        <p:sp>
          <p:nvSpPr>
            <p:cNvPr id="6181" name="Freeform 246"/>
            <p:cNvSpPr>
              <a:spLocks/>
            </p:cNvSpPr>
            <p:nvPr/>
          </p:nvSpPr>
          <p:spPr bwMode="auto">
            <a:xfrm>
              <a:off x="2063" y="1379"/>
              <a:ext cx="83" cy="226"/>
            </a:xfrm>
            <a:custGeom>
              <a:avLst/>
              <a:gdLst>
                <a:gd name="T0" fmla="*/ 0 w 1"/>
                <a:gd name="T1" fmla="*/ 0 h 385"/>
                <a:gd name="T2" fmla="*/ 0 w 1"/>
                <a:gd name="T3" fmla="*/ 0 h 385"/>
                <a:gd name="T4" fmla="*/ 0 w 1"/>
                <a:gd name="T5" fmla="*/ 225 h 385"/>
                <a:gd name="T6" fmla="*/ 0 60000 65536"/>
                <a:gd name="T7" fmla="*/ 0 60000 65536"/>
                <a:gd name="T8" fmla="*/ 0 60000 65536"/>
                <a:gd name="T9" fmla="*/ 0 w 1"/>
                <a:gd name="T10" fmla="*/ 0 h 385"/>
                <a:gd name="T11" fmla="*/ 1 w 1"/>
                <a:gd name="T12" fmla="*/ 385 h 3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85">
                  <a:moveTo>
                    <a:pt x="0" y="0"/>
                  </a:moveTo>
                  <a:lnTo>
                    <a:pt x="0" y="0"/>
                  </a:lnTo>
                  <a:lnTo>
                    <a:pt x="0" y="384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82" name="Freeform 250"/>
            <p:cNvSpPr>
              <a:spLocks/>
            </p:cNvSpPr>
            <p:nvPr/>
          </p:nvSpPr>
          <p:spPr bwMode="auto">
            <a:xfrm>
              <a:off x="2027" y="1446"/>
              <a:ext cx="72" cy="68"/>
            </a:xfrm>
            <a:custGeom>
              <a:avLst/>
              <a:gdLst>
                <a:gd name="T0" fmla="*/ 72 w 72"/>
                <a:gd name="T1" fmla="*/ 0 h 68"/>
                <a:gd name="T2" fmla="*/ 0 w 72"/>
                <a:gd name="T3" fmla="*/ 68 h 68"/>
                <a:gd name="T4" fmla="*/ 0 60000 65536"/>
                <a:gd name="T5" fmla="*/ 0 60000 65536"/>
                <a:gd name="T6" fmla="*/ 0 w 72"/>
                <a:gd name="T7" fmla="*/ 0 h 68"/>
                <a:gd name="T8" fmla="*/ 72 w 72"/>
                <a:gd name="T9" fmla="*/ 68 h 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" h="68">
                  <a:moveTo>
                    <a:pt x="72" y="0"/>
                  </a:moveTo>
                  <a:lnTo>
                    <a:pt x="0" y="6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83" name="Rectangle 251"/>
            <p:cNvSpPr>
              <a:spLocks noChangeArrowheads="1"/>
            </p:cNvSpPr>
            <p:nvPr/>
          </p:nvSpPr>
          <p:spPr bwMode="auto">
            <a:xfrm>
              <a:off x="2063" y="1386"/>
              <a:ext cx="31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000" b="0">
                  <a:solidFill>
                    <a:srgbClr val="56127A"/>
                  </a:solidFill>
                  <a:latin typeface="Verdana" pitchFamily="34" charset="0"/>
                </a:rPr>
                <a:t>lg(n)</a:t>
              </a:r>
            </a:p>
          </p:txBody>
        </p:sp>
      </p:grpSp>
      <p:grpSp>
        <p:nvGrpSpPr>
          <p:cNvPr id="13" name="Group 261"/>
          <p:cNvGrpSpPr>
            <a:grpSpLocks/>
          </p:cNvGrpSpPr>
          <p:nvPr/>
        </p:nvGrpSpPr>
        <p:grpSpPr bwMode="auto">
          <a:xfrm>
            <a:off x="2161349" y="3987856"/>
            <a:ext cx="1841500" cy="1125538"/>
            <a:chOff x="2737" y="1489"/>
            <a:chExt cx="1160" cy="709"/>
          </a:xfrm>
        </p:grpSpPr>
        <p:sp>
          <p:nvSpPr>
            <p:cNvPr id="6157" name="Line 116"/>
            <p:cNvSpPr>
              <a:spLocks noChangeShapeType="1"/>
            </p:cNvSpPr>
            <p:nvPr/>
          </p:nvSpPr>
          <p:spPr bwMode="auto">
            <a:xfrm flipH="1">
              <a:off x="2834" y="1845"/>
              <a:ext cx="24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58" name="Rectangle 119"/>
            <p:cNvSpPr>
              <a:spLocks noChangeArrowheads="1"/>
            </p:cNvSpPr>
            <p:nvPr/>
          </p:nvSpPr>
          <p:spPr bwMode="auto">
            <a:xfrm flipH="1">
              <a:off x="2737" y="1676"/>
              <a:ext cx="193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A</a:t>
              </a:r>
            </a:p>
          </p:txBody>
        </p:sp>
        <p:sp>
          <p:nvSpPr>
            <p:cNvPr id="6159" name="Line 120"/>
            <p:cNvSpPr>
              <a:spLocks noChangeShapeType="1"/>
            </p:cNvSpPr>
            <p:nvPr/>
          </p:nvSpPr>
          <p:spPr bwMode="auto">
            <a:xfrm flipH="1">
              <a:off x="3282" y="1588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60" name="Line 121"/>
            <p:cNvSpPr>
              <a:spLocks noChangeShapeType="1"/>
            </p:cNvSpPr>
            <p:nvPr/>
          </p:nvSpPr>
          <p:spPr bwMode="auto">
            <a:xfrm flipH="1">
              <a:off x="3282" y="1702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61" name="Line 122"/>
            <p:cNvSpPr>
              <a:spLocks noChangeShapeType="1"/>
            </p:cNvSpPr>
            <p:nvPr/>
          </p:nvSpPr>
          <p:spPr bwMode="auto">
            <a:xfrm flipH="1">
              <a:off x="3282" y="2087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62" name="Rectangle 123"/>
            <p:cNvSpPr>
              <a:spLocks noChangeArrowheads="1"/>
            </p:cNvSpPr>
            <p:nvPr/>
          </p:nvSpPr>
          <p:spPr bwMode="auto">
            <a:xfrm rot="16200000" flipH="1">
              <a:off x="2887" y="1724"/>
              <a:ext cx="649" cy="1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400" b="0">
                  <a:solidFill>
                    <a:srgbClr val="56127A"/>
                  </a:solidFill>
                  <a:latin typeface="Verdana" pitchFamily="34" charset="0"/>
                </a:rPr>
                <a:t>Decoder</a:t>
              </a:r>
            </a:p>
          </p:txBody>
        </p:sp>
        <p:grpSp>
          <p:nvGrpSpPr>
            <p:cNvPr id="14" name="Group 124"/>
            <p:cNvGrpSpPr>
              <a:grpSpLocks/>
            </p:cNvGrpSpPr>
            <p:nvPr/>
          </p:nvGrpSpPr>
          <p:grpSpPr bwMode="auto">
            <a:xfrm>
              <a:off x="3384" y="1609"/>
              <a:ext cx="177" cy="355"/>
              <a:chOff x="4287" y="1898"/>
              <a:chExt cx="251" cy="524"/>
            </a:xfrm>
          </p:grpSpPr>
          <p:sp>
            <p:nvSpPr>
              <p:cNvPr id="6168" name="Rectangle 125"/>
              <p:cNvSpPr>
                <a:spLocks noChangeArrowheads="1"/>
              </p:cNvSpPr>
              <p:nvPr/>
            </p:nvSpPr>
            <p:spPr bwMode="auto">
              <a:xfrm>
                <a:off x="4287" y="1898"/>
                <a:ext cx="246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  <p:sp>
            <p:nvSpPr>
              <p:cNvPr id="6169" name="Rectangle 126"/>
              <p:cNvSpPr>
                <a:spLocks noChangeArrowheads="1"/>
              </p:cNvSpPr>
              <p:nvPr/>
            </p:nvSpPr>
            <p:spPr bwMode="auto">
              <a:xfrm>
                <a:off x="4292" y="1985"/>
                <a:ext cx="246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  <p:sp>
            <p:nvSpPr>
              <p:cNvPr id="6170" name="Rectangle 127"/>
              <p:cNvSpPr>
                <a:spLocks noChangeArrowheads="1"/>
              </p:cNvSpPr>
              <p:nvPr/>
            </p:nvSpPr>
            <p:spPr bwMode="auto">
              <a:xfrm>
                <a:off x="4293" y="2081"/>
                <a:ext cx="222" cy="3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buNone/>
                </a:pPr>
                <a:r>
                  <a:rPr lang="en-US" b="0">
                    <a:solidFill>
                      <a:srgbClr val="56127A"/>
                    </a:solidFill>
                    <a:latin typeface="Verdana" pitchFamily="34" charset="0"/>
                  </a:rPr>
                  <a:t>.</a:t>
                </a:r>
              </a:p>
            </p:txBody>
          </p:sp>
        </p:grpSp>
        <p:sp>
          <p:nvSpPr>
            <p:cNvPr id="6164" name="Rectangle 128"/>
            <p:cNvSpPr>
              <a:spLocks noChangeArrowheads="1"/>
            </p:cNvSpPr>
            <p:nvPr/>
          </p:nvSpPr>
          <p:spPr bwMode="auto">
            <a:xfrm flipH="1">
              <a:off x="3539" y="1502"/>
              <a:ext cx="358" cy="6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200" b="0" dirty="0">
                  <a:solidFill>
                    <a:srgbClr val="56127A"/>
                  </a:solidFill>
                  <a:latin typeface="Verdana" pitchFamily="34" charset="0"/>
                </a:rPr>
                <a:t>O</a:t>
              </a:r>
              <a:r>
                <a:rPr lang="en-US" sz="1200" b="0" baseline="-25000" dirty="0">
                  <a:solidFill>
                    <a:srgbClr val="56127A"/>
                  </a:solidFill>
                  <a:latin typeface="Verdana" pitchFamily="34" charset="0"/>
                </a:rPr>
                <a:t>0</a:t>
              </a:r>
            </a:p>
            <a:p>
              <a:pPr eaLnBrk="0" hangingPunct="0">
                <a:buNone/>
              </a:pPr>
              <a:r>
                <a:rPr lang="en-US" sz="1200" b="0" dirty="0">
                  <a:solidFill>
                    <a:srgbClr val="56127A"/>
                  </a:solidFill>
                  <a:latin typeface="Verdana" pitchFamily="34" charset="0"/>
                </a:rPr>
                <a:t>O</a:t>
              </a:r>
              <a:r>
                <a:rPr lang="en-US" sz="1200" b="0" baseline="-25000" dirty="0">
                  <a:solidFill>
                    <a:srgbClr val="56127A"/>
                  </a:solidFill>
                  <a:latin typeface="Verdana" pitchFamily="34" charset="0"/>
                </a:rPr>
                <a:t>1</a:t>
              </a:r>
            </a:p>
            <a:p>
              <a:pPr eaLnBrk="0" hangingPunct="0">
                <a:buNone/>
              </a:pPr>
              <a:endParaRPr lang="en-US" sz="1200" b="0" baseline="-25000" dirty="0">
                <a:solidFill>
                  <a:srgbClr val="56127A"/>
                </a:solidFill>
                <a:latin typeface="Verdana" pitchFamily="34" charset="0"/>
              </a:endParaRPr>
            </a:p>
            <a:p>
              <a:pPr eaLnBrk="0" hangingPunct="0">
                <a:buNone/>
              </a:pPr>
              <a:endParaRPr lang="en-US" sz="1200" b="0" baseline="-25000" dirty="0">
                <a:solidFill>
                  <a:srgbClr val="56127A"/>
                </a:solidFill>
                <a:latin typeface="Verdana" pitchFamily="34" charset="0"/>
              </a:endParaRPr>
            </a:p>
            <a:p>
              <a:pPr eaLnBrk="0" hangingPunct="0">
                <a:buNone/>
              </a:pPr>
              <a:endParaRPr lang="en-US" sz="1200" b="0" baseline="-25000" dirty="0">
                <a:solidFill>
                  <a:srgbClr val="56127A"/>
                </a:solidFill>
                <a:latin typeface="Verdana" pitchFamily="34" charset="0"/>
              </a:endParaRPr>
            </a:p>
            <a:p>
              <a:pPr eaLnBrk="0" hangingPunct="0">
                <a:buNone/>
              </a:pPr>
              <a:r>
                <a:rPr lang="en-US" sz="1200" b="0" dirty="0">
                  <a:solidFill>
                    <a:srgbClr val="56127A"/>
                  </a:solidFill>
                  <a:latin typeface="Verdana" pitchFamily="34" charset="0"/>
                </a:rPr>
                <a:t>O</a:t>
              </a:r>
              <a:r>
                <a:rPr lang="en-US" sz="1200" b="0" baseline="-25000" dirty="0">
                  <a:solidFill>
                    <a:srgbClr val="56127A"/>
                  </a:solidFill>
                  <a:latin typeface="Verdana" pitchFamily="34" charset="0"/>
                </a:rPr>
                <a:t>n-1</a:t>
              </a:r>
            </a:p>
          </p:txBody>
        </p:sp>
        <p:sp>
          <p:nvSpPr>
            <p:cNvPr id="6165" name="AutoShape 129"/>
            <p:cNvSpPr>
              <a:spLocks noChangeArrowheads="1"/>
            </p:cNvSpPr>
            <p:nvPr/>
          </p:nvSpPr>
          <p:spPr bwMode="auto">
            <a:xfrm rot="5400000" flipH="1">
              <a:off x="2856" y="1756"/>
              <a:ext cx="665" cy="190"/>
            </a:xfrm>
            <a:prstGeom prst="flowChartManualOperation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66" name="Freeform 253"/>
            <p:cNvSpPr>
              <a:spLocks/>
            </p:cNvSpPr>
            <p:nvPr/>
          </p:nvSpPr>
          <p:spPr bwMode="auto">
            <a:xfrm>
              <a:off x="2911" y="1820"/>
              <a:ext cx="72" cy="68"/>
            </a:xfrm>
            <a:custGeom>
              <a:avLst/>
              <a:gdLst>
                <a:gd name="T0" fmla="*/ 72 w 72"/>
                <a:gd name="T1" fmla="*/ 0 h 68"/>
                <a:gd name="T2" fmla="*/ 0 w 72"/>
                <a:gd name="T3" fmla="*/ 68 h 68"/>
                <a:gd name="T4" fmla="*/ 0 60000 65536"/>
                <a:gd name="T5" fmla="*/ 0 60000 65536"/>
                <a:gd name="T6" fmla="*/ 0 w 72"/>
                <a:gd name="T7" fmla="*/ 0 h 68"/>
                <a:gd name="T8" fmla="*/ 72 w 72"/>
                <a:gd name="T9" fmla="*/ 68 h 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" h="68">
                  <a:moveTo>
                    <a:pt x="72" y="0"/>
                  </a:moveTo>
                  <a:lnTo>
                    <a:pt x="0" y="6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6167" name="Rectangle 254"/>
            <p:cNvSpPr>
              <a:spLocks noChangeArrowheads="1"/>
            </p:cNvSpPr>
            <p:nvPr/>
          </p:nvSpPr>
          <p:spPr bwMode="auto">
            <a:xfrm>
              <a:off x="2806" y="1845"/>
              <a:ext cx="312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1000" b="0">
                  <a:solidFill>
                    <a:srgbClr val="56127A"/>
                  </a:solidFill>
                  <a:latin typeface="Verdana" pitchFamily="34" charset="0"/>
                </a:rPr>
                <a:t>lg(n)</a:t>
              </a:r>
            </a:p>
          </p:txBody>
        </p:sp>
      </p:grpSp>
      <p:sp>
        <p:nvSpPr>
          <p:cNvPr id="101" name="TextBox 100"/>
          <p:cNvSpPr txBox="1"/>
          <p:nvPr/>
        </p:nvSpPr>
        <p:spPr>
          <a:xfrm>
            <a:off x="1931003" y="5854110"/>
            <a:ext cx="5622167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t">
            <a:spAutoFit/>
          </a:bodyPr>
          <a:lstStyle/>
          <a:p>
            <a:pPr>
              <a:buNone/>
            </a:pPr>
            <a:r>
              <a:rPr lang="en-US" dirty="0" smtClean="0"/>
              <a:t>Such circuits have no cycles (feedback) or state elements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14,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83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305" y="353894"/>
            <a:ext cx="8232443" cy="1143000"/>
          </a:xfrm>
          <a:noFill/>
          <a:ln/>
        </p:spPr>
        <p:txBody>
          <a:bodyPr/>
          <a:lstStyle/>
          <a:p>
            <a:r>
              <a:rPr lang="en-US" sz="4000" dirty="0" smtClean="0"/>
              <a:t>Flip flop: The basic building block of Sequential Circuits</a:t>
            </a:r>
            <a:endParaRPr lang="en-US" sz="4000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890963" y="2377497"/>
            <a:ext cx="812800" cy="8128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157497" y="2579109"/>
            <a:ext cx="36228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/>
              <a:t>ff</a:t>
            </a:r>
          </a:p>
        </p:txBody>
      </p:sp>
      <p:sp>
        <p:nvSpPr>
          <p:cNvPr id="17413" name="Freeform 5"/>
          <p:cNvSpPr>
            <a:spLocks/>
          </p:cNvSpPr>
          <p:nvPr/>
        </p:nvSpPr>
        <p:spPr bwMode="auto">
          <a:xfrm>
            <a:off x="3903663" y="2821997"/>
            <a:ext cx="153987" cy="3063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3357563" y="2974397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4729163" y="2745797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3357563" y="2593397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5144121" y="2494972"/>
            <a:ext cx="363883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Q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3012124" y="2342572"/>
            <a:ext cx="360677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D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3020139" y="2799772"/>
            <a:ext cx="344646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C</a:t>
            </a:r>
          </a:p>
        </p:txBody>
      </p:sp>
      <p:sp>
        <p:nvSpPr>
          <p:cNvPr id="17420" name="Freeform 12"/>
          <p:cNvSpPr>
            <a:spLocks/>
          </p:cNvSpPr>
          <p:nvPr/>
        </p:nvSpPr>
        <p:spPr bwMode="auto">
          <a:xfrm>
            <a:off x="2789238" y="4072947"/>
            <a:ext cx="3125787" cy="23018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40" y="144"/>
              </a:cxn>
              <a:cxn ang="0">
                <a:pos x="240" y="0"/>
              </a:cxn>
              <a:cxn ang="0">
                <a:pos x="528" y="0"/>
              </a:cxn>
              <a:cxn ang="0">
                <a:pos x="528" y="144"/>
              </a:cxn>
              <a:cxn ang="0">
                <a:pos x="816" y="144"/>
              </a:cxn>
              <a:cxn ang="0">
                <a:pos x="816" y="0"/>
              </a:cxn>
              <a:cxn ang="0">
                <a:pos x="1104" y="0"/>
              </a:cxn>
              <a:cxn ang="0">
                <a:pos x="1104" y="144"/>
              </a:cxn>
              <a:cxn ang="0">
                <a:pos x="1392" y="144"/>
              </a:cxn>
              <a:cxn ang="0">
                <a:pos x="1392" y="0"/>
              </a:cxn>
              <a:cxn ang="0">
                <a:pos x="1680" y="0"/>
              </a:cxn>
              <a:cxn ang="0">
                <a:pos x="1680" y="144"/>
              </a:cxn>
              <a:cxn ang="0">
                <a:pos x="1968" y="144"/>
              </a:cxn>
            </a:cxnLst>
            <a:rect l="0" t="0" r="r" b="b"/>
            <a:pathLst>
              <a:path w="1969" h="145">
                <a:moveTo>
                  <a:pt x="0" y="144"/>
                </a:moveTo>
                <a:lnTo>
                  <a:pt x="240" y="144"/>
                </a:lnTo>
                <a:lnTo>
                  <a:pt x="240" y="0"/>
                </a:lnTo>
                <a:lnTo>
                  <a:pt x="528" y="0"/>
                </a:lnTo>
                <a:lnTo>
                  <a:pt x="528" y="144"/>
                </a:lnTo>
                <a:lnTo>
                  <a:pt x="816" y="144"/>
                </a:lnTo>
                <a:lnTo>
                  <a:pt x="816" y="0"/>
                </a:lnTo>
                <a:lnTo>
                  <a:pt x="1104" y="0"/>
                </a:lnTo>
                <a:lnTo>
                  <a:pt x="1104" y="144"/>
                </a:lnTo>
                <a:lnTo>
                  <a:pt x="1392" y="144"/>
                </a:lnTo>
                <a:lnTo>
                  <a:pt x="1392" y="0"/>
                </a:lnTo>
                <a:lnTo>
                  <a:pt x="1680" y="0"/>
                </a:lnTo>
                <a:lnTo>
                  <a:pt x="1680" y="144"/>
                </a:lnTo>
                <a:lnTo>
                  <a:pt x="1968" y="14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17421" name="Freeform 13"/>
          <p:cNvSpPr>
            <a:spLocks/>
          </p:cNvSpPr>
          <p:nvPr/>
        </p:nvSpPr>
        <p:spPr bwMode="auto">
          <a:xfrm>
            <a:off x="2789238" y="4453947"/>
            <a:ext cx="3125787" cy="23018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96" y="144"/>
              </a:cxn>
              <a:cxn ang="0">
                <a:pos x="144" y="0"/>
              </a:cxn>
              <a:cxn ang="0">
                <a:pos x="576" y="0"/>
              </a:cxn>
              <a:cxn ang="0">
                <a:pos x="624" y="144"/>
              </a:cxn>
              <a:cxn ang="0">
                <a:pos x="816" y="144"/>
              </a:cxn>
              <a:cxn ang="0">
                <a:pos x="816" y="144"/>
              </a:cxn>
              <a:cxn ang="0">
                <a:pos x="1104" y="144"/>
              </a:cxn>
              <a:cxn ang="0">
                <a:pos x="1104" y="144"/>
              </a:cxn>
              <a:cxn ang="0">
                <a:pos x="1344" y="144"/>
              </a:cxn>
              <a:cxn ang="0">
                <a:pos x="1440" y="0"/>
              </a:cxn>
              <a:cxn ang="0">
                <a:pos x="1680" y="0"/>
              </a:cxn>
              <a:cxn ang="0">
                <a:pos x="1680" y="0"/>
              </a:cxn>
              <a:cxn ang="0">
                <a:pos x="1968" y="0"/>
              </a:cxn>
            </a:cxnLst>
            <a:rect l="0" t="0" r="r" b="b"/>
            <a:pathLst>
              <a:path w="1969" h="145">
                <a:moveTo>
                  <a:pt x="0" y="144"/>
                </a:moveTo>
                <a:lnTo>
                  <a:pt x="96" y="144"/>
                </a:lnTo>
                <a:lnTo>
                  <a:pt x="144" y="0"/>
                </a:lnTo>
                <a:lnTo>
                  <a:pt x="576" y="0"/>
                </a:lnTo>
                <a:lnTo>
                  <a:pt x="624" y="144"/>
                </a:lnTo>
                <a:lnTo>
                  <a:pt x="816" y="144"/>
                </a:lnTo>
                <a:lnTo>
                  <a:pt x="816" y="144"/>
                </a:lnTo>
                <a:lnTo>
                  <a:pt x="1104" y="144"/>
                </a:lnTo>
                <a:lnTo>
                  <a:pt x="1104" y="144"/>
                </a:lnTo>
                <a:lnTo>
                  <a:pt x="1344" y="144"/>
                </a:lnTo>
                <a:lnTo>
                  <a:pt x="1440" y="0"/>
                </a:lnTo>
                <a:lnTo>
                  <a:pt x="1680" y="0"/>
                </a:lnTo>
                <a:lnTo>
                  <a:pt x="1680" y="0"/>
                </a:lnTo>
                <a:lnTo>
                  <a:pt x="1968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17422" name="Freeform 14"/>
          <p:cNvSpPr>
            <a:spLocks/>
          </p:cNvSpPr>
          <p:nvPr/>
        </p:nvSpPr>
        <p:spPr bwMode="auto">
          <a:xfrm>
            <a:off x="2789238" y="4834947"/>
            <a:ext cx="3201987" cy="23018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40" y="144"/>
              </a:cxn>
              <a:cxn ang="0">
                <a:pos x="288" y="0"/>
              </a:cxn>
              <a:cxn ang="0">
                <a:pos x="528" y="0"/>
              </a:cxn>
              <a:cxn ang="0">
                <a:pos x="720" y="0"/>
              </a:cxn>
              <a:cxn ang="0">
                <a:pos x="816" y="0"/>
              </a:cxn>
              <a:cxn ang="0">
                <a:pos x="864" y="144"/>
              </a:cxn>
              <a:cxn ang="0">
                <a:pos x="1104" y="144"/>
              </a:cxn>
              <a:cxn ang="0">
                <a:pos x="1104" y="144"/>
              </a:cxn>
              <a:cxn ang="0">
                <a:pos x="1392" y="144"/>
              </a:cxn>
              <a:cxn ang="0">
                <a:pos x="1440" y="48"/>
              </a:cxn>
              <a:cxn ang="0">
                <a:pos x="1824" y="48"/>
              </a:cxn>
              <a:cxn ang="0">
                <a:pos x="1920" y="144"/>
              </a:cxn>
              <a:cxn ang="0">
                <a:pos x="2016" y="144"/>
              </a:cxn>
            </a:cxnLst>
            <a:rect l="0" t="0" r="r" b="b"/>
            <a:pathLst>
              <a:path w="2017" h="145">
                <a:moveTo>
                  <a:pt x="0" y="144"/>
                </a:moveTo>
                <a:lnTo>
                  <a:pt x="240" y="144"/>
                </a:lnTo>
                <a:lnTo>
                  <a:pt x="288" y="0"/>
                </a:lnTo>
                <a:lnTo>
                  <a:pt x="528" y="0"/>
                </a:lnTo>
                <a:lnTo>
                  <a:pt x="720" y="0"/>
                </a:lnTo>
                <a:lnTo>
                  <a:pt x="816" y="0"/>
                </a:lnTo>
                <a:lnTo>
                  <a:pt x="864" y="144"/>
                </a:lnTo>
                <a:lnTo>
                  <a:pt x="1104" y="144"/>
                </a:lnTo>
                <a:lnTo>
                  <a:pt x="1104" y="144"/>
                </a:lnTo>
                <a:lnTo>
                  <a:pt x="1392" y="144"/>
                </a:lnTo>
                <a:lnTo>
                  <a:pt x="1440" y="48"/>
                </a:lnTo>
                <a:lnTo>
                  <a:pt x="1824" y="48"/>
                </a:lnTo>
                <a:lnTo>
                  <a:pt x="1920" y="144"/>
                </a:lnTo>
                <a:lnTo>
                  <a:pt x="2016" y="14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17423" name="Freeform 15"/>
          <p:cNvSpPr>
            <a:spLocks/>
          </p:cNvSpPr>
          <p:nvPr/>
        </p:nvSpPr>
        <p:spPr bwMode="auto">
          <a:xfrm>
            <a:off x="5684838" y="4834947"/>
            <a:ext cx="306387" cy="77787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48" y="0"/>
              </a:cxn>
              <a:cxn ang="0">
                <a:pos x="192" y="0"/>
              </a:cxn>
            </a:cxnLst>
            <a:rect l="0" t="0" r="r" b="b"/>
            <a:pathLst>
              <a:path w="193" h="49">
                <a:moveTo>
                  <a:pt x="0" y="48"/>
                </a:moveTo>
                <a:lnTo>
                  <a:pt x="48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2464514" y="4050722"/>
            <a:ext cx="344646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C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2456499" y="4431722"/>
            <a:ext cx="360677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D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2454896" y="4812722"/>
            <a:ext cx="363883" cy="339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Q</a:t>
            </a: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4913811" y="5219122"/>
            <a:ext cx="1656353" cy="3390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buNone/>
            </a:pPr>
            <a:r>
              <a:rPr lang="en-US" sz="1800"/>
              <a:t>Metastability</a:t>
            </a: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1732451" y="5791020"/>
            <a:ext cx="618118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None/>
            </a:pPr>
            <a:r>
              <a:rPr lang="en-US" i="1" dirty="0"/>
              <a:t>Data is sampled at the rising </a:t>
            </a:r>
            <a:r>
              <a:rPr lang="en-US" i="1" dirty="0" smtClean="0"/>
              <a:t>edge of the clock</a:t>
            </a:r>
            <a:endParaRPr lang="en-US" i="1" dirty="0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3148013" y="3747509"/>
            <a:ext cx="0" cy="15811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4060825" y="3744334"/>
            <a:ext cx="0" cy="15811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4960938" y="3796722"/>
            <a:ext cx="0" cy="15811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497541" y="1705970"/>
            <a:ext cx="387343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/>
              <a:t>Edge-Triggered Flip-flop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14,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424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305" y="394837"/>
            <a:ext cx="8259739" cy="1143000"/>
          </a:xfrm>
          <a:noFill/>
          <a:ln/>
        </p:spPr>
        <p:txBody>
          <a:bodyPr/>
          <a:lstStyle/>
          <a:p>
            <a:r>
              <a:rPr lang="en-US" dirty="0"/>
              <a:t>Flip-flops with Write Enables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92163" y="1606460"/>
            <a:ext cx="2495551" cy="1609725"/>
            <a:chOff x="499" y="840"/>
            <a:chExt cx="1572" cy="1014"/>
          </a:xfrm>
        </p:grpSpPr>
        <p:sp>
          <p:nvSpPr>
            <p:cNvPr id="18435" name="Rectangle 3"/>
            <p:cNvSpPr>
              <a:spLocks noChangeArrowheads="1"/>
            </p:cNvSpPr>
            <p:nvPr/>
          </p:nvSpPr>
          <p:spPr bwMode="auto">
            <a:xfrm>
              <a:off x="1053" y="1342"/>
              <a:ext cx="512" cy="51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36" name="Rectangle 4"/>
            <p:cNvSpPr>
              <a:spLocks noChangeArrowheads="1"/>
            </p:cNvSpPr>
            <p:nvPr/>
          </p:nvSpPr>
          <p:spPr bwMode="auto">
            <a:xfrm>
              <a:off x="1221" y="1469"/>
              <a:ext cx="228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/>
                <a:t>ff</a:t>
              </a:r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auto">
            <a:xfrm>
              <a:off x="1061" y="1622"/>
              <a:ext cx="97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96"/>
                </a:cxn>
                <a:cxn ang="0">
                  <a:pos x="0" y="192"/>
                </a:cxn>
              </a:cxnLst>
              <a:rect l="0" t="0" r="r" b="b"/>
              <a:pathLst>
                <a:path w="97" h="193">
                  <a:moveTo>
                    <a:pt x="0" y="0"/>
                  </a:moveTo>
                  <a:lnTo>
                    <a:pt x="96" y="96"/>
                  </a:lnTo>
                  <a:lnTo>
                    <a:pt x="0" y="1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>
              <a:off x="717" y="1718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>
              <a:off x="1581" y="1574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>
              <a:off x="717" y="1478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1842" y="1416"/>
              <a:ext cx="229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Q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499" y="1320"/>
              <a:ext cx="227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504" y="1608"/>
              <a:ext cx="217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C</a:t>
              </a:r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>
              <a:off x="1309" y="1034"/>
              <a:ext cx="0" cy="30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1151" y="840"/>
              <a:ext cx="316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EN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96851" y="4106864"/>
            <a:ext cx="4503738" cy="1616075"/>
            <a:chOff x="124" y="2587"/>
            <a:chExt cx="2837" cy="1018"/>
          </a:xfrm>
        </p:grpSpPr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124" y="2657"/>
              <a:ext cx="2837" cy="938"/>
              <a:chOff x="124" y="2657"/>
              <a:chExt cx="2837" cy="938"/>
            </a:xfrm>
          </p:grpSpPr>
          <p:sp>
            <p:nvSpPr>
              <p:cNvPr id="18447" name="Freeform 15"/>
              <p:cNvSpPr>
                <a:spLocks/>
              </p:cNvSpPr>
              <p:nvPr/>
            </p:nvSpPr>
            <p:spPr bwMode="auto">
              <a:xfrm>
                <a:off x="460" y="2670"/>
                <a:ext cx="2422" cy="150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295" y="149"/>
                  </a:cxn>
                  <a:cxn ang="0">
                    <a:pos x="295" y="0"/>
                  </a:cxn>
                  <a:cxn ang="0">
                    <a:pos x="650" y="0"/>
                  </a:cxn>
                  <a:cxn ang="0">
                    <a:pos x="650" y="149"/>
                  </a:cxn>
                  <a:cxn ang="0">
                    <a:pos x="1004" y="149"/>
                  </a:cxn>
                  <a:cxn ang="0">
                    <a:pos x="1004" y="0"/>
                  </a:cxn>
                  <a:cxn ang="0">
                    <a:pos x="1358" y="0"/>
                  </a:cxn>
                  <a:cxn ang="0">
                    <a:pos x="1358" y="149"/>
                  </a:cxn>
                  <a:cxn ang="0">
                    <a:pos x="1712" y="149"/>
                  </a:cxn>
                  <a:cxn ang="0">
                    <a:pos x="1712" y="0"/>
                  </a:cxn>
                  <a:cxn ang="0">
                    <a:pos x="2067" y="0"/>
                  </a:cxn>
                  <a:cxn ang="0">
                    <a:pos x="2067" y="149"/>
                  </a:cxn>
                  <a:cxn ang="0">
                    <a:pos x="2421" y="149"/>
                  </a:cxn>
                </a:cxnLst>
                <a:rect l="0" t="0" r="r" b="b"/>
                <a:pathLst>
                  <a:path w="2422" h="150">
                    <a:moveTo>
                      <a:pt x="0" y="149"/>
                    </a:moveTo>
                    <a:lnTo>
                      <a:pt x="295" y="149"/>
                    </a:lnTo>
                    <a:lnTo>
                      <a:pt x="295" y="0"/>
                    </a:lnTo>
                    <a:lnTo>
                      <a:pt x="650" y="0"/>
                    </a:lnTo>
                    <a:lnTo>
                      <a:pt x="650" y="149"/>
                    </a:lnTo>
                    <a:lnTo>
                      <a:pt x="1004" y="149"/>
                    </a:lnTo>
                    <a:lnTo>
                      <a:pt x="1004" y="0"/>
                    </a:lnTo>
                    <a:lnTo>
                      <a:pt x="1358" y="0"/>
                    </a:lnTo>
                    <a:lnTo>
                      <a:pt x="1358" y="149"/>
                    </a:lnTo>
                    <a:lnTo>
                      <a:pt x="1712" y="149"/>
                    </a:lnTo>
                    <a:lnTo>
                      <a:pt x="1712" y="0"/>
                    </a:lnTo>
                    <a:lnTo>
                      <a:pt x="2067" y="0"/>
                    </a:lnTo>
                    <a:lnTo>
                      <a:pt x="2067" y="149"/>
                    </a:lnTo>
                    <a:lnTo>
                      <a:pt x="2421" y="149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18448" name="Rectangle 16"/>
              <p:cNvSpPr>
                <a:spLocks noChangeArrowheads="1"/>
              </p:cNvSpPr>
              <p:nvPr/>
            </p:nvSpPr>
            <p:spPr bwMode="auto">
              <a:xfrm>
                <a:off x="232" y="2657"/>
                <a:ext cx="217" cy="21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buNone/>
                </a:pPr>
                <a:r>
                  <a:rPr lang="en-US" sz="1800"/>
                  <a:t>C</a:t>
                </a:r>
              </a:p>
            </p:txBody>
          </p:sp>
          <p:sp>
            <p:nvSpPr>
              <p:cNvPr id="18449" name="Rectangle 17"/>
              <p:cNvSpPr>
                <a:spLocks noChangeArrowheads="1"/>
              </p:cNvSpPr>
              <p:nvPr/>
            </p:nvSpPr>
            <p:spPr bwMode="auto">
              <a:xfrm>
                <a:off x="218" y="3134"/>
                <a:ext cx="227" cy="21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buNone/>
                </a:pPr>
                <a:r>
                  <a:rPr lang="en-US" sz="1800"/>
                  <a:t>D</a:t>
                </a:r>
              </a:p>
            </p:txBody>
          </p:sp>
          <p:sp>
            <p:nvSpPr>
              <p:cNvPr id="18450" name="Rectangle 18"/>
              <p:cNvSpPr>
                <a:spLocks noChangeArrowheads="1"/>
              </p:cNvSpPr>
              <p:nvPr/>
            </p:nvSpPr>
            <p:spPr bwMode="auto">
              <a:xfrm>
                <a:off x="217" y="3381"/>
                <a:ext cx="229" cy="21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8451" name="Freeform 19"/>
              <p:cNvSpPr>
                <a:spLocks/>
              </p:cNvSpPr>
              <p:nvPr/>
            </p:nvSpPr>
            <p:spPr bwMode="auto">
              <a:xfrm>
                <a:off x="450" y="3387"/>
                <a:ext cx="2511" cy="157"/>
              </a:xfrm>
              <a:custGeom>
                <a:avLst/>
                <a:gdLst/>
                <a:ahLst/>
                <a:cxnLst>
                  <a:cxn ang="0">
                    <a:pos x="0" y="156"/>
                  </a:cxn>
                  <a:cxn ang="0">
                    <a:pos x="1053" y="156"/>
                  </a:cxn>
                  <a:cxn ang="0">
                    <a:pos x="1112" y="0"/>
                  </a:cxn>
                  <a:cxn ang="0">
                    <a:pos x="2510" y="0"/>
                  </a:cxn>
                </a:cxnLst>
                <a:rect l="0" t="0" r="r" b="b"/>
                <a:pathLst>
                  <a:path w="2511" h="157">
                    <a:moveTo>
                      <a:pt x="0" y="156"/>
                    </a:moveTo>
                    <a:lnTo>
                      <a:pt x="1053" y="156"/>
                    </a:lnTo>
                    <a:lnTo>
                      <a:pt x="1112" y="0"/>
                    </a:lnTo>
                    <a:lnTo>
                      <a:pt x="251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18452" name="Freeform 20"/>
              <p:cNvSpPr>
                <a:spLocks/>
              </p:cNvSpPr>
              <p:nvPr/>
            </p:nvSpPr>
            <p:spPr bwMode="auto">
              <a:xfrm>
                <a:off x="450" y="3140"/>
                <a:ext cx="2481" cy="149"/>
              </a:xfrm>
              <a:custGeom>
                <a:avLst/>
                <a:gdLst/>
                <a:ahLst/>
                <a:cxnLst>
                  <a:cxn ang="0">
                    <a:pos x="0" y="148"/>
                  </a:cxn>
                  <a:cxn ang="0">
                    <a:pos x="118" y="148"/>
                  </a:cxn>
                  <a:cxn ang="0">
                    <a:pos x="177" y="0"/>
                  </a:cxn>
                  <a:cxn ang="0">
                    <a:pos x="1476" y="0"/>
                  </a:cxn>
                  <a:cxn ang="0">
                    <a:pos x="1535" y="148"/>
                  </a:cxn>
                  <a:cxn ang="0">
                    <a:pos x="2480" y="148"/>
                  </a:cxn>
                </a:cxnLst>
                <a:rect l="0" t="0" r="r" b="b"/>
                <a:pathLst>
                  <a:path w="2481" h="149">
                    <a:moveTo>
                      <a:pt x="0" y="148"/>
                    </a:moveTo>
                    <a:lnTo>
                      <a:pt x="118" y="148"/>
                    </a:lnTo>
                    <a:lnTo>
                      <a:pt x="177" y="0"/>
                    </a:lnTo>
                    <a:lnTo>
                      <a:pt x="1476" y="0"/>
                    </a:lnTo>
                    <a:lnTo>
                      <a:pt x="1535" y="148"/>
                    </a:lnTo>
                    <a:lnTo>
                      <a:pt x="2480" y="1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18453" name="Freeform 21"/>
              <p:cNvSpPr>
                <a:spLocks/>
              </p:cNvSpPr>
              <p:nvPr/>
            </p:nvSpPr>
            <p:spPr bwMode="auto">
              <a:xfrm>
                <a:off x="509" y="2893"/>
                <a:ext cx="2363" cy="149"/>
              </a:xfrm>
              <a:custGeom>
                <a:avLst/>
                <a:gdLst/>
                <a:ahLst/>
                <a:cxnLst>
                  <a:cxn ang="0">
                    <a:pos x="0" y="148"/>
                  </a:cxn>
                  <a:cxn ang="0">
                    <a:pos x="768" y="148"/>
                  </a:cxn>
                  <a:cxn ang="0">
                    <a:pos x="827" y="0"/>
                  </a:cxn>
                  <a:cxn ang="0">
                    <a:pos x="1476" y="0"/>
                  </a:cxn>
                  <a:cxn ang="0">
                    <a:pos x="1535" y="148"/>
                  </a:cxn>
                  <a:cxn ang="0">
                    <a:pos x="2362" y="148"/>
                  </a:cxn>
                </a:cxnLst>
                <a:rect l="0" t="0" r="r" b="b"/>
                <a:pathLst>
                  <a:path w="2363" h="149">
                    <a:moveTo>
                      <a:pt x="0" y="148"/>
                    </a:moveTo>
                    <a:lnTo>
                      <a:pt x="768" y="148"/>
                    </a:lnTo>
                    <a:lnTo>
                      <a:pt x="827" y="0"/>
                    </a:lnTo>
                    <a:lnTo>
                      <a:pt x="1476" y="0"/>
                    </a:lnTo>
                    <a:lnTo>
                      <a:pt x="1535" y="148"/>
                    </a:lnTo>
                    <a:lnTo>
                      <a:pt x="2362" y="1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None/>
                </a:pPr>
                <a:endParaRPr lang="en-US"/>
              </a:p>
            </p:txBody>
          </p:sp>
          <p:sp>
            <p:nvSpPr>
              <p:cNvPr id="18454" name="Rectangle 22"/>
              <p:cNvSpPr>
                <a:spLocks noChangeArrowheads="1"/>
              </p:cNvSpPr>
              <p:nvPr/>
            </p:nvSpPr>
            <p:spPr bwMode="auto">
              <a:xfrm>
                <a:off x="124" y="2904"/>
                <a:ext cx="316" cy="21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buNone/>
                </a:pPr>
                <a:r>
                  <a:rPr lang="en-US" sz="1800"/>
                  <a:t>EN</a:t>
                </a:r>
              </a:p>
            </p:txBody>
          </p:sp>
        </p:grpSp>
        <p:sp>
          <p:nvSpPr>
            <p:cNvPr id="18456" name="Line 24"/>
            <p:cNvSpPr>
              <a:spLocks noChangeShapeType="1"/>
            </p:cNvSpPr>
            <p:nvPr/>
          </p:nvSpPr>
          <p:spPr bwMode="auto">
            <a:xfrm>
              <a:off x="739" y="2609"/>
              <a:ext cx="0" cy="9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57" name="Line 25"/>
            <p:cNvSpPr>
              <a:spLocks noChangeShapeType="1"/>
            </p:cNvSpPr>
            <p:nvPr/>
          </p:nvSpPr>
          <p:spPr bwMode="auto">
            <a:xfrm>
              <a:off x="1448" y="2598"/>
              <a:ext cx="0" cy="9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58" name="Line 26"/>
            <p:cNvSpPr>
              <a:spLocks noChangeShapeType="1"/>
            </p:cNvSpPr>
            <p:nvPr/>
          </p:nvSpPr>
          <p:spPr bwMode="auto">
            <a:xfrm>
              <a:off x="2157" y="2587"/>
              <a:ext cx="0" cy="9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496562" y="3853901"/>
            <a:ext cx="3257880" cy="1825625"/>
            <a:chOff x="5496562" y="3853901"/>
            <a:chExt cx="3257880" cy="1825625"/>
          </a:xfrm>
        </p:grpSpPr>
        <p:sp>
          <p:nvSpPr>
            <p:cNvPr id="18460" name="Rectangle 28"/>
            <p:cNvSpPr>
              <a:spLocks noChangeArrowheads="1"/>
            </p:cNvSpPr>
            <p:nvPr/>
          </p:nvSpPr>
          <p:spPr bwMode="auto">
            <a:xfrm>
              <a:off x="7137400" y="4866726"/>
              <a:ext cx="812800" cy="8128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1" name="Rectangle 29"/>
            <p:cNvSpPr>
              <a:spLocks noChangeArrowheads="1"/>
            </p:cNvSpPr>
            <p:nvPr/>
          </p:nvSpPr>
          <p:spPr bwMode="auto">
            <a:xfrm>
              <a:off x="7403935" y="5068338"/>
              <a:ext cx="362280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dirty="0"/>
                <a:t>ff</a:t>
              </a:r>
            </a:p>
          </p:txBody>
        </p:sp>
        <p:sp>
          <p:nvSpPr>
            <p:cNvPr id="18462" name="Freeform 30"/>
            <p:cNvSpPr>
              <a:spLocks/>
            </p:cNvSpPr>
            <p:nvPr/>
          </p:nvSpPr>
          <p:spPr bwMode="auto">
            <a:xfrm>
              <a:off x="7150100" y="5311226"/>
              <a:ext cx="153988" cy="3063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96"/>
                </a:cxn>
                <a:cxn ang="0">
                  <a:pos x="0" y="192"/>
                </a:cxn>
              </a:cxnLst>
              <a:rect l="0" t="0" r="r" b="b"/>
              <a:pathLst>
                <a:path w="97" h="193">
                  <a:moveTo>
                    <a:pt x="0" y="0"/>
                  </a:moveTo>
                  <a:lnTo>
                    <a:pt x="96" y="96"/>
                  </a:lnTo>
                  <a:lnTo>
                    <a:pt x="0" y="1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3" name="Line 31"/>
            <p:cNvSpPr>
              <a:spLocks noChangeShapeType="1"/>
            </p:cNvSpPr>
            <p:nvPr/>
          </p:nvSpPr>
          <p:spPr bwMode="auto">
            <a:xfrm>
              <a:off x="5880100" y="5476326"/>
              <a:ext cx="12319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4" name="Line 32"/>
            <p:cNvSpPr>
              <a:spLocks noChangeShapeType="1"/>
            </p:cNvSpPr>
            <p:nvPr/>
          </p:nvSpPr>
          <p:spPr bwMode="auto">
            <a:xfrm>
              <a:off x="7975600" y="5235026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5" name="Line 33"/>
            <p:cNvSpPr>
              <a:spLocks noChangeShapeType="1"/>
            </p:cNvSpPr>
            <p:nvPr/>
          </p:nvSpPr>
          <p:spPr bwMode="auto">
            <a:xfrm>
              <a:off x="5867400" y="5235026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8390559" y="4984201"/>
              <a:ext cx="363883" cy="339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Q</a:t>
              </a:r>
            </a:p>
          </p:txBody>
        </p:sp>
        <p:sp>
          <p:nvSpPr>
            <p:cNvPr id="18467" name="Rectangle 35"/>
            <p:cNvSpPr>
              <a:spLocks noChangeArrowheads="1"/>
            </p:cNvSpPr>
            <p:nvPr/>
          </p:nvSpPr>
          <p:spPr bwMode="auto">
            <a:xfrm>
              <a:off x="5496562" y="5009601"/>
              <a:ext cx="360677" cy="6576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D</a:t>
              </a:r>
            </a:p>
            <a:p>
              <a:pPr algn="ctr">
                <a:buNone/>
              </a:pPr>
              <a:r>
                <a:rPr lang="en-US" sz="1800"/>
                <a:t>C</a:t>
              </a:r>
            </a:p>
          </p:txBody>
        </p:sp>
        <p:sp>
          <p:nvSpPr>
            <p:cNvPr id="18468" name="Freeform 36"/>
            <p:cNvSpPr>
              <a:spLocks/>
            </p:cNvSpPr>
            <p:nvPr/>
          </p:nvSpPr>
          <p:spPr bwMode="auto">
            <a:xfrm>
              <a:off x="6388100" y="4701626"/>
              <a:ext cx="395288" cy="7000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40"/>
                </a:cxn>
                <a:cxn ang="0">
                  <a:pos x="248" y="376"/>
                </a:cxn>
                <a:cxn ang="0">
                  <a:pos x="248" y="64"/>
                </a:cxn>
                <a:cxn ang="0">
                  <a:pos x="0" y="0"/>
                </a:cxn>
              </a:cxnLst>
              <a:rect l="0" t="0" r="r" b="b"/>
              <a:pathLst>
                <a:path w="249" h="441">
                  <a:moveTo>
                    <a:pt x="0" y="0"/>
                  </a:moveTo>
                  <a:lnTo>
                    <a:pt x="0" y="440"/>
                  </a:lnTo>
                  <a:lnTo>
                    <a:pt x="248" y="376"/>
                  </a:lnTo>
                  <a:lnTo>
                    <a:pt x="248" y="64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69" name="Line 37"/>
            <p:cNvSpPr>
              <a:spLocks noChangeShapeType="1"/>
            </p:cNvSpPr>
            <p:nvPr/>
          </p:nvSpPr>
          <p:spPr bwMode="auto">
            <a:xfrm>
              <a:off x="6794500" y="5069926"/>
              <a:ext cx="330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0" name="Freeform 38"/>
            <p:cNvSpPr>
              <a:spLocks/>
            </p:cNvSpPr>
            <p:nvPr/>
          </p:nvSpPr>
          <p:spPr bwMode="auto">
            <a:xfrm>
              <a:off x="5969000" y="4371426"/>
              <a:ext cx="2135188" cy="865187"/>
            </a:xfrm>
            <a:custGeom>
              <a:avLst/>
              <a:gdLst/>
              <a:ahLst/>
              <a:cxnLst>
                <a:cxn ang="0">
                  <a:pos x="1344" y="544"/>
                </a:cxn>
                <a:cxn ang="0">
                  <a:pos x="1344" y="0"/>
                </a:cxn>
                <a:cxn ang="0">
                  <a:pos x="0" y="0"/>
                </a:cxn>
                <a:cxn ang="0">
                  <a:pos x="0" y="336"/>
                </a:cxn>
                <a:cxn ang="0">
                  <a:pos x="264" y="336"/>
                </a:cxn>
              </a:cxnLst>
              <a:rect l="0" t="0" r="r" b="b"/>
              <a:pathLst>
                <a:path w="1345" h="545">
                  <a:moveTo>
                    <a:pt x="1344" y="544"/>
                  </a:moveTo>
                  <a:lnTo>
                    <a:pt x="1344" y="0"/>
                  </a:lnTo>
                  <a:lnTo>
                    <a:pt x="0" y="0"/>
                  </a:lnTo>
                  <a:lnTo>
                    <a:pt x="0" y="336"/>
                  </a:lnTo>
                  <a:lnTo>
                    <a:pt x="264" y="33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1" name="Line 39"/>
            <p:cNvSpPr>
              <a:spLocks noChangeShapeType="1"/>
            </p:cNvSpPr>
            <p:nvPr/>
          </p:nvSpPr>
          <p:spPr bwMode="auto">
            <a:xfrm>
              <a:off x="6578600" y="4225376"/>
              <a:ext cx="0" cy="5207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2" name="Rectangle 40"/>
            <p:cNvSpPr>
              <a:spLocks noChangeArrowheads="1"/>
            </p:cNvSpPr>
            <p:nvPr/>
          </p:nvSpPr>
          <p:spPr bwMode="auto">
            <a:xfrm>
              <a:off x="6315030" y="3853901"/>
              <a:ext cx="501741" cy="339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EN</a:t>
              </a:r>
            </a:p>
          </p:txBody>
        </p:sp>
        <p:sp>
          <p:nvSpPr>
            <p:cNvPr id="18489" name="Rectangle 57"/>
            <p:cNvSpPr>
              <a:spLocks noChangeArrowheads="1"/>
            </p:cNvSpPr>
            <p:nvPr/>
          </p:nvSpPr>
          <p:spPr bwMode="auto">
            <a:xfrm>
              <a:off x="6348413" y="4747663"/>
              <a:ext cx="330220" cy="6576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buNone/>
              </a:pPr>
              <a:r>
                <a:rPr lang="en-US" sz="1800" dirty="0"/>
                <a:t>0</a:t>
              </a:r>
            </a:p>
            <a:p>
              <a:pPr>
                <a:buNone/>
              </a:pPr>
              <a:r>
                <a:rPr lang="en-US" sz="1800" dirty="0"/>
                <a:t>1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041855" y="2336710"/>
            <a:ext cx="3676074" cy="1160517"/>
            <a:chOff x="5041855" y="2336710"/>
            <a:chExt cx="3676074" cy="1160517"/>
          </a:xfrm>
        </p:grpSpPr>
        <p:sp>
          <p:nvSpPr>
            <p:cNvPr id="18473" name="Rectangle 41"/>
            <p:cNvSpPr>
              <a:spLocks noChangeArrowheads="1"/>
            </p:cNvSpPr>
            <p:nvPr/>
          </p:nvSpPr>
          <p:spPr bwMode="auto">
            <a:xfrm>
              <a:off x="7100888" y="2371635"/>
              <a:ext cx="812800" cy="8128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4" name="Rectangle 42"/>
            <p:cNvSpPr>
              <a:spLocks noChangeArrowheads="1"/>
            </p:cNvSpPr>
            <p:nvPr/>
          </p:nvSpPr>
          <p:spPr bwMode="auto">
            <a:xfrm>
              <a:off x="7367422" y="2573248"/>
              <a:ext cx="362280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dirty="0"/>
                <a:t>ff</a:t>
              </a:r>
            </a:p>
          </p:txBody>
        </p:sp>
        <p:sp>
          <p:nvSpPr>
            <p:cNvPr id="18475" name="Freeform 43"/>
            <p:cNvSpPr>
              <a:spLocks/>
            </p:cNvSpPr>
            <p:nvPr/>
          </p:nvSpPr>
          <p:spPr bwMode="auto">
            <a:xfrm>
              <a:off x="7113588" y="2816135"/>
              <a:ext cx="153987" cy="306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96"/>
                </a:cxn>
                <a:cxn ang="0">
                  <a:pos x="0" y="192"/>
                </a:cxn>
              </a:cxnLst>
              <a:rect l="0" t="0" r="r" b="b"/>
              <a:pathLst>
                <a:path w="97" h="193">
                  <a:moveTo>
                    <a:pt x="0" y="0"/>
                  </a:moveTo>
                  <a:lnTo>
                    <a:pt x="96" y="96"/>
                  </a:lnTo>
                  <a:lnTo>
                    <a:pt x="0" y="1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6" name="Line 44"/>
            <p:cNvSpPr>
              <a:spLocks noChangeShapeType="1"/>
            </p:cNvSpPr>
            <p:nvPr/>
          </p:nvSpPr>
          <p:spPr bwMode="auto">
            <a:xfrm>
              <a:off x="6567488" y="2968535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7" name="Line 45"/>
            <p:cNvSpPr>
              <a:spLocks noChangeShapeType="1"/>
            </p:cNvSpPr>
            <p:nvPr/>
          </p:nvSpPr>
          <p:spPr bwMode="auto">
            <a:xfrm>
              <a:off x="7939088" y="2739935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8" name="Line 46"/>
            <p:cNvSpPr>
              <a:spLocks noChangeShapeType="1"/>
            </p:cNvSpPr>
            <p:nvPr/>
          </p:nvSpPr>
          <p:spPr bwMode="auto">
            <a:xfrm>
              <a:off x="6567488" y="2587535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79" name="Rectangle 47"/>
            <p:cNvSpPr>
              <a:spLocks noChangeArrowheads="1"/>
            </p:cNvSpPr>
            <p:nvPr/>
          </p:nvSpPr>
          <p:spPr bwMode="auto">
            <a:xfrm>
              <a:off x="8354046" y="2489110"/>
              <a:ext cx="363883" cy="339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Q</a:t>
              </a:r>
            </a:p>
          </p:txBody>
        </p:sp>
        <p:sp>
          <p:nvSpPr>
            <p:cNvPr id="18480" name="Rectangle 48"/>
            <p:cNvSpPr>
              <a:spLocks noChangeArrowheads="1"/>
            </p:cNvSpPr>
            <p:nvPr/>
          </p:nvSpPr>
          <p:spPr bwMode="auto">
            <a:xfrm>
              <a:off x="6222049" y="2336710"/>
              <a:ext cx="360677" cy="339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8481" name="Rectangle 49"/>
            <p:cNvSpPr>
              <a:spLocks noChangeArrowheads="1"/>
            </p:cNvSpPr>
            <p:nvPr/>
          </p:nvSpPr>
          <p:spPr bwMode="auto">
            <a:xfrm>
              <a:off x="5185489" y="2892335"/>
              <a:ext cx="344646" cy="339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C</a:t>
              </a:r>
            </a:p>
          </p:txBody>
        </p:sp>
        <p:sp>
          <p:nvSpPr>
            <p:cNvPr id="18482" name="Rectangle 50"/>
            <p:cNvSpPr>
              <a:spLocks noChangeArrowheads="1"/>
            </p:cNvSpPr>
            <p:nvPr/>
          </p:nvSpPr>
          <p:spPr bwMode="auto">
            <a:xfrm>
              <a:off x="5041855" y="2619285"/>
              <a:ext cx="501741" cy="339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buNone/>
              </a:pPr>
              <a:r>
                <a:rPr lang="en-US" sz="1800"/>
                <a:t>EN</a:t>
              </a:r>
            </a:p>
          </p:txBody>
        </p:sp>
        <p:sp>
          <p:nvSpPr>
            <p:cNvPr id="18486" name="Line 54"/>
            <p:cNvSpPr>
              <a:spLocks noChangeShapeType="1"/>
            </p:cNvSpPr>
            <p:nvPr/>
          </p:nvSpPr>
          <p:spPr bwMode="auto">
            <a:xfrm>
              <a:off x="5562600" y="3065373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87" name="Line 55"/>
            <p:cNvSpPr>
              <a:spLocks noChangeShapeType="1"/>
            </p:cNvSpPr>
            <p:nvPr/>
          </p:nvSpPr>
          <p:spPr bwMode="auto">
            <a:xfrm>
              <a:off x="5546725" y="2849473"/>
              <a:ext cx="50800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8488" name="Rectangle 56"/>
            <p:cNvSpPr>
              <a:spLocks noChangeArrowheads="1"/>
            </p:cNvSpPr>
            <p:nvPr/>
          </p:nvSpPr>
          <p:spPr bwMode="auto">
            <a:xfrm>
              <a:off x="5513388" y="3130460"/>
              <a:ext cx="1630255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buNone/>
              </a:pPr>
              <a:r>
                <a:rPr lang="en-US" i="1" dirty="0">
                  <a:solidFill>
                    <a:srgbClr val="FF0000"/>
                  </a:solidFill>
                </a:rPr>
                <a:t>dangerous!</a:t>
              </a:r>
            </a:p>
          </p:txBody>
        </p:sp>
        <p:sp>
          <p:nvSpPr>
            <p:cNvPr id="58" name="Flowchart: Delay 57"/>
            <p:cNvSpPr/>
            <p:nvPr/>
          </p:nvSpPr>
          <p:spPr bwMode="auto">
            <a:xfrm>
              <a:off x="6059606" y="2729557"/>
              <a:ext cx="504967" cy="450377"/>
            </a:xfrm>
            <a:prstGeom prst="flowChartDelay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545911" y="6141492"/>
            <a:ext cx="4299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Data is captured only if EN is on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14,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517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27100" y="304800"/>
            <a:ext cx="7162800" cy="1143000"/>
          </a:xfrm>
          <a:noFill/>
          <a:ln/>
        </p:spPr>
        <p:txBody>
          <a:bodyPr/>
          <a:lstStyle/>
          <a:p>
            <a:r>
              <a:rPr lang="en-US"/>
              <a:t>Registers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950913" y="4106863"/>
            <a:ext cx="6955431" cy="17825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None/>
            </a:pPr>
            <a:r>
              <a:rPr lang="en-US" i="1"/>
              <a:t>Register:</a:t>
            </a:r>
            <a:r>
              <a:rPr lang="en-US"/>
              <a:t>  A group of flip-flops with a common </a:t>
            </a:r>
          </a:p>
          <a:p>
            <a:pPr>
              <a:buNone/>
            </a:pPr>
            <a:r>
              <a:rPr lang="en-US"/>
              <a:t>                 clock and enable</a:t>
            </a:r>
          </a:p>
          <a:p>
            <a:pPr>
              <a:buNone/>
            </a:pPr>
            <a:endParaRPr lang="en-US"/>
          </a:p>
          <a:p>
            <a:pPr>
              <a:buNone/>
            </a:pPr>
            <a:r>
              <a:rPr lang="en-US" i="1"/>
              <a:t>Register file:</a:t>
            </a:r>
            <a:r>
              <a:rPr lang="en-US"/>
              <a:t>  A group of registers with a common </a:t>
            </a:r>
          </a:p>
          <a:p>
            <a:pPr>
              <a:buNone/>
            </a:pPr>
            <a:r>
              <a:rPr lang="en-US"/>
              <a:t>                 clock, input and output port(s)</a:t>
            </a: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1374775" y="1497013"/>
            <a:ext cx="5094288" cy="1824037"/>
            <a:chOff x="866" y="943"/>
            <a:chExt cx="3209" cy="1149"/>
          </a:xfrm>
        </p:grpSpPr>
        <p:sp>
          <p:nvSpPr>
            <p:cNvPr id="19460" name="Rectangle 4"/>
            <p:cNvSpPr>
              <a:spLocks noChangeArrowheads="1"/>
            </p:cNvSpPr>
            <p:nvPr/>
          </p:nvSpPr>
          <p:spPr bwMode="auto">
            <a:xfrm>
              <a:off x="3774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3830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>
              <a:off x="3939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>
              <a:off x="3932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64" name="Rectangle 8"/>
            <p:cNvSpPr>
              <a:spLocks noChangeArrowheads="1"/>
            </p:cNvSpPr>
            <p:nvPr/>
          </p:nvSpPr>
          <p:spPr bwMode="auto">
            <a:xfrm>
              <a:off x="3845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65" name="Freeform 9"/>
            <p:cNvSpPr>
              <a:spLocks/>
            </p:cNvSpPr>
            <p:nvPr/>
          </p:nvSpPr>
          <p:spPr bwMode="auto">
            <a:xfrm>
              <a:off x="1514" y="1549"/>
              <a:ext cx="58" cy="1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58"/>
                </a:cxn>
                <a:cxn ang="0">
                  <a:pos x="0" y="115"/>
                </a:cxn>
              </a:cxnLst>
              <a:rect l="0" t="0" r="r" b="b"/>
              <a:pathLst>
                <a:path w="58" h="116">
                  <a:moveTo>
                    <a:pt x="0" y="0"/>
                  </a:moveTo>
                  <a:lnTo>
                    <a:pt x="57" y="58"/>
                  </a:lnTo>
                  <a:lnTo>
                    <a:pt x="0" y="115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3464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>
              <a:off x="3520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>
              <a:off x="3629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>
              <a:off x="3622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70" name="Rectangle 14"/>
            <p:cNvSpPr>
              <a:spLocks noChangeArrowheads="1"/>
            </p:cNvSpPr>
            <p:nvPr/>
          </p:nvSpPr>
          <p:spPr bwMode="auto">
            <a:xfrm>
              <a:off x="3535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71" name="Rectangle 15"/>
            <p:cNvSpPr>
              <a:spLocks noChangeArrowheads="1"/>
            </p:cNvSpPr>
            <p:nvPr/>
          </p:nvSpPr>
          <p:spPr bwMode="auto">
            <a:xfrm>
              <a:off x="3136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72" name="Rectangle 16"/>
            <p:cNvSpPr>
              <a:spLocks noChangeArrowheads="1"/>
            </p:cNvSpPr>
            <p:nvPr/>
          </p:nvSpPr>
          <p:spPr bwMode="auto">
            <a:xfrm>
              <a:off x="3192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73" name="Line 17"/>
            <p:cNvSpPr>
              <a:spLocks noChangeShapeType="1"/>
            </p:cNvSpPr>
            <p:nvPr/>
          </p:nvSpPr>
          <p:spPr bwMode="auto">
            <a:xfrm>
              <a:off x="3301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74" name="Line 18"/>
            <p:cNvSpPr>
              <a:spLocks noChangeShapeType="1"/>
            </p:cNvSpPr>
            <p:nvPr/>
          </p:nvSpPr>
          <p:spPr bwMode="auto">
            <a:xfrm>
              <a:off x="3294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75" name="Rectangle 19"/>
            <p:cNvSpPr>
              <a:spLocks noChangeArrowheads="1"/>
            </p:cNvSpPr>
            <p:nvPr/>
          </p:nvSpPr>
          <p:spPr bwMode="auto">
            <a:xfrm>
              <a:off x="3207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76" name="Rectangle 20"/>
            <p:cNvSpPr>
              <a:spLocks noChangeArrowheads="1"/>
            </p:cNvSpPr>
            <p:nvPr/>
          </p:nvSpPr>
          <p:spPr bwMode="auto">
            <a:xfrm>
              <a:off x="2808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77" name="Rectangle 21"/>
            <p:cNvSpPr>
              <a:spLocks noChangeArrowheads="1"/>
            </p:cNvSpPr>
            <p:nvPr/>
          </p:nvSpPr>
          <p:spPr bwMode="auto">
            <a:xfrm>
              <a:off x="2864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78" name="Line 22"/>
            <p:cNvSpPr>
              <a:spLocks noChangeShapeType="1"/>
            </p:cNvSpPr>
            <p:nvPr/>
          </p:nvSpPr>
          <p:spPr bwMode="auto">
            <a:xfrm>
              <a:off x="2973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79" name="Line 23"/>
            <p:cNvSpPr>
              <a:spLocks noChangeShapeType="1"/>
            </p:cNvSpPr>
            <p:nvPr/>
          </p:nvSpPr>
          <p:spPr bwMode="auto">
            <a:xfrm>
              <a:off x="2966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80" name="Rectangle 24"/>
            <p:cNvSpPr>
              <a:spLocks noChangeArrowheads="1"/>
            </p:cNvSpPr>
            <p:nvPr/>
          </p:nvSpPr>
          <p:spPr bwMode="auto">
            <a:xfrm>
              <a:off x="2879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81" name="Rectangle 25"/>
            <p:cNvSpPr>
              <a:spLocks noChangeArrowheads="1"/>
            </p:cNvSpPr>
            <p:nvPr/>
          </p:nvSpPr>
          <p:spPr bwMode="auto">
            <a:xfrm>
              <a:off x="2480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82" name="Rectangle 26"/>
            <p:cNvSpPr>
              <a:spLocks noChangeArrowheads="1"/>
            </p:cNvSpPr>
            <p:nvPr/>
          </p:nvSpPr>
          <p:spPr bwMode="auto">
            <a:xfrm>
              <a:off x="2536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83" name="Line 27"/>
            <p:cNvSpPr>
              <a:spLocks noChangeShapeType="1"/>
            </p:cNvSpPr>
            <p:nvPr/>
          </p:nvSpPr>
          <p:spPr bwMode="auto">
            <a:xfrm>
              <a:off x="2645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84" name="Line 28"/>
            <p:cNvSpPr>
              <a:spLocks noChangeShapeType="1"/>
            </p:cNvSpPr>
            <p:nvPr/>
          </p:nvSpPr>
          <p:spPr bwMode="auto">
            <a:xfrm>
              <a:off x="2638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85" name="Rectangle 29"/>
            <p:cNvSpPr>
              <a:spLocks noChangeArrowheads="1"/>
            </p:cNvSpPr>
            <p:nvPr/>
          </p:nvSpPr>
          <p:spPr bwMode="auto">
            <a:xfrm>
              <a:off x="2551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86" name="Rectangle 30"/>
            <p:cNvSpPr>
              <a:spLocks noChangeArrowheads="1"/>
            </p:cNvSpPr>
            <p:nvPr/>
          </p:nvSpPr>
          <p:spPr bwMode="auto">
            <a:xfrm>
              <a:off x="2152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87" name="Rectangle 31"/>
            <p:cNvSpPr>
              <a:spLocks noChangeArrowheads="1"/>
            </p:cNvSpPr>
            <p:nvPr/>
          </p:nvSpPr>
          <p:spPr bwMode="auto">
            <a:xfrm>
              <a:off x="2208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88" name="Line 32"/>
            <p:cNvSpPr>
              <a:spLocks noChangeShapeType="1"/>
            </p:cNvSpPr>
            <p:nvPr/>
          </p:nvSpPr>
          <p:spPr bwMode="auto">
            <a:xfrm>
              <a:off x="2317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89" name="Line 33"/>
            <p:cNvSpPr>
              <a:spLocks noChangeShapeType="1"/>
            </p:cNvSpPr>
            <p:nvPr/>
          </p:nvSpPr>
          <p:spPr bwMode="auto">
            <a:xfrm>
              <a:off x="2310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90" name="Rectangle 34"/>
            <p:cNvSpPr>
              <a:spLocks noChangeArrowheads="1"/>
            </p:cNvSpPr>
            <p:nvPr/>
          </p:nvSpPr>
          <p:spPr bwMode="auto">
            <a:xfrm>
              <a:off x="2223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91" name="Rectangle 35"/>
            <p:cNvSpPr>
              <a:spLocks noChangeArrowheads="1"/>
            </p:cNvSpPr>
            <p:nvPr/>
          </p:nvSpPr>
          <p:spPr bwMode="auto">
            <a:xfrm>
              <a:off x="1824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92" name="Rectangle 36"/>
            <p:cNvSpPr>
              <a:spLocks noChangeArrowheads="1"/>
            </p:cNvSpPr>
            <p:nvPr/>
          </p:nvSpPr>
          <p:spPr bwMode="auto">
            <a:xfrm>
              <a:off x="1880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ff</a:t>
              </a:r>
            </a:p>
          </p:txBody>
        </p:sp>
        <p:sp>
          <p:nvSpPr>
            <p:cNvPr id="19493" name="Line 37"/>
            <p:cNvSpPr>
              <a:spLocks noChangeShapeType="1"/>
            </p:cNvSpPr>
            <p:nvPr/>
          </p:nvSpPr>
          <p:spPr bwMode="auto">
            <a:xfrm>
              <a:off x="1989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94" name="Line 38"/>
            <p:cNvSpPr>
              <a:spLocks noChangeShapeType="1"/>
            </p:cNvSpPr>
            <p:nvPr/>
          </p:nvSpPr>
          <p:spPr bwMode="auto">
            <a:xfrm>
              <a:off x="1982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95" name="Rectangle 39"/>
            <p:cNvSpPr>
              <a:spLocks noChangeArrowheads="1"/>
            </p:cNvSpPr>
            <p:nvPr/>
          </p:nvSpPr>
          <p:spPr bwMode="auto">
            <a:xfrm>
              <a:off x="1895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496" name="Rectangle 40"/>
            <p:cNvSpPr>
              <a:spLocks noChangeArrowheads="1"/>
            </p:cNvSpPr>
            <p:nvPr/>
          </p:nvSpPr>
          <p:spPr bwMode="auto">
            <a:xfrm>
              <a:off x="1496" y="1371"/>
              <a:ext cx="301" cy="3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97" name="Rectangle 41"/>
            <p:cNvSpPr>
              <a:spLocks noChangeArrowheads="1"/>
            </p:cNvSpPr>
            <p:nvPr/>
          </p:nvSpPr>
          <p:spPr bwMode="auto">
            <a:xfrm>
              <a:off x="1552" y="1424"/>
              <a:ext cx="174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 dirty="0" err="1"/>
                <a:t>ff</a:t>
              </a:r>
              <a:endParaRPr lang="en-US" sz="1800" dirty="0"/>
            </a:p>
          </p:txBody>
        </p:sp>
        <p:sp>
          <p:nvSpPr>
            <p:cNvPr id="19498" name="Line 42"/>
            <p:cNvSpPr>
              <a:spLocks noChangeShapeType="1"/>
            </p:cNvSpPr>
            <p:nvPr/>
          </p:nvSpPr>
          <p:spPr bwMode="auto">
            <a:xfrm>
              <a:off x="1661" y="168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499" name="Line 43"/>
            <p:cNvSpPr>
              <a:spLocks noChangeShapeType="1"/>
            </p:cNvSpPr>
            <p:nvPr/>
          </p:nvSpPr>
          <p:spPr bwMode="auto">
            <a:xfrm>
              <a:off x="1654" y="1169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grpSp>
          <p:nvGrpSpPr>
            <p:cNvPr id="3" name="Group 52"/>
            <p:cNvGrpSpPr>
              <a:grpSpLocks/>
            </p:cNvGrpSpPr>
            <p:nvPr/>
          </p:nvGrpSpPr>
          <p:grpSpPr bwMode="auto">
            <a:xfrm>
              <a:off x="1571" y="1901"/>
              <a:ext cx="2481" cy="191"/>
              <a:chOff x="1571" y="1901"/>
              <a:chExt cx="2481" cy="191"/>
            </a:xfrm>
          </p:grpSpPr>
          <p:sp>
            <p:nvSpPr>
              <p:cNvPr id="19500" name="Rectangle 44"/>
              <p:cNvSpPr>
                <a:spLocks noChangeArrowheads="1"/>
              </p:cNvSpPr>
              <p:nvPr/>
            </p:nvSpPr>
            <p:spPr bwMode="auto">
              <a:xfrm>
                <a:off x="3867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1" name="Rectangle 45"/>
              <p:cNvSpPr>
                <a:spLocks noChangeArrowheads="1"/>
              </p:cNvSpPr>
              <p:nvPr/>
            </p:nvSpPr>
            <p:spPr bwMode="auto">
              <a:xfrm>
                <a:off x="3539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2" name="Rectangle 46"/>
              <p:cNvSpPr>
                <a:spLocks noChangeArrowheads="1"/>
              </p:cNvSpPr>
              <p:nvPr/>
            </p:nvSpPr>
            <p:spPr bwMode="auto">
              <a:xfrm>
                <a:off x="3211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3" name="Rectangle 47"/>
              <p:cNvSpPr>
                <a:spLocks noChangeArrowheads="1"/>
              </p:cNvSpPr>
              <p:nvPr/>
            </p:nvSpPr>
            <p:spPr bwMode="auto">
              <a:xfrm>
                <a:off x="2883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4" name="Rectangle 48"/>
              <p:cNvSpPr>
                <a:spLocks noChangeArrowheads="1"/>
              </p:cNvSpPr>
              <p:nvPr/>
            </p:nvSpPr>
            <p:spPr bwMode="auto">
              <a:xfrm>
                <a:off x="2555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5" name="Rectangle 49"/>
              <p:cNvSpPr>
                <a:spLocks noChangeArrowheads="1"/>
              </p:cNvSpPr>
              <p:nvPr/>
            </p:nvSpPr>
            <p:spPr bwMode="auto">
              <a:xfrm>
                <a:off x="2227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6" name="Rectangle 50"/>
              <p:cNvSpPr>
                <a:spLocks noChangeArrowheads="1"/>
              </p:cNvSpPr>
              <p:nvPr/>
            </p:nvSpPr>
            <p:spPr bwMode="auto">
              <a:xfrm>
                <a:off x="1899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  <p:sp>
            <p:nvSpPr>
              <p:cNvPr id="19507" name="Rectangle 51"/>
              <p:cNvSpPr>
                <a:spLocks noChangeArrowheads="1"/>
              </p:cNvSpPr>
              <p:nvPr/>
            </p:nvSpPr>
            <p:spPr bwMode="auto">
              <a:xfrm>
                <a:off x="1571" y="1901"/>
                <a:ext cx="185" cy="1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buNone/>
                </a:pPr>
                <a:r>
                  <a:rPr lang="en-US" sz="1800"/>
                  <a:t>Q</a:t>
                </a:r>
              </a:p>
            </p:txBody>
          </p:sp>
        </p:grpSp>
        <p:sp>
          <p:nvSpPr>
            <p:cNvPr id="19509" name="Rectangle 53"/>
            <p:cNvSpPr>
              <a:spLocks noChangeArrowheads="1"/>
            </p:cNvSpPr>
            <p:nvPr/>
          </p:nvSpPr>
          <p:spPr bwMode="auto">
            <a:xfrm>
              <a:off x="1567" y="943"/>
              <a:ext cx="183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55562" tIns="26988" rIns="55562" bIns="26988">
              <a:spAutoFit/>
            </a:bodyPr>
            <a:lstStyle/>
            <a:p>
              <a:pPr algn="ctr" defTabSz="330200">
                <a:buNone/>
              </a:pPr>
              <a:r>
                <a:rPr lang="en-US" sz="1800"/>
                <a:t>D</a:t>
              </a:r>
            </a:p>
          </p:txBody>
        </p:sp>
        <p:sp>
          <p:nvSpPr>
            <p:cNvPr id="19510" name="Line 54"/>
            <p:cNvSpPr>
              <a:spLocks noChangeShapeType="1"/>
            </p:cNvSpPr>
            <p:nvPr/>
          </p:nvSpPr>
          <p:spPr bwMode="auto">
            <a:xfrm flipH="1">
              <a:off x="1292" y="1608"/>
              <a:ext cx="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511" name="Rectangle 55"/>
            <p:cNvSpPr>
              <a:spLocks noChangeArrowheads="1"/>
            </p:cNvSpPr>
            <p:nvPr/>
          </p:nvSpPr>
          <p:spPr bwMode="auto">
            <a:xfrm>
              <a:off x="891" y="1481"/>
              <a:ext cx="217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buNone/>
              </a:pPr>
              <a:r>
                <a:rPr lang="en-US" sz="1800"/>
                <a:t>C</a:t>
              </a:r>
            </a:p>
          </p:txBody>
        </p:sp>
        <p:sp>
          <p:nvSpPr>
            <p:cNvPr id="19512" name="Line 56"/>
            <p:cNvSpPr>
              <a:spLocks noChangeShapeType="1"/>
            </p:cNvSpPr>
            <p:nvPr/>
          </p:nvSpPr>
          <p:spPr bwMode="auto">
            <a:xfrm>
              <a:off x="1175" y="1424"/>
              <a:ext cx="31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/>
            </a:p>
          </p:txBody>
        </p:sp>
        <p:sp>
          <p:nvSpPr>
            <p:cNvPr id="19513" name="Rectangle 57"/>
            <p:cNvSpPr>
              <a:spLocks noChangeArrowheads="1"/>
            </p:cNvSpPr>
            <p:nvPr/>
          </p:nvSpPr>
          <p:spPr bwMode="auto">
            <a:xfrm>
              <a:off x="866" y="1238"/>
              <a:ext cx="299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buNone/>
              </a:pPr>
              <a:r>
                <a:rPr lang="en-US" sz="1800"/>
                <a:t>En</a:t>
              </a:r>
            </a:p>
          </p:txBody>
        </p:sp>
      </p:grpSp>
      <p:sp>
        <p:nvSpPr>
          <p:cNvPr id="65" name="Freeform 5"/>
          <p:cNvSpPr>
            <a:spLocks/>
          </p:cNvSpPr>
          <p:nvPr/>
        </p:nvSpPr>
        <p:spPr bwMode="auto">
          <a:xfrm>
            <a:off x="2366185" y="2476103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66" name="Freeform 5"/>
          <p:cNvSpPr>
            <a:spLocks/>
          </p:cNvSpPr>
          <p:nvPr/>
        </p:nvSpPr>
        <p:spPr bwMode="auto">
          <a:xfrm>
            <a:off x="2890740" y="2476103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67" name="Freeform 5"/>
          <p:cNvSpPr>
            <a:spLocks/>
          </p:cNvSpPr>
          <p:nvPr/>
        </p:nvSpPr>
        <p:spPr bwMode="auto">
          <a:xfrm>
            <a:off x="3418218" y="2472051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69" name="Freeform 5"/>
          <p:cNvSpPr>
            <a:spLocks/>
          </p:cNvSpPr>
          <p:nvPr/>
        </p:nvSpPr>
        <p:spPr bwMode="auto">
          <a:xfrm>
            <a:off x="3937000" y="2472051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0" name="Freeform 5"/>
          <p:cNvSpPr>
            <a:spLocks/>
          </p:cNvSpPr>
          <p:nvPr/>
        </p:nvSpPr>
        <p:spPr bwMode="auto">
          <a:xfrm>
            <a:off x="4463901" y="2472051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" name="Freeform 5"/>
          <p:cNvSpPr>
            <a:spLocks/>
          </p:cNvSpPr>
          <p:nvPr/>
        </p:nvSpPr>
        <p:spPr bwMode="auto">
          <a:xfrm>
            <a:off x="4971254" y="2472051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" name="Freeform 5"/>
          <p:cNvSpPr>
            <a:spLocks/>
          </p:cNvSpPr>
          <p:nvPr/>
        </p:nvSpPr>
        <p:spPr bwMode="auto">
          <a:xfrm>
            <a:off x="5499100" y="2472051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3" name="Freeform 5"/>
          <p:cNvSpPr>
            <a:spLocks/>
          </p:cNvSpPr>
          <p:nvPr/>
        </p:nvSpPr>
        <p:spPr bwMode="auto">
          <a:xfrm>
            <a:off x="5990501" y="2472051"/>
            <a:ext cx="74613" cy="153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7" h="193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14,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976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An example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Modulo-4 counter</a:t>
            </a:r>
            <a:endParaRPr lang="en-US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575175" y="1857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709556"/>
              </p:ext>
            </p:extLst>
          </p:nvPr>
        </p:nvGraphicFramePr>
        <p:xfrm>
          <a:off x="654342" y="1705109"/>
          <a:ext cx="5016150" cy="2219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72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2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Prev</a:t>
                      </a:r>
                      <a:r>
                        <a:rPr lang="en-US" b="0" dirty="0" smtClean="0"/>
                        <a:t> State</a:t>
                      </a:r>
                      <a:endParaRPr lang="en-US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NextState</a:t>
                      </a:r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q1q0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bg1"/>
                          </a:solidFill>
                        </a:rPr>
                        <a:t>inc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</a:rPr>
                        <a:t> = 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bg1"/>
                          </a:solidFill>
                        </a:rPr>
                        <a:t>inc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 =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</a:rPr>
                        <a:t> 1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214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00</a:t>
                      </a:r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01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01</a:t>
                      </a:r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10</a:t>
                      </a:r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11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11</a:t>
                      </a:r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47956" y="4639112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ctr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q0</a:t>
            </a:r>
            <a:r>
              <a:rPr lang="en-US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t+1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~inc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q0</a:t>
            </a:r>
            <a:r>
              <a:rPr lang="en-US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~q0</a:t>
            </a:r>
            <a:r>
              <a:rPr lang="en-US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ctr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</a:t>
            </a:r>
            <a:r>
              <a:rPr lang="en-US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t+1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~inc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q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∙~q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∙q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∙q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∙~q0</a:t>
            </a:r>
            <a:r>
              <a:rPr lang="en-US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066829" y="1470363"/>
            <a:ext cx="2636297" cy="2524900"/>
            <a:chOff x="1941514" y="2282981"/>
            <a:chExt cx="2636297" cy="2524900"/>
          </a:xfrm>
        </p:grpSpPr>
        <p:sp>
          <p:nvSpPr>
            <p:cNvPr id="13" name="Oval 12"/>
            <p:cNvSpPr/>
            <p:nvPr/>
          </p:nvSpPr>
          <p:spPr bwMode="auto">
            <a:xfrm>
              <a:off x="2242937" y="2715398"/>
              <a:ext cx="587829" cy="587829"/>
            </a:xfrm>
            <a:prstGeom prst="ellipse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tabLst/>
              </a:pPr>
              <a:r>
                <a:rPr lang="en-US" sz="1600" dirty="0" smtClean="0">
                  <a:latin typeface="Verdana" pitchFamily="34" charset="0"/>
                </a:rPr>
                <a:t>00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3688560" y="2715398"/>
              <a:ext cx="587829" cy="587829"/>
            </a:xfrm>
            <a:prstGeom prst="ellipse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tabLst/>
              </a:pPr>
              <a:r>
                <a:rPr lang="en-US" sz="1600" dirty="0" smtClean="0">
                  <a:latin typeface="Verdana" pitchFamily="34" charset="0"/>
                </a:rPr>
                <a:t>01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3688559" y="3860575"/>
              <a:ext cx="587829" cy="587829"/>
            </a:xfrm>
            <a:prstGeom prst="ellipse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tabLst/>
              </a:pPr>
              <a:r>
                <a:rPr lang="en-US" sz="1600" dirty="0" smtClean="0">
                  <a:latin typeface="Verdana" pitchFamily="34" charset="0"/>
                </a:rPr>
                <a:t>10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2242937" y="3860574"/>
              <a:ext cx="587829" cy="587829"/>
            </a:xfrm>
            <a:prstGeom prst="ellipse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tabLst/>
              </a:pPr>
              <a:r>
                <a:rPr lang="en-US" sz="1600" dirty="0" smtClean="0">
                  <a:latin typeface="Verdana" pitchFamily="34" charset="0"/>
                </a:rPr>
                <a:t>11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8" name="Straight Arrow Connector 17"/>
            <p:cNvCxnSpPr>
              <a:stCxn id="13" idx="6"/>
              <a:endCxn id="14" idx="2"/>
            </p:cNvCxnSpPr>
            <p:nvPr/>
          </p:nvCxnSpPr>
          <p:spPr bwMode="auto">
            <a:xfrm>
              <a:off x="2830766" y="3009313"/>
              <a:ext cx="857794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9" name="Straight Arrow Connector 18"/>
            <p:cNvCxnSpPr>
              <a:stCxn id="14" idx="4"/>
              <a:endCxn id="16" idx="0"/>
            </p:cNvCxnSpPr>
            <p:nvPr/>
          </p:nvCxnSpPr>
          <p:spPr bwMode="auto">
            <a:xfrm flipH="1">
              <a:off x="3982474" y="3303227"/>
              <a:ext cx="1" cy="55734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" name="Straight Arrow Connector 19"/>
            <p:cNvCxnSpPr>
              <a:stCxn id="16" idx="2"/>
              <a:endCxn id="17" idx="6"/>
            </p:cNvCxnSpPr>
            <p:nvPr/>
          </p:nvCxnSpPr>
          <p:spPr bwMode="auto">
            <a:xfrm flipH="1" flipV="1">
              <a:off x="2830766" y="4154489"/>
              <a:ext cx="857793" cy="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" name="Straight Arrow Connector 20"/>
            <p:cNvCxnSpPr>
              <a:stCxn id="17" idx="0"/>
              <a:endCxn id="13" idx="4"/>
            </p:cNvCxnSpPr>
            <p:nvPr/>
          </p:nvCxnSpPr>
          <p:spPr bwMode="auto">
            <a:xfrm flipV="1">
              <a:off x="2536852" y="3303227"/>
              <a:ext cx="0" cy="557347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2945313" y="2747701"/>
              <a:ext cx="6286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err="1" smtClean="0"/>
                <a:t>inc</a:t>
              </a:r>
              <a:r>
                <a:rPr lang="en-US" sz="1200" dirty="0" smtClean="0"/>
                <a:t>=1</a:t>
              </a:r>
              <a:endParaRPr lang="en-US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45312" y="3879625"/>
              <a:ext cx="6286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err="1" smtClean="0"/>
                <a:t>inc</a:t>
              </a:r>
              <a:r>
                <a:rPr lang="en-US" sz="1200" dirty="0" smtClean="0"/>
                <a:t>=1</a:t>
              </a:r>
              <a:endParaRPr lang="en-US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944375" y="3443400"/>
              <a:ext cx="6286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err="1" smtClean="0"/>
                <a:t>inc</a:t>
              </a:r>
              <a:r>
                <a:rPr lang="en-US" sz="1200" dirty="0" smtClean="0"/>
                <a:t>=1</a:t>
              </a:r>
              <a:endParaRPr lang="en-US" sz="1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965304" y="3443400"/>
              <a:ext cx="6286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err="1" smtClean="0"/>
                <a:t>inc</a:t>
              </a:r>
              <a:r>
                <a:rPr lang="en-US" sz="1200" dirty="0" smtClean="0"/>
                <a:t>=1</a:t>
              </a:r>
              <a:endParaRPr lang="en-US" sz="1200" dirty="0"/>
            </a:p>
          </p:txBody>
        </p:sp>
        <p:sp>
          <p:nvSpPr>
            <p:cNvPr id="26" name="Arc 25"/>
            <p:cNvSpPr/>
            <p:nvPr/>
          </p:nvSpPr>
          <p:spPr bwMode="auto">
            <a:xfrm>
              <a:off x="1941514" y="2421482"/>
              <a:ext cx="602846" cy="587830"/>
            </a:xfrm>
            <a:prstGeom prst="arc">
              <a:avLst>
                <a:gd name="adj1" fmla="val 5448875"/>
                <a:gd name="adj2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402119" y="2282982"/>
              <a:ext cx="6286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err="1" smtClean="0"/>
                <a:t>inc</a:t>
              </a:r>
              <a:r>
                <a:rPr lang="en-US" sz="1200" dirty="0" smtClean="0"/>
                <a:t>=0</a:t>
              </a:r>
              <a:endParaRPr lang="en-US" sz="1200" dirty="0"/>
            </a:p>
          </p:txBody>
        </p:sp>
        <p:sp>
          <p:nvSpPr>
            <p:cNvPr id="28" name="Arc 27"/>
            <p:cNvSpPr/>
            <p:nvPr/>
          </p:nvSpPr>
          <p:spPr bwMode="auto">
            <a:xfrm>
              <a:off x="3974965" y="2421482"/>
              <a:ext cx="602846" cy="587830"/>
            </a:xfrm>
            <a:prstGeom prst="arc">
              <a:avLst>
                <a:gd name="adj1" fmla="val 10838592"/>
                <a:gd name="adj2" fmla="val 5357845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Arc 28"/>
            <p:cNvSpPr/>
            <p:nvPr/>
          </p:nvSpPr>
          <p:spPr bwMode="auto">
            <a:xfrm>
              <a:off x="1941514" y="4137574"/>
              <a:ext cx="602846" cy="587830"/>
            </a:xfrm>
            <a:prstGeom prst="arc">
              <a:avLst>
                <a:gd name="adj1" fmla="val 135690"/>
                <a:gd name="adj2" fmla="val 1625063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" name="Arc 29"/>
            <p:cNvSpPr/>
            <p:nvPr/>
          </p:nvSpPr>
          <p:spPr bwMode="auto">
            <a:xfrm>
              <a:off x="3974965" y="4137574"/>
              <a:ext cx="602846" cy="587830"/>
            </a:xfrm>
            <a:prstGeom prst="arc">
              <a:avLst>
                <a:gd name="adj1" fmla="val 16035365"/>
                <a:gd name="adj2" fmla="val 10628398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488512" y="2282981"/>
              <a:ext cx="6286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err="1" smtClean="0"/>
                <a:t>inc</a:t>
              </a:r>
              <a:r>
                <a:rPr lang="en-US" sz="1200" dirty="0" smtClean="0"/>
                <a:t>=0</a:t>
              </a:r>
              <a:endParaRPr lang="en-US" sz="12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402119" y="4530882"/>
              <a:ext cx="6286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err="1" smtClean="0"/>
                <a:t>inc</a:t>
              </a:r>
              <a:r>
                <a:rPr lang="en-US" sz="1200" dirty="0" smtClean="0"/>
                <a:t>=0</a:t>
              </a:r>
              <a:endParaRPr lang="en-US" sz="12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88512" y="4530881"/>
              <a:ext cx="6286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err="1" smtClean="0"/>
                <a:t>inc</a:t>
              </a:r>
              <a:r>
                <a:rPr lang="en-US" sz="1200" dirty="0" smtClean="0"/>
                <a:t>=0</a:t>
              </a:r>
              <a:endParaRPr lang="en-US" sz="1200" dirty="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14,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61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Modulo-4 counter circuit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4383895" y="1773141"/>
            <a:ext cx="4680171" cy="2130949"/>
            <a:chOff x="4484563" y="1773141"/>
            <a:chExt cx="4680171" cy="2130949"/>
          </a:xfrm>
        </p:grpSpPr>
        <p:sp>
          <p:nvSpPr>
            <p:cNvPr id="10" name="Rectangle 9"/>
            <p:cNvSpPr/>
            <p:nvPr/>
          </p:nvSpPr>
          <p:spPr bwMode="auto">
            <a:xfrm>
              <a:off x="5655061" y="1773141"/>
              <a:ext cx="2097488" cy="2130949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655061" y="1932167"/>
              <a:ext cx="220980" cy="826936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4484563" y="2345635"/>
              <a:ext cx="1170498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" name="Rectangle 14"/>
            <p:cNvSpPr/>
            <p:nvPr/>
          </p:nvSpPr>
          <p:spPr bwMode="auto">
            <a:xfrm>
              <a:off x="7532921" y="2345635"/>
              <a:ext cx="220980" cy="826936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7752549" y="2696817"/>
              <a:ext cx="1170498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6011147" y="2405160"/>
              <a:ext cx="138531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Modulo-4</a:t>
              </a:r>
            </a:p>
            <a:p>
              <a:pPr algn="ctr"/>
              <a:r>
                <a:rPr lang="en-US" dirty="0" smtClean="0"/>
                <a:t>counter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56264" y="1970651"/>
              <a:ext cx="5501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inc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836998" y="2696817"/>
              <a:ext cx="132773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Read the</a:t>
              </a:r>
            </a:p>
            <a:p>
              <a:r>
                <a:rPr lang="en-US" dirty="0" smtClean="0"/>
                <a:t>counter</a:t>
              </a:r>
              <a:endParaRPr lang="en-US" dirty="0"/>
            </a:p>
          </p:txBody>
        </p:sp>
      </p:grp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57316" y="4334857"/>
            <a:ext cx="68531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ctr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q0</a:t>
            </a:r>
            <a:r>
              <a:rPr lang="en-US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t+1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~inc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q0</a:t>
            </a:r>
            <a:r>
              <a:rPr lang="en-US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~q0</a:t>
            </a:r>
            <a:r>
              <a:rPr lang="en-US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ctr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</a:t>
            </a:r>
            <a:r>
              <a:rPr lang="en-US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t+1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~inc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q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∙~q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∙q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∙q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∙~q0</a:t>
            </a:r>
            <a:r>
              <a:rPr lang="en-US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baseline="30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ctr"/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ctr"/>
            <a:r>
              <a:rPr lang="en-US" dirty="0" smtClean="0">
                <a:latin typeface="+mn-lt"/>
                <a:cs typeface="Courier New" panose="02070309020205020404" pitchFamily="49" charset="0"/>
              </a:rPr>
              <a:t>“Optimized” logic</a:t>
            </a:r>
          </a:p>
          <a:p>
            <a:pPr fontAlgn="ctr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q0</a:t>
            </a:r>
            <a:r>
              <a:rPr lang="en-US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t+1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dirty="0">
                <a:latin typeface="Courier New"/>
                <a:cs typeface="Courier New"/>
                <a:sym typeface="Symbol"/>
              </a:rPr>
              <a:t></a:t>
            </a:r>
            <a:r>
              <a:rPr lang="en-US" dirty="0">
                <a:latin typeface="Courier New"/>
                <a:cs typeface="Courier New"/>
                <a:sym typeface="Symbol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q0</a:t>
            </a:r>
            <a:r>
              <a:rPr lang="en-US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ctr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</a:t>
            </a:r>
            <a:r>
              <a:rPr lang="en-US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t+1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1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? 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q0</a:t>
            </a:r>
            <a:r>
              <a:rPr lang="en-US" baseline="3000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dirty="0">
                <a:latin typeface="Courier New"/>
                <a:cs typeface="Courier New"/>
                <a:sym typeface="Symbol"/>
              </a:rPr>
              <a:t>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q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 : q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</p:txBody>
      </p:sp>
      <p:grpSp>
        <p:nvGrpSpPr>
          <p:cNvPr id="2063" name="Group 2062"/>
          <p:cNvGrpSpPr/>
          <p:nvPr/>
        </p:nvGrpSpPr>
        <p:grpSpPr>
          <a:xfrm>
            <a:off x="1392220" y="1710324"/>
            <a:ext cx="2285207" cy="2097558"/>
            <a:chOff x="1392220" y="1710324"/>
            <a:chExt cx="2285207" cy="2097558"/>
          </a:xfrm>
        </p:grpSpPr>
        <p:grpSp>
          <p:nvGrpSpPr>
            <p:cNvPr id="32" name="Group 31"/>
            <p:cNvGrpSpPr/>
            <p:nvPr/>
          </p:nvGrpSpPr>
          <p:grpSpPr>
            <a:xfrm rot="5400000">
              <a:off x="3161091" y="2375560"/>
              <a:ext cx="345282" cy="366713"/>
              <a:chOff x="997743" y="2181225"/>
              <a:chExt cx="345282" cy="366713"/>
            </a:xfrm>
          </p:grpSpPr>
          <p:sp>
            <p:nvSpPr>
              <p:cNvPr id="63" name="Flowchart: Delay 13"/>
              <p:cNvSpPr/>
              <p:nvPr/>
            </p:nvSpPr>
            <p:spPr bwMode="auto">
              <a:xfrm rot="16200000">
                <a:off x="998934" y="2180034"/>
                <a:ext cx="342900" cy="345282"/>
              </a:xfrm>
              <a:custGeom>
                <a:avLst/>
                <a:gdLst>
                  <a:gd name="connsiteX0" fmla="*/ 0 w 342900"/>
                  <a:gd name="connsiteY0" fmla="*/ 0 h 342900"/>
                  <a:gd name="connsiteX1" fmla="*/ 171450 w 342900"/>
                  <a:gd name="connsiteY1" fmla="*/ 0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2900"/>
                  <a:gd name="connsiteX1" fmla="*/ 171450 w 342900"/>
                  <a:gd name="connsiteY1" fmla="*/ 0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2900"/>
                  <a:gd name="connsiteX1" fmla="*/ 171450 w 342900"/>
                  <a:gd name="connsiteY1" fmla="*/ 0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2900"/>
                  <a:gd name="connsiteX1" fmla="*/ 171450 w 342900"/>
                  <a:gd name="connsiteY1" fmla="*/ 0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2900"/>
                  <a:gd name="connsiteX1" fmla="*/ 119062 w 342900"/>
                  <a:gd name="connsiteY1" fmla="*/ 2382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0 w 342900"/>
                  <a:gd name="connsiteY5" fmla="*/ 0 h 345282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2542 w 342900"/>
                  <a:gd name="connsiteY5" fmla="*/ 173832 h 345282"/>
                  <a:gd name="connsiteX6" fmla="*/ 0 w 342900"/>
                  <a:gd name="connsiteY6" fmla="*/ 0 h 345282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50167 w 342900"/>
                  <a:gd name="connsiteY5" fmla="*/ 171451 h 345282"/>
                  <a:gd name="connsiteX6" fmla="*/ 0 w 342900"/>
                  <a:gd name="connsiteY6" fmla="*/ 0 h 345282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50167 w 342900"/>
                  <a:gd name="connsiteY5" fmla="*/ 171451 h 345282"/>
                  <a:gd name="connsiteX6" fmla="*/ 0 w 342900"/>
                  <a:gd name="connsiteY6" fmla="*/ 0 h 345282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50167 w 342900"/>
                  <a:gd name="connsiteY5" fmla="*/ 171451 h 345282"/>
                  <a:gd name="connsiteX6" fmla="*/ 0 w 342900"/>
                  <a:gd name="connsiteY6" fmla="*/ 0 h 345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42900" h="345282">
                    <a:moveTo>
                      <a:pt x="0" y="0"/>
                    </a:moveTo>
                    <a:lnTo>
                      <a:pt x="119062" y="2382"/>
                    </a:lnTo>
                    <a:cubicBezTo>
                      <a:pt x="213751" y="2382"/>
                      <a:pt x="311944" y="79143"/>
                      <a:pt x="342900" y="171450"/>
                    </a:cubicBezTo>
                    <a:cubicBezTo>
                      <a:pt x="314325" y="266139"/>
                      <a:pt x="208989" y="345282"/>
                      <a:pt x="114300" y="345282"/>
                    </a:cubicBezTo>
                    <a:lnTo>
                      <a:pt x="0" y="342900"/>
                    </a:lnTo>
                    <a:cubicBezTo>
                      <a:pt x="27041" y="296069"/>
                      <a:pt x="49320" y="227807"/>
                      <a:pt x="50167" y="171451"/>
                    </a:cubicBezTo>
                    <a:cubicBezTo>
                      <a:pt x="49320" y="113507"/>
                      <a:pt x="22278" y="38894"/>
                      <a:pt x="0" y="0"/>
                    </a:cubicBezTo>
                    <a:close/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64" name="Flowchart: Delay 13"/>
              <p:cNvSpPr/>
              <p:nvPr/>
            </p:nvSpPr>
            <p:spPr bwMode="auto">
              <a:xfrm rot="16200000">
                <a:off x="1144109" y="2351405"/>
                <a:ext cx="50167" cy="342900"/>
              </a:xfrm>
              <a:custGeom>
                <a:avLst/>
                <a:gdLst>
                  <a:gd name="connsiteX0" fmla="*/ 0 w 342900"/>
                  <a:gd name="connsiteY0" fmla="*/ 0 h 342900"/>
                  <a:gd name="connsiteX1" fmla="*/ 171450 w 342900"/>
                  <a:gd name="connsiteY1" fmla="*/ 0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2900"/>
                  <a:gd name="connsiteX1" fmla="*/ 171450 w 342900"/>
                  <a:gd name="connsiteY1" fmla="*/ 0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2900"/>
                  <a:gd name="connsiteX1" fmla="*/ 171450 w 342900"/>
                  <a:gd name="connsiteY1" fmla="*/ 0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2900"/>
                  <a:gd name="connsiteX1" fmla="*/ 171450 w 342900"/>
                  <a:gd name="connsiteY1" fmla="*/ 0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2900"/>
                  <a:gd name="connsiteX1" fmla="*/ 119062 w 342900"/>
                  <a:gd name="connsiteY1" fmla="*/ 2382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0 w 342900"/>
                  <a:gd name="connsiteY5" fmla="*/ 0 h 345282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2542 w 342900"/>
                  <a:gd name="connsiteY5" fmla="*/ 173832 h 345282"/>
                  <a:gd name="connsiteX6" fmla="*/ 0 w 342900"/>
                  <a:gd name="connsiteY6" fmla="*/ 0 h 345282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50167 w 342900"/>
                  <a:gd name="connsiteY5" fmla="*/ 171451 h 345282"/>
                  <a:gd name="connsiteX6" fmla="*/ 0 w 342900"/>
                  <a:gd name="connsiteY6" fmla="*/ 0 h 345282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50167 w 342900"/>
                  <a:gd name="connsiteY5" fmla="*/ 171451 h 345282"/>
                  <a:gd name="connsiteX6" fmla="*/ 0 w 342900"/>
                  <a:gd name="connsiteY6" fmla="*/ 0 h 345282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50167 w 342900"/>
                  <a:gd name="connsiteY5" fmla="*/ 171451 h 345282"/>
                  <a:gd name="connsiteX6" fmla="*/ 0 w 342900"/>
                  <a:gd name="connsiteY6" fmla="*/ 0 h 345282"/>
                  <a:gd name="connsiteX0" fmla="*/ 0 w 342900"/>
                  <a:gd name="connsiteY0" fmla="*/ 0 h 345282"/>
                  <a:gd name="connsiteX1" fmla="*/ 342900 w 342900"/>
                  <a:gd name="connsiteY1" fmla="*/ 171450 h 345282"/>
                  <a:gd name="connsiteX2" fmla="*/ 114300 w 342900"/>
                  <a:gd name="connsiteY2" fmla="*/ 345282 h 345282"/>
                  <a:gd name="connsiteX3" fmla="*/ 0 w 342900"/>
                  <a:gd name="connsiteY3" fmla="*/ 342900 h 345282"/>
                  <a:gd name="connsiteX4" fmla="*/ 50167 w 342900"/>
                  <a:gd name="connsiteY4" fmla="*/ 171451 h 345282"/>
                  <a:gd name="connsiteX5" fmla="*/ 0 w 342900"/>
                  <a:gd name="connsiteY5" fmla="*/ 0 h 345282"/>
                  <a:gd name="connsiteX0" fmla="*/ 342900 w 434340"/>
                  <a:gd name="connsiteY0" fmla="*/ 171450 h 345282"/>
                  <a:gd name="connsiteX1" fmla="*/ 114300 w 434340"/>
                  <a:gd name="connsiteY1" fmla="*/ 345282 h 345282"/>
                  <a:gd name="connsiteX2" fmla="*/ 0 w 434340"/>
                  <a:gd name="connsiteY2" fmla="*/ 342900 h 345282"/>
                  <a:gd name="connsiteX3" fmla="*/ 50167 w 434340"/>
                  <a:gd name="connsiteY3" fmla="*/ 171451 h 345282"/>
                  <a:gd name="connsiteX4" fmla="*/ 0 w 434340"/>
                  <a:gd name="connsiteY4" fmla="*/ 0 h 345282"/>
                  <a:gd name="connsiteX5" fmla="*/ 434340 w 434340"/>
                  <a:gd name="connsiteY5" fmla="*/ 262890 h 345282"/>
                  <a:gd name="connsiteX0" fmla="*/ 342900 w 342900"/>
                  <a:gd name="connsiteY0" fmla="*/ 171450 h 345282"/>
                  <a:gd name="connsiteX1" fmla="*/ 114300 w 342900"/>
                  <a:gd name="connsiteY1" fmla="*/ 345282 h 345282"/>
                  <a:gd name="connsiteX2" fmla="*/ 0 w 342900"/>
                  <a:gd name="connsiteY2" fmla="*/ 342900 h 345282"/>
                  <a:gd name="connsiteX3" fmla="*/ 50167 w 342900"/>
                  <a:gd name="connsiteY3" fmla="*/ 171451 h 345282"/>
                  <a:gd name="connsiteX4" fmla="*/ 0 w 342900"/>
                  <a:gd name="connsiteY4" fmla="*/ 0 h 345282"/>
                  <a:gd name="connsiteX0" fmla="*/ 114300 w 114300"/>
                  <a:gd name="connsiteY0" fmla="*/ 345282 h 345282"/>
                  <a:gd name="connsiteX1" fmla="*/ 0 w 114300"/>
                  <a:gd name="connsiteY1" fmla="*/ 342900 h 345282"/>
                  <a:gd name="connsiteX2" fmla="*/ 50167 w 114300"/>
                  <a:gd name="connsiteY2" fmla="*/ 171451 h 345282"/>
                  <a:gd name="connsiteX3" fmla="*/ 0 w 114300"/>
                  <a:gd name="connsiteY3" fmla="*/ 0 h 345282"/>
                  <a:gd name="connsiteX0" fmla="*/ 0 w 50167"/>
                  <a:gd name="connsiteY0" fmla="*/ 342900 h 342900"/>
                  <a:gd name="connsiteX1" fmla="*/ 50167 w 50167"/>
                  <a:gd name="connsiteY1" fmla="*/ 171451 h 342900"/>
                  <a:gd name="connsiteX2" fmla="*/ 0 w 50167"/>
                  <a:gd name="connsiteY2" fmla="*/ 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0167" h="342900">
                    <a:moveTo>
                      <a:pt x="0" y="342900"/>
                    </a:moveTo>
                    <a:cubicBezTo>
                      <a:pt x="27041" y="296069"/>
                      <a:pt x="49320" y="227807"/>
                      <a:pt x="50167" y="171451"/>
                    </a:cubicBezTo>
                    <a:cubicBezTo>
                      <a:pt x="49320" y="113507"/>
                      <a:pt x="22278" y="38894"/>
                      <a:pt x="0" y="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  <p:sp>
          <p:nvSpPr>
            <p:cNvPr id="33" name="Rectangle 32"/>
            <p:cNvSpPr/>
            <p:nvPr/>
          </p:nvSpPr>
          <p:spPr bwMode="auto">
            <a:xfrm>
              <a:off x="1568432" y="2560107"/>
              <a:ext cx="342900" cy="342900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tabLst/>
              </a:pPr>
              <a:r>
                <a:rPr lang="en-US" sz="900" dirty="0" smtClean="0">
                  <a:latin typeface="+mj-lt"/>
                  <a:cs typeface="Courier New" panose="02070309020205020404" pitchFamily="49" charset="0"/>
                </a:rPr>
                <a:t>q0</a:t>
              </a:r>
              <a:endParaRPr kumimoji="0" 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Courier New" panose="02070309020205020404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661154" y="1710324"/>
              <a:ext cx="478015" cy="283154"/>
            </a:xfrm>
            <a:prstGeom prst="rect">
              <a:avLst/>
            </a:prstGeom>
            <a:noFill/>
          </p:spPr>
          <p:txBody>
            <a:bodyPr wrap="none" tIns="18288" bIns="18288" rtlCol="0">
              <a:spAutoFit/>
            </a:bodyPr>
            <a:lstStyle/>
            <a:p>
              <a:pPr algn="ctr"/>
              <a:r>
                <a:rPr lang="en-US" sz="1600" dirty="0" err="1" smtClean="0">
                  <a:latin typeface="+mj-lt"/>
                  <a:cs typeface="Courier New" panose="02070309020205020404" pitchFamily="49" charset="0"/>
                </a:rPr>
                <a:t>inc</a:t>
              </a:r>
              <a:endParaRPr lang="en-US" sz="2400" dirty="0">
                <a:latin typeface="+mj-lt"/>
                <a:cs typeface="Courier New" panose="02070309020205020404" pitchFamily="49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>
              <a:off x="1906569" y="2642978"/>
              <a:ext cx="1279733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8" name="Straight Connector 37"/>
            <p:cNvCxnSpPr>
              <a:stCxn id="36" idx="2"/>
              <a:endCxn id="52" idx="0"/>
            </p:cNvCxnSpPr>
            <p:nvPr/>
          </p:nvCxnSpPr>
          <p:spPr bwMode="auto">
            <a:xfrm>
              <a:off x="2900162" y="1993478"/>
              <a:ext cx="1609" cy="60392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2902556" y="2496457"/>
              <a:ext cx="290889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0" name="Straight Connector 39"/>
            <p:cNvCxnSpPr>
              <a:stCxn id="63" idx="2"/>
            </p:cNvCxnSpPr>
            <p:nvPr/>
          </p:nvCxnSpPr>
          <p:spPr bwMode="auto">
            <a:xfrm flipV="1">
              <a:off x="3517089" y="2557725"/>
              <a:ext cx="160337" cy="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V="1">
              <a:off x="3677426" y="2290232"/>
              <a:ext cx="0" cy="26749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flipH="1">
              <a:off x="2950174" y="2290232"/>
              <a:ext cx="727253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3" name="Arc 42"/>
            <p:cNvSpPr/>
            <p:nvPr/>
          </p:nvSpPr>
          <p:spPr bwMode="auto">
            <a:xfrm>
              <a:off x="2850149" y="2243072"/>
              <a:ext cx="100025" cy="91204"/>
            </a:xfrm>
            <a:prstGeom prst="arc">
              <a:avLst>
                <a:gd name="adj1" fmla="val 10855850"/>
                <a:gd name="adj2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 flipH="1">
              <a:off x="1392221" y="2290232"/>
              <a:ext cx="1457928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1392220" y="2290232"/>
              <a:ext cx="0" cy="35274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 flipV="1">
              <a:off x="1392220" y="2642504"/>
              <a:ext cx="176212" cy="474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47" name="Group 46"/>
            <p:cNvGrpSpPr/>
            <p:nvPr/>
          </p:nvGrpSpPr>
          <p:grpSpPr>
            <a:xfrm rot="5400000">
              <a:off x="2249454" y="2885077"/>
              <a:ext cx="345282" cy="366713"/>
              <a:chOff x="997743" y="2181225"/>
              <a:chExt cx="345282" cy="366713"/>
            </a:xfrm>
          </p:grpSpPr>
          <p:sp>
            <p:nvSpPr>
              <p:cNvPr id="61" name="Flowchart: Delay 13"/>
              <p:cNvSpPr/>
              <p:nvPr/>
            </p:nvSpPr>
            <p:spPr bwMode="auto">
              <a:xfrm rot="16200000">
                <a:off x="998934" y="2180034"/>
                <a:ext cx="342900" cy="345282"/>
              </a:xfrm>
              <a:custGeom>
                <a:avLst/>
                <a:gdLst>
                  <a:gd name="connsiteX0" fmla="*/ 0 w 342900"/>
                  <a:gd name="connsiteY0" fmla="*/ 0 h 342900"/>
                  <a:gd name="connsiteX1" fmla="*/ 171450 w 342900"/>
                  <a:gd name="connsiteY1" fmla="*/ 0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2900"/>
                  <a:gd name="connsiteX1" fmla="*/ 171450 w 342900"/>
                  <a:gd name="connsiteY1" fmla="*/ 0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2900"/>
                  <a:gd name="connsiteX1" fmla="*/ 171450 w 342900"/>
                  <a:gd name="connsiteY1" fmla="*/ 0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2900"/>
                  <a:gd name="connsiteX1" fmla="*/ 171450 w 342900"/>
                  <a:gd name="connsiteY1" fmla="*/ 0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2900"/>
                  <a:gd name="connsiteX1" fmla="*/ 119062 w 342900"/>
                  <a:gd name="connsiteY1" fmla="*/ 2382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0 w 342900"/>
                  <a:gd name="connsiteY5" fmla="*/ 0 h 345282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2542 w 342900"/>
                  <a:gd name="connsiteY5" fmla="*/ 173832 h 345282"/>
                  <a:gd name="connsiteX6" fmla="*/ 0 w 342900"/>
                  <a:gd name="connsiteY6" fmla="*/ 0 h 345282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50167 w 342900"/>
                  <a:gd name="connsiteY5" fmla="*/ 171451 h 345282"/>
                  <a:gd name="connsiteX6" fmla="*/ 0 w 342900"/>
                  <a:gd name="connsiteY6" fmla="*/ 0 h 345282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50167 w 342900"/>
                  <a:gd name="connsiteY5" fmla="*/ 171451 h 345282"/>
                  <a:gd name="connsiteX6" fmla="*/ 0 w 342900"/>
                  <a:gd name="connsiteY6" fmla="*/ 0 h 345282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50167 w 342900"/>
                  <a:gd name="connsiteY5" fmla="*/ 171451 h 345282"/>
                  <a:gd name="connsiteX6" fmla="*/ 0 w 342900"/>
                  <a:gd name="connsiteY6" fmla="*/ 0 h 345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42900" h="345282">
                    <a:moveTo>
                      <a:pt x="0" y="0"/>
                    </a:moveTo>
                    <a:lnTo>
                      <a:pt x="119062" y="2382"/>
                    </a:lnTo>
                    <a:cubicBezTo>
                      <a:pt x="213751" y="2382"/>
                      <a:pt x="311944" y="79143"/>
                      <a:pt x="342900" y="171450"/>
                    </a:cubicBezTo>
                    <a:cubicBezTo>
                      <a:pt x="314325" y="266139"/>
                      <a:pt x="208989" y="345282"/>
                      <a:pt x="114300" y="345282"/>
                    </a:cubicBezTo>
                    <a:lnTo>
                      <a:pt x="0" y="342900"/>
                    </a:lnTo>
                    <a:cubicBezTo>
                      <a:pt x="27041" y="296069"/>
                      <a:pt x="49320" y="227807"/>
                      <a:pt x="50167" y="171451"/>
                    </a:cubicBezTo>
                    <a:cubicBezTo>
                      <a:pt x="49320" y="113507"/>
                      <a:pt x="22278" y="38894"/>
                      <a:pt x="0" y="0"/>
                    </a:cubicBezTo>
                    <a:close/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62" name="Flowchart: Delay 13"/>
              <p:cNvSpPr/>
              <p:nvPr/>
            </p:nvSpPr>
            <p:spPr bwMode="auto">
              <a:xfrm rot="16200000">
                <a:off x="1144109" y="2351405"/>
                <a:ext cx="50167" cy="342900"/>
              </a:xfrm>
              <a:custGeom>
                <a:avLst/>
                <a:gdLst>
                  <a:gd name="connsiteX0" fmla="*/ 0 w 342900"/>
                  <a:gd name="connsiteY0" fmla="*/ 0 h 342900"/>
                  <a:gd name="connsiteX1" fmla="*/ 171450 w 342900"/>
                  <a:gd name="connsiteY1" fmla="*/ 0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2900"/>
                  <a:gd name="connsiteX1" fmla="*/ 171450 w 342900"/>
                  <a:gd name="connsiteY1" fmla="*/ 0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2900"/>
                  <a:gd name="connsiteX1" fmla="*/ 171450 w 342900"/>
                  <a:gd name="connsiteY1" fmla="*/ 0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2900"/>
                  <a:gd name="connsiteX1" fmla="*/ 171450 w 342900"/>
                  <a:gd name="connsiteY1" fmla="*/ 0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2900"/>
                  <a:gd name="connsiteX1" fmla="*/ 119062 w 342900"/>
                  <a:gd name="connsiteY1" fmla="*/ 2382 h 342900"/>
                  <a:gd name="connsiteX2" fmla="*/ 342900 w 342900"/>
                  <a:gd name="connsiteY2" fmla="*/ 171450 h 342900"/>
                  <a:gd name="connsiteX3" fmla="*/ 171450 w 342900"/>
                  <a:gd name="connsiteY3" fmla="*/ 342900 h 342900"/>
                  <a:gd name="connsiteX4" fmla="*/ 0 w 342900"/>
                  <a:gd name="connsiteY4" fmla="*/ 342900 h 342900"/>
                  <a:gd name="connsiteX5" fmla="*/ 0 w 342900"/>
                  <a:gd name="connsiteY5" fmla="*/ 0 h 342900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0 w 342900"/>
                  <a:gd name="connsiteY5" fmla="*/ 0 h 345282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2542 w 342900"/>
                  <a:gd name="connsiteY5" fmla="*/ 173832 h 345282"/>
                  <a:gd name="connsiteX6" fmla="*/ 0 w 342900"/>
                  <a:gd name="connsiteY6" fmla="*/ 0 h 345282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50167 w 342900"/>
                  <a:gd name="connsiteY5" fmla="*/ 171451 h 345282"/>
                  <a:gd name="connsiteX6" fmla="*/ 0 w 342900"/>
                  <a:gd name="connsiteY6" fmla="*/ 0 h 345282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50167 w 342900"/>
                  <a:gd name="connsiteY5" fmla="*/ 171451 h 345282"/>
                  <a:gd name="connsiteX6" fmla="*/ 0 w 342900"/>
                  <a:gd name="connsiteY6" fmla="*/ 0 h 345282"/>
                  <a:gd name="connsiteX0" fmla="*/ 0 w 342900"/>
                  <a:gd name="connsiteY0" fmla="*/ 0 h 345282"/>
                  <a:gd name="connsiteX1" fmla="*/ 119062 w 342900"/>
                  <a:gd name="connsiteY1" fmla="*/ 2382 h 345282"/>
                  <a:gd name="connsiteX2" fmla="*/ 342900 w 342900"/>
                  <a:gd name="connsiteY2" fmla="*/ 171450 h 345282"/>
                  <a:gd name="connsiteX3" fmla="*/ 114300 w 342900"/>
                  <a:gd name="connsiteY3" fmla="*/ 345282 h 345282"/>
                  <a:gd name="connsiteX4" fmla="*/ 0 w 342900"/>
                  <a:gd name="connsiteY4" fmla="*/ 342900 h 345282"/>
                  <a:gd name="connsiteX5" fmla="*/ 50167 w 342900"/>
                  <a:gd name="connsiteY5" fmla="*/ 171451 h 345282"/>
                  <a:gd name="connsiteX6" fmla="*/ 0 w 342900"/>
                  <a:gd name="connsiteY6" fmla="*/ 0 h 345282"/>
                  <a:gd name="connsiteX0" fmla="*/ 0 w 342900"/>
                  <a:gd name="connsiteY0" fmla="*/ 0 h 345282"/>
                  <a:gd name="connsiteX1" fmla="*/ 342900 w 342900"/>
                  <a:gd name="connsiteY1" fmla="*/ 171450 h 345282"/>
                  <a:gd name="connsiteX2" fmla="*/ 114300 w 342900"/>
                  <a:gd name="connsiteY2" fmla="*/ 345282 h 345282"/>
                  <a:gd name="connsiteX3" fmla="*/ 0 w 342900"/>
                  <a:gd name="connsiteY3" fmla="*/ 342900 h 345282"/>
                  <a:gd name="connsiteX4" fmla="*/ 50167 w 342900"/>
                  <a:gd name="connsiteY4" fmla="*/ 171451 h 345282"/>
                  <a:gd name="connsiteX5" fmla="*/ 0 w 342900"/>
                  <a:gd name="connsiteY5" fmla="*/ 0 h 345282"/>
                  <a:gd name="connsiteX0" fmla="*/ 342900 w 434340"/>
                  <a:gd name="connsiteY0" fmla="*/ 171450 h 345282"/>
                  <a:gd name="connsiteX1" fmla="*/ 114300 w 434340"/>
                  <a:gd name="connsiteY1" fmla="*/ 345282 h 345282"/>
                  <a:gd name="connsiteX2" fmla="*/ 0 w 434340"/>
                  <a:gd name="connsiteY2" fmla="*/ 342900 h 345282"/>
                  <a:gd name="connsiteX3" fmla="*/ 50167 w 434340"/>
                  <a:gd name="connsiteY3" fmla="*/ 171451 h 345282"/>
                  <a:gd name="connsiteX4" fmla="*/ 0 w 434340"/>
                  <a:gd name="connsiteY4" fmla="*/ 0 h 345282"/>
                  <a:gd name="connsiteX5" fmla="*/ 434340 w 434340"/>
                  <a:gd name="connsiteY5" fmla="*/ 262890 h 345282"/>
                  <a:gd name="connsiteX0" fmla="*/ 342900 w 342900"/>
                  <a:gd name="connsiteY0" fmla="*/ 171450 h 345282"/>
                  <a:gd name="connsiteX1" fmla="*/ 114300 w 342900"/>
                  <a:gd name="connsiteY1" fmla="*/ 345282 h 345282"/>
                  <a:gd name="connsiteX2" fmla="*/ 0 w 342900"/>
                  <a:gd name="connsiteY2" fmla="*/ 342900 h 345282"/>
                  <a:gd name="connsiteX3" fmla="*/ 50167 w 342900"/>
                  <a:gd name="connsiteY3" fmla="*/ 171451 h 345282"/>
                  <a:gd name="connsiteX4" fmla="*/ 0 w 342900"/>
                  <a:gd name="connsiteY4" fmla="*/ 0 h 345282"/>
                  <a:gd name="connsiteX0" fmla="*/ 114300 w 114300"/>
                  <a:gd name="connsiteY0" fmla="*/ 345282 h 345282"/>
                  <a:gd name="connsiteX1" fmla="*/ 0 w 114300"/>
                  <a:gd name="connsiteY1" fmla="*/ 342900 h 345282"/>
                  <a:gd name="connsiteX2" fmla="*/ 50167 w 114300"/>
                  <a:gd name="connsiteY2" fmla="*/ 171451 h 345282"/>
                  <a:gd name="connsiteX3" fmla="*/ 0 w 114300"/>
                  <a:gd name="connsiteY3" fmla="*/ 0 h 345282"/>
                  <a:gd name="connsiteX0" fmla="*/ 0 w 50167"/>
                  <a:gd name="connsiteY0" fmla="*/ 342900 h 342900"/>
                  <a:gd name="connsiteX1" fmla="*/ 50167 w 50167"/>
                  <a:gd name="connsiteY1" fmla="*/ 171451 h 342900"/>
                  <a:gd name="connsiteX2" fmla="*/ 0 w 50167"/>
                  <a:gd name="connsiteY2" fmla="*/ 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0167" h="342900">
                    <a:moveTo>
                      <a:pt x="0" y="342900"/>
                    </a:moveTo>
                    <a:cubicBezTo>
                      <a:pt x="27041" y="296069"/>
                      <a:pt x="49320" y="227807"/>
                      <a:pt x="50167" y="171451"/>
                    </a:cubicBezTo>
                    <a:cubicBezTo>
                      <a:pt x="49320" y="113507"/>
                      <a:pt x="22278" y="38894"/>
                      <a:pt x="0" y="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  <p:sp>
          <p:nvSpPr>
            <p:cNvPr id="48" name="Trapezoid 47"/>
            <p:cNvSpPr/>
            <p:nvPr/>
          </p:nvSpPr>
          <p:spPr bwMode="auto">
            <a:xfrm rot="5400000">
              <a:off x="2573161" y="3150267"/>
              <a:ext cx="653999" cy="191330"/>
            </a:xfrm>
            <a:prstGeom prst="trapezoid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9" name="Elbow Connector 48"/>
            <p:cNvCxnSpPr/>
            <p:nvPr/>
          </p:nvCxnSpPr>
          <p:spPr bwMode="auto">
            <a:xfrm>
              <a:off x="1906569" y="2642978"/>
              <a:ext cx="373444" cy="352104"/>
            </a:xfrm>
            <a:prstGeom prst="bentConnector3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0" name="Straight Arrow Connector 49"/>
            <p:cNvCxnSpPr>
              <a:stCxn id="61" idx="2"/>
            </p:cNvCxnSpPr>
            <p:nvPr/>
          </p:nvCxnSpPr>
          <p:spPr bwMode="auto">
            <a:xfrm flipV="1">
              <a:off x="2605452" y="3067242"/>
              <a:ext cx="199044" cy="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1" name="Straight Arrow Connector 50"/>
            <p:cNvCxnSpPr>
              <a:endCxn id="48" idx="1"/>
            </p:cNvCxnSpPr>
            <p:nvPr/>
          </p:nvCxnSpPr>
          <p:spPr bwMode="auto">
            <a:xfrm>
              <a:off x="2900161" y="2688580"/>
              <a:ext cx="0" cy="254269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2" name="Arc 51"/>
            <p:cNvSpPr/>
            <p:nvPr/>
          </p:nvSpPr>
          <p:spPr bwMode="auto">
            <a:xfrm>
              <a:off x="2850149" y="2597376"/>
              <a:ext cx="100025" cy="91204"/>
            </a:xfrm>
            <a:prstGeom prst="arc">
              <a:avLst>
                <a:gd name="adj1" fmla="val 16321313"/>
                <a:gd name="adj2" fmla="val 5522428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750591" y="2959520"/>
              <a:ext cx="25039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1</a:t>
              </a:r>
              <a:endParaRPr lang="en-US" sz="8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753765" y="3281821"/>
              <a:ext cx="25039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0</a:t>
              </a:r>
              <a:endParaRPr lang="en-US" sz="800" dirty="0"/>
            </a:p>
          </p:txBody>
        </p:sp>
        <p:cxnSp>
          <p:nvCxnSpPr>
            <p:cNvPr id="55" name="Straight Arrow Connector 54"/>
            <p:cNvCxnSpPr/>
            <p:nvPr/>
          </p:nvCxnSpPr>
          <p:spPr bwMode="auto">
            <a:xfrm>
              <a:off x="1833563" y="3384657"/>
              <a:ext cx="960306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6" name="Straight Connector 55"/>
            <p:cNvCxnSpPr>
              <a:stCxn id="48" idx="0"/>
            </p:cNvCxnSpPr>
            <p:nvPr/>
          </p:nvCxnSpPr>
          <p:spPr bwMode="auto">
            <a:xfrm flipV="1">
              <a:off x="2995826" y="3245932"/>
              <a:ext cx="197620" cy="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3193445" y="3245932"/>
              <a:ext cx="1" cy="56195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flipH="1">
              <a:off x="1392221" y="3807882"/>
              <a:ext cx="1801224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>
              <a:off x="1392221" y="3384657"/>
              <a:ext cx="157157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392220" y="3384657"/>
              <a:ext cx="1" cy="4232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Rectangle 33"/>
            <p:cNvSpPr/>
            <p:nvPr/>
          </p:nvSpPr>
          <p:spPr bwMode="auto">
            <a:xfrm>
              <a:off x="1554309" y="3301787"/>
              <a:ext cx="342900" cy="342900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tabLst/>
              </a:pPr>
              <a:r>
                <a:rPr lang="en-US" sz="900" dirty="0" smtClean="0">
                  <a:latin typeface="+mj-lt"/>
                  <a:cs typeface="Courier New" panose="02070309020205020404" pitchFamily="49" charset="0"/>
                </a:rPr>
                <a:t>q1</a:t>
              </a:r>
              <a:endParaRPr kumimoji="0" lang="en-US" sz="9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Courier New" panose="02070309020205020404" pitchFamily="49" charset="0"/>
              </a:endParaRPr>
            </a:p>
          </p:txBody>
        </p:sp>
        <p:cxnSp>
          <p:nvCxnSpPr>
            <p:cNvPr id="2053" name="Straight Arrow Connector 2052"/>
            <p:cNvCxnSpPr/>
            <p:nvPr/>
          </p:nvCxnSpPr>
          <p:spPr bwMode="auto">
            <a:xfrm>
              <a:off x="2093291" y="3113046"/>
              <a:ext cx="195614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62" name="Straight Connector 2061"/>
            <p:cNvCxnSpPr/>
            <p:nvPr/>
          </p:nvCxnSpPr>
          <p:spPr bwMode="auto">
            <a:xfrm>
              <a:off x="2093291" y="3113046"/>
              <a:ext cx="0" cy="27161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14,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80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Finite State Machines (Sequential </a:t>
            </a:r>
            <a:r>
              <a:rPr lang="en-US" sz="4000" dirty="0" err="1" smtClean="0"/>
              <a:t>Ckts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569" y="1596241"/>
            <a:ext cx="7772400" cy="4114800"/>
          </a:xfrm>
        </p:spPr>
        <p:txBody>
          <a:bodyPr/>
          <a:lstStyle/>
          <a:p>
            <a:r>
              <a:rPr lang="en-US" sz="2400" dirty="0"/>
              <a:t>A computer (</a:t>
            </a:r>
            <a:r>
              <a:rPr lang="en-US" sz="2400" dirty="0" smtClean="0"/>
              <a:t>in </a:t>
            </a:r>
            <a:r>
              <a:rPr lang="en-US" sz="2400" dirty="0"/>
              <a:t>fact all digital hardware) is an </a:t>
            </a:r>
            <a:r>
              <a:rPr lang="en-US" sz="2400" dirty="0" smtClean="0"/>
              <a:t>FSM</a:t>
            </a:r>
            <a:endParaRPr lang="en-US" sz="2000" dirty="0"/>
          </a:p>
          <a:p>
            <a:r>
              <a:rPr lang="en-US" sz="2400" dirty="0" smtClean="0"/>
              <a:t>Neither State tables nor diagrams are suitable for describing very large digital designs</a:t>
            </a:r>
          </a:p>
          <a:p>
            <a:pPr lvl="1"/>
            <a:r>
              <a:rPr lang="en-US" sz="2000" dirty="0" smtClean="0"/>
              <a:t>large circuits must be described </a:t>
            </a:r>
            <a:r>
              <a:rPr lang="en-US" sz="2000" dirty="0"/>
              <a:t>in a modular </a:t>
            </a:r>
            <a:r>
              <a:rPr lang="en-US" sz="2000" dirty="0" smtClean="0"/>
              <a:t>fashion -- as a collection of cooperating FSMs</a:t>
            </a:r>
          </a:p>
          <a:p>
            <a:r>
              <a:rPr lang="en-US" sz="2400" dirty="0" smtClean="0"/>
              <a:t>BSV is a modern programming language to describe cooperating FSMs</a:t>
            </a:r>
          </a:p>
          <a:p>
            <a:pPr lvl="1"/>
            <a:r>
              <a:rPr lang="en-US" sz="2000" dirty="0" smtClean="0"/>
              <a:t>We will give various examples of FSMs in BSV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14,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modulo4 counter in BSV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41621" y="1558456"/>
            <a:ext cx="652614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moduloCounter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(Counter);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#(Bit#(2))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mkReg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(0);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Action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fontAlgn="ctr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&lt;={~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[1]&amp;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 |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[1]&amp;~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[0],</a:t>
            </a:r>
          </a:p>
          <a:p>
            <a:pPr fontAlgn="ctr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~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[0]};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ctr"/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endmethod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Bit#(2) read;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endmethod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545710" y="4375688"/>
            <a:ext cx="5602488" cy="1703885"/>
            <a:chOff x="-63610" y="4084606"/>
            <a:chExt cx="5602488" cy="1775505"/>
          </a:xfrm>
        </p:grpSpPr>
        <p:sp>
          <p:nvSpPr>
            <p:cNvPr id="8" name="Rectangle 7"/>
            <p:cNvSpPr/>
            <p:nvPr/>
          </p:nvSpPr>
          <p:spPr bwMode="auto">
            <a:xfrm>
              <a:off x="3307742" y="5104737"/>
              <a:ext cx="238539" cy="63610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041621" y="4985468"/>
              <a:ext cx="1669774" cy="87464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64484" y="5203466"/>
              <a:ext cx="1303562" cy="3527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~</a:t>
              </a:r>
              <a:r>
                <a:rPr lang="en-US" sz="1600" dirty="0" err="1" smtClean="0"/>
                <a:t>cnt</a:t>
              </a:r>
              <a:r>
                <a:rPr lang="en-US" sz="1600" dirty="0" smtClean="0"/>
                <a:t>[1]&amp;…</a:t>
              </a:r>
              <a:endParaRPr lang="en-US" sz="16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-63610" y="4084606"/>
              <a:ext cx="9573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inc.en</a:t>
              </a:r>
              <a:endParaRPr lang="en-US" dirty="0"/>
            </a:p>
          </p:txBody>
        </p:sp>
        <p:cxnSp>
          <p:nvCxnSpPr>
            <p:cNvPr id="15" name="Straight Arrow Connector 14"/>
            <p:cNvCxnSpPr>
              <a:stCxn id="9" idx="6"/>
              <a:endCxn id="8" idx="1"/>
            </p:cNvCxnSpPr>
            <p:nvPr/>
          </p:nvCxnSpPr>
          <p:spPr bwMode="auto">
            <a:xfrm flipV="1">
              <a:off x="2711395" y="5422789"/>
              <a:ext cx="596347" cy="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" name="Straight Arrow Connector 16"/>
            <p:cNvCxnSpPr>
              <a:stCxn id="8" idx="3"/>
            </p:cNvCxnSpPr>
            <p:nvPr/>
          </p:nvCxnSpPr>
          <p:spPr bwMode="auto">
            <a:xfrm>
              <a:off x="3546281" y="5422789"/>
              <a:ext cx="1884460" cy="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4778734" y="5022681"/>
              <a:ext cx="7601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read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3136708" y="5222734"/>
              <a:ext cx="5806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cnt</a:t>
              </a:r>
              <a:endParaRPr lang="en-US" dirty="0"/>
            </a:p>
          </p:txBody>
        </p:sp>
      </p:grpSp>
      <p:sp>
        <p:nvSpPr>
          <p:cNvPr id="21" name="Freeform 20"/>
          <p:cNvSpPr/>
          <p:nvPr/>
        </p:nvSpPr>
        <p:spPr bwMode="auto">
          <a:xfrm>
            <a:off x="3519509" y="5659891"/>
            <a:ext cx="2185005" cy="634370"/>
          </a:xfrm>
          <a:custGeom>
            <a:avLst/>
            <a:gdLst>
              <a:gd name="connsiteX0" fmla="*/ 1518699 w 1518699"/>
              <a:gd name="connsiteY0" fmla="*/ 0 h 326004"/>
              <a:gd name="connsiteX1" fmla="*/ 1518699 w 1518699"/>
              <a:gd name="connsiteY1" fmla="*/ 310101 h 326004"/>
              <a:gd name="connsiteX2" fmla="*/ 0 w 1518699"/>
              <a:gd name="connsiteY2" fmla="*/ 326004 h 326004"/>
              <a:gd name="connsiteX3" fmla="*/ 7951 w 1518699"/>
              <a:gd name="connsiteY3" fmla="*/ 119270 h 326004"/>
              <a:gd name="connsiteX0" fmla="*/ 1522934 w 1522934"/>
              <a:gd name="connsiteY0" fmla="*/ 0 h 326004"/>
              <a:gd name="connsiteX1" fmla="*/ 1522934 w 1522934"/>
              <a:gd name="connsiteY1" fmla="*/ 310101 h 326004"/>
              <a:gd name="connsiteX2" fmla="*/ 4235 w 1522934"/>
              <a:gd name="connsiteY2" fmla="*/ 326004 h 326004"/>
              <a:gd name="connsiteX3" fmla="*/ 492 w 1522934"/>
              <a:gd name="connsiteY3" fmla="*/ 214114 h 326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2934" h="326004">
                <a:moveTo>
                  <a:pt x="1522934" y="0"/>
                </a:moveTo>
                <a:lnTo>
                  <a:pt x="1522934" y="310101"/>
                </a:lnTo>
                <a:lnTo>
                  <a:pt x="4235" y="326004"/>
                </a:lnTo>
                <a:cubicBezTo>
                  <a:pt x="6885" y="257093"/>
                  <a:pt x="-2158" y="283025"/>
                  <a:pt x="492" y="21411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1927373" y="4735805"/>
            <a:ext cx="3101008" cy="604299"/>
          </a:xfrm>
          <a:custGeom>
            <a:avLst/>
            <a:gdLst>
              <a:gd name="connsiteX0" fmla="*/ 3101008 w 3101008"/>
              <a:gd name="connsiteY0" fmla="*/ 604299 h 604299"/>
              <a:gd name="connsiteX1" fmla="*/ 3101008 w 3101008"/>
              <a:gd name="connsiteY1" fmla="*/ 0 h 604299"/>
              <a:gd name="connsiteX2" fmla="*/ 0 w 3101008"/>
              <a:gd name="connsiteY2" fmla="*/ 15902 h 604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1008" h="604299">
                <a:moveTo>
                  <a:pt x="3101008" y="604299"/>
                </a:moveTo>
                <a:lnTo>
                  <a:pt x="3101008" y="0"/>
                </a:lnTo>
                <a:lnTo>
                  <a:pt x="0" y="15902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444207" y="4497266"/>
            <a:ext cx="3943847" cy="1932167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 bwMode="auto">
          <a:xfrm>
            <a:off x="2718033" y="2323750"/>
            <a:ext cx="4613945" cy="805344"/>
          </a:xfrm>
          <a:custGeom>
            <a:avLst/>
            <a:gdLst>
              <a:gd name="connsiteX0" fmla="*/ 16778 w 4613945"/>
              <a:gd name="connsiteY0" fmla="*/ 427839 h 805344"/>
              <a:gd name="connsiteX1" fmla="*/ 25167 w 4613945"/>
              <a:gd name="connsiteY1" fmla="*/ 335560 h 805344"/>
              <a:gd name="connsiteX2" fmla="*/ 41945 w 4613945"/>
              <a:gd name="connsiteY2" fmla="*/ 251670 h 805344"/>
              <a:gd name="connsiteX3" fmla="*/ 58723 w 4613945"/>
              <a:gd name="connsiteY3" fmla="*/ 226503 h 805344"/>
              <a:gd name="connsiteX4" fmla="*/ 142613 w 4613945"/>
              <a:gd name="connsiteY4" fmla="*/ 134224 h 805344"/>
              <a:gd name="connsiteX5" fmla="*/ 201336 w 4613945"/>
              <a:gd name="connsiteY5" fmla="*/ 100668 h 805344"/>
              <a:gd name="connsiteX6" fmla="*/ 268448 w 4613945"/>
              <a:gd name="connsiteY6" fmla="*/ 58723 h 805344"/>
              <a:gd name="connsiteX7" fmla="*/ 318782 w 4613945"/>
              <a:gd name="connsiteY7" fmla="*/ 50334 h 805344"/>
              <a:gd name="connsiteX8" fmla="*/ 343949 w 4613945"/>
              <a:gd name="connsiteY8" fmla="*/ 41945 h 805344"/>
              <a:gd name="connsiteX9" fmla="*/ 981512 w 4613945"/>
              <a:gd name="connsiteY9" fmla="*/ 25167 h 805344"/>
              <a:gd name="connsiteX10" fmla="*/ 3389152 w 4613945"/>
              <a:gd name="connsiteY10" fmla="*/ 16778 h 805344"/>
              <a:gd name="connsiteX11" fmla="*/ 3464653 w 4613945"/>
              <a:gd name="connsiteY11" fmla="*/ 8389 h 805344"/>
              <a:gd name="connsiteX12" fmla="*/ 3506598 w 4613945"/>
              <a:gd name="connsiteY12" fmla="*/ 0 h 805344"/>
              <a:gd name="connsiteX13" fmla="*/ 3875714 w 4613945"/>
              <a:gd name="connsiteY13" fmla="*/ 8389 h 805344"/>
              <a:gd name="connsiteX14" fmla="*/ 4286774 w 4613945"/>
              <a:gd name="connsiteY14" fmla="*/ 16778 h 805344"/>
              <a:gd name="connsiteX15" fmla="*/ 4353886 w 4613945"/>
              <a:gd name="connsiteY15" fmla="*/ 33556 h 805344"/>
              <a:gd name="connsiteX16" fmla="*/ 4412609 w 4613945"/>
              <a:gd name="connsiteY16" fmla="*/ 50334 h 805344"/>
              <a:gd name="connsiteX17" fmla="*/ 4437776 w 4613945"/>
              <a:gd name="connsiteY17" fmla="*/ 75501 h 805344"/>
              <a:gd name="connsiteX18" fmla="*/ 4462943 w 4613945"/>
              <a:gd name="connsiteY18" fmla="*/ 83890 h 805344"/>
              <a:gd name="connsiteX19" fmla="*/ 4513277 w 4613945"/>
              <a:gd name="connsiteY19" fmla="*/ 134224 h 805344"/>
              <a:gd name="connsiteX20" fmla="*/ 4572000 w 4613945"/>
              <a:gd name="connsiteY20" fmla="*/ 209725 h 805344"/>
              <a:gd name="connsiteX21" fmla="*/ 4597167 w 4613945"/>
              <a:gd name="connsiteY21" fmla="*/ 268448 h 805344"/>
              <a:gd name="connsiteX22" fmla="*/ 4613945 w 4613945"/>
              <a:gd name="connsiteY22" fmla="*/ 318782 h 805344"/>
              <a:gd name="connsiteX23" fmla="*/ 4605556 w 4613945"/>
              <a:gd name="connsiteY23" fmla="*/ 528507 h 805344"/>
              <a:gd name="connsiteX24" fmla="*/ 4588778 w 4613945"/>
              <a:gd name="connsiteY24" fmla="*/ 570452 h 805344"/>
              <a:gd name="connsiteX25" fmla="*/ 4580389 w 4613945"/>
              <a:gd name="connsiteY25" fmla="*/ 595619 h 805344"/>
              <a:gd name="connsiteX26" fmla="*/ 4546833 w 4613945"/>
              <a:gd name="connsiteY26" fmla="*/ 645953 h 805344"/>
              <a:gd name="connsiteX27" fmla="*/ 4521666 w 4613945"/>
              <a:gd name="connsiteY27" fmla="*/ 671120 h 805344"/>
              <a:gd name="connsiteX28" fmla="*/ 4454554 w 4613945"/>
              <a:gd name="connsiteY28" fmla="*/ 721454 h 805344"/>
              <a:gd name="connsiteX29" fmla="*/ 4387442 w 4613945"/>
              <a:gd name="connsiteY29" fmla="*/ 763399 h 805344"/>
              <a:gd name="connsiteX30" fmla="*/ 4320330 w 4613945"/>
              <a:gd name="connsiteY30" fmla="*/ 771788 h 805344"/>
              <a:gd name="connsiteX31" fmla="*/ 4278385 w 4613945"/>
              <a:gd name="connsiteY31" fmla="*/ 780177 h 805344"/>
              <a:gd name="connsiteX32" fmla="*/ 4219662 w 4613945"/>
              <a:gd name="connsiteY32" fmla="*/ 788566 h 805344"/>
              <a:gd name="connsiteX33" fmla="*/ 4127384 w 4613945"/>
              <a:gd name="connsiteY33" fmla="*/ 805344 h 805344"/>
              <a:gd name="connsiteX34" fmla="*/ 3078760 w 4613945"/>
              <a:gd name="connsiteY34" fmla="*/ 796955 h 805344"/>
              <a:gd name="connsiteX35" fmla="*/ 2952925 w 4613945"/>
              <a:gd name="connsiteY35" fmla="*/ 788566 h 805344"/>
              <a:gd name="connsiteX36" fmla="*/ 2533475 w 4613945"/>
              <a:gd name="connsiteY36" fmla="*/ 771788 h 805344"/>
              <a:gd name="connsiteX37" fmla="*/ 2449585 w 4613945"/>
              <a:gd name="connsiteY37" fmla="*/ 755010 h 805344"/>
              <a:gd name="connsiteX38" fmla="*/ 2332139 w 4613945"/>
              <a:gd name="connsiteY38" fmla="*/ 746621 h 805344"/>
              <a:gd name="connsiteX39" fmla="*/ 2248250 w 4613945"/>
              <a:gd name="connsiteY39" fmla="*/ 738232 h 805344"/>
              <a:gd name="connsiteX40" fmla="*/ 2097248 w 4613945"/>
              <a:gd name="connsiteY40" fmla="*/ 721454 h 805344"/>
              <a:gd name="connsiteX41" fmla="*/ 2013358 w 4613945"/>
              <a:gd name="connsiteY41" fmla="*/ 713065 h 805344"/>
              <a:gd name="connsiteX42" fmla="*/ 1644242 w 4613945"/>
              <a:gd name="connsiteY42" fmla="*/ 704676 h 805344"/>
              <a:gd name="connsiteX43" fmla="*/ 1426128 w 4613945"/>
              <a:gd name="connsiteY43" fmla="*/ 696287 h 805344"/>
              <a:gd name="connsiteX44" fmla="*/ 889233 w 4613945"/>
              <a:gd name="connsiteY44" fmla="*/ 687898 h 805344"/>
              <a:gd name="connsiteX45" fmla="*/ 587229 w 4613945"/>
              <a:gd name="connsiteY45" fmla="*/ 671120 h 805344"/>
              <a:gd name="connsiteX46" fmla="*/ 503339 w 4613945"/>
              <a:gd name="connsiteY46" fmla="*/ 662731 h 805344"/>
              <a:gd name="connsiteX47" fmla="*/ 293615 w 4613945"/>
              <a:gd name="connsiteY47" fmla="*/ 654342 h 805344"/>
              <a:gd name="connsiteX48" fmla="*/ 151002 w 4613945"/>
              <a:gd name="connsiteY48" fmla="*/ 637564 h 805344"/>
              <a:gd name="connsiteX49" fmla="*/ 125835 w 4613945"/>
              <a:gd name="connsiteY49" fmla="*/ 620786 h 805344"/>
              <a:gd name="connsiteX50" fmla="*/ 83890 w 4613945"/>
              <a:gd name="connsiteY50" fmla="*/ 578841 h 805344"/>
              <a:gd name="connsiteX51" fmla="*/ 67112 w 4613945"/>
              <a:gd name="connsiteY51" fmla="*/ 553674 h 805344"/>
              <a:gd name="connsiteX52" fmla="*/ 41945 w 4613945"/>
              <a:gd name="connsiteY52" fmla="*/ 528507 h 805344"/>
              <a:gd name="connsiteX53" fmla="*/ 0 w 4613945"/>
              <a:gd name="connsiteY53" fmla="*/ 453006 h 805344"/>
              <a:gd name="connsiteX54" fmla="*/ 8389 w 4613945"/>
              <a:gd name="connsiteY54" fmla="*/ 402672 h 805344"/>
              <a:gd name="connsiteX55" fmla="*/ 33556 w 4613945"/>
              <a:gd name="connsiteY55" fmla="*/ 394283 h 805344"/>
              <a:gd name="connsiteX56" fmla="*/ 83890 w 4613945"/>
              <a:gd name="connsiteY56" fmla="*/ 394283 h 80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4613945" h="805344">
                <a:moveTo>
                  <a:pt x="16778" y="427839"/>
                </a:moveTo>
                <a:cubicBezTo>
                  <a:pt x="19574" y="397079"/>
                  <a:pt x="21756" y="366258"/>
                  <a:pt x="25167" y="335560"/>
                </a:cubicBezTo>
                <a:cubicBezTo>
                  <a:pt x="27375" y="315686"/>
                  <a:pt x="30627" y="274307"/>
                  <a:pt x="41945" y="251670"/>
                </a:cubicBezTo>
                <a:cubicBezTo>
                  <a:pt x="46454" y="242652"/>
                  <a:pt x="52863" y="234707"/>
                  <a:pt x="58723" y="226503"/>
                </a:cubicBezTo>
                <a:cubicBezTo>
                  <a:pt x="80950" y="195385"/>
                  <a:pt x="112709" y="154160"/>
                  <a:pt x="142613" y="134224"/>
                </a:cubicBezTo>
                <a:cubicBezTo>
                  <a:pt x="281158" y="41861"/>
                  <a:pt x="31040" y="207103"/>
                  <a:pt x="201336" y="100668"/>
                </a:cubicBezTo>
                <a:cubicBezTo>
                  <a:pt x="229959" y="82779"/>
                  <a:pt x="235747" y="68533"/>
                  <a:pt x="268448" y="58723"/>
                </a:cubicBezTo>
                <a:cubicBezTo>
                  <a:pt x="284740" y="53835"/>
                  <a:pt x="302178" y="54024"/>
                  <a:pt x="318782" y="50334"/>
                </a:cubicBezTo>
                <a:cubicBezTo>
                  <a:pt x="327414" y="48416"/>
                  <a:pt x="335446" y="44374"/>
                  <a:pt x="343949" y="41945"/>
                </a:cubicBezTo>
                <a:cubicBezTo>
                  <a:pt x="542620" y="-14818"/>
                  <a:pt x="893883" y="25655"/>
                  <a:pt x="981512" y="25167"/>
                </a:cubicBezTo>
                <a:lnTo>
                  <a:pt x="3389152" y="16778"/>
                </a:lnTo>
                <a:cubicBezTo>
                  <a:pt x="3414319" y="13982"/>
                  <a:pt x="3439586" y="11970"/>
                  <a:pt x="3464653" y="8389"/>
                </a:cubicBezTo>
                <a:cubicBezTo>
                  <a:pt x="3478768" y="6373"/>
                  <a:pt x="3492339" y="0"/>
                  <a:pt x="3506598" y="0"/>
                </a:cubicBezTo>
                <a:cubicBezTo>
                  <a:pt x="3629668" y="0"/>
                  <a:pt x="3752672" y="5743"/>
                  <a:pt x="3875714" y="8389"/>
                </a:cubicBezTo>
                <a:lnTo>
                  <a:pt x="4286774" y="16778"/>
                </a:lnTo>
                <a:cubicBezTo>
                  <a:pt x="4309145" y="22371"/>
                  <a:pt x="4332010" y="26264"/>
                  <a:pt x="4353886" y="33556"/>
                </a:cubicBezTo>
                <a:cubicBezTo>
                  <a:pt x="4389991" y="45591"/>
                  <a:pt x="4370474" y="39800"/>
                  <a:pt x="4412609" y="50334"/>
                </a:cubicBezTo>
                <a:cubicBezTo>
                  <a:pt x="4420998" y="58723"/>
                  <a:pt x="4427905" y="68920"/>
                  <a:pt x="4437776" y="75501"/>
                </a:cubicBezTo>
                <a:cubicBezTo>
                  <a:pt x="4445134" y="80406"/>
                  <a:pt x="4455963" y="78461"/>
                  <a:pt x="4462943" y="83890"/>
                </a:cubicBezTo>
                <a:cubicBezTo>
                  <a:pt x="4481672" y="98457"/>
                  <a:pt x="4496499" y="117446"/>
                  <a:pt x="4513277" y="134224"/>
                </a:cubicBezTo>
                <a:cubicBezTo>
                  <a:pt x="4534992" y="155939"/>
                  <a:pt x="4561966" y="179622"/>
                  <a:pt x="4572000" y="209725"/>
                </a:cubicBezTo>
                <a:cubicBezTo>
                  <a:pt x="4599004" y="290736"/>
                  <a:pt x="4555702" y="164785"/>
                  <a:pt x="4597167" y="268448"/>
                </a:cubicBezTo>
                <a:cubicBezTo>
                  <a:pt x="4603735" y="284869"/>
                  <a:pt x="4613945" y="318782"/>
                  <a:pt x="4613945" y="318782"/>
                </a:cubicBezTo>
                <a:cubicBezTo>
                  <a:pt x="4611149" y="388690"/>
                  <a:pt x="4612518" y="458890"/>
                  <a:pt x="4605556" y="528507"/>
                </a:cubicBezTo>
                <a:cubicBezTo>
                  <a:pt x="4604058" y="543491"/>
                  <a:pt x="4594065" y="556352"/>
                  <a:pt x="4588778" y="570452"/>
                </a:cubicBezTo>
                <a:cubicBezTo>
                  <a:pt x="4585673" y="578732"/>
                  <a:pt x="4584683" y="587889"/>
                  <a:pt x="4580389" y="595619"/>
                </a:cubicBezTo>
                <a:cubicBezTo>
                  <a:pt x="4570596" y="613246"/>
                  <a:pt x="4561092" y="631694"/>
                  <a:pt x="4546833" y="645953"/>
                </a:cubicBezTo>
                <a:cubicBezTo>
                  <a:pt x="4538444" y="654342"/>
                  <a:pt x="4530594" y="663308"/>
                  <a:pt x="4521666" y="671120"/>
                </a:cubicBezTo>
                <a:cubicBezTo>
                  <a:pt x="4474014" y="712815"/>
                  <a:pt x="4493399" y="693707"/>
                  <a:pt x="4454554" y="721454"/>
                </a:cubicBezTo>
                <a:cubicBezTo>
                  <a:pt x="4435373" y="735155"/>
                  <a:pt x="4411698" y="757335"/>
                  <a:pt x="4387442" y="763399"/>
                </a:cubicBezTo>
                <a:cubicBezTo>
                  <a:pt x="4365570" y="768867"/>
                  <a:pt x="4342613" y="768360"/>
                  <a:pt x="4320330" y="771788"/>
                </a:cubicBezTo>
                <a:cubicBezTo>
                  <a:pt x="4306237" y="773956"/>
                  <a:pt x="4292450" y="777833"/>
                  <a:pt x="4278385" y="780177"/>
                </a:cubicBezTo>
                <a:cubicBezTo>
                  <a:pt x="4258881" y="783428"/>
                  <a:pt x="4239166" y="785315"/>
                  <a:pt x="4219662" y="788566"/>
                </a:cubicBezTo>
                <a:cubicBezTo>
                  <a:pt x="4188824" y="793706"/>
                  <a:pt x="4158143" y="799751"/>
                  <a:pt x="4127384" y="805344"/>
                </a:cubicBezTo>
                <a:lnTo>
                  <a:pt x="3078760" y="796955"/>
                </a:lnTo>
                <a:cubicBezTo>
                  <a:pt x="3036726" y="796355"/>
                  <a:pt x="2994898" y="790898"/>
                  <a:pt x="2952925" y="788566"/>
                </a:cubicBezTo>
                <a:cubicBezTo>
                  <a:pt x="2792581" y="779658"/>
                  <a:pt x="2701803" y="777592"/>
                  <a:pt x="2533475" y="771788"/>
                </a:cubicBezTo>
                <a:cubicBezTo>
                  <a:pt x="2505512" y="766195"/>
                  <a:pt x="2477882" y="758547"/>
                  <a:pt x="2449585" y="755010"/>
                </a:cubicBezTo>
                <a:cubicBezTo>
                  <a:pt x="2410640" y="750142"/>
                  <a:pt x="2371252" y="749880"/>
                  <a:pt x="2332139" y="746621"/>
                </a:cubicBezTo>
                <a:cubicBezTo>
                  <a:pt x="2304134" y="744287"/>
                  <a:pt x="2276160" y="741516"/>
                  <a:pt x="2248250" y="738232"/>
                </a:cubicBezTo>
                <a:cubicBezTo>
                  <a:pt x="2044649" y="714279"/>
                  <a:pt x="2387764" y="749122"/>
                  <a:pt x="2097248" y="721454"/>
                </a:cubicBezTo>
                <a:cubicBezTo>
                  <a:pt x="2069272" y="718790"/>
                  <a:pt x="2041442" y="714105"/>
                  <a:pt x="2013358" y="713065"/>
                </a:cubicBezTo>
                <a:cubicBezTo>
                  <a:pt x="1890372" y="708510"/>
                  <a:pt x="1767262" y="708191"/>
                  <a:pt x="1644242" y="704676"/>
                </a:cubicBezTo>
                <a:lnTo>
                  <a:pt x="1426128" y="696287"/>
                </a:lnTo>
                <a:lnTo>
                  <a:pt x="889233" y="687898"/>
                </a:lnTo>
                <a:cubicBezTo>
                  <a:pt x="753675" y="681736"/>
                  <a:pt x="709884" y="681341"/>
                  <a:pt x="587229" y="671120"/>
                </a:cubicBezTo>
                <a:cubicBezTo>
                  <a:pt x="559223" y="668786"/>
                  <a:pt x="531396" y="664334"/>
                  <a:pt x="503339" y="662731"/>
                </a:cubicBezTo>
                <a:cubicBezTo>
                  <a:pt x="433489" y="658740"/>
                  <a:pt x="363523" y="657138"/>
                  <a:pt x="293615" y="654342"/>
                </a:cubicBezTo>
                <a:cubicBezTo>
                  <a:pt x="285267" y="653583"/>
                  <a:pt x="176252" y="645981"/>
                  <a:pt x="151002" y="637564"/>
                </a:cubicBezTo>
                <a:cubicBezTo>
                  <a:pt x="141437" y="634376"/>
                  <a:pt x="134224" y="626379"/>
                  <a:pt x="125835" y="620786"/>
                </a:cubicBezTo>
                <a:cubicBezTo>
                  <a:pt x="81094" y="553674"/>
                  <a:pt x="139817" y="634768"/>
                  <a:pt x="83890" y="578841"/>
                </a:cubicBezTo>
                <a:cubicBezTo>
                  <a:pt x="76761" y="571712"/>
                  <a:pt x="73567" y="561419"/>
                  <a:pt x="67112" y="553674"/>
                </a:cubicBezTo>
                <a:cubicBezTo>
                  <a:pt x="59517" y="544560"/>
                  <a:pt x="49229" y="537872"/>
                  <a:pt x="41945" y="528507"/>
                </a:cubicBezTo>
                <a:cubicBezTo>
                  <a:pt x="8292" y="485238"/>
                  <a:pt x="12657" y="490978"/>
                  <a:pt x="0" y="453006"/>
                </a:cubicBezTo>
                <a:cubicBezTo>
                  <a:pt x="2796" y="436228"/>
                  <a:pt x="-50" y="417440"/>
                  <a:pt x="8389" y="402672"/>
                </a:cubicBezTo>
                <a:cubicBezTo>
                  <a:pt x="12776" y="394994"/>
                  <a:pt x="24767" y="395260"/>
                  <a:pt x="33556" y="394283"/>
                </a:cubicBezTo>
                <a:cubicBezTo>
                  <a:pt x="50231" y="392430"/>
                  <a:pt x="67112" y="394283"/>
                  <a:pt x="83890" y="394283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50321" y="2218590"/>
            <a:ext cx="15762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Can be replaced by cnt+1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14,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42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68191</TotalTime>
  <Words>1391</Words>
  <Application>Microsoft Office PowerPoint</Application>
  <PresentationFormat>On-screen Show (4:3)</PresentationFormat>
  <Paragraphs>448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Comic Sans MS</vt:lpstr>
      <vt:lpstr>Courier New</vt:lpstr>
      <vt:lpstr>Symbol</vt:lpstr>
      <vt:lpstr>Tahoma</vt:lpstr>
      <vt:lpstr>Times New Roman</vt:lpstr>
      <vt:lpstr>Verdana</vt:lpstr>
      <vt:lpstr>Wingdings</vt:lpstr>
      <vt:lpstr>Blueprint</vt:lpstr>
      <vt:lpstr>PowerPoint Presentation</vt:lpstr>
      <vt:lpstr>Combinational circuits</vt:lpstr>
      <vt:lpstr>Flip flop: The basic building block of Sequential Circuits</vt:lpstr>
      <vt:lpstr>Flip-flops with Write Enables</vt:lpstr>
      <vt:lpstr>Registers</vt:lpstr>
      <vt:lpstr>An example Modulo-4 counter</vt:lpstr>
      <vt:lpstr>Modulo-4 counter circuit</vt:lpstr>
      <vt:lpstr>Finite State Machines (Sequential Ckts)</vt:lpstr>
      <vt:lpstr>modulo4 counter in BSV</vt:lpstr>
      <vt:lpstr>Interface</vt:lpstr>
      <vt:lpstr>FIFO Interface</vt:lpstr>
      <vt:lpstr>One-Element FIFO Implementation</vt:lpstr>
      <vt:lpstr>Two-Element FIFO</vt:lpstr>
      <vt:lpstr>Switch</vt:lpstr>
      <vt:lpstr>Switch with empty/full tests on queues</vt:lpstr>
      <vt:lpstr>Switch with counters</vt:lpstr>
      <vt:lpstr>Shared counters</vt:lpstr>
      <vt:lpstr>Double-write problem</vt:lpstr>
      <vt:lpstr>Observations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CACA-Lectures</dc:title>
  <dc:subject>Concurrency Analysis</dc:subject>
  <dc:creator>Arvind</dc:creator>
  <cp:lastModifiedBy>Windows User</cp:lastModifiedBy>
  <cp:revision>1371</cp:revision>
  <cp:lastPrinted>2015-09-15T23:41:59Z</cp:lastPrinted>
  <dcterms:created xsi:type="dcterms:W3CDTF">2003-01-21T19:25:41Z</dcterms:created>
  <dcterms:modified xsi:type="dcterms:W3CDTF">2016-09-14T22:00:26Z</dcterms:modified>
</cp:coreProperties>
</file>