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2"/>
  </p:notesMasterIdLst>
  <p:handoutMasterIdLst>
    <p:handoutMasterId r:id="rId23"/>
  </p:handoutMasterIdLst>
  <p:sldIdLst>
    <p:sldId id="1680" r:id="rId2"/>
    <p:sldId id="1681" r:id="rId3"/>
    <p:sldId id="1649" r:id="rId4"/>
    <p:sldId id="1648" r:id="rId5"/>
    <p:sldId id="1682" r:id="rId6"/>
    <p:sldId id="1683" r:id="rId7"/>
    <p:sldId id="1684" r:id="rId8"/>
    <p:sldId id="1685" r:id="rId9"/>
    <p:sldId id="1603" r:id="rId10"/>
    <p:sldId id="1689" r:id="rId11"/>
    <p:sldId id="1610" r:id="rId12"/>
    <p:sldId id="1611" r:id="rId13"/>
    <p:sldId id="1615" r:id="rId14"/>
    <p:sldId id="1657" r:id="rId15"/>
    <p:sldId id="1616" r:id="rId16"/>
    <p:sldId id="1659" r:id="rId17"/>
    <p:sldId id="1693" r:id="rId18"/>
    <p:sldId id="1694" r:id="rId19"/>
    <p:sldId id="1695" r:id="rId20"/>
    <p:sldId id="1696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6432" autoAdjust="0"/>
  </p:normalViewPr>
  <p:slideViewPr>
    <p:cSldViewPr snapToGrid="0">
      <p:cViewPr varScale="1">
        <p:scale>
          <a:sx n="113" d="100"/>
          <a:sy n="113" d="100"/>
        </p:scale>
        <p:origin x="-1032" y="-8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4038" y="-73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6" rIns="93138" bIns="46566" numCol="1" anchor="t" anchorCtr="0" compatLnSpc="1">
            <a:prstTxWarp prst="textNoShape">
              <a:avLst/>
            </a:prstTxWarp>
          </a:bodyPr>
          <a:lstStyle>
            <a:lvl1pPr defTabSz="930333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1"/>
            <a:ext cx="303814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6" rIns="93138" bIns="46566" numCol="1" anchor="t" anchorCtr="0" compatLnSpc="1">
            <a:prstTxWarp prst="textNoShape">
              <a:avLst/>
            </a:prstTxWarp>
          </a:bodyPr>
          <a:lstStyle>
            <a:lvl1pPr algn="r" defTabSz="930333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6" rIns="93138" bIns="46566" numCol="1" anchor="b" anchorCtr="0" compatLnSpc="1">
            <a:prstTxWarp prst="textNoShape">
              <a:avLst/>
            </a:prstTxWarp>
          </a:bodyPr>
          <a:lstStyle>
            <a:lvl1pPr defTabSz="930333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0658"/>
            <a:ext cx="303814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6" rIns="93138" bIns="46566" numCol="1" anchor="b" anchorCtr="0" compatLnSpc="1">
            <a:prstTxWarp prst="textNoShape">
              <a:avLst/>
            </a:prstTxWarp>
          </a:bodyPr>
          <a:lstStyle>
            <a:lvl1pPr algn="r" defTabSz="930333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9B22CF32-A1D0-4532-A169-CD8E4612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6" rIns="93138" bIns="46566" numCol="1" anchor="t" anchorCtr="0" compatLnSpc="1">
            <a:prstTxWarp prst="textNoShape">
              <a:avLst/>
            </a:prstTxWarp>
          </a:bodyPr>
          <a:lstStyle>
            <a:lvl1pPr defTabSz="930333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6" rIns="93138" bIns="465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6" rIns="93138" bIns="46566" numCol="1" anchor="t" anchorCtr="0" compatLnSpc="1">
            <a:prstTxWarp prst="textNoShape">
              <a:avLst/>
            </a:prstTxWarp>
          </a:bodyPr>
          <a:lstStyle>
            <a:lvl1pPr algn="r" defTabSz="930333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6" rIns="93138" bIns="46566" numCol="1" anchor="b" anchorCtr="0" compatLnSpc="1">
            <a:prstTxWarp prst="textNoShape">
              <a:avLst/>
            </a:prstTxWarp>
          </a:bodyPr>
          <a:lstStyle>
            <a:lvl1pPr defTabSz="930333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0658"/>
            <a:ext cx="303814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6" rIns="93138" bIns="46566" numCol="1" anchor="b" anchorCtr="0" compatLnSpc="1">
            <a:prstTxWarp prst="textNoShape">
              <a:avLst/>
            </a:prstTxWarp>
          </a:bodyPr>
          <a:lstStyle>
            <a:lvl1pPr algn="r" defTabSz="930333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399F7159-3BAA-4F4E-A7E9-6008000D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8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20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17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36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776A3-E726-4574-8E74-CD674A6A7ECB}" type="slidenum">
              <a:rPr lang="en-US" smtClean="0">
                <a:latin typeface="Tahoma" pitchFamily="-96" charset="0"/>
              </a:rPr>
              <a:pPr/>
              <a:t>18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90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19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16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L07-</a:t>
            </a:r>
            <a:fld id="{2DBA8F0E-D6DA-4224-82EA-C9BF982C3C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L07-</a:t>
            </a:r>
            <a:fld id="{7D3E83D8-6A0E-4416-8509-48224F3DA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799" y="6400800"/>
            <a:ext cx="3302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601" y="1477926"/>
            <a:ext cx="7772400" cy="1570379"/>
          </a:xfrm>
        </p:spPr>
        <p:txBody>
          <a:bodyPr anchor="t"/>
          <a:lstStyle/>
          <a:p>
            <a:r>
              <a:rPr lang="en-US" sz="4000" dirty="0"/>
              <a:t>EHR: Ephemeral History </a:t>
            </a:r>
            <a:r>
              <a:rPr lang="en-US" sz="4000" dirty="0" smtClean="0"/>
              <a:t>Register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8673" y="3697129"/>
            <a:ext cx="6400800" cy="1130052"/>
          </a:xfrm>
        </p:spPr>
        <p:txBody>
          <a:bodyPr/>
          <a:lstStyle/>
          <a:p>
            <a:r>
              <a:rPr lang="en-US" sz="2800" dirty="0"/>
              <a:t>A new primitive element to design modules with concurrent methods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2DBA8F0E-D6DA-4224-82EA-C9BF982C3C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324" y="3621973"/>
            <a:ext cx="7772400" cy="2600697"/>
          </a:xfrm>
        </p:spPr>
        <p:txBody>
          <a:bodyPr/>
          <a:lstStyle/>
          <a:p>
            <a:r>
              <a:rPr lang="en-US" sz="2400" dirty="0" smtClean="0"/>
              <a:t>This permits us to take intersections of conflict information, e.g.,</a:t>
            </a:r>
          </a:p>
          <a:p>
            <a:pPr lvl="1"/>
            <a:r>
              <a:rPr lang="en-US" sz="2000" dirty="0"/>
              <a:t>{&gt;}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 smtClean="0"/>
              <a:t>{&lt;,&gt;} = {&gt;}</a:t>
            </a:r>
          </a:p>
          <a:p>
            <a:pPr lvl="1"/>
            <a:r>
              <a:rPr lang="en-US" sz="2000" dirty="0"/>
              <a:t>{&gt;}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 smtClean="0"/>
              <a:t>{&lt;} </a:t>
            </a:r>
            <a:r>
              <a:rPr lang="en-US" sz="2000" dirty="0"/>
              <a:t>= </a:t>
            </a:r>
            <a:r>
              <a:rPr lang="en-US" sz="2000" dirty="0" smtClean="0"/>
              <a:t>{}</a:t>
            </a:r>
            <a:endParaRPr lang="en-US" sz="2400" dirty="0"/>
          </a:p>
          <a:p>
            <a:pPr lvl="1"/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75710" y="1710046"/>
            <a:ext cx="2694969" cy="1631216"/>
            <a:chOff x="3075710" y="1710046"/>
            <a:chExt cx="2694969" cy="1631216"/>
          </a:xfrm>
        </p:grpSpPr>
        <p:sp>
          <p:nvSpPr>
            <p:cNvPr id="7" name="TextBox 6"/>
            <p:cNvSpPr txBox="1"/>
            <p:nvPr/>
          </p:nvSpPr>
          <p:spPr>
            <a:xfrm>
              <a:off x="3075710" y="1710046"/>
              <a:ext cx="2694969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CF = {&lt;,&gt;}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{&lt;}                {&gt;}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C = {}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H="1">
              <a:off x="3562597" y="2078182"/>
              <a:ext cx="593767" cy="28500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4712524" y="2681845"/>
              <a:ext cx="593767" cy="28500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712523" y="2078182"/>
              <a:ext cx="593767" cy="28500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562596" y="2681845"/>
              <a:ext cx="593767" cy="28500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2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Deriving CM for One-Element Pipeline FIFO</a:t>
            </a:r>
            <a:endParaRPr lang="en-US" i="1" dirty="0"/>
          </a:p>
        </p:txBody>
      </p:sp>
      <p:sp>
        <p:nvSpPr>
          <p:cNvPr id="1532935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02874" y="1530692"/>
            <a:ext cx="8025738" cy="482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#(1, 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#(t)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Bool) 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&lt;- mkEhr(False);</a:t>
            </a:r>
          </a:p>
          <a:p>
            <a:pPr lvl="0"/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notFull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lvl="0"/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notEmpty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x;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 &lt;= True;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 &lt;= 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first;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3349" y="4010547"/>
            <a:ext cx="21226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enq</a:t>
            </a:r>
            <a:r>
              <a:rPr lang="en-US" dirty="0" smtClean="0"/>
              <a:t>) </a:t>
            </a:r>
            <a:r>
              <a:rPr lang="en-US" dirty="0"/>
              <a:t>=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deq</a:t>
            </a:r>
            <a:r>
              <a:rPr lang="en-US" dirty="0" smtClean="0"/>
              <a:t>) =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  <a:p>
            <a:r>
              <a:rPr lang="en-US" dirty="0" err="1" smtClean="0"/>
              <a:t>mcalls</a:t>
            </a:r>
            <a:r>
              <a:rPr lang="en-US" dirty="0" smtClean="0"/>
              <a:t>(first) =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1271" y="4334495"/>
            <a:ext cx="1834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err="1" smtClean="0">
                <a:solidFill>
                  <a:srgbClr val="FF0000"/>
                </a:solidFill>
              </a:rPr>
              <a:t>d.w</a:t>
            </a:r>
            <a:r>
              <a:rPr lang="en-US" dirty="0" smtClean="0">
                <a:solidFill>
                  <a:srgbClr val="FF0000"/>
                </a:solidFill>
              </a:rPr>
              <a:t>, v.w1}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1271" y="4926281"/>
            <a:ext cx="1197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{v.w0}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1271" y="5549429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err="1" smtClean="0">
                <a:solidFill>
                  <a:srgbClr val="FF0000"/>
                </a:solidFill>
              </a:rPr>
              <a:t>d.r</a:t>
            </a:r>
            <a:r>
              <a:rPr lang="en-US" dirty="0" smtClean="0">
                <a:solidFill>
                  <a:srgbClr val="FF0000"/>
                </a:solidFill>
              </a:rPr>
              <a:t>}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2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CM for One-Element Pipeline FIFO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99590" y="1589313"/>
            <a:ext cx="3833806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enq</a:t>
            </a:r>
            <a:r>
              <a:rPr lang="en-US" dirty="0" smtClean="0"/>
              <a:t>) = {</a:t>
            </a:r>
            <a:r>
              <a:rPr lang="en-US" dirty="0" err="1" smtClean="0"/>
              <a:t>d.w</a:t>
            </a:r>
            <a:r>
              <a:rPr lang="en-US" dirty="0"/>
              <a:t>, v</a:t>
            </a:r>
            <a:r>
              <a:rPr lang="en-US" dirty="0" smtClean="0"/>
              <a:t>.w1</a:t>
            </a:r>
            <a:r>
              <a:rPr lang="en-US" dirty="0"/>
              <a:t>}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deq</a:t>
            </a:r>
            <a:r>
              <a:rPr lang="en-US" dirty="0" smtClean="0"/>
              <a:t>) = {</a:t>
            </a:r>
            <a:r>
              <a:rPr lang="en-US" dirty="0"/>
              <a:t>v</a:t>
            </a:r>
            <a:r>
              <a:rPr lang="en-US" dirty="0" smtClean="0"/>
              <a:t>.w0</a:t>
            </a:r>
            <a:r>
              <a:rPr lang="en-US" dirty="0"/>
              <a:t>} </a:t>
            </a:r>
          </a:p>
          <a:p>
            <a:r>
              <a:rPr lang="en-US" dirty="0" err="1" smtClean="0"/>
              <a:t>mcalls</a:t>
            </a:r>
            <a:r>
              <a:rPr lang="en-US" dirty="0" smtClean="0"/>
              <a:t>(first) = {</a:t>
            </a:r>
            <a:r>
              <a:rPr lang="en-US" dirty="0" err="1" smtClean="0"/>
              <a:t>d.r</a:t>
            </a:r>
            <a:r>
              <a:rPr lang="en-US" dirty="0"/>
              <a:t>}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1415" y="311464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7640" y="2770401"/>
            <a:ext cx="2244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CM[</a:t>
            </a:r>
            <a:r>
              <a:rPr lang="en-US" dirty="0" err="1" smtClean="0"/>
              <a:t>enq,deq</a:t>
            </a:r>
            <a:r>
              <a:rPr lang="en-US" dirty="0" smtClean="0"/>
              <a:t>] =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88795" y="3113659"/>
            <a:ext cx="102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= {&gt;}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88796" y="2770401"/>
            <a:ext cx="5428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conflict[d.w,v.w0]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 </a:t>
            </a:r>
            <a:r>
              <a:rPr lang="en-US" dirty="0" smtClean="0">
                <a:solidFill>
                  <a:srgbClr val="FF0000"/>
                </a:solidFill>
              </a:rPr>
              <a:t>conflict[v.w1,v.w0]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3396" y="3146761"/>
            <a:ext cx="327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This is what we expected!</a:t>
            </a: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1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026274"/>
              </p:ext>
            </p:extLst>
          </p:nvPr>
        </p:nvGraphicFramePr>
        <p:xfrm>
          <a:off x="876817" y="3677499"/>
          <a:ext cx="7530913" cy="28183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21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81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52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50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51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551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69717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notFull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notEmpty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Enq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Deq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971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notFull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971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notEmpty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971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Enq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971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Deq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971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First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2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Deriving CM for </a:t>
            </a:r>
            <a:r>
              <a:rPr lang="en-US" sz="4000" dirty="0" smtClean="0"/>
              <a:t>One-Element Bypass FIFO</a:t>
            </a:r>
            <a:endParaRPr lang="en-US" i="1" dirty="0"/>
          </a:p>
        </p:txBody>
      </p:sp>
      <p:sp>
        <p:nvSpPr>
          <p:cNvPr id="1532935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28310" y="1529460"/>
            <a:ext cx="7776106" cy="498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#(1, 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Ehr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t) d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mkEhr(?);</a:t>
            </a:r>
          </a:p>
          <a:p>
            <a:pPr>
              <a:buNone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Bool) 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&lt;- mkEhr(False);</a:t>
            </a: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notFull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!v[0];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notEmpty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v[1];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d[0]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x;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True;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v[1]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first;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d[1];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23349" y="4010547"/>
            <a:ext cx="21226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enq</a:t>
            </a:r>
            <a:r>
              <a:rPr lang="en-US" dirty="0" smtClean="0"/>
              <a:t>) </a:t>
            </a:r>
            <a:r>
              <a:rPr lang="en-US" dirty="0"/>
              <a:t>=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deq</a:t>
            </a:r>
            <a:r>
              <a:rPr lang="en-US" dirty="0" smtClean="0"/>
              <a:t>) =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  <a:p>
            <a:r>
              <a:rPr lang="en-US" dirty="0" err="1" smtClean="0"/>
              <a:t>mcalls</a:t>
            </a:r>
            <a:r>
              <a:rPr lang="en-US" dirty="0" smtClean="0"/>
              <a:t>(first) =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21271" y="4334495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{d.w0, v.w0}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1271" y="4926281"/>
            <a:ext cx="1197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{v.w1}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21271" y="5549429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{d.r1}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CM for One-Element Bypass FIFO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99590" y="1589313"/>
            <a:ext cx="4006097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enq</a:t>
            </a:r>
            <a:r>
              <a:rPr lang="en-US" dirty="0" smtClean="0"/>
              <a:t>) = {d.w0, v.w0}  </a:t>
            </a:r>
          </a:p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deq</a:t>
            </a:r>
            <a:r>
              <a:rPr lang="en-US" dirty="0" smtClean="0"/>
              <a:t>) = {v.w1} </a:t>
            </a:r>
            <a:endParaRPr lang="en-US" dirty="0"/>
          </a:p>
          <a:p>
            <a:r>
              <a:rPr lang="en-US" dirty="0" err="1" smtClean="0"/>
              <a:t>mcalls</a:t>
            </a:r>
            <a:r>
              <a:rPr lang="en-US" dirty="0" smtClean="0"/>
              <a:t>(first) = {d.r1}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1415" y="311464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7640" y="2770401"/>
            <a:ext cx="2244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CM[</a:t>
            </a:r>
            <a:r>
              <a:rPr lang="en-US" dirty="0" err="1" smtClean="0"/>
              <a:t>enq,deq</a:t>
            </a:r>
            <a:r>
              <a:rPr lang="en-US" dirty="0" smtClean="0"/>
              <a:t>] =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88795" y="3113659"/>
            <a:ext cx="102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= {&lt;}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88796" y="2770401"/>
            <a:ext cx="5428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conflict[d.w0,v.w1]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 </a:t>
            </a:r>
            <a:r>
              <a:rPr lang="en-US" dirty="0" smtClean="0">
                <a:solidFill>
                  <a:srgbClr val="FF0000"/>
                </a:solidFill>
              </a:rPr>
              <a:t>conflict[v.w0,v.w1]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15398" y="3146761"/>
            <a:ext cx="327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This is what we expected!</a:t>
            </a: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12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832781"/>
              </p:ext>
            </p:extLst>
          </p:nvPr>
        </p:nvGraphicFramePr>
        <p:xfrm>
          <a:off x="876817" y="3677499"/>
          <a:ext cx="7530913" cy="28183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21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81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52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50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51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551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69717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notFull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notEmpty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Enq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Deq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971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notFull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971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notEmpty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971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Enq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971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Deq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971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First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3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11188" y="1457637"/>
            <a:ext cx="8208616" cy="510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mkCFFifo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#(2, 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t) da &lt;- mkEhr(?);</a:t>
            </a:r>
          </a:p>
          <a:p>
            <a:pPr>
              <a:buNone/>
            </a:pPr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Bool) va &lt;- mkEhr(False);</a:t>
            </a:r>
          </a:p>
          <a:p>
            <a:pPr>
              <a:buNone/>
            </a:pPr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t) db &lt;- mkEhr(?);</a:t>
            </a:r>
          </a:p>
          <a:p>
            <a:pPr>
              <a:buNone/>
            </a:pPr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Bool) vb &lt;- mkEhr(False);</a:t>
            </a: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canonicalize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&amp;&amp; !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[1])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(da[1]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[1]|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False)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notFull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notEmpty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 &lt;= 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 &lt;= True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 &lt;= 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first;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da[0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CM for Two-Element Conflict-free FIFO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294609" y="771465"/>
            <a:ext cx="1755775" cy="804923"/>
            <a:chOff x="6329363" y="1412800"/>
            <a:chExt cx="1755775" cy="804923"/>
          </a:xfrm>
        </p:grpSpPr>
        <p:sp>
          <p:nvSpPr>
            <p:cNvPr id="22539" name="Rectangle 34"/>
            <p:cNvSpPr>
              <a:spLocks noChangeArrowheads="1"/>
            </p:cNvSpPr>
            <p:nvPr/>
          </p:nvSpPr>
          <p:spPr bwMode="auto">
            <a:xfrm>
              <a:off x="6970713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 dirty="0"/>
            </a:p>
          </p:txBody>
        </p:sp>
        <p:sp>
          <p:nvSpPr>
            <p:cNvPr id="22540" name="Rectangle 35"/>
            <p:cNvSpPr>
              <a:spLocks noChangeArrowheads="1"/>
            </p:cNvSpPr>
            <p:nvPr/>
          </p:nvSpPr>
          <p:spPr bwMode="auto">
            <a:xfrm>
              <a:off x="7265988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/>
            </a:p>
          </p:txBody>
        </p:sp>
        <p:sp>
          <p:nvSpPr>
            <p:cNvPr id="22541" name="TextBox 36"/>
            <p:cNvSpPr txBox="1">
              <a:spLocks noChangeArrowheads="1"/>
            </p:cNvSpPr>
            <p:nvPr/>
          </p:nvSpPr>
          <p:spPr bwMode="auto">
            <a:xfrm>
              <a:off x="6840538" y="1817613"/>
              <a:ext cx="91242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db </a:t>
              </a:r>
              <a:r>
                <a:rPr lang="en-US" dirty="0" err="1" smtClean="0"/>
                <a:t>da</a:t>
              </a:r>
              <a:endParaRPr lang="en-US" dirty="0"/>
            </a:p>
          </p:txBody>
        </p:sp>
        <p:cxnSp>
          <p:nvCxnSpPr>
            <p:cNvPr id="22542" name="Straight Arrow Connector 38"/>
            <p:cNvCxnSpPr>
              <a:cxnSpLocks noChangeShapeType="1"/>
            </p:cNvCxnSpPr>
            <p:nvPr/>
          </p:nvCxnSpPr>
          <p:spPr bwMode="auto">
            <a:xfrm>
              <a:off x="632936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2543" name="Straight Arrow Connector 39"/>
            <p:cNvCxnSpPr>
              <a:cxnSpLocks noChangeShapeType="1"/>
            </p:cNvCxnSpPr>
            <p:nvPr/>
          </p:nvCxnSpPr>
          <p:spPr bwMode="auto">
            <a:xfrm>
              <a:off x="768191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5" name="TextBox 4"/>
          <p:cNvSpPr txBox="1"/>
          <p:nvPr/>
        </p:nvSpPr>
        <p:spPr>
          <a:xfrm>
            <a:off x="6640519" y="3089410"/>
            <a:ext cx="1914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Derive the CM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CM for Two-Element Conflict-free FIFO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99590" y="1589313"/>
            <a:ext cx="5771132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enq</a:t>
            </a:r>
            <a:r>
              <a:rPr lang="en-US" dirty="0" smtClean="0"/>
              <a:t>) = {                                }  </a:t>
            </a:r>
          </a:p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deq</a:t>
            </a:r>
            <a:r>
              <a:rPr lang="en-US" dirty="0" smtClean="0"/>
              <a:t>) = {                                } </a:t>
            </a:r>
            <a:endParaRPr lang="en-US" dirty="0"/>
          </a:p>
          <a:p>
            <a:r>
              <a:rPr lang="en-US" dirty="0" err="1" smtClean="0"/>
              <a:t>mcalls</a:t>
            </a:r>
            <a:r>
              <a:rPr lang="en-US" dirty="0" smtClean="0"/>
              <a:t>(first) = {                                }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1415" y="311464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7640" y="2770401"/>
            <a:ext cx="2244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CM[</a:t>
            </a:r>
            <a:r>
              <a:rPr lang="en-US" dirty="0" err="1" smtClean="0"/>
              <a:t>enq,deq</a:t>
            </a:r>
            <a:r>
              <a:rPr lang="en-US" dirty="0" smtClean="0"/>
              <a:t>] = </a:t>
            </a:r>
          </a:p>
        </p:txBody>
      </p:sp>
      <p:graphicFrame>
        <p:nvGraphicFramePr>
          <p:cNvPr id="12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362018"/>
              </p:ext>
            </p:extLst>
          </p:nvPr>
        </p:nvGraphicFramePr>
        <p:xfrm>
          <a:off x="699590" y="3728509"/>
          <a:ext cx="8135502" cy="28398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057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86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85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58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221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6221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6221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0569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notFull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notEmpty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Enq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Deq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Canon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5696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notFull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5696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notEmpty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5696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Enq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5696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Deq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569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First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569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37070" y="1897089"/>
            <a:ext cx="153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Fill the CM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Rewriting Elastic pipeline</a:t>
            </a:r>
            <a:br>
              <a:rPr lang="en-US" sz="4000" dirty="0" smtClean="0"/>
            </a:br>
            <a:r>
              <a:rPr lang="en-US" sz="4000" dirty="0" smtClean="0"/>
              <a:t>as a multirule system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451600" y="1765300"/>
            <a:ext cx="139700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 flipV="1">
            <a:off x="1862138" y="2278063"/>
            <a:ext cx="7508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554163" y="2451100"/>
            <a:ext cx="33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363061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274637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3606800" y="2816225"/>
            <a:ext cx="75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fifo1</a:t>
            </a:r>
            <a:endParaRPr lang="en-US" baseline="-25000"/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2243138" y="2816225"/>
            <a:ext cx="614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inQ</a:t>
            </a:r>
            <a:endParaRPr lang="en-US" baseline="-25000"/>
          </a:p>
        </p:txBody>
      </p:sp>
      <p:grpSp>
        <p:nvGrpSpPr>
          <p:cNvPr id="16394" name="Group 13"/>
          <p:cNvGrpSpPr>
            <a:grpSpLocks/>
          </p:cNvGrpSpPr>
          <p:nvPr/>
        </p:nvGrpSpPr>
        <p:grpSpPr bwMode="auto">
          <a:xfrm>
            <a:off x="2952750" y="1981200"/>
            <a:ext cx="666750" cy="542925"/>
            <a:chOff x="0" y="3126"/>
            <a:chExt cx="420" cy="342"/>
          </a:xfrm>
        </p:grpSpPr>
        <p:sp>
          <p:nvSpPr>
            <p:cNvPr id="16434" name="Text Box 14"/>
            <p:cNvSpPr txBox="1">
              <a:spLocks noChangeArrowheads="1"/>
            </p:cNvSpPr>
            <p:nvPr/>
          </p:nvSpPr>
          <p:spPr bwMode="auto">
            <a:xfrm>
              <a:off x="56" y="3180"/>
              <a:ext cx="3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f0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435" name="Oval 15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5" name="Line 16"/>
          <p:cNvSpPr>
            <a:spLocks noChangeShapeType="1"/>
          </p:cNvSpPr>
          <p:nvPr/>
        </p:nvSpPr>
        <p:spPr bwMode="auto">
          <a:xfrm>
            <a:off x="490696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7"/>
          <p:cNvSpPr>
            <a:spLocks noChangeShapeType="1"/>
          </p:cNvSpPr>
          <p:nvPr/>
        </p:nvSpPr>
        <p:spPr bwMode="auto">
          <a:xfrm>
            <a:off x="402272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19"/>
          <p:cNvGrpSpPr>
            <a:grpSpLocks/>
          </p:cNvGrpSpPr>
          <p:nvPr/>
        </p:nvGrpSpPr>
        <p:grpSpPr bwMode="auto">
          <a:xfrm>
            <a:off x="4229100" y="1981200"/>
            <a:ext cx="666750" cy="542925"/>
            <a:chOff x="0" y="3126"/>
            <a:chExt cx="420" cy="342"/>
          </a:xfrm>
        </p:grpSpPr>
        <p:sp>
          <p:nvSpPr>
            <p:cNvPr id="16432" name="Text Box 20"/>
            <p:cNvSpPr txBox="1">
              <a:spLocks noChangeArrowheads="1"/>
            </p:cNvSpPr>
            <p:nvPr/>
          </p:nvSpPr>
          <p:spPr bwMode="auto">
            <a:xfrm>
              <a:off x="56" y="3180"/>
              <a:ext cx="3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f1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433" name="Oval 21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8" name="Line 22"/>
          <p:cNvSpPr>
            <a:spLocks noChangeShapeType="1"/>
          </p:cNvSpPr>
          <p:nvPr/>
        </p:nvSpPr>
        <p:spPr bwMode="auto">
          <a:xfrm>
            <a:off x="618331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23"/>
          <p:cNvSpPr>
            <a:spLocks noChangeShapeType="1"/>
          </p:cNvSpPr>
          <p:nvPr/>
        </p:nvSpPr>
        <p:spPr bwMode="auto">
          <a:xfrm>
            <a:off x="529907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0" name="Group 24"/>
          <p:cNvGrpSpPr>
            <a:grpSpLocks/>
          </p:cNvGrpSpPr>
          <p:nvPr/>
        </p:nvGrpSpPr>
        <p:grpSpPr bwMode="auto">
          <a:xfrm>
            <a:off x="5505450" y="1981200"/>
            <a:ext cx="666750" cy="542925"/>
            <a:chOff x="0" y="3126"/>
            <a:chExt cx="420" cy="342"/>
          </a:xfrm>
        </p:grpSpPr>
        <p:sp>
          <p:nvSpPr>
            <p:cNvPr id="16430" name="Text Box 25"/>
            <p:cNvSpPr txBox="1">
              <a:spLocks noChangeArrowheads="1"/>
            </p:cNvSpPr>
            <p:nvPr/>
          </p:nvSpPr>
          <p:spPr bwMode="auto">
            <a:xfrm>
              <a:off x="56" y="3180"/>
              <a:ext cx="3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f2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431" name="Oval 26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1" name="Group 27"/>
          <p:cNvGrpSpPr>
            <a:grpSpLocks/>
          </p:cNvGrpSpPr>
          <p:nvPr/>
        </p:nvGrpSpPr>
        <p:grpSpPr bwMode="auto">
          <a:xfrm>
            <a:off x="6145213" y="1752600"/>
            <a:ext cx="457200" cy="1068388"/>
            <a:chOff x="4705" y="285"/>
            <a:chExt cx="288" cy="673"/>
          </a:xfrm>
        </p:grpSpPr>
        <p:sp>
          <p:nvSpPr>
            <p:cNvPr id="16428" name="Freeform 28"/>
            <p:cNvSpPr>
              <a:spLocks/>
            </p:cNvSpPr>
            <p:nvPr/>
          </p:nvSpPr>
          <p:spPr bwMode="auto">
            <a:xfrm>
              <a:off x="4705" y="285"/>
              <a:ext cx="288" cy="673"/>
            </a:xfrm>
            <a:custGeom>
              <a:avLst/>
              <a:gdLst>
                <a:gd name="T0" fmla="*/ 0 w 288"/>
                <a:gd name="T1" fmla="*/ 0 h 144"/>
                <a:gd name="T2" fmla="*/ 288 w 288"/>
                <a:gd name="T3" fmla="*/ 0 h 144"/>
                <a:gd name="T4" fmla="*/ 288 w 288"/>
                <a:gd name="T5" fmla="*/ 2147483647 h 144"/>
                <a:gd name="T6" fmla="*/ 0 w 288"/>
                <a:gd name="T7" fmla="*/ 2147483647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44"/>
                <a:gd name="T14" fmla="*/ 288 w 288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44">
                  <a:moveTo>
                    <a:pt x="0" y="0"/>
                  </a:moveTo>
                  <a:lnTo>
                    <a:pt x="288" y="0"/>
                  </a:lnTo>
                  <a:lnTo>
                    <a:pt x="288" y="144"/>
                  </a:lnTo>
                  <a:lnTo>
                    <a:pt x="0" y="144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9" name="Line 29"/>
            <p:cNvSpPr>
              <a:spLocks noChangeShapeType="1"/>
            </p:cNvSpPr>
            <p:nvPr/>
          </p:nvSpPr>
          <p:spPr bwMode="auto">
            <a:xfrm>
              <a:off x="4891" y="285"/>
              <a:ext cx="0" cy="6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2" name="Group 41"/>
          <p:cNvGrpSpPr>
            <a:grpSpLocks/>
          </p:cNvGrpSpPr>
          <p:nvPr/>
        </p:nvGrpSpPr>
        <p:grpSpPr bwMode="auto">
          <a:xfrm>
            <a:off x="2344738" y="1752600"/>
            <a:ext cx="457200" cy="1076325"/>
            <a:chOff x="2278063" y="1752600"/>
            <a:chExt cx="457200" cy="1076326"/>
          </a:xfrm>
        </p:grpSpPr>
        <p:sp>
          <p:nvSpPr>
            <p:cNvPr id="16424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5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26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7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03" name="Text Box 33"/>
          <p:cNvSpPr txBox="1">
            <a:spLocks noChangeArrowheads="1"/>
          </p:cNvSpPr>
          <p:nvPr/>
        </p:nvSpPr>
        <p:spPr bwMode="auto">
          <a:xfrm>
            <a:off x="4883150" y="2816225"/>
            <a:ext cx="75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fifo2</a:t>
            </a:r>
            <a:endParaRPr lang="en-US" baseline="-25000"/>
          </a:p>
        </p:txBody>
      </p:sp>
      <p:sp>
        <p:nvSpPr>
          <p:cNvPr id="16404" name="Text Box 34"/>
          <p:cNvSpPr txBox="1">
            <a:spLocks noChangeArrowheads="1"/>
          </p:cNvSpPr>
          <p:nvPr/>
        </p:nvSpPr>
        <p:spPr bwMode="auto">
          <a:xfrm>
            <a:off x="6129338" y="2816225"/>
            <a:ext cx="798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outQ</a:t>
            </a:r>
            <a:endParaRPr lang="en-US" baseline="-25000"/>
          </a:p>
        </p:txBody>
      </p:sp>
      <p:grpSp>
        <p:nvGrpSpPr>
          <p:cNvPr id="16405" name="Group 42"/>
          <p:cNvGrpSpPr>
            <a:grpSpLocks/>
          </p:cNvGrpSpPr>
          <p:nvPr/>
        </p:nvGrpSpPr>
        <p:grpSpPr bwMode="auto">
          <a:xfrm>
            <a:off x="3602038" y="1752600"/>
            <a:ext cx="457200" cy="1076325"/>
            <a:chOff x="2278063" y="1752600"/>
            <a:chExt cx="457200" cy="1076326"/>
          </a:xfrm>
        </p:grpSpPr>
        <p:sp>
          <p:nvSpPr>
            <p:cNvPr id="16420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1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22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3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406" name="Group 47"/>
          <p:cNvGrpSpPr>
            <a:grpSpLocks/>
          </p:cNvGrpSpPr>
          <p:nvPr/>
        </p:nvGrpSpPr>
        <p:grpSpPr bwMode="auto">
          <a:xfrm>
            <a:off x="4878388" y="1752600"/>
            <a:ext cx="457200" cy="1076325"/>
            <a:chOff x="2278063" y="1752600"/>
            <a:chExt cx="457200" cy="1076326"/>
          </a:xfrm>
        </p:grpSpPr>
        <p:sp>
          <p:nvSpPr>
            <p:cNvPr id="16416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17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18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07" name="Text Box 37"/>
          <p:cNvSpPr txBox="1">
            <a:spLocks noChangeArrowheads="1"/>
          </p:cNvSpPr>
          <p:nvPr/>
        </p:nvSpPr>
        <p:spPr bwMode="auto">
          <a:xfrm>
            <a:off x="595422" y="3207251"/>
            <a:ext cx="8548577" cy="258532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stage1;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&amp;&amp; fifo1.notFull)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fifo1.enq(f0(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stage2;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(fifo1.notEmpty &amp;&amp; fifo2.notFull)</a:t>
            </a: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fifo2.enq(f1(fifo1.first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 fifo1.deq;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stage3;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(fifo2.notEmpty &amp;&amp;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outQ.notFull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(f2(fifo2.first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 fifo2.deq;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853991" y="5925762"/>
            <a:ext cx="7746236" cy="4379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 smtClean="0"/>
              <a:t>How does such a system function?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6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2425"/>
            <a:ext cx="832485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Bluespec Execution Model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6582" y="1628044"/>
            <a:ext cx="7772400" cy="1955357"/>
          </a:xfrm>
        </p:spPr>
        <p:txBody>
          <a:bodyPr/>
          <a:lstStyle/>
          <a:p>
            <a:pPr eaLnBrk="1" hangingPunct="1">
              <a:buFont typeface="Wingdings" pitchFamily="-96" charset="2"/>
              <a:buNone/>
            </a:pPr>
            <a:r>
              <a:rPr lang="en-US" sz="2400" i="1" dirty="0" smtClean="0"/>
              <a:t>Repeatedly: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Select a rule to execute </a:t>
            </a:r>
          </a:p>
          <a:p>
            <a:pPr eaLnBrk="1" hangingPunct="1"/>
            <a:r>
              <a:rPr lang="en-US" sz="2400" dirty="0" smtClean="0"/>
              <a:t>Compute the state updates </a:t>
            </a:r>
          </a:p>
          <a:p>
            <a:pPr eaLnBrk="1" hangingPunct="1"/>
            <a:r>
              <a:rPr lang="en-US" sz="2400" dirty="0" smtClean="0"/>
              <a:t>Make the state updates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73488" y="3765522"/>
            <a:ext cx="7232073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One-rule-at-a-time-semantics: Any legal behavior of a Bluespec program </a:t>
            </a:r>
            <a:r>
              <a:rPr lang="en-US" sz="2400" dirty="0"/>
              <a:t>can </a:t>
            </a:r>
            <a:r>
              <a:rPr lang="en-US" sz="2400" dirty="0" smtClean="0"/>
              <a:t>be </a:t>
            </a:r>
            <a:r>
              <a:rPr lang="en-US" sz="2400" dirty="0"/>
              <a:t>explained by observing the state updates obtained by applying only one rule at a </a:t>
            </a:r>
            <a:r>
              <a:rPr lang="en-US" sz="2400" dirty="0" smtClean="0"/>
              <a:t>time</a:t>
            </a:r>
            <a:endParaRPr lang="en-US" sz="2400" dirty="0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122191" y="1885715"/>
            <a:ext cx="3406954" cy="1477963"/>
            <a:chOff x="3915" y="1466"/>
            <a:chExt cx="1716" cy="931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4437" y="1466"/>
              <a:ext cx="1194" cy="93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Highly </a:t>
              </a:r>
              <a:r>
                <a:rPr lang="en-US" dirty="0" smtClean="0"/>
                <a:t>non-deterministic</a:t>
              </a:r>
              <a:r>
                <a:rPr lang="en-US" dirty="0"/>
                <a:t>; User annotations can </a:t>
              </a:r>
              <a:r>
                <a:rPr lang="en-US" dirty="0" smtClean="0"/>
                <a:t>be used in </a:t>
              </a:r>
              <a:r>
                <a:rPr lang="en-US" dirty="0"/>
                <a:t>rule </a:t>
              </a:r>
              <a:r>
                <a:rPr lang="en-US" dirty="0" smtClean="0"/>
                <a:t>selection</a:t>
              </a:r>
              <a:endParaRPr lang="en-US" dirty="0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3915" y="1755"/>
              <a:ext cx="52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073488" y="5539377"/>
            <a:ext cx="7455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However, for performance we need to execute multiple rules concurrently if possible</a:t>
            </a:r>
            <a:endParaRPr lang="en-US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Multi-rule versus single rule elastic pipeline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229530" y="1366985"/>
            <a:ext cx="2781461" cy="753808"/>
            <a:chOff x="1554163" y="1752600"/>
            <a:chExt cx="5571151" cy="1579569"/>
          </a:xfrm>
        </p:grpSpPr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6451600" y="17653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0" name="Line 6"/>
            <p:cNvSpPr>
              <a:spLocks noChangeShapeType="1"/>
            </p:cNvSpPr>
            <p:nvPr/>
          </p:nvSpPr>
          <p:spPr bwMode="auto">
            <a:xfrm flipV="1">
              <a:off x="1862138" y="2278063"/>
              <a:ext cx="750887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1" name="Text Box 7"/>
            <p:cNvSpPr txBox="1">
              <a:spLocks noChangeArrowheads="1"/>
            </p:cNvSpPr>
            <p:nvPr/>
          </p:nvSpPr>
          <p:spPr bwMode="auto">
            <a:xfrm>
              <a:off x="1554163" y="2451100"/>
              <a:ext cx="520785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x</a:t>
              </a:r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36306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27463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4" name="Text Box 11"/>
            <p:cNvSpPr txBox="1">
              <a:spLocks noChangeArrowheads="1"/>
            </p:cNvSpPr>
            <p:nvPr/>
          </p:nvSpPr>
          <p:spPr bwMode="auto">
            <a:xfrm>
              <a:off x="3606801" y="2816225"/>
              <a:ext cx="941390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fifo1</a:t>
              </a:r>
              <a:endParaRPr lang="en-US" sz="1000" baseline="-25000"/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2243139" y="2816225"/>
              <a:ext cx="806539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inQ</a:t>
              </a:r>
              <a:endParaRPr lang="en-US" sz="1000" baseline="-25000"/>
            </a:p>
          </p:txBody>
        </p:sp>
        <p:grpSp>
          <p:nvGrpSpPr>
            <p:cNvPr id="56" name="Group 13"/>
            <p:cNvGrpSpPr>
              <a:grpSpLocks/>
            </p:cNvGrpSpPr>
            <p:nvPr/>
          </p:nvGrpSpPr>
          <p:grpSpPr bwMode="auto">
            <a:xfrm>
              <a:off x="2952750" y="1981204"/>
              <a:ext cx="766763" cy="601663"/>
              <a:chOff x="0" y="3126"/>
              <a:chExt cx="483" cy="379"/>
            </a:xfrm>
          </p:grpSpPr>
          <p:sp>
            <p:nvSpPr>
              <p:cNvPr id="88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427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000">
                    <a:latin typeface="Courier New" pitchFamily="49" charset="0"/>
                  </a:rPr>
                  <a:t>f1</a:t>
                </a:r>
              </a:p>
            </p:txBody>
          </p:sp>
          <p:sp>
            <p:nvSpPr>
              <p:cNvPr id="89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57" name="Line 16"/>
            <p:cNvSpPr>
              <a:spLocks noChangeShapeType="1"/>
            </p:cNvSpPr>
            <p:nvPr/>
          </p:nvSpPr>
          <p:spPr bwMode="auto">
            <a:xfrm>
              <a:off x="490696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8" name="Line 17"/>
            <p:cNvSpPr>
              <a:spLocks noChangeShapeType="1"/>
            </p:cNvSpPr>
            <p:nvPr/>
          </p:nvSpPr>
          <p:spPr bwMode="auto">
            <a:xfrm>
              <a:off x="402272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grpSp>
          <p:nvGrpSpPr>
            <p:cNvPr id="60" name="Group 19"/>
            <p:cNvGrpSpPr>
              <a:grpSpLocks/>
            </p:cNvGrpSpPr>
            <p:nvPr/>
          </p:nvGrpSpPr>
          <p:grpSpPr bwMode="auto">
            <a:xfrm>
              <a:off x="4229100" y="1981204"/>
              <a:ext cx="766763" cy="601663"/>
              <a:chOff x="0" y="3126"/>
              <a:chExt cx="483" cy="379"/>
            </a:xfrm>
          </p:grpSpPr>
          <p:sp>
            <p:nvSpPr>
              <p:cNvPr id="86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427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000">
                    <a:latin typeface="Courier New" pitchFamily="49" charset="0"/>
                  </a:rPr>
                  <a:t>f2</a:t>
                </a:r>
              </a:p>
            </p:txBody>
          </p:sp>
          <p:sp>
            <p:nvSpPr>
              <p:cNvPr id="87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61" name="Line 22"/>
            <p:cNvSpPr>
              <a:spLocks noChangeShapeType="1"/>
            </p:cNvSpPr>
            <p:nvPr/>
          </p:nvSpPr>
          <p:spPr bwMode="auto">
            <a:xfrm>
              <a:off x="61833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62" name="Line 23"/>
            <p:cNvSpPr>
              <a:spLocks noChangeShapeType="1"/>
            </p:cNvSpPr>
            <p:nvPr/>
          </p:nvSpPr>
          <p:spPr bwMode="auto">
            <a:xfrm>
              <a:off x="52990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grpSp>
          <p:nvGrpSpPr>
            <p:cNvPr id="63" name="Group 24"/>
            <p:cNvGrpSpPr>
              <a:grpSpLocks/>
            </p:cNvGrpSpPr>
            <p:nvPr/>
          </p:nvGrpSpPr>
          <p:grpSpPr bwMode="auto">
            <a:xfrm>
              <a:off x="5505450" y="1981204"/>
              <a:ext cx="766763" cy="601663"/>
              <a:chOff x="0" y="3126"/>
              <a:chExt cx="483" cy="379"/>
            </a:xfrm>
          </p:grpSpPr>
          <p:sp>
            <p:nvSpPr>
              <p:cNvPr id="84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427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000">
                    <a:latin typeface="Courier New" pitchFamily="49" charset="0"/>
                  </a:rPr>
                  <a:t>f3</a:t>
                </a:r>
              </a:p>
            </p:txBody>
          </p:sp>
          <p:sp>
            <p:nvSpPr>
              <p:cNvPr id="85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grpSp>
          <p:nvGrpSpPr>
            <p:cNvPr id="64" name="Group 27"/>
            <p:cNvGrpSpPr>
              <a:grpSpLocks/>
            </p:cNvGrpSpPr>
            <p:nvPr/>
          </p:nvGrpSpPr>
          <p:grpSpPr bwMode="auto">
            <a:xfrm>
              <a:off x="6145213" y="1752600"/>
              <a:ext cx="457200" cy="1068388"/>
              <a:chOff x="4705" y="285"/>
              <a:chExt cx="288" cy="673"/>
            </a:xfrm>
          </p:grpSpPr>
          <p:sp>
            <p:nvSpPr>
              <p:cNvPr id="82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83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grpSp>
          <p:nvGrpSpPr>
            <p:cNvPr id="65" name="Group 41"/>
            <p:cNvGrpSpPr>
              <a:grpSpLocks/>
            </p:cNvGrpSpPr>
            <p:nvPr/>
          </p:nvGrpSpPr>
          <p:grpSpPr bwMode="auto">
            <a:xfrm>
              <a:off x="2344738" y="1752600"/>
              <a:ext cx="457200" cy="1076325"/>
              <a:chOff x="2278063" y="1752600"/>
              <a:chExt cx="457200" cy="1076326"/>
            </a:xfrm>
          </p:grpSpPr>
          <p:sp>
            <p:nvSpPr>
              <p:cNvPr id="78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  <p:grpSp>
            <p:nvGrpSpPr>
              <p:cNvPr id="79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80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  <p:sp>
              <p:nvSpPr>
                <p:cNvPr id="81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</p:grpSp>
        </p:grpSp>
        <p:sp>
          <p:nvSpPr>
            <p:cNvPr id="66" name="Text Box 33"/>
            <p:cNvSpPr txBox="1">
              <a:spLocks noChangeArrowheads="1"/>
            </p:cNvSpPr>
            <p:nvPr/>
          </p:nvSpPr>
          <p:spPr bwMode="auto">
            <a:xfrm>
              <a:off x="4883150" y="2816225"/>
              <a:ext cx="941390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fifo2</a:t>
              </a:r>
              <a:endParaRPr lang="en-US" sz="1000" baseline="-25000"/>
            </a:p>
          </p:txBody>
        </p:sp>
        <p:sp>
          <p:nvSpPr>
            <p:cNvPr id="67" name="Text Box 34"/>
            <p:cNvSpPr txBox="1">
              <a:spLocks noChangeArrowheads="1"/>
            </p:cNvSpPr>
            <p:nvPr/>
          </p:nvSpPr>
          <p:spPr bwMode="auto">
            <a:xfrm>
              <a:off x="6129339" y="2816225"/>
              <a:ext cx="995975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outQ</a:t>
              </a:r>
              <a:endParaRPr lang="en-US" sz="1000" baseline="-25000"/>
            </a:p>
          </p:txBody>
        </p:sp>
        <p:grpSp>
          <p:nvGrpSpPr>
            <p:cNvPr id="68" name="Group 42"/>
            <p:cNvGrpSpPr>
              <a:grpSpLocks/>
            </p:cNvGrpSpPr>
            <p:nvPr/>
          </p:nvGrpSpPr>
          <p:grpSpPr bwMode="auto">
            <a:xfrm>
              <a:off x="3602038" y="1752600"/>
              <a:ext cx="457200" cy="1076325"/>
              <a:chOff x="2278063" y="1752600"/>
              <a:chExt cx="457200" cy="1076326"/>
            </a:xfrm>
          </p:grpSpPr>
          <p:sp>
            <p:nvSpPr>
              <p:cNvPr id="74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  <p:grpSp>
            <p:nvGrpSpPr>
              <p:cNvPr id="75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76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  <p:sp>
              <p:nvSpPr>
                <p:cNvPr id="77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</p:grpSp>
        </p:grpSp>
        <p:grpSp>
          <p:nvGrpSpPr>
            <p:cNvPr id="69" name="Group 47"/>
            <p:cNvGrpSpPr>
              <a:grpSpLocks/>
            </p:cNvGrpSpPr>
            <p:nvPr/>
          </p:nvGrpSpPr>
          <p:grpSpPr bwMode="auto">
            <a:xfrm>
              <a:off x="4878388" y="1752600"/>
              <a:ext cx="457200" cy="1076325"/>
              <a:chOff x="2278063" y="1752600"/>
              <a:chExt cx="457200" cy="1076326"/>
            </a:xfrm>
          </p:grpSpPr>
          <p:sp>
            <p:nvSpPr>
              <p:cNvPr id="70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  <p:grpSp>
            <p:nvGrpSpPr>
              <p:cNvPr id="71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72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  <p:sp>
              <p:nvSpPr>
                <p:cNvPr id="73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</p:grpSp>
        </p:grpSp>
      </p:grpSp>
      <p:sp>
        <p:nvSpPr>
          <p:cNvPr id="90" name="Text Box 37"/>
          <p:cNvSpPr txBox="1">
            <a:spLocks noChangeArrowheads="1"/>
          </p:cNvSpPr>
          <p:nvPr/>
        </p:nvSpPr>
        <p:spPr bwMode="auto">
          <a:xfrm>
            <a:off x="672736" y="1463825"/>
            <a:ext cx="774311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elasticPipeline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&amp;&amp; fifo1.notFull)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fifo1.enq(f1(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(fifo1.notEmpty &amp;&amp; fifo2.notFull)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fifo2.enq(f2(fifo1.first)); fifo1.deq;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(fifo2.notEmpty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outQ.notFull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(f3(fifo2.first)); fifo2.deq;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8480" y="6232644"/>
            <a:ext cx="6926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How are these two systems the same (or different)?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595422" y="3706972"/>
            <a:ext cx="8548577" cy="258532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stage1;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&amp;&amp; fifo1.notFull)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fifo1.enq(f1(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stage2;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(fifo1.notEmpty &amp;&amp; fifo2.notFull)</a:t>
            </a: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fifo2.enq(f2(fifo1.first)); fifo1.deq;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stage3;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(fifo2.notEmpty &amp;&amp;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outQ.notFull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(f3(fifo2.first)); fifo2.deq;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966" y="212652"/>
            <a:ext cx="8256087" cy="1298944"/>
          </a:xfrm>
        </p:spPr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Ephemeral History Register (EHR) </a:t>
            </a:r>
            <a:r>
              <a:rPr lang="en-US" sz="2400" dirty="0">
                <a:solidFill>
                  <a:srgbClr val="660066"/>
                </a:solidFill>
                <a:latin typeface="Verdana" pitchFamily="34" charset="0"/>
              </a:rPr>
              <a:t>Dan </a:t>
            </a:r>
            <a:r>
              <a:rPr lang="en-US" sz="2400" dirty="0" err="1">
                <a:solidFill>
                  <a:srgbClr val="660066"/>
                </a:solidFill>
                <a:latin typeface="Verdana" pitchFamily="34" charset="0"/>
              </a:rPr>
              <a:t>Rosenband</a:t>
            </a:r>
            <a:r>
              <a:rPr lang="en-US" sz="2400" dirty="0">
                <a:solidFill>
                  <a:srgbClr val="660066"/>
                </a:solidFill>
                <a:latin typeface="Verdana" pitchFamily="34" charset="0"/>
              </a:rPr>
              <a:t> [MEMOCODE’04]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844867" y="1803893"/>
            <a:ext cx="5977215" cy="2666547"/>
            <a:chOff x="1844867" y="2378075"/>
            <a:chExt cx="5977215" cy="2666547"/>
          </a:xfrm>
        </p:grpSpPr>
        <p:sp>
          <p:nvSpPr>
            <p:cNvPr id="1530884" name="Rectangle 4"/>
            <p:cNvSpPr>
              <a:spLocks noChangeArrowheads="1"/>
            </p:cNvSpPr>
            <p:nvPr/>
          </p:nvSpPr>
          <p:spPr bwMode="auto">
            <a:xfrm>
              <a:off x="5438775" y="2810815"/>
              <a:ext cx="660400" cy="13208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85" name="Freeform 5"/>
            <p:cNvSpPr>
              <a:spLocks/>
            </p:cNvSpPr>
            <p:nvPr/>
          </p:nvSpPr>
          <p:spPr bwMode="auto">
            <a:xfrm>
              <a:off x="5702300" y="3855390"/>
              <a:ext cx="136525" cy="279400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42" y="0"/>
                </a:cxn>
                <a:cxn ang="0">
                  <a:pos x="86" y="176"/>
                </a:cxn>
              </a:cxnLst>
              <a:rect l="0" t="0" r="r" b="b"/>
              <a:pathLst>
                <a:path w="86" h="176">
                  <a:moveTo>
                    <a:pt x="0" y="170"/>
                  </a:moveTo>
                  <a:lnTo>
                    <a:pt x="42" y="0"/>
                  </a:lnTo>
                  <a:lnTo>
                    <a:pt x="86" y="17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86" name="Text Box 6"/>
            <p:cNvSpPr txBox="1">
              <a:spLocks noChangeArrowheads="1"/>
            </p:cNvSpPr>
            <p:nvPr/>
          </p:nvSpPr>
          <p:spPr bwMode="auto">
            <a:xfrm>
              <a:off x="5375126" y="2969565"/>
              <a:ext cx="3225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>
                  <a:latin typeface="+mn-lt"/>
                </a:rPr>
                <a:t>D</a:t>
              </a:r>
            </a:p>
          </p:txBody>
        </p:sp>
        <p:sp>
          <p:nvSpPr>
            <p:cNvPr id="1530887" name="Text Box 7"/>
            <p:cNvSpPr txBox="1">
              <a:spLocks noChangeArrowheads="1"/>
            </p:cNvSpPr>
            <p:nvPr/>
          </p:nvSpPr>
          <p:spPr bwMode="auto">
            <a:xfrm>
              <a:off x="5854188" y="2969565"/>
              <a:ext cx="32573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>
                  <a:latin typeface="+mn-lt"/>
                </a:rPr>
                <a:t>Q</a:t>
              </a:r>
            </a:p>
          </p:txBody>
        </p:sp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4290575" y="2833040"/>
              <a:ext cx="244475" cy="657225"/>
              <a:chOff x="2598" y="2086"/>
              <a:chExt cx="154" cy="414"/>
            </a:xfrm>
          </p:grpSpPr>
          <p:sp>
            <p:nvSpPr>
              <p:cNvPr id="1530889" name="Freeform 9"/>
              <p:cNvSpPr>
                <a:spLocks/>
              </p:cNvSpPr>
              <p:nvPr/>
            </p:nvSpPr>
            <p:spPr bwMode="auto">
              <a:xfrm>
                <a:off x="2646" y="2086"/>
                <a:ext cx="80" cy="414"/>
              </a:xfrm>
              <a:custGeom>
                <a:avLst/>
                <a:gdLst/>
                <a:ahLst/>
                <a:cxnLst>
                  <a:cxn ang="0">
                    <a:pos x="0" y="414"/>
                  </a:cxn>
                  <a:cxn ang="0">
                    <a:pos x="0" y="0"/>
                  </a:cxn>
                  <a:cxn ang="0">
                    <a:pos x="80" y="86"/>
                  </a:cxn>
                  <a:cxn ang="0">
                    <a:pos x="80" y="334"/>
                  </a:cxn>
                  <a:cxn ang="0">
                    <a:pos x="0" y="414"/>
                  </a:cxn>
                </a:cxnLst>
                <a:rect l="0" t="0" r="r" b="b"/>
                <a:pathLst>
                  <a:path w="80" h="414">
                    <a:moveTo>
                      <a:pt x="0" y="414"/>
                    </a:moveTo>
                    <a:lnTo>
                      <a:pt x="0" y="0"/>
                    </a:lnTo>
                    <a:lnTo>
                      <a:pt x="80" y="86"/>
                    </a:lnTo>
                    <a:lnTo>
                      <a:pt x="80" y="334"/>
                    </a:lnTo>
                    <a:lnTo>
                      <a:pt x="0" y="414"/>
                    </a:lnTo>
                    <a:close/>
                  </a:path>
                </a:pathLst>
              </a:custGeom>
              <a:solidFill>
                <a:srgbClr val="FF9966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30890" name="Text Box 10"/>
              <p:cNvSpPr txBox="1">
                <a:spLocks noChangeArrowheads="1"/>
              </p:cNvSpPr>
              <p:nvPr/>
            </p:nvSpPr>
            <p:spPr bwMode="auto">
              <a:xfrm>
                <a:off x="2598" y="2144"/>
                <a:ext cx="1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900" dirty="0">
                    <a:latin typeface="+mn-lt"/>
                  </a:rPr>
                  <a:t>0</a:t>
                </a:r>
              </a:p>
            </p:txBody>
          </p:sp>
          <p:sp>
            <p:nvSpPr>
              <p:cNvPr id="1530891" name="Text Box 11"/>
              <p:cNvSpPr txBox="1">
                <a:spLocks noChangeArrowheads="1"/>
              </p:cNvSpPr>
              <p:nvPr/>
            </p:nvSpPr>
            <p:spPr bwMode="auto">
              <a:xfrm>
                <a:off x="2598" y="2310"/>
                <a:ext cx="1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900" dirty="0">
                    <a:latin typeface="+mn-lt"/>
                  </a:rPr>
                  <a:t>1</a:t>
                </a:r>
              </a:p>
            </p:txBody>
          </p:sp>
        </p:grpSp>
        <p:sp>
          <p:nvSpPr>
            <p:cNvPr id="1530892" name="Line 12"/>
            <p:cNvSpPr>
              <a:spLocks noChangeShapeType="1"/>
            </p:cNvSpPr>
            <p:nvPr/>
          </p:nvSpPr>
          <p:spPr bwMode="auto">
            <a:xfrm>
              <a:off x="6095999" y="3128314"/>
              <a:ext cx="672935" cy="32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93" name="Freeform 13"/>
            <p:cNvSpPr>
              <a:spLocks/>
            </p:cNvSpPr>
            <p:nvPr/>
          </p:nvSpPr>
          <p:spPr bwMode="auto">
            <a:xfrm>
              <a:off x="3978234" y="2556815"/>
              <a:ext cx="2303812" cy="571500"/>
            </a:xfrm>
            <a:custGeom>
              <a:avLst/>
              <a:gdLst/>
              <a:ahLst/>
              <a:cxnLst>
                <a:cxn ang="0">
                  <a:pos x="1704" y="360"/>
                </a:cxn>
                <a:cxn ang="0">
                  <a:pos x="1704" y="0"/>
                </a:cxn>
                <a:cxn ang="0">
                  <a:pos x="0" y="0"/>
                </a:cxn>
                <a:cxn ang="0">
                  <a:pos x="0" y="280"/>
                </a:cxn>
                <a:cxn ang="0">
                  <a:pos x="304" y="280"/>
                </a:cxn>
              </a:cxnLst>
              <a:rect l="0" t="0" r="r" b="b"/>
              <a:pathLst>
                <a:path w="1704" h="360">
                  <a:moveTo>
                    <a:pt x="1704" y="360"/>
                  </a:moveTo>
                  <a:lnTo>
                    <a:pt x="1704" y="0"/>
                  </a:lnTo>
                  <a:lnTo>
                    <a:pt x="0" y="0"/>
                  </a:lnTo>
                  <a:lnTo>
                    <a:pt x="0" y="280"/>
                  </a:lnTo>
                  <a:lnTo>
                    <a:pt x="304" y="28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94" name="Line 14"/>
            <p:cNvSpPr>
              <a:spLocks noChangeShapeType="1"/>
            </p:cNvSpPr>
            <p:nvPr/>
          </p:nvSpPr>
          <p:spPr bwMode="auto">
            <a:xfrm>
              <a:off x="3111500" y="4275989"/>
              <a:ext cx="1850366" cy="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95" name="Line 15"/>
            <p:cNvSpPr>
              <a:spLocks noChangeShapeType="1"/>
            </p:cNvSpPr>
            <p:nvPr/>
          </p:nvSpPr>
          <p:spPr bwMode="auto">
            <a:xfrm>
              <a:off x="3086099" y="3293415"/>
              <a:ext cx="12806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99" name="Freeform 19"/>
            <p:cNvSpPr>
              <a:spLocks/>
            </p:cNvSpPr>
            <p:nvPr/>
          </p:nvSpPr>
          <p:spPr bwMode="auto">
            <a:xfrm>
              <a:off x="3111499" y="3445815"/>
              <a:ext cx="1318775" cy="170222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160"/>
                </a:cxn>
                <a:cxn ang="0">
                  <a:pos x="0" y="160"/>
                </a:cxn>
              </a:cxnLst>
              <a:rect l="0" t="0" r="r" b="b"/>
              <a:pathLst>
                <a:path w="720" h="160">
                  <a:moveTo>
                    <a:pt x="720" y="0"/>
                  </a:moveTo>
                  <a:lnTo>
                    <a:pt x="720" y="160"/>
                  </a:lnTo>
                  <a:lnTo>
                    <a:pt x="0" y="16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902" name="Text Box 22"/>
            <p:cNvSpPr txBox="1">
              <a:spLocks noChangeArrowheads="1"/>
            </p:cNvSpPr>
            <p:nvPr/>
          </p:nvSpPr>
          <p:spPr bwMode="auto">
            <a:xfrm>
              <a:off x="1844867" y="3117824"/>
              <a:ext cx="1385866" cy="723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sz="1800" dirty="0" smtClean="0">
                  <a:latin typeface="+mn-lt"/>
                  <a:cs typeface="Arial" charset="0"/>
                </a:rPr>
                <a:t>w[0].data</a:t>
              </a:r>
            </a:p>
            <a:p>
              <a:pPr>
                <a:lnSpc>
                  <a:spcPct val="10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sz="1800" dirty="0">
                  <a:cs typeface="Arial" charset="0"/>
                </a:rPr>
                <a:t>w[0].</a:t>
              </a:r>
              <a:r>
                <a:rPr lang="en-US" sz="1800" dirty="0" smtClean="0">
                  <a:cs typeface="Arial" charset="0"/>
                </a:rPr>
                <a:t>en</a:t>
              </a:r>
              <a:endParaRPr lang="en-US" sz="1800" dirty="0"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73952" y="2894120"/>
              <a:ext cx="108555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cs typeface="Arial" charset="0"/>
                </a:rPr>
                <a:t>r[0</a:t>
              </a:r>
              <a:r>
                <a:rPr lang="en-US" dirty="0">
                  <a:cs typeface="Arial" charset="0"/>
                </a:rPr>
                <a:t>]</a:t>
              </a:r>
            </a:p>
            <a:p>
              <a:pPr>
                <a:buNone/>
              </a:pPr>
              <a:r>
                <a:rPr lang="en-US" dirty="0" smtClean="0">
                  <a:latin typeface="+mn-lt"/>
                </a:rPr>
                <a:t>normal</a:t>
              </a:r>
              <a:endParaRPr lang="en-US" dirty="0">
                <a:latin typeface="+mn-lt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3491345" y="2378075"/>
              <a:ext cx="3051959" cy="2666547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491345" y="3170087"/>
              <a:ext cx="217055" cy="541261"/>
            </a:xfrm>
            <a:prstGeom prst="rect">
              <a:avLst/>
            </a:prstGeom>
            <a:solidFill>
              <a:srgbClr val="F6FD7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26249" y="2925115"/>
              <a:ext cx="217055" cy="541455"/>
            </a:xfrm>
            <a:prstGeom prst="rect">
              <a:avLst/>
            </a:prstGeom>
            <a:solidFill>
              <a:srgbClr val="F6FD7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30909" name="Freeform 29"/>
            <p:cNvSpPr>
              <a:spLocks/>
            </p:cNvSpPr>
            <p:nvPr/>
          </p:nvSpPr>
          <p:spPr bwMode="auto">
            <a:xfrm>
              <a:off x="4619501" y="4013860"/>
              <a:ext cx="2105646" cy="6384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36"/>
                </a:cxn>
                <a:cxn ang="0">
                  <a:pos x="1160" y="936"/>
                </a:cxn>
              </a:cxnLst>
              <a:rect l="0" t="0" r="r" b="b"/>
              <a:pathLst>
                <a:path w="1160" h="936">
                  <a:moveTo>
                    <a:pt x="0" y="0"/>
                  </a:moveTo>
                  <a:lnTo>
                    <a:pt x="0" y="936"/>
                  </a:lnTo>
                  <a:lnTo>
                    <a:pt x="1160" y="93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646270" y="4168710"/>
              <a:ext cx="1175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+mn-lt"/>
                </a:rPr>
                <a:t>bypass</a:t>
              </a:r>
              <a:endParaRPr lang="en-US" dirty="0">
                <a:latin typeface="+mn-lt"/>
              </a:endParaRPr>
            </a:p>
          </p:txBody>
        </p:sp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6464744" y="4467649"/>
              <a:ext cx="104334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800" dirty="0" smtClean="0">
                  <a:latin typeface="+mn-lt"/>
                  <a:cs typeface="Arial" charset="0"/>
                </a:rPr>
                <a:t>r[1]</a:t>
              </a:r>
              <a:endParaRPr lang="en-US" sz="1800" dirty="0">
                <a:latin typeface="+mn-lt"/>
                <a:cs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320229" y="4384524"/>
              <a:ext cx="236992" cy="493643"/>
            </a:xfrm>
            <a:prstGeom prst="rect">
              <a:avLst/>
            </a:prstGeom>
            <a:solidFill>
              <a:srgbClr val="F6FD7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35" name="Group 8"/>
            <p:cNvGrpSpPr>
              <a:grpSpLocks/>
            </p:cNvGrpSpPr>
            <p:nvPr/>
          </p:nvGrpSpPr>
          <p:grpSpPr bwMode="auto">
            <a:xfrm>
              <a:off x="4885665" y="3806177"/>
              <a:ext cx="244475" cy="657225"/>
              <a:chOff x="2598" y="2086"/>
              <a:chExt cx="154" cy="414"/>
            </a:xfrm>
          </p:grpSpPr>
          <p:sp>
            <p:nvSpPr>
              <p:cNvPr id="36" name="Freeform 9"/>
              <p:cNvSpPr>
                <a:spLocks/>
              </p:cNvSpPr>
              <p:nvPr/>
            </p:nvSpPr>
            <p:spPr bwMode="auto">
              <a:xfrm>
                <a:off x="2646" y="2086"/>
                <a:ext cx="80" cy="414"/>
              </a:xfrm>
              <a:custGeom>
                <a:avLst/>
                <a:gdLst/>
                <a:ahLst/>
                <a:cxnLst>
                  <a:cxn ang="0">
                    <a:pos x="0" y="414"/>
                  </a:cxn>
                  <a:cxn ang="0">
                    <a:pos x="0" y="0"/>
                  </a:cxn>
                  <a:cxn ang="0">
                    <a:pos x="80" y="86"/>
                  </a:cxn>
                  <a:cxn ang="0">
                    <a:pos x="80" y="334"/>
                  </a:cxn>
                  <a:cxn ang="0">
                    <a:pos x="0" y="414"/>
                  </a:cxn>
                </a:cxnLst>
                <a:rect l="0" t="0" r="r" b="b"/>
                <a:pathLst>
                  <a:path w="80" h="414">
                    <a:moveTo>
                      <a:pt x="0" y="414"/>
                    </a:moveTo>
                    <a:lnTo>
                      <a:pt x="0" y="0"/>
                    </a:lnTo>
                    <a:lnTo>
                      <a:pt x="80" y="86"/>
                    </a:lnTo>
                    <a:lnTo>
                      <a:pt x="80" y="334"/>
                    </a:lnTo>
                    <a:lnTo>
                      <a:pt x="0" y="414"/>
                    </a:lnTo>
                    <a:close/>
                  </a:path>
                </a:pathLst>
              </a:custGeom>
              <a:solidFill>
                <a:srgbClr val="FF9966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7" name="Text Box 10"/>
              <p:cNvSpPr txBox="1">
                <a:spLocks noChangeArrowheads="1"/>
              </p:cNvSpPr>
              <p:nvPr/>
            </p:nvSpPr>
            <p:spPr bwMode="auto">
              <a:xfrm>
                <a:off x="2598" y="2144"/>
                <a:ext cx="1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900" dirty="0">
                    <a:latin typeface="+mn-lt"/>
                  </a:rPr>
                  <a:t>0</a:t>
                </a:r>
              </a:p>
            </p:txBody>
          </p:sp>
          <p:sp>
            <p:nvSpPr>
              <p:cNvPr id="38" name="Text Box 11"/>
              <p:cNvSpPr txBox="1">
                <a:spLocks noChangeArrowheads="1"/>
              </p:cNvSpPr>
              <p:nvPr/>
            </p:nvSpPr>
            <p:spPr bwMode="auto">
              <a:xfrm>
                <a:off x="2598" y="2310"/>
                <a:ext cx="1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900" dirty="0">
                    <a:latin typeface="+mn-lt"/>
                  </a:rPr>
                  <a:t>1</a:t>
                </a:r>
              </a:p>
            </p:txBody>
          </p:sp>
        </p:grpSp>
        <p:sp>
          <p:nvSpPr>
            <p:cNvPr id="44" name="Freeform 19"/>
            <p:cNvSpPr>
              <a:spLocks/>
            </p:cNvSpPr>
            <p:nvPr/>
          </p:nvSpPr>
          <p:spPr bwMode="auto">
            <a:xfrm>
              <a:off x="3111500" y="4380277"/>
              <a:ext cx="1960699" cy="157766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160"/>
                </a:cxn>
                <a:cxn ang="0">
                  <a:pos x="0" y="160"/>
                </a:cxn>
              </a:cxnLst>
              <a:rect l="0" t="0" r="r" b="b"/>
              <a:pathLst>
                <a:path w="720" h="160">
                  <a:moveTo>
                    <a:pt x="720" y="0"/>
                  </a:moveTo>
                  <a:lnTo>
                    <a:pt x="720" y="160"/>
                  </a:lnTo>
                  <a:lnTo>
                    <a:pt x="0" y="16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4488873" y="3194462"/>
              <a:ext cx="486888" cy="819398"/>
            </a:xfrm>
            <a:custGeom>
              <a:avLst/>
              <a:gdLst>
                <a:gd name="connsiteX0" fmla="*/ 0 w 486888"/>
                <a:gd name="connsiteY0" fmla="*/ 0 h 819398"/>
                <a:gd name="connsiteX1" fmla="*/ 142504 w 486888"/>
                <a:gd name="connsiteY1" fmla="*/ 0 h 819398"/>
                <a:gd name="connsiteX2" fmla="*/ 130628 w 486888"/>
                <a:gd name="connsiteY2" fmla="*/ 819398 h 819398"/>
                <a:gd name="connsiteX3" fmla="*/ 486888 w 486888"/>
                <a:gd name="connsiteY3" fmla="*/ 819398 h 819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888" h="819398">
                  <a:moveTo>
                    <a:pt x="0" y="0"/>
                  </a:moveTo>
                  <a:lnTo>
                    <a:pt x="142504" y="0"/>
                  </a:lnTo>
                  <a:lnTo>
                    <a:pt x="130628" y="819398"/>
                  </a:lnTo>
                  <a:lnTo>
                    <a:pt x="486888" y="819398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5106390" y="3111335"/>
              <a:ext cx="344384" cy="1009403"/>
            </a:xfrm>
            <a:custGeom>
              <a:avLst/>
              <a:gdLst>
                <a:gd name="connsiteX0" fmla="*/ 0 w 344384"/>
                <a:gd name="connsiteY0" fmla="*/ 1009403 h 1009403"/>
                <a:gd name="connsiteX1" fmla="*/ 166254 w 344384"/>
                <a:gd name="connsiteY1" fmla="*/ 1009403 h 1009403"/>
                <a:gd name="connsiteX2" fmla="*/ 178129 w 344384"/>
                <a:gd name="connsiteY2" fmla="*/ 11875 h 1009403"/>
                <a:gd name="connsiteX3" fmla="*/ 344384 w 344384"/>
                <a:gd name="connsiteY3" fmla="*/ 0 h 100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384" h="1009403">
                  <a:moveTo>
                    <a:pt x="0" y="1009403"/>
                  </a:moveTo>
                  <a:lnTo>
                    <a:pt x="166254" y="1009403"/>
                  </a:lnTo>
                  <a:lnTo>
                    <a:pt x="178129" y="11875"/>
                  </a:lnTo>
                  <a:lnTo>
                    <a:pt x="344384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491344" y="4131615"/>
              <a:ext cx="217055" cy="541261"/>
            </a:xfrm>
            <a:prstGeom prst="rect">
              <a:avLst/>
            </a:prstGeom>
            <a:solidFill>
              <a:srgbClr val="F6FD7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599867" y="3983652"/>
              <a:ext cx="45719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Verdana" pitchFamily="34" charset="0"/>
              </a:endParaRPr>
            </a:p>
          </p:txBody>
        </p:sp>
        <p:sp>
          <p:nvSpPr>
            <p:cNvPr id="46" name="Text Box 22"/>
            <p:cNvSpPr txBox="1">
              <a:spLocks noChangeArrowheads="1"/>
            </p:cNvSpPr>
            <p:nvPr/>
          </p:nvSpPr>
          <p:spPr bwMode="auto">
            <a:xfrm>
              <a:off x="1844867" y="4040607"/>
              <a:ext cx="1385866" cy="723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sz="1800" dirty="0" smtClean="0">
                  <a:latin typeface="+mn-lt"/>
                  <a:cs typeface="Arial" charset="0"/>
                </a:rPr>
                <a:t>w[1].data</a:t>
              </a:r>
            </a:p>
            <a:p>
              <a:pPr>
                <a:lnSpc>
                  <a:spcPct val="10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sz="1800" dirty="0" smtClean="0">
                  <a:cs typeface="Arial" charset="0"/>
                </a:rPr>
                <a:t>w[1].en</a:t>
              </a:r>
              <a:endParaRPr lang="en-US" sz="1800" dirty="0">
                <a:cs typeface="Arial" charset="0"/>
              </a:endParaRPr>
            </a:p>
          </p:txBody>
        </p:sp>
      </p:grp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1216387" y="6007915"/>
            <a:ext cx="1842430" cy="42068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+mn-lt"/>
                <a:cs typeface="Arial" charset="0"/>
              </a:rPr>
              <a:t>r[0] </a:t>
            </a:r>
            <a:r>
              <a:rPr lang="en-US" dirty="0">
                <a:latin typeface="+mn-lt"/>
                <a:cs typeface="Arial" charset="0"/>
              </a:rPr>
              <a:t>&lt; </a:t>
            </a:r>
            <a:r>
              <a:rPr lang="en-US" dirty="0" smtClean="0">
                <a:latin typeface="+mn-lt"/>
                <a:cs typeface="Arial" charset="0"/>
              </a:rPr>
              <a:t>w[0]</a:t>
            </a:r>
            <a:endParaRPr lang="en-US" sz="3600" baseline="30000" dirty="0">
              <a:latin typeface="+mn-lt"/>
              <a:cs typeface="Arial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5672324" y="6007915"/>
            <a:ext cx="2408419" cy="42068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+mn-lt"/>
                <a:cs typeface="Arial" charset="0"/>
              </a:rPr>
              <a:t>w[0] &lt; w[1] </a:t>
            </a:r>
            <a:r>
              <a:rPr lang="en-US" dirty="0">
                <a:latin typeface="+mn-lt"/>
                <a:cs typeface="Arial" charset="0"/>
              </a:rPr>
              <a:t>&lt; ….</a:t>
            </a:r>
            <a:endParaRPr lang="en-US" sz="3600" baseline="30000" dirty="0">
              <a:latin typeface="+mn-lt"/>
              <a:cs typeface="Arial" charset="0"/>
            </a:endParaRP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3535866" y="6007915"/>
            <a:ext cx="1717468" cy="42068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+mn-lt"/>
                <a:cs typeface="Arial" charset="0"/>
              </a:rPr>
              <a:t>r[1] </a:t>
            </a:r>
            <a:r>
              <a:rPr lang="en-US" dirty="0">
                <a:latin typeface="+mn-lt"/>
                <a:cs typeface="Arial" charset="0"/>
              </a:rPr>
              <a:t>&lt; </a:t>
            </a:r>
            <a:r>
              <a:rPr lang="en-US" dirty="0" smtClean="0">
                <a:latin typeface="+mn-lt"/>
                <a:cs typeface="Arial" charset="0"/>
              </a:rPr>
              <a:t>w[1]</a:t>
            </a:r>
            <a:endParaRPr lang="en-US" sz="3600" baseline="30000" dirty="0">
              <a:latin typeface="+mn-lt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1" name="Text Box 30"/>
          <p:cNvSpPr txBox="1">
            <a:spLocks noChangeArrowheads="1"/>
          </p:cNvSpPr>
          <p:nvPr/>
        </p:nvSpPr>
        <p:spPr bwMode="auto">
          <a:xfrm>
            <a:off x="1045088" y="4514928"/>
            <a:ext cx="77133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Verdana" pitchFamily="34" charset="0"/>
              </a:rPr>
              <a:t>r[1] returns:</a:t>
            </a:r>
          </a:p>
          <a:p>
            <a:pPr>
              <a:buNone/>
            </a:pPr>
            <a:r>
              <a:rPr lang="en-US" dirty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– the current state if </a:t>
            </a:r>
            <a:r>
              <a:rPr lang="en-US" dirty="0" smtClean="0">
                <a:latin typeface="Verdana" pitchFamily="34" charset="0"/>
              </a:rPr>
              <a:t>w[0] </a:t>
            </a:r>
            <a:r>
              <a:rPr lang="en-US" i="1" dirty="0">
                <a:latin typeface="Verdana" pitchFamily="34" charset="0"/>
              </a:rPr>
              <a:t>is not </a:t>
            </a:r>
            <a:r>
              <a:rPr lang="en-US" i="1" dirty="0" smtClean="0">
                <a:latin typeface="Verdana" pitchFamily="34" charset="0"/>
              </a:rPr>
              <a:t>enabled</a:t>
            </a:r>
            <a:endParaRPr lang="en-US" dirty="0" smtClean="0">
              <a:latin typeface="Verdana" pitchFamily="34" charset="0"/>
            </a:endParaRPr>
          </a:p>
          <a:p>
            <a:pPr>
              <a:buNone/>
            </a:pPr>
            <a:r>
              <a:rPr lang="en-US" dirty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 – </a:t>
            </a:r>
            <a:r>
              <a:rPr lang="en-US" dirty="0">
                <a:latin typeface="Verdana" pitchFamily="34" charset="0"/>
              </a:rPr>
              <a:t>the value being </a:t>
            </a:r>
            <a:r>
              <a:rPr lang="en-US" dirty="0" smtClean="0">
                <a:latin typeface="Verdana" pitchFamily="34" charset="0"/>
              </a:rPr>
              <a:t>written (w[0].data) if w[0] </a:t>
            </a:r>
            <a:r>
              <a:rPr lang="en-US" i="1" dirty="0" smtClean="0">
                <a:latin typeface="Verdana" pitchFamily="34" charset="0"/>
              </a:rPr>
              <a:t>is enabled</a:t>
            </a:r>
          </a:p>
          <a:p>
            <a:r>
              <a:rPr lang="en-US" dirty="0"/>
              <a:t>w[i+1] takes precedence over w[</a:t>
            </a:r>
            <a:r>
              <a:rPr lang="en-US" dirty="0" err="1"/>
              <a:t>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4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  <p:bldP spid="5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612" y="1523337"/>
            <a:ext cx="7987748" cy="4114800"/>
          </a:xfrm>
        </p:spPr>
        <p:txBody>
          <a:bodyPr/>
          <a:lstStyle/>
          <a:p>
            <a:r>
              <a:rPr lang="en-US" sz="2400" dirty="0" smtClean="0"/>
              <a:t>Do these systems see the same state changes?</a:t>
            </a:r>
          </a:p>
          <a:p>
            <a:pPr lvl="1"/>
            <a:r>
              <a:rPr lang="en-US" sz="2000" dirty="0" smtClean="0"/>
              <a:t>The single rule system – fills up the pipeline and then processes a message at every pipeline stage for every rule firing – no more than one slot in any </a:t>
            </a:r>
            <a:r>
              <a:rPr lang="en-US" sz="2000" dirty="0" err="1" smtClean="0"/>
              <a:t>fifo</a:t>
            </a:r>
            <a:r>
              <a:rPr lang="en-US" sz="2000" dirty="0" smtClean="0"/>
              <a:t> would be filled unless the </a:t>
            </a:r>
            <a:r>
              <a:rPr lang="en-US" sz="2000" dirty="0" err="1" smtClean="0"/>
              <a:t>OutQ</a:t>
            </a:r>
            <a:r>
              <a:rPr lang="en-US" sz="2000" dirty="0" smtClean="0"/>
              <a:t> blocks</a:t>
            </a:r>
          </a:p>
          <a:p>
            <a:pPr lvl="1"/>
            <a:r>
              <a:rPr lang="en-US" sz="2000" dirty="0" smtClean="0"/>
              <a:t>The multirule system has many more possible states. It can mimic the behavior of one-rule system but one can also execute rules in different orders, e.g., stage1; stage1; stage2; stage1; stage3; stage2; stage3</a:t>
            </a:r>
            <a:r>
              <a:rPr lang="en-US" sz="2000" dirty="0"/>
              <a:t>;</a:t>
            </a:r>
            <a:r>
              <a:rPr lang="en-US" sz="2000" dirty="0" smtClean="0"/>
              <a:t> …  (assuming stage </a:t>
            </a:r>
            <a:r>
              <a:rPr lang="en-US" sz="2000" dirty="0" err="1" smtClean="0"/>
              <a:t>fifos</a:t>
            </a:r>
            <a:r>
              <a:rPr lang="en-US" sz="2000" dirty="0" smtClean="0"/>
              <a:t> have more than one slot)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400" dirty="0" smtClean="0"/>
              <a:t>When can some or all the rules </a:t>
            </a:r>
            <a:r>
              <a:rPr lang="en-US" sz="2400" dirty="0"/>
              <a:t>in </a:t>
            </a:r>
            <a:r>
              <a:rPr lang="en-US" sz="2400" dirty="0" smtClean="0"/>
              <a:t>a </a:t>
            </a:r>
            <a:r>
              <a:rPr lang="en-US" sz="2400" dirty="0"/>
              <a:t>multirule system execute </a:t>
            </a:r>
            <a:r>
              <a:rPr lang="en-US" sz="2400" dirty="0" smtClean="0"/>
              <a:t>concurrently?</a:t>
            </a:r>
            <a:endParaRPr lang="en-US" sz="24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07629" y="5827222"/>
            <a:ext cx="1503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Stay tuned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7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130639" cy="1143000"/>
          </a:xfrm>
        </p:spPr>
        <p:txBody>
          <a:bodyPr/>
          <a:lstStyle/>
          <a:p>
            <a:r>
              <a:rPr lang="en-US" sz="4000" dirty="0" smtClean="0"/>
              <a:t>“Happens before” (&lt;) relation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0" y="1572490"/>
            <a:ext cx="8187048" cy="4935187"/>
          </a:xfrm>
        </p:spPr>
        <p:txBody>
          <a:bodyPr/>
          <a:lstStyle/>
          <a:p>
            <a:r>
              <a:rPr lang="en-US" sz="2400" dirty="0" smtClean="0"/>
              <a:t>“happens before” relation between the methods of a module governs how the methods behave when called by a rule, action, method or </a:t>
            </a:r>
            <a:r>
              <a:rPr lang="en-US" sz="2400" dirty="0" err="1" smtClean="0"/>
              <a:t>exp</a:t>
            </a:r>
            <a:endParaRPr lang="en-US" sz="2400" dirty="0" smtClean="0"/>
          </a:p>
          <a:p>
            <a:pPr lvl="1"/>
            <a:r>
              <a:rPr lang="en-US" sz="2000" dirty="0" smtClean="0"/>
              <a:t>f &lt; g	: f happens before g 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(g cannot affect f within an action)</a:t>
            </a:r>
            <a:endParaRPr lang="en-US" sz="2000" dirty="0"/>
          </a:p>
          <a:p>
            <a:pPr lvl="1"/>
            <a:r>
              <a:rPr lang="en-US" sz="2000" dirty="0" smtClean="0"/>
              <a:t>f &gt; g	: g happens before f</a:t>
            </a:r>
          </a:p>
          <a:p>
            <a:pPr lvl="1"/>
            <a:r>
              <a:rPr lang="en-US" sz="2000" dirty="0" smtClean="0"/>
              <a:t>C       	: f and g conflict and cannot be called together</a:t>
            </a:r>
          </a:p>
          <a:p>
            <a:pPr lvl="1"/>
            <a:r>
              <a:rPr lang="en-US" sz="2000" dirty="0" smtClean="0"/>
              <a:t>CF	: f and g are conflict free and do not affect each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other</a:t>
            </a:r>
          </a:p>
          <a:p>
            <a:r>
              <a:rPr lang="en-US" sz="2400" dirty="0" smtClean="0"/>
              <a:t>This relation is defined as a conflict matrix (CM) for the methods of primitive modules like registers and EHRs and derived for the methods of all other modules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6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Matrix of Primitive modules: </a:t>
            </a:r>
            <a:r>
              <a:rPr lang="en-US" sz="2400" dirty="0" smtClean="0"/>
              <a:t>Registers and EHRs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434422"/>
              </p:ext>
            </p:extLst>
          </p:nvPr>
        </p:nvGraphicFramePr>
        <p:xfrm>
          <a:off x="2481941" y="3840678"/>
          <a:ext cx="6127670" cy="26309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5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55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55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55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553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26194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EHR.r0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EHR.w0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EHR.r1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EHR.w1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EHR.r0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EHR.w0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EHR.r1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EHR.w1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291679"/>
              </p:ext>
            </p:extLst>
          </p:nvPr>
        </p:nvGraphicFramePr>
        <p:xfrm>
          <a:off x="4239510" y="1677396"/>
          <a:ext cx="3352008" cy="15785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7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7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73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26194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reg.r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reg.w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reg.r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reg.w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6795" y="2054450"/>
            <a:ext cx="14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Register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76795" y="3893157"/>
            <a:ext cx="824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EHR</a:t>
            </a:r>
            <a:endParaRPr lang="en-US" sz="24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2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FIFOs using EHRs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6" y="1543493"/>
            <a:ext cx="7772400" cy="4114800"/>
          </a:xfrm>
        </p:spPr>
        <p:txBody>
          <a:bodyPr/>
          <a:lstStyle/>
          <a:p>
            <a:r>
              <a:rPr lang="en-US" sz="2400" i="1" dirty="0"/>
              <a:t>Conflict-Free FIFO: </a:t>
            </a:r>
            <a:r>
              <a:rPr lang="en-US" sz="2400" dirty="0"/>
              <a:t>Both </a:t>
            </a:r>
            <a:r>
              <a:rPr lang="en-US" sz="2400" dirty="0" err="1"/>
              <a:t>enq</a:t>
            </a:r>
            <a:r>
              <a:rPr lang="en-US" sz="2400" dirty="0"/>
              <a:t> and </a:t>
            </a:r>
            <a:r>
              <a:rPr lang="en-US" sz="2400" dirty="0" err="1" smtClean="0"/>
              <a:t>deq</a:t>
            </a:r>
            <a:r>
              <a:rPr lang="en-US" sz="2400" dirty="0" smtClean="0"/>
              <a:t> are permitted concurrently as long as the FIFO is not-full </a:t>
            </a:r>
            <a:r>
              <a:rPr lang="en-US" sz="2400" dirty="0" smtClean="0">
                <a:solidFill>
                  <a:srgbClr val="FF0000"/>
                </a:solidFill>
              </a:rPr>
              <a:t>and</a:t>
            </a:r>
            <a:r>
              <a:rPr lang="en-US" sz="2400" dirty="0" smtClean="0"/>
              <a:t> not-empty </a:t>
            </a:r>
          </a:p>
          <a:p>
            <a:pPr lvl="1"/>
            <a:r>
              <a:rPr lang="en-US" sz="2000" dirty="0" smtClean="0"/>
              <a:t>The effect of </a:t>
            </a:r>
            <a:r>
              <a:rPr lang="en-US" sz="2000" dirty="0" err="1" smtClean="0"/>
              <a:t>enq</a:t>
            </a:r>
            <a:r>
              <a:rPr lang="en-US" sz="2000" dirty="0" smtClean="0"/>
              <a:t> is not visible to </a:t>
            </a:r>
            <a:r>
              <a:rPr lang="en-US" sz="2000" dirty="0" err="1" smtClean="0"/>
              <a:t>deq</a:t>
            </a:r>
            <a:r>
              <a:rPr lang="en-US" sz="2000" dirty="0" smtClean="0"/>
              <a:t>, and vise versa</a:t>
            </a:r>
            <a:endParaRPr lang="en-US" sz="2000" dirty="0"/>
          </a:p>
          <a:p>
            <a:r>
              <a:rPr lang="en-US" sz="2400" i="1" dirty="0" smtClean="0"/>
              <a:t>Pipeline FIFO: </a:t>
            </a:r>
            <a:r>
              <a:rPr lang="en-US" sz="2400" dirty="0" smtClean="0"/>
              <a:t>An </a:t>
            </a:r>
            <a:r>
              <a:rPr lang="en-US" sz="2400" dirty="0" err="1" smtClean="0"/>
              <a:t>enq</a:t>
            </a:r>
            <a:r>
              <a:rPr lang="en-US" sz="2400" dirty="0" smtClean="0"/>
              <a:t> </a:t>
            </a:r>
            <a:r>
              <a:rPr lang="en-US" sz="2400" dirty="0"/>
              <a:t>into a full </a:t>
            </a:r>
            <a:r>
              <a:rPr lang="en-US" sz="2400" dirty="0" smtClean="0"/>
              <a:t>FIFO is permitted </a:t>
            </a:r>
            <a:r>
              <a:rPr lang="en-US" sz="2400" dirty="0"/>
              <a:t>provided </a:t>
            </a:r>
            <a:r>
              <a:rPr lang="en-US" sz="2400" dirty="0" smtClean="0"/>
              <a:t>a </a:t>
            </a:r>
            <a:r>
              <a:rPr lang="en-US" sz="2400" dirty="0" err="1" smtClean="0"/>
              <a:t>deq</a:t>
            </a:r>
            <a:r>
              <a:rPr lang="en-US" sz="2400" dirty="0" smtClean="0"/>
              <a:t> </a:t>
            </a:r>
            <a:r>
              <a:rPr lang="en-US" sz="2400" dirty="0"/>
              <a:t>from </a:t>
            </a:r>
            <a:r>
              <a:rPr lang="en-US" sz="2400" dirty="0" smtClean="0"/>
              <a:t>the FIFO is done simultaneously</a:t>
            </a:r>
          </a:p>
          <a:p>
            <a:r>
              <a:rPr lang="en-US" sz="2400" i="1" dirty="0" smtClean="0"/>
              <a:t>Bypass </a:t>
            </a:r>
            <a:r>
              <a:rPr lang="en-US" sz="2400" i="1" dirty="0"/>
              <a:t>FIFO: </a:t>
            </a:r>
            <a:r>
              <a:rPr lang="en-US" sz="2400" dirty="0" smtClean="0"/>
              <a:t>A </a:t>
            </a:r>
            <a:r>
              <a:rPr lang="en-US" sz="2400" dirty="0" err="1" smtClean="0"/>
              <a:t>deq</a:t>
            </a:r>
            <a:r>
              <a:rPr lang="en-US" sz="2400" dirty="0" smtClean="0"/>
              <a:t> from an empty FIFO </a:t>
            </a:r>
            <a:r>
              <a:rPr lang="en-US" sz="2400" dirty="0"/>
              <a:t>is </a:t>
            </a:r>
            <a:r>
              <a:rPr lang="en-US" sz="2400" dirty="0" smtClean="0"/>
              <a:t>permitted </a:t>
            </a:r>
            <a:r>
              <a:rPr lang="en-US" sz="2400" dirty="0"/>
              <a:t>provided </a:t>
            </a:r>
            <a:r>
              <a:rPr lang="en-US" sz="2400" dirty="0" smtClean="0"/>
              <a:t>an </a:t>
            </a:r>
            <a:r>
              <a:rPr lang="en-US" sz="2400" dirty="0" err="1" smtClean="0"/>
              <a:t>enq</a:t>
            </a:r>
            <a:r>
              <a:rPr lang="en-US" sz="2400" dirty="0" smtClean="0"/>
              <a:t> into the FIFO is done simultaneously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04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One-Element </a:t>
            </a:r>
            <a:r>
              <a:rPr lang="en-US" sz="4000" i="1" dirty="0" smtClean="0"/>
              <a:t>Pipelined FIFO</a:t>
            </a:r>
            <a:endParaRPr lang="en-US" i="1" dirty="0"/>
          </a:p>
        </p:txBody>
      </p:sp>
      <p:sp>
        <p:nvSpPr>
          <p:cNvPr id="1532935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81473" y="1529460"/>
            <a:ext cx="8339245" cy="498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#(1, 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#(t)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Bool) 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mkEhr(False);</a:t>
            </a: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notFull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 !v[1];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notEmpty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v[0];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x;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v[1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&lt;= True;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v[0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&lt;= False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first;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2936" name="Text Box 8"/>
          <p:cNvSpPr txBox="1">
            <a:spLocks noChangeArrowheads="1"/>
          </p:cNvSpPr>
          <p:nvPr/>
        </p:nvSpPr>
        <p:spPr bwMode="auto">
          <a:xfrm>
            <a:off x="6504791" y="2085513"/>
            <a:ext cx="2362762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+mn-lt"/>
                <a:cs typeface="Courier New" pitchFamily="49" charset="0"/>
              </a:rPr>
              <a:t>Desired behavior</a:t>
            </a:r>
          </a:p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first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583173" y="3804981"/>
            <a:ext cx="4476307" cy="918094"/>
            <a:chOff x="3583173" y="3845067"/>
            <a:chExt cx="4476307" cy="918094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 flipH="1" flipV="1">
              <a:off x="3583173" y="3845067"/>
              <a:ext cx="2828260" cy="33352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3583173" y="4194543"/>
              <a:ext cx="2828261" cy="56861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6504792" y="3845067"/>
              <a:ext cx="15546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mic Sans MS" panose="030F0702030302020204" pitchFamily="66" charset="0"/>
                </a:rPr>
                <a:t>No double write error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835946" y="4662709"/>
            <a:ext cx="4084772" cy="19082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In any given cycle: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If the FIFO is not empty then </a:t>
            </a:r>
            <a:r>
              <a:rPr lang="en-US" dirty="0"/>
              <a:t>simultaneous </a:t>
            </a:r>
            <a:r>
              <a:rPr lang="en-US" dirty="0" err="1"/>
              <a:t>enq</a:t>
            </a:r>
            <a:r>
              <a:rPr lang="en-US" dirty="0"/>
              <a:t> and </a:t>
            </a:r>
            <a:r>
              <a:rPr lang="en-US" dirty="0" err="1"/>
              <a:t>deq</a:t>
            </a:r>
            <a:r>
              <a:rPr lang="en-US" dirty="0"/>
              <a:t> are </a:t>
            </a:r>
            <a:r>
              <a:rPr lang="en-US" dirty="0" smtClean="0"/>
              <a:t>permitted;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Otherwise, only </a:t>
            </a:r>
            <a:r>
              <a:rPr lang="en-US" dirty="0" err="1" smtClean="0"/>
              <a:t>enq</a:t>
            </a:r>
            <a:r>
              <a:rPr lang="en-US" dirty="0" smtClean="0"/>
              <a:t> is permitted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0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One-Element Bypass FIFO</a:t>
            </a:r>
            <a:endParaRPr lang="en-US" i="1" dirty="0"/>
          </a:p>
        </p:txBody>
      </p:sp>
      <p:sp>
        <p:nvSpPr>
          <p:cNvPr id="1532935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81473" y="1529460"/>
            <a:ext cx="8339245" cy="498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#(1, 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Ehr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t) d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mkEhr(?);</a:t>
            </a:r>
          </a:p>
          <a:p>
            <a:pPr>
              <a:buNone/>
            </a:pP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Ehr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Bool) 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mkEhr(False);</a:t>
            </a: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notFull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!v[0];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notEmpty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v[1];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d[0]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x;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v[0]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True;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v[1]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False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first;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d[1];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2936" name="Text Box 8"/>
          <p:cNvSpPr txBox="1">
            <a:spLocks noChangeArrowheads="1"/>
          </p:cNvSpPr>
          <p:nvPr/>
        </p:nvSpPr>
        <p:spPr bwMode="auto">
          <a:xfrm>
            <a:off x="6504791" y="2085513"/>
            <a:ext cx="2362763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+mn-lt"/>
                <a:cs typeface="Courier New" pitchFamily="49" charset="0"/>
              </a:rPr>
              <a:t>Desired behavior</a:t>
            </a:r>
          </a:p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first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455582" y="3704845"/>
            <a:ext cx="4476307" cy="1030960"/>
            <a:chOff x="3583173" y="3541040"/>
            <a:chExt cx="4476307" cy="1030960"/>
          </a:xfrm>
        </p:grpSpPr>
        <p:cxnSp>
          <p:nvCxnSpPr>
            <p:cNvPr id="15" name="Straight Arrow Connector 14"/>
            <p:cNvCxnSpPr>
              <a:stCxn id="18" idx="1"/>
            </p:cNvCxnSpPr>
            <p:nvPr/>
          </p:nvCxnSpPr>
          <p:spPr bwMode="auto">
            <a:xfrm flipH="1" flipV="1">
              <a:off x="3583173" y="3621386"/>
              <a:ext cx="2921619" cy="273597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3657601" y="3894983"/>
              <a:ext cx="2847191" cy="677017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6504792" y="3541040"/>
              <a:ext cx="15546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mic Sans MS" panose="030F0702030302020204" pitchFamily="66" charset="0"/>
                </a:rPr>
                <a:t>No double write error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835946" y="4662709"/>
            <a:ext cx="4084772" cy="19082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In any given cycle: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If the FIFO is not full then </a:t>
            </a:r>
            <a:r>
              <a:rPr lang="en-US" dirty="0"/>
              <a:t>simultaneous </a:t>
            </a:r>
            <a:r>
              <a:rPr lang="en-US" dirty="0" err="1"/>
              <a:t>enq</a:t>
            </a:r>
            <a:r>
              <a:rPr lang="en-US" dirty="0"/>
              <a:t> and </a:t>
            </a:r>
            <a:r>
              <a:rPr lang="en-US" dirty="0" err="1"/>
              <a:t>deq</a:t>
            </a:r>
            <a:r>
              <a:rPr lang="en-US" dirty="0"/>
              <a:t> are </a:t>
            </a:r>
            <a:r>
              <a:rPr lang="en-US" dirty="0" smtClean="0"/>
              <a:t>permitted;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Otherwise, only </a:t>
            </a:r>
            <a:r>
              <a:rPr lang="en-US" dirty="0" err="1" smtClean="0"/>
              <a:t>deq</a:t>
            </a:r>
            <a:r>
              <a:rPr lang="en-US" dirty="0" smtClean="0"/>
              <a:t> is permitted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1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60104" y="1568524"/>
            <a:ext cx="7671130" cy="510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mkCFFifo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#(2, 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t) da &lt;- mkEhr(?);</a:t>
            </a:r>
          </a:p>
          <a:p>
            <a:pPr>
              <a:buNone/>
            </a:pP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Bool) va &lt;- mkEhr(False);</a:t>
            </a:r>
          </a:p>
          <a:p>
            <a:pPr>
              <a:buNone/>
            </a:pP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t) db &lt;- mkEhr(?);</a:t>
            </a:r>
          </a:p>
          <a:p>
            <a:pPr>
              <a:buNone/>
            </a:pP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Bool) vb &lt;- mkEhr(False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notFull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notEmpty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 &lt;= 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&lt;= True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 &lt;= False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first;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da[0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Two-Element Conflict-free FIFO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41783" y="1709309"/>
            <a:ext cx="3327400" cy="9233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Assume, if there is only one element in the FIFO it resides in </a:t>
            </a:r>
            <a:r>
              <a:rPr lang="en-US" dirty="0" err="1" smtClean="0"/>
              <a:t>da</a:t>
            </a:r>
            <a:endParaRPr lang="en-US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294609" y="771465"/>
            <a:ext cx="1755775" cy="804923"/>
            <a:chOff x="6329363" y="1412800"/>
            <a:chExt cx="1755775" cy="804923"/>
          </a:xfrm>
        </p:grpSpPr>
        <p:sp>
          <p:nvSpPr>
            <p:cNvPr id="22539" name="Rectangle 34"/>
            <p:cNvSpPr>
              <a:spLocks noChangeArrowheads="1"/>
            </p:cNvSpPr>
            <p:nvPr/>
          </p:nvSpPr>
          <p:spPr bwMode="auto">
            <a:xfrm>
              <a:off x="6970713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 dirty="0"/>
            </a:p>
          </p:txBody>
        </p:sp>
        <p:sp>
          <p:nvSpPr>
            <p:cNvPr id="22540" name="Rectangle 35"/>
            <p:cNvSpPr>
              <a:spLocks noChangeArrowheads="1"/>
            </p:cNvSpPr>
            <p:nvPr/>
          </p:nvSpPr>
          <p:spPr bwMode="auto">
            <a:xfrm>
              <a:off x="7265988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/>
            </a:p>
          </p:txBody>
        </p:sp>
        <p:sp>
          <p:nvSpPr>
            <p:cNvPr id="22541" name="TextBox 36"/>
            <p:cNvSpPr txBox="1">
              <a:spLocks noChangeArrowheads="1"/>
            </p:cNvSpPr>
            <p:nvPr/>
          </p:nvSpPr>
          <p:spPr bwMode="auto">
            <a:xfrm>
              <a:off x="6840538" y="1817613"/>
              <a:ext cx="91242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db </a:t>
              </a:r>
              <a:r>
                <a:rPr lang="en-US" dirty="0" err="1" smtClean="0"/>
                <a:t>da</a:t>
              </a:r>
              <a:endParaRPr lang="en-US" dirty="0"/>
            </a:p>
          </p:txBody>
        </p:sp>
        <p:cxnSp>
          <p:nvCxnSpPr>
            <p:cNvPr id="22542" name="Straight Arrow Connector 38"/>
            <p:cNvCxnSpPr>
              <a:cxnSpLocks noChangeShapeType="1"/>
            </p:cNvCxnSpPr>
            <p:nvPr/>
          </p:nvCxnSpPr>
          <p:spPr bwMode="auto">
            <a:xfrm>
              <a:off x="632936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2543" name="Straight Arrow Connector 39"/>
            <p:cNvCxnSpPr>
              <a:cxnSpLocks noChangeShapeType="1"/>
            </p:cNvCxnSpPr>
            <p:nvPr/>
          </p:nvCxnSpPr>
          <p:spPr bwMode="auto">
            <a:xfrm>
              <a:off x="768191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706420" y="2706251"/>
            <a:ext cx="2362763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+mn-lt"/>
                <a:cs typeface="Courier New" pitchFamily="49" charset="0"/>
              </a:rPr>
              <a:t>Desired behavior</a:t>
            </a:r>
          </a:p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64750" y="4816180"/>
            <a:ext cx="2870566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In any given cycle:</a:t>
            </a:r>
          </a:p>
          <a:p>
            <a:pPr marL="342900" indent="-342900">
              <a:buFontTx/>
              <a:buChar char="-"/>
            </a:pPr>
            <a:r>
              <a:rPr lang="en-US" sz="1800" dirty="0"/>
              <a:t>S</a:t>
            </a:r>
            <a:r>
              <a:rPr lang="en-US" sz="1800" dirty="0" smtClean="0"/>
              <a:t>imultaneous </a:t>
            </a:r>
            <a:r>
              <a:rPr lang="en-US" sz="1800" dirty="0" err="1"/>
              <a:t>enq</a:t>
            </a:r>
            <a:r>
              <a:rPr lang="en-US" sz="1800" dirty="0"/>
              <a:t> and </a:t>
            </a:r>
            <a:r>
              <a:rPr lang="en-US" sz="1800" dirty="0" err="1"/>
              <a:t>deq</a:t>
            </a:r>
            <a:r>
              <a:rPr lang="en-US" sz="1800" dirty="0"/>
              <a:t> are </a:t>
            </a:r>
            <a:r>
              <a:rPr lang="en-US" sz="1800" dirty="0" smtClean="0"/>
              <a:t>permitted only if the </a:t>
            </a:r>
            <a:r>
              <a:rPr lang="en-US" sz="1800" dirty="0"/>
              <a:t>FIFO is not full </a:t>
            </a:r>
            <a:r>
              <a:rPr lang="en-US" sz="1800" dirty="0" smtClean="0"/>
              <a:t>and not empty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4647" y="2876200"/>
            <a:ext cx="611257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canonicalize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 &amp;&amp; !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(da[1] &lt;=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&lt;= True;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 &lt;= False)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697135" y="3429000"/>
            <a:ext cx="2412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mic Sans MS" panose="030F0702030302020204" pitchFamily="66" charset="0"/>
                <a:cs typeface="Courier New" pitchFamily="49" charset="0"/>
              </a:rPr>
              <a:t>all methods are </a:t>
            </a:r>
            <a:r>
              <a:rPr lang="en-US" sz="1800" dirty="0" smtClean="0">
                <a:latin typeface="Comic Sans MS" panose="030F0702030302020204" pitchFamily="66" charset="0"/>
                <a:cs typeface="Courier New" pitchFamily="49" charset="0"/>
              </a:rPr>
              <a:t>pairwise </a:t>
            </a:r>
            <a:r>
              <a:rPr lang="en-US" sz="1800" dirty="0">
                <a:latin typeface="Comic Sans MS" panose="030F0702030302020204" pitchFamily="66" charset="0"/>
                <a:cs typeface="Courier New" pitchFamily="49" charset="0"/>
              </a:rPr>
              <a:t>CF </a:t>
            </a:r>
            <a:r>
              <a:rPr lang="en-US" sz="1800" dirty="0" smtClean="0">
                <a:latin typeface="Comic Sans MS" panose="030F0702030302020204" pitchFamily="66" charset="0"/>
                <a:cs typeface="Courier New" pitchFamily="49" charset="0"/>
              </a:rPr>
              <a:t>but rule </a:t>
            </a:r>
            <a:r>
              <a:rPr lang="en-US" sz="1800" dirty="0" err="1" smtClean="0">
                <a:latin typeface="Comic Sans MS" panose="030F0702030302020204" pitchFamily="66" charset="0"/>
                <a:cs typeface="Courier New" pitchFamily="49" charset="0"/>
              </a:rPr>
              <a:t>canonicalize</a:t>
            </a:r>
            <a:r>
              <a:rPr lang="en-US" sz="1800" dirty="0" smtClean="0">
                <a:latin typeface="Comic Sans MS" panose="030F0702030302020204" pitchFamily="66" charset="0"/>
                <a:cs typeface="Courier New" pitchFamily="49" charset="0"/>
              </a:rPr>
              <a:t> comes last</a:t>
            </a:r>
            <a:endParaRPr lang="en-US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38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the Conflict Matrix (CM) of a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94" y="1513114"/>
            <a:ext cx="8175172" cy="4270170"/>
          </a:xfrm>
        </p:spPr>
        <p:txBody>
          <a:bodyPr/>
          <a:lstStyle/>
          <a:p>
            <a:r>
              <a:rPr lang="en-US" sz="2400" dirty="0" smtClean="0"/>
              <a:t>Let </a:t>
            </a:r>
            <a:r>
              <a:rPr lang="en-US" sz="2400" dirty="0"/>
              <a:t>g1 and g2 be </a:t>
            </a:r>
            <a:r>
              <a:rPr lang="en-US" sz="2400" dirty="0" smtClean="0"/>
              <a:t>the two </a:t>
            </a:r>
            <a:r>
              <a:rPr lang="en-US" sz="2400" dirty="0"/>
              <a:t>methods </a:t>
            </a:r>
            <a:r>
              <a:rPr lang="en-US" sz="2400" dirty="0" smtClean="0"/>
              <a:t>defined by </a:t>
            </a:r>
            <a:r>
              <a:rPr lang="en-US" sz="2400" dirty="0"/>
              <a:t>a module, such that </a:t>
            </a:r>
          </a:p>
          <a:p>
            <a:pPr marL="400050" lvl="1" indent="0">
              <a:buNone/>
            </a:pPr>
            <a:r>
              <a:rPr lang="en-US" sz="2400" dirty="0"/>
              <a:t>	</a:t>
            </a:r>
            <a:r>
              <a:rPr lang="en-US" sz="2000" dirty="0" err="1" smtClean="0"/>
              <a:t>mcalls</a:t>
            </a:r>
            <a:r>
              <a:rPr lang="en-US" sz="2000" dirty="0" smtClean="0"/>
              <a:t>(g1</a:t>
            </a:r>
            <a:r>
              <a:rPr lang="en-US" sz="2000" dirty="0"/>
              <a:t>)={g11,g12...</a:t>
            </a:r>
            <a:r>
              <a:rPr lang="en-US" sz="2000" dirty="0" smtClean="0"/>
              <a:t>g1n}</a:t>
            </a:r>
          </a:p>
          <a:p>
            <a:pPr marL="400050" lvl="1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mcalls</a:t>
            </a:r>
            <a:r>
              <a:rPr lang="en-US" sz="2000" dirty="0" smtClean="0"/>
              <a:t>(g2</a:t>
            </a:r>
            <a:r>
              <a:rPr lang="en-US" sz="2000" dirty="0"/>
              <a:t>)={g21,g22...g2m</a:t>
            </a:r>
            <a:r>
              <a:rPr lang="en-US" sz="2000" dirty="0" smtClean="0"/>
              <a:t>}</a:t>
            </a:r>
            <a:endParaRPr lang="en-US" sz="2400" dirty="0" smtClean="0"/>
          </a:p>
          <a:p>
            <a:r>
              <a:rPr lang="en-US" sz="2400" dirty="0"/>
              <a:t>conflict(</a:t>
            </a:r>
            <a:r>
              <a:rPr lang="en-US" sz="2400" dirty="0" err="1"/>
              <a:t>x,y</a:t>
            </a:r>
            <a:r>
              <a:rPr lang="en-US" sz="2400" dirty="0"/>
              <a:t>) = if x and y are methods of the </a:t>
            </a:r>
            <a:r>
              <a:rPr lang="en-US" sz="2400" dirty="0" smtClean="0"/>
              <a:t>same </a:t>
            </a:r>
            <a:r>
              <a:rPr lang="en-US" sz="2400" dirty="0"/>
              <a:t>module then CM[</a:t>
            </a:r>
            <a:r>
              <a:rPr lang="en-US" sz="2400" dirty="0" err="1"/>
              <a:t>x,y</a:t>
            </a:r>
            <a:r>
              <a:rPr lang="en-US" sz="2400" dirty="0"/>
              <a:t>] else CF</a:t>
            </a:r>
          </a:p>
          <a:p>
            <a:r>
              <a:rPr lang="en-US" sz="2400" dirty="0" smtClean="0"/>
              <a:t>Derivation </a:t>
            </a:r>
          </a:p>
          <a:p>
            <a:pPr lvl="1"/>
            <a:r>
              <a:rPr lang="en-US" sz="2000" dirty="0"/>
              <a:t>CM[g1,g2] = </a:t>
            </a:r>
            <a:r>
              <a:rPr lang="en-US" sz="2000" dirty="0" smtClean="0"/>
              <a:t>conflict(g11,g21)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conflict(g11,g22)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...</a:t>
            </a:r>
          </a:p>
          <a:p>
            <a:pPr marL="400050" lvl="1" indent="0">
              <a:buNone/>
            </a:pPr>
            <a:r>
              <a:rPr lang="en-US" sz="2000" dirty="0"/>
              <a:t>                   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conflict(g12,g21)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conflict(g12,g22)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 smtClean="0"/>
              <a:t>...</a:t>
            </a:r>
          </a:p>
          <a:p>
            <a:pPr marL="40005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…</a:t>
            </a:r>
            <a:endParaRPr lang="en-US" sz="2000" dirty="0"/>
          </a:p>
          <a:p>
            <a:pPr marL="400050" lvl="1" indent="0">
              <a:buNone/>
            </a:pPr>
            <a:r>
              <a:rPr lang="en-US" sz="2000" dirty="0"/>
              <a:t>                   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conflict(g1n,g21)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conflict(g12,g22)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...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Conflict relation is not transitive</a:t>
            </a:r>
          </a:p>
          <a:p>
            <a:pPr lvl="1"/>
            <a:r>
              <a:rPr lang="en-US" sz="2000" dirty="0" smtClean="0"/>
              <a:t>m1.g1 &lt; m2.g2, m2.g2 &lt; m3.g3 does not imply </a:t>
            </a:r>
            <a:r>
              <a:rPr lang="en-US" sz="2000" dirty="0"/>
              <a:t>m1.g1 </a:t>
            </a:r>
            <a:r>
              <a:rPr lang="en-US" sz="2000" dirty="0" smtClean="0"/>
              <a:t>&lt; </a:t>
            </a:r>
            <a:r>
              <a:rPr lang="en-US" sz="2000" dirty="0"/>
              <a:t>m3.g3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33153" y="5840052"/>
            <a:ext cx="7540831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Compiler can derive the CM for a module by starting with the innermost modules in the module instantiation tree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4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66246</TotalTime>
  <Words>1885</Words>
  <Application>Microsoft Office PowerPoint</Application>
  <PresentationFormat>On-screen Show (4:3)</PresentationFormat>
  <Paragraphs>509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Blueprint</vt:lpstr>
      <vt:lpstr>EHR: Ephemeral History Register</vt:lpstr>
      <vt:lpstr>Ephemeral History Register (EHR) Dan Rosenband [MEMOCODE’04]</vt:lpstr>
      <vt:lpstr>“Happens before” (&lt;) relation</vt:lpstr>
      <vt:lpstr>Conflict Matrix of Primitive modules: Registers and EHRs</vt:lpstr>
      <vt:lpstr>Designing FIFOs using EHRs</vt:lpstr>
      <vt:lpstr>One-Element Pipelined FIFO</vt:lpstr>
      <vt:lpstr>One-Element Bypass FIFO</vt:lpstr>
      <vt:lpstr>Two-Element Conflict-free FIFO</vt:lpstr>
      <vt:lpstr>Deriving the Conflict Matrix (CM) of a module</vt:lpstr>
      <vt:lpstr>Conflict ordering</vt:lpstr>
      <vt:lpstr>  Deriving CM for One-Element Pipeline FIFO</vt:lpstr>
      <vt:lpstr>  CM for One-Element Pipeline FIFO</vt:lpstr>
      <vt:lpstr>Deriving CM for One-Element Bypass FIFO</vt:lpstr>
      <vt:lpstr>  CM for One-Element Bypass FIFO</vt:lpstr>
      <vt:lpstr>CM for Two-Element Conflict-free FIFO </vt:lpstr>
      <vt:lpstr>  CM for Two-Element Conflict-free FIFO</vt:lpstr>
      <vt:lpstr>Rewriting Elastic pipeline as a multirule system</vt:lpstr>
      <vt:lpstr>Bluespec Execution Model</vt:lpstr>
      <vt:lpstr>Multi-rule versus single rule elastic pipeline</vt:lpstr>
      <vt:lpstr>Elastic pipeline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Concurrency Analysis</dc:subject>
  <dc:creator>Arvind</dc:creator>
  <cp:lastModifiedBy>Arvind</cp:lastModifiedBy>
  <cp:revision>1370</cp:revision>
  <cp:lastPrinted>2014-09-17T17:56:59Z</cp:lastPrinted>
  <dcterms:created xsi:type="dcterms:W3CDTF">2003-01-21T19:25:41Z</dcterms:created>
  <dcterms:modified xsi:type="dcterms:W3CDTF">2016-09-21T00:42:49Z</dcterms:modified>
</cp:coreProperties>
</file>