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2"/>
  </p:notesMasterIdLst>
  <p:handoutMasterIdLst>
    <p:handoutMasterId r:id="rId23"/>
  </p:handoutMasterIdLst>
  <p:sldIdLst>
    <p:sldId id="1349" r:id="rId2"/>
    <p:sldId id="1650" r:id="rId3"/>
    <p:sldId id="1651" r:id="rId4"/>
    <p:sldId id="1652" r:id="rId5"/>
    <p:sldId id="1653" r:id="rId6"/>
    <p:sldId id="1688" r:id="rId7"/>
    <p:sldId id="1646" r:id="rId8"/>
    <p:sldId id="1647" r:id="rId9"/>
    <p:sldId id="1648" r:id="rId10"/>
    <p:sldId id="1655" r:id="rId11"/>
    <p:sldId id="1657" r:id="rId12"/>
    <p:sldId id="1684" r:id="rId13"/>
    <p:sldId id="1685" r:id="rId14"/>
    <p:sldId id="1670" r:id="rId15"/>
    <p:sldId id="1686" r:id="rId16"/>
    <p:sldId id="1687" r:id="rId17"/>
    <p:sldId id="1637" r:id="rId18"/>
    <p:sldId id="1638" r:id="rId19"/>
    <p:sldId id="1659" r:id="rId20"/>
    <p:sldId id="1654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4095" autoAdjust="0"/>
  </p:normalViewPr>
  <p:slideViewPr>
    <p:cSldViewPr snapToGrid="0">
      <p:cViewPr varScale="1">
        <p:scale>
          <a:sx n="134" d="100"/>
          <a:sy n="134" d="100"/>
        </p:scale>
        <p:origin x="-294" y="-7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9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4038" y="-73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6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algn="r"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6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algn="r"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9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6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algn="r"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6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algn="r"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28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19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22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99952-32AA-4472-ABCF-DDBCDA83FB5D}" type="slidenum">
              <a:rPr lang="en-US" smtClean="0">
                <a:latin typeface="Tahoma" pitchFamily="-96" charset="0"/>
              </a:rPr>
              <a:pPr/>
              <a:t>20</a:t>
            </a:fld>
            <a:endParaRPr lang="en-US" smtClean="0">
              <a:latin typeface="Tahoma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3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76A3-E726-4574-8E74-CD674A6A7ECB}" type="slidenum">
              <a:rPr lang="en-US" smtClean="0">
                <a:latin typeface="Tahoma" pitchFamily="-96" charset="0"/>
              </a:rPr>
              <a:pPr/>
              <a:t>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9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16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0786F-F7CD-446D-B826-9E7079CA9A38}" type="slidenum">
              <a:rPr lang="en-US" smtClean="0">
                <a:latin typeface="Tahoma" pitchFamily="-96" charset="0"/>
              </a:rPr>
              <a:pPr/>
              <a:t>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2313"/>
            <a:ext cx="4799013" cy="3598862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09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94174-5290-4450-BE68-E72077893F6C}" type="slidenum">
              <a:rPr lang="en-US" smtClean="0">
                <a:latin typeface="Tahoma" pitchFamily="-96" charset="0"/>
              </a:rPr>
              <a:pPr/>
              <a:t>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2313"/>
            <a:ext cx="4799013" cy="3598862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37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6E3B0-4903-49CF-91FD-BF679F8773C5}" type="slidenum">
              <a:rPr lang="en-US" smtClean="0">
                <a:latin typeface="Tahoma" pitchFamily="-96" charset="0"/>
              </a:rPr>
              <a:pPr/>
              <a:t>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2313"/>
            <a:ext cx="4799013" cy="3598862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20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76A3-E726-4574-8E74-CD674A6A7ECB}" type="slidenum">
              <a:rPr lang="en-US" smtClean="0">
                <a:latin typeface="Tahoma" pitchFamily="-96" charset="0"/>
              </a:rPr>
              <a:pPr/>
              <a:t>11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10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F7E85-3FC6-4398-90D5-B9118A342D28}" type="slidenum">
              <a:rPr lang="en-US" smtClean="0">
                <a:latin typeface="Tahoma" pitchFamily="-96" charset="0"/>
              </a:rPr>
              <a:pPr/>
              <a:t>14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5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L08-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L08-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302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4" y="1470025"/>
            <a:ext cx="8032225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>
                <a:solidFill>
                  <a:schemeClr val="tx2"/>
                </a:solidFill>
              </a:rPr>
              <a:t>Multirule </a:t>
            </a:r>
            <a:r>
              <a:rPr lang="en-US" sz="4000" dirty="0" smtClean="0">
                <a:solidFill>
                  <a:schemeClr val="tx2"/>
                </a:solidFill>
              </a:rPr>
              <a:t>systems and Concurrent Execution of Rules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Evaluating or applying a rule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9" y="1513448"/>
            <a:ext cx="5420097" cy="4602344"/>
          </a:xfrm>
        </p:spPr>
        <p:txBody>
          <a:bodyPr/>
          <a:lstStyle/>
          <a:p>
            <a:r>
              <a:rPr lang="en-US" sz="2000" dirty="0" smtClean="0"/>
              <a:t>The state of the system s is defined as the value of all its registers </a:t>
            </a:r>
          </a:p>
          <a:p>
            <a:r>
              <a:rPr lang="en-US" sz="2000" dirty="0" smtClean="0"/>
              <a:t>An </a:t>
            </a:r>
            <a:r>
              <a:rPr lang="en-US" sz="2000" i="1" dirty="0" smtClean="0"/>
              <a:t>expression </a:t>
            </a:r>
            <a:r>
              <a:rPr lang="en-US" sz="2000" dirty="0" smtClean="0"/>
              <a:t>is evaluated by computing its value on the current state</a:t>
            </a:r>
          </a:p>
          <a:p>
            <a:r>
              <a:rPr lang="en-US" sz="2000" dirty="0" smtClean="0"/>
              <a:t>An </a:t>
            </a:r>
            <a:r>
              <a:rPr lang="en-US" sz="2000" i="1" dirty="0" smtClean="0"/>
              <a:t>action</a:t>
            </a:r>
            <a:r>
              <a:rPr lang="en-US" sz="2000" dirty="0" smtClean="0"/>
              <a:t> </a:t>
            </a:r>
            <a:r>
              <a:rPr lang="en-US" sz="2000" dirty="0"/>
              <a:t>defines the next value of some of the state </a:t>
            </a:r>
            <a:r>
              <a:rPr lang="en-US" sz="2000" dirty="0" smtClean="0"/>
              <a:t>elements based on the current value of the state</a:t>
            </a:r>
          </a:p>
          <a:p>
            <a:r>
              <a:rPr lang="en-US" sz="2000" dirty="0" smtClean="0"/>
              <a:t>A </a:t>
            </a:r>
            <a:r>
              <a:rPr lang="en-US" sz="2000" i="1" dirty="0" smtClean="0"/>
              <a:t>rule </a:t>
            </a:r>
            <a:r>
              <a:rPr lang="en-US" sz="2000" dirty="0" smtClean="0"/>
              <a:t>is evaluated by evaluating the corresponding action and simultaneously updating all the affected state elements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258296" y="1664016"/>
            <a:ext cx="2683748" cy="466357"/>
            <a:chOff x="6258296" y="1664016"/>
            <a:chExt cx="2683748" cy="466357"/>
          </a:xfrm>
        </p:grpSpPr>
        <p:sp>
          <p:nvSpPr>
            <p:cNvPr id="8" name="TextBox 7"/>
            <p:cNvSpPr txBox="1"/>
            <p:nvPr/>
          </p:nvSpPr>
          <p:spPr>
            <a:xfrm>
              <a:off x="6258296" y="1664016"/>
              <a:ext cx="2683748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  y  z  ...         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6638306" y="1668708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004463" y="1668708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418120" y="1668707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Cloud 17"/>
          <p:cNvSpPr/>
          <p:nvPr/>
        </p:nvSpPr>
        <p:spPr bwMode="auto">
          <a:xfrm>
            <a:off x="6314948" y="2321476"/>
            <a:ext cx="2597445" cy="53439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7823" y="2376741"/>
            <a:ext cx="953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228646" y="3823346"/>
            <a:ext cx="2715808" cy="466357"/>
            <a:chOff x="6258296" y="1664016"/>
            <a:chExt cx="2715808" cy="466357"/>
          </a:xfrm>
        </p:grpSpPr>
        <p:sp>
          <p:nvSpPr>
            <p:cNvPr id="21" name="TextBox 20"/>
            <p:cNvSpPr txBox="1"/>
            <p:nvPr/>
          </p:nvSpPr>
          <p:spPr>
            <a:xfrm>
              <a:off x="6258296" y="1664016"/>
              <a:ext cx="2715808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x’ y’ z’  ...         </a:t>
              </a:r>
              <a:endParaRPr lang="en-US" sz="2400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6638306" y="1668708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004463" y="1668708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418120" y="1668707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238005" y="3104991"/>
            <a:ext cx="376551" cy="723047"/>
            <a:chOff x="6238005" y="3104991"/>
            <a:chExt cx="376551" cy="723047"/>
          </a:xfrm>
        </p:grpSpPr>
        <p:grpSp>
          <p:nvGrpSpPr>
            <p:cNvPr id="28" name="Group 27"/>
            <p:cNvGrpSpPr/>
            <p:nvPr/>
          </p:nvGrpSpPr>
          <p:grpSpPr>
            <a:xfrm>
              <a:off x="6238005" y="3207952"/>
              <a:ext cx="376551" cy="461665"/>
              <a:chOff x="6974813" y="3146397"/>
              <a:chExt cx="376551" cy="461665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6974813" y="3207952"/>
                <a:ext cx="36615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980750" y="3146397"/>
                <a:ext cx="3706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r>
                  <a:rPr lang="en-US" sz="2400" dirty="0" smtClean="0">
                    <a:sym typeface="Symbol"/>
                  </a:rPr>
                  <a:t></a:t>
                </a:r>
                <a:endParaRPr lang="en-US" sz="2400" dirty="0"/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 bwMode="auto">
            <a:xfrm flipH="1">
              <a:off x="6437657" y="36696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H="1">
              <a:off x="6506932" y="31095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6314948" y="3104991"/>
              <a:ext cx="1" cy="158421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34" name="Straight Arrow Connector 33"/>
          <p:cNvCxnSpPr/>
          <p:nvPr/>
        </p:nvCxnSpPr>
        <p:spPr bwMode="auto">
          <a:xfrm flipH="1">
            <a:off x="6437656" y="2141470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6819642" y="2137556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7241569" y="2139305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6639780" y="3103016"/>
            <a:ext cx="376551" cy="723047"/>
            <a:chOff x="6238005" y="3104991"/>
            <a:chExt cx="376551" cy="723047"/>
          </a:xfrm>
        </p:grpSpPr>
        <p:grpSp>
          <p:nvGrpSpPr>
            <p:cNvPr id="39" name="Group 38"/>
            <p:cNvGrpSpPr/>
            <p:nvPr/>
          </p:nvGrpSpPr>
          <p:grpSpPr>
            <a:xfrm>
              <a:off x="6238005" y="3207952"/>
              <a:ext cx="376551" cy="461665"/>
              <a:chOff x="6974813" y="3146397"/>
              <a:chExt cx="376551" cy="461665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6974813" y="3207952"/>
                <a:ext cx="36615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980750" y="3146397"/>
                <a:ext cx="3706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r>
                  <a:rPr lang="en-US" sz="2400" dirty="0" smtClean="0">
                    <a:sym typeface="Symbol"/>
                  </a:rPr>
                  <a:t></a:t>
                </a:r>
                <a:endParaRPr lang="en-US" sz="2400" dirty="0"/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 bwMode="auto">
            <a:xfrm flipH="1">
              <a:off x="6437657" y="36696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H="1">
              <a:off x="6506932" y="31095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H="1">
              <a:off x="6314948" y="3104991"/>
              <a:ext cx="1" cy="158421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041606" y="3097642"/>
            <a:ext cx="376551" cy="723047"/>
            <a:chOff x="6238005" y="3104991"/>
            <a:chExt cx="376551" cy="723047"/>
          </a:xfrm>
        </p:grpSpPr>
        <p:grpSp>
          <p:nvGrpSpPr>
            <p:cNvPr id="46" name="Group 45"/>
            <p:cNvGrpSpPr/>
            <p:nvPr/>
          </p:nvGrpSpPr>
          <p:grpSpPr>
            <a:xfrm>
              <a:off x="6238005" y="3207952"/>
              <a:ext cx="376551" cy="461665"/>
              <a:chOff x="6974813" y="3146397"/>
              <a:chExt cx="376551" cy="46166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6974813" y="3207952"/>
                <a:ext cx="36615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980750" y="3146397"/>
                <a:ext cx="3706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r>
                  <a:rPr lang="en-US" sz="2400" dirty="0" smtClean="0">
                    <a:sym typeface="Symbol"/>
                  </a:rPr>
                  <a:t></a:t>
                </a:r>
                <a:endParaRPr lang="en-US" sz="2400" dirty="0"/>
              </a:p>
            </p:txBody>
          </p:sp>
        </p:grpSp>
        <p:cxnSp>
          <p:nvCxnSpPr>
            <p:cNvPr id="47" name="Straight Arrow Connector 46"/>
            <p:cNvCxnSpPr/>
            <p:nvPr/>
          </p:nvCxnSpPr>
          <p:spPr bwMode="auto">
            <a:xfrm flipH="1">
              <a:off x="6437657" y="36696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H="1">
              <a:off x="6506932" y="31095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H="1">
              <a:off x="6314948" y="3104991"/>
              <a:ext cx="1" cy="158421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52" name="Straight Arrow Connector 51"/>
          <p:cNvCxnSpPr/>
          <p:nvPr/>
        </p:nvCxnSpPr>
        <p:spPr bwMode="auto">
          <a:xfrm flipH="1">
            <a:off x="6659333" y="2776655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6962183" y="2847798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7274244" y="2877223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6538608" y="2774680"/>
            <a:ext cx="1" cy="15842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6841458" y="2845823"/>
            <a:ext cx="1" cy="15842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>
            <a:off x="7153519" y="2875248"/>
            <a:ext cx="1" cy="15842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945760" y="5584057"/>
            <a:ext cx="604992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Given action </a:t>
            </a:r>
            <a:r>
              <a:rPr lang="en-US" i="1" dirty="0" smtClean="0"/>
              <a:t>a</a:t>
            </a:r>
            <a:r>
              <a:rPr lang="en-US" dirty="0" smtClean="0"/>
              <a:t> and state S, let </a:t>
            </a:r>
            <a:r>
              <a:rPr lang="en-US" i="1" dirty="0" smtClean="0"/>
              <a:t>a</a:t>
            </a:r>
            <a:r>
              <a:rPr lang="en-US" dirty="0" smtClean="0"/>
              <a:t>(S) represent the state after the application of action </a:t>
            </a:r>
            <a:r>
              <a:rPr lang="en-US" i="1" dirty="0" smtClean="0"/>
              <a:t>a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7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2425"/>
            <a:ext cx="83248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One-rule-at-a-time semantics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9427" y="1631867"/>
            <a:ext cx="7772400" cy="3427021"/>
          </a:xfrm>
        </p:spPr>
        <p:txBody>
          <a:bodyPr/>
          <a:lstStyle/>
          <a:p>
            <a:r>
              <a:rPr lang="en-US" sz="2400" dirty="0" smtClean="0">
                <a:sym typeface="Symbol"/>
              </a:rPr>
              <a:t>Given a program with a set of rules {</a:t>
            </a:r>
            <a:r>
              <a:rPr lang="en-US" sz="2400" dirty="0" smtClean="0"/>
              <a:t>rule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} and </a:t>
            </a:r>
            <a:r>
              <a:rPr lang="en-US" sz="2400" dirty="0" smtClean="0">
                <a:sym typeface="Symbol"/>
              </a:rPr>
              <a:t>an initial state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, </a:t>
            </a:r>
            <a:r>
              <a:rPr lang="en-US" sz="2400" dirty="0">
                <a:sym typeface="Symbol"/>
              </a:rPr>
              <a:t>S is a legal state if and only </a:t>
            </a:r>
            <a:r>
              <a:rPr lang="en-US" sz="2400" dirty="0" smtClean="0">
                <a:sym typeface="Symbol"/>
              </a:rPr>
              <a:t>if </a:t>
            </a:r>
            <a:r>
              <a:rPr lang="en-US" sz="2400" dirty="0" smtClean="0"/>
              <a:t>there exists a sequence of rules r</a:t>
            </a:r>
            <a:r>
              <a:rPr lang="en-US" sz="2400" baseline="-25000" dirty="0" smtClean="0"/>
              <a:t>j1</a:t>
            </a:r>
            <a:r>
              <a:rPr lang="en-US" sz="2400" dirty="0" smtClean="0"/>
              <a:t>,….,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jn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such that S=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jn</a:t>
            </a:r>
            <a:r>
              <a:rPr lang="en-US" sz="2400" dirty="0" smtClean="0"/>
              <a:t>(…(a</a:t>
            </a:r>
            <a:r>
              <a:rPr lang="en-US" sz="2400" baseline="-25000" dirty="0" smtClean="0"/>
              <a:t>j1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))…)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execution of two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521" y="1515376"/>
            <a:ext cx="7818730" cy="3141684"/>
          </a:xfrm>
        </p:spPr>
        <p:txBody>
          <a:bodyPr/>
          <a:lstStyle/>
          <a:p>
            <a:r>
              <a:rPr lang="en-US" sz="2400" dirty="0" smtClean="0"/>
              <a:t>Concurrent execution of two rules, rule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 and rule 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means executing a rule whose body looks like </a:t>
            </a:r>
            <a:r>
              <a:rPr lang="en-US" sz="2400" dirty="0"/>
              <a:t>(a</a:t>
            </a:r>
            <a:r>
              <a:rPr lang="en-US" sz="2400" baseline="-25000" dirty="0"/>
              <a:t>1</a:t>
            </a:r>
            <a:r>
              <a:rPr lang="en-US" sz="2400" dirty="0"/>
              <a:t>; a</a:t>
            </a:r>
            <a:r>
              <a:rPr lang="en-US" sz="2400" baseline="-25000" dirty="0"/>
              <a:t>2</a:t>
            </a:r>
            <a:r>
              <a:rPr lang="en-US" sz="2400" dirty="0" smtClean="0"/>
              <a:t>), that is a rule which is a parallel composition of the actions of the two rules with the following restrictions to preserve the one-rule-at-a-time semantics:</a:t>
            </a:r>
          </a:p>
          <a:p>
            <a:pPr lvl="1"/>
            <a:r>
              <a:rPr lang="en-US" sz="2000" dirty="0" smtClean="0">
                <a:sym typeface="Symbol"/>
              </a:rPr>
              <a:t>Either </a:t>
            </a:r>
            <a:r>
              <a:rPr lang="en-US" sz="2000" dirty="0">
                <a:sym typeface="Symbol"/>
              </a:rPr>
              <a:t></a:t>
            </a:r>
            <a:r>
              <a:rPr lang="en-US" sz="2000" dirty="0"/>
              <a:t>S. (a</a:t>
            </a:r>
            <a:r>
              <a:rPr lang="en-US" sz="2000" baseline="-25000" dirty="0"/>
              <a:t>1</a:t>
            </a:r>
            <a:r>
              <a:rPr lang="en-US" sz="2000" dirty="0"/>
              <a:t>; a</a:t>
            </a:r>
            <a:r>
              <a:rPr lang="en-US" sz="2000" baseline="-25000" dirty="0"/>
              <a:t>2</a:t>
            </a:r>
            <a:r>
              <a:rPr lang="en-US" sz="2000" dirty="0"/>
              <a:t>)(S) = a</a:t>
            </a:r>
            <a:r>
              <a:rPr lang="en-US" sz="2000" baseline="-25000" dirty="0"/>
              <a:t>2</a:t>
            </a:r>
            <a:r>
              <a:rPr lang="en-US" sz="2000" dirty="0"/>
              <a:t>(a</a:t>
            </a:r>
            <a:r>
              <a:rPr lang="en-US" sz="2000" baseline="-25000" dirty="0"/>
              <a:t>1</a:t>
            </a:r>
            <a:r>
              <a:rPr lang="en-US" sz="2000" dirty="0"/>
              <a:t>(S))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or       </a:t>
            </a:r>
            <a:r>
              <a:rPr lang="en-US" sz="2000" dirty="0">
                <a:sym typeface="Symbol"/>
              </a:rPr>
              <a:t></a:t>
            </a:r>
            <a:r>
              <a:rPr lang="en-US" sz="2000" dirty="0"/>
              <a:t>S. (a</a:t>
            </a:r>
            <a:r>
              <a:rPr lang="en-US" sz="2000" baseline="-25000" dirty="0"/>
              <a:t>1</a:t>
            </a:r>
            <a:r>
              <a:rPr lang="en-US" sz="2000" dirty="0"/>
              <a:t>; a</a:t>
            </a:r>
            <a:r>
              <a:rPr lang="en-US" sz="2000" baseline="-25000" dirty="0"/>
              <a:t>2</a:t>
            </a:r>
            <a:r>
              <a:rPr lang="en-US" sz="2000" dirty="0"/>
              <a:t>)(S) = a</a:t>
            </a:r>
            <a:r>
              <a:rPr lang="en-US" sz="2000" baseline="-25000" dirty="0"/>
              <a:t>1</a:t>
            </a:r>
            <a:r>
              <a:rPr lang="en-US" sz="2000" dirty="0"/>
              <a:t>(a</a:t>
            </a:r>
            <a:r>
              <a:rPr lang="en-US" sz="2000" baseline="-25000" dirty="0"/>
              <a:t>2</a:t>
            </a:r>
            <a:r>
              <a:rPr lang="en-US" sz="2000" dirty="0"/>
              <a:t>(S</a:t>
            </a:r>
            <a:r>
              <a:rPr lang="en-US" sz="2000" dirty="0" smtClean="0"/>
              <a:t>))</a:t>
            </a: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Concurrent scheduling of rules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669" y="1610862"/>
            <a:ext cx="8138708" cy="4316971"/>
          </a:xfrm>
        </p:spPr>
        <p:txBody>
          <a:bodyPr/>
          <a:lstStyle/>
          <a:p>
            <a:r>
              <a:rPr lang="en-US" sz="2400" dirty="0" smtClean="0"/>
              <a:t>rule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rule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can be scheduled concurrently, preserving one-rule-at-a-time semantics, if and only if  </a:t>
            </a:r>
            <a:r>
              <a:rPr lang="en-US" sz="2400" dirty="0" smtClean="0"/>
              <a:t>there exists a permutation (p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 of (1,…,n) such that</a:t>
            </a:r>
          </a:p>
          <a:p>
            <a:pPr lvl="1"/>
            <a:r>
              <a:rPr lang="en-US" sz="2000" dirty="0" smtClean="0">
                <a:sym typeface="Symbol"/>
              </a:rPr>
              <a:t></a:t>
            </a:r>
            <a:r>
              <a:rPr lang="en-US" sz="2000" dirty="0" smtClean="0"/>
              <a:t>S. </a:t>
            </a:r>
            <a:r>
              <a:rPr lang="en-US" sz="2000" dirty="0"/>
              <a:t>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;…;a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)(</a:t>
            </a:r>
            <a:r>
              <a:rPr lang="en-US" sz="2000" dirty="0"/>
              <a:t>S) =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pn</a:t>
            </a:r>
            <a:r>
              <a:rPr lang="en-US" sz="2000" dirty="0" smtClean="0"/>
              <a:t>(…(a</a:t>
            </a:r>
            <a:r>
              <a:rPr lang="en-US" sz="2000" baseline="-25000" dirty="0" smtClean="0"/>
              <a:t>p1</a:t>
            </a:r>
            <a:r>
              <a:rPr lang="en-US" sz="2000" dirty="0" smtClean="0"/>
              <a:t>(S))</a:t>
            </a:r>
            <a:endParaRPr lang="en-US" sz="20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9625" y="1457325"/>
            <a:ext cx="7772400" cy="2762250"/>
          </a:xfrm>
        </p:spPr>
        <p:txBody>
          <a:bodyPr/>
          <a:lstStyle/>
          <a:p>
            <a:pPr eaLnBrk="1" hangingPunct="1"/>
            <a:r>
              <a:rPr lang="en-US" sz="3600" smtClean="0"/>
              <a:t>A compiler can determine if two rules can be executed in parallel without violating the one-rule-at-a-time semantics</a:t>
            </a:r>
            <a:br>
              <a:rPr lang="en-US" sz="3600" smtClean="0"/>
            </a:br>
            <a:r>
              <a:rPr lang="en-US" sz="3600" smtClean="0"/>
              <a:t>		James Hoe, Ph.D., 2000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7725" y="5001370"/>
            <a:ext cx="5476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Construct a conflict matrix (CM) for rules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2DBA8F0E-D6DA-4224-82EA-C9BF982C3C9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CM to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18" y="1515386"/>
            <a:ext cx="7772400" cy="870005"/>
          </a:xfrm>
        </p:spPr>
        <p:txBody>
          <a:bodyPr/>
          <a:lstStyle/>
          <a:p>
            <a:r>
              <a:rPr lang="en-US" sz="2400" dirty="0" smtClean="0"/>
              <a:t>CM between two rules is computed exactly the same way as CM for the methods of a module</a:t>
            </a:r>
          </a:p>
          <a:p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65237" y="2310610"/>
            <a:ext cx="7414221" cy="41776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Given rule r1 a1 and rule r2 a2 such that </a:t>
            </a:r>
          </a:p>
          <a:p>
            <a:pPr marL="400050" lvl="1" indent="0">
              <a:buFont typeface="Wingdings" pitchFamily="-96" charset="2"/>
              <a:buNone/>
            </a:pPr>
            <a:r>
              <a:rPr lang="en-US" sz="2000" kern="0" dirty="0" smtClean="0"/>
              <a:t>	</a:t>
            </a:r>
            <a:r>
              <a:rPr lang="en-US" sz="1800" kern="0" dirty="0" err="1" smtClean="0"/>
              <a:t>mcalls</a:t>
            </a:r>
            <a:r>
              <a:rPr lang="en-US" sz="1800" kern="0" dirty="0" smtClean="0"/>
              <a:t>(a1)={g11,g12...g1n}</a:t>
            </a:r>
          </a:p>
          <a:p>
            <a:pPr marL="400050" lvl="1" indent="0">
              <a:buFont typeface="Wingdings" pitchFamily="-96" charset="2"/>
              <a:buNone/>
            </a:pPr>
            <a:r>
              <a:rPr lang="en-US" sz="1800" kern="0" dirty="0" smtClean="0"/>
              <a:t>	</a:t>
            </a:r>
            <a:r>
              <a:rPr lang="en-US" sz="1800" kern="0" dirty="0" err="1" smtClean="0"/>
              <a:t>mcalls</a:t>
            </a:r>
            <a:r>
              <a:rPr lang="en-US" sz="1800" kern="0" dirty="0" smtClean="0"/>
              <a:t>(a2)={g21,g22...g2m}</a:t>
            </a:r>
            <a:endParaRPr lang="en-US" sz="2400" kern="0" dirty="0" smtClean="0"/>
          </a:p>
          <a:p>
            <a:r>
              <a:rPr lang="en-US" sz="2000" kern="0" dirty="0" smtClean="0"/>
              <a:t>Compute</a:t>
            </a:r>
          </a:p>
          <a:p>
            <a:pPr lvl="1"/>
            <a:r>
              <a:rPr lang="en-US" sz="1800" kern="0" dirty="0"/>
              <a:t>Conflict(</a:t>
            </a:r>
            <a:r>
              <a:rPr lang="en-US" sz="1800" kern="0" dirty="0" err="1"/>
              <a:t>x,y</a:t>
            </a:r>
            <a:r>
              <a:rPr lang="en-US" sz="1800" kern="0" dirty="0"/>
              <a:t>) = if x and y are methods of the </a:t>
            </a:r>
            <a:r>
              <a:rPr lang="en-US" sz="1800" kern="0" dirty="0" smtClean="0"/>
              <a:t>same</a:t>
            </a:r>
          </a:p>
          <a:p>
            <a:pPr marL="457200" lvl="1" indent="0">
              <a:buNone/>
            </a:pPr>
            <a:r>
              <a:rPr lang="en-US" sz="1800" kern="0" dirty="0"/>
              <a:t> </a:t>
            </a:r>
            <a:r>
              <a:rPr lang="en-US" sz="1800" kern="0" dirty="0" smtClean="0"/>
              <a:t>                        module </a:t>
            </a:r>
            <a:r>
              <a:rPr lang="en-US" sz="1800" kern="0" dirty="0"/>
              <a:t>then CM[</a:t>
            </a:r>
            <a:r>
              <a:rPr lang="en-US" sz="1800" kern="0" dirty="0" err="1"/>
              <a:t>x,y</a:t>
            </a:r>
            <a:r>
              <a:rPr lang="en-US" sz="1800" kern="0" dirty="0"/>
              <a:t>] else CF</a:t>
            </a:r>
            <a:endParaRPr lang="en-US" sz="1800" kern="0" dirty="0" smtClean="0"/>
          </a:p>
          <a:p>
            <a:pPr lvl="1"/>
            <a:r>
              <a:rPr lang="en-US" sz="1800" kern="0" dirty="0"/>
              <a:t>CM[r1,r2] = conflict(g11,g21) </a:t>
            </a:r>
            <a:r>
              <a:rPr lang="en-US" sz="1800" kern="0" dirty="0">
                <a:sym typeface="Symbol"/>
              </a:rPr>
              <a:t> </a:t>
            </a:r>
            <a:r>
              <a:rPr lang="en-US" sz="1800" kern="0" dirty="0"/>
              <a:t>conflict(g11,g22)</a:t>
            </a:r>
            <a:r>
              <a:rPr lang="en-US" sz="1800" kern="0" dirty="0">
                <a:sym typeface="Symbol"/>
              </a:rPr>
              <a:t> </a:t>
            </a:r>
            <a:r>
              <a:rPr lang="en-US" sz="1800" kern="0" dirty="0"/>
              <a:t>...</a:t>
            </a:r>
          </a:p>
          <a:p>
            <a:pPr marL="400050" lvl="1" indent="0">
              <a:buNone/>
            </a:pPr>
            <a:r>
              <a:rPr lang="en-US" sz="1800" kern="0" dirty="0"/>
              <a:t>                    </a:t>
            </a:r>
            <a:r>
              <a:rPr lang="en-US" sz="1800" kern="0" dirty="0">
                <a:sym typeface="Symbol"/>
              </a:rPr>
              <a:t> </a:t>
            </a:r>
            <a:r>
              <a:rPr lang="en-US" sz="1800" kern="0" dirty="0"/>
              <a:t>conflict(g12,g21) </a:t>
            </a:r>
            <a:r>
              <a:rPr lang="en-US" sz="1800" kern="0" dirty="0">
                <a:sym typeface="Symbol"/>
              </a:rPr>
              <a:t> </a:t>
            </a:r>
            <a:r>
              <a:rPr lang="en-US" sz="1800" kern="0" dirty="0"/>
              <a:t>conflict(g12,g22)</a:t>
            </a:r>
            <a:r>
              <a:rPr lang="en-US" sz="1800" kern="0" dirty="0">
                <a:sym typeface="Symbol"/>
              </a:rPr>
              <a:t> </a:t>
            </a:r>
            <a:r>
              <a:rPr lang="en-US" sz="1800" kern="0" dirty="0"/>
              <a:t>...</a:t>
            </a:r>
          </a:p>
          <a:p>
            <a:pPr marL="400050" lvl="1" indent="0">
              <a:buNone/>
            </a:pPr>
            <a:r>
              <a:rPr lang="en-US" sz="1800" kern="0" dirty="0"/>
              <a:t>                    …</a:t>
            </a:r>
          </a:p>
          <a:p>
            <a:pPr marL="400050" lvl="1" indent="0">
              <a:buNone/>
            </a:pPr>
            <a:r>
              <a:rPr lang="en-US" sz="1800" kern="0" dirty="0"/>
              <a:t>                    </a:t>
            </a:r>
            <a:r>
              <a:rPr lang="en-US" sz="1800" kern="0" dirty="0">
                <a:sym typeface="Symbol"/>
              </a:rPr>
              <a:t> </a:t>
            </a:r>
            <a:r>
              <a:rPr lang="en-US" sz="1800" kern="0" dirty="0"/>
              <a:t>conflict(g1n,g21) </a:t>
            </a:r>
            <a:r>
              <a:rPr lang="en-US" sz="1800" kern="0" dirty="0">
                <a:sym typeface="Symbol"/>
              </a:rPr>
              <a:t> </a:t>
            </a:r>
            <a:r>
              <a:rPr lang="en-US" sz="1800" kern="0" dirty="0"/>
              <a:t>conflict(g12,g22)</a:t>
            </a:r>
            <a:r>
              <a:rPr lang="en-US" sz="1800" kern="0" dirty="0">
                <a:sym typeface="Symbol"/>
              </a:rPr>
              <a:t> </a:t>
            </a:r>
            <a:r>
              <a:rPr lang="en-US" sz="1800" kern="0" dirty="0"/>
              <a:t>...</a:t>
            </a:r>
          </a:p>
          <a:p>
            <a:r>
              <a:rPr lang="en-US" sz="2000" kern="0" dirty="0" smtClean="0">
                <a:solidFill>
                  <a:srgbClr val="FF0000"/>
                </a:solidFill>
              </a:rPr>
              <a:t>Conflict relation is not transitive</a:t>
            </a:r>
          </a:p>
          <a:p>
            <a:pPr lvl="1"/>
            <a:r>
              <a:rPr lang="en-US" sz="1800" kern="0" dirty="0"/>
              <a:t>r</a:t>
            </a:r>
            <a:r>
              <a:rPr lang="en-US" sz="1800" kern="0" dirty="0" smtClean="0"/>
              <a:t>1 &lt; r2, </a:t>
            </a:r>
            <a:r>
              <a:rPr lang="en-US" sz="1800" kern="0" dirty="0"/>
              <a:t>r</a:t>
            </a:r>
            <a:r>
              <a:rPr lang="en-US" sz="1800" kern="0" dirty="0" smtClean="0"/>
              <a:t>2 &lt; </a:t>
            </a:r>
            <a:r>
              <a:rPr lang="en-US" sz="1800" kern="0" dirty="0"/>
              <a:t>r</a:t>
            </a:r>
            <a:r>
              <a:rPr lang="en-US" sz="1800" kern="0" dirty="0" smtClean="0"/>
              <a:t>3 does not imply </a:t>
            </a:r>
            <a:r>
              <a:rPr lang="en-US" sz="1800" kern="0" dirty="0"/>
              <a:t>r</a:t>
            </a:r>
            <a:r>
              <a:rPr lang="en-US" sz="1800" kern="0" dirty="0" smtClean="0"/>
              <a:t>1 &lt; </a:t>
            </a:r>
            <a:r>
              <a:rPr lang="en-US" sz="1800" kern="0" dirty="0"/>
              <a:t>r</a:t>
            </a:r>
            <a:r>
              <a:rPr lang="en-US" sz="1800" kern="0" dirty="0" smtClean="0"/>
              <a:t>3 </a:t>
            </a:r>
            <a:endParaRPr lang="en-US" sz="1800" kern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1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CMs for concurrent scheduling of rules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1409" y="1572370"/>
            <a:ext cx="7772400" cy="44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Two rules that are conflict free can be scheduled together without violating the one-rule-at-a-time </a:t>
            </a:r>
            <a:r>
              <a:rPr lang="en-US" sz="2400" kern="0" dirty="0" smtClean="0"/>
              <a:t>semantics. In general, </a:t>
            </a:r>
            <a:r>
              <a:rPr lang="en-US" sz="2400" kern="0" dirty="0" smtClean="0"/>
              <a:t>we use </a:t>
            </a:r>
            <a:r>
              <a:rPr lang="en-US" sz="2400" kern="0" dirty="0" smtClean="0"/>
              <a:t>the following theorem  </a:t>
            </a:r>
            <a:endParaRPr lang="en-US" sz="2400" kern="0" dirty="0"/>
          </a:p>
          <a:p>
            <a:pPr marL="0" indent="0">
              <a:buNone/>
            </a:pPr>
            <a:endParaRPr lang="en-US" sz="2400" i="1" kern="0" dirty="0" smtClean="0"/>
          </a:p>
          <a:p>
            <a:pPr marL="0" indent="0">
              <a:buNone/>
            </a:pPr>
            <a:r>
              <a:rPr lang="en-US" sz="2400" i="1" kern="0" dirty="0" smtClean="0"/>
              <a:t>Theorem: </a:t>
            </a:r>
            <a:r>
              <a:rPr lang="en-US" sz="2400" kern="0" dirty="0" smtClean="0"/>
              <a:t>Given a set of rules {rule </a:t>
            </a:r>
            <a:r>
              <a:rPr lang="en-US" sz="2400" kern="0" dirty="0" err="1" smtClean="0"/>
              <a:t>r</a:t>
            </a:r>
            <a:r>
              <a:rPr lang="en-US" sz="2400" kern="0" baseline="-25000" dirty="0" err="1" smtClean="0"/>
              <a:t>i</a:t>
            </a:r>
            <a:r>
              <a:rPr lang="en-US" sz="2400" kern="0" dirty="0" smtClean="0"/>
              <a:t> </a:t>
            </a:r>
            <a:r>
              <a:rPr lang="en-US" sz="2400" kern="0" dirty="0" err="1" smtClean="0"/>
              <a:t>a</a:t>
            </a:r>
            <a:r>
              <a:rPr lang="en-US" sz="2400" kern="0" baseline="-25000" dirty="0" err="1" smtClean="0"/>
              <a:t>i</a:t>
            </a:r>
            <a:r>
              <a:rPr lang="en-US" sz="2400" kern="0" dirty="0" smtClean="0"/>
              <a:t>}, if there exists a permutation {p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, p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 … </a:t>
            </a:r>
            <a:r>
              <a:rPr lang="en-US" sz="2400" kern="0" dirty="0" err="1" smtClean="0"/>
              <a:t>p</a:t>
            </a:r>
            <a:r>
              <a:rPr lang="en-US" sz="2400" kern="0" baseline="-25000" dirty="0" err="1" smtClean="0"/>
              <a:t>n</a:t>
            </a:r>
            <a:r>
              <a:rPr lang="en-US" sz="2400" kern="0" dirty="0" smtClean="0"/>
              <a:t>} of {1..n} such that</a:t>
            </a:r>
          </a:p>
          <a:p>
            <a:pPr marL="0" indent="0">
              <a:buFont typeface="Wingdings" pitchFamily="-96" charset="2"/>
              <a:buNone/>
            </a:pPr>
            <a:r>
              <a:rPr lang="en-US" sz="2400" kern="0" dirty="0" smtClean="0"/>
              <a:t>	</a:t>
            </a:r>
            <a:r>
              <a:rPr lang="en-US" sz="2400" kern="0" dirty="0" smtClean="0">
                <a:sym typeface="Symbol"/>
              </a:rPr>
              <a:t></a:t>
            </a:r>
            <a:r>
              <a:rPr lang="en-US" sz="2400" kern="0" dirty="0" smtClean="0"/>
              <a:t> </a:t>
            </a:r>
            <a:r>
              <a:rPr lang="en-US" sz="2400" kern="0" dirty="0" err="1" smtClean="0"/>
              <a:t>i</a:t>
            </a:r>
            <a:r>
              <a:rPr lang="en-US" sz="2400" kern="0" dirty="0" smtClean="0"/>
              <a:t> &lt; j. CM(</a:t>
            </a:r>
            <a:r>
              <a:rPr lang="en-US" sz="2400" kern="0" dirty="0" err="1"/>
              <a:t>a</a:t>
            </a:r>
            <a:r>
              <a:rPr lang="en-US" sz="2400" kern="0" baseline="-25000" dirty="0" err="1" smtClean="0"/>
              <a:t>pi</a:t>
            </a:r>
            <a:r>
              <a:rPr lang="en-US" sz="2400" kern="0" dirty="0" smtClean="0"/>
              <a:t>, </a:t>
            </a:r>
            <a:r>
              <a:rPr lang="en-US" sz="2400" kern="0" dirty="0" err="1"/>
              <a:t>a</a:t>
            </a:r>
            <a:r>
              <a:rPr lang="en-US" sz="2400" kern="0" baseline="-25000" dirty="0" err="1" smtClean="0"/>
              <a:t>pj</a:t>
            </a:r>
            <a:r>
              <a:rPr lang="en-US" sz="2400" kern="0" dirty="0" smtClean="0"/>
              <a:t>) is CF or &lt;</a:t>
            </a:r>
          </a:p>
          <a:p>
            <a:pPr marL="0" lvl="1" indent="0">
              <a:buClr>
                <a:schemeClr val="hlink"/>
              </a:buClr>
              <a:buSzPct val="110000"/>
              <a:buNone/>
            </a:pPr>
            <a:r>
              <a:rPr lang="en-US" sz="2400" kern="0" dirty="0" smtClean="0"/>
              <a:t>then</a:t>
            </a:r>
            <a:r>
              <a:rPr lang="en-US" sz="2000" dirty="0"/>
              <a:t> </a:t>
            </a:r>
            <a:r>
              <a:rPr lang="en-US" sz="2400" dirty="0" smtClean="0"/>
              <a:t>the rules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…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can be scheduled concurrently with the effect </a:t>
            </a:r>
            <a:r>
              <a:rPr lang="en-US" sz="2400" kern="0" dirty="0">
                <a:sym typeface="Symbol"/>
              </a:rPr>
              <a:t> </a:t>
            </a:r>
            <a:r>
              <a:rPr lang="en-US" sz="2400" dirty="0" err="1" smtClean="0"/>
              <a:t>i</a:t>
            </a:r>
            <a:r>
              <a:rPr lang="en-US" sz="2400" dirty="0" smtClean="0"/>
              <a:t>, j.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pi</a:t>
            </a:r>
            <a:r>
              <a:rPr lang="en-US" sz="2400" dirty="0" smtClean="0"/>
              <a:t> &lt;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pj</a:t>
            </a:r>
            <a:endParaRPr lang="en-US" kern="0" baseline="-25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4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91" y="376052"/>
            <a:ext cx="8581903" cy="1143000"/>
          </a:xfrm>
        </p:spPr>
        <p:txBody>
          <a:bodyPr/>
          <a:lstStyle/>
          <a:p>
            <a:r>
              <a:rPr lang="en-US" sz="4000" dirty="0" smtClean="0"/>
              <a:t>Example 2: Compiler Analysis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253797" y="4667969"/>
            <a:ext cx="3290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Rules </a:t>
            </a:r>
            <a:r>
              <a:rPr lang="en-US" dirty="0" err="1" smtClean="0">
                <a:latin typeface="Comic Sans MS" panose="030F0702030302020204" pitchFamily="66" charset="0"/>
              </a:rPr>
              <a:t>ra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cannot</a:t>
            </a:r>
            <a:r>
              <a:rPr lang="en-US" dirty="0" smtClean="0">
                <a:latin typeface="Comic Sans MS" panose="030F0702030302020204" pitchFamily="66" charset="0"/>
              </a:rPr>
              <a:t> be scheduled together without violating the </a:t>
            </a:r>
            <a:r>
              <a:rPr lang="en-US" dirty="0" smtClean="0">
                <a:latin typeface="Comic Sans MS" panose="030F0702030302020204" pitchFamily="66" charset="0"/>
              </a:rPr>
              <a:t>one-rule-at-a-time-semantics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6638" y="1571625"/>
            <a:ext cx="2083539" cy="28623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(z&gt;10)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(z&gt;20)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x+2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83901" y="4516290"/>
            <a:ext cx="1935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>
                <a:solidFill>
                  <a:srgbClr val="FF0000"/>
                </a:solidFill>
                <a:sym typeface="Symbol"/>
              </a:rPr>
              <a:t>= </a:t>
            </a:r>
            <a:r>
              <a:rPr lang="en-US" kern="0" dirty="0" smtClean="0">
                <a:solidFill>
                  <a:srgbClr val="FF0000"/>
                </a:solidFill>
                <a:sym typeface="Symbol"/>
              </a:rPr>
              <a:t>{&gt;}  {&lt;}</a:t>
            </a:r>
            <a:endParaRPr lang="en-US" kern="0" dirty="0" smtClean="0">
              <a:solidFill>
                <a:srgbClr val="FF0000"/>
              </a:solidFill>
              <a:sym typeface="Symbol"/>
            </a:endParaRPr>
          </a:p>
          <a:p>
            <a:r>
              <a:rPr lang="en-US" kern="0" dirty="0" smtClean="0">
                <a:solidFill>
                  <a:srgbClr val="FF0000"/>
                </a:solidFill>
                <a:sym typeface="Symbol"/>
              </a:rPr>
              <a:t>= C</a:t>
            </a:r>
            <a:endParaRPr lang="en-US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0510" y="1531088"/>
            <a:ext cx="3658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mcalls</a:t>
            </a:r>
            <a:r>
              <a:rPr lang="en-US" dirty="0"/>
              <a:t>(</a:t>
            </a:r>
            <a:r>
              <a:rPr lang="en-US" dirty="0" err="1"/>
              <a:t>ra</a:t>
            </a:r>
            <a:r>
              <a:rPr lang="en-US" dirty="0"/>
              <a:t>) = {</a:t>
            </a:r>
            <a:r>
              <a:rPr lang="en-US" dirty="0" err="1"/>
              <a:t>z.r</a:t>
            </a:r>
            <a:r>
              <a:rPr lang="en-US" dirty="0"/>
              <a:t>, </a:t>
            </a:r>
            <a:r>
              <a:rPr lang="en-US" dirty="0" err="1"/>
              <a:t>x.w</a:t>
            </a:r>
            <a:r>
              <a:rPr lang="en-US" dirty="0"/>
              <a:t>, </a:t>
            </a:r>
            <a:r>
              <a:rPr lang="en-US" dirty="0" err="1"/>
              <a:t>y.r</a:t>
            </a:r>
            <a:r>
              <a:rPr lang="en-US" dirty="0"/>
              <a:t>}</a:t>
            </a:r>
          </a:p>
          <a:p>
            <a:r>
              <a:rPr lang="en-US" dirty="0" err="1"/>
              <a:t>mcalls</a:t>
            </a:r>
            <a:r>
              <a:rPr lang="en-US" dirty="0"/>
              <a:t>(</a:t>
            </a:r>
            <a:r>
              <a:rPr lang="en-US" dirty="0" err="1"/>
              <a:t>rb</a:t>
            </a:r>
            <a:r>
              <a:rPr lang="en-US" dirty="0"/>
              <a:t>) = {</a:t>
            </a:r>
            <a:r>
              <a:rPr lang="en-US" dirty="0" err="1"/>
              <a:t>z.r</a:t>
            </a:r>
            <a:r>
              <a:rPr lang="en-US" dirty="0"/>
              <a:t>, </a:t>
            </a:r>
            <a:r>
              <a:rPr lang="en-US" dirty="0" err="1"/>
              <a:t>y.w</a:t>
            </a:r>
            <a:r>
              <a:rPr lang="en-US" dirty="0"/>
              <a:t>, </a:t>
            </a:r>
            <a:r>
              <a:rPr lang="en-US" dirty="0" err="1"/>
              <a:t>x.r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599" y="2438401"/>
            <a:ext cx="52918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CM(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rb</a:t>
            </a:r>
            <a:r>
              <a:rPr lang="en-US" dirty="0"/>
              <a:t>) =</a:t>
            </a:r>
          </a:p>
          <a:p>
            <a:r>
              <a:rPr lang="en-US" dirty="0"/>
              <a:t>  conflict(</a:t>
            </a:r>
            <a:r>
              <a:rPr lang="en-US" dirty="0" err="1"/>
              <a:t>z.r</a:t>
            </a:r>
            <a:r>
              <a:rPr lang="en-US" dirty="0"/>
              <a:t>, </a:t>
            </a:r>
            <a:r>
              <a:rPr lang="en-US" dirty="0" err="1"/>
              <a:t>z.r</a:t>
            </a:r>
            <a:r>
              <a:rPr lang="en-US" dirty="0"/>
              <a:t>)</a:t>
            </a:r>
            <a:r>
              <a:rPr lang="en-US" kern="0" dirty="0">
                <a:sym typeface="Symbol"/>
              </a:rPr>
              <a:t>  conflict(</a:t>
            </a:r>
            <a:r>
              <a:rPr lang="en-US" kern="0" dirty="0" err="1">
                <a:sym typeface="Symbol"/>
              </a:rPr>
              <a:t>z.r</a:t>
            </a:r>
            <a:r>
              <a:rPr lang="en-US" kern="0" dirty="0">
                <a:sym typeface="Symbol"/>
              </a:rPr>
              <a:t>, </a:t>
            </a:r>
            <a:r>
              <a:rPr lang="en-US" kern="0" dirty="0" err="1">
                <a:sym typeface="Symbol"/>
              </a:rPr>
              <a:t>y.w</a:t>
            </a:r>
            <a:r>
              <a:rPr lang="en-US" kern="0" dirty="0">
                <a:sym typeface="Symbol"/>
              </a:rPr>
              <a:t>)</a:t>
            </a:r>
          </a:p>
          <a:p>
            <a:pPr marL="342900" indent="-342900">
              <a:buFont typeface="Symbol"/>
              <a:buChar char="Ç"/>
            </a:pPr>
            <a:r>
              <a:rPr lang="en-US" kern="0" dirty="0">
                <a:sym typeface="Symbol"/>
              </a:rPr>
              <a:t>conflict(</a:t>
            </a:r>
            <a:r>
              <a:rPr lang="en-US" kern="0" dirty="0" err="1">
                <a:sym typeface="Symbol"/>
              </a:rPr>
              <a:t>z.r</a:t>
            </a:r>
            <a:r>
              <a:rPr lang="en-US" kern="0" dirty="0">
                <a:sym typeface="Symbol"/>
              </a:rPr>
              <a:t>, </a:t>
            </a:r>
            <a:r>
              <a:rPr lang="en-US" kern="0" dirty="0" err="1">
                <a:sym typeface="Symbol"/>
              </a:rPr>
              <a:t>x.r</a:t>
            </a:r>
            <a:r>
              <a:rPr lang="en-US" kern="0" dirty="0">
                <a:sym typeface="Symbol"/>
              </a:rPr>
              <a:t>)  conflict(</a:t>
            </a:r>
            <a:r>
              <a:rPr lang="en-US" kern="0" dirty="0" err="1">
                <a:sym typeface="Symbol"/>
              </a:rPr>
              <a:t>x.w</a:t>
            </a:r>
            <a:r>
              <a:rPr lang="en-US" kern="0" dirty="0">
                <a:sym typeface="Symbol"/>
              </a:rPr>
              <a:t>, </a:t>
            </a:r>
            <a:r>
              <a:rPr lang="en-US" kern="0" dirty="0" err="1">
                <a:sym typeface="Symbol"/>
              </a:rPr>
              <a:t>z.r</a:t>
            </a:r>
            <a:r>
              <a:rPr lang="en-US" kern="0" dirty="0">
                <a:sym typeface="Symbol"/>
              </a:rPr>
              <a:t>)</a:t>
            </a:r>
          </a:p>
          <a:p>
            <a:pPr marL="342900" indent="-342900">
              <a:buFont typeface="Symbol"/>
              <a:buChar char="Ç"/>
            </a:pPr>
            <a:r>
              <a:rPr lang="en-US" kern="0" dirty="0">
                <a:sym typeface="Symbol"/>
              </a:rPr>
              <a:t>conflict(</a:t>
            </a:r>
            <a:r>
              <a:rPr lang="en-US" kern="0" dirty="0" err="1">
                <a:sym typeface="Symbol"/>
              </a:rPr>
              <a:t>x.w</a:t>
            </a:r>
            <a:r>
              <a:rPr lang="en-US" kern="0" dirty="0">
                <a:sym typeface="Symbol"/>
              </a:rPr>
              <a:t>, </a:t>
            </a:r>
            <a:r>
              <a:rPr lang="en-US" kern="0" dirty="0" err="1">
                <a:sym typeface="Symbol"/>
              </a:rPr>
              <a:t>y.w</a:t>
            </a:r>
            <a:r>
              <a:rPr lang="en-US" kern="0" dirty="0">
                <a:sym typeface="Symbol"/>
              </a:rPr>
              <a:t>)  </a:t>
            </a:r>
            <a:r>
              <a:rPr lang="en-US" kern="0" dirty="0">
                <a:solidFill>
                  <a:srgbClr val="FF0000"/>
                </a:solidFill>
                <a:sym typeface="Symbol"/>
              </a:rPr>
              <a:t>conflict(</a:t>
            </a:r>
            <a:r>
              <a:rPr lang="en-US" kern="0" dirty="0" err="1">
                <a:solidFill>
                  <a:srgbClr val="FF0000"/>
                </a:solidFill>
                <a:sym typeface="Symbol"/>
              </a:rPr>
              <a:t>x.w</a:t>
            </a:r>
            <a:r>
              <a:rPr lang="en-US" kern="0" dirty="0">
                <a:solidFill>
                  <a:srgbClr val="FF0000"/>
                </a:solidFill>
                <a:sym typeface="Symbol"/>
              </a:rPr>
              <a:t>, </a:t>
            </a:r>
            <a:r>
              <a:rPr lang="en-US" kern="0" dirty="0" err="1">
                <a:solidFill>
                  <a:srgbClr val="FF0000"/>
                </a:solidFill>
                <a:sym typeface="Symbol"/>
              </a:rPr>
              <a:t>x.r</a:t>
            </a:r>
            <a:r>
              <a:rPr lang="en-US" kern="0" dirty="0">
                <a:solidFill>
                  <a:srgbClr val="FF0000"/>
                </a:solidFill>
                <a:sym typeface="Symbol"/>
              </a:rPr>
              <a:t>)</a:t>
            </a:r>
          </a:p>
          <a:p>
            <a:pPr marL="342900" indent="-342900">
              <a:buFont typeface="Symbol"/>
              <a:buChar char="Ç"/>
            </a:pPr>
            <a:r>
              <a:rPr lang="en-US" kern="0" dirty="0">
                <a:sym typeface="Symbol"/>
              </a:rPr>
              <a:t>conflict(</a:t>
            </a:r>
            <a:r>
              <a:rPr lang="en-US" kern="0" dirty="0" err="1">
                <a:sym typeface="Symbol"/>
              </a:rPr>
              <a:t>y.r</a:t>
            </a:r>
            <a:r>
              <a:rPr lang="en-US" kern="0" dirty="0">
                <a:sym typeface="Symbol"/>
              </a:rPr>
              <a:t>, </a:t>
            </a:r>
            <a:r>
              <a:rPr lang="en-US" kern="0" dirty="0" err="1">
                <a:sym typeface="Symbol"/>
              </a:rPr>
              <a:t>z.r</a:t>
            </a:r>
            <a:r>
              <a:rPr lang="en-US" kern="0" dirty="0">
                <a:sym typeface="Symbol"/>
              </a:rPr>
              <a:t>)  </a:t>
            </a:r>
            <a:r>
              <a:rPr lang="en-US" kern="0" dirty="0">
                <a:solidFill>
                  <a:srgbClr val="FF0000"/>
                </a:solidFill>
                <a:sym typeface="Symbol"/>
              </a:rPr>
              <a:t>conflict(</a:t>
            </a:r>
            <a:r>
              <a:rPr lang="en-US" kern="0" dirty="0" err="1">
                <a:solidFill>
                  <a:srgbClr val="FF0000"/>
                </a:solidFill>
                <a:sym typeface="Symbol"/>
              </a:rPr>
              <a:t>y.r</a:t>
            </a:r>
            <a:r>
              <a:rPr lang="en-US" kern="0" dirty="0">
                <a:solidFill>
                  <a:srgbClr val="FF0000"/>
                </a:solidFill>
                <a:sym typeface="Symbol"/>
              </a:rPr>
              <a:t>, </a:t>
            </a:r>
            <a:r>
              <a:rPr lang="en-US" kern="0" dirty="0" err="1">
                <a:solidFill>
                  <a:srgbClr val="FF0000"/>
                </a:solidFill>
                <a:sym typeface="Symbol"/>
              </a:rPr>
              <a:t>y.w</a:t>
            </a:r>
            <a:r>
              <a:rPr lang="en-US" kern="0" dirty="0">
                <a:solidFill>
                  <a:srgbClr val="FF0000"/>
                </a:solidFill>
                <a:sym typeface="Symbol"/>
              </a:rPr>
              <a:t>)</a:t>
            </a:r>
          </a:p>
          <a:p>
            <a:pPr marL="342900" indent="-342900">
              <a:buFont typeface="Symbol"/>
              <a:buChar char="Ç"/>
            </a:pPr>
            <a:r>
              <a:rPr lang="en-US" kern="0" dirty="0">
                <a:sym typeface="Symbol"/>
              </a:rPr>
              <a:t>Conflict(</a:t>
            </a:r>
            <a:r>
              <a:rPr lang="en-US" kern="0" dirty="0" err="1">
                <a:sym typeface="Symbol"/>
              </a:rPr>
              <a:t>y.r</a:t>
            </a:r>
            <a:r>
              <a:rPr lang="en-US" kern="0" dirty="0">
                <a:sym typeface="Symbol"/>
              </a:rPr>
              <a:t>, </a:t>
            </a:r>
            <a:r>
              <a:rPr lang="en-US" kern="0" dirty="0" err="1">
                <a:sym typeface="Symbol"/>
              </a:rPr>
              <a:t>x.r</a:t>
            </a:r>
            <a:r>
              <a:rPr lang="en-US" kern="0" dirty="0" smtClean="0">
                <a:sym typeface="Symbol"/>
              </a:rPr>
              <a:t>)</a:t>
            </a:r>
            <a:endParaRPr lang="en-US" kern="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710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91" y="376052"/>
            <a:ext cx="8581903" cy="1143000"/>
          </a:xfrm>
        </p:spPr>
        <p:txBody>
          <a:bodyPr/>
          <a:lstStyle/>
          <a:p>
            <a:r>
              <a:rPr lang="en-US" sz="4000" dirty="0" smtClean="0"/>
              <a:t>Example 3: Compiler Analysis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883346" y="5199599"/>
            <a:ext cx="7325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Rules </a:t>
            </a:r>
            <a:r>
              <a:rPr lang="en-US" dirty="0" err="1" smtClean="0">
                <a:latin typeface="Comic Sans MS" panose="030F0702030302020204" pitchFamily="66" charset="0"/>
              </a:rPr>
              <a:t>ra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</a:t>
            </a:r>
            <a:r>
              <a:rPr lang="en-US" dirty="0" smtClean="0">
                <a:latin typeface="Comic Sans MS" panose="030F0702030302020204" pitchFamily="66" charset="0"/>
              </a:rPr>
              <a:t> be scheduled together without violating the one-rule-at-a-time-semantics. Rule </a:t>
            </a:r>
            <a:r>
              <a:rPr lang="en-US" dirty="0" err="1" smtClean="0">
                <a:latin typeface="Comic Sans MS" panose="030F0702030302020204" pitchFamily="66" charset="0"/>
              </a:rPr>
              <a:t>ra</a:t>
            </a:r>
            <a:r>
              <a:rPr lang="en-US" dirty="0" smtClean="0">
                <a:latin typeface="Comic Sans MS" panose="030F0702030302020204" pitchFamily="66" charset="0"/>
              </a:rPr>
              <a:t> &lt;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6639" y="1571625"/>
            <a:ext cx="2194858" cy="28623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(z&gt;10)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(z&gt;20)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9435" y="1461080"/>
            <a:ext cx="3647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ra</a:t>
            </a:r>
            <a:r>
              <a:rPr lang="en-US" dirty="0" smtClean="0"/>
              <a:t>) = {</a:t>
            </a:r>
            <a:r>
              <a:rPr lang="en-US" dirty="0" err="1" smtClean="0"/>
              <a:t>z.r</a:t>
            </a:r>
            <a:r>
              <a:rPr lang="en-US" dirty="0" smtClean="0"/>
              <a:t>, </a:t>
            </a:r>
            <a:r>
              <a:rPr lang="en-US" dirty="0" err="1" smtClean="0"/>
              <a:t>x.w</a:t>
            </a:r>
            <a:r>
              <a:rPr lang="en-US" dirty="0" smtClean="0"/>
              <a:t>, </a:t>
            </a:r>
            <a:r>
              <a:rPr lang="en-US" dirty="0" err="1" smtClean="0"/>
              <a:t>y.r</a:t>
            </a:r>
            <a:r>
              <a:rPr lang="en-US" dirty="0" smtClean="0"/>
              <a:t>}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rb</a:t>
            </a:r>
            <a:r>
              <a:rPr lang="en-US" dirty="0" smtClean="0"/>
              <a:t>) = {</a:t>
            </a:r>
            <a:r>
              <a:rPr lang="en-US" dirty="0" err="1" smtClean="0"/>
              <a:t>z.r</a:t>
            </a:r>
            <a:r>
              <a:rPr lang="en-US" dirty="0" smtClean="0"/>
              <a:t>, </a:t>
            </a:r>
            <a:r>
              <a:rPr lang="en-US" dirty="0" err="1" smtClean="0"/>
              <a:t>y.w</a:t>
            </a:r>
            <a:r>
              <a:rPr lang="en-US" dirty="0" smtClean="0"/>
              <a:t>, </a:t>
            </a:r>
            <a:r>
              <a:rPr lang="en-US" dirty="0" err="1" smtClean="0"/>
              <a:t>y.r</a:t>
            </a:r>
            <a:r>
              <a:rPr lang="en-US" dirty="0" smtClean="0"/>
              <a:t>}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8042" y="2266791"/>
            <a:ext cx="52918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CM(</a:t>
            </a:r>
            <a:r>
              <a:rPr lang="en-US" dirty="0" err="1" smtClean="0"/>
              <a:t>ra</a:t>
            </a:r>
            <a:r>
              <a:rPr lang="en-US" dirty="0" smtClean="0"/>
              <a:t>, </a:t>
            </a:r>
            <a:r>
              <a:rPr lang="en-US" dirty="0" err="1" smtClean="0"/>
              <a:t>rb</a:t>
            </a:r>
            <a:r>
              <a:rPr lang="en-US" dirty="0" smtClean="0"/>
              <a:t>) =</a:t>
            </a:r>
          </a:p>
          <a:p>
            <a:r>
              <a:rPr lang="en-US" dirty="0"/>
              <a:t> </a:t>
            </a:r>
            <a:r>
              <a:rPr lang="en-US" dirty="0" smtClean="0"/>
              <a:t> conflict(</a:t>
            </a:r>
            <a:r>
              <a:rPr lang="en-US" dirty="0" err="1" smtClean="0"/>
              <a:t>z.r</a:t>
            </a:r>
            <a:r>
              <a:rPr lang="en-US" dirty="0" smtClean="0"/>
              <a:t>, </a:t>
            </a:r>
            <a:r>
              <a:rPr lang="en-US" dirty="0" err="1" smtClean="0"/>
              <a:t>z.r</a:t>
            </a:r>
            <a:r>
              <a:rPr lang="en-US" dirty="0" smtClean="0"/>
              <a:t>)</a:t>
            </a:r>
            <a:r>
              <a:rPr lang="en-US" kern="0" dirty="0">
                <a:sym typeface="Symbol"/>
              </a:rPr>
              <a:t> </a:t>
            </a:r>
            <a:r>
              <a:rPr lang="en-US" kern="0" dirty="0" smtClean="0">
                <a:sym typeface="Symbol"/>
              </a:rPr>
              <a:t> conflict(</a:t>
            </a:r>
            <a:r>
              <a:rPr lang="en-US" kern="0" dirty="0" err="1" smtClean="0">
                <a:sym typeface="Symbol"/>
              </a:rPr>
              <a:t>z.r</a:t>
            </a:r>
            <a:r>
              <a:rPr lang="en-US" kern="0" dirty="0" smtClean="0">
                <a:sym typeface="Symbol"/>
              </a:rPr>
              <a:t>, </a:t>
            </a:r>
            <a:r>
              <a:rPr lang="en-US" kern="0" dirty="0" err="1" smtClean="0">
                <a:sym typeface="Symbol"/>
              </a:rPr>
              <a:t>y.w</a:t>
            </a:r>
            <a:r>
              <a:rPr lang="en-US" kern="0" dirty="0" smtClean="0">
                <a:sym typeface="Symbol"/>
              </a:rPr>
              <a:t>)</a:t>
            </a:r>
          </a:p>
          <a:p>
            <a:pPr marL="342900" indent="-342900">
              <a:buFont typeface="Symbol"/>
              <a:buChar char="Ç"/>
            </a:pPr>
            <a:r>
              <a:rPr lang="en-US" kern="0" dirty="0" smtClean="0">
                <a:sym typeface="Symbol"/>
              </a:rPr>
              <a:t>conflict(</a:t>
            </a:r>
            <a:r>
              <a:rPr lang="en-US" kern="0" dirty="0" err="1" smtClean="0">
                <a:sym typeface="Symbol"/>
              </a:rPr>
              <a:t>z.r</a:t>
            </a:r>
            <a:r>
              <a:rPr lang="en-US" kern="0" dirty="0" smtClean="0">
                <a:sym typeface="Symbol"/>
              </a:rPr>
              <a:t>, </a:t>
            </a:r>
            <a:r>
              <a:rPr lang="en-US" kern="0" dirty="0" err="1" smtClean="0">
                <a:sym typeface="Symbol"/>
              </a:rPr>
              <a:t>y.r</a:t>
            </a:r>
            <a:r>
              <a:rPr lang="en-US" kern="0" dirty="0" smtClean="0">
                <a:sym typeface="Symbol"/>
              </a:rPr>
              <a:t>)  conflict(</a:t>
            </a:r>
            <a:r>
              <a:rPr lang="en-US" kern="0" dirty="0" err="1" smtClean="0">
                <a:sym typeface="Symbol"/>
              </a:rPr>
              <a:t>x.w</a:t>
            </a:r>
            <a:r>
              <a:rPr lang="en-US" kern="0" dirty="0" smtClean="0">
                <a:sym typeface="Symbol"/>
              </a:rPr>
              <a:t>, </a:t>
            </a:r>
            <a:r>
              <a:rPr lang="en-US" kern="0" dirty="0" err="1" smtClean="0">
                <a:sym typeface="Symbol"/>
              </a:rPr>
              <a:t>z.r</a:t>
            </a:r>
            <a:r>
              <a:rPr lang="en-US" kern="0" dirty="0" smtClean="0">
                <a:sym typeface="Symbol"/>
              </a:rPr>
              <a:t>)</a:t>
            </a:r>
          </a:p>
          <a:p>
            <a:pPr marL="342900" indent="-342900">
              <a:buFont typeface="Symbol"/>
              <a:buChar char="Ç"/>
            </a:pPr>
            <a:r>
              <a:rPr lang="en-US" kern="0" dirty="0" smtClean="0">
                <a:sym typeface="Symbol"/>
              </a:rPr>
              <a:t>conflict(</a:t>
            </a:r>
            <a:r>
              <a:rPr lang="en-US" kern="0" dirty="0" err="1" smtClean="0">
                <a:sym typeface="Symbol"/>
              </a:rPr>
              <a:t>x.w</a:t>
            </a:r>
            <a:r>
              <a:rPr lang="en-US" kern="0" dirty="0" smtClean="0">
                <a:sym typeface="Symbol"/>
              </a:rPr>
              <a:t>, </a:t>
            </a:r>
            <a:r>
              <a:rPr lang="en-US" kern="0" dirty="0" err="1" smtClean="0">
                <a:sym typeface="Symbol"/>
              </a:rPr>
              <a:t>y.w</a:t>
            </a:r>
            <a:r>
              <a:rPr lang="en-US" kern="0" dirty="0" smtClean="0">
                <a:sym typeface="Symbol"/>
              </a:rPr>
              <a:t>)  conflict(</a:t>
            </a:r>
            <a:r>
              <a:rPr lang="en-US" kern="0" dirty="0" err="1" smtClean="0">
                <a:sym typeface="Symbol"/>
              </a:rPr>
              <a:t>x.w</a:t>
            </a:r>
            <a:r>
              <a:rPr lang="en-US" kern="0" dirty="0" smtClean="0">
                <a:sym typeface="Symbol"/>
              </a:rPr>
              <a:t>, </a:t>
            </a:r>
            <a:r>
              <a:rPr lang="en-US" kern="0" dirty="0" err="1" smtClean="0">
                <a:sym typeface="Symbol"/>
              </a:rPr>
              <a:t>y.r</a:t>
            </a:r>
            <a:r>
              <a:rPr lang="en-US" kern="0" dirty="0" smtClean="0">
                <a:sym typeface="Symbol"/>
              </a:rPr>
              <a:t>)</a:t>
            </a:r>
          </a:p>
          <a:p>
            <a:pPr marL="342900" indent="-342900">
              <a:buFont typeface="Symbol"/>
              <a:buChar char="Ç"/>
            </a:pPr>
            <a:r>
              <a:rPr lang="en-US" kern="0" dirty="0" smtClean="0">
                <a:sym typeface="Symbol"/>
              </a:rPr>
              <a:t>conflict(</a:t>
            </a:r>
            <a:r>
              <a:rPr lang="en-US" kern="0" dirty="0" err="1" smtClean="0">
                <a:sym typeface="Symbol"/>
              </a:rPr>
              <a:t>y.r</a:t>
            </a:r>
            <a:r>
              <a:rPr lang="en-US" kern="0" dirty="0" smtClean="0">
                <a:sym typeface="Symbol"/>
              </a:rPr>
              <a:t>, </a:t>
            </a:r>
            <a:r>
              <a:rPr lang="en-US" kern="0" dirty="0" err="1" smtClean="0">
                <a:sym typeface="Symbol"/>
              </a:rPr>
              <a:t>z.r</a:t>
            </a:r>
            <a:r>
              <a:rPr lang="en-US" kern="0" dirty="0" smtClean="0">
                <a:sym typeface="Symbol"/>
              </a:rPr>
              <a:t>)  </a:t>
            </a:r>
            <a:r>
              <a:rPr lang="en-US" kern="0" dirty="0" smtClean="0">
                <a:solidFill>
                  <a:srgbClr val="FF0000"/>
                </a:solidFill>
                <a:sym typeface="Symbol"/>
              </a:rPr>
              <a:t>conflict(</a:t>
            </a:r>
            <a:r>
              <a:rPr lang="en-US" kern="0" dirty="0" err="1" smtClean="0">
                <a:solidFill>
                  <a:srgbClr val="FF0000"/>
                </a:solidFill>
                <a:sym typeface="Symbol"/>
              </a:rPr>
              <a:t>y.r</a:t>
            </a:r>
            <a:r>
              <a:rPr lang="en-US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kern="0" dirty="0" err="1" smtClean="0">
                <a:solidFill>
                  <a:srgbClr val="FF0000"/>
                </a:solidFill>
                <a:sym typeface="Symbol"/>
              </a:rPr>
              <a:t>y.w</a:t>
            </a:r>
            <a:r>
              <a:rPr lang="en-US" kern="0" dirty="0" smtClean="0">
                <a:solidFill>
                  <a:srgbClr val="FF0000"/>
                </a:solidFill>
                <a:sym typeface="Symbol"/>
              </a:rPr>
              <a:t>)</a:t>
            </a:r>
          </a:p>
          <a:p>
            <a:pPr marL="342900" indent="-342900">
              <a:buFont typeface="Symbol"/>
              <a:buChar char="Ç"/>
            </a:pPr>
            <a:r>
              <a:rPr lang="en-US" kern="0" dirty="0" smtClean="0">
                <a:solidFill>
                  <a:srgbClr val="FF0000"/>
                </a:solidFill>
                <a:sym typeface="Symbol"/>
              </a:rPr>
              <a:t>Conflict(</a:t>
            </a:r>
            <a:r>
              <a:rPr lang="en-US" kern="0" dirty="0" err="1" smtClean="0">
                <a:solidFill>
                  <a:srgbClr val="FF0000"/>
                </a:solidFill>
                <a:sym typeface="Symbol"/>
              </a:rPr>
              <a:t>y.r</a:t>
            </a:r>
            <a:r>
              <a:rPr lang="en-US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kern="0" dirty="0" err="1" smtClean="0">
                <a:solidFill>
                  <a:srgbClr val="FF0000"/>
                </a:solidFill>
                <a:sym typeface="Symbol"/>
              </a:rPr>
              <a:t>y.r</a:t>
            </a:r>
            <a:r>
              <a:rPr lang="en-US" kern="0" dirty="0" smtClean="0">
                <a:solidFill>
                  <a:srgbClr val="FF0000"/>
                </a:solidFill>
                <a:sym typeface="Symbol"/>
              </a:rPr>
              <a:t>)</a:t>
            </a:r>
            <a:endParaRPr lang="en-US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3735" y="4247990"/>
            <a:ext cx="1814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>
                <a:solidFill>
                  <a:srgbClr val="FF0000"/>
                </a:solidFill>
                <a:sym typeface="Symbol"/>
              </a:rPr>
              <a:t>= </a:t>
            </a:r>
            <a:r>
              <a:rPr lang="en-US" kern="0" dirty="0" smtClean="0">
                <a:solidFill>
                  <a:srgbClr val="FF0000"/>
                </a:solidFill>
                <a:sym typeface="Symbol"/>
              </a:rPr>
              <a:t>{&lt;}  </a:t>
            </a:r>
            <a:r>
              <a:rPr lang="en-US" kern="0" dirty="0" smtClean="0">
                <a:solidFill>
                  <a:srgbClr val="FF0000"/>
                </a:solidFill>
                <a:sym typeface="Symbol"/>
              </a:rPr>
              <a:t>CF </a:t>
            </a:r>
          </a:p>
          <a:p>
            <a:r>
              <a:rPr lang="en-US" kern="0" dirty="0" smtClean="0">
                <a:solidFill>
                  <a:srgbClr val="FF0000"/>
                </a:solidFill>
                <a:sym typeface="Symbol"/>
              </a:rPr>
              <a:t>= {&lt;}</a:t>
            </a:r>
            <a:endParaRPr lang="en-US" kern="0" dirty="0" smtClean="0">
              <a:solidFill>
                <a:srgbClr val="FF00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7848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Multi-rule versus single rule elastic pipeline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229530" y="1366985"/>
            <a:ext cx="2781461" cy="753808"/>
            <a:chOff x="1554163" y="1752600"/>
            <a:chExt cx="5571151" cy="1579569"/>
          </a:xfrm>
        </p:grpSpPr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1554163" y="2451100"/>
              <a:ext cx="520785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x</a:t>
              </a:r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4" name="Text Box 11"/>
            <p:cNvSpPr txBox="1">
              <a:spLocks noChangeArrowheads="1"/>
            </p:cNvSpPr>
            <p:nvPr/>
          </p:nvSpPr>
          <p:spPr bwMode="auto">
            <a:xfrm>
              <a:off x="3606801" y="2816225"/>
              <a:ext cx="941390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fifo1</a:t>
              </a:r>
              <a:endParaRPr lang="en-US" sz="1000" baseline="-25000"/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243139" y="2816225"/>
              <a:ext cx="806539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inQ</a:t>
              </a:r>
              <a:endParaRPr lang="en-US" sz="1000" baseline="-25000"/>
            </a:p>
          </p:txBody>
        </p:sp>
        <p:grpSp>
          <p:nvGrpSpPr>
            <p:cNvPr id="56" name="Group 13"/>
            <p:cNvGrpSpPr>
              <a:grpSpLocks/>
            </p:cNvGrpSpPr>
            <p:nvPr/>
          </p:nvGrpSpPr>
          <p:grpSpPr bwMode="auto">
            <a:xfrm>
              <a:off x="2952750" y="1981204"/>
              <a:ext cx="766763" cy="601663"/>
              <a:chOff x="0" y="3126"/>
              <a:chExt cx="483" cy="379"/>
            </a:xfrm>
          </p:grpSpPr>
          <p:sp>
            <p:nvSpPr>
              <p:cNvPr id="88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f1</a:t>
                </a:r>
              </a:p>
            </p:txBody>
          </p:sp>
          <p:sp>
            <p:nvSpPr>
              <p:cNvPr id="89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grpSp>
          <p:nvGrpSpPr>
            <p:cNvPr id="60" name="Group 19"/>
            <p:cNvGrpSpPr>
              <a:grpSpLocks/>
            </p:cNvGrpSpPr>
            <p:nvPr/>
          </p:nvGrpSpPr>
          <p:grpSpPr bwMode="auto">
            <a:xfrm>
              <a:off x="4229100" y="1981204"/>
              <a:ext cx="766763" cy="601663"/>
              <a:chOff x="0" y="3126"/>
              <a:chExt cx="483" cy="379"/>
            </a:xfrm>
          </p:grpSpPr>
          <p:sp>
            <p:nvSpPr>
              <p:cNvPr id="86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f2</a:t>
                </a:r>
              </a:p>
            </p:txBody>
          </p:sp>
          <p:sp>
            <p:nvSpPr>
              <p:cNvPr id="87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61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62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grpSp>
          <p:nvGrpSpPr>
            <p:cNvPr id="63" name="Group 24"/>
            <p:cNvGrpSpPr>
              <a:grpSpLocks/>
            </p:cNvGrpSpPr>
            <p:nvPr/>
          </p:nvGrpSpPr>
          <p:grpSpPr bwMode="auto">
            <a:xfrm>
              <a:off x="5505450" y="1981204"/>
              <a:ext cx="766763" cy="601663"/>
              <a:chOff x="0" y="3126"/>
              <a:chExt cx="483" cy="379"/>
            </a:xfrm>
          </p:grpSpPr>
          <p:sp>
            <p:nvSpPr>
              <p:cNvPr id="84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f3</a:t>
                </a:r>
              </a:p>
            </p:txBody>
          </p:sp>
          <p:sp>
            <p:nvSpPr>
              <p:cNvPr id="85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grpSp>
          <p:nvGrpSpPr>
            <p:cNvPr id="64" name="Group 27"/>
            <p:cNvGrpSpPr>
              <a:grpSpLocks/>
            </p:cNvGrpSpPr>
            <p:nvPr/>
          </p:nvGrpSpPr>
          <p:grpSpPr bwMode="auto">
            <a:xfrm>
              <a:off x="6145213" y="1752600"/>
              <a:ext cx="457200" cy="1068388"/>
              <a:chOff x="4705" y="285"/>
              <a:chExt cx="288" cy="673"/>
            </a:xfrm>
          </p:grpSpPr>
          <p:sp>
            <p:nvSpPr>
              <p:cNvPr id="82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83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grpSp>
          <p:nvGrpSpPr>
            <p:cNvPr id="65" name="Group 41"/>
            <p:cNvGrpSpPr>
              <a:grpSpLocks/>
            </p:cNvGrpSpPr>
            <p:nvPr/>
          </p:nvGrpSpPr>
          <p:grpSpPr bwMode="auto">
            <a:xfrm>
              <a:off x="2344738" y="1752600"/>
              <a:ext cx="457200" cy="1076325"/>
              <a:chOff x="2278063" y="1752600"/>
              <a:chExt cx="457200" cy="1076326"/>
            </a:xfrm>
          </p:grpSpPr>
          <p:sp>
            <p:nvSpPr>
              <p:cNvPr id="78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9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80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81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  <p:sp>
          <p:nvSpPr>
            <p:cNvPr id="66" name="Text Box 33"/>
            <p:cNvSpPr txBox="1">
              <a:spLocks noChangeArrowheads="1"/>
            </p:cNvSpPr>
            <p:nvPr/>
          </p:nvSpPr>
          <p:spPr bwMode="auto">
            <a:xfrm>
              <a:off x="4883150" y="2816225"/>
              <a:ext cx="941390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fifo2</a:t>
              </a:r>
              <a:endParaRPr lang="en-US" sz="1000" baseline="-25000"/>
            </a:p>
          </p:txBody>
        </p:sp>
        <p:sp>
          <p:nvSpPr>
            <p:cNvPr id="67" name="Text Box 34"/>
            <p:cNvSpPr txBox="1">
              <a:spLocks noChangeArrowheads="1"/>
            </p:cNvSpPr>
            <p:nvPr/>
          </p:nvSpPr>
          <p:spPr bwMode="auto">
            <a:xfrm>
              <a:off x="6129339" y="2816225"/>
              <a:ext cx="995975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outQ</a:t>
              </a:r>
              <a:endParaRPr lang="en-US" sz="1000" baseline="-25000"/>
            </a:p>
          </p:txBody>
        </p:sp>
        <p:grpSp>
          <p:nvGrpSpPr>
            <p:cNvPr id="68" name="Group 42"/>
            <p:cNvGrpSpPr>
              <a:grpSpLocks/>
            </p:cNvGrpSpPr>
            <p:nvPr/>
          </p:nvGrpSpPr>
          <p:grpSpPr bwMode="auto">
            <a:xfrm>
              <a:off x="3602038" y="1752600"/>
              <a:ext cx="457200" cy="1076325"/>
              <a:chOff x="2278063" y="1752600"/>
              <a:chExt cx="457200" cy="1076326"/>
            </a:xfrm>
          </p:grpSpPr>
          <p:sp>
            <p:nvSpPr>
              <p:cNvPr id="74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5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76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77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  <p:grpSp>
          <p:nvGrpSpPr>
            <p:cNvPr id="69" name="Group 47"/>
            <p:cNvGrpSpPr>
              <a:grpSpLocks/>
            </p:cNvGrpSpPr>
            <p:nvPr/>
          </p:nvGrpSpPr>
          <p:grpSpPr bwMode="auto">
            <a:xfrm>
              <a:off x="4878388" y="1752600"/>
              <a:ext cx="457200" cy="1076325"/>
              <a:chOff x="2278063" y="1752600"/>
              <a:chExt cx="457200" cy="1076326"/>
            </a:xfrm>
          </p:grpSpPr>
          <p:sp>
            <p:nvSpPr>
              <p:cNvPr id="70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1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72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73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</p:grpSp>
      <p:sp>
        <p:nvSpPr>
          <p:cNvPr id="90" name="Text Box 37"/>
          <p:cNvSpPr txBox="1">
            <a:spLocks noChangeArrowheads="1"/>
          </p:cNvSpPr>
          <p:nvPr/>
        </p:nvSpPr>
        <p:spPr bwMode="auto">
          <a:xfrm>
            <a:off x="587672" y="1506357"/>
            <a:ext cx="774311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elasticPipeline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&amp;&amp; fifo1.notFull)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fifo1.enq(f1(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(fifo1.notEmpty &amp;&amp; fifo2.notFull)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fifo2.enq(f2(fifo1.first)); fifo1.deq;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(fifo2.notEmpty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(f3(fifo2.first)); fifo2.deq;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595422" y="3558110"/>
            <a:ext cx="7947565" cy="23083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stage1;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&amp;&amp; fifo1.notFull)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fifo1.enq(f1(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stage2;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(fifo1.notEmpty &amp;&amp; fifo2.notFull)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fifo2.enq(f2(fifo1.first)); fifo1.deq;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stage3;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(fifo2.notEmpty &amp;&amp;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(f3(fifo2.first)); fifo2.deq;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71189" y="5866434"/>
            <a:ext cx="7471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If we do concurrent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scheduling in the multirule system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then the multi-rule system behaves like the single rule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system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Rewriting Elastic pipeline</a:t>
            </a:r>
            <a:br>
              <a:rPr lang="en-US" sz="4000" dirty="0" smtClean="0"/>
            </a:br>
            <a:r>
              <a:rPr lang="en-US" sz="4000" dirty="0" smtClean="0"/>
              <a:t>as a multirule system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451600" y="1765300"/>
            <a:ext cx="139700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862138" y="2278063"/>
            <a:ext cx="7508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554163" y="2451100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36306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27463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360680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fifo1</a:t>
            </a:r>
            <a:endParaRPr lang="en-US" baseline="-25000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2243138" y="2816225"/>
            <a:ext cx="614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inQ</a:t>
            </a:r>
            <a:endParaRPr lang="en-US" baseline="-25000"/>
          </a:p>
        </p:txBody>
      </p:sp>
      <p:grpSp>
        <p:nvGrpSpPr>
          <p:cNvPr id="16394" name="Group 13"/>
          <p:cNvGrpSpPr>
            <a:grpSpLocks/>
          </p:cNvGrpSpPr>
          <p:nvPr/>
        </p:nvGrpSpPr>
        <p:grpSpPr bwMode="auto">
          <a:xfrm>
            <a:off x="2952750" y="1981200"/>
            <a:ext cx="666750" cy="542925"/>
            <a:chOff x="0" y="3126"/>
            <a:chExt cx="420" cy="342"/>
          </a:xfrm>
        </p:grpSpPr>
        <p:sp>
          <p:nvSpPr>
            <p:cNvPr id="16434" name="Text Box 14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f0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435" name="Oval 15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490696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>
            <a:off x="402272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4229100" y="1981200"/>
            <a:ext cx="666750" cy="542925"/>
            <a:chOff x="0" y="3126"/>
            <a:chExt cx="420" cy="342"/>
          </a:xfrm>
        </p:grpSpPr>
        <p:sp>
          <p:nvSpPr>
            <p:cNvPr id="16432" name="Text Box 20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f1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433" name="Oval 21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8" name="Line 22"/>
          <p:cNvSpPr>
            <a:spLocks noChangeShapeType="1"/>
          </p:cNvSpPr>
          <p:nvPr/>
        </p:nvSpPr>
        <p:spPr bwMode="auto">
          <a:xfrm>
            <a:off x="61833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23"/>
          <p:cNvSpPr>
            <a:spLocks noChangeShapeType="1"/>
          </p:cNvSpPr>
          <p:nvPr/>
        </p:nvSpPr>
        <p:spPr bwMode="auto">
          <a:xfrm>
            <a:off x="52990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24"/>
          <p:cNvGrpSpPr>
            <a:grpSpLocks/>
          </p:cNvGrpSpPr>
          <p:nvPr/>
        </p:nvGrpSpPr>
        <p:grpSpPr bwMode="auto">
          <a:xfrm>
            <a:off x="5505450" y="1981200"/>
            <a:ext cx="666750" cy="542925"/>
            <a:chOff x="0" y="3126"/>
            <a:chExt cx="420" cy="342"/>
          </a:xfrm>
        </p:grpSpPr>
        <p:sp>
          <p:nvSpPr>
            <p:cNvPr id="16430" name="Text Box 25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f2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431" name="Oval 26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1" name="Group 27"/>
          <p:cNvGrpSpPr>
            <a:grpSpLocks/>
          </p:cNvGrpSpPr>
          <p:nvPr/>
        </p:nvGrpSpPr>
        <p:grpSpPr bwMode="auto">
          <a:xfrm>
            <a:off x="6145213" y="1752600"/>
            <a:ext cx="457200" cy="1068388"/>
            <a:chOff x="4705" y="285"/>
            <a:chExt cx="288" cy="673"/>
          </a:xfrm>
        </p:grpSpPr>
        <p:sp>
          <p:nvSpPr>
            <p:cNvPr id="16428" name="Freeform 28"/>
            <p:cNvSpPr>
              <a:spLocks/>
            </p:cNvSpPr>
            <p:nvPr/>
          </p:nvSpPr>
          <p:spPr bwMode="auto">
            <a:xfrm>
              <a:off x="4705" y="285"/>
              <a:ext cx="288" cy="673"/>
            </a:xfrm>
            <a:custGeom>
              <a:avLst/>
              <a:gdLst>
                <a:gd name="T0" fmla="*/ 0 w 288"/>
                <a:gd name="T1" fmla="*/ 0 h 144"/>
                <a:gd name="T2" fmla="*/ 288 w 288"/>
                <a:gd name="T3" fmla="*/ 0 h 144"/>
                <a:gd name="T4" fmla="*/ 288 w 288"/>
                <a:gd name="T5" fmla="*/ 2147483647 h 144"/>
                <a:gd name="T6" fmla="*/ 0 w 288"/>
                <a:gd name="T7" fmla="*/ 2147483647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44"/>
                <a:gd name="T14" fmla="*/ 288 w 28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0" y="144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Line 29"/>
            <p:cNvSpPr>
              <a:spLocks noChangeShapeType="1"/>
            </p:cNvSpPr>
            <p:nvPr/>
          </p:nvSpPr>
          <p:spPr bwMode="auto">
            <a:xfrm>
              <a:off x="4891" y="285"/>
              <a:ext cx="0" cy="6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2" name="Group 41"/>
          <p:cNvGrpSpPr>
            <a:grpSpLocks/>
          </p:cNvGrpSpPr>
          <p:nvPr/>
        </p:nvGrpSpPr>
        <p:grpSpPr bwMode="auto">
          <a:xfrm>
            <a:off x="2344738" y="1752600"/>
            <a:ext cx="457200" cy="1076325"/>
            <a:chOff x="2278063" y="1752600"/>
            <a:chExt cx="457200" cy="1076326"/>
          </a:xfrm>
        </p:grpSpPr>
        <p:sp>
          <p:nvSpPr>
            <p:cNvPr id="16424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5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6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488315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fifo2</a:t>
            </a:r>
            <a:endParaRPr lang="en-US" baseline="-25000"/>
          </a:p>
        </p:txBody>
      </p:sp>
      <p:sp>
        <p:nvSpPr>
          <p:cNvPr id="16404" name="Text Box 34"/>
          <p:cNvSpPr txBox="1">
            <a:spLocks noChangeArrowheads="1"/>
          </p:cNvSpPr>
          <p:nvPr/>
        </p:nvSpPr>
        <p:spPr bwMode="auto">
          <a:xfrm>
            <a:off x="6129338" y="2816225"/>
            <a:ext cx="79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outQ</a:t>
            </a:r>
            <a:endParaRPr lang="en-US" baseline="-25000"/>
          </a:p>
        </p:txBody>
      </p:sp>
      <p:grpSp>
        <p:nvGrpSpPr>
          <p:cNvPr id="16405" name="Group 42"/>
          <p:cNvGrpSpPr>
            <a:grpSpLocks/>
          </p:cNvGrpSpPr>
          <p:nvPr/>
        </p:nvGrpSpPr>
        <p:grpSpPr bwMode="auto">
          <a:xfrm>
            <a:off x="3602038" y="1752600"/>
            <a:ext cx="457200" cy="1076325"/>
            <a:chOff x="2278063" y="1752600"/>
            <a:chExt cx="457200" cy="1076326"/>
          </a:xfrm>
        </p:grpSpPr>
        <p:sp>
          <p:nvSpPr>
            <p:cNvPr id="16420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1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2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06" name="Group 47"/>
          <p:cNvGrpSpPr>
            <a:grpSpLocks/>
          </p:cNvGrpSpPr>
          <p:nvPr/>
        </p:nvGrpSpPr>
        <p:grpSpPr bwMode="auto">
          <a:xfrm>
            <a:off x="4878388" y="1752600"/>
            <a:ext cx="457200" cy="1076325"/>
            <a:chOff x="2278063" y="1752600"/>
            <a:chExt cx="457200" cy="1076326"/>
          </a:xfrm>
        </p:grpSpPr>
        <p:sp>
          <p:nvSpPr>
            <p:cNvPr id="16416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7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18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7" name="Text Box 37"/>
          <p:cNvSpPr txBox="1">
            <a:spLocks noChangeArrowheads="1"/>
          </p:cNvSpPr>
          <p:nvPr/>
        </p:nvSpPr>
        <p:spPr bwMode="auto">
          <a:xfrm>
            <a:off x="595422" y="3207251"/>
            <a:ext cx="8548577" cy="25853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stage1;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&amp;&amp; fifo1.notFull)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fifo1.enq(f0(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stage2;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(fifo1.notEmpty &amp;&amp; fifo2.notFull)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fifo2.enq(f1(fifo1.first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fifo1.deq;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stage3;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(fifo2.notEmpty &amp;&amp;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(f2(fifo2.first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fifo2.deq;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853991" y="5925762"/>
            <a:ext cx="7746236" cy="4379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 smtClean="0"/>
              <a:t>How does such a system function?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1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37538" cy="1143000"/>
          </a:xfrm>
        </p:spPr>
        <p:txBody>
          <a:bodyPr/>
          <a:lstStyle/>
          <a:p>
            <a:r>
              <a:rPr lang="en-US" sz="3600" dirty="0" smtClean="0"/>
              <a:t>Concurrency when the FIFOs do not permit concurrent </a:t>
            </a:r>
            <a:r>
              <a:rPr lang="en-US" sz="3600" dirty="0" err="1" smtClean="0"/>
              <a:t>enq</a:t>
            </a:r>
            <a:r>
              <a:rPr lang="en-US" sz="3600" dirty="0" smtClean="0"/>
              <a:t> and </a:t>
            </a:r>
            <a:r>
              <a:rPr lang="en-US" sz="3600" dirty="0" err="1" smtClean="0"/>
              <a:t>deq</a:t>
            </a:r>
            <a:endParaRPr lang="en-US" sz="3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1554163" y="1752600"/>
            <a:ext cx="5380204" cy="1432957"/>
            <a:chOff x="1554163" y="1752600"/>
            <a:chExt cx="5380204" cy="1432957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554163" y="2451100"/>
              <a:ext cx="3349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606800" y="2816225"/>
              <a:ext cx="7537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/>
                <a:t>fifo1</a:t>
              </a:r>
              <a:endParaRPr lang="en-US" baseline="-25000" dirty="0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243138" y="2816225"/>
              <a:ext cx="619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err="1"/>
                <a:t>inQ</a:t>
              </a:r>
              <a:endParaRPr lang="en-US" baseline="-25000" dirty="0"/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952750" y="1981200"/>
              <a:ext cx="666750" cy="542925"/>
              <a:chOff x="0" y="3126"/>
              <a:chExt cx="420" cy="342"/>
            </a:xfrm>
          </p:grpSpPr>
          <p:sp>
            <p:nvSpPr>
              <p:cNvPr id="49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f1</a:t>
                </a:r>
              </a:p>
            </p:txBody>
          </p:sp>
          <p:sp>
            <p:nvSpPr>
              <p:cNvPr id="50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</p:grp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4229100" y="1981200"/>
              <a:ext cx="666750" cy="542925"/>
              <a:chOff x="0" y="3126"/>
              <a:chExt cx="420" cy="342"/>
            </a:xfrm>
          </p:grpSpPr>
          <p:sp>
            <p:nvSpPr>
              <p:cNvPr id="47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f2</a:t>
                </a:r>
              </a:p>
            </p:txBody>
          </p:sp>
          <p:sp>
            <p:nvSpPr>
              <p:cNvPr id="48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</p:grp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5505450" y="1981200"/>
              <a:ext cx="666750" cy="542925"/>
              <a:chOff x="0" y="3126"/>
              <a:chExt cx="420" cy="342"/>
            </a:xfrm>
          </p:grpSpPr>
          <p:sp>
            <p:nvSpPr>
              <p:cNvPr id="45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f3</a:t>
                </a:r>
              </a:p>
            </p:txBody>
          </p:sp>
          <p:sp>
            <p:nvSpPr>
              <p:cNvPr id="46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</p:grpSp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145213" y="1752600"/>
              <a:ext cx="457200" cy="1068388"/>
              <a:chOff x="4705" y="285"/>
              <a:chExt cx="288" cy="673"/>
            </a:xfrm>
          </p:grpSpPr>
          <p:sp>
            <p:nvSpPr>
              <p:cNvPr id="43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41"/>
            <p:cNvGrpSpPr>
              <a:grpSpLocks/>
            </p:cNvGrpSpPr>
            <p:nvPr/>
          </p:nvGrpSpPr>
          <p:grpSpPr bwMode="auto">
            <a:xfrm>
              <a:off x="2344738" y="1752600"/>
              <a:ext cx="457200" cy="1076325"/>
              <a:chOff x="2278063" y="1752600"/>
              <a:chExt cx="457200" cy="1076326"/>
            </a:xfrm>
          </p:grpSpPr>
          <p:sp>
            <p:nvSpPr>
              <p:cNvPr id="39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  <p:grpSp>
            <p:nvGrpSpPr>
              <p:cNvPr id="24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41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4883150" y="2816225"/>
              <a:ext cx="7537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/>
                <a:t>fifo2</a:t>
              </a:r>
              <a:endParaRPr lang="en-US" baseline="-25000" dirty="0"/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6129338" y="2816225"/>
              <a:ext cx="8050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err="1"/>
                <a:t>outQ</a:t>
              </a:r>
              <a:endParaRPr lang="en-US" baseline="-25000" dirty="0"/>
            </a:p>
          </p:txBody>
        </p:sp>
        <p:grpSp>
          <p:nvGrpSpPr>
            <p:cNvPr id="25" name="Group 42"/>
            <p:cNvGrpSpPr>
              <a:grpSpLocks/>
            </p:cNvGrpSpPr>
            <p:nvPr/>
          </p:nvGrpSpPr>
          <p:grpSpPr bwMode="auto">
            <a:xfrm>
              <a:off x="3602038" y="1752600"/>
              <a:ext cx="457200" cy="1076325"/>
              <a:chOff x="2278063" y="1752600"/>
              <a:chExt cx="457200" cy="1076326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  <p:grpSp>
            <p:nvGrpSpPr>
              <p:cNvPr id="26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37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" name="Group 47"/>
            <p:cNvGrpSpPr>
              <a:grpSpLocks/>
            </p:cNvGrpSpPr>
            <p:nvPr/>
          </p:nvGrpSpPr>
          <p:grpSpPr bwMode="auto">
            <a:xfrm>
              <a:off x="4878388" y="1752600"/>
              <a:ext cx="457200" cy="1076325"/>
              <a:chOff x="2278063" y="1752600"/>
              <a:chExt cx="457200" cy="1076326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  <p:grpSp>
            <p:nvGrpSpPr>
              <p:cNvPr id="30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33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2136378" y="3218591"/>
            <a:ext cx="1104106" cy="590931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/>
              <a:t>not empty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3440091" y="3218591"/>
            <a:ext cx="1104106" cy="1228028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/>
              <a:t>not empty</a:t>
            </a:r>
          </a:p>
          <a:p>
            <a:pPr algn="ctr"/>
            <a:r>
              <a:rPr lang="en-US" sz="1800" dirty="0" smtClean="0"/>
              <a:t>&amp;</a:t>
            </a:r>
          </a:p>
          <a:p>
            <a:pPr algn="ctr">
              <a:buNone/>
            </a:pPr>
            <a:r>
              <a:rPr lang="en-US" sz="1800" dirty="0" smtClean="0"/>
              <a:t>not full</a:t>
            </a:r>
            <a:endParaRPr lang="en-US" sz="1800" dirty="0"/>
          </a:p>
        </p:txBody>
      </p:sp>
      <p:sp>
        <p:nvSpPr>
          <p:cNvPr id="52" name="TextBox 51"/>
          <p:cNvSpPr txBox="1"/>
          <p:nvPr/>
        </p:nvSpPr>
        <p:spPr>
          <a:xfrm>
            <a:off x="4735428" y="3218591"/>
            <a:ext cx="1104106" cy="1228028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/>
              <a:t>not empty</a:t>
            </a:r>
          </a:p>
          <a:p>
            <a:pPr algn="ctr"/>
            <a:r>
              <a:rPr lang="en-US" sz="1800" dirty="0" smtClean="0"/>
              <a:t>&amp;</a:t>
            </a:r>
          </a:p>
          <a:p>
            <a:pPr algn="ctr">
              <a:buNone/>
            </a:pPr>
            <a:r>
              <a:rPr lang="en-US" sz="1800" dirty="0" smtClean="0"/>
              <a:t>not full</a:t>
            </a:r>
            <a:endParaRPr lang="en-US" sz="1800" dirty="0"/>
          </a:p>
        </p:txBody>
      </p:sp>
      <p:sp>
        <p:nvSpPr>
          <p:cNvPr id="53" name="TextBox 52"/>
          <p:cNvSpPr txBox="1"/>
          <p:nvPr/>
        </p:nvSpPr>
        <p:spPr>
          <a:xfrm>
            <a:off x="6050359" y="3218591"/>
            <a:ext cx="1104106" cy="341632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/>
              <a:t>not full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223158" y="5070764"/>
            <a:ext cx="697914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At best alternate stages in the pipeline will be able to fire concurrently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1504" name="Date Placeholder 2150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21505" name="Slide Number Placeholder 2150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9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  <p:bldP spid="52" grpId="0" animBg="1"/>
      <p:bldP spid="53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2425"/>
            <a:ext cx="83248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Bluespec Execution Model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6582" y="1628044"/>
            <a:ext cx="7772400" cy="1955357"/>
          </a:xfrm>
        </p:spPr>
        <p:txBody>
          <a:bodyPr/>
          <a:lstStyle/>
          <a:p>
            <a:pPr eaLnBrk="1" hangingPunct="1">
              <a:buFont typeface="Wingdings" pitchFamily="-96" charset="2"/>
              <a:buNone/>
            </a:pPr>
            <a:r>
              <a:rPr lang="en-US" sz="2400" i="1" dirty="0" smtClean="0"/>
              <a:t>Repeatedly: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Select a rule to execute </a:t>
            </a:r>
          </a:p>
          <a:p>
            <a:pPr eaLnBrk="1" hangingPunct="1"/>
            <a:r>
              <a:rPr lang="en-US" sz="2400" dirty="0" smtClean="0"/>
              <a:t>Compute the state updates </a:t>
            </a:r>
          </a:p>
          <a:p>
            <a:pPr eaLnBrk="1" hangingPunct="1"/>
            <a:r>
              <a:rPr lang="en-US" sz="2400" dirty="0" smtClean="0"/>
              <a:t>Make the state updates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3488" y="3765522"/>
            <a:ext cx="723207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One-rule-at-a-time-semantics: Any legal behavior of a Bluespec program </a:t>
            </a:r>
            <a:r>
              <a:rPr lang="en-US" sz="2400" dirty="0"/>
              <a:t>can </a:t>
            </a:r>
            <a:r>
              <a:rPr lang="en-US" sz="2400" dirty="0" smtClean="0"/>
              <a:t>be </a:t>
            </a:r>
            <a:r>
              <a:rPr lang="en-US" sz="2400" dirty="0"/>
              <a:t>explained by observing the state updates obtained by applying only one rule at a </a:t>
            </a:r>
            <a:r>
              <a:rPr lang="en-US" sz="2400" dirty="0" smtClean="0"/>
              <a:t>time</a:t>
            </a:r>
            <a:endParaRPr lang="en-US" sz="2400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122191" y="1885715"/>
            <a:ext cx="3406954" cy="1477963"/>
            <a:chOff x="3915" y="1466"/>
            <a:chExt cx="1716" cy="93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4437" y="1466"/>
              <a:ext cx="1194" cy="93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Highly </a:t>
              </a:r>
              <a:r>
                <a:rPr lang="en-US" dirty="0" smtClean="0"/>
                <a:t>non-deterministic</a:t>
              </a:r>
              <a:r>
                <a:rPr lang="en-US" dirty="0"/>
                <a:t>; User annotations can </a:t>
              </a:r>
              <a:r>
                <a:rPr lang="en-US" dirty="0" smtClean="0"/>
                <a:t>be used in </a:t>
              </a:r>
              <a:r>
                <a:rPr lang="en-US" dirty="0"/>
                <a:t>rule </a:t>
              </a:r>
              <a:r>
                <a:rPr lang="en-US" dirty="0" smtClean="0"/>
                <a:t>selection</a:t>
              </a:r>
              <a:endParaRPr lang="en-US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915" y="1755"/>
              <a:ext cx="52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73488" y="5539377"/>
            <a:ext cx="7455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However, for performance we need to execute multiple rules concurrently if possible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Multi-rule versus single rule elastic pipeline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229530" y="1366985"/>
            <a:ext cx="2781461" cy="753808"/>
            <a:chOff x="1554163" y="1752600"/>
            <a:chExt cx="5571151" cy="1579569"/>
          </a:xfrm>
        </p:grpSpPr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1554163" y="2451100"/>
              <a:ext cx="520785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x</a:t>
              </a:r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4" name="Text Box 11"/>
            <p:cNvSpPr txBox="1">
              <a:spLocks noChangeArrowheads="1"/>
            </p:cNvSpPr>
            <p:nvPr/>
          </p:nvSpPr>
          <p:spPr bwMode="auto">
            <a:xfrm>
              <a:off x="3606801" y="2816225"/>
              <a:ext cx="941390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fifo1</a:t>
              </a:r>
              <a:endParaRPr lang="en-US" sz="1000" baseline="-25000"/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243139" y="2816225"/>
              <a:ext cx="806539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inQ</a:t>
              </a:r>
              <a:endParaRPr lang="en-US" sz="1000" baseline="-25000"/>
            </a:p>
          </p:txBody>
        </p:sp>
        <p:grpSp>
          <p:nvGrpSpPr>
            <p:cNvPr id="56" name="Group 13"/>
            <p:cNvGrpSpPr>
              <a:grpSpLocks/>
            </p:cNvGrpSpPr>
            <p:nvPr/>
          </p:nvGrpSpPr>
          <p:grpSpPr bwMode="auto">
            <a:xfrm>
              <a:off x="2952750" y="1981204"/>
              <a:ext cx="766763" cy="601663"/>
              <a:chOff x="0" y="3126"/>
              <a:chExt cx="483" cy="379"/>
            </a:xfrm>
          </p:grpSpPr>
          <p:sp>
            <p:nvSpPr>
              <p:cNvPr id="88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f1</a:t>
                </a:r>
              </a:p>
            </p:txBody>
          </p:sp>
          <p:sp>
            <p:nvSpPr>
              <p:cNvPr id="89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grpSp>
          <p:nvGrpSpPr>
            <p:cNvPr id="60" name="Group 19"/>
            <p:cNvGrpSpPr>
              <a:grpSpLocks/>
            </p:cNvGrpSpPr>
            <p:nvPr/>
          </p:nvGrpSpPr>
          <p:grpSpPr bwMode="auto">
            <a:xfrm>
              <a:off x="4229100" y="1981204"/>
              <a:ext cx="766763" cy="601663"/>
              <a:chOff x="0" y="3126"/>
              <a:chExt cx="483" cy="379"/>
            </a:xfrm>
          </p:grpSpPr>
          <p:sp>
            <p:nvSpPr>
              <p:cNvPr id="86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f2</a:t>
                </a:r>
              </a:p>
            </p:txBody>
          </p:sp>
          <p:sp>
            <p:nvSpPr>
              <p:cNvPr id="87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61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62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000"/>
            </a:p>
          </p:txBody>
        </p:sp>
        <p:grpSp>
          <p:nvGrpSpPr>
            <p:cNvPr id="63" name="Group 24"/>
            <p:cNvGrpSpPr>
              <a:grpSpLocks/>
            </p:cNvGrpSpPr>
            <p:nvPr/>
          </p:nvGrpSpPr>
          <p:grpSpPr bwMode="auto">
            <a:xfrm>
              <a:off x="5505450" y="1981204"/>
              <a:ext cx="766763" cy="601663"/>
              <a:chOff x="0" y="3126"/>
              <a:chExt cx="483" cy="379"/>
            </a:xfrm>
          </p:grpSpPr>
          <p:sp>
            <p:nvSpPr>
              <p:cNvPr id="84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42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000">
                    <a:latin typeface="Courier New" pitchFamily="49" charset="0"/>
                  </a:rPr>
                  <a:t>f3</a:t>
                </a:r>
              </a:p>
            </p:txBody>
          </p:sp>
          <p:sp>
            <p:nvSpPr>
              <p:cNvPr id="85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grpSp>
          <p:nvGrpSpPr>
            <p:cNvPr id="64" name="Group 27"/>
            <p:cNvGrpSpPr>
              <a:grpSpLocks/>
            </p:cNvGrpSpPr>
            <p:nvPr/>
          </p:nvGrpSpPr>
          <p:grpSpPr bwMode="auto">
            <a:xfrm>
              <a:off x="6145213" y="1752600"/>
              <a:ext cx="457200" cy="1068388"/>
              <a:chOff x="4705" y="285"/>
              <a:chExt cx="288" cy="673"/>
            </a:xfrm>
          </p:grpSpPr>
          <p:sp>
            <p:nvSpPr>
              <p:cNvPr id="82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83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grpSp>
          <p:nvGrpSpPr>
            <p:cNvPr id="65" name="Group 41"/>
            <p:cNvGrpSpPr>
              <a:grpSpLocks/>
            </p:cNvGrpSpPr>
            <p:nvPr/>
          </p:nvGrpSpPr>
          <p:grpSpPr bwMode="auto">
            <a:xfrm>
              <a:off x="2344738" y="1752600"/>
              <a:ext cx="457200" cy="1076325"/>
              <a:chOff x="2278063" y="1752600"/>
              <a:chExt cx="457200" cy="1076326"/>
            </a:xfrm>
          </p:grpSpPr>
          <p:sp>
            <p:nvSpPr>
              <p:cNvPr id="78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9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80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81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  <p:sp>
          <p:nvSpPr>
            <p:cNvPr id="66" name="Text Box 33"/>
            <p:cNvSpPr txBox="1">
              <a:spLocks noChangeArrowheads="1"/>
            </p:cNvSpPr>
            <p:nvPr/>
          </p:nvSpPr>
          <p:spPr bwMode="auto">
            <a:xfrm>
              <a:off x="4883150" y="2816225"/>
              <a:ext cx="941390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fifo2</a:t>
              </a:r>
              <a:endParaRPr lang="en-US" sz="1000" baseline="-25000"/>
            </a:p>
          </p:txBody>
        </p:sp>
        <p:sp>
          <p:nvSpPr>
            <p:cNvPr id="67" name="Text Box 34"/>
            <p:cNvSpPr txBox="1">
              <a:spLocks noChangeArrowheads="1"/>
            </p:cNvSpPr>
            <p:nvPr/>
          </p:nvSpPr>
          <p:spPr bwMode="auto">
            <a:xfrm>
              <a:off x="6129339" y="2816225"/>
              <a:ext cx="995975" cy="515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outQ</a:t>
              </a:r>
              <a:endParaRPr lang="en-US" sz="1000" baseline="-25000"/>
            </a:p>
          </p:txBody>
        </p:sp>
        <p:grpSp>
          <p:nvGrpSpPr>
            <p:cNvPr id="68" name="Group 42"/>
            <p:cNvGrpSpPr>
              <a:grpSpLocks/>
            </p:cNvGrpSpPr>
            <p:nvPr/>
          </p:nvGrpSpPr>
          <p:grpSpPr bwMode="auto">
            <a:xfrm>
              <a:off x="3602038" y="1752600"/>
              <a:ext cx="457200" cy="1076325"/>
              <a:chOff x="2278063" y="1752600"/>
              <a:chExt cx="457200" cy="1076326"/>
            </a:xfrm>
          </p:grpSpPr>
          <p:sp>
            <p:nvSpPr>
              <p:cNvPr id="74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5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76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77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  <p:grpSp>
          <p:nvGrpSpPr>
            <p:cNvPr id="69" name="Group 47"/>
            <p:cNvGrpSpPr>
              <a:grpSpLocks/>
            </p:cNvGrpSpPr>
            <p:nvPr/>
          </p:nvGrpSpPr>
          <p:grpSpPr bwMode="auto">
            <a:xfrm>
              <a:off x="4878388" y="1752600"/>
              <a:ext cx="457200" cy="1076325"/>
              <a:chOff x="2278063" y="1752600"/>
              <a:chExt cx="457200" cy="1076326"/>
            </a:xfrm>
          </p:grpSpPr>
          <p:sp>
            <p:nvSpPr>
              <p:cNvPr id="70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00"/>
              </a:p>
            </p:txBody>
          </p:sp>
          <p:grpSp>
            <p:nvGrpSpPr>
              <p:cNvPr id="71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72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73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</p:grpSp>
        </p:grpSp>
      </p:grpSp>
      <p:sp>
        <p:nvSpPr>
          <p:cNvPr id="90" name="Text Box 37"/>
          <p:cNvSpPr txBox="1">
            <a:spLocks noChangeArrowheads="1"/>
          </p:cNvSpPr>
          <p:nvPr/>
        </p:nvSpPr>
        <p:spPr bwMode="auto">
          <a:xfrm>
            <a:off x="672736" y="1463825"/>
            <a:ext cx="77431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elasticPipeline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&amp;&amp; fifo1.notFull)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fifo1.enq(f1(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(fifo1.notEmpty &amp;&amp; fifo2.notFull)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fifo2.enq(f2(fifo1.first)); fifo1.deq;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(fifo2.notEmpty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(f3(fifo2.first)); fifo2.deq;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8480" y="6232644"/>
            <a:ext cx="6926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How are these two systems the same (or different)?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595422" y="3706972"/>
            <a:ext cx="8548577" cy="25853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stage1;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&amp;&amp; fifo1.notFull)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fifo1.enq(f1(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stage2;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(fifo1.notEmpty &amp;&amp; fifo2.notFull)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fifo2.enq(f2(fifo1.first)); fifo1.deq;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stage3;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(fifo2.notEmpty &amp;&amp;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(f3(fifo2.first)); fifo2.deq;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612" y="1523337"/>
            <a:ext cx="7987748" cy="4114800"/>
          </a:xfrm>
        </p:spPr>
        <p:txBody>
          <a:bodyPr/>
          <a:lstStyle/>
          <a:p>
            <a:r>
              <a:rPr lang="en-US" sz="2400" dirty="0" smtClean="0"/>
              <a:t>Do these systems see the same state changes?</a:t>
            </a:r>
          </a:p>
          <a:p>
            <a:pPr lvl="1"/>
            <a:r>
              <a:rPr lang="en-US" sz="2000" dirty="0" smtClean="0"/>
              <a:t>The single rule system – fills up the pipeline and then processes a message at every pipeline stage for every rule firing – no more than one slot in any </a:t>
            </a:r>
            <a:r>
              <a:rPr lang="en-US" sz="2000" dirty="0" err="1" smtClean="0"/>
              <a:t>fifo</a:t>
            </a:r>
            <a:r>
              <a:rPr lang="en-US" sz="2000" dirty="0" smtClean="0"/>
              <a:t> would be filled unless the </a:t>
            </a:r>
            <a:r>
              <a:rPr lang="en-US" sz="2000" dirty="0" err="1" smtClean="0"/>
              <a:t>OutQ</a:t>
            </a:r>
            <a:r>
              <a:rPr lang="en-US" sz="2000" dirty="0" smtClean="0"/>
              <a:t> blocks</a:t>
            </a:r>
          </a:p>
          <a:p>
            <a:pPr lvl="1"/>
            <a:r>
              <a:rPr lang="en-US" sz="2000" dirty="0" smtClean="0"/>
              <a:t>The multirule system has many more possible states. It can mimic the behavior of one-rule system but one can also execute rules in different orders, e.g., stage1; stage1; stage2; stage1; stage3; stage2; stage3</a:t>
            </a:r>
            <a:r>
              <a:rPr lang="en-US" sz="2000" dirty="0"/>
              <a:t>;</a:t>
            </a:r>
            <a:r>
              <a:rPr lang="en-US" sz="2000" dirty="0" smtClean="0"/>
              <a:t> …  (assuming stage </a:t>
            </a:r>
            <a:r>
              <a:rPr lang="en-US" sz="2000" dirty="0" err="1" smtClean="0"/>
              <a:t>fifos</a:t>
            </a:r>
            <a:r>
              <a:rPr lang="en-US" sz="2000" dirty="0" smtClean="0"/>
              <a:t> have more than one slot)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400" dirty="0" smtClean="0"/>
              <a:t>When can some or all the rules </a:t>
            </a:r>
            <a:r>
              <a:rPr lang="en-US" sz="2400" dirty="0"/>
              <a:t>in </a:t>
            </a:r>
            <a:r>
              <a:rPr lang="en-US" sz="2400" dirty="0" smtClean="0"/>
              <a:t>a </a:t>
            </a:r>
            <a:r>
              <a:rPr lang="en-US" sz="2400" dirty="0"/>
              <a:t>multirule system execute </a:t>
            </a:r>
            <a:r>
              <a:rPr lang="en-US" sz="2400" dirty="0" smtClean="0"/>
              <a:t>concurrently?</a:t>
            </a:r>
            <a:endParaRPr lang="en-US" sz="24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8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91" y="376052"/>
            <a:ext cx="8581903" cy="1143000"/>
          </a:xfrm>
        </p:spPr>
        <p:txBody>
          <a:bodyPr/>
          <a:lstStyle/>
          <a:p>
            <a:r>
              <a:rPr lang="en-US" sz="3600" dirty="0" smtClean="0"/>
              <a:t>Can these rules execute in parallel?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latin typeface="Comic Sans MS" panose="030F0702030302020204" pitchFamily="66" charset="0"/>
              </a:rPr>
              <a:t>without </a:t>
            </a:r>
            <a:r>
              <a:rPr lang="en-US" sz="2400" dirty="0">
                <a:latin typeface="Comic Sans MS" panose="030F0702030302020204" pitchFamily="66" charset="0"/>
              </a:rPr>
              <a:t>violating the </a:t>
            </a:r>
            <a:r>
              <a:rPr lang="en-US" sz="2400" dirty="0" smtClean="0">
                <a:latin typeface="Comic Sans MS" panose="030F0702030302020204" pitchFamily="66" charset="0"/>
              </a:rPr>
              <a:t>one-rule-at-a-time-semantics) </a:t>
            </a:r>
            <a:endParaRPr lang="en-US" sz="2400" dirty="0"/>
          </a:p>
        </p:txBody>
      </p:sp>
      <p:sp>
        <p:nvSpPr>
          <p:cNvPr id="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90423" y="2138679"/>
            <a:ext cx="2164666" cy="28623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(z&gt;10)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(z&gt;20)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1506" y="5086166"/>
            <a:ext cx="217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Yes, CF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62478" y="1765008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84554" y="5079077"/>
            <a:ext cx="2092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No, C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669073" y="2152856"/>
            <a:ext cx="2115039" cy="28623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(z&gt;10)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(z&gt;20)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x+2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418" y="1754374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13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05186" y="2138678"/>
            <a:ext cx="2129214" cy="28623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(z&gt;10)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(z&gt;20)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5986" y="1729565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9153" y="5086166"/>
            <a:ext cx="2112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Yes,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&lt;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rb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0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i="1" dirty="0" smtClean="0"/>
              <a:t>some insight into</a:t>
            </a:r>
            <a:br>
              <a:rPr lang="en-US" sz="2400" i="1" dirty="0" smtClean="0"/>
            </a:br>
            <a:r>
              <a:rPr lang="en-US" sz="3600" dirty="0" smtClean="0"/>
              <a:t>Concurrent rule execution</a:t>
            </a:r>
          </a:p>
        </p:txBody>
      </p:sp>
      <p:sp>
        <p:nvSpPr>
          <p:cNvPr id="7171" name="Content Placeholder 88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49313" y="4244975"/>
            <a:ext cx="7772400" cy="1776413"/>
          </a:xfrm>
        </p:spPr>
        <p:txBody>
          <a:bodyPr/>
          <a:lstStyle/>
          <a:p>
            <a:r>
              <a:rPr lang="en-US" sz="2400" smtClean="0"/>
              <a:t>There are more intermediate states in the rule semantics (a state after each rule step)</a:t>
            </a:r>
          </a:p>
          <a:p>
            <a:r>
              <a:rPr lang="en-US" sz="2400" smtClean="0"/>
              <a:t> In the HW, states change only at clock edges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2475" y="1990725"/>
            <a:ext cx="1020023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Rules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52475" y="2968625"/>
            <a:ext cx="720069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HW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546475" y="1943100"/>
            <a:ext cx="383438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Ri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56050" y="1943100"/>
            <a:ext cx="397866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Rj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4646613" y="1943100"/>
            <a:ext cx="449162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Rk</a:t>
            </a:r>
          </a:p>
        </p:txBody>
      </p:sp>
      <p:grpSp>
        <p:nvGrpSpPr>
          <p:cNvPr id="7177" name="Group 8"/>
          <p:cNvGrpSpPr>
            <a:grpSpLocks/>
          </p:cNvGrpSpPr>
          <p:nvPr/>
        </p:nvGrpSpPr>
        <p:grpSpPr bwMode="auto">
          <a:xfrm>
            <a:off x="4419600" y="2243138"/>
            <a:ext cx="239713" cy="53975"/>
            <a:chOff x="1895" y="3653"/>
            <a:chExt cx="248" cy="56"/>
          </a:xfrm>
        </p:grpSpPr>
        <p:sp>
          <p:nvSpPr>
            <p:cNvPr id="7254" name="Oval 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5" name="Oval 1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6" name="Oval 1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28860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32543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36226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39909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47275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50958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54641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58324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2090738" y="2270125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65690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>
            <a:off x="69373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9" name="Line 23"/>
          <p:cNvSpPr>
            <a:spLocks noChangeShapeType="1"/>
          </p:cNvSpPr>
          <p:nvPr/>
        </p:nvSpPr>
        <p:spPr bwMode="auto">
          <a:xfrm>
            <a:off x="73056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grpSp>
        <p:nvGrpSpPr>
          <p:cNvPr id="7190" name="Group 24"/>
          <p:cNvGrpSpPr>
            <a:grpSpLocks/>
          </p:cNvGrpSpPr>
          <p:nvPr/>
        </p:nvGrpSpPr>
        <p:grpSpPr bwMode="auto">
          <a:xfrm>
            <a:off x="2571750" y="2243138"/>
            <a:ext cx="239713" cy="53975"/>
            <a:chOff x="1895" y="3653"/>
            <a:chExt cx="248" cy="56"/>
          </a:xfrm>
        </p:grpSpPr>
        <p:sp>
          <p:nvSpPr>
            <p:cNvPr id="7251" name="Oval 25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2" name="Oval 26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3" name="Oval 27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7191" name="Group 28"/>
          <p:cNvGrpSpPr>
            <a:grpSpLocks/>
          </p:cNvGrpSpPr>
          <p:nvPr/>
        </p:nvGrpSpPr>
        <p:grpSpPr bwMode="auto">
          <a:xfrm>
            <a:off x="6283325" y="2243138"/>
            <a:ext cx="239713" cy="53975"/>
            <a:chOff x="1895" y="3653"/>
            <a:chExt cx="248" cy="56"/>
          </a:xfrm>
        </p:grpSpPr>
        <p:sp>
          <p:nvSpPr>
            <p:cNvPr id="7248" name="Oval 2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9" name="Oval 3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0" name="Oval 3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7192" name="Group 32"/>
          <p:cNvGrpSpPr>
            <a:grpSpLocks/>
          </p:cNvGrpSpPr>
          <p:nvPr/>
        </p:nvGrpSpPr>
        <p:grpSpPr bwMode="auto">
          <a:xfrm>
            <a:off x="1809750" y="2243138"/>
            <a:ext cx="239713" cy="53975"/>
            <a:chOff x="1895" y="3653"/>
            <a:chExt cx="248" cy="56"/>
          </a:xfrm>
        </p:grpSpPr>
        <p:sp>
          <p:nvSpPr>
            <p:cNvPr id="7245" name="Oval 33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6" name="Oval 34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7" name="Oval 35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7193" name="Group 36"/>
          <p:cNvGrpSpPr>
            <a:grpSpLocks/>
          </p:cNvGrpSpPr>
          <p:nvPr/>
        </p:nvGrpSpPr>
        <p:grpSpPr bwMode="auto">
          <a:xfrm>
            <a:off x="7731125" y="2243138"/>
            <a:ext cx="239713" cy="53975"/>
            <a:chOff x="1895" y="3653"/>
            <a:chExt cx="248" cy="56"/>
          </a:xfrm>
        </p:grpSpPr>
        <p:sp>
          <p:nvSpPr>
            <p:cNvPr id="7242" name="Oval 37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3" name="Oval 38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4" name="Oval 39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7194" name="Line 40"/>
          <p:cNvSpPr>
            <a:spLocks noChangeShapeType="1"/>
          </p:cNvSpPr>
          <p:nvPr/>
        </p:nvSpPr>
        <p:spPr bwMode="auto">
          <a:xfrm>
            <a:off x="1714500" y="3187700"/>
            <a:ext cx="6705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5" name="Line 41"/>
          <p:cNvSpPr>
            <a:spLocks noChangeShapeType="1"/>
          </p:cNvSpPr>
          <p:nvPr/>
        </p:nvSpPr>
        <p:spPr bwMode="auto">
          <a:xfrm>
            <a:off x="50800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6" name="Line 42"/>
          <p:cNvSpPr>
            <a:spLocks noChangeShapeType="1"/>
          </p:cNvSpPr>
          <p:nvPr/>
        </p:nvSpPr>
        <p:spPr bwMode="auto">
          <a:xfrm>
            <a:off x="2136775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7" name="Line 43"/>
          <p:cNvSpPr>
            <a:spLocks noChangeShapeType="1"/>
          </p:cNvSpPr>
          <p:nvPr/>
        </p:nvSpPr>
        <p:spPr bwMode="auto">
          <a:xfrm>
            <a:off x="65786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8" name="Line 44"/>
          <p:cNvSpPr>
            <a:spLocks noChangeShapeType="1"/>
          </p:cNvSpPr>
          <p:nvPr/>
        </p:nvSpPr>
        <p:spPr bwMode="auto">
          <a:xfrm>
            <a:off x="36068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9" name="Line 45"/>
          <p:cNvSpPr>
            <a:spLocks noChangeShapeType="1"/>
          </p:cNvSpPr>
          <p:nvPr/>
        </p:nvSpPr>
        <p:spPr bwMode="auto">
          <a:xfrm>
            <a:off x="80772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0" name="Freeform 46"/>
          <p:cNvSpPr>
            <a:spLocks/>
          </p:cNvSpPr>
          <p:nvPr/>
        </p:nvSpPr>
        <p:spPr bwMode="auto">
          <a:xfrm>
            <a:off x="2136775" y="2044700"/>
            <a:ext cx="333375" cy="1190625"/>
          </a:xfrm>
          <a:custGeom>
            <a:avLst/>
            <a:gdLst>
              <a:gd name="T0" fmla="*/ 2147483647 w 210"/>
              <a:gd name="T1" fmla="*/ 0 h 750"/>
              <a:gd name="T2" fmla="*/ 2147483647 w 210"/>
              <a:gd name="T3" fmla="*/ 2147483647 h 750"/>
              <a:gd name="T4" fmla="*/ 0 w 210"/>
              <a:gd name="T5" fmla="*/ 2147483647 h 750"/>
              <a:gd name="T6" fmla="*/ 0 w 210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210"/>
              <a:gd name="T13" fmla="*/ 0 h 750"/>
              <a:gd name="T14" fmla="*/ 210 w 210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" h="750">
                <a:moveTo>
                  <a:pt x="210" y="0"/>
                </a:moveTo>
                <a:lnTo>
                  <a:pt x="210" y="318"/>
                </a:lnTo>
                <a:lnTo>
                  <a:pt x="0" y="498"/>
                </a:lnTo>
                <a:lnTo>
                  <a:pt x="0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1" name="Freeform 47"/>
          <p:cNvSpPr>
            <a:spLocks/>
          </p:cNvSpPr>
          <p:nvPr/>
        </p:nvSpPr>
        <p:spPr bwMode="auto">
          <a:xfrm>
            <a:off x="5842000" y="2035175"/>
            <a:ext cx="723900" cy="1190625"/>
          </a:xfrm>
          <a:custGeom>
            <a:avLst/>
            <a:gdLst>
              <a:gd name="T0" fmla="*/ 0 w 456"/>
              <a:gd name="T1" fmla="*/ 0 h 750"/>
              <a:gd name="T2" fmla="*/ 0 w 456"/>
              <a:gd name="T3" fmla="*/ 2147483647 h 750"/>
              <a:gd name="T4" fmla="*/ 2147483647 w 456"/>
              <a:gd name="T5" fmla="*/ 2147483647 h 750"/>
              <a:gd name="T6" fmla="*/ 2147483647 w 456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50"/>
              <a:gd name="T14" fmla="*/ 456 w 456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50">
                <a:moveTo>
                  <a:pt x="0" y="0"/>
                </a:moveTo>
                <a:lnTo>
                  <a:pt x="0" y="324"/>
                </a:lnTo>
                <a:lnTo>
                  <a:pt x="456" y="498"/>
                </a:lnTo>
                <a:lnTo>
                  <a:pt x="456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2" name="Line 48"/>
          <p:cNvSpPr>
            <a:spLocks noChangeShapeType="1"/>
          </p:cNvSpPr>
          <p:nvPr/>
        </p:nvSpPr>
        <p:spPr bwMode="auto">
          <a:xfrm>
            <a:off x="5080000" y="2035175"/>
            <a:ext cx="0" cy="16922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3" name="Line 49"/>
          <p:cNvSpPr>
            <a:spLocks noChangeShapeType="1"/>
          </p:cNvSpPr>
          <p:nvPr/>
        </p:nvSpPr>
        <p:spPr bwMode="auto">
          <a:xfrm>
            <a:off x="3603625" y="2035175"/>
            <a:ext cx="0" cy="165735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4" name="Text Box 50"/>
          <p:cNvSpPr txBox="1">
            <a:spLocks noChangeArrowheads="1"/>
          </p:cNvSpPr>
          <p:nvPr/>
        </p:nvSpPr>
        <p:spPr bwMode="auto">
          <a:xfrm>
            <a:off x="8226425" y="3159125"/>
            <a:ext cx="808235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7205" name="Text Box 51"/>
          <p:cNvSpPr txBox="1">
            <a:spLocks noChangeArrowheads="1"/>
          </p:cNvSpPr>
          <p:nvPr/>
        </p:nvSpPr>
        <p:spPr bwMode="auto">
          <a:xfrm>
            <a:off x="8283575" y="1890713"/>
            <a:ext cx="729687" cy="65864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7206" name="Line 52"/>
          <p:cNvSpPr>
            <a:spLocks noChangeShapeType="1"/>
          </p:cNvSpPr>
          <p:nvPr/>
        </p:nvSpPr>
        <p:spPr bwMode="auto">
          <a:xfrm>
            <a:off x="8243888" y="2259013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7" name="Line 53"/>
          <p:cNvSpPr>
            <a:spLocks noChangeShapeType="1"/>
          </p:cNvSpPr>
          <p:nvPr/>
        </p:nvSpPr>
        <p:spPr bwMode="auto">
          <a:xfrm>
            <a:off x="8612188" y="2259013"/>
            <a:ext cx="373062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8" name="AutoShape 54"/>
          <p:cNvSpPr>
            <a:spLocks noChangeArrowheads="1"/>
          </p:cNvSpPr>
          <p:nvPr/>
        </p:nvSpPr>
        <p:spPr bwMode="auto">
          <a:xfrm>
            <a:off x="3681413" y="2681288"/>
            <a:ext cx="1320800" cy="1063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endParaRPr lang="en-US"/>
          </a:p>
        </p:txBody>
      </p:sp>
      <p:sp>
        <p:nvSpPr>
          <p:cNvPr id="7209" name="Text Box 55"/>
          <p:cNvSpPr txBox="1">
            <a:spLocks noChangeArrowheads="1"/>
          </p:cNvSpPr>
          <p:nvPr/>
        </p:nvSpPr>
        <p:spPr bwMode="auto">
          <a:xfrm>
            <a:off x="4151313" y="3392488"/>
            <a:ext cx="383438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Ri</a:t>
            </a:r>
          </a:p>
        </p:txBody>
      </p:sp>
      <p:sp>
        <p:nvSpPr>
          <p:cNvPr id="7210" name="Text Box 56"/>
          <p:cNvSpPr txBox="1">
            <a:spLocks noChangeArrowheads="1"/>
          </p:cNvSpPr>
          <p:nvPr/>
        </p:nvSpPr>
        <p:spPr bwMode="auto">
          <a:xfrm>
            <a:off x="4162425" y="2657475"/>
            <a:ext cx="397866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Rj</a:t>
            </a:r>
          </a:p>
        </p:txBody>
      </p:sp>
      <p:sp>
        <p:nvSpPr>
          <p:cNvPr id="7211" name="Text Box 57"/>
          <p:cNvSpPr txBox="1">
            <a:spLocks noChangeArrowheads="1"/>
          </p:cNvSpPr>
          <p:nvPr/>
        </p:nvSpPr>
        <p:spPr bwMode="auto">
          <a:xfrm>
            <a:off x="4151313" y="2981325"/>
            <a:ext cx="449162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Rk</a:t>
            </a:r>
          </a:p>
        </p:txBody>
      </p:sp>
      <p:grpSp>
        <p:nvGrpSpPr>
          <p:cNvPr id="7212" name="Group 58"/>
          <p:cNvGrpSpPr>
            <a:grpSpLocks/>
          </p:cNvGrpSpPr>
          <p:nvPr/>
        </p:nvGrpSpPr>
        <p:grpSpPr bwMode="auto">
          <a:xfrm>
            <a:off x="4227513" y="3333750"/>
            <a:ext cx="239712" cy="53975"/>
            <a:chOff x="1895" y="3653"/>
            <a:chExt cx="248" cy="56"/>
          </a:xfrm>
        </p:grpSpPr>
        <p:sp>
          <p:nvSpPr>
            <p:cNvPr id="7239" name="Oval 5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0" name="Oval 6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1" name="Oval 6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7213" name="Freeform 63"/>
          <p:cNvSpPr>
            <a:spLocks/>
          </p:cNvSpPr>
          <p:nvPr/>
        </p:nvSpPr>
        <p:spPr bwMode="auto">
          <a:xfrm>
            <a:off x="8069263" y="1985963"/>
            <a:ext cx="165100" cy="1179512"/>
          </a:xfrm>
          <a:custGeom>
            <a:avLst/>
            <a:gdLst>
              <a:gd name="T0" fmla="*/ 2147483647 w 104"/>
              <a:gd name="T1" fmla="*/ 0 h 743"/>
              <a:gd name="T2" fmla="*/ 2147483647 w 104"/>
              <a:gd name="T3" fmla="*/ 2147483647 h 743"/>
              <a:gd name="T4" fmla="*/ 0 w 104"/>
              <a:gd name="T5" fmla="*/ 2147483647 h 743"/>
              <a:gd name="T6" fmla="*/ 0 w 104"/>
              <a:gd name="T7" fmla="*/ 2147483647 h 74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743"/>
              <a:gd name="T14" fmla="*/ 104 w 104"/>
              <a:gd name="T15" fmla="*/ 743 h 7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743">
                <a:moveTo>
                  <a:pt x="104" y="0"/>
                </a:moveTo>
                <a:lnTo>
                  <a:pt x="104" y="318"/>
                </a:lnTo>
                <a:lnTo>
                  <a:pt x="0" y="492"/>
                </a:lnTo>
                <a:lnTo>
                  <a:pt x="0" y="743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4" name="Line 64"/>
          <p:cNvSpPr>
            <a:spLocks noChangeShapeType="1"/>
          </p:cNvSpPr>
          <p:nvPr/>
        </p:nvSpPr>
        <p:spPr bwMode="auto">
          <a:xfrm>
            <a:off x="3608388" y="3656013"/>
            <a:ext cx="1463675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5" name="Line 65"/>
          <p:cNvSpPr>
            <a:spLocks noChangeShapeType="1"/>
          </p:cNvSpPr>
          <p:nvPr/>
        </p:nvSpPr>
        <p:spPr bwMode="auto">
          <a:xfrm>
            <a:off x="3621088" y="2944813"/>
            <a:ext cx="1463675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6" name="Line 66"/>
          <p:cNvSpPr>
            <a:spLocks noChangeShapeType="1"/>
          </p:cNvSpPr>
          <p:nvPr/>
        </p:nvSpPr>
        <p:spPr bwMode="auto">
          <a:xfrm>
            <a:off x="3613150" y="3244850"/>
            <a:ext cx="14509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7" name="Line 67"/>
          <p:cNvSpPr>
            <a:spLocks noChangeShapeType="1"/>
          </p:cNvSpPr>
          <p:nvPr/>
        </p:nvSpPr>
        <p:spPr bwMode="auto">
          <a:xfrm>
            <a:off x="2466975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8" name="Line 68"/>
          <p:cNvSpPr>
            <a:spLocks noChangeShapeType="1"/>
          </p:cNvSpPr>
          <p:nvPr/>
        </p:nvSpPr>
        <p:spPr bwMode="auto">
          <a:xfrm>
            <a:off x="3608388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9" name="Line 69"/>
          <p:cNvSpPr>
            <a:spLocks noChangeShapeType="1"/>
          </p:cNvSpPr>
          <p:nvPr/>
        </p:nvSpPr>
        <p:spPr bwMode="auto">
          <a:xfrm>
            <a:off x="50942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0" name="Line 70"/>
          <p:cNvSpPr>
            <a:spLocks noChangeShapeType="1"/>
          </p:cNvSpPr>
          <p:nvPr/>
        </p:nvSpPr>
        <p:spPr bwMode="auto">
          <a:xfrm>
            <a:off x="5835650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1" name="Line 71"/>
          <p:cNvSpPr>
            <a:spLocks noChangeShapeType="1"/>
          </p:cNvSpPr>
          <p:nvPr/>
        </p:nvSpPr>
        <p:spPr bwMode="auto">
          <a:xfrm>
            <a:off x="8232775" y="21732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2" name="Line 72"/>
          <p:cNvSpPr>
            <a:spLocks noChangeShapeType="1"/>
          </p:cNvSpPr>
          <p:nvPr/>
        </p:nvSpPr>
        <p:spPr bwMode="auto">
          <a:xfrm>
            <a:off x="398303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3" name="Line 73"/>
          <p:cNvSpPr>
            <a:spLocks noChangeShapeType="1"/>
          </p:cNvSpPr>
          <p:nvPr/>
        </p:nvSpPr>
        <p:spPr bwMode="auto">
          <a:xfrm>
            <a:off x="435768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4" name="Line 74"/>
          <p:cNvSpPr>
            <a:spLocks noChangeShapeType="1"/>
          </p:cNvSpPr>
          <p:nvPr/>
        </p:nvSpPr>
        <p:spPr bwMode="auto">
          <a:xfrm>
            <a:off x="4732338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5" name="Line 75"/>
          <p:cNvSpPr>
            <a:spLocks noChangeShapeType="1"/>
          </p:cNvSpPr>
          <p:nvPr/>
        </p:nvSpPr>
        <p:spPr bwMode="auto">
          <a:xfrm>
            <a:off x="5473700" y="21701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6" name="Line 76"/>
          <p:cNvSpPr>
            <a:spLocks noChangeShapeType="1"/>
          </p:cNvSpPr>
          <p:nvPr/>
        </p:nvSpPr>
        <p:spPr bwMode="auto">
          <a:xfrm>
            <a:off x="6203950" y="21780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7" name="Line 77"/>
          <p:cNvSpPr>
            <a:spLocks noChangeShapeType="1"/>
          </p:cNvSpPr>
          <p:nvPr/>
        </p:nvSpPr>
        <p:spPr bwMode="auto">
          <a:xfrm>
            <a:off x="6934200" y="21859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8" name="Line 78"/>
          <p:cNvSpPr>
            <a:spLocks noChangeShapeType="1"/>
          </p:cNvSpPr>
          <p:nvPr/>
        </p:nvSpPr>
        <p:spPr bwMode="auto">
          <a:xfrm>
            <a:off x="6575425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9" name="Line 79"/>
          <p:cNvSpPr>
            <a:spLocks noChangeShapeType="1"/>
          </p:cNvSpPr>
          <p:nvPr/>
        </p:nvSpPr>
        <p:spPr bwMode="auto">
          <a:xfrm>
            <a:off x="7305675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0" name="Line 80"/>
          <p:cNvSpPr>
            <a:spLocks noChangeShapeType="1"/>
          </p:cNvSpPr>
          <p:nvPr/>
        </p:nvSpPr>
        <p:spPr bwMode="auto">
          <a:xfrm>
            <a:off x="769143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1" name="Line 81"/>
          <p:cNvSpPr>
            <a:spLocks noChangeShapeType="1"/>
          </p:cNvSpPr>
          <p:nvPr/>
        </p:nvSpPr>
        <p:spPr bwMode="auto">
          <a:xfrm>
            <a:off x="8621713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2" name="Line 82"/>
          <p:cNvSpPr>
            <a:spLocks noChangeShapeType="1"/>
          </p:cNvSpPr>
          <p:nvPr/>
        </p:nvSpPr>
        <p:spPr bwMode="auto">
          <a:xfrm>
            <a:off x="8974138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3" name="Line 83"/>
          <p:cNvSpPr>
            <a:spLocks noChangeShapeType="1"/>
          </p:cNvSpPr>
          <p:nvPr/>
        </p:nvSpPr>
        <p:spPr bwMode="auto">
          <a:xfrm>
            <a:off x="3259138" y="216693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4" name="Line 84"/>
          <p:cNvSpPr>
            <a:spLocks noChangeShapeType="1"/>
          </p:cNvSpPr>
          <p:nvPr/>
        </p:nvSpPr>
        <p:spPr bwMode="auto">
          <a:xfrm>
            <a:off x="2900363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5" name="Line 85"/>
          <p:cNvSpPr>
            <a:spLocks noChangeShapeType="1"/>
          </p:cNvSpPr>
          <p:nvPr/>
        </p:nvSpPr>
        <p:spPr bwMode="auto">
          <a:xfrm>
            <a:off x="2108200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Parallel execution</a:t>
            </a:r>
            <a:br>
              <a:rPr lang="en-US" sz="3600" smtClean="0"/>
            </a:br>
            <a:r>
              <a:rPr lang="en-US" sz="3600" smtClean="0"/>
              <a:t>reorders reads and writes</a:t>
            </a:r>
          </a:p>
        </p:txBody>
      </p:sp>
      <p:sp>
        <p:nvSpPr>
          <p:cNvPr id="8195" name="Content Placeholder 5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27088" y="4089400"/>
            <a:ext cx="7772400" cy="4114800"/>
          </a:xfrm>
        </p:spPr>
        <p:txBody>
          <a:bodyPr/>
          <a:lstStyle/>
          <a:p>
            <a:r>
              <a:rPr lang="en-US" sz="2400" smtClean="0"/>
              <a:t>In the rule semantics, each rule sees (reads) the effects (writes) of previous rules </a:t>
            </a:r>
          </a:p>
          <a:p>
            <a:r>
              <a:rPr lang="en-US" sz="2400" smtClean="0"/>
              <a:t>In the HW, rules only see the effects from previous clocks, and only affect subsequent clocks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752475" y="1812925"/>
            <a:ext cx="1020023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Rules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52475" y="3535363"/>
            <a:ext cx="720069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HW</a:t>
            </a:r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4635500" y="3146425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792163" y="3146425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8255000" y="3135313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8226425" y="3448050"/>
            <a:ext cx="808235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8283575" y="1890713"/>
            <a:ext cx="729687" cy="65864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96925" y="21605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6497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716213" y="21574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091363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943600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8251825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98988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291138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873750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421438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7059613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607300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667000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970338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35013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060575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741363" y="3163888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3978275" y="3163888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589463" y="3163888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7593013" y="3163888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1019175" y="2520950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460875" y="2517775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779963" y="2514600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8043863" y="2511425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H="1">
            <a:off x="1781091" y="2506662"/>
            <a:ext cx="1131971" cy="67385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H="1">
            <a:off x="5637474" y="2514600"/>
            <a:ext cx="377563" cy="66592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5151438" y="2487613"/>
            <a:ext cx="2074862" cy="666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2543175" y="2503488"/>
            <a:ext cx="1758950" cy="655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5821363" y="2500313"/>
            <a:ext cx="1816100" cy="679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6907213" y="2486025"/>
            <a:ext cx="947737" cy="692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800100" y="2259013"/>
            <a:ext cx="18843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2730500" y="2255838"/>
            <a:ext cx="1884363" cy="0"/>
          </a:xfrm>
          <a:prstGeom prst="line">
            <a:avLst/>
          </a:prstGeom>
          <a:noFill/>
          <a:ln w="3175">
            <a:solidFill>
              <a:srgbClr val="01FF0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4660900" y="2252663"/>
            <a:ext cx="1250950" cy="0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5946775" y="2260600"/>
            <a:ext cx="1111250" cy="0"/>
          </a:xfrm>
          <a:prstGeom prst="line">
            <a:avLst/>
          </a:prstGeom>
          <a:noFill/>
          <a:ln w="31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7110413" y="2257425"/>
            <a:ext cx="1111250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4645025" y="3432175"/>
            <a:ext cx="3584575" cy="0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4646613" y="3517900"/>
            <a:ext cx="3584575" cy="0"/>
          </a:xfrm>
          <a:prstGeom prst="line">
            <a:avLst/>
          </a:prstGeom>
          <a:noFill/>
          <a:ln w="31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4637088" y="3614738"/>
            <a:ext cx="3584575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812800" y="3430588"/>
            <a:ext cx="378301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812800" y="3521075"/>
            <a:ext cx="3783013" cy="0"/>
          </a:xfrm>
          <a:prstGeom prst="line">
            <a:avLst/>
          </a:prstGeom>
          <a:noFill/>
          <a:ln w="3175">
            <a:solidFill>
              <a:srgbClr val="01FF0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Correctness</a:t>
            </a:r>
          </a:p>
        </p:txBody>
      </p:sp>
      <p:sp>
        <p:nvSpPr>
          <p:cNvPr id="9219" name="Content Placeholder 88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27088" y="4125913"/>
            <a:ext cx="7772400" cy="1978025"/>
          </a:xfrm>
        </p:spPr>
        <p:txBody>
          <a:bodyPr/>
          <a:lstStyle/>
          <a:p>
            <a:r>
              <a:rPr lang="en-US" sz="2400" dirty="0" smtClean="0"/>
              <a:t>The compiler will schedule rules concurrently only if the net state change is equivalent to sequential rule execution (which is what our </a:t>
            </a:r>
            <a:r>
              <a:rPr lang="en-US" sz="2400" smtClean="0"/>
              <a:t>theorem ensures)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52475" y="1990725"/>
            <a:ext cx="1020023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Rules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52475" y="2968625"/>
            <a:ext cx="720069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HW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546475" y="1943100"/>
            <a:ext cx="383438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Ri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956050" y="1943100"/>
            <a:ext cx="397866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Rj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4646613" y="1943100"/>
            <a:ext cx="449162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Rk</a:t>
            </a:r>
          </a:p>
        </p:txBody>
      </p:sp>
      <p:grpSp>
        <p:nvGrpSpPr>
          <p:cNvPr id="9225" name="Group 8"/>
          <p:cNvGrpSpPr>
            <a:grpSpLocks/>
          </p:cNvGrpSpPr>
          <p:nvPr/>
        </p:nvGrpSpPr>
        <p:grpSpPr bwMode="auto">
          <a:xfrm>
            <a:off x="4419600" y="2243138"/>
            <a:ext cx="239713" cy="53975"/>
            <a:chOff x="1895" y="3653"/>
            <a:chExt cx="248" cy="56"/>
          </a:xfrm>
        </p:grpSpPr>
        <p:sp>
          <p:nvSpPr>
            <p:cNvPr id="9302" name="Oval 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303" name="Oval 1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304" name="Oval 1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28860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>
            <a:off x="32543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>
            <a:off x="36226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39909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47275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50958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54641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>
            <a:off x="58324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2090738" y="2270125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65690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69373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73056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2571750" y="2243138"/>
            <a:ext cx="239713" cy="53975"/>
            <a:chOff x="1895" y="3653"/>
            <a:chExt cx="248" cy="56"/>
          </a:xfrm>
        </p:grpSpPr>
        <p:sp>
          <p:nvSpPr>
            <p:cNvPr id="9299" name="Oval 25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300" name="Oval 26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301" name="Oval 27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9239" name="Group 28"/>
          <p:cNvGrpSpPr>
            <a:grpSpLocks/>
          </p:cNvGrpSpPr>
          <p:nvPr/>
        </p:nvGrpSpPr>
        <p:grpSpPr bwMode="auto">
          <a:xfrm>
            <a:off x="6283325" y="2243138"/>
            <a:ext cx="239713" cy="53975"/>
            <a:chOff x="1895" y="3653"/>
            <a:chExt cx="248" cy="56"/>
          </a:xfrm>
        </p:grpSpPr>
        <p:sp>
          <p:nvSpPr>
            <p:cNvPr id="9296" name="Oval 2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7" name="Oval 3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8" name="Oval 3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9240" name="Group 32"/>
          <p:cNvGrpSpPr>
            <a:grpSpLocks/>
          </p:cNvGrpSpPr>
          <p:nvPr/>
        </p:nvGrpSpPr>
        <p:grpSpPr bwMode="auto">
          <a:xfrm>
            <a:off x="1809750" y="2243138"/>
            <a:ext cx="239713" cy="53975"/>
            <a:chOff x="1895" y="3653"/>
            <a:chExt cx="248" cy="56"/>
          </a:xfrm>
        </p:grpSpPr>
        <p:sp>
          <p:nvSpPr>
            <p:cNvPr id="9293" name="Oval 33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4" name="Oval 34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5" name="Oval 35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9241" name="Group 36"/>
          <p:cNvGrpSpPr>
            <a:grpSpLocks/>
          </p:cNvGrpSpPr>
          <p:nvPr/>
        </p:nvGrpSpPr>
        <p:grpSpPr bwMode="auto">
          <a:xfrm>
            <a:off x="7731125" y="2243138"/>
            <a:ext cx="239713" cy="53975"/>
            <a:chOff x="1895" y="3653"/>
            <a:chExt cx="248" cy="56"/>
          </a:xfrm>
        </p:grpSpPr>
        <p:sp>
          <p:nvSpPr>
            <p:cNvPr id="9290" name="Oval 37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1" name="Oval 38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2" name="Oval 39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9242" name="Line 40"/>
          <p:cNvSpPr>
            <a:spLocks noChangeShapeType="1"/>
          </p:cNvSpPr>
          <p:nvPr/>
        </p:nvSpPr>
        <p:spPr bwMode="auto">
          <a:xfrm>
            <a:off x="1714500" y="3187700"/>
            <a:ext cx="6705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3" name="Line 41"/>
          <p:cNvSpPr>
            <a:spLocks noChangeShapeType="1"/>
          </p:cNvSpPr>
          <p:nvPr/>
        </p:nvSpPr>
        <p:spPr bwMode="auto">
          <a:xfrm>
            <a:off x="50800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4" name="Line 42"/>
          <p:cNvSpPr>
            <a:spLocks noChangeShapeType="1"/>
          </p:cNvSpPr>
          <p:nvPr/>
        </p:nvSpPr>
        <p:spPr bwMode="auto">
          <a:xfrm>
            <a:off x="2136775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5" name="Line 43"/>
          <p:cNvSpPr>
            <a:spLocks noChangeShapeType="1"/>
          </p:cNvSpPr>
          <p:nvPr/>
        </p:nvSpPr>
        <p:spPr bwMode="auto">
          <a:xfrm>
            <a:off x="65786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6" name="Line 44"/>
          <p:cNvSpPr>
            <a:spLocks noChangeShapeType="1"/>
          </p:cNvSpPr>
          <p:nvPr/>
        </p:nvSpPr>
        <p:spPr bwMode="auto">
          <a:xfrm>
            <a:off x="36068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7" name="Line 45"/>
          <p:cNvSpPr>
            <a:spLocks noChangeShapeType="1"/>
          </p:cNvSpPr>
          <p:nvPr/>
        </p:nvSpPr>
        <p:spPr bwMode="auto">
          <a:xfrm>
            <a:off x="80772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8" name="Freeform 46"/>
          <p:cNvSpPr>
            <a:spLocks/>
          </p:cNvSpPr>
          <p:nvPr/>
        </p:nvSpPr>
        <p:spPr bwMode="auto">
          <a:xfrm>
            <a:off x="2136775" y="2044700"/>
            <a:ext cx="333375" cy="1190625"/>
          </a:xfrm>
          <a:custGeom>
            <a:avLst/>
            <a:gdLst>
              <a:gd name="T0" fmla="*/ 2147483647 w 210"/>
              <a:gd name="T1" fmla="*/ 0 h 750"/>
              <a:gd name="T2" fmla="*/ 2147483647 w 210"/>
              <a:gd name="T3" fmla="*/ 2147483647 h 750"/>
              <a:gd name="T4" fmla="*/ 0 w 210"/>
              <a:gd name="T5" fmla="*/ 2147483647 h 750"/>
              <a:gd name="T6" fmla="*/ 0 w 210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210"/>
              <a:gd name="T13" fmla="*/ 0 h 750"/>
              <a:gd name="T14" fmla="*/ 210 w 210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" h="750">
                <a:moveTo>
                  <a:pt x="210" y="0"/>
                </a:moveTo>
                <a:lnTo>
                  <a:pt x="210" y="318"/>
                </a:lnTo>
                <a:lnTo>
                  <a:pt x="0" y="498"/>
                </a:lnTo>
                <a:lnTo>
                  <a:pt x="0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9" name="Freeform 47"/>
          <p:cNvSpPr>
            <a:spLocks/>
          </p:cNvSpPr>
          <p:nvPr/>
        </p:nvSpPr>
        <p:spPr bwMode="auto">
          <a:xfrm>
            <a:off x="5842000" y="2035175"/>
            <a:ext cx="723900" cy="1190625"/>
          </a:xfrm>
          <a:custGeom>
            <a:avLst/>
            <a:gdLst>
              <a:gd name="T0" fmla="*/ 0 w 456"/>
              <a:gd name="T1" fmla="*/ 0 h 750"/>
              <a:gd name="T2" fmla="*/ 0 w 456"/>
              <a:gd name="T3" fmla="*/ 2147483647 h 750"/>
              <a:gd name="T4" fmla="*/ 2147483647 w 456"/>
              <a:gd name="T5" fmla="*/ 2147483647 h 750"/>
              <a:gd name="T6" fmla="*/ 2147483647 w 456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50"/>
              <a:gd name="T14" fmla="*/ 456 w 456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50">
                <a:moveTo>
                  <a:pt x="0" y="0"/>
                </a:moveTo>
                <a:lnTo>
                  <a:pt x="0" y="324"/>
                </a:lnTo>
                <a:lnTo>
                  <a:pt x="456" y="498"/>
                </a:lnTo>
                <a:lnTo>
                  <a:pt x="456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0" name="Line 48"/>
          <p:cNvSpPr>
            <a:spLocks noChangeShapeType="1"/>
          </p:cNvSpPr>
          <p:nvPr/>
        </p:nvSpPr>
        <p:spPr bwMode="auto">
          <a:xfrm>
            <a:off x="5080000" y="2035175"/>
            <a:ext cx="0" cy="16922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1" name="Line 49"/>
          <p:cNvSpPr>
            <a:spLocks noChangeShapeType="1"/>
          </p:cNvSpPr>
          <p:nvPr/>
        </p:nvSpPr>
        <p:spPr bwMode="auto">
          <a:xfrm>
            <a:off x="3603625" y="2035175"/>
            <a:ext cx="0" cy="165735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2" name="Text Box 50"/>
          <p:cNvSpPr txBox="1">
            <a:spLocks noChangeArrowheads="1"/>
          </p:cNvSpPr>
          <p:nvPr/>
        </p:nvSpPr>
        <p:spPr bwMode="auto">
          <a:xfrm>
            <a:off x="8226425" y="3159125"/>
            <a:ext cx="808235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9253" name="Text Box 51"/>
          <p:cNvSpPr txBox="1">
            <a:spLocks noChangeArrowheads="1"/>
          </p:cNvSpPr>
          <p:nvPr/>
        </p:nvSpPr>
        <p:spPr bwMode="auto">
          <a:xfrm>
            <a:off x="8283575" y="1890713"/>
            <a:ext cx="729687" cy="65864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9254" name="Line 52"/>
          <p:cNvSpPr>
            <a:spLocks noChangeShapeType="1"/>
          </p:cNvSpPr>
          <p:nvPr/>
        </p:nvSpPr>
        <p:spPr bwMode="auto">
          <a:xfrm>
            <a:off x="8243888" y="2259013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5" name="Line 53"/>
          <p:cNvSpPr>
            <a:spLocks noChangeShapeType="1"/>
          </p:cNvSpPr>
          <p:nvPr/>
        </p:nvSpPr>
        <p:spPr bwMode="auto">
          <a:xfrm>
            <a:off x="8612188" y="2259013"/>
            <a:ext cx="373062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6" name="AutoShape 54"/>
          <p:cNvSpPr>
            <a:spLocks noChangeArrowheads="1"/>
          </p:cNvSpPr>
          <p:nvPr/>
        </p:nvSpPr>
        <p:spPr bwMode="auto">
          <a:xfrm>
            <a:off x="3681413" y="2681288"/>
            <a:ext cx="1320800" cy="1063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endParaRPr lang="en-US"/>
          </a:p>
        </p:txBody>
      </p:sp>
      <p:sp>
        <p:nvSpPr>
          <p:cNvPr id="9257" name="Text Box 55"/>
          <p:cNvSpPr txBox="1">
            <a:spLocks noChangeArrowheads="1"/>
          </p:cNvSpPr>
          <p:nvPr/>
        </p:nvSpPr>
        <p:spPr bwMode="auto">
          <a:xfrm>
            <a:off x="4151313" y="3392488"/>
            <a:ext cx="383438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Ri</a:t>
            </a:r>
          </a:p>
        </p:txBody>
      </p:sp>
      <p:sp>
        <p:nvSpPr>
          <p:cNvPr id="9258" name="Text Box 56"/>
          <p:cNvSpPr txBox="1">
            <a:spLocks noChangeArrowheads="1"/>
          </p:cNvSpPr>
          <p:nvPr/>
        </p:nvSpPr>
        <p:spPr bwMode="auto">
          <a:xfrm>
            <a:off x="4162425" y="2657475"/>
            <a:ext cx="397866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Rj</a:t>
            </a:r>
          </a:p>
        </p:txBody>
      </p:sp>
      <p:sp>
        <p:nvSpPr>
          <p:cNvPr id="9259" name="Text Box 57"/>
          <p:cNvSpPr txBox="1">
            <a:spLocks noChangeArrowheads="1"/>
          </p:cNvSpPr>
          <p:nvPr/>
        </p:nvSpPr>
        <p:spPr bwMode="auto">
          <a:xfrm>
            <a:off x="4151313" y="2981325"/>
            <a:ext cx="449162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Rk</a:t>
            </a:r>
          </a:p>
        </p:txBody>
      </p:sp>
      <p:grpSp>
        <p:nvGrpSpPr>
          <p:cNvPr id="9260" name="Group 58"/>
          <p:cNvGrpSpPr>
            <a:grpSpLocks/>
          </p:cNvGrpSpPr>
          <p:nvPr/>
        </p:nvGrpSpPr>
        <p:grpSpPr bwMode="auto">
          <a:xfrm>
            <a:off x="4227513" y="3333750"/>
            <a:ext cx="239712" cy="53975"/>
            <a:chOff x="1895" y="3653"/>
            <a:chExt cx="248" cy="56"/>
          </a:xfrm>
        </p:grpSpPr>
        <p:sp>
          <p:nvSpPr>
            <p:cNvPr id="9287" name="Oval 5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88" name="Oval 6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89" name="Oval 6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9261" name="Freeform 63"/>
          <p:cNvSpPr>
            <a:spLocks/>
          </p:cNvSpPr>
          <p:nvPr/>
        </p:nvSpPr>
        <p:spPr bwMode="auto">
          <a:xfrm>
            <a:off x="8069263" y="1985963"/>
            <a:ext cx="165100" cy="1179512"/>
          </a:xfrm>
          <a:custGeom>
            <a:avLst/>
            <a:gdLst>
              <a:gd name="T0" fmla="*/ 2147483647 w 104"/>
              <a:gd name="T1" fmla="*/ 0 h 743"/>
              <a:gd name="T2" fmla="*/ 2147483647 w 104"/>
              <a:gd name="T3" fmla="*/ 2147483647 h 743"/>
              <a:gd name="T4" fmla="*/ 0 w 104"/>
              <a:gd name="T5" fmla="*/ 2147483647 h 743"/>
              <a:gd name="T6" fmla="*/ 0 w 104"/>
              <a:gd name="T7" fmla="*/ 2147483647 h 74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743"/>
              <a:gd name="T14" fmla="*/ 104 w 104"/>
              <a:gd name="T15" fmla="*/ 743 h 7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743">
                <a:moveTo>
                  <a:pt x="104" y="0"/>
                </a:moveTo>
                <a:lnTo>
                  <a:pt x="104" y="318"/>
                </a:lnTo>
                <a:lnTo>
                  <a:pt x="0" y="492"/>
                </a:lnTo>
                <a:lnTo>
                  <a:pt x="0" y="743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2" name="Line 64"/>
          <p:cNvSpPr>
            <a:spLocks noChangeShapeType="1"/>
          </p:cNvSpPr>
          <p:nvPr/>
        </p:nvSpPr>
        <p:spPr bwMode="auto">
          <a:xfrm>
            <a:off x="3608388" y="3656013"/>
            <a:ext cx="1463675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3" name="Line 65"/>
          <p:cNvSpPr>
            <a:spLocks noChangeShapeType="1"/>
          </p:cNvSpPr>
          <p:nvPr/>
        </p:nvSpPr>
        <p:spPr bwMode="auto">
          <a:xfrm>
            <a:off x="3621088" y="2944813"/>
            <a:ext cx="1463675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4" name="Line 66"/>
          <p:cNvSpPr>
            <a:spLocks noChangeShapeType="1"/>
          </p:cNvSpPr>
          <p:nvPr/>
        </p:nvSpPr>
        <p:spPr bwMode="auto">
          <a:xfrm>
            <a:off x="3613150" y="3244850"/>
            <a:ext cx="14509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5" name="Line 67"/>
          <p:cNvSpPr>
            <a:spLocks noChangeShapeType="1"/>
          </p:cNvSpPr>
          <p:nvPr/>
        </p:nvSpPr>
        <p:spPr bwMode="auto">
          <a:xfrm>
            <a:off x="2466975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6" name="Line 68"/>
          <p:cNvSpPr>
            <a:spLocks noChangeShapeType="1"/>
          </p:cNvSpPr>
          <p:nvPr/>
        </p:nvSpPr>
        <p:spPr bwMode="auto">
          <a:xfrm>
            <a:off x="3608388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7" name="Line 69"/>
          <p:cNvSpPr>
            <a:spLocks noChangeShapeType="1"/>
          </p:cNvSpPr>
          <p:nvPr/>
        </p:nvSpPr>
        <p:spPr bwMode="auto">
          <a:xfrm>
            <a:off x="50942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8" name="Line 70"/>
          <p:cNvSpPr>
            <a:spLocks noChangeShapeType="1"/>
          </p:cNvSpPr>
          <p:nvPr/>
        </p:nvSpPr>
        <p:spPr bwMode="auto">
          <a:xfrm>
            <a:off x="5835650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9" name="Line 71"/>
          <p:cNvSpPr>
            <a:spLocks noChangeShapeType="1"/>
          </p:cNvSpPr>
          <p:nvPr/>
        </p:nvSpPr>
        <p:spPr bwMode="auto">
          <a:xfrm>
            <a:off x="8232775" y="21732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0" name="Line 72"/>
          <p:cNvSpPr>
            <a:spLocks noChangeShapeType="1"/>
          </p:cNvSpPr>
          <p:nvPr/>
        </p:nvSpPr>
        <p:spPr bwMode="auto">
          <a:xfrm>
            <a:off x="398303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1" name="Line 73"/>
          <p:cNvSpPr>
            <a:spLocks noChangeShapeType="1"/>
          </p:cNvSpPr>
          <p:nvPr/>
        </p:nvSpPr>
        <p:spPr bwMode="auto">
          <a:xfrm>
            <a:off x="435768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2" name="Line 74"/>
          <p:cNvSpPr>
            <a:spLocks noChangeShapeType="1"/>
          </p:cNvSpPr>
          <p:nvPr/>
        </p:nvSpPr>
        <p:spPr bwMode="auto">
          <a:xfrm>
            <a:off x="4732338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3" name="Line 75"/>
          <p:cNvSpPr>
            <a:spLocks noChangeShapeType="1"/>
          </p:cNvSpPr>
          <p:nvPr/>
        </p:nvSpPr>
        <p:spPr bwMode="auto">
          <a:xfrm>
            <a:off x="5473700" y="21701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4" name="Line 76"/>
          <p:cNvSpPr>
            <a:spLocks noChangeShapeType="1"/>
          </p:cNvSpPr>
          <p:nvPr/>
        </p:nvSpPr>
        <p:spPr bwMode="auto">
          <a:xfrm>
            <a:off x="6203950" y="21780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5" name="Line 77"/>
          <p:cNvSpPr>
            <a:spLocks noChangeShapeType="1"/>
          </p:cNvSpPr>
          <p:nvPr/>
        </p:nvSpPr>
        <p:spPr bwMode="auto">
          <a:xfrm>
            <a:off x="6934200" y="21859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6" name="Line 78"/>
          <p:cNvSpPr>
            <a:spLocks noChangeShapeType="1"/>
          </p:cNvSpPr>
          <p:nvPr/>
        </p:nvSpPr>
        <p:spPr bwMode="auto">
          <a:xfrm>
            <a:off x="6575425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7" name="Line 79"/>
          <p:cNvSpPr>
            <a:spLocks noChangeShapeType="1"/>
          </p:cNvSpPr>
          <p:nvPr/>
        </p:nvSpPr>
        <p:spPr bwMode="auto">
          <a:xfrm>
            <a:off x="7305675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8" name="Line 80"/>
          <p:cNvSpPr>
            <a:spLocks noChangeShapeType="1"/>
          </p:cNvSpPr>
          <p:nvPr/>
        </p:nvSpPr>
        <p:spPr bwMode="auto">
          <a:xfrm>
            <a:off x="769143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9" name="Line 81"/>
          <p:cNvSpPr>
            <a:spLocks noChangeShapeType="1"/>
          </p:cNvSpPr>
          <p:nvPr/>
        </p:nvSpPr>
        <p:spPr bwMode="auto">
          <a:xfrm>
            <a:off x="8621713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80" name="Line 82"/>
          <p:cNvSpPr>
            <a:spLocks noChangeShapeType="1"/>
          </p:cNvSpPr>
          <p:nvPr/>
        </p:nvSpPr>
        <p:spPr bwMode="auto">
          <a:xfrm>
            <a:off x="8974138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81" name="Line 83"/>
          <p:cNvSpPr>
            <a:spLocks noChangeShapeType="1"/>
          </p:cNvSpPr>
          <p:nvPr/>
        </p:nvSpPr>
        <p:spPr bwMode="auto">
          <a:xfrm>
            <a:off x="3259138" y="216693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82" name="Line 84"/>
          <p:cNvSpPr>
            <a:spLocks noChangeShapeType="1"/>
          </p:cNvSpPr>
          <p:nvPr/>
        </p:nvSpPr>
        <p:spPr bwMode="auto">
          <a:xfrm>
            <a:off x="2900363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83" name="Line 85"/>
          <p:cNvSpPr>
            <a:spLocks noChangeShapeType="1"/>
          </p:cNvSpPr>
          <p:nvPr/>
        </p:nvSpPr>
        <p:spPr bwMode="auto">
          <a:xfrm>
            <a:off x="2108200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26,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7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65934</TotalTime>
  <Words>1524</Words>
  <Application>Microsoft Office PowerPoint</Application>
  <PresentationFormat>On-screen Show (4:3)</PresentationFormat>
  <Paragraphs>352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Blueprint</vt:lpstr>
      <vt:lpstr>PowerPoint Presentation</vt:lpstr>
      <vt:lpstr>Rewriting Elastic pipeline as a multirule system</vt:lpstr>
      <vt:lpstr>Bluespec Execution Model</vt:lpstr>
      <vt:lpstr>Multi-rule versus single rule elastic pipeline</vt:lpstr>
      <vt:lpstr>Elastic pipeline</vt:lpstr>
      <vt:lpstr>Can these rules execute in parallel? (without violating the one-rule-at-a-time-semantics) </vt:lpstr>
      <vt:lpstr>some insight into Concurrent rule execution</vt:lpstr>
      <vt:lpstr>Parallel execution reorders reads and writes</vt:lpstr>
      <vt:lpstr>Correctness</vt:lpstr>
      <vt:lpstr>Evaluating or applying a rule</vt:lpstr>
      <vt:lpstr>One-rule-at-a-time semantics</vt:lpstr>
      <vt:lpstr>Concurrent execution of two rules</vt:lpstr>
      <vt:lpstr>Concurrent scheduling of rules</vt:lpstr>
      <vt:lpstr>A compiler can determine if two rules can be executed in parallel without violating the one-rule-at-a-time semantics   James Hoe, Ph.D., 2000</vt:lpstr>
      <vt:lpstr>Extending CM to rules</vt:lpstr>
      <vt:lpstr>Using CMs for concurrent scheduling of rules</vt:lpstr>
      <vt:lpstr>Example 2: Compiler Analysis</vt:lpstr>
      <vt:lpstr>Example 3: Compiler Analysis</vt:lpstr>
      <vt:lpstr>Multi-rule versus single rule elastic pipeline</vt:lpstr>
      <vt:lpstr>Concurrency when the FIFOs do not permit concurrent enq and deq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Concurrency Analysis</dc:subject>
  <dc:creator>Arvind</dc:creator>
  <cp:lastModifiedBy>Arvind</cp:lastModifiedBy>
  <cp:revision>1348</cp:revision>
  <cp:lastPrinted>2015-09-26T22:14:30Z</cp:lastPrinted>
  <dcterms:created xsi:type="dcterms:W3CDTF">2003-01-21T19:25:41Z</dcterms:created>
  <dcterms:modified xsi:type="dcterms:W3CDTF">2016-09-23T23:59:05Z</dcterms:modified>
</cp:coreProperties>
</file>