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1303" r:id="rId2"/>
    <p:sldId id="1426" r:id="rId3"/>
    <p:sldId id="1427" r:id="rId4"/>
    <p:sldId id="1428" r:id="rId5"/>
    <p:sldId id="1429" r:id="rId6"/>
    <p:sldId id="1420" r:id="rId7"/>
    <p:sldId id="1421" r:id="rId8"/>
    <p:sldId id="1423" r:id="rId9"/>
    <p:sldId id="1422" r:id="rId10"/>
    <p:sldId id="1424" r:id="rId11"/>
    <p:sldId id="1408" r:id="rId12"/>
    <p:sldId id="1409" r:id="rId13"/>
    <p:sldId id="1410" r:id="rId14"/>
    <p:sldId id="1411" r:id="rId15"/>
    <p:sldId id="1412" r:id="rId16"/>
    <p:sldId id="1321" r:id="rId17"/>
    <p:sldId id="1322" r:id="rId18"/>
    <p:sldId id="1323" r:id="rId19"/>
    <p:sldId id="1324" r:id="rId20"/>
    <p:sldId id="1425" r:id="rId21"/>
    <p:sldId id="1335" r:id="rId22"/>
    <p:sldId id="1350" r:id="rId23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6BE"/>
    <a:srgbClr val="FF0000"/>
    <a:srgbClr val="F6FD71"/>
    <a:srgbClr val="FF3333"/>
    <a:srgbClr val="FD7E71"/>
    <a:srgbClr val="CC3300"/>
    <a:srgbClr val="000000"/>
    <a:srgbClr val="DFB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38" autoAdjust="0"/>
    <p:restoredTop sz="92261" autoAdjust="0"/>
  </p:normalViewPr>
  <p:slideViewPr>
    <p:cSldViewPr snapToGrid="0">
      <p:cViewPr>
        <p:scale>
          <a:sx n="120" d="100"/>
          <a:sy n="120" d="100"/>
        </p:scale>
        <p:origin x="-1392" y="-16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8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97437" cy="3675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517" y="4655153"/>
            <a:ext cx="4940729" cy="441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15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515E303-3198-4459-9E77-A68EF6BC9425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445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4642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B5CD67D7-23E9-4BE4-AFA3-CF5C2C78C3FE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3991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507AF310-AF65-40A2-887C-06135BDD1A72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7800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1463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78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BBCC08-A3CB-4908-98DA-247D3613B04E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ALU</a:t>
            </a:r>
            <a:r>
              <a:rPr lang="en-US" baseline="0" dirty="0" smtClean="0"/>
              <a:t> should be split…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016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complete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typedef</a:t>
            </a:r>
            <a:r>
              <a:rPr lang="en-US" baseline="0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IType</a:t>
            </a:r>
            <a:r>
              <a:rPr lang="en-US" dirty="0" smtClean="0"/>
              <a:t>            </a:t>
            </a:r>
            <a:r>
              <a:rPr lang="en-US" dirty="0" err="1" smtClean="0"/>
              <a:t>iType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Maybe#(</a:t>
            </a:r>
            <a:r>
              <a:rPr lang="en-US" dirty="0" err="1" smtClean="0"/>
              <a:t>RIndx</a:t>
            </a:r>
            <a:r>
              <a:rPr lang="en-US" dirty="0" smtClean="0"/>
              <a:t>)    </a:t>
            </a:r>
            <a:r>
              <a:rPr lang="en-US" dirty="0" err="1" smtClean="0"/>
              <a:t>dst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Maybe#(</a:t>
            </a:r>
            <a:r>
              <a:rPr lang="en-US" dirty="0" err="1" smtClean="0"/>
              <a:t>CsrIndx</a:t>
            </a:r>
            <a:r>
              <a:rPr lang="en-US" dirty="0" smtClean="0"/>
              <a:t>)  </a:t>
            </a:r>
            <a:r>
              <a:rPr lang="en-US" dirty="0" err="1" smtClean="0"/>
              <a:t>csr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Data             </a:t>
            </a:r>
            <a:r>
              <a:rPr lang="en-US" dirty="0" err="1" smtClean="0"/>
              <a:t>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Addr</a:t>
            </a:r>
            <a:r>
              <a:rPr lang="en-US" dirty="0" smtClean="0"/>
              <a:t>             </a:t>
            </a:r>
            <a:r>
              <a:rPr lang="en-US" dirty="0" err="1" smtClean="0"/>
              <a:t>addr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Bool             </a:t>
            </a:r>
            <a:r>
              <a:rPr lang="en-US" dirty="0" err="1" smtClean="0"/>
              <a:t>mispredict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Bool             </a:t>
            </a:r>
            <a:r>
              <a:rPr lang="en-US" dirty="0" err="1" smtClean="0"/>
              <a:t>brTaken</a:t>
            </a:r>
            <a:r>
              <a:rPr lang="en-US" dirty="0" smtClean="0"/>
              <a:t>;</a:t>
            </a:r>
          </a:p>
          <a:p>
            <a:r>
              <a:rPr lang="en-US" dirty="0" smtClean="0"/>
              <a:t>} </a:t>
            </a:r>
            <a:r>
              <a:rPr lang="en-US" dirty="0" err="1" smtClean="0"/>
              <a:t>ExecInst</a:t>
            </a:r>
            <a:r>
              <a:rPr lang="en-US" dirty="0" smtClean="0"/>
              <a:t> deriving(Bits, </a:t>
            </a:r>
            <a:r>
              <a:rPr lang="en-US" dirty="0" err="1" smtClean="0"/>
              <a:t>Eq</a:t>
            </a:r>
            <a:r>
              <a:rPr lang="en-US" dirty="0" smtClean="0"/>
              <a:t>, </a:t>
            </a:r>
            <a:r>
              <a:rPr lang="en-US" dirty="0" err="1" smtClean="0"/>
              <a:t>FShow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Auipc</a:t>
            </a:r>
            <a:r>
              <a:rPr lang="en-US" dirty="0" smtClean="0"/>
              <a:t> in </a:t>
            </a:r>
            <a:r>
              <a:rPr lang="en-US" dirty="0" err="1" smtClean="0"/>
              <a:t>eInst.data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C61E778-C1AE-4AFC-9551-81C6F21AD4F8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50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16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currently implement the 4 CSRs (</a:t>
            </a:r>
            <a:r>
              <a:rPr lang="en-US" i="1" dirty="0" smtClean="0"/>
              <a:t>cycle, </a:t>
            </a:r>
            <a:r>
              <a:rPr lang="en-US" i="1" dirty="0" err="1" smtClean="0"/>
              <a:t>instret</a:t>
            </a:r>
            <a:r>
              <a:rPr lang="en-US" i="1" dirty="0" smtClean="0"/>
              <a:t>, </a:t>
            </a:r>
            <a:r>
              <a:rPr lang="en-US" i="1" dirty="0" err="1" smtClean="0"/>
              <a:t>hartid</a:t>
            </a:r>
            <a:r>
              <a:rPr lang="en-US" i="1" dirty="0" smtClean="0"/>
              <a:t>, </a:t>
            </a:r>
            <a:r>
              <a:rPr lang="en-US" i="1" dirty="0" err="1" smtClean="0"/>
              <a:t>mtohost</a:t>
            </a:r>
            <a:r>
              <a:rPr lang="en-US" dirty="0" smtClean="0"/>
              <a:t>)</a:t>
            </a:r>
            <a:r>
              <a:rPr lang="en-US" baseline="0" dirty="0" smtClean="0"/>
              <a:t> in the slide.</a:t>
            </a:r>
            <a:endParaRPr lang="en-US" dirty="0" smtClean="0"/>
          </a:p>
          <a:p>
            <a:r>
              <a:rPr lang="en-US" dirty="0" smtClean="0"/>
              <a:t>There are many other CSRs</a:t>
            </a:r>
            <a:r>
              <a:rPr lang="en-US" baseline="0" dirty="0" smtClean="0"/>
              <a:t>: e.g. </a:t>
            </a:r>
            <a:r>
              <a:rPr lang="en-US" i="1" baseline="0" dirty="0" err="1" smtClean="0"/>
              <a:t>mstatus</a:t>
            </a:r>
            <a:endParaRPr lang="en-US" i="1" baseline="0" dirty="0" smtClean="0"/>
          </a:p>
          <a:p>
            <a:r>
              <a:rPr lang="en-US" baseline="0" dirty="0" smtClean="0"/>
              <a:t>We need to implement </a:t>
            </a:r>
            <a:r>
              <a:rPr lang="en-US" i="1" baseline="0" dirty="0" err="1" smtClean="0"/>
              <a:t>mepc</a:t>
            </a:r>
            <a:r>
              <a:rPr lang="en-US" baseline="0" dirty="0" smtClean="0"/>
              <a:t> and </a:t>
            </a:r>
            <a:r>
              <a:rPr lang="en-US" i="1" baseline="0" dirty="0" err="1" smtClean="0"/>
              <a:t>mcause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when handling exceptions.</a:t>
            </a:r>
          </a:p>
          <a:p>
            <a:endParaRPr lang="en-US" i="0" baseline="0" dirty="0" smtClean="0"/>
          </a:p>
          <a:p>
            <a:r>
              <a:rPr lang="en-US" i="1" baseline="0" dirty="0" smtClean="0"/>
              <a:t>cycle, </a:t>
            </a:r>
            <a:r>
              <a:rPr lang="en-US" i="1" baseline="0" dirty="0" err="1" smtClean="0"/>
              <a:t>instret</a:t>
            </a:r>
            <a:r>
              <a:rPr lang="en-US" i="1" baseline="0" dirty="0" smtClean="0"/>
              <a:t>, </a:t>
            </a:r>
            <a:r>
              <a:rPr lang="en-US" i="1" baseline="0" dirty="0" err="1" smtClean="0"/>
              <a:t>hartid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– read-only</a:t>
            </a:r>
          </a:p>
          <a:p>
            <a:r>
              <a:rPr lang="en-US" i="1" baseline="0" dirty="0" err="1" smtClean="0"/>
              <a:t>mtohost</a:t>
            </a:r>
            <a:r>
              <a:rPr lang="en-US" i="0" baseline="0" dirty="0" smtClean="0"/>
              <a:t> – write-only</a:t>
            </a:r>
          </a:p>
          <a:p>
            <a:endParaRPr lang="en-US" i="0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ym typeface="Wingdings" panose="05000000000000000000" pitchFamily="2" charset="2"/>
              </a:rPr>
              <a:t>Complete instructions to access CSR: CSRRW[I], CSRRS[I], CSRRC[I]</a:t>
            </a:r>
            <a:endParaRPr lang="en-US" sz="1800" dirty="0" smtClean="0"/>
          </a:p>
          <a:p>
            <a:r>
              <a:rPr lang="en-US" i="0" dirty="0" smtClean="0"/>
              <a:t>These</a:t>
            </a:r>
            <a:r>
              <a:rPr lang="en-US" i="0" baseline="0" dirty="0" smtClean="0"/>
              <a:t> instructions will read-modify-write CSRs.</a:t>
            </a:r>
          </a:p>
          <a:p>
            <a:r>
              <a:rPr lang="en-US" i="0" baseline="0" dirty="0" smtClean="0"/>
              <a:t>CSRR and CSRW are easiest cases where only read or write happens.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2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currently implement the 4 CSRs (</a:t>
            </a:r>
            <a:r>
              <a:rPr lang="en-US" i="1" dirty="0" smtClean="0"/>
              <a:t>cycle, </a:t>
            </a:r>
            <a:r>
              <a:rPr lang="en-US" i="1" dirty="0" err="1" smtClean="0"/>
              <a:t>instret</a:t>
            </a:r>
            <a:r>
              <a:rPr lang="en-US" i="1" dirty="0" smtClean="0"/>
              <a:t>, </a:t>
            </a:r>
            <a:r>
              <a:rPr lang="en-US" i="1" dirty="0" err="1" smtClean="0"/>
              <a:t>hartid</a:t>
            </a:r>
            <a:r>
              <a:rPr lang="en-US" i="1" dirty="0" smtClean="0"/>
              <a:t>, </a:t>
            </a:r>
            <a:r>
              <a:rPr lang="en-US" i="1" dirty="0" err="1" smtClean="0"/>
              <a:t>mtohost</a:t>
            </a:r>
            <a:r>
              <a:rPr lang="en-US" dirty="0" smtClean="0"/>
              <a:t>)</a:t>
            </a:r>
            <a:r>
              <a:rPr lang="en-US" baseline="0" dirty="0" smtClean="0"/>
              <a:t> in the slide.</a:t>
            </a:r>
            <a:endParaRPr lang="en-US" dirty="0" smtClean="0"/>
          </a:p>
          <a:p>
            <a:r>
              <a:rPr lang="en-US" dirty="0" smtClean="0"/>
              <a:t>There are many other CSRs</a:t>
            </a:r>
            <a:r>
              <a:rPr lang="en-US" baseline="0" dirty="0" smtClean="0"/>
              <a:t>: e.g. </a:t>
            </a:r>
            <a:r>
              <a:rPr lang="en-US" i="1" baseline="0" dirty="0" err="1" smtClean="0"/>
              <a:t>mstatus</a:t>
            </a:r>
            <a:endParaRPr lang="en-US" i="1" baseline="0" dirty="0" smtClean="0"/>
          </a:p>
          <a:p>
            <a:r>
              <a:rPr lang="en-US" baseline="0" dirty="0" smtClean="0"/>
              <a:t>We need to implement </a:t>
            </a:r>
            <a:r>
              <a:rPr lang="en-US" i="1" baseline="0" dirty="0" err="1" smtClean="0"/>
              <a:t>mepc</a:t>
            </a:r>
            <a:r>
              <a:rPr lang="en-US" baseline="0" dirty="0" smtClean="0"/>
              <a:t> and </a:t>
            </a:r>
            <a:r>
              <a:rPr lang="en-US" i="1" baseline="0" dirty="0" err="1" smtClean="0"/>
              <a:t>mcause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when handling exceptions.</a:t>
            </a:r>
          </a:p>
          <a:p>
            <a:endParaRPr lang="en-US" i="0" baseline="0" dirty="0" smtClean="0"/>
          </a:p>
          <a:p>
            <a:r>
              <a:rPr lang="en-US" i="1" baseline="0" dirty="0" smtClean="0"/>
              <a:t>cycle, </a:t>
            </a:r>
            <a:r>
              <a:rPr lang="en-US" i="1" baseline="0" dirty="0" err="1" smtClean="0"/>
              <a:t>instret</a:t>
            </a:r>
            <a:r>
              <a:rPr lang="en-US" i="1" baseline="0" dirty="0" smtClean="0"/>
              <a:t>, </a:t>
            </a:r>
            <a:r>
              <a:rPr lang="en-US" i="1" baseline="0" dirty="0" err="1" smtClean="0"/>
              <a:t>hartid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– read-only</a:t>
            </a:r>
          </a:p>
          <a:p>
            <a:r>
              <a:rPr lang="en-US" i="1" baseline="0" dirty="0" err="1" smtClean="0"/>
              <a:t>mtohost</a:t>
            </a:r>
            <a:r>
              <a:rPr lang="en-US" i="0" baseline="0" dirty="0" smtClean="0"/>
              <a:t> – write-only</a:t>
            </a:r>
          </a:p>
          <a:p>
            <a:endParaRPr lang="en-US" i="0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ym typeface="Wingdings" panose="05000000000000000000" pitchFamily="2" charset="2"/>
              </a:rPr>
              <a:t>Complete instructions to access CSR: CSRRW[I], CSRRS[I], CSRRC[I]</a:t>
            </a:r>
            <a:endParaRPr lang="en-US" sz="1800" dirty="0" smtClean="0"/>
          </a:p>
          <a:p>
            <a:r>
              <a:rPr lang="en-US" i="0" dirty="0" smtClean="0"/>
              <a:t>These</a:t>
            </a:r>
            <a:r>
              <a:rPr lang="en-US" i="0" baseline="0" dirty="0" smtClean="0"/>
              <a:t> instructions will read-modify-write CSRs.</a:t>
            </a:r>
          </a:p>
          <a:p>
            <a:r>
              <a:rPr lang="en-US" i="0" baseline="0" dirty="0" smtClean="0"/>
              <a:t>CSRR and CSRW are easiest cases where only read or write happens.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27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9"/>
          <p:cNvSpPr txBox="1">
            <a:spLocks noGrp="1" noChangeArrowheads="1"/>
          </p:cNvSpPr>
          <p:nvPr/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spcBef>
                <a:spcPct val="20000"/>
              </a:spcBef>
            </a:pPr>
            <a:fld id="{ED9F584A-A92D-4749-81C6-2529BB692C97}" type="slidenum">
              <a:rPr lang="en-US" sz="1400">
                <a:latin typeface="Tahoma" pitchFamily="34" charset="0"/>
              </a:rPr>
              <a:pPr algn="r" defTabSz="958850" eaLnBrk="0" hangingPunct="0">
                <a:spcBef>
                  <a:spcPct val="20000"/>
                </a:spcBef>
              </a:pPr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839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Non-Pipelined </a:t>
            </a:r>
            <a:r>
              <a:rPr lang="en-US" sz="4000" dirty="0" smtClean="0">
                <a:solidFill>
                  <a:srgbClr val="660066"/>
                </a:solidFill>
              </a:rPr>
              <a:t>Processors - 2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the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82" y="1547192"/>
            <a:ext cx="7772400" cy="4114800"/>
          </a:xfrm>
        </p:spPr>
        <p:txBody>
          <a:bodyPr/>
          <a:lstStyle/>
          <a:p>
            <a:r>
              <a:rPr lang="en-US" sz="2400" dirty="0" smtClean="0"/>
              <a:t>We will provide you C library functions like print and you will almost never encode anything directly to </a:t>
            </a:r>
            <a:r>
              <a:rPr lang="en-US" sz="2400" smtClean="0"/>
              <a:t>communicate with tthe</a:t>
            </a:r>
            <a:r>
              <a:rPr lang="en-US" sz="2400" dirty="0" smtClean="0"/>
              <a:t> host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RISC-V: </a:t>
            </a:r>
            <a:br>
              <a:rPr lang="en-US" sz="3600" dirty="0" smtClean="0"/>
            </a:br>
            <a:r>
              <a:rPr lang="en-US" sz="3600" i="1" dirty="0" smtClean="0"/>
              <a:t>Clock Speed</a:t>
            </a:r>
            <a:endParaRPr lang="en-US" sz="2800" i="1" dirty="0" smtClean="0"/>
          </a:p>
        </p:txBody>
      </p:sp>
      <p:sp>
        <p:nvSpPr>
          <p:cNvPr id="45059" name="Rectangle 17"/>
          <p:cNvSpPr>
            <a:spLocks noChangeArrowheads="1"/>
          </p:cNvSpPr>
          <p:nvPr/>
        </p:nvSpPr>
        <p:spPr bwMode="auto">
          <a:xfrm>
            <a:off x="2339975" y="2536825"/>
            <a:ext cx="352425" cy="6524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PC</a:t>
            </a:r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701925" y="3598863"/>
            <a:ext cx="858838" cy="6524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Inst</a:t>
            </a:r>
          </a:p>
          <a:p>
            <a:pPr algn="ctr">
              <a:defRPr/>
            </a:pPr>
            <a:r>
              <a:rPr lang="en-US" sz="1800"/>
              <a:t>Memory</a:t>
            </a:r>
          </a:p>
        </p:txBody>
      </p:sp>
      <p:sp>
        <p:nvSpPr>
          <p:cNvPr id="29708" name="Rectangle 17"/>
          <p:cNvSpPr>
            <a:spLocks noChangeArrowheads="1"/>
          </p:cNvSpPr>
          <p:nvPr/>
        </p:nvSpPr>
        <p:spPr bwMode="auto">
          <a:xfrm>
            <a:off x="3586960" y="2543286"/>
            <a:ext cx="859392" cy="653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Decode</a:t>
            </a:r>
          </a:p>
        </p:txBody>
      </p:sp>
      <p:sp>
        <p:nvSpPr>
          <p:cNvPr id="45062" name="Rectangle 17"/>
          <p:cNvSpPr>
            <a:spLocks noChangeArrowheads="1"/>
          </p:cNvSpPr>
          <p:nvPr/>
        </p:nvSpPr>
        <p:spPr bwMode="auto">
          <a:xfrm>
            <a:off x="4465638" y="1625600"/>
            <a:ext cx="2509837" cy="4921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Register File</a:t>
            </a:r>
          </a:p>
        </p:txBody>
      </p:sp>
      <p:sp>
        <p:nvSpPr>
          <p:cNvPr id="29710" name="Rectangle 17"/>
          <p:cNvSpPr>
            <a:spLocks noChangeArrowheads="1"/>
          </p:cNvSpPr>
          <p:nvPr/>
        </p:nvSpPr>
        <p:spPr bwMode="auto">
          <a:xfrm>
            <a:off x="5254974" y="2538896"/>
            <a:ext cx="859392" cy="653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Execute</a:t>
            </a:r>
          </a:p>
        </p:txBody>
      </p:sp>
      <p:sp>
        <p:nvSpPr>
          <p:cNvPr id="45064" name="Rectangle 17"/>
          <p:cNvSpPr>
            <a:spLocks noChangeArrowheads="1"/>
          </p:cNvSpPr>
          <p:nvPr/>
        </p:nvSpPr>
        <p:spPr bwMode="auto">
          <a:xfrm>
            <a:off x="6111875" y="3578225"/>
            <a:ext cx="858838" cy="6540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Data</a:t>
            </a:r>
          </a:p>
          <a:p>
            <a:pPr algn="ctr">
              <a:defRPr/>
            </a:pPr>
            <a:r>
              <a:rPr lang="en-US" sz="1800"/>
              <a:t>Memory</a:t>
            </a:r>
          </a:p>
        </p:txBody>
      </p:sp>
      <p:sp>
        <p:nvSpPr>
          <p:cNvPr id="29712" name="Line 8"/>
          <p:cNvSpPr>
            <a:spLocks noChangeShapeType="1"/>
          </p:cNvSpPr>
          <p:nvPr/>
        </p:nvSpPr>
        <p:spPr bwMode="auto">
          <a:xfrm>
            <a:off x="5011025" y="3074579"/>
            <a:ext cx="24271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8"/>
          <p:cNvSpPr>
            <a:spLocks noChangeShapeType="1"/>
          </p:cNvSpPr>
          <p:nvPr/>
        </p:nvSpPr>
        <p:spPr bwMode="auto">
          <a:xfrm>
            <a:off x="4453782" y="2927485"/>
            <a:ext cx="7987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8"/>
          <p:cNvSpPr>
            <a:spLocks noChangeShapeType="1"/>
          </p:cNvSpPr>
          <p:nvPr/>
        </p:nvSpPr>
        <p:spPr bwMode="auto">
          <a:xfrm>
            <a:off x="5023408" y="2656350"/>
            <a:ext cx="227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8"/>
          <p:cNvSpPr>
            <a:spLocks noChangeShapeType="1"/>
          </p:cNvSpPr>
          <p:nvPr/>
        </p:nvSpPr>
        <p:spPr bwMode="auto">
          <a:xfrm>
            <a:off x="4899577" y="2784783"/>
            <a:ext cx="35663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16"/>
          <p:cNvSpPr>
            <a:spLocks noChangeShapeType="1"/>
          </p:cNvSpPr>
          <p:nvPr/>
        </p:nvSpPr>
        <p:spPr bwMode="auto">
          <a:xfrm flipV="1">
            <a:off x="5030838" y="2106397"/>
            <a:ext cx="0" cy="55105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17"/>
          <p:cNvSpPr>
            <a:spLocks noChangeShapeType="1"/>
          </p:cNvSpPr>
          <p:nvPr/>
        </p:nvSpPr>
        <p:spPr bwMode="auto">
          <a:xfrm flipV="1">
            <a:off x="4907007" y="2119570"/>
            <a:ext cx="0" cy="6575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8"/>
          <p:cNvSpPr>
            <a:spLocks noChangeShapeType="1"/>
          </p:cNvSpPr>
          <p:nvPr/>
        </p:nvSpPr>
        <p:spPr bwMode="auto">
          <a:xfrm rot="5400000">
            <a:off x="2592702" y="3306196"/>
            <a:ext cx="581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21"/>
          <p:cNvSpPr>
            <a:spLocks noChangeShapeType="1"/>
          </p:cNvSpPr>
          <p:nvPr/>
        </p:nvSpPr>
        <p:spPr bwMode="auto">
          <a:xfrm rot="16200000" flipV="1">
            <a:off x="2978327" y="2733163"/>
            <a:ext cx="0" cy="5708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8"/>
          <p:cNvSpPr>
            <a:spLocks noChangeShapeType="1"/>
          </p:cNvSpPr>
          <p:nvPr/>
        </p:nvSpPr>
        <p:spPr bwMode="auto">
          <a:xfrm rot="5400000">
            <a:off x="3099174" y="3304001"/>
            <a:ext cx="581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48" name="Line 8"/>
          <p:cNvSpPr>
            <a:spLocks noChangeShapeType="1"/>
          </p:cNvSpPr>
          <p:nvPr/>
        </p:nvSpPr>
        <p:spPr bwMode="auto">
          <a:xfrm rot="16200000" flipH="1">
            <a:off x="6007983" y="3283144"/>
            <a:ext cx="581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 rot="16200000" flipV="1">
            <a:off x="4056902" y="2347118"/>
            <a:ext cx="0" cy="191815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 flipV="1">
            <a:off x="5013502" y="3072383"/>
            <a:ext cx="0" cy="233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5" name="Line 8"/>
          <p:cNvSpPr>
            <a:spLocks noChangeShapeType="1"/>
          </p:cNvSpPr>
          <p:nvPr/>
        </p:nvSpPr>
        <p:spPr bwMode="auto">
          <a:xfrm flipH="1">
            <a:off x="4442638" y="2654155"/>
            <a:ext cx="227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Line 8"/>
          <p:cNvSpPr>
            <a:spLocks noChangeShapeType="1"/>
          </p:cNvSpPr>
          <p:nvPr/>
        </p:nvSpPr>
        <p:spPr bwMode="auto">
          <a:xfrm flipH="1">
            <a:off x="4437685" y="2782588"/>
            <a:ext cx="35663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 flipH="1" flipV="1">
            <a:off x="4663058" y="2119570"/>
            <a:ext cx="0" cy="5367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 flipH="1" flipV="1">
            <a:off x="4786890" y="2117375"/>
            <a:ext cx="0" cy="6575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9" name="AutoShape 10"/>
          <p:cNvSpPr>
            <a:spLocks noChangeArrowheads="1"/>
          </p:cNvSpPr>
          <p:nvPr/>
        </p:nvSpPr>
        <p:spPr bwMode="auto">
          <a:xfrm rot="10800000" flipH="1">
            <a:off x="6579974" y="2344600"/>
            <a:ext cx="438364" cy="15916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800"/>
          </a:p>
        </p:txBody>
      </p:sp>
      <p:sp>
        <p:nvSpPr>
          <p:cNvPr id="29730" name="Line 38"/>
          <p:cNvSpPr>
            <a:spLocks noChangeShapeType="1"/>
          </p:cNvSpPr>
          <p:nvPr/>
        </p:nvSpPr>
        <p:spPr bwMode="auto">
          <a:xfrm flipH="1" flipV="1">
            <a:off x="6866025" y="2498280"/>
            <a:ext cx="0" cy="10746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1" name="Line 39"/>
          <p:cNvSpPr>
            <a:spLocks noChangeShapeType="1"/>
          </p:cNvSpPr>
          <p:nvPr/>
        </p:nvSpPr>
        <p:spPr bwMode="auto">
          <a:xfrm flipH="1" flipV="1">
            <a:off x="6799155" y="2115179"/>
            <a:ext cx="0" cy="221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2" name="Line 8"/>
          <p:cNvSpPr>
            <a:spLocks noChangeShapeType="1"/>
          </p:cNvSpPr>
          <p:nvPr/>
        </p:nvSpPr>
        <p:spPr bwMode="auto">
          <a:xfrm flipH="1">
            <a:off x="6116843" y="2783685"/>
            <a:ext cx="35663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33" name="Line 41"/>
          <p:cNvSpPr>
            <a:spLocks noChangeShapeType="1"/>
          </p:cNvSpPr>
          <p:nvPr/>
        </p:nvSpPr>
        <p:spPr bwMode="auto">
          <a:xfrm flipH="1" flipV="1">
            <a:off x="6466048" y="2118472"/>
            <a:ext cx="0" cy="6575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4" name="Line 8"/>
          <p:cNvSpPr>
            <a:spLocks noChangeShapeType="1"/>
          </p:cNvSpPr>
          <p:nvPr/>
        </p:nvSpPr>
        <p:spPr bwMode="auto">
          <a:xfrm flipH="1">
            <a:off x="6106936" y="2894554"/>
            <a:ext cx="605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5" name="Line 43"/>
          <p:cNvSpPr>
            <a:spLocks noChangeShapeType="1"/>
          </p:cNvSpPr>
          <p:nvPr/>
        </p:nvSpPr>
        <p:spPr bwMode="auto">
          <a:xfrm flipH="1" flipV="1">
            <a:off x="6706282" y="2508160"/>
            <a:ext cx="0" cy="3852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6" name="AutoShape 10"/>
          <p:cNvSpPr>
            <a:spLocks noChangeArrowheads="1"/>
          </p:cNvSpPr>
          <p:nvPr/>
        </p:nvSpPr>
        <p:spPr bwMode="auto">
          <a:xfrm rot="16200000" flipH="1" flipV="1">
            <a:off x="2735738" y="2607188"/>
            <a:ext cx="388590" cy="179556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800"/>
          </a:p>
        </p:txBody>
      </p:sp>
      <p:sp>
        <p:nvSpPr>
          <p:cNvPr id="29737" name="Oval 45"/>
          <p:cNvSpPr>
            <a:spLocks noChangeArrowheads="1"/>
          </p:cNvSpPr>
          <p:nvPr/>
        </p:nvSpPr>
        <p:spPr bwMode="auto">
          <a:xfrm>
            <a:off x="3154788" y="2696966"/>
            <a:ext cx="224135" cy="19868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/>
              <a:t>+4</a:t>
            </a:r>
          </a:p>
        </p:txBody>
      </p:sp>
      <p:sp>
        <p:nvSpPr>
          <p:cNvPr id="29738" name="Line 8"/>
          <p:cNvSpPr>
            <a:spLocks noChangeShapeType="1"/>
          </p:cNvSpPr>
          <p:nvPr/>
        </p:nvSpPr>
        <p:spPr bwMode="auto">
          <a:xfrm rot="16200000" flipV="1">
            <a:off x="3192817" y="2959868"/>
            <a:ext cx="13940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9" name="Line 47"/>
          <p:cNvSpPr>
            <a:spLocks noChangeShapeType="1"/>
          </p:cNvSpPr>
          <p:nvPr/>
        </p:nvSpPr>
        <p:spPr bwMode="auto">
          <a:xfrm flipV="1">
            <a:off x="3101540" y="3025181"/>
            <a:ext cx="0" cy="27772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0" name="Line 48"/>
          <p:cNvSpPr>
            <a:spLocks noChangeShapeType="1"/>
          </p:cNvSpPr>
          <p:nvPr/>
        </p:nvSpPr>
        <p:spPr bwMode="auto">
          <a:xfrm rot="16200000">
            <a:off x="2755869" y="2614300"/>
            <a:ext cx="8071" cy="1734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2" name="Line 8"/>
          <p:cNvSpPr>
            <a:spLocks noChangeShapeType="1"/>
          </p:cNvSpPr>
          <p:nvPr/>
        </p:nvSpPr>
        <p:spPr bwMode="auto">
          <a:xfrm flipH="1">
            <a:off x="6111890" y="2655253"/>
            <a:ext cx="227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43" name="Line 51"/>
          <p:cNvSpPr>
            <a:spLocks noChangeShapeType="1"/>
          </p:cNvSpPr>
          <p:nvPr/>
        </p:nvSpPr>
        <p:spPr bwMode="auto">
          <a:xfrm flipH="1" flipV="1">
            <a:off x="6332310" y="2412659"/>
            <a:ext cx="0" cy="23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44" name="Line 52"/>
          <p:cNvSpPr>
            <a:spLocks noChangeShapeType="1"/>
          </p:cNvSpPr>
          <p:nvPr/>
        </p:nvSpPr>
        <p:spPr bwMode="auto">
          <a:xfrm rot="16200000" flipV="1">
            <a:off x="4745407" y="841966"/>
            <a:ext cx="0" cy="31589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45" name="Line 53"/>
          <p:cNvSpPr>
            <a:spLocks noChangeShapeType="1"/>
          </p:cNvSpPr>
          <p:nvPr/>
        </p:nvSpPr>
        <p:spPr bwMode="auto">
          <a:xfrm rot="16200000" flipH="1">
            <a:off x="3089776" y="2543434"/>
            <a:ext cx="0" cy="1424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6" name="Line 54"/>
          <p:cNvSpPr>
            <a:spLocks noChangeShapeType="1"/>
          </p:cNvSpPr>
          <p:nvPr/>
        </p:nvSpPr>
        <p:spPr bwMode="auto">
          <a:xfrm flipH="1" flipV="1">
            <a:off x="3165932" y="2412659"/>
            <a:ext cx="0" cy="21515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47" name="AutoShape 55"/>
          <p:cNvSpPr>
            <a:spLocks noChangeArrowheads="1"/>
          </p:cNvSpPr>
          <p:nvPr/>
        </p:nvSpPr>
        <p:spPr bwMode="auto">
          <a:xfrm>
            <a:off x="2417989" y="3074579"/>
            <a:ext cx="199369" cy="111967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699" name="Rectangle 55"/>
          <p:cNvSpPr>
            <a:spLocks noChangeArrowheads="1"/>
          </p:cNvSpPr>
          <p:nvPr/>
        </p:nvSpPr>
        <p:spPr bwMode="auto">
          <a:xfrm>
            <a:off x="1122363" y="4327580"/>
            <a:ext cx="599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Clock</a:t>
            </a:r>
            <a:r>
              <a:rPr lang="en-US" sz="2400" dirty="0">
                <a:solidFill>
                  <a:srgbClr val="56127A"/>
                </a:solidFill>
              </a:rPr>
              <a:t> &gt; 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 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DEC</a:t>
            </a:r>
            <a:r>
              <a:rPr lang="en-US" sz="2400" dirty="0">
                <a:solidFill>
                  <a:srgbClr val="56127A"/>
                </a:solidFill>
              </a:rPr>
              <a:t> 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RF</a:t>
            </a:r>
            <a:r>
              <a:rPr lang="en-US" sz="2400" baseline="-25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ALU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WB</a:t>
            </a:r>
            <a:endParaRPr lang="en-US" sz="2400" baseline="-25000" dirty="0">
              <a:solidFill>
                <a:srgbClr val="56127A"/>
              </a:solidFill>
            </a:endParaRPr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3360738" y="1548580"/>
            <a:ext cx="925512" cy="2887561"/>
          </a:xfrm>
          <a:custGeom>
            <a:avLst/>
            <a:gdLst>
              <a:gd name="T0" fmla="*/ 905112 w 791687"/>
              <a:gd name="T1" fmla="*/ 0 h 2802577"/>
              <a:gd name="T2" fmla="*/ 278496 w 791687"/>
              <a:gd name="T3" fmla="*/ 658984 h 2802577"/>
              <a:gd name="T4" fmla="*/ 164565 w 791687"/>
              <a:gd name="T5" fmla="*/ 2185900 h 2802577"/>
              <a:gd name="T6" fmla="*/ 1265893 w 791687"/>
              <a:gd name="T7" fmla="*/ 3793179 h 2802577"/>
              <a:gd name="T8" fmla="*/ 0 60000 65536"/>
              <a:gd name="T9" fmla="*/ 0 60000 65536"/>
              <a:gd name="T10" fmla="*/ 0 60000 65536"/>
              <a:gd name="T11" fmla="*/ 0 60000 65536"/>
              <a:gd name="T12" fmla="*/ 0 w 791687"/>
              <a:gd name="T13" fmla="*/ 0 h 2802577"/>
              <a:gd name="T14" fmla="*/ 791687 w 791687"/>
              <a:gd name="T15" fmla="*/ 2802577 h 28025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1687" h="2802577">
                <a:moveTo>
                  <a:pt x="566056" y="0"/>
                </a:moveTo>
                <a:cubicBezTo>
                  <a:pt x="408708" y="108857"/>
                  <a:pt x="251361" y="217714"/>
                  <a:pt x="174171" y="486888"/>
                </a:cubicBezTo>
                <a:cubicBezTo>
                  <a:pt x="96982" y="756062"/>
                  <a:pt x="0" y="1229096"/>
                  <a:pt x="102919" y="1615044"/>
                </a:cubicBezTo>
                <a:cubicBezTo>
                  <a:pt x="205838" y="2000992"/>
                  <a:pt x="498762" y="2401784"/>
                  <a:pt x="791687" y="2802577"/>
                </a:cubicBezTo>
              </a:path>
            </a:pathLst>
          </a:cu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104900" y="4838143"/>
            <a:ext cx="6970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We can improve the clock speed if we execute each instruction in two clock cycles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1122363" y="5461418"/>
            <a:ext cx="751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Clock</a:t>
            </a:r>
            <a:r>
              <a:rPr lang="en-US" sz="2400" dirty="0">
                <a:solidFill>
                  <a:srgbClr val="56127A"/>
                </a:solidFill>
              </a:rPr>
              <a:t> &gt;  max {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 , (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DEC</a:t>
            </a:r>
            <a:r>
              <a:rPr lang="en-US" sz="2400" dirty="0">
                <a:solidFill>
                  <a:srgbClr val="56127A"/>
                </a:solidFill>
              </a:rPr>
              <a:t> +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RF</a:t>
            </a:r>
            <a:r>
              <a:rPr lang="en-US" sz="2400" baseline="-25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ALU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M</a:t>
            </a:r>
            <a:r>
              <a:rPr lang="en-US" sz="2400" dirty="0">
                <a:solidFill>
                  <a:srgbClr val="56127A"/>
                </a:solidFill>
              </a:rPr>
              <a:t>+ </a:t>
            </a:r>
            <a:r>
              <a:rPr lang="en-US" sz="2400" dirty="0" err="1">
                <a:solidFill>
                  <a:srgbClr val="56127A"/>
                </a:solidFill>
              </a:rPr>
              <a:t>t</a:t>
            </a:r>
            <a:r>
              <a:rPr lang="en-US" sz="2400" baseline="-25000" dirty="0" err="1">
                <a:solidFill>
                  <a:srgbClr val="56127A"/>
                </a:solidFill>
              </a:rPr>
              <a:t>WB</a:t>
            </a:r>
            <a:r>
              <a:rPr lang="en-US" sz="2400" baseline="30000" dirty="0">
                <a:solidFill>
                  <a:srgbClr val="56127A"/>
                </a:solidFill>
              </a:rPr>
              <a:t> </a:t>
            </a:r>
            <a:r>
              <a:rPr lang="en-US" sz="2400" dirty="0">
                <a:solidFill>
                  <a:srgbClr val="56127A"/>
                </a:solidFill>
              </a:rPr>
              <a:t>)}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111335" y="5931575"/>
            <a:ext cx="75230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However, this may not improve the performance because each instruction will now take two cycles to execute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116843" y="3000407"/>
            <a:ext cx="1783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Line 48"/>
          <p:cNvSpPr>
            <a:spLocks noChangeShapeType="1"/>
          </p:cNvSpPr>
          <p:nvPr/>
        </p:nvSpPr>
        <p:spPr bwMode="auto">
          <a:xfrm rot="16200000">
            <a:off x="3085741" y="2696983"/>
            <a:ext cx="8071" cy="1734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53"/>
          <p:cNvSpPr>
            <a:spLocks noChangeShapeType="1"/>
          </p:cNvSpPr>
          <p:nvPr/>
        </p:nvSpPr>
        <p:spPr bwMode="auto">
          <a:xfrm rot="16200000">
            <a:off x="3475807" y="2918419"/>
            <a:ext cx="14271" cy="20803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/>
      <p:bldP spid="62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20" y="1580535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</a:t>
            </a:r>
            <a:r>
              <a:rPr lang="en-US" sz="2400" dirty="0" err="1" smtClean="0"/>
              <a:t>multicycle</a:t>
            </a:r>
            <a:r>
              <a:rPr lang="en-US" sz="2400" dirty="0" smtClean="0"/>
              <a:t> implementations are necessary because of resource conflicts, aka,  </a:t>
            </a:r>
            <a:r>
              <a:rPr lang="en-US" sz="2400" i="1" dirty="0" smtClean="0"/>
              <a:t>structural hazards </a:t>
            </a:r>
          </a:p>
          <a:p>
            <a:pPr lvl="1"/>
            <a:r>
              <a:rPr lang="en-US" sz="2000" dirty="0" smtClean="0"/>
              <a:t>Princeton style architectures use </a:t>
            </a:r>
            <a:r>
              <a:rPr lang="en-US" sz="2000" dirty="0"/>
              <a:t>the same memory for instruction and </a:t>
            </a:r>
            <a:r>
              <a:rPr lang="en-US" sz="2000" dirty="0" smtClean="0"/>
              <a:t>data and consequently, require </a:t>
            </a:r>
            <a:r>
              <a:rPr lang="en-US" sz="2000" dirty="0"/>
              <a:t>at least two cycles to execute Load/Store </a:t>
            </a:r>
            <a:r>
              <a:rPr lang="en-US" sz="2000" dirty="0" smtClean="0"/>
              <a:t>instructions</a:t>
            </a:r>
          </a:p>
          <a:p>
            <a:pPr lvl="1"/>
            <a:r>
              <a:rPr lang="en-US" sz="2000" dirty="0" smtClean="0"/>
              <a:t>If the register file supported less than 2 reads and one write concurrently then most instructions would take more than one cycle to execute</a:t>
            </a:r>
          </a:p>
          <a:p>
            <a:r>
              <a:rPr lang="en-US" sz="2400" dirty="0" smtClean="0"/>
              <a:t>Usually extra registers are required to hold values between cycles</a:t>
            </a: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642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Two-Cycle RISC-V</a:t>
            </a:r>
            <a:endParaRPr lang="en-US" sz="2800" dirty="0" smtClean="0"/>
          </a:p>
        </p:txBody>
      </p:sp>
      <p:sp>
        <p:nvSpPr>
          <p:cNvPr id="50179" name="Rectangle 17"/>
          <p:cNvSpPr>
            <a:spLocks noChangeArrowheads="1"/>
          </p:cNvSpPr>
          <p:nvPr/>
        </p:nvSpPr>
        <p:spPr bwMode="auto">
          <a:xfrm>
            <a:off x="1074738" y="2762250"/>
            <a:ext cx="452437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1538288" y="4297363"/>
            <a:ext cx="1101725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3829050" y="2771775"/>
            <a:ext cx="1101725" cy="9445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0182" name="Rectangle 17"/>
          <p:cNvSpPr>
            <a:spLocks noChangeArrowheads="1"/>
          </p:cNvSpPr>
          <p:nvPr/>
        </p:nvSpPr>
        <p:spPr bwMode="auto">
          <a:xfrm>
            <a:off x="4956175" y="1444625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31750" name="Rectangle 17"/>
          <p:cNvSpPr>
            <a:spLocks noChangeArrowheads="1"/>
          </p:cNvSpPr>
          <p:nvPr/>
        </p:nvSpPr>
        <p:spPr bwMode="auto">
          <a:xfrm>
            <a:off x="5967413" y="2765425"/>
            <a:ext cx="1101725" cy="9445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7065963" y="4268788"/>
            <a:ext cx="1101725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5654675" y="354012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940300" y="3327400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5670550" y="2935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8"/>
          <p:cNvSpPr>
            <a:spLocks noChangeShapeType="1"/>
          </p:cNvSpPr>
          <p:nvPr/>
        </p:nvSpPr>
        <p:spPr bwMode="auto">
          <a:xfrm>
            <a:off x="5511800" y="312102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 flipV="1">
            <a:off x="5680075" y="2139950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5"/>
          <p:cNvSpPr>
            <a:spLocks noChangeShapeType="1"/>
          </p:cNvSpPr>
          <p:nvPr/>
        </p:nvSpPr>
        <p:spPr bwMode="auto">
          <a:xfrm flipV="1">
            <a:off x="5521325" y="215900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8"/>
          <p:cNvSpPr>
            <a:spLocks noChangeShapeType="1"/>
          </p:cNvSpPr>
          <p:nvPr/>
        </p:nvSpPr>
        <p:spPr bwMode="auto">
          <a:xfrm rot="5400000">
            <a:off x="1350962" y="3875088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 rot="16200000" flipV="1">
            <a:off x="2100263" y="2887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 rot="5400000">
            <a:off x="2091531" y="3958432"/>
            <a:ext cx="658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 rot="16200000" flipV="1">
            <a:off x="2545557" y="3510756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99" name="Line 8"/>
          <p:cNvSpPr>
            <a:spLocks noChangeShapeType="1"/>
          </p:cNvSpPr>
          <p:nvPr/>
        </p:nvSpPr>
        <p:spPr bwMode="auto">
          <a:xfrm rot="16200000" flipH="1">
            <a:off x="6884988" y="384175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23"/>
          <p:cNvSpPr>
            <a:spLocks noChangeShapeType="1"/>
          </p:cNvSpPr>
          <p:nvPr/>
        </p:nvSpPr>
        <p:spPr bwMode="auto">
          <a:xfrm rot="16200000" flipV="1">
            <a:off x="4541044" y="2755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4"/>
          <p:cNvSpPr>
            <a:spLocks noChangeShapeType="1"/>
          </p:cNvSpPr>
          <p:nvPr/>
        </p:nvSpPr>
        <p:spPr bwMode="auto">
          <a:xfrm flipV="1">
            <a:off x="5657850" y="353695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8"/>
          <p:cNvSpPr>
            <a:spLocks noChangeShapeType="1"/>
          </p:cNvSpPr>
          <p:nvPr/>
        </p:nvSpPr>
        <p:spPr bwMode="auto">
          <a:xfrm flipH="1">
            <a:off x="4926013" y="2932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8"/>
          <p:cNvSpPr>
            <a:spLocks noChangeShapeType="1"/>
          </p:cNvSpPr>
          <p:nvPr/>
        </p:nvSpPr>
        <p:spPr bwMode="auto">
          <a:xfrm flipH="1">
            <a:off x="4919663" y="31178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7"/>
          <p:cNvSpPr>
            <a:spLocks noChangeShapeType="1"/>
          </p:cNvSpPr>
          <p:nvPr/>
        </p:nvSpPr>
        <p:spPr bwMode="auto">
          <a:xfrm flipH="1" flipV="1">
            <a:off x="5208588" y="2159000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8"/>
          <p:cNvSpPr>
            <a:spLocks noChangeShapeType="1"/>
          </p:cNvSpPr>
          <p:nvPr/>
        </p:nvSpPr>
        <p:spPr bwMode="auto">
          <a:xfrm flipH="1" flipV="1">
            <a:off x="5367338" y="21558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AutoShape 10"/>
          <p:cNvSpPr>
            <a:spLocks noChangeArrowheads="1"/>
          </p:cNvSpPr>
          <p:nvPr/>
        </p:nvSpPr>
        <p:spPr bwMode="auto">
          <a:xfrm rot="10800000" flipH="1">
            <a:off x="7666038" y="2484438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1770" name="Line 30"/>
          <p:cNvSpPr>
            <a:spLocks noChangeShapeType="1"/>
          </p:cNvSpPr>
          <p:nvPr/>
        </p:nvSpPr>
        <p:spPr bwMode="auto">
          <a:xfrm flipH="1" flipV="1">
            <a:off x="8032750" y="2706688"/>
            <a:ext cx="0" cy="1554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31"/>
          <p:cNvSpPr>
            <a:spLocks noChangeShapeType="1"/>
          </p:cNvSpPr>
          <p:nvPr/>
        </p:nvSpPr>
        <p:spPr bwMode="auto">
          <a:xfrm flipH="1" flipV="1">
            <a:off x="7947025" y="2152650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8"/>
          <p:cNvSpPr>
            <a:spLocks noChangeShapeType="1"/>
          </p:cNvSpPr>
          <p:nvPr/>
        </p:nvSpPr>
        <p:spPr bwMode="auto">
          <a:xfrm flipH="1">
            <a:off x="7072313" y="3119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33"/>
          <p:cNvSpPr>
            <a:spLocks noChangeShapeType="1"/>
          </p:cNvSpPr>
          <p:nvPr/>
        </p:nvSpPr>
        <p:spPr bwMode="auto">
          <a:xfrm flipH="1" flipV="1">
            <a:off x="7519988" y="21574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8"/>
          <p:cNvSpPr>
            <a:spLocks noChangeShapeType="1"/>
          </p:cNvSpPr>
          <p:nvPr/>
        </p:nvSpPr>
        <p:spPr bwMode="auto">
          <a:xfrm flipH="1">
            <a:off x="7059613" y="3279775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35"/>
          <p:cNvSpPr>
            <a:spLocks noChangeShapeType="1"/>
          </p:cNvSpPr>
          <p:nvPr/>
        </p:nvSpPr>
        <p:spPr bwMode="auto">
          <a:xfrm flipH="1" flipV="1">
            <a:off x="7827963" y="2720975"/>
            <a:ext cx="0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AutoShape 10"/>
          <p:cNvSpPr>
            <a:spLocks noChangeArrowheads="1"/>
          </p:cNvSpPr>
          <p:nvPr/>
        </p:nvSpPr>
        <p:spPr bwMode="auto">
          <a:xfrm rot="-5400000" flipH="1" flipV="1">
            <a:off x="1550194" y="2878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31777" name="Oval 37"/>
          <p:cNvSpPr>
            <a:spLocks noChangeArrowheads="1"/>
          </p:cNvSpPr>
          <p:nvPr/>
        </p:nvSpPr>
        <p:spPr bwMode="auto">
          <a:xfrm>
            <a:off x="2119313" y="2994025"/>
            <a:ext cx="287337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31778" name="Line 8"/>
          <p:cNvSpPr>
            <a:spLocks noChangeShapeType="1"/>
          </p:cNvSpPr>
          <p:nvPr/>
        </p:nvSpPr>
        <p:spPr bwMode="auto">
          <a:xfrm rot="16200000" flipV="1">
            <a:off x="2156618" y="3374232"/>
            <a:ext cx="201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Line 40"/>
          <p:cNvSpPr>
            <a:spLocks noChangeShapeType="1"/>
          </p:cNvSpPr>
          <p:nvPr/>
        </p:nvSpPr>
        <p:spPr bwMode="auto">
          <a:xfrm rot="16200000" flipH="1">
            <a:off x="1621632" y="2891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Line 8"/>
          <p:cNvSpPr>
            <a:spLocks noChangeShapeType="1"/>
          </p:cNvSpPr>
          <p:nvPr/>
        </p:nvSpPr>
        <p:spPr bwMode="auto">
          <a:xfrm flipH="1">
            <a:off x="7065963" y="29337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Line 43"/>
          <p:cNvSpPr>
            <a:spLocks noChangeShapeType="1"/>
          </p:cNvSpPr>
          <p:nvPr/>
        </p:nvSpPr>
        <p:spPr bwMode="auto">
          <a:xfrm flipH="1" flipV="1">
            <a:off x="7348538" y="25828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Line 44"/>
          <p:cNvSpPr>
            <a:spLocks noChangeShapeType="1"/>
          </p:cNvSpPr>
          <p:nvPr/>
        </p:nvSpPr>
        <p:spPr bwMode="auto">
          <a:xfrm rot="16200000" flipV="1">
            <a:off x="4735513" y="-9525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Line 45"/>
          <p:cNvSpPr>
            <a:spLocks noChangeShapeType="1"/>
          </p:cNvSpPr>
          <p:nvPr/>
        </p:nvSpPr>
        <p:spPr bwMode="auto">
          <a:xfrm rot="16200000" flipH="1">
            <a:off x="2035969" y="2783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Line 46"/>
          <p:cNvSpPr>
            <a:spLocks noChangeShapeType="1"/>
          </p:cNvSpPr>
          <p:nvPr/>
        </p:nvSpPr>
        <p:spPr bwMode="auto">
          <a:xfrm flipH="1" flipV="1">
            <a:off x="2133600" y="258286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9" name="Rectangle 17"/>
          <p:cNvSpPr>
            <a:spLocks noChangeArrowheads="1"/>
          </p:cNvSpPr>
          <p:nvPr/>
        </p:nvSpPr>
        <p:spPr bwMode="auto">
          <a:xfrm>
            <a:off x="2671763" y="2781300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f2d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787" name="Line 8"/>
          <p:cNvSpPr>
            <a:spLocks noChangeShapeType="1"/>
          </p:cNvSpPr>
          <p:nvPr/>
        </p:nvSpPr>
        <p:spPr bwMode="auto">
          <a:xfrm flipH="1">
            <a:off x="3121025" y="3538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9"/>
          <p:cNvSpPr>
            <a:spLocks noChangeShapeType="1"/>
          </p:cNvSpPr>
          <p:nvPr/>
        </p:nvSpPr>
        <p:spPr bwMode="auto">
          <a:xfrm flipH="1" flipV="1">
            <a:off x="3429000" y="35353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8"/>
          <p:cNvSpPr>
            <a:spLocks noChangeShapeType="1"/>
          </p:cNvSpPr>
          <p:nvPr/>
        </p:nvSpPr>
        <p:spPr bwMode="auto">
          <a:xfrm>
            <a:off x="3125788" y="3335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AutoShape 52"/>
          <p:cNvSpPr>
            <a:spLocks noChangeArrowheads="1"/>
          </p:cNvSpPr>
          <p:nvPr/>
        </p:nvSpPr>
        <p:spPr bwMode="auto">
          <a:xfrm>
            <a:off x="1168400" y="3540125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31791" name="AutoShape 53"/>
          <p:cNvSpPr>
            <a:spLocks noChangeArrowheads="1"/>
          </p:cNvSpPr>
          <p:nvPr/>
        </p:nvSpPr>
        <p:spPr bwMode="auto">
          <a:xfrm>
            <a:off x="2778125" y="3544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0228" name="Rectangle 17"/>
          <p:cNvSpPr>
            <a:spLocks noChangeArrowheads="1"/>
          </p:cNvSpPr>
          <p:nvPr/>
        </p:nvSpPr>
        <p:spPr bwMode="auto">
          <a:xfrm>
            <a:off x="2359025" y="2084388"/>
            <a:ext cx="1058863" cy="327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state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31793" name="AutoShape 53"/>
          <p:cNvSpPr>
            <a:spLocks noChangeArrowheads="1"/>
          </p:cNvSpPr>
          <p:nvPr/>
        </p:nvSpPr>
        <p:spPr bwMode="auto">
          <a:xfrm rot="5400000">
            <a:off x="2285207" y="2196306"/>
            <a:ext cx="255588" cy="984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31794" name="Line 8"/>
          <p:cNvSpPr>
            <a:spLocks noChangeShapeType="1"/>
          </p:cNvSpPr>
          <p:nvPr/>
        </p:nvSpPr>
        <p:spPr bwMode="auto">
          <a:xfrm rot="5400000">
            <a:off x="2700337" y="2595563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95" name="TextBox 58"/>
          <p:cNvSpPr txBox="1">
            <a:spLocks noChangeArrowheads="1"/>
          </p:cNvSpPr>
          <p:nvPr/>
        </p:nvSpPr>
        <p:spPr bwMode="auto">
          <a:xfrm>
            <a:off x="1412875" y="5380038"/>
            <a:ext cx="657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Introduce register </a:t>
            </a:r>
            <a:r>
              <a:rPr lang="en-US" dirty="0" smtClean="0"/>
              <a:t>“f2d” </a:t>
            </a:r>
            <a:r>
              <a:rPr lang="en-US" dirty="0"/>
              <a:t>to hold a fetched instruction and register “</a:t>
            </a:r>
            <a:r>
              <a:rPr lang="en-US" dirty="0" smtClean="0"/>
              <a:t>state</a:t>
            </a:r>
            <a:r>
              <a:rPr lang="en-US" dirty="0"/>
              <a:t>” to remember </a:t>
            </a:r>
            <a:r>
              <a:rPr lang="en-US" dirty="0" smtClean="0"/>
              <a:t>the state </a:t>
            </a:r>
            <a:r>
              <a:rPr lang="en-US" dirty="0"/>
              <a:t>(fetch/execute) </a:t>
            </a:r>
            <a:r>
              <a:rPr lang="en-US" dirty="0" smtClean="0"/>
              <a:t>of the processor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6" name="Straight Connector 5"/>
          <p:cNvCxnSpPr>
            <a:endCxn id="31799" idx="0"/>
          </p:cNvCxnSpPr>
          <p:nvPr/>
        </p:nvCxnSpPr>
        <p:spPr bwMode="auto">
          <a:xfrm>
            <a:off x="7065963" y="3421063"/>
            <a:ext cx="239713" cy="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Line 40"/>
          <p:cNvSpPr>
            <a:spLocks noChangeShapeType="1"/>
          </p:cNvSpPr>
          <p:nvPr/>
        </p:nvSpPr>
        <p:spPr bwMode="auto">
          <a:xfrm rot="16200000" flipH="1">
            <a:off x="2031207" y="3036888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Two-Cycle RISC-V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5439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#(Data)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#(State)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(Fetch);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== 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Execute;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Two-Cycle RISC V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>The Execute Cycle</a:t>
            </a:r>
            <a:endParaRPr lang="en-US" sz="3600" i="1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495425"/>
            <a:ext cx="82962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stage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	let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f2d;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rVal1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rf.rd1(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dInst.src1));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rVal2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rf.rd2(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dInst.src2));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St,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 &lt;= Fetch;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042" y="2153265"/>
            <a:ext cx="7322918" cy="4004187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19484" y="6157452"/>
            <a:ext cx="3812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change from single-cycle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2828110" y="1615045"/>
            <a:ext cx="93220" cy="35982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98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6056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Two-Cycle RISC-V: </a:t>
            </a:r>
            <a:r>
              <a:rPr lang="en-US" sz="2400" i="1" dirty="0" smtClean="0"/>
              <a:t>Analysis</a:t>
            </a:r>
            <a:r>
              <a:rPr lang="en-US" sz="3600" dirty="0" smtClean="0"/>
              <a:t> </a:t>
            </a:r>
            <a:endParaRPr lang="en-US" sz="2800" dirty="0" smtClean="0"/>
          </a:p>
        </p:txBody>
      </p:sp>
      <p:sp>
        <p:nvSpPr>
          <p:cNvPr id="50179" name="Rectangle 17"/>
          <p:cNvSpPr>
            <a:spLocks noChangeArrowheads="1"/>
          </p:cNvSpPr>
          <p:nvPr/>
        </p:nvSpPr>
        <p:spPr bwMode="auto">
          <a:xfrm>
            <a:off x="1074738" y="2762988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1538288" y="42981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3829050" y="277251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0182" name="Rectangle 17"/>
          <p:cNvSpPr>
            <a:spLocks noChangeArrowheads="1"/>
          </p:cNvSpPr>
          <p:nvPr/>
        </p:nvSpPr>
        <p:spPr bwMode="auto">
          <a:xfrm>
            <a:off x="4956175" y="1445363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41990" name="Rectangle 17"/>
          <p:cNvSpPr>
            <a:spLocks noChangeArrowheads="1"/>
          </p:cNvSpPr>
          <p:nvPr/>
        </p:nvSpPr>
        <p:spPr bwMode="auto">
          <a:xfrm>
            <a:off x="5967413" y="2766163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7065963" y="426952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5654675" y="3540863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4940300" y="3328138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8"/>
          <p:cNvSpPr>
            <a:spLocks noChangeShapeType="1"/>
          </p:cNvSpPr>
          <p:nvPr/>
        </p:nvSpPr>
        <p:spPr bwMode="auto">
          <a:xfrm>
            <a:off x="5670550" y="29360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8"/>
          <p:cNvSpPr>
            <a:spLocks noChangeShapeType="1"/>
          </p:cNvSpPr>
          <p:nvPr/>
        </p:nvSpPr>
        <p:spPr bwMode="auto">
          <a:xfrm>
            <a:off x="5511800" y="31217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V="1">
            <a:off x="5680075" y="2140688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V="1">
            <a:off x="5521325" y="21597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8"/>
          <p:cNvSpPr>
            <a:spLocks noChangeShapeType="1"/>
          </p:cNvSpPr>
          <p:nvPr/>
        </p:nvSpPr>
        <p:spPr bwMode="auto">
          <a:xfrm rot="5400000">
            <a:off x="1350962" y="3875826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rot="16200000" flipV="1">
            <a:off x="2100263" y="28884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8"/>
          <p:cNvSpPr>
            <a:spLocks noChangeShapeType="1"/>
          </p:cNvSpPr>
          <p:nvPr/>
        </p:nvSpPr>
        <p:spPr bwMode="auto">
          <a:xfrm rot="5400000">
            <a:off x="2091532" y="3959169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rot="16200000" flipV="1">
            <a:off x="2545557" y="3511493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40" name="Line 8"/>
          <p:cNvSpPr>
            <a:spLocks noChangeShapeType="1"/>
          </p:cNvSpPr>
          <p:nvPr/>
        </p:nvSpPr>
        <p:spPr bwMode="auto">
          <a:xfrm rot="16200000" flipH="1">
            <a:off x="6884988" y="3842488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Line 23"/>
          <p:cNvSpPr>
            <a:spLocks noChangeShapeType="1"/>
          </p:cNvSpPr>
          <p:nvPr/>
        </p:nvSpPr>
        <p:spPr bwMode="auto">
          <a:xfrm rot="16200000" flipV="1">
            <a:off x="4541044" y="2755844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Line 24"/>
          <p:cNvSpPr>
            <a:spLocks noChangeShapeType="1"/>
          </p:cNvSpPr>
          <p:nvPr/>
        </p:nvSpPr>
        <p:spPr bwMode="auto">
          <a:xfrm flipV="1">
            <a:off x="5657850" y="3537688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8"/>
          <p:cNvSpPr>
            <a:spLocks noChangeShapeType="1"/>
          </p:cNvSpPr>
          <p:nvPr/>
        </p:nvSpPr>
        <p:spPr bwMode="auto">
          <a:xfrm flipH="1">
            <a:off x="4926013" y="293285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8"/>
          <p:cNvSpPr>
            <a:spLocks noChangeShapeType="1"/>
          </p:cNvSpPr>
          <p:nvPr/>
        </p:nvSpPr>
        <p:spPr bwMode="auto">
          <a:xfrm flipH="1">
            <a:off x="4919663" y="311858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H="1" flipV="1">
            <a:off x="5208588" y="2159738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Line 28"/>
          <p:cNvSpPr>
            <a:spLocks noChangeShapeType="1"/>
          </p:cNvSpPr>
          <p:nvPr/>
        </p:nvSpPr>
        <p:spPr bwMode="auto">
          <a:xfrm flipH="1" flipV="1">
            <a:off x="5367338" y="215656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AutoShape 10"/>
          <p:cNvSpPr>
            <a:spLocks noChangeArrowheads="1"/>
          </p:cNvSpPr>
          <p:nvPr/>
        </p:nvSpPr>
        <p:spPr bwMode="auto">
          <a:xfrm rot="10800000" flipH="1">
            <a:off x="7666038" y="2485175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0" name="Line 30"/>
          <p:cNvSpPr>
            <a:spLocks noChangeShapeType="1"/>
          </p:cNvSpPr>
          <p:nvPr/>
        </p:nvSpPr>
        <p:spPr bwMode="auto">
          <a:xfrm flipH="1" flipV="1">
            <a:off x="8032750" y="2707425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Line 31"/>
          <p:cNvSpPr>
            <a:spLocks noChangeShapeType="1"/>
          </p:cNvSpPr>
          <p:nvPr/>
        </p:nvSpPr>
        <p:spPr bwMode="auto">
          <a:xfrm flipH="1" flipV="1">
            <a:off x="7947025" y="2153388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Line 8"/>
          <p:cNvSpPr>
            <a:spLocks noChangeShapeType="1"/>
          </p:cNvSpPr>
          <p:nvPr/>
        </p:nvSpPr>
        <p:spPr bwMode="auto">
          <a:xfrm flipH="1">
            <a:off x="7072313" y="3120175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Line 33"/>
          <p:cNvSpPr>
            <a:spLocks noChangeShapeType="1"/>
          </p:cNvSpPr>
          <p:nvPr/>
        </p:nvSpPr>
        <p:spPr bwMode="auto">
          <a:xfrm flipH="1" flipV="1">
            <a:off x="7519988" y="2158150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Line 8"/>
          <p:cNvSpPr>
            <a:spLocks noChangeShapeType="1"/>
          </p:cNvSpPr>
          <p:nvPr/>
        </p:nvSpPr>
        <p:spPr bwMode="auto">
          <a:xfrm flipH="1">
            <a:off x="7059613" y="3280513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Line 35"/>
          <p:cNvSpPr>
            <a:spLocks noChangeShapeType="1"/>
          </p:cNvSpPr>
          <p:nvPr/>
        </p:nvSpPr>
        <p:spPr bwMode="auto">
          <a:xfrm flipH="1" flipV="1">
            <a:off x="7827963" y="2721713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6" name="AutoShape 10"/>
          <p:cNvSpPr>
            <a:spLocks noChangeArrowheads="1"/>
          </p:cNvSpPr>
          <p:nvPr/>
        </p:nvSpPr>
        <p:spPr bwMode="auto">
          <a:xfrm rot="-5400000" flipH="1" flipV="1">
            <a:off x="1550194" y="2879669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2119313" y="2994763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42018" name="Line 8"/>
          <p:cNvSpPr>
            <a:spLocks noChangeShapeType="1"/>
          </p:cNvSpPr>
          <p:nvPr/>
        </p:nvSpPr>
        <p:spPr bwMode="auto">
          <a:xfrm rot="16200000" flipV="1">
            <a:off x="2156619" y="3374969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9" name="Line 40"/>
          <p:cNvSpPr>
            <a:spLocks noChangeShapeType="1"/>
          </p:cNvSpPr>
          <p:nvPr/>
        </p:nvSpPr>
        <p:spPr bwMode="auto">
          <a:xfrm rot="16200000" flipH="1">
            <a:off x="1621632" y="2892368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0" name="Line 41"/>
          <p:cNvSpPr>
            <a:spLocks noChangeShapeType="1"/>
          </p:cNvSpPr>
          <p:nvPr/>
        </p:nvSpPr>
        <p:spPr bwMode="auto">
          <a:xfrm rot="16200000" flipH="1">
            <a:off x="2028032" y="3054293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1" name="Line 8"/>
          <p:cNvSpPr>
            <a:spLocks noChangeShapeType="1"/>
          </p:cNvSpPr>
          <p:nvPr/>
        </p:nvSpPr>
        <p:spPr bwMode="auto">
          <a:xfrm flipH="1">
            <a:off x="7065963" y="293443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2" name="Line 43"/>
          <p:cNvSpPr>
            <a:spLocks noChangeShapeType="1"/>
          </p:cNvSpPr>
          <p:nvPr/>
        </p:nvSpPr>
        <p:spPr bwMode="auto">
          <a:xfrm flipH="1" flipV="1">
            <a:off x="7348538" y="25836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3" name="Line 44"/>
          <p:cNvSpPr>
            <a:spLocks noChangeShapeType="1"/>
          </p:cNvSpPr>
          <p:nvPr/>
        </p:nvSpPr>
        <p:spPr bwMode="auto">
          <a:xfrm rot="16200000" flipV="1">
            <a:off x="4735513" y="-878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5"/>
          <p:cNvSpPr>
            <a:spLocks noChangeShapeType="1"/>
          </p:cNvSpPr>
          <p:nvPr/>
        </p:nvSpPr>
        <p:spPr bwMode="auto">
          <a:xfrm rot="16200000" flipH="1">
            <a:off x="2035969" y="2784419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5" name="Line 46"/>
          <p:cNvSpPr>
            <a:spLocks noChangeShapeType="1"/>
          </p:cNvSpPr>
          <p:nvPr/>
        </p:nvSpPr>
        <p:spPr bwMode="auto">
          <a:xfrm flipH="1" flipV="1">
            <a:off x="2133600" y="2583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219" name="Rectangle 17"/>
          <p:cNvSpPr>
            <a:spLocks noChangeArrowheads="1"/>
          </p:cNvSpPr>
          <p:nvPr/>
        </p:nvSpPr>
        <p:spPr bwMode="auto">
          <a:xfrm>
            <a:off x="2671763" y="2782038"/>
            <a:ext cx="452437" cy="9334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rgbClr val="FF0000"/>
                </a:solidFill>
                <a:latin typeface="Verdana" pitchFamily="-96" charset="0"/>
              </a:rPr>
              <a:t>fr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42027" name="Line 8"/>
          <p:cNvSpPr>
            <a:spLocks noChangeShapeType="1"/>
          </p:cNvSpPr>
          <p:nvPr/>
        </p:nvSpPr>
        <p:spPr bwMode="auto">
          <a:xfrm flipH="1">
            <a:off x="3121025" y="353927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28" name="Line 49"/>
          <p:cNvSpPr>
            <a:spLocks noChangeShapeType="1"/>
          </p:cNvSpPr>
          <p:nvPr/>
        </p:nvSpPr>
        <p:spPr bwMode="auto">
          <a:xfrm flipH="1" flipV="1">
            <a:off x="3429000" y="3536100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Line 8"/>
          <p:cNvSpPr>
            <a:spLocks noChangeShapeType="1"/>
          </p:cNvSpPr>
          <p:nvPr/>
        </p:nvSpPr>
        <p:spPr bwMode="auto">
          <a:xfrm>
            <a:off x="3125788" y="3336075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AutoShape 52"/>
          <p:cNvSpPr>
            <a:spLocks noChangeArrowheads="1"/>
          </p:cNvSpPr>
          <p:nvPr/>
        </p:nvSpPr>
        <p:spPr bwMode="auto">
          <a:xfrm>
            <a:off x="1168400" y="3540863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1" name="AutoShape 53"/>
          <p:cNvSpPr>
            <a:spLocks noChangeArrowheads="1"/>
          </p:cNvSpPr>
          <p:nvPr/>
        </p:nvSpPr>
        <p:spPr bwMode="auto">
          <a:xfrm>
            <a:off x="2778125" y="3545625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0228" name="Rectangle 17"/>
          <p:cNvSpPr>
            <a:spLocks noChangeArrowheads="1"/>
          </p:cNvSpPr>
          <p:nvPr/>
        </p:nvSpPr>
        <p:spPr bwMode="auto">
          <a:xfrm>
            <a:off x="2597150" y="2085125"/>
            <a:ext cx="1058863" cy="3270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stage</a:t>
            </a:r>
          </a:p>
        </p:txBody>
      </p:sp>
      <p:sp>
        <p:nvSpPr>
          <p:cNvPr id="42033" name="AutoShape 53"/>
          <p:cNvSpPr>
            <a:spLocks noChangeArrowheads="1"/>
          </p:cNvSpPr>
          <p:nvPr/>
        </p:nvSpPr>
        <p:spPr bwMode="auto">
          <a:xfrm rot="5400000">
            <a:off x="2523332" y="2197044"/>
            <a:ext cx="255587" cy="984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42034" name="Line 8"/>
          <p:cNvSpPr>
            <a:spLocks noChangeShapeType="1"/>
          </p:cNvSpPr>
          <p:nvPr/>
        </p:nvSpPr>
        <p:spPr bwMode="auto">
          <a:xfrm rot="5400000">
            <a:off x="2700337" y="2596301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35" name="Line 8"/>
          <p:cNvSpPr>
            <a:spLocks noChangeShapeType="1"/>
          </p:cNvSpPr>
          <p:nvPr/>
        </p:nvSpPr>
        <p:spPr bwMode="auto">
          <a:xfrm flipH="1">
            <a:off x="3122613" y="31820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036" name="Line 27"/>
          <p:cNvSpPr>
            <a:spLocks noChangeShapeType="1"/>
          </p:cNvSpPr>
          <p:nvPr/>
        </p:nvSpPr>
        <p:spPr bwMode="auto">
          <a:xfrm flipH="1" flipV="1">
            <a:off x="3405188" y="2408975"/>
            <a:ext cx="0" cy="776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336969" y="4227616"/>
            <a:ext cx="333696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any given clock cycle, lot of unused hardware !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40083" y="1601189"/>
            <a:ext cx="119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50571" y="1601189"/>
            <a:ext cx="87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2933205" y="1959428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 flipV="1">
            <a:off x="2384961" y="1957449"/>
            <a:ext cx="439387" cy="118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256968" y="5617031"/>
            <a:ext cx="744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Pipeline execution of instructions to increase the throughput 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059613" y="3421800"/>
            <a:ext cx="246063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/>
              <a:t>Problems in Instruction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12" y="3846776"/>
            <a:ext cx="8218118" cy="24155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i="1" dirty="0"/>
              <a:t>Control hazard: </a:t>
            </a:r>
            <a:r>
              <a:rPr lang="en-US" sz="2000" dirty="0" smtClean="0"/>
              <a:t>Inst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 is not known until </a:t>
            </a:r>
            <a:r>
              <a:rPr lang="en-US" sz="2000" dirty="0" err="1" smtClean="0"/>
              <a:t>Inst</a:t>
            </a:r>
            <a:r>
              <a:rPr lang="en-US" sz="2000" baseline="-25000" dirty="0" err="1" smtClean="0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is at least decoded. So which instruction should be fetched?</a:t>
            </a:r>
          </a:p>
          <a:p>
            <a:r>
              <a:rPr lang="en-US" sz="2000" i="1" dirty="0"/>
              <a:t>Structural hazard: </a:t>
            </a:r>
            <a:r>
              <a:rPr lang="en-US" sz="2000" dirty="0"/>
              <a:t>Two instructions in the pipeline may require the same resource at the same time, e.g., contention for memory</a:t>
            </a:r>
          </a:p>
          <a:p>
            <a:r>
              <a:rPr lang="en-US" sz="2000" i="1" dirty="0"/>
              <a:t>Data hazard: </a:t>
            </a:r>
            <a:r>
              <a:rPr lang="en-US" sz="2000" dirty="0" err="1"/>
              <a:t>Inst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may </a:t>
            </a:r>
            <a:r>
              <a:rPr lang="en-US" sz="2000" dirty="0"/>
              <a:t>affect the state of the machine (pc, </a:t>
            </a:r>
            <a:r>
              <a:rPr lang="en-US" sz="2000" dirty="0" err="1"/>
              <a:t>rf</a:t>
            </a:r>
            <a:r>
              <a:rPr lang="en-US" sz="2000" dirty="0"/>
              <a:t>, </a:t>
            </a:r>
            <a:r>
              <a:rPr lang="en-US" sz="2000" dirty="0" err="1"/>
              <a:t>dMem</a:t>
            </a:r>
            <a:r>
              <a:rPr lang="en-US" sz="2000" dirty="0"/>
              <a:t>) – Inst</a:t>
            </a:r>
            <a:r>
              <a:rPr lang="en-US" sz="2000" baseline="-25000" dirty="0"/>
              <a:t>i+1</a:t>
            </a:r>
            <a:r>
              <a:rPr lang="en-US" sz="2000" dirty="0" smtClean="0"/>
              <a:t>must </a:t>
            </a:r>
            <a:r>
              <a:rPr lang="en-US" sz="2000" dirty="0"/>
              <a:t>be fully cognizant of this change</a:t>
            </a:r>
            <a:endParaRPr lang="en-US" sz="2000" i="1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2237038" y="1600171"/>
            <a:ext cx="51580" cy="215376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074739" y="2543370"/>
            <a:ext cx="299918" cy="57784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PC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900555" y="2549197"/>
            <a:ext cx="730327" cy="5778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Decode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647720" y="1737300"/>
            <a:ext cx="2133102" cy="43508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Register File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318063" y="2545312"/>
            <a:ext cx="730327" cy="5778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Execute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046285" y="3275388"/>
            <a:ext cx="730327" cy="47854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Memory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4110751" y="3019242"/>
            <a:ext cx="20625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637196" y="2889106"/>
            <a:ext cx="67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121275" y="2649227"/>
            <a:ext cx="1936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016040" y="2762854"/>
            <a:ext cx="303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4127589" y="2162672"/>
            <a:ext cx="0" cy="4875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4022354" y="2174326"/>
            <a:ext cx="0" cy="58173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rot="16200000" flipV="1">
            <a:off x="1754553" y="2590869"/>
            <a:ext cx="0" cy="757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389390" y="3275146"/>
            <a:ext cx="730327" cy="47878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Memory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rot="5400000">
            <a:off x="1382544" y="3120972"/>
            <a:ext cx="30834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rot="5400000">
            <a:off x="1857286" y="3161343"/>
            <a:ext cx="220733" cy="10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rot="16200000" flipV="1">
            <a:off x="2049736" y="2969946"/>
            <a:ext cx="0" cy="163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 rot="16200000" flipH="1">
            <a:off x="5040818" y="3110775"/>
            <a:ext cx="32874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rot="16200000" flipV="1">
            <a:off x="3372532" y="2481730"/>
            <a:ext cx="0" cy="14848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4112856" y="3017300"/>
            <a:ext cx="0" cy="2068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H="1">
            <a:off x="3627726" y="2647284"/>
            <a:ext cx="1936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623516" y="2760912"/>
            <a:ext cx="303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 flipV="1">
            <a:off x="3815043" y="2174326"/>
            <a:ext cx="0" cy="47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H="1" flipV="1">
            <a:off x="3920277" y="2172383"/>
            <a:ext cx="0" cy="58173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 rot="10800000" flipH="1">
            <a:off x="5444071" y="2373415"/>
            <a:ext cx="372530" cy="14082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50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H="1" flipV="1">
            <a:off x="5687162" y="2509378"/>
            <a:ext cx="0" cy="76285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H="1" flipV="1">
            <a:off x="5630336" y="2170441"/>
            <a:ext cx="0" cy="1961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5050495" y="2761882"/>
            <a:ext cx="303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 flipH="1" flipV="1">
            <a:off x="5347256" y="2173354"/>
            <a:ext cx="0" cy="58173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H="1">
            <a:off x="5042076" y="2859971"/>
            <a:ext cx="5145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flipH="1" flipV="1">
            <a:off x="5551410" y="2518119"/>
            <a:ext cx="0" cy="3408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39" name="AutoShape 10"/>
          <p:cNvSpPr>
            <a:spLocks noChangeArrowheads="1"/>
          </p:cNvSpPr>
          <p:nvPr/>
        </p:nvSpPr>
        <p:spPr bwMode="auto">
          <a:xfrm rot="16200000" flipH="1" flipV="1">
            <a:off x="1404284" y="2608865"/>
            <a:ext cx="343794" cy="15259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500"/>
          </a:p>
        </p:txBody>
      </p:sp>
      <p:sp>
        <p:nvSpPr>
          <p:cNvPr id="40" name="Oval 37"/>
          <p:cNvSpPr>
            <a:spLocks noChangeArrowheads="1"/>
          </p:cNvSpPr>
          <p:nvPr/>
        </p:nvSpPr>
        <p:spPr bwMode="auto">
          <a:xfrm>
            <a:off x="1767181" y="2685160"/>
            <a:ext cx="190474" cy="175781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900"/>
              <a:t>+4</a:t>
            </a:r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rot="16200000" flipV="1">
            <a:off x="1797066" y="2917755"/>
            <a:ext cx="123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rot="16200000" flipH="1">
            <a:off x="1437272" y="2617365"/>
            <a:ext cx="0" cy="1336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rot="16200000" flipH="1">
            <a:off x="1706672" y="2716911"/>
            <a:ext cx="0" cy="1210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46285" y="2648256"/>
            <a:ext cx="1936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 flipV="1">
            <a:off x="5233602" y="2386040"/>
            <a:ext cx="0" cy="2631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rot="16200000" flipV="1">
            <a:off x="3501444" y="666913"/>
            <a:ext cx="0" cy="3453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rot="16200000" flipH="1">
            <a:off x="1711933" y="2551813"/>
            <a:ext cx="0" cy="1210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V="1">
            <a:off x="1776652" y="2385977"/>
            <a:ext cx="2624" cy="23073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133397" y="2555024"/>
            <a:ext cx="299918" cy="571047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05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05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0" name="Line 8"/>
          <p:cNvSpPr>
            <a:spLocks noChangeShapeType="1"/>
          </p:cNvSpPr>
          <p:nvPr/>
        </p:nvSpPr>
        <p:spPr bwMode="auto">
          <a:xfrm flipH="1">
            <a:off x="2431210" y="3018271"/>
            <a:ext cx="20625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sz="1200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H="1" flipV="1">
            <a:off x="2635365" y="3016329"/>
            <a:ext cx="0" cy="2068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52" name="Line 8"/>
          <p:cNvSpPr>
            <a:spLocks noChangeShapeType="1"/>
          </p:cNvSpPr>
          <p:nvPr/>
        </p:nvSpPr>
        <p:spPr bwMode="auto">
          <a:xfrm>
            <a:off x="2434367" y="2893961"/>
            <a:ext cx="46092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 sz="1200"/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1136827" y="3019242"/>
            <a:ext cx="169428" cy="99059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200"/>
          </a:p>
        </p:txBody>
      </p:sp>
      <p:sp>
        <p:nvSpPr>
          <p:cNvPr id="54" name="AutoShape 53"/>
          <p:cNvSpPr>
            <a:spLocks noChangeArrowheads="1"/>
          </p:cNvSpPr>
          <p:nvPr/>
        </p:nvSpPr>
        <p:spPr bwMode="auto">
          <a:xfrm>
            <a:off x="2203904" y="3022156"/>
            <a:ext cx="169428" cy="99059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200"/>
          </a:p>
        </p:txBody>
      </p:sp>
      <p:sp>
        <p:nvSpPr>
          <p:cNvPr id="57" name="TextBox 56"/>
          <p:cNvSpPr txBox="1"/>
          <p:nvPr/>
        </p:nvSpPr>
        <p:spPr>
          <a:xfrm>
            <a:off x="2630103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662922" y="6187166"/>
            <a:ext cx="6980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none of these hazards were present in the FFT pipeline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75" name="Straight Connector 74"/>
          <p:cNvCxnSpPr>
            <a:endCxn id="55" idx="0"/>
          </p:cNvCxnSpPr>
          <p:nvPr/>
        </p:nvCxnSpPr>
        <p:spPr bwMode="auto">
          <a:xfrm>
            <a:off x="5037841" y="2946404"/>
            <a:ext cx="16734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versus Instruction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47" y="1619992"/>
            <a:ext cx="7772400" cy="4773188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data items </a:t>
            </a:r>
            <a:r>
              <a:rPr lang="en-US" sz="2400" dirty="0"/>
              <a:t>in an </a:t>
            </a:r>
            <a:r>
              <a:rPr lang="en-US" sz="2400" dirty="0" smtClean="0"/>
              <a:t>arithmetic pipeline, </a:t>
            </a:r>
            <a:r>
              <a:rPr lang="en-US" sz="2400" dirty="0"/>
              <a:t>e.g., </a:t>
            </a:r>
            <a:r>
              <a:rPr lang="en-US" sz="2400" dirty="0" smtClean="0"/>
              <a:t>FFT, are independent </a:t>
            </a:r>
            <a:r>
              <a:rPr lang="en-US" sz="2400" dirty="0"/>
              <a:t>of each other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entities in an instruction pipeline affect each other</a:t>
            </a:r>
          </a:p>
          <a:p>
            <a:pPr lvl="1"/>
            <a:r>
              <a:rPr lang="en-US" sz="2000" dirty="0" smtClean="0"/>
              <a:t>This causes pipeline stalls or requires other fancy tricks to avoid stalls</a:t>
            </a:r>
          </a:p>
          <a:p>
            <a:pPr lvl="1"/>
            <a:r>
              <a:rPr lang="en-US" sz="2000" dirty="0" smtClean="0"/>
              <a:t>Processor pipelines are significantly more complicated than arithmetic pipelines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06662" y="2595748"/>
            <a:ext cx="5373687" cy="1511300"/>
            <a:chOff x="1554163" y="1752600"/>
            <a:chExt cx="5373687" cy="1511300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492500" y="2854325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4740275" y="2863850"/>
              <a:ext cx="965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grpSp>
          <p:nvGrpSpPr>
            <p:cNvPr id="10" name="Group 63"/>
            <p:cNvGrpSpPr/>
            <p:nvPr/>
          </p:nvGrpSpPr>
          <p:grpSpPr>
            <a:xfrm>
              <a:off x="1554163" y="1752600"/>
              <a:ext cx="5373687" cy="1460500"/>
              <a:chOff x="1554163" y="1752600"/>
              <a:chExt cx="5373687" cy="1460500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 flipV="1">
                <a:off x="1819606" y="2267430"/>
                <a:ext cx="750887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554163" y="2451100"/>
                <a:ext cx="3349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x</a:t>
                </a: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36306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27463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>
                <a:off x="388302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2816225"/>
                <a:ext cx="614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inQ</a:t>
                </a:r>
                <a:endParaRPr lang="en-US" baseline="-25000"/>
              </a:p>
            </p:txBody>
          </p:sp>
          <p:grpSp>
            <p:nvGrpSpPr>
              <p:cNvPr id="24" name="Group 13"/>
              <p:cNvGrpSpPr>
                <a:grpSpLocks/>
              </p:cNvGrpSpPr>
              <p:nvPr/>
            </p:nvGrpSpPr>
            <p:grpSpPr bwMode="auto">
              <a:xfrm>
                <a:off x="2952750" y="1981200"/>
                <a:ext cx="666750" cy="542925"/>
                <a:chOff x="0" y="3126"/>
                <a:chExt cx="420" cy="342"/>
              </a:xfrm>
            </p:grpSpPr>
            <p:sp>
              <p:nvSpPr>
                <p:cNvPr id="4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f0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4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>
                <a:off x="490696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>
                <a:off x="402272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515937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9"/>
              <p:cNvGrpSpPr>
                <a:grpSpLocks/>
              </p:cNvGrpSpPr>
              <p:nvPr/>
            </p:nvGrpSpPr>
            <p:grpSpPr bwMode="auto">
              <a:xfrm>
                <a:off x="4229100" y="1981200"/>
                <a:ext cx="666750" cy="542925"/>
                <a:chOff x="0" y="3126"/>
                <a:chExt cx="420" cy="342"/>
              </a:xfrm>
            </p:grpSpPr>
            <p:sp>
              <p:nvSpPr>
                <p:cNvPr id="4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f1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2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1833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2990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24"/>
              <p:cNvGrpSpPr>
                <a:grpSpLocks/>
              </p:cNvGrpSpPr>
              <p:nvPr/>
            </p:nvGrpSpPr>
            <p:grpSpPr bwMode="auto">
              <a:xfrm>
                <a:off x="5505450" y="1981200"/>
                <a:ext cx="666750" cy="542925"/>
                <a:chOff x="0" y="3126"/>
                <a:chExt cx="420" cy="342"/>
              </a:xfrm>
            </p:grpSpPr>
            <p:sp>
              <p:nvSpPr>
                <p:cNvPr id="3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10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dirty="0" smtClean="0">
                      <a:latin typeface="Courier New" pitchFamily="49" charset="0"/>
                    </a:rPr>
                    <a:t>f2</a:t>
                  </a:r>
                  <a:endParaRPr lang="en-US" dirty="0">
                    <a:latin typeface="Courier New" pitchFamily="49" charset="0"/>
                  </a:endParaRPr>
                </a:p>
              </p:txBody>
            </p:sp>
            <p:sp>
              <p:nvSpPr>
                <p:cNvPr id="40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27"/>
              <p:cNvGrpSpPr>
                <a:grpSpLocks/>
              </p:cNvGrpSpPr>
              <p:nvPr/>
            </p:nvGrpSpPr>
            <p:grpSpPr bwMode="auto">
              <a:xfrm>
                <a:off x="6134101" y="1760538"/>
                <a:ext cx="457200" cy="1068388"/>
                <a:chOff x="4698" y="285"/>
                <a:chExt cx="288" cy="673"/>
              </a:xfrm>
            </p:grpSpPr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4698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30"/>
              <p:cNvGrpSpPr>
                <a:grpSpLocks/>
              </p:cNvGrpSpPr>
              <p:nvPr/>
            </p:nvGrpSpPr>
            <p:grpSpPr bwMode="auto">
              <a:xfrm>
                <a:off x="2257431" y="1760538"/>
                <a:ext cx="457200" cy="1068388"/>
                <a:chOff x="4692" y="285"/>
                <a:chExt cx="288" cy="673"/>
              </a:xfrm>
            </p:grpSpPr>
            <p:sp>
              <p:nvSpPr>
                <p:cNvPr id="35" name="Freeform 31"/>
                <p:cNvSpPr>
                  <a:spLocks/>
                </p:cNvSpPr>
                <p:nvPr/>
              </p:nvSpPr>
              <p:spPr bwMode="auto">
                <a:xfrm>
                  <a:off x="4692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Text Box 34"/>
              <p:cNvSpPr txBox="1">
                <a:spLocks noChangeArrowheads="1"/>
              </p:cNvSpPr>
              <p:nvPr/>
            </p:nvSpPr>
            <p:spPr bwMode="auto">
              <a:xfrm>
                <a:off x="6129338" y="2816225"/>
                <a:ext cx="7985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/>
                  <a:t>outQ</a:t>
                </a:r>
                <a:endParaRPr lang="en-US" baseline="-25000"/>
              </a:p>
            </p:txBody>
          </p:sp>
        </p:grpSp>
      </p:grpSp>
      <p:sp>
        <p:nvSpPr>
          <p:cNvPr id="51" name="Oval 50"/>
          <p:cNvSpPr/>
          <p:nvPr/>
        </p:nvSpPr>
        <p:spPr bwMode="auto">
          <a:xfrm>
            <a:off x="2756659" y="3063240"/>
            <a:ext cx="60960" cy="6590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021420" y="3070794"/>
            <a:ext cx="60960" cy="65908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ctrTitle"/>
          </p:nvPr>
        </p:nvSpPr>
        <p:spPr>
          <a:xfrm>
            <a:off x="778111" y="1342838"/>
            <a:ext cx="7647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power of computers comes from the fact that the instructions in a program are </a:t>
            </a:r>
            <a:r>
              <a:rPr lang="en-US" sz="3600" i="1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independent of each other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6715" y="3853543"/>
            <a:ext cx="4049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 </a:t>
            </a:r>
            <a:r>
              <a:rPr lang="en-US" sz="2400" dirty="0"/>
              <a:t>must deal with hazard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Reading Registers and Executing Instructions</a:t>
            </a:r>
            <a:endParaRPr lang="en-US" sz="2800" dirty="0" smtClean="0"/>
          </a:p>
        </p:txBody>
      </p:sp>
      <p:sp>
        <p:nvSpPr>
          <p:cNvPr id="39939" name="Rectangle 7"/>
          <p:cNvSpPr>
            <a:spLocks noChangeArrowheads="1"/>
          </p:cNvSpPr>
          <p:nvPr/>
        </p:nvSpPr>
        <p:spPr bwMode="auto">
          <a:xfrm>
            <a:off x="3089275" y="1754188"/>
            <a:ext cx="3116263" cy="468788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execute</a:t>
            </a:r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1765300" y="2595563"/>
            <a:ext cx="84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dInst</a:t>
            </a:r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6604000" y="4595813"/>
            <a:ext cx="76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addr</a:t>
            </a: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6605588" y="5497513"/>
            <a:ext cx="1200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brTaken</a:t>
            </a:r>
            <a:endParaRPr lang="en-US" dirty="0"/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 rot="-5400000">
            <a:off x="1524045" y="4046492"/>
            <a:ext cx="343843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11"/>
          <p:cNvSpPr txBox="1">
            <a:spLocks noChangeArrowheads="1"/>
          </p:cNvSpPr>
          <p:nvPr/>
        </p:nvSpPr>
        <p:spPr bwMode="auto">
          <a:xfrm>
            <a:off x="6604000" y="3184525"/>
            <a:ext cx="754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6600825" y="2103438"/>
            <a:ext cx="85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iType</a:t>
            </a:r>
          </a:p>
        </p:txBody>
      </p:sp>
      <p:sp>
        <p:nvSpPr>
          <p:cNvPr id="27657" name="AutoShape 10"/>
          <p:cNvSpPr>
            <a:spLocks noChangeArrowheads="1"/>
          </p:cNvSpPr>
          <p:nvPr/>
        </p:nvSpPr>
        <p:spPr bwMode="auto">
          <a:xfrm rot="16200000" flipH="1">
            <a:off x="3553619" y="3576220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3243263" y="3843714"/>
            <a:ext cx="484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417888" y="3551614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3248025" y="2338388"/>
            <a:ext cx="3363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6608763" y="2566988"/>
            <a:ext cx="579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d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27662" name="Line 10"/>
          <p:cNvSpPr>
            <a:spLocks noChangeShapeType="1"/>
          </p:cNvSpPr>
          <p:nvPr/>
        </p:nvSpPr>
        <p:spPr bwMode="auto">
          <a:xfrm>
            <a:off x="2589213" y="2801938"/>
            <a:ext cx="403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4265613" y="3472239"/>
            <a:ext cx="1101725" cy="9445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ALU</a:t>
            </a:r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4275138" y="5319464"/>
            <a:ext cx="1101725" cy="9445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Branch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Address</a:t>
            </a:r>
          </a:p>
        </p:txBody>
      </p:sp>
      <p:sp>
        <p:nvSpPr>
          <p:cNvPr id="27665" name="Line 8"/>
          <p:cNvSpPr>
            <a:spLocks noChangeShapeType="1"/>
          </p:cNvSpPr>
          <p:nvPr/>
        </p:nvSpPr>
        <p:spPr bwMode="auto">
          <a:xfrm>
            <a:off x="3240088" y="5768885"/>
            <a:ext cx="1023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8"/>
          <p:cNvSpPr>
            <a:spLocks noChangeShapeType="1"/>
          </p:cNvSpPr>
          <p:nvPr/>
        </p:nvSpPr>
        <p:spPr bwMode="auto">
          <a:xfrm>
            <a:off x="2587625" y="6080035"/>
            <a:ext cx="1673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Text Box 11"/>
          <p:cNvSpPr txBox="1">
            <a:spLocks noChangeArrowheads="1"/>
          </p:cNvSpPr>
          <p:nvPr/>
        </p:nvSpPr>
        <p:spPr bwMode="auto">
          <a:xfrm>
            <a:off x="2139950" y="5865723"/>
            <a:ext cx="477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27668" name="AutoShape 10"/>
          <p:cNvSpPr>
            <a:spLocks noChangeArrowheads="1"/>
          </p:cNvSpPr>
          <p:nvPr/>
        </p:nvSpPr>
        <p:spPr bwMode="auto">
          <a:xfrm rot="16200000" flipH="1">
            <a:off x="5630069" y="4683919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69" name="AutoShape 10"/>
          <p:cNvSpPr>
            <a:spLocks noChangeArrowheads="1"/>
          </p:cNvSpPr>
          <p:nvPr/>
        </p:nvSpPr>
        <p:spPr bwMode="auto">
          <a:xfrm rot="16200000" flipH="1">
            <a:off x="5626894" y="3269457"/>
            <a:ext cx="6254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27670" name="Line 8"/>
          <p:cNvSpPr>
            <a:spLocks noChangeShapeType="1"/>
          </p:cNvSpPr>
          <p:nvPr/>
        </p:nvSpPr>
        <p:spPr bwMode="auto">
          <a:xfrm rot="-5400000">
            <a:off x="2716879" y="3917531"/>
            <a:ext cx="1402683" cy="25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8"/>
          <p:cNvSpPr>
            <a:spLocks noChangeShapeType="1"/>
          </p:cNvSpPr>
          <p:nvPr/>
        </p:nvSpPr>
        <p:spPr bwMode="auto">
          <a:xfrm>
            <a:off x="2085475" y="3191795"/>
            <a:ext cx="373112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8"/>
          <p:cNvSpPr>
            <a:spLocks noChangeShapeType="1"/>
          </p:cNvSpPr>
          <p:nvPr/>
        </p:nvSpPr>
        <p:spPr bwMode="auto">
          <a:xfrm>
            <a:off x="3824153" y="5454559"/>
            <a:ext cx="422410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8"/>
          <p:cNvSpPr>
            <a:spLocks noChangeShapeType="1"/>
          </p:cNvSpPr>
          <p:nvPr/>
        </p:nvSpPr>
        <p:spPr bwMode="auto">
          <a:xfrm rot="-5400000">
            <a:off x="3234631" y="4865036"/>
            <a:ext cx="117904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8"/>
          <p:cNvSpPr>
            <a:spLocks noChangeShapeType="1"/>
          </p:cNvSpPr>
          <p:nvPr/>
        </p:nvSpPr>
        <p:spPr bwMode="auto">
          <a:xfrm>
            <a:off x="2085474" y="4275514"/>
            <a:ext cx="217378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8"/>
          <p:cNvSpPr>
            <a:spLocks noChangeShapeType="1"/>
          </p:cNvSpPr>
          <p:nvPr/>
        </p:nvSpPr>
        <p:spPr bwMode="auto">
          <a:xfrm rot="-5400000">
            <a:off x="5013325" y="4097338"/>
            <a:ext cx="1152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8"/>
          <p:cNvSpPr>
            <a:spLocks noChangeShapeType="1"/>
          </p:cNvSpPr>
          <p:nvPr/>
        </p:nvSpPr>
        <p:spPr bwMode="auto">
          <a:xfrm rot="-5400000" flipV="1">
            <a:off x="5149301" y="5388525"/>
            <a:ext cx="878986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8"/>
          <p:cNvSpPr>
            <a:spLocks noChangeShapeType="1"/>
          </p:cNvSpPr>
          <p:nvPr/>
        </p:nvSpPr>
        <p:spPr bwMode="auto">
          <a:xfrm>
            <a:off x="5588000" y="352425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8"/>
          <p:cNvSpPr>
            <a:spLocks noChangeShapeType="1"/>
          </p:cNvSpPr>
          <p:nvPr/>
        </p:nvSpPr>
        <p:spPr bwMode="auto">
          <a:xfrm>
            <a:off x="5602288" y="4665663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8"/>
          <p:cNvSpPr>
            <a:spLocks noChangeShapeType="1"/>
          </p:cNvSpPr>
          <p:nvPr/>
        </p:nvSpPr>
        <p:spPr bwMode="auto">
          <a:xfrm>
            <a:off x="5583238" y="4956175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8"/>
          <p:cNvSpPr>
            <a:spLocks noChangeShapeType="1"/>
          </p:cNvSpPr>
          <p:nvPr/>
        </p:nvSpPr>
        <p:spPr bwMode="auto">
          <a:xfrm>
            <a:off x="5362575" y="3959601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Line 8"/>
          <p:cNvSpPr>
            <a:spLocks noChangeShapeType="1"/>
          </p:cNvSpPr>
          <p:nvPr/>
        </p:nvSpPr>
        <p:spPr bwMode="auto">
          <a:xfrm>
            <a:off x="5359400" y="5830399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Text Box 11"/>
          <p:cNvSpPr txBox="1">
            <a:spLocks noChangeArrowheads="1"/>
          </p:cNvSpPr>
          <p:nvPr/>
        </p:nvSpPr>
        <p:spPr bwMode="auto">
          <a:xfrm>
            <a:off x="2211221" y="3206750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rVal2</a:t>
            </a:r>
          </a:p>
        </p:txBody>
      </p:sp>
      <p:sp>
        <p:nvSpPr>
          <p:cNvPr id="27683" name="Text Box 11"/>
          <p:cNvSpPr txBox="1">
            <a:spLocks noChangeArrowheads="1"/>
          </p:cNvSpPr>
          <p:nvPr/>
        </p:nvSpPr>
        <p:spPr bwMode="auto">
          <a:xfrm>
            <a:off x="2196350" y="4287294"/>
            <a:ext cx="84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rVal1</a:t>
            </a:r>
          </a:p>
        </p:txBody>
      </p:sp>
      <p:sp>
        <p:nvSpPr>
          <p:cNvPr id="27684" name="Line 8"/>
          <p:cNvSpPr>
            <a:spLocks noChangeShapeType="1"/>
          </p:cNvSpPr>
          <p:nvPr/>
        </p:nvSpPr>
        <p:spPr bwMode="auto">
          <a:xfrm>
            <a:off x="3973513" y="3684964"/>
            <a:ext cx="301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Line 8"/>
          <p:cNvSpPr>
            <a:spLocks noChangeShapeType="1"/>
          </p:cNvSpPr>
          <p:nvPr/>
        </p:nvSpPr>
        <p:spPr bwMode="auto">
          <a:xfrm>
            <a:off x="3251200" y="4096126"/>
            <a:ext cx="100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8"/>
          <p:cNvSpPr>
            <a:spLocks noChangeShapeType="1"/>
          </p:cNvSpPr>
          <p:nvPr/>
        </p:nvSpPr>
        <p:spPr bwMode="auto">
          <a:xfrm>
            <a:off x="6061075" y="4797425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Line 8"/>
          <p:cNvSpPr>
            <a:spLocks noChangeShapeType="1"/>
          </p:cNvSpPr>
          <p:nvPr/>
        </p:nvSpPr>
        <p:spPr bwMode="auto">
          <a:xfrm>
            <a:off x="6054725" y="3387725"/>
            <a:ext cx="53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03271" y="5047164"/>
            <a:ext cx="2128838" cy="9239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Pure combinational logic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553325" y="4057650"/>
            <a:ext cx="15684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either for memory reference or branch target</a:t>
            </a:r>
          </a:p>
        </p:txBody>
      </p:sp>
      <p:sp>
        <p:nvSpPr>
          <p:cNvPr id="48" name="Left Brace 47"/>
          <p:cNvSpPr>
            <a:spLocks/>
          </p:cNvSpPr>
          <p:nvPr/>
        </p:nvSpPr>
        <p:spPr bwMode="auto">
          <a:xfrm>
            <a:off x="7319963" y="4070350"/>
            <a:ext cx="369887" cy="1460500"/>
          </a:xfrm>
          <a:prstGeom prst="leftBrace">
            <a:avLst>
              <a:gd name="adj1" fmla="val 8299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573963" y="2959100"/>
            <a:ext cx="1570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either for rf write or St</a:t>
            </a:r>
          </a:p>
        </p:txBody>
      </p:sp>
      <p:sp>
        <p:nvSpPr>
          <p:cNvPr id="50" name="Left Brace 49"/>
          <p:cNvSpPr>
            <a:spLocks/>
          </p:cNvSpPr>
          <p:nvPr/>
        </p:nvSpPr>
        <p:spPr bwMode="auto">
          <a:xfrm>
            <a:off x="7277100" y="2997200"/>
            <a:ext cx="461963" cy="819150"/>
          </a:xfrm>
          <a:prstGeom prst="leftBrace">
            <a:avLst>
              <a:gd name="adj1" fmla="val 8332"/>
              <a:gd name="adj2" fmla="val 500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98" name="Line 8"/>
          <p:cNvSpPr>
            <a:spLocks noChangeShapeType="1"/>
          </p:cNvSpPr>
          <p:nvPr/>
        </p:nvSpPr>
        <p:spPr bwMode="auto">
          <a:xfrm rot="-5400000" flipV="1">
            <a:off x="5028407" y="5245894"/>
            <a:ext cx="892176" cy="15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Line 8"/>
          <p:cNvSpPr>
            <a:spLocks noChangeShapeType="1"/>
          </p:cNvSpPr>
          <p:nvPr/>
        </p:nvSpPr>
        <p:spPr bwMode="auto">
          <a:xfrm>
            <a:off x="5468938" y="5684838"/>
            <a:ext cx="1114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8"/>
          <p:cNvSpPr>
            <a:spLocks noChangeShapeType="1"/>
          </p:cNvSpPr>
          <p:nvPr/>
        </p:nvSpPr>
        <p:spPr bwMode="auto">
          <a:xfrm>
            <a:off x="5372100" y="4805912"/>
            <a:ext cx="1095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4256088" y="4505325"/>
            <a:ext cx="1101725" cy="6508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ALUBr</a:t>
            </a:r>
            <a:endParaRPr lang="en-US" dirty="0"/>
          </a:p>
        </p:txBody>
      </p:sp>
      <p:sp>
        <p:nvSpPr>
          <p:cNvPr id="53" name="Line 8"/>
          <p:cNvSpPr>
            <a:spLocks noChangeShapeType="1"/>
          </p:cNvSpPr>
          <p:nvPr/>
        </p:nvSpPr>
        <p:spPr bwMode="auto">
          <a:xfrm flipV="1">
            <a:off x="3824153" y="4951855"/>
            <a:ext cx="438330" cy="43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>
            <a:off x="3253472" y="4794446"/>
            <a:ext cx="100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8"/>
          <p:cNvSpPr>
            <a:spLocks noChangeShapeType="1"/>
          </p:cNvSpPr>
          <p:nvPr/>
        </p:nvSpPr>
        <p:spPr bwMode="auto">
          <a:xfrm>
            <a:off x="3420160" y="4604782"/>
            <a:ext cx="84133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5341434" y="5040351"/>
            <a:ext cx="1215483" cy="1137425"/>
          </a:xfrm>
          <a:custGeom>
            <a:avLst/>
            <a:gdLst>
              <a:gd name="connsiteX0" fmla="*/ 0 w 1215483"/>
              <a:gd name="connsiteY0" fmla="*/ 0 h 1137425"/>
              <a:gd name="connsiteX1" fmla="*/ 379142 w 1215483"/>
              <a:gd name="connsiteY1" fmla="*/ 11151 h 1137425"/>
              <a:gd name="connsiteX2" fmla="*/ 379142 w 1215483"/>
              <a:gd name="connsiteY2" fmla="*/ 1126273 h 1137425"/>
              <a:gd name="connsiteX3" fmla="*/ 1215483 w 1215483"/>
              <a:gd name="connsiteY3" fmla="*/ 1137425 h 113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5483" h="1137425">
                <a:moveTo>
                  <a:pt x="0" y="0"/>
                </a:moveTo>
                <a:lnTo>
                  <a:pt x="379142" y="11151"/>
                </a:lnTo>
                <a:lnTo>
                  <a:pt x="379142" y="1126273"/>
                </a:lnTo>
                <a:lnTo>
                  <a:pt x="1215483" y="113742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586076" y="5993743"/>
            <a:ext cx="1651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missPredict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4828674" y="5221705"/>
            <a:ext cx="641684" cy="104274"/>
          </a:xfrm>
          <a:custGeom>
            <a:avLst/>
            <a:gdLst>
              <a:gd name="connsiteX0" fmla="*/ 641684 w 641684"/>
              <a:gd name="connsiteY0" fmla="*/ 8021 h 104274"/>
              <a:gd name="connsiteX1" fmla="*/ 0 w 641684"/>
              <a:gd name="connsiteY1" fmla="*/ 0 h 104274"/>
              <a:gd name="connsiteX2" fmla="*/ 0 w 641684"/>
              <a:gd name="connsiteY2" fmla="*/ 104274 h 10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684" h="104274">
                <a:moveTo>
                  <a:pt x="641684" y="8021"/>
                </a:moveTo>
                <a:lnTo>
                  <a:pt x="0" y="0"/>
                </a:lnTo>
                <a:lnTo>
                  <a:pt x="0" y="10427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545305" y="3328737"/>
            <a:ext cx="2277979" cy="2751221"/>
          </a:xfrm>
          <a:custGeom>
            <a:avLst/>
            <a:gdLst>
              <a:gd name="connsiteX0" fmla="*/ 0 w 2277979"/>
              <a:gd name="connsiteY0" fmla="*/ 2751221 h 2751221"/>
              <a:gd name="connsiteX1" fmla="*/ 0 w 2277979"/>
              <a:gd name="connsiteY1" fmla="*/ 0 h 2751221"/>
              <a:gd name="connsiteX2" fmla="*/ 2277979 w 2277979"/>
              <a:gd name="connsiteY2" fmla="*/ 24063 h 2751221"/>
              <a:gd name="connsiteX0" fmla="*/ 0 w 2277979"/>
              <a:gd name="connsiteY0" fmla="*/ 2751221 h 2751221"/>
              <a:gd name="connsiteX1" fmla="*/ 0 w 2277979"/>
              <a:gd name="connsiteY1" fmla="*/ 0 h 2751221"/>
              <a:gd name="connsiteX2" fmla="*/ 2277979 w 2277979"/>
              <a:gd name="connsiteY2" fmla="*/ 0 h 275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7979" h="2751221">
                <a:moveTo>
                  <a:pt x="0" y="2751221"/>
                </a:moveTo>
                <a:lnTo>
                  <a:pt x="0" y="0"/>
                </a:lnTo>
                <a:lnTo>
                  <a:pt x="2277979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3" name="Rectangle 17"/>
          <p:cNvSpPr>
            <a:spLocks noChangeArrowheads="1"/>
          </p:cNvSpPr>
          <p:nvPr/>
        </p:nvSpPr>
        <p:spPr bwMode="auto">
          <a:xfrm>
            <a:off x="1177509" y="3007979"/>
            <a:ext cx="891924" cy="146776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>
            <a:off x="553453" y="4275221"/>
            <a:ext cx="609691" cy="386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/>
        </p:nvSpPr>
        <p:spPr bwMode="auto">
          <a:xfrm flipV="1">
            <a:off x="553453" y="3197775"/>
            <a:ext cx="630580" cy="106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332369" y="3213636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src2</a:t>
            </a:r>
            <a:endParaRPr lang="en-US" dirty="0"/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388516" y="4296479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src1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 animBg="1"/>
      <p:bldP spid="49" grpId="0"/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1480" cy="1143000"/>
          </a:xfrm>
        </p:spPr>
        <p:txBody>
          <a:bodyPr/>
          <a:lstStyle/>
          <a:p>
            <a:r>
              <a:rPr lang="en-US" sz="4000" dirty="0" smtClean="0"/>
              <a:t>Control Hazards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8769"/>
            <a:ext cx="7772400" cy="308255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General solution – </a:t>
            </a:r>
            <a:r>
              <a:rPr lang="en-US" sz="2000" i="1" dirty="0" smtClean="0"/>
              <a:t>speculate</a:t>
            </a:r>
            <a:r>
              <a:rPr lang="en-US" sz="2000" dirty="0" smtClean="0"/>
              <a:t>, i.e., predict the next instruction address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requires the next-instruction-address prediction machinery; can be as simple as pc+4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prediction </a:t>
            </a:r>
            <a:r>
              <a:rPr lang="en-US" sz="1600" dirty="0"/>
              <a:t>machinery </a:t>
            </a:r>
            <a:r>
              <a:rPr lang="en-US" sz="1600" dirty="0" smtClean="0"/>
              <a:t>is usually </a:t>
            </a:r>
            <a:r>
              <a:rPr lang="en-US" sz="1600" dirty="0"/>
              <a:t>elaborate </a:t>
            </a:r>
            <a:r>
              <a:rPr lang="en-US" sz="1600" dirty="0" smtClean="0"/>
              <a:t>because it dynamically learns from the past behavior of the program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What if speculation goes wrong?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machinery to kill the wrong-path instructions, restore the correct processor state and restart the execution at the correct pc 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74739" y="1437333"/>
            <a:ext cx="4741862" cy="2153761"/>
            <a:chOff x="1074738" y="1334770"/>
            <a:chExt cx="7153275" cy="3520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2828109" y="1334770"/>
              <a:ext cx="77810" cy="3520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074738" y="2876550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PC</a:t>
              </a: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829050" y="288607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Decode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956175" y="1558925"/>
              <a:ext cx="3217863" cy="711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Register File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5967413" y="2879725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Execute</a:t>
              </a: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065963" y="4073128"/>
              <a:ext cx="1101725" cy="7822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5654675" y="36544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4940300" y="3441700"/>
              <a:ext cx="10239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5670550" y="3049587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511800" y="32353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5680075" y="2254250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5521325" y="2273300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16200000" flipV="1">
              <a:off x="2100263" y="3001962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49400" y="4072733"/>
              <a:ext cx="1101725" cy="7826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Memory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1519634" y="3820716"/>
              <a:ext cx="5040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 rot="5400000">
              <a:off x="2241323" y="3886774"/>
              <a:ext cx="360816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 flipV="1">
              <a:off x="2545557" y="3584127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7058025" y="3535362"/>
              <a:ext cx="247650" cy="537371"/>
              <a:chOff x="1707" y="2541"/>
              <a:chExt cx="156" cy="530"/>
            </a:xfrm>
          </p:grpSpPr>
          <p:sp>
            <p:nvSpPr>
              <p:cNvPr id="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rot="16200000" flipV="1">
              <a:off x="4541044" y="2869406"/>
              <a:ext cx="0" cy="22399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5657850" y="3651250"/>
              <a:ext cx="0" cy="338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flipH="1">
              <a:off x="4926013" y="3046412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H="1">
              <a:off x="4919663" y="32321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5208588" y="2273300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H="1" flipV="1">
              <a:off x="5367338" y="2270125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2" name="AutoShape 10"/>
            <p:cNvSpPr>
              <a:spLocks noChangeArrowheads="1"/>
            </p:cNvSpPr>
            <p:nvPr/>
          </p:nvSpPr>
          <p:spPr bwMode="auto">
            <a:xfrm rot="10800000" flipH="1">
              <a:off x="7666038" y="2598737"/>
              <a:ext cx="561975" cy="230188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H="1" flipV="1">
              <a:off x="8032750" y="2820986"/>
              <a:ext cx="0" cy="12469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H="1" flipV="1">
              <a:off x="7947025" y="2266950"/>
              <a:ext cx="0" cy="320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 flipH="1">
              <a:off x="7072313" y="32337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 flipV="1">
              <a:off x="7519988" y="2271712"/>
              <a:ext cx="0" cy="95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7059613" y="3394075"/>
              <a:ext cx="776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 flipV="1">
              <a:off x="7827963" y="2835275"/>
              <a:ext cx="0" cy="557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39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50194" y="2993231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500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19313" y="3108325"/>
              <a:ext cx="287337" cy="2873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+4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rot="16200000" flipV="1">
              <a:off x="2156619" y="3488531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6200000" flipH="1">
              <a:off x="1621632" y="3005930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rot="16200000" flipH="1">
              <a:off x="2028032" y="3167855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7065963" y="30480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H="1" flipV="1">
              <a:off x="7348538" y="2619375"/>
              <a:ext cx="0" cy="430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rot="16200000" flipV="1">
              <a:off x="4735513" y="26987"/>
              <a:ext cx="0" cy="5210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rot="16200000" flipH="1">
              <a:off x="2035969" y="2897981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133600" y="2619271"/>
              <a:ext cx="3958" cy="377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49" name="Rectangle 17"/>
            <p:cNvSpPr>
              <a:spLocks noChangeArrowheads="1"/>
            </p:cNvSpPr>
            <p:nvPr/>
          </p:nvSpPr>
          <p:spPr bwMode="auto">
            <a:xfrm>
              <a:off x="2671763" y="2895600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5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05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 flipH="1">
              <a:off x="3121025" y="3652837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 flipV="1">
              <a:off x="3429000" y="3649662"/>
              <a:ext cx="0" cy="338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3125788" y="3449637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1168400" y="3654425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2778125" y="3659187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20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404635" y="1598435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6775" y="159843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68291" y="1638266"/>
            <a:ext cx="28229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Inst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i+1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is not known until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Inst</a:t>
            </a:r>
            <a:r>
              <a:rPr lang="en-US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is at least decoded. So which instruction should be fetched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352800" y="2446567"/>
            <a:ext cx="635794" cy="44196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Pipelined SMIPS</a:t>
            </a:r>
            <a:endParaRPr lang="en-US" sz="28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821401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5" name="Line 8"/>
          <p:cNvSpPr>
            <a:spLocks noChangeShapeType="1"/>
          </p:cNvSpPr>
          <p:nvPr/>
        </p:nvSpPr>
        <p:spPr bwMode="auto">
          <a:xfrm rot="16200000" flipH="1">
            <a:off x="7036990" y="4183749"/>
            <a:ext cx="53737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426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6118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30876"/>
            <a:ext cx="426244" cy="344487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smtClean="0"/>
              <a:t>nap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 flipV="1">
            <a:off x="7065963" y="3427700"/>
            <a:ext cx="1158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18089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H="1" flipV="1">
            <a:off x="4655661" y="486540"/>
            <a:ext cx="1" cy="50504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829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76542" y="5428216"/>
            <a:ext cx="364743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 stage must predict the next instruction to  fetch to have any pipelining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0327" y="1594635"/>
            <a:ext cx="152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 stage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2941186" y="1594635"/>
            <a:ext cx="56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Decode-</a:t>
            </a:r>
            <a:r>
              <a:rPr lang="en-US" sz="1800" dirty="0" err="1" smtClean="0"/>
              <a:t>RegisterFetch</a:t>
            </a:r>
            <a:r>
              <a:rPr lang="en-US" sz="1800" dirty="0" smtClean="0"/>
              <a:t>-Execute-Memory-</a:t>
            </a:r>
            <a:r>
              <a:rPr lang="en-US" sz="1800" dirty="0" err="1" smtClean="0"/>
              <a:t>WriteBack</a:t>
            </a:r>
            <a:r>
              <a:rPr lang="en-US" sz="1800" dirty="0" smtClean="0"/>
              <a:t> stage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4507231" y="5423372"/>
            <a:ext cx="399668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case of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the Execute stage must kill the </a:t>
            </a:r>
            <a:r>
              <a:rPr lang="en-US" dirty="0" err="1" smtClean="0">
                <a:latin typeface="Comic Sans MS" pitchFamily="66" charset="0"/>
              </a:rPr>
              <a:t>mispredicted</a:t>
            </a:r>
            <a:r>
              <a:rPr lang="en-US" dirty="0" smtClean="0">
                <a:latin typeface="Comic Sans MS" pitchFamily="66" charset="0"/>
              </a:rPr>
              <a:t> instruction in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140" y="246002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kill</a:t>
            </a:r>
            <a:endParaRPr lang="en-US" sz="1800" dirty="0"/>
          </a:p>
        </p:txBody>
      </p:sp>
      <p:sp>
        <p:nvSpPr>
          <p:cNvPr id="13" name="Freeform 12"/>
          <p:cNvSpPr/>
          <p:nvPr/>
        </p:nvSpPr>
        <p:spPr>
          <a:xfrm>
            <a:off x="3977640" y="2743200"/>
            <a:ext cx="3345180" cy="800100"/>
          </a:xfrm>
          <a:custGeom>
            <a:avLst/>
            <a:gdLst>
              <a:gd name="connsiteX0" fmla="*/ 3093720 w 3345180"/>
              <a:gd name="connsiteY0" fmla="*/ 800100 h 800100"/>
              <a:gd name="connsiteX1" fmla="*/ 3345180 w 3345180"/>
              <a:gd name="connsiteY1" fmla="*/ 792480 h 800100"/>
              <a:gd name="connsiteX2" fmla="*/ 3337560 w 3345180"/>
              <a:gd name="connsiteY2" fmla="*/ 129540 h 800100"/>
              <a:gd name="connsiteX3" fmla="*/ 281940 w 3345180"/>
              <a:gd name="connsiteY3" fmla="*/ 106680 h 800100"/>
              <a:gd name="connsiteX4" fmla="*/ 0 w 3345180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180" h="800100">
                <a:moveTo>
                  <a:pt x="3093720" y="800100"/>
                </a:moveTo>
                <a:lnTo>
                  <a:pt x="3345180" y="792480"/>
                </a:lnTo>
                <a:lnTo>
                  <a:pt x="3337560" y="129540"/>
                </a:lnTo>
                <a:lnTo>
                  <a:pt x="281940" y="106680"/>
                </a:lnTo>
                <a:lnTo>
                  <a:pt x="0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33713" y="2806988"/>
            <a:ext cx="387350" cy="46831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680075" y="2593005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misprediction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16600" y="292381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correct pc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072313" y="3915063"/>
            <a:ext cx="2505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build="p" animBg="1"/>
      <p:bldP spid="3" grpId="0"/>
      <p:bldP spid="13" grpId="0" animBg="1"/>
      <p:bldP spid="20" grpId="0"/>
      <p:bldP spid="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Pipelining Two-Cycle RISC-V </a:t>
            </a:r>
            <a:r>
              <a:rPr lang="en-US" sz="2400" dirty="0" err="1" smtClean="0"/>
              <a:t>singlerule</a:t>
            </a:r>
            <a:endParaRPr lang="en-US" sz="1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nap(pc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Valid(Fetch2Decode{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pc:newPc,ppc:newPpc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inst:newIinst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Invalid;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51660"/>
            <a:ext cx="7772400" cy="12034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3440" y="3116032"/>
            <a:ext cx="7772400" cy="297288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1119" y="185166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578" y="3120285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uiExpand="1" build="p"/>
      <p:bldP spid="3" grpId="0" animBg="1"/>
      <p:bldP spid="8" grpId="0" animBg="1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430" y="316523"/>
            <a:ext cx="7772400" cy="1143000"/>
          </a:xfrm>
        </p:spPr>
        <p:txBody>
          <a:bodyPr/>
          <a:lstStyle/>
          <a:p>
            <a:r>
              <a:rPr lang="en-US" sz="4000" dirty="0" smtClean="0"/>
              <a:t>Output type of exec function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757450" y="1665689"/>
            <a:ext cx="5984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Data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mispredict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Function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4838" y="1509713"/>
            <a:ext cx="8539162" cy="49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Data rVal1,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Data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pc);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Data aluVal2   =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= </a:t>
            </a:r>
          </a:p>
          <a:p>
            <a:pPr>
              <a:lnSpc>
                <a:spcPct val="90000"/>
              </a:lnSpc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=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= 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=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indent="-34290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4676" y="2250709"/>
            <a:ext cx="404469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114676" y="2709527"/>
            <a:ext cx="500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(rVal1, aluVal2,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dInst.aluFunc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676" y="293848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114676" y="3249796"/>
            <a:ext cx="5561138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 ?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rVal2 :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==J ||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==Jr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?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pc+4)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Auipc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pc+fromMaybe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4676" y="4174548"/>
            <a:ext cx="487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aluBr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(rVal1, rVal2,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3114676" y="4487908"/>
            <a:ext cx="528542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(pc, rVal1,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4676" y="494594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4676" y="5237083"/>
            <a:ext cx="59928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==St)?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aluRes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4676" y="5661121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Single-Cycle SMIPS </a:t>
            </a:r>
            <a:r>
              <a:rPr lang="en-US" sz="2400" i="1" dirty="0" smtClean="0"/>
              <a:t>atomic state updates</a:t>
            </a:r>
            <a:endParaRPr lang="en-US" sz="2800" dirty="0" smtClean="0"/>
          </a:p>
        </p:txBody>
      </p:sp>
      <p:sp>
        <p:nvSpPr>
          <p:cNvPr id="399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9068" y="155257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dummy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St,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data});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502" y="1552575"/>
            <a:ext cx="7953154" cy="3668354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7305" y="5306921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 updates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286819" y="5220929"/>
            <a:ext cx="703362" cy="28604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283063" y="5707031"/>
            <a:ext cx="655259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The whole processor is described using one rule; lots of big combinational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  <p:bldP spid="8" grpId="0" animBg="1"/>
      <p:bldP spid="9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79" y="161701"/>
            <a:ext cx="7772400" cy="1143000"/>
          </a:xfrm>
        </p:spPr>
        <p:txBody>
          <a:bodyPr/>
          <a:lstStyle/>
          <a:p>
            <a:r>
              <a:rPr lang="en-US" dirty="0"/>
              <a:t>Processor interface</a:t>
            </a:r>
          </a:p>
        </p:txBody>
      </p:sp>
      <p:pic>
        <p:nvPicPr>
          <p:cNvPr id="1026" name="Picture 2" descr="C:\Users\Arvind\Dropbox\CACA\Book\ch06_SMIPS_1_and_2_cycle\Fig_SMIPS_Basic_Host_Ifc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8" y="1233140"/>
            <a:ext cx="6891354" cy="31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87475" y="4233515"/>
            <a:ext cx="81381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interface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Proc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  </a:t>
            </a: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method Action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hostToCpu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(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Addr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startpc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);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   method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err="1">
                <a:solidFill>
                  <a:srgbClr val="40458C"/>
                </a:solidFill>
                <a:latin typeface="Courier New"/>
                <a:ea typeface="Calibri"/>
              </a:rPr>
              <a:t>ActionValue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#(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CpuToHost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) </a:t>
            </a:r>
            <a:r>
              <a:rPr lang="en-US" sz="1800" kern="0" dirty="0" err="1">
                <a:solidFill>
                  <a:srgbClr val="40458C"/>
                </a:solidFill>
                <a:latin typeface="Courier New"/>
                <a:ea typeface="Calibri"/>
              </a:rPr>
              <a:t>cpuToHost</a:t>
            </a:r>
            <a:r>
              <a:rPr lang="en-US" sz="1800" kern="0" dirty="0">
                <a:solidFill>
                  <a:srgbClr val="40458C"/>
                </a:solidFill>
                <a:latin typeface="Courier New"/>
                <a:ea typeface="Calibri"/>
              </a:rPr>
              <a:t>;</a:t>
            </a:r>
            <a:endParaRPr lang="en-US" sz="1800" kern="0" dirty="0">
              <a:solidFill>
                <a:srgbClr val="40458C"/>
              </a:solidFill>
              <a:latin typeface="Consolas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endinterface</a:t>
            </a:r>
            <a:endParaRPr lang="en-US" sz="1800" b="1" kern="0" dirty="0" smtClean="0">
              <a:solidFill>
                <a:srgbClr val="40458C"/>
              </a:solidFill>
              <a:latin typeface="Courier New"/>
              <a:ea typeface="Calibri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typedef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struct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{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CpuToHostType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c2hType; Bit#(16) data;} 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CpuToHost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deriving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(</a:t>
            </a: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Bits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, </a:t>
            </a: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Eq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);</a:t>
            </a:r>
            <a:endParaRPr lang="en-US" sz="1800" b="1" kern="0" dirty="0" smtClean="0">
              <a:solidFill>
                <a:srgbClr val="40458C"/>
              </a:solidFill>
              <a:latin typeface="Courier New"/>
              <a:ea typeface="Calibri"/>
            </a:endParaRPr>
          </a:p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6F89F7"/>
              </a:buClr>
              <a:buSzPct val="110000"/>
            </a:pP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typedef</a:t>
            </a: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err="1">
                <a:solidFill>
                  <a:srgbClr val="40458C"/>
                </a:solidFill>
                <a:latin typeface="Courier New"/>
                <a:ea typeface="Calibri"/>
              </a:rPr>
              <a:t>enum</a:t>
            </a:r>
            <a:r>
              <a:rPr lang="en-US" sz="1800" b="1" kern="0" dirty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{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ExitCode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, 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PrintChar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, 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PrintIntLow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, 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PrintIntHigh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} </a:t>
            </a:r>
            <a:r>
              <a:rPr lang="en-US" sz="1800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CpuToHostType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 </a:t>
            </a: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deriving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(</a:t>
            </a:r>
            <a:r>
              <a:rPr lang="en-US" sz="1800" b="1" kern="0" dirty="0" smtClean="0">
                <a:solidFill>
                  <a:srgbClr val="40458C"/>
                </a:solidFill>
                <a:latin typeface="Courier New"/>
                <a:ea typeface="Calibri"/>
              </a:rPr>
              <a:t>Bits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, </a:t>
            </a:r>
            <a:r>
              <a:rPr lang="en-US" sz="1800" b="1" kern="0" dirty="0" err="1" smtClean="0">
                <a:solidFill>
                  <a:srgbClr val="40458C"/>
                </a:solidFill>
                <a:latin typeface="Courier New"/>
                <a:ea typeface="Calibri"/>
              </a:rPr>
              <a:t>Eq</a:t>
            </a:r>
            <a:r>
              <a:rPr lang="en-US" sz="1800" kern="0" dirty="0" smtClean="0">
                <a:solidFill>
                  <a:srgbClr val="40458C"/>
                </a:solidFill>
                <a:latin typeface="Courier New"/>
                <a:ea typeface="Calibri"/>
              </a:rPr>
              <a:t>);</a:t>
            </a:r>
            <a:endParaRPr lang="en-US" sz="1800" kern="0" dirty="0">
              <a:solidFill>
                <a:srgbClr val="40458C"/>
              </a:solidFill>
              <a:latin typeface="Courier New"/>
              <a:ea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0560" y="4140987"/>
            <a:ext cx="1284731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Exit code</a:t>
            </a:r>
          </a:p>
          <a:p>
            <a:r>
              <a:rPr lang="en-US" dirty="0" smtClean="0"/>
              <a:t>&amp; </a:t>
            </a:r>
            <a:r>
              <a:rPr lang="en-US" dirty="0" err="1" smtClean="0"/>
              <a:t>stdout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cxnSp>
        <p:nvCxnSpPr>
          <p:cNvPr id="16" name="Elbow Connector 15"/>
          <p:cNvCxnSpPr>
            <a:stCxn id="11" idx="1"/>
          </p:cNvCxnSpPr>
          <p:nvPr/>
        </p:nvCxnSpPr>
        <p:spPr bwMode="auto">
          <a:xfrm rot="10800000" flipV="1">
            <a:off x="6759108" y="4648819"/>
            <a:ext cx="711453" cy="25488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528021" y="2425147"/>
            <a:ext cx="2422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6.175 convention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Control and Status Registers (CSR)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19" y="1516806"/>
            <a:ext cx="8387081" cy="4883993"/>
          </a:xfrm>
        </p:spPr>
        <p:txBody>
          <a:bodyPr/>
          <a:lstStyle/>
          <a:p>
            <a:r>
              <a:rPr lang="en-US" sz="2000" dirty="0" smtClean="0"/>
              <a:t>CSRs are used to record and control the machine state</a:t>
            </a:r>
          </a:p>
          <a:p>
            <a:pPr lvl="1"/>
            <a:r>
              <a:rPr lang="en-US" sz="1800" dirty="0" smtClean="0">
                <a:solidFill>
                  <a:srgbClr val="7030A0"/>
                </a:solidFill>
              </a:rPr>
              <a:t>cycle</a:t>
            </a:r>
            <a:r>
              <a:rPr lang="en-US" sz="1800" dirty="0" smtClean="0"/>
              <a:t> (clock cycles) // read only</a:t>
            </a:r>
          </a:p>
          <a:p>
            <a:pPr lvl="1"/>
            <a:r>
              <a:rPr lang="en-US" sz="1800" dirty="0" err="1" smtClean="0">
                <a:solidFill>
                  <a:srgbClr val="7030A0"/>
                </a:solidFill>
              </a:rPr>
              <a:t>instret</a:t>
            </a:r>
            <a:r>
              <a:rPr lang="en-US" sz="1800" dirty="0" smtClean="0">
                <a:solidFill>
                  <a:srgbClr val="7030A0"/>
                </a:solidFill>
              </a:rPr>
              <a:t> (i</a:t>
            </a:r>
            <a:r>
              <a:rPr lang="en-US" sz="1800" dirty="0" smtClean="0"/>
              <a:t>nstruction counts</a:t>
            </a:r>
            <a:r>
              <a:rPr lang="en-US" sz="1800" dirty="0"/>
              <a:t>) // read </a:t>
            </a:r>
            <a:r>
              <a:rPr lang="en-US" sz="1800" dirty="0" smtClean="0"/>
              <a:t>only</a:t>
            </a:r>
          </a:p>
          <a:p>
            <a:pPr lvl="1"/>
            <a:r>
              <a:rPr lang="en-US" sz="1800" dirty="0" err="1">
                <a:solidFill>
                  <a:srgbClr val="7030A0"/>
                </a:solidFill>
              </a:rPr>
              <a:t>h</a:t>
            </a:r>
            <a:r>
              <a:rPr lang="en-US" sz="1800" dirty="0" err="1" smtClean="0">
                <a:solidFill>
                  <a:srgbClr val="7030A0"/>
                </a:solidFill>
              </a:rPr>
              <a:t>artid</a:t>
            </a:r>
            <a:r>
              <a:rPr lang="en-US" sz="1800" dirty="0" smtClean="0"/>
              <a:t> (hardware thread ID</a:t>
            </a:r>
            <a:r>
              <a:rPr lang="en-US" sz="1800" dirty="0"/>
              <a:t>) // read </a:t>
            </a:r>
            <a:r>
              <a:rPr lang="en-US" sz="1800" dirty="0" smtClean="0"/>
              <a:t>only</a:t>
            </a:r>
          </a:p>
          <a:p>
            <a:pPr lvl="1"/>
            <a:r>
              <a:rPr lang="en-US" sz="1800" dirty="0" err="1" smtClean="0">
                <a:solidFill>
                  <a:srgbClr val="7030A0"/>
                </a:solidFill>
              </a:rPr>
              <a:t>mtohost</a:t>
            </a:r>
            <a:r>
              <a:rPr lang="en-US" sz="1800" dirty="0" smtClean="0"/>
              <a:t> (output to host</a:t>
            </a:r>
            <a:r>
              <a:rPr lang="en-US" sz="1800" dirty="0"/>
              <a:t>) // </a:t>
            </a:r>
            <a:r>
              <a:rPr lang="en-US" sz="1800" dirty="0" smtClean="0"/>
              <a:t>write only</a:t>
            </a:r>
          </a:p>
          <a:p>
            <a:pPr lvl="1"/>
            <a:r>
              <a:rPr lang="en-US" sz="1800" dirty="0" err="1" smtClean="0"/>
              <a:t>mepc</a:t>
            </a:r>
            <a:r>
              <a:rPr lang="en-US" sz="1800" dirty="0" smtClean="0"/>
              <a:t>, </a:t>
            </a:r>
            <a:r>
              <a:rPr lang="en-US" sz="1800" dirty="0" err="1" smtClean="0"/>
              <a:t>mcause</a:t>
            </a:r>
            <a:r>
              <a:rPr lang="en-US" sz="1800" dirty="0" smtClean="0"/>
              <a:t> etc. will be used for exception </a:t>
            </a:r>
            <a:r>
              <a:rPr lang="en-US" sz="1800" dirty="0" err="1" smtClean="0"/>
              <a:t>handleling</a:t>
            </a:r>
            <a:r>
              <a:rPr lang="en-US" sz="1800" dirty="0" smtClean="0"/>
              <a:t> later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7970" y="3912042"/>
            <a:ext cx="7013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Bit#(12)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CsrIndx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/>
              <a:t> </a:t>
            </a:r>
            <a:r>
              <a:rPr lang="en-US" sz="1800" dirty="0" smtClean="0"/>
              <a:t>// CSR index is </a:t>
            </a:r>
            <a:r>
              <a:rPr lang="en-US" sz="1800" dirty="0"/>
              <a:t>12-bit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/>
          </a:p>
          <a:p>
            <a:r>
              <a:rPr lang="en-US" sz="1800" dirty="0" smtClean="0"/>
              <a:t>CSR is needed as an additional field </a:t>
            </a:r>
            <a:r>
              <a:rPr lang="en-US" sz="1800" dirty="0"/>
              <a:t>in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/>
              <a:t>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+mn-lt"/>
                <a:cs typeface="Courier New" pitchFamily="49" charset="0"/>
              </a:rPr>
              <a:t>types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dirty="0">
                <a:latin typeface="Courier New" pitchFamily="49" charset="0"/>
                <a:cs typeface="Courier New" pitchFamily="49" charset="0"/>
              </a:rPr>
              <a:t>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CsrIndex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csr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8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to Read and Write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19" y="1516806"/>
            <a:ext cx="8387081" cy="488399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endParaRPr lang="en-US" sz="2400" dirty="0" smtClean="0"/>
          </a:p>
          <a:p>
            <a:pPr lvl="1"/>
            <a:r>
              <a:rPr lang="en-US" sz="1800" dirty="0" smtClean="0"/>
              <a:t>opcode = SYSTEM</a:t>
            </a:r>
          </a:p>
          <a:p>
            <a:pPr lvl="1"/>
            <a:r>
              <a:rPr lang="en-US" sz="1800" dirty="0" smtClean="0"/>
              <a:t>CSRW rs1, </a:t>
            </a:r>
            <a:r>
              <a:rPr lang="en-US" sz="1800" dirty="0" err="1" smtClean="0"/>
              <a:t>csr</a:t>
            </a:r>
            <a:r>
              <a:rPr lang="en-US" sz="1800" dirty="0" smtClean="0"/>
              <a:t> (funct3 = CSRRW, </a:t>
            </a:r>
            <a:r>
              <a:rPr lang="en-US" sz="1800" dirty="0" err="1" smtClean="0"/>
              <a:t>rd</a:t>
            </a:r>
            <a:r>
              <a:rPr lang="en-US" sz="1800" dirty="0" smtClean="0"/>
              <a:t> = x0): </a:t>
            </a:r>
            <a:r>
              <a:rPr lang="en-US" sz="1800" dirty="0" err="1" smtClean="0"/>
              <a:t>csr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 rs1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CSRR  </a:t>
            </a:r>
            <a:r>
              <a:rPr lang="en-US" sz="1800" dirty="0" err="1" smtClean="0">
                <a:sym typeface="Wingdings" panose="05000000000000000000" pitchFamily="2" charset="2"/>
              </a:rPr>
              <a:t>csr</a:t>
            </a:r>
            <a:r>
              <a:rPr lang="en-US" sz="1800" dirty="0" smtClean="0">
                <a:sym typeface="Wingdings" panose="05000000000000000000" pitchFamily="2" charset="2"/>
              </a:rPr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rd</a:t>
            </a:r>
            <a:r>
              <a:rPr lang="en-US" sz="1800" dirty="0" smtClean="0">
                <a:sym typeface="Wingdings" panose="05000000000000000000" pitchFamily="2" charset="2"/>
              </a:rPr>
              <a:t>  (funct3 = CSRRS, rs1 = x0): </a:t>
            </a:r>
            <a:r>
              <a:rPr lang="en-US" sz="1800" dirty="0" err="1" smtClean="0">
                <a:sym typeface="Wingdings" panose="05000000000000000000" pitchFamily="2" charset="2"/>
              </a:rPr>
              <a:t>rd</a:t>
            </a:r>
            <a:r>
              <a:rPr lang="en-US" sz="1800" dirty="0" smtClean="0">
                <a:sym typeface="Wingdings" panose="05000000000000000000" pitchFamily="2" charset="2"/>
              </a:rPr>
              <a:t>  </a:t>
            </a:r>
            <a:r>
              <a:rPr lang="en-US" sz="1800" dirty="0" err="1" smtClean="0">
                <a:sym typeface="Wingdings" panose="05000000000000000000" pitchFamily="2" charset="2"/>
              </a:rPr>
              <a:t>csr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New </a:t>
            </a:r>
            <a:r>
              <a:rPr lang="en-US" sz="1800" dirty="0" err="1" smtClean="0">
                <a:sym typeface="Wingdings" panose="05000000000000000000" pitchFamily="2" charset="2"/>
              </a:rPr>
              <a:t>enums</a:t>
            </a:r>
            <a:r>
              <a:rPr lang="en-US" sz="1800" dirty="0" smtClean="0">
                <a:sym typeface="Wingdings" panose="05000000000000000000" pitchFamily="2" charset="2"/>
              </a:rPr>
              <a:t> in </a:t>
            </a:r>
            <a:r>
              <a:rPr lang="en-US" sz="1800" dirty="0" err="1" smtClean="0">
                <a:sym typeface="Wingdings" panose="05000000000000000000" pitchFamily="2" charset="2"/>
              </a:rPr>
              <a:t>IType</a:t>
            </a:r>
            <a:r>
              <a:rPr lang="en-US" sz="1800" dirty="0" smtClean="0">
                <a:sym typeface="Wingdings" panose="05000000000000000000" pitchFamily="2" charset="2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Csrr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Csrw</a:t>
            </a:r>
            <a:endParaRPr lang="en-US" sz="1800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74589" y="1667155"/>
            <a:ext cx="8078703" cy="646103"/>
            <a:chOff x="723900" y="3317566"/>
            <a:chExt cx="8078703" cy="646103"/>
          </a:xfrm>
        </p:grpSpPr>
        <p:sp>
          <p:nvSpPr>
            <p:cNvPr id="9" name="TextBox 8"/>
            <p:cNvSpPr txBox="1"/>
            <p:nvPr/>
          </p:nvSpPr>
          <p:spPr>
            <a:xfrm>
              <a:off x="723900" y="3609726"/>
              <a:ext cx="2968096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csr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2041" y="3609726"/>
              <a:ext cx="912019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funct3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4111" y="3609726"/>
              <a:ext cx="122793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rs1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34060" y="3609726"/>
              <a:ext cx="122626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err="1" smtClean="0">
                  <a:solidFill>
                    <a:srgbClr val="56127A"/>
                  </a:solidFill>
                </a:rPr>
                <a:t>rd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0322" y="3609726"/>
              <a:ext cx="1742281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 smtClean="0">
                  <a:solidFill>
                    <a:srgbClr val="56127A"/>
                  </a:solidFill>
                </a:rPr>
                <a:t>opcode</a:t>
              </a:r>
              <a:endParaRPr lang="en-US" sz="1700" dirty="0">
                <a:solidFill>
                  <a:srgbClr val="56127A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77757" y="3317566"/>
              <a:ext cx="460382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12</a:t>
              </a:r>
              <a:endParaRPr lang="en-US" sz="17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6814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281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3</a:t>
              </a:r>
              <a:endParaRPr lang="en-US" sz="17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88878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5</a:t>
              </a:r>
              <a:endParaRPr lang="en-US" sz="17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70200" y="3317566"/>
              <a:ext cx="32252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 smtClean="0"/>
                <a:t>7</a:t>
              </a:r>
              <a:endParaRPr lang="en-US" sz="1700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with CSRs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69720"/>
            <a:ext cx="8138160" cy="4114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ourier New" pitchFamily="49" charset="0"/>
                <a:ea typeface="Calibri"/>
                <a:cs typeface="Courier New" pitchFamily="49" charset="0"/>
              </a:rPr>
              <a:t>// 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csrf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: module that implements all CSRs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csrVal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csrf.rd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fromMaybe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(?, 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dInst.csr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));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= exec(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dInst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, rVal1, rVal2, pc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csrVal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ourier New" pitchFamily="49" charset="0"/>
              <a:ea typeface="Calibri"/>
              <a:cs typeface="Courier New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ea typeface="Calibri"/>
                <a:cs typeface="Courier New" pitchFamily="49" charset="0"/>
              </a:rPr>
              <a:t>csrf.wr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ea typeface="Calibri"/>
                <a:cs typeface="Courier New" pitchFamily="49" charset="0"/>
              </a:rPr>
              <a:t>eInst.iType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==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Csrw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?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eInst.csr</a:t>
            </a:r>
            <a:r>
              <a:rPr lang="en-US" sz="2000" dirty="0">
                <a:latin typeface="Courier New" pitchFamily="49" charset="0"/>
                <a:ea typeface="Calibri"/>
                <a:cs typeface="Courier New" pitchFamily="49" charset="0"/>
              </a:rPr>
              <a:t> : Invalid, </a:t>
            </a:r>
            <a:r>
              <a:rPr lang="en-US" sz="2000" dirty="0" err="1">
                <a:latin typeface="Courier New" pitchFamily="49" charset="0"/>
                <a:ea typeface="Calibri"/>
                <a:cs typeface="Courier New" pitchFamily="49" charset="0"/>
              </a:rPr>
              <a:t>eInst.data</a:t>
            </a:r>
            <a:r>
              <a:rPr lang="en-US" sz="2000" dirty="0" smtClean="0">
                <a:latin typeface="Courier New" pitchFamily="49" charset="0"/>
                <a:ea typeface="Calibri"/>
                <a:cs typeface="Courier New" pitchFamily="49" charset="0"/>
              </a:rPr>
              <a:t>);  </a:t>
            </a:r>
            <a:endParaRPr lang="en-US" sz="2000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739" y="4355991"/>
            <a:ext cx="6034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write CSR (CSRW instruction) and indicate the completion of an instruction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253" y="2577260"/>
            <a:ext cx="4177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pass CSR values to execute CSRR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9740" y="5478780"/>
            <a:ext cx="674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did not show these lines in our processor to avoid cluttering the slides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5,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1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45530</TotalTime>
  <Words>1767</Words>
  <Application>Microsoft Office PowerPoint</Application>
  <PresentationFormat>On-screen Show (4:3)</PresentationFormat>
  <Paragraphs>428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Blueprint</vt:lpstr>
      <vt:lpstr>PowerPoint Presentation</vt:lpstr>
      <vt:lpstr>Reading Registers and Executing Instructions</vt:lpstr>
      <vt:lpstr>Output type of exec function</vt:lpstr>
      <vt:lpstr>Execute Function</vt:lpstr>
      <vt:lpstr>Single-Cycle SMIPS atomic state updates</vt:lpstr>
      <vt:lpstr>Processor interface</vt:lpstr>
      <vt:lpstr>Control and Status Registers (CSR)</vt:lpstr>
      <vt:lpstr>Instructions to Read and Write CSR</vt:lpstr>
      <vt:lpstr>Code with CSRs</vt:lpstr>
      <vt:lpstr>Communicating with the host</vt:lpstr>
      <vt:lpstr>Single-Cycle RISC-V:  Clock Speed</vt:lpstr>
      <vt:lpstr>Structural Hazards</vt:lpstr>
      <vt:lpstr>Two-Cycle RISC-V</vt:lpstr>
      <vt:lpstr>Two-Cycle RISC-V</vt:lpstr>
      <vt:lpstr>Two-Cycle RISC V The Execute Cycle</vt:lpstr>
      <vt:lpstr>Two-Cycle RISC-V: Analysis </vt:lpstr>
      <vt:lpstr>Problems in Instruction pipelining</vt:lpstr>
      <vt:lpstr>Arithmetic versus Instruction pipelining</vt:lpstr>
      <vt:lpstr>The power of computers comes from the fact that the instructions in a program are not independent of each other</vt:lpstr>
      <vt:lpstr>Control Hazards</vt:lpstr>
      <vt:lpstr>Two-stage Pipelined SMIPS</vt:lpstr>
      <vt:lpstr>Pipelining Two-Cycle RISC-V singlerule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1312</cp:revision>
  <cp:lastPrinted>2013-07-09T09:52:54Z</cp:lastPrinted>
  <dcterms:created xsi:type="dcterms:W3CDTF">2003-01-21T19:25:41Z</dcterms:created>
  <dcterms:modified xsi:type="dcterms:W3CDTF">2016-10-04T23:02:57Z</dcterms:modified>
</cp:coreProperties>
</file>