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26"/>
  </p:notesMasterIdLst>
  <p:handoutMasterIdLst>
    <p:handoutMasterId r:id="rId27"/>
  </p:handoutMasterIdLst>
  <p:sldIdLst>
    <p:sldId id="1303" r:id="rId2"/>
    <p:sldId id="1424" r:id="rId3"/>
    <p:sldId id="1425" r:id="rId4"/>
    <p:sldId id="1435" r:id="rId5"/>
    <p:sldId id="1430" r:id="rId6"/>
    <p:sldId id="1431" r:id="rId7"/>
    <p:sldId id="1432" r:id="rId8"/>
    <p:sldId id="1433" r:id="rId9"/>
    <p:sldId id="1434" r:id="rId10"/>
    <p:sldId id="1374" r:id="rId11"/>
    <p:sldId id="1375" r:id="rId12"/>
    <p:sldId id="1376" r:id="rId13"/>
    <p:sldId id="1377" r:id="rId14"/>
    <p:sldId id="1415" r:id="rId15"/>
    <p:sldId id="1389" r:id="rId16"/>
    <p:sldId id="1416" r:id="rId17"/>
    <p:sldId id="1390" r:id="rId18"/>
    <p:sldId id="1391" r:id="rId19"/>
    <p:sldId id="1436" r:id="rId20"/>
    <p:sldId id="1400" r:id="rId21"/>
    <p:sldId id="1420" r:id="rId22"/>
    <p:sldId id="1421" r:id="rId23"/>
    <p:sldId id="1422" r:id="rId24"/>
    <p:sldId id="1423" r:id="rId25"/>
  </p:sldIdLst>
  <p:sldSz cx="9144000" cy="6858000" type="screen4x3"/>
  <p:notesSz cx="7315200" cy="9601200"/>
  <p:defaultTextStyle>
    <a:defPPr>
      <a:defRPr lang="en-US"/>
    </a:defPPr>
    <a:lvl1pPr algn="l" rtl="0" fontAlgn="base">
      <a:spcBef>
        <a:spcPct val="0"/>
      </a:spcBef>
      <a:spcAft>
        <a:spcPct val="0"/>
      </a:spcAft>
      <a:defRPr sz="2000" kern="1200">
        <a:solidFill>
          <a:schemeClr val="tx1"/>
        </a:solidFill>
        <a:latin typeface="Verdana" pitchFamily="34" charset="0"/>
        <a:ea typeface="+mn-ea"/>
        <a:cs typeface="+mn-cs"/>
      </a:defRPr>
    </a:lvl1pPr>
    <a:lvl2pPr marL="457200" algn="l" rtl="0" fontAlgn="base">
      <a:spcBef>
        <a:spcPct val="0"/>
      </a:spcBef>
      <a:spcAft>
        <a:spcPct val="0"/>
      </a:spcAft>
      <a:defRPr sz="2000" kern="1200">
        <a:solidFill>
          <a:schemeClr val="tx1"/>
        </a:solidFill>
        <a:latin typeface="Verdana" pitchFamily="34" charset="0"/>
        <a:ea typeface="+mn-ea"/>
        <a:cs typeface="+mn-cs"/>
      </a:defRPr>
    </a:lvl2pPr>
    <a:lvl3pPr marL="914400" algn="l" rtl="0" fontAlgn="base">
      <a:spcBef>
        <a:spcPct val="0"/>
      </a:spcBef>
      <a:spcAft>
        <a:spcPct val="0"/>
      </a:spcAft>
      <a:defRPr sz="2000" kern="1200">
        <a:solidFill>
          <a:schemeClr val="tx1"/>
        </a:solidFill>
        <a:latin typeface="Verdana" pitchFamily="34" charset="0"/>
        <a:ea typeface="+mn-ea"/>
        <a:cs typeface="+mn-cs"/>
      </a:defRPr>
    </a:lvl3pPr>
    <a:lvl4pPr marL="1371600" algn="l" rtl="0" fontAlgn="base">
      <a:spcBef>
        <a:spcPct val="0"/>
      </a:spcBef>
      <a:spcAft>
        <a:spcPct val="0"/>
      </a:spcAft>
      <a:defRPr sz="2000" kern="1200">
        <a:solidFill>
          <a:schemeClr val="tx1"/>
        </a:solidFill>
        <a:latin typeface="Verdana" pitchFamily="34" charset="0"/>
        <a:ea typeface="+mn-ea"/>
        <a:cs typeface="+mn-cs"/>
      </a:defRPr>
    </a:lvl4pPr>
    <a:lvl5pPr marL="1828800" algn="l" rtl="0" fontAlgn="base">
      <a:spcBef>
        <a:spcPct val="0"/>
      </a:spcBef>
      <a:spcAft>
        <a:spcPct val="0"/>
      </a:spcAft>
      <a:defRPr sz="2000" kern="1200">
        <a:solidFill>
          <a:schemeClr val="tx1"/>
        </a:solidFill>
        <a:latin typeface="Verdana" pitchFamily="34" charset="0"/>
        <a:ea typeface="+mn-ea"/>
        <a:cs typeface="+mn-cs"/>
      </a:defRPr>
    </a:lvl5pPr>
    <a:lvl6pPr marL="2286000" algn="l" defTabSz="914400" rtl="0" eaLnBrk="1" latinLnBrk="0" hangingPunct="1">
      <a:defRPr sz="2000" kern="1200">
        <a:solidFill>
          <a:schemeClr val="tx1"/>
        </a:solidFill>
        <a:latin typeface="Verdana" pitchFamily="34" charset="0"/>
        <a:ea typeface="+mn-ea"/>
        <a:cs typeface="+mn-cs"/>
      </a:defRPr>
    </a:lvl6pPr>
    <a:lvl7pPr marL="2743200" algn="l" defTabSz="914400" rtl="0" eaLnBrk="1" latinLnBrk="0" hangingPunct="1">
      <a:defRPr sz="2000" kern="1200">
        <a:solidFill>
          <a:schemeClr val="tx1"/>
        </a:solidFill>
        <a:latin typeface="Verdana" pitchFamily="34" charset="0"/>
        <a:ea typeface="+mn-ea"/>
        <a:cs typeface="+mn-cs"/>
      </a:defRPr>
    </a:lvl7pPr>
    <a:lvl8pPr marL="3200400" algn="l" defTabSz="914400" rtl="0" eaLnBrk="1" latinLnBrk="0" hangingPunct="1">
      <a:defRPr sz="2000" kern="1200">
        <a:solidFill>
          <a:schemeClr val="tx1"/>
        </a:solidFill>
        <a:latin typeface="Verdana" pitchFamily="34" charset="0"/>
        <a:ea typeface="+mn-ea"/>
        <a:cs typeface="+mn-cs"/>
      </a:defRPr>
    </a:lvl8pPr>
    <a:lvl9pPr marL="3657600" algn="l" defTabSz="914400" rtl="0" eaLnBrk="1" latinLnBrk="0" hangingPunct="1">
      <a:defRPr sz="2000" kern="1200">
        <a:solidFill>
          <a:schemeClr val="tx1"/>
        </a:solidFill>
        <a:latin typeface="Verdana" pitchFamily="34" charset="0"/>
        <a:ea typeface="+mn-ea"/>
        <a:cs typeface="+mn-cs"/>
      </a:defRPr>
    </a:lvl9pPr>
  </p:defaultTextStyle>
  <p:extLst>
    <p:ext uri="{EFAFB233-063F-42B5-8137-9DF3F51BA10A}">
      <p15:sldGuideLst xmlns="" xmlns:p15="http://schemas.microsoft.com/office/powerpoint/2012/main">
        <p15:guide id="1" orient="horz" pos="2448">
          <p15:clr>
            <a:srgbClr val="A4A3A4"/>
          </p15:clr>
        </p15:guide>
        <p15:guide id="2" pos="1968">
          <p15:clr>
            <a:srgbClr val="A4A3A4"/>
          </p15:clr>
        </p15:guide>
      </p15:sldGuideLst>
    </p:ext>
    <p:ext uri="{2D200454-40CA-4A62-9FC3-DE9A4176ACB9}">
      <p15:notesGuideLst xmlns=""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6FD71"/>
    <a:srgbClr val="FF3333"/>
    <a:srgbClr val="FD7E71"/>
    <a:srgbClr val="CC3300"/>
    <a:srgbClr val="000000"/>
    <a:srgbClr val="DFBD2D"/>
    <a:srgbClr val="7076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55" autoAdjust="0"/>
    <p:restoredTop sz="86792" autoAdjust="0"/>
  </p:normalViewPr>
  <p:slideViewPr>
    <p:cSldViewPr snapToGrid="0">
      <p:cViewPr varScale="1">
        <p:scale>
          <a:sx n="115" d="100"/>
          <a:sy n="115" d="100"/>
        </p:scale>
        <p:origin x="-1602" y="-114"/>
      </p:cViewPr>
      <p:guideLst>
        <p:guide orient="horz" pos="2448"/>
        <p:guide pos="1968"/>
      </p:guideLst>
    </p:cSldViewPr>
  </p:slideViewPr>
  <p:outlineViewPr>
    <p:cViewPr>
      <p:scale>
        <a:sx n="33" d="100"/>
        <a:sy n="33" d="100"/>
      </p:scale>
      <p:origin x="0" y="-8412"/>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75" d="100"/>
          <a:sy n="75" d="100"/>
        </p:scale>
        <p:origin x="-1404" y="73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6050"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6629" tIns="48311" rIns="96629" bIns="48311" numCol="1" anchor="t" anchorCtr="0" compatLnSpc="1">
            <a:prstTxWarp prst="textNoShape">
              <a:avLst/>
            </a:prstTxWarp>
          </a:bodyPr>
          <a:lstStyle>
            <a:lvl1pPr defTabSz="965200">
              <a:lnSpc>
                <a:spcPct val="100000"/>
              </a:lnSpc>
              <a:spcBef>
                <a:spcPct val="20000"/>
              </a:spcBef>
              <a:buClrTx/>
              <a:buSzTx/>
              <a:buFontTx/>
              <a:buNone/>
              <a:defRPr sz="1400">
                <a:latin typeface="Tahoma" pitchFamily="34" charset="0"/>
              </a:defRPr>
            </a:lvl1pPr>
          </a:lstStyle>
          <a:p>
            <a:pPr>
              <a:defRPr/>
            </a:pPr>
            <a:endParaRPr lang="en-US"/>
          </a:p>
        </p:txBody>
      </p:sp>
      <p:sp>
        <p:nvSpPr>
          <p:cNvPr id="386051" name="Rectangle 3"/>
          <p:cNvSpPr>
            <a:spLocks noGrp="1" noChangeArrowheads="1"/>
          </p:cNvSpPr>
          <p:nvPr>
            <p:ph type="dt" sz="quarter" idx="1"/>
          </p:nvPr>
        </p:nvSpPr>
        <p:spPr bwMode="auto">
          <a:xfrm>
            <a:off x="4144963" y="0"/>
            <a:ext cx="3170237" cy="481013"/>
          </a:xfrm>
          <a:prstGeom prst="rect">
            <a:avLst/>
          </a:prstGeom>
          <a:noFill/>
          <a:ln w="9525">
            <a:noFill/>
            <a:miter lim="800000"/>
            <a:headEnd/>
            <a:tailEnd/>
          </a:ln>
          <a:effectLst/>
        </p:spPr>
        <p:txBody>
          <a:bodyPr vert="horz" wrap="square" lIns="96629" tIns="48311" rIns="96629" bIns="48311" numCol="1" anchor="t" anchorCtr="0" compatLnSpc="1">
            <a:prstTxWarp prst="textNoShape">
              <a:avLst/>
            </a:prstTxWarp>
          </a:bodyPr>
          <a:lstStyle>
            <a:lvl1pPr algn="r" defTabSz="965200">
              <a:lnSpc>
                <a:spcPct val="100000"/>
              </a:lnSpc>
              <a:spcBef>
                <a:spcPct val="20000"/>
              </a:spcBef>
              <a:buClrTx/>
              <a:buSzTx/>
              <a:buFontTx/>
              <a:buNone/>
              <a:defRPr sz="1400">
                <a:latin typeface="Tahoma" pitchFamily="34" charset="0"/>
              </a:defRPr>
            </a:lvl1pPr>
          </a:lstStyle>
          <a:p>
            <a:pPr>
              <a:defRPr/>
            </a:pPr>
            <a:endParaRPr lang="en-US"/>
          </a:p>
        </p:txBody>
      </p:sp>
      <p:sp>
        <p:nvSpPr>
          <p:cNvPr id="386052" name="Rectangle 4"/>
          <p:cNvSpPr>
            <a:spLocks noGrp="1" noChangeArrowheads="1"/>
          </p:cNvSpPr>
          <p:nvPr>
            <p:ph type="ftr" sz="quarter" idx="2"/>
          </p:nvPr>
        </p:nvSpPr>
        <p:spPr bwMode="auto">
          <a:xfrm>
            <a:off x="0" y="9120188"/>
            <a:ext cx="3170238" cy="481012"/>
          </a:xfrm>
          <a:prstGeom prst="rect">
            <a:avLst/>
          </a:prstGeom>
          <a:noFill/>
          <a:ln w="9525">
            <a:noFill/>
            <a:miter lim="800000"/>
            <a:headEnd/>
            <a:tailEnd/>
          </a:ln>
          <a:effectLst/>
        </p:spPr>
        <p:txBody>
          <a:bodyPr vert="horz" wrap="square" lIns="96629" tIns="48311" rIns="96629" bIns="48311" numCol="1" anchor="b" anchorCtr="0" compatLnSpc="1">
            <a:prstTxWarp prst="textNoShape">
              <a:avLst/>
            </a:prstTxWarp>
          </a:bodyPr>
          <a:lstStyle>
            <a:lvl1pPr defTabSz="965200">
              <a:lnSpc>
                <a:spcPct val="100000"/>
              </a:lnSpc>
              <a:spcBef>
                <a:spcPct val="20000"/>
              </a:spcBef>
              <a:buClrTx/>
              <a:buSzTx/>
              <a:buFontTx/>
              <a:buNone/>
              <a:defRPr sz="1400">
                <a:latin typeface="Tahoma" pitchFamily="34" charset="0"/>
              </a:defRPr>
            </a:lvl1pPr>
          </a:lstStyle>
          <a:p>
            <a:pPr>
              <a:defRPr/>
            </a:pPr>
            <a:endParaRPr lang="en-US"/>
          </a:p>
        </p:txBody>
      </p:sp>
      <p:sp>
        <p:nvSpPr>
          <p:cNvPr id="386053" name="Rectangle 5"/>
          <p:cNvSpPr>
            <a:spLocks noGrp="1" noChangeArrowheads="1"/>
          </p:cNvSpPr>
          <p:nvPr>
            <p:ph type="sldNum" sz="quarter" idx="3"/>
          </p:nvPr>
        </p:nvSpPr>
        <p:spPr bwMode="auto">
          <a:xfrm>
            <a:off x="4144963" y="9120188"/>
            <a:ext cx="3170237" cy="481012"/>
          </a:xfrm>
          <a:prstGeom prst="rect">
            <a:avLst/>
          </a:prstGeom>
          <a:noFill/>
          <a:ln w="9525">
            <a:noFill/>
            <a:miter lim="800000"/>
            <a:headEnd/>
            <a:tailEnd/>
          </a:ln>
          <a:effectLst/>
        </p:spPr>
        <p:txBody>
          <a:bodyPr vert="horz" wrap="square" lIns="96629" tIns="48311" rIns="96629" bIns="48311" numCol="1" anchor="b" anchorCtr="0" compatLnSpc="1">
            <a:prstTxWarp prst="textNoShape">
              <a:avLst/>
            </a:prstTxWarp>
          </a:bodyPr>
          <a:lstStyle>
            <a:lvl1pPr algn="r" defTabSz="965200">
              <a:lnSpc>
                <a:spcPct val="100000"/>
              </a:lnSpc>
              <a:spcBef>
                <a:spcPct val="20000"/>
              </a:spcBef>
              <a:buClrTx/>
              <a:buSzTx/>
              <a:buFontTx/>
              <a:buNone/>
              <a:defRPr sz="1400">
                <a:latin typeface="Tahoma" pitchFamily="34" charset="0"/>
              </a:defRPr>
            </a:lvl1pPr>
          </a:lstStyle>
          <a:p>
            <a:pPr>
              <a:defRPr/>
            </a:pPr>
            <a:fld id="{05BA0635-8B64-44CF-AA4A-79138B4106FB}" type="slidenum">
              <a:rPr lang="en-US"/>
              <a:pPr>
                <a:defRPr/>
              </a:pPr>
              <a:t>‹#›</a:t>
            </a:fld>
            <a:endParaRPr lang="en-US"/>
          </a:p>
        </p:txBody>
      </p:sp>
    </p:spTree>
    <p:extLst>
      <p:ext uri="{BB962C8B-B14F-4D97-AF65-F5344CB8AC3E}">
        <p14:creationId xmlns:p14="http://schemas.microsoft.com/office/powerpoint/2010/main" val="15615429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5582" name="Rectangle 14"/>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6629" tIns="48311" rIns="96629" bIns="48311" numCol="1" anchor="t" anchorCtr="0" compatLnSpc="1">
            <a:prstTxWarp prst="textNoShape">
              <a:avLst/>
            </a:prstTxWarp>
          </a:bodyPr>
          <a:lstStyle>
            <a:lvl1pPr defTabSz="965200" eaLnBrk="0" hangingPunct="0">
              <a:lnSpc>
                <a:spcPct val="100000"/>
              </a:lnSpc>
              <a:spcBef>
                <a:spcPct val="20000"/>
              </a:spcBef>
              <a:buClrTx/>
              <a:buSzTx/>
              <a:buFontTx/>
              <a:buNone/>
              <a:defRPr sz="1400">
                <a:latin typeface="Tahoma" pitchFamily="34" charset="0"/>
              </a:defRPr>
            </a:lvl1pPr>
          </a:lstStyle>
          <a:p>
            <a:pPr>
              <a:defRPr/>
            </a:pPr>
            <a:endParaRPr lang="en-US"/>
          </a:p>
        </p:txBody>
      </p:sp>
      <p:sp>
        <p:nvSpPr>
          <p:cNvPr id="5123" name="Rectangle 15"/>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p:spPr>
      </p:sp>
      <p:sp>
        <p:nvSpPr>
          <p:cNvPr id="365584" name="Rectangle 16"/>
          <p:cNvSpPr>
            <a:spLocks noGrp="1" noChangeArrowheads="1"/>
          </p:cNvSpPr>
          <p:nvPr>
            <p:ph type="body" sz="quarter" idx="3"/>
          </p:nvPr>
        </p:nvSpPr>
        <p:spPr bwMode="auto">
          <a:xfrm>
            <a:off x="974725" y="4560888"/>
            <a:ext cx="5365750" cy="4321175"/>
          </a:xfrm>
          <a:prstGeom prst="rect">
            <a:avLst/>
          </a:prstGeom>
          <a:noFill/>
          <a:ln w="9525">
            <a:noFill/>
            <a:miter lim="800000"/>
            <a:headEnd/>
            <a:tailEnd/>
          </a:ln>
          <a:effectLst/>
        </p:spPr>
        <p:txBody>
          <a:bodyPr vert="horz" wrap="square" lIns="96629" tIns="48311" rIns="96629" bIns="4831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5585" name="Rectangle 17"/>
          <p:cNvSpPr>
            <a:spLocks noGrp="1" noChangeArrowheads="1"/>
          </p:cNvSpPr>
          <p:nvPr>
            <p:ph type="dt" idx="1"/>
          </p:nvPr>
        </p:nvSpPr>
        <p:spPr bwMode="auto">
          <a:xfrm>
            <a:off x="4144963" y="0"/>
            <a:ext cx="3170237" cy="481013"/>
          </a:xfrm>
          <a:prstGeom prst="rect">
            <a:avLst/>
          </a:prstGeom>
          <a:noFill/>
          <a:ln w="9525">
            <a:noFill/>
            <a:miter lim="800000"/>
            <a:headEnd/>
            <a:tailEnd/>
          </a:ln>
          <a:effectLst/>
        </p:spPr>
        <p:txBody>
          <a:bodyPr vert="horz" wrap="square" lIns="96629" tIns="48311" rIns="96629" bIns="48311" numCol="1" anchor="t" anchorCtr="0" compatLnSpc="1">
            <a:prstTxWarp prst="textNoShape">
              <a:avLst/>
            </a:prstTxWarp>
          </a:bodyPr>
          <a:lstStyle>
            <a:lvl1pPr algn="r" defTabSz="965200" eaLnBrk="0" hangingPunct="0">
              <a:lnSpc>
                <a:spcPct val="100000"/>
              </a:lnSpc>
              <a:spcBef>
                <a:spcPct val="20000"/>
              </a:spcBef>
              <a:buClrTx/>
              <a:buSzTx/>
              <a:buFontTx/>
              <a:buNone/>
              <a:defRPr sz="1400">
                <a:latin typeface="Tahoma" pitchFamily="34" charset="0"/>
              </a:defRPr>
            </a:lvl1pPr>
          </a:lstStyle>
          <a:p>
            <a:pPr>
              <a:defRPr/>
            </a:pPr>
            <a:endParaRPr lang="en-US"/>
          </a:p>
        </p:txBody>
      </p:sp>
      <p:sp>
        <p:nvSpPr>
          <p:cNvPr id="365586" name="Rectangle 18"/>
          <p:cNvSpPr>
            <a:spLocks noGrp="1" noChangeArrowheads="1"/>
          </p:cNvSpPr>
          <p:nvPr>
            <p:ph type="ftr" sz="quarter" idx="4"/>
          </p:nvPr>
        </p:nvSpPr>
        <p:spPr bwMode="auto">
          <a:xfrm>
            <a:off x="0" y="9120188"/>
            <a:ext cx="3170238" cy="481012"/>
          </a:xfrm>
          <a:prstGeom prst="rect">
            <a:avLst/>
          </a:prstGeom>
          <a:noFill/>
          <a:ln w="9525">
            <a:noFill/>
            <a:miter lim="800000"/>
            <a:headEnd/>
            <a:tailEnd/>
          </a:ln>
          <a:effectLst/>
        </p:spPr>
        <p:txBody>
          <a:bodyPr vert="horz" wrap="square" lIns="96629" tIns="48311" rIns="96629" bIns="48311" numCol="1" anchor="b" anchorCtr="0" compatLnSpc="1">
            <a:prstTxWarp prst="textNoShape">
              <a:avLst/>
            </a:prstTxWarp>
          </a:bodyPr>
          <a:lstStyle>
            <a:lvl1pPr defTabSz="965200" eaLnBrk="0" hangingPunct="0">
              <a:lnSpc>
                <a:spcPct val="100000"/>
              </a:lnSpc>
              <a:spcBef>
                <a:spcPct val="20000"/>
              </a:spcBef>
              <a:buClrTx/>
              <a:buSzTx/>
              <a:buFontTx/>
              <a:buNone/>
              <a:defRPr sz="1400">
                <a:latin typeface="Tahoma" pitchFamily="34" charset="0"/>
              </a:defRPr>
            </a:lvl1pPr>
          </a:lstStyle>
          <a:p>
            <a:pPr>
              <a:defRPr/>
            </a:pPr>
            <a:endParaRPr lang="en-US"/>
          </a:p>
        </p:txBody>
      </p:sp>
      <p:sp>
        <p:nvSpPr>
          <p:cNvPr id="365587" name="Rectangle 19"/>
          <p:cNvSpPr>
            <a:spLocks noGrp="1" noChangeArrowheads="1"/>
          </p:cNvSpPr>
          <p:nvPr>
            <p:ph type="sldNum" sz="quarter" idx="5"/>
          </p:nvPr>
        </p:nvSpPr>
        <p:spPr bwMode="auto">
          <a:xfrm>
            <a:off x="4144963" y="9120188"/>
            <a:ext cx="3170237" cy="481012"/>
          </a:xfrm>
          <a:prstGeom prst="rect">
            <a:avLst/>
          </a:prstGeom>
          <a:noFill/>
          <a:ln w="9525">
            <a:noFill/>
            <a:miter lim="800000"/>
            <a:headEnd/>
            <a:tailEnd/>
          </a:ln>
          <a:effectLst/>
        </p:spPr>
        <p:txBody>
          <a:bodyPr vert="horz" wrap="square" lIns="96629" tIns="48311" rIns="96629" bIns="48311" numCol="1" anchor="b" anchorCtr="0" compatLnSpc="1">
            <a:prstTxWarp prst="textNoShape">
              <a:avLst/>
            </a:prstTxWarp>
          </a:bodyPr>
          <a:lstStyle>
            <a:lvl1pPr algn="r" defTabSz="965200" eaLnBrk="0" hangingPunct="0">
              <a:lnSpc>
                <a:spcPct val="100000"/>
              </a:lnSpc>
              <a:spcBef>
                <a:spcPct val="20000"/>
              </a:spcBef>
              <a:buClrTx/>
              <a:buSzTx/>
              <a:buFontTx/>
              <a:buNone/>
              <a:defRPr sz="1400">
                <a:latin typeface="Tahoma" pitchFamily="34" charset="0"/>
              </a:defRPr>
            </a:lvl1pPr>
          </a:lstStyle>
          <a:p>
            <a:pPr>
              <a:defRPr/>
            </a:pPr>
            <a:fld id="{FAB5816E-92E6-4A70-B53F-671D7635E10C}" type="slidenum">
              <a:rPr lang="en-US"/>
              <a:pPr>
                <a:defRPr/>
              </a:pPr>
              <a:t>‹#›</a:t>
            </a:fld>
            <a:endParaRPr lang="en-US"/>
          </a:p>
        </p:txBody>
      </p:sp>
    </p:spTree>
    <p:extLst>
      <p:ext uri="{BB962C8B-B14F-4D97-AF65-F5344CB8AC3E}">
        <p14:creationId xmlns:p14="http://schemas.microsoft.com/office/powerpoint/2010/main" val="17321894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9"/>
          <p:cNvSpPr>
            <a:spLocks noGrp="1" noChangeArrowheads="1"/>
          </p:cNvSpPr>
          <p:nvPr>
            <p:ph type="sldNum" sz="quarter" idx="5"/>
          </p:nvPr>
        </p:nvSpPr>
        <p:spPr>
          <a:noFill/>
        </p:spPr>
        <p:txBody>
          <a:bodyPr/>
          <a:lstStyle/>
          <a:p>
            <a:fld id="{40B0DD2B-47E4-4465-BCE9-3DB57373C462}" type="slidenum">
              <a:rPr lang="en-US" smtClean="0">
                <a:latin typeface="Tahoma" pitchFamily="-96" charset="0"/>
              </a:rPr>
              <a:pPr/>
              <a:t>1</a:t>
            </a:fld>
            <a:endParaRPr lang="en-US" smtClean="0">
              <a:latin typeface="Tahoma" pitchFamily="-96"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endParaRPr lang="en-US" dirty="0" smtClean="0">
              <a:latin typeface="Times New Roman" pitchFamily="-96" charset="0"/>
            </a:endParaRPr>
          </a:p>
        </p:txBody>
      </p:sp>
    </p:spTree>
    <p:extLst>
      <p:ext uri="{BB962C8B-B14F-4D97-AF65-F5344CB8AC3E}">
        <p14:creationId xmlns:p14="http://schemas.microsoft.com/office/powerpoint/2010/main" val="2662982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9"/>
          <p:cNvSpPr txBox="1">
            <a:spLocks noGrp="1" noChangeArrowheads="1"/>
          </p:cNvSpPr>
          <p:nvPr/>
        </p:nvSpPr>
        <p:spPr bwMode="auto">
          <a:xfrm>
            <a:off x="4144964" y="9120189"/>
            <a:ext cx="3170236" cy="481011"/>
          </a:xfrm>
          <a:prstGeom prst="rect">
            <a:avLst/>
          </a:prstGeom>
          <a:noFill/>
          <a:ln w="9525">
            <a:noFill/>
            <a:miter lim="800000"/>
            <a:headEnd/>
            <a:tailEnd/>
          </a:ln>
        </p:spPr>
        <p:txBody>
          <a:bodyPr lIns="92271" tIns="46132" rIns="92271" bIns="46132" anchor="b"/>
          <a:lstStyle/>
          <a:p>
            <a:pPr algn="r" defTabSz="921669" eaLnBrk="0" hangingPunct="0">
              <a:spcBef>
                <a:spcPct val="20000"/>
              </a:spcBef>
            </a:pPr>
            <a:fld id="{A58721D1-ACA2-45F9-8666-C1D501E15E77}" type="slidenum">
              <a:rPr lang="en-US" sz="1300">
                <a:latin typeface="Tahoma" pitchFamily="34" charset="0"/>
              </a:rPr>
              <a:pPr algn="r" defTabSz="921669" eaLnBrk="0" hangingPunct="0">
                <a:spcBef>
                  <a:spcPct val="20000"/>
                </a:spcBef>
              </a:pPr>
              <a:t>22</a:t>
            </a:fld>
            <a:endParaRPr lang="en-US" sz="1300" dirty="0">
              <a:latin typeface="Tahoma" pitchFamily="34" charset="0"/>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lIns="90599" tIns="45300" rIns="90599" bIns="45300"/>
          <a:lstStyle/>
          <a:p>
            <a:endParaRPr lang="en-US" smtClean="0"/>
          </a:p>
        </p:txBody>
      </p:sp>
    </p:spTree>
    <p:extLst>
      <p:ext uri="{BB962C8B-B14F-4D97-AF65-F5344CB8AC3E}">
        <p14:creationId xmlns:p14="http://schemas.microsoft.com/office/powerpoint/2010/main" val="1461169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9"/>
          <p:cNvSpPr txBox="1">
            <a:spLocks noGrp="1" noChangeArrowheads="1"/>
          </p:cNvSpPr>
          <p:nvPr/>
        </p:nvSpPr>
        <p:spPr bwMode="auto">
          <a:xfrm>
            <a:off x="4144964" y="9120189"/>
            <a:ext cx="3170236" cy="481011"/>
          </a:xfrm>
          <a:prstGeom prst="rect">
            <a:avLst/>
          </a:prstGeom>
          <a:noFill/>
          <a:ln w="9525">
            <a:noFill/>
            <a:miter lim="800000"/>
            <a:headEnd/>
            <a:tailEnd/>
          </a:ln>
        </p:spPr>
        <p:txBody>
          <a:bodyPr lIns="92271" tIns="46132" rIns="92271" bIns="46132" anchor="b"/>
          <a:lstStyle/>
          <a:p>
            <a:pPr algn="r" defTabSz="921669" eaLnBrk="0" hangingPunct="0">
              <a:spcBef>
                <a:spcPct val="20000"/>
              </a:spcBef>
            </a:pPr>
            <a:fld id="{A58721D1-ACA2-45F9-8666-C1D501E15E77}" type="slidenum">
              <a:rPr lang="en-US" sz="1300">
                <a:latin typeface="Tahoma" pitchFamily="34" charset="0"/>
              </a:rPr>
              <a:pPr algn="r" defTabSz="921669" eaLnBrk="0" hangingPunct="0">
                <a:spcBef>
                  <a:spcPct val="20000"/>
                </a:spcBef>
              </a:pPr>
              <a:t>23</a:t>
            </a:fld>
            <a:endParaRPr lang="en-US" sz="1300" dirty="0">
              <a:latin typeface="Tahoma" pitchFamily="34" charset="0"/>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lIns="90599" tIns="45300" rIns="90599" bIns="45300"/>
          <a:lstStyle/>
          <a:p>
            <a:endParaRPr lang="en-US" smtClean="0"/>
          </a:p>
        </p:txBody>
      </p:sp>
    </p:spTree>
    <p:extLst>
      <p:ext uri="{BB962C8B-B14F-4D97-AF65-F5344CB8AC3E}">
        <p14:creationId xmlns:p14="http://schemas.microsoft.com/office/powerpoint/2010/main" val="239608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9"/>
          <p:cNvSpPr txBox="1">
            <a:spLocks noGrp="1" noChangeArrowheads="1"/>
          </p:cNvSpPr>
          <p:nvPr/>
        </p:nvSpPr>
        <p:spPr bwMode="auto">
          <a:xfrm>
            <a:off x="4144964" y="9120188"/>
            <a:ext cx="3170238" cy="481012"/>
          </a:xfrm>
          <a:prstGeom prst="rect">
            <a:avLst/>
          </a:prstGeom>
          <a:noFill/>
          <a:ln w="9525">
            <a:noFill/>
            <a:miter lim="800000"/>
            <a:headEnd/>
            <a:tailEnd/>
          </a:ln>
        </p:spPr>
        <p:txBody>
          <a:bodyPr lIns="95952" tIns="47974" rIns="95952" bIns="47974" anchor="b"/>
          <a:lstStyle/>
          <a:p>
            <a:pPr algn="r" defTabSz="958850" eaLnBrk="0" hangingPunct="0">
              <a:lnSpc>
                <a:spcPct val="90000"/>
              </a:lnSpc>
              <a:spcBef>
                <a:spcPct val="20000"/>
              </a:spcBef>
              <a:buClr>
                <a:schemeClr val="bg1"/>
              </a:buClr>
              <a:buSzPct val="100000"/>
              <a:buFont typeface="Wingdings" pitchFamily="2" charset="2"/>
              <a:buChar char="•"/>
            </a:pPr>
            <a:fld id="{AF922BA2-E6BF-4729-A0D4-5167A8A5645C}" type="slidenum">
              <a:rPr lang="en-US" sz="1400">
                <a:latin typeface="Tahoma" pitchFamily="34" charset="0"/>
              </a:rPr>
              <a:pPr algn="r" defTabSz="958850" eaLnBrk="0" hangingPunct="0">
                <a:lnSpc>
                  <a:spcPct val="90000"/>
                </a:lnSpc>
                <a:spcBef>
                  <a:spcPct val="20000"/>
                </a:spcBef>
                <a:buClr>
                  <a:schemeClr val="bg1"/>
                </a:buClr>
                <a:buSzPct val="100000"/>
                <a:buFont typeface="Wingdings" pitchFamily="2" charset="2"/>
                <a:buChar char="•"/>
              </a:pPr>
              <a:t>2</a:t>
            </a:fld>
            <a:endParaRPr lang="en-US" sz="1400">
              <a:latin typeface="Tahoma" pitchFamily="34" charset="0"/>
            </a:endParaRPr>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lIns="94878" tIns="47440" rIns="94878" bIns="47440"/>
          <a:lstStyle/>
          <a:p>
            <a:endParaRPr lang="en-US" smtClean="0"/>
          </a:p>
        </p:txBody>
      </p:sp>
    </p:spTree>
    <p:extLst>
      <p:ext uri="{BB962C8B-B14F-4D97-AF65-F5344CB8AC3E}">
        <p14:creationId xmlns:p14="http://schemas.microsoft.com/office/powerpoint/2010/main" val="2525472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9"/>
          <p:cNvSpPr txBox="1">
            <a:spLocks noGrp="1" noChangeArrowheads="1"/>
          </p:cNvSpPr>
          <p:nvPr/>
        </p:nvSpPr>
        <p:spPr bwMode="auto">
          <a:xfrm>
            <a:off x="4144963" y="9120188"/>
            <a:ext cx="3170237" cy="481012"/>
          </a:xfrm>
          <a:prstGeom prst="rect">
            <a:avLst/>
          </a:prstGeom>
          <a:noFill/>
          <a:ln w="9525">
            <a:noFill/>
            <a:miter lim="800000"/>
            <a:headEnd/>
            <a:tailEnd/>
          </a:ln>
        </p:spPr>
        <p:txBody>
          <a:bodyPr lIns="95952" tIns="47974" rIns="95952" bIns="47974" anchor="b"/>
          <a:lstStyle/>
          <a:p>
            <a:pPr algn="r" defTabSz="958850" eaLnBrk="0" hangingPunct="0">
              <a:lnSpc>
                <a:spcPct val="90000"/>
              </a:lnSpc>
              <a:spcBef>
                <a:spcPct val="20000"/>
              </a:spcBef>
              <a:buClr>
                <a:schemeClr val="bg1"/>
              </a:buClr>
              <a:buSzPct val="100000"/>
              <a:buFont typeface="Wingdings" pitchFamily="2" charset="2"/>
              <a:buChar char="•"/>
            </a:pPr>
            <a:fld id="{6EC53D0F-9AAC-4205-99E3-66EFFD435A03}" type="slidenum">
              <a:rPr lang="en-US" sz="1400">
                <a:latin typeface="Tahoma" pitchFamily="34" charset="0"/>
              </a:rPr>
              <a:pPr algn="r" defTabSz="958850" eaLnBrk="0" hangingPunct="0">
                <a:lnSpc>
                  <a:spcPct val="90000"/>
                </a:lnSpc>
                <a:spcBef>
                  <a:spcPct val="20000"/>
                </a:spcBef>
                <a:buClr>
                  <a:schemeClr val="bg1"/>
                </a:buClr>
                <a:buSzPct val="100000"/>
                <a:buFont typeface="Wingdings" pitchFamily="2" charset="2"/>
                <a:buChar char="•"/>
              </a:pPr>
              <a:t>3</a:t>
            </a:fld>
            <a:endParaRPr lang="en-US" sz="1400">
              <a:latin typeface="Tahoma" pitchFamily="34" charset="0"/>
            </a:endParaRPr>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p:spPr>
        <p:txBody>
          <a:bodyPr lIns="94878" tIns="47440" rIns="94878" bIns="47440"/>
          <a:lstStyle/>
          <a:p>
            <a:endParaRPr lang="en-US" smtClean="0"/>
          </a:p>
        </p:txBody>
      </p:sp>
    </p:spTree>
    <p:extLst>
      <p:ext uri="{BB962C8B-B14F-4D97-AF65-F5344CB8AC3E}">
        <p14:creationId xmlns:p14="http://schemas.microsoft.com/office/powerpoint/2010/main" val="1753288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2CC42D14-0BA1-4DBA-B2AF-A3D915559AF3}" type="slidenum">
              <a:rPr lang="en-US" smtClean="0"/>
              <a:pPr/>
              <a:t>5</a:t>
            </a:fld>
            <a:endParaRPr lang="en-US" smtClean="0"/>
          </a:p>
        </p:txBody>
      </p:sp>
      <p:sp>
        <p:nvSpPr>
          <p:cNvPr id="21506" name="Rectangle 19"/>
          <p:cNvSpPr txBox="1">
            <a:spLocks noGrp="1" noChangeArrowheads="1"/>
          </p:cNvSpPr>
          <p:nvPr/>
        </p:nvSpPr>
        <p:spPr bwMode="auto">
          <a:xfrm>
            <a:off x="4144963" y="9121775"/>
            <a:ext cx="3170237" cy="479425"/>
          </a:xfrm>
          <a:prstGeom prst="rect">
            <a:avLst/>
          </a:prstGeom>
          <a:noFill/>
          <a:ln w="9525">
            <a:noFill/>
            <a:miter lim="800000"/>
            <a:headEnd/>
            <a:tailEnd/>
          </a:ln>
        </p:spPr>
        <p:txBody>
          <a:bodyPr lIns="96618" tIns="48305" rIns="96618" bIns="48305" anchor="b"/>
          <a:lstStyle/>
          <a:p>
            <a:pPr algn="r" defTabSz="963613" eaLnBrk="0" hangingPunct="0">
              <a:spcBef>
                <a:spcPct val="20000"/>
              </a:spcBef>
            </a:pPr>
            <a:fld id="{F791DEBB-BE30-44B7-8B51-D01BE126693E}" type="slidenum">
              <a:rPr lang="en-US" sz="1400">
                <a:latin typeface="Tahoma" pitchFamily="34" charset="0"/>
              </a:rPr>
              <a:pPr algn="r" defTabSz="963613" eaLnBrk="0" hangingPunct="0">
                <a:spcBef>
                  <a:spcPct val="20000"/>
                </a:spcBef>
              </a:pPr>
              <a:t>5</a:t>
            </a:fld>
            <a:endParaRPr lang="en-US" sz="1400">
              <a:latin typeface="Tahoma" pitchFamily="34"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xfrm>
            <a:off x="973138" y="4560888"/>
            <a:ext cx="5368925" cy="4319587"/>
          </a:xfrm>
          <a:noFill/>
          <a:ln/>
        </p:spPr>
        <p:txBody>
          <a:bodyPr lIns="96618" tIns="48305" rIns="96618" bIns="48305"/>
          <a:lstStyle/>
          <a:p>
            <a:pPr eaLnBrk="1" hangingPunct="1"/>
            <a:endParaRPr lang="en-US" smtClean="0"/>
          </a:p>
        </p:txBody>
      </p:sp>
    </p:spTree>
    <p:extLst>
      <p:ext uri="{BB962C8B-B14F-4D97-AF65-F5344CB8AC3E}">
        <p14:creationId xmlns:p14="http://schemas.microsoft.com/office/powerpoint/2010/main" val="3906234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9"/>
          <p:cNvSpPr txBox="1">
            <a:spLocks noGrp="1" noChangeArrowheads="1"/>
          </p:cNvSpPr>
          <p:nvPr/>
        </p:nvSpPr>
        <p:spPr bwMode="auto">
          <a:xfrm>
            <a:off x="4144963" y="9120188"/>
            <a:ext cx="3170237" cy="481012"/>
          </a:xfrm>
          <a:prstGeom prst="rect">
            <a:avLst/>
          </a:prstGeom>
          <a:noFill/>
          <a:ln w="9525">
            <a:noFill/>
            <a:miter lim="800000"/>
            <a:headEnd/>
            <a:tailEnd/>
          </a:ln>
        </p:spPr>
        <p:txBody>
          <a:bodyPr lIns="95952" tIns="47974" rIns="95952" bIns="47974" anchor="b"/>
          <a:lstStyle/>
          <a:p>
            <a:pPr algn="r" defTabSz="958850" eaLnBrk="0" hangingPunct="0">
              <a:lnSpc>
                <a:spcPct val="90000"/>
              </a:lnSpc>
              <a:spcBef>
                <a:spcPct val="20000"/>
              </a:spcBef>
              <a:buClr>
                <a:schemeClr val="bg1"/>
              </a:buClr>
              <a:buSzPct val="100000"/>
              <a:buFont typeface="Wingdings" pitchFamily="2" charset="2"/>
              <a:buChar char="•"/>
            </a:pPr>
            <a:fld id="{2556DB07-BF41-40D3-B595-37A78E8D2C87}" type="slidenum">
              <a:rPr lang="en-US" sz="1400">
                <a:latin typeface="Tahoma" pitchFamily="34" charset="0"/>
              </a:rPr>
              <a:pPr algn="r" defTabSz="958850" eaLnBrk="0" hangingPunct="0">
                <a:lnSpc>
                  <a:spcPct val="90000"/>
                </a:lnSpc>
                <a:spcBef>
                  <a:spcPct val="20000"/>
                </a:spcBef>
                <a:buClr>
                  <a:schemeClr val="bg1"/>
                </a:buClr>
                <a:buSzPct val="100000"/>
                <a:buFont typeface="Wingdings" pitchFamily="2" charset="2"/>
                <a:buChar char="•"/>
              </a:pPr>
              <a:t>9</a:t>
            </a:fld>
            <a:endParaRPr lang="en-US" sz="1400">
              <a:latin typeface="Tahoma" pitchFamily="34" charset="0"/>
            </a:endParaRPr>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lIns="94878" tIns="47440" rIns="94878" bIns="47440"/>
          <a:lstStyle/>
          <a:p>
            <a:endParaRPr lang="en-US" smtClean="0"/>
          </a:p>
        </p:txBody>
      </p:sp>
    </p:spTree>
    <p:extLst>
      <p:ext uri="{BB962C8B-B14F-4D97-AF65-F5344CB8AC3E}">
        <p14:creationId xmlns:p14="http://schemas.microsoft.com/office/powerpoint/2010/main" val="2020913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9"/>
          <p:cNvSpPr txBox="1">
            <a:spLocks noGrp="1" noChangeArrowheads="1"/>
          </p:cNvSpPr>
          <p:nvPr/>
        </p:nvSpPr>
        <p:spPr bwMode="auto">
          <a:xfrm>
            <a:off x="4144963" y="9120188"/>
            <a:ext cx="3170237" cy="481012"/>
          </a:xfrm>
          <a:prstGeom prst="rect">
            <a:avLst/>
          </a:prstGeom>
          <a:noFill/>
          <a:ln w="9525">
            <a:noFill/>
            <a:miter lim="800000"/>
            <a:headEnd/>
            <a:tailEnd/>
          </a:ln>
        </p:spPr>
        <p:txBody>
          <a:bodyPr lIns="95952" tIns="47974" rIns="95952" bIns="47974" anchor="b"/>
          <a:lstStyle/>
          <a:p>
            <a:pPr algn="r" defTabSz="958850" eaLnBrk="0" hangingPunct="0">
              <a:lnSpc>
                <a:spcPct val="90000"/>
              </a:lnSpc>
              <a:spcBef>
                <a:spcPct val="20000"/>
              </a:spcBef>
              <a:buClr>
                <a:schemeClr val="bg1"/>
              </a:buClr>
              <a:buSzPct val="100000"/>
              <a:buFont typeface="Wingdings" pitchFamily="2" charset="2"/>
              <a:buChar char="•"/>
            </a:pPr>
            <a:fld id="{9B961A76-B2CE-49B7-BEBA-CF9B3A3E1DAB}" type="slidenum">
              <a:rPr lang="en-US" sz="1400">
                <a:latin typeface="Tahoma" pitchFamily="34" charset="0"/>
              </a:rPr>
              <a:pPr algn="r" defTabSz="958850" eaLnBrk="0" hangingPunct="0">
                <a:lnSpc>
                  <a:spcPct val="90000"/>
                </a:lnSpc>
                <a:spcBef>
                  <a:spcPct val="20000"/>
                </a:spcBef>
                <a:buClr>
                  <a:schemeClr val="bg1"/>
                </a:buClr>
                <a:buSzPct val="100000"/>
                <a:buFont typeface="Wingdings" pitchFamily="2" charset="2"/>
                <a:buChar char="•"/>
              </a:pPr>
              <a:t>10</a:t>
            </a:fld>
            <a:endParaRPr lang="en-US" sz="1400">
              <a:latin typeface="Tahoma" pitchFamily="34" charset="0"/>
            </a:endParaRPr>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lIns="94878" tIns="47440" rIns="94878" bIns="47440"/>
          <a:lstStyle/>
          <a:p>
            <a:endParaRPr lang="en-US" smtClean="0"/>
          </a:p>
        </p:txBody>
      </p:sp>
    </p:spTree>
    <p:extLst>
      <p:ext uri="{BB962C8B-B14F-4D97-AF65-F5344CB8AC3E}">
        <p14:creationId xmlns:p14="http://schemas.microsoft.com/office/powerpoint/2010/main" val="4280835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9"/>
          <p:cNvSpPr txBox="1">
            <a:spLocks noGrp="1" noChangeArrowheads="1"/>
          </p:cNvSpPr>
          <p:nvPr/>
        </p:nvSpPr>
        <p:spPr bwMode="auto">
          <a:xfrm>
            <a:off x="4144963" y="9120188"/>
            <a:ext cx="3170237" cy="481012"/>
          </a:xfrm>
          <a:prstGeom prst="rect">
            <a:avLst/>
          </a:prstGeom>
          <a:noFill/>
          <a:ln w="9525">
            <a:noFill/>
            <a:miter lim="800000"/>
            <a:headEnd/>
            <a:tailEnd/>
          </a:ln>
        </p:spPr>
        <p:txBody>
          <a:bodyPr lIns="95952" tIns="47974" rIns="95952" bIns="47974" anchor="b"/>
          <a:lstStyle/>
          <a:p>
            <a:pPr algn="r" defTabSz="958850" eaLnBrk="0" hangingPunct="0">
              <a:lnSpc>
                <a:spcPct val="90000"/>
              </a:lnSpc>
              <a:spcBef>
                <a:spcPct val="20000"/>
              </a:spcBef>
              <a:buClr>
                <a:schemeClr val="bg1"/>
              </a:buClr>
              <a:buSzPct val="100000"/>
              <a:buFont typeface="Wingdings" pitchFamily="2" charset="2"/>
              <a:buChar char="•"/>
            </a:pPr>
            <a:fld id="{9B961A76-B2CE-49B7-BEBA-CF9B3A3E1DAB}" type="slidenum">
              <a:rPr lang="en-US" sz="1400">
                <a:latin typeface="Tahoma" pitchFamily="34" charset="0"/>
              </a:rPr>
              <a:pPr algn="r" defTabSz="958850" eaLnBrk="0" hangingPunct="0">
                <a:lnSpc>
                  <a:spcPct val="90000"/>
                </a:lnSpc>
                <a:spcBef>
                  <a:spcPct val="20000"/>
                </a:spcBef>
                <a:buClr>
                  <a:schemeClr val="bg1"/>
                </a:buClr>
                <a:buSzPct val="100000"/>
                <a:buFont typeface="Wingdings" pitchFamily="2" charset="2"/>
                <a:buChar char="•"/>
              </a:pPr>
              <a:t>17</a:t>
            </a:fld>
            <a:endParaRPr lang="en-US" sz="1400">
              <a:latin typeface="Tahoma" pitchFamily="34" charset="0"/>
            </a:endParaRPr>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lIns="94878" tIns="47440" rIns="94878" bIns="47440"/>
          <a:lstStyle/>
          <a:p>
            <a:endParaRPr lang="en-US" dirty="0" smtClean="0"/>
          </a:p>
        </p:txBody>
      </p:sp>
    </p:spTree>
    <p:extLst>
      <p:ext uri="{BB962C8B-B14F-4D97-AF65-F5344CB8AC3E}">
        <p14:creationId xmlns:p14="http://schemas.microsoft.com/office/powerpoint/2010/main" val="37534559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WAW – Write-after-write</a:t>
            </a:r>
            <a:r>
              <a:rPr lang="en-US" baseline="0" dirty="0" smtClean="0"/>
              <a:t> Hazard</a:t>
            </a:r>
            <a:endParaRPr lang="en-US" dirty="0"/>
          </a:p>
        </p:txBody>
      </p:sp>
      <p:sp>
        <p:nvSpPr>
          <p:cNvPr id="4" name="Slide Number Placeholder 3"/>
          <p:cNvSpPr>
            <a:spLocks noGrp="1"/>
          </p:cNvSpPr>
          <p:nvPr>
            <p:ph type="sldNum" sz="quarter" idx="10"/>
          </p:nvPr>
        </p:nvSpPr>
        <p:spPr/>
        <p:txBody>
          <a:bodyPr/>
          <a:lstStyle/>
          <a:p>
            <a:pPr>
              <a:defRPr/>
            </a:pPr>
            <a:fld id="{FAB5816E-92E6-4A70-B53F-671D7635E10C}" type="slidenum">
              <a:rPr lang="en-US" smtClean="0"/>
              <a:pPr>
                <a:defRPr/>
              </a:pPr>
              <a:t>18</a:t>
            </a:fld>
            <a:endParaRPr lang="en-US"/>
          </a:p>
        </p:txBody>
      </p:sp>
    </p:spTree>
    <p:extLst>
      <p:ext uri="{BB962C8B-B14F-4D97-AF65-F5344CB8AC3E}">
        <p14:creationId xmlns:p14="http://schemas.microsoft.com/office/powerpoint/2010/main" val="2091432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9"/>
          <p:cNvSpPr txBox="1">
            <a:spLocks noGrp="1" noChangeArrowheads="1"/>
          </p:cNvSpPr>
          <p:nvPr/>
        </p:nvSpPr>
        <p:spPr bwMode="auto">
          <a:xfrm>
            <a:off x="4144964" y="9120189"/>
            <a:ext cx="3170236" cy="481011"/>
          </a:xfrm>
          <a:prstGeom prst="rect">
            <a:avLst/>
          </a:prstGeom>
          <a:noFill/>
          <a:ln w="9525">
            <a:noFill/>
            <a:miter lim="800000"/>
            <a:headEnd/>
            <a:tailEnd/>
          </a:ln>
        </p:spPr>
        <p:txBody>
          <a:bodyPr lIns="92271" tIns="46132" rIns="92271" bIns="46132" anchor="b"/>
          <a:lstStyle/>
          <a:p>
            <a:pPr algn="r" defTabSz="921669" eaLnBrk="0" hangingPunct="0">
              <a:spcBef>
                <a:spcPct val="20000"/>
              </a:spcBef>
            </a:pPr>
            <a:fld id="{3E7CB594-1BFF-4B08-8D79-0341E4241FEC}" type="slidenum">
              <a:rPr lang="en-US" sz="1300">
                <a:latin typeface="Tahoma" pitchFamily="34" charset="0"/>
              </a:rPr>
              <a:pPr algn="r" defTabSz="921669" eaLnBrk="0" hangingPunct="0">
                <a:spcBef>
                  <a:spcPct val="20000"/>
                </a:spcBef>
              </a:pPr>
              <a:t>21</a:t>
            </a:fld>
            <a:endParaRPr lang="en-US" sz="1300" dirty="0">
              <a:latin typeface="Tahoma" pitchFamily="34" charset="0"/>
            </a:endParaRPr>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lIns="90599" tIns="45300" rIns="90599" bIns="45300"/>
          <a:lstStyle/>
          <a:p>
            <a:endParaRPr lang="en-US" smtClean="0"/>
          </a:p>
        </p:txBody>
      </p:sp>
    </p:spTree>
    <p:extLst>
      <p:ext uri="{BB962C8B-B14F-4D97-AF65-F5344CB8AC3E}">
        <p14:creationId xmlns:p14="http://schemas.microsoft.com/office/powerpoint/2010/main" val="1785413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grpSp>
          <p:nvGrpSpPr>
            <p:cNvPr id="5" name="Group 3"/>
            <p:cNvGrpSpPr>
              <a:grpSpLocks/>
            </p:cNvGrpSpPr>
            <p:nvPr/>
          </p:nvGrpSpPr>
          <p:grpSpPr bwMode="auto">
            <a:xfrm>
              <a:off x="0" y="0"/>
              <a:ext cx="5760" cy="4320"/>
              <a:chOff x="0" y="0"/>
              <a:chExt cx="5760" cy="4320"/>
            </a:xfrm>
          </p:grpSpPr>
          <p:sp>
            <p:nvSpPr>
              <p:cNvPr id="15" name="Rectangle 4"/>
              <p:cNvSpPr>
                <a:spLocks noChangeArrowheads="1"/>
              </p:cNvSpPr>
              <p:nvPr/>
            </p:nvSpPr>
            <p:spPr bwMode="ltGray">
              <a:xfrm>
                <a:off x="2112" y="0"/>
                <a:ext cx="3648" cy="96"/>
              </a:xfrm>
              <a:prstGeom prst="rect">
                <a:avLst/>
              </a:prstGeom>
              <a:solidFill>
                <a:schemeClr val="folHlink"/>
              </a:solidFill>
              <a:ln w="9525">
                <a:noFill/>
                <a:miter lim="800000"/>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grpSp>
            <p:nvGrpSpPr>
              <p:cNvPr id="16" name="Group 5"/>
              <p:cNvGrpSpPr>
                <a:grpSpLocks/>
              </p:cNvGrpSpPr>
              <p:nvPr userDrawn="1"/>
            </p:nvGrpSpPr>
            <p:grpSpPr bwMode="auto">
              <a:xfrm>
                <a:off x="0" y="0"/>
                <a:ext cx="5760" cy="4320"/>
                <a:chOff x="0" y="0"/>
                <a:chExt cx="5760" cy="4320"/>
              </a:xfrm>
            </p:grpSpPr>
            <p:sp>
              <p:nvSpPr>
                <p:cNvPr id="18" name="Line 6"/>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19" name="Line 7"/>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20" name="Line 8"/>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21" name="Line 9"/>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22" name="Line 10"/>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23" name="Line 11"/>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24" name="Line 12"/>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25" name="Line 13"/>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26" name="Line 14"/>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27" name="Line 15"/>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28" name="Line 16"/>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29" name="Line 17"/>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30" name="Line 18"/>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31" name="Line 19"/>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32" name="Line 20"/>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33" name="Line 21"/>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34" name="Line 22"/>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35" name="Line 23"/>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36" name="Line 24"/>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37" name="Line 25"/>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38" name="Line 26"/>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39" name="Line 27"/>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0"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2"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3"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4"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5"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6"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7"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8"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9"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50"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51"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52"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53"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54"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55"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56"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57"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58"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59"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60"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61"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62"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63"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64"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65"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66"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67"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68"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grpSp>
          <p:sp>
            <p:nvSpPr>
              <p:cNvPr id="17" name="Line 57"/>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grpSp>
        <p:grpSp>
          <p:nvGrpSpPr>
            <p:cNvPr id="6" name="Group 58"/>
            <p:cNvGrpSpPr>
              <a:grpSpLocks/>
            </p:cNvGrpSpPr>
            <p:nvPr userDrawn="1"/>
          </p:nvGrpSpPr>
          <p:grpSpPr bwMode="auto">
            <a:xfrm>
              <a:off x="3" y="559"/>
              <a:ext cx="4192" cy="1796"/>
              <a:chOff x="3" y="559"/>
              <a:chExt cx="4192" cy="1796"/>
            </a:xfrm>
          </p:grpSpPr>
          <p:sp>
            <p:nvSpPr>
              <p:cNvPr id="11" name="Line 59"/>
              <p:cNvSpPr>
                <a:spLocks noChangeShapeType="1"/>
              </p:cNvSpPr>
              <p:nvPr/>
            </p:nvSpPr>
            <p:spPr bwMode="ltGray">
              <a:xfrm>
                <a:off x="506" y="559"/>
                <a:ext cx="0" cy="1796"/>
              </a:xfrm>
              <a:prstGeom prst="line">
                <a:avLst/>
              </a:prstGeom>
              <a:noFill/>
              <a:ln w="9525">
                <a:solidFill>
                  <a:schemeClr val="hlink"/>
                </a:solid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12" name="Line 60"/>
              <p:cNvSpPr>
                <a:spLocks noChangeShapeType="1"/>
              </p:cNvSpPr>
              <p:nvPr/>
            </p:nvSpPr>
            <p:spPr bwMode="ltGray">
              <a:xfrm flipH="1" flipV="1">
                <a:off x="3" y="1924"/>
                <a:ext cx="3211" cy="1"/>
              </a:xfrm>
              <a:prstGeom prst="line">
                <a:avLst/>
              </a:prstGeom>
              <a:noFill/>
              <a:ln w="9525">
                <a:solidFill>
                  <a:schemeClr val="hlink"/>
                </a:solid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13" name="Line 61"/>
              <p:cNvSpPr>
                <a:spLocks noChangeShapeType="1"/>
              </p:cNvSpPr>
              <p:nvPr/>
            </p:nvSpPr>
            <p:spPr bwMode="ltGray">
              <a:xfrm flipH="1" flipV="1">
                <a:off x="384" y="938"/>
                <a:ext cx="3811" cy="1"/>
              </a:xfrm>
              <a:prstGeom prst="line">
                <a:avLst/>
              </a:prstGeom>
              <a:noFill/>
              <a:ln w="9525">
                <a:solidFill>
                  <a:schemeClr val="hlink"/>
                </a:solid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14" name="Arc 62"/>
              <p:cNvSpPr>
                <a:spLocks/>
              </p:cNvSpPr>
              <p:nvPr/>
            </p:nvSpPr>
            <p:spPr bwMode="ltGray">
              <a:xfrm rot="16200000" flipH="1">
                <a:off x="426" y="860"/>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grpSp>
        <p:grpSp>
          <p:nvGrpSpPr>
            <p:cNvPr id="7" name="Group 63"/>
            <p:cNvGrpSpPr>
              <a:grpSpLocks/>
            </p:cNvGrpSpPr>
            <p:nvPr userDrawn="1"/>
          </p:nvGrpSpPr>
          <p:grpSpPr bwMode="auto">
            <a:xfrm>
              <a:off x="1480" y="1952"/>
              <a:ext cx="3808" cy="1812"/>
              <a:chOff x="1480" y="1952"/>
              <a:chExt cx="3808" cy="1812"/>
            </a:xfrm>
          </p:grpSpPr>
          <p:sp>
            <p:nvSpPr>
              <p:cNvPr id="8" name="Line 64"/>
              <p:cNvSpPr>
                <a:spLocks noChangeShapeType="1"/>
              </p:cNvSpPr>
              <p:nvPr/>
            </p:nvSpPr>
            <p:spPr bwMode="ltGray">
              <a:xfrm flipV="1">
                <a:off x="1480" y="3442"/>
                <a:ext cx="3808" cy="0"/>
              </a:xfrm>
              <a:prstGeom prst="line">
                <a:avLst/>
              </a:prstGeom>
              <a:noFill/>
              <a:ln w="9525">
                <a:solidFill>
                  <a:schemeClr val="hlink"/>
                </a:solid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9" name="Line 65"/>
              <p:cNvSpPr>
                <a:spLocks noChangeShapeType="1"/>
              </p:cNvSpPr>
              <p:nvPr/>
            </p:nvSpPr>
            <p:spPr bwMode="ltGray">
              <a:xfrm flipH="1">
                <a:off x="5172" y="1952"/>
                <a:ext cx="0" cy="1812"/>
              </a:xfrm>
              <a:prstGeom prst="line">
                <a:avLst/>
              </a:prstGeom>
              <a:noFill/>
              <a:ln w="9525">
                <a:solidFill>
                  <a:schemeClr val="hlink"/>
                </a:solid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10" name="Arc 66"/>
              <p:cNvSpPr>
                <a:spLocks/>
              </p:cNvSpPr>
              <p:nvPr/>
            </p:nvSpPr>
            <p:spPr bwMode="ltGray">
              <a:xfrm rot="5400000">
                <a:off x="5097" y="3347"/>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grpSp>
      </p:grpSp>
      <p:sp>
        <p:nvSpPr>
          <p:cNvPr id="413763" name="Rectangle 67"/>
          <p:cNvSpPr>
            <a:spLocks noGrp="1" noChangeArrowheads="1"/>
          </p:cNvSpPr>
          <p:nvPr>
            <p:ph type="ctrTitle"/>
          </p:nvPr>
        </p:nvSpPr>
        <p:spPr>
          <a:xfrm>
            <a:off x="990600" y="1752600"/>
            <a:ext cx="7772400" cy="1143000"/>
          </a:xfrm>
        </p:spPr>
        <p:txBody>
          <a:bodyPr/>
          <a:lstStyle>
            <a:lvl1pPr>
              <a:defRPr/>
            </a:lvl1pPr>
          </a:lstStyle>
          <a:p>
            <a:r>
              <a:rPr lang="en-US"/>
              <a:t>Click to edit Master title style</a:t>
            </a:r>
          </a:p>
        </p:txBody>
      </p:sp>
      <p:sp>
        <p:nvSpPr>
          <p:cNvPr id="413764" name="Rectangle 68" descr="Rectangle: Click to edit Master text styles&#10;Second level&#10;Third level&#10;Fourth level&#10;Fifth level"/>
          <p:cNvSpPr>
            <a:spLocks noGrp="1" noChangeArrowheads="1"/>
          </p:cNvSpPr>
          <p:nvPr>
            <p:ph type="subTitle" idx="1"/>
          </p:nvPr>
        </p:nvSpPr>
        <p:spPr>
          <a:xfrm>
            <a:off x="990600" y="3309938"/>
            <a:ext cx="6400800" cy="1752600"/>
          </a:xfrm>
        </p:spPr>
        <p:txBody>
          <a:bodyPr/>
          <a:lstStyle>
            <a:lvl1pPr marL="0" indent="0">
              <a:buFont typeface="Wingdings" pitchFamily="2" charset="2"/>
              <a:buNone/>
              <a:defRPr/>
            </a:lvl1pPr>
          </a:lstStyle>
          <a:p>
            <a:r>
              <a:rPr lang="en-US"/>
              <a:t>Click to edit Master subtitle style</a:t>
            </a:r>
          </a:p>
        </p:txBody>
      </p:sp>
      <p:sp>
        <p:nvSpPr>
          <p:cNvPr id="69" name="Rectangle 69"/>
          <p:cNvSpPr>
            <a:spLocks noGrp="1" noChangeArrowheads="1"/>
          </p:cNvSpPr>
          <p:nvPr>
            <p:ph type="dt" sz="quarter" idx="10"/>
          </p:nvPr>
        </p:nvSpPr>
        <p:spPr/>
        <p:txBody>
          <a:bodyPr/>
          <a:lstStyle>
            <a:lvl1pPr>
              <a:defRPr sz="1200">
                <a:latin typeface="+mn-lt"/>
              </a:defRPr>
            </a:lvl1pPr>
          </a:lstStyle>
          <a:p>
            <a:pPr>
              <a:defRPr/>
            </a:pPr>
            <a:r>
              <a:rPr lang="en-US" smtClean="0"/>
              <a:t>October 17, 2016</a:t>
            </a:r>
            <a:endParaRPr lang="en-US" dirty="0"/>
          </a:p>
        </p:txBody>
      </p:sp>
      <p:sp>
        <p:nvSpPr>
          <p:cNvPr id="70" name="Rectangle 71"/>
          <p:cNvSpPr>
            <a:spLocks noGrp="1" noChangeArrowheads="1"/>
          </p:cNvSpPr>
          <p:nvPr>
            <p:ph type="sldNum" sz="quarter" idx="11"/>
          </p:nvPr>
        </p:nvSpPr>
        <p:spPr/>
        <p:txBody>
          <a:bodyPr/>
          <a:lstStyle>
            <a:lvl1pPr>
              <a:defRPr sz="1200">
                <a:latin typeface="+mn-lt"/>
              </a:defRPr>
            </a:lvl1pPr>
          </a:lstStyle>
          <a:p>
            <a:pPr>
              <a:defRPr/>
            </a:pPr>
            <a:r>
              <a:rPr lang="en-US" dirty="0" smtClean="0"/>
              <a:t>L13-</a:t>
            </a:r>
            <a:fld id="{CADB5FF0-9E4C-4A76-B146-CFD9F86D279B}" type="slidenum">
              <a:rPr lang="en-US" smtClean="0"/>
              <a:pPr>
                <a:defRPr/>
              </a:pPr>
              <a:t>‹#›</a:t>
            </a:fld>
            <a:endParaRPr lang="en-US" dirty="0"/>
          </a:p>
        </p:txBody>
      </p:sp>
      <p:sp>
        <p:nvSpPr>
          <p:cNvPr id="71" name="Rectangle 72"/>
          <p:cNvSpPr>
            <a:spLocks noGrp="1" noChangeArrowheads="1"/>
          </p:cNvSpPr>
          <p:nvPr>
            <p:ph type="ftr" sz="quarter" idx="12"/>
          </p:nvPr>
        </p:nvSpPr>
        <p:spPr/>
        <p:txBody>
          <a:bodyPr/>
          <a:lstStyle>
            <a:lvl1pPr>
              <a:defRPr sz="1200">
                <a:latin typeface="+mn-lt"/>
              </a:defRPr>
            </a:lvl1pPr>
          </a:lstStyle>
          <a:p>
            <a:pPr>
              <a:defRPr/>
            </a:pPr>
            <a:r>
              <a:rPr lang="en-US" dirty="0" smtClean="0"/>
              <a:t>http://csg.csail.mit.edu/6.175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5"/>
          <p:cNvSpPr>
            <a:spLocks noGrp="1" noChangeArrowheads="1"/>
          </p:cNvSpPr>
          <p:nvPr>
            <p:ph type="dt" sz="half" idx="10"/>
          </p:nvPr>
        </p:nvSpPr>
        <p:spPr>
          <a:ln/>
        </p:spPr>
        <p:txBody>
          <a:bodyPr/>
          <a:lstStyle>
            <a:lvl1pPr>
              <a:defRPr sz="1200">
                <a:latin typeface="+mn-lt"/>
              </a:defRPr>
            </a:lvl1pPr>
          </a:lstStyle>
          <a:p>
            <a:pPr>
              <a:defRPr/>
            </a:pPr>
            <a:r>
              <a:rPr lang="en-US" smtClean="0"/>
              <a:t>October 17, 2016</a:t>
            </a:r>
            <a:endParaRPr lang="en-US" dirty="0"/>
          </a:p>
        </p:txBody>
      </p:sp>
      <p:sp>
        <p:nvSpPr>
          <p:cNvPr id="5" name="Rectangle 67"/>
          <p:cNvSpPr>
            <a:spLocks noGrp="1" noChangeArrowheads="1"/>
          </p:cNvSpPr>
          <p:nvPr>
            <p:ph type="sldNum" sz="quarter" idx="11"/>
          </p:nvPr>
        </p:nvSpPr>
        <p:spPr>
          <a:ln/>
        </p:spPr>
        <p:txBody>
          <a:bodyPr/>
          <a:lstStyle>
            <a:lvl1pPr>
              <a:defRPr sz="1200">
                <a:latin typeface="+mn-lt"/>
              </a:defRPr>
            </a:lvl1pPr>
          </a:lstStyle>
          <a:p>
            <a:pPr>
              <a:defRPr/>
            </a:pPr>
            <a:r>
              <a:rPr lang="en-US" dirty="0" smtClean="0"/>
              <a:t>L13-</a:t>
            </a:r>
            <a:fld id="{D02EE386-C9BD-4FB7-9577-6096B5320EC4}" type="slidenum">
              <a:rPr lang="en-US" smtClean="0"/>
              <a:pPr>
                <a:defRPr/>
              </a:pPr>
              <a:t>‹#›</a:t>
            </a:fld>
            <a:endParaRPr lang="en-US" dirty="0"/>
          </a:p>
        </p:txBody>
      </p:sp>
      <p:sp>
        <p:nvSpPr>
          <p:cNvPr id="6" name="Rectangle 69"/>
          <p:cNvSpPr>
            <a:spLocks noGrp="1" noChangeArrowheads="1"/>
          </p:cNvSpPr>
          <p:nvPr>
            <p:ph type="ftr" sz="quarter" idx="12"/>
          </p:nvPr>
        </p:nvSpPr>
        <p:spPr>
          <a:ln/>
        </p:spPr>
        <p:txBody>
          <a:bodyPr/>
          <a:lstStyle>
            <a:lvl1pPr>
              <a:defRPr sz="1200">
                <a:latin typeface="+mn-lt"/>
              </a:defRPr>
            </a:lvl1pPr>
          </a:lstStyle>
          <a:p>
            <a:pPr>
              <a:defRPr/>
            </a:pPr>
            <a:r>
              <a:rPr lang="en-US" dirty="0" smtClean="0"/>
              <a:t>http://csg.csail.mit.edu/6.175</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grpSp>
          <p:nvGrpSpPr>
            <p:cNvPr id="1032" name="Group 3"/>
            <p:cNvGrpSpPr>
              <a:grpSpLocks/>
            </p:cNvGrpSpPr>
            <p:nvPr/>
          </p:nvGrpSpPr>
          <p:grpSpPr bwMode="auto">
            <a:xfrm>
              <a:off x="0" y="0"/>
              <a:ext cx="5760" cy="4320"/>
              <a:chOff x="0" y="0"/>
              <a:chExt cx="5760" cy="4320"/>
            </a:xfrm>
          </p:grpSpPr>
          <p:grpSp>
            <p:nvGrpSpPr>
              <p:cNvPr id="1039" name="Group 4"/>
              <p:cNvGrpSpPr>
                <a:grpSpLocks/>
              </p:cNvGrpSpPr>
              <p:nvPr/>
            </p:nvGrpSpPr>
            <p:grpSpPr bwMode="auto">
              <a:xfrm>
                <a:off x="0" y="192"/>
                <a:ext cx="5760" cy="4032"/>
                <a:chOff x="0" y="192"/>
                <a:chExt cx="5760" cy="4032"/>
              </a:xfrm>
            </p:grpSpPr>
            <p:sp>
              <p:nvSpPr>
                <p:cNvPr id="412677" name="Line 5"/>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78" name="Line 6"/>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79" name="Line 7"/>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80" name="Line 8"/>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81" name="Line 9"/>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82" name="Line 10"/>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83" name="Line 11"/>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84" name="Line 12"/>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85" name="Line 13"/>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86" name="Line 14"/>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87" name="Line 15"/>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88" name="Line 16"/>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89" name="Line 17"/>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90" name="Line 18"/>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91" name="Line 19"/>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92" name="Line 20"/>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93" name="Line 21"/>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94" name="Line 22"/>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95" name="Line 23"/>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96" name="Line 24"/>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97" name="Line 25"/>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698" name="Line 26"/>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grpSp>
          <p:grpSp>
            <p:nvGrpSpPr>
              <p:cNvPr id="1040" name="Group 27"/>
              <p:cNvGrpSpPr>
                <a:grpSpLocks/>
              </p:cNvGrpSpPr>
              <p:nvPr/>
            </p:nvGrpSpPr>
            <p:grpSpPr bwMode="auto">
              <a:xfrm>
                <a:off x="192" y="0"/>
                <a:ext cx="5376" cy="4320"/>
                <a:chOff x="192" y="0"/>
                <a:chExt cx="5376" cy="4320"/>
              </a:xfrm>
            </p:grpSpPr>
            <p:sp>
              <p:nvSpPr>
                <p:cNvPr id="412700"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01"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02"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03"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04"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05"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06"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07"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08"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09"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10"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11"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12"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13"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14"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15"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16"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17"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18"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19"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20"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21"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22"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23"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24"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25"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26"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27"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28"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grpSp>
        </p:grpSp>
        <p:sp>
          <p:nvSpPr>
            <p:cNvPr id="412729" name="Rectangle 57" descr="60%"/>
            <p:cNvSpPr>
              <a:spLocks noChangeArrowheads="1"/>
            </p:cNvSpPr>
            <p:nvPr/>
          </p:nvSpPr>
          <p:spPr bwMode="ltGray">
            <a:xfrm>
              <a:off x="2112" y="0"/>
              <a:ext cx="3648" cy="96"/>
            </a:xfrm>
            <a:prstGeom prst="rect">
              <a:avLst/>
            </a:prstGeom>
            <a:pattFill prst="pct60">
              <a:fgClr>
                <a:schemeClr val="folHlink"/>
              </a:fgClr>
              <a:bgClr>
                <a:schemeClr val="bg1"/>
              </a:bgClr>
            </a:pattFill>
            <a:ln w="9525">
              <a:noFill/>
              <a:miter lim="800000"/>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30" name="Line 58"/>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grpSp>
          <p:nvGrpSpPr>
            <p:cNvPr id="1035" name="Group 59"/>
            <p:cNvGrpSpPr>
              <a:grpSpLocks/>
            </p:cNvGrpSpPr>
            <p:nvPr/>
          </p:nvGrpSpPr>
          <p:grpSpPr bwMode="auto">
            <a:xfrm>
              <a:off x="261" y="892"/>
              <a:ext cx="1124" cy="1464"/>
              <a:chOff x="96" y="916"/>
              <a:chExt cx="2208" cy="2876"/>
            </a:xfrm>
          </p:grpSpPr>
          <p:sp>
            <p:nvSpPr>
              <p:cNvPr id="412732" name="Line 60"/>
              <p:cNvSpPr>
                <a:spLocks noChangeShapeType="1"/>
              </p:cNvSpPr>
              <p:nvPr/>
            </p:nvSpPr>
            <p:spPr bwMode="ltGray">
              <a:xfrm flipH="1">
                <a:off x="96" y="1038"/>
                <a:ext cx="2208" cy="0"/>
              </a:xfrm>
              <a:prstGeom prst="line">
                <a:avLst/>
              </a:prstGeom>
              <a:noFill/>
              <a:ln w="9525">
                <a:solidFill>
                  <a:schemeClr val="hlink"/>
                </a:solid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33" name="Line 61"/>
              <p:cNvSpPr>
                <a:spLocks noChangeShapeType="1"/>
              </p:cNvSpPr>
              <p:nvPr/>
            </p:nvSpPr>
            <p:spPr bwMode="ltGray">
              <a:xfrm>
                <a:off x="336" y="920"/>
                <a:ext cx="0" cy="2872"/>
              </a:xfrm>
              <a:prstGeom prst="line">
                <a:avLst/>
              </a:prstGeom>
              <a:noFill/>
              <a:ln w="9525">
                <a:solidFill>
                  <a:schemeClr val="hlink"/>
                </a:solid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sp>
            <p:nvSpPr>
              <p:cNvPr id="412734" name="Arc 62"/>
              <p:cNvSpPr>
                <a:spLocks/>
              </p:cNvSpPr>
              <p:nvPr/>
            </p:nvSpPr>
            <p:spPr bwMode="ltGray">
              <a:xfrm flipH="1">
                <a:off x="218" y="916"/>
                <a:ext cx="238" cy="240"/>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lnSpc>
                    <a:spcPct val="90000"/>
                  </a:lnSpc>
                  <a:spcBef>
                    <a:spcPct val="25000"/>
                  </a:spcBef>
                  <a:buClr>
                    <a:schemeClr val="bg1"/>
                  </a:buClr>
                  <a:buSzPct val="100000"/>
                  <a:buFont typeface="Wingdings" pitchFamily="2" charset="2"/>
                  <a:buChar char="•"/>
                  <a:defRPr/>
                </a:pPr>
                <a:endParaRPr lang="en-US"/>
              </a:p>
            </p:txBody>
          </p:sp>
        </p:grpSp>
      </p:grpSp>
      <p:sp>
        <p:nvSpPr>
          <p:cNvPr id="1027" name="Rectangle 63"/>
          <p:cNvSpPr>
            <a:spLocks noGrp="1" noChangeArrowheads="1"/>
          </p:cNvSpPr>
          <p:nvPr>
            <p:ph type="title"/>
          </p:nvPr>
        </p:nvSpPr>
        <p:spPr bwMode="auto">
          <a:xfrm>
            <a:off x="609600" y="3048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64" descr="Rectangle: Click to edit Master text styles&#10;Second level&#10;Third level&#10;Fourth level&#10;Fifth level"/>
          <p:cNvSpPr>
            <a:spLocks noGrp="1" noChangeArrowheads="1"/>
          </p:cNvSpPr>
          <p:nvPr>
            <p:ph type="body" idx="1"/>
          </p:nvPr>
        </p:nvSpPr>
        <p:spPr bwMode="auto">
          <a:xfrm>
            <a:off x="838200" y="19050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2737" name="Rectangle 65"/>
          <p:cNvSpPr>
            <a:spLocks noGrp="1" noChangeArrowheads="1"/>
          </p:cNvSpPr>
          <p:nvPr>
            <p:ph type="dt" sz="half" idx="2"/>
          </p:nvPr>
        </p:nvSpPr>
        <p:spPr bwMode="auto">
          <a:xfrm>
            <a:off x="0" y="6400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buClrTx/>
              <a:buSzTx/>
              <a:buFontTx/>
              <a:buNone/>
              <a:defRPr sz="1200">
                <a:latin typeface="+mn-lt"/>
              </a:defRPr>
            </a:lvl1pPr>
          </a:lstStyle>
          <a:p>
            <a:pPr>
              <a:defRPr/>
            </a:pPr>
            <a:r>
              <a:rPr lang="en-US" smtClean="0"/>
              <a:t>October 17, 2016</a:t>
            </a:r>
            <a:endParaRPr lang="en-US" dirty="0"/>
          </a:p>
        </p:txBody>
      </p:sp>
      <p:sp>
        <p:nvSpPr>
          <p:cNvPr id="412739" name="Rectangle 67"/>
          <p:cNvSpPr>
            <a:spLocks noGrp="1" noChangeArrowheads="1"/>
          </p:cNvSpPr>
          <p:nvPr>
            <p:ph type="sldNum" sz="quarter" idx="4"/>
          </p:nvPr>
        </p:nvSpPr>
        <p:spPr bwMode="auto">
          <a:xfrm>
            <a:off x="7239000" y="6400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buClrTx/>
              <a:buSzTx/>
              <a:buFontTx/>
              <a:buNone/>
              <a:defRPr sz="1200">
                <a:latin typeface="+mn-lt"/>
              </a:defRPr>
            </a:lvl1pPr>
          </a:lstStyle>
          <a:p>
            <a:pPr>
              <a:defRPr/>
            </a:pPr>
            <a:r>
              <a:rPr lang="en-US" dirty="0" smtClean="0"/>
              <a:t>L13-</a:t>
            </a:r>
            <a:fld id="{B7BB6FD0-6433-4498-9FC0-51B88F6D3916}" type="slidenum">
              <a:rPr lang="en-US" smtClean="0"/>
              <a:pPr>
                <a:defRPr/>
              </a:pPr>
              <a:t>‹#›</a:t>
            </a:fld>
            <a:endParaRPr lang="en-US" dirty="0"/>
          </a:p>
        </p:txBody>
      </p:sp>
      <p:sp>
        <p:nvSpPr>
          <p:cNvPr id="412741" name="Rectangle 69"/>
          <p:cNvSpPr>
            <a:spLocks noGrp="1" noChangeArrowheads="1"/>
          </p:cNvSpPr>
          <p:nvPr>
            <p:ph type="ftr" sz="quarter" idx="3"/>
          </p:nvPr>
        </p:nvSpPr>
        <p:spPr bwMode="auto">
          <a:xfrm>
            <a:off x="3070447" y="6400800"/>
            <a:ext cx="301846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lnSpc>
                <a:spcPct val="100000"/>
              </a:lnSpc>
              <a:spcBef>
                <a:spcPct val="0"/>
              </a:spcBef>
              <a:buClrTx/>
              <a:buSzTx/>
              <a:buFontTx/>
              <a:buNone/>
              <a:defRPr sz="1200">
                <a:latin typeface="+mn-lt"/>
              </a:defRPr>
            </a:lvl1pPr>
          </a:lstStyle>
          <a:p>
            <a:pPr>
              <a:defRPr/>
            </a:pPr>
            <a:r>
              <a:rPr lang="en-US" dirty="0" smtClean="0"/>
              <a:t>http://csg.csail.mit.edu/6.175</a:t>
            </a:r>
            <a:endParaRPr lang="en-US" dirty="0"/>
          </a:p>
        </p:txBody>
      </p:sp>
    </p:spTree>
  </p:cSld>
  <p:clrMap bg1="lt1" tx1="dk1" bg2="lt2" tx2="dk2" accent1="accent1" accent2="accent2" accent3="accent3" accent4="accent4" accent5="accent5" accent6="accent6" hlink="hlink" folHlink="folHlink"/>
  <p:sldLayoutIdLst>
    <p:sldLayoutId id="2147483686" r:id="rId1"/>
    <p:sldLayoutId id="2147483685" r:id="rId2"/>
  </p:sldLayoutIdLst>
  <p:timing>
    <p:tnLst>
      <p:par>
        <p:cTn id="1" dur="indefinite" restart="never" nodeType="tmRoot"/>
      </p:par>
    </p:tnLst>
  </p:timing>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Verdana" pitchFamily="34" charset="0"/>
        </a:defRPr>
      </a:lvl2pPr>
      <a:lvl3pPr algn="l" rtl="0" eaLnBrk="0" fontAlgn="base" hangingPunct="0">
        <a:spcBef>
          <a:spcPct val="0"/>
        </a:spcBef>
        <a:spcAft>
          <a:spcPct val="0"/>
        </a:spcAft>
        <a:defRPr sz="4400">
          <a:solidFill>
            <a:schemeClr val="tx2"/>
          </a:solidFill>
          <a:latin typeface="Verdana" pitchFamily="34" charset="0"/>
        </a:defRPr>
      </a:lvl3pPr>
      <a:lvl4pPr algn="l" rtl="0" eaLnBrk="0" fontAlgn="base" hangingPunct="0">
        <a:spcBef>
          <a:spcPct val="0"/>
        </a:spcBef>
        <a:spcAft>
          <a:spcPct val="0"/>
        </a:spcAft>
        <a:defRPr sz="4400">
          <a:solidFill>
            <a:schemeClr val="tx2"/>
          </a:solidFill>
          <a:latin typeface="Verdana" pitchFamily="34" charset="0"/>
        </a:defRPr>
      </a:lvl4pPr>
      <a:lvl5pPr algn="l" rtl="0" eaLnBrk="0" fontAlgn="base" hangingPunct="0">
        <a:spcBef>
          <a:spcPct val="0"/>
        </a:spcBef>
        <a:spcAft>
          <a:spcPct val="0"/>
        </a:spcAft>
        <a:defRPr sz="4400">
          <a:solidFill>
            <a:schemeClr val="tx2"/>
          </a:solidFill>
          <a:latin typeface="Verdana" pitchFamily="34" charset="0"/>
        </a:defRPr>
      </a:lvl5pPr>
      <a:lvl6pPr marL="457200" algn="l" rtl="0" fontAlgn="base">
        <a:spcBef>
          <a:spcPct val="0"/>
        </a:spcBef>
        <a:spcAft>
          <a:spcPct val="0"/>
        </a:spcAft>
        <a:defRPr sz="4400">
          <a:solidFill>
            <a:schemeClr val="tx2"/>
          </a:solidFill>
          <a:latin typeface="Verdana" pitchFamily="34" charset="0"/>
        </a:defRPr>
      </a:lvl6pPr>
      <a:lvl7pPr marL="914400" algn="l" rtl="0" fontAlgn="base">
        <a:spcBef>
          <a:spcPct val="0"/>
        </a:spcBef>
        <a:spcAft>
          <a:spcPct val="0"/>
        </a:spcAft>
        <a:defRPr sz="4400">
          <a:solidFill>
            <a:schemeClr val="tx2"/>
          </a:solidFill>
          <a:latin typeface="Verdana" pitchFamily="34" charset="0"/>
        </a:defRPr>
      </a:lvl7pPr>
      <a:lvl8pPr marL="1371600" algn="l" rtl="0" fontAlgn="base">
        <a:spcBef>
          <a:spcPct val="0"/>
        </a:spcBef>
        <a:spcAft>
          <a:spcPct val="0"/>
        </a:spcAft>
        <a:defRPr sz="4400">
          <a:solidFill>
            <a:schemeClr val="tx2"/>
          </a:solidFill>
          <a:latin typeface="Verdana" pitchFamily="34" charset="0"/>
        </a:defRPr>
      </a:lvl8pPr>
      <a:lvl9pPr marL="1828800" algn="l" rtl="0" fontAlgn="base">
        <a:spcBef>
          <a:spcPct val="0"/>
        </a:spcBef>
        <a:spcAft>
          <a:spcPct val="0"/>
        </a:spcAft>
        <a:defRPr sz="4400">
          <a:solidFill>
            <a:schemeClr val="tx2"/>
          </a:solidFill>
          <a:latin typeface="Verdana" pitchFamily="34" charset="0"/>
        </a:defRPr>
      </a:lvl9pPr>
    </p:titleStyle>
    <p:bodyStyle>
      <a:lvl1pPr marL="342900" indent="-342900" algn="l" rtl="0" eaLnBrk="0" fontAlgn="base" hangingPunct="0">
        <a:spcBef>
          <a:spcPct val="20000"/>
        </a:spcBef>
        <a:spcAft>
          <a:spcPct val="0"/>
        </a:spcAft>
        <a:buClr>
          <a:schemeClr val="hlink"/>
        </a:buClr>
        <a:buSzPct val="110000"/>
        <a:buFont typeface="Wingdings" pitchFamily="2" charset="2"/>
        <a:buBlip>
          <a:blip r:embed="rId4"/>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6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95000"/>
        <a:buFont typeface="Wingdings" pitchFamily="2" charset="2"/>
        <a:buChar char="w"/>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descr="Rectangle: Click to edit Master text styles&#10;Second level&#10;Third level&#10;Fourth level&#10;Fifth level"/>
          <p:cNvSpPr>
            <a:spLocks noGrp="1" noChangeArrowheads="1"/>
          </p:cNvSpPr>
          <p:nvPr>
            <p:ph type="subTitle" idx="1"/>
          </p:nvPr>
        </p:nvSpPr>
        <p:spPr>
          <a:xfrm>
            <a:off x="809625" y="1470026"/>
            <a:ext cx="7774817" cy="4273952"/>
          </a:xfrm>
        </p:spPr>
        <p:txBody>
          <a:bodyPr/>
          <a:lstStyle/>
          <a:p>
            <a:pPr lvl="0" eaLnBrk="1" hangingPunct="1">
              <a:lnSpc>
                <a:spcPct val="80000"/>
              </a:lnSpc>
              <a:buClr>
                <a:srgbClr val="6F89F7"/>
              </a:buClr>
            </a:pPr>
            <a:r>
              <a:rPr lang="en-US" sz="2400" dirty="0">
                <a:solidFill>
                  <a:srgbClr val="660066"/>
                </a:solidFill>
              </a:rPr>
              <a:t>Constructive Computer Architecture:</a:t>
            </a:r>
          </a:p>
          <a:p>
            <a:pPr eaLnBrk="1" hangingPunct="1">
              <a:lnSpc>
                <a:spcPct val="80000"/>
              </a:lnSpc>
              <a:buClr>
                <a:srgbClr val="6F89F7"/>
              </a:buClr>
            </a:pPr>
            <a:r>
              <a:rPr lang="en-US" sz="4000" dirty="0" smtClean="0">
                <a:solidFill>
                  <a:schemeClr val="tx2"/>
                </a:solidFill>
              </a:rPr>
              <a:t>Data </a:t>
            </a:r>
            <a:r>
              <a:rPr lang="en-US" sz="4000" dirty="0">
                <a:solidFill>
                  <a:schemeClr val="tx2"/>
                </a:solidFill>
              </a:rPr>
              <a:t>Hazards</a:t>
            </a:r>
          </a:p>
          <a:p>
            <a:pPr lvl="0" eaLnBrk="1" hangingPunct="1">
              <a:lnSpc>
                <a:spcPct val="80000"/>
              </a:lnSpc>
              <a:buClr>
                <a:srgbClr val="6F89F7"/>
              </a:buClr>
            </a:pPr>
            <a:r>
              <a:rPr lang="en-US" sz="4000" dirty="0" smtClean="0">
                <a:solidFill>
                  <a:srgbClr val="660066"/>
                </a:solidFill>
              </a:rPr>
              <a:t>in Pipelined Processors</a:t>
            </a:r>
            <a:endParaRPr lang="en-US" sz="4000" dirty="0">
              <a:solidFill>
                <a:srgbClr val="660066"/>
              </a:solidFill>
            </a:endParaRPr>
          </a:p>
          <a:p>
            <a:pPr algn="ctr" eaLnBrk="1" hangingPunct="1">
              <a:lnSpc>
                <a:spcPct val="80000"/>
              </a:lnSpc>
              <a:spcBef>
                <a:spcPct val="0"/>
              </a:spcBef>
              <a:buFont typeface="Wingdings" pitchFamily="-96" charset="2"/>
              <a:buNone/>
            </a:pPr>
            <a:endParaRPr lang="en-US" sz="3600" dirty="0" smtClean="0">
              <a:solidFill>
                <a:schemeClr val="tx2"/>
              </a:solidFill>
            </a:endParaRPr>
          </a:p>
          <a:p>
            <a:pPr eaLnBrk="1" hangingPunct="1">
              <a:lnSpc>
                <a:spcPct val="80000"/>
              </a:lnSpc>
              <a:buFont typeface="Wingdings" pitchFamily="-96" charset="2"/>
              <a:buNone/>
            </a:pPr>
            <a:endParaRPr lang="en-US" sz="1800" dirty="0" smtClean="0"/>
          </a:p>
          <a:p>
            <a:pPr eaLnBrk="1" hangingPunct="1">
              <a:lnSpc>
                <a:spcPct val="80000"/>
              </a:lnSpc>
            </a:pPr>
            <a:endParaRPr lang="en-US" sz="2400" dirty="0"/>
          </a:p>
          <a:p>
            <a:pPr eaLnBrk="1" hangingPunct="1">
              <a:lnSpc>
                <a:spcPct val="80000"/>
              </a:lnSpc>
            </a:pPr>
            <a:r>
              <a:rPr lang="en-US" sz="2400" dirty="0" smtClean="0"/>
              <a:t>Arvind</a:t>
            </a:r>
            <a:endParaRPr lang="en-US" sz="2400" dirty="0"/>
          </a:p>
          <a:p>
            <a:pPr eaLnBrk="1" hangingPunct="1">
              <a:lnSpc>
                <a:spcPct val="80000"/>
              </a:lnSpc>
            </a:pPr>
            <a:r>
              <a:rPr lang="en-US" sz="2400" dirty="0" smtClean="0"/>
              <a:t>Computer Science &amp; Artificial Intelligence Lab.</a:t>
            </a:r>
          </a:p>
          <a:p>
            <a:pPr eaLnBrk="1" hangingPunct="1">
              <a:lnSpc>
                <a:spcPct val="80000"/>
              </a:lnSpc>
              <a:buFont typeface="Wingdings" pitchFamily="-96" charset="2"/>
              <a:buNone/>
            </a:pPr>
            <a:r>
              <a:rPr lang="en-US" sz="2400" dirty="0" smtClean="0"/>
              <a:t>Massachusetts Institute </a:t>
            </a:r>
            <a:r>
              <a:rPr lang="en-US" sz="2400" smtClean="0"/>
              <a:t>of Technology</a:t>
            </a:r>
            <a:endParaRPr lang="en-US" sz="2400" dirty="0" smtClean="0"/>
          </a:p>
        </p:txBody>
      </p:sp>
      <p:sp>
        <p:nvSpPr>
          <p:cNvPr id="6" name="Footer Placeholder 5"/>
          <p:cNvSpPr>
            <a:spLocks noGrp="1"/>
          </p:cNvSpPr>
          <p:nvPr>
            <p:ph type="ftr" sz="quarter" idx="12"/>
          </p:nvPr>
        </p:nvSpPr>
        <p:spPr/>
        <p:txBody>
          <a:bodyPr/>
          <a:lstStyle/>
          <a:p>
            <a:pPr>
              <a:defRPr/>
            </a:pPr>
            <a:r>
              <a:rPr lang="en-US" smtClean="0"/>
              <a:t>http://csg.csail.mit.edu/6.175</a:t>
            </a:r>
            <a:endParaRPr lang="en-US" dirty="0"/>
          </a:p>
        </p:txBody>
      </p:sp>
      <p:sp>
        <p:nvSpPr>
          <p:cNvPr id="7" name="Slide Number Placeholder 6"/>
          <p:cNvSpPr>
            <a:spLocks noGrp="1"/>
          </p:cNvSpPr>
          <p:nvPr>
            <p:ph type="sldNum" sz="quarter" idx="11"/>
          </p:nvPr>
        </p:nvSpPr>
        <p:spPr/>
        <p:txBody>
          <a:bodyPr/>
          <a:lstStyle/>
          <a:p>
            <a:pPr>
              <a:defRPr/>
            </a:pPr>
            <a:r>
              <a:rPr lang="en-US" smtClean="0"/>
              <a:t>L13-</a:t>
            </a:r>
            <a:fld id="{CADB5FF0-9E4C-4A76-B146-CFD9F86D279B}" type="slidenum">
              <a:rPr lang="en-US" smtClean="0"/>
              <a:pPr>
                <a:defRPr/>
              </a:pPr>
              <a:t>1</a:t>
            </a:fld>
            <a:endParaRPr lang="en-US" dirty="0"/>
          </a:p>
        </p:txBody>
      </p:sp>
      <p:sp>
        <p:nvSpPr>
          <p:cNvPr id="2" name="Date Placeholder 1"/>
          <p:cNvSpPr>
            <a:spLocks noGrp="1"/>
          </p:cNvSpPr>
          <p:nvPr>
            <p:ph type="dt" sz="quarter"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39257369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4"/>
          <p:cNvSpPr>
            <a:spLocks noGrp="1" noChangeArrowheads="1"/>
          </p:cNvSpPr>
          <p:nvPr>
            <p:ph type="title" idx="4294967295"/>
          </p:nvPr>
        </p:nvSpPr>
        <p:spPr/>
        <p:txBody>
          <a:bodyPr/>
          <a:lstStyle/>
          <a:p>
            <a:pPr eaLnBrk="1" hangingPunct="1"/>
            <a:r>
              <a:rPr lang="en-US" sz="4000" dirty="0" smtClean="0"/>
              <a:t>2-Stage-DH pipeline</a:t>
            </a:r>
            <a:endParaRPr lang="en-US" sz="3600" dirty="0" smtClean="0"/>
          </a:p>
        </p:txBody>
      </p:sp>
      <p:sp>
        <p:nvSpPr>
          <p:cNvPr id="14338" name="Rectangle 3" descr="Rectangle: Click to edit Master text styles&#10;Second level&#10;Third level&#10;Fourth level&#10;Fifth level"/>
          <p:cNvSpPr txBox="1">
            <a:spLocks noChangeArrowheads="1"/>
          </p:cNvSpPr>
          <p:nvPr/>
        </p:nvSpPr>
        <p:spPr bwMode="auto">
          <a:xfrm>
            <a:off x="600075" y="1489074"/>
            <a:ext cx="8151813" cy="4645911"/>
          </a:xfrm>
          <a:prstGeom prst="rect">
            <a:avLst/>
          </a:prstGeom>
          <a:noFill/>
          <a:ln w="9525">
            <a:noFill/>
            <a:miter lim="800000"/>
            <a:headEnd/>
            <a:tailEnd/>
          </a:ln>
        </p:spPr>
        <p:txBody>
          <a:bodyPr/>
          <a:lstStyle/>
          <a:p>
            <a:pPr>
              <a:buClr>
                <a:schemeClr val="hlink"/>
              </a:buClr>
              <a:buSzPct val="110000"/>
              <a:buFont typeface="Wingdings" pitchFamily="2" charset="2"/>
              <a:buNone/>
            </a:pPr>
            <a:r>
              <a:rPr lang="en-US" b="1" dirty="0">
                <a:latin typeface="Courier New" pitchFamily="49" charset="0"/>
                <a:cs typeface="Courier New" pitchFamily="49" charset="0"/>
              </a:rPr>
              <a:t>module</a:t>
            </a:r>
            <a:r>
              <a:rPr lang="en-US" dirty="0">
                <a:latin typeface="Courier New" pitchFamily="49" charset="0"/>
                <a:cs typeface="Courier New" pitchFamily="49" charset="0"/>
              </a:rPr>
              <a:t> </a:t>
            </a:r>
            <a:r>
              <a:rPr lang="en-US" dirty="0" err="1">
                <a:latin typeface="Courier New" pitchFamily="49" charset="0"/>
                <a:cs typeface="Courier New" pitchFamily="49" charset="0"/>
              </a:rPr>
              <a:t>mkProc</a:t>
            </a:r>
            <a:r>
              <a:rPr lang="en-US" dirty="0">
                <a:latin typeface="Courier New" pitchFamily="49" charset="0"/>
                <a:cs typeface="Courier New" pitchFamily="49" charset="0"/>
              </a:rPr>
              <a:t>(</a:t>
            </a:r>
            <a:r>
              <a:rPr lang="en-US" dirty="0" err="1">
                <a:latin typeface="Courier New" pitchFamily="49" charset="0"/>
                <a:cs typeface="Courier New" pitchFamily="49" charset="0"/>
              </a:rPr>
              <a:t>Proc</a:t>
            </a:r>
            <a:r>
              <a:rPr lang="en-US" dirty="0">
                <a:latin typeface="Courier New" pitchFamily="49" charset="0"/>
                <a:cs typeface="Courier New" pitchFamily="49" charset="0"/>
              </a:rPr>
              <a:t>);</a:t>
            </a:r>
          </a:p>
          <a:p>
            <a:pPr>
              <a:buClr>
                <a:schemeClr val="hlink"/>
              </a:buClr>
              <a:buSzPct val="110000"/>
              <a:buFont typeface="Wingdings" pitchFamily="2" charset="2"/>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Reg</a:t>
            </a:r>
            <a:r>
              <a:rPr lang="en-US" dirty="0">
                <a:latin typeface="Courier New" pitchFamily="49" charset="0"/>
                <a:cs typeface="Courier New" pitchFamily="49" charset="0"/>
              </a:rPr>
              <a:t>#(</a:t>
            </a:r>
            <a:r>
              <a:rPr lang="en-US" dirty="0" err="1">
                <a:latin typeface="Courier New" pitchFamily="49" charset="0"/>
                <a:cs typeface="Courier New" pitchFamily="49" charset="0"/>
              </a:rPr>
              <a:t>Addr</a:t>
            </a:r>
            <a:r>
              <a:rPr lang="en-US" dirty="0">
                <a:latin typeface="Courier New" pitchFamily="49" charset="0"/>
                <a:cs typeface="Courier New" pitchFamily="49" charset="0"/>
              </a:rPr>
              <a:t>)        pc &lt;- </a:t>
            </a:r>
            <a:r>
              <a:rPr lang="en-US" dirty="0" err="1">
                <a:latin typeface="Courier New" pitchFamily="49" charset="0"/>
                <a:cs typeface="Courier New" pitchFamily="49" charset="0"/>
              </a:rPr>
              <a:t>mkRegU</a:t>
            </a:r>
            <a:r>
              <a:rPr lang="en-US" dirty="0">
                <a:latin typeface="Courier New" pitchFamily="49" charset="0"/>
                <a:cs typeface="Courier New" pitchFamily="49" charset="0"/>
              </a:rPr>
              <a:t>;</a:t>
            </a:r>
          </a:p>
          <a:p>
            <a:pPr>
              <a:buClr>
                <a:schemeClr val="hlink"/>
              </a:buClr>
              <a:buSzPct val="110000"/>
              <a:buFont typeface="Wingdings" pitchFamily="2" charset="2"/>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RFile</a:t>
            </a:r>
            <a:r>
              <a:rPr lang="en-US" dirty="0">
                <a:latin typeface="Courier New" pitchFamily="49" charset="0"/>
                <a:cs typeface="Courier New" pitchFamily="49" charset="0"/>
              </a:rPr>
              <a:t>             </a:t>
            </a:r>
            <a:r>
              <a:rPr lang="en-US" dirty="0" err="1">
                <a:latin typeface="Courier New" pitchFamily="49" charset="0"/>
                <a:cs typeface="Courier New" pitchFamily="49" charset="0"/>
              </a:rPr>
              <a:t>rf</a:t>
            </a:r>
            <a:r>
              <a:rPr lang="en-US" dirty="0">
                <a:latin typeface="Courier New" pitchFamily="49" charset="0"/>
                <a:cs typeface="Courier New" pitchFamily="49" charset="0"/>
              </a:rPr>
              <a:t> &lt;- </a:t>
            </a:r>
            <a:r>
              <a:rPr lang="en-US" dirty="0" err="1">
                <a:latin typeface="Courier New" pitchFamily="49" charset="0"/>
                <a:cs typeface="Courier New" pitchFamily="49" charset="0"/>
              </a:rPr>
              <a:t>mkRFile</a:t>
            </a:r>
            <a:r>
              <a:rPr lang="en-US" dirty="0">
                <a:latin typeface="Courier New" pitchFamily="49" charset="0"/>
                <a:cs typeface="Courier New" pitchFamily="49" charset="0"/>
              </a:rPr>
              <a:t>;</a:t>
            </a:r>
          </a:p>
          <a:p>
            <a:pPr>
              <a:buClr>
                <a:schemeClr val="hlink"/>
              </a:buClr>
              <a:buSzPct val="110000"/>
              <a:buFont typeface="Wingdings" pitchFamily="2" charset="2"/>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IMemory</a:t>
            </a:r>
            <a:r>
              <a:rPr lang="en-US" dirty="0">
                <a:latin typeface="Courier New" pitchFamily="49" charset="0"/>
                <a:cs typeface="Courier New" pitchFamily="49" charset="0"/>
              </a:rPr>
              <a:t>         </a:t>
            </a:r>
            <a:r>
              <a:rPr lang="en-US" dirty="0" err="1">
                <a:latin typeface="Courier New" pitchFamily="49" charset="0"/>
                <a:cs typeface="Courier New" pitchFamily="49" charset="0"/>
              </a:rPr>
              <a:t>iMem</a:t>
            </a:r>
            <a:r>
              <a:rPr lang="en-US" dirty="0">
                <a:latin typeface="Courier New" pitchFamily="49" charset="0"/>
                <a:cs typeface="Courier New" pitchFamily="49" charset="0"/>
              </a:rPr>
              <a:t> &lt;- </a:t>
            </a:r>
            <a:r>
              <a:rPr lang="en-US" dirty="0" err="1">
                <a:latin typeface="Courier New" pitchFamily="49" charset="0"/>
                <a:cs typeface="Courier New" pitchFamily="49" charset="0"/>
              </a:rPr>
              <a:t>mkIMemory</a:t>
            </a:r>
            <a:r>
              <a:rPr lang="en-US" dirty="0">
                <a:latin typeface="Courier New" pitchFamily="49" charset="0"/>
                <a:cs typeface="Courier New" pitchFamily="49" charset="0"/>
              </a:rPr>
              <a:t>;</a:t>
            </a:r>
          </a:p>
          <a:p>
            <a:pPr>
              <a:buClr>
                <a:schemeClr val="hlink"/>
              </a:buClr>
              <a:buSzPct val="110000"/>
              <a:buFont typeface="Wingdings" pitchFamily="2" charset="2"/>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DMemory</a:t>
            </a:r>
            <a:r>
              <a:rPr lang="en-US" dirty="0">
                <a:latin typeface="Courier New" pitchFamily="49" charset="0"/>
                <a:cs typeface="Courier New" pitchFamily="49" charset="0"/>
              </a:rPr>
              <a:t>         </a:t>
            </a:r>
            <a:r>
              <a:rPr lang="en-US" dirty="0" err="1">
                <a:latin typeface="Courier New" pitchFamily="49" charset="0"/>
                <a:cs typeface="Courier New" pitchFamily="49" charset="0"/>
              </a:rPr>
              <a:t>dMem</a:t>
            </a:r>
            <a:r>
              <a:rPr lang="en-US" dirty="0">
                <a:latin typeface="Courier New" pitchFamily="49" charset="0"/>
                <a:cs typeface="Courier New" pitchFamily="49" charset="0"/>
              </a:rPr>
              <a:t> &lt;- </a:t>
            </a:r>
            <a:r>
              <a:rPr lang="en-US" dirty="0" err="1">
                <a:latin typeface="Courier New" pitchFamily="49" charset="0"/>
                <a:cs typeface="Courier New" pitchFamily="49" charset="0"/>
              </a:rPr>
              <a:t>mkDMemory</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a:p>
            <a:pPr>
              <a:buClr>
                <a:schemeClr val="hlink"/>
              </a:buClr>
              <a:buSzPct val="110000"/>
              <a:buFont typeface="Wingdings" pitchFamily="2" charset="2"/>
              <a:buNone/>
            </a:pPr>
            <a:r>
              <a:rPr lang="en-US" dirty="0">
                <a:latin typeface="Courier New" pitchFamily="49" charset="0"/>
                <a:cs typeface="Courier New" pitchFamily="49" charset="0"/>
              </a:rPr>
              <a:t>  </a:t>
            </a:r>
            <a:r>
              <a:rPr lang="en-US" dirty="0" err="1" smtClean="0">
                <a:latin typeface="Courier New" pitchFamily="49" charset="0"/>
                <a:cs typeface="Courier New" pitchFamily="49" charset="0"/>
              </a:rPr>
              <a:t>Fifo</a:t>
            </a:r>
            <a:r>
              <a:rPr lang="en-US" dirty="0" smtClean="0">
                <a:latin typeface="Courier New" pitchFamily="49" charset="0"/>
                <a:cs typeface="Courier New" pitchFamily="49" charset="0"/>
              </a:rPr>
              <a:t>#(Decode2Execute</a:t>
            </a:r>
            <a:r>
              <a:rPr lang="en-US" dirty="0">
                <a:latin typeface="Courier New" pitchFamily="49" charset="0"/>
                <a:cs typeface="Courier New" pitchFamily="49" charset="0"/>
              </a:rPr>
              <a:t>) </a:t>
            </a:r>
            <a:r>
              <a:rPr lang="en-US" dirty="0" smtClean="0">
                <a:latin typeface="Courier New" pitchFamily="49" charset="0"/>
                <a:cs typeface="Courier New" pitchFamily="49" charset="0"/>
              </a:rPr>
              <a:t>d2e </a:t>
            </a:r>
            <a:r>
              <a:rPr lang="en-US" dirty="0">
                <a:latin typeface="Courier New" pitchFamily="49" charset="0"/>
                <a:cs typeface="Courier New" pitchFamily="49" charset="0"/>
              </a:rPr>
              <a:t>&lt;- </a:t>
            </a:r>
            <a:r>
              <a:rPr lang="en-US" dirty="0" err="1" smtClean="0">
                <a:latin typeface="Courier New" pitchFamily="49" charset="0"/>
                <a:cs typeface="Courier New" pitchFamily="49" charset="0"/>
              </a:rPr>
              <a:t>mkFifo</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a:p>
            <a:pPr>
              <a:buClr>
                <a:schemeClr val="hlink"/>
              </a:buClr>
              <a:buSzPct val="110000"/>
              <a:buFont typeface="Wingdings" pitchFamily="2" charset="2"/>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Reg</a:t>
            </a:r>
            <a:r>
              <a:rPr lang="en-US" dirty="0">
                <a:latin typeface="Courier New" pitchFamily="49" charset="0"/>
                <a:cs typeface="Courier New" pitchFamily="49" charset="0"/>
              </a:rPr>
              <a:t>#(</a:t>
            </a:r>
            <a:r>
              <a:rPr lang="en-US" dirty="0" err="1">
                <a:latin typeface="Courier New" pitchFamily="49" charset="0"/>
                <a:cs typeface="Courier New" pitchFamily="49" charset="0"/>
              </a:rPr>
              <a:t>Bool</a:t>
            </a:r>
            <a:r>
              <a:rPr lang="en-US" dirty="0">
                <a:latin typeface="Courier New" pitchFamily="49" charset="0"/>
                <a:cs typeface="Courier New" pitchFamily="49" charset="0"/>
              </a:rPr>
              <a:t>)    </a:t>
            </a:r>
            <a:r>
              <a:rPr lang="en-US" dirty="0" err="1">
                <a:latin typeface="Courier New" pitchFamily="49" charset="0"/>
                <a:cs typeface="Courier New" pitchFamily="49" charset="0"/>
              </a:rPr>
              <a:t>fEpoch</a:t>
            </a:r>
            <a:r>
              <a:rPr lang="en-US" dirty="0">
                <a:latin typeface="Courier New" pitchFamily="49" charset="0"/>
                <a:cs typeface="Courier New" pitchFamily="49" charset="0"/>
              </a:rPr>
              <a:t> &lt;- </a:t>
            </a:r>
            <a:r>
              <a:rPr lang="en-US" dirty="0" err="1">
                <a:latin typeface="Courier New" pitchFamily="49" charset="0"/>
                <a:cs typeface="Courier New" pitchFamily="49" charset="0"/>
              </a:rPr>
              <a:t>mkReg</a:t>
            </a:r>
            <a:r>
              <a:rPr lang="en-US" dirty="0">
                <a:latin typeface="Courier New" pitchFamily="49" charset="0"/>
                <a:cs typeface="Courier New" pitchFamily="49" charset="0"/>
              </a:rPr>
              <a:t>(False);</a:t>
            </a:r>
          </a:p>
          <a:p>
            <a:pPr>
              <a:buClr>
                <a:schemeClr val="hlink"/>
              </a:buClr>
              <a:buSzPct val="110000"/>
              <a:buFont typeface="Wingdings" pitchFamily="2" charset="2"/>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Reg</a:t>
            </a:r>
            <a:r>
              <a:rPr lang="en-US" dirty="0">
                <a:latin typeface="Courier New" pitchFamily="49" charset="0"/>
                <a:cs typeface="Courier New" pitchFamily="49" charset="0"/>
              </a:rPr>
              <a:t>#(</a:t>
            </a:r>
            <a:r>
              <a:rPr lang="en-US" dirty="0" err="1">
                <a:latin typeface="Courier New" pitchFamily="49" charset="0"/>
                <a:cs typeface="Courier New" pitchFamily="49" charset="0"/>
              </a:rPr>
              <a:t>Bool</a:t>
            </a:r>
            <a:r>
              <a:rPr lang="en-US" dirty="0">
                <a:latin typeface="Courier New" pitchFamily="49" charset="0"/>
                <a:cs typeface="Courier New" pitchFamily="49" charset="0"/>
              </a:rPr>
              <a:t>)    </a:t>
            </a:r>
            <a:r>
              <a:rPr lang="en-US" dirty="0" err="1">
                <a:latin typeface="Courier New" pitchFamily="49" charset="0"/>
                <a:cs typeface="Courier New" pitchFamily="49" charset="0"/>
              </a:rPr>
              <a:t>eEpoch</a:t>
            </a:r>
            <a:r>
              <a:rPr lang="en-US" dirty="0">
                <a:latin typeface="Courier New" pitchFamily="49" charset="0"/>
                <a:cs typeface="Courier New" pitchFamily="49" charset="0"/>
              </a:rPr>
              <a:t> &lt;- </a:t>
            </a:r>
            <a:r>
              <a:rPr lang="en-US" dirty="0" err="1">
                <a:latin typeface="Courier New" pitchFamily="49" charset="0"/>
                <a:cs typeface="Courier New" pitchFamily="49" charset="0"/>
              </a:rPr>
              <a:t>mkReg</a:t>
            </a:r>
            <a:r>
              <a:rPr lang="en-US" dirty="0">
                <a:latin typeface="Courier New" pitchFamily="49" charset="0"/>
                <a:cs typeface="Courier New" pitchFamily="49" charset="0"/>
              </a:rPr>
              <a:t>(False</a:t>
            </a:r>
            <a:r>
              <a:rPr lang="en-US" dirty="0" smtClean="0">
                <a:latin typeface="Courier New" pitchFamily="49" charset="0"/>
                <a:cs typeface="Courier New" pitchFamily="49" charset="0"/>
              </a:rPr>
              <a:t>);</a:t>
            </a:r>
          </a:p>
          <a:p>
            <a:pPr>
              <a:buClr>
                <a:schemeClr val="hlink"/>
              </a:buClr>
              <a:buSzPct val="110000"/>
              <a:buFont typeface="Wingdings" pitchFamily="2" charset="2"/>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Fifo</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Addr</a:t>
            </a:r>
            <a:r>
              <a:rPr lang="en-US" dirty="0">
                <a:latin typeface="Courier New" pitchFamily="49" charset="0"/>
                <a:cs typeface="Courier New" pitchFamily="49" charset="0"/>
              </a:rPr>
              <a:t>) </a:t>
            </a:r>
            <a:r>
              <a:rPr lang="en-US" dirty="0" smtClean="0">
                <a:latin typeface="Courier New" pitchFamily="49" charset="0"/>
                <a:cs typeface="Courier New" pitchFamily="49" charset="0"/>
              </a:rPr>
              <a:t>redirect </a:t>
            </a:r>
            <a:r>
              <a:rPr lang="en-US" dirty="0">
                <a:latin typeface="Courier New" pitchFamily="49" charset="0"/>
                <a:cs typeface="Courier New" pitchFamily="49" charset="0"/>
              </a:rPr>
              <a:t>&lt;- </a:t>
            </a:r>
            <a:r>
              <a:rPr lang="en-US" dirty="0" err="1">
                <a:latin typeface="Courier New" pitchFamily="49" charset="0"/>
                <a:cs typeface="Courier New" pitchFamily="49" charset="0"/>
              </a:rPr>
              <a:t>mkFifo</a:t>
            </a:r>
            <a:r>
              <a:rPr lang="en-US" dirty="0" smtClean="0">
                <a:latin typeface="Courier New" pitchFamily="49" charset="0"/>
                <a:cs typeface="Courier New" pitchFamily="49" charset="0"/>
              </a:rPr>
              <a:t>;</a:t>
            </a:r>
          </a:p>
          <a:p>
            <a:pPr>
              <a:buClr>
                <a:schemeClr val="hlink"/>
              </a:buClr>
              <a:buSzPct val="110000"/>
              <a:buFont typeface="Wingdings" pitchFamily="2" charset="2"/>
              <a:buNone/>
            </a:pPr>
            <a:endParaRPr lang="en-US" dirty="0">
              <a:latin typeface="Courier New" pitchFamily="49" charset="0"/>
              <a:cs typeface="Courier New" pitchFamily="49" charset="0"/>
            </a:endParaRPr>
          </a:p>
          <a:p>
            <a:pPr>
              <a:buClr>
                <a:schemeClr val="hlink"/>
              </a:buClr>
              <a:buSzPct val="110000"/>
            </a:pPr>
            <a:r>
              <a:rPr lang="en-US" dirty="0">
                <a:solidFill>
                  <a:srgbClr val="FF0000"/>
                </a:solidFill>
                <a:latin typeface="Courier New" pitchFamily="49" charset="0"/>
                <a:cs typeface="Courier New" pitchFamily="49" charset="0"/>
              </a:rPr>
              <a:t> </a:t>
            </a:r>
            <a:r>
              <a:rPr lang="en-US" dirty="0" smtClean="0">
                <a:solidFill>
                  <a:srgbClr val="FF0000"/>
                </a:solidFill>
                <a:latin typeface="Courier New" pitchFamily="49" charset="0"/>
                <a:cs typeface="Courier New" pitchFamily="49" charset="0"/>
              </a:rPr>
              <a:t> Scoreboard</a:t>
            </a:r>
            <a:r>
              <a:rPr lang="en-US" dirty="0">
                <a:solidFill>
                  <a:srgbClr val="FF0000"/>
                </a:solidFill>
                <a:latin typeface="Courier New" pitchFamily="49" charset="0"/>
                <a:cs typeface="Courier New" pitchFamily="49" charset="0"/>
              </a:rPr>
              <a:t>#(1) </a:t>
            </a:r>
            <a:r>
              <a:rPr lang="en-US" dirty="0" err="1">
                <a:solidFill>
                  <a:srgbClr val="FF0000"/>
                </a:solidFill>
                <a:latin typeface="Courier New" pitchFamily="49" charset="0"/>
                <a:cs typeface="Courier New" pitchFamily="49" charset="0"/>
              </a:rPr>
              <a:t>sb</a:t>
            </a:r>
            <a:r>
              <a:rPr lang="en-US" dirty="0">
                <a:solidFill>
                  <a:srgbClr val="FF0000"/>
                </a:solidFill>
                <a:latin typeface="Courier New" pitchFamily="49" charset="0"/>
                <a:cs typeface="Courier New" pitchFamily="49" charset="0"/>
              </a:rPr>
              <a:t> &lt;- </a:t>
            </a:r>
            <a:r>
              <a:rPr lang="en-US" dirty="0" err="1">
                <a:solidFill>
                  <a:srgbClr val="FF0000"/>
                </a:solidFill>
                <a:latin typeface="Courier New" pitchFamily="49" charset="0"/>
                <a:cs typeface="Courier New" pitchFamily="49" charset="0"/>
              </a:rPr>
              <a:t>mkScoreboard</a:t>
            </a:r>
            <a:r>
              <a:rPr lang="en-US" dirty="0">
                <a:solidFill>
                  <a:srgbClr val="FF0000"/>
                </a:solidFill>
                <a:latin typeface="Courier New" pitchFamily="49" charset="0"/>
                <a:cs typeface="Courier New" pitchFamily="49" charset="0"/>
              </a:rPr>
              <a:t>;</a:t>
            </a:r>
          </a:p>
          <a:p>
            <a:pPr>
              <a:buClr>
                <a:schemeClr val="hlink"/>
              </a:buClr>
              <a:buSzPct val="110000"/>
              <a:buFont typeface="Wingdings" pitchFamily="2" charset="2"/>
              <a:buNone/>
            </a:pPr>
            <a:r>
              <a:rPr lang="en-US" dirty="0">
                <a:solidFill>
                  <a:srgbClr val="FF0000"/>
                </a:solidFill>
                <a:latin typeface="Courier New" pitchFamily="49" charset="0"/>
                <a:cs typeface="Courier New" pitchFamily="49" charset="0"/>
              </a:rPr>
              <a:t>	</a:t>
            </a:r>
            <a:r>
              <a:rPr lang="en-US" dirty="0" smtClean="0">
                <a:solidFill>
                  <a:srgbClr val="FF0000"/>
                </a:solidFill>
                <a:latin typeface="Courier New" pitchFamily="49" charset="0"/>
                <a:cs typeface="Courier New" pitchFamily="49" charset="0"/>
              </a:rPr>
              <a:t>// </a:t>
            </a:r>
            <a:r>
              <a:rPr lang="en-US" dirty="0">
                <a:solidFill>
                  <a:srgbClr val="FF0000"/>
                </a:solidFill>
                <a:latin typeface="Courier New" pitchFamily="49" charset="0"/>
                <a:cs typeface="Courier New" pitchFamily="49" charset="0"/>
              </a:rPr>
              <a:t>contains only one </a:t>
            </a:r>
            <a:r>
              <a:rPr lang="en-US" dirty="0" smtClean="0">
                <a:solidFill>
                  <a:srgbClr val="FF0000"/>
                </a:solidFill>
                <a:latin typeface="Courier New" pitchFamily="49" charset="0"/>
                <a:cs typeface="Courier New" pitchFamily="49" charset="0"/>
              </a:rPr>
              <a:t>slot because Execute </a:t>
            </a:r>
          </a:p>
          <a:p>
            <a:pPr>
              <a:buClr>
                <a:schemeClr val="hlink"/>
              </a:buClr>
              <a:buSzPct val="110000"/>
              <a:buFont typeface="Wingdings" pitchFamily="2" charset="2"/>
              <a:buNone/>
            </a:pPr>
            <a:r>
              <a:rPr lang="en-US" dirty="0">
                <a:solidFill>
                  <a:srgbClr val="FF0000"/>
                </a:solidFill>
                <a:latin typeface="Courier New" pitchFamily="49" charset="0"/>
                <a:cs typeface="Courier New" pitchFamily="49" charset="0"/>
              </a:rPr>
              <a:t> </a:t>
            </a:r>
            <a:r>
              <a:rPr lang="en-US" dirty="0" smtClean="0">
                <a:solidFill>
                  <a:srgbClr val="FF0000"/>
                </a:solidFill>
                <a:latin typeface="Courier New" pitchFamily="49" charset="0"/>
                <a:cs typeface="Courier New" pitchFamily="49" charset="0"/>
              </a:rPr>
              <a:t>     // can contain at most one instruction</a:t>
            </a:r>
            <a:endParaRPr lang="en-US" dirty="0" smtClean="0">
              <a:latin typeface="Courier New" pitchFamily="49" charset="0"/>
              <a:cs typeface="Courier New" pitchFamily="49" charset="0"/>
            </a:endParaRPr>
          </a:p>
          <a:p>
            <a:pPr>
              <a:buClr>
                <a:schemeClr val="hlink"/>
              </a:buClr>
              <a:buSzPct val="110000"/>
              <a:buFont typeface="Wingdings" pitchFamily="2" charset="2"/>
              <a:buNone/>
            </a:pPr>
            <a:endParaRPr lang="en-US" dirty="0">
              <a:latin typeface="Courier New" pitchFamily="49" charset="0"/>
              <a:cs typeface="Courier New" pitchFamily="49" charset="0"/>
            </a:endParaRPr>
          </a:p>
          <a:p>
            <a:pPr>
              <a:buClr>
                <a:schemeClr val="hlink"/>
              </a:buClr>
              <a:buSzPct val="110000"/>
              <a:buFont typeface="Wingdings" pitchFamily="2" charset="2"/>
              <a:buNone/>
            </a:pPr>
            <a:r>
              <a:rPr lang="en-US" b="1" dirty="0" smtClean="0">
                <a:latin typeface="Courier New" pitchFamily="49" charset="0"/>
                <a:cs typeface="Courier New" pitchFamily="49" charset="0"/>
              </a:rPr>
              <a:t>  rule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doFetch</a:t>
            </a:r>
            <a:r>
              <a:rPr lang="en-US" dirty="0" smtClean="0">
                <a:latin typeface="Courier New" pitchFamily="49" charset="0"/>
                <a:cs typeface="Courier New" pitchFamily="49" charset="0"/>
              </a:rPr>
              <a:t> …</a:t>
            </a:r>
          </a:p>
          <a:p>
            <a:pPr>
              <a:buClr>
                <a:schemeClr val="hlink"/>
              </a:buClr>
              <a:buSzPct val="110000"/>
              <a:buFont typeface="Wingdings" pitchFamily="2" charset="2"/>
              <a:buNone/>
            </a:pPr>
            <a:r>
              <a:rPr lang="en-US" b="1" dirty="0">
                <a:latin typeface="Courier New" pitchFamily="49" charset="0"/>
                <a:cs typeface="Courier New" pitchFamily="49" charset="0"/>
              </a:rPr>
              <a:t> </a:t>
            </a:r>
            <a:r>
              <a:rPr lang="en-US" b="1" dirty="0" smtClean="0">
                <a:latin typeface="Courier New" pitchFamily="49" charset="0"/>
                <a:cs typeface="Courier New" pitchFamily="49" charset="0"/>
              </a:rPr>
              <a:t> rule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doExecute</a:t>
            </a:r>
            <a:r>
              <a:rPr lang="en-US" dirty="0" smtClean="0">
                <a:latin typeface="Courier New" pitchFamily="49" charset="0"/>
                <a:cs typeface="Courier New" pitchFamily="49" charset="0"/>
              </a:rPr>
              <a:t> </a:t>
            </a:r>
            <a:r>
              <a:rPr lang="en-US" dirty="0">
                <a:latin typeface="Courier New" pitchFamily="49" charset="0"/>
                <a:cs typeface="Courier New" pitchFamily="49" charset="0"/>
              </a:rPr>
              <a:t>…</a:t>
            </a:r>
          </a:p>
        </p:txBody>
      </p:sp>
      <p:sp>
        <p:nvSpPr>
          <p:cNvPr id="4" name="Footer Placeholder 3"/>
          <p:cNvSpPr>
            <a:spLocks noGrp="1"/>
          </p:cNvSpPr>
          <p:nvPr>
            <p:ph type="ftr" sz="quarter" idx="12"/>
          </p:nvPr>
        </p:nvSpPr>
        <p:spPr/>
        <p:txBody>
          <a:bodyPr/>
          <a:lstStyle/>
          <a:p>
            <a:pPr>
              <a:defRPr/>
            </a:pPr>
            <a:r>
              <a:rPr lang="en-US" smtClean="0"/>
              <a:t>http://csg.csail.mit.edu/6.175</a:t>
            </a:r>
            <a:endParaRPr lang="en-US" dirty="0"/>
          </a:p>
        </p:txBody>
      </p:sp>
      <p:sp>
        <p:nvSpPr>
          <p:cNvPr id="5" name="Slide Number Placeholder 4"/>
          <p:cNvSpPr>
            <a:spLocks noGrp="1"/>
          </p:cNvSpPr>
          <p:nvPr>
            <p:ph type="sldNum" sz="quarter" idx="11"/>
          </p:nvPr>
        </p:nvSpPr>
        <p:spPr/>
        <p:txBody>
          <a:bodyPr/>
          <a:lstStyle/>
          <a:p>
            <a:pPr>
              <a:defRPr/>
            </a:pPr>
            <a:r>
              <a:rPr lang="en-US" smtClean="0"/>
              <a:t>L13-</a:t>
            </a:r>
            <a:fld id="{D02EE386-C9BD-4FB7-9577-6096B5320EC4}" type="slidenum">
              <a:rPr lang="en-US" smtClean="0"/>
              <a:pPr>
                <a:defRPr/>
              </a:pPr>
              <a:t>10</a:t>
            </a:fld>
            <a:endParaRPr lang="en-US" dirty="0"/>
          </a:p>
        </p:txBody>
      </p:sp>
      <p:sp>
        <p:nvSpPr>
          <p:cNvPr id="2" name="Date Placeholder 1"/>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12318175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2-Stage-DH pipeline</a:t>
            </a:r>
            <a:br>
              <a:rPr lang="en-US" dirty="0"/>
            </a:br>
            <a:r>
              <a:rPr lang="en-US" dirty="0" err="1"/>
              <a:t>doFetch</a:t>
            </a:r>
            <a:r>
              <a:rPr lang="en-US" dirty="0"/>
              <a:t> </a:t>
            </a:r>
            <a:r>
              <a:rPr lang="en-US" dirty="0" smtClean="0"/>
              <a:t>rule</a:t>
            </a:r>
            <a:endParaRPr lang="en-US" dirty="0"/>
          </a:p>
        </p:txBody>
      </p:sp>
      <p:sp>
        <p:nvSpPr>
          <p:cNvPr id="3" name="Content Placeholder 2"/>
          <p:cNvSpPr>
            <a:spLocks noGrp="1"/>
          </p:cNvSpPr>
          <p:nvPr>
            <p:ph idx="1"/>
          </p:nvPr>
        </p:nvSpPr>
        <p:spPr>
          <a:xfrm>
            <a:off x="614916" y="1543492"/>
            <a:ext cx="8454655" cy="4867940"/>
          </a:xfrm>
        </p:spPr>
        <p:txBody>
          <a:bodyPr/>
          <a:lstStyle/>
          <a:p>
            <a:pPr marL="0" indent="0">
              <a:buNone/>
            </a:pPr>
            <a:r>
              <a:rPr lang="en-US" sz="1600" b="1" dirty="0" smtClean="0">
                <a:latin typeface="Courier New" pitchFamily="49" charset="0"/>
                <a:cs typeface="Courier New" pitchFamily="49" charset="0"/>
              </a:rPr>
              <a:t>rule</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doFetch</a:t>
            </a:r>
            <a:r>
              <a:rPr lang="en-US" sz="1600" dirty="0" smtClean="0">
                <a:latin typeface="Courier New" pitchFamily="49" charset="0"/>
                <a:cs typeface="Courier New" pitchFamily="49" charset="0"/>
              </a:rPr>
              <a:t>;</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r>
              <a:rPr lang="en-US" sz="1600" dirty="0" smtClean="0">
                <a:latin typeface="Courier New" pitchFamily="49" charset="0"/>
                <a:cs typeface="Courier New" pitchFamily="49" charset="0"/>
              </a:rPr>
              <a:t>    </a:t>
            </a:r>
            <a:r>
              <a:rPr lang="en-US" sz="1600" b="1" dirty="0" smtClean="0">
                <a:latin typeface="Courier New" pitchFamily="49" charset="0"/>
                <a:cs typeface="Courier New" pitchFamily="49" charset="0"/>
              </a:rPr>
              <a:t>if</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redirect.notEmpty</a:t>
            </a:r>
            <a:r>
              <a:rPr lang="en-US" sz="1600" dirty="0" smtClean="0">
                <a:latin typeface="Courier New" pitchFamily="49" charset="0"/>
                <a:cs typeface="Courier New" pitchFamily="49" charset="0"/>
              </a:rPr>
              <a:t>)</a:t>
            </a:r>
            <a:r>
              <a:rPr lang="en-US" sz="1600" dirty="0">
                <a:latin typeface="Courier New" pitchFamily="49" charset="0"/>
                <a:cs typeface="Courier New" pitchFamily="49" charset="0"/>
              </a:rPr>
              <a:t> </a:t>
            </a:r>
            <a:r>
              <a:rPr lang="en-US" sz="1600" b="1" dirty="0" smtClean="0">
                <a:latin typeface="Courier New" pitchFamily="49" charset="0"/>
                <a:cs typeface="Courier New" pitchFamily="49" charset="0"/>
              </a:rPr>
              <a:t>begin</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fEpoch</a:t>
            </a:r>
            <a:r>
              <a:rPr lang="en-US" sz="1600" dirty="0">
                <a:latin typeface="Courier New" pitchFamily="49" charset="0"/>
                <a:cs typeface="Courier New" pitchFamily="49" charset="0"/>
              </a:rPr>
              <a:t> &lt;= !</a:t>
            </a:r>
            <a:r>
              <a:rPr lang="en-US" sz="1600" dirty="0" err="1">
                <a:latin typeface="Courier New" pitchFamily="49" charset="0"/>
                <a:cs typeface="Courier New" pitchFamily="49" charset="0"/>
              </a:rPr>
              <a:t>fEpoch</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pc &lt;= </a:t>
            </a:r>
            <a:r>
              <a:rPr lang="en-US" sz="1600" dirty="0" err="1" smtClean="0">
                <a:latin typeface="Courier New" pitchFamily="49" charset="0"/>
                <a:cs typeface="Courier New" pitchFamily="49" charset="0"/>
              </a:rPr>
              <a:t>redirect.first</a:t>
            </a:r>
            <a:r>
              <a:rPr lang="en-US" sz="1600" dirty="0" smtClean="0">
                <a:latin typeface="Courier New" pitchFamily="49" charset="0"/>
                <a:cs typeface="Courier New" pitchFamily="49" charset="0"/>
              </a:rPr>
              <a:t>;</a:t>
            </a:r>
          </a:p>
          <a:p>
            <a:pPr marL="0" indent="0">
              <a:buNone/>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redirect.deq</a:t>
            </a:r>
            <a:r>
              <a:rPr lang="en-US" sz="1600" dirty="0" smtClean="0">
                <a:latin typeface="Courier New" pitchFamily="49" charset="0"/>
                <a:cs typeface="Courier New" pitchFamily="49" charset="0"/>
              </a:rPr>
              <a:t>;       </a:t>
            </a:r>
            <a:r>
              <a:rPr lang="en-US" sz="1600" b="1" dirty="0" smtClean="0">
                <a:latin typeface="Courier New" pitchFamily="49" charset="0"/>
                <a:cs typeface="Courier New" pitchFamily="49" charset="0"/>
              </a:rPr>
              <a:t>end</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r>
              <a:rPr lang="en-US" sz="1600" dirty="0" smtClean="0">
                <a:latin typeface="Courier New" pitchFamily="49" charset="0"/>
                <a:cs typeface="Courier New" pitchFamily="49" charset="0"/>
              </a:rPr>
              <a:t>    </a:t>
            </a:r>
            <a:r>
              <a:rPr lang="en-US" sz="1600" b="1" dirty="0" smtClean="0">
                <a:latin typeface="Courier New" pitchFamily="49" charset="0"/>
                <a:cs typeface="Courier New" pitchFamily="49" charset="0"/>
              </a:rPr>
              <a:t>else </a:t>
            </a:r>
          </a:p>
          <a:p>
            <a:pPr marL="0" indent="0">
              <a:buNone/>
            </a:pPr>
            <a:r>
              <a:rPr lang="en-US" sz="1600" b="1" dirty="0" smtClean="0">
                <a:latin typeface="Courier New" pitchFamily="49" charset="0"/>
                <a:cs typeface="Courier New" pitchFamily="49" charset="0"/>
              </a:rPr>
              <a:t>    begin</a:t>
            </a:r>
            <a:r>
              <a:rPr lang="en-US" sz="1600" dirty="0" smtClean="0">
                <a:latin typeface="Courier New" pitchFamily="49" charset="0"/>
                <a:cs typeface="Courier New" pitchFamily="49" charset="0"/>
              </a:rPr>
              <a:t/>
            </a:r>
            <a:br>
              <a:rPr lang="en-US" sz="1600" dirty="0" smtClean="0">
                <a:latin typeface="Courier New" pitchFamily="49" charset="0"/>
                <a:cs typeface="Courier New" pitchFamily="49" charset="0"/>
              </a:rPr>
            </a:br>
            <a:r>
              <a:rPr lang="en-US" sz="1600" dirty="0" smtClean="0">
                <a:latin typeface="Courier New" pitchFamily="49" charset="0"/>
                <a:cs typeface="Courier New" pitchFamily="49" charset="0"/>
              </a:rPr>
              <a:t>      </a:t>
            </a:r>
            <a:r>
              <a:rPr lang="en-US" sz="1600" b="1" dirty="0" smtClean="0">
                <a:latin typeface="Courier New" pitchFamily="49" charset="0"/>
                <a:cs typeface="Courier New" pitchFamily="49" charset="0"/>
              </a:rPr>
              <a:t>let</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instF</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iMem.req</a:t>
            </a:r>
            <a:r>
              <a:rPr lang="en-US" sz="1600" dirty="0">
                <a:latin typeface="Courier New" pitchFamily="49" charset="0"/>
                <a:cs typeface="Courier New" pitchFamily="49" charset="0"/>
              </a:rPr>
              <a:t>(pc</a:t>
            </a:r>
            <a:r>
              <a:rPr lang="en-US" sz="1600" dirty="0" smtClean="0">
                <a:latin typeface="Courier New" pitchFamily="49" charset="0"/>
                <a:cs typeface="Courier New" pitchFamily="49" charset="0"/>
              </a:rPr>
              <a:t>);</a:t>
            </a:r>
          </a:p>
          <a:p>
            <a:pPr marL="0" indent="0">
              <a:buNone/>
            </a:pPr>
            <a:r>
              <a:rPr lang="en-US" sz="1600" dirty="0" smtClean="0">
                <a:latin typeface="Courier New" pitchFamily="49" charset="0"/>
                <a:cs typeface="Courier New" pitchFamily="49" charset="0"/>
              </a:rPr>
              <a:t>      </a:t>
            </a:r>
            <a:r>
              <a:rPr lang="en-US" sz="1600" b="1" dirty="0">
                <a:latin typeface="Courier New" pitchFamily="49" charset="0"/>
                <a:cs typeface="Courier New" pitchFamily="49" charset="0"/>
              </a:rPr>
              <a:t>let</a:t>
            </a:r>
            <a:r>
              <a:rPr lang="en-US" sz="1600" dirty="0">
                <a:latin typeface="Courier New" pitchFamily="49" charset="0"/>
                <a:cs typeface="Courier New" pitchFamily="49" charset="0"/>
              </a:rPr>
              <a:t> </a:t>
            </a:r>
            <a:r>
              <a:rPr lang="en-US" sz="1600" dirty="0" err="1" smtClean="0">
                <a:latin typeface="Courier New" pitchFamily="49" charset="0"/>
                <a:cs typeface="Courier New" pitchFamily="49" charset="0"/>
              </a:rPr>
              <a:t>ppcF</a:t>
            </a:r>
            <a:r>
              <a:rPr lang="en-US" sz="1600" dirty="0" smtClean="0">
                <a:latin typeface="Courier New" pitchFamily="49" charset="0"/>
                <a:cs typeface="Courier New" pitchFamily="49" charset="0"/>
              </a:rPr>
              <a:t> = nap(pc); pc </a:t>
            </a:r>
            <a:r>
              <a:rPr lang="en-US" sz="1600" dirty="0">
                <a:latin typeface="Courier New" pitchFamily="49" charset="0"/>
                <a:cs typeface="Courier New" pitchFamily="49" charset="0"/>
              </a:rPr>
              <a:t>&lt;= </a:t>
            </a:r>
            <a:r>
              <a:rPr lang="en-US" sz="1600" dirty="0" err="1" smtClean="0">
                <a:latin typeface="Courier New" pitchFamily="49" charset="0"/>
                <a:cs typeface="Courier New" pitchFamily="49" charset="0"/>
              </a:rPr>
              <a:t>ppcF</a:t>
            </a:r>
            <a:r>
              <a:rPr lang="en-US" sz="1600" dirty="0" smtClean="0">
                <a:latin typeface="Courier New" pitchFamily="49" charset="0"/>
                <a:cs typeface="Courier New" pitchFamily="49" charset="0"/>
              </a:rPr>
              <a:t>;</a:t>
            </a:r>
          </a:p>
          <a:p>
            <a:pPr marL="0" indent="0">
              <a:buNone/>
            </a:pPr>
            <a:r>
              <a:rPr lang="en-US" sz="1600" b="1" dirty="0" smtClean="0">
                <a:latin typeface="Courier New" pitchFamily="49" charset="0"/>
                <a:cs typeface="Courier New" pitchFamily="49" charset="0"/>
              </a:rPr>
              <a:t>      let</a:t>
            </a:r>
            <a:r>
              <a:rPr lang="en-US" sz="1600" dirty="0" smtClean="0">
                <a:latin typeface="Courier New" pitchFamily="49" charset="0"/>
                <a:cs typeface="Courier New" pitchFamily="49" charset="0"/>
              </a:rPr>
              <a:t> </a:t>
            </a:r>
            <a:r>
              <a:rPr lang="en-US" sz="1600" dirty="0" err="1">
                <a:latin typeface="Courier New" pitchFamily="49" charset="0"/>
                <a:cs typeface="Courier New" pitchFamily="49" charset="0"/>
              </a:rPr>
              <a:t>dInst</a:t>
            </a:r>
            <a:r>
              <a:rPr lang="en-US" sz="1600" dirty="0">
                <a:latin typeface="Courier New" pitchFamily="49" charset="0"/>
                <a:cs typeface="Courier New" pitchFamily="49" charset="0"/>
              </a:rPr>
              <a:t> = </a:t>
            </a:r>
            <a:r>
              <a:rPr lang="en-US" sz="1600" dirty="0" smtClean="0">
                <a:latin typeface="Courier New" pitchFamily="49" charset="0"/>
                <a:cs typeface="Courier New" pitchFamily="49" charset="0"/>
              </a:rPr>
              <a:t>decode(</a:t>
            </a:r>
            <a:r>
              <a:rPr lang="en-US" sz="1600" dirty="0" err="1" smtClean="0">
                <a:latin typeface="Courier New" pitchFamily="49" charset="0"/>
                <a:cs typeface="Courier New" pitchFamily="49" charset="0"/>
              </a:rPr>
              <a:t>instF</a:t>
            </a:r>
            <a:r>
              <a:rPr lang="en-US" sz="1600" dirty="0" smtClean="0">
                <a:latin typeface="Courier New" pitchFamily="49" charset="0"/>
                <a:cs typeface="Courier New" pitchFamily="49" charset="0"/>
              </a:rPr>
              <a:t>);</a:t>
            </a:r>
          </a:p>
          <a:p>
            <a:pPr>
              <a:buNone/>
            </a:pPr>
            <a:r>
              <a:rPr lang="en-US" sz="1600" b="1" dirty="0" smtClean="0">
                <a:solidFill>
                  <a:srgbClr val="FF0000"/>
                </a:solidFill>
                <a:latin typeface="Courier New" pitchFamily="49" charset="0"/>
                <a:cs typeface="Courier New" pitchFamily="49" charset="0"/>
              </a:rPr>
              <a:t>      let</a:t>
            </a:r>
            <a:r>
              <a:rPr lang="en-US" sz="1600" dirty="0" smtClean="0">
                <a:solidFill>
                  <a:srgbClr val="FF0000"/>
                </a:solidFill>
                <a:latin typeface="Courier New" pitchFamily="49" charset="0"/>
                <a:cs typeface="Courier New" pitchFamily="49" charset="0"/>
              </a:rPr>
              <a:t> </a:t>
            </a:r>
            <a:r>
              <a:rPr lang="en-US" sz="1600" dirty="0">
                <a:solidFill>
                  <a:srgbClr val="FF0000"/>
                </a:solidFill>
                <a:latin typeface="Courier New" pitchFamily="49" charset="0"/>
                <a:cs typeface="Courier New" pitchFamily="49" charset="0"/>
              </a:rPr>
              <a:t>stall = </a:t>
            </a:r>
            <a:r>
              <a:rPr lang="en-US" sz="1600" dirty="0" smtClean="0">
                <a:solidFill>
                  <a:srgbClr val="FF0000"/>
                </a:solidFill>
                <a:latin typeface="Courier New" pitchFamily="49" charset="0"/>
                <a:cs typeface="Courier New" pitchFamily="49" charset="0"/>
              </a:rPr>
              <a:t>sb.search1(dInst.src1)|| sb.search2(dInst.src2</a:t>
            </a:r>
            <a:r>
              <a:rPr lang="en-US" sz="1600" dirty="0">
                <a:solidFill>
                  <a:srgbClr val="FF0000"/>
                </a:solidFill>
                <a:latin typeface="Courier New" pitchFamily="49" charset="0"/>
                <a:cs typeface="Courier New" pitchFamily="49" charset="0"/>
              </a:rPr>
              <a:t>);</a:t>
            </a:r>
          </a:p>
          <a:p>
            <a:pPr>
              <a:buNone/>
            </a:pPr>
            <a:r>
              <a:rPr lang="en-US" sz="1600" dirty="0">
                <a:solidFill>
                  <a:srgbClr val="FF0000"/>
                </a:solidFill>
                <a:latin typeface="Courier New" pitchFamily="49" charset="0"/>
                <a:cs typeface="Courier New" pitchFamily="49" charset="0"/>
              </a:rPr>
              <a:t>    </a:t>
            </a:r>
            <a:r>
              <a:rPr lang="en-US" sz="1600" dirty="0" smtClean="0">
                <a:solidFill>
                  <a:srgbClr val="FF0000"/>
                </a:solidFill>
                <a:latin typeface="Courier New" pitchFamily="49" charset="0"/>
                <a:cs typeface="Courier New" pitchFamily="49" charset="0"/>
              </a:rPr>
              <a:t>  </a:t>
            </a:r>
            <a:r>
              <a:rPr lang="en-US" sz="1600" b="1" dirty="0" smtClean="0">
                <a:solidFill>
                  <a:srgbClr val="FF0000"/>
                </a:solidFill>
                <a:latin typeface="Courier New" pitchFamily="49" charset="0"/>
                <a:cs typeface="Courier New" pitchFamily="49" charset="0"/>
              </a:rPr>
              <a:t>if</a:t>
            </a:r>
            <a:r>
              <a:rPr lang="en-US" sz="1600" dirty="0">
                <a:solidFill>
                  <a:srgbClr val="FF0000"/>
                </a:solidFill>
                <a:latin typeface="Courier New" pitchFamily="49" charset="0"/>
                <a:cs typeface="Courier New" pitchFamily="49" charset="0"/>
              </a:rPr>
              <a:t>(!stall)         </a:t>
            </a:r>
            <a:r>
              <a:rPr lang="en-US" sz="1600" dirty="0" smtClean="0">
                <a:solidFill>
                  <a:srgbClr val="FF0000"/>
                </a:solidFill>
                <a:latin typeface="Courier New" pitchFamily="49" charset="0"/>
                <a:cs typeface="Courier New" pitchFamily="49" charset="0"/>
              </a:rPr>
              <a:t>       </a:t>
            </a:r>
            <a:r>
              <a:rPr lang="en-US" sz="1600" b="1" dirty="0" smtClean="0">
                <a:latin typeface="Courier New" pitchFamily="49" charset="0"/>
                <a:cs typeface="Courier New" pitchFamily="49" charset="0"/>
              </a:rPr>
              <a:t>begin</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r>
              <a:rPr lang="en-US" sz="1600" dirty="0">
                <a:latin typeface="Courier New" pitchFamily="49" charset="0"/>
                <a:cs typeface="Courier New" pitchFamily="49" charset="0"/>
              </a:rPr>
              <a:t>      </a:t>
            </a:r>
            <a:r>
              <a:rPr lang="en-US" sz="1600" b="1" dirty="0">
                <a:latin typeface="Courier New" pitchFamily="49" charset="0"/>
                <a:cs typeface="Courier New" pitchFamily="49" charset="0"/>
              </a:rPr>
              <a:t>let</a:t>
            </a:r>
            <a:r>
              <a:rPr lang="en-US" sz="1600" dirty="0">
                <a:latin typeface="Courier New" pitchFamily="49" charset="0"/>
                <a:cs typeface="Courier New" pitchFamily="49" charset="0"/>
              </a:rPr>
              <a:t> rVal1 = </a:t>
            </a:r>
            <a:r>
              <a:rPr lang="en-US" sz="1600" dirty="0" smtClean="0">
                <a:latin typeface="Courier New" pitchFamily="49" charset="0"/>
                <a:cs typeface="Courier New" pitchFamily="49" charset="0"/>
              </a:rPr>
              <a:t>rf.rd1(</a:t>
            </a:r>
            <a:r>
              <a:rPr lang="en-US" sz="1600" dirty="0" err="1" smtClean="0">
                <a:latin typeface="Courier New" pitchFamily="49" charset="0"/>
                <a:cs typeface="Courier New" pitchFamily="49" charset="0"/>
              </a:rPr>
              <a:t>fromMaybe</a:t>
            </a:r>
            <a:r>
              <a:rPr lang="en-US" sz="1600" dirty="0" smtClean="0">
                <a:latin typeface="Courier New" pitchFamily="49" charset="0"/>
                <a:cs typeface="Courier New" pitchFamily="49" charset="0"/>
              </a:rPr>
              <a:t>(?, dInst.src1</a:t>
            </a:r>
            <a:r>
              <a:rPr lang="en-US" sz="1600" dirty="0">
                <a:latin typeface="Courier New" pitchFamily="49" charset="0"/>
                <a:cs typeface="Courier New" pitchFamily="49" charset="0"/>
              </a:rPr>
              <a:t>));</a:t>
            </a:r>
            <a:br>
              <a:rPr lang="en-US" sz="1600" dirty="0">
                <a:latin typeface="Courier New" pitchFamily="49" charset="0"/>
                <a:cs typeface="Courier New" pitchFamily="49" charset="0"/>
              </a:rPr>
            </a:br>
            <a:r>
              <a:rPr lang="en-US" sz="1600" dirty="0">
                <a:latin typeface="Courier New" pitchFamily="49" charset="0"/>
                <a:cs typeface="Courier New" pitchFamily="49" charset="0"/>
              </a:rPr>
              <a:t>      </a:t>
            </a:r>
            <a:r>
              <a:rPr lang="en-US" sz="1600" b="1" dirty="0">
                <a:latin typeface="Courier New" pitchFamily="49" charset="0"/>
                <a:cs typeface="Courier New" pitchFamily="49" charset="0"/>
              </a:rPr>
              <a:t>let</a:t>
            </a:r>
            <a:r>
              <a:rPr lang="en-US" sz="1600" dirty="0">
                <a:latin typeface="Courier New" pitchFamily="49" charset="0"/>
                <a:cs typeface="Courier New" pitchFamily="49" charset="0"/>
              </a:rPr>
              <a:t> rVal2 = </a:t>
            </a:r>
            <a:r>
              <a:rPr lang="en-US" sz="1600" dirty="0" smtClean="0">
                <a:latin typeface="Courier New" pitchFamily="49" charset="0"/>
                <a:cs typeface="Courier New" pitchFamily="49" charset="0"/>
              </a:rPr>
              <a:t>rf.rd2(</a:t>
            </a:r>
            <a:r>
              <a:rPr lang="en-US" sz="1600" dirty="0" err="1" smtClean="0">
                <a:latin typeface="Courier New" pitchFamily="49" charset="0"/>
                <a:cs typeface="Courier New" pitchFamily="49" charset="0"/>
              </a:rPr>
              <a:t>fromMaybe</a:t>
            </a:r>
            <a:r>
              <a:rPr lang="en-US" sz="1600" dirty="0" smtClean="0">
                <a:latin typeface="Courier New" pitchFamily="49" charset="0"/>
                <a:cs typeface="Courier New" pitchFamily="49" charset="0"/>
              </a:rPr>
              <a:t>(?, dInst.src2</a:t>
            </a:r>
            <a:r>
              <a:rPr lang="en-US" sz="1600" dirty="0">
                <a:latin typeface="Courier New" pitchFamily="49" charset="0"/>
                <a:cs typeface="Courier New" pitchFamily="49" charset="0"/>
              </a:rPr>
              <a:t>));  </a:t>
            </a:r>
            <a:br>
              <a:rPr lang="en-US" sz="1600" dirty="0">
                <a:latin typeface="Courier New" pitchFamily="49" charset="0"/>
                <a:cs typeface="Courier New" pitchFamily="49" charset="0"/>
              </a:rPr>
            </a:b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d2e.enq(Decode2Execute{pc</a:t>
            </a:r>
            <a:r>
              <a:rPr lang="en-US" sz="1600" dirty="0">
                <a:latin typeface="Courier New" pitchFamily="49" charset="0"/>
                <a:cs typeface="Courier New" pitchFamily="49" charset="0"/>
              </a:rPr>
              <a:t>: pc, </a:t>
            </a:r>
            <a:r>
              <a:rPr lang="en-US" sz="1600" dirty="0" err="1">
                <a:latin typeface="Courier New" pitchFamily="49" charset="0"/>
                <a:cs typeface="Courier New" pitchFamily="49" charset="0"/>
              </a:rPr>
              <a:t>ppc</a:t>
            </a:r>
            <a:r>
              <a:rPr lang="en-US" sz="1600" dirty="0">
                <a:latin typeface="Courier New" pitchFamily="49" charset="0"/>
                <a:cs typeface="Courier New" pitchFamily="49" charset="0"/>
              </a:rPr>
              <a:t>: </a:t>
            </a:r>
            <a:r>
              <a:rPr lang="en-US" sz="1600" dirty="0" err="1" smtClean="0">
                <a:latin typeface="Courier New" pitchFamily="49" charset="0"/>
                <a:cs typeface="Courier New" pitchFamily="49" charset="0"/>
              </a:rPr>
              <a:t>ppcF</a:t>
            </a:r>
            <a:r>
              <a:rPr lang="en-US" sz="1600" dirty="0" smtClean="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dIinst</a:t>
            </a:r>
            <a:r>
              <a:rPr lang="en-US" sz="1600" dirty="0">
                <a:latin typeface="Courier New" pitchFamily="49" charset="0"/>
                <a:cs typeface="Courier New" pitchFamily="49" charset="0"/>
              </a:rPr>
              <a:t>: </a:t>
            </a:r>
            <a:r>
              <a:rPr lang="en-US" sz="1600" dirty="0" err="1" smtClean="0">
                <a:latin typeface="Courier New" pitchFamily="49" charset="0"/>
                <a:cs typeface="Courier New" pitchFamily="49" charset="0"/>
              </a:rPr>
              <a:t>dInst</a:t>
            </a:r>
            <a:r>
              <a:rPr lang="en-US" sz="1600" dirty="0">
                <a:latin typeface="Courier New" pitchFamily="49" charset="0"/>
                <a:cs typeface="Courier New" pitchFamily="49" charset="0"/>
              </a:rPr>
              <a:t>, epoch: </a:t>
            </a:r>
            <a:r>
              <a:rPr lang="en-US" sz="1600" dirty="0" err="1" smtClean="0">
                <a:latin typeface="Courier New" pitchFamily="49" charset="0"/>
                <a:cs typeface="Courier New" pitchFamily="49" charset="0"/>
              </a:rPr>
              <a:t>fEpoch</a:t>
            </a:r>
            <a:r>
              <a:rPr lang="en-US" sz="1600" dirty="0" smtClean="0">
                <a:latin typeface="Courier New" pitchFamily="49" charset="0"/>
                <a:cs typeface="Courier New" pitchFamily="49" charset="0"/>
              </a:rPr>
              <a:t>,</a:t>
            </a:r>
          </a:p>
          <a:p>
            <a:pPr marL="0" indent="0">
              <a:buNone/>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rVal1: rVal1, rVal2: rVal2}); </a:t>
            </a:r>
          </a:p>
          <a:p>
            <a:pPr marL="0" indent="0">
              <a:buNone/>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a:t>
            </a:r>
            <a:r>
              <a:rPr lang="en-US" sz="1600" dirty="0" err="1" smtClean="0">
                <a:solidFill>
                  <a:srgbClr val="FF0000"/>
                </a:solidFill>
                <a:latin typeface="Courier New" pitchFamily="49" charset="0"/>
                <a:cs typeface="Courier New" pitchFamily="49" charset="0"/>
              </a:rPr>
              <a:t>sb.insert</a:t>
            </a:r>
            <a:r>
              <a:rPr lang="en-US" sz="1600" dirty="0" smtClean="0">
                <a:solidFill>
                  <a:srgbClr val="FF0000"/>
                </a:solidFill>
                <a:latin typeface="Courier New" pitchFamily="49" charset="0"/>
                <a:cs typeface="Courier New" pitchFamily="49" charset="0"/>
              </a:rPr>
              <a:t>(</a:t>
            </a:r>
            <a:r>
              <a:rPr lang="en-US" sz="1600" dirty="0" err="1" smtClean="0">
                <a:solidFill>
                  <a:srgbClr val="FF0000"/>
                </a:solidFill>
                <a:latin typeface="Courier New" pitchFamily="49" charset="0"/>
                <a:cs typeface="Courier New" pitchFamily="49" charset="0"/>
              </a:rPr>
              <a:t>dInst.rDst</a:t>
            </a:r>
            <a:r>
              <a:rPr lang="en-US" sz="1600" dirty="0">
                <a:solidFill>
                  <a:srgbClr val="FF0000"/>
                </a:solidFill>
                <a:latin typeface="Courier New" pitchFamily="49" charset="0"/>
                <a:cs typeface="Courier New" pitchFamily="49" charset="0"/>
              </a:rPr>
              <a:t>);</a:t>
            </a:r>
            <a:r>
              <a:rPr lang="en-US" sz="1600" dirty="0" smtClean="0">
                <a:latin typeface="Courier New" pitchFamily="49" charset="0"/>
                <a:cs typeface="Courier New" pitchFamily="49" charset="0"/>
              </a:rPr>
              <a:t> </a:t>
            </a:r>
            <a:r>
              <a:rPr lang="en-US" sz="1600" b="1" dirty="0" smtClean="0">
                <a:latin typeface="Courier New" pitchFamily="49" charset="0"/>
                <a:cs typeface="Courier New" pitchFamily="49" charset="0"/>
              </a:rPr>
              <a:t>end</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end</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r>
              <a:rPr lang="en-US" sz="1600" b="1" dirty="0" err="1" smtClean="0">
                <a:latin typeface="Courier New" pitchFamily="49" charset="0"/>
                <a:cs typeface="Courier New" pitchFamily="49" charset="0"/>
              </a:rPr>
              <a:t>endrule</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endParaRPr lang="en-US" sz="1600" dirty="0">
              <a:latin typeface="Courier New" pitchFamily="49" charset="0"/>
              <a:cs typeface="Courier New" pitchFamily="49" charset="0"/>
            </a:endParaRPr>
          </a:p>
        </p:txBody>
      </p:sp>
      <p:sp>
        <p:nvSpPr>
          <p:cNvPr id="6" name="TextBox 5"/>
          <p:cNvSpPr txBox="1"/>
          <p:nvPr/>
        </p:nvSpPr>
        <p:spPr>
          <a:xfrm>
            <a:off x="3285460" y="2740054"/>
            <a:ext cx="5575565" cy="400110"/>
          </a:xfrm>
          <a:prstGeom prst="rect">
            <a:avLst/>
          </a:prstGeom>
          <a:noFill/>
        </p:spPr>
        <p:txBody>
          <a:bodyPr wrap="none" rtlCol="0">
            <a:spAutoFit/>
          </a:bodyPr>
          <a:lstStyle/>
          <a:p>
            <a:r>
              <a:rPr lang="en-US" dirty="0" smtClean="0">
                <a:solidFill>
                  <a:srgbClr val="FF0000"/>
                </a:solidFill>
                <a:latin typeface="Comic Sans MS" pitchFamily="66" charset="0"/>
              </a:rPr>
              <a:t>What should happen to pc when Fetch stalls?</a:t>
            </a:r>
            <a:endParaRPr lang="en-US" dirty="0">
              <a:solidFill>
                <a:srgbClr val="FF0000"/>
              </a:solidFill>
              <a:latin typeface="Comic Sans MS" pitchFamily="66" charset="0"/>
            </a:endParaRPr>
          </a:p>
        </p:txBody>
      </p:sp>
      <p:sp>
        <p:nvSpPr>
          <p:cNvPr id="10" name="TextBox 9"/>
          <p:cNvSpPr txBox="1"/>
          <p:nvPr/>
        </p:nvSpPr>
        <p:spPr>
          <a:xfrm>
            <a:off x="6295952" y="5347793"/>
            <a:ext cx="2822648" cy="1015663"/>
          </a:xfrm>
          <a:prstGeom prst="rect">
            <a:avLst/>
          </a:prstGeom>
          <a:noFill/>
        </p:spPr>
        <p:txBody>
          <a:bodyPr wrap="square" rtlCol="0">
            <a:spAutoFit/>
          </a:bodyPr>
          <a:lstStyle/>
          <a:p>
            <a:r>
              <a:rPr lang="en-US" dirty="0" smtClean="0">
                <a:solidFill>
                  <a:srgbClr val="FF0000"/>
                </a:solidFill>
                <a:latin typeface="Comic Sans MS" pitchFamily="66" charset="0"/>
              </a:rPr>
              <a:t>pc should change only when the instruction is </a:t>
            </a:r>
            <a:r>
              <a:rPr lang="en-US" dirty="0" err="1" smtClean="0">
                <a:solidFill>
                  <a:srgbClr val="FF0000"/>
                </a:solidFill>
                <a:latin typeface="Comic Sans MS" pitchFamily="66" charset="0"/>
              </a:rPr>
              <a:t>enqueued</a:t>
            </a:r>
            <a:r>
              <a:rPr lang="en-US" dirty="0" smtClean="0">
                <a:solidFill>
                  <a:srgbClr val="FF0000"/>
                </a:solidFill>
                <a:latin typeface="Comic Sans MS" pitchFamily="66" charset="0"/>
              </a:rPr>
              <a:t> in d2e</a:t>
            </a:r>
            <a:endParaRPr lang="en-US" dirty="0">
              <a:solidFill>
                <a:srgbClr val="FF0000"/>
              </a:solidFill>
              <a:latin typeface="Comic Sans MS" pitchFamily="66" charset="0"/>
            </a:endParaRPr>
          </a:p>
        </p:txBody>
      </p:sp>
      <p:sp>
        <p:nvSpPr>
          <p:cNvPr id="11" name="Freeform 10"/>
          <p:cNvSpPr/>
          <p:nvPr/>
        </p:nvSpPr>
        <p:spPr bwMode="auto">
          <a:xfrm>
            <a:off x="3862704" y="3217405"/>
            <a:ext cx="1477926" cy="595482"/>
          </a:xfrm>
          <a:custGeom>
            <a:avLst/>
            <a:gdLst>
              <a:gd name="connsiteX0" fmla="*/ 946298 w 1477926"/>
              <a:gd name="connsiteY0" fmla="*/ 59 h 595482"/>
              <a:gd name="connsiteX1" fmla="*/ 893135 w 1477926"/>
              <a:gd name="connsiteY1" fmla="*/ 10691 h 595482"/>
              <a:gd name="connsiteX2" fmla="*/ 786810 w 1477926"/>
              <a:gd name="connsiteY2" fmla="*/ 31956 h 595482"/>
              <a:gd name="connsiteX3" fmla="*/ 372140 w 1477926"/>
              <a:gd name="connsiteY3" fmla="*/ 42589 h 595482"/>
              <a:gd name="connsiteX4" fmla="*/ 159489 w 1477926"/>
              <a:gd name="connsiteY4" fmla="*/ 53222 h 595482"/>
              <a:gd name="connsiteX5" fmla="*/ 42531 w 1477926"/>
              <a:gd name="connsiteY5" fmla="*/ 106384 h 595482"/>
              <a:gd name="connsiteX6" fmla="*/ 31898 w 1477926"/>
              <a:gd name="connsiteY6" fmla="*/ 138282 h 595482"/>
              <a:gd name="connsiteX7" fmla="*/ 10633 w 1477926"/>
              <a:gd name="connsiteY7" fmla="*/ 170180 h 595482"/>
              <a:gd name="connsiteX8" fmla="*/ 0 w 1477926"/>
              <a:gd name="connsiteY8" fmla="*/ 212710 h 595482"/>
              <a:gd name="connsiteX9" fmla="*/ 10633 w 1477926"/>
              <a:gd name="connsiteY9" fmla="*/ 319036 h 595482"/>
              <a:gd name="connsiteX10" fmla="*/ 31898 w 1477926"/>
              <a:gd name="connsiteY10" fmla="*/ 393463 h 595482"/>
              <a:gd name="connsiteX11" fmla="*/ 63796 w 1477926"/>
              <a:gd name="connsiteY11" fmla="*/ 542319 h 595482"/>
              <a:gd name="connsiteX12" fmla="*/ 127591 w 1477926"/>
              <a:gd name="connsiteY12" fmla="*/ 574217 h 595482"/>
              <a:gd name="connsiteX13" fmla="*/ 191386 w 1477926"/>
              <a:gd name="connsiteY13" fmla="*/ 584850 h 595482"/>
              <a:gd name="connsiteX14" fmla="*/ 520996 w 1477926"/>
              <a:gd name="connsiteY14" fmla="*/ 595482 h 595482"/>
              <a:gd name="connsiteX15" fmla="*/ 701749 w 1477926"/>
              <a:gd name="connsiteY15" fmla="*/ 584850 h 595482"/>
              <a:gd name="connsiteX16" fmla="*/ 839972 w 1477926"/>
              <a:gd name="connsiteY16" fmla="*/ 563584 h 595482"/>
              <a:gd name="connsiteX17" fmla="*/ 882503 w 1477926"/>
              <a:gd name="connsiteY17" fmla="*/ 552952 h 595482"/>
              <a:gd name="connsiteX18" fmla="*/ 1158949 w 1477926"/>
              <a:gd name="connsiteY18" fmla="*/ 521054 h 595482"/>
              <a:gd name="connsiteX19" fmla="*/ 1201479 w 1477926"/>
              <a:gd name="connsiteY19" fmla="*/ 499789 h 595482"/>
              <a:gd name="connsiteX20" fmla="*/ 1275907 w 1477926"/>
              <a:gd name="connsiteY20" fmla="*/ 467891 h 595482"/>
              <a:gd name="connsiteX21" fmla="*/ 1318438 w 1477926"/>
              <a:gd name="connsiteY21" fmla="*/ 435994 h 595482"/>
              <a:gd name="connsiteX22" fmla="*/ 1392865 w 1477926"/>
              <a:gd name="connsiteY22" fmla="*/ 393463 h 595482"/>
              <a:gd name="connsiteX23" fmla="*/ 1477926 w 1477926"/>
              <a:gd name="connsiteY23" fmla="*/ 350933 h 595482"/>
              <a:gd name="connsiteX24" fmla="*/ 1435396 w 1477926"/>
              <a:gd name="connsiteY24" fmla="*/ 297770 h 595482"/>
              <a:gd name="connsiteX25" fmla="*/ 1392865 w 1477926"/>
              <a:gd name="connsiteY25" fmla="*/ 244608 h 595482"/>
              <a:gd name="connsiteX26" fmla="*/ 1382233 w 1477926"/>
              <a:gd name="connsiteY26" fmla="*/ 212710 h 595482"/>
              <a:gd name="connsiteX27" fmla="*/ 1371600 w 1477926"/>
              <a:gd name="connsiteY27" fmla="*/ 170180 h 595482"/>
              <a:gd name="connsiteX28" fmla="*/ 1275907 w 1477926"/>
              <a:gd name="connsiteY28" fmla="*/ 117017 h 595482"/>
              <a:gd name="connsiteX29" fmla="*/ 1233377 w 1477926"/>
              <a:gd name="connsiteY29" fmla="*/ 95752 h 595482"/>
              <a:gd name="connsiteX30" fmla="*/ 1190847 w 1477926"/>
              <a:gd name="connsiteY30" fmla="*/ 85119 h 595482"/>
              <a:gd name="connsiteX31" fmla="*/ 1158949 w 1477926"/>
              <a:gd name="connsiteY31" fmla="*/ 74487 h 595482"/>
              <a:gd name="connsiteX32" fmla="*/ 1063256 w 1477926"/>
              <a:gd name="connsiteY32" fmla="*/ 53222 h 595482"/>
              <a:gd name="connsiteX33" fmla="*/ 1020726 w 1477926"/>
              <a:gd name="connsiteY33" fmla="*/ 31956 h 595482"/>
              <a:gd name="connsiteX34" fmla="*/ 882503 w 1477926"/>
              <a:gd name="connsiteY34" fmla="*/ 10691 h 595482"/>
              <a:gd name="connsiteX35" fmla="*/ 776177 w 1477926"/>
              <a:gd name="connsiteY35" fmla="*/ 59 h 595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477926" h="595482">
                <a:moveTo>
                  <a:pt x="946298" y="59"/>
                </a:moveTo>
                <a:cubicBezTo>
                  <a:pt x="928577" y="3603"/>
                  <a:pt x="910777" y="6771"/>
                  <a:pt x="893135" y="10691"/>
                </a:cubicBezTo>
                <a:cubicBezTo>
                  <a:pt x="856217" y="18895"/>
                  <a:pt x="825885" y="30219"/>
                  <a:pt x="786810" y="31956"/>
                </a:cubicBezTo>
                <a:cubicBezTo>
                  <a:pt x="648678" y="38095"/>
                  <a:pt x="510329" y="37904"/>
                  <a:pt x="372140" y="42589"/>
                </a:cubicBezTo>
                <a:cubicBezTo>
                  <a:pt x="301209" y="44994"/>
                  <a:pt x="230373" y="49678"/>
                  <a:pt x="159489" y="53222"/>
                </a:cubicBezTo>
                <a:cubicBezTo>
                  <a:pt x="59841" y="78134"/>
                  <a:pt x="95094" y="53821"/>
                  <a:pt x="42531" y="106384"/>
                </a:cubicBezTo>
                <a:cubicBezTo>
                  <a:pt x="38987" y="117017"/>
                  <a:pt x="36910" y="128257"/>
                  <a:pt x="31898" y="138282"/>
                </a:cubicBezTo>
                <a:cubicBezTo>
                  <a:pt x="26183" y="149712"/>
                  <a:pt x="15667" y="158434"/>
                  <a:pt x="10633" y="170180"/>
                </a:cubicBezTo>
                <a:cubicBezTo>
                  <a:pt x="4877" y="183611"/>
                  <a:pt x="3544" y="198533"/>
                  <a:pt x="0" y="212710"/>
                </a:cubicBezTo>
                <a:cubicBezTo>
                  <a:pt x="3544" y="248152"/>
                  <a:pt x="5596" y="283775"/>
                  <a:pt x="10633" y="319036"/>
                </a:cubicBezTo>
                <a:cubicBezTo>
                  <a:pt x="13972" y="342406"/>
                  <a:pt x="24322" y="370737"/>
                  <a:pt x="31898" y="393463"/>
                </a:cubicBezTo>
                <a:cubicBezTo>
                  <a:pt x="33021" y="402443"/>
                  <a:pt x="43137" y="528546"/>
                  <a:pt x="63796" y="542319"/>
                </a:cubicBezTo>
                <a:cubicBezTo>
                  <a:pt x="92471" y="561436"/>
                  <a:pt x="94576" y="566880"/>
                  <a:pt x="127591" y="574217"/>
                </a:cubicBezTo>
                <a:cubicBezTo>
                  <a:pt x="148636" y="578894"/>
                  <a:pt x="169859" y="583686"/>
                  <a:pt x="191386" y="584850"/>
                </a:cubicBezTo>
                <a:cubicBezTo>
                  <a:pt x="301153" y="590783"/>
                  <a:pt x="411126" y="591938"/>
                  <a:pt x="520996" y="595482"/>
                </a:cubicBezTo>
                <a:cubicBezTo>
                  <a:pt x="581247" y="591938"/>
                  <a:pt x="641586" y="589663"/>
                  <a:pt x="701749" y="584850"/>
                </a:cubicBezTo>
                <a:cubicBezTo>
                  <a:pt x="752105" y="580822"/>
                  <a:pt x="792080" y="574227"/>
                  <a:pt x="839972" y="563584"/>
                </a:cubicBezTo>
                <a:cubicBezTo>
                  <a:pt x="854237" y="560414"/>
                  <a:pt x="868051" y="555120"/>
                  <a:pt x="882503" y="552952"/>
                </a:cubicBezTo>
                <a:cubicBezTo>
                  <a:pt x="985230" y="537543"/>
                  <a:pt x="1059792" y="530970"/>
                  <a:pt x="1158949" y="521054"/>
                </a:cubicBezTo>
                <a:cubicBezTo>
                  <a:pt x="1173126" y="513966"/>
                  <a:pt x="1186911" y="506033"/>
                  <a:pt x="1201479" y="499789"/>
                </a:cubicBezTo>
                <a:cubicBezTo>
                  <a:pt x="1247522" y="480056"/>
                  <a:pt x="1224614" y="499949"/>
                  <a:pt x="1275907" y="467891"/>
                </a:cubicBezTo>
                <a:cubicBezTo>
                  <a:pt x="1290934" y="458499"/>
                  <a:pt x="1304018" y="446294"/>
                  <a:pt x="1318438" y="435994"/>
                </a:cubicBezTo>
                <a:cubicBezTo>
                  <a:pt x="1365224" y="402576"/>
                  <a:pt x="1336796" y="424613"/>
                  <a:pt x="1392865" y="393463"/>
                </a:cubicBezTo>
                <a:cubicBezTo>
                  <a:pt x="1468189" y="351616"/>
                  <a:pt x="1419616" y="370370"/>
                  <a:pt x="1477926" y="350933"/>
                </a:cubicBezTo>
                <a:cubicBezTo>
                  <a:pt x="1412476" y="252759"/>
                  <a:pt x="1495997" y="373522"/>
                  <a:pt x="1435396" y="297770"/>
                </a:cubicBezTo>
                <a:cubicBezTo>
                  <a:pt x="1381755" y="230718"/>
                  <a:pt x="1444204" y="295944"/>
                  <a:pt x="1392865" y="244608"/>
                </a:cubicBezTo>
                <a:cubicBezTo>
                  <a:pt x="1389321" y="233975"/>
                  <a:pt x="1385312" y="223487"/>
                  <a:pt x="1382233" y="212710"/>
                </a:cubicBezTo>
                <a:cubicBezTo>
                  <a:pt x="1378219" y="198659"/>
                  <a:pt x="1380368" y="181870"/>
                  <a:pt x="1371600" y="170180"/>
                </a:cubicBezTo>
                <a:cubicBezTo>
                  <a:pt x="1329889" y="114565"/>
                  <a:pt x="1325732" y="135702"/>
                  <a:pt x="1275907" y="117017"/>
                </a:cubicBezTo>
                <a:cubicBezTo>
                  <a:pt x="1261066" y="111452"/>
                  <a:pt x="1248218" y="101317"/>
                  <a:pt x="1233377" y="95752"/>
                </a:cubicBezTo>
                <a:cubicBezTo>
                  <a:pt x="1219694" y="90621"/>
                  <a:pt x="1204898" y="89133"/>
                  <a:pt x="1190847" y="85119"/>
                </a:cubicBezTo>
                <a:cubicBezTo>
                  <a:pt x="1180070" y="82040"/>
                  <a:pt x="1169726" y="77566"/>
                  <a:pt x="1158949" y="74487"/>
                </a:cubicBezTo>
                <a:cubicBezTo>
                  <a:pt x="1123900" y="64473"/>
                  <a:pt x="1099814" y="60533"/>
                  <a:pt x="1063256" y="53222"/>
                </a:cubicBezTo>
                <a:cubicBezTo>
                  <a:pt x="1049079" y="46133"/>
                  <a:pt x="1035763" y="36968"/>
                  <a:pt x="1020726" y="31956"/>
                </a:cubicBezTo>
                <a:cubicBezTo>
                  <a:pt x="990958" y="22033"/>
                  <a:pt x="904203" y="13584"/>
                  <a:pt x="882503" y="10691"/>
                </a:cubicBezTo>
                <a:cubicBezTo>
                  <a:pt x="791486" y="-1445"/>
                  <a:pt x="835709" y="59"/>
                  <a:pt x="776177" y="59"/>
                </a:cubicBezTo>
              </a:path>
            </a:pathLst>
          </a:cu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smtClean="0">
              <a:ln>
                <a:noFill/>
              </a:ln>
              <a:solidFill>
                <a:schemeClr val="tx1"/>
              </a:solidFill>
              <a:effectLst/>
              <a:latin typeface="Verdana" pitchFamily="34" charset="0"/>
            </a:endParaRPr>
          </a:p>
        </p:txBody>
      </p:sp>
      <p:sp>
        <p:nvSpPr>
          <p:cNvPr id="7" name="Footer Placeholder 6"/>
          <p:cNvSpPr>
            <a:spLocks noGrp="1"/>
          </p:cNvSpPr>
          <p:nvPr>
            <p:ph type="ftr" sz="quarter" idx="12"/>
          </p:nvPr>
        </p:nvSpPr>
        <p:spPr/>
        <p:txBody>
          <a:bodyPr/>
          <a:lstStyle/>
          <a:p>
            <a:pPr>
              <a:defRPr/>
            </a:pPr>
            <a:r>
              <a:rPr lang="en-US" smtClean="0"/>
              <a:t>http://csg.csail.mit.edu/6.175</a:t>
            </a:r>
            <a:endParaRPr lang="en-US" dirty="0"/>
          </a:p>
        </p:txBody>
      </p:sp>
      <p:sp>
        <p:nvSpPr>
          <p:cNvPr id="8" name="Slide Number Placeholder 7"/>
          <p:cNvSpPr>
            <a:spLocks noGrp="1"/>
          </p:cNvSpPr>
          <p:nvPr>
            <p:ph type="sldNum" sz="quarter" idx="11"/>
          </p:nvPr>
        </p:nvSpPr>
        <p:spPr/>
        <p:txBody>
          <a:bodyPr/>
          <a:lstStyle/>
          <a:p>
            <a:pPr>
              <a:defRPr/>
            </a:pPr>
            <a:r>
              <a:rPr lang="en-US" smtClean="0"/>
              <a:t>L13-</a:t>
            </a:r>
            <a:fld id="{D02EE386-C9BD-4FB7-9577-6096B5320EC4}" type="slidenum">
              <a:rPr lang="en-US" smtClean="0"/>
              <a:pPr>
                <a:defRPr/>
              </a:pPr>
              <a:t>11</a:t>
            </a:fld>
            <a:endParaRPr lang="en-US" dirty="0"/>
          </a:p>
        </p:txBody>
      </p:sp>
      <p:sp>
        <p:nvSpPr>
          <p:cNvPr id="4" name="Date Placeholder 3"/>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2467845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2-Stage-DH pipeline</a:t>
            </a:r>
            <a:br>
              <a:rPr lang="en-US" dirty="0"/>
            </a:br>
            <a:r>
              <a:rPr lang="en-US" dirty="0" err="1"/>
              <a:t>doFetch</a:t>
            </a:r>
            <a:r>
              <a:rPr lang="en-US" dirty="0"/>
              <a:t> rule </a:t>
            </a:r>
            <a:r>
              <a:rPr lang="en-US" sz="3200" i="1" dirty="0" smtClean="0"/>
              <a:t>corrected</a:t>
            </a:r>
            <a:endParaRPr lang="en-US" dirty="0"/>
          </a:p>
        </p:txBody>
      </p:sp>
      <p:sp>
        <p:nvSpPr>
          <p:cNvPr id="3" name="Content Placeholder 2"/>
          <p:cNvSpPr>
            <a:spLocks noGrp="1"/>
          </p:cNvSpPr>
          <p:nvPr>
            <p:ph idx="1"/>
          </p:nvPr>
        </p:nvSpPr>
        <p:spPr>
          <a:xfrm>
            <a:off x="614916" y="1501157"/>
            <a:ext cx="8337697" cy="4867940"/>
          </a:xfrm>
        </p:spPr>
        <p:txBody>
          <a:bodyPr/>
          <a:lstStyle/>
          <a:p>
            <a:pPr marL="0" indent="0">
              <a:buNone/>
            </a:pPr>
            <a:r>
              <a:rPr lang="en-US" sz="1600" b="1" dirty="0" smtClean="0">
                <a:latin typeface="Courier New" pitchFamily="49" charset="0"/>
                <a:cs typeface="Courier New" pitchFamily="49" charset="0"/>
              </a:rPr>
              <a:t>rule</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doFetch</a:t>
            </a:r>
            <a:r>
              <a:rPr lang="en-US" sz="1600" dirty="0" smtClean="0">
                <a:latin typeface="Courier New" pitchFamily="49" charset="0"/>
                <a:cs typeface="Courier New" pitchFamily="49" charset="0"/>
              </a:rPr>
              <a:t>;</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r>
              <a:rPr lang="en-US" sz="1600" dirty="0" smtClean="0">
                <a:latin typeface="Courier New" pitchFamily="49" charset="0"/>
                <a:cs typeface="Courier New" pitchFamily="49" charset="0"/>
              </a:rPr>
              <a:t>    </a:t>
            </a:r>
            <a:r>
              <a:rPr lang="en-US" sz="1600" b="1" dirty="0" smtClean="0">
                <a:latin typeface="Courier New" pitchFamily="49" charset="0"/>
                <a:cs typeface="Courier New" pitchFamily="49" charset="0"/>
              </a:rPr>
              <a:t>if</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redirect.notEmpty</a:t>
            </a:r>
            <a:r>
              <a:rPr lang="en-US" sz="1600" dirty="0" smtClean="0">
                <a:latin typeface="Courier New" pitchFamily="49" charset="0"/>
                <a:cs typeface="Courier New" pitchFamily="49" charset="0"/>
              </a:rPr>
              <a:t>)</a:t>
            </a:r>
            <a:r>
              <a:rPr lang="en-US" sz="1600" dirty="0">
                <a:latin typeface="Courier New" pitchFamily="49" charset="0"/>
                <a:cs typeface="Courier New" pitchFamily="49" charset="0"/>
              </a:rPr>
              <a:t> </a:t>
            </a:r>
            <a:r>
              <a:rPr lang="en-US" sz="1600" b="1" dirty="0" smtClean="0">
                <a:latin typeface="Courier New" pitchFamily="49" charset="0"/>
                <a:cs typeface="Courier New" pitchFamily="49" charset="0"/>
              </a:rPr>
              <a:t>begin</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fEpoch</a:t>
            </a:r>
            <a:r>
              <a:rPr lang="en-US" sz="1600" dirty="0">
                <a:latin typeface="Courier New" pitchFamily="49" charset="0"/>
                <a:cs typeface="Courier New" pitchFamily="49" charset="0"/>
              </a:rPr>
              <a:t> &lt;= !</a:t>
            </a:r>
            <a:r>
              <a:rPr lang="en-US" sz="1600" dirty="0" err="1">
                <a:latin typeface="Courier New" pitchFamily="49" charset="0"/>
                <a:cs typeface="Courier New" pitchFamily="49" charset="0"/>
              </a:rPr>
              <a:t>fEpoch</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pc &lt;= </a:t>
            </a:r>
            <a:r>
              <a:rPr lang="en-US" sz="1600" dirty="0" err="1" smtClean="0">
                <a:latin typeface="Courier New" pitchFamily="49" charset="0"/>
                <a:cs typeface="Courier New" pitchFamily="49" charset="0"/>
              </a:rPr>
              <a:t>redirect.first</a:t>
            </a:r>
            <a:r>
              <a:rPr lang="en-US" sz="1600" dirty="0" smtClean="0">
                <a:latin typeface="Courier New" pitchFamily="49" charset="0"/>
                <a:cs typeface="Courier New" pitchFamily="49" charset="0"/>
              </a:rPr>
              <a:t>;</a:t>
            </a:r>
          </a:p>
          <a:p>
            <a:pPr marL="0" indent="0">
              <a:buNone/>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redirect.deq</a:t>
            </a:r>
            <a:r>
              <a:rPr lang="en-US" sz="1600" dirty="0" smtClean="0">
                <a:latin typeface="Courier New" pitchFamily="49" charset="0"/>
                <a:cs typeface="Courier New" pitchFamily="49" charset="0"/>
              </a:rPr>
              <a:t>;       </a:t>
            </a:r>
            <a:r>
              <a:rPr lang="en-US" sz="1600" b="1" dirty="0" smtClean="0">
                <a:latin typeface="Courier New" pitchFamily="49" charset="0"/>
                <a:cs typeface="Courier New" pitchFamily="49" charset="0"/>
              </a:rPr>
              <a:t>end</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r>
              <a:rPr lang="en-US" sz="1600" dirty="0" smtClean="0">
                <a:latin typeface="Courier New" pitchFamily="49" charset="0"/>
                <a:cs typeface="Courier New" pitchFamily="49" charset="0"/>
              </a:rPr>
              <a:t>    </a:t>
            </a:r>
            <a:r>
              <a:rPr lang="en-US" sz="1600" b="1" dirty="0" smtClean="0">
                <a:latin typeface="Courier New" pitchFamily="49" charset="0"/>
                <a:cs typeface="Courier New" pitchFamily="49" charset="0"/>
              </a:rPr>
              <a:t>else </a:t>
            </a:r>
          </a:p>
          <a:p>
            <a:pPr marL="0" indent="0">
              <a:buNone/>
            </a:pPr>
            <a:r>
              <a:rPr lang="en-US" sz="1600" b="1" dirty="0" smtClean="0">
                <a:latin typeface="Courier New" pitchFamily="49" charset="0"/>
                <a:cs typeface="Courier New" pitchFamily="49" charset="0"/>
              </a:rPr>
              <a:t>    begin</a:t>
            </a:r>
            <a:r>
              <a:rPr lang="en-US" sz="1600" dirty="0" smtClean="0">
                <a:latin typeface="Courier New" pitchFamily="49" charset="0"/>
                <a:cs typeface="Courier New" pitchFamily="49" charset="0"/>
              </a:rPr>
              <a:t/>
            </a:r>
            <a:br>
              <a:rPr lang="en-US" sz="1600" dirty="0" smtClean="0">
                <a:latin typeface="Courier New" pitchFamily="49" charset="0"/>
                <a:cs typeface="Courier New" pitchFamily="49" charset="0"/>
              </a:rPr>
            </a:br>
            <a:r>
              <a:rPr lang="en-US" sz="1600" dirty="0" smtClean="0">
                <a:latin typeface="Courier New" pitchFamily="49" charset="0"/>
                <a:cs typeface="Courier New" pitchFamily="49" charset="0"/>
              </a:rPr>
              <a:t>      </a:t>
            </a:r>
            <a:r>
              <a:rPr lang="en-US" sz="1600" b="1" dirty="0" smtClean="0">
                <a:latin typeface="Courier New" pitchFamily="49" charset="0"/>
                <a:cs typeface="Courier New" pitchFamily="49" charset="0"/>
              </a:rPr>
              <a:t>let</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instF</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iMem.req</a:t>
            </a:r>
            <a:r>
              <a:rPr lang="en-US" sz="1600" dirty="0">
                <a:latin typeface="Courier New" pitchFamily="49" charset="0"/>
                <a:cs typeface="Courier New" pitchFamily="49" charset="0"/>
              </a:rPr>
              <a:t>(pc</a:t>
            </a:r>
            <a:r>
              <a:rPr lang="en-US" sz="1600" dirty="0" smtClean="0">
                <a:latin typeface="Courier New" pitchFamily="49" charset="0"/>
                <a:cs typeface="Courier New" pitchFamily="49" charset="0"/>
              </a:rPr>
              <a:t>);</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let</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ppcF</a:t>
            </a:r>
            <a:r>
              <a:rPr lang="en-US" sz="1600" dirty="0" smtClean="0">
                <a:latin typeface="Courier New" pitchFamily="49" charset="0"/>
                <a:cs typeface="Courier New" pitchFamily="49" charset="0"/>
              </a:rPr>
              <a:t> = nap(pc); pc </a:t>
            </a:r>
            <a:r>
              <a:rPr lang="en-US" sz="1600" dirty="0">
                <a:latin typeface="Courier New" pitchFamily="49" charset="0"/>
                <a:cs typeface="Courier New" pitchFamily="49" charset="0"/>
              </a:rPr>
              <a:t>&lt;= </a:t>
            </a:r>
            <a:r>
              <a:rPr lang="en-US" sz="1600" dirty="0" err="1" smtClean="0">
                <a:latin typeface="Courier New" pitchFamily="49" charset="0"/>
                <a:cs typeface="Courier New" pitchFamily="49" charset="0"/>
              </a:rPr>
              <a:t>ppcF</a:t>
            </a:r>
            <a:r>
              <a:rPr lang="en-US" sz="1600" dirty="0" smtClean="0">
                <a:latin typeface="Courier New" pitchFamily="49" charset="0"/>
                <a:cs typeface="Courier New" pitchFamily="49" charset="0"/>
              </a:rPr>
              <a:t>;</a:t>
            </a:r>
          </a:p>
          <a:p>
            <a:pPr marL="0" indent="0">
              <a:buNone/>
            </a:pPr>
            <a:r>
              <a:rPr lang="en-US" sz="1600" b="1" dirty="0" smtClean="0">
                <a:latin typeface="Courier New" pitchFamily="49" charset="0"/>
                <a:cs typeface="Courier New" pitchFamily="49" charset="0"/>
              </a:rPr>
              <a:t>      let</a:t>
            </a:r>
            <a:r>
              <a:rPr lang="en-US" sz="1600" dirty="0" smtClean="0">
                <a:latin typeface="Courier New" pitchFamily="49" charset="0"/>
                <a:cs typeface="Courier New" pitchFamily="49" charset="0"/>
              </a:rPr>
              <a:t> </a:t>
            </a:r>
            <a:r>
              <a:rPr lang="en-US" sz="1600" dirty="0" err="1">
                <a:latin typeface="Courier New" pitchFamily="49" charset="0"/>
                <a:cs typeface="Courier New" pitchFamily="49" charset="0"/>
              </a:rPr>
              <a:t>dInst</a:t>
            </a:r>
            <a:r>
              <a:rPr lang="en-US" sz="1600" dirty="0">
                <a:latin typeface="Courier New" pitchFamily="49" charset="0"/>
                <a:cs typeface="Courier New" pitchFamily="49" charset="0"/>
              </a:rPr>
              <a:t> = </a:t>
            </a:r>
            <a:r>
              <a:rPr lang="en-US" sz="1600" dirty="0" smtClean="0">
                <a:latin typeface="Courier New" pitchFamily="49" charset="0"/>
                <a:cs typeface="Courier New" pitchFamily="49" charset="0"/>
              </a:rPr>
              <a:t>decode(</a:t>
            </a:r>
            <a:r>
              <a:rPr lang="en-US" sz="1600" dirty="0" err="1" smtClean="0">
                <a:latin typeface="Courier New" pitchFamily="49" charset="0"/>
                <a:cs typeface="Courier New" pitchFamily="49" charset="0"/>
              </a:rPr>
              <a:t>instF</a:t>
            </a:r>
            <a:r>
              <a:rPr lang="en-US" sz="1600" dirty="0" smtClean="0">
                <a:latin typeface="Courier New" pitchFamily="49" charset="0"/>
                <a:cs typeface="Courier New" pitchFamily="49" charset="0"/>
              </a:rPr>
              <a:t>);</a:t>
            </a:r>
          </a:p>
          <a:p>
            <a:pPr>
              <a:buNone/>
            </a:pPr>
            <a:r>
              <a:rPr lang="en-US" sz="1600" b="1" dirty="0" smtClean="0">
                <a:solidFill>
                  <a:srgbClr val="FF0000"/>
                </a:solidFill>
                <a:latin typeface="Courier New" pitchFamily="49" charset="0"/>
                <a:cs typeface="Courier New" pitchFamily="49" charset="0"/>
              </a:rPr>
              <a:t>      let</a:t>
            </a:r>
            <a:r>
              <a:rPr lang="en-US" sz="1600" dirty="0" smtClean="0">
                <a:solidFill>
                  <a:srgbClr val="FF0000"/>
                </a:solidFill>
                <a:latin typeface="Courier New" pitchFamily="49" charset="0"/>
                <a:cs typeface="Courier New" pitchFamily="49" charset="0"/>
              </a:rPr>
              <a:t> </a:t>
            </a:r>
            <a:r>
              <a:rPr lang="en-US" sz="1600" dirty="0">
                <a:solidFill>
                  <a:srgbClr val="FF0000"/>
                </a:solidFill>
                <a:latin typeface="Courier New" pitchFamily="49" charset="0"/>
                <a:cs typeface="Courier New" pitchFamily="49" charset="0"/>
              </a:rPr>
              <a:t>stall = </a:t>
            </a:r>
            <a:r>
              <a:rPr lang="en-US" sz="1600" dirty="0" smtClean="0">
                <a:solidFill>
                  <a:srgbClr val="FF0000"/>
                </a:solidFill>
                <a:latin typeface="Courier New" pitchFamily="49" charset="0"/>
                <a:cs typeface="Courier New" pitchFamily="49" charset="0"/>
              </a:rPr>
              <a:t>sb.search1(dInst.src1)|| sb.search2(dInst.src2);</a:t>
            </a:r>
          </a:p>
          <a:p>
            <a:pPr>
              <a:buNone/>
            </a:pPr>
            <a:r>
              <a:rPr lang="en-US" sz="1600" dirty="0" smtClean="0">
                <a:solidFill>
                  <a:srgbClr val="FF0000"/>
                </a:solidFill>
                <a:latin typeface="Courier New" pitchFamily="49" charset="0"/>
                <a:cs typeface="Courier New" pitchFamily="49" charset="0"/>
              </a:rPr>
              <a:t>      </a:t>
            </a:r>
            <a:r>
              <a:rPr lang="en-US" sz="1600" b="1" dirty="0" smtClean="0">
                <a:solidFill>
                  <a:srgbClr val="FF0000"/>
                </a:solidFill>
                <a:latin typeface="Courier New" pitchFamily="49" charset="0"/>
                <a:cs typeface="Courier New" pitchFamily="49" charset="0"/>
              </a:rPr>
              <a:t>if</a:t>
            </a:r>
            <a:r>
              <a:rPr lang="en-US" sz="1600" dirty="0">
                <a:solidFill>
                  <a:srgbClr val="FF0000"/>
                </a:solidFill>
                <a:latin typeface="Courier New" pitchFamily="49" charset="0"/>
                <a:cs typeface="Courier New" pitchFamily="49" charset="0"/>
              </a:rPr>
              <a:t>(!stall)         </a:t>
            </a:r>
            <a:r>
              <a:rPr lang="en-US" sz="1600" dirty="0" smtClean="0">
                <a:solidFill>
                  <a:srgbClr val="FF0000"/>
                </a:solidFill>
                <a:latin typeface="Courier New" pitchFamily="49" charset="0"/>
                <a:cs typeface="Courier New" pitchFamily="49" charset="0"/>
              </a:rPr>
              <a:t>       </a:t>
            </a:r>
            <a:r>
              <a:rPr lang="en-US" sz="1600" b="1" dirty="0" smtClean="0">
                <a:latin typeface="Courier New" pitchFamily="49" charset="0"/>
                <a:cs typeface="Courier New" pitchFamily="49" charset="0"/>
              </a:rPr>
              <a:t>begin</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r>
              <a:rPr lang="en-US" sz="1600" dirty="0">
                <a:latin typeface="Courier New" pitchFamily="49" charset="0"/>
                <a:cs typeface="Courier New" pitchFamily="49" charset="0"/>
              </a:rPr>
              <a:t>      </a:t>
            </a:r>
            <a:r>
              <a:rPr lang="en-US" sz="1600" b="1" dirty="0">
                <a:latin typeface="Courier New" pitchFamily="49" charset="0"/>
                <a:cs typeface="Courier New" pitchFamily="49" charset="0"/>
              </a:rPr>
              <a:t>let</a:t>
            </a:r>
            <a:r>
              <a:rPr lang="en-US" sz="1600" dirty="0">
                <a:latin typeface="Courier New" pitchFamily="49" charset="0"/>
                <a:cs typeface="Courier New" pitchFamily="49" charset="0"/>
              </a:rPr>
              <a:t> rVal1 = </a:t>
            </a:r>
            <a:r>
              <a:rPr lang="en-US" sz="1600" dirty="0" smtClean="0">
                <a:latin typeface="Courier New" pitchFamily="49" charset="0"/>
                <a:cs typeface="Courier New" pitchFamily="49" charset="0"/>
              </a:rPr>
              <a:t>rf.rd1(</a:t>
            </a:r>
            <a:r>
              <a:rPr lang="en-US" sz="1600" dirty="0" err="1" smtClean="0">
                <a:latin typeface="Courier New" pitchFamily="49" charset="0"/>
                <a:cs typeface="Courier New" pitchFamily="49" charset="0"/>
              </a:rPr>
              <a:t>fromMaybe</a:t>
            </a:r>
            <a:r>
              <a:rPr lang="en-US" sz="1600" dirty="0" smtClean="0">
                <a:latin typeface="Courier New" pitchFamily="49" charset="0"/>
                <a:cs typeface="Courier New" pitchFamily="49" charset="0"/>
              </a:rPr>
              <a:t>(?, dInst.src1</a:t>
            </a:r>
            <a:r>
              <a:rPr lang="en-US" sz="1600" dirty="0">
                <a:latin typeface="Courier New" pitchFamily="49" charset="0"/>
                <a:cs typeface="Courier New" pitchFamily="49" charset="0"/>
              </a:rPr>
              <a:t>));</a:t>
            </a:r>
            <a:br>
              <a:rPr lang="en-US" sz="1600" dirty="0">
                <a:latin typeface="Courier New" pitchFamily="49" charset="0"/>
                <a:cs typeface="Courier New" pitchFamily="49" charset="0"/>
              </a:rPr>
            </a:br>
            <a:r>
              <a:rPr lang="en-US" sz="1600" dirty="0">
                <a:latin typeface="Courier New" pitchFamily="49" charset="0"/>
                <a:cs typeface="Courier New" pitchFamily="49" charset="0"/>
              </a:rPr>
              <a:t>      </a:t>
            </a:r>
            <a:r>
              <a:rPr lang="en-US" sz="1600" b="1" dirty="0">
                <a:latin typeface="Courier New" pitchFamily="49" charset="0"/>
                <a:cs typeface="Courier New" pitchFamily="49" charset="0"/>
              </a:rPr>
              <a:t>let</a:t>
            </a:r>
            <a:r>
              <a:rPr lang="en-US" sz="1600" dirty="0">
                <a:latin typeface="Courier New" pitchFamily="49" charset="0"/>
                <a:cs typeface="Courier New" pitchFamily="49" charset="0"/>
              </a:rPr>
              <a:t> rVal2 = </a:t>
            </a:r>
            <a:r>
              <a:rPr lang="en-US" sz="1600" dirty="0" smtClean="0">
                <a:latin typeface="Courier New" pitchFamily="49" charset="0"/>
                <a:cs typeface="Courier New" pitchFamily="49" charset="0"/>
              </a:rPr>
              <a:t>rf.rd2(</a:t>
            </a:r>
            <a:r>
              <a:rPr lang="en-US" sz="1600" dirty="0" err="1" smtClean="0">
                <a:latin typeface="Courier New" pitchFamily="49" charset="0"/>
                <a:cs typeface="Courier New" pitchFamily="49" charset="0"/>
              </a:rPr>
              <a:t>fromMaybe</a:t>
            </a:r>
            <a:r>
              <a:rPr lang="en-US" sz="1600" dirty="0" smtClean="0">
                <a:latin typeface="Courier New" pitchFamily="49" charset="0"/>
                <a:cs typeface="Courier New" pitchFamily="49" charset="0"/>
              </a:rPr>
              <a:t>(?, dInst.src2</a:t>
            </a:r>
            <a:r>
              <a:rPr lang="en-US" sz="1600" dirty="0">
                <a:latin typeface="Courier New" pitchFamily="49" charset="0"/>
                <a:cs typeface="Courier New" pitchFamily="49" charset="0"/>
              </a:rPr>
              <a:t>));  </a:t>
            </a:r>
            <a:br>
              <a:rPr lang="en-US" sz="1600" dirty="0">
                <a:latin typeface="Courier New" pitchFamily="49" charset="0"/>
                <a:cs typeface="Courier New" pitchFamily="49" charset="0"/>
              </a:rPr>
            </a:b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d2e.enq(Decode2Execute{pc</a:t>
            </a:r>
            <a:r>
              <a:rPr lang="en-US" sz="1600" dirty="0">
                <a:latin typeface="Courier New" pitchFamily="49" charset="0"/>
                <a:cs typeface="Courier New" pitchFamily="49" charset="0"/>
              </a:rPr>
              <a:t>: pc, </a:t>
            </a:r>
            <a:r>
              <a:rPr lang="en-US" sz="1600" dirty="0" err="1">
                <a:latin typeface="Courier New" pitchFamily="49" charset="0"/>
                <a:cs typeface="Courier New" pitchFamily="49" charset="0"/>
              </a:rPr>
              <a:t>ppc</a:t>
            </a:r>
            <a:r>
              <a:rPr lang="en-US" sz="1600" dirty="0">
                <a:latin typeface="Courier New" pitchFamily="49" charset="0"/>
                <a:cs typeface="Courier New" pitchFamily="49" charset="0"/>
              </a:rPr>
              <a:t>: </a:t>
            </a:r>
            <a:r>
              <a:rPr lang="en-US" sz="1600" dirty="0" err="1" smtClean="0">
                <a:latin typeface="Courier New" pitchFamily="49" charset="0"/>
                <a:cs typeface="Courier New" pitchFamily="49" charset="0"/>
              </a:rPr>
              <a:t>ppcF</a:t>
            </a:r>
            <a:r>
              <a:rPr lang="en-US" sz="1600" dirty="0" smtClean="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dIinst</a:t>
            </a:r>
            <a:r>
              <a:rPr lang="en-US" sz="1600" dirty="0">
                <a:latin typeface="Courier New" pitchFamily="49" charset="0"/>
                <a:cs typeface="Courier New" pitchFamily="49" charset="0"/>
              </a:rPr>
              <a:t>: </a:t>
            </a:r>
            <a:r>
              <a:rPr lang="en-US" sz="1600" dirty="0" err="1" smtClean="0">
                <a:latin typeface="Courier New" pitchFamily="49" charset="0"/>
                <a:cs typeface="Courier New" pitchFamily="49" charset="0"/>
              </a:rPr>
              <a:t>dInst</a:t>
            </a:r>
            <a:r>
              <a:rPr lang="en-US" sz="1600" dirty="0">
                <a:latin typeface="Courier New" pitchFamily="49" charset="0"/>
                <a:cs typeface="Courier New" pitchFamily="49" charset="0"/>
              </a:rPr>
              <a:t>, epoch: </a:t>
            </a:r>
            <a:r>
              <a:rPr lang="en-US" sz="1600" dirty="0" err="1" smtClean="0">
                <a:latin typeface="Courier New" pitchFamily="49" charset="0"/>
                <a:cs typeface="Courier New" pitchFamily="49" charset="0"/>
              </a:rPr>
              <a:t>fEpoch</a:t>
            </a:r>
            <a:r>
              <a:rPr lang="en-US" sz="1600" dirty="0" smtClean="0">
                <a:latin typeface="Courier New" pitchFamily="49" charset="0"/>
                <a:cs typeface="Courier New" pitchFamily="49" charset="0"/>
              </a:rPr>
              <a:t>,</a:t>
            </a:r>
          </a:p>
          <a:p>
            <a:pPr marL="0" indent="0">
              <a:buNone/>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rVal1: rVal1, rVal2: rVal2}); </a:t>
            </a:r>
          </a:p>
          <a:p>
            <a:pPr marL="0" indent="0">
              <a:buNone/>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a:t>
            </a:r>
            <a:r>
              <a:rPr lang="en-US" sz="1600" dirty="0" err="1" smtClean="0">
                <a:solidFill>
                  <a:srgbClr val="FF0000"/>
                </a:solidFill>
                <a:latin typeface="Courier New" pitchFamily="49" charset="0"/>
                <a:cs typeface="Courier New" pitchFamily="49" charset="0"/>
              </a:rPr>
              <a:t>sb.insert</a:t>
            </a:r>
            <a:r>
              <a:rPr lang="en-US" sz="1600" dirty="0" smtClean="0">
                <a:solidFill>
                  <a:srgbClr val="FF0000"/>
                </a:solidFill>
                <a:latin typeface="Courier New" pitchFamily="49" charset="0"/>
                <a:cs typeface="Courier New" pitchFamily="49" charset="0"/>
              </a:rPr>
              <a:t>(</a:t>
            </a:r>
            <a:r>
              <a:rPr lang="en-US" sz="1600" dirty="0" err="1" smtClean="0">
                <a:solidFill>
                  <a:srgbClr val="FF0000"/>
                </a:solidFill>
                <a:latin typeface="Courier New" pitchFamily="49" charset="0"/>
                <a:cs typeface="Courier New" pitchFamily="49" charset="0"/>
              </a:rPr>
              <a:t>dInst.rDst</a:t>
            </a:r>
            <a:r>
              <a:rPr lang="en-US" sz="1600" dirty="0">
                <a:solidFill>
                  <a:srgbClr val="FF0000"/>
                </a:solidFill>
                <a:latin typeface="Courier New" pitchFamily="49" charset="0"/>
                <a:cs typeface="Courier New" pitchFamily="49" charset="0"/>
              </a:rPr>
              <a:t>);</a:t>
            </a:r>
            <a:r>
              <a:rPr lang="en-US" sz="1600" dirty="0">
                <a:latin typeface="Courier New" pitchFamily="49" charset="0"/>
                <a:cs typeface="Courier New" pitchFamily="49" charset="0"/>
              </a:rPr>
              <a:t> </a:t>
            </a:r>
            <a:r>
              <a:rPr lang="en-US" sz="1600" b="1" dirty="0" smtClean="0">
                <a:latin typeface="Courier New" pitchFamily="49" charset="0"/>
                <a:cs typeface="Courier New" pitchFamily="49" charset="0"/>
              </a:rPr>
              <a:t>end</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end</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r>
              <a:rPr lang="en-US" sz="1600" b="1" dirty="0" err="1" smtClean="0">
                <a:latin typeface="Courier New" pitchFamily="49" charset="0"/>
                <a:cs typeface="Courier New" pitchFamily="49" charset="0"/>
              </a:rPr>
              <a:t>endrule</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endParaRPr lang="en-US" sz="1600" dirty="0">
              <a:latin typeface="Courier New" pitchFamily="49" charset="0"/>
              <a:cs typeface="Courier New" pitchFamily="49" charset="0"/>
            </a:endParaRPr>
          </a:p>
        </p:txBody>
      </p:sp>
      <p:cxnSp>
        <p:nvCxnSpPr>
          <p:cNvPr id="5" name="Straight Connector 4"/>
          <p:cNvCxnSpPr/>
          <p:nvPr/>
        </p:nvCxnSpPr>
        <p:spPr bwMode="auto">
          <a:xfrm flipV="1">
            <a:off x="3816290" y="3530189"/>
            <a:ext cx="1446027" cy="10632"/>
          </a:xfrm>
          <a:prstGeom prst="line">
            <a:avLst/>
          </a:prstGeom>
          <a:noFill/>
          <a:ln w="19050" cap="flat" cmpd="sng" algn="ctr">
            <a:solidFill>
              <a:srgbClr val="FF0000"/>
            </a:solidFill>
            <a:prstDash val="solid"/>
            <a:round/>
            <a:headEnd type="none" w="med" len="med"/>
            <a:tailEnd type="none" w="med" len="med"/>
          </a:ln>
          <a:effectLst/>
        </p:spPr>
      </p:cxnSp>
      <p:sp>
        <p:nvSpPr>
          <p:cNvPr id="10" name="TextBox 9"/>
          <p:cNvSpPr txBox="1"/>
          <p:nvPr/>
        </p:nvSpPr>
        <p:spPr>
          <a:xfrm>
            <a:off x="4508265" y="5825793"/>
            <a:ext cx="2036135" cy="338554"/>
          </a:xfrm>
          <a:prstGeom prst="rect">
            <a:avLst/>
          </a:prstGeom>
          <a:solidFill>
            <a:schemeClr val="bg1"/>
          </a:solidFill>
        </p:spPr>
        <p:txBody>
          <a:bodyPr wrap="none" rtlCol="0">
            <a:spAutoFit/>
          </a:bodyPr>
          <a:lstStyle/>
          <a:p>
            <a:r>
              <a:rPr lang="en-US" sz="1600" dirty="0">
                <a:solidFill>
                  <a:srgbClr val="FF0000"/>
                </a:solidFill>
                <a:latin typeface="Courier New" pitchFamily="49" charset="0"/>
                <a:cs typeface="Courier New" pitchFamily="49" charset="0"/>
              </a:rPr>
              <a:t>pc &lt;= </a:t>
            </a:r>
            <a:r>
              <a:rPr lang="en-US" sz="1600" dirty="0" err="1" smtClean="0">
                <a:solidFill>
                  <a:srgbClr val="FF0000"/>
                </a:solidFill>
                <a:latin typeface="Courier New" pitchFamily="49" charset="0"/>
                <a:cs typeface="Courier New" pitchFamily="49" charset="0"/>
              </a:rPr>
              <a:t>ppcF</a:t>
            </a:r>
            <a:r>
              <a:rPr lang="en-US" sz="1600" dirty="0" smtClean="0">
                <a:solidFill>
                  <a:srgbClr val="FF0000"/>
                </a:solidFill>
                <a:latin typeface="Courier New" pitchFamily="49" charset="0"/>
                <a:cs typeface="Courier New" pitchFamily="49" charset="0"/>
              </a:rPr>
              <a:t>; </a:t>
            </a:r>
            <a:r>
              <a:rPr lang="en-US" sz="1600" b="1" dirty="0" smtClean="0">
                <a:latin typeface="Courier New" pitchFamily="49" charset="0"/>
                <a:cs typeface="Courier New" pitchFamily="49" charset="0"/>
              </a:rPr>
              <a:t>end</a:t>
            </a:r>
            <a:endParaRPr lang="en-US" sz="1600" b="1" dirty="0">
              <a:latin typeface="Courier New" pitchFamily="49" charset="0"/>
              <a:cs typeface="Courier New" pitchFamily="49" charset="0"/>
            </a:endParaRPr>
          </a:p>
        </p:txBody>
      </p:sp>
      <p:sp>
        <p:nvSpPr>
          <p:cNvPr id="12" name="TextBox 11"/>
          <p:cNvSpPr txBox="1"/>
          <p:nvPr/>
        </p:nvSpPr>
        <p:spPr>
          <a:xfrm>
            <a:off x="5610843" y="2297853"/>
            <a:ext cx="3275462" cy="1015663"/>
          </a:xfrm>
          <a:prstGeom prst="rect">
            <a:avLst/>
          </a:prstGeom>
          <a:noFill/>
          <a:ln>
            <a:solidFill>
              <a:srgbClr val="FF0000"/>
            </a:solidFill>
          </a:ln>
        </p:spPr>
        <p:txBody>
          <a:bodyPr wrap="square" rtlCol="0">
            <a:spAutoFit/>
          </a:bodyPr>
          <a:lstStyle/>
          <a:p>
            <a:r>
              <a:rPr lang="en-US" dirty="0" smtClean="0">
                <a:latin typeface="Comic Sans MS" panose="030F0702030302020204" pitchFamily="66" charset="0"/>
              </a:rPr>
              <a:t>To avoid structural hazards, scoreboard must allow two search ports</a:t>
            </a:r>
            <a:endParaRPr lang="en-US" dirty="0">
              <a:latin typeface="Comic Sans MS" panose="030F0702030302020204" pitchFamily="66" charset="0"/>
            </a:endParaRPr>
          </a:p>
        </p:txBody>
      </p:sp>
      <p:sp>
        <p:nvSpPr>
          <p:cNvPr id="7" name="Footer Placeholder 6"/>
          <p:cNvSpPr>
            <a:spLocks noGrp="1"/>
          </p:cNvSpPr>
          <p:nvPr>
            <p:ph type="ftr" sz="quarter" idx="12"/>
          </p:nvPr>
        </p:nvSpPr>
        <p:spPr/>
        <p:txBody>
          <a:bodyPr/>
          <a:lstStyle/>
          <a:p>
            <a:pPr>
              <a:defRPr/>
            </a:pPr>
            <a:r>
              <a:rPr lang="en-US" smtClean="0"/>
              <a:t>http://csg.csail.mit.edu/6.175</a:t>
            </a:r>
            <a:endParaRPr lang="en-US" dirty="0"/>
          </a:p>
        </p:txBody>
      </p:sp>
      <p:sp>
        <p:nvSpPr>
          <p:cNvPr id="8" name="Slide Number Placeholder 7"/>
          <p:cNvSpPr>
            <a:spLocks noGrp="1"/>
          </p:cNvSpPr>
          <p:nvPr>
            <p:ph type="sldNum" sz="quarter" idx="11"/>
          </p:nvPr>
        </p:nvSpPr>
        <p:spPr/>
        <p:txBody>
          <a:bodyPr/>
          <a:lstStyle/>
          <a:p>
            <a:pPr>
              <a:defRPr/>
            </a:pPr>
            <a:r>
              <a:rPr lang="en-US" smtClean="0"/>
              <a:t>L13-</a:t>
            </a:r>
            <a:fld id="{D02EE386-C9BD-4FB7-9577-6096B5320EC4}" type="slidenum">
              <a:rPr lang="en-US" smtClean="0"/>
              <a:pPr>
                <a:defRPr/>
              </a:pPr>
              <a:t>12</a:t>
            </a:fld>
            <a:endParaRPr lang="en-US" dirty="0"/>
          </a:p>
        </p:txBody>
      </p:sp>
      <p:sp>
        <p:nvSpPr>
          <p:cNvPr id="4" name="Date Placeholder 3"/>
          <p:cNvSpPr>
            <a:spLocks noGrp="1"/>
          </p:cNvSpPr>
          <p:nvPr>
            <p:ph type="dt" sz="half" idx="10"/>
          </p:nvPr>
        </p:nvSpPr>
        <p:spPr/>
        <p:txBody>
          <a:bodyPr/>
          <a:lstStyle/>
          <a:p>
            <a:pPr>
              <a:defRPr/>
            </a:pPr>
            <a:r>
              <a:rPr lang="en-US" smtClean="0"/>
              <a:t>October 17, 2016</a:t>
            </a:r>
            <a:endParaRPr lang="en-US" dirty="0"/>
          </a:p>
        </p:txBody>
      </p:sp>
      <p:sp>
        <p:nvSpPr>
          <p:cNvPr id="9" name="Freeform 8"/>
          <p:cNvSpPr/>
          <p:nvPr/>
        </p:nvSpPr>
        <p:spPr bwMode="auto">
          <a:xfrm>
            <a:off x="5394960" y="3516284"/>
            <a:ext cx="2399317" cy="2394065"/>
          </a:xfrm>
          <a:custGeom>
            <a:avLst/>
            <a:gdLst>
              <a:gd name="connsiteX0" fmla="*/ 0 w 2399317"/>
              <a:gd name="connsiteY0" fmla="*/ 0 h 2394065"/>
              <a:gd name="connsiteX1" fmla="*/ 2394065 w 2399317"/>
              <a:gd name="connsiteY1" fmla="*/ 872836 h 2394065"/>
              <a:gd name="connsiteX2" fmla="*/ 515389 w 2399317"/>
              <a:gd name="connsiteY2" fmla="*/ 2394065 h 2394065"/>
            </a:gdLst>
            <a:ahLst/>
            <a:cxnLst>
              <a:cxn ang="0">
                <a:pos x="connsiteX0" y="connsiteY0"/>
              </a:cxn>
              <a:cxn ang="0">
                <a:pos x="connsiteX1" y="connsiteY1"/>
              </a:cxn>
              <a:cxn ang="0">
                <a:pos x="connsiteX2" y="connsiteY2"/>
              </a:cxn>
            </a:cxnLst>
            <a:rect l="l" t="t" r="r" b="b"/>
            <a:pathLst>
              <a:path w="2399317" h="2394065">
                <a:moveTo>
                  <a:pt x="0" y="0"/>
                </a:moveTo>
                <a:cubicBezTo>
                  <a:pt x="1154083" y="236912"/>
                  <a:pt x="2308167" y="473825"/>
                  <a:pt x="2394065" y="872836"/>
                </a:cubicBezTo>
                <a:cubicBezTo>
                  <a:pt x="2479963" y="1271847"/>
                  <a:pt x="1497676" y="1832956"/>
                  <a:pt x="515389" y="2394065"/>
                </a:cubicBezTo>
              </a:path>
            </a:pathLst>
          </a:custGeom>
          <a:noFill/>
          <a:ln w="9525" cap="flat" cmpd="sng" algn="ctr">
            <a:solidFill>
              <a:srgbClr val="FF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smtClean="0">
              <a:ln>
                <a:noFill/>
              </a:ln>
              <a:solidFill>
                <a:schemeClr val="tx1"/>
              </a:solidFill>
              <a:effectLst/>
              <a:latin typeface="Verdana" pitchFamily="34" charset="0"/>
            </a:endParaRPr>
          </a:p>
        </p:txBody>
      </p:sp>
    </p:spTree>
    <p:extLst>
      <p:ext uri="{BB962C8B-B14F-4D97-AF65-F5344CB8AC3E}">
        <p14:creationId xmlns:p14="http://schemas.microsoft.com/office/powerpoint/2010/main" val="3801672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up)">
                                      <p:cBhvr>
                                        <p:cTn id="11" dur="1000"/>
                                        <p:tgtEl>
                                          <p:spTgt spid="9"/>
                                        </p:tgtEl>
                                      </p:cBhvr>
                                    </p:animEffect>
                                  </p:childTnLst>
                                </p:cTn>
                              </p:par>
                              <p:par>
                                <p:cTn id="12" presetID="1"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8598"/>
            <a:ext cx="7772400" cy="1143000"/>
          </a:xfrm>
        </p:spPr>
        <p:txBody>
          <a:bodyPr/>
          <a:lstStyle/>
          <a:p>
            <a:r>
              <a:rPr lang="en-US" sz="4000" dirty="0"/>
              <a:t>2-Stage-DH pipeline</a:t>
            </a:r>
            <a:br>
              <a:rPr lang="en-US" sz="4000" dirty="0"/>
            </a:br>
            <a:r>
              <a:rPr lang="en-US" sz="4000" dirty="0" err="1"/>
              <a:t>doExecute</a:t>
            </a:r>
            <a:r>
              <a:rPr lang="en-US" sz="4000" dirty="0"/>
              <a:t> </a:t>
            </a:r>
            <a:r>
              <a:rPr lang="en-US" sz="4000" dirty="0" smtClean="0"/>
              <a:t>rule</a:t>
            </a:r>
            <a:endParaRPr lang="en-US" dirty="0"/>
          </a:p>
        </p:txBody>
      </p:sp>
      <p:sp>
        <p:nvSpPr>
          <p:cNvPr id="3" name="Content Placeholder 2"/>
          <p:cNvSpPr>
            <a:spLocks noGrp="1"/>
          </p:cNvSpPr>
          <p:nvPr>
            <p:ph idx="1"/>
          </p:nvPr>
        </p:nvSpPr>
        <p:spPr>
          <a:xfrm>
            <a:off x="632460" y="1501139"/>
            <a:ext cx="8511540" cy="5080413"/>
          </a:xfrm>
        </p:spPr>
        <p:txBody>
          <a:bodyPr/>
          <a:lstStyle/>
          <a:p>
            <a:pPr marL="0" indent="0">
              <a:buNone/>
            </a:pPr>
            <a:r>
              <a:rPr lang="en-US" sz="1600" b="1" dirty="0" smtClean="0">
                <a:latin typeface="Courier New" pitchFamily="49" charset="0"/>
                <a:cs typeface="Courier New" pitchFamily="49" charset="0"/>
              </a:rPr>
              <a:t>rule</a:t>
            </a:r>
            <a:r>
              <a:rPr lang="en-US" sz="1600" dirty="0" smtClean="0">
                <a:latin typeface="Courier New" pitchFamily="49" charset="0"/>
                <a:cs typeface="Courier New" pitchFamily="49" charset="0"/>
              </a:rPr>
              <a:t> </a:t>
            </a:r>
            <a:r>
              <a:rPr lang="en-US" sz="1600" dirty="0" err="1">
                <a:latin typeface="Courier New" pitchFamily="49" charset="0"/>
                <a:cs typeface="Courier New" pitchFamily="49" charset="0"/>
              </a:rPr>
              <a:t>doExecute</a:t>
            </a:r>
            <a:r>
              <a:rPr lang="en-US" sz="1600" dirty="0">
                <a:latin typeface="Courier New" pitchFamily="49" charset="0"/>
                <a:cs typeface="Courier New" pitchFamily="49" charset="0"/>
              </a:rPr>
              <a:t>;</a:t>
            </a:r>
            <a:br>
              <a:rPr lang="en-US" sz="1600" dirty="0">
                <a:latin typeface="Courier New" pitchFamily="49" charset="0"/>
                <a:cs typeface="Courier New" pitchFamily="49" charset="0"/>
              </a:rPr>
            </a:br>
            <a:r>
              <a:rPr lang="en-US" sz="1600" dirty="0" smtClean="0">
                <a:latin typeface="Courier New" pitchFamily="49" charset="0"/>
                <a:cs typeface="Courier New" pitchFamily="49" charset="0"/>
              </a:rPr>
              <a:t>    </a:t>
            </a:r>
            <a:r>
              <a:rPr lang="en-US" sz="1600" b="1" dirty="0" smtClean="0">
                <a:latin typeface="Courier New" pitchFamily="49" charset="0"/>
                <a:cs typeface="Courier New" pitchFamily="49" charset="0"/>
              </a:rPr>
              <a:t>let</a:t>
            </a:r>
            <a:r>
              <a:rPr lang="en-US" sz="1600" dirty="0" smtClean="0">
                <a:latin typeface="Courier New" pitchFamily="49" charset="0"/>
                <a:cs typeface="Courier New" pitchFamily="49" charset="0"/>
              </a:rPr>
              <a:t> x = d2e.first;</a:t>
            </a:r>
          </a:p>
          <a:p>
            <a:pPr marL="0" indent="0">
              <a:buNone/>
            </a:pPr>
            <a:r>
              <a:rPr lang="en-US" sz="1600" b="1" dirty="0" smtClean="0">
                <a:latin typeface="Courier New" pitchFamily="49" charset="0"/>
                <a:cs typeface="Courier New" pitchFamily="49" charset="0"/>
              </a:rPr>
              <a:t>    let</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dInstE</a:t>
            </a:r>
            <a:r>
              <a:rPr lang="en-US" sz="1600" dirty="0" smtClean="0">
                <a:latin typeface="Courier New" pitchFamily="49" charset="0"/>
                <a:cs typeface="Courier New" pitchFamily="49" charset="0"/>
              </a:rPr>
              <a:t> = </a:t>
            </a:r>
            <a:r>
              <a:rPr lang="en-US" sz="1600" dirty="0" err="1" smtClean="0">
                <a:latin typeface="Courier New" pitchFamily="49" charset="0"/>
                <a:cs typeface="Courier New" pitchFamily="49" charset="0"/>
              </a:rPr>
              <a:t>x.dInst</a:t>
            </a:r>
            <a:r>
              <a:rPr lang="en-US" sz="1600" dirty="0">
                <a:latin typeface="Courier New" pitchFamily="49" charset="0"/>
                <a:cs typeface="Courier New" pitchFamily="49" charset="0"/>
              </a:rPr>
              <a:t>; </a:t>
            </a:r>
            <a:r>
              <a:rPr lang="en-US" sz="1600" b="1" dirty="0">
                <a:latin typeface="Courier New" pitchFamily="49" charset="0"/>
                <a:cs typeface="Courier New" pitchFamily="49" charset="0"/>
              </a:rPr>
              <a:t>let</a:t>
            </a:r>
            <a:r>
              <a:rPr lang="en-US" sz="1600" dirty="0">
                <a:latin typeface="Courier New" pitchFamily="49" charset="0"/>
                <a:cs typeface="Courier New" pitchFamily="49" charset="0"/>
              </a:rPr>
              <a:t> </a:t>
            </a:r>
            <a:r>
              <a:rPr lang="en-US" sz="1600" dirty="0" err="1" smtClean="0">
                <a:latin typeface="Courier New" pitchFamily="49" charset="0"/>
                <a:cs typeface="Courier New" pitchFamily="49" charset="0"/>
              </a:rPr>
              <a:t>pcE</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x</a:t>
            </a:r>
            <a:r>
              <a:rPr lang="en-US" sz="1600" dirty="0" err="1" smtClean="0">
                <a:latin typeface="Courier New" pitchFamily="49" charset="0"/>
                <a:cs typeface="Courier New" pitchFamily="49" charset="0"/>
              </a:rPr>
              <a:t>.pc</a:t>
            </a:r>
            <a:r>
              <a:rPr lang="en-US" sz="1600" dirty="0" smtClean="0">
                <a:latin typeface="Courier New" pitchFamily="49" charset="0"/>
                <a:cs typeface="Courier New" pitchFamily="49" charset="0"/>
              </a:rPr>
              <a:t>;</a:t>
            </a:r>
          </a:p>
          <a:p>
            <a:pPr marL="0" indent="0">
              <a:buNone/>
            </a:pPr>
            <a:r>
              <a:rPr lang="en-US" sz="1600" dirty="0" smtClean="0">
                <a:latin typeface="Courier New" pitchFamily="49" charset="0"/>
                <a:cs typeface="Courier New" pitchFamily="49" charset="0"/>
              </a:rPr>
              <a:t>    </a:t>
            </a:r>
            <a:r>
              <a:rPr lang="en-US" sz="1600" b="1" dirty="0">
                <a:latin typeface="Courier New" pitchFamily="49" charset="0"/>
                <a:cs typeface="Courier New" pitchFamily="49" charset="0"/>
              </a:rPr>
              <a:t>let</a:t>
            </a:r>
            <a:r>
              <a:rPr lang="en-US" sz="1600" dirty="0">
                <a:latin typeface="Courier New" pitchFamily="49" charset="0"/>
                <a:cs typeface="Courier New" pitchFamily="49" charset="0"/>
              </a:rPr>
              <a:t> </a:t>
            </a:r>
            <a:r>
              <a:rPr lang="en-US" sz="1600" dirty="0" err="1" smtClean="0">
                <a:latin typeface="Courier New" pitchFamily="49" charset="0"/>
                <a:cs typeface="Courier New" pitchFamily="49" charset="0"/>
              </a:rPr>
              <a:t>ppcE</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x</a:t>
            </a:r>
            <a:r>
              <a:rPr lang="en-US" sz="1600" dirty="0" err="1" smtClean="0">
                <a:latin typeface="Courier New" pitchFamily="49" charset="0"/>
                <a:cs typeface="Courier New" pitchFamily="49" charset="0"/>
              </a:rPr>
              <a:t>.ppc</a:t>
            </a: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a:t>
            </a:r>
            <a:r>
              <a:rPr lang="en-US" sz="1600" b="1" dirty="0" smtClean="0">
                <a:latin typeface="Courier New" pitchFamily="49" charset="0"/>
                <a:cs typeface="Courier New" pitchFamily="49" charset="0"/>
              </a:rPr>
              <a:t>let</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epoch </a:t>
            </a:r>
            <a:r>
              <a:rPr lang="en-US" sz="1600" dirty="0" smtClean="0">
                <a:latin typeface="Courier New" pitchFamily="49" charset="0"/>
                <a:cs typeface="Courier New" pitchFamily="49" charset="0"/>
              </a:rPr>
              <a:t> = </a:t>
            </a:r>
            <a:r>
              <a:rPr lang="en-US" sz="1600" dirty="0" err="1">
                <a:latin typeface="Courier New" pitchFamily="49" charset="0"/>
                <a:cs typeface="Courier New" pitchFamily="49" charset="0"/>
              </a:rPr>
              <a:t>x</a:t>
            </a:r>
            <a:r>
              <a:rPr lang="en-US" sz="1600" dirty="0" err="1" smtClean="0">
                <a:latin typeface="Courier New" pitchFamily="49" charset="0"/>
                <a:cs typeface="Courier New" pitchFamily="49" charset="0"/>
              </a:rPr>
              <a:t>.epoch</a:t>
            </a:r>
            <a:r>
              <a:rPr lang="en-US" sz="1600" dirty="0" smtClean="0">
                <a:latin typeface="Courier New" pitchFamily="49" charset="0"/>
                <a:cs typeface="Courier New" pitchFamily="49" charset="0"/>
              </a:rPr>
              <a:t>;</a:t>
            </a:r>
          </a:p>
          <a:p>
            <a:pPr marL="0" indent="0">
              <a:buNone/>
            </a:pPr>
            <a:r>
              <a:rPr lang="en-US" sz="1600" dirty="0" smtClean="0">
                <a:latin typeface="Courier New" pitchFamily="49" charset="0"/>
                <a:cs typeface="Courier New" pitchFamily="49" charset="0"/>
              </a:rPr>
              <a:t>    </a:t>
            </a:r>
            <a:r>
              <a:rPr lang="en-US" sz="1600" b="1" dirty="0" smtClean="0">
                <a:latin typeface="Courier New" pitchFamily="49" charset="0"/>
                <a:cs typeface="Courier New" pitchFamily="49" charset="0"/>
              </a:rPr>
              <a:t>let</a:t>
            </a:r>
            <a:r>
              <a:rPr lang="en-US" sz="1600" dirty="0" smtClean="0">
                <a:latin typeface="Courier New" pitchFamily="49" charset="0"/>
                <a:cs typeface="Courier New" pitchFamily="49" charset="0"/>
              </a:rPr>
              <a:t> rVal1E = x.rVal1; </a:t>
            </a:r>
            <a:r>
              <a:rPr lang="en-US" sz="1600" b="1" dirty="0" smtClean="0">
                <a:latin typeface="Courier New" pitchFamily="49" charset="0"/>
                <a:cs typeface="Courier New" pitchFamily="49" charset="0"/>
              </a:rPr>
              <a:t>let</a:t>
            </a:r>
            <a:r>
              <a:rPr lang="en-US" sz="1600" dirty="0" smtClean="0">
                <a:latin typeface="Courier New" pitchFamily="49" charset="0"/>
                <a:cs typeface="Courier New" pitchFamily="49" charset="0"/>
              </a:rPr>
              <a:t> rVal2E </a:t>
            </a: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x.rVal2;</a:t>
            </a:r>
          </a:p>
          <a:p>
            <a:pPr marL="0" indent="0">
              <a:buNone/>
            </a:pPr>
            <a:r>
              <a:rPr lang="en-US" sz="1600" dirty="0" smtClean="0">
                <a:latin typeface="Courier New" pitchFamily="49" charset="0"/>
                <a:cs typeface="Courier New" pitchFamily="49" charset="0"/>
              </a:rPr>
              <a:t>    </a:t>
            </a:r>
            <a:r>
              <a:rPr lang="en-US" sz="1600" b="1" dirty="0">
                <a:latin typeface="Courier New" pitchFamily="49" charset="0"/>
                <a:cs typeface="Courier New" pitchFamily="49" charset="0"/>
              </a:rPr>
              <a:t>if</a:t>
            </a:r>
            <a:r>
              <a:rPr lang="en-US" sz="1600" dirty="0">
                <a:latin typeface="Courier New" pitchFamily="49" charset="0"/>
                <a:cs typeface="Courier New" pitchFamily="49" charset="0"/>
              </a:rPr>
              <a:t>(epoch == </a:t>
            </a:r>
            <a:r>
              <a:rPr lang="en-US" sz="1600" dirty="0" err="1">
                <a:latin typeface="Courier New" pitchFamily="49" charset="0"/>
                <a:cs typeface="Courier New" pitchFamily="49" charset="0"/>
              </a:rPr>
              <a:t>eEpoch</a:t>
            </a:r>
            <a:r>
              <a:rPr lang="en-US" sz="1600" dirty="0">
                <a:latin typeface="Courier New" pitchFamily="49" charset="0"/>
                <a:cs typeface="Courier New" pitchFamily="49" charset="0"/>
              </a:rPr>
              <a:t>) </a:t>
            </a:r>
            <a:r>
              <a:rPr lang="en-US" sz="1600" b="1" dirty="0" smtClean="0">
                <a:latin typeface="Courier New" pitchFamily="49" charset="0"/>
                <a:cs typeface="Courier New" pitchFamily="49" charset="0"/>
              </a:rPr>
              <a:t>begin </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let</a:t>
            </a:r>
            <a:r>
              <a:rPr lang="en-US" sz="1600" dirty="0" smtClean="0">
                <a:latin typeface="Courier New" pitchFamily="49" charset="0"/>
                <a:cs typeface="Courier New" pitchFamily="49" charset="0"/>
              </a:rPr>
              <a:t> </a:t>
            </a:r>
            <a:r>
              <a:rPr lang="en-US" sz="1600" dirty="0" err="1">
                <a:latin typeface="Courier New" pitchFamily="49" charset="0"/>
                <a:cs typeface="Courier New" pitchFamily="49" charset="0"/>
              </a:rPr>
              <a:t>eInst</a:t>
            </a:r>
            <a:r>
              <a:rPr lang="en-US" sz="1600" dirty="0">
                <a:latin typeface="Courier New" pitchFamily="49" charset="0"/>
                <a:cs typeface="Courier New" pitchFamily="49" charset="0"/>
              </a:rPr>
              <a:t> = </a:t>
            </a:r>
            <a:r>
              <a:rPr lang="en-US" sz="1600" dirty="0" smtClean="0">
                <a:latin typeface="Courier New" pitchFamily="49" charset="0"/>
                <a:cs typeface="Courier New" pitchFamily="49" charset="0"/>
              </a:rPr>
              <a:t>exec(</a:t>
            </a:r>
            <a:r>
              <a:rPr lang="en-US" sz="1600" dirty="0" err="1" smtClean="0">
                <a:latin typeface="Courier New" pitchFamily="49" charset="0"/>
                <a:cs typeface="Courier New" pitchFamily="49" charset="0"/>
              </a:rPr>
              <a:t>dInstE</a:t>
            </a:r>
            <a:r>
              <a:rPr lang="en-US" sz="1600" dirty="0" smtClean="0">
                <a:latin typeface="Courier New" pitchFamily="49" charset="0"/>
                <a:cs typeface="Courier New" pitchFamily="49" charset="0"/>
              </a:rPr>
              <a:t>, rVal1E, rVal2E, </a:t>
            </a:r>
            <a:r>
              <a:rPr lang="en-US" sz="1600" dirty="0" err="1" smtClean="0">
                <a:latin typeface="Courier New" pitchFamily="49" charset="0"/>
                <a:cs typeface="Courier New" pitchFamily="49" charset="0"/>
              </a:rPr>
              <a:t>pcE</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ppcE</a:t>
            </a:r>
            <a:r>
              <a:rPr lang="en-US" sz="1600" dirty="0" smtClean="0">
                <a:latin typeface="Courier New" pitchFamily="49" charset="0"/>
                <a:cs typeface="Courier New" pitchFamily="49" charset="0"/>
              </a:rPr>
              <a:t>);</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r>
              <a:rPr lang="en-US" sz="1600" dirty="0">
                <a:latin typeface="Courier New" pitchFamily="49" charset="0"/>
                <a:cs typeface="Courier New" pitchFamily="49" charset="0"/>
              </a:rPr>
              <a:t>      </a:t>
            </a:r>
            <a:r>
              <a:rPr lang="en-US" sz="1600" b="1" dirty="0">
                <a:latin typeface="Courier New" pitchFamily="49" charset="0"/>
                <a:cs typeface="Courier New" pitchFamily="49" charset="0"/>
              </a:rPr>
              <a:t>if</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eInst.iType</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Ld</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eInst.data</a:t>
            </a:r>
            <a:r>
              <a:rPr lang="en-US" sz="1600" dirty="0" smtClean="0">
                <a:latin typeface="Courier New" pitchFamily="49" charset="0"/>
                <a:cs typeface="Courier New" pitchFamily="49" charset="0"/>
              </a:rPr>
              <a:t> &lt;-</a:t>
            </a:r>
          </a:p>
          <a:p>
            <a:pPr marL="0" indent="0">
              <a:buNone/>
            </a:pP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dMem.req</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MemReq</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op:Ld</a:t>
            </a:r>
            <a:r>
              <a:rPr lang="en-US" sz="1600" dirty="0">
                <a:latin typeface="Courier New" pitchFamily="49" charset="0"/>
                <a:cs typeface="Courier New" pitchFamily="49" charset="0"/>
              </a:rPr>
              <a:t>, </a:t>
            </a:r>
            <a:r>
              <a:rPr lang="en-US" sz="1600" dirty="0" err="1" smtClean="0">
                <a:latin typeface="Courier New" pitchFamily="49" charset="0"/>
                <a:cs typeface="Courier New" pitchFamily="49" charset="0"/>
              </a:rPr>
              <a:t>addr:eInst.addr</a:t>
            </a:r>
            <a:r>
              <a:rPr lang="en-US" sz="1600" dirty="0">
                <a:latin typeface="Courier New" pitchFamily="49" charset="0"/>
                <a:cs typeface="Courier New" pitchFamily="49" charset="0"/>
              </a:rPr>
              <a:t>, data</a:t>
            </a:r>
            <a:r>
              <a:rPr lang="en-US" sz="1600" dirty="0" smtClean="0">
                <a:latin typeface="Courier New" pitchFamily="49" charset="0"/>
                <a:cs typeface="Courier New" pitchFamily="49" charset="0"/>
              </a:rPr>
              <a:t>:?});</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r>
              <a:rPr lang="en-US" sz="1600" dirty="0">
                <a:latin typeface="Courier New" pitchFamily="49" charset="0"/>
                <a:cs typeface="Courier New" pitchFamily="49" charset="0"/>
              </a:rPr>
              <a:t>      </a:t>
            </a:r>
            <a:r>
              <a:rPr lang="en-US" sz="1600" b="1" dirty="0">
                <a:latin typeface="Courier New" pitchFamily="49" charset="0"/>
                <a:cs typeface="Courier New" pitchFamily="49" charset="0"/>
              </a:rPr>
              <a:t>else </a:t>
            </a:r>
            <a:r>
              <a:rPr lang="en-US" sz="1600" b="1" dirty="0" smtClean="0">
                <a:latin typeface="Courier New" pitchFamily="49" charset="0"/>
                <a:cs typeface="Courier New" pitchFamily="49" charset="0"/>
              </a:rPr>
              <a:t>if </a:t>
            </a:r>
            <a:r>
              <a:rPr lang="en-US" sz="1600" dirty="0" smtClean="0">
                <a:latin typeface="Courier New" pitchFamily="49" charset="0"/>
                <a:cs typeface="Courier New" pitchFamily="49" charset="0"/>
              </a:rPr>
              <a:t>(</a:t>
            </a:r>
            <a:r>
              <a:rPr lang="en-US" sz="1600" dirty="0" err="1">
                <a:latin typeface="Courier New" pitchFamily="49" charset="0"/>
                <a:cs typeface="Courier New" pitchFamily="49" charset="0"/>
              </a:rPr>
              <a:t>eInst.iType</a:t>
            </a:r>
            <a:r>
              <a:rPr lang="en-US" sz="1600" dirty="0">
                <a:latin typeface="Courier New" pitchFamily="49" charset="0"/>
                <a:cs typeface="Courier New" pitchFamily="49" charset="0"/>
              </a:rPr>
              <a:t> == St</a:t>
            </a:r>
            <a:r>
              <a:rPr lang="en-US" sz="1600" dirty="0" smtClean="0">
                <a:latin typeface="Courier New" pitchFamily="49" charset="0"/>
                <a:cs typeface="Courier New" pitchFamily="49" charset="0"/>
              </a:rPr>
              <a:t>) </a:t>
            </a:r>
            <a:r>
              <a:rPr lang="en-US" sz="1600" b="1" dirty="0" smtClean="0">
                <a:latin typeface="Courier New" pitchFamily="49" charset="0"/>
                <a:cs typeface="Courier New" pitchFamily="49" charset="0"/>
              </a:rPr>
              <a:t>let</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d &lt;- </a:t>
            </a:r>
            <a:endParaRPr lang="en-US" sz="1600" dirty="0" smtClean="0">
              <a:latin typeface="Courier New" pitchFamily="49" charset="0"/>
              <a:cs typeface="Courier New" pitchFamily="49" charset="0"/>
            </a:endParaRPr>
          </a:p>
          <a:p>
            <a:pPr marL="0" indent="0">
              <a:buNone/>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dMem.req</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MemReq</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op:St</a:t>
            </a:r>
            <a:r>
              <a:rPr lang="en-US" sz="1600" dirty="0">
                <a:latin typeface="Courier New" pitchFamily="49" charset="0"/>
                <a:cs typeface="Courier New" pitchFamily="49" charset="0"/>
              </a:rPr>
              <a:t>, </a:t>
            </a:r>
            <a:r>
              <a:rPr lang="en-US" sz="1600" dirty="0" err="1" smtClean="0">
                <a:latin typeface="Courier New" pitchFamily="49" charset="0"/>
                <a:cs typeface="Courier New" pitchFamily="49" charset="0"/>
              </a:rPr>
              <a:t>addr:eInst.addr</a:t>
            </a:r>
            <a:r>
              <a:rPr lang="en-US" sz="1600" dirty="0">
                <a:latin typeface="Courier New" pitchFamily="49" charset="0"/>
                <a:cs typeface="Courier New" pitchFamily="49" charset="0"/>
              </a:rPr>
              <a:t>, </a:t>
            </a:r>
            <a:r>
              <a:rPr lang="en-US" sz="1600" dirty="0" err="1" smtClean="0">
                <a:latin typeface="Courier New" pitchFamily="49" charset="0"/>
                <a:cs typeface="Courier New" pitchFamily="49" charset="0"/>
              </a:rPr>
              <a:t>data:eInst.data</a:t>
            </a:r>
            <a:r>
              <a:rPr lang="en-US" sz="1600" dirty="0" smtClean="0">
                <a:latin typeface="Courier New" pitchFamily="49" charset="0"/>
                <a:cs typeface="Courier New" pitchFamily="49" charset="0"/>
              </a:rPr>
              <a:t>});</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r>
              <a:rPr lang="en-US" sz="1600" dirty="0" smtClean="0">
                <a:latin typeface="Courier New" pitchFamily="49" charset="0"/>
                <a:cs typeface="Courier New" pitchFamily="49" charset="0"/>
              </a:rPr>
              <a:t>      </a:t>
            </a:r>
            <a:r>
              <a:rPr lang="en-US" sz="1600" b="1" dirty="0">
                <a:latin typeface="Courier New" pitchFamily="49" charset="0"/>
                <a:cs typeface="Courier New" pitchFamily="49" charset="0"/>
              </a:rPr>
              <a:t>if</a:t>
            </a:r>
            <a:r>
              <a:rPr lang="en-US" sz="1600" dirty="0">
                <a:latin typeface="Courier New" pitchFamily="49" charset="0"/>
                <a:cs typeface="Courier New" pitchFamily="49" charset="0"/>
              </a:rPr>
              <a:t> (</a:t>
            </a:r>
            <a:r>
              <a:rPr lang="en-US" sz="1600" dirty="0" err="1" smtClean="0">
                <a:latin typeface="Courier New" pitchFamily="49" charset="0"/>
                <a:cs typeface="Courier New" pitchFamily="49" charset="0"/>
              </a:rPr>
              <a:t>isValid</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eInst.dst</a:t>
            </a:r>
            <a:r>
              <a:rPr lang="en-US" sz="1600" dirty="0" smtClean="0">
                <a:latin typeface="Courier New" pitchFamily="49" charset="0"/>
                <a:cs typeface="Courier New" pitchFamily="49" charset="0"/>
              </a:rPr>
              <a:t>))</a:t>
            </a:r>
          </a:p>
          <a:p>
            <a:pPr marL="0" indent="0">
              <a:buNone/>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rf.wr</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fromMaybe</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eInst.dst</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eInst.data</a:t>
            </a:r>
            <a:r>
              <a:rPr lang="en-US" sz="1600" dirty="0" smtClean="0">
                <a:latin typeface="Courier New" pitchFamily="49" charset="0"/>
                <a:cs typeface="Courier New" pitchFamily="49" charset="0"/>
              </a:rPr>
              <a:t>);</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r>
              <a:rPr lang="en-US" sz="1600" dirty="0">
                <a:latin typeface="Courier New" pitchFamily="49" charset="0"/>
                <a:cs typeface="Courier New" pitchFamily="49" charset="0"/>
              </a:rPr>
              <a:t>      </a:t>
            </a:r>
            <a:r>
              <a:rPr lang="en-US" sz="1600" b="1" dirty="0" smtClean="0">
                <a:latin typeface="Courier New" pitchFamily="49" charset="0"/>
                <a:cs typeface="Courier New" pitchFamily="49" charset="0"/>
              </a:rPr>
              <a:t>if</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eInst.mispredict</a:t>
            </a:r>
            <a:r>
              <a:rPr lang="en-US" sz="1600" dirty="0" smtClean="0">
                <a:latin typeface="Courier New" pitchFamily="49" charset="0"/>
                <a:cs typeface="Courier New" pitchFamily="49" charset="0"/>
              </a:rPr>
              <a:t>) </a:t>
            </a:r>
            <a:r>
              <a:rPr lang="en-US" sz="1600" b="1" dirty="0" smtClean="0">
                <a:latin typeface="Courier New" pitchFamily="49" charset="0"/>
                <a:cs typeface="Courier New" pitchFamily="49" charset="0"/>
              </a:rPr>
              <a:t>begin</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r>
              <a:rPr lang="en-US" sz="1600" dirty="0">
                <a:latin typeface="Courier New" pitchFamily="49" charset="0"/>
                <a:cs typeface="Courier New" pitchFamily="49" charset="0"/>
              </a:rPr>
              <a:t>        </a:t>
            </a:r>
            <a:r>
              <a:rPr lang="en-US" sz="1600" dirty="0" err="1" smtClean="0">
                <a:latin typeface="Courier New" pitchFamily="49" charset="0"/>
                <a:cs typeface="Courier New" pitchFamily="49" charset="0"/>
              </a:rPr>
              <a:t>redirect.enq</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eInst.addr</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eEpoch</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&lt;= !</a:t>
            </a:r>
            <a:r>
              <a:rPr lang="en-US" sz="1600" dirty="0" err="1">
                <a:latin typeface="Courier New" pitchFamily="49" charset="0"/>
                <a:cs typeface="Courier New" pitchFamily="49" charset="0"/>
              </a:rPr>
              <a:t>eEpoch</a:t>
            </a:r>
            <a:r>
              <a:rPr lang="en-US" sz="1600" dirty="0" smtClean="0">
                <a:latin typeface="Courier New" pitchFamily="49" charset="0"/>
                <a:cs typeface="Courier New" pitchFamily="49" charset="0"/>
              </a:rPr>
              <a:t>; </a:t>
            </a:r>
            <a:r>
              <a:rPr lang="en-US" sz="1600" b="1" dirty="0" smtClean="0">
                <a:latin typeface="Courier New" pitchFamily="49" charset="0"/>
                <a:cs typeface="Courier New" pitchFamily="49" charset="0"/>
              </a:rPr>
              <a:t>end</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r>
              <a:rPr lang="en-US" sz="1600" dirty="0" smtClean="0">
                <a:latin typeface="Courier New" pitchFamily="49" charset="0"/>
                <a:cs typeface="Courier New" pitchFamily="49" charset="0"/>
              </a:rPr>
              <a:t>                        </a:t>
            </a:r>
            <a:r>
              <a:rPr lang="en-US" sz="1600" b="1" dirty="0" smtClean="0">
                <a:latin typeface="Courier New" pitchFamily="49" charset="0"/>
                <a:cs typeface="Courier New" pitchFamily="49" charset="0"/>
              </a:rPr>
              <a:t>end</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d2e.deq;</a:t>
            </a:r>
            <a:r>
              <a:rPr lang="en-US" sz="1600" dirty="0">
                <a:solidFill>
                  <a:srgbClr val="FF0000"/>
                </a:solidFill>
                <a:latin typeface="Courier New" pitchFamily="49" charset="0"/>
                <a:cs typeface="Courier New" pitchFamily="49" charset="0"/>
              </a:rPr>
              <a:t> </a:t>
            </a:r>
            <a:r>
              <a:rPr lang="en-US" sz="1600" dirty="0" err="1">
                <a:solidFill>
                  <a:srgbClr val="FF0000"/>
                </a:solidFill>
                <a:latin typeface="Courier New" pitchFamily="49" charset="0"/>
                <a:cs typeface="Courier New" pitchFamily="49" charset="0"/>
              </a:rPr>
              <a:t>sb.remove</a:t>
            </a:r>
            <a:r>
              <a:rPr lang="en-US" sz="1600" dirty="0">
                <a:solidFill>
                  <a:srgbClr val="FF0000"/>
                </a:solidFill>
                <a:latin typeface="Courier New" pitchFamily="49" charset="0"/>
                <a:cs typeface="Courier New" pitchFamily="49" charset="0"/>
              </a:rPr>
              <a:t>;</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r>
              <a:rPr lang="en-US" sz="1600" b="1" dirty="0" err="1" smtClean="0">
                <a:latin typeface="Courier New" pitchFamily="49" charset="0"/>
                <a:cs typeface="Courier New" pitchFamily="49" charset="0"/>
              </a:rPr>
              <a:t>endrule</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endParaRPr lang="en-US" sz="1600" dirty="0">
              <a:latin typeface="Courier New" pitchFamily="49" charset="0"/>
              <a:cs typeface="Courier New" pitchFamily="49" charset="0"/>
            </a:endParaRPr>
          </a:p>
        </p:txBody>
      </p:sp>
      <p:sp>
        <p:nvSpPr>
          <p:cNvPr id="6" name="Footer Placeholder 5"/>
          <p:cNvSpPr>
            <a:spLocks noGrp="1"/>
          </p:cNvSpPr>
          <p:nvPr>
            <p:ph type="ftr" sz="quarter" idx="12"/>
          </p:nvPr>
        </p:nvSpPr>
        <p:spPr/>
        <p:txBody>
          <a:bodyPr/>
          <a:lstStyle/>
          <a:p>
            <a:pPr>
              <a:defRPr/>
            </a:pPr>
            <a:r>
              <a:rPr lang="en-US" smtClean="0"/>
              <a:t>http://csg.csail.mit.edu/6.175</a:t>
            </a:r>
            <a:endParaRPr lang="en-US" dirty="0"/>
          </a:p>
        </p:txBody>
      </p:sp>
      <p:sp>
        <p:nvSpPr>
          <p:cNvPr id="7" name="Slide Number Placeholder 6"/>
          <p:cNvSpPr>
            <a:spLocks noGrp="1"/>
          </p:cNvSpPr>
          <p:nvPr>
            <p:ph type="sldNum" sz="quarter" idx="11"/>
          </p:nvPr>
        </p:nvSpPr>
        <p:spPr/>
        <p:txBody>
          <a:bodyPr/>
          <a:lstStyle/>
          <a:p>
            <a:pPr>
              <a:defRPr/>
            </a:pPr>
            <a:r>
              <a:rPr lang="en-US" smtClean="0"/>
              <a:t>L13-</a:t>
            </a:r>
            <a:fld id="{D02EE386-C9BD-4FB7-9577-6096B5320EC4}" type="slidenum">
              <a:rPr lang="en-US" smtClean="0"/>
              <a:pPr>
                <a:defRPr/>
              </a:pPr>
              <a:t>13</a:t>
            </a:fld>
            <a:endParaRPr lang="en-US" dirty="0"/>
          </a:p>
        </p:txBody>
      </p:sp>
      <p:sp>
        <p:nvSpPr>
          <p:cNvPr id="4" name="Date Placeholder 3"/>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27085797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a:t>correctness </a:t>
            </a:r>
            <a:r>
              <a:rPr lang="en-US" dirty="0" smtClean="0"/>
              <a:t>issue</a:t>
            </a:r>
            <a:endParaRPr lang="en-US" dirty="0"/>
          </a:p>
        </p:txBody>
      </p:sp>
      <p:sp>
        <p:nvSpPr>
          <p:cNvPr id="3" name="Content Placeholder 2"/>
          <p:cNvSpPr>
            <a:spLocks noGrp="1"/>
          </p:cNvSpPr>
          <p:nvPr>
            <p:ph idx="1"/>
          </p:nvPr>
        </p:nvSpPr>
        <p:spPr>
          <a:xfrm>
            <a:off x="636068" y="3558540"/>
            <a:ext cx="8208356" cy="2766060"/>
          </a:xfrm>
        </p:spPr>
        <p:txBody>
          <a:bodyPr/>
          <a:lstStyle/>
          <a:p>
            <a:r>
              <a:rPr lang="en-US" sz="2400" dirty="0" smtClean="0"/>
              <a:t>If </a:t>
            </a:r>
            <a:r>
              <a:rPr lang="en-US" sz="2400" dirty="0"/>
              <a:t>the search </a:t>
            </a:r>
            <a:r>
              <a:rPr lang="en-US" sz="2400" dirty="0" smtClean="0"/>
              <a:t>by </a:t>
            </a:r>
            <a:r>
              <a:rPr lang="en-US" sz="2400" dirty="0"/>
              <a:t>D</a:t>
            </a:r>
            <a:r>
              <a:rPr lang="en-US" sz="2400" dirty="0" smtClean="0"/>
              <a:t>ecode does </a:t>
            </a:r>
            <a:r>
              <a:rPr lang="en-US" sz="2400" dirty="0"/>
              <a:t>not see an instruction in the scoreboard, then its effect must have taken place. This means that any updates to the register file by that instruction must be visible to the subsequent register </a:t>
            </a:r>
            <a:r>
              <a:rPr lang="en-US" sz="2400" dirty="0" smtClean="0"/>
              <a:t>reads </a:t>
            </a:r>
            <a:r>
              <a:rPr lang="en-US" sz="2400" dirty="0" smtClean="0">
                <a:sym typeface="Symbol"/>
              </a:rPr>
              <a:t></a:t>
            </a:r>
          </a:p>
          <a:p>
            <a:pPr lvl="1"/>
            <a:r>
              <a:rPr lang="en-US" sz="2000" dirty="0" smtClean="0">
                <a:sym typeface="Symbol"/>
              </a:rPr>
              <a:t>remove and </a:t>
            </a:r>
            <a:r>
              <a:rPr lang="en-US" sz="2000" dirty="0" err="1" smtClean="0">
                <a:sym typeface="Symbol"/>
              </a:rPr>
              <a:t>wr</a:t>
            </a:r>
            <a:r>
              <a:rPr lang="en-US" sz="2000" dirty="0" smtClean="0">
                <a:sym typeface="Symbol"/>
              </a:rPr>
              <a:t> should happen atomically</a:t>
            </a:r>
          </a:p>
          <a:p>
            <a:pPr lvl="1"/>
            <a:r>
              <a:rPr lang="en-US" sz="2000" dirty="0" smtClean="0">
                <a:sym typeface="Symbol"/>
              </a:rPr>
              <a:t>search and rd1, rd2 should happen atomically</a:t>
            </a:r>
          </a:p>
        </p:txBody>
      </p:sp>
      <p:grpSp>
        <p:nvGrpSpPr>
          <p:cNvPr id="7" name="Group 6"/>
          <p:cNvGrpSpPr/>
          <p:nvPr/>
        </p:nvGrpSpPr>
        <p:grpSpPr>
          <a:xfrm>
            <a:off x="1938402" y="1433046"/>
            <a:ext cx="4751001" cy="2029922"/>
            <a:chOff x="1729641" y="1374808"/>
            <a:chExt cx="6196127" cy="3484086"/>
          </a:xfrm>
        </p:grpSpPr>
        <p:sp>
          <p:nvSpPr>
            <p:cNvPr id="8" name="Cloud 7"/>
            <p:cNvSpPr/>
            <p:nvPr/>
          </p:nvSpPr>
          <p:spPr bwMode="auto">
            <a:xfrm>
              <a:off x="1734654" y="2567819"/>
              <a:ext cx="1840675" cy="1068780"/>
            </a:xfrm>
            <a:prstGeom prst="cloud">
              <a:avLst/>
            </a:prstGeom>
            <a:solidFill>
              <a:schemeClr val="bg1">
                <a:lumMod val="85000"/>
              </a:scheme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smtClean="0">
                <a:ln>
                  <a:noFill/>
                </a:ln>
                <a:solidFill>
                  <a:schemeClr val="tx1"/>
                </a:solidFill>
                <a:effectLst/>
                <a:latin typeface="Verdana" pitchFamily="34" charset="0"/>
              </a:endParaRPr>
            </a:p>
          </p:txBody>
        </p:sp>
        <p:sp>
          <p:nvSpPr>
            <p:cNvPr id="9" name="Cloud 8"/>
            <p:cNvSpPr/>
            <p:nvPr/>
          </p:nvSpPr>
          <p:spPr bwMode="auto">
            <a:xfrm>
              <a:off x="6069668" y="2567819"/>
              <a:ext cx="1840675" cy="1068780"/>
            </a:xfrm>
            <a:prstGeom prst="cloud">
              <a:avLst/>
            </a:prstGeom>
            <a:solidFill>
              <a:schemeClr val="bg1">
                <a:lumMod val="85000"/>
              </a:scheme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dirty="0" smtClean="0">
                <a:ln>
                  <a:noFill/>
                </a:ln>
                <a:solidFill>
                  <a:schemeClr val="tx1"/>
                </a:solidFill>
                <a:effectLst/>
                <a:latin typeface="Verdana" pitchFamily="34" charset="0"/>
              </a:endParaRPr>
            </a:p>
          </p:txBody>
        </p:sp>
        <p:grpSp>
          <p:nvGrpSpPr>
            <p:cNvPr id="10" name="Group 11"/>
            <p:cNvGrpSpPr>
              <a:grpSpLocks/>
            </p:cNvGrpSpPr>
            <p:nvPr/>
          </p:nvGrpSpPr>
          <p:grpSpPr bwMode="auto">
            <a:xfrm>
              <a:off x="4562031" y="3205054"/>
              <a:ext cx="533400" cy="341313"/>
              <a:chOff x="1920" y="1392"/>
              <a:chExt cx="192" cy="192"/>
            </a:xfrm>
            <a:solidFill>
              <a:schemeClr val="accent1"/>
            </a:solidFill>
          </p:grpSpPr>
          <p:sp>
            <p:nvSpPr>
              <p:cNvPr id="39" name="Rectangle 12"/>
              <p:cNvSpPr>
                <a:spLocks noChangeArrowheads="1"/>
              </p:cNvSpPr>
              <p:nvPr/>
            </p:nvSpPr>
            <p:spPr bwMode="auto">
              <a:xfrm>
                <a:off x="1968" y="1392"/>
                <a:ext cx="144" cy="192"/>
              </a:xfrm>
              <a:prstGeom prst="rect">
                <a:avLst/>
              </a:prstGeom>
              <a:grp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40" name="Line 13"/>
              <p:cNvSpPr>
                <a:spLocks noChangeShapeType="1"/>
              </p:cNvSpPr>
              <p:nvPr/>
            </p:nvSpPr>
            <p:spPr bwMode="auto">
              <a:xfrm>
                <a:off x="2064" y="1392"/>
                <a:ext cx="0" cy="192"/>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1" name="Line 14"/>
              <p:cNvSpPr>
                <a:spLocks noChangeShapeType="1"/>
              </p:cNvSpPr>
              <p:nvPr/>
            </p:nvSpPr>
            <p:spPr bwMode="auto">
              <a:xfrm>
                <a:off x="2016" y="1392"/>
                <a:ext cx="0" cy="192"/>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2" name="Line 15"/>
              <p:cNvSpPr>
                <a:spLocks noChangeShapeType="1"/>
              </p:cNvSpPr>
              <p:nvPr/>
            </p:nvSpPr>
            <p:spPr bwMode="auto">
              <a:xfrm>
                <a:off x="1920" y="1392"/>
                <a:ext cx="48"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3" name="Line 16"/>
              <p:cNvSpPr>
                <a:spLocks noChangeShapeType="1"/>
              </p:cNvSpPr>
              <p:nvPr/>
            </p:nvSpPr>
            <p:spPr bwMode="auto">
              <a:xfrm>
                <a:off x="1920" y="1584"/>
                <a:ext cx="48"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pSp>
        <p:grpSp>
          <p:nvGrpSpPr>
            <p:cNvPr id="11" name="Group 11"/>
            <p:cNvGrpSpPr>
              <a:grpSpLocks/>
            </p:cNvGrpSpPr>
            <p:nvPr/>
          </p:nvGrpSpPr>
          <p:grpSpPr bwMode="auto">
            <a:xfrm flipH="1">
              <a:off x="4581081" y="2658209"/>
              <a:ext cx="533400" cy="341313"/>
              <a:chOff x="1920" y="1392"/>
              <a:chExt cx="192" cy="192"/>
            </a:xfrm>
            <a:solidFill>
              <a:schemeClr val="accent1"/>
            </a:solidFill>
          </p:grpSpPr>
          <p:sp>
            <p:nvSpPr>
              <p:cNvPr id="34" name="Rectangle 12"/>
              <p:cNvSpPr>
                <a:spLocks noChangeArrowheads="1"/>
              </p:cNvSpPr>
              <p:nvPr/>
            </p:nvSpPr>
            <p:spPr bwMode="auto">
              <a:xfrm>
                <a:off x="1968" y="1392"/>
                <a:ext cx="144" cy="192"/>
              </a:xfrm>
              <a:prstGeom prst="rect">
                <a:avLst/>
              </a:prstGeom>
              <a:grp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35" name="Line 13"/>
              <p:cNvSpPr>
                <a:spLocks noChangeShapeType="1"/>
              </p:cNvSpPr>
              <p:nvPr/>
            </p:nvSpPr>
            <p:spPr bwMode="auto">
              <a:xfrm>
                <a:off x="2064" y="1392"/>
                <a:ext cx="0" cy="192"/>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6" name="Line 14"/>
              <p:cNvSpPr>
                <a:spLocks noChangeShapeType="1"/>
              </p:cNvSpPr>
              <p:nvPr/>
            </p:nvSpPr>
            <p:spPr bwMode="auto">
              <a:xfrm>
                <a:off x="2016" y="1392"/>
                <a:ext cx="0" cy="192"/>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7" name="Line 15"/>
              <p:cNvSpPr>
                <a:spLocks noChangeShapeType="1"/>
              </p:cNvSpPr>
              <p:nvPr/>
            </p:nvSpPr>
            <p:spPr bwMode="auto">
              <a:xfrm>
                <a:off x="1920" y="1392"/>
                <a:ext cx="48"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8" name="Line 16"/>
              <p:cNvSpPr>
                <a:spLocks noChangeShapeType="1"/>
              </p:cNvSpPr>
              <p:nvPr/>
            </p:nvSpPr>
            <p:spPr bwMode="auto">
              <a:xfrm>
                <a:off x="1920" y="1584"/>
                <a:ext cx="48"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pSp>
        <p:cxnSp>
          <p:nvCxnSpPr>
            <p:cNvPr id="12" name="Straight Arrow Connector 11"/>
            <p:cNvCxnSpPr/>
            <p:nvPr/>
          </p:nvCxnSpPr>
          <p:spPr bwMode="auto">
            <a:xfrm>
              <a:off x="3584461" y="3375710"/>
              <a:ext cx="1044245" cy="0"/>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13" name="Straight Arrow Connector 12"/>
            <p:cNvCxnSpPr/>
            <p:nvPr/>
          </p:nvCxnSpPr>
          <p:spPr bwMode="auto">
            <a:xfrm>
              <a:off x="5095431" y="3362298"/>
              <a:ext cx="1044245" cy="0"/>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14" name="Straight Arrow Connector 13"/>
            <p:cNvCxnSpPr/>
            <p:nvPr/>
          </p:nvCxnSpPr>
          <p:spPr bwMode="auto">
            <a:xfrm flipH="1">
              <a:off x="5047806" y="2828865"/>
              <a:ext cx="1044245" cy="0"/>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15" name="Straight Arrow Connector 14"/>
            <p:cNvCxnSpPr/>
            <p:nvPr/>
          </p:nvCxnSpPr>
          <p:spPr bwMode="auto">
            <a:xfrm flipH="1">
              <a:off x="3517786" y="2828865"/>
              <a:ext cx="1044245" cy="0"/>
            </a:xfrm>
            <a:prstGeom prst="straightConnector1">
              <a:avLst/>
            </a:prstGeom>
            <a:noFill/>
            <a:ln w="9525" cap="flat" cmpd="sng" algn="ctr">
              <a:solidFill>
                <a:srgbClr val="FF0000"/>
              </a:solidFill>
              <a:prstDash val="solid"/>
              <a:round/>
              <a:headEnd type="none" w="med" len="med"/>
              <a:tailEnd type="triangle" w="med" len="med"/>
            </a:ln>
            <a:effectLst/>
          </p:spPr>
        </p:cxnSp>
        <p:sp>
          <p:nvSpPr>
            <p:cNvPr id="16" name="Rectangle 15"/>
            <p:cNvSpPr/>
            <p:nvPr/>
          </p:nvSpPr>
          <p:spPr>
            <a:xfrm>
              <a:off x="1989548" y="2738170"/>
              <a:ext cx="1423026" cy="633908"/>
            </a:xfrm>
            <a:prstGeom prst="rect">
              <a:avLst/>
            </a:prstGeom>
          </p:spPr>
          <p:txBody>
            <a:bodyPr wrap="none">
              <a:spAutoFit/>
            </a:bodyPr>
            <a:lstStyle/>
            <a:p>
              <a:r>
                <a:rPr lang="en-US" sz="1800" dirty="0" err="1" smtClean="0">
                  <a:latin typeface="+mn-lt"/>
                  <a:cs typeface="Courier New" pitchFamily="49" charset="0"/>
                </a:rPr>
                <a:t>doFetch</a:t>
              </a:r>
              <a:endParaRPr lang="en-US" sz="1800" dirty="0">
                <a:latin typeface="+mn-lt"/>
              </a:endParaRPr>
            </a:p>
          </p:txBody>
        </p:sp>
        <p:sp>
          <p:nvSpPr>
            <p:cNvPr id="17" name="Rectangle 16"/>
            <p:cNvSpPr/>
            <p:nvPr/>
          </p:nvSpPr>
          <p:spPr>
            <a:xfrm>
              <a:off x="6106603" y="2739189"/>
              <a:ext cx="1801088" cy="633908"/>
            </a:xfrm>
            <a:prstGeom prst="rect">
              <a:avLst/>
            </a:prstGeom>
          </p:spPr>
          <p:txBody>
            <a:bodyPr wrap="none">
              <a:spAutoFit/>
            </a:bodyPr>
            <a:lstStyle/>
            <a:p>
              <a:r>
                <a:rPr lang="en-US" sz="1800" dirty="0" err="1" smtClean="0">
                  <a:latin typeface="+mn-lt"/>
                  <a:cs typeface="Courier New" pitchFamily="49" charset="0"/>
                </a:rPr>
                <a:t>doExecute</a:t>
              </a:r>
              <a:endParaRPr lang="en-US" sz="1800" dirty="0">
                <a:latin typeface="+mn-lt"/>
              </a:endParaRPr>
            </a:p>
          </p:txBody>
        </p:sp>
        <p:sp>
          <p:nvSpPr>
            <p:cNvPr id="18" name="TextBox 17"/>
            <p:cNvSpPr txBox="1"/>
            <p:nvPr/>
          </p:nvSpPr>
          <p:spPr>
            <a:xfrm>
              <a:off x="4582615" y="3494110"/>
              <a:ext cx="801116" cy="633908"/>
            </a:xfrm>
            <a:prstGeom prst="rect">
              <a:avLst/>
            </a:prstGeom>
            <a:noFill/>
          </p:spPr>
          <p:txBody>
            <a:bodyPr wrap="none" rtlCol="0">
              <a:spAutoFit/>
            </a:bodyPr>
            <a:lstStyle/>
            <a:p>
              <a:r>
                <a:rPr lang="en-US" sz="1800" dirty="0" smtClean="0"/>
                <a:t>d2e</a:t>
              </a:r>
              <a:endParaRPr lang="en-US" dirty="0" smtClean="0"/>
            </a:p>
          </p:txBody>
        </p:sp>
        <p:sp>
          <p:nvSpPr>
            <p:cNvPr id="19" name="TextBox 18"/>
            <p:cNvSpPr txBox="1"/>
            <p:nvPr/>
          </p:nvSpPr>
          <p:spPr>
            <a:xfrm>
              <a:off x="4309349" y="2073612"/>
              <a:ext cx="1403207" cy="633908"/>
            </a:xfrm>
            <a:prstGeom prst="rect">
              <a:avLst/>
            </a:prstGeom>
            <a:noFill/>
          </p:spPr>
          <p:txBody>
            <a:bodyPr wrap="none" rtlCol="0">
              <a:spAutoFit/>
            </a:bodyPr>
            <a:lstStyle/>
            <a:p>
              <a:r>
                <a:rPr lang="en-US" sz="1800" dirty="0" smtClean="0"/>
                <a:t>redirect</a:t>
              </a:r>
            </a:p>
          </p:txBody>
        </p:sp>
        <p:sp>
          <p:nvSpPr>
            <p:cNvPr id="20" name="Rectangle 17"/>
            <p:cNvSpPr>
              <a:spLocks noChangeArrowheads="1"/>
            </p:cNvSpPr>
            <p:nvPr/>
          </p:nvSpPr>
          <p:spPr bwMode="auto">
            <a:xfrm>
              <a:off x="2986437" y="1374808"/>
              <a:ext cx="4217988" cy="711200"/>
            </a:xfrm>
            <a:prstGeom prst="rect">
              <a:avLst/>
            </a:prstGeom>
            <a:solidFill>
              <a:schemeClr val="accent5">
                <a:lumMod val="75000"/>
              </a:schemeClr>
            </a:solid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defRPr/>
              </a:pPr>
              <a:r>
                <a:rPr lang="en-US"/>
                <a:t>Register File</a:t>
              </a:r>
            </a:p>
          </p:txBody>
        </p:sp>
        <p:sp>
          <p:nvSpPr>
            <p:cNvPr id="21" name="Rectangle 17"/>
            <p:cNvSpPr>
              <a:spLocks noChangeArrowheads="1"/>
            </p:cNvSpPr>
            <p:nvPr/>
          </p:nvSpPr>
          <p:spPr bwMode="auto">
            <a:xfrm>
              <a:off x="3005487" y="4147694"/>
              <a:ext cx="4217988" cy="711200"/>
            </a:xfrm>
            <a:prstGeom prst="rect">
              <a:avLst/>
            </a:prstGeom>
            <a:solidFill>
              <a:schemeClr val="accent5">
                <a:lumMod val="75000"/>
              </a:schemeClr>
            </a:solid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defRPr/>
              </a:pPr>
              <a:r>
                <a:rPr lang="en-US" dirty="0" smtClean="0"/>
                <a:t>Scoreboard</a:t>
              </a:r>
              <a:endParaRPr lang="en-US" dirty="0"/>
            </a:p>
          </p:txBody>
        </p:sp>
        <p:cxnSp>
          <p:nvCxnSpPr>
            <p:cNvPr id="22" name="Straight Arrow Connector 21"/>
            <p:cNvCxnSpPr>
              <a:stCxn id="8" idx="1"/>
            </p:cNvCxnSpPr>
            <p:nvPr/>
          </p:nvCxnSpPr>
          <p:spPr bwMode="auto">
            <a:xfrm>
              <a:off x="2654992" y="3635461"/>
              <a:ext cx="524143" cy="512233"/>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23" name="Straight Arrow Connector 22"/>
            <p:cNvCxnSpPr/>
            <p:nvPr/>
          </p:nvCxnSpPr>
          <p:spPr bwMode="auto">
            <a:xfrm>
              <a:off x="2871190" y="3638999"/>
              <a:ext cx="524143" cy="512233"/>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24" name="Straight Arrow Connector 23"/>
            <p:cNvCxnSpPr/>
            <p:nvPr/>
          </p:nvCxnSpPr>
          <p:spPr bwMode="auto">
            <a:xfrm flipH="1">
              <a:off x="6340951" y="3613617"/>
              <a:ext cx="524143" cy="512233"/>
            </a:xfrm>
            <a:prstGeom prst="straightConnector1">
              <a:avLst/>
            </a:prstGeom>
            <a:noFill/>
            <a:ln w="9525" cap="flat" cmpd="sng" algn="ctr">
              <a:solidFill>
                <a:srgbClr val="FF0000"/>
              </a:solidFill>
              <a:prstDash val="solid"/>
              <a:round/>
              <a:headEnd type="none" w="med" len="med"/>
              <a:tailEnd type="triangle" w="med" len="med"/>
            </a:ln>
            <a:effectLst/>
          </p:spPr>
        </p:cxnSp>
        <p:sp>
          <p:nvSpPr>
            <p:cNvPr id="25" name="TextBox 24"/>
            <p:cNvSpPr txBox="1"/>
            <p:nvPr/>
          </p:nvSpPr>
          <p:spPr>
            <a:xfrm>
              <a:off x="6550408" y="3586991"/>
              <a:ext cx="1375360" cy="633908"/>
            </a:xfrm>
            <a:prstGeom prst="rect">
              <a:avLst/>
            </a:prstGeom>
            <a:noFill/>
          </p:spPr>
          <p:txBody>
            <a:bodyPr wrap="none" rtlCol="0">
              <a:spAutoFit/>
            </a:bodyPr>
            <a:lstStyle/>
            <a:p>
              <a:r>
                <a:rPr lang="en-US" sz="1800" dirty="0" smtClean="0"/>
                <a:t>remove</a:t>
              </a:r>
              <a:endParaRPr lang="en-US" sz="1800" dirty="0"/>
            </a:p>
          </p:txBody>
        </p:sp>
        <p:sp>
          <p:nvSpPr>
            <p:cNvPr id="26" name="TextBox 25"/>
            <p:cNvSpPr txBox="1"/>
            <p:nvPr/>
          </p:nvSpPr>
          <p:spPr>
            <a:xfrm>
              <a:off x="1729641" y="3586991"/>
              <a:ext cx="1231777" cy="633908"/>
            </a:xfrm>
            <a:prstGeom prst="rect">
              <a:avLst/>
            </a:prstGeom>
            <a:noFill/>
          </p:spPr>
          <p:txBody>
            <a:bodyPr wrap="none" rtlCol="0">
              <a:spAutoFit/>
            </a:bodyPr>
            <a:lstStyle/>
            <a:p>
              <a:r>
                <a:rPr lang="en-US" sz="1800" dirty="0" smtClean="0"/>
                <a:t>search</a:t>
              </a:r>
              <a:endParaRPr lang="en-US" sz="1800" dirty="0"/>
            </a:p>
          </p:txBody>
        </p:sp>
        <p:sp>
          <p:nvSpPr>
            <p:cNvPr id="27" name="TextBox 26"/>
            <p:cNvSpPr txBox="1"/>
            <p:nvPr/>
          </p:nvSpPr>
          <p:spPr>
            <a:xfrm>
              <a:off x="3242794" y="3586991"/>
              <a:ext cx="1097979" cy="633908"/>
            </a:xfrm>
            <a:prstGeom prst="rect">
              <a:avLst/>
            </a:prstGeom>
            <a:noFill/>
          </p:spPr>
          <p:txBody>
            <a:bodyPr wrap="none" rtlCol="0">
              <a:spAutoFit/>
            </a:bodyPr>
            <a:lstStyle/>
            <a:p>
              <a:r>
                <a:rPr lang="en-US" sz="1800" dirty="0" smtClean="0"/>
                <a:t>insert</a:t>
              </a:r>
              <a:endParaRPr lang="en-US" sz="1800" dirty="0"/>
            </a:p>
          </p:txBody>
        </p:sp>
        <p:cxnSp>
          <p:nvCxnSpPr>
            <p:cNvPr id="28" name="Straight Arrow Connector 27"/>
            <p:cNvCxnSpPr/>
            <p:nvPr/>
          </p:nvCxnSpPr>
          <p:spPr bwMode="auto">
            <a:xfrm flipV="1">
              <a:off x="2701062" y="2075948"/>
              <a:ext cx="524143" cy="512233"/>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29" name="Straight Arrow Connector 28"/>
            <p:cNvCxnSpPr/>
            <p:nvPr/>
          </p:nvCxnSpPr>
          <p:spPr bwMode="auto">
            <a:xfrm flipV="1">
              <a:off x="2917260" y="2079486"/>
              <a:ext cx="524143" cy="512233"/>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30" name="Straight Arrow Connector 29"/>
            <p:cNvCxnSpPr/>
            <p:nvPr/>
          </p:nvCxnSpPr>
          <p:spPr bwMode="auto">
            <a:xfrm flipH="1" flipV="1">
              <a:off x="6333856" y="2086003"/>
              <a:ext cx="524143" cy="512233"/>
            </a:xfrm>
            <a:prstGeom prst="straightConnector1">
              <a:avLst/>
            </a:prstGeom>
            <a:noFill/>
            <a:ln w="9525" cap="flat" cmpd="sng" algn="ctr">
              <a:solidFill>
                <a:srgbClr val="FF0000"/>
              </a:solidFill>
              <a:prstDash val="solid"/>
              <a:round/>
              <a:headEnd type="none" w="med" len="med"/>
              <a:tailEnd type="triangle" w="med" len="med"/>
            </a:ln>
            <a:effectLst/>
          </p:spPr>
        </p:cxnSp>
        <p:sp>
          <p:nvSpPr>
            <p:cNvPr id="31" name="TextBox 30"/>
            <p:cNvSpPr txBox="1"/>
            <p:nvPr/>
          </p:nvSpPr>
          <p:spPr>
            <a:xfrm>
              <a:off x="6569371" y="1901979"/>
              <a:ext cx="615053" cy="633908"/>
            </a:xfrm>
            <a:prstGeom prst="rect">
              <a:avLst/>
            </a:prstGeom>
            <a:noFill/>
          </p:spPr>
          <p:txBody>
            <a:bodyPr wrap="none" rtlCol="0">
              <a:spAutoFit/>
            </a:bodyPr>
            <a:lstStyle/>
            <a:p>
              <a:r>
                <a:rPr lang="en-US" sz="1800" dirty="0" err="1" smtClean="0"/>
                <a:t>wr</a:t>
              </a:r>
              <a:endParaRPr lang="en-US" sz="1800" dirty="0"/>
            </a:p>
          </p:txBody>
        </p:sp>
        <p:sp>
          <p:nvSpPr>
            <p:cNvPr id="32" name="TextBox 31"/>
            <p:cNvSpPr txBox="1"/>
            <p:nvPr/>
          </p:nvSpPr>
          <p:spPr>
            <a:xfrm>
              <a:off x="2299616" y="1974979"/>
              <a:ext cx="748851" cy="633908"/>
            </a:xfrm>
            <a:prstGeom prst="rect">
              <a:avLst/>
            </a:prstGeom>
            <a:noFill/>
          </p:spPr>
          <p:txBody>
            <a:bodyPr wrap="none" rtlCol="0">
              <a:spAutoFit/>
            </a:bodyPr>
            <a:lstStyle/>
            <a:p>
              <a:r>
                <a:rPr lang="en-US" sz="1800" dirty="0" smtClean="0"/>
                <a:t>rd1</a:t>
              </a:r>
              <a:endParaRPr lang="en-US" sz="1800" dirty="0"/>
            </a:p>
          </p:txBody>
        </p:sp>
        <p:sp>
          <p:nvSpPr>
            <p:cNvPr id="33" name="TextBox 32"/>
            <p:cNvSpPr txBox="1"/>
            <p:nvPr/>
          </p:nvSpPr>
          <p:spPr>
            <a:xfrm>
              <a:off x="3246470" y="1993230"/>
              <a:ext cx="748851" cy="633908"/>
            </a:xfrm>
            <a:prstGeom prst="rect">
              <a:avLst/>
            </a:prstGeom>
            <a:noFill/>
          </p:spPr>
          <p:txBody>
            <a:bodyPr wrap="none" rtlCol="0">
              <a:spAutoFit/>
            </a:bodyPr>
            <a:lstStyle/>
            <a:p>
              <a:r>
                <a:rPr lang="en-US" sz="1800" dirty="0" smtClean="0"/>
                <a:t>rd2</a:t>
              </a:r>
              <a:endParaRPr lang="en-US" sz="1800" dirty="0"/>
            </a:p>
          </p:txBody>
        </p:sp>
      </p:grpSp>
      <p:sp>
        <p:nvSpPr>
          <p:cNvPr id="44" name="TextBox 43"/>
          <p:cNvSpPr txBox="1"/>
          <p:nvPr/>
        </p:nvSpPr>
        <p:spPr>
          <a:xfrm>
            <a:off x="2427317" y="6183940"/>
            <a:ext cx="6495689" cy="461665"/>
          </a:xfrm>
          <a:prstGeom prst="rect">
            <a:avLst/>
          </a:prstGeom>
          <a:noFill/>
        </p:spPr>
        <p:txBody>
          <a:bodyPr wrap="none" rtlCol="0">
            <a:spAutoFit/>
          </a:bodyPr>
          <a:lstStyle/>
          <a:p>
            <a:r>
              <a:rPr lang="en-US" sz="2400" dirty="0" smtClean="0">
                <a:solidFill>
                  <a:srgbClr val="FF0000"/>
                </a:solidFill>
                <a:latin typeface="Comic Sans MS" panose="030F0702030302020204" pitchFamily="66" charset="0"/>
              </a:rPr>
              <a:t>Fetch and Execute can execute in any order</a:t>
            </a:r>
            <a:endParaRPr lang="en-US" sz="2400" dirty="0">
              <a:solidFill>
                <a:srgbClr val="FF0000"/>
              </a:solidFill>
              <a:latin typeface="Comic Sans MS" panose="030F0702030302020204" pitchFamily="66" charset="0"/>
            </a:endParaRPr>
          </a:p>
        </p:txBody>
      </p:sp>
      <p:sp>
        <p:nvSpPr>
          <p:cNvPr id="46" name="Footer Placeholder 45"/>
          <p:cNvSpPr>
            <a:spLocks noGrp="1"/>
          </p:cNvSpPr>
          <p:nvPr>
            <p:ph type="ftr" sz="quarter" idx="12"/>
          </p:nvPr>
        </p:nvSpPr>
        <p:spPr/>
        <p:txBody>
          <a:bodyPr/>
          <a:lstStyle/>
          <a:p>
            <a:pPr>
              <a:defRPr/>
            </a:pPr>
            <a:r>
              <a:rPr lang="en-US" smtClean="0"/>
              <a:t>http://csg.csail.mit.edu/6.175</a:t>
            </a:r>
            <a:endParaRPr lang="en-US" dirty="0"/>
          </a:p>
        </p:txBody>
      </p:sp>
      <p:sp>
        <p:nvSpPr>
          <p:cNvPr id="47" name="Slide Number Placeholder 46"/>
          <p:cNvSpPr>
            <a:spLocks noGrp="1"/>
          </p:cNvSpPr>
          <p:nvPr>
            <p:ph type="sldNum" sz="quarter" idx="11"/>
          </p:nvPr>
        </p:nvSpPr>
        <p:spPr/>
        <p:txBody>
          <a:bodyPr/>
          <a:lstStyle/>
          <a:p>
            <a:pPr>
              <a:defRPr/>
            </a:pPr>
            <a:r>
              <a:rPr lang="en-US" smtClean="0"/>
              <a:t>L13-</a:t>
            </a:r>
            <a:fld id="{D02EE386-C9BD-4FB7-9577-6096B5320EC4}" type="slidenum">
              <a:rPr lang="en-US" smtClean="0"/>
              <a:pPr>
                <a:defRPr/>
              </a:pPr>
              <a:t>14</a:t>
            </a:fld>
            <a:endParaRPr lang="en-US" dirty="0"/>
          </a:p>
        </p:txBody>
      </p:sp>
      <p:sp>
        <p:nvSpPr>
          <p:cNvPr id="4" name="Date Placeholder 3"/>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1770412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367" y="353546"/>
            <a:ext cx="8623300" cy="1143000"/>
          </a:xfrm>
        </p:spPr>
        <p:txBody>
          <a:bodyPr/>
          <a:lstStyle/>
          <a:p>
            <a:r>
              <a:rPr lang="en-US" sz="4000" dirty="0"/>
              <a:t>Concurrently executable </a:t>
            </a:r>
            <a:br>
              <a:rPr lang="en-US" sz="4000" dirty="0"/>
            </a:br>
            <a:r>
              <a:rPr lang="en-US" sz="4000" dirty="0" smtClean="0"/>
              <a:t>Fetch and Execute</a:t>
            </a:r>
            <a:endParaRPr lang="en-US" sz="4000" dirty="0"/>
          </a:p>
        </p:txBody>
      </p:sp>
      <p:sp>
        <p:nvSpPr>
          <p:cNvPr id="3" name="Content Placeholder 2"/>
          <p:cNvSpPr>
            <a:spLocks noGrp="1"/>
          </p:cNvSpPr>
          <p:nvPr>
            <p:ph idx="1"/>
          </p:nvPr>
        </p:nvSpPr>
        <p:spPr>
          <a:xfrm>
            <a:off x="651395" y="3539378"/>
            <a:ext cx="8289405" cy="3128121"/>
          </a:xfrm>
        </p:spPr>
        <p:txBody>
          <a:bodyPr/>
          <a:lstStyle/>
          <a:p>
            <a:pPr>
              <a:lnSpc>
                <a:spcPct val="95000"/>
              </a:lnSpc>
              <a:spcBef>
                <a:spcPts val="0"/>
              </a:spcBef>
            </a:pPr>
            <a:r>
              <a:rPr lang="en-US" sz="2000" dirty="0" smtClean="0"/>
              <a:t>Case 1: </a:t>
            </a:r>
            <a:r>
              <a:rPr lang="en-US" sz="2000" dirty="0" err="1" smtClean="0"/>
              <a:t>doExecute</a:t>
            </a:r>
            <a:r>
              <a:rPr lang="en-US" sz="2000" dirty="0" smtClean="0"/>
              <a:t> &lt; </a:t>
            </a:r>
            <a:r>
              <a:rPr lang="en-US" sz="2000" dirty="0" err="1" smtClean="0"/>
              <a:t>dofetch</a:t>
            </a:r>
            <a:r>
              <a:rPr lang="en-US" sz="2000" dirty="0" smtClean="0"/>
              <a:t>    </a:t>
            </a:r>
            <a:r>
              <a:rPr lang="en-US" sz="2000" dirty="0" smtClean="0">
                <a:sym typeface="Symbol"/>
              </a:rPr>
              <a:t></a:t>
            </a:r>
            <a:endParaRPr lang="en-US" sz="2000" dirty="0" smtClean="0"/>
          </a:p>
          <a:p>
            <a:pPr lvl="1">
              <a:lnSpc>
                <a:spcPct val="95000"/>
              </a:lnSpc>
              <a:spcBef>
                <a:spcPts val="0"/>
              </a:spcBef>
            </a:pPr>
            <a:r>
              <a:rPr lang="en-US" sz="2000" dirty="0" err="1" smtClean="0"/>
              <a:t>rf</a:t>
            </a:r>
            <a:r>
              <a:rPr lang="en-US" sz="2000" dirty="0" smtClean="0"/>
              <a:t>:           </a:t>
            </a:r>
            <a:r>
              <a:rPr lang="en-US" sz="2000" dirty="0" err="1" smtClean="0"/>
              <a:t>wr</a:t>
            </a:r>
            <a:r>
              <a:rPr lang="en-US" sz="2000" dirty="0" smtClean="0"/>
              <a:t> </a:t>
            </a:r>
            <a:r>
              <a:rPr lang="en-US" sz="2000" dirty="0"/>
              <a:t>&lt; </a:t>
            </a:r>
            <a:r>
              <a:rPr lang="en-US" sz="2000" dirty="0" err="1" smtClean="0"/>
              <a:t>rd</a:t>
            </a:r>
            <a:r>
              <a:rPr lang="en-US" sz="2000" dirty="0" smtClean="0"/>
              <a:t>                          (bypass </a:t>
            </a:r>
            <a:r>
              <a:rPr lang="en-US" sz="2000" dirty="0" err="1" smtClean="0"/>
              <a:t>rf</a:t>
            </a:r>
            <a:r>
              <a:rPr lang="en-US" sz="2000" dirty="0" smtClean="0"/>
              <a:t>)</a:t>
            </a:r>
          </a:p>
          <a:p>
            <a:pPr lvl="1">
              <a:lnSpc>
                <a:spcPct val="95000"/>
              </a:lnSpc>
              <a:spcBef>
                <a:spcPts val="0"/>
              </a:spcBef>
            </a:pPr>
            <a:r>
              <a:rPr lang="en-US" sz="2000" dirty="0" err="1" smtClean="0"/>
              <a:t>sb</a:t>
            </a:r>
            <a:r>
              <a:rPr lang="en-US" sz="2000" dirty="0" smtClean="0"/>
              <a:t>:          remove &lt; {search, insert}</a:t>
            </a:r>
          </a:p>
          <a:p>
            <a:pPr lvl="1">
              <a:lnSpc>
                <a:spcPct val="95000"/>
              </a:lnSpc>
              <a:spcBef>
                <a:spcPts val="0"/>
              </a:spcBef>
            </a:pPr>
            <a:r>
              <a:rPr lang="en-US" sz="2000" dirty="0" smtClean="0"/>
              <a:t>d2e:       {first</a:t>
            </a:r>
            <a:r>
              <a:rPr lang="en-US" sz="2000" dirty="0"/>
              <a:t>, </a:t>
            </a:r>
            <a:r>
              <a:rPr lang="en-US" sz="2000" dirty="0" err="1" smtClean="0"/>
              <a:t>deq</a:t>
            </a:r>
            <a:r>
              <a:rPr lang="en-US" sz="2000" dirty="0"/>
              <a:t>} {&lt;, CF} </a:t>
            </a:r>
            <a:r>
              <a:rPr lang="en-US" sz="2000" dirty="0" err="1" smtClean="0"/>
              <a:t>enq</a:t>
            </a:r>
            <a:r>
              <a:rPr lang="en-US" sz="2000" dirty="0" smtClean="0"/>
              <a:t> (pipelined </a:t>
            </a:r>
            <a:r>
              <a:rPr lang="en-US" sz="2000" dirty="0"/>
              <a:t>or CF </a:t>
            </a:r>
            <a:r>
              <a:rPr lang="en-US" sz="2000" dirty="0" err="1" smtClean="0"/>
              <a:t>Fifo</a:t>
            </a:r>
            <a:r>
              <a:rPr lang="en-US" sz="2000" dirty="0" smtClean="0"/>
              <a:t>) </a:t>
            </a:r>
          </a:p>
          <a:p>
            <a:pPr lvl="1">
              <a:lnSpc>
                <a:spcPct val="95000"/>
              </a:lnSpc>
              <a:spcBef>
                <a:spcPts val="0"/>
              </a:spcBef>
            </a:pPr>
            <a:r>
              <a:rPr lang="en-US" sz="2000" dirty="0" smtClean="0"/>
              <a:t>redirect: </a:t>
            </a:r>
            <a:r>
              <a:rPr lang="en-US" sz="2000" dirty="0" err="1" smtClean="0"/>
              <a:t>enq</a:t>
            </a:r>
            <a:r>
              <a:rPr lang="en-US" sz="2000" dirty="0" smtClean="0"/>
              <a:t> {&lt;, CF} {</a:t>
            </a:r>
            <a:r>
              <a:rPr lang="en-US" sz="2000" dirty="0" err="1" smtClean="0"/>
              <a:t>deq</a:t>
            </a:r>
            <a:r>
              <a:rPr lang="en-US" sz="2000" dirty="0" smtClean="0"/>
              <a:t>, first} (bypass or CF </a:t>
            </a:r>
            <a:r>
              <a:rPr lang="en-US" sz="2000" dirty="0" err="1" smtClean="0"/>
              <a:t>Fifo</a:t>
            </a:r>
            <a:r>
              <a:rPr lang="en-US" sz="2000" dirty="0" smtClean="0"/>
              <a:t>) </a:t>
            </a:r>
          </a:p>
          <a:p>
            <a:pPr>
              <a:lnSpc>
                <a:spcPct val="95000"/>
              </a:lnSpc>
              <a:spcBef>
                <a:spcPts val="0"/>
              </a:spcBef>
            </a:pPr>
            <a:r>
              <a:rPr lang="en-US" sz="2000" dirty="0"/>
              <a:t>Case </a:t>
            </a:r>
            <a:r>
              <a:rPr lang="en-US" sz="2000" dirty="0" smtClean="0"/>
              <a:t>2: </a:t>
            </a:r>
            <a:r>
              <a:rPr lang="en-US" sz="2000" dirty="0" err="1" smtClean="0"/>
              <a:t>doFetch</a:t>
            </a:r>
            <a:r>
              <a:rPr lang="en-US" sz="2000" dirty="0" smtClean="0"/>
              <a:t> </a:t>
            </a:r>
            <a:r>
              <a:rPr lang="en-US" sz="2000" dirty="0"/>
              <a:t>&lt; </a:t>
            </a:r>
            <a:r>
              <a:rPr lang="en-US" sz="2000" dirty="0" err="1" smtClean="0"/>
              <a:t>doExecute</a:t>
            </a:r>
            <a:r>
              <a:rPr lang="en-US" sz="2000" dirty="0">
                <a:sym typeface="Symbol"/>
              </a:rPr>
              <a:t> </a:t>
            </a:r>
            <a:r>
              <a:rPr lang="en-US" sz="2000" dirty="0" smtClean="0">
                <a:sym typeface="Symbol"/>
              </a:rPr>
              <a:t>  </a:t>
            </a:r>
            <a:endParaRPr lang="en-US" sz="2000" dirty="0"/>
          </a:p>
          <a:p>
            <a:pPr lvl="1">
              <a:lnSpc>
                <a:spcPct val="95000"/>
              </a:lnSpc>
              <a:spcBef>
                <a:spcPts val="0"/>
              </a:spcBef>
            </a:pPr>
            <a:r>
              <a:rPr lang="en-US" sz="2000" dirty="0" err="1"/>
              <a:t>rf</a:t>
            </a:r>
            <a:r>
              <a:rPr lang="en-US" sz="2000" dirty="0"/>
              <a:t>: </a:t>
            </a:r>
            <a:r>
              <a:rPr lang="en-US" sz="2000" dirty="0" smtClean="0"/>
              <a:t>          </a:t>
            </a:r>
            <a:r>
              <a:rPr lang="en-US" sz="2000" dirty="0" err="1" smtClean="0"/>
              <a:t>rd</a:t>
            </a:r>
            <a:r>
              <a:rPr lang="en-US" sz="2000" dirty="0" smtClean="0"/>
              <a:t> </a:t>
            </a:r>
            <a:r>
              <a:rPr lang="en-US" sz="2000" dirty="0"/>
              <a:t>&lt; </a:t>
            </a:r>
            <a:r>
              <a:rPr lang="en-US" sz="2000" dirty="0" err="1" smtClean="0"/>
              <a:t>wr</a:t>
            </a:r>
            <a:r>
              <a:rPr lang="en-US" sz="2000" dirty="0" smtClean="0"/>
              <a:t>                          (normal </a:t>
            </a:r>
            <a:r>
              <a:rPr lang="en-US" sz="2000" dirty="0" err="1"/>
              <a:t>rf</a:t>
            </a:r>
            <a:r>
              <a:rPr lang="en-US" sz="2000" dirty="0"/>
              <a:t>)</a:t>
            </a:r>
          </a:p>
          <a:p>
            <a:pPr lvl="1">
              <a:lnSpc>
                <a:spcPct val="95000"/>
              </a:lnSpc>
              <a:spcBef>
                <a:spcPts val="0"/>
              </a:spcBef>
            </a:pPr>
            <a:r>
              <a:rPr lang="en-US" sz="2000" dirty="0" err="1"/>
              <a:t>sb</a:t>
            </a:r>
            <a:r>
              <a:rPr lang="en-US" sz="2000" dirty="0"/>
              <a:t>: </a:t>
            </a:r>
            <a:r>
              <a:rPr lang="en-US" sz="2000" dirty="0" smtClean="0"/>
              <a:t>        {</a:t>
            </a:r>
            <a:r>
              <a:rPr lang="en-US" sz="2000" dirty="0"/>
              <a:t>search, insert</a:t>
            </a:r>
            <a:r>
              <a:rPr lang="en-US" sz="2000" dirty="0" smtClean="0"/>
              <a:t>}</a:t>
            </a:r>
            <a:r>
              <a:rPr lang="en-US" sz="2000" dirty="0"/>
              <a:t> </a:t>
            </a:r>
            <a:r>
              <a:rPr lang="en-US" sz="2000" dirty="0" smtClean="0"/>
              <a:t>&lt; remove </a:t>
            </a:r>
            <a:endParaRPr lang="en-US" sz="2000" dirty="0"/>
          </a:p>
          <a:p>
            <a:pPr lvl="1">
              <a:lnSpc>
                <a:spcPct val="95000"/>
              </a:lnSpc>
              <a:spcBef>
                <a:spcPts val="0"/>
              </a:spcBef>
            </a:pPr>
            <a:r>
              <a:rPr lang="en-US" sz="2000" dirty="0"/>
              <a:t>d2e: </a:t>
            </a:r>
            <a:r>
              <a:rPr lang="en-US" sz="2000" dirty="0" smtClean="0"/>
              <a:t>      </a:t>
            </a:r>
            <a:r>
              <a:rPr lang="en-US" sz="2000" dirty="0" err="1" smtClean="0"/>
              <a:t>enq</a:t>
            </a:r>
            <a:r>
              <a:rPr lang="en-US" sz="2000" dirty="0" smtClean="0"/>
              <a:t> </a:t>
            </a:r>
            <a:r>
              <a:rPr lang="en-US" sz="2000" dirty="0"/>
              <a:t>{&lt;, CF} {</a:t>
            </a:r>
            <a:r>
              <a:rPr lang="en-US" sz="2000" dirty="0" err="1"/>
              <a:t>deq</a:t>
            </a:r>
            <a:r>
              <a:rPr lang="en-US" sz="2000" dirty="0"/>
              <a:t>, first} (bypass or CF </a:t>
            </a:r>
            <a:r>
              <a:rPr lang="en-US" sz="2000" dirty="0" err="1"/>
              <a:t>Fifo</a:t>
            </a:r>
            <a:r>
              <a:rPr lang="en-US" sz="2000" dirty="0"/>
              <a:t>) </a:t>
            </a:r>
          </a:p>
          <a:p>
            <a:pPr lvl="1">
              <a:lnSpc>
                <a:spcPct val="95000"/>
              </a:lnSpc>
              <a:spcBef>
                <a:spcPts val="0"/>
              </a:spcBef>
            </a:pPr>
            <a:r>
              <a:rPr lang="en-US" sz="2000" dirty="0" smtClean="0"/>
              <a:t>redirect: </a:t>
            </a:r>
            <a:r>
              <a:rPr lang="en-US" sz="2000" dirty="0"/>
              <a:t>{first, </a:t>
            </a:r>
            <a:r>
              <a:rPr lang="en-US" sz="2000" dirty="0" err="1"/>
              <a:t>deq</a:t>
            </a:r>
            <a:r>
              <a:rPr lang="en-US" sz="2000" dirty="0"/>
              <a:t>} {&lt;, CF} </a:t>
            </a:r>
            <a:r>
              <a:rPr lang="en-US" sz="2000" dirty="0" err="1"/>
              <a:t>enq</a:t>
            </a:r>
            <a:r>
              <a:rPr lang="en-US" sz="2000" dirty="0"/>
              <a:t> (pipelined or CF </a:t>
            </a:r>
            <a:r>
              <a:rPr lang="en-US" sz="2000" dirty="0" err="1"/>
              <a:t>Fifo</a:t>
            </a:r>
            <a:r>
              <a:rPr lang="en-US" sz="2000" dirty="0"/>
              <a:t>) </a:t>
            </a:r>
          </a:p>
          <a:p>
            <a:pPr marL="457200" lvl="1" indent="0">
              <a:lnSpc>
                <a:spcPct val="95000"/>
              </a:lnSpc>
              <a:spcBef>
                <a:spcPts val="0"/>
              </a:spcBef>
              <a:buNone/>
            </a:pPr>
            <a:endParaRPr lang="en-US" sz="2000" dirty="0" smtClean="0"/>
          </a:p>
        </p:txBody>
      </p:sp>
      <p:grpSp>
        <p:nvGrpSpPr>
          <p:cNvPr id="7" name="Group 6"/>
          <p:cNvGrpSpPr/>
          <p:nvPr/>
        </p:nvGrpSpPr>
        <p:grpSpPr>
          <a:xfrm>
            <a:off x="1938402" y="1496546"/>
            <a:ext cx="4751001" cy="2029922"/>
            <a:chOff x="1729641" y="1374808"/>
            <a:chExt cx="6196127" cy="3484086"/>
          </a:xfrm>
        </p:grpSpPr>
        <p:sp>
          <p:nvSpPr>
            <p:cNvPr id="8" name="Cloud 7"/>
            <p:cNvSpPr/>
            <p:nvPr/>
          </p:nvSpPr>
          <p:spPr bwMode="auto">
            <a:xfrm>
              <a:off x="1734654" y="2567819"/>
              <a:ext cx="1840675" cy="1068780"/>
            </a:xfrm>
            <a:prstGeom prst="cloud">
              <a:avLst/>
            </a:prstGeom>
            <a:solidFill>
              <a:schemeClr val="bg1">
                <a:lumMod val="85000"/>
              </a:scheme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smtClean="0">
                <a:ln>
                  <a:noFill/>
                </a:ln>
                <a:solidFill>
                  <a:schemeClr val="tx1"/>
                </a:solidFill>
                <a:effectLst/>
                <a:latin typeface="Verdana" pitchFamily="34" charset="0"/>
              </a:endParaRPr>
            </a:p>
          </p:txBody>
        </p:sp>
        <p:sp>
          <p:nvSpPr>
            <p:cNvPr id="9" name="Cloud 8"/>
            <p:cNvSpPr/>
            <p:nvPr/>
          </p:nvSpPr>
          <p:spPr bwMode="auto">
            <a:xfrm>
              <a:off x="6069668" y="2567819"/>
              <a:ext cx="1840675" cy="1068780"/>
            </a:xfrm>
            <a:prstGeom prst="cloud">
              <a:avLst/>
            </a:prstGeom>
            <a:solidFill>
              <a:schemeClr val="bg1">
                <a:lumMod val="85000"/>
              </a:scheme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dirty="0" smtClean="0">
                <a:ln>
                  <a:noFill/>
                </a:ln>
                <a:solidFill>
                  <a:schemeClr val="tx1"/>
                </a:solidFill>
                <a:effectLst/>
                <a:latin typeface="Verdana" pitchFamily="34" charset="0"/>
              </a:endParaRPr>
            </a:p>
          </p:txBody>
        </p:sp>
        <p:grpSp>
          <p:nvGrpSpPr>
            <p:cNvPr id="10" name="Group 11"/>
            <p:cNvGrpSpPr>
              <a:grpSpLocks/>
            </p:cNvGrpSpPr>
            <p:nvPr/>
          </p:nvGrpSpPr>
          <p:grpSpPr bwMode="auto">
            <a:xfrm>
              <a:off x="4562031" y="3205054"/>
              <a:ext cx="533400" cy="341313"/>
              <a:chOff x="1920" y="1392"/>
              <a:chExt cx="192" cy="192"/>
            </a:xfrm>
            <a:solidFill>
              <a:schemeClr val="accent1"/>
            </a:solidFill>
          </p:grpSpPr>
          <p:sp>
            <p:nvSpPr>
              <p:cNvPr id="39" name="Rectangle 12"/>
              <p:cNvSpPr>
                <a:spLocks noChangeArrowheads="1"/>
              </p:cNvSpPr>
              <p:nvPr/>
            </p:nvSpPr>
            <p:spPr bwMode="auto">
              <a:xfrm>
                <a:off x="1968" y="1392"/>
                <a:ext cx="144" cy="192"/>
              </a:xfrm>
              <a:prstGeom prst="rect">
                <a:avLst/>
              </a:prstGeom>
              <a:grp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40" name="Line 13"/>
              <p:cNvSpPr>
                <a:spLocks noChangeShapeType="1"/>
              </p:cNvSpPr>
              <p:nvPr/>
            </p:nvSpPr>
            <p:spPr bwMode="auto">
              <a:xfrm>
                <a:off x="2064" y="1392"/>
                <a:ext cx="0" cy="192"/>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1" name="Line 14"/>
              <p:cNvSpPr>
                <a:spLocks noChangeShapeType="1"/>
              </p:cNvSpPr>
              <p:nvPr/>
            </p:nvSpPr>
            <p:spPr bwMode="auto">
              <a:xfrm>
                <a:off x="2016" y="1392"/>
                <a:ext cx="0" cy="192"/>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2" name="Line 15"/>
              <p:cNvSpPr>
                <a:spLocks noChangeShapeType="1"/>
              </p:cNvSpPr>
              <p:nvPr/>
            </p:nvSpPr>
            <p:spPr bwMode="auto">
              <a:xfrm>
                <a:off x="1920" y="1392"/>
                <a:ext cx="48"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3" name="Line 16"/>
              <p:cNvSpPr>
                <a:spLocks noChangeShapeType="1"/>
              </p:cNvSpPr>
              <p:nvPr/>
            </p:nvSpPr>
            <p:spPr bwMode="auto">
              <a:xfrm>
                <a:off x="1920" y="1584"/>
                <a:ext cx="48"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pSp>
        <p:grpSp>
          <p:nvGrpSpPr>
            <p:cNvPr id="11" name="Group 11"/>
            <p:cNvGrpSpPr>
              <a:grpSpLocks/>
            </p:cNvGrpSpPr>
            <p:nvPr/>
          </p:nvGrpSpPr>
          <p:grpSpPr bwMode="auto">
            <a:xfrm flipH="1">
              <a:off x="4581081" y="2658209"/>
              <a:ext cx="533400" cy="341313"/>
              <a:chOff x="1920" y="1392"/>
              <a:chExt cx="192" cy="192"/>
            </a:xfrm>
            <a:solidFill>
              <a:schemeClr val="accent1"/>
            </a:solidFill>
          </p:grpSpPr>
          <p:sp>
            <p:nvSpPr>
              <p:cNvPr id="34" name="Rectangle 12"/>
              <p:cNvSpPr>
                <a:spLocks noChangeArrowheads="1"/>
              </p:cNvSpPr>
              <p:nvPr/>
            </p:nvSpPr>
            <p:spPr bwMode="auto">
              <a:xfrm>
                <a:off x="1968" y="1392"/>
                <a:ext cx="144" cy="192"/>
              </a:xfrm>
              <a:prstGeom prst="rect">
                <a:avLst/>
              </a:prstGeom>
              <a:grp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35" name="Line 13"/>
              <p:cNvSpPr>
                <a:spLocks noChangeShapeType="1"/>
              </p:cNvSpPr>
              <p:nvPr/>
            </p:nvSpPr>
            <p:spPr bwMode="auto">
              <a:xfrm>
                <a:off x="2064" y="1392"/>
                <a:ext cx="0" cy="192"/>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6" name="Line 14"/>
              <p:cNvSpPr>
                <a:spLocks noChangeShapeType="1"/>
              </p:cNvSpPr>
              <p:nvPr/>
            </p:nvSpPr>
            <p:spPr bwMode="auto">
              <a:xfrm>
                <a:off x="2016" y="1392"/>
                <a:ext cx="0" cy="192"/>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7" name="Line 15"/>
              <p:cNvSpPr>
                <a:spLocks noChangeShapeType="1"/>
              </p:cNvSpPr>
              <p:nvPr/>
            </p:nvSpPr>
            <p:spPr bwMode="auto">
              <a:xfrm>
                <a:off x="1920" y="1392"/>
                <a:ext cx="48"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8" name="Line 16"/>
              <p:cNvSpPr>
                <a:spLocks noChangeShapeType="1"/>
              </p:cNvSpPr>
              <p:nvPr/>
            </p:nvSpPr>
            <p:spPr bwMode="auto">
              <a:xfrm>
                <a:off x="1920" y="1584"/>
                <a:ext cx="48"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pSp>
        <p:cxnSp>
          <p:nvCxnSpPr>
            <p:cNvPr id="12" name="Straight Arrow Connector 11"/>
            <p:cNvCxnSpPr/>
            <p:nvPr/>
          </p:nvCxnSpPr>
          <p:spPr bwMode="auto">
            <a:xfrm>
              <a:off x="3584461" y="3375710"/>
              <a:ext cx="1044245" cy="0"/>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13" name="Straight Arrow Connector 12"/>
            <p:cNvCxnSpPr/>
            <p:nvPr/>
          </p:nvCxnSpPr>
          <p:spPr bwMode="auto">
            <a:xfrm>
              <a:off x="5095431" y="3362298"/>
              <a:ext cx="1044245" cy="0"/>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14" name="Straight Arrow Connector 13"/>
            <p:cNvCxnSpPr/>
            <p:nvPr/>
          </p:nvCxnSpPr>
          <p:spPr bwMode="auto">
            <a:xfrm flipH="1">
              <a:off x="5047806" y="2828865"/>
              <a:ext cx="1044245" cy="0"/>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15" name="Straight Arrow Connector 14"/>
            <p:cNvCxnSpPr/>
            <p:nvPr/>
          </p:nvCxnSpPr>
          <p:spPr bwMode="auto">
            <a:xfrm flipH="1">
              <a:off x="3517786" y="2828865"/>
              <a:ext cx="1044245" cy="0"/>
            </a:xfrm>
            <a:prstGeom prst="straightConnector1">
              <a:avLst/>
            </a:prstGeom>
            <a:noFill/>
            <a:ln w="9525" cap="flat" cmpd="sng" algn="ctr">
              <a:solidFill>
                <a:srgbClr val="FF0000"/>
              </a:solidFill>
              <a:prstDash val="solid"/>
              <a:round/>
              <a:headEnd type="none" w="med" len="med"/>
              <a:tailEnd type="triangle" w="med" len="med"/>
            </a:ln>
            <a:effectLst/>
          </p:spPr>
        </p:cxnSp>
        <p:sp>
          <p:nvSpPr>
            <p:cNvPr id="16" name="Rectangle 15"/>
            <p:cNvSpPr/>
            <p:nvPr/>
          </p:nvSpPr>
          <p:spPr>
            <a:xfrm>
              <a:off x="1989548" y="2738170"/>
              <a:ext cx="1423026" cy="633908"/>
            </a:xfrm>
            <a:prstGeom prst="rect">
              <a:avLst/>
            </a:prstGeom>
          </p:spPr>
          <p:txBody>
            <a:bodyPr wrap="none">
              <a:spAutoFit/>
            </a:bodyPr>
            <a:lstStyle/>
            <a:p>
              <a:r>
                <a:rPr lang="en-US" sz="1800" dirty="0" err="1" smtClean="0">
                  <a:latin typeface="+mn-lt"/>
                  <a:cs typeface="Courier New" pitchFamily="49" charset="0"/>
                </a:rPr>
                <a:t>doFetch</a:t>
              </a:r>
              <a:endParaRPr lang="en-US" sz="1800" dirty="0">
                <a:latin typeface="+mn-lt"/>
              </a:endParaRPr>
            </a:p>
          </p:txBody>
        </p:sp>
        <p:sp>
          <p:nvSpPr>
            <p:cNvPr id="17" name="Rectangle 16"/>
            <p:cNvSpPr/>
            <p:nvPr/>
          </p:nvSpPr>
          <p:spPr>
            <a:xfrm>
              <a:off x="6106603" y="2739189"/>
              <a:ext cx="1801088" cy="633908"/>
            </a:xfrm>
            <a:prstGeom prst="rect">
              <a:avLst/>
            </a:prstGeom>
          </p:spPr>
          <p:txBody>
            <a:bodyPr wrap="none">
              <a:spAutoFit/>
            </a:bodyPr>
            <a:lstStyle/>
            <a:p>
              <a:r>
                <a:rPr lang="en-US" sz="1800" dirty="0" err="1" smtClean="0">
                  <a:latin typeface="+mn-lt"/>
                  <a:cs typeface="Courier New" pitchFamily="49" charset="0"/>
                </a:rPr>
                <a:t>doExecute</a:t>
              </a:r>
              <a:endParaRPr lang="en-US" sz="1800" dirty="0">
                <a:latin typeface="+mn-lt"/>
              </a:endParaRPr>
            </a:p>
          </p:txBody>
        </p:sp>
        <p:sp>
          <p:nvSpPr>
            <p:cNvPr id="18" name="TextBox 17"/>
            <p:cNvSpPr txBox="1"/>
            <p:nvPr/>
          </p:nvSpPr>
          <p:spPr>
            <a:xfrm>
              <a:off x="4582615" y="3494110"/>
              <a:ext cx="801116" cy="633908"/>
            </a:xfrm>
            <a:prstGeom prst="rect">
              <a:avLst/>
            </a:prstGeom>
            <a:noFill/>
          </p:spPr>
          <p:txBody>
            <a:bodyPr wrap="none" rtlCol="0">
              <a:spAutoFit/>
            </a:bodyPr>
            <a:lstStyle/>
            <a:p>
              <a:r>
                <a:rPr lang="en-US" sz="1800" dirty="0" smtClean="0"/>
                <a:t>d2e</a:t>
              </a:r>
              <a:endParaRPr lang="en-US" dirty="0" smtClean="0"/>
            </a:p>
          </p:txBody>
        </p:sp>
        <p:sp>
          <p:nvSpPr>
            <p:cNvPr id="19" name="TextBox 18"/>
            <p:cNvSpPr txBox="1"/>
            <p:nvPr/>
          </p:nvSpPr>
          <p:spPr>
            <a:xfrm>
              <a:off x="4309349" y="2073612"/>
              <a:ext cx="1403207" cy="633908"/>
            </a:xfrm>
            <a:prstGeom prst="rect">
              <a:avLst/>
            </a:prstGeom>
            <a:noFill/>
          </p:spPr>
          <p:txBody>
            <a:bodyPr wrap="none" rtlCol="0">
              <a:spAutoFit/>
            </a:bodyPr>
            <a:lstStyle/>
            <a:p>
              <a:r>
                <a:rPr lang="en-US" sz="1800" dirty="0" smtClean="0"/>
                <a:t>redirect</a:t>
              </a:r>
            </a:p>
          </p:txBody>
        </p:sp>
        <p:sp>
          <p:nvSpPr>
            <p:cNvPr id="20" name="Rectangle 17"/>
            <p:cNvSpPr>
              <a:spLocks noChangeArrowheads="1"/>
            </p:cNvSpPr>
            <p:nvPr/>
          </p:nvSpPr>
          <p:spPr bwMode="auto">
            <a:xfrm>
              <a:off x="2986437" y="1374808"/>
              <a:ext cx="4217988" cy="711200"/>
            </a:xfrm>
            <a:prstGeom prst="rect">
              <a:avLst/>
            </a:prstGeom>
            <a:solidFill>
              <a:schemeClr val="accent5">
                <a:lumMod val="75000"/>
              </a:schemeClr>
            </a:solid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defRPr/>
              </a:pPr>
              <a:r>
                <a:rPr lang="en-US"/>
                <a:t>Register File</a:t>
              </a:r>
            </a:p>
          </p:txBody>
        </p:sp>
        <p:sp>
          <p:nvSpPr>
            <p:cNvPr id="21" name="Rectangle 17"/>
            <p:cNvSpPr>
              <a:spLocks noChangeArrowheads="1"/>
            </p:cNvSpPr>
            <p:nvPr/>
          </p:nvSpPr>
          <p:spPr bwMode="auto">
            <a:xfrm>
              <a:off x="3005487" y="4147694"/>
              <a:ext cx="4217988" cy="711200"/>
            </a:xfrm>
            <a:prstGeom prst="rect">
              <a:avLst/>
            </a:prstGeom>
            <a:solidFill>
              <a:schemeClr val="accent5">
                <a:lumMod val="75000"/>
              </a:schemeClr>
            </a:solid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defRPr/>
              </a:pPr>
              <a:r>
                <a:rPr lang="en-US" dirty="0" smtClean="0"/>
                <a:t>Scoreboard</a:t>
              </a:r>
              <a:endParaRPr lang="en-US" dirty="0"/>
            </a:p>
          </p:txBody>
        </p:sp>
        <p:cxnSp>
          <p:nvCxnSpPr>
            <p:cNvPr id="22" name="Straight Arrow Connector 21"/>
            <p:cNvCxnSpPr>
              <a:stCxn id="8" idx="1"/>
            </p:cNvCxnSpPr>
            <p:nvPr/>
          </p:nvCxnSpPr>
          <p:spPr bwMode="auto">
            <a:xfrm>
              <a:off x="2654992" y="3635461"/>
              <a:ext cx="524143" cy="512233"/>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23" name="Straight Arrow Connector 22"/>
            <p:cNvCxnSpPr/>
            <p:nvPr/>
          </p:nvCxnSpPr>
          <p:spPr bwMode="auto">
            <a:xfrm>
              <a:off x="2871190" y="3638999"/>
              <a:ext cx="524143" cy="512233"/>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24" name="Straight Arrow Connector 23"/>
            <p:cNvCxnSpPr/>
            <p:nvPr/>
          </p:nvCxnSpPr>
          <p:spPr bwMode="auto">
            <a:xfrm flipH="1">
              <a:off x="6340951" y="3613617"/>
              <a:ext cx="524143" cy="512233"/>
            </a:xfrm>
            <a:prstGeom prst="straightConnector1">
              <a:avLst/>
            </a:prstGeom>
            <a:noFill/>
            <a:ln w="9525" cap="flat" cmpd="sng" algn="ctr">
              <a:solidFill>
                <a:srgbClr val="FF0000"/>
              </a:solidFill>
              <a:prstDash val="solid"/>
              <a:round/>
              <a:headEnd type="none" w="med" len="med"/>
              <a:tailEnd type="triangle" w="med" len="med"/>
            </a:ln>
            <a:effectLst/>
          </p:spPr>
        </p:cxnSp>
        <p:sp>
          <p:nvSpPr>
            <p:cNvPr id="25" name="TextBox 24"/>
            <p:cNvSpPr txBox="1"/>
            <p:nvPr/>
          </p:nvSpPr>
          <p:spPr>
            <a:xfrm>
              <a:off x="6550408" y="3586991"/>
              <a:ext cx="1375360" cy="633908"/>
            </a:xfrm>
            <a:prstGeom prst="rect">
              <a:avLst/>
            </a:prstGeom>
            <a:noFill/>
          </p:spPr>
          <p:txBody>
            <a:bodyPr wrap="none" rtlCol="0">
              <a:spAutoFit/>
            </a:bodyPr>
            <a:lstStyle/>
            <a:p>
              <a:r>
                <a:rPr lang="en-US" sz="1800" dirty="0" smtClean="0"/>
                <a:t>remove</a:t>
              </a:r>
              <a:endParaRPr lang="en-US" sz="1800" dirty="0"/>
            </a:p>
          </p:txBody>
        </p:sp>
        <p:sp>
          <p:nvSpPr>
            <p:cNvPr id="26" name="TextBox 25"/>
            <p:cNvSpPr txBox="1"/>
            <p:nvPr/>
          </p:nvSpPr>
          <p:spPr>
            <a:xfrm>
              <a:off x="1729641" y="3586991"/>
              <a:ext cx="1231777" cy="633908"/>
            </a:xfrm>
            <a:prstGeom prst="rect">
              <a:avLst/>
            </a:prstGeom>
            <a:noFill/>
          </p:spPr>
          <p:txBody>
            <a:bodyPr wrap="none" rtlCol="0">
              <a:spAutoFit/>
            </a:bodyPr>
            <a:lstStyle/>
            <a:p>
              <a:r>
                <a:rPr lang="en-US" sz="1800" dirty="0" smtClean="0"/>
                <a:t>search</a:t>
              </a:r>
              <a:endParaRPr lang="en-US" sz="1800" dirty="0"/>
            </a:p>
          </p:txBody>
        </p:sp>
        <p:sp>
          <p:nvSpPr>
            <p:cNvPr id="27" name="TextBox 26"/>
            <p:cNvSpPr txBox="1"/>
            <p:nvPr/>
          </p:nvSpPr>
          <p:spPr>
            <a:xfrm>
              <a:off x="3242794" y="3586991"/>
              <a:ext cx="1097979" cy="633908"/>
            </a:xfrm>
            <a:prstGeom prst="rect">
              <a:avLst/>
            </a:prstGeom>
            <a:noFill/>
          </p:spPr>
          <p:txBody>
            <a:bodyPr wrap="none" rtlCol="0">
              <a:spAutoFit/>
            </a:bodyPr>
            <a:lstStyle/>
            <a:p>
              <a:r>
                <a:rPr lang="en-US" sz="1800" dirty="0" smtClean="0"/>
                <a:t>insert</a:t>
              </a:r>
              <a:endParaRPr lang="en-US" sz="1800" dirty="0"/>
            </a:p>
          </p:txBody>
        </p:sp>
        <p:cxnSp>
          <p:nvCxnSpPr>
            <p:cNvPr id="28" name="Straight Arrow Connector 27"/>
            <p:cNvCxnSpPr/>
            <p:nvPr/>
          </p:nvCxnSpPr>
          <p:spPr bwMode="auto">
            <a:xfrm flipV="1">
              <a:off x="2701062" y="2075948"/>
              <a:ext cx="524143" cy="512233"/>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29" name="Straight Arrow Connector 28"/>
            <p:cNvCxnSpPr/>
            <p:nvPr/>
          </p:nvCxnSpPr>
          <p:spPr bwMode="auto">
            <a:xfrm flipV="1">
              <a:off x="2917260" y="2079486"/>
              <a:ext cx="524143" cy="512233"/>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30" name="Straight Arrow Connector 29"/>
            <p:cNvCxnSpPr/>
            <p:nvPr/>
          </p:nvCxnSpPr>
          <p:spPr bwMode="auto">
            <a:xfrm flipH="1" flipV="1">
              <a:off x="6333856" y="2086003"/>
              <a:ext cx="524143" cy="512233"/>
            </a:xfrm>
            <a:prstGeom prst="straightConnector1">
              <a:avLst/>
            </a:prstGeom>
            <a:noFill/>
            <a:ln w="9525" cap="flat" cmpd="sng" algn="ctr">
              <a:solidFill>
                <a:srgbClr val="FF0000"/>
              </a:solidFill>
              <a:prstDash val="solid"/>
              <a:round/>
              <a:headEnd type="none" w="med" len="med"/>
              <a:tailEnd type="triangle" w="med" len="med"/>
            </a:ln>
            <a:effectLst/>
          </p:spPr>
        </p:cxnSp>
        <p:sp>
          <p:nvSpPr>
            <p:cNvPr id="31" name="TextBox 30"/>
            <p:cNvSpPr txBox="1"/>
            <p:nvPr/>
          </p:nvSpPr>
          <p:spPr>
            <a:xfrm>
              <a:off x="6569371" y="1901979"/>
              <a:ext cx="615053" cy="633908"/>
            </a:xfrm>
            <a:prstGeom prst="rect">
              <a:avLst/>
            </a:prstGeom>
            <a:noFill/>
          </p:spPr>
          <p:txBody>
            <a:bodyPr wrap="none" rtlCol="0">
              <a:spAutoFit/>
            </a:bodyPr>
            <a:lstStyle/>
            <a:p>
              <a:r>
                <a:rPr lang="en-US" sz="1800" dirty="0" err="1" smtClean="0"/>
                <a:t>wr</a:t>
              </a:r>
              <a:endParaRPr lang="en-US" sz="1800" dirty="0"/>
            </a:p>
          </p:txBody>
        </p:sp>
        <p:sp>
          <p:nvSpPr>
            <p:cNvPr id="32" name="TextBox 31"/>
            <p:cNvSpPr txBox="1"/>
            <p:nvPr/>
          </p:nvSpPr>
          <p:spPr>
            <a:xfrm>
              <a:off x="2299616" y="1974979"/>
              <a:ext cx="748851" cy="633908"/>
            </a:xfrm>
            <a:prstGeom prst="rect">
              <a:avLst/>
            </a:prstGeom>
            <a:noFill/>
          </p:spPr>
          <p:txBody>
            <a:bodyPr wrap="none" rtlCol="0">
              <a:spAutoFit/>
            </a:bodyPr>
            <a:lstStyle/>
            <a:p>
              <a:r>
                <a:rPr lang="en-US" sz="1800" dirty="0" smtClean="0"/>
                <a:t>rd1</a:t>
              </a:r>
              <a:endParaRPr lang="en-US" sz="1800" dirty="0"/>
            </a:p>
          </p:txBody>
        </p:sp>
        <p:sp>
          <p:nvSpPr>
            <p:cNvPr id="33" name="TextBox 32"/>
            <p:cNvSpPr txBox="1"/>
            <p:nvPr/>
          </p:nvSpPr>
          <p:spPr>
            <a:xfrm>
              <a:off x="3246470" y="1993230"/>
              <a:ext cx="748851" cy="633908"/>
            </a:xfrm>
            <a:prstGeom prst="rect">
              <a:avLst/>
            </a:prstGeom>
            <a:noFill/>
          </p:spPr>
          <p:txBody>
            <a:bodyPr wrap="none" rtlCol="0">
              <a:spAutoFit/>
            </a:bodyPr>
            <a:lstStyle/>
            <a:p>
              <a:r>
                <a:rPr lang="en-US" sz="1800" dirty="0" smtClean="0"/>
                <a:t>rd2</a:t>
              </a:r>
              <a:endParaRPr lang="en-US" sz="1800" dirty="0"/>
            </a:p>
          </p:txBody>
        </p:sp>
      </p:grpSp>
      <p:sp>
        <p:nvSpPr>
          <p:cNvPr id="50" name="TextBox 49"/>
          <p:cNvSpPr txBox="1"/>
          <p:nvPr/>
        </p:nvSpPr>
        <p:spPr>
          <a:xfrm>
            <a:off x="7035800" y="1943609"/>
            <a:ext cx="1612900" cy="830997"/>
          </a:xfrm>
          <a:prstGeom prst="rect">
            <a:avLst/>
          </a:prstGeom>
          <a:noFill/>
        </p:spPr>
        <p:txBody>
          <a:bodyPr wrap="square" rtlCol="0">
            <a:spAutoFit/>
          </a:bodyPr>
          <a:lstStyle/>
          <a:p>
            <a:pPr algn="ctr"/>
            <a:r>
              <a:rPr lang="en-US" sz="2400" dirty="0" smtClean="0">
                <a:solidFill>
                  <a:srgbClr val="FF0000"/>
                </a:solidFill>
                <a:latin typeface="Comic Sans MS" panose="030F0702030302020204" pitchFamily="66" charset="0"/>
              </a:rPr>
              <a:t>which is  better?</a:t>
            </a:r>
            <a:endParaRPr lang="en-US" sz="2400" dirty="0">
              <a:solidFill>
                <a:srgbClr val="FF0000"/>
              </a:solidFill>
              <a:latin typeface="Comic Sans MS" panose="030F0702030302020204" pitchFamily="66" charset="0"/>
            </a:endParaRPr>
          </a:p>
        </p:txBody>
      </p:sp>
      <p:sp>
        <p:nvSpPr>
          <p:cNvPr id="6" name="Footer Placeholder 5"/>
          <p:cNvSpPr>
            <a:spLocks noGrp="1"/>
          </p:cNvSpPr>
          <p:nvPr>
            <p:ph type="ftr" sz="quarter" idx="12"/>
          </p:nvPr>
        </p:nvSpPr>
        <p:spPr/>
        <p:txBody>
          <a:bodyPr/>
          <a:lstStyle/>
          <a:p>
            <a:pPr>
              <a:defRPr/>
            </a:pPr>
            <a:r>
              <a:rPr lang="en-US" smtClean="0"/>
              <a:t>http://csg.csail.mit.edu/6.175</a:t>
            </a:r>
            <a:endParaRPr lang="en-US" dirty="0"/>
          </a:p>
        </p:txBody>
      </p:sp>
      <p:sp>
        <p:nvSpPr>
          <p:cNvPr id="44" name="Slide Number Placeholder 43"/>
          <p:cNvSpPr>
            <a:spLocks noGrp="1"/>
          </p:cNvSpPr>
          <p:nvPr>
            <p:ph type="sldNum" sz="quarter" idx="11"/>
          </p:nvPr>
        </p:nvSpPr>
        <p:spPr/>
        <p:txBody>
          <a:bodyPr/>
          <a:lstStyle/>
          <a:p>
            <a:pPr>
              <a:defRPr/>
            </a:pPr>
            <a:r>
              <a:rPr lang="en-US" smtClean="0"/>
              <a:t>L13-</a:t>
            </a:r>
            <a:fld id="{D02EE386-C9BD-4FB7-9577-6096B5320EC4}" type="slidenum">
              <a:rPr lang="en-US" smtClean="0"/>
              <a:pPr>
                <a:defRPr/>
              </a:pPr>
              <a:t>15</a:t>
            </a:fld>
            <a:endParaRPr lang="en-US" dirty="0"/>
          </a:p>
        </p:txBody>
      </p:sp>
      <p:sp>
        <p:nvSpPr>
          <p:cNvPr id="4" name="Date Placeholder 3"/>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3624435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367" y="353546"/>
            <a:ext cx="8623300" cy="1143000"/>
          </a:xfrm>
        </p:spPr>
        <p:txBody>
          <a:bodyPr/>
          <a:lstStyle/>
          <a:p>
            <a:r>
              <a:rPr lang="en-US" sz="4000" dirty="0"/>
              <a:t>P</a:t>
            </a:r>
            <a:r>
              <a:rPr lang="en-US" sz="4000" dirty="0" smtClean="0"/>
              <a:t>erformance issues</a:t>
            </a:r>
            <a:endParaRPr lang="en-US" sz="4000" dirty="0"/>
          </a:p>
        </p:txBody>
      </p:sp>
      <p:sp>
        <p:nvSpPr>
          <p:cNvPr id="3" name="Content Placeholder 2"/>
          <p:cNvSpPr>
            <a:spLocks noGrp="1"/>
          </p:cNvSpPr>
          <p:nvPr>
            <p:ph idx="1"/>
          </p:nvPr>
        </p:nvSpPr>
        <p:spPr>
          <a:xfrm>
            <a:off x="462033" y="3542282"/>
            <a:ext cx="8415268" cy="2871218"/>
          </a:xfrm>
        </p:spPr>
        <p:txBody>
          <a:bodyPr/>
          <a:lstStyle/>
          <a:p>
            <a:pPr>
              <a:spcBef>
                <a:spcPts val="0"/>
              </a:spcBef>
            </a:pPr>
            <a:r>
              <a:rPr lang="en-US" sz="2000" dirty="0" smtClean="0"/>
              <a:t>To avoid a stall due to a RAW hazard between successive instructions </a:t>
            </a:r>
          </a:p>
          <a:p>
            <a:pPr lvl="1">
              <a:spcBef>
                <a:spcPts val="0"/>
              </a:spcBef>
            </a:pPr>
            <a:r>
              <a:rPr lang="en-US" sz="2000" dirty="0" err="1" smtClean="0"/>
              <a:t>sb</a:t>
            </a:r>
            <a:r>
              <a:rPr lang="en-US" sz="2000" dirty="0" smtClean="0"/>
              <a:t>: remove  </a:t>
            </a:r>
            <a:r>
              <a:rPr lang="en-US" sz="2000" dirty="0" smtClean="0">
                <a:solidFill>
                  <a:srgbClr val="FF0000"/>
                </a:solidFill>
              </a:rPr>
              <a:t>?</a:t>
            </a:r>
            <a:r>
              <a:rPr lang="en-US" sz="2000" dirty="0" smtClean="0"/>
              <a:t>  search </a:t>
            </a:r>
          </a:p>
          <a:p>
            <a:pPr lvl="1">
              <a:spcBef>
                <a:spcPts val="0"/>
              </a:spcBef>
            </a:pPr>
            <a:r>
              <a:rPr lang="en-US" sz="2000" dirty="0" err="1" smtClean="0"/>
              <a:t>rf</a:t>
            </a:r>
            <a:r>
              <a:rPr lang="en-US" sz="2000" dirty="0" smtClean="0"/>
              <a:t>:         </a:t>
            </a:r>
            <a:r>
              <a:rPr lang="en-US" sz="2000" dirty="0" err="1" smtClean="0"/>
              <a:t>wr</a:t>
            </a:r>
            <a:r>
              <a:rPr lang="en-US" sz="2000" dirty="0" smtClean="0"/>
              <a:t>  </a:t>
            </a:r>
            <a:r>
              <a:rPr lang="en-US" sz="2000" dirty="0" smtClean="0">
                <a:solidFill>
                  <a:srgbClr val="FF0000"/>
                </a:solidFill>
              </a:rPr>
              <a:t>?</a:t>
            </a:r>
            <a:r>
              <a:rPr lang="en-US" sz="2000" dirty="0" smtClean="0"/>
              <a:t>  </a:t>
            </a:r>
            <a:r>
              <a:rPr lang="en-US" sz="2000" dirty="0" err="1" smtClean="0"/>
              <a:t>rd</a:t>
            </a:r>
            <a:r>
              <a:rPr lang="en-US" sz="2000" dirty="0" smtClean="0"/>
              <a:t>           </a:t>
            </a:r>
          </a:p>
          <a:p>
            <a:pPr>
              <a:spcBef>
                <a:spcPts val="0"/>
              </a:spcBef>
            </a:pPr>
            <a:r>
              <a:rPr lang="en-US" sz="2000" dirty="0" smtClean="0"/>
              <a:t>To minimize stalls due to control hazards </a:t>
            </a:r>
          </a:p>
          <a:p>
            <a:pPr lvl="1">
              <a:spcBef>
                <a:spcPts val="0"/>
              </a:spcBef>
            </a:pPr>
            <a:r>
              <a:rPr lang="en-US" sz="2000" dirty="0" smtClean="0"/>
              <a:t>redirect:  </a:t>
            </a:r>
            <a:r>
              <a:rPr lang="en-US" sz="2000" dirty="0" smtClean="0">
                <a:solidFill>
                  <a:srgbClr val="FF0000"/>
                </a:solidFill>
              </a:rPr>
              <a:t>?</a:t>
            </a:r>
            <a:r>
              <a:rPr lang="en-US" sz="2000" dirty="0" smtClean="0"/>
              <a:t> </a:t>
            </a:r>
          </a:p>
          <a:p>
            <a:pPr>
              <a:spcBef>
                <a:spcPts val="0"/>
              </a:spcBef>
            </a:pPr>
            <a:r>
              <a:rPr lang="en-US" sz="2000" dirty="0" smtClean="0"/>
              <a:t>What kind of </a:t>
            </a:r>
            <a:r>
              <a:rPr lang="en-US" sz="2000" dirty="0" err="1" smtClean="0"/>
              <a:t>fifo</a:t>
            </a:r>
            <a:r>
              <a:rPr lang="en-US" sz="2000" dirty="0" smtClean="0"/>
              <a:t> should be used for d2e ?</a:t>
            </a:r>
          </a:p>
          <a:p>
            <a:pPr lvl="1">
              <a:spcBef>
                <a:spcPts val="0"/>
              </a:spcBef>
            </a:pPr>
            <a:r>
              <a:rPr lang="en-US" sz="2000" dirty="0" smtClean="0">
                <a:solidFill>
                  <a:srgbClr val="FF0000"/>
                </a:solidFill>
              </a:rPr>
              <a:t>Either a pipeline or CF </a:t>
            </a:r>
            <a:r>
              <a:rPr lang="en-US" sz="2000" dirty="0" err="1" smtClean="0">
                <a:solidFill>
                  <a:srgbClr val="FF0000"/>
                </a:solidFill>
              </a:rPr>
              <a:t>fifo</a:t>
            </a:r>
            <a:r>
              <a:rPr lang="en-US" sz="2000" dirty="0" smtClean="0">
                <a:solidFill>
                  <a:srgbClr val="FF0000"/>
                </a:solidFill>
              </a:rPr>
              <a:t> would do fine</a:t>
            </a:r>
          </a:p>
        </p:txBody>
      </p:sp>
      <p:grpSp>
        <p:nvGrpSpPr>
          <p:cNvPr id="54" name="Group 53"/>
          <p:cNvGrpSpPr/>
          <p:nvPr/>
        </p:nvGrpSpPr>
        <p:grpSpPr>
          <a:xfrm>
            <a:off x="1938402" y="1496546"/>
            <a:ext cx="4751001" cy="2029922"/>
            <a:chOff x="1938402" y="1496546"/>
            <a:chExt cx="4751001" cy="2029922"/>
          </a:xfrm>
        </p:grpSpPr>
        <p:sp>
          <p:nvSpPr>
            <p:cNvPr id="8" name="Cloud 7"/>
            <p:cNvSpPr/>
            <p:nvPr/>
          </p:nvSpPr>
          <p:spPr bwMode="auto">
            <a:xfrm>
              <a:off x="1942246" y="2191626"/>
              <a:ext cx="1411373" cy="622700"/>
            </a:xfrm>
            <a:prstGeom prst="cloud">
              <a:avLst/>
            </a:prstGeom>
            <a:solidFill>
              <a:schemeClr val="bg1">
                <a:lumMod val="85000"/>
              </a:scheme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smtClean="0">
                <a:ln>
                  <a:noFill/>
                </a:ln>
                <a:solidFill>
                  <a:schemeClr val="tx1"/>
                </a:solidFill>
                <a:effectLst/>
                <a:latin typeface="Verdana" pitchFamily="34" charset="0"/>
              </a:endParaRPr>
            </a:p>
          </p:txBody>
        </p:sp>
        <p:sp>
          <p:nvSpPr>
            <p:cNvPr id="9" name="Cloud 8"/>
            <p:cNvSpPr/>
            <p:nvPr/>
          </p:nvSpPr>
          <p:spPr bwMode="auto">
            <a:xfrm>
              <a:off x="5266202" y="2191626"/>
              <a:ext cx="1411373" cy="622700"/>
            </a:xfrm>
            <a:prstGeom prst="cloud">
              <a:avLst/>
            </a:prstGeom>
            <a:solidFill>
              <a:schemeClr val="bg1">
                <a:lumMod val="85000"/>
              </a:scheme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dirty="0" smtClean="0">
                <a:ln>
                  <a:noFill/>
                </a:ln>
                <a:solidFill>
                  <a:schemeClr val="tx1"/>
                </a:solidFill>
                <a:effectLst/>
                <a:latin typeface="Verdana" pitchFamily="34" charset="0"/>
              </a:endParaRPr>
            </a:p>
          </p:txBody>
        </p:sp>
        <p:grpSp>
          <p:nvGrpSpPr>
            <p:cNvPr id="10" name="Group 11"/>
            <p:cNvGrpSpPr>
              <a:grpSpLocks/>
            </p:cNvGrpSpPr>
            <p:nvPr/>
          </p:nvGrpSpPr>
          <p:grpSpPr bwMode="auto">
            <a:xfrm>
              <a:off x="4110192" y="2562896"/>
              <a:ext cx="408995" cy="198858"/>
              <a:chOff x="1920" y="1392"/>
              <a:chExt cx="192" cy="192"/>
            </a:xfrm>
            <a:solidFill>
              <a:schemeClr val="accent1"/>
            </a:solidFill>
          </p:grpSpPr>
          <p:sp>
            <p:nvSpPr>
              <p:cNvPr id="39" name="Rectangle 12"/>
              <p:cNvSpPr>
                <a:spLocks noChangeArrowheads="1"/>
              </p:cNvSpPr>
              <p:nvPr/>
            </p:nvSpPr>
            <p:spPr bwMode="auto">
              <a:xfrm>
                <a:off x="1968" y="1392"/>
                <a:ext cx="144" cy="192"/>
              </a:xfrm>
              <a:prstGeom prst="rect">
                <a:avLst/>
              </a:prstGeom>
              <a:grp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40" name="Line 13"/>
              <p:cNvSpPr>
                <a:spLocks noChangeShapeType="1"/>
              </p:cNvSpPr>
              <p:nvPr/>
            </p:nvSpPr>
            <p:spPr bwMode="auto">
              <a:xfrm>
                <a:off x="2064" y="1392"/>
                <a:ext cx="0" cy="192"/>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1" name="Line 14"/>
              <p:cNvSpPr>
                <a:spLocks noChangeShapeType="1"/>
              </p:cNvSpPr>
              <p:nvPr/>
            </p:nvSpPr>
            <p:spPr bwMode="auto">
              <a:xfrm>
                <a:off x="2016" y="1392"/>
                <a:ext cx="0" cy="192"/>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2" name="Line 15"/>
              <p:cNvSpPr>
                <a:spLocks noChangeShapeType="1"/>
              </p:cNvSpPr>
              <p:nvPr/>
            </p:nvSpPr>
            <p:spPr bwMode="auto">
              <a:xfrm>
                <a:off x="1920" y="1392"/>
                <a:ext cx="48"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3" name="Line 16"/>
              <p:cNvSpPr>
                <a:spLocks noChangeShapeType="1"/>
              </p:cNvSpPr>
              <p:nvPr/>
            </p:nvSpPr>
            <p:spPr bwMode="auto">
              <a:xfrm>
                <a:off x="1920" y="1584"/>
                <a:ext cx="48"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pSp>
        <p:grpSp>
          <p:nvGrpSpPr>
            <p:cNvPr id="11" name="Group 11"/>
            <p:cNvGrpSpPr>
              <a:grpSpLocks/>
            </p:cNvGrpSpPr>
            <p:nvPr/>
          </p:nvGrpSpPr>
          <p:grpSpPr bwMode="auto">
            <a:xfrm flipH="1">
              <a:off x="4124799" y="2244290"/>
              <a:ext cx="408995" cy="198858"/>
              <a:chOff x="1920" y="1392"/>
              <a:chExt cx="192" cy="192"/>
            </a:xfrm>
            <a:solidFill>
              <a:schemeClr val="accent1"/>
            </a:solidFill>
          </p:grpSpPr>
          <p:sp>
            <p:nvSpPr>
              <p:cNvPr id="34" name="Rectangle 12"/>
              <p:cNvSpPr>
                <a:spLocks noChangeArrowheads="1"/>
              </p:cNvSpPr>
              <p:nvPr/>
            </p:nvSpPr>
            <p:spPr bwMode="auto">
              <a:xfrm>
                <a:off x="1968" y="1392"/>
                <a:ext cx="144" cy="192"/>
              </a:xfrm>
              <a:prstGeom prst="rect">
                <a:avLst/>
              </a:prstGeom>
              <a:grp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35" name="Line 13"/>
              <p:cNvSpPr>
                <a:spLocks noChangeShapeType="1"/>
              </p:cNvSpPr>
              <p:nvPr/>
            </p:nvSpPr>
            <p:spPr bwMode="auto">
              <a:xfrm>
                <a:off x="2064" y="1392"/>
                <a:ext cx="0" cy="192"/>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6" name="Line 14"/>
              <p:cNvSpPr>
                <a:spLocks noChangeShapeType="1"/>
              </p:cNvSpPr>
              <p:nvPr/>
            </p:nvSpPr>
            <p:spPr bwMode="auto">
              <a:xfrm>
                <a:off x="2016" y="1392"/>
                <a:ext cx="0" cy="192"/>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7" name="Line 15"/>
              <p:cNvSpPr>
                <a:spLocks noChangeShapeType="1"/>
              </p:cNvSpPr>
              <p:nvPr/>
            </p:nvSpPr>
            <p:spPr bwMode="auto">
              <a:xfrm>
                <a:off x="1920" y="1392"/>
                <a:ext cx="48"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8" name="Line 16"/>
              <p:cNvSpPr>
                <a:spLocks noChangeShapeType="1"/>
              </p:cNvSpPr>
              <p:nvPr/>
            </p:nvSpPr>
            <p:spPr bwMode="auto">
              <a:xfrm>
                <a:off x="1920" y="1584"/>
                <a:ext cx="48"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pSp>
        <p:cxnSp>
          <p:nvCxnSpPr>
            <p:cNvPr id="12" name="Straight Arrow Connector 11"/>
            <p:cNvCxnSpPr/>
            <p:nvPr/>
          </p:nvCxnSpPr>
          <p:spPr bwMode="auto">
            <a:xfrm>
              <a:off x="3360621" y="2662325"/>
              <a:ext cx="800695" cy="0"/>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13" name="Straight Arrow Connector 12"/>
            <p:cNvCxnSpPr/>
            <p:nvPr/>
          </p:nvCxnSpPr>
          <p:spPr bwMode="auto">
            <a:xfrm>
              <a:off x="4519187" y="2654511"/>
              <a:ext cx="800695" cy="0"/>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14" name="Straight Arrow Connector 13"/>
            <p:cNvCxnSpPr/>
            <p:nvPr/>
          </p:nvCxnSpPr>
          <p:spPr bwMode="auto">
            <a:xfrm flipH="1">
              <a:off x="4482670" y="2343719"/>
              <a:ext cx="800695" cy="0"/>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15" name="Straight Arrow Connector 14"/>
            <p:cNvCxnSpPr/>
            <p:nvPr/>
          </p:nvCxnSpPr>
          <p:spPr bwMode="auto">
            <a:xfrm flipH="1">
              <a:off x="3309497" y="2343719"/>
              <a:ext cx="800695" cy="0"/>
            </a:xfrm>
            <a:prstGeom prst="straightConnector1">
              <a:avLst/>
            </a:prstGeom>
            <a:noFill/>
            <a:ln w="9525" cap="flat" cmpd="sng" algn="ctr">
              <a:solidFill>
                <a:srgbClr val="FF0000"/>
              </a:solidFill>
              <a:prstDash val="solid"/>
              <a:round/>
              <a:headEnd type="none" w="med" len="med"/>
              <a:tailEnd type="triangle" w="med" len="med"/>
            </a:ln>
            <a:effectLst/>
          </p:spPr>
        </p:cxnSp>
        <p:sp>
          <p:nvSpPr>
            <p:cNvPr id="16" name="Rectangle 15"/>
            <p:cNvSpPr/>
            <p:nvPr/>
          </p:nvSpPr>
          <p:spPr>
            <a:xfrm>
              <a:off x="2137691" y="2290877"/>
              <a:ext cx="1091133" cy="369332"/>
            </a:xfrm>
            <a:prstGeom prst="rect">
              <a:avLst/>
            </a:prstGeom>
          </p:spPr>
          <p:txBody>
            <a:bodyPr wrap="none">
              <a:spAutoFit/>
            </a:bodyPr>
            <a:lstStyle/>
            <a:p>
              <a:r>
                <a:rPr lang="en-US" sz="1800" dirty="0" err="1" smtClean="0">
                  <a:latin typeface="+mn-lt"/>
                  <a:cs typeface="Courier New" pitchFamily="49" charset="0"/>
                </a:rPr>
                <a:t>doFetch</a:t>
              </a:r>
              <a:endParaRPr lang="en-US" sz="1800" dirty="0">
                <a:latin typeface="+mn-lt"/>
              </a:endParaRPr>
            </a:p>
          </p:txBody>
        </p:sp>
        <p:sp>
          <p:nvSpPr>
            <p:cNvPr id="17" name="Rectangle 16"/>
            <p:cNvSpPr/>
            <p:nvPr/>
          </p:nvSpPr>
          <p:spPr>
            <a:xfrm>
              <a:off x="5294523" y="2291471"/>
              <a:ext cx="1381019" cy="369332"/>
            </a:xfrm>
            <a:prstGeom prst="rect">
              <a:avLst/>
            </a:prstGeom>
          </p:spPr>
          <p:txBody>
            <a:bodyPr wrap="none">
              <a:spAutoFit/>
            </a:bodyPr>
            <a:lstStyle/>
            <a:p>
              <a:r>
                <a:rPr lang="en-US" sz="1800" dirty="0" err="1" smtClean="0">
                  <a:latin typeface="+mn-lt"/>
                  <a:cs typeface="Courier New" pitchFamily="49" charset="0"/>
                </a:rPr>
                <a:t>doExecute</a:t>
              </a:r>
              <a:endParaRPr lang="en-US" sz="1800" dirty="0">
                <a:latin typeface="+mn-lt"/>
              </a:endParaRPr>
            </a:p>
          </p:txBody>
        </p:sp>
        <p:sp>
          <p:nvSpPr>
            <p:cNvPr id="18" name="TextBox 17"/>
            <p:cNvSpPr txBox="1"/>
            <p:nvPr/>
          </p:nvSpPr>
          <p:spPr>
            <a:xfrm>
              <a:off x="4125975" y="2731308"/>
              <a:ext cx="614271" cy="369332"/>
            </a:xfrm>
            <a:prstGeom prst="rect">
              <a:avLst/>
            </a:prstGeom>
            <a:noFill/>
          </p:spPr>
          <p:txBody>
            <a:bodyPr wrap="none" rtlCol="0">
              <a:spAutoFit/>
            </a:bodyPr>
            <a:lstStyle/>
            <a:p>
              <a:r>
                <a:rPr lang="en-US" sz="1800" dirty="0" smtClean="0"/>
                <a:t>d2e</a:t>
              </a:r>
              <a:endParaRPr lang="en-US" dirty="0" smtClean="0"/>
            </a:p>
          </p:txBody>
        </p:sp>
        <p:sp>
          <p:nvSpPr>
            <p:cNvPr id="19" name="TextBox 18"/>
            <p:cNvSpPr txBox="1"/>
            <p:nvPr/>
          </p:nvSpPr>
          <p:spPr>
            <a:xfrm>
              <a:off x="3893577" y="1920433"/>
              <a:ext cx="1075936" cy="369332"/>
            </a:xfrm>
            <a:prstGeom prst="rect">
              <a:avLst/>
            </a:prstGeom>
            <a:noFill/>
          </p:spPr>
          <p:txBody>
            <a:bodyPr wrap="none" rtlCol="0">
              <a:spAutoFit/>
            </a:bodyPr>
            <a:lstStyle/>
            <a:p>
              <a:r>
                <a:rPr lang="en-US" sz="1800" dirty="0" smtClean="0"/>
                <a:t>redirect</a:t>
              </a:r>
            </a:p>
          </p:txBody>
        </p:sp>
        <p:sp>
          <p:nvSpPr>
            <p:cNvPr id="20" name="Rectangle 17"/>
            <p:cNvSpPr>
              <a:spLocks noChangeArrowheads="1"/>
            </p:cNvSpPr>
            <p:nvPr/>
          </p:nvSpPr>
          <p:spPr bwMode="auto">
            <a:xfrm>
              <a:off x="2902075" y="1496546"/>
              <a:ext cx="3234224" cy="414364"/>
            </a:xfrm>
            <a:prstGeom prst="rect">
              <a:avLst/>
            </a:prstGeom>
            <a:solidFill>
              <a:schemeClr val="accent5">
                <a:lumMod val="75000"/>
              </a:schemeClr>
            </a:solid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defRPr/>
              </a:pPr>
              <a:r>
                <a:rPr lang="en-US"/>
                <a:t>Register File</a:t>
              </a:r>
            </a:p>
          </p:txBody>
        </p:sp>
        <p:sp>
          <p:nvSpPr>
            <p:cNvPr id="21" name="Rectangle 17"/>
            <p:cNvSpPr>
              <a:spLocks noChangeArrowheads="1"/>
            </p:cNvSpPr>
            <p:nvPr/>
          </p:nvSpPr>
          <p:spPr bwMode="auto">
            <a:xfrm>
              <a:off x="2916682" y="3112104"/>
              <a:ext cx="3234224" cy="414364"/>
            </a:xfrm>
            <a:prstGeom prst="rect">
              <a:avLst/>
            </a:prstGeom>
            <a:solidFill>
              <a:schemeClr val="accent5">
                <a:lumMod val="75000"/>
              </a:schemeClr>
            </a:solid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defRPr/>
              </a:pPr>
              <a:r>
                <a:rPr lang="en-US" dirty="0" smtClean="0"/>
                <a:t>Scoreboard</a:t>
              </a:r>
              <a:endParaRPr lang="en-US" dirty="0"/>
            </a:p>
          </p:txBody>
        </p:sp>
        <p:cxnSp>
          <p:nvCxnSpPr>
            <p:cNvPr id="22" name="Straight Arrow Connector 21"/>
            <p:cNvCxnSpPr>
              <a:stCxn id="8" idx="1"/>
            </p:cNvCxnSpPr>
            <p:nvPr/>
          </p:nvCxnSpPr>
          <p:spPr bwMode="auto">
            <a:xfrm>
              <a:off x="2647933" y="2813663"/>
              <a:ext cx="401897" cy="298441"/>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23" name="Straight Arrow Connector 22"/>
            <p:cNvCxnSpPr/>
            <p:nvPr/>
          </p:nvCxnSpPr>
          <p:spPr bwMode="auto">
            <a:xfrm>
              <a:off x="2813707" y="2815724"/>
              <a:ext cx="401897" cy="298441"/>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24" name="Straight Arrow Connector 23"/>
            <p:cNvCxnSpPr/>
            <p:nvPr/>
          </p:nvCxnSpPr>
          <p:spPr bwMode="auto">
            <a:xfrm flipH="1">
              <a:off x="5474214" y="2800936"/>
              <a:ext cx="401897" cy="298441"/>
            </a:xfrm>
            <a:prstGeom prst="straightConnector1">
              <a:avLst/>
            </a:prstGeom>
            <a:noFill/>
            <a:ln w="9525" cap="flat" cmpd="sng" algn="ctr">
              <a:solidFill>
                <a:srgbClr val="FF0000"/>
              </a:solidFill>
              <a:prstDash val="solid"/>
              <a:round/>
              <a:headEnd type="none" w="med" len="med"/>
              <a:tailEnd type="triangle" w="med" len="med"/>
            </a:ln>
            <a:effectLst/>
          </p:spPr>
        </p:cxnSp>
        <p:sp>
          <p:nvSpPr>
            <p:cNvPr id="25" name="TextBox 24"/>
            <p:cNvSpPr txBox="1"/>
            <p:nvPr/>
          </p:nvSpPr>
          <p:spPr>
            <a:xfrm>
              <a:off x="5634819" y="2785423"/>
              <a:ext cx="1054584" cy="369332"/>
            </a:xfrm>
            <a:prstGeom prst="rect">
              <a:avLst/>
            </a:prstGeom>
            <a:noFill/>
          </p:spPr>
          <p:txBody>
            <a:bodyPr wrap="none" rtlCol="0">
              <a:spAutoFit/>
            </a:bodyPr>
            <a:lstStyle/>
            <a:p>
              <a:r>
                <a:rPr lang="en-US" sz="1800" dirty="0" smtClean="0"/>
                <a:t>remove</a:t>
              </a:r>
              <a:endParaRPr lang="en-US" sz="1800" dirty="0"/>
            </a:p>
          </p:txBody>
        </p:sp>
        <p:sp>
          <p:nvSpPr>
            <p:cNvPr id="26" name="TextBox 25"/>
            <p:cNvSpPr txBox="1"/>
            <p:nvPr/>
          </p:nvSpPr>
          <p:spPr>
            <a:xfrm>
              <a:off x="1938402" y="2785423"/>
              <a:ext cx="944489" cy="369332"/>
            </a:xfrm>
            <a:prstGeom prst="rect">
              <a:avLst/>
            </a:prstGeom>
            <a:noFill/>
          </p:spPr>
          <p:txBody>
            <a:bodyPr wrap="none" rtlCol="0">
              <a:spAutoFit/>
            </a:bodyPr>
            <a:lstStyle/>
            <a:p>
              <a:r>
                <a:rPr lang="en-US" sz="1800" dirty="0" smtClean="0"/>
                <a:t>search</a:t>
              </a:r>
              <a:endParaRPr lang="en-US" sz="1800" dirty="0"/>
            </a:p>
          </p:txBody>
        </p:sp>
        <p:sp>
          <p:nvSpPr>
            <p:cNvPr id="27" name="TextBox 26"/>
            <p:cNvSpPr txBox="1"/>
            <p:nvPr/>
          </p:nvSpPr>
          <p:spPr>
            <a:xfrm>
              <a:off x="3098642" y="2785423"/>
              <a:ext cx="841897" cy="369332"/>
            </a:xfrm>
            <a:prstGeom prst="rect">
              <a:avLst/>
            </a:prstGeom>
            <a:noFill/>
          </p:spPr>
          <p:txBody>
            <a:bodyPr wrap="none" rtlCol="0">
              <a:spAutoFit/>
            </a:bodyPr>
            <a:lstStyle/>
            <a:p>
              <a:r>
                <a:rPr lang="en-US" sz="1800" dirty="0" smtClean="0"/>
                <a:t>insert</a:t>
              </a:r>
              <a:endParaRPr lang="en-US" sz="1800" dirty="0"/>
            </a:p>
          </p:txBody>
        </p:sp>
        <p:cxnSp>
          <p:nvCxnSpPr>
            <p:cNvPr id="28" name="Straight Arrow Connector 27"/>
            <p:cNvCxnSpPr/>
            <p:nvPr/>
          </p:nvCxnSpPr>
          <p:spPr bwMode="auto">
            <a:xfrm flipV="1">
              <a:off x="2683258" y="1905049"/>
              <a:ext cx="401897" cy="298441"/>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29" name="Straight Arrow Connector 28"/>
            <p:cNvCxnSpPr/>
            <p:nvPr/>
          </p:nvCxnSpPr>
          <p:spPr bwMode="auto">
            <a:xfrm flipV="1">
              <a:off x="2849032" y="1907110"/>
              <a:ext cx="401897" cy="298441"/>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30" name="Straight Arrow Connector 29"/>
            <p:cNvCxnSpPr/>
            <p:nvPr/>
          </p:nvCxnSpPr>
          <p:spPr bwMode="auto">
            <a:xfrm flipH="1" flipV="1">
              <a:off x="5468773" y="1910907"/>
              <a:ext cx="401897" cy="298441"/>
            </a:xfrm>
            <a:prstGeom prst="straightConnector1">
              <a:avLst/>
            </a:prstGeom>
            <a:noFill/>
            <a:ln w="9525" cap="flat" cmpd="sng" algn="ctr">
              <a:solidFill>
                <a:srgbClr val="FF0000"/>
              </a:solidFill>
              <a:prstDash val="solid"/>
              <a:round/>
              <a:headEnd type="none" w="med" len="med"/>
              <a:tailEnd type="triangle" w="med" len="med"/>
            </a:ln>
            <a:effectLst/>
          </p:spPr>
        </p:cxnSp>
        <p:sp>
          <p:nvSpPr>
            <p:cNvPr id="31" name="TextBox 30"/>
            <p:cNvSpPr txBox="1"/>
            <p:nvPr/>
          </p:nvSpPr>
          <p:spPr>
            <a:xfrm>
              <a:off x="5649359" y="1803690"/>
              <a:ext cx="471604" cy="369332"/>
            </a:xfrm>
            <a:prstGeom prst="rect">
              <a:avLst/>
            </a:prstGeom>
            <a:noFill/>
          </p:spPr>
          <p:txBody>
            <a:bodyPr wrap="none" rtlCol="0">
              <a:spAutoFit/>
            </a:bodyPr>
            <a:lstStyle/>
            <a:p>
              <a:r>
                <a:rPr lang="en-US" sz="1800" dirty="0" err="1" smtClean="0"/>
                <a:t>wr</a:t>
              </a:r>
              <a:endParaRPr lang="en-US" sz="1800" dirty="0"/>
            </a:p>
          </p:txBody>
        </p:sp>
        <p:sp>
          <p:nvSpPr>
            <p:cNvPr id="32" name="TextBox 31"/>
            <p:cNvSpPr txBox="1"/>
            <p:nvPr/>
          </p:nvSpPr>
          <p:spPr>
            <a:xfrm>
              <a:off x="2375441" y="1846222"/>
              <a:ext cx="574196" cy="369332"/>
            </a:xfrm>
            <a:prstGeom prst="rect">
              <a:avLst/>
            </a:prstGeom>
            <a:noFill/>
          </p:spPr>
          <p:txBody>
            <a:bodyPr wrap="none" rtlCol="0">
              <a:spAutoFit/>
            </a:bodyPr>
            <a:lstStyle/>
            <a:p>
              <a:r>
                <a:rPr lang="en-US" sz="1800" dirty="0" smtClean="0"/>
                <a:t>rd1</a:t>
              </a:r>
              <a:endParaRPr lang="en-US" sz="1800" dirty="0"/>
            </a:p>
          </p:txBody>
        </p:sp>
        <p:sp>
          <p:nvSpPr>
            <p:cNvPr id="33" name="TextBox 32"/>
            <p:cNvSpPr txBox="1"/>
            <p:nvPr/>
          </p:nvSpPr>
          <p:spPr>
            <a:xfrm>
              <a:off x="3101460" y="1856855"/>
              <a:ext cx="574196" cy="369332"/>
            </a:xfrm>
            <a:prstGeom prst="rect">
              <a:avLst/>
            </a:prstGeom>
            <a:noFill/>
          </p:spPr>
          <p:txBody>
            <a:bodyPr wrap="none" rtlCol="0">
              <a:spAutoFit/>
            </a:bodyPr>
            <a:lstStyle/>
            <a:p>
              <a:r>
                <a:rPr lang="en-US" sz="1800" dirty="0" smtClean="0"/>
                <a:t>rd2</a:t>
              </a:r>
              <a:endParaRPr lang="en-US" sz="1800" dirty="0"/>
            </a:p>
          </p:txBody>
        </p:sp>
      </p:grpSp>
      <p:sp>
        <p:nvSpPr>
          <p:cNvPr id="4" name="TextBox 3"/>
          <p:cNvSpPr txBox="1"/>
          <p:nvPr/>
        </p:nvSpPr>
        <p:spPr>
          <a:xfrm>
            <a:off x="2805669" y="4175155"/>
            <a:ext cx="394660" cy="400110"/>
          </a:xfrm>
          <a:prstGeom prst="rect">
            <a:avLst/>
          </a:prstGeom>
          <a:solidFill>
            <a:schemeClr val="bg1"/>
          </a:solidFill>
        </p:spPr>
        <p:txBody>
          <a:bodyPr wrap="none" rtlCol="0">
            <a:spAutoFit/>
          </a:bodyPr>
          <a:lstStyle/>
          <a:p>
            <a:r>
              <a:rPr lang="en-US" dirty="0" smtClean="0">
                <a:solidFill>
                  <a:srgbClr val="FF0000"/>
                </a:solidFill>
              </a:rPr>
              <a:t>&lt;</a:t>
            </a:r>
            <a:endParaRPr lang="en-US" dirty="0">
              <a:solidFill>
                <a:srgbClr val="FF0000"/>
              </a:solidFill>
            </a:endParaRPr>
          </a:p>
        </p:txBody>
      </p:sp>
      <p:sp>
        <p:nvSpPr>
          <p:cNvPr id="45" name="TextBox 44"/>
          <p:cNvSpPr txBox="1"/>
          <p:nvPr/>
        </p:nvSpPr>
        <p:spPr>
          <a:xfrm>
            <a:off x="2820944" y="4486365"/>
            <a:ext cx="394660" cy="400110"/>
          </a:xfrm>
          <a:prstGeom prst="rect">
            <a:avLst/>
          </a:prstGeom>
          <a:solidFill>
            <a:schemeClr val="bg1"/>
          </a:solidFill>
        </p:spPr>
        <p:txBody>
          <a:bodyPr wrap="none" rtlCol="0">
            <a:spAutoFit/>
          </a:bodyPr>
          <a:lstStyle/>
          <a:p>
            <a:r>
              <a:rPr lang="en-US" dirty="0" smtClean="0">
                <a:solidFill>
                  <a:srgbClr val="FF0000"/>
                </a:solidFill>
              </a:rPr>
              <a:t>&lt;</a:t>
            </a:r>
            <a:endParaRPr lang="en-US" dirty="0">
              <a:solidFill>
                <a:srgbClr val="FF0000"/>
              </a:solidFill>
            </a:endParaRPr>
          </a:p>
        </p:txBody>
      </p:sp>
      <p:sp>
        <p:nvSpPr>
          <p:cNvPr id="46" name="TextBox 45"/>
          <p:cNvSpPr txBox="1"/>
          <p:nvPr/>
        </p:nvSpPr>
        <p:spPr>
          <a:xfrm>
            <a:off x="4314690" y="4466120"/>
            <a:ext cx="1611980" cy="400110"/>
          </a:xfrm>
          <a:prstGeom prst="rect">
            <a:avLst/>
          </a:prstGeom>
          <a:solidFill>
            <a:schemeClr val="bg1"/>
          </a:solidFill>
        </p:spPr>
        <p:txBody>
          <a:bodyPr wrap="none" rtlCol="0">
            <a:spAutoFit/>
          </a:bodyPr>
          <a:lstStyle/>
          <a:p>
            <a:pPr marL="0" lvl="1"/>
            <a:r>
              <a:rPr lang="en-US" dirty="0">
                <a:solidFill>
                  <a:srgbClr val="FF0000"/>
                </a:solidFill>
              </a:rPr>
              <a:t>(bypass </a:t>
            </a:r>
            <a:r>
              <a:rPr lang="en-US" dirty="0" err="1">
                <a:solidFill>
                  <a:srgbClr val="FF0000"/>
                </a:solidFill>
              </a:rPr>
              <a:t>rf</a:t>
            </a:r>
            <a:r>
              <a:rPr lang="en-US" dirty="0" smtClean="0">
                <a:solidFill>
                  <a:srgbClr val="FF0000"/>
                </a:solidFill>
              </a:rPr>
              <a:t>)</a:t>
            </a:r>
            <a:endParaRPr lang="en-US" dirty="0">
              <a:solidFill>
                <a:srgbClr val="FF0000"/>
              </a:solidFill>
            </a:endParaRPr>
          </a:p>
        </p:txBody>
      </p:sp>
      <p:sp>
        <p:nvSpPr>
          <p:cNvPr id="47" name="TextBox 46"/>
          <p:cNvSpPr txBox="1"/>
          <p:nvPr/>
        </p:nvSpPr>
        <p:spPr>
          <a:xfrm>
            <a:off x="2414216" y="5078930"/>
            <a:ext cx="1572225" cy="400110"/>
          </a:xfrm>
          <a:prstGeom prst="rect">
            <a:avLst/>
          </a:prstGeom>
          <a:solidFill>
            <a:schemeClr val="bg1"/>
          </a:solidFill>
        </p:spPr>
        <p:txBody>
          <a:bodyPr wrap="none" rtlCol="0">
            <a:spAutoFit/>
          </a:bodyPr>
          <a:lstStyle/>
          <a:p>
            <a:r>
              <a:rPr lang="en-US" dirty="0" smtClean="0">
                <a:solidFill>
                  <a:srgbClr val="FF0000"/>
                </a:solidFill>
              </a:rPr>
              <a:t>bypass </a:t>
            </a:r>
            <a:r>
              <a:rPr lang="en-US" dirty="0" err="1" smtClean="0">
                <a:solidFill>
                  <a:srgbClr val="FF0000"/>
                </a:solidFill>
              </a:rPr>
              <a:t>fifo</a:t>
            </a:r>
            <a:endParaRPr lang="en-US" dirty="0">
              <a:solidFill>
                <a:srgbClr val="FF0000"/>
              </a:solidFill>
            </a:endParaRPr>
          </a:p>
        </p:txBody>
      </p:sp>
      <p:sp>
        <p:nvSpPr>
          <p:cNvPr id="6" name="Footer Placeholder 5"/>
          <p:cNvSpPr>
            <a:spLocks noGrp="1"/>
          </p:cNvSpPr>
          <p:nvPr>
            <p:ph type="ftr" sz="quarter" idx="12"/>
          </p:nvPr>
        </p:nvSpPr>
        <p:spPr/>
        <p:txBody>
          <a:bodyPr/>
          <a:lstStyle/>
          <a:p>
            <a:pPr>
              <a:defRPr/>
            </a:pPr>
            <a:r>
              <a:rPr lang="en-US" smtClean="0"/>
              <a:t>http://csg.csail.mit.edu/6.175</a:t>
            </a:r>
            <a:endParaRPr lang="en-US" dirty="0"/>
          </a:p>
        </p:txBody>
      </p:sp>
      <p:sp>
        <p:nvSpPr>
          <p:cNvPr id="44" name="Slide Number Placeholder 43"/>
          <p:cNvSpPr>
            <a:spLocks noGrp="1"/>
          </p:cNvSpPr>
          <p:nvPr>
            <p:ph type="sldNum" sz="quarter" idx="11"/>
          </p:nvPr>
        </p:nvSpPr>
        <p:spPr/>
        <p:txBody>
          <a:bodyPr/>
          <a:lstStyle/>
          <a:p>
            <a:pPr>
              <a:defRPr/>
            </a:pPr>
            <a:r>
              <a:rPr lang="en-US" smtClean="0"/>
              <a:t>L13-</a:t>
            </a:r>
            <a:fld id="{D02EE386-C9BD-4FB7-9577-6096B5320EC4}" type="slidenum">
              <a:rPr lang="en-US" smtClean="0"/>
              <a:pPr>
                <a:defRPr/>
              </a:pPr>
              <a:t>16</a:t>
            </a:fld>
            <a:endParaRPr lang="en-US" dirty="0"/>
          </a:p>
        </p:txBody>
      </p:sp>
      <p:sp>
        <p:nvSpPr>
          <p:cNvPr id="7" name="Date Placeholder 6"/>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303156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5" grpId="0" animBg="1"/>
      <p:bldP spid="46" grpId="0" animBg="1"/>
      <p:bldP spid="4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4"/>
          <p:cNvSpPr>
            <a:spLocks noGrp="1" noChangeArrowheads="1"/>
          </p:cNvSpPr>
          <p:nvPr>
            <p:ph type="title" idx="4294967295"/>
          </p:nvPr>
        </p:nvSpPr>
        <p:spPr/>
        <p:txBody>
          <a:bodyPr/>
          <a:lstStyle/>
          <a:p>
            <a:pPr eaLnBrk="1" hangingPunct="1"/>
            <a:r>
              <a:rPr lang="en-US" sz="4000" dirty="0" smtClean="0"/>
              <a:t>2-Stage-DH pipeline</a:t>
            </a:r>
            <a:br>
              <a:rPr lang="en-US" sz="4000" dirty="0" smtClean="0"/>
            </a:br>
            <a:r>
              <a:rPr lang="en-US" sz="2400" dirty="0" smtClean="0"/>
              <a:t>with proper specification of </a:t>
            </a:r>
            <a:r>
              <a:rPr lang="en-US" sz="2400" dirty="0" err="1" smtClean="0"/>
              <a:t>Fifos</a:t>
            </a:r>
            <a:r>
              <a:rPr lang="en-US" sz="2400" dirty="0" smtClean="0"/>
              <a:t>, </a:t>
            </a:r>
            <a:r>
              <a:rPr lang="en-US" sz="2400" dirty="0" err="1" smtClean="0"/>
              <a:t>rf</a:t>
            </a:r>
            <a:r>
              <a:rPr lang="en-US" sz="2400" dirty="0" smtClean="0"/>
              <a:t>, scoreboard</a:t>
            </a:r>
            <a:endParaRPr lang="en-US" sz="3600" dirty="0" smtClean="0"/>
          </a:p>
        </p:txBody>
      </p:sp>
      <p:sp>
        <p:nvSpPr>
          <p:cNvPr id="14338" name="Rectangle 3" descr="Rectangle: Click to edit Master text styles&#10;Second level&#10;Third level&#10;Fourth level&#10;Fifth level"/>
          <p:cNvSpPr txBox="1">
            <a:spLocks noChangeArrowheads="1"/>
          </p:cNvSpPr>
          <p:nvPr/>
        </p:nvSpPr>
        <p:spPr bwMode="auto">
          <a:xfrm>
            <a:off x="600075" y="1489074"/>
            <a:ext cx="8151813" cy="4645911"/>
          </a:xfrm>
          <a:prstGeom prst="rect">
            <a:avLst/>
          </a:prstGeom>
          <a:noFill/>
          <a:ln w="9525">
            <a:noFill/>
            <a:miter lim="800000"/>
            <a:headEnd/>
            <a:tailEnd/>
          </a:ln>
        </p:spPr>
        <p:txBody>
          <a:bodyPr/>
          <a:lstStyle/>
          <a:p>
            <a:pPr>
              <a:buClr>
                <a:schemeClr val="hlink"/>
              </a:buClr>
              <a:buSzPct val="110000"/>
              <a:buFont typeface="Wingdings" pitchFamily="2" charset="2"/>
              <a:buNone/>
            </a:pPr>
            <a:r>
              <a:rPr lang="en-US" b="1" dirty="0">
                <a:latin typeface="Courier New" pitchFamily="49" charset="0"/>
                <a:cs typeface="Courier New" pitchFamily="49" charset="0"/>
              </a:rPr>
              <a:t>module</a:t>
            </a:r>
            <a:r>
              <a:rPr lang="en-US" dirty="0">
                <a:latin typeface="Courier New" pitchFamily="49" charset="0"/>
                <a:cs typeface="Courier New" pitchFamily="49" charset="0"/>
              </a:rPr>
              <a:t> </a:t>
            </a:r>
            <a:r>
              <a:rPr lang="en-US" dirty="0" err="1">
                <a:latin typeface="Courier New" pitchFamily="49" charset="0"/>
                <a:cs typeface="Courier New" pitchFamily="49" charset="0"/>
              </a:rPr>
              <a:t>mkProc</a:t>
            </a:r>
            <a:r>
              <a:rPr lang="en-US" dirty="0">
                <a:latin typeface="Courier New" pitchFamily="49" charset="0"/>
                <a:cs typeface="Courier New" pitchFamily="49" charset="0"/>
              </a:rPr>
              <a:t>(</a:t>
            </a:r>
            <a:r>
              <a:rPr lang="en-US" dirty="0" err="1">
                <a:latin typeface="Courier New" pitchFamily="49" charset="0"/>
                <a:cs typeface="Courier New" pitchFamily="49" charset="0"/>
              </a:rPr>
              <a:t>Proc</a:t>
            </a:r>
            <a:r>
              <a:rPr lang="en-US" dirty="0">
                <a:latin typeface="Courier New" pitchFamily="49" charset="0"/>
                <a:cs typeface="Courier New" pitchFamily="49" charset="0"/>
              </a:rPr>
              <a:t>);</a:t>
            </a:r>
          </a:p>
          <a:p>
            <a:pPr>
              <a:buClr>
                <a:schemeClr val="hlink"/>
              </a:buClr>
              <a:buSzPct val="110000"/>
              <a:buFont typeface="Wingdings" pitchFamily="2" charset="2"/>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Reg</a:t>
            </a:r>
            <a:r>
              <a:rPr lang="en-US" dirty="0">
                <a:latin typeface="Courier New" pitchFamily="49" charset="0"/>
                <a:cs typeface="Courier New" pitchFamily="49" charset="0"/>
              </a:rPr>
              <a:t>#(</a:t>
            </a:r>
            <a:r>
              <a:rPr lang="en-US" dirty="0" err="1">
                <a:latin typeface="Courier New" pitchFamily="49" charset="0"/>
                <a:cs typeface="Courier New" pitchFamily="49" charset="0"/>
              </a:rPr>
              <a:t>Addr</a:t>
            </a:r>
            <a:r>
              <a:rPr lang="en-US" dirty="0">
                <a:latin typeface="Courier New" pitchFamily="49" charset="0"/>
                <a:cs typeface="Courier New" pitchFamily="49" charset="0"/>
              </a:rPr>
              <a:t>)        pc &lt;- </a:t>
            </a:r>
            <a:r>
              <a:rPr lang="en-US" dirty="0" err="1">
                <a:latin typeface="Courier New" pitchFamily="49" charset="0"/>
                <a:cs typeface="Courier New" pitchFamily="49" charset="0"/>
              </a:rPr>
              <a:t>mkRegU</a:t>
            </a:r>
            <a:r>
              <a:rPr lang="en-US" dirty="0">
                <a:latin typeface="Courier New" pitchFamily="49" charset="0"/>
                <a:cs typeface="Courier New" pitchFamily="49" charset="0"/>
              </a:rPr>
              <a:t>;</a:t>
            </a:r>
          </a:p>
          <a:p>
            <a:pPr>
              <a:buClr>
                <a:schemeClr val="hlink"/>
              </a:buClr>
              <a:buSzPct val="110000"/>
              <a:buFont typeface="Wingdings" pitchFamily="2" charset="2"/>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RFile</a:t>
            </a:r>
            <a:r>
              <a:rPr lang="en-US" dirty="0">
                <a:latin typeface="Courier New" pitchFamily="49" charset="0"/>
                <a:cs typeface="Courier New" pitchFamily="49" charset="0"/>
              </a:rPr>
              <a:t>             </a:t>
            </a:r>
            <a:r>
              <a:rPr lang="en-US" dirty="0" err="1">
                <a:latin typeface="Courier New" pitchFamily="49" charset="0"/>
                <a:cs typeface="Courier New" pitchFamily="49" charset="0"/>
              </a:rPr>
              <a:t>rf</a:t>
            </a:r>
            <a:r>
              <a:rPr lang="en-US" dirty="0">
                <a:latin typeface="Courier New" pitchFamily="49" charset="0"/>
                <a:cs typeface="Courier New" pitchFamily="49" charset="0"/>
              </a:rPr>
              <a:t> &lt;- </a:t>
            </a:r>
            <a:r>
              <a:rPr lang="en-US" dirty="0" err="1" smtClean="0">
                <a:solidFill>
                  <a:srgbClr val="FF0000"/>
                </a:solidFill>
                <a:latin typeface="Courier New" pitchFamily="49" charset="0"/>
                <a:cs typeface="Courier New" pitchFamily="49" charset="0"/>
              </a:rPr>
              <a:t>mkBypassRFile</a:t>
            </a:r>
            <a:r>
              <a:rPr lang="en-US" dirty="0">
                <a:latin typeface="Courier New" pitchFamily="49" charset="0"/>
                <a:cs typeface="Courier New" pitchFamily="49" charset="0"/>
              </a:rPr>
              <a:t>;</a:t>
            </a:r>
          </a:p>
          <a:p>
            <a:pPr>
              <a:buClr>
                <a:schemeClr val="hlink"/>
              </a:buClr>
              <a:buSzPct val="110000"/>
              <a:buFont typeface="Wingdings" pitchFamily="2" charset="2"/>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IMemory</a:t>
            </a:r>
            <a:r>
              <a:rPr lang="en-US" dirty="0">
                <a:latin typeface="Courier New" pitchFamily="49" charset="0"/>
                <a:cs typeface="Courier New" pitchFamily="49" charset="0"/>
              </a:rPr>
              <a:t>         </a:t>
            </a:r>
            <a:r>
              <a:rPr lang="en-US" dirty="0" err="1">
                <a:latin typeface="Courier New" pitchFamily="49" charset="0"/>
                <a:cs typeface="Courier New" pitchFamily="49" charset="0"/>
              </a:rPr>
              <a:t>iMem</a:t>
            </a:r>
            <a:r>
              <a:rPr lang="en-US" dirty="0">
                <a:latin typeface="Courier New" pitchFamily="49" charset="0"/>
                <a:cs typeface="Courier New" pitchFamily="49" charset="0"/>
              </a:rPr>
              <a:t> &lt;- </a:t>
            </a:r>
            <a:r>
              <a:rPr lang="en-US" dirty="0" err="1">
                <a:latin typeface="Courier New" pitchFamily="49" charset="0"/>
                <a:cs typeface="Courier New" pitchFamily="49" charset="0"/>
              </a:rPr>
              <a:t>mkIMemory</a:t>
            </a:r>
            <a:r>
              <a:rPr lang="en-US" dirty="0">
                <a:latin typeface="Courier New" pitchFamily="49" charset="0"/>
                <a:cs typeface="Courier New" pitchFamily="49" charset="0"/>
              </a:rPr>
              <a:t>;</a:t>
            </a:r>
          </a:p>
          <a:p>
            <a:pPr>
              <a:buClr>
                <a:schemeClr val="hlink"/>
              </a:buClr>
              <a:buSzPct val="110000"/>
              <a:buFont typeface="Wingdings" pitchFamily="2" charset="2"/>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DMemory</a:t>
            </a:r>
            <a:r>
              <a:rPr lang="en-US" dirty="0">
                <a:latin typeface="Courier New" pitchFamily="49" charset="0"/>
                <a:cs typeface="Courier New" pitchFamily="49" charset="0"/>
              </a:rPr>
              <a:t>         </a:t>
            </a:r>
            <a:r>
              <a:rPr lang="en-US" dirty="0" err="1">
                <a:latin typeface="Courier New" pitchFamily="49" charset="0"/>
                <a:cs typeface="Courier New" pitchFamily="49" charset="0"/>
              </a:rPr>
              <a:t>dMem</a:t>
            </a:r>
            <a:r>
              <a:rPr lang="en-US" dirty="0">
                <a:latin typeface="Courier New" pitchFamily="49" charset="0"/>
                <a:cs typeface="Courier New" pitchFamily="49" charset="0"/>
              </a:rPr>
              <a:t> &lt;- </a:t>
            </a:r>
            <a:r>
              <a:rPr lang="en-US" dirty="0" err="1">
                <a:latin typeface="Courier New" pitchFamily="49" charset="0"/>
                <a:cs typeface="Courier New" pitchFamily="49" charset="0"/>
              </a:rPr>
              <a:t>mkDMemory</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a:p>
            <a:pPr>
              <a:buClr>
                <a:schemeClr val="hlink"/>
              </a:buClr>
              <a:buSzPct val="110000"/>
              <a:buFont typeface="Wingdings" pitchFamily="2" charset="2"/>
              <a:buNone/>
            </a:pPr>
            <a:r>
              <a:rPr lang="en-US" dirty="0">
                <a:latin typeface="Courier New" pitchFamily="49" charset="0"/>
                <a:cs typeface="Courier New" pitchFamily="49" charset="0"/>
              </a:rPr>
              <a:t>  </a:t>
            </a:r>
            <a:r>
              <a:rPr lang="en-US" dirty="0" err="1" smtClean="0">
                <a:latin typeface="Courier New" pitchFamily="49" charset="0"/>
                <a:cs typeface="Courier New" pitchFamily="49" charset="0"/>
              </a:rPr>
              <a:t>Fifo</a:t>
            </a:r>
            <a:r>
              <a:rPr lang="en-US" dirty="0" smtClean="0">
                <a:latin typeface="Courier New" pitchFamily="49" charset="0"/>
                <a:cs typeface="Courier New" pitchFamily="49" charset="0"/>
              </a:rPr>
              <a:t>#(Decode2Execute</a:t>
            </a:r>
            <a:r>
              <a:rPr lang="en-US" dirty="0">
                <a:latin typeface="Courier New" pitchFamily="49" charset="0"/>
                <a:cs typeface="Courier New" pitchFamily="49" charset="0"/>
              </a:rPr>
              <a:t>) </a:t>
            </a:r>
            <a:r>
              <a:rPr lang="en-US" dirty="0" smtClean="0">
                <a:latin typeface="Courier New" pitchFamily="49" charset="0"/>
                <a:cs typeface="Courier New" pitchFamily="49" charset="0"/>
              </a:rPr>
              <a:t>d2e </a:t>
            </a:r>
            <a:r>
              <a:rPr lang="en-US" dirty="0">
                <a:latin typeface="Courier New" pitchFamily="49" charset="0"/>
                <a:cs typeface="Courier New" pitchFamily="49" charset="0"/>
              </a:rPr>
              <a:t>&lt;- </a:t>
            </a:r>
            <a:r>
              <a:rPr lang="en-US" dirty="0" err="1" smtClean="0">
                <a:solidFill>
                  <a:srgbClr val="FF0000"/>
                </a:solidFill>
                <a:latin typeface="Courier New" pitchFamily="49" charset="0"/>
                <a:cs typeface="Courier New" pitchFamily="49" charset="0"/>
              </a:rPr>
              <a:t>mkPipelineFifo</a:t>
            </a:r>
            <a:r>
              <a:rPr lang="en-US" dirty="0" smtClean="0">
                <a:solidFill>
                  <a:srgbClr val="FF0000"/>
                </a:solidFill>
                <a:latin typeface="Courier New" pitchFamily="49" charset="0"/>
                <a:cs typeface="Courier New" pitchFamily="49" charset="0"/>
              </a:rPr>
              <a:t>;</a:t>
            </a:r>
            <a:endParaRPr lang="en-US" dirty="0">
              <a:solidFill>
                <a:srgbClr val="FF0000"/>
              </a:solidFill>
              <a:latin typeface="Courier New" pitchFamily="49" charset="0"/>
              <a:cs typeface="Courier New" pitchFamily="49" charset="0"/>
            </a:endParaRPr>
          </a:p>
          <a:p>
            <a:pPr>
              <a:buClr>
                <a:schemeClr val="hlink"/>
              </a:buClr>
              <a:buSzPct val="110000"/>
              <a:buFont typeface="Wingdings" pitchFamily="2" charset="2"/>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Reg</a:t>
            </a:r>
            <a:r>
              <a:rPr lang="en-US" dirty="0">
                <a:latin typeface="Courier New" pitchFamily="49" charset="0"/>
                <a:cs typeface="Courier New" pitchFamily="49" charset="0"/>
              </a:rPr>
              <a:t>#(</a:t>
            </a:r>
            <a:r>
              <a:rPr lang="en-US" dirty="0" err="1">
                <a:latin typeface="Courier New" pitchFamily="49" charset="0"/>
                <a:cs typeface="Courier New" pitchFamily="49" charset="0"/>
              </a:rPr>
              <a:t>Bool</a:t>
            </a:r>
            <a:r>
              <a:rPr lang="en-US" dirty="0">
                <a:latin typeface="Courier New" pitchFamily="49" charset="0"/>
                <a:cs typeface="Courier New" pitchFamily="49" charset="0"/>
              </a:rPr>
              <a:t>)    </a:t>
            </a:r>
            <a:r>
              <a:rPr lang="en-US" dirty="0" err="1">
                <a:latin typeface="Courier New" pitchFamily="49" charset="0"/>
                <a:cs typeface="Courier New" pitchFamily="49" charset="0"/>
              </a:rPr>
              <a:t>fEpoch</a:t>
            </a:r>
            <a:r>
              <a:rPr lang="en-US" dirty="0">
                <a:latin typeface="Courier New" pitchFamily="49" charset="0"/>
                <a:cs typeface="Courier New" pitchFamily="49" charset="0"/>
              </a:rPr>
              <a:t> &lt;- </a:t>
            </a:r>
            <a:r>
              <a:rPr lang="en-US" dirty="0" err="1">
                <a:latin typeface="Courier New" pitchFamily="49" charset="0"/>
                <a:cs typeface="Courier New" pitchFamily="49" charset="0"/>
              </a:rPr>
              <a:t>mkReg</a:t>
            </a:r>
            <a:r>
              <a:rPr lang="en-US" dirty="0">
                <a:latin typeface="Courier New" pitchFamily="49" charset="0"/>
                <a:cs typeface="Courier New" pitchFamily="49" charset="0"/>
              </a:rPr>
              <a:t>(False);</a:t>
            </a:r>
          </a:p>
          <a:p>
            <a:pPr>
              <a:buClr>
                <a:schemeClr val="hlink"/>
              </a:buClr>
              <a:buSzPct val="110000"/>
              <a:buFont typeface="Wingdings" pitchFamily="2" charset="2"/>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Reg</a:t>
            </a:r>
            <a:r>
              <a:rPr lang="en-US" dirty="0">
                <a:latin typeface="Courier New" pitchFamily="49" charset="0"/>
                <a:cs typeface="Courier New" pitchFamily="49" charset="0"/>
              </a:rPr>
              <a:t>#(</a:t>
            </a:r>
            <a:r>
              <a:rPr lang="en-US" dirty="0" err="1">
                <a:latin typeface="Courier New" pitchFamily="49" charset="0"/>
                <a:cs typeface="Courier New" pitchFamily="49" charset="0"/>
              </a:rPr>
              <a:t>Bool</a:t>
            </a:r>
            <a:r>
              <a:rPr lang="en-US" dirty="0">
                <a:latin typeface="Courier New" pitchFamily="49" charset="0"/>
                <a:cs typeface="Courier New" pitchFamily="49" charset="0"/>
              </a:rPr>
              <a:t>)    </a:t>
            </a:r>
            <a:r>
              <a:rPr lang="en-US" dirty="0" err="1">
                <a:latin typeface="Courier New" pitchFamily="49" charset="0"/>
                <a:cs typeface="Courier New" pitchFamily="49" charset="0"/>
              </a:rPr>
              <a:t>eEpoch</a:t>
            </a:r>
            <a:r>
              <a:rPr lang="en-US" dirty="0">
                <a:latin typeface="Courier New" pitchFamily="49" charset="0"/>
                <a:cs typeface="Courier New" pitchFamily="49" charset="0"/>
              </a:rPr>
              <a:t> &lt;- </a:t>
            </a:r>
            <a:r>
              <a:rPr lang="en-US" dirty="0" err="1">
                <a:latin typeface="Courier New" pitchFamily="49" charset="0"/>
                <a:cs typeface="Courier New" pitchFamily="49" charset="0"/>
              </a:rPr>
              <a:t>mkReg</a:t>
            </a:r>
            <a:r>
              <a:rPr lang="en-US" dirty="0">
                <a:latin typeface="Courier New" pitchFamily="49" charset="0"/>
                <a:cs typeface="Courier New" pitchFamily="49" charset="0"/>
              </a:rPr>
              <a:t>(False</a:t>
            </a:r>
            <a:r>
              <a:rPr lang="en-US" dirty="0" smtClean="0">
                <a:latin typeface="Courier New" pitchFamily="49" charset="0"/>
                <a:cs typeface="Courier New" pitchFamily="49" charset="0"/>
              </a:rPr>
              <a:t>);</a:t>
            </a:r>
          </a:p>
          <a:p>
            <a:pPr>
              <a:buClr>
                <a:schemeClr val="hlink"/>
              </a:buClr>
              <a:buSzPct val="110000"/>
              <a:buFont typeface="Wingdings" pitchFamily="2" charset="2"/>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Fifo</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Addr</a:t>
            </a:r>
            <a:r>
              <a:rPr lang="en-US" dirty="0">
                <a:latin typeface="Courier New" pitchFamily="49" charset="0"/>
                <a:cs typeface="Courier New" pitchFamily="49" charset="0"/>
              </a:rPr>
              <a:t>) </a:t>
            </a:r>
            <a:r>
              <a:rPr lang="en-US" dirty="0" smtClean="0">
                <a:latin typeface="Courier New" pitchFamily="49" charset="0"/>
                <a:cs typeface="Courier New" pitchFamily="49" charset="0"/>
              </a:rPr>
              <a:t>redirect </a:t>
            </a:r>
            <a:r>
              <a:rPr lang="en-US" dirty="0">
                <a:latin typeface="Courier New" pitchFamily="49" charset="0"/>
                <a:cs typeface="Courier New" pitchFamily="49" charset="0"/>
              </a:rPr>
              <a:t>&lt;- </a:t>
            </a:r>
            <a:r>
              <a:rPr lang="en-US" dirty="0" err="1" smtClean="0">
                <a:solidFill>
                  <a:srgbClr val="FF0000"/>
                </a:solidFill>
                <a:latin typeface="Courier New" pitchFamily="49" charset="0"/>
                <a:cs typeface="Courier New" pitchFamily="49" charset="0"/>
              </a:rPr>
              <a:t>mkBypassFifo</a:t>
            </a:r>
            <a:r>
              <a:rPr lang="en-US" dirty="0" smtClean="0">
                <a:solidFill>
                  <a:srgbClr val="FF0000"/>
                </a:solidFill>
                <a:latin typeface="Courier New" pitchFamily="49" charset="0"/>
                <a:cs typeface="Courier New" pitchFamily="49" charset="0"/>
              </a:rPr>
              <a:t>;</a:t>
            </a:r>
          </a:p>
          <a:p>
            <a:pPr>
              <a:buClr>
                <a:schemeClr val="hlink"/>
              </a:buClr>
              <a:buSzPct val="110000"/>
              <a:buFont typeface="Wingdings" pitchFamily="2" charset="2"/>
              <a:buNone/>
            </a:pPr>
            <a:endParaRPr lang="en-US" dirty="0">
              <a:latin typeface="Courier New" pitchFamily="49" charset="0"/>
              <a:cs typeface="Courier New" pitchFamily="49" charset="0"/>
            </a:endParaRPr>
          </a:p>
          <a:p>
            <a:pPr>
              <a:buClr>
                <a:schemeClr val="hlink"/>
              </a:buClr>
              <a:buSzPct val="110000"/>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Scoreboard</a:t>
            </a:r>
            <a:r>
              <a:rPr lang="en-US" dirty="0">
                <a:latin typeface="Courier New" pitchFamily="49" charset="0"/>
                <a:cs typeface="Courier New" pitchFamily="49" charset="0"/>
              </a:rPr>
              <a:t>#(1) </a:t>
            </a:r>
            <a:r>
              <a:rPr lang="en-US" dirty="0" err="1">
                <a:latin typeface="Courier New" pitchFamily="49" charset="0"/>
                <a:cs typeface="Courier New" pitchFamily="49" charset="0"/>
              </a:rPr>
              <a:t>sb</a:t>
            </a:r>
            <a:r>
              <a:rPr lang="en-US" dirty="0">
                <a:latin typeface="Courier New" pitchFamily="49" charset="0"/>
                <a:cs typeface="Courier New" pitchFamily="49" charset="0"/>
              </a:rPr>
              <a:t> &lt;- </a:t>
            </a:r>
            <a:r>
              <a:rPr lang="en-US" dirty="0" err="1" smtClean="0">
                <a:solidFill>
                  <a:srgbClr val="FF0000"/>
                </a:solidFill>
                <a:latin typeface="Courier New" pitchFamily="49" charset="0"/>
                <a:cs typeface="Courier New" pitchFamily="49" charset="0"/>
              </a:rPr>
              <a:t>mkPipelineScoreboard</a:t>
            </a:r>
            <a:r>
              <a:rPr lang="en-US" dirty="0">
                <a:latin typeface="Courier New" pitchFamily="49" charset="0"/>
                <a:cs typeface="Courier New" pitchFamily="49" charset="0"/>
              </a:rPr>
              <a:t>;</a:t>
            </a:r>
          </a:p>
          <a:p>
            <a:pPr>
              <a:buClr>
                <a:schemeClr val="hlink"/>
              </a:buClr>
              <a:buSzPct val="110000"/>
              <a:buFont typeface="Wingdings" pitchFamily="2" charset="2"/>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a:latin typeface="Courier New" pitchFamily="49" charset="0"/>
                <a:cs typeface="Courier New" pitchFamily="49" charset="0"/>
              </a:rPr>
              <a:t>contains only one </a:t>
            </a:r>
            <a:r>
              <a:rPr lang="en-US" dirty="0" smtClean="0">
                <a:latin typeface="Courier New" pitchFamily="49" charset="0"/>
                <a:cs typeface="Courier New" pitchFamily="49" charset="0"/>
              </a:rPr>
              <a:t>slot because Execute </a:t>
            </a:r>
          </a:p>
          <a:p>
            <a:pPr>
              <a:buClr>
                <a:schemeClr val="hlink"/>
              </a:buClr>
              <a:buSzPct val="110000"/>
              <a:buFont typeface="Wingdings" pitchFamily="2" charset="2"/>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 can contain at most one instruction</a:t>
            </a:r>
          </a:p>
          <a:p>
            <a:pPr>
              <a:buClr>
                <a:schemeClr val="hlink"/>
              </a:buClr>
              <a:buSzPct val="110000"/>
              <a:buFont typeface="Wingdings" pitchFamily="2" charset="2"/>
              <a:buNone/>
            </a:pPr>
            <a:endParaRPr lang="en-US" dirty="0">
              <a:latin typeface="Courier New" pitchFamily="49" charset="0"/>
              <a:cs typeface="Courier New" pitchFamily="49" charset="0"/>
            </a:endParaRPr>
          </a:p>
          <a:p>
            <a:pPr>
              <a:buClr>
                <a:schemeClr val="hlink"/>
              </a:buClr>
              <a:buSzPct val="110000"/>
              <a:buFont typeface="Wingdings" pitchFamily="2" charset="2"/>
              <a:buNone/>
            </a:pPr>
            <a:r>
              <a:rPr lang="en-US" b="1" dirty="0" smtClean="0">
                <a:latin typeface="Courier New" pitchFamily="49" charset="0"/>
                <a:cs typeface="Courier New" pitchFamily="49" charset="0"/>
              </a:rPr>
              <a:t>  rule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doFetch</a:t>
            </a:r>
            <a:r>
              <a:rPr lang="en-US" dirty="0" smtClean="0">
                <a:latin typeface="Courier New" pitchFamily="49" charset="0"/>
                <a:cs typeface="Courier New" pitchFamily="49" charset="0"/>
              </a:rPr>
              <a:t> …</a:t>
            </a:r>
          </a:p>
          <a:p>
            <a:pPr>
              <a:buClr>
                <a:schemeClr val="hlink"/>
              </a:buClr>
              <a:buSzPct val="110000"/>
              <a:buFont typeface="Wingdings" pitchFamily="2" charset="2"/>
              <a:buNone/>
            </a:pPr>
            <a:r>
              <a:rPr lang="en-US" b="1" dirty="0">
                <a:latin typeface="Courier New" pitchFamily="49" charset="0"/>
                <a:cs typeface="Courier New" pitchFamily="49" charset="0"/>
              </a:rPr>
              <a:t> </a:t>
            </a:r>
            <a:r>
              <a:rPr lang="en-US" b="1" dirty="0" smtClean="0">
                <a:latin typeface="Courier New" pitchFamily="49" charset="0"/>
                <a:cs typeface="Courier New" pitchFamily="49" charset="0"/>
              </a:rPr>
              <a:t> rule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doExecute</a:t>
            </a:r>
            <a:r>
              <a:rPr lang="en-US" dirty="0" smtClean="0">
                <a:latin typeface="Courier New" pitchFamily="49" charset="0"/>
                <a:cs typeface="Courier New" pitchFamily="49" charset="0"/>
              </a:rPr>
              <a:t> </a:t>
            </a:r>
            <a:r>
              <a:rPr lang="en-US" dirty="0">
                <a:latin typeface="Courier New" pitchFamily="49" charset="0"/>
                <a:cs typeface="Courier New" pitchFamily="49" charset="0"/>
              </a:rPr>
              <a:t>…</a:t>
            </a:r>
          </a:p>
        </p:txBody>
      </p:sp>
      <p:sp>
        <p:nvSpPr>
          <p:cNvPr id="3" name="TextBox 2"/>
          <p:cNvSpPr txBox="1"/>
          <p:nvPr/>
        </p:nvSpPr>
        <p:spPr>
          <a:xfrm>
            <a:off x="4267200" y="5627153"/>
            <a:ext cx="4484688" cy="1015663"/>
          </a:xfrm>
          <a:prstGeom prst="rect">
            <a:avLst/>
          </a:prstGeom>
          <a:noFill/>
        </p:spPr>
        <p:txBody>
          <a:bodyPr wrap="square" rtlCol="0">
            <a:spAutoFit/>
          </a:bodyPr>
          <a:lstStyle/>
          <a:p>
            <a:r>
              <a:rPr lang="en-US" dirty="0" smtClean="0">
                <a:solidFill>
                  <a:srgbClr val="FF0000"/>
                </a:solidFill>
                <a:latin typeface="Comic Sans MS" pitchFamily="66" charset="0"/>
              </a:rPr>
              <a:t>Can a destination register name appear more than once in the scoreboard ?</a:t>
            </a:r>
            <a:endParaRPr lang="en-US" dirty="0">
              <a:solidFill>
                <a:srgbClr val="FF0000"/>
              </a:solidFill>
              <a:latin typeface="Comic Sans MS" pitchFamily="66" charset="0"/>
            </a:endParaRPr>
          </a:p>
        </p:txBody>
      </p:sp>
      <p:sp>
        <p:nvSpPr>
          <p:cNvPr id="5" name="Footer Placeholder 4"/>
          <p:cNvSpPr>
            <a:spLocks noGrp="1"/>
          </p:cNvSpPr>
          <p:nvPr>
            <p:ph type="ftr" sz="quarter" idx="12"/>
          </p:nvPr>
        </p:nvSpPr>
        <p:spPr/>
        <p:txBody>
          <a:bodyPr/>
          <a:lstStyle/>
          <a:p>
            <a:pPr>
              <a:defRPr/>
            </a:pPr>
            <a:r>
              <a:rPr lang="en-US" smtClean="0"/>
              <a:t>http://csg.csail.mit.edu/6.175</a:t>
            </a:r>
            <a:endParaRPr lang="en-US" dirty="0"/>
          </a:p>
        </p:txBody>
      </p:sp>
      <p:sp>
        <p:nvSpPr>
          <p:cNvPr id="8" name="Slide Number Placeholder 7"/>
          <p:cNvSpPr>
            <a:spLocks noGrp="1"/>
          </p:cNvSpPr>
          <p:nvPr>
            <p:ph type="sldNum" sz="quarter" idx="11"/>
          </p:nvPr>
        </p:nvSpPr>
        <p:spPr/>
        <p:txBody>
          <a:bodyPr/>
          <a:lstStyle/>
          <a:p>
            <a:pPr>
              <a:defRPr/>
            </a:pPr>
            <a:r>
              <a:rPr lang="en-US" smtClean="0"/>
              <a:t>L13-</a:t>
            </a:r>
            <a:fld id="{D02EE386-C9BD-4FB7-9577-6096B5320EC4}" type="slidenum">
              <a:rPr lang="en-US" smtClean="0"/>
              <a:pPr>
                <a:defRPr/>
              </a:pPr>
              <a:t>17</a:t>
            </a:fld>
            <a:endParaRPr lang="en-US" dirty="0"/>
          </a:p>
        </p:txBody>
      </p:sp>
      <p:sp>
        <p:nvSpPr>
          <p:cNvPr id="2" name="Date Placeholder 1"/>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4211346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WAW hazards</a:t>
            </a:r>
            <a:endParaRPr lang="en-US" dirty="0"/>
          </a:p>
        </p:txBody>
      </p:sp>
      <p:sp>
        <p:nvSpPr>
          <p:cNvPr id="3" name="Content Placeholder 2"/>
          <p:cNvSpPr>
            <a:spLocks noGrp="1"/>
          </p:cNvSpPr>
          <p:nvPr>
            <p:ph idx="1"/>
          </p:nvPr>
        </p:nvSpPr>
        <p:spPr>
          <a:xfrm>
            <a:off x="636182" y="1543493"/>
            <a:ext cx="7772400" cy="5101856"/>
          </a:xfrm>
        </p:spPr>
        <p:txBody>
          <a:bodyPr/>
          <a:lstStyle/>
          <a:p>
            <a:r>
              <a:rPr lang="en-US" sz="2400" dirty="0" smtClean="0"/>
              <a:t>If multiple instructions in the scoreboard can update the register which the current instruction wants to read, then the current instruction has to read the update for the youngest of those instructions</a:t>
            </a:r>
          </a:p>
          <a:p>
            <a:r>
              <a:rPr lang="en-US" sz="2400" dirty="0" smtClean="0"/>
              <a:t>This is not a problem in our design because</a:t>
            </a:r>
          </a:p>
          <a:p>
            <a:pPr lvl="1"/>
            <a:r>
              <a:rPr lang="en-US" sz="2000" dirty="0" smtClean="0"/>
              <a:t>instructions are committed in order </a:t>
            </a:r>
          </a:p>
          <a:p>
            <a:pPr lvl="1"/>
            <a:r>
              <a:rPr lang="en-US" sz="2000" dirty="0" smtClean="0"/>
              <a:t>the RAW hazard for the instruction at the decode stage will remain as long as the any instruction with the required destination is present in </a:t>
            </a:r>
            <a:r>
              <a:rPr lang="en-US" sz="2000" dirty="0" err="1" smtClean="0"/>
              <a:t>sb</a:t>
            </a:r>
            <a:endParaRPr lang="en-US" sz="1600" i="1" dirty="0"/>
          </a:p>
        </p:txBody>
      </p:sp>
      <p:sp>
        <p:nvSpPr>
          <p:cNvPr id="6" name="Footer Placeholder 5"/>
          <p:cNvSpPr>
            <a:spLocks noGrp="1"/>
          </p:cNvSpPr>
          <p:nvPr>
            <p:ph type="ftr" sz="quarter" idx="12"/>
          </p:nvPr>
        </p:nvSpPr>
        <p:spPr/>
        <p:txBody>
          <a:bodyPr/>
          <a:lstStyle/>
          <a:p>
            <a:pPr>
              <a:defRPr/>
            </a:pPr>
            <a:r>
              <a:rPr lang="en-US" smtClean="0"/>
              <a:t>http://csg.csail.mit.edu/6.175</a:t>
            </a:r>
            <a:endParaRPr lang="en-US" dirty="0"/>
          </a:p>
        </p:txBody>
      </p:sp>
      <p:sp>
        <p:nvSpPr>
          <p:cNvPr id="7" name="Slide Number Placeholder 6"/>
          <p:cNvSpPr>
            <a:spLocks noGrp="1"/>
          </p:cNvSpPr>
          <p:nvPr>
            <p:ph type="sldNum" sz="quarter" idx="11"/>
          </p:nvPr>
        </p:nvSpPr>
        <p:spPr/>
        <p:txBody>
          <a:bodyPr/>
          <a:lstStyle/>
          <a:p>
            <a:pPr>
              <a:defRPr/>
            </a:pPr>
            <a:r>
              <a:rPr lang="en-US" smtClean="0"/>
              <a:t>L13-</a:t>
            </a:r>
            <a:fld id="{D02EE386-C9BD-4FB7-9577-6096B5320EC4}" type="slidenum">
              <a:rPr lang="en-US" smtClean="0"/>
              <a:pPr>
                <a:defRPr/>
              </a:pPr>
              <a:t>18</a:t>
            </a:fld>
            <a:endParaRPr lang="en-US" dirty="0"/>
          </a:p>
        </p:txBody>
      </p:sp>
      <p:sp>
        <p:nvSpPr>
          <p:cNvPr id="4" name="Date Placeholder 3"/>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1249114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55000" cy="1143000"/>
          </a:xfrm>
        </p:spPr>
        <p:txBody>
          <a:bodyPr/>
          <a:lstStyle/>
          <a:p>
            <a:r>
              <a:rPr lang="en-US" dirty="0" smtClean="0"/>
              <a:t>An alternative design for </a:t>
            </a:r>
            <a:r>
              <a:rPr lang="en-US" dirty="0" err="1" smtClean="0"/>
              <a:t>sb</a:t>
            </a:r>
            <a:endParaRPr lang="en-US" dirty="0"/>
          </a:p>
        </p:txBody>
      </p:sp>
      <p:sp>
        <p:nvSpPr>
          <p:cNvPr id="3" name="Content Placeholder 2"/>
          <p:cNvSpPr>
            <a:spLocks noGrp="1"/>
          </p:cNvSpPr>
          <p:nvPr>
            <p:ph idx="1"/>
          </p:nvPr>
        </p:nvSpPr>
        <p:spPr>
          <a:xfrm>
            <a:off x="1002608" y="3690851"/>
            <a:ext cx="7772400" cy="1546167"/>
          </a:xfrm>
        </p:spPr>
        <p:txBody>
          <a:bodyPr/>
          <a:lstStyle/>
          <a:p>
            <a:r>
              <a:rPr lang="en-US" sz="2000" dirty="0" smtClean="0"/>
              <a:t>Insert: increment the counter for register </a:t>
            </a:r>
            <a:r>
              <a:rPr lang="en-US" sz="2000" dirty="0" err="1" smtClean="0"/>
              <a:t>rd</a:t>
            </a:r>
            <a:endParaRPr lang="en-US" sz="2000" dirty="0" smtClean="0"/>
          </a:p>
          <a:p>
            <a:r>
              <a:rPr lang="en-US" sz="2000" dirty="0" smtClean="0"/>
              <a:t>Remove: decrement </a:t>
            </a:r>
            <a:r>
              <a:rPr lang="en-US" sz="2000" dirty="0"/>
              <a:t>the counter for register </a:t>
            </a:r>
            <a:r>
              <a:rPr lang="en-US" sz="2000" dirty="0" err="1" smtClean="0"/>
              <a:t>rd</a:t>
            </a:r>
            <a:endParaRPr lang="en-US" sz="2000" dirty="0" smtClean="0"/>
          </a:p>
          <a:p>
            <a:r>
              <a:rPr lang="en-US" sz="2000" dirty="0" smtClean="0"/>
              <a:t>Search: If the counter for the source register is &gt;0, return True</a:t>
            </a:r>
            <a:endParaRPr lang="en-US" sz="2000" dirty="0"/>
          </a:p>
        </p:txBody>
      </p:sp>
      <p:sp>
        <p:nvSpPr>
          <p:cNvPr id="8" name="Footer Placeholder 7"/>
          <p:cNvSpPr>
            <a:spLocks noGrp="1"/>
          </p:cNvSpPr>
          <p:nvPr>
            <p:ph type="ftr" sz="quarter" idx="12"/>
          </p:nvPr>
        </p:nvSpPr>
        <p:spPr/>
        <p:txBody>
          <a:bodyPr/>
          <a:lstStyle/>
          <a:p>
            <a:pPr>
              <a:defRPr/>
            </a:pPr>
            <a:r>
              <a:rPr lang="en-US" smtClean="0"/>
              <a:t>http://csg.csail.mit.edu/6.175</a:t>
            </a:r>
            <a:endParaRPr lang="en-US" dirty="0"/>
          </a:p>
        </p:txBody>
      </p:sp>
      <p:sp>
        <p:nvSpPr>
          <p:cNvPr id="9" name="Slide Number Placeholder 8"/>
          <p:cNvSpPr>
            <a:spLocks noGrp="1"/>
          </p:cNvSpPr>
          <p:nvPr>
            <p:ph type="sldNum" sz="quarter" idx="11"/>
          </p:nvPr>
        </p:nvSpPr>
        <p:spPr/>
        <p:txBody>
          <a:bodyPr/>
          <a:lstStyle/>
          <a:p>
            <a:pPr>
              <a:defRPr/>
            </a:pPr>
            <a:r>
              <a:rPr lang="en-US" smtClean="0"/>
              <a:t>L13-</a:t>
            </a:r>
            <a:fld id="{D02EE386-C9BD-4FB7-9577-6096B5320EC4}" type="slidenum">
              <a:rPr lang="en-US" smtClean="0"/>
              <a:pPr>
                <a:defRPr/>
              </a:pPr>
              <a:t>19</a:t>
            </a:fld>
            <a:endParaRPr lang="en-US" dirty="0"/>
          </a:p>
        </p:txBody>
      </p:sp>
      <p:sp>
        <p:nvSpPr>
          <p:cNvPr id="4" name="TextBox 3"/>
          <p:cNvSpPr txBox="1"/>
          <p:nvPr/>
        </p:nvSpPr>
        <p:spPr>
          <a:xfrm>
            <a:off x="3086332" y="5302216"/>
            <a:ext cx="5579531" cy="1015663"/>
          </a:xfrm>
          <a:prstGeom prst="rect">
            <a:avLst/>
          </a:prstGeom>
          <a:noFill/>
        </p:spPr>
        <p:txBody>
          <a:bodyPr wrap="square" rtlCol="0">
            <a:spAutoFit/>
          </a:bodyPr>
          <a:lstStyle/>
          <a:p>
            <a:r>
              <a:rPr lang="en-US" dirty="0" smtClean="0">
                <a:latin typeface="Comic Sans MS" panose="030F0702030302020204" pitchFamily="66" charset="0"/>
              </a:rPr>
              <a:t>This design </a:t>
            </a:r>
            <a:r>
              <a:rPr lang="en-US" dirty="0" smtClean="0">
                <a:latin typeface="Comic Sans MS" panose="030F0702030302020204" pitchFamily="66" charset="0"/>
              </a:rPr>
              <a:t>takes less hardware for deep pipelines </a:t>
            </a:r>
            <a:r>
              <a:rPr lang="en-US" dirty="0">
                <a:latin typeface="Comic Sans MS" panose="030F0702030302020204" pitchFamily="66" charset="0"/>
              </a:rPr>
              <a:t>and is more </a:t>
            </a:r>
            <a:r>
              <a:rPr lang="en-US" dirty="0" smtClean="0">
                <a:latin typeface="Comic Sans MS" panose="030F0702030302020204" pitchFamily="66" charset="0"/>
              </a:rPr>
              <a:t>efficient because it </a:t>
            </a:r>
            <a:r>
              <a:rPr lang="en-US" dirty="0" smtClean="0">
                <a:latin typeface="Comic Sans MS" panose="030F0702030302020204" pitchFamily="66" charset="0"/>
              </a:rPr>
              <a:t>avoids </a:t>
            </a:r>
            <a:r>
              <a:rPr lang="en-US" dirty="0" smtClean="0">
                <a:latin typeface="Comic Sans MS" panose="030F0702030302020204" pitchFamily="66" charset="0"/>
              </a:rPr>
              <a:t>associative </a:t>
            </a:r>
            <a:r>
              <a:rPr lang="en-US" dirty="0" smtClean="0">
                <a:latin typeface="Comic Sans MS" panose="030F0702030302020204" pitchFamily="66" charset="0"/>
              </a:rPr>
              <a:t>searches </a:t>
            </a:r>
            <a:endParaRPr lang="en-US" dirty="0">
              <a:latin typeface="Comic Sans MS" panose="030F0702030302020204" pitchFamily="66" charset="0"/>
            </a:endParaRPr>
          </a:p>
        </p:txBody>
      </p:sp>
      <p:sp>
        <p:nvSpPr>
          <p:cNvPr id="5" name="Date Placeholder 4"/>
          <p:cNvSpPr>
            <a:spLocks noGrp="1"/>
          </p:cNvSpPr>
          <p:nvPr>
            <p:ph type="dt" sz="half" idx="10"/>
          </p:nvPr>
        </p:nvSpPr>
        <p:spPr/>
        <p:txBody>
          <a:bodyPr/>
          <a:lstStyle/>
          <a:p>
            <a:pPr>
              <a:defRPr/>
            </a:pPr>
            <a:r>
              <a:rPr lang="en-US" smtClean="0"/>
              <a:t>October 17, 2016</a:t>
            </a:r>
            <a:endParaRPr lang="en-US" dirty="0"/>
          </a:p>
        </p:txBody>
      </p:sp>
      <p:grpSp>
        <p:nvGrpSpPr>
          <p:cNvPr id="19" name="Group 18"/>
          <p:cNvGrpSpPr/>
          <p:nvPr/>
        </p:nvGrpSpPr>
        <p:grpSpPr>
          <a:xfrm>
            <a:off x="5868785" y="1729047"/>
            <a:ext cx="2252749" cy="1863767"/>
            <a:chOff x="1280160" y="2053244"/>
            <a:chExt cx="2252749" cy="1863767"/>
          </a:xfrm>
        </p:grpSpPr>
        <p:grpSp>
          <p:nvGrpSpPr>
            <p:cNvPr id="10" name="Group 11"/>
            <p:cNvGrpSpPr>
              <a:grpSpLocks/>
            </p:cNvGrpSpPr>
            <p:nvPr/>
          </p:nvGrpSpPr>
          <p:grpSpPr bwMode="auto">
            <a:xfrm>
              <a:off x="1757690" y="2053244"/>
              <a:ext cx="653001" cy="512007"/>
              <a:chOff x="1920" y="1392"/>
              <a:chExt cx="192" cy="192"/>
            </a:xfrm>
            <a:solidFill>
              <a:schemeClr val="accent1"/>
            </a:solidFill>
          </p:grpSpPr>
          <p:sp>
            <p:nvSpPr>
              <p:cNvPr id="11" name="Rectangle 12"/>
              <p:cNvSpPr>
                <a:spLocks noChangeArrowheads="1"/>
              </p:cNvSpPr>
              <p:nvPr/>
            </p:nvSpPr>
            <p:spPr bwMode="auto">
              <a:xfrm>
                <a:off x="1968" y="1392"/>
                <a:ext cx="144" cy="192"/>
              </a:xfrm>
              <a:prstGeom prst="rect">
                <a:avLst/>
              </a:prstGeom>
              <a:grpFill/>
              <a:ln w="1905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2" name="Line 13"/>
              <p:cNvSpPr>
                <a:spLocks noChangeShapeType="1"/>
              </p:cNvSpPr>
              <p:nvPr/>
            </p:nvSpPr>
            <p:spPr bwMode="auto">
              <a:xfrm>
                <a:off x="2064" y="1392"/>
                <a:ext cx="0" cy="192"/>
              </a:xfrm>
              <a:prstGeom prst="line">
                <a:avLst/>
              </a:prstGeom>
              <a:grp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3" name="Line 14"/>
              <p:cNvSpPr>
                <a:spLocks noChangeShapeType="1"/>
              </p:cNvSpPr>
              <p:nvPr/>
            </p:nvSpPr>
            <p:spPr bwMode="auto">
              <a:xfrm>
                <a:off x="2016" y="1392"/>
                <a:ext cx="0" cy="192"/>
              </a:xfrm>
              <a:prstGeom prst="line">
                <a:avLst/>
              </a:prstGeom>
              <a:grp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4" name="Line 15"/>
              <p:cNvSpPr>
                <a:spLocks noChangeShapeType="1"/>
              </p:cNvSpPr>
              <p:nvPr/>
            </p:nvSpPr>
            <p:spPr bwMode="auto">
              <a:xfrm>
                <a:off x="1920" y="1392"/>
                <a:ext cx="48" cy="0"/>
              </a:xfrm>
              <a:prstGeom prst="line">
                <a:avLst/>
              </a:prstGeom>
              <a:grp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5" name="Line 16"/>
              <p:cNvSpPr>
                <a:spLocks noChangeShapeType="1"/>
              </p:cNvSpPr>
              <p:nvPr/>
            </p:nvSpPr>
            <p:spPr bwMode="auto">
              <a:xfrm>
                <a:off x="1920" y="1584"/>
                <a:ext cx="48" cy="0"/>
              </a:xfrm>
              <a:prstGeom prst="line">
                <a:avLst/>
              </a:prstGeom>
              <a:grp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pSp>
        <p:sp>
          <p:nvSpPr>
            <p:cNvPr id="6" name="TextBox 5"/>
            <p:cNvSpPr txBox="1"/>
            <p:nvPr/>
          </p:nvSpPr>
          <p:spPr>
            <a:xfrm>
              <a:off x="1280160" y="2593572"/>
              <a:ext cx="2252749" cy="1323439"/>
            </a:xfrm>
            <a:prstGeom prst="rect">
              <a:avLst/>
            </a:prstGeom>
            <a:noFill/>
            <a:ln>
              <a:solidFill>
                <a:srgbClr val="FF0000"/>
              </a:solidFill>
            </a:ln>
          </p:spPr>
          <p:txBody>
            <a:bodyPr wrap="square" rtlCol="0">
              <a:spAutoFit/>
            </a:bodyPr>
            <a:lstStyle/>
            <a:p>
              <a:r>
                <a:rPr lang="en-US" dirty="0" smtClean="0"/>
                <a:t>One slot to hold </a:t>
              </a:r>
              <a:r>
                <a:rPr lang="en-US" dirty="0" err="1" smtClean="0"/>
                <a:t>rd</a:t>
              </a:r>
              <a:r>
                <a:rPr lang="en-US" dirty="0" smtClean="0"/>
                <a:t> for each instruction in the pipeline</a:t>
              </a:r>
              <a:endParaRPr lang="en-US" dirty="0"/>
            </a:p>
          </p:txBody>
        </p:sp>
      </p:grpSp>
      <p:grpSp>
        <p:nvGrpSpPr>
          <p:cNvPr id="20" name="Group 19"/>
          <p:cNvGrpSpPr/>
          <p:nvPr/>
        </p:nvGrpSpPr>
        <p:grpSpPr>
          <a:xfrm>
            <a:off x="1596043" y="1842654"/>
            <a:ext cx="2344190" cy="1425752"/>
            <a:chOff x="5320145" y="2000597"/>
            <a:chExt cx="2211187" cy="1425752"/>
          </a:xfrm>
        </p:grpSpPr>
        <p:sp>
          <p:nvSpPr>
            <p:cNvPr id="7" name="Rectangle 6"/>
            <p:cNvSpPr/>
            <p:nvPr/>
          </p:nvSpPr>
          <p:spPr bwMode="auto">
            <a:xfrm>
              <a:off x="5320145" y="2000597"/>
              <a:ext cx="290946" cy="149629"/>
            </a:xfrm>
            <a:prstGeom prst="rect">
              <a:avLst/>
            </a:prstGeom>
            <a:solidFill>
              <a:schemeClr val="accent1"/>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smtClean="0">
                <a:ln>
                  <a:noFill/>
                </a:ln>
                <a:solidFill>
                  <a:schemeClr val="tx1"/>
                </a:solidFill>
                <a:effectLst/>
                <a:latin typeface="Verdana" pitchFamily="34" charset="0"/>
              </a:endParaRPr>
            </a:p>
          </p:txBody>
        </p:sp>
        <p:sp>
          <p:nvSpPr>
            <p:cNvPr id="16" name="Rectangle 15"/>
            <p:cNvSpPr/>
            <p:nvPr/>
          </p:nvSpPr>
          <p:spPr bwMode="auto">
            <a:xfrm>
              <a:off x="5771803" y="2000597"/>
              <a:ext cx="290946" cy="149629"/>
            </a:xfrm>
            <a:prstGeom prst="rect">
              <a:avLst/>
            </a:prstGeom>
            <a:solidFill>
              <a:schemeClr val="accent1"/>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smtClean="0">
                <a:ln>
                  <a:noFill/>
                </a:ln>
                <a:solidFill>
                  <a:schemeClr val="tx1"/>
                </a:solidFill>
                <a:effectLst/>
                <a:latin typeface="Verdana" pitchFamily="34" charset="0"/>
              </a:endParaRPr>
            </a:p>
          </p:txBody>
        </p:sp>
        <p:sp>
          <p:nvSpPr>
            <p:cNvPr id="17" name="Rectangle 16"/>
            <p:cNvSpPr/>
            <p:nvPr/>
          </p:nvSpPr>
          <p:spPr bwMode="auto">
            <a:xfrm>
              <a:off x="7079672" y="2000597"/>
              <a:ext cx="290946" cy="149629"/>
            </a:xfrm>
            <a:prstGeom prst="rect">
              <a:avLst/>
            </a:prstGeom>
            <a:solidFill>
              <a:schemeClr val="accent1"/>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smtClean="0">
                <a:ln>
                  <a:noFill/>
                </a:ln>
                <a:solidFill>
                  <a:schemeClr val="tx1"/>
                </a:solidFill>
                <a:effectLst/>
                <a:latin typeface="Verdana" pitchFamily="34" charset="0"/>
              </a:endParaRPr>
            </a:p>
          </p:txBody>
        </p:sp>
        <p:sp>
          <p:nvSpPr>
            <p:cNvPr id="18" name="TextBox 17"/>
            <p:cNvSpPr txBox="1"/>
            <p:nvPr/>
          </p:nvSpPr>
          <p:spPr>
            <a:xfrm>
              <a:off x="5439306" y="2410686"/>
              <a:ext cx="2092026" cy="1015663"/>
            </a:xfrm>
            <a:prstGeom prst="rect">
              <a:avLst/>
            </a:prstGeom>
            <a:noFill/>
            <a:ln>
              <a:solidFill>
                <a:srgbClr val="FF0000"/>
              </a:solidFill>
            </a:ln>
          </p:spPr>
          <p:txBody>
            <a:bodyPr wrap="square" rtlCol="0">
              <a:spAutoFit/>
            </a:bodyPr>
            <a:lstStyle/>
            <a:p>
              <a:r>
                <a:rPr lang="en-US" dirty="0" smtClean="0"/>
                <a:t>One counter for each register in </a:t>
              </a:r>
              <a:r>
                <a:rPr lang="en-US" dirty="0" err="1" smtClean="0"/>
                <a:t>rf</a:t>
              </a:r>
              <a:r>
                <a:rPr lang="en-US" dirty="0" smtClean="0"/>
                <a:t>  (Initially 0)</a:t>
              </a:r>
              <a:endParaRPr lang="en-US" dirty="0"/>
            </a:p>
          </p:txBody>
        </p:sp>
      </p:grpSp>
      <p:sp>
        <p:nvSpPr>
          <p:cNvPr id="21" name="TextBox 20"/>
          <p:cNvSpPr txBox="1"/>
          <p:nvPr/>
        </p:nvSpPr>
        <p:spPr>
          <a:xfrm>
            <a:off x="4746567" y="2327564"/>
            <a:ext cx="470000" cy="400110"/>
          </a:xfrm>
          <a:prstGeom prst="rect">
            <a:avLst/>
          </a:prstGeom>
          <a:noFill/>
        </p:spPr>
        <p:txBody>
          <a:bodyPr wrap="none" rtlCol="0">
            <a:spAutoFit/>
          </a:bodyPr>
          <a:lstStyle/>
          <a:p>
            <a:r>
              <a:rPr lang="en-US" dirty="0" smtClean="0"/>
              <a:t>vs</a:t>
            </a:r>
            <a:endParaRPr lang="en-US" dirty="0"/>
          </a:p>
        </p:txBody>
      </p:sp>
    </p:spTree>
    <p:extLst>
      <p:ext uri="{BB962C8B-B14F-4D97-AF65-F5344CB8AC3E}">
        <p14:creationId xmlns:p14="http://schemas.microsoft.com/office/powerpoint/2010/main" val="109220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4"/>
          <p:cNvSpPr>
            <a:spLocks noGrp="1" noChangeArrowheads="1"/>
          </p:cNvSpPr>
          <p:nvPr>
            <p:ph type="title" idx="4294967295"/>
          </p:nvPr>
        </p:nvSpPr>
        <p:spPr/>
        <p:txBody>
          <a:bodyPr/>
          <a:lstStyle/>
          <a:p>
            <a:pPr eaLnBrk="1" hangingPunct="1"/>
            <a:r>
              <a:rPr lang="en-US" sz="4000" dirty="0" smtClean="0"/>
              <a:t>Consider a different two-stage pipeline</a:t>
            </a:r>
            <a:endParaRPr lang="en-US" sz="3200" dirty="0" smtClean="0"/>
          </a:p>
        </p:txBody>
      </p:sp>
      <p:sp>
        <p:nvSpPr>
          <p:cNvPr id="62" name="Rectangle 61"/>
          <p:cNvSpPr/>
          <p:nvPr/>
        </p:nvSpPr>
        <p:spPr bwMode="auto">
          <a:xfrm>
            <a:off x="2828109" y="1714471"/>
            <a:ext cx="77810" cy="352060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smtClean="0">
              <a:ln>
                <a:noFill/>
              </a:ln>
              <a:solidFill>
                <a:schemeClr val="tx1"/>
              </a:solidFill>
              <a:effectLst/>
              <a:latin typeface="Verdana" pitchFamily="34" charset="0"/>
            </a:endParaRPr>
          </a:p>
        </p:txBody>
      </p:sp>
      <p:sp>
        <p:nvSpPr>
          <p:cNvPr id="55298" name="Rectangle 17"/>
          <p:cNvSpPr>
            <a:spLocks noChangeArrowheads="1"/>
          </p:cNvSpPr>
          <p:nvPr/>
        </p:nvSpPr>
        <p:spPr bwMode="auto">
          <a:xfrm>
            <a:off x="1074738" y="3256251"/>
            <a:ext cx="452437" cy="944562"/>
          </a:xfrm>
          <a:prstGeom prst="rect">
            <a:avLst/>
          </a:prstGeom>
          <a:solidFill>
            <a:schemeClr val="accent5">
              <a:lumMod val="75000"/>
            </a:schemeClr>
          </a:solid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pPr>
            <a:r>
              <a:rPr lang="en-US"/>
              <a:t>PC</a:t>
            </a:r>
          </a:p>
        </p:txBody>
      </p:sp>
      <p:sp>
        <p:nvSpPr>
          <p:cNvPr id="55300" name="Rectangle 17"/>
          <p:cNvSpPr>
            <a:spLocks noChangeArrowheads="1"/>
          </p:cNvSpPr>
          <p:nvPr/>
        </p:nvSpPr>
        <p:spPr bwMode="auto">
          <a:xfrm>
            <a:off x="3648075" y="3265776"/>
            <a:ext cx="1101725" cy="944562"/>
          </a:xfrm>
          <a:prstGeom prst="rect">
            <a:avLst/>
          </a:prstGeom>
          <a:no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pPr>
            <a:r>
              <a:rPr lang="en-US"/>
              <a:t>Decode</a:t>
            </a:r>
          </a:p>
        </p:txBody>
      </p:sp>
      <p:sp>
        <p:nvSpPr>
          <p:cNvPr id="55301" name="Rectangle 17"/>
          <p:cNvSpPr>
            <a:spLocks noChangeArrowheads="1"/>
          </p:cNvSpPr>
          <p:nvPr/>
        </p:nvSpPr>
        <p:spPr bwMode="auto">
          <a:xfrm>
            <a:off x="5099050" y="1938626"/>
            <a:ext cx="3217863" cy="711200"/>
          </a:xfrm>
          <a:prstGeom prst="rect">
            <a:avLst/>
          </a:prstGeom>
          <a:solidFill>
            <a:schemeClr val="accent5">
              <a:lumMod val="75000"/>
            </a:schemeClr>
          </a:solid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pPr>
            <a:r>
              <a:rPr lang="en-US"/>
              <a:t>Register File</a:t>
            </a:r>
          </a:p>
        </p:txBody>
      </p:sp>
      <p:sp>
        <p:nvSpPr>
          <p:cNvPr id="55302" name="Rectangle 17"/>
          <p:cNvSpPr>
            <a:spLocks noChangeArrowheads="1"/>
          </p:cNvSpPr>
          <p:nvPr/>
        </p:nvSpPr>
        <p:spPr bwMode="auto">
          <a:xfrm>
            <a:off x="5967413" y="3259426"/>
            <a:ext cx="1101725" cy="944562"/>
          </a:xfrm>
          <a:prstGeom prst="rect">
            <a:avLst/>
          </a:prstGeom>
          <a:no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pPr>
            <a:r>
              <a:rPr lang="en-US"/>
              <a:t>Execute</a:t>
            </a:r>
          </a:p>
        </p:txBody>
      </p:sp>
      <p:sp>
        <p:nvSpPr>
          <p:cNvPr id="55303" name="Rectangle 17"/>
          <p:cNvSpPr>
            <a:spLocks noChangeArrowheads="1"/>
          </p:cNvSpPr>
          <p:nvPr/>
        </p:nvSpPr>
        <p:spPr bwMode="auto">
          <a:xfrm>
            <a:off x="7065963" y="4452829"/>
            <a:ext cx="1101725" cy="782242"/>
          </a:xfrm>
          <a:prstGeom prst="rect">
            <a:avLst/>
          </a:prstGeom>
          <a:solidFill>
            <a:schemeClr val="accent5">
              <a:lumMod val="75000"/>
            </a:schemeClr>
          </a:solid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pPr>
            <a:r>
              <a:rPr lang="en-US"/>
              <a:t>Data</a:t>
            </a:r>
          </a:p>
          <a:p>
            <a:pPr algn="ctr">
              <a:lnSpc>
                <a:spcPct val="90000"/>
              </a:lnSpc>
              <a:spcBef>
                <a:spcPct val="25000"/>
              </a:spcBef>
              <a:buClr>
                <a:schemeClr val="bg1"/>
              </a:buClr>
              <a:buSzPct val="100000"/>
              <a:buFont typeface="Wingdings" pitchFamily="2" charset="2"/>
              <a:buNone/>
            </a:pPr>
            <a:r>
              <a:rPr lang="en-US"/>
              <a:t>Memory</a:t>
            </a:r>
          </a:p>
        </p:txBody>
      </p:sp>
      <p:sp>
        <p:nvSpPr>
          <p:cNvPr id="55304" name="Line 8"/>
          <p:cNvSpPr>
            <a:spLocks noChangeShapeType="1"/>
          </p:cNvSpPr>
          <p:nvPr/>
        </p:nvSpPr>
        <p:spPr bwMode="auto">
          <a:xfrm>
            <a:off x="5654675" y="4034126"/>
            <a:ext cx="311150" cy="0"/>
          </a:xfrm>
          <a:prstGeom prst="line">
            <a:avLst/>
          </a:prstGeom>
          <a:noFill/>
          <a:ln w="25400">
            <a:solidFill>
              <a:schemeClr val="tx1"/>
            </a:solidFill>
            <a:round/>
            <a:headEnd/>
            <a:tailEnd type="triangle" w="lg" len="lg"/>
          </a:ln>
        </p:spPr>
        <p:txBody>
          <a:bodyPr/>
          <a:lstStyle/>
          <a:p>
            <a:endParaRPr lang="en-US"/>
          </a:p>
        </p:txBody>
      </p:sp>
      <p:sp>
        <p:nvSpPr>
          <p:cNvPr id="55305" name="Line 8"/>
          <p:cNvSpPr>
            <a:spLocks noChangeShapeType="1"/>
          </p:cNvSpPr>
          <p:nvPr/>
        </p:nvSpPr>
        <p:spPr bwMode="auto">
          <a:xfrm>
            <a:off x="4749800" y="3821401"/>
            <a:ext cx="1214438" cy="0"/>
          </a:xfrm>
          <a:prstGeom prst="line">
            <a:avLst/>
          </a:prstGeom>
          <a:noFill/>
          <a:ln w="25400">
            <a:solidFill>
              <a:schemeClr val="tx1"/>
            </a:solidFill>
            <a:round/>
            <a:headEnd/>
            <a:tailEnd type="triangle" w="lg" len="lg"/>
          </a:ln>
        </p:spPr>
        <p:txBody>
          <a:bodyPr/>
          <a:lstStyle/>
          <a:p>
            <a:endParaRPr lang="en-US"/>
          </a:p>
        </p:txBody>
      </p:sp>
      <p:sp>
        <p:nvSpPr>
          <p:cNvPr id="55306" name="Line 8"/>
          <p:cNvSpPr>
            <a:spLocks noChangeShapeType="1"/>
          </p:cNvSpPr>
          <p:nvPr/>
        </p:nvSpPr>
        <p:spPr bwMode="auto">
          <a:xfrm>
            <a:off x="5670550" y="3429288"/>
            <a:ext cx="292100" cy="0"/>
          </a:xfrm>
          <a:prstGeom prst="line">
            <a:avLst/>
          </a:prstGeom>
          <a:noFill/>
          <a:ln w="25400">
            <a:solidFill>
              <a:schemeClr val="tx1"/>
            </a:solidFill>
            <a:round/>
            <a:headEnd/>
            <a:tailEnd type="triangle" w="lg" len="lg"/>
          </a:ln>
        </p:spPr>
        <p:txBody>
          <a:bodyPr/>
          <a:lstStyle/>
          <a:p>
            <a:endParaRPr lang="en-US"/>
          </a:p>
        </p:txBody>
      </p:sp>
      <p:sp>
        <p:nvSpPr>
          <p:cNvPr id="55307" name="Line 8"/>
          <p:cNvSpPr>
            <a:spLocks noChangeShapeType="1"/>
          </p:cNvSpPr>
          <p:nvPr/>
        </p:nvSpPr>
        <p:spPr bwMode="auto">
          <a:xfrm>
            <a:off x="5511800" y="3615026"/>
            <a:ext cx="457200" cy="0"/>
          </a:xfrm>
          <a:prstGeom prst="line">
            <a:avLst/>
          </a:prstGeom>
          <a:noFill/>
          <a:ln w="25400">
            <a:solidFill>
              <a:schemeClr val="tx1"/>
            </a:solidFill>
            <a:round/>
            <a:headEnd/>
            <a:tailEnd type="triangle" w="lg" len="lg"/>
          </a:ln>
        </p:spPr>
        <p:txBody>
          <a:bodyPr/>
          <a:lstStyle/>
          <a:p>
            <a:endParaRPr lang="en-US"/>
          </a:p>
        </p:txBody>
      </p:sp>
      <p:sp>
        <p:nvSpPr>
          <p:cNvPr id="55308" name="Line 14"/>
          <p:cNvSpPr>
            <a:spLocks noChangeShapeType="1"/>
          </p:cNvSpPr>
          <p:nvPr/>
        </p:nvSpPr>
        <p:spPr bwMode="auto">
          <a:xfrm flipV="1">
            <a:off x="5680075" y="2633951"/>
            <a:ext cx="0" cy="796925"/>
          </a:xfrm>
          <a:prstGeom prst="line">
            <a:avLst/>
          </a:prstGeom>
          <a:noFill/>
          <a:ln w="25400">
            <a:solidFill>
              <a:schemeClr val="tx1"/>
            </a:solidFill>
            <a:round/>
            <a:headEnd/>
            <a:tailEnd/>
          </a:ln>
        </p:spPr>
        <p:txBody>
          <a:bodyPr/>
          <a:lstStyle/>
          <a:p>
            <a:endParaRPr lang="en-US"/>
          </a:p>
        </p:txBody>
      </p:sp>
      <p:sp>
        <p:nvSpPr>
          <p:cNvPr id="55309" name="Line 15"/>
          <p:cNvSpPr>
            <a:spLocks noChangeShapeType="1"/>
          </p:cNvSpPr>
          <p:nvPr/>
        </p:nvSpPr>
        <p:spPr bwMode="auto">
          <a:xfrm flipV="1">
            <a:off x="5521325" y="2653001"/>
            <a:ext cx="0" cy="950912"/>
          </a:xfrm>
          <a:prstGeom prst="line">
            <a:avLst/>
          </a:prstGeom>
          <a:noFill/>
          <a:ln w="25400">
            <a:solidFill>
              <a:schemeClr val="tx1"/>
            </a:solidFill>
            <a:round/>
            <a:headEnd/>
            <a:tailEnd/>
          </a:ln>
        </p:spPr>
        <p:txBody>
          <a:bodyPr/>
          <a:lstStyle/>
          <a:p>
            <a:endParaRPr lang="en-US"/>
          </a:p>
        </p:txBody>
      </p:sp>
      <p:sp>
        <p:nvSpPr>
          <p:cNvPr id="55311" name="Line 17"/>
          <p:cNvSpPr>
            <a:spLocks noChangeShapeType="1"/>
          </p:cNvSpPr>
          <p:nvPr/>
        </p:nvSpPr>
        <p:spPr bwMode="auto">
          <a:xfrm rot="16200000" flipV="1">
            <a:off x="2100263" y="3381663"/>
            <a:ext cx="0" cy="1143000"/>
          </a:xfrm>
          <a:prstGeom prst="line">
            <a:avLst/>
          </a:prstGeom>
          <a:noFill/>
          <a:ln w="25400">
            <a:solidFill>
              <a:schemeClr val="tx1"/>
            </a:solidFill>
            <a:round/>
            <a:headEnd type="triangle" w="lg" len="lg"/>
            <a:tailEnd type="none" w="lg" len="lg"/>
          </a:ln>
        </p:spPr>
        <p:txBody>
          <a:bodyPr/>
          <a:lstStyle/>
          <a:p>
            <a:endParaRPr lang="en-US"/>
          </a:p>
        </p:txBody>
      </p:sp>
      <p:sp>
        <p:nvSpPr>
          <p:cNvPr id="55299" name="Rectangle 17"/>
          <p:cNvSpPr>
            <a:spLocks noChangeArrowheads="1"/>
          </p:cNvSpPr>
          <p:nvPr/>
        </p:nvSpPr>
        <p:spPr bwMode="auto">
          <a:xfrm>
            <a:off x="1549400" y="4452434"/>
            <a:ext cx="1101725" cy="782636"/>
          </a:xfrm>
          <a:prstGeom prst="rect">
            <a:avLst/>
          </a:prstGeom>
          <a:solidFill>
            <a:schemeClr val="accent5">
              <a:lumMod val="75000"/>
            </a:schemeClr>
          </a:solid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pPr>
            <a:r>
              <a:rPr lang="en-US"/>
              <a:t>Inst</a:t>
            </a:r>
          </a:p>
          <a:p>
            <a:pPr algn="ctr">
              <a:lnSpc>
                <a:spcPct val="90000"/>
              </a:lnSpc>
              <a:spcBef>
                <a:spcPct val="25000"/>
              </a:spcBef>
              <a:buClr>
                <a:schemeClr val="bg1"/>
              </a:buClr>
              <a:buSzPct val="100000"/>
              <a:buFont typeface="Wingdings" pitchFamily="2" charset="2"/>
              <a:buNone/>
            </a:pPr>
            <a:r>
              <a:rPr lang="en-US"/>
              <a:t>Memory</a:t>
            </a:r>
          </a:p>
        </p:txBody>
      </p:sp>
      <p:sp>
        <p:nvSpPr>
          <p:cNvPr id="55310" name="Line 8"/>
          <p:cNvSpPr>
            <a:spLocks noChangeShapeType="1"/>
          </p:cNvSpPr>
          <p:nvPr/>
        </p:nvSpPr>
        <p:spPr bwMode="auto">
          <a:xfrm rot="5400000">
            <a:off x="1519634" y="4200417"/>
            <a:ext cx="504031" cy="0"/>
          </a:xfrm>
          <a:prstGeom prst="line">
            <a:avLst/>
          </a:prstGeom>
          <a:noFill/>
          <a:ln w="25400">
            <a:solidFill>
              <a:schemeClr val="tx1"/>
            </a:solidFill>
            <a:round/>
            <a:headEnd/>
            <a:tailEnd type="triangle" w="lg" len="lg"/>
          </a:ln>
        </p:spPr>
        <p:txBody>
          <a:bodyPr/>
          <a:lstStyle/>
          <a:p>
            <a:endParaRPr lang="en-US"/>
          </a:p>
        </p:txBody>
      </p:sp>
      <p:sp>
        <p:nvSpPr>
          <p:cNvPr id="55312" name="Line 8"/>
          <p:cNvSpPr>
            <a:spLocks noChangeShapeType="1"/>
          </p:cNvSpPr>
          <p:nvPr/>
        </p:nvSpPr>
        <p:spPr bwMode="auto">
          <a:xfrm rot="5400000">
            <a:off x="2241323" y="4266475"/>
            <a:ext cx="360816" cy="1587"/>
          </a:xfrm>
          <a:prstGeom prst="line">
            <a:avLst/>
          </a:prstGeom>
          <a:noFill/>
          <a:ln w="25400">
            <a:solidFill>
              <a:schemeClr val="tx1"/>
            </a:solidFill>
            <a:round/>
            <a:headEnd/>
            <a:tailEnd type="none" w="lg" len="lg"/>
          </a:ln>
        </p:spPr>
        <p:txBody>
          <a:bodyPr/>
          <a:lstStyle/>
          <a:p>
            <a:endParaRPr lang="en-US"/>
          </a:p>
        </p:txBody>
      </p:sp>
      <p:sp>
        <p:nvSpPr>
          <p:cNvPr id="55313" name="Line 19"/>
          <p:cNvSpPr>
            <a:spLocks noChangeShapeType="1"/>
          </p:cNvSpPr>
          <p:nvPr/>
        </p:nvSpPr>
        <p:spPr bwMode="auto">
          <a:xfrm rot="16200000" flipV="1">
            <a:off x="2545557" y="3963828"/>
            <a:ext cx="0" cy="246063"/>
          </a:xfrm>
          <a:prstGeom prst="line">
            <a:avLst/>
          </a:prstGeom>
          <a:noFill/>
          <a:ln w="25400">
            <a:solidFill>
              <a:schemeClr val="tx1"/>
            </a:solidFill>
            <a:round/>
            <a:headEnd type="triangle" w="lg" len="lg"/>
            <a:tailEnd type="none" w="lg" len="lg"/>
          </a:ln>
        </p:spPr>
        <p:txBody>
          <a:bodyPr/>
          <a:lstStyle/>
          <a:p>
            <a:endParaRPr lang="en-US"/>
          </a:p>
        </p:txBody>
      </p:sp>
      <p:grpSp>
        <p:nvGrpSpPr>
          <p:cNvPr id="55314" name="Group 20"/>
          <p:cNvGrpSpPr>
            <a:grpSpLocks/>
          </p:cNvGrpSpPr>
          <p:nvPr/>
        </p:nvGrpSpPr>
        <p:grpSpPr bwMode="auto">
          <a:xfrm>
            <a:off x="7058025" y="3915063"/>
            <a:ext cx="247650" cy="537371"/>
            <a:chOff x="1707" y="2541"/>
            <a:chExt cx="156" cy="530"/>
          </a:xfrm>
        </p:grpSpPr>
        <p:sp>
          <p:nvSpPr>
            <p:cNvPr id="55355" name="Line 8"/>
            <p:cNvSpPr>
              <a:spLocks noChangeShapeType="1"/>
            </p:cNvSpPr>
            <p:nvPr/>
          </p:nvSpPr>
          <p:spPr bwMode="auto">
            <a:xfrm rot="16200000" flipH="1">
              <a:off x="1598" y="2806"/>
              <a:ext cx="530" cy="0"/>
            </a:xfrm>
            <a:prstGeom prst="line">
              <a:avLst/>
            </a:prstGeom>
            <a:noFill/>
            <a:ln w="25400">
              <a:solidFill>
                <a:schemeClr val="tx1"/>
              </a:solidFill>
              <a:round/>
              <a:headEnd/>
              <a:tailEnd type="triangle" w="lg" len="lg"/>
            </a:ln>
          </p:spPr>
          <p:txBody>
            <a:bodyPr/>
            <a:lstStyle/>
            <a:p>
              <a:endParaRPr lang="en-US"/>
            </a:p>
          </p:txBody>
        </p:sp>
        <p:sp>
          <p:nvSpPr>
            <p:cNvPr id="55356" name="Line 22"/>
            <p:cNvSpPr>
              <a:spLocks noChangeShapeType="1"/>
            </p:cNvSpPr>
            <p:nvPr/>
          </p:nvSpPr>
          <p:spPr bwMode="auto">
            <a:xfrm rot="5400000" flipH="1" flipV="1">
              <a:off x="1785" y="2466"/>
              <a:ext cx="0" cy="155"/>
            </a:xfrm>
            <a:prstGeom prst="line">
              <a:avLst/>
            </a:prstGeom>
            <a:noFill/>
            <a:ln w="25400">
              <a:solidFill>
                <a:schemeClr val="tx1"/>
              </a:solidFill>
              <a:round/>
              <a:headEnd/>
              <a:tailEnd/>
            </a:ln>
          </p:spPr>
          <p:txBody>
            <a:bodyPr/>
            <a:lstStyle/>
            <a:p>
              <a:endParaRPr lang="en-US"/>
            </a:p>
          </p:txBody>
        </p:sp>
      </p:grpSp>
      <p:sp>
        <p:nvSpPr>
          <p:cNvPr id="55315" name="Line 23"/>
          <p:cNvSpPr>
            <a:spLocks noChangeShapeType="1"/>
          </p:cNvSpPr>
          <p:nvPr/>
        </p:nvSpPr>
        <p:spPr bwMode="auto">
          <a:xfrm rot="16200000" flipV="1">
            <a:off x="4541044" y="3249107"/>
            <a:ext cx="0" cy="2239962"/>
          </a:xfrm>
          <a:prstGeom prst="line">
            <a:avLst/>
          </a:prstGeom>
          <a:noFill/>
          <a:ln w="25400">
            <a:solidFill>
              <a:schemeClr val="tx1"/>
            </a:solidFill>
            <a:round/>
            <a:headEnd/>
            <a:tailEnd/>
          </a:ln>
        </p:spPr>
        <p:txBody>
          <a:bodyPr/>
          <a:lstStyle/>
          <a:p>
            <a:endParaRPr lang="en-US"/>
          </a:p>
        </p:txBody>
      </p:sp>
      <p:sp>
        <p:nvSpPr>
          <p:cNvPr id="55316" name="Line 24"/>
          <p:cNvSpPr>
            <a:spLocks noChangeShapeType="1"/>
          </p:cNvSpPr>
          <p:nvPr/>
        </p:nvSpPr>
        <p:spPr bwMode="auto">
          <a:xfrm flipV="1">
            <a:off x="5657850" y="4030951"/>
            <a:ext cx="0" cy="338137"/>
          </a:xfrm>
          <a:prstGeom prst="line">
            <a:avLst/>
          </a:prstGeom>
          <a:noFill/>
          <a:ln w="25400">
            <a:solidFill>
              <a:schemeClr val="tx1"/>
            </a:solidFill>
            <a:round/>
            <a:headEnd/>
            <a:tailEnd/>
          </a:ln>
        </p:spPr>
        <p:txBody>
          <a:bodyPr/>
          <a:lstStyle/>
          <a:p>
            <a:endParaRPr lang="en-US"/>
          </a:p>
        </p:txBody>
      </p:sp>
      <p:sp>
        <p:nvSpPr>
          <p:cNvPr id="55317" name="Line 8"/>
          <p:cNvSpPr>
            <a:spLocks noChangeShapeType="1"/>
          </p:cNvSpPr>
          <p:nvPr/>
        </p:nvSpPr>
        <p:spPr bwMode="auto">
          <a:xfrm flipH="1">
            <a:off x="4749800" y="3426112"/>
            <a:ext cx="468313" cy="3175"/>
          </a:xfrm>
          <a:prstGeom prst="line">
            <a:avLst/>
          </a:prstGeom>
          <a:noFill/>
          <a:ln w="25400">
            <a:solidFill>
              <a:schemeClr val="tx1"/>
            </a:solidFill>
            <a:round/>
            <a:headEnd/>
            <a:tailEnd type="none" w="lg" len="lg"/>
          </a:ln>
        </p:spPr>
        <p:txBody>
          <a:bodyPr/>
          <a:lstStyle/>
          <a:p>
            <a:endParaRPr lang="en-US"/>
          </a:p>
        </p:txBody>
      </p:sp>
      <p:sp>
        <p:nvSpPr>
          <p:cNvPr id="55318" name="Line 8"/>
          <p:cNvSpPr>
            <a:spLocks noChangeShapeType="1"/>
          </p:cNvSpPr>
          <p:nvPr/>
        </p:nvSpPr>
        <p:spPr bwMode="auto">
          <a:xfrm flipH="1">
            <a:off x="4749800" y="3611851"/>
            <a:ext cx="627063" cy="0"/>
          </a:xfrm>
          <a:prstGeom prst="line">
            <a:avLst/>
          </a:prstGeom>
          <a:noFill/>
          <a:ln w="25400">
            <a:solidFill>
              <a:schemeClr val="tx1"/>
            </a:solidFill>
            <a:round/>
            <a:headEnd/>
            <a:tailEnd type="none" w="lg" len="lg"/>
          </a:ln>
        </p:spPr>
        <p:txBody>
          <a:bodyPr/>
          <a:lstStyle/>
          <a:p>
            <a:endParaRPr lang="en-US"/>
          </a:p>
        </p:txBody>
      </p:sp>
      <p:sp>
        <p:nvSpPr>
          <p:cNvPr id="55319" name="Line 27"/>
          <p:cNvSpPr>
            <a:spLocks noChangeShapeType="1"/>
          </p:cNvSpPr>
          <p:nvPr/>
        </p:nvSpPr>
        <p:spPr bwMode="auto">
          <a:xfrm flipH="1" flipV="1">
            <a:off x="5208588" y="2653001"/>
            <a:ext cx="0" cy="776287"/>
          </a:xfrm>
          <a:prstGeom prst="line">
            <a:avLst/>
          </a:prstGeom>
          <a:noFill/>
          <a:ln w="25400">
            <a:solidFill>
              <a:schemeClr val="tx1"/>
            </a:solidFill>
            <a:round/>
            <a:headEnd/>
            <a:tailEnd type="triangle" w="lg" len="lg"/>
          </a:ln>
        </p:spPr>
        <p:txBody>
          <a:bodyPr/>
          <a:lstStyle/>
          <a:p>
            <a:endParaRPr lang="en-US"/>
          </a:p>
        </p:txBody>
      </p:sp>
      <p:sp>
        <p:nvSpPr>
          <p:cNvPr id="55320" name="Line 28"/>
          <p:cNvSpPr>
            <a:spLocks noChangeShapeType="1"/>
          </p:cNvSpPr>
          <p:nvPr/>
        </p:nvSpPr>
        <p:spPr bwMode="auto">
          <a:xfrm flipH="1" flipV="1">
            <a:off x="5367338" y="2649826"/>
            <a:ext cx="0" cy="950912"/>
          </a:xfrm>
          <a:prstGeom prst="line">
            <a:avLst/>
          </a:prstGeom>
          <a:noFill/>
          <a:ln w="25400">
            <a:solidFill>
              <a:schemeClr val="tx1"/>
            </a:solidFill>
            <a:round/>
            <a:headEnd/>
            <a:tailEnd type="triangle" w="lg" len="lg"/>
          </a:ln>
        </p:spPr>
        <p:txBody>
          <a:bodyPr/>
          <a:lstStyle/>
          <a:p>
            <a:endParaRPr lang="en-US"/>
          </a:p>
        </p:txBody>
      </p:sp>
      <p:sp>
        <p:nvSpPr>
          <p:cNvPr id="55321" name="AutoShape 10"/>
          <p:cNvSpPr>
            <a:spLocks noChangeArrowheads="1"/>
          </p:cNvSpPr>
          <p:nvPr/>
        </p:nvSpPr>
        <p:spPr bwMode="auto">
          <a:xfrm rot="10800000" flipH="1">
            <a:off x="7666038" y="2978438"/>
            <a:ext cx="561975" cy="230188"/>
          </a:xfrm>
          <a:prstGeom prst="flowChartManualOperation">
            <a:avLst/>
          </a:prstGeom>
          <a:solidFill>
            <a:schemeClr val="bg1"/>
          </a:solidFill>
          <a:ln w="25400">
            <a:solidFill>
              <a:schemeClr val="tx1"/>
            </a:solidFill>
            <a:miter lim="800000"/>
            <a:headEnd/>
            <a:tailEnd/>
          </a:ln>
        </p:spPr>
        <p:txBody>
          <a:bodyPr rot="10800000" wrap="none" anchor="ctr"/>
          <a:lstStyle/>
          <a:p>
            <a:pPr algn="ctr">
              <a:lnSpc>
                <a:spcPct val="90000"/>
              </a:lnSpc>
              <a:spcBef>
                <a:spcPct val="25000"/>
              </a:spcBef>
              <a:buClr>
                <a:schemeClr val="bg1"/>
              </a:buClr>
              <a:buSzPct val="100000"/>
              <a:buFont typeface="Wingdings" pitchFamily="2" charset="2"/>
              <a:buNone/>
            </a:pPr>
            <a:endParaRPr lang="en-US" sz="900"/>
          </a:p>
        </p:txBody>
      </p:sp>
      <p:sp>
        <p:nvSpPr>
          <p:cNvPr id="55322" name="Line 30"/>
          <p:cNvSpPr>
            <a:spLocks noChangeShapeType="1"/>
          </p:cNvSpPr>
          <p:nvPr/>
        </p:nvSpPr>
        <p:spPr bwMode="auto">
          <a:xfrm flipH="1" flipV="1">
            <a:off x="8032750" y="3200687"/>
            <a:ext cx="0" cy="1246989"/>
          </a:xfrm>
          <a:prstGeom prst="line">
            <a:avLst/>
          </a:prstGeom>
          <a:noFill/>
          <a:ln w="25400">
            <a:solidFill>
              <a:schemeClr val="tx1"/>
            </a:solidFill>
            <a:round/>
            <a:headEnd/>
            <a:tailEnd type="triangle" w="lg" len="lg"/>
          </a:ln>
        </p:spPr>
        <p:txBody>
          <a:bodyPr/>
          <a:lstStyle/>
          <a:p>
            <a:endParaRPr lang="en-US"/>
          </a:p>
        </p:txBody>
      </p:sp>
      <p:sp>
        <p:nvSpPr>
          <p:cNvPr id="55323" name="Line 31"/>
          <p:cNvSpPr>
            <a:spLocks noChangeShapeType="1"/>
          </p:cNvSpPr>
          <p:nvPr/>
        </p:nvSpPr>
        <p:spPr bwMode="auto">
          <a:xfrm flipH="1" flipV="1">
            <a:off x="7947025" y="2646651"/>
            <a:ext cx="0" cy="320675"/>
          </a:xfrm>
          <a:prstGeom prst="line">
            <a:avLst/>
          </a:prstGeom>
          <a:noFill/>
          <a:ln w="25400">
            <a:solidFill>
              <a:schemeClr val="tx1"/>
            </a:solidFill>
            <a:round/>
            <a:headEnd/>
            <a:tailEnd type="triangle" w="lg" len="lg"/>
          </a:ln>
        </p:spPr>
        <p:txBody>
          <a:bodyPr/>
          <a:lstStyle/>
          <a:p>
            <a:endParaRPr lang="en-US"/>
          </a:p>
        </p:txBody>
      </p:sp>
      <p:sp>
        <p:nvSpPr>
          <p:cNvPr id="55324" name="Line 8"/>
          <p:cNvSpPr>
            <a:spLocks noChangeShapeType="1"/>
          </p:cNvSpPr>
          <p:nvPr/>
        </p:nvSpPr>
        <p:spPr bwMode="auto">
          <a:xfrm flipH="1">
            <a:off x="7072313" y="3613438"/>
            <a:ext cx="457200" cy="0"/>
          </a:xfrm>
          <a:prstGeom prst="line">
            <a:avLst/>
          </a:prstGeom>
          <a:noFill/>
          <a:ln w="25400">
            <a:solidFill>
              <a:schemeClr val="tx1"/>
            </a:solidFill>
            <a:round/>
            <a:headEnd/>
            <a:tailEnd type="none" w="lg" len="lg"/>
          </a:ln>
        </p:spPr>
        <p:txBody>
          <a:bodyPr/>
          <a:lstStyle/>
          <a:p>
            <a:endParaRPr lang="en-US"/>
          </a:p>
        </p:txBody>
      </p:sp>
      <p:sp>
        <p:nvSpPr>
          <p:cNvPr id="55325" name="Line 33"/>
          <p:cNvSpPr>
            <a:spLocks noChangeShapeType="1"/>
          </p:cNvSpPr>
          <p:nvPr/>
        </p:nvSpPr>
        <p:spPr bwMode="auto">
          <a:xfrm flipH="1" flipV="1">
            <a:off x="7519988" y="2651413"/>
            <a:ext cx="0" cy="950913"/>
          </a:xfrm>
          <a:prstGeom prst="line">
            <a:avLst/>
          </a:prstGeom>
          <a:noFill/>
          <a:ln w="25400">
            <a:solidFill>
              <a:schemeClr val="tx1"/>
            </a:solidFill>
            <a:round/>
            <a:headEnd/>
            <a:tailEnd type="triangle" w="lg" len="lg"/>
          </a:ln>
        </p:spPr>
        <p:txBody>
          <a:bodyPr/>
          <a:lstStyle/>
          <a:p>
            <a:endParaRPr lang="en-US"/>
          </a:p>
        </p:txBody>
      </p:sp>
      <p:sp>
        <p:nvSpPr>
          <p:cNvPr id="55326" name="Line 8"/>
          <p:cNvSpPr>
            <a:spLocks noChangeShapeType="1"/>
          </p:cNvSpPr>
          <p:nvPr/>
        </p:nvSpPr>
        <p:spPr bwMode="auto">
          <a:xfrm flipH="1">
            <a:off x="7059613" y="3773776"/>
            <a:ext cx="776287" cy="0"/>
          </a:xfrm>
          <a:prstGeom prst="line">
            <a:avLst/>
          </a:prstGeom>
          <a:noFill/>
          <a:ln w="25400">
            <a:solidFill>
              <a:schemeClr val="tx1"/>
            </a:solidFill>
            <a:round/>
            <a:headEnd/>
            <a:tailEnd type="none" w="lg" len="lg"/>
          </a:ln>
        </p:spPr>
        <p:txBody>
          <a:bodyPr/>
          <a:lstStyle/>
          <a:p>
            <a:endParaRPr lang="en-US"/>
          </a:p>
        </p:txBody>
      </p:sp>
      <p:sp>
        <p:nvSpPr>
          <p:cNvPr id="55327" name="Line 35"/>
          <p:cNvSpPr>
            <a:spLocks noChangeShapeType="1"/>
          </p:cNvSpPr>
          <p:nvPr/>
        </p:nvSpPr>
        <p:spPr bwMode="auto">
          <a:xfrm flipH="1" flipV="1">
            <a:off x="7827963" y="3214976"/>
            <a:ext cx="0" cy="557212"/>
          </a:xfrm>
          <a:prstGeom prst="line">
            <a:avLst/>
          </a:prstGeom>
          <a:noFill/>
          <a:ln w="25400">
            <a:solidFill>
              <a:schemeClr val="tx1"/>
            </a:solidFill>
            <a:round/>
            <a:headEnd/>
            <a:tailEnd type="triangle" w="lg" len="lg"/>
          </a:ln>
        </p:spPr>
        <p:txBody>
          <a:bodyPr/>
          <a:lstStyle/>
          <a:p>
            <a:endParaRPr lang="en-US"/>
          </a:p>
        </p:txBody>
      </p:sp>
      <p:sp>
        <p:nvSpPr>
          <p:cNvPr id="55328" name="AutoShape 10"/>
          <p:cNvSpPr>
            <a:spLocks noChangeArrowheads="1"/>
          </p:cNvSpPr>
          <p:nvPr/>
        </p:nvSpPr>
        <p:spPr bwMode="auto">
          <a:xfrm rot="16200000" flipH="1" flipV="1">
            <a:off x="1550194" y="3372932"/>
            <a:ext cx="561975" cy="230187"/>
          </a:xfrm>
          <a:prstGeom prst="flowChartManualOperation">
            <a:avLst/>
          </a:prstGeom>
          <a:solidFill>
            <a:schemeClr val="bg1"/>
          </a:solidFill>
          <a:ln w="25400">
            <a:solidFill>
              <a:schemeClr val="tx1"/>
            </a:solidFill>
            <a:miter lim="800000"/>
            <a:headEnd/>
            <a:tailEnd/>
          </a:ln>
        </p:spPr>
        <p:txBody>
          <a:bodyPr rot="10800000" vert="eaVert" wrap="none" anchor="ctr"/>
          <a:lstStyle/>
          <a:p>
            <a:pPr algn="ctr">
              <a:lnSpc>
                <a:spcPct val="90000"/>
              </a:lnSpc>
              <a:spcBef>
                <a:spcPct val="25000"/>
              </a:spcBef>
              <a:buClr>
                <a:schemeClr val="bg1"/>
              </a:buClr>
              <a:buSzPct val="100000"/>
              <a:buFont typeface="Wingdings" pitchFamily="2" charset="2"/>
              <a:buNone/>
            </a:pPr>
            <a:endParaRPr lang="en-US" sz="900"/>
          </a:p>
        </p:txBody>
      </p:sp>
      <p:sp>
        <p:nvSpPr>
          <p:cNvPr id="55329" name="Oval 37"/>
          <p:cNvSpPr>
            <a:spLocks noChangeArrowheads="1"/>
          </p:cNvSpPr>
          <p:nvPr/>
        </p:nvSpPr>
        <p:spPr bwMode="auto">
          <a:xfrm>
            <a:off x="2119313" y="3488026"/>
            <a:ext cx="426244" cy="287337"/>
          </a:xfrm>
          <a:prstGeom prst="ellipse">
            <a:avLst/>
          </a:prstGeom>
          <a:noFill/>
          <a:ln w="25400">
            <a:solidFill>
              <a:schemeClr val="tx1"/>
            </a:solidFill>
            <a:round/>
            <a:headEnd/>
            <a:tailEnd/>
          </a:ln>
        </p:spPr>
        <p:txBody>
          <a:bodyPr wrap="none" anchor="ctr"/>
          <a:lstStyle/>
          <a:p>
            <a:pPr algn="ctr">
              <a:lnSpc>
                <a:spcPct val="90000"/>
              </a:lnSpc>
              <a:spcBef>
                <a:spcPct val="25000"/>
              </a:spcBef>
              <a:buClr>
                <a:schemeClr val="bg1"/>
              </a:buClr>
              <a:buSzPct val="100000"/>
              <a:buFont typeface="Wingdings" pitchFamily="2" charset="2"/>
              <a:buNone/>
            </a:pPr>
            <a:r>
              <a:rPr lang="en-US" sz="1200" dirty="0" smtClean="0"/>
              <a:t>nap</a:t>
            </a:r>
            <a:endParaRPr lang="en-US" sz="1200" dirty="0"/>
          </a:p>
        </p:txBody>
      </p:sp>
      <p:sp>
        <p:nvSpPr>
          <p:cNvPr id="55330" name="Line 8"/>
          <p:cNvSpPr>
            <a:spLocks noChangeShapeType="1"/>
          </p:cNvSpPr>
          <p:nvPr/>
        </p:nvSpPr>
        <p:spPr bwMode="auto">
          <a:xfrm rot="16200000" flipV="1">
            <a:off x="2156619" y="3868232"/>
            <a:ext cx="201612" cy="0"/>
          </a:xfrm>
          <a:prstGeom prst="line">
            <a:avLst/>
          </a:prstGeom>
          <a:noFill/>
          <a:ln w="25400">
            <a:solidFill>
              <a:schemeClr val="tx1"/>
            </a:solidFill>
            <a:round/>
            <a:headEnd/>
            <a:tailEnd type="triangle" w="lg" len="lg"/>
          </a:ln>
        </p:spPr>
        <p:txBody>
          <a:bodyPr/>
          <a:lstStyle/>
          <a:p>
            <a:endParaRPr lang="en-US"/>
          </a:p>
        </p:txBody>
      </p:sp>
      <p:sp>
        <p:nvSpPr>
          <p:cNvPr id="55331" name="Line 40"/>
          <p:cNvSpPr>
            <a:spLocks noChangeShapeType="1"/>
          </p:cNvSpPr>
          <p:nvPr/>
        </p:nvSpPr>
        <p:spPr bwMode="auto">
          <a:xfrm rot="16200000" flipH="1">
            <a:off x="1621632" y="3385631"/>
            <a:ext cx="0" cy="201613"/>
          </a:xfrm>
          <a:prstGeom prst="line">
            <a:avLst/>
          </a:prstGeom>
          <a:noFill/>
          <a:ln w="25400">
            <a:solidFill>
              <a:schemeClr val="tx1"/>
            </a:solidFill>
            <a:round/>
            <a:headEnd type="triangle" w="lg" len="lg"/>
            <a:tailEnd type="none" w="lg" len="lg"/>
          </a:ln>
        </p:spPr>
        <p:txBody>
          <a:bodyPr/>
          <a:lstStyle/>
          <a:p>
            <a:endParaRPr lang="en-US"/>
          </a:p>
        </p:txBody>
      </p:sp>
      <p:sp>
        <p:nvSpPr>
          <p:cNvPr id="55332" name="Line 41"/>
          <p:cNvSpPr>
            <a:spLocks noChangeShapeType="1"/>
          </p:cNvSpPr>
          <p:nvPr/>
        </p:nvSpPr>
        <p:spPr bwMode="auto">
          <a:xfrm rot="16200000" flipH="1">
            <a:off x="2028032" y="3547556"/>
            <a:ext cx="0" cy="182563"/>
          </a:xfrm>
          <a:prstGeom prst="line">
            <a:avLst/>
          </a:prstGeom>
          <a:noFill/>
          <a:ln w="25400">
            <a:solidFill>
              <a:schemeClr val="tx1"/>
            </a:solidFill>
            <a:round/>
            <a:headEnd type="triangle" w="lg" len="lg"/>
            <a:tailEnd type="none" w="lg" len="lg"/>
          </a:ln>
        </p:spPr>
        <p:txBody>
          <a:bodyPr/>
          <a:lstStyle/>
          <a:p>
            <a:endParaRPr lang="en-US"/>
          </a:p>
        </p:txBody>
      </p:sp>
      <p:sp>
        <p:nvSpPr>
          <p:cNvPr id="55333" name="Line 8"/>
          <p:cNvSpPr>
            <a:spLocks noChangeShapeType="1"/>
          </p:cNvSpPr>
          <p:nvPr/>
        </p:nvSpPr>
        <p:spPr bwMode="auto">
          <a:xfrm flipH="1">
            <a:off x="7065963" y="3427701"/>
            <a:ext cx="292100" cy="0"/>
          </a:xfrm>
          <a:prstGeom prst="line">
            <a:avLst/>
          </a:prstGeom>
          <a:noFill/>
          <a:ln w="25400">
            <a:solidFill>
              <a:schemeClr val="tx1"/>
            </a:solidFill>
            <a:round/>
            <a:headEnd/>
            <a:tailEnd type="none" w="lg" len="lg"/>
          </a:ln>
        </p:spPr>
        <p:txBody>
          <a:bodyPr/>
          <a:lstStyle/>
          <a:p>
            <a:endParaRPr lang="en-US"/>
          </a:p>
        </p:txBody>
      </p:sp>
      <p:sp>
        <p:nvSpPr>
          <p:cNvPr id="55334" name="Line 43"/>
          <p:cNvSpPr>
            <a:spLocks noChangeShapeType="1"/>
          </p:cNvSpPr>
          <p:nvPr/>
        </p:nvSpPr>
        <p:spPr bwMode="auto">
          <a:xfrm flipH="1" flipV="1">
            <a:off x="7348538" y="2999076"/>
            <a:ext cx="0" cy="430212"/>
          </a:xfrm>
          <a:prstGeom prst="line">
            <a:avLst/>
          </a:prstGeom>
          <a:noFill/>
          <a:ln w="25400">
            <a:solidFill>
              <a:schemeClr val="tx1"/>
            </a:solidFill>
            <a:round/>
            <a:headEnd/>
            <a:tailEnd type="none" w="lg" len="lg"/>
          </a:ln>
        </p:spPr>
        <p:txBody>
          <a:bodyPr/>
          <a:lstStyle/>
          <a:p>
            <a:endParaRPr lang="en-US"/>
          </a:p>
        </p:txBody>
      </p:sp>
      <p:sp>
        <p:nvSpPr>
          <p:cNvPr id="55335" name="Line 44"/>
          <p:cNvSpPr>
            <a:spLocks noChangeShapeType="1"/>
          </p:cNvSpPr>
          <p:nvPr/>
        </p:nvSpPr>
        <p:spPr bwMode="auto">
          <a:xfrm rot="16200000" flipV="1">
            <a:off x="4735513" y="406688"/>
            <a:ext cx="0" cy="5210175"/>
          </a:xfrm>
          <a:prstGeom prst="line">
            <a:avLst/>
          </a:prstGeom>
          <a:noFill/>
          <a:ln w="25400">
            <a:solidFill>
              <a:schemeClr val="tx1"/>
            </a:solidFill>
            <a:round/>
            <a:headEnd/>
            <a:tailEnd/>
          </a:ln>
        </p:spPr>
        <p:txBody>
          <a:bodyPr/>
          <a:lstStyle/>
          <a:p>
            <a:endParaRPr lang="en-US"/>
          </a:p>
        </p:txBody>
      </p:sp>
      <p:sp>
        <p:nvSpPr>
          <p:cNvPr id="55336" name="Line 45"/>
          <p:cNvSpPr>
            <a:spLocks noChangeShapeType="1"/>
          </p:cNvSpPr>
          <p:nvPr/>
        </p:nvSpPr>
        <p:spPr bwMode="auto">
          <a:xfrm rot="16200000" flipH="1">
            <a:off x="2035969" y="3277682"/>
            <a:ext cx="0" cy="182562"/>
          </a:xfrm>
          <a:prstGeom prst="line">
            <a:avLst/>
          </a:prstGeom>
          <a:noFill/>
          <a:ln w="25400">
            <a:solidFill>
              <a:schemeClr val="tx1"/>
            </a:solidFill>
            <a:round/>
            <a:headEnd type="triangle" w="lg" len="lg"/>
            <a:tailEnd type="none" w="lg" len="lg"/>
          </a:ln>
        </p:spPr>
        <p:txBody>
          <a:bodyPr/>
          <a:lstStyle/>
          <a:p>
            <a:endParaRPr lang="en-US"/>
          </a:p>
        </p:txBody>
      </p:sp>
      <p:sp>
        <p:nvSpPr>
          <p:cNvPr id="55337" name="Line 46"/>
          <p:cNvSpPr>
            <a:spLocks noChangeShapeType="1"/>
          </p:cNvSpPr>
          <p:nvPr/>
        </p:nvSpPr>
        <p:spPr bwMode="auto">
          <a:xfrm flipV="1">
            <a:off x="2133600" y="2998972"/>
            <a:ext cx="3958" cy="377166"/>
          </a:xfrm>
          <a:prstGeom prst="line">
            <a:avLst/>
          </a:prstGeom>
          <a:noFill/>
          <a:ln w="25400">
            <a:solidFill>
              <a:schemeClr val="tx1"/>
            </a:solidFill>
            <a:round/>
            <a:headEnd/>
            <a:tailEnd type="none" w="lg" len="lg"/>
          </a:ln>
        </p:spPr>
        <p:txBody>
          <a:bodyPr/>
          <a:lstStyle/>
          <a:p>
            <a:endParaRPr lang="en-US"/>
          </a:p>
        </p:txBody>
      </p:sp>
      <p:sp>
        <p:nvSpPr>
          <p:cNvPr id="56366" name="Rectangle 17"/>
          <p:cNvSpPr>
            <a:spLocks noChangeArrowheads="1"/>
          </p:cNvSpPr>
          <p:nvPr/>
        </p:nvSpPr>
        <p:spPr bwMode="auto">
          <a:xfrm>
            <a:off x="2671763" y="3275301"/>
            <a:ext cx="452437" cy="933450"/>
          </a:xfrm>
          <a:prstGeom prst="rect">
            <a:avLst/>
          </a:prstGeom>
          <a:solidFill>
            <a:srgbClr val="FFC000"/>
          </a:solidFill>
          <a:ln w="25400">
            <a:solidFill>
              <a:srgbClr val="FF0000"/>
            </a:solidFill>
            <a:miter lim="800000"/>
            <a:headEnd/>
            <a:tailEnd/>
          </a:ln>
        </p:spPr>
        <p:txBody>
          <a:bodyPr wrap="none" anchor="ctr"/>
          <a:lstStyle/>
          <a:p>
            <a:pPr algn="ctr">
              <a:lnSpc>
                <a:spcPct val="90000"/>
              </a:lnSpc>
              <a:spcBef>
                <a:spcPct val="25000"/>
              </a:spcBef>
              <a:buClr>
                <a:schemeClr val="bg1"/>
              </a:buClr>
              <a:buSzPct val="100000"/>
              <a:buFont typeface="Wingdings" pitchFamily="-96" charset="2"/>
              <a:buNone/>
              <a:defRPr/>
            </a:pPr>
            <a:r>
              <a:rPr lang="en-US" sz="1600" dirty="0" smtClean="0">
                <a:solidFill>
                  <a:srgbClr val="FF0000"/>
                </a:solidFill>
                <a:latin typeface="Verdana" pitchFamily="-96" charset="0"/>
              </a:rPr>
              <a:t>f2d</a:t>
            </a:r>
            <a:endParaRPr lang="en-US" sz="1600" dirty="0">
              <a:solidFill>
                <a:srgbClr val="FF0000"/>
              </a:solidFill>
              <a:latin typeface="Verdana" pitchFamily="-96" charset="0"/>
            </a:endParaRPr>
          </a:p>
        </p:txBody>
      </p:sp>
      <p:sp>
        <p:nvSpPr>
          <p:cNvPr id="55339" name="Line 8"/>
          <p:cNvSpPr>
            <a:spLocks noChangeShapeType="1"/>
          </p:cNvSpPr>
          <p:nvPr/>
        </p:nvSpPr>
        <p:spPr bwMode="auto">
          <a:xfrm flipH="1">
            <a:off x="3121025" y="4032538"/>
            <a:ext cx="311150" cy="0"/>
          </a:xfrm>
          <a:prstGeom prst="line">
            <a:avLst/>
          </a:prstGeom>
          <a:noFill/>
          <a:ln w="25400">
            <a:solidFill>
              <a:schemeClr val="tx1"/>
            </a:solidFill>
            <a:round/>
            <a:headEnd/>
            <a:tailEnd type="none" w="lg" len="lg"/>
          </a:ln>
        </p:spPr>
        <p:txBody>
          <a:bodyPr/>
          <a:lstStyle/>
          <a:p>
            <a:endParaRPr lang="en-US"/>
          </a:p>
        </p:txBody>
      </p:sp>
      <p:sp>
        <p:nvSpPr>
          <p:cNvPr id="55340" name="Line 49"/>
          <p:cNvSpPr>
            <a:spLocks noChangeShapeType="1"/>
          </p:cNvSpPr>
          <p:nvPr/>
        </p:nvSpPr>
        <p:spPr bwMode="auto">
          <a:xfrm flipH="1" flipV="1">
            <a:off x="3429000" y="4029363"/>
            <a:ext cx="0" cy="338138"/>
          </a:xfrm>
          <a:prstGeom prst="line">
            <a:avLst/>
          </a:prstGeom>
          <a:noFill/>
          <a:ln w="25400">
            <a:solidFill>
              <a:schemeClr val="tx1"/>
            </a:solidFill>
            <a:round/>
            <a:headEnd/>
            <a:tailEnd/>
          </a:ln>
        </p:spPr>
        <p:txBody>
          <a:bodyPr/>
          <a:lstStyle/>
          <a:p>
            <a:endParaRPr lang="en-US"/>
          </a:p>
        </p:txBody>
      </p:sp>
      <p:sp>
        <p:nvSpPr>
          <p:cNvPr id="55341" name="Line 8"/>
          <p:cNvSpPr>
            <a:spLocks noChangeShapeType="1"/>
          </p:cNvSpPr>
          <p:nvPr/>
        </p:nvSpPr>
        <p:spPr bwMode="auto">
          <a:xfrm>
            <a:off x="3125789" y="3829338"/>
            <a:ext cx="531812" cy="0"/>
          </a:xfrm>
          <a:prstGeom prst="line">
            <a:avLst/>
          </a:prstGeom>
          <a:noFill/>
          <a:ln w="25400">
            <a:solidFill>
              <a:schemeClr val="tx1"/>
            </a:solidFill>
            <a:round/>
            <a:headEnd/>
            <a:tailEnd type="triangle" w="lg" len="lg"/>
          </a:ln>
        </p:spPr>
        <p:txBody>
          <a:bodyPr/>
          <a:lstStyle/>
          <a:p>
            <a:endParaRPr lang="en-US"/>
          </a:p>
        </p:txBody>
      </p:sp>
      <p:sp>
        <p:nvSpPr>
          <p:cNvPr id="55342" name="AutoShape 52"/>
          <p:cNvSpPr>
            <a:spLocks noChangeArrowheads="1"/>
          </p:cNvSpPr>
          <p:nvPr/>
        </p:nvSpPr>
        <p:spPr bwMode="auto">
          <a:xfrm>
            <a:off x="1168400" y="4034126"/>
            <a:ext cx="255588" cy="161925"/>
          </a:xfrm>
          <a:prstGeom prst="triangle">
            <a:avLst>
              <a:gd name="adj" fmla="val 50000"/>
            </a:avLst>
          </a:prstGeom>
          <a:noFill/>
          <a:ln w="25400">
            <a:solidFill>
              <a:schemeClr val="tx1"/>
            </a:solidFill>
            <a:miter lim="800000"/>
            <a:headEnd/>
            <a:tailEnd/>
          </a:ln>
        </p:spPr>
        <p:txBody>
          <a:bodyPr wrap="none" anchor="ctr"/>
          <a:lstStyle/>
          <a:p>
            <a:pPr>
              <a:lnSpc>
                <a:spcPct val="90000"/>
              </a:lnSpc>
              <a:spcBef>
                <a:spcPct val="25000"/>
              </a:spcBef>
              <a:buClr>
                <a:schemeClr val="bg1"/>
              </a:buClr>
              <a:buSzPct val="100000"/>
              <a:buFont typeface="Wingdings" pitchFamily="2" charset="2"/>
              <a:buNone/>
            </a:pPr>
            <a:endParaRPr lang="en-US"/>
          </a:p>
        </p:txBody>
      </p:sp>
      <p:sp>
        <p:nvSpPr>
          <p:cNvPr id="55343" name="AutoShape 53"/>
          <p:cNvSpPr>
            <a:spLocks noChangeArrowheads="1"/>
          </p:cNvSpPr>
          <p:nvPr/>
        </p:nvSpPr>
        <p:spPr bwMode="auto">
          <a:xfrm>
            <a:off x="2778125" y="4038888"/>
            <a:ext cx="255588" cy="161925"/>
          </a:xfrm>
          <a:prstGeom prst="triangle">
            <a:avLst>
              <a:gd name="adj" fmla="val 50000"/>
            </a:avLst>
          </a:prstGeom>
          <a:noFill/>
          <a:ln w="25400">
            <a:solidFill>
              <a:srgbClr val="FF0000"/>
            </a:solidFill>
            <a:miter lim="800000"/>
            <a:headEnd/>
            <a:tailEnd/>
          </a:ln>
        </p:spPr>
        <p:txBody>
          <a:bodyPr wrap="none" anchor="ctr"/>
          <a:lstStyle/>
          <a:p>
            <a:pPr>
              <a:lnSpc>
                <a:spcPct val="90000"/>
              </a:lnSpc>
              <a:spcBef>
                <a:spcPct val="25000"/>
              </a:spcBef>
              <a:buClr>
                <a:schemeClr val="bg1"/>
              </a:buClr>
              <a:buSzPct val="100000"/>
              <a:buFont typeface="Wingdings" pitchFamily="2" charset="2"/>
              <a:buNone/>
            </a:pPr>
            <a:endParaRPr lang="en-US"/>
          </a:p>
        </p:txBody>
      </p:sp>
      <p:sp>
        <p:nvSpPr>
          <p:cNvPr id="65" name="TextBox 64"/>
          <p:cNvSpPr txBox="1"/>
          <p:nvPr/>
        </p:nvSpPr>
        <p:spPr>
          <a:xfrm>
            <a:off x="797559" y="5364418"/>
            <a:ext cx="8040371" cy="707886"/>
          </a:xfrm>
          <a:prstGeom prst="rect">
            <a:avLst/>
          </a:prstGeom>
          <a:noFill/>
          <a:ln>
            <a:solidFill>
              <a:srgbClr val="FF0000"/>
            </a:solidFill>
          </a:ln>
        </p:spPr>
        <p:txBody>
          <a:bodyPr wrap="square" rtlCol="0">
            <a:spAutoFit/>
          </a:bodyPr>
          <a:lstStyle/>
          <a:p>
            <a:r>
              <a:rPr lang="en-US" dirty="0" smtClean="0">
                <a:latin typeface="Comic Sans MS" pitchFamily="66" charset="0"/>
              </a:rPr>
              <a:t>Suppose we move the pipeline stage from Fetch to after Decode and Register fetch for a better balance of work in two stages</a:t>
            </a:r>
            <a:endParaRPr lang="en-US" dirty="0">
              <a:latin typeface="Comic Sans MS" pitchFamily="66" charset="0"/>
            </a:endParaRPr>
          </a:p>
        </p:txBody>
      </p:sp>
      <p:sp>
        <p:nvSpPr>
          <p:cNvPr id="9" name="TextBox 8"/>
          <p:cNvSpPr txBox="1"/>
          <p:nvPr/>
        </p:nvSpPr>
        <p:spPr>
          <a:xfrm>
            <a:off x="1469877" y="1594635"/>
            <a:ext cx="807401" cy="369332"/>
          </a:xfrm>
          <a:prstGeom prst="rect">
            <a:avLst/>
          </a:prstGeom>
          <a:noFill/>
        </p:spPr>
        <p:txBody>
          <a:bodyPr wrap="none" rtlCol="0">
            <a:spAutoFit/>
          </a:bodyPr>
          <a:lstStyle/>
          <a:p>
            <a:r>
              <a:rPr lang="en-US" sz="1800" dirty="0" smtClean="0"/>
              <a:t>Fetch</a:t>
            </a:r>
            <a:endParaRPr lang="en-US" sz="1800" dirty="0"/>
          </a:p>
        </p:txBody>
      </p:sp>
      <p:sp>
        <p:nvSpPr>
          <p:cNvPr id="64" name="TextBox 63"/>
          <p:cNvSpPr txBox="1"/>
          <p:nvPr/>
        </p:nvSpPr>
        <p:spPr>
          <a:xfrm>
            <a:off x="5036685" y="1594635"/>
            <a:ext cx="3577089" cy="369332"/>
          </a:xfrm>
          <a:prstGeom prst="rect">
            <a:avLst/>
          </a:prstGeom>
          <a:noFill/>
        </p:spPr>
        <p:txBody>
          <a:bodyPr wrap="square" rtlCol="0">
            <a:spAutoFit/>
          </a:bodyPr>
          <a:lstStyle/>
          <a:p>
            <a:r>
              <a:rPr lang="en-US" sz="1800" dirty="0" smtClean="0"/>
              <a:t>Execute, Memory, </a:t>
            </a:r>
            <a:r>
              <a:rPr lang="en-US" sz="1800" dirty="0" err="1" smtClean="0"/>
              <a:t>WriteBack</a:t>
            </a:r>
            <a:endParaRPr lang="en-US" sz="1800" dirty="0"/>
          </a:p>
        </p:txBody>
      </p:sp>
      <p:sp>
        <p:nvSpPr>
          <p:cNvPr id="5" name="TextBox 4"/>
          <p:cNvSpPr txBox="1"/>
          <p:nvPr/>
        </p:nvSpPr>
        <p:spPr>
          <a:xfrm>
            <a:off x="3189485" y="2594462"/>
            <a:ext cx="734496" cy="400110"/>
          </a:xfrm>
          <a:prstGeom prst="rect">
            <a:avLst/>
          </a:prstGeom>
          <a:noFill/>
        </p:spPr>
        <p:txBody>
          <a:bodyPr wrap="none" rtlCol="0">
            <a:spAutoFit/>
          </a:bodyPr>
          <a:lstStyle/>
          <a:p>
            <a:r>
              <a:rPr lang="en-US" dirty="0" err="1" smtClean="0"/>
              <a:t>Inst</a:t>
            </a:r>
            <a:r>
              <a:rPr lang="en-US" baseline="-25000" dirty="0" err="1"/>
              <a:t>i</a:t>
            </a:r>
            <a:endParaRPr lang="en-US" dirty="0"/>
          </a:p>
        </p:txBody>
      </p:sp>
      <p:sp>
        <p:nvSpPr>
          <p:cNvPr id="60" name="TextBox 59"/>
          <p:cNvSpPr txBox="1"/>
          <p:nvPr/>
        </p:nvSpPr>
        <p:spPr>
          <a:xfrm>
            <a:off x="1716088" y="2624396"/>
            <a:ext cx="982961" cy="400110"/>
          </a:xfrm>
          <a:prstGeom prst="rect">
            <a:avLst/>
          </a:prstGeom>
          <a:noFill/>
        </p:spPr>
        <p:txBody>
          <a:bodyPr wrap="none" rtlCol="0">
            <a:spAutoFit/>
          </a:bodyPr>
          <a:lstStyle/>
          <a:p>
            <a:r>
              <a:rPr lang="en-US" dirty="0" smtClean="0"/>
              <a:t>Inst</a:t>
            </a:r>
            <a:r>
              <a:rPr lang="en-US" baseline="-25000" dirty="0" smtClean="0"/>
              <a:t>i+1</a:t>
            </a:r>
            <a:endParaRPr lang="en-US" dirty="0"/>
          </a:p>
        </p:txBody>
      </p:sp>
      <p:sp>
        <p:nvSpPr>
          <p:cNvPr id="70" name="TextBox 69"/>
          <p:cNvSpPr txBox="1"/>
          <p:nvPr/>
        </p:nvSpPr>
        <p:spPr>
          <a:xfrm>
            <a:off x="2965880" y="6074586"/>
            <a:ext cx="5355816" cy="400110"/>
          </a:xfrm>
          <a:prstGeom prst="rect">
            <a:avLst/>
          </a:prstGeom>
          <a:noFill/>
          <a:ln>
            <a:noFill/>
          </a:ln>
        </p:spPr>
        <p:txBody>
          <a:bodyPr wrap="square" rtlCol="0">
            <a:spAutoFit/>
          </a:bodyPr>
          <a:lstStyle/>
          <a:p>
            <a:r>
              <a:rPr lang="en-US" dirty="0" smtClean="0">
                <a:solidFill>
                  <a:srgbClr val="FF0000"/>
                </a:solidFill>
                <a:latin typeface="Comic Sans MS" pitchFamily="66" charset="0"/>
              </a:rPr>
              <a:t>Pipeline will still have control  hazards  </a:t>
            </a:r>
            <a:endParaRPr lang="en-US" dirty="0">
              <a:solidFill>
                <a:srgbClr val="FF0000"/>
              </a:solidFill>
              <a:latin typeface="Comic Sans MS" pitchFamily="66" charset="0"/>
            </a:endParaRPr>
          </a:p>
        </p:txBody>
      </p:sp>
      <p:sp>
        <p:nvSpPr>
          <p:cNvPr id="63" name="TextBox 62"/>
          <p:cNvSpPr txBox="1"/>
          <p:nvPr/>
        </p:nvSpPr>
        <p:spPr>
          <a:xfrm>
            <a:off x="3050382" y="1594635"/>
            <a:ext cx="1750613" cy="646331"/>
          </a:xfrm>
          <a:prstGeom prst="rect">
            <a:avLst/>
          </a:prstGeom>
          <a:noFill/>
        </p:spPr>
        <p:txBody>
          <a:bodyPr wrap="square" rtlCol="0">
            <a:spAutoFit/>
          </a:bodyPr>
          <a:lstStyle/>
          <a:p>
            <a:r>
              <a:rPr lang="en-US" sz="1800" dirty="0" smtClean="0"/>
              <a:t>Decode,</a:t>
            </a:r>
          </a:p>
          <a:p>
            <a:r>
              <a:rPr lang="en-US" sz="1800" dirty="0" err="1" smtClean="0"/>
              <a:t>RegisterFetch</a:t>
            </a:r>
            <a:endParaRPr lang="en-US" sz="1800" dirty="0"/>
          </a:p>
        </p:txBody>
      </p:sp>
      <p:sp>
        <p:nvSpPr>
          <p:cNvPr id="4" name="Footer Placeholder 3"/>
          <p:cNvSpPr>
            <a:spLocks noGrp="1"/>
          </p:cNvSpPr>
          <p:nvPr>
            <p:ph type="ftr" sz="quarter" idx="12"/>
          </p:nvPr>
        </p:nvSpPr>
        <p:spPr/>
        <p:txBody>
          <a:bodyPr/>
          <a:lstStyle/>
          <a:p>
            <a:pPr>
              <a:defRPr/>
            </a:pPr>
            <a:r>
              <a:rPr lang="en-US" smtClean="0"/>
              <a:t>http://csg.csail.mit.edu/6.175</a:t>
            </a:r>
            <a:endParaRPr lang="en-US" dirty="0"/>
          </a:p>
        </p:txBody>
      </p:sp>
      <p:sp>
        <p:nvSpPr>
          <p:cNvPr id="6" name="Slide Number Placeholder 5"/>
          <p:cNvSpPr>
            <a:spLocks noGrp="1"/>
          </p:cNvSpPr>
          <p:nvPr>
            <p:ph type="sldNum" sz="quarter" idx="11"/>
          </p:nvPr>
        </p:nvSpPr>
        <p:spPr/>
        <p:txBody>
          <a:bodyPr/>
          <a:lstStyle/>
          <a:p>
            <a:pPr>
              <a:defRPr/>
            </a:pPr>
            <a:r>
              <a:rPr lang="en-US" smtClean="0"/>
              <a:t>L13-</a:t>
            </a:r>
            <a:fld id="{D02EE386-C9BD-4FB7-9577-6096B5320EC4}" type="slidenum">
              <a:rPr lang="en-US" smtClean="0"/>
              <a:pPr>
                <a:defRPr/>
              </a:pPr>
              <a:t>2</a:t>
            </a:fld>
            <a:endParaRPr lang="en-US" dirty="0"/>
          </a:p>
        </p:txBody>
      </p:sp>
      <p:sp>
        <p:nvSpPr>
          <p:cNvPr id="2" name="Date Placeholder 1"/>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2192416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5">
                                            <p:bg/>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63" presetClass="path" presetSubtype="0" accel="50000" decel="50000" fill="hold" grpId="0" nodeType="clickEffect">
                                  <p:stCondLst>
                                    <p:cond delay="0"/>
                                  </p:stCondLst>
                                  <p:childTnLst>
                                    <p:animMotion origin="layout" path="M 1.66667E-6 -2.96296E-6 L 0.22083 -0.00139 " pathEditMode="relative" rAng="0" ptsTypes="AA">
                                      <p:cBhvr>
                                        <p:cTn id="12" dur="3000" fill="hold"/>
                                        <p:tgtEl>
                                          <p:spTgt spid="62"/>
                                        </p:tgtEl>
                                        <p:attrNameLst>
                                          <p:attrName>ppt_x</p:attrName>
                                          <p:attrName>ppt_y</p:attrName>
                                        </p:attrNameLst>
                                      </p:cBhvr>
                                      <p:rCtr x="11042" y="-69"/>
                                    </p:animMotion>
                                  </p:childTnLst>
                                </p:cTn>
                              </p:par>
                              <p:par>
                                <p:cTn id="13" presetID="42" presetClass="path" presetSubtype="0" accel="50000" decel="50000" fill="hold" grpId="0" nodeType="withEffect">
                                  <p:stCondLst>
                                    <p:cond delay="0"/>
                                  </p:stCondLst>
                                  <p:childTnLst>
                                    <p:animMotion origin="layout" path="M 1.11111E-6 2.59259E-6 L 0.31771 0.00278 " pathEditMode="relative" rAng="0" ptsTypes="AA">
                                      <p:cBhvr>
                                        <p:cTn id="14" dur="3000" fill="hold"/>
                                        <p:tgtEl>
                                          <p:spTgt spid="5"/>
                                        </p:tgtEl>
                                        <p:attrNameLst>
                                          <p:attrName>ppt_x</p:attrName>
                                          <p:attrName>ppt_y</p:attrName>
                                        </p:attrNameLst>
                                      </p:cBhvr>
                                      <p:rCtr x="15885" y="139"/>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5" grpId="0" build="p" animBg="1"/>
      <p:bldP spid="5" grpId="0"/>
      <p:bldP spid="70"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614916" y="1564758"/>
            <a:ext cx="7970284" cy="4696342"/>
          </a:xfrm>
        </p:spPr>
        <p:txBody>
          <a:bodyPr/>
          <a:lstStyle/>
          <a:p>
            <a:r>
              <a:rPr lang="en-US" sz="2400" dirty="0" smtClean="0"/>
              <a:t>Instruction pipelining requires dealing with control and data hazards</a:t>
            </a:r>
          </a:p>
          <a:p>
            <a:r>
              <a:rPr lang="en-US" sz="2400" dirty="0"/>
              <a:t>S</a:t>
            </a:r>
            <a:r>
              <a:rPr lang="en-US" sz="2400" dirty="0" smtClean="0"/>
              <a:t>peculation is necessary to deal with control hazards</a:t>
            </a:r>
          </a:p>
          <a:p>
            <a:r>
              <a:rPr lang="en-US" sz="2400" dirty="0" smtClean="0"/>
              <a:t>Data hazards are avoided by withholding instructions in the decode stage until the hazard disappears</a:t>
            </a:r>
          </a:p>
          <a:p>
            <a:r>
              <a:rPr lang="en-US" sz="2400" dirty="0" smtClean="0"/>
              <a:t>Performance issues are subtle</a:t>
            </a:r>
          </a:p>
          <a:p>
            <a:pPr lvl="1"/>
            <a:r>
              <a:rPr lang="en-US" sz="2000" dirty="0" smtClean="0"/>
              <a:t>For instance, the value of having a bypass network depends on how frequently it is exercised by programs</a:t>
            </a:r>
          </a:p>
          <a:p>
            <a:pPr lvl="1"/>
            <a:r>
              <a:rPr lang="en-US" sz="2000" dirty="0" smtClean="0"/>
              <a:t>Bypassing necessarily increases combinational path lengths which can slow down the clock</a:t>
            </a:r>
          </a:p>
        </p:txBody>
      </p:sp>
      <p:sp>
        <p:nvSpPr>
          <p:cNvPr id="6" name="TextBox 5"/>
          <p:cNvSpPr txBox="1"/>
          <p:nvPr/>
        </p:nvSpPr>
        <p:spPr>
          <a:xfrm>
            <a:off x="1679944" y="6130895"/>
            <a:ext cx="7032694" cy="400110"/>
          </a:xfrm>
          <a:prstGeom prst="rect">
            <a:avLst/>
          </a:prstGeom>
          <a:noFill/>
        </p:spPr>
        <p:txBody>
          <a:bodyPr wrap="none" rtlCol="0">
            <a:spAutoFit/>
          </a:bodyPr>
          <a:lstStyle/>
          <a:p>
            <a:r>
              <a:rPr lang="en-US" dirty="0" smtClean="0">
                <a:solidFill>
                  <a:srgbClr val="FF0000"/>
                </a:solidFill>
                <a:latin typeface="Comic Sans MS" panose="030F0702030302020204" pitchFamily="66" charset="0"/>
              </a:rPr>
              <a:t>The rest of the slides will be discussed in the Recitation </a:t>
            </a:r>
            <a:endParaRPr lang="en-US" dirty="0">
              <a:solidFill>
                <a:srgbClr val="FF0000"/>
              </a:solidFill>
              <a:latin typeface="Comic Sans MS" panose="030F0702030302020204" pitchFamily="66" charset="0"/>
            </a:endParaRPr>
          </a:p>
        </p:txBody>
      </p:sp>
      <p:sp>
        <p:nvSpPr>
          <p:cNvPr id="7" name="Footer Placeholder 6"/>
          <p:cNvSpPr>
            <a:spLocks noGrp="1"/>
          </p:cNvSpPr>
          <p:nvPr>
            <p:ph type="ftr" sz="quarter" idx="12"/>
          </p:nvPr>
        </p:nvSpPr>
        <p:spPr/>
        <p:txBody>
          <a:bodyPr/>
          <a:lstStyle/>
          <a:p>
            <a:pPr>
              <a:defRPr/>
            </a:pPr>
            <a:r>
              <a:rPr lang="en-US" smtClean="0"/>
              <a:t>http://csg.csail.mit.edu/6.175</a:t>
            </a:r>
            <a:endParaRPr lang="en-US" dirty="0"/>
          </a:p>
        </p:txBody>
      </p:sp>
      <p:sp>
        <p:nvSpPr>
          <p:cNvPr id="10" name="Slide Number Placeholder 9"/>
          <p:cNvSpPr>
            <a:spLocks noGrp="1"/>
          </p:cNvSpPr>
          <p:nvPr>
            <p:ph type="sldNum" sz="quarter" idx="11"/>
          </p:nvPr>
        </p:nvSpPr>
        <p:spPr/>
        <p:txBody>
          <a:bodyPr/>
          <a:lstStyle/>
          <a:p>
            <a:pPr>
              <a:defRPr/>
            </a:pPr>
            <a:r>
              <a:rPr lang="en-US" smtClean="0"/>
              <a:t>L13-</a:t>
            </a:r>
            <a:fld id="{D02EE386-C9BD-4FB7-9577-6096B5320EC4}" type="slidenum">
              <a:rPr lang="en-US" smtClean="0"/>
              <a:pPr>
                <a:defRPr/>
              </a:pPr>
              <a:t>20</a:t>
            </a:fld>
            <a:endParaRPr lang="en-US" dirty="0"/>
          </a:p>
        </p:txBody>
      </p:sp>
      <p:sp>
        <p:nvSpPr>
          <p:cNvPr id="4" name="Date Placeholder 3"/>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4271874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4"/>
          <p:cNvSpPr>
            <a:spLocks noGrp="1" noChangeArrowheads="1"/>
          </p:cNvSpPr>
          <p:nvPr>
            <p:ph type="title" idx="4294967295"/>
          </p:nvPr>
        </p:nvSpPr>
        <p:spPr/>
        <p:txBody>
          <a:bodyPr/>
          <a:lstStyle/>
          <a:p>
            <a:pPr eaLnBrk="1" hangingPunct="1"/>
            <a:r>
              <a:rPr lang="en-US" sz="3600" smtClean="0"/>
              <a:t>Normal Register File</a:t>
            </a:r>
          </a:p>
        </p:txBody>
      </p:sp>
      <p:sp>
        <p:nvSpPr>
          <p:cNvPr id="37890" name="Rectangle 3" descr="Rectangle: Click to edit Master text styles&#10;Second level&#10;Third level&#10;Fourth level&#10;Fifth level"/>
          <p:cNvSpPr txBox="1">
            <a:spLocks noChangeArrowheads="1"/>
          </p:cNvSpPr>
          <p:nvPr/>
        </p:nvSpPr>
        <p:spPr bwMode="auto">
          <a:xfrm>
            <a:off x="590550" y="1524000"/>
            <a:ext cx="8743950" cy="4772025"/>
          </a:xfrm>
          <a:prstGeom prst="rect">
            <a:avLst/>
          </a:prstGeom>
          <a:noFill/>
          <a:ln w="9525">
            <a:noFill/>
            <a:miter lim="800000"/>
            <a:headEnd/>
            <a:tailEnd/>
          </a:ln>
        </p:spPr>
        <p:txBody>
          <a:bodyPr/>
          <a:lstStyle/>
          <a:p>
            <a:pPr marL="342900" indent="-342900">
              <a:lnSpc>
                <a:spcPct val="90000"/>
              </a:lnSpc>
              <a:spcBef>
                <a:spcPct val="20000"/>
              </a:spcBef>
              <a:buClr>
                <a:schemeClr val="hlink"/>
              </a:buClr>
              <a:buSzPct val="110000"/>
              <a:buFont typeface="Wingdings" pitchFamily="2" charset="2"/>
              <a:buNone/>
            </a:pPr>
            <a:r>
              <a:rPr lang="en-US" b="1" dirty="0">
                <a:latin typeface="Courier New" pitchFamily="49" charset="0"/>
                <a:cs typeface="Courier New" pitchFamily="49" charset="0"/>
              </a:rPr>
              <a:t>module</a:t>
            </a:r>
            <a:r>
              <a:rPr lang="en-US" dirty="0">
                <a:latin typeface="Courier New" pitchFamily="49" charset="0"/>
                <a:cs typeface="Courier New" pitchFamily="49" charset="0"/>
              </a:rPr>
              <a:t> </a:t>
            </a:r>
            <a:r>
              <a:rPr lang="en-US" dirty="0" err="1">
                <a:latin typeface="Courier New" pitchFamily="49" charset="0"/>
                <a:cs typeface="Courier New" pitchFamily="49" charset="0"/>
              </a:rPr>
              <a:t>mkRFile</a:t>
            </a:r>
            <a:r>
              <a:rPr lang="en-US" dirty="0">
                <a:latin typeface="Courier New" pitchFamily="49" charset="0"/>
                <a:cs typeface="Courier New" pitchFamily="49" charset="0"/>
              </a:rPr>
              <a:t>(</a:t>
            </a:r>
            <a:r>
              <a:rPr lang="en-US" dirty="0" err="1">
                <a:latin typeface="Courier New" pitchFamily="49" charset="0"/>
                <a:cs typeface="Courier New" pitchFamily="49" charset="0"/>
              </a:rPr>
              <a:t>RFile</a:t>
            </a:r>
            <a:r>
              <a:rPr lang="en-US" dirty="0">
                <a:latin typeface="Courier New" pitchFamily="49" charset="0"/>
                <a:cs typeface="Courier New" pitchFamily="49" charset="0"/>
              </a:rPr>
              <a:t>);</a:t>
            </a:r>
          </a:p>
          <a:p>
            <a:pPr marL="342900" indent="-342900">
              <a:lnSpc>
                <a:spcPct val="90000"/>
              </a:lnSpc>
              <a:spcBef>
                <a:spcPct val="20000"/>
              </a:spcBef>
              <a:buClr>
                <a:schemeClr val="hlink"/>
              </a:buClr>
              <a:buSzPct val="110000"/>
              <a:buFont typeface="Wingdings" pitchFamily="2" charset="2"/>
              <a:buNone/>
            </a:pPr>
            <a:r>
              <a:rPr lang="en-US" dirty="0">
                <a:latin typeface="Courier New" pitchFamily="49" charset="0"/>
                <a:cs typeface="Courier New" pitchFamily="49" charset="0"/>
              </a:rPr>
              <a:t>  Vector#(32,Reg#(Data)) </a:t>
            </a:r>
            <a:r>
              <a:rPr lang="en-US" dirty="0" err="1">
                <a:latin typeface="Courier New" pitchFamily="49" charset="0"/>
                <a:cs typeface="Courier New" pitchFamily="49" charset="0"/>
              </a:rPr>
              <a:t>rfile</a:t>
            </a:r>
            <a:r>
              <a:rPr lang="en-US" dirty="0">
                <a:latin typeface="Courier New" pitchFamily="49" charset="0"/>
                <a:cs typeface="Courier New" pitchFamily="49" charset="0"/>
              </a:rPr>
              <a:t> &lt;- </a:t>
            </a:r>
            <a:r>
              <a:rPr lang="en-US" dirty="0" err="1">
                <a:latin typeface="Courier New" pitchFamily="49" charset="0"/>
                <a:cs typeface="Courier New" pitchFamily="49" charset="0"/>
              </a:rPr>
              <a:t>replicateM</a:t>
            </a:r>
            <a:r>
              <a:rPr lang="en-US" dirty="0">
                <a:latin typeface="Courier New" pitchFamily="49" charset="0"/>
                <a:cs typeface="Courier New" pitchFamily="49" charset="0"/>
              </a:rPr>
              <a:t>(</a:t>
            </a:r>
            <a:r>
              <a:rPr lang="en-US" dirty="0" err="1">
                <a:latin typeface="Courier New" pitchFamily="49" charset="0"/>
                <a:cs typeface="Courier New" pitchFamily="49" charset="0"/>
              </a:rPr>
              <a:t>mkReg</a:t>
            </a:r>
            <a:r>
              <a:rPr lang="en-US" dirty="0">
                <a:latin typeface="Courier New" pitchFamily="49" charset="0"/>
                <a:cs typeface="Courier New" pitchFamily="49" charset="0"/>
              </a:rPr>
              <a:t>(0));</a:t>
            </a:r>
          </a:p>
          <a:p>
            <a:pPr marL="342900" indent="-342900">
              <a:lnSpc>
                <a:spcPct val="90000"/>
              </a:lnSpc>
              <a:spcBef>
                <a:spcPct val="20000"/>
              </a:spcBef>
              <a:buClr>
                <a:schemeClr val="hlink"/>
              </a:buClr>
              <a:buSzPct val="110000"/>
              <a:buFont typeface="Wingdings" pitchFamily="2" charset="2"/>
              <a:buNone/>
            </a:pPr>
            <a:endParaRPr lang="en-US" dirty="0">
              <a:latin typeface="Courier New" pitchFamily="49" charset="0"/>
              <a:cs typeface="Courier New" pitchFamily="49" charset="0"/>
            </a:endParaRPr>
          </a:p>
          <a:p>
            <a:pPr marL="342900" indent="-342900">
              <a:lnSpc>
                <a:spcPct val="90000"/>
              </a:lnSpc>
              <a:spcBef>
                <a:spcPct val="20000"/>
              </a:spcBef>
              <a:buClr>
                <a:schemeClr val="hlink"/>
              </a:buClr>
              <a:buSzPct val="110000"/>
              <a:buFont typeface="Wingdings" pitchFamily="2" charset="2"/>
              <a:buNone/>
            </a:pPr>
            <a:r>
              <a:rPr lang="en-US" b="1" dirty="0">
                <a:latin typeface="Courier New" pitchFamily="49" charset="0"/>
                <a:cs typeface="Courier New" pitchFamily="49" charset="0"/>
              </a:rPr>
              <a:t>  method</a:t>
            </a:r>
            <a:r>
              <a:rPr lang="en-US" dirty="0">
                <a:latin typeface="Courier New" pitchFamily="49" charset="0"/>
                <a:cs typeface="Courier New" pitchFamily="49" charset="0"/>
              </a:rPr>
              <a:t> Action </a:t>
            </a:r>
            <a:r>
              <a:rPr lang="en-US" dirty="0" err="1" smtClean="0">
                <a:latin typeface="Courier New" pitchFamily="49" charset="0"/>
                <a:cs typeface="Courier New" pitchFamily="49" charset="0"/>
              </a:rPr>
              <a:t>wr</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RIndx</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rindx</a:t>
            </a:r>
            <a:r>
              <a:rPr lang="en-US" dirty="0">
                <a:latin typeface="Courier New" pitchFamily="49" charset="0"/>
                <a:cs typeface="Courier New" pitchFamily="49" charset="0"/>
              </a:rPr>
              <a:t>, Data data);</a:t>
            </a:r>
          </a:p>
          <a:p>
            <a:pPr marL="342900" indent="-342900">
              <a:lnSpc>
                <a:spcPct val="90000"/>
              </a:lnSpc>
              <a:spcBef>
                <a:spcPct val="20000"/>
              </a:spcBef>
              <a:buClr>
                <a:schemeClr val="hlink"/>
              </a:buClr>
              <a:buSzPct val="110000"/>
              <a:buFont typeface="Wingdings" pitchFamily="2" charset="2"/>
              <a:buNone/>
            </a:pPr>
            <a:r>
              <a:rPr lang="en-US" dirty="0">
                <a:latin typeface="Courier New" pitchFamily="49" charset="0"/>
                <a:cs typeface="Courier New" pitchFamily="49" charset="0"/>
              </a:rPr>
              <a:t>    if(</a:t>
            </a:r>
            <a:r>
              <a:rPr lang="en-US" dirty="0" err="1">
                <a:latin typeface="Courier New" pitchFamily="49" charset="0"/>
                <a:cs typeface="Courier New" pitchFamily="49" charset="0"/>
              </a:rPr>
              <a:t>rindx</a:t>
            </a:r>
            <a:r>
              <a:rPr lang="en-US" dirty="0">
                <a:latin typeface="Courier New" pitchFamily="49" charset="0"/>
                <a:cs typeface="Courier New" pitchFamily="49" charset="0"/>
              </a:rPr>
              <a:t>!=0) </a:t>
            </a:r>
            <a:r>
              <a:rPr lang="en-US" dirty="0" err="1">
                <a:latin typeface="Courier New" pitchFamily="49" charset="0"/>
                <a:cs typeface="Courier New" pitchFamily="49" charset="0"/>
              </a:rPr>
              <a:t>rfile</a:t>
            </a:r>
            <a:r>
              <a:rPr lang="en-US" dirty="0">
                <a:latin typeface="Courier New" pitchFamily="49" charset="0"/>
                <a:cs typeface="Courier New" pitchFamily="49" charset="0"/>
              </a:rPr>
              <a:t>[</a:t>
            </a:r>
            <a:r>
              <a:rPr lang="en-US" dirty="0" err="1">
                <a:latin typeface="Courier New" pitchFamily="49" charset="0"/>
                <a:cs typeface="Courier New" pitchFamily="49" charset="0"/>
              </a:rPr>
              <a:t>rindx</a:t>
            </a:r>
            <a:r>
              <a:rPr lang="en-US" dirty="0">
                <a:latin typeface="Courier New" pitchFamily="49" charset="0"/>
                <a:cs typeface="Courier New" pitchFamily="49" charset="0"/>
              </a:rPr>
              <a:t>] &lt;= data;</a:t>
            </a:r>
          </a:p>
          <a:p>
            <a:pPr marL="342900" indent="-342900">
              <a:lnSpc>
                <a:spcPct val="90000"/>
              </a:lnSpc>
              <a:spcBef>
                <a:spcPct val="20000"/>
              </a:spcBef>
              <a:buClr>
                <a:schemeClr val="hlink"/>
              </a:buClr>
              <a:buSzPct val="110000"/>
              <a:buFont typeface="Wingdings" pitchFamily="2" charset="2"/>
              <a:buNone/>
            </a:pPr>
            <a:r>
              <a:rPr lang="en-US" dirty="0">
                <a:latin typeface="Courier New" pitchFamily="49" charset="0"/>
                <a:cs typeface="Courier New" pitchFamily="49" charset="0"/>
              </a:rPr>
              <a:t>  </a:t>
            </a:r>
            <a:r>
              <a:rPr lang="en-US" b="1" dirty="0" err="1">
                <a:latin typeface="Courier New" pitchFamily="49" charset="0"/>
                <a:cs typeface="Courier New" pitchFamily="49" charset="0"/>
              </a:rPr>
              <a:t>endmethod</a:t>
            </a:r>
            <a:endParaRPr lang="en-US" dirty="0">
              <a:latin typeface="Courier New" pitchFamily="49" charset="0"/>
              <a:cs typeface="Courier New" pitchFamily="49" charset="0"/>
            </a:endParaRPr>
          </a:p>
          <a:p>
            <a:pPr marL="342900" indent="-342900">
              <a:lnSpc>
                <a:spcPct val="90000"/>
              </a:lnSpc>
              <a:spcBef>
                <a:spcPct val="20000"/>
              </a:spcBef>
              <a:buClr>
                <a:schemeClr val="hlink"/>
              </a:buClr>
              <a:buSzPct val="110000"/>
              <a:buFont typeface="Wingdings" pitchFamily="2" charset="2"/>
              <a:buNone/>
            </a:pPr>
            <a:r>
              <a:rPr lang="en-US" dirty="0">
                <a:latin typeface="Courier New" pitchFamily="49" charset="0"/>
                <a:cs typeface="Courier New" pitchFamily="49" charset="0"/>
              </a:rPr>
              <a:t>  </a:t>
            </a:r>
            <a:r>
              <a:rPr lang="en-US" b="1" dirty="0">
                <a:latin typeface="Courier New" pitchFamily="49" charset="0"/>
                <a:cs typeface="Courier New" pitchFamily="49" charset="0"/>
              </a:rPr>
              <a:t>method</a:t>
            </a:r>
            <a:r>
              <a:rPr lang="en-US" dirty="0">
                <a:latin typeface="Courier New" pitchFamily="49" charset="0"/>
                <a:cs typeface="Courier New" pitchFamily="49" charset="0"/>
              </a:rPr>
              <a:t> Data </a:t>
            </a:r>
            <a:r>
              <a:rPr lang="en-US" dirty="0" smtClean="0">
                <a:latin typeface="Courier New" pitchFamily="49" charset="0"/>
                <a:cs typeface="Courier New" pitchFamily="49" charset="0"/>
              </a:rPr>
              <a:t>rd1(</a:t>
            </a:r>
            <a:r>
              <a:rPr lang="en-US" dirty="0" err="1" smtClean="0">
                <a:latin typeface="Courier New" pitchFamily="49" charset="0"/>
                <a:cs typeface="Courier New" pitchFamily="49" charset="0"/>
              </a:rPr>
              <a:t>RIndx</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rindx</a:t>
            </a:r>
            <a:r>
              <a:rPr lang="en-US" dirty="0">
                <a:latin typeface="Courier New" pitchFamily="49" charset="0"/>
                <a:cs typeface="Courier New" pitchFamily="49" charset="0"/>
              </a:rPr>
              <a:t>) = </a:t>
            </a:r>
            <a:r>
              <a:rPr lang="en-US" dirty="0" err="1">
                <a:latin typeface="Courier New" pitchFamily="49" charset="0"/>
                <a:cs typeface="Courier New" pitchFamily="49" charset="0"/>
              </a:rPr>
              <a:t>rfile</a:t>
            </a:r>
            <a:r>
              <a:rPr lang="en-US" dirty="0">
                <a:latin typeface="Courier New" pitchFamily="49" charset="0"/>
                <a:cs typeface="Courier New" pitchFamily="49" charset="0"/>
              </a:rPr>
              <a:t>[</a:t>
            </a:r>
            <a:r>
              <a:rPr lang="en-US" dirty="0" err="1">
                <a:latin typeface="Courier New" pitchFamily="49" charset="0"/>
                <a:cs typeface="Courier New" pitchFamily="49" charset="0"/>
              </a:rPr>
              <a:t>rindx</a:t>
            </a:r>
            <a:r>
              <a:rPr lang="en-US" dirty="0">
                <a:latin typeface="Courier New" pitchFamily="49" charset="0"/>
                <a:cs typeface="Courier New" pitchFamily="49" charset="0"/>
              </a:rPr>
              <a:t>];</a:t>
            </a:r>
          </a:p>
          <a:p>
            <a:pPr marL="342900" indent="-342900">
              <a:lnSpc>
                <a:spcPct val="90000"/>
              </a:lnSpc>
              <a:spcBef>
                <a:spcPct val="20000"/>
              </a:spcBef>
              <a:buClr>
                <a:schemeClr val="hlink"/>
              </a:buClr>
              <a:buSzPct val="110000"/>
              <a:buFont typeface="Wingdings" pitchFamily="2" charset="2"/>
              <a:buNone/>
            </a:pPr>
            <a:r>
              <a:rPr lang="en-US" dirty="0">
                <a:latin typeface="Courier New" pitchFamily="49" charset="0"/>
                <a:cs typeface="Courier New" pitchFamily="49" charset="0"/>
              </a:rPr>
              <a:t>  </a:t>
            </a:r>
            <a:r>
              <a:rPr lang="en-US" b="1" dirty="0">
                <a:latin typeface="Courier New" pitchFamily="49" charset="0"/>
                <a:cs typeface="Courier New" pitchFamily="49" charset="0"/>
              </a:rPr>
              <a:t>method</a:t>
            </a:r>
            <a:r>
              <a:rPr lang="en-US" dirty="0">
                <a:latin typeface="Courier New" pitchFamily="49" charset="0"/>
                <a:cs typeface="Courier New" pitchFamily="49" charset="0"/>
              </a:rPr>
              <a:t> Data </a:t>
            </a:r>
            <a:r>
              <a:rPr lang="en-US" dirty="0" smtClean="0">
                <a:latin typeface="Courier New" pitchFamily="49" charset="0"/>
                <a:cs typeface="Courier New" pitchFamily="49" charset="0"/>
              </a:rPr>
              <a:t>rd2(</a:t>
            </a:r>
            <a:r>
              <a:rPr lang="en-US" dirty="0" err="1" smtClean="0">
                <a:latin typeface="Courier New" pitchFamily="49" charset="0"/>
                <a:cs typeface="Courier New" pitchFamily="49" charset="0"/>
              </a:rPr>
              <a:t>RIndx</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rindx</a:t>
            </a:r>
            <a:r>
              <a:rPr lang="en-US" dirty="0">
                <a:latin typeface="Courier New" pitchFamily="49" charset="0"/>
                <a:cs typeface="Courier New" pitchFamily="49" charset="0"/>
              </a:rPr>
              <a:t>) = </a:t>
            </a:r>
            <a:r>
              <a:rPr lang="en-US" dirty="0" err="1">
                <a:latin typeface="Courier New" pitchFamily="49" charset="0"/>
                <a:cs typeface="Courier New" pitchFamily="49" charset="0"/>
              </a:rPr>
              <a:t>rfile</a:t>
            </a:r>
            <a:r>
              <a:rPr lang="en-US" dirty="0">
                <a:latin typeface="Courier New" pitchFamily="49" charset="0"/>
                <a:cs typeface="Courier New" pitchFamily="49" charset="0"/>
              </a:rPr>
              <a:t>[</a:t>
            </a:r>
            <a:r>
              <a:rPr lang="en-US" dirty="0" err="1">
                <a:latin typeface="Courier New" pitchFamily="49" charset="0"/>
                <a:cs typeface="Courier New" pitchFamily="49" charset="0"/>
              </a:rPr>
              <a:t>rindx</a:t>
            </a:r>
            <a:r>
              <a:rPr lang="en-US" dirty="0">
                <a:latin typeface="Courier New" pitchFamily="49" charset="0"/>
                <a:cs typeface="Courier New" pitchFamily="49" charset="0"/>
              </a:rPr>
              <a:t>];</a:t>
            </a:r>
          </a:p>
          <a:p>
            <a:pPr marL="342900" indent="-342900">
              <a:lnSpc>
                <a:spcPct val="90000"/>
              </a:lnSpc>
              <a:spcBef>
                <a:spcPct val="20000"/>
              </a:spcBef>
              <a:buClr>
                <a:schemeClr val="hlink"/>
              </a:buClr>
              <a:buSzPct val="110000"/>
              <a:buFont typeface="Wingdings" pitchFamily="2" charset="2"/>
              <a:buNone/>
            </a:pPr>
            <a:r>
              <a:rPr lang="en-US" b="1" dirty="0" err="1">
                <a:latin typeface="Courier New" pitchFamily="49" charset="0"/>
                <a:cs typeface="Courier New" pitchFamily="49" charset="0"/>
              </a:rPr>
              <a:t>endmodule</a:t>
            </a:r>
            <a:endParaRPr lang="en-US" b="1" dirty="0">
              <a:latin typeface="Courier New" pitchFamily="49" charset="0"/>
              <a:cs typeface="Courier New" pitchFamily="49" charset="0"/>
            </a:endParaRPr>
          </a:p>
        </p:txBody>
      </p:sp>
      <p:sp>
        <p:nvSpPr>
          <p:cNvPr id="37895" name="TextBox 7"/>
          <p:cNvSpPr txBox="1">
            <a:spLocks noChangeArrowheads="1"/>
          </p:cNvSpPr>
          <p:nvPr/>
        </p:nvSpPr>
        <p:spPr bwMode="auto">
          <a:xfrm>
            <a:off x="3582988" y="4900613"/>
            <a:ext cx="2257425" cy="406400"/>
          </a:xfrm>
          <a:prstGeom prst="rect">
            <a:avLst/>
          </a:prstGeom>
          <a:noFill/>
          <a:ln w="9525">
            <a:solidFill>
              <a:srgbClr val="FF0000"/>
            </a:solidFill>
            <a:miter lim="800000"/>
            <a:headEnd/>
            <a:tailEnd/>
          </a:ln>
        </p:spPr>
        <p:txBody>
          <a:bodyPr wrap="none">
            <a:spAutoFit/>
          </a:bodyPr>
          <a:lstStyle/>
          <a:p>
            <a:r>
              <a:rPr lang="en-US" dirty="0"/>
              <a:t>{rd1, rd2} &lt; </a:t>
            </a:r>
            <a:r>
              <a:rPr lang="en-US" dirty="0" err="1"/>
              <a:t>wr</a:t>
            </a:r>
            <a:endParaRPr lang="en-US" dirty="0"/>
          </a:p>
        </p:txBody>
      </p:sp>
      <p:sp>
        <p:nvSpPr>
          <p:cNvPr id="6" name="Footer Placeholder 5"/>
          <p:cNvSpPr>
            <a:spLocks noGrp="1"/>
          </p:cNvSpPr>
          <p:nvPr>
            <p:ph type="ftr" sz="quarter" idx="12"/>
          </p:nvPr>
        </p:nvSpPr>
        <p:spPr/>
        <p:txBody>
          <a:bodyPr/>
          <a:lstStyle/>
          <a:p>
            <a:pPr>
              <a:defRPr/>
            </a:pPr>
            <a:r>
              <a:rPr lang="en-US" smtClean="0"/>
              <a:t>http://csg.csail.mit.edu/6.175</a:t>
            </a:r>
            <a:endParaRPr lang="en-US" dirty="0"/>
          </a:p>
        </p:txBody>
      </p:sp>
      <p:sp>
        <p:nvSpPr>
          <p:cNvPr id="7" name="Slide Number Placeholder 6"/>
          <p:cNvSpPr>
            <a:spLocks noGrp="1"/>
          </p:cNvSpPr>
          <p:nvPr>
            <p:ph type="sldNum" sz="quarter" idx="11"/>
          </p:nvPr>
        </p:nvSpPr>
        <p:spPr/>
        <p:txBody>
          <a:bodyPr/>
          <a:lstStyle/>
          <a:p>
            <a:pPr>
              <a:defRPr/>
            </a:pPr>
            <a:r>
              <a:rPr lang="en-US" smtClean="0"/>
              <a:t>L13-</a:t>
            </a:r>
            <a:fld id="{D02EE386-C9BD-4FB7-9577-6096B5320EC4}" type="slidenum">
              <a:rPr lang="en-US" smtClean="0"/>
              <a:pPr>
                <a:defRPr/>
              </a:pPr>
              <a:t>21</a:t>
            </a:fld>
            <a:endParaRPr lang="en-US" dirty="0"/>
          </a:p>
        </p:txBody>
      </p:sp>
      <p:sp>
        <p:nvSpPr>
          <p:cNvPr id="2" name="Date Placeholder 1"/>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37289258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Grp="1" noChangeArrowheads="1"/>
          </p:cNvSpPr>
          <p:nvPr>
            <p:ph type="title" idx="4294967295"/>
          </p:nvPr>
        </p:nvSpPr>
        <p:spPr/>
        <p:txBody>
          <a:bodyPr/>
          <a:lstStyle/>
          <a:p>
            <a:pPr eaLnBrk="1" hangingPunct="1"/>
            <a:r>
              <a:rPr lang="en-US" sz="3600" dirty="0" smtClean="0"/>
              <a:t>Bypass Register File using EHR</a:t>
            </a:r>
          </a:p>
        </p:txBody>
      </p:sp>
      <p:sp>
        <p:nvSpPr>
          <p:cNvPr id="41986" name="Rectangle 3" descr="Rectangle: Click to edit Master text styles&#10;Second level&#10;Third level&#10;Fourth level&#10;Fifth level"/>
          <p:cNvSpPr txBox="1">
            <a:spLocks noChangeArrowheads="1"/>
          </p:cNvSpPr>
          <p:nvPr/>
        </p:nvSpPr>
        <p:spPr bwMode="auto">
          <a:xfrm>
            <a:off x="590550" y="1571625"/>
            <a:ext cx="8288338" cy="4772025"/>
          </a:xfrm>
          <a:prstGeom prst="rect">
            <a:avLst/>
          </a:prstGeom>
          <a:noFill/>
          <a:ln w="9525">
            <a:noFill/>
            <a:miter lim="800000"/>
            <a:headEnd/>
            <a:tailEnd/>
          </a:ln>
        </p:spPr>
        <p:txBody>
          <a:bodyPr/>
          <a:lstStyle/>
          <a:p>
            <a:pPr marL="342900" indent="-342900">
              <a:lnSpc>
                <a:spcPct val="90000"/>
              </a:lnSpc>
              <a:spcBef>
                <a:spcPct val="20000"/>
              </a:spcBef>
              <a:buClr>
                <a:schemeClr val="hlink"/>
              </a:buClr>
              <a:buSzPct val="110000"/>
              <a:buFont typeface="Wingdings" pitchFamily="2" charset="2"/>
              <a:buNone/>
            </a:pPr>
            <a:r>
              <a:rPr lang="en-US" b="1" dirty="0">
                <a:latin typeface="Courier New" pitchFamily="49" charset="0"/>
                <a:cs typeface="Courier New" pitchFamily="49" charset="0"/>
              </a:rPr>
              <a:t>module</a:t>
            </a:r>
            <a:r>
              <a:rPr lang="en-US" dirty="0">
                <a:latin typeface="Courier New" pitchFamily="49" charset="0"/>
                <a:cs typeface="Courier New" pitchFamily="49" charset="0"/>
              </a:rPr>
              <a:t> </a:t>
            </a:r>
            <a:r>
              <a:rPr lang="en-US" dirty="0" err="1">
                <a:latin typeface="Courier New" pitchFamily="49" charset="0"/>
                <a:cs typeface="Courier New" pitchFamily="49" charset="0"/>
              </a:rPr>
              <a:t>mkBypassRFile</a:t>
            </a:r>
            <a:r>
              <a:rPr lang="en-US" dirty="0">
                <a:latin typeface="Courier New" pitchFamily="49" charset="0"/>
                <a:cs typeface="Courier New" pitchFamily="49" charset="0"/>
              </a:rPr>
              <a:t>(</a:t>
            </a:r>
            <a:r>
              <a:rPr lang="en-US" dirty="0" err="1">
                <a:latin typeface="Courier New" pitchFamily="49" charset="0"/>
                <a:cs typeface="Courier New" pitchFamily="49" charset="0"/>
              </a:rPr>
              <a:t>RFile</a:t>
            </a:r>
            <a:r>
              <a:rPr lang="en-US" dirty="0">
                <a:latin typeface="Courier New" pitchFamily="49" charset="0"/>
                <a:cs typeface="Courier New" pitchFamily="49" charset="0"/>
              </a:rPr>
              <a:t>);</a:t>
            </a:r>
          </a:p>
          <a:p>
            <a:pPr marL="342900" indent="-342900">
              <a:lnSpc>
                <a:spcPct val="90000"/>
              </a:lnSpc>
              <a:spcBef>
                <a:spcPct val="20000"/>
              </a:spcBef>
              <a:buClr>
                <a:schemeClr val="hlink"/>
              </a:buClr>
              <a:buSzPct val="110000"/>
              <a:buFont typeface="Wingdings" pitchFamily="2" charset="2"/>
              <a:buNone/>
            </a:pPr>
            <a:r>
              <a:rPr lang="en-US" dirty="0">
                <a:latin typeface="Courier New" pitchFamily="49" charset="0"/>
                <a:cs typeface="Courier New" pitchFamily="49" charset="0"/>
              </a:rPr>
              <a:t>  Vector#(</a:t>
            </a:r>
            <a:r>
              <a:rPr lang="en-US" dirty="0" smtClean="0">
                <a:latin typeface="Courier New" pitchFamily="49" charset="0"/>
                <a:cs typeface="Courier New" pitchFamily="49" charset="0"/>
              </a:rPr>
              <a:t>32,</a:t>
            </a:r>
            <a:r>
              <a:rPr lang="en-US" dirty="0" smtClean="0">
                <a:solidFill>
                  <a:srgbClr val="FF0000"/>
                </a:solidFill>
                <a:latin typeface="Courier New" pitchFamily="49" charset="0"/>
                <a:cs typeface="Courier New" pitchFamily="49" charset="0"/>
              </a:rPr>
              <a:t>Ehr</a:t>
            </a:r>
            <a:r>
              <a:rPr lang="en-US" dirty="0" smtClean="0">
                <a:latin typeface="Courier New" pitchFamily="49" charset="0"/>
                <a:cs typeface="Courier New" pitchFamily="49" charset="0"/>
              </a:rPr>
              <a:t>#(</a:t>
            </a:r>
            <a:r>
              <a:rPr lang="en-US" dirty="0">
                <a:latin typeface="Courier New" pitchFamily="49" charset="0"/>
                <a:cs typeface="Courier New" pitchFamily="49" charset="0"/>
              </a:rPr>
              <a:t>2, Data)) </a:t>
            </a:r>
            <a:r>
              <a:rPr lang="en-US" dirty="0" err="1">
                <a:latin typeface="Courier New" pitchFamily="49" charset="0"/>
                <a:cs typeface="Courier New" pitchFamily="49" charset="0"/>
              </a:rPr>
              <a:t>rfile</a:t>
            </a:r>
            <a:r>
              <a:rPr lang="en-US" dirty="0">
                <a:latin typeface="Courier New" pitchFamily="49" charset="0"/>
                <a:cs typeface="Courier New" pitchFamily="49" charset="0"/>
              </a:rPr>
              <a:t> &lt;-</a:t>
            </a:r>
          </a:p>
          <a:p>
            <a:pPr marL="342900" indent="-342900">
              <a:lnSpc>
                <a:spcPct val="90000"/>
              </a:lnSpc>
              <a:spcBef>
                <a:spcPct val="20000"/>
              </a:spcBef>
              <a:buClr>
                <a:schemeClr val="hlink"/>
              </a:buClr>
              <a:buSzPct val="110000"/>
              <a:buFont typeface="Wingdings" pitchFamily="2" charset="2"/>
              <a:buNone/>
            </a:pPr>
            <a:r>
              <a:rPr lang="en-US" dirty="0">
                <a:latin typeface="Courier New" pitchFamily="49" charset="0"/>
                <a:cs typeface="Courier New" pitchFamily="49" charset="0"/>
              </a:rPr>
              <a:t>                            </a:t>
            </a:r>
            <a:r>
              <a:rPr lang="en-US" dirty="0" err="1" smtClean="0">
                <a:latin typeface="Courier New" pitchFamily="49" charset="0"/>
                <a:cs typeface="Courier New" pitchFamily="49" charset="0"/>
              </a:rPr>
              <a:t>replicateM</a:t>
            </a:r>
            <a:r>
              <a:rPr lang="en-US" dirty="0" smtClean="0">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mkEhr</a:t>
            </a:r>
            <a:r>
              <a:rPr lang="en-US" dirty="0" smtClean="0">
                <a:latin typeface="Courier New" pitchFamily="49" charset="0"/>
                <a:cs typeface="Courier New" pitchFamily="49" charset="0"/>
              </a:rPr>
              <a:t>(0</a:t>
            </a:r>
            <a:r>
              <a:rPr lang="en-US" dirty="0">
                <a:latin typeface="Courier New" pitchFamily="49" charset="0"/>
                <a:cs typeface="Courier New" pitchFamily="49" charset="0"/>
              </a:rPr>
              <a:t>));</a:t>
            </a:r>
          </a:p>
          <a:p>
            <a:pPr marL="342900" indent="-342900">
              <a:lnSpc>
                <a:spcPct val="90000"/>
              </a:lnSpc>
              <a:spcBef>
                <a:spcPct val="20000"/>
              </a:spcBef>
              <a:buClr>
                <a:schemeClr val="hlink"/>
              </a:buClr>
              <a:buSzPct val="110000"/>
              <a:buFont typeface="Wingdings" pitchFamily="2" charset="2"/>
              <a:buNone/>
            </a:pPr>
            <a:endParaRPr lang="en-US" dirty="0">
              <a:latin typeface="Courier New" pitchFamily="49" charset="0"/>
              <a:cs typeface="Courier New" pitchFamily="49" charset="0"/>
            </a:endParaRPr>
          </a:p>
          <a:p>
            <a:pPr marL="342900" indent="-342900">
              <a:lnSpc>
                <a:spcPct val="90000"/>
              </a:lnSpc>
              <a:spcBef>
                <a:spcPct val="20000"/>
              </a:spcBef>
              <a:buClr>
                <a:schemeClr val="hlink"/>
              </a:buClr>
              <a:buSzPct val="110000"/>
              <a:buFont typeface="Wingdings" pitchFamily="2" charset="2"/>
              <a:buNone/>
            </a:pPr>
            <a:r>
              <a:rPr lang="en-US" b="1" dirty="0">
                <a:latin typeface="Courier New" pitchFamily="49" charset="0"/>
                <a:cs typeface="Courier New" pitchFamily="49" charset="0"/>
              </a:rPr>
              <a:t>  method</a:t>
            </a:r>
            <a:r>
              <a:rPr lang="en-US" dirty="0">
                <a:latin typeface="Courier New" pitchFamily="49" charset="0"/>
                <a:cs typeface="Courier New" pitchFamily="49" charset="0"/>
              </a:rPr>
              <a:t> Action </a:t>
            </a:r>
            <a:r>
              <a:rPr lang="en-US" dirty="0" err="1" smtClean="0">
                <a:latin typeface="Courier New" pitchFamily="49" charset="0"/>
                <a:cs typeface="Courier New" pitchFamily="49" charset="0"/>
              </a:rPr>
              <a:t>wr</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RIndx</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rindx</a:t>
            </a:r>
            <a:r>
              <a:rPr lang="en-US" dirty="0">
                <a:latin typeface="Courier New" pitchFamily="49" charset="0"/>
                <a:cs typeface="Courier New" pitchFamily="49" charset="0"/>
              </a:rPr>
              <a:t>, Data data); </a:t>
            </a:r>
          </a:p>
          <a:p>
            <a:pPr marL="342900" indent="-342900">
              <a:lnSpc>
                <a:spcPct val="90000"/>
              </a:lnSpc>
              <a:spcBef>
                <a:spcPct val="20000"/>
              </a:spcBef>
              <a:buClr>
                <a:schemeClr val="hlink"/>
              </a:buClr>
              <a:buSzPct val="110000"/>
              <a:buFont typeface="Wingdings" pitchFamily="2" charset="2"/>
              <a:buNone/>
            </a:pPr>
            <a:r>
              <a:rPr lang="en-US" dirty="0">
                <a:latin typeface="Courier New" pitchFamily="49" charset="0"/>
                <a:cs typeface="Courier New" pitchFamily="49" charset="0"/>
              </a:rPr>
              <a:t>    if(</a:t>
            </a:r>
            <a:r>
              <a:rPr lang="en-US" dirty="0" err="1">
                <a:latin typeface="Courier New" pitchFamily="49" charset="0"/>
                <a:cs typeface="Courier New" pitchFamily="49" charset="0"/>
              </a:rPr>
              <a:t>rindex</a:t>
            </a:r>
            <a:r>
              <a:rPr lang="en-US" dirty="0" smtClean="0">
                <a:latin typeface="Courier New" pitchFamily="49" charset="0"/>
                <a:cs typeface="Courier New" pitchFamily="49" charset="0"/>
              </a:rPr>
              <a:t>!=</a:t>
            </a:r>
            <a:r>
              <a:rPr lang="en-US" dirty="0">
                <a:latin typeface="Courier New" pitchFamily="49" charset="0"/>
                <a:cs typeface="Courier New" pitchFamily="49" charset="0"/>
              </a:rPr>
              <a:t>0) </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rfile</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rindex</a:t>
            </a:r>
            <a:r>
              <a:rPr lang="en-US" dirty="0" smtClean="0">
                <a:latin typeface="Courier New" pitchFamily="49" charset="0"/>
                <a:cs typeface="Courier New" pitchFamily="49" charset="0"/>
              </a:rPr>
              <a:t>])[0] &lt;= data;</a:t>
            </a:r>
            <a:endParaRPr lang="en-US" dirty="0">
              <a:latin typeface="Courier New" pitchFamily="49" charset="0"/>
              <a:cs typeface="Courier New" pitchFamily="49" charset="0"/>
            </a:endParaRPr>
          </a:p>
          <a:p>
            <a:pPr marL="342900" indent="-342900">
              <a:lnSpc>
                <a:spcPct val="90000"/>
              </a:lnSpc>
              <a:spcBef>
                <a:spcPct val="20000"/>
              </a:spcBef>
              <a:buClr>
                <a:schemeClr val="hlink"/>
              </a:buClr>
              <a:buSzPct val="110000"/>
              <a:buFont typeface="Wingdings" pitchFamily="2" charset="2"/>
              <a:buNone/>
            </a:pPr>
            <a:r>
              <a:rPr lang="en-US" b="1" dirty="0">
                <a:latin typeface="Courier New" pitchFamily="49" charset="0"/>
                <a:cs typeface="Courier New" pitchFamily="49" charset="0"/>
              </a:rPr>
              <a:t>  </a:t>
            </a:r>
            <a:r>
              <a:rPr lang="en-US" b="1" dirty="0" err="1">
                <a:latin typeface="Courier New" pitchFamily="49" charset="0"/>
                <a:cs typeface="Courier New" pitchFamily="49" charset="0"/>
              </a:rPr>
              <a:t>endmethod</a:t>
            </a:r>
            <a:endParaRPr lang="en-US" b="1" dirty="0">
              <a:latin typeface="Courier New" pitchFamily="49" charset="0"/>
              <a:cs typeface="Courier New" pitchFamily="49" charset="0"/>
            </a:endParaRPr>
          </a:p>
          <a:p>
            <a:pPr marL="342900" indent="-342900">
              <a:lnSpc>
                <a:spcPct val="90000"/>
              </a:lnSpc>
              <a:spcBef>
                <a:spcPct val="20000"/>
              </a:spcBef>
              <a:buClr>
                <a:schemeClr val="hlink"/>
              </a:buClr>
              <a:buSzPct val="110000"/>
              <a:buFont typeface="Wingdings" pitchFamily="2" charset="2"/>
              <a:buNone/>
            </a:pPr>
            <a:r>
              <a:rPr lang="en-US" dirty="0">
                <a:latin typeface="Courier New" pitchFamily="49" charset="0"/>
                <a:cs typeface="Courier New" pitchFamily="49" charset="0"/>
              </a:rPr>
              <a:t>  </a:t>
            </a:r>
            <a:r>
              <a:rPr lang="en-US" b="1" dirty="0">
                <a:latin typeface="Courier New" pitchFamily="49" charset="0"/>
                <a:cs typeface="Courier New" pitchFamily="49" charset="0"/>
              </a:rPr>
              <a:t>method</a:t>
            </a:r>
            <a:r>
              <a:rPr lang="en-US" dirty="0">
                <a:latin typeface="Courier New" pitchFamily="49" charset="0"/>
                <a:cs typeface="Courier New" pitchFamily="49" charset="0"/>
              </a:rPr>
              <a:t> Data </a:t>
            </a:r>
            <a:r>
              <a:rPr lang="en-US" dirty="0" smtClean="0">
                <a:latin typeface="Courier New" pitchFamily="49" charset="0"/>
                <a:cs typeface="Courier New" pitchFamily="49" charset="0"/>
              </a:rPr>
              <a:t>rd1(</a:t>
            </a:r>
            <a:r>
              <a:rPr lang="en-US" dirty="0" err="1" smtClean="0">
                <a:latin typeface="Courier New" pitchFamily="49" charset="0"/>
                <a:cs typeface="Courier New" pitchFamily="49" charset="0"/>
              </a:rPr>
              <a:t>RIndx</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rindx</a:t>
            </a:r>
            <a:r>
              <a:rPr lang="en-US" dirty="0">
                <a:latin typeface="Courier New" pitchFamily="49" charset="0"/>
                <a:cs typeface="Courier New" pitchFamily="49" charset="0"/>
              </a:rPr>
              <a:t>) = </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rfile</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rindx</a:t>
            </a:r>
            <a:r>
              <a:rPr lang="en-US" dirty="0" smtClean="0">
                <a:latin typeface="Courier New" pitchFamily="49" charset="0"/>
                <a:cs typeface="Courier New" pitchFamily="49" charset="0"/>
              </a:rPr>
              <a:t>])[</a:t>
            </a:r>
            <a:r>
              <a:rPr lang="en-US" dirty="0" smtClean="0">
                <a:solidFill>
                  <a:srgbClr val="FF0000"/>
                </a:solidFill>
                <a:latin typeface="Courier New" pitchFamily="49" charset="0"/>
                <a:cs typeface="Courier New" pitchFamily="49" charset="0"/>
              </a:rPr>
              <a:t>1]</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a:p>
            <a:pPr marL="342900" indent="-342900">
              <a:lnSpc>
                <a:spcPct val="90000"/>
              </a:lnSpc>
              <a:spcBef>
                <a:spcPct val="20000"/>
              </a:spcBef>
              <a:buClr>
                <a:schemeClr val="hlink"/>
              </a:buClr>
              <a:buSzPct val="110000"/>
              <a:buFont typeface="Wingdings" pitchFamily="2" charset="2"/>
              <a:buNone/>
            </a:pPr>
            <a:r>
              <a:rPr lang="en-US" dirty="0">
                <a:latin typeface="Courier New" pitchFamily="49" charset="0"/>
                <a:cs typeface="Courier New" pitchFamily="49" charset="0"/>
              </a:rPr>
              <a:t>  </a:t>
            </a:r>
            <a:r>
              <a:rPr lang="en-US" b="1" dirty="0">
                <a:latin typeface="Courier New" pitchFamily="49" charset="0"/>
                <a:cs typeface="Courier New" pitchFamily="49" charset="0"/>
              </a:rPr>
              <a:t>method</a:t>
            </a:r>
            <a:r>
              <a:rPr lang="en-US" dirty="0">
                <a:latin typeface="Courier New" pitchFamily="49" charset="0"/>
                <a:cs typeface="Courier New" pitchFamily="49" charset="0"/>
              </a:rPr>
              <a:t> Data </a:t>
            </a:r>
            <a:r>
              <a:rPr lang="en-US" dirty="0" smtClean="0">
                <a:latin typeface="Courier New" pitchFamily="49" charset="0"/>
                <a:cs typeface="Courier New" pitchFamily="49" charset="0"/>
              </a:rPr>
              <a:t>rd2(</a:t>
            </a:r>
            <a:r>
              <a:rPr lang="en-US" dirty="0" err="1" smtClean="0">
                <a:latin typeface="Courier New" pitchFamily="49" charset="0"/>
                <a:cs typeface="Courier New" pitchFamily="49" charset="0"/>
              </a:rPr>
              <a:t>RIndx</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rindx</a:t>
            </a:r>
            <a:r>
              <a:rPr lang="en-US" dirty="0">
                <a:latin typeface="Courier New" pitchFamily="49" charset="0"/>
                <a:cs typeface="Courier New" pitchFamily="49" charset="0"/>
              </a:rPr>
              <a:t>) = </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rfile</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rindx</a:t>
            </a:r>
            <a:r>
              <a:rPr lang="en-US" dirty="0" smtClean="0">
                <a:latin typeface="Courier New" pitchFamily="49" charset="0"/>
                <a:cs typeface="Courier New" pitchFamily="49" charset="0"/>
              </a:rPr>
              <a:t>])[</a:t>
            </a:r>
            <a:r>
              <a:rPr lang="en-US" dirty="0" smtClean="0">
                <a:solidFill>
                  <a:srgbClr val="FF0000"/>
                </a:solidFill>
                <a:latin typeface="Courier New" pitchFamily="49" charset="0"/>
                <a:cs typeface="Courier New" pitchFamily="49" charset="0"/>
              </a:rPr>
              <a:t>1]</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a:p>
            <a:pPr marL="342900" indent="-342900">
              <a:lnSpc>
                <a:spcPct val="90000"/>
              </a:lnSpc>
              <a:spcBef>
                <a:spcPct val="20000"/>
              </a:spcBef>
              <a:buClr>
                <a:schemeClr val="hlink"/>
              </a:buClr>
              <a:buSzPct val="110000"/>
              <a:buFont typeface="Wingdings" pitchFamily="2" charset="2"/>
              <a:buNone/>
            </a:pPr>
            <a:r>
              <a:rPr lang="en-US" b="1" dirty="0" err="1">
                <a:latin typeface="Courier New" pitchFamily="49" charset="0"/>
                <a:cs typeface="Courier New" pitchFamily="49" charset="0"/>
              </a:rPr>
              <a:t>endmodule</a:t>
            </a:r>
            <a:endParaRPr lang="en-US" dirty="0">
              <a:latin typeface="Courier New" pitchFamily="49" charset="0"/>
              <a:cs typeface="Courier New" pitchFamily="49" charset="0"/>
            </a:endParaRPr>
          </a:p>
        </p:txBody>
      </p:sp>
      <p:sp>
        <p:nvSpPr>
          <p:cNvPr id="41991" name="TextBox 7"/>
          <p:cNvSpPr txBox="1">
            <a:spLocks noChangeArrowheads="1"/>
          </p:cNvSpPr>
          <p:nvPr/>
        </p:nvSpPr>
        <p:spPr bwMode="auto">
          <a:xfrm>
            <a:off x="3588946" y="5353690"/>
            <a:ext cx="2268538" cy="400050"/>
          </a:xfrm>
          <a:prstGeom prst="rect">
            <a:avLst/>
          </a:prstGeom>
          <a:noFill/>
          <a:ln w="9525">
            <a:solidFill>
              <a:srgbClr val="FF0000"/>
            </a:solidFill>
            <a:miter lim="800000"/>
            <a:headEnd/>
            <a:tailEnd/>
          </a:ln>
        </p:spPr>
        <p:txBody>
          <a:bodyPr wrap="none">
            <a:spAutoFit/>
          </a:bodyPr>
          <a:lstStyle/>
          <a:p>
            <a:r>
              <a:rPr lang="en-US" dirty="0" err="1"/>
              <a:t>wr</a:t>
            </a:r>
            <a:r>
              <a:rPr lang="en-US" dirty="0"/>
              <a:t> &lt; {rd1, rd2}</a:t>
            </a:r>
          </a:p>
        </p:txBody>
      </p:sp>
      <p:sp>
        <p:nvSpPr>
          <p:cNvPr id="6" name="Footer Placeholder 5"/>
          <p:cNvSpPr>
            <a:spLocks noGrp="1"/>
          </p:cNvSpPr>
          <p:nvPr>
            <p:ph type="ftr" sz="quarter" idx="12"/>
          </p:nvPr>
        </p:nvSpPr>
        <p:spPr/>
        <p:txBody>
          <a:bodyPr/>
          <a:lstStyle/>
          <a:p>
            <a:pPr>
              <a:defRPr/>
            </a:pPr>
            <a:r>
              <a:rPr lang="en-US" smtClean="0"/>
              <a:t>http://csg.csail.mit.edu/6.175</a:t>
            </a:r>
            <a:endParaRPr lang="en-US" dirty="0"/>
          </a:p>
        </p:txBody>
      </p:sp>
      <p:sp>
        <p:nvSpPr>
          <p:cNvPr id="7" name="Slide Number Placeholder 6"/>
          <p:cNvSpPr>
            <a:spLocks noGrp="1"/>
          </p:cNvSpPr>
          <p:nvPr>
            <p:ph type="sldNum" sz="quarter" idx="11"/>
          </p:nvPr>
        </p:nvSpPr>
        <p:spPr/>
        <p:txBody>
          <a:bodyPr/>
          <a:lstStyle/>
          <a:p>
            <a:pPr>
              <a:defRPr/>
            </a:pPr>
            <a:r>
              <a:rPr lang="en-US" smtClean="0"/>
              <a:t>L13-</a:t>
            </a:r>
            <a:fld id="{D02EE386-C9BD-4FB7-9577-6096B5320EC4}" type="slidenum">
              <a:rPr lang="en-US" smtClean="0"/>
              <a:pPr>
                <a:defRPr/>
              </a:pPr>
              <a:t>22</a:t>
            </a:fld>
            <a:endParaRPr lang="en-US" dirty="0"/>
          </a:p>
        </p:txBody>
      </p:sp>
      <p:sp>
        <p:nvSpPr>
          <p:cNvPr id="3" name="Date Placeholder 2"/>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2026107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Grp="1" noChangeArrowheads="1"/>
          </p:cNvSpPr>
          <p:nvPr>
            <p:ph type="title" idx="4294967295"/>
          </p:nvPr>
        </p:nvSpPr>
        <p:spPr>
          <a:xfrm>
            <a:off x="603874" y="418294"/>
            <a:ext cx="7772400" cy="1143000"/>
          </a:xfrm>
        </p:spPr>
        <p:txBody>
          <a:bodyPr/>
          <a:lstStyle/>
          <a:p>
            <a:pPr eaLnBrk="1" hangingPunct="1"/>
            <a:r>
              <a:rPr lang="en-US" sz="4000" dirty="0" smtClean="0"/>
              <a:t>Bypass Register File</a:t>
            </a:r>
            <a:r>
              <a:rPr lang="en-US" sz="3600" dirty="0" smtClean="0"/>
              <a:t/>
            </a:r>
            <a:br>
              <a:rPr lang="en-US" sz="3600" dirty="0" smtClean="0"/>
            </a:br>
            <a:r>
              <a:rPr lang="en-US" sz="2400" dirty="0" smtClean="0"/>
              <a:t>with external bypassing</a:t>
            </a:r>
          </a:p>
        </p:txBody>
      </p:sp>
      <p:sp>
        <p:nvSpPr>
          <p:cNvPr id="41986" name="Rectangle 3" descr="Rectangle: Click to edit Master text styles&#10;Second level&#10;Third level&#10;Fourth level&#10;Fifth level"/>
          <p:cNvSpPr txBox="1">
            <a:spLocks noChangeArrowheads="1"/>
          </p:cNvSpPr>
          <p:nvPr/>
        </p:nvSpPr>
        <p:spPr bwMode="auto">
          <a:xfrm>
            <a:off x="590550" y="1561746"/>
            <a:ext cx="8288338" cy="5009929"/>
          </a:xfrm>
          <a:prstGeom prst="rect">
            <a:avLst/>
          </a:prstGeom>
          <a:noFill/>
          <a:ln w="9525">
            <a:noFill/>
            <a:miter lim="800000"/>
            <a:headEnd/>
            <a:tailEnd/>
          </a:ln>
        </p:spPr>
        <p:txBody>
          <a:bodyPr/>
          <a:lstStyle/>
          <a:p>
            <a:pPr marL="342900" indent="-342900">
              <a:lnSpc>
                <a:spcPct val="90000"/>
              </a:lnSpc>
              <a:spcBef>
                <a:spcPct val="20000"/>
              </a:spcBef>
              <a:buClr>
                <a:schemeClr val="hlink"/>
              </a:buClr>
              <a:buSzPct val="110000"/>
              <a:buFont typeface="Wingdings" pitchFamily="2" charset="2"/>
              <a:buNone/>
            </a:pPr>
            <a:r>
              <a:rPr lang="en-US" sz="1800" b="1" dirty="0">
                <a:latin typeface="Courier New" pitchFamily="49" charset="0"/>
                <a:cs typeface="Courier New" pitchFamily="49" charset="0"/>
              </a:rPr>
              <a:t>module</a:t>
            </a:r>
            <a:r>
              <a:rPr lang="en-US" sz="1800" dirty="0">
                <a:latin typeface="Courier New" pitchFamily="49" charset="0"/>
                <a:cs typeface="Courier New" pitchFamily="49" charset="0"/>
              </a:rPr>
              <a:t> </a:t>
            </a:r>
            <a:r>
              <a:rPr lang="en-US" sz="1800" dirty="0" err="1" smtClean="0">
                <a:latin typeface="Courier New" pitchFamily="49" charset="0"/>
                <a:cs typeface="Courier New" pitchFamily="49" charset="0"/>
              </a:rPr>
              <a:t>mkBypassRFile</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BypassRFile</a:t>
            </a:r>
            <a:r>
              <a:rPr lang="en-US" sz="1800" dirty="0" smtClean="0">
                <a:latin typeface="Courier New" pitchFamily="49" charset="0"/>
                <a:cs typeface="Courier New" pitchFamily="49" charset="0"/>
              </a:rPr>
              <a:t>);</a:t>
            </a:r>
          </a:p>
          <a:p>
            <a:pPr marL="342900" indent="-342900">
              <a:lnSpc>
                <a:spcPct val="90000"/>
              </a:lnSpc>
              <a:spcBef>
                <a:spcPct val="20000"/>
              </a:spcBef>
              <a:buClr>
                <a:schemeClr val="hlink"/>
              </a:buClr>
              <a:buSzPct val="110000"/>
            </a:pP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RFile</a:t>
            </a:r>
            <a:r>
              <a:rPr lang="en-US" sz="1800" dirty="0" smtClean="0">
                <a:latin typeface="Courier New" pitchFamily="49" charset="0"/>
                <a:cs typeface="Courier New" pitchFamily="49" charset="0"/>
              </a:rPr>
              <a:t>             </a:t>
            </a:r>
            <a:r>
              <a:rPr lang="en-US" sz="1800" dirty="0" err="1">
                <a:latin typeface="Courier New" pitchFamily="49" charset="0"/>
                <a:cs typeface="Courier New" pitchFamily="49" charset="0"/>
              </a:rPr>
              <a:t>rf</a:t>
            </a:r>
            <a:r>
              <a:rPr lang="en-US" sz="1800" dirty="0">
                <a:latin typeface="Courier New" pitchFamily="49" charset="0"/>
                <a:cs typeface="Courier New" pitchFamily="49" charset="0"/>
              </a:rPr>
              <a:t> &lt;- </a:t>
            </a:r>
            <a:r>
              <a:rPr lang="en-US" sz="1800" dirty="0" err="1">
                <a:latin typeface="Courier New" pitchFamily="49" charset="0"/>
                <a:cs typeface="Courier New" pitchFamily="49" charset="0"/>
              </a:rPr>
              <a:t>mkRFile</a:t>
            </a:r>
            <a:r>
              <a:rPr lang="en-US" sz="1800" dirty="0" smtClean="0">
                <a:latin typeface="Courier New" pitchFamily="49" charset="0"/>
                <a:cs typeface="Courier New" pitchFamily="49" charset="0"/>
              </a:rPr>
              <a:t>;</a:t>
            </a:r>
          </a:p>
          <a:p>
            <a:pPr marL="0" indent="0">
              <a:buNone/>
            </a:pP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Fifo</a:t>
            </a:r>
            <a:r>
              <a:rPr lang="en-US" sz="1800" dirty="0">
                <a:latin typeface="Courier New" pitchFamily="49" charset="0"/>
                <a:cs typeface="Courier New" pitchFamily="49" charset="0"/>
              </a:rPr>
              <a:t>#(1, Tuple2</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RIndx</a:t>
            </a:r>
            <a:r>
              <a:rPr lang="en-US" sz="1800" dirty="0" smtClean="0">
                <a:latin typeface="Courier New" pitchFamily="49" charset="0"/>
                <a:cs typeface="Courier New" pitchFamily="49" charset="0"/>
              </a:rPr>
              <a:t>, </a:t>
            </a:r>
            <a:r>
              <a:rPr lang="en-US" sz="1800" dirty="0">
                <a:latin typeface="Courier New" pitchFamily="49" charset="0"/>
                <a:cs typeface="Courier New" pitchFamily="49" charset="0"/>
              </a:rPr>
              <a:t>Data))</a:t>
            </a:r>
          </a:p>
          <a:p>
            <a:pPr marL="0" indent="0">
              <a:buNone/>
            </a:pPr>
            <a:r>
              <a:rPr lang="en-US" sz="1800" dirty="0">
                <a:latin typeface="Courier New" pitchFamily="49" charset="0"/>
                <a:cs typeface="Courier New" pitchFamily="49" charset="0"/>
              </a:rPr>
              <a:t>                </a:t>
            </a:r>
            <a:r>
              <a:rPr lang="en-US" sz="1800" dirty="0" smtClean="0">
                <a:latin typeface="Courier New" pitchFamily="49" charset="0"/>
                <a:cs typeface="Courier New" pitchFamily="49" charset="0"/>
              </a:rPr>
              <a:t>bypass </a:t>
            </a:r>
            <a:r>
              <a:rPr lang="en-US" sz="1800" dirty="0">
                <a:latin typeface="Courier New" pitchFamily="49" charset="0"/>
                <a:cs typeface="Courier New" pitchFamily="49" charset="0"/>
              </a:rPr>
              <a:t>&lt;- </a:t>
            </a:r>
            <a:r>
              <a:rPr lang="en-US" sz="1800" dirty="0" err="1" smtClean="0">
                <a:latin typeface="Courier New" pitchFamily="49" charset="0"/>
                <a:cs typeface="Courier New" pitchFamily="49" charset="0"/>
              </a:rPr>
              <a:t>mkBypassSFifo</a:t>
            </a:r>
            <a:r>
              <a:rPr lang="en-US" sz="1800" dirty="0" smtClean="0">
                <a:latin typeface="Courier New" pitchFamily="49" charset="0"/>
                <a:cs typeface="Courier New" pitchFamily="49" charset="0"/>
              </a:rPr>
              <a:t>;</a:t>
            </a:r>
          </a:p>
          <a:p>
            <a:pPr marL="0" indent="0">
              <a:buNone/>
            </a:pPr>
            <a:r>
              <a:rPr lang="en-US" sz="1800" dirty="0">
                <a:latin typeface="Courier New" pitchFamily="49" charset="0"/>
                <a:cs typeface="Courier New" pitchFamily="49" charset="0"/>
              </a:rPr>
              <a:t> </a:t>
            </a:r>
            <a:r>
              <a:rPr lang="en-US" sz="1800" dirty="0" smtClean="0">
                <a:latin typeface="Courier New" pitchFamily="49" charset="0"/>
                <a:cs typeface="Courier New" pitchFamily="49" charset="0"/>
              </a:rPr>
              <a:t> </a:t>
            </a:r>
            <a:r>
              <a:rPr lang="en-US" sz="1800" b="1" dirty="0" smtClean="0">
                <a:latin typeface="Courier New" pitchFamily="49" charset="0"/>
                <a:cs typeface="Courier New" pitchFamily="49" charset="0"/>
              </a:rPr>
              <a:t>rule </a:t>
            </a:r>
            <a:r>
              <a:rPr lang="en-US" sz="1800" dirty="0" smtClean="0">
                <a:latin typeface="Courier New" pitchFamily="49" charset="0"/>
                <a:cs typeface="Courier New" pitchFamily="49" charset="0"/>
              </a:rPr>
              <a:t>move;</a:t>
            </a:r>
          </a:p>
          <a:p>
            <a:pPr marL="0" indent="0">
              <a:buNone/>
            </a:pPr>
            <a:r>
              <a:rPr lang="en-US" sz="1800" dirty="0">
                <a:latin typeface="Courier New" pitchFamily="49" charset="0"/>
                <a:cs typeface="Courier New" pitchFamily="49" charset="0"/>
              </a:rPr>
              <a:t> </a:t>
            </a:r>
            <a:r>
              <a:rPr lang="en-US" sz="1800" dirty="0" smtClean="0">
                <a:latin typeface="Courier New" pitchFamily="49" charset="0"/>
                <a:cs typeface="Courier New" pitchFamily="49" charset="0"/>
              </a:rPr>
              <a:t>   </a:t>
            </a:r>
            <a:r>
              <a:rPr lang="en-US" sz="1800" b="1" dirty="0" smtClean="0">
                <a:latin typeface="Courier New" pitchFamily="49" charset="0"/>
                <a:cs typeface="Courier New" pitchFamily="49" charset="0"/>
              </a:rPr>
              <a:t>begin</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rf.wr</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bypass.first</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bypass.deq</a:t>
            </a:r>
            <a:r>
              <a:rPr lang="en-US" sz="1800" dirty="0" smtClean="0">
                <a:latin typeface="Courier New" pitchFamily="49" charset="0"/>
                <a:cs typeface="Courier New" pitchFamily="49" charset="0"/>
              </a:rPr>
              <a:t> </a:t>
            </a:r>
            <a:r>
              <a:rPr lang="en-US" sz="1800" b="1" dirty="0" smtClean="0">
                <a:latin typeface="Courier New" pitchFamily="49" charset="0"/>
                <a:cs typeface="Courier New" pitchFamily="49" charset="0"/>
              </a:rPr>
              <a:t>end</a:t>
            </a:r>
            <a:r>
              <a:rPr lang="en-US" sz="1800" dirty="0" smtClean="0">
                <a:latin typeface="Courier New" pitchFamily="49" charset="0"/>
                <a:cs typeface="Courier New" pitchFamily="49" charset="0"/>
              </a:rPr>
              <a:t>;</a:t>
            </a:r>
          </a:p>
          <a:p>
            <a:pPr marL="0" indent="0">
              <a:buNone/>
            </a:pPr>
            <a:r>
              <a:rPr lang="en-US" sz="1800" dirty="0">
                <a:latin typeface="Courier New" pitchFamily="49" charset="0"/>
                <a:cs typeface="Courier New" pitchFamily="49" charset="0"/>
              </a:rPr>
              <a:t> </a:t>
            </a:r>
            <a:r>
              <a:rPr lang="en-US" sz="1800" dirty="0" smtClean="0">
                <a:latin typeface="Courier New" pitchFamily="49" charset="0"/>
                <a:cs typeface="Courier New" pitchFamily="49" charset="0"/>
              </a:rPr>
              <a:t> </a:t>
            </a:r>
            <a:r>
              <a:rPr lang="en-US" sz="1800" b="1" dirty="0" err="1" smtClean="0">
                <a:latin typeface="Courier New" pitchFamily="49" charset="0"/>
                <a:cs typeface="Courier New" pitchFamily="49" charset="0"/>
              </a:rPr>
              <a:t>endrule</a:t>
            </a:r>
            <a:endParaRPr lang="en-US" sz="1800" dirty="0">
              <a:latin typeface="Courier New" pitchFamily="49" charset="0"/>
              <a:cs typeface="Courier New" pitchFamily="49" charset="0"/>
            </a:endParaRPr>
          </a:p>
          <a:p>
            <a:pPr marL="342900" indent="-342900">
              <a:lnSpc>
                <a:spcPct val="90000"/>
              </a:lnSpc>
              <a:spcBef>
                <a:spcPct val="20000"/>
              </a:spcBef>
              <a:buClr>
                <a:schemeClr val="hlink"/>
              </a:buClr>
              <a:buSzPct val="110000"/>
              <a:buFont typeface="Wingdings" pitchFamily="2" charset="2"/>
              <a:buNone/>
            </a:pPr>
            <a:r>
              <a:rPr lang="en-US" sz="1800" b="1" dirty="0">
                <a:latin typeface="Courier New" pitchFamily="49" charset="0"/>
                <a:cs typeface="Courier New" pitchFamily="49" charset="0"/>
              </a:rPr>
              <a:t>  method</a:t>
            </a:r>
            <a:r>
              <a:rPr lang="en-US" sz="1800" dirty="0">
                <a:latin typeface="Courier New" pitchFamily="49" charset="0"/>
                <a:cs typeface="Courier New" pitchFamily="49" charset="0"/>
              </a:rPr>
              <a:t> Action </a:t>
            </a:r>
            <a:r>
              <a:rPr lang="en-US" sz="1800" dirty="0" err="1" smtClean="0">
                <a:latin typeface="Courier New" pitchFamily="49" charset="0"/>
                <a:cs typeface="Courier New" pitchFamily="49" charset="0"/>
              </a:rPr>
              <a:t>wr</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RIndx</a:t>
            </a:r>
            <a:r>
              <a:rPr lang="en-US" sz="1800" dirty="0" smtClean="0">
                <a:latin typeface="Courier New" pitchFamily="49" charset="0"/>
                <a:cs typeface="Courier New" pitchFamily="49" charset="0"/>
              </a:rPr>
              <a:t> </a:t>
            </a:r>
            <a:r>
              <a:rPr lang="en-US" sz="1800" dirty="0" err="1">
                <a:latin typeface="Courier New" pitchFamily="49" charset="0"/>
                <a:cs typeface="Courier New" pitchFamily="49" charset="0"/>
              </a:rPr>
              <a:t>rindx</a:t>
            </a:r>
            <a:r>
              <a:rPr lang="en-US" sz="1800" dirty="0">
                <a:latin typeface="Courier New" pitchFamily="49" charset="0"/>
                <a:cs typeface="Courier New" pitchFamily="49" charset="0"/>
              </a:rPr>
              <a:t>, Data data); </a:t>
            </a:r>
          </a:p>
          <a:p>
            <a:pPr marL="342900" indent="-342900">
              <a:lnSpc>
                <a:spcPct val="90000"/>
              </a:lnSpc>
              <a:spcBef>
                <a:spcPct val="20000"/>
              </a:spcBef>
              <a:buClr>
                <a:schemeClr val="hlink"/>
              </a:buClr>
              <a:buSzPct val="110000"/>
              <a:buFont typeface="Wingdings" pitchFamily="2" charset="2"/>
              <a:buNone/>
            </a:pPr>
            <a:r>
              <a:rPr lang="en-US" sz="1800" dirty="0">
                <a:latin typeface="Courier New" pitchFamily="49" charset="0"/>
                <a:cs typeface="Courier New" pitchFamily="49" charset="0"/>
              </a:rPr>
              <a:t>    if(</a:t>
            </a:r>
            <a:r>
              <a:rPr lang="en-US" sz="1800" dirty="0" err="1">
                <a:latin typeface="Courier New" pitchFamily="49" charset="0"/>
                <a:cs typeface="Courier New" pitchFamily="49" charset="0"/>
              </a:rPr>
              <a:t>rindex</a:t>
            </a:r>
            <a:r>
              <a:rPr lang="en-US" sz="1800" dirty="0" smtClean="0">
                <a:latin typeface="Courier New" pitchFamily="49" charset="0"/>
                <a:cs typeface="Courier New" pitchFamily="49" charset="0"/>
              </a:rPr>
              <a:t>!=</a:t>
            </a:r>
            <a:r>
              <a:rPr lang="en-US" sz="1800" dirty="0">
                <a:latin typeface="Courier New" pitchFamily="49" charset="0"/>
                <a:cs typeface="Courier New" pitchFamily="49" charset="0"/>
              </a:rPr>
              <a:t>0) </a:t>
            </a:r>
            <a:r>
              <a:rPr lang="en-US" sz="1800" dirty="0" err="1" smtClean="0">
                <a:latin typeface="Courier New" pitchFamily="49" charset="0"/>
                <a:cs typeface="Courier New" pitchFamily="49" charset="0"/>
              </a:rPr>
              <a:t>bypass.enq</a:t>
            </a:r>
            <a:r>
              <a:rPr lang="en-US" sz="1800" dirty="0" smtClean="0">
                <a:latin typeface="Courier New" pitchFamily="49" charset="0"/>
                <a:cs typeface="Courier New" pitchFamily="49" charset="0"/>
              </a:rPr>
              <a:t>(tuple2(</a:t>
            </a:r>
            <a:r>
              <a:rPr lang="en-US" sz="1800" dirty="0" err="1" smtClean="0">
                <a:latin typeface="Courier New" pitchFamily="49" charset="0"/>
                <a:cs typeface="Courier New" pitchFamily="49" charset="0"/>
              </a:rPr>
              <a:t>rindx</a:t>
            </a:r>
            <a:r>
              <a:rPr lang="en-US" sz="1800" dirty="0" smtClean="0">
                <a:latin typeface="Courier New" pitchFamily="49" charset="0"/>
                <a:cs typeface="Courier New" pitchFamily="49" charset="0"/>
              </a:rPr>
              <a:t>, data));</a:t>
            </a:r>
            <a:endParaRPr lang="en-US" sz="1800" dirty="0">
              <a:latin typeface="Courier New" pitchFamily="49" charset="0"/>
              <a:cs typeface="Courier New" pitchFamily="49" charset="0"/>
            </a:endParaRPr>
          </a:p>
          <a:p>
            <a:pPr marL="342900" indent="-342900">
              <a:lnSpc>
                <a:spcPct val="90000"/>
              </a:lnSpc>
              <a:spcBef>
                <a:spcPct val="20000"/>
              </a:spcBef>
              <a:buClr>
                <a:schemeClr val="hlink"/>
              </a:buClr>
              <a:buSzPct val="110000"/>
              <a:buFont typeface="Wingdings" pitchFamily="2" charset="2"/>
              <a:buNone/>
            </a:pPr>
            <a:r>
              <a:rPr lang="en-US" sz="1800" b="1" dirty="0">
                <a:latin typeface="Courier New" pitchFamily="49" charset="0"/>
                <a:cs typeface="Courier New" pitchFamily="49" charset="0"/>
              </a:rPr>
              <a:t>  </a:t>
            </a:r>
            <a:r>
              <a:rPr lang="en-US" sz="1800" b="1" dirty="0" err="1">
                <a:latin typeface="Courier New" pitchFamily="49" charset="0"/>
                <a:cs typeface="Courier New" pitchFamily="49" charset="0"/>
              </a:rPr>
              <a:t>endmethod</a:t>
            </a:r>
            <a:endParaRPr lang="en-US" sz="1800" b="1" dirty="0">
              <a:latin typeface="Courier New" pitchFamily="49" charset="0"/>
              <a:cs typeface="Courier New" pitchFamily="49" charset="0"/>
            </a:endParaRPr>
          </a:p>
          <a:p>
            <a:pPr marL="342900" indent="-342900">
              <a:lnSpc>
                <a:spcPct val="90000"/>
              </a:lnSpc>
              <a:spcBef>
                <a:spcPct val="20000"/>
              </a:spcBef>
              <a:buClr>
                <a:schemeClr val="hlink"/>
              </a:buClr>
              <a:buSzPct val="110000"/>
              <a:buFont typeface="Wingdings" pitchFamily="2" charset="2"/>
              <a:buNone/>
            </a:pPr>
            <a:r>
              <a:rPr lang="en-US" sz="1800" dirty="0">
                <a:latin typeface="Courier New" pitchFamily="49" charset="0"/>
                <a:cs typeface="Courier New" pitchFamily="49" charset="0"/>
              </a:rPr>
              <a:t>  </a:t>
            </a:r>
            <a:r>
              <a:rPr lang="en-US" sz="1800" b="1" dirty="0">
                <a:latin typeface="Courier New" pitchFamily="49" charset="0"/>
                <a:cs typeface="Courier New" pitchFamily="49" charset="0"/>
              </a:rPr>
              <a:t>method</a:t>
            </a:r>
            <a:r>
              <a:rPr lang="en-US" sz="1800" dirty="0">
                <a:latin typeface="Courier New" pitchFamily="49" charset="0"/>
                <a:cs typeface="Courier New" pitchFamily="49" charset="0"/>
              </a:rPr>
              <a:t> Data </a:t>
            </a:r>
            <a:r>
              <a:rPr lang="en-US" sz="1800" dirty="0" smtClean="0">
                <a:latin typeface="Courier New" pitchFamily="49" charset="0"/>
                <a:cs typeface="Courier New" pitchFamily="49" charset="0"/>
              </a:rPr>
              <a:t>rd1(</a:t>
            </a:r>
            <a:r>
              <a:rPr lang="en-US" sz="1800" dirty="0" err="1" smtClean="0">
                <a:latin typeface="Courier New" pitchFamily="49" charset="0"/>
                <a:cs typeface="Courier New" pitchFamily="49" charset="0"/>
              </a:rPr>
              <a:t>RIndx</a:t>
            </a:r>
            <a:r>
              <a:rPr lang="en-US" sz="1800" dirty="0" smtClean="0">
                <a:latin typeface="Courier New" pitchFamily="49" charset="0"/>
                <a:cs typeface="Courier New" pitchFamily="49" charset="0"/>
              </a:rPr>
              <a:t> </a:t>
            </a:r>
            <a:r>
              <a:rPr lang="en-US" sz="1800" dirty="0" err="1">
                <a:latin typeface="Courier New" pitchFamily="49" charset="0"/>
                <a:cs typeface="Courier New" pitchFamily="49" charset="0"/>
              </a:rPr>
              <a:t>rindx</a:t>
            </a:r>
            <a:r>
              <a:rPr lang="en-US" sz="1800" dirty="0">
                <a:latin typeface="Courier New" pitchFamily="49" charset="0"/>
                <a:cs typeface="Courier New" pitchFamily="49" charset="0"/>
              </a:rPr>
              <a:t>) = </a:t>
            </a:r>
            <a:endParaRPr lang="en-US" sz="1800" dirty="0" smtClean="0">
              <a:latin typeface="Courier New" pitchFamily="49" charset="0"/>
              <a:cs typeface="Courier New" pitchFamily="49" charset="0"/>
            </a:endParaRPr>
          </a:p>
          <a:p>
            <a:pPr marL="342900" indent="-342900">
              <a:lnSpc>
                <a:spcPct val="90000"/>
              </a:lnSpc>
              <a:spcBef>
                <a:spcPct val="20000"/>
              </a:spcBef>
              <a:buClr>
                <a:schemeClr val="hlink"/>
              </a:buClr>
              <a:buSzPct val="110000"/>
              <a:buFont typeface="Wingdings" pitchFamily="2" charset="2"/>
              <a:buNone/>
            </a:pPr>
            <a:r>
              <a:rPr lang="en-US" sz="1800" dirty="0">
                <a:latin typeface="Courier New" pitchFamily="49" charset="0"/>
                <a:cs typeface="Courier New" pitchFamily="49" charset="0"/>
              </a:rPr>
              <a:t> </a:t>
            </a:r>
            <a:r>
              <a:rPr lang="en-US" sz="1800" dirty="0" smtClean="0">
                <a:latin typeface="Courier New" pitchFamily="49" charset="0"/>
                <a:cs typeface="Courier New" pitchFamily="49" charset="0"/>
              </a:rPr>
              <a:t>     </a:t>
            </a:r>
            <a:r>
              <a:rPr lang="en-US" sz="1800" b="1" dirty="0" smtClean="0">
                <a:latin typeface="Courier New" pitchFamily="49" charset="0"/>
                <a:cs typeface="Courier New" pitchFamily="49" charset="0"/>
              </a:rPr>
              <a:t>return </a:t>
            </a:r>
            <a:r>
              <a:rPr lang="en-US" sz="1800" dirty="0" smtClean="0">
                <a:latin typeface="Courier New" pitchFamily="49" charset="0"/>
                <a:cs typeface="Courier New" pitchFamily="49" charset="0"/>
              </a:rPr>
              <a:t>(!bypass.search1(</a:t>
            </a:r>
            <a:r>
              <a:rPr lang="en-US" sz="1800" dirty="0" err="1" smtClean="0">
                <a:latin typeface="Courier New" pitchFamily="49" charset="0"/>
                <a:cs typeface="Courier New" pitchFamily="49" charset="0"/>
              </a:rPr>
              <a:t>rindx</a:t>
            </a:r>
            <a:r>
              <a:rPr lang="en-US" sz="1800" dirty="0" smtClean="0">
                <a:latin typeface="Courier New" pitchFamily="49" charset="0"/>
                <a:cs typeface="Courier New" pitchFamily="49" charset="0"/>
              </a:rPr>
              <a:t>)) ? rf.rd1(</a:t>
            </a:r>
            <a:r>
              <a:rPr lang="en-US" sz="1800" dirty="0" err="1" smtClean="0">
                <a:latin typeface="Courier New" pitchFamily="49" charset="0"/>
                <a:cs typeface="Courier New" pitchFamily="49" charset="0"/>
              </a:rPr>
              <a:t>rindx</a:t>
            </a:r>
            <a:r>
              <a:rPr lang="en-US" sz="1800" dirty="0" smtClean="0">
                <a:latin typeface="Courier New" pitchFamily="49" charset="0"/>
                <a:cs typeface="Courier New" pitchFamily="49" charset="0"/>
              </a:rPr>
              <a:t>) </a:t>
            </a:r>
          </a:p>
          <a:p>
            <a:pPr marL="342900" indent="-342900">
              <a:lnSpc>
                <a:spcPct val="90000"/>
              </a:lnSpc>
              <a:spcBef>
                <a:spcPct val="20000"/>
              </a:spcBef>
              <a:buClr>
                <a:schemeClr val="hlink"/>
              </a:buClr>
              <a:buSzPct val="110000"/>
              <a:buFont typeface="Wingdings" pitchFamily="2" charset="2"/>
              <a:buNone/>
            </a:pPr>
            <a:r>
              <a:rPr lang="en-US" sz="1800" dirty="0">
                <a:latin typeface="Courier New" pitchFamily="49" charset="0"/>
                <a:cs typeface="Courier New" pitchFamily="49" charset="0"/>
              </a:rPr>
              <a:t> </a:t>
            </a:r>
            <a:r>
              <a:rPr lang="en-US" sz="1800" dirty="0" smtClean="0">
                <a:latin typeface="Courier New" pitchFamily="49" charset="0"/>
                <a:cs typeface="Courier New" pitchFamily="49" charset="0"/>
              </a:rPr>
              <a:t>            </a:t>
            </a:r>
            <a:r>
              <a:rPr lang="en-US" sz="1800" b="1" dirty="0" smtClean="0">
                <a:latin typeface="Courier New" pitchFamily="49" charset="0"/>
                <a:cs typeface="Courier New" pitchFamily="49" charset="0"/>
              </a:rPr>
              <a:t>:</a:t>
            </a:r>
            <a:r>
              <a:rPr lang="en-US" sz="1800" dirty="0" smtClean="0">
                <a:latin typeface="Courier New" pitchFamily="49" charset="0"/>
                <a:cs typeface="Courier New" pitchFamily="49" charset="0"/>
              </a:rPr>
              <a:t> bypass.read1(</a:t>
            </a:r>
            <a:r>
              <a:rPr lang="en-US" sz="1800" dirty="0" err="1" smtClean="0">
                <a:latin typeface="Courier New" pitchFamily="49" charset="0"/>
                <a:cs typeface="Courier New" pitchFamily="49" charset="0"/>
              </a:rPr>
              <a:t>rindx</a:t>
            </a:r>
            <a:r>
              <a:rPr lang="en-US" sz="1800" dirty="0" smtClean="0">
                <a:latin typeface="Courier New" pitchFamily="49" charset="0"/>
                <a:cs typeface="Courier New" pitchFamily="49" charset="0"/>
              </a:rPr>
              <a:t>);</a:t>
            </a:r>
          </a:p>
          <a:p>
            <a:pPr marL="342900" indent="-342900">
              <a:lnSpc>
                <a:spcPct val="90000"/>
              </a:lnSpc>
              <a:spcBef>
                <a:spcPct val="20000"/>
              </a:spcBef>
              <a:buClr>
                <a:schemeClr val="hlink"/>
              </a:buClr>
              <a:buSzPct val="110000"/>
              <a:buFont typeface="Wingdings" pitchFamily="2" charset="2"/>
              <a:buNone/>
            </a:pPr>
            <a:r>
              <a:rPr lang="en-US" sz="1800" dirty="0">
                <a:latin typeface="Courier New" pitchFamily="49" charset="0"/>
                <a:cs typeface="Courier New" pitchFamily="49" charset="0"/>
              </a:rPr>
              <a:t> </a:t>
            </a:r>
            <a:r>
              <a:rPr lang="en-US" sz="1800" dirty="0" smtClean="0">
                <a:latin typeface="Courier New" pitchFamily="49" charset="0"/>
                <a:cs typeface="Courier New" pitchFamily="49" charset="0"/>
              </a:rPr>
              <a:t> </a:t>
            </a:r>
            <a:r>
              <a:rPr lang="en-US" sz="1800" b="1" dirty="0" smtClean="0">
                <a:latin typeface="Courier New" pitchFamily="49" charset="0"/>
                <a:cs typeface="Courier New" pitchFamily="49" charset="0"/>
              </a:rPr>
              <a:t>method</a:t>
            </a:r>
            <a:r>
              <a:rPr lang="en-US" sz="1800" dirty="0" smtClean="0">
                <a:latin typeface="Courier New" pitchFamily="49" charset="0"/>
                <a:cs typeface="Courier New" pitchFamily="49" charset="0"/>
              </a:rPr>
              <a:t> </a:t>
            </a:r>
            <a:r>
              <a:rPr lang="en-US" sz="1800" dirty="0">
                <a:latin typeface="Courier New" pitchFamily="49" charset="0"/>
                <a:cs typeface="Courier New" pitchFamily="49" charset="0"/>
              </a:rPr>
              <a:t>Data </a:t>
            </a:r>
            <a:r>
              <a:rPr lang="en-US" sz="1800" dirty="0" smtClean="0">
                <a:latin typeface="Courier New" pitchFamily="49" charset="0"/>
                <a:cs typeface="Courier New" pitchFamily="49" charset="0"/>
              </a:rPr>
              <a:t>rd2(</a:t>
            </a:r>
            <a:r>
              <a:rPr lang="en-US" sz="1800" dirty="0" err="1" smtClean="0">
                <a:latin typeface="Courier New" pitchFamily="49" charset="0"/>
                <a:cs typeface="Courier New" pitchFamily="49" charset="0"/>
              </a:rPr>
              <a:t>RIndx</a:t>
            </a:r>
            <a:r>
              <a:rPr lang="en-US" sz="1800" dirty="0" smtClean="0">
                <a:latin typeface="Courier New" pitchFamily="49" charset="0"/>
                <a:cs typeface="Courier New" pitchFamily="49" charset="0"/>
              </a:rPr>
              <a:t> </a:t>
            </a:r>
            <a:r>
              <a:rPr lang="en-US" sz="1800" dirty="0" err="1">
                <a:latin typeface="Courier New" pitchFamily="49" charset="0"/>
                <a:cs typeface="Courier New" pitchFamily="49" charset="0"/>
              </a:rPr>
              <a:t>rindx</a:t>
            </a:r>
            <a:r>
              <a:rPr lang="en-US" sz="1800" dirty="0">
                <a:latin typeface="Courier New" pitchFamily="49" charset="0"/>
                <a:cs typeface="Courier New" pitchFamily="49" charset="0"/>
              </a:rPr>
              <a:t>) = </a:t>
            </a:r>
          </a:p>
          <a:p>
            <a:pPr marL="342900" indent="-342900">
              <a:lnSpc>
                <a:spcPct val="90000"/>
              </a:lnSpc>
              <a:spcBef>
                <a:spcPct val="20000"/>
              </a:spcBef>
              <a:buClr>
                <a:schemeClr val="hlink"/>
              </a:buClr>
              <a:buSzPct val="110000"/>
              <a:buFont typeface="Wingdings" pitchFamily="2" charset="2"/>
              <a:buNone/>
            </a:pPr>
            <a:r>
              <a:rPr lang="en-US" sz="1800" dirty="0">
                <a:latin typeface="Courier New" pitchFamily="49" charset="0"/>
                <a:cs typeface="Courier New" pitchFamily="49" charset="0"/>
              </a:rPr>
              <a:t>      </a:t>
            </a:r>
            <a:r>
              <a:rPr lang="en-US" sz="1800" b="1" dirty="0">
                <a:latin typeface="Courier New" pitchFamily="49" charset="0"/>
                <a:cs typeface="Courier New" pitchFamily="49" charset="0"/>
              </a:rPr>
              <a:t>return </a:t>
            </a:r>
            <a:r>
              <a:rPr lang="en-US" sz="1800" dirty="0" smtClean="0">
                <a:latin typeface="Courier New" pitchFamily="49" charset="0"/>
                <a:cs typeface="Courier New" pitchFamily="49" charset="0"/>
              </a:rPr>
              <a:t>(!bypass.search2(</a:t>
            </a:r>
            <a:r>
              <a:rPr lang="en-US" sz="1800" dirty="0" err="1" smtClean="0">
                <a:latin typeface="Courier New" pitchFamily="49" charset="0"/>
                <a:cs typeface="Courier New" pitchFamily="49" charset="0"/>
              </a:rPr>
              <a:t>rindx</a:t>
            </a:r>
            <a:r>
              <a:rPr lang="en-US" sz="1800" dirty="0">
                <a:latin typeface="Courier New" pitchFamily="49" charset="0"/>
                <a:cs typeface="Courier New" pitchFamily="49" charset="0"/>
              </a:rPr>
              <a:t>)) </a:t>
            </a:r>
            <a:r>
              <a:rPr lang="en-US" sz="1800" dirty="0" smtClean="0">
                <a:latin typeface="Courier New" pitchFamily="49" charset="0"/>
                <a:cs typeface="Courier New" pitchFamily="49" charset="0"/>
              </a:rPr>
              <a:t>? rf.rd2(</a:t>
            </a:r>
            <a:r>
              <a:rPr lang="en-US" sz="1800" dirty="0" err="1" smtClean="0">
                <a:latin typeface="Courier New" pitchFamily="49" charset="0"/>
                <a:cs typeface="Courier New" pitchFamily="49" charset="0"/>
              </a:rPr>
              <a:t>rindx</a:t>
            </a:r>
            <a:r>
              <a:rPr lang="en-US" sz="1800" dirty="0">
                <a:latin typeface="Courier New" pitchFamily="49" charset="0"/>
                <a:cs typeface="Courier New" pitchFamily="49" charset="0"/>
              </a:rPr>
              <a:t>) </a:t>
            </a:r>
          </a:p>
          <a:p>
            <a:pPr marL="342900" indent="-342900">
              <a:lnSpc>
                <a:spcPct val="90000"/>
              </a:lnSpc>
              <a:spcBef>
                <a:spcPct val="20000"/>
              </a:spcBef>
              <a:buClr>
                <a:schemeClr val="hlink"/>
              </a:buClr>
              <a:buSzPct val="110000"/>
              <a:buFont typeface="Wingdings" pitchFamily="2" charset="2"/>
              <a:buNone/>
            </a:pPr>
            <a:r>
              <a:rPr lang="en-US" sz="1800" dirty="0">
                <a:latin typeface="Courier New" pitchFamily="49" charset="0"/>
                <a:cs typeface="Courier New" pitchFamily="49" charset="0"/>
              </a:rPr>
              <a:t>             </a:t>
            </a:r>
            <a:r>
              <a:rPr lang="en-US" sz="1800" b="1" dirty="0" smtClean="0">
                <a:latin typeface="Courier New" pitchFamily="49" charset="0"/>
                <a:cs typeface="Courier New" pitchFamily="49" charset="0"/>
              </a:rPr>
              <a:t>:</a:t>
            </a:r>
            <a:r>
              <a:rPr lang="en-US" sz="1800" dirty="0" smtClean="0">
                <a:latin typeface="Courier New" pitchFamily="49" charset="0"/>
                <a:cs typeface="Courier New" pitchFamily="49" charset="0"/>
              </a:rPr>
              <a:t> bypass.read2(</a:t>
            </a:r>
            <a:r>
              <a:rPr lang="en-US" sz="1800" dirty="0" err="1" smtClean="0">
                <a:latin typeface="Courier New" pitchFamily="49" charset="0"/>
                <a:cs typeface="Courier New" pitchFamily="49" charset="0"/>
              </a:rPr>
              <a:t>rindx</a:t>
            </a:r>
            <a:r>
              <a:rPr lang="en-US" sz="1800" dirty="0">
                <a:latin typeface="Courier New" pitchFamily="49" charset="0"/>
                <a:cs typeface="Courier New" pitchFamily="49" charset="0"/>
              </a:rPr>
              <a:t>);</a:t>
            </a:r>
            <a:endParaRPr lang="en-US" sz="1800" dirty="0" smtClean="0">
              <a:latin typeface="Courier New" pitchFamily="49" charset="0"/>
              <a:cs typeface="Courier New" pitchFamily="49" charset="0"/>
            </a:endParaRPr>
          </a:p>
          <a:p>
            <a:pPr marL="342900" indent="-342900">
              <a:lnSpc>
                <a:spcPct val="90000"/>
              </a:lnSpc>
              <a:spcBef>
                <a:spcPct val="20000"/>
              </a:spcBef>
              <a:buClr>
                <a:schemeClr val="hlink"/>
              </a:buClr>
              <a:buSzPct val="110000"/>
              <a:buFont typeface="Wingdings" pitchFamily="2" charset="2"/>
              <a:buNone/>
            </a:pPr>
            <a:r>
              <a:rPr lang="en-US" sz="1800" b="1" dirty="0" err="1" smtClean="0">
                <a:latin typeface="Courier New" pitchFamily="49" charset="0"/>
                <a:cs typeface="Courier New" pitchFamily="49" charset="0"/>
              </a:rPr>
              <a:t>endmodule</a:t>
            </a:r>
            <a:endParaRPr lang="en-US" sz="1800" dirty="0">
              <a:latin typeface="Courier New" pitchFamily="49" charset="0"/>
              <a:cs typeface="Courier New" pitchFamily="49" charset="0"/>
            </a:endParaRPr>
          </a:p>
        </p:txBody>
      </p:sp>
      <p:sp>
        <p:nvSpPr>
          <p:cNvPr id="8" name="TextBox 7"/>
          <p:cNvSpPr txBox="1">
            <a:spLocks noChangeArrowheads="1"/>
          </p:cNvSpPr>
          <p:nvPr/>
        </p:nvSpPr>
        <p:spPr bwMode="auto">
          <a:xfrm>
            <a:off x="6541517" y="6047519"/>
            <a:ext cx="2268570" cy="400110"/>
          </a:xfrm>
          <a:prstGeom prst="rect">
            <a:avLst/>
          </a:prstGeom>
          <a:noFill/>
          <a:ln w="9525">
            <a:solidFill>
              <a:srgbClr val="FF0000"/>
            </a:solidFill>
            <a:miter lim="800000"/>
            <a:headEnd/>
            <a:tailEnd/>
          </a:ln>
        </p:spPr>
        <p:txBody>
          <a:bodyPr wrap="none">
            <a:spAutoFit/>
          </a:bodyPr>
          <a:lstStyle/>
          <a:p>
            <a:r>
              <a:rPr lang="en-US" dirty="0" err="1" smtClean="0"/>
              <a:t>wr</a:t>
            </a:r>
            <a:r>
              <a:rPr lang="en-US" dirty="0" smtClean="0"/>
              <a:t> &lt; {rd1</a:t>
            </a:r>
            <a:r>
              <a:rPr lang="en-US" dirty="0"/>
              <a:t>, </a:t>
            </a:r>
            <a:r>
              <a:rPr lang="en-US" dirty="0" smtClean="0"/>
              <a:t>rd2}</a:t>
            </a:r>
            <a:endParaRPr lang="en-US" dirty="0"/>
          </a:p>
        </p:txBody>
      </p:sp>
      <p:grpSp>
        <p:nvGrpSpPr>
          <p:cNvPr id="41990" name="Group 41989"/>
          <p:cNvGrpSpPr/>
          <p:nvPr/>
        </p:nvGrpSpPr>
        <p:grpSpPr>
          <a:xfrm>
            <a:off x="6590424" y="533400"/>
            <a:ext cx="2349214" cy="2159000"/>
            <a:chOff x="6794786" y="876300"/>
            <a:chExt cx="2349214" cy="2159000"/>
          </a:xfrm>
        </p:grpSpPr>
        <p:grpSp>
          <p:nvGrpSpPr>
            <p:cNvPr id="9" name="Group 11"/>
            <p:cNvGrpSpPr>
              <a:grpSpLocks/>
            </p:cNvGrpSpPr>
            <p:nvPr/>
          </p:nvGrpSpPr>
          <p:grpSpPr bwMode="auto">
            <a:xfrm flipH="1">
              <a:off x="8069528" y="2739091"/>
              <a:ext cx="408995" cy="198858"/>
              <a:chOff x="1920" y="1392"/>
              <a:chExt cx="192" cy="192"/>
            </a:xfrm>
            <a:solidFill>
              <a:schemeClr val="accent1"/>
            </a:solidFill>
          </p:grpSpPr>
          <p:sp>
            <p:nvSpPr>
              <p:cNvPr id="10" name="Rectangle 12"/>
              <p:cNvSpPr>
                <a:spLocks noChangeArrowheads="1"/>
              </p:cNvSpPr>
              <p:nvPr/>
            </p:nvSpPr>
            <p:spPr bwMode="auto">
              <a:xfrm>
                <a:off x="1968" y="1392"/>
                <a:ext cx="144" cy="192"/>
              </a:xfrm>
              <a:prstGeom prst="rect">
                <a:avLst/>
              </a:prstGeom>
              <a:grp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1" name="Line 13"/>
              <p:cNvSpPr>
                <a:spLocks noChangeShapeType="1"/>
              </p:cNvSpPr>
              <p:nvPr/>
            </p:nvSpPr>
            <p:spPr bwMode="auto">
              <a:xfrm>
                <a:off x="2064" y="1392"/>
                <a:ext cx="0" cy="192"/>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 name="Line 14"/>
              <p:cNvSpPr>
                <a:spLocks noChangeShapeType="1"/>
              </p:cNvSpPr>
              <p:nvPr/>
            </p:nvSpPr>
            <p:spPr bwMode="auto">
              <a:xfrm>
                <a:off x="2016" y="1392"/>
                <a:ext cx="0" cy="192"/>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3" name="Line 15"/>
              <p:cNvSpPr>
                <a:spLocks noChangeShapeType="1"/>
              </p:cNvSpPr>
              <p:nvPr/>
            </p:nvSpPr>
            <p:spPr bwMode="auto">
              <a:xfrm>
                <a:off x="1920" y="1392"/>
                <a:ext cx="48"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4" name="Line 16"/>
              <p:cNvSpPr>
                <a:spLocks noChangeShapeType="1"/>
              </p:cNvSpPr>
              <p:nvPr/>
            </p:nvSpPr>
            <p:spPr bwMode="auto">
              <a:xfrm>
                <a:off x="1920" y="1584"/>
                <a:ext cx="48"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pSp>
        <p:sp>
          <p:nvSpPr>
            <p:cNvPr id="3" name="Rectangle 2"/>
            <p:cNvSpPr/>
            <p:nvPr/>
          </p:nvSpPr>
          <p:spPr bwMode="auto">
            <a:xfrm>
              <a:off x="7907522" y="1092200"/>
              <a:ext cx="636123" cy="774700"/>
            </a:xfrm>
            <a:prstGeom prst="rect">
              <a:avLst/>
            </a:prstGeom>
            <a:solidFill>
              <a:schemeClr val="accent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smtClean="0">
                <a:ln>
                  <a:noFill/>
                </a:ln>
                <a:solidFill>
                  <a:schemeClr val="tx1"/>
                </a:solidFill>
                <a:effectLst/>
                <a:latin typeface="Verdana" pitchFamily="34" charset="0"/>
              </a:endParaRPr>
            </a:p>
          </p:txBody>
        </p:sp>
        <p:sp>
          <p:nvSpPr>
            <p:cNvPr id="4" name="TextBox 3"/>
            <p:cNvSpPr txBox="1"/>
            <p:nvPr/>
          </p:nvSpPr>
          <p:spPr>
            <a:xfrm>
              <a:off x="8033864" y="1279495"/>
              <a:ext cx="383438" cy="400110"/>
            </a:xfrm>
            <a:prstGeom prst="rect">
              <a:avLst/>
            </a:prstGeom>
            <a:noFill/>
          </p:spPr>
          <p:txBody>
            <a:bodyPr wrap="none" rtlCol="0">
              <a:spAutoFit/>
            </a:bodyPr>
            <a:lstStyle/>
            <a:p>
              <a:r>
                <a:rPr lang="en-US" dirty="0" err="1" smtClean="0"/>
                <a:t>rf</a:t>
              </a:r>
              <a:endParaRPr lang="en-US" dirty="0"/>
            </a:p>
          </p:txBody>
        </p:sp>
        <p:grpSp>
          <p:nvGrpSpPr>
            <p:cNvPr id="16" name="Group 15"/>
            <p:cNvGrpSpPr/>
            <p:nvPr/>
          </p:nvGrpSpPr>
          <p:grpSpPr>
            <a:xfrm>
              <a:off x="7783254" y="1997105"/>
              <a:ext cx="884658" cy="475286"/>
              <a:chOff x="7213600" y="346105"/>
              <a:chExt cx="884658" cy="475286"/>
            </a:xfrm>
          </p:grpSpPr>
          <p:sp>
            <p:nvSpPr>
              <p:cNvPr id="5" name="Cloud 4"/>
              <p:cNvSpPr/>
              <p:nvPr/>
            </p:nvSpPr>
            <p:spPr bwMode="auto">
              <a:xfrm>
                <a:off x="7213600" y="346105"/>
                <a:ext cx="884658" cy="475286"/>
              </a:xfrm>
              <a:prstGeom prst="cloud">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smtClean="0">
                  <a:ln>
                    <a:noFill/>
                  </a:ln>
                  <a:solidFill>
                    <a:schemeClr val="tx1"/>
                  </a:solidFill>
                  <a:effectLst/>
                  <a:latin typeface="Verdana" pitchFamily="34" charset="0"/>
                </a:endParaRPr>
              </a:p>
            </p:txBody>
          </p:sp>
          <p:sp>
            <p:nvSpPr>
              <p:cNvPr id="15" name="TextBox 14"/>
              <p:cNvSpPr txBox="1"/>
              <p:nvPr/>
            </p:nvSpPr>
            <p:spPr>
              <a:xfrm>
                <a:off x="7266331" y="398630"/>
                <a:ext cx="818942" cy="369332"/>
              </a:xfrm>
              <a:prstGeom prst="rect">
                <a:avLst/>
              </a:prstGeom>
              <a:noFill/>
            </p:spPr>
            <p:txBody>
              <a:bodyPr wrap="none" rtlCol="0">
                <a:spAutoFit/>
              </a:bodyPr>
              <a:lstStyle/>
              <a:p>
                <a:r>
                  <a:rPr lang="en-US" sz="1800" dirty="0" smtClean="0"/>
                  <a:t>move</a:t>
                </a:r>
                <a:endParaRPr lang="en-US" sz="1800" dirty="0"/>
              </a:p>
            </p:txBody>
          </p:sp>
        </p:grpSp>
        <p:sp>
          <p:nvSpPr>
            <p:cNvPr id="18" name="Freeform 17"/>
            <p:cNvSpPr/>
            <p:nvPr/>
          </p:nvSpPr>
          <p:spPr bwMode="auto">
            <a:xfrm>
              <a:off x="8547100" y="1409700"/>
              <a:ext cx="304800" cy="736600"/>
            </a:xfrm>
            <a:custGeom>
              <a:avLst/>
              <a:gdLst>
                <a:gd name="connsiteX0" fmla="*/ 101600 w 304800"/>
                <a:gd name="connsiteY0" fmla="*/ 723900 h 736600"/>
                <a:gd name="connsiteX1" fmla="*/ 304800 w 304800"/>
                <a:gd name="connsiteY1" fmla="*/ 736600 h 736600"/>
                <a:gd name="connsiteX2" fmla="*/ 304800 w 304800"/>
                <a:gd name="connsiteY2" fmla="*/ 0 h 736600"/>
                <a:gd name="connsiteX3" fmla="*/ 0 w 304800"/>
                <a:gd name="connsiteY3" fmla="*/ 0 h 736600"/>
              </a:gdLst>
              <a:ahLst/>
              <a:cxnLst>
                <a:cxn ang="0">
                  <a:pos x="connsiteX0" y="connsiteY0"/>
                </a:cxn>
                <a:cxn ang="0">
                  <a:pos x="connsiteX1" y="connsiteY1"/>
                </a:cxn>
                <a:cxn ang="0">
                  <a:pos x="connsiteX2" y="connsiteY2"/>
                </a:cxn>
                <a:cxn ang="0">
                  <a:pos x="connsiteX3" y="connsiteY3"/>
                </a:cxn>
              </a:cxnLst>
              <a:rect l="l" t="t" r="r" b="b"/>
              <a:pathLst>
                <a:path w="304800" h="736600">
                  <a:moveTo>
                    <a:pt x="101600" y="723900"/>
                  </a:moveTo>
                  <a:lnTo>
                    <a:pt x="304800" y="736600"/>
                  </a:lnTo>
                  <a:lnTo>
                    <a:pt x="304800" y="0"/>
                  </a:lnTo>
                  <a:lnTo>
                    <a:pt x="0" y="0"/>
                  </a:lnTo>
                </a:path>
              </a:pathLst>
            </a:custGeom>
            <a:noFill/>
            <a:ln w="9525" cap="flat" cmpd="sng" algn="ctr">
              <a:solidFill>
                <a:srgbClr val="FF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smtClean="0">
                <a:ln>
                  <a:noFill/>
                </a:ln>
                <a:solidFill>
                  <a:schemeClr val="tx1"/>
                </a:solidFill>
                <a:effectLst/>
                <a:latin typeface="Verdana" pitchFamily="34" charset="0"/>
              </a:endParaRPr>
            </a:p>
          </p:txBody>
        </p:sp>
        <p:sp>
          <p:nvSpPr>
            <p:cNvPr id="19" name="Freeform 18"/>
            <p:cNvSpPr/>
            <p:nvPr/>
          </p:nvSpPr>
          <p:spPr bwMode="auto">
            <a:xfrm>
              <a:off x="7658100" y="2171700"/>
              <a:ext cx="393700" cy="647700"/>
            </a:xfrm>
            <a:custGeom>
              <a:avLst/>
              <a:gdLst>
                <a:gd name="connsiteX0" fmla="*/ 393700 w 393700"/>
                <a:gd name="connsiteY0" fmla="*/ 647700 h 647700"/>
                <a:gd name="connsiteX1" fmla="*/ 0 w 393700"/>
                <a:gd name="connsiteY1" fmla="*/ 647700 h 647700"/>
                <a:gd name="connsiteX2" fmla="*/ 12700 w 393700"/>
                <a:gd name="connsiteY2" fmla="*/ 0 h 647700"/>
                <a:gd name="connsiteX3" fmla="*/ 177800 w 393700"/>
                <a:gd name="connsiteY3" fmla="*/ 0 h 647700"/>
              </a:gdLst>
              <a:ahLst/>
              <a:cxnLst>
                <a:cxn ang="0">
                  <a:pos x="connsiteX0" y="connsiteY0"/>
                </a:cxn>
                <a:cxn ang="0">
                  <a:pos x="connsiteX1" y="connsiteY1"/>
                </a:cxn>
                <a:cxn ang="0">
                  <a:pos x="connsiteX2" y="connsiteY2"/>
                </a:cxn>
                <a:cxn ang="0">
                  <a:pos x="connsiteX3" y="connsiteY3"/>
                </a:cxn>
              </a:cxnLst>
              <a:rect l="l" t="t" r="r" b="b"/>
              <a:pathLst>
                <a:path w="393700" h="647700">
                  <a:moveTo>
                    <a:pt x="393700" y="647700"/>
                  </a:moveTo>
                  <a:lnTo>
                    <a:pt x="0" y="647700"/>
                  </a:lnTo>
                  <a:lnTo>
                    <a:pt x="12700" y="0"/>
                  </a:lnTo>
                  <a:lnTo>
                    <a:pt x="177800" y="0"/>
                  </a:lnTo>
                </a:path>
              </a:pathLst>
            </a:custGeom>
            <a:noFill/>
            <a:ln w="9525" cap="flat" cmpd="sng" algn="ctr">
              <a:solidFill>
                <a:srgbClr val="FF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smtClean="0">
                <a:ln>
                  <a:noFill/>
                </a:ln>
                <a:solidFill>
                  <a:schemeClr val="tx1"/>
                </a:solidFill>
                <a:effectLst/>
                <a:latin typeface="Verdana" pitchFamily="34" charset="0"/>
              </a:endParaRPr>
            </a:p>
          </p:txBody>
        </p:sp>
        <p:grpSp>
          <p:nvGrpSpPr>
            <p:cNvPr id="20" name="Group 19"/>
            <p:cNvGrpSpPr/>
            <p:nvPr/>
          </p:nvGrpSpPr>
          <p:grpSpPr>
            <a:xfrm>
              <a:off x="7178649" y="1324103"/>
              <a:ext cx="479451" cy="475286"/>
              <a:chOff x="6791144" y="1629257"/>
              <a:chExt cx="479451" cy="475286"/>
            </a:xfrm>
          </p:grpSpPr>
          <p:sp>
            <p:nvSpPr>
              <p:cNvPr id="24" name="Cloud 23"/>
              <p:cNvSpPr/>
              <p:nvPr/>
            </p:nvSpPr>
            <p:spPr bwMode="auto">
              <a:xfrm>
                <a:off x="6791144" y="1629257"/>
                <a:ext cx="479451" cy="475286"/>
              </a:xfrm>
              <a:prstGeom prst="cloud">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smtClean="0">
                  <a:ln>
                    <a:noFill/>
                  </a:ln>
                  <a:solidFill>
                    <a:schemeClr val="tx1"/>
                  </a:solidFill>
                  <a:effectLst/>
                  <a:latin typeface="Verdana" pitchFamily="34" charset="0"/>
                </a:endParaRPr>
              </a:p>
            </p:txBody>
          </p:sp>
          <p:sp>
            <p:nvSpPr>
              <p:cNvPr id="25" name="TextBox 24"/>
              <p:cNvSpPr txBox="1"/>
              <p:nvPr/>
            </p:nvSpPr>
            <p:spPr>
              <a:xfrm>
                <a:off x="6843875" y="1681782"/>
                <a:ext cx="426720" cy="369332"/>
              </a:xfrm>
              <a:prstGeom prst="rect">
                <a:avLst/>
              </a:prstGeom>
              <a:noFill/>
            </p:spPr>
            <p:txBody>
              <a:bodyPr wrap="none" rtlCol="0">
                <a:spAutoFit/>
              </a:bodyPr>
              <a:lstStyle/>
              <a:p>
                <a:r>
                  <a:rPr lang="en-US" sz="1800" dirty="0" err="1" smtClean="0"/>
                  <a:t>rd</a:t>
                </a:r>
                <a:endParaRPr lang="en-US" sz="1800" dirty="0"/>
              </a:p>
            </p:txBody>
          </p:sp>
        </p:grpSp>
        <p:cxnSp>
          <p:nvCxnSpPr>
            <p:cNvPr id="22" name="Straight Arrow Connector 21"/>
            <p:cNvCxnSpPr>
              <a:endCxn id="10" idx="1"/>
            </p:cNvCxnSpPr>
            <p:nvPr/>
          </p:nvCxnSpPr>
          <p:spPr bwMode="auto">
            <a:xfrm flipH="1">
              <a:off x="8376274" y="2838520"/>
              <a:ext cx="767726" cy="0"/>
            </a:xfrm>
            <a:prstGeom prst="straightConnector1">
              <a:avLst/>
            </a:prstGeom>
            <a:noFill/>
            <a:ln w="19050" cap="flat" cmpd="sng" algn="ctr">
              <a:solidFill>
                <a:schemeClr val="tx1"/>
              </a:solidFill>
              <a:prstDash val="solid"/>
              <a:round/>
              <a:headEnd type="none" w="med" len="med"/>
              <a:tailEnd type="triangle" w="med" len="med"/>
            </a:ln>
            <a:effectLst/>
          </p:spPr>
        </p:cxnSp>
        <p:cxnSp>
          <p:nvCxnSpPr>
            <p:cNvPr id="30" name="Straight Arrow Connector 29"/>
            <p:cNvCxnSpPr>
              <a:stCxn id="25" idx="1"/>
            </p:cNvCxnSpPr>
            <p:nvPr/>
          </p:nvCxnSpPr>
          <p:spPr bwMode="auto">
            <a:xfrm flipH="1">
              <a:off x="6794786" y="1561294"/>
              <a:ext cx="436594" cy="452"/>
            </a:xfrm>
            <a:prstGeom prst="straightConnector1">
              <a:avLst/>
            </a:prstGeom>
            <a:noFill/>
            <a:ln w="19050" cap="flat" cmpd="sng" algn="ctr">
              <a:solidFill>
                <a:schemeClr val="tx1"/>
              </a:solidFill>
              <a:prstDash val="solid"/>
              <a:round/>
              <a:headEnd type="none" w="med" len="med"/>
              <a:tailEnd type="triangle" w="med" len="med"/>
            </a:ln>
            <a:effectLst/>
          </p:spPr>
        </p:cxnSp>
        <p:cxnSp>
          <p:nvCxnSpPr>
            <p:cNvPr id="41984" name="Straight Arrow Connector 41983"/>
            <p:cNvCxnSpPr>
              <a:stCxn id="3" idx="1"/>
            </p:cNvCxnSpPr>
            <p:nvPr/>
          </p:nvCxnSpPr>
          <p:spPr bwMode="auto">
            <a:xfrm flipH="1">
              <a:off x="7658100" y="1479550"/>
              <a:ext cx="249422" cy="0"/>
            </a:xfrm>
            <a:prstGeom prst="straightConnector1">
              <a:avLst/>
            </a:prstGeom>
            <a:noFill/>
            <a:ln w="9525" cap="flat" cmpd="sng" algn="ctr">
              <a:solidFill>
                <a:srgbClr val="FF0000"/>
              </a:solidFill>
              <a:prstDash val="solid"/>
              <a:round/>
              <a:headEnd type="none" w="med" len="med"/>
              <a:tailEnd type="triangle" w="med" len="med"/>
            </a:ln>
            <a:effectLst/>
          </p:spPr>
        </p:cxnSp>
        <p:cxnSp>
          <p:nvCxnSpPr>
            <p:cNvPr id="41988" name="Straight Arrow Connector 41987"/>
            <p:cNvCxnSpPr/>
            <p:nvPr/>
          </p:nvCxnSpPr>
          <p:spPr bwMode="auto">
            <a:xfrm flipH="1" flipV="1">
              <a:off x="7533640" y="1745960"/>
              <a:ext cx="462782" cy="303670"/>
            </a:xfrm>
            <a:prstGeom prst="straightConnector1">
              <a:avLst/>
            </a:prstGeom>
            <a:noFill/>
            <a:ln w="9525" cap="flat" cmpd="sng" algn="ctr">
              <a:solidFill>
                <a:srgbClr val="FF0000"/>
              </a:solidFill>
              <a:prstDash val="solid"/>
              <a:round/>
              <a:headEnd type="none" w="med" len="med"/>
              <a:tailEnd type="triangle" w="med" len="med"/>
            </a:ln>
            <a:effectLst/>
          </p:spPr>
        </p:cxnSp>
        <p:sp>
          <p:nvSpPr>
            <p:cNvPr id="41989" name="Rectangle 41988"/>
            <p:cNvSpPr/>
            <p:nvPr/>
          </p:nvSpPr>
          <p:spPr bwMode="auto">
            <a:xfrm>
              <a:off x="7013083" y="876300"/>
              <a:ext cx="2016617" cy="2159000"/>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smtClean="0">
                <a:ln>
                  <a:noFill/>
                </a:ln>
                <a:solidFill>
                  <a:schemeClr val="tx1"/>
                </a:solidFill>
                <a:effectLst/>
                <a:latin typeface="Verdana" pitchFamily="34" charset="0"/>
              </a:endParaRPr>
            </a:p>
          </p:txBody>
        </p:sp>
      </p:grpSp>
      <p:sp>
        <p:nvSpPr>
          <p:cNvPr id="6" name="Footer Placeholder 5"/>
          <p:cNvSpPr>
            <a:spLocks noGrp="1"/>
          </p:cNvSpPr>
          <p:nvPr>
            <p:ph type="ftr" sz="quarter" idx="12"/>
          </p:nvPr>
        </p:nvSpPr>
        <p:spPr/>
        <p:txBody>
          <a:bodyPr/>
          <a:lstStyle/>
          <a:p>
            <a:pPr>
              <a:defRPr/>
            </a:pPr>
            <a:r>
              <a:rPr lang="en-US" smtClean="0"/>
              <a:t>http://csg.csail.mit.edu/6.175</a:t>
            </a:r>
            <a:endParaRPr lang="en-US" dirty="0"/>
          </a:p>
        </p:txBody>
      </p:sp>
      <p:sp>
        <p:nvSpPr>
          <p:cNvPr id="7" name="Slide Number Placeholder 6"/>
          <p:cNvSpPr>
            <a:spLocks noGrp="1"/>
          </p:cNvSpPr>
          <p:nvPr>
            <p:ph type="sldNum" sz="quarter" idx="11"/>
          </p:nvPr>
        </p:nvSpPr>
        <p:spPr/>
        <p:txBody>
          <a:bodyPr/>
          <a:lstStyle/>
          <a:p>
            <a:pPr>
              <a:defRPr/>
            </a:pPr>
            <a:r>
              <a:rPr lang="en-US" smtClean="0"/>
              <a:t>L13-</a:t>
            </a:r>
            <a:fld id="{D02EE386-C9BD-4FB7-9577-6096B5320EC4}" type="slidenum">
              <a:rPr lang="en-US" smtClean="0"/>
              <a:pPr>
                <a:defRPr/>
              </a:pPr>
              <a:t>23</a:t>
            </a:fld>
            <a:endParaRPr lang="en-US" dirty="0"/>
          </a:p>
        </p:txBody>
      </p:sp>
      <p:sp>
        <p:nvSpPr>
          <p:cNvPr id="17" name="Date Placeholder 16"/>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277961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6">
                                            <p:txEl>
                                              <p:pRg st="4" end="4"/>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986">
                                            <p:txEl>
                                              <p:pRg st="5" end="5"/>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986">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986">
                                            <p:txEl>
                                              <p:pRg st="7" end="7"/>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1986">
                                            <p:txEl>
                                              <p:pRg st="8" end="8"/>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1986">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1986">
                                            <p:txEl>
                                              <p:pRg st="10" end="1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986">
                                            <p:txEl>
                                              <p:pRg st="11" end="1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1986">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1986">
                                            <p:txEl>
                                              <p:pRg st="13" end="13"/>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1986">
                                            <p:txEl>
                                              <p:pRg st="14" end="14"/>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1986">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534400" cy="1143000"/>
          </a:xfrm>
        </p:spPr>
        <p:txBody>
          <a:bodyPr/>
          <a:lstStyle/>
          <a:p>
            <a:r>
              <a:rPr lang="en-US" dirty="0"/>
              <a:t>Scoreboard implementation</a:t>
            </a:r>
            <a:br>
              <a:rPr lang="en-US" dirty="0"/>
            </a:br>
            <a:r>
              <a:rPr lang="en-US" sz="2800" dirty="0"/>
              <a:t>using searchable </a:t>
            </a:r>
            <a:r>
              <a:rPr lang="en-US" sz="2800" dirty="0" err="1"/>
              <a:t>Fifos</a:t>
            </a:r>
            <a:endParaRPr lang="en-US" dirty="0"/>
          </a:p>
        </p:txBody>
      </p:sp>
      <p:sp>
        <p:nvSpPr>
          <p:cNvPr id="3" name="Content Placeholder 2"/>
          <p:cNvSpPr>
            <a:spLocks noGrp="1"/>
          </p:cNvSpPr>
          <p:nvPr>
            <p:ph idx="1"/>
          </p:nvPr>
        </p:nvSpPr>
        <p:spPr>
          <a:xfrm>
            <a:off x="678712" y="1531384"/>
            <a:ext cx="7772400" cy="4315046"/>
          </a:xfrm>
        </p:spPr>
        <p:txBody>
          <a:bodyPr/>
          <a:lstStyle/>
          <a:p>
            <a:pPr marL="0" lvl="0" indent="0" eaLnBrk="1" hangingPunct="1">
              <a:spcBef>
                <a:spcPct val="0"/>
              </a:spcBef>
              <a:buClrTx/>
              <a:buSzTx/>
              <a:buNone/>
            </a:pPr>
            <a:r>
              <a:rPr lang="en-US" sz="1800" b="1" kern="1200" dirty="0">
                <a:solidFill>
                  <a:srgbClr val="40458C"/>
                </a:solidFill>
                <a:latin typeface="Courier New" pitchFamily="49" charset="0"/>
                <a:cs typeface="Courier New" pitchFamily="49" charset="0"/>
              </a:rPr>
              <a:t>function</a:t>
            </a:r>
            <a:r>
              <a:rPr lang="en-US" sz="1800" kern="1200" dirty="0">
                <a:solidFill>
                  <a:srgbClr val="40458C"/>
                </a:solidFill>
                <a:latin typeface="Courier New" pitchFamily="49" charset="0"/>
                <a:cs typeface="Courier New" pitchFamily="49" charset="0"/>
              </a:rPr>
              <a:t> </a:t>
            </a:r>
            <a:r>
              <a:rPr lang="en-US" sz="1800" kern="1200" dirty="0" err="1">
                <a:solidFill>
                  <a:srgbClr val="40458C"/>
                </a:solidFill>
                <a:latin typeface="Courier New" pitchFamily="49" charset="0"/>
                <a:cs typeface="Courier New" pitchFamily="49" charset="0"/>
              </a:rPr>
              <a:t>Bool</a:t>
            </a:r>
            <a:r>
              <a:rPr lang="en-US" sz="1800" kern="1200" dirty="0">
                <a:solidFill>
                  <a:srgbClr val="40458C"/>
                </a:solidFill>
                <a:latin typeface="Courier New" pitchFamily="49" charset="0"/>
                <a:cs typeface="Courier New" pitchFamily="49" charset="0"/>
              </a:rPr>
              <a:t> </a:t>
            </a:r>
            <a:r>
              <a:rPr lang="en-US" sz="1800" kern="1200" dirty="0" err="1">
                <a:solidFill>
                  <a:srgbClr val="40458C"/>
                </a:solidFill>
                <a:latin typeface="Courier New" pitchFamily="49" charset="0"/>
                <a:cs typeface="Courier New" pitchFamily="49" charset="0"/>
              </a:rPr>
              <a:t>isFound</a:t>
            </a:r>
            <a:endParaRPr lang="en-US" sz="1800" kern="1200" dirty="0">
              <a:solidFill>
                <a:srgbClr val="40458C"/>
              </a:solidFill>
              <a:latin typeface="Courier New" pitchFamily="49" charset="0"/>
              <a:cs typeface="Courier New" pitchFamily="49" charset="0"/>
            </a:endParaRPr>
          </a:p>
          <a:p>
            <a:pPr marL="0" lvl="0" indent="0" eaLnBrk="1" hangingPunct="1">
              <a:spcBef>
                <a:spcPct val="0"/>
              </a:spcBef>
              <a:buClrTx/>
              <a:buSzTx/>
              <a:buNone/>
            </a:pPr>
            <a:r>
              <a:rPr lang="en-US" sz="1800" kern="1200" dirty="0">
                <a:solidFill>
                  <a:srgbClr val="40458C"/>
                </a:solidFill>
                <a:latin typeface="Courier New" pitchFamily="49" charset="0"/>
                <a:cs typeface="Courier New" pitchFamily="49" charset="0"/>
              </a:rPr>
              <a:t>        (Maybe#(</a:t>
            </a:r>
            <a:r>
              <a:rPr lang="en-US" sz="1800" kern="1200" dirty="0" err="1">
                <a:solidFill>
                  <a:srgbClr val="40458C"/>
                </a:solidFill>
                <a:latin typeface="Courier New" pitchFamily="49" charset="0"/>
                <a:cs typeface="Courier New" pitchFamily="49" charset="0"/>
              </a:rPr>
              <a:t>RIndx</a:t>
            </a:r>
            <a:r>
              <a:rPr lang="en-US" sz="1800" kern="1200" dirty="0">
                <a:solidFill>
                  <a:srgbClr val="40458C"/>
                </a:solidFill>
                <a:latin typeface="Courier New" pitchFamily="49" charset="0"/>
                <a:cs typeface="Courier New" pitchFamily="49" charset="0"/>
              </a:rPr>
              <a:t>) </a:t>
            </a:r>
            <a:r>
              <a:rPr lang="en-US" sz="1800" kern="1200" dirty="0" err="1">
                <a:solidFill>
                  <a:srgbClr val="40458C"/>
                </a:solidFill>
                <a:latin typeface="Courier New" pitchFamily="49" charset="0"/>
                <a:cs typeface="Courier New" pitchFamily="49" charset="0"/>
              </a:rPr>
              <a:t>dst</a:t>
            </a:r>
            <a:r>
              <a:rPr lang="en-US" sz="1800" kern="1200" dirty="0">
                <a:solidFill>
                  <a:srgbClr val="40458C"/>
                </a:solidFill>
                <a:latin typeface="Courier New" pitchFamily="49" charset="0"/>
                <a:cs typeface="Courier New" pitchFamily="49" charset="0"/>
              </a:rPr>
              <a:t>, Maybe#(</a:t>
            </a:r>
            <a:r>
              <a:rPr lang="en-US" sz="1800" kern="1200" dirty="0" err="1">
                <a:solidFill>
                  <a:srgbClr val="40458C"/>
                </a:solidFill>
                <a:latin typeface="Courier New" pitchFamily="49" charset="0"/>
                <a:cs typeface="Courier New" pitchFamily="49" charset="0"/>
              </a:rPr>
              <a:t>RIndx</a:t>
            </a:r>
            <a:r>
              <a:rPr lang="en-US" sz="1800" kern="1200" dirty="0">
                <a:solidFill>
                  <a:srgbClr val="40458C"/>
                </a:solidFill>
                <a:latin typeface="Courier New" pitchFamily="49" charset="0"/>
                <a:cs typeface="Courier New" pitchFamily="49" charset="0"/>
              </a:rPr>
              <a:t>) </a:t>
            </a:r>
            <a:r>
              <a:rPr lang="en-US" sz="1800" kern="1200" dirty="0" err="1">
                <a:solidFill>
                  <a:srgbClr val="40458C"/>
                </a:solidFill>
                <a:latin typeface="Courier New" pitchFamily="49" charset="0"/>
                <a:cs typeface="Courier New" pitchFamily="49" charset="0"/>
              </a:rPr>
              <a:t>src</a:t>
            </a:r>
            <a:r>
              <a:rPr lang="en-US" sz="1800" kern="1200" dirty="0">
                <a:solidFill>
                  <a:srgbClr val="40458C"/>
                </a:solidFill>
                <a:latin typeface="Courier New" pitchFamily="49" charset="0"/>
                <a:cs typeface="Courier New" pitchFamily="49" charset="0"/>
              </a:rPr>
              <a:t>);</a:t>
            </a:r>
          </a:p>
          <a:p>
            <a:pPr marL="0" lvl="0" indent="0" eaLnBrk="1" hangingPunct="1">
              <a:spcBef>
                <a:spcPct val="0"/>
              </a:spcBef>
              <a:buClrTx/>
              <a:buSzTx/>
              <a:buNone/>
            </a:pPr>
            <a:r>
              <a:rPr lang="en-US" sz="1800" kern="1200" dirty="0">
                <a:solidFill>
                  <a:srgbClr val="40458C"/>
                </a:solidFill>
                <a:latin typeface="Courier New" pitchFamily="49" charset="0"/>
                <a:cs typeface="Courier New" pitchFamily="49" charset="0"/>
              </a:rPr>
              <a:t>  </a:t>
            </a:r>
            <a:r>
              <a:rPr lang="en-US" sz="1800" b="1" kern="1200" dirty="0">
                <a:solidFill>
                  <a:srgbClr val="40458C"/>
                </a:solidFill>
                <a:latin typeface="Courier New" pitchFamily="49" charset="0"/>
                <a:cs typeface="Courier New" pitchFamily="49" charset="0"/>
              </a:rPr>
              <a:t>return</a:t>
            </a:r>
            <a:r>
              <a:rPr lang="en-US" sz="1800" kern="1200" dirty="0">
                <a:solidFill>
                  <a:srgbClr val="40458C"/>
                </a:solidFill>
                <a:latin typeface="Courier New" pitchFamily="49" charset="0"/>
                <a:cs typeface="Courier New" pitchFamily="49" charset="0"/>
              </a:rPr>
              <a:t> </a:t>
            </a:r>
            <a:r>
              <a:rPr lang="en-US" sz="1800" kern="1200" dirty="0" err="1">
                <a:solidFill>
                  <a:srgbClr val="40458C"/>
                </a:solidFill>
                <a:latin typeface="Courier New" pitchFamily="49" charset="0"/>
                <a:cs typeface="Courier New" pitchFamily="49" charset="0"/>
              </a:rPr>
              <a:t>isValid</a:t>
            </a:r>
            <a:r>
              <a:rPr lang="en-US" sz="1800" kern="1200" dirty="0">
                <a:solidFill>
                  <a:srgbClr val="40458C"/>
                </a:solidFill>
                <a:latin typeface="Courier New" pitchFamily="49" charset="0"/>
                <a:cs typeface="Courier New" pitchFamily="49" charset="0"/>
              </a:rPr>
              <a:t>(</a:t>
            </a:r>
            <a:r>
              <a:rPr lang="en-US" sz="1800" kern="1200" dirty="0" err="1">
                <a:solidFill>
                  <a:srgbClr val="40458C"/>
                </a:solidFill>
                <a:latin typeface="Courier New" pitchFamily="49" charset="0"/>
                <a:cs typeface="Courier New" pitchFamily="49" charset="0"/>
              </a:rPr>
              <a:t>dst</a:t>
            </a:r>
            <a:r>
              <a:rPr lang="en-US" sz="1800" kern="1200" dirty="0">
                <a:solidFill>
                  <a:srgbClr val="40458C"/>
                </a:solidFill>
                <a:latin typeface="Courier New" pitchFamily="49" charset="0"/>
                <a:cs typeface="Courier New" pitchFamily="49" charset="0"/>
              </a:rPr>
              <a:t>) &amp;&amp; </a:t>
            </a:r>
            <a:r>
              <a:rPr lang="en-US" sz="1800" kern="1200" dirty="0" err="1">
                <a:solidFill>
                  <a:srgbClr val="40458C"/>
                </a:solidFill>
                <a:latin typeface="Courier New" pitchFamily="49" charset="0"/>
                <a:cs typeface="Courier New" pitchFamily="49" charset="0"/>
              </a:rPr>
              <a:t>isValid</a:t>
            </a:r>
            <a:r>
              <a:rPr lang="en-US" sz="1800" kern="1200" dirty="0">
                <a:solidFill>
                  <a:srgbClr val="40458C"/>
                </a:solidFill>
                <a:latin typeface="Courier New" pitchFamily="49" charset="0"/>
                <a:cs typeface="Courier New" pitchFamily="49" charset="0"/>
              </a:rPr>
              <a:t>(</a:t>
            </a:r>
            <a:r>
              <a:rPr lang="en-US" sz="1800" kern="1200" dirty="0" err="1">
                <a:solidFill>
                  <a:srgbClr val="40458C"/>
                </a:solidFill>
                <a:latin typeface="Courier New" pitchFamily="49" charset="0"/>
                <a:cs typeface="Courier New" pitchFamily="49" charset="0"/>
              </a:rPr>
              <a:t>src</a:t>
            </a:r>
            <a:r>
              <a:rPr lang="en-US" sz="1800" kern="1200" dirty="0">
                <a:solidFill>
                  <a:srgbClr val="40458C"/>
                </a:solidFill>
                <a:latin typeface="Courier New" pitchFamily="49" charset="0"/>
                <a:cs typeface="Courier New" pitchFamily="49" charset="0"/>
              </a:rPr>
              <a:t>) &amp;&amp; </a:t>
            </a:r>
          </a:p>
          <a:p>
            <a:pPr marL="0" lvl="0" indent="0" eaLnBrk="1" hangingPunct="1">
              <a:spcBef>
                <a:spcPct val="0"/>
              </a:spcBef>
              <a:buClrTx/>
              <a:buSzTx/>
              <a:buNone/>
            </a:pPr>
            <a:r>
              <a:rPr lang="en-US" sz="1800" kern="1200" dirty="0">
                <a:solidFill>
                  <a:srgbClr val="40458C"/>
                </a:solidFill>
                <a:latin typeface="Courier New" pitchFamily="49" charset="0"/>
                <a:cs typeface="Courier New" pitchFamily="49" charset="0"/>
              </a:rPr>
              <a:t>            </a:t>
            </a:r>
            <a:r>
              <a:rPr lang="en-US" sz="1800" kern="1200" dirty="0" smtClean="0">
                <a:solidFill>
                  <a:srgbClr val="40458C"/>
                </a:solidFill>
                <a:latin typeface="Courier New" pitchFamily="49" charset="0"/>
                <a:cs typeface="Courier New" pitchFamily="49" charset="0"/>
              </a:rPr>
              <a:t>(</a:t>
            </a:r>
            <a:r>
              <a:rPr lang="en-US" sz="1800" kern="1200" dirty="0" err="1" smtClean="0">
                <a:solidFill>
                  <a:srgbClr val="40458C"/>
                </a:solidFill>
                <a:latin typeface="Courier New" pitchFamily="49" charset="0"/>
                <a:cs typeface="Courier New" pitchFamily="49" charset="0"/>
              </a:rPr>
              <a:t>fromMaybe</a:t>
            </a:r>
            <a:r>
              <a:rPr lang="en-US" sz="1800" kern="1200" dirty="0" smtClean="0">
                <a:solidFill>
                  <a:srgbClr val="40458C"/>
                </a:solidFill>
                <a:latin typeface="Courier New" pitchFamily="49" charset="0"/>
                <a:cs typeface="Courier New" pitchFamily="49" charset="0"/>
              </a:rPr>
              <a:t>(?,</a:t>
            </a:r>
            <a:r>
              <a:rPr lang="en-US" sz="1800" kern="1200" dirty="0" err="1" smtClean="0">
                <a:solidFill>
                  <a:srgbClr val="40458C"/>
                </a:solidFill>
                <a:latin typeface="Courier New" pitchFamily="49" charset="0"/>
                <a:cs typeface="Courier New" pitchFamily="49" charset="0"/>
              </a:rPr>
              <a:t>dst</a:t>
            </a:r>
            <a:r>
              <a:rPr lang="en-US" sz="1800" kern="1200" dirty="0" smtClean="0">
                <a:solidFill>
                  <a:srgbClr val="40458C"/>
                </a:solidFill>
                <a:latin typeface="Courier New" pitchFamily="49" charset="0"/>
                <a:cs typeface="Courier New" pitchFamily="49" charset="0"/>
              </a:rPr>
              <a:t>)==</a:t>
            </a:r>
            <a:r>
              <a:rPr lang="en-US" sz="1800" kern="1200" dirty="0" err="1" smtClean="0">
                <a:solidFill>
                  <a:srgbClr val="40458C"/>
                </a:solidFill>
                <a:latin typeface="Courier New" pitchFamily="49" charset="0"/>
                <a:cs typeface="Courier New" pitchFamily="49" charset="0"/>
              </a:rPr>
              <a:t>fromMaybe</a:t>
            </a:r>
            <a:r>
              <a:rPr lang="en-US" sz="1800" kern="1200" dirty="0" smtClean="0">
                <a:solidFill>
                  <a:srgbClr val="40458C"/>
                </a:solidFill>
                <a:latin typeface="Courier New" pitchFamily="49" charset="0"/>
                <a:cs typeface="Courier New" pitchFamily="49" charset="0"/>
              </a:rPr>
              <a:t>(?,</a:t>
            </a:r>
            <a:r>
              <a:rPr lang="en-US" sz="1800" kern="1200" dirty="0" err="1" smtClean="0">
                <a:solidFill>
                  <a:srgbClr val="40458C"/>
                </a:solidFill>
                <a:latin typeface="Courier New" pitchFamily="49" charset="0"/>
                <a:cs typeface="Courier New" pitchFamily="49" charset="0"/>
              </a:rPr>
              <a:t>src</a:t>
            </a:r>
            <a:r>
              <a:rPr lang="en-US" sz="1800" kern="1200" dirty="0">
                <a:solidFill>
                  <a:srgbClr val="40458C"/>
                </a:solidFill>
                <a:latin typeface="Courier New" pitchFamily="49" charset="0"/>
                <a:cs typeface="Courier New" pitchFamily="49" charset="0"/>
              </a:rPr>
              <a:t>));</a:t>
            </a:r>
          </a:p>
          <a:p>
            <a:pPr marL="0" lvl="0" indent="0" eaLnBrk="1" hangingPunct="1">
              <a:spcBef>
                <a:spcPct val="0"/>
              </a:spcBef>
              <a:buClrTx/>
              <a:buSzTx/>
              <a:buNone/>
            </a:pPr>
            <a:r>
              <a:rPr lang="en-US" sz="1800" b="1" kern="1200" dirty="0" err="1" smtClean="0">
                <a:solidFill>
                  <a:srgbClr val="40458C"/>
                </a:solidFill>
                <a:latin typeface="Courier New" pitchFamily="49" charset="0"/>
                <a:cs typeface="Courier New" pitchFamily="49" charset="0"/>
              </a:rPr>
              <a:t>endfunction</a:t>
            </a:r>
            <a:endParaRPr lang="en-US" sz="1800" b="1" kern="1200" dirty="0" smtClean="0">
              <a:solidFill>
                <a:srgbClr val="40458C"/>
              </a:solidFill>
              <a:latin typeface="Courier New" pitchFamily="49" charset="0"/>
              <a:cs typeface="Courier New" pitchFamily="49" charset="0"/>
            </a:endParaRPr>
          </a:p>
          <a:p>
            <a:pPr marL="0" lvl="0" indent="0" eaLnBrk="1" hangingPunct="1">
              <a:spcBef>
                <a:spcPct val="0"/>
              </a:spcBef>
              <a:buClrTx/>
              <a:buSzTx/>
              <a:buNone/>
            </a:pPr>
            <a:endParaRPr lang="en-US" sz="1800" dirty="0" smtClean="0">
              <a:latin typeface="Courier New" pitchFamily="49" charset="0"/>
              <a:cs typeface="Courier New" pitchFamily="49" charset="0"/>
            </a:endParaRPr>
          </a:p>
          <a:p>
            <a:pPr marL="0" indent="0">
              <a:buNone/>
            </a:pPr>
            <a:r>
              <a:rPr lang="en-US" sz="1800" b="1" dirty="0" smtClean="0">
                <a:latin typeface="Courier New" pitchFamily="49" charset="0"/>
                <a:cs typeface="Courier New" pitchFamily="49" charset="0"/>
              </a:rPr>
              <a:t>module</a:t>
            </a:r>
            <a:r>
              <a:rPr lang="en-US" sz="1800" dirty="0" smtClean="0">
                <a:latin typeface="Courier New" pitchFamily="49" charset="0"/>
                <a:cs typeface="Courier New" pitchFamily="49" charset="0"/>
              </a:rPr>
              <a:t> </a:t>
            </a:r>
            <a:r>
              <a:rPr lang="en-US" sz="1800" dirty="0" err="1">
                <a:latin typeface="Courier New" pitchFamily="49" charset="0"/>
                <a:cs typeface="Courier New" pitchFamily="49" charset="0"/>
              </a:rPr>
              <a:t>mkCFScoreboard</a:t>
            </a:r>
            <a:r>
              <a:rPr lang="en-US" sz="1800" dirty="0">
                <a:latin typeface="Courier New" pitchFamily="49" charset="0"/>
                <a:cs typeface="Courier New" pitchFamily="49" charset="0"/>
              </a:rPr>
              <a:t>(Scoreboard#(size));</a:t>
            </a:r>
          </a:p>
          <a:p>
            <a:pPr marL="0" indent="0">
              <a:buNone/>
            </a:pPr>
            <a:r>
              <a:rPr lang="en-US" sz="1800" dirty="0">
                <a:latin typeface="Courier New" pitchFamily="49" charset="0"/>
                <a:cs typeface="Courier New" pitchFamily="49" charset="0"/>
              </a:rPr>
              <a:t>  </a:t>
            </a:r>
            <a:r>
              <a:rPr lang="en-US" sz="1800" dirty="0" err="1" smtClean="0">
                <a:latin typeface="Courier New" pitchFamily="49" charset="0"/>
                <a:cs typeface="Courier New" pitchFamily="49" charset="0"/>
              </a:rPr>
              <a:t>SFifo</a:t>
            </a:r>
            <a:r>
              <a:rPr lang="en-US" sz="1800" dirty="0" smtClean="0">
                <a:latin typeface="Courier New" pitchFamily="49" charset="0"/>
                <a:cs typeface="Courier New" pitchFamily="49" charset="0"/>
              </a:rPr>
              <a:t>#(size, Maybe#(</a:t>
            </a:r>
            <a:r>
              <a:rPr lang="en-US" sz="1800" dirty="0" err="1" smtClean="0">
                <a:latin typeface="Courier New" pitchFamily="49" charset="0"/>
                <a:cs typeface="Courier New" pitchFamily="49" charset="0"/>
              </a:rPr>
              <a:t>RIndx</a:t>
            </a:r>
            <a:r>
              <a:rPr lang="en-US" sz="1800" dirty="0" smtClean="0">
                <a:latin typeface="Courier New" pitchFamily="49" charset="0"/>
                <a:cs typeface="Courier New" pitchFamily="49" charset="0"/>
              </a:rPr>
              <a:t>), Maybe#(</a:t>
            </a:r>
            <a:r>
              <a:rPr lang="en-US" sz="1800" dirty="0" err="1" smtClean="0">
                <a:latin typeface="Courier New" pitchFamily="49" charset="0"/>
                <a:cs typeface="Courier New" pitchFamily="49" charset="0"/>
              </a:rPr>
              <a:t>RIndx</a:t>
            </a:r>
            <a:r>
              <a:rPr lang="en-US" sz="1800" dirty="0" smtClean="0">
                <a:latin typeface="Courier New" pitchFamily="49" charset="0"/>
                <a:cs typeface="Courier New" pitchFamily="49" charset="0"/>
              </a:rPr>
              <a:t>)) </a:t>
            </a:r>
          </a:p>
          <a:p>
            <a:pPr marL="0" indent="0">
              <a:buNone/>
            </a:pPr>
            <a:r>
              <a:rPr lang="en-US" sz="1800" dirty="0" smtClean="0">
                <a:latin typeface="Courier New" pitchFamily="49" charset="0"/>
                <a:cs typeface="Courier New" pitchFamily="49" charset="0"/>
              </a:rPr>
              <a:t>      f &lt;- </a:t>
            </a:r>
            <a:r>
              <a:rPr lang="en-US" sz="1800" dirty="0" err="1" smtClean="0">
                <a:latin typeface="Courier New" pitchFamily="49" charset="0"/>
                <a:cs typeface="Courier New" pitchFamily="49" charset="0"/>
              </a:rPr>
              <a:t>mkCFSFifo</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isFound</a:t>
            </a:r>
            <a:r>
              <a:rPr lang="en-US" sz="1800" dirty="0" smtClean="0">
                <a:latin typeface="Courier New" pitchFamily="49" charset="0"/>
                <a:cs typeface="Courier New" pitchFamily="49" charset="0"/>
              </a:rPr>
              <a:t>);</a:t>
            </a:r>
          </a:p>
          <a:p>
            <a:pPr marL="0" indent="0">
              <a:buNone/>
            </a:pPr>
            <a:r>
              <a:rPr lang="en-US" sz="1800" dirty="0">
                <a:latin typeface="Courier New" pitchFamily="49" charset="0"/>
                <a:cs typeface="Courier New" pitchFamily="49" charset="0"/>
              </a:rPr>
              <a:t> </a:t>
            </a:r>
            <a:r>
              <a:rPr lang="en-US" sz="1800" dirty="0" smtClean="0">
                <a:latin typeface="Courier New" pitchFamily="49" charset="0"/>
                <a:cs typeface="Courier New" pitchFamily="49" charset="0"/>
              </a:rPr>
              <a:t> </a:t>
            </a:r>
            <a:r>
              <a:rPr lang="en-US" sz="1800" b="1" dirty="0">
                <a:latin typeface="Courier New" pitchFamily="49" charset="0"/>
                <a:cs typeface="Courier New" pitchFamily="49" charset="0"/>
              </a:rPr>
              <a:t>method</a:t>
            </a:r>
            <a:r>
              <a:rPr lang="en-US" sz="1800" dirty="0">
                <a:latin typeface="Courier New" pitchFamily="49" charset="0"/>
                <a:cs typeface="Courier New" pitchFamily="49" charset="0"/>
              </a:rPr>
              <a:t> insert </a:t>
            </a:r>
            <a:r>
              <a:rPr lang="en-US" sz="1800" dirty="0" smtClean="0">
                <a:latin typeface="Courier New" pitchFamily="49" charset="0"/>
                <a:cs typeface="Courier New" pitchFamily="49" charset="0"/>
              </a:rPr>
              <a:t> = </a:t>
            </a:r>
            <a:r>
              <a:rPr lang="en-US" sz="1800" dirty="0" err="1">
                <a:latin typeface="Courier New" pitchFamily="49" charset="0"/>
                <a:cs typeface="Courier New" pitchFamily="49" charset="0"/>
              </a:rPr>
              <a:t>f.enq</a:t>
            </a:r>
            <a:r>
              <a:rPr lang="en-US" sz="1800" dirty="0" smtClean="0">
                <a:latin typeface="Courier New" pitchFamily="49" charset="0"/>
                <a:cs typeface="Courier New" pitchFamily="49" charset="0"/>
              </a:rPr>
              <a:t>;</a:t>
            </a:r>
            <a:endParaRPr lang="en-US" sz="1800" dirty="0">
              <a:latin typeface="Courier New" pitchFamily="49" charset="0"/>
              <a:cs typeface="Courier New" pitchFamily="49" charset="0"/>
            </a:endParaRPr>
          </a:p>
          <a:p>
            <a:pPr marL="0" indent="0">
              <a:buNone/>
            </a:pPr>
            <a:r>
              <a:rPr lang="en-US" sz="1800" dirty="0">
                <a:latin typeface="Courier New" pitchFamily="49" charset="0"/>
                <a:cs typeface="Courier New" pitchFamily="49" charset="0"/>
              </a:rPr>
              <a:t>  </a:t>
            </a:r>
            <a:r>
              <a:rPr lang="en-US" sz="1800" b="1" dirty="0">
                <a:latin typeface="Courier New" pitchFamily="49" charset="0"/>
                <a:cs typeface="Courier New" pitchFamily="49" charset="0"/>
              </a:rPr>
              <a:t>method</a:t>
            </a:r>
            <a:r>
              <a:rPr lang="en-US" sz="1800" dirty="0">
                <a:latin typeface="Courier New" pitchFamily="49" charset="0"/>
                <a:cs typeface="Courier New" pitchFamily="49" charset="0"/>
              </a:rPr>
              <a:t> remove </a:t>
            </a:r>
            <a:r>
              <a:rPr lang="en-US" sz="1800" dirty="0" smtClean="0">
                <a:latin typeface="Courier New" pitchFamily="49" charset="0"/>
                <a:cs typeface="Courier New" pitchFamily="49" charset="0"/>
              </a:rPr>
              <a:t> = </a:t>
            </a:r>
            <a:r>
              <a:rPr lang="en-US" sz="1800" dirty="0" err="1">
                <a:latin typeface="Courier New" pitchFamily="49" charset="0"/>
                <a:cs typeface="Courier New" pitchFamily="49" charset="0"/>
              </a:rPr>
              <a:t>f.deq</a:t>
            </a:r>
            <a:r>
              <a:rPr lang="en-US" sz="1800" dirty="0" smtClean="0">
                <a:latin typeface="Courier New" pitchFamily="49" charset="0"/>
                <a:cs typeface="Courier New" pitchFamily="49" charset="0"/>
              </a:rPr>
              <a:t>;</a:t>
            </a:r>
            <a:endParaRPr lang="en-US" sz="1800" dirty="0">
              <a:latin typeface="Courier New" pitchFamily="49" charset="0"/>
              <a:cs typeface="Courier New" pitchFamily="49" charset="0"/>
            </a:endParaRPr>
          </a:p>
          <a:p>
            <a:pPr marL="0" indent="0">
              <a:buNone/>
            </a:pPr>
            <a:r>
              <a:rPr lang="en-US" sz="1800" dirty="0">
                <a:latin typeface="Courier New" pitchFamily="49" charset="0"/>
                <a:cs typeface="Courier New" pitchFamily="49" charset="0"/>
              </a:rPr>
              <a:t>  </a:t>
            </a:r>
            <a:r>
              <a:rPr lang="en-US" sz="1800" b="1" dirty="0">
                <a:latin typeface="Courier New" pitchFamily="49" charset="0"/>
                <a:cs typeface="Courier New" pitchFamily="49" charset="0"/>
              </a:rPr>
              <a:t>method</a:t>
            </a:r>
            <a:r>
              <a:rPr lang="en-US" sz="1800" dirty="0">
                <a:latin typeface="Courier New" pitchFamily="49" charset="0"/>
                <a:cs typeface="Courier New" pitchFamily="49" charset="0"/>
              </a:rPr>
              <a:t> search1 = </a:t>
            </a:r>
            <a:r>
              <a:rPr lang="en-US" sz="1800" dirty="0" smtClean="0">
                <a:latin typeface="Courier New" pitchFamily="49" charset="0"/>
                <a:cs typeface="Courier New" pitchFamily="49" charset="0"/>
              </a:rPr>
              <a:t>f.search1;</a:t>
            </a:r>
            <a:endParaRPr lang="en-US" sz="1800" dirty="0">
              <a:latin typeface="Courier New" pitchFamily="49" charset="0"/>
              <a:cs typeface="Courier New" pitchFamily="49" charset="0"/>
            </a:endParaRPr>
          </a:p>
          <a:p>
            <a:pPr marL="0" indent="0">
              <a:buNone/>
            </a:pPr>
            <a:r>
              <a:rPr lang="en-US" sz="1800" dirty="0">
                <a:latin typeface="Courier New" pitchFamily="49" charset="0"/>
                <a:cs typeface="Courier New" pitchFamily="49" charset="0"/>
              </a:rPr>
              <a:t>  </a:t>
            </a:r>
            <a:r>
              <a:rPr lang="en-US" sz="1800" b="1" dirty="0">
                <a:latin typeface="Courier New" pitchFamily="49" charset="0"/>
                <a:cs typeface="Courier New" pitchFamily="49" charset="0"/>
              </a:rPr>
              <a:t>method</a:t>
            </a:r>
            <a:r>
              <a:rPr lang="en-US" sz="1800" dirty="0">
                <a:latin typeface="Courier New" pitchFamily="49" charset="0"/>
                <a:cs typeface="Courier New" pitchFamily="49" charset="0"/>
              </a:rPr>
              <a:t> search2 = </a:t>
            </a:r>
            <a:r>
              <a:rPr lang="en-US" sz="1800" dirty="0" smtClean="0">
                <a:latin typeface="Courier New" pitchFamily="49" charset="0"/>
                <a:cs typeface="Courier New" pitchFamily="49" charset="0"/>
              </a:rPr>
              <a:t>f.search2;</a:t>
            </a:r>
            <a:endParaRPr lang="en-US" sz="1800" dirty="0">
              <a:latin typeface="Courier New" pitchFamily="49" charset="0"/>
              <a:cs typeface="Courier New" pitchFamily="49" charset="0"/>
            </a:endParaRPr>
          </a:p>
          <a:p>
            <a:pPr marL="0" indent="0">
              <a:buNone/>
            </a:pPr>
            <a:r>
              <a:rPr lang="en-US" sz="1800" b="1" dirty="0" err="1" smtClean="0">
                <a:latin typeface="Courier New" pitchFamily="49" charset="0"/>
                <a:cs typeface="Courier New" pitchFamily="49" charset="0"/>
              </a:rPr>
              <a:t>endmodule</a:t>
            </a:r>
            <a:r>
              <a:rPr lang="en-US" sz="1800" dirty="0">
                <a:latin typeface="Courier New" pitchFamily="49" charset="0"/>
                <a:cs typeface="Courier New" pitchFamily="49" charset="0"/>
              </a:rPr>
              <a:t> </a:t>
            </a:r>
          </a:p>
          <a:p>
            <a:pPr marL="0" indent="0">
              <a:buNone/>
            </a:pPr>
            <a:endParaRPr lang="en-US" sz="1800" dirty="0">
              <a:latin typeface="Courier New" pitchFamily="49" charset="0"/>
              <a:cs typeface="Courier New" pitchFamily="49" charset="0"/>
            </a:endParaRPr>
          </a:p>
        </p:txBody>
      </p:sp>
      <p:sp>
        <p:nvSpPr>
          <p:cNvPr id="8" name="Footer Placeholder 7"/>
          <p:cNvSpPr>
            <a:spLocks noGrp="1"/>
          </p:cNvSpPr>
          <p:nvPr>
            <p:ph type="ftr" sz="quarter" idx="12"/>
          </p:nvPr>
        </p:nvSpPr>
        <p:spPr/>
        <p:txBody>
          <a:bodyPr/>
          <a:lstStyle/>
          <a:p>
            <a:pPr>
              <a:defRPr/>
            </a:pPr>
            <a:r>
              <a:rPr lang="en-US" smtClean="0"/>
              <a:t>http://csg.csail.mit.edu/6.175</a:t>
            </a:r>
            <a:endParaRPr lang="en-US" dirty="0"/>
          </a:p>
        </p:txBody>
      </p:sp>
      <p:sp>
        <p:nvSpPr>
          <p:cNvPr id="9" name="Slide Number Placeholder 8"/>
          <p:cNvSpPr>
            <a:spLocks noGrp="1"/>
          </p:cNvSpPr>
          <p:nvPr>
            <p:ph type="sldNum" sz="quarter" idx="11"/>
          </p:nvPr>
        </p:nvSpPr>
        <p:spPr/>
        <p:txBody>
          <a:bodyPr/>
          <a:lstStyle/>
          <a:p>
            <a:pPr>
              <a:defRPr/>
            </a:pPr>
            <a:r>
              <a:rPr lang="en-US" smtClean="0"/>
              <a:t>L13-</a:t>
            </a:r>
            <a:fld id="{D02EE386-C9BD-4FB7-9577-6096B5320EC4}" type="slidenum">
              <a:rPr lang="en-US" smtClean="0"/>
              <a:pPr>
                <a:defRPr/>
              </a:pPr>
              <a:t>24</a:t>
            </a:fld>
            <a:endParaRPr lang="en-US" dirty="0"/>
          </a:p>
        </p:txBody>
      </p:sp>
      <p:sp>
        <p:nvSpPr>
          <p:cNvPr id="5" name="Date Placeholder 4"/>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352760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Rectangle 74"/>
          <p:cNvSpPr/>
          <p:nvPr/>
        </p:nvSpPr>
        <p:spPr bwMode="auto">
          <a:xfrm>
            <a:off x="5081576" y="1714471"/>
            <a:ext cx="77810" cy="352060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smtClean="0">
              <a:ln>
                <a:noFill/>
              </a:ln>
              <a:solidFill>
                <a:schemeClr val="tx1"/>
              </a:solidFill>
              <a:effectLst/>
              <a:latin typeface="Verdana" pitchFamily="34" charset="0"/>
            </a:endParaRPr>
          </a:p>
        </p:txBody>
      </p:sp>
      <p:sp>
        <p:nvSpPr>
          <p:cNvPr id="10241" name="Rectangle 4"/>
          <p:cNvSpPr>
            <a:spLocks noGrp="1" noChangeArrowheads="1"/>
          </p:cNvSpPr>
          <p:nvPr>
            <p:ph type="title" idx="4294967295"/>
          </p:nvPr>
        </p:nvSpPr>
        <p:spPr/>
        <p:txBody>
          <a:bodyPr/>
          <a:lstStyle/>
          <a:p>
            <a:pPr eaLnBrk="1" hangingPunct="1"/>
            <a:r>
              <a:rPr lang="en-US" sz="4000" dirty="0" smtClean="0"/>
              <a:t>A different 2-Stage pipeline:</a:t>
            </a:r>
            <a:r>
              <a:rPr lang="en-US" sz="3600" dirty="0" smtClean="0"/>
              <a:t/>
            </a:r>
            <a:br>
              <a:rPr lang="en-US" sz="3600" dirty="0" smtClean="0"/>
            </a:br>
            <a:r>
              <a:rPr lang="en-US" sz="2400" dirty="0" smtClean="0"/>
              <a:t>2-Stage-DH pipeline</a:t>
            </a:r>
            <a:endParaRPr lang="en-US" sz="3600" dirty="0" smtClean="0"/>
          </a:p>
        </p:txBody>
      </p:sp>
      <p:sp>
        <p:nvSpPr>
          <p:cNvPr id="55298" name="Rectangle 17"/>
          <p:cNvSpPr>
            <a:spLocks noChangeArrowheads="1"/>
          </p:cNvSpPr>
          <p:nvPr/>
        </p:nvSpPr>
        <p:spPr bwMode="auto">
          <a:xfrm>
            <a:off x="1074738" y="3344863"/>
            <a:ext cx="452437" cy="944562"/>
          </a:xfrm>
          <a:prstGeom prst="rect">
            <a:avLst/>
          </a:prstGeom>
          <a:solidFill>
            <a:schemeClr val="accent5">
              <a:lumMod val="75000"/>
            </a:schemeClr>
          </a:solid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defRPr/>
            </a:pPr>
            <a:r>
              <a:rPr lang="en-US"/>
              <a:t>PC</a:t>
            </a:r>
          </a:p>
        </p:txBody>
      </p:sp>
      <p:sp>
        <p:nvSpPr>
          <p:cNvPr id="55299" name="Rectangle 17"/>
          <p:cNvSpPr>
            <a:spLocks noChangeArrowheads="1"/>
          </p:cNvSpPr>
          <p:nvPr/>
        </p:nvSpPr>
        <p:spPr bwMode="auto">
          <a:xfrm>
            <a:off x="1538288" y="4879975"/>
            <a:ext cx="1101725" cy="944563"/>
          </a:xfrm>
          <a:prstGeom prst="rect">
            <a:avLst/>
          </a:prstGeom>
          <a:solidFill>
            <a:schemeClr val="accent5">
              <a:lumMod val="75000"/>
            </a:schemeClr>
          </a:solid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defRPr/>
            </a:pPr>
            <a:r>
              <a:rPr lang="en-US"/>
              <a:t>Inst</a:t>
            </a:r>
          </a:p>
          <a:p>
            <a:pPr algn="ctr">
              <a:lnSpc>
                <a:spcPct val="90000"/>
              </a:lnSpc>
              <a:spcBef>
                <a:spcPct val="25000"/>
              </a:spcBef>
              <a:buClr>
                <a:schemeClr val="bg1"/>
              </a:buClr>
              <a:buSzPct val="100000"/>
              <a:buFont typeface="Wingdings" pitchFamily="2" charset="2"/>
              <a:buNone/>
              <a:defRPr/>
            </a:pPr>
            <a:r>
              <a:rPr lang="en-US"/>
              <a:t>Memory</a:t>
            </a:r>
          </a:p>
        </p:txBody>
      </p:sp>
      <p:sp>
        <p:nvSpPr>
          <p:cNvPr id="10244" name="Rectangle 17"/>
          <p:cNvSpPr>
            <a:spLocks noChangeArrowheads="1"/>
          </p:cNvSpPr>
          <p:nvPr/>
        </p:nvSpPr>
        <p:spPr bwMode="auto">
          <a:xfrm>
            <a:off x="2752725" y="3354388"/>
            <a:ext cx="1101725" cy="944562"/>
          </a:xfrm>
          <a:prstGeom prst="rect">
            <a:avLst/>
          </a:prstGeom>
          <a:no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pPr>
            <a:r>
              <a:rPr lang="en-US"/>
              <a:t>Decode</a:t>
            </a:r>
          </a:p>
        </p:txBody>
      </p:sp>
      <p:sp>
        <p:nvSpPr>
          <p:cNvPr id="55301" name="Rectangle 17"/>
          <p:cNvSpPr>
            <a:spLocks noChangeArrowheads="1"/>
          </p:cNvSpPr>
          <p:nvPr/>
        </p:nvSpPr>
        <p:spPr bwMode="auto">
          <a:xfrm>
            <a:off x="3956050" y="2027238"/>
            <a:ext cx="4217988" cy="711200"/>
          </a:xfrm>
          <a:prstGeom prst="rect">
            <a:avLst/>
          </a:prstGeom>
          <a:solidFill>
            <a:schemeClr val="accent5">
              <a:lumMod val="75000"/>
            </a:schemeClr>
          </a:solid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defRPr/>
            </a:pPr>
            <a:r>
              <a:rPr lang="en-US"/>
              <a:t>Register File</a:t>
            </a:r>
          </a:p>
        </p:txBody>
      </p:sp>
      <p:sp>
        <p:nvSpPr>
          <p:cNvPr id="10246" name="Rectangle 17"/>
          <p:cNvSpPr>
            <a:spLocks noChangeArrowheads="1"/>
          </p:cNvSpPr>
          <p:nvPr/>
        </p:nvSpPr>
        <p:spPr bwMode="auto">
          <a:xfrm>
            <a:off x="5967413" y="3348038"/>
            <a:ext cx="1101725" cy="944562"/>
          </a:xfrm>
          <a:prstGeom prst="rect">
            <a:avLst/>
          </a:prstGeom>
          <a:no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pPr>
            <a:r>
              <a:rPr lang="en-US"/>
              <a:t>Execute</a:t>
            </a:r>
          </a:p>
        </p:txBody>
      </p:sp>
      <p:sp>
        <p:nvSpPr>
          <p:cNvPr id="55303" name="Rectangle 17"/>
          <p:cNvSpPr>
            <a:spLocks noChangeArrowheads="1"/>
          </p:cNvSpPr>
          <p:nvPr/>
        </p:nvSpPr>
        <p:spPr bwMode="auto">
          <a:xfrm>
            <a:off x="7065963" y="4851400"/>
            <a:ext cx="1101725" cy="944563"/>
          </a:xfrm>
          <a:prstGeom prst="rect">
            <a:avLst/>
          </a:prstGeom>
          <a:solidFill>
            <a:schemeClr val="accent5">
              <a:lumMod val="75000"/>
            </a:schemeClr>
          </a:solid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defRPr/>
            </a:pPr>
            <a:r>
              <a:rPr lang="en-US"/>
              <a:t>Data</a:t>
            </a:r>
          </a:p>
          <a:p>
            <a:pPr algn="ctr">
              <a:lnSpc>
                <a:spcPct val="90000"/>
              </a:lnSpc>
              <a:spcBef>
                <a:spcPct val="25000"/>
              </a:spcBef>
              <a:buClr>
                <a:schemeClr val="bg1"/>
              </a:buClr>
              <a:buSzPct val="100000"/>
              <a:buFont typeface="Wingdings" pitchFamily="2" charset="2"/>
              <a:buNone/>
              <a:defRPr/>
            </a:pPr>
            <a:r>
              <a:rPr lang="en-US"/>
              <a:t>Memory</a:t>
            </a:r>
          </a:p>
        </p:txBody>
      </p:sp>
      <p:sp>
        <p:nvSpPr>
          <p:cNvPr id="10248" name="Line 8"/>
          <p:cNvSpPr>
            <a:spLocks noChangeShapeType="1"/>
          </p:cNvSpPr>
          <p:nvPr/>
        </p:nvSpPr>
        <p:spPr bwMode="auto">
          <a:xfrm flipV="1">
            <a:off x="3854450" y="4233863"/>
            <a:ext cx="1042988" cy="0"/>
          </a:xfrm>
          <a:prstGeom prst="line">
            <a:avLst/>
          </a:prstGeom>
          <a:noFill/>
          <a:ln w="25400">
            <a:solidFill>
              <a:schemeClr val="tx1"/>
            </a:solidFill>
            <a:round/>
            <a:headEnd/>
            <a:tailEnd type="triangle" w="lg" len="lg"/>
          </a:ln>
        </p:spPr>
        <p:txBody>
          <a:bodyPr/>
          <a:lstStyle/>
          <a:p>
            <a:endParaRPr lang="en-US"/>
          </a:p>
        </p:txBody>
      </p:sp>
      <p:sp>
        <p:nvSpPr>
          <p:cNvPr id="10249" name="Line 8"/>
          <p:cNvSpPr>
            <a:spLocks noChangeShapeType="1"/>
          </p:cNvSpPr>
          <p:nvPr/>
        </p:nvSpPr>
        <p:spPr bwMode="auto">
          <a:xfrm>
            <a:off x="4603750" y="3937000"/>
            <a:ext cx="292100" cy="0"/>
          </a:xfrm>
          <a:prstGeom prst="line">
            <a:avLst/>
          </a:prstGeom>
          <a:noFill/>
          <a:ln w="25400">
            <a:solidFill>
              <a:schemeClr val="tx1"/>
            </a:solidFill>
            <a:round/>
            <a:headEnd/>
            <a:tailEnd type="triangle" w="lg" len="lg"/>
          </a:ln>
        </p:spPr>
        <p:txBody>
          <a:bodyPr/>
          <a:lstStyle/>
          <a:p>
            <a:endParaRPr lang="en-US"/>
          </a:p>
        </p:txBody>
      </p:sp>
      <p:sp>
        <p:nvSpPr>
          <p:cNvPr id="10250" name="Line 8"/>
          <p:cNvSpPr>
            <a:spLocks noChangeShapeType="1"/>
          </p:cNvSpPr>
          <p:nvPr/>
        </p:nvSpPr>
        <p:spPr bwMode="auto">
          <a:xfrm>
            <a:off x="4445000" y="4084638"/>
            <a:ext cx="457200" cy="0"/>
          </a:xfrm>
          <a:prstGeom prst="line">
            <a:avLst/>
          </a:prstGeom>
          <a:noFill/>
          <a:ln w="25400">
            <a:solidFill>
              <a:schemeClr val="tx1"/>
            </a:solidFill>
            <a:round/>
            <a:headEnd/>
            <a:tailEnd type="triangle" w="lg" len="lg"/>
          </a:ln>
        </p:spPr>
        <p:txBody>
          <a:bodyPr/>
          <a:lstStyle/>
          <a:p>
            <a:endParaRPr lang="en-US"/>
          </a:p>
        </p:txBody>
      </p:sp>
      <p:sp>
        <p:nvSpPr>
          <p:cNvPr id="10251" name="Line 14"/>
          <p:cNvSpPr>
            <a:spLocks noChangeShapeType="1"/>
          </p:cNvSpPr>
          <p:nvPr/>
        </p:nvSpPr>
        <p:spPr bwMode="auto">
          <a:xfrm flipH="1" flipV="1">
            <a:off x="4603750" y="2722563"/>
            <a:ext cx="9525" cy="1206500"/>
          </a:xfrm>
          <a:prstGeom prst="line">
            <a:avLst/>
          </a:prstGeom>
          <a:noFill/>
          <a:ln w="25400">
            <a:solidFill>
              <a:schemeClr val="tx1"/>
            </a:solidFill>
            <a:round/>
            <a:headEnd/>
            <a:tailEnd/>
          </a:ln>
        </p:spPr>
        <p:txBody>
          <a:bodyPr/>
          <a:lstStyle/>
          <a:p>
            <a:endParaRPr lang="en-US"/>
          </a:p>
        </p:txBody>
      </p:sp>
      <p:sp>
        <p:nvSpPr>
          <p:cNvPr id="10252" name="Line 15"/>
          <p:cNvSpPr>
            <a:spLocks noChangeShapeType="1"/>
          </p:cNvSpPr>
          <p:nvPr/>
        </p:nvSpPr>
        <p:spPr bwMode="auto">
          <a:xfrm flipV="1">
            <a:off x="4435475" y="2741613"/>
            <a:ext cx="0" cy="1341437"/>
          </a:xfrm>
          <a:prstGeom prst="line">
            <a:avLst/>
          </a:prstGeom>
          <a:noFill/>
          <a:ln w="25400">
            <a:solidFill>
              <a:schemeClr val="tx1"/>
            </a:solidFill>
            <a:round/>
            <a:headEnd/>
            <a:tailEnd/>
          </a:ln>
        </p:spPr>
        <p:txBody>
          <a:bodyPr/>
          <a:lstStyle/>
          <a:p>
            <a:endParaRPr lang="en-US"/>
          </a:p>
        </p:txBody>
      </p:sp>
      <p:sp>
        <p:nvSpPr>
          <p:cNvPr id="10253" name="Line 8"/>
          <p:cNvSpPr>
            <a:spLocks noChangeShapeType="1"/>
          </p:cNvSpPr>
          <p:nvPr/>
        </p:nvSpPr>
        <p:spPr bwMode="auto">
          <a:xfrm rot="5400000">
            <a:off x="1323975" y="4457701"/>
            <a:ext cx="841375" cy="0"/>
          </a:xfrm>
          <a:prstGeom prst="line">
            <a:avLst/>
          </a:prstGeom>
          <a:noFill/>
          <a:ln w="25400">
            <a:solidFill>
              <a:schemeClr val="tx1"/>
            </a:solidFill>
            <a:round/>
            <a:headEnd/>
            <a:tailEnd type="triangle" w="lg" len="lg"/>
          </a:ln>
        </p:spPr>
        <p:txBody>
          <a:bodyPr/>
          <a:lstStyle/>
          <a:p>
            <a:endParaRPr lang="en-US"/>
          </a:p>
        </p:txBody>
      </p:sp>
      <p:sp>
        <p:nvSpPr>
          <p:cNvPr id="10254" name="Line 8"/>
          <p:cNvSpPr>
            <a:spLocks noChangeShapeType="1"/>
          </p:cNvSpPr>
          <p:nvPr/>
        </p:nvSpPr>
        <p:spPr bwMode="auto">
          <a:xfrm rot="5400000">
            <a:off x="2015332" y="4541044"/>
            <a:ext cx="658812" cy="0"/>
          </a:xfrm>
          <a:prstGeom prst="line">
            <a:avLst/>
          </a:prstGeom>
          <a:noFill/>
          <a:ln w="25400">
            <a:solidFill>
              <a:schemeClr val="tx1"/>
            </a:solidFill>
            <a:round/>
            <a:headEnd/>
            <a:tailEnd type="none" w="lg" len="lg"/>
          </a:ln>
        </p:spPr>
        <p:txBody>
          <a:bodyPr/>
          <a:lstStyle/>
          <a:p>
            <a:endParaRPr lang="en-US"/>
          </a:p>
        </p:txBody>
      </p:sp>
      <p:sp>
        <p:nvSpPr>
          <p:cNvPr id="10255" name="Line 19"/>
          <p:cNvSpPr>
            <a:spLocks noChangeShapeType="1"/>
          </p:cNvSpPr>
          <p:nvPr/>
        </p:nvSpPr>
        <p:spPr bwMode="auto">
          <a:xfrm rot="16200000" flipV="1">
            <a:off x="2551907" y="4004468"/>
            <a:ext cx="0" cy="423863"/>
          </a:xfrm>
          <a:prstGeom prst="line">
            <a:avLst/>
          </a:prstGeom>
          <a:noFill/>
          <a:ln w="25400">
            <a:solidFill>
              <a:schemeClr val="tx1"/>
            </a:solidFill>
            <a:round/>
            <a:headEnd type="triangle" w="lg" len="lg"/>
            <a:tailEnd type="none" w="lg" len="lg"/>
          </a:ln>
        </p:spPr>
        <p:txBody>
          <a:bodyPr/>
          <a:lstStyle/>
          <a:p>
            <a:endParaRPr lang="en-US"/>
          </a:p>
        </p:txBody>
      </p:sp>
      <p:grpSp>
        <p:nvGrpSpPr>
          <p:cNvPr id="10256" name="Group 20"/>
          <p:cNvGrpSpPr>
            <a:grpSpLocks/>
          </p:cNvGrpSpPr>
          <p:nvPr/>
        </p:nvGrpSpPr>
        <p:grpSpPr bwMode="auto">
          <a:xfrm>
            <a:off x="7058025" y="4003675"/>
            <a:ext cx="247650" cy="841375"/>
            <a:chOff x="1707" y="2541"/>
            <a:chExt cx="156" cy="530"/>
          </a:xfrm>
        </p:grpSpPr>
        <p:sp>
          <p:nvSpPr>
            <p:cNvPr id="10310" name="Line 8"/>
            <p:cNvSpPr>
              <a:spLocks noChangeShapeType="1"/>
            </p:cNvSpPr>
            <p:nvPr/>
          </p:nvSpPr>
          <p:spPr bwMode="auto">
            <a:xfrm rot="16200000" flipH="1">
              <a:off x="1598" y="2806"/>
              <a:ext cx="530" cy="0"/>
            </a:xfrm>
            <a:prstGeom prst="line">
              <a:avLst/>
            </a:prstGeom>
            <a:noFill/>
            <a:ln w="25400">
              <a:solidFill>
                <a:schemeClr val="tx1"/>
              </a:solidFill>
              <a:round/>
              <a:headEnd/>
              <a:tailEnd type="triangle" w="lg" len="lg"/>
            </a:ln>
          </p:spPr>
          <p:txBody>
            <a:bodyPr/>
            <a:lstStyle/>
            <a:p>
              <a:endParaRPr lang="en-US"/>
            </a:p>
          </p:txBody>
        </p:sp>
        <p:sp>
          <p:nvSpPr>
            <p:cNvPr id="10311" name="Line 22"/>
            <p:cNvSpPr>
              <a:spLocks noChangeShapeType="1"/>
            </p:cNvSpPr>
            <p:nvPr/>
          </p:nvSpPr>
          <p:spPr bwMode="auto">
            <a:xfrm rot="5400000" flipH="1" flipV="1">
              <a:off x="1785" y="2466"/>
              <a:ext cx="0" cy="155"/>
            </a:xfrm>
            <a:prstGeom prst="line">
              <a:avLst/>
            </a:prstGeom>
            <a:noFill/>
            <a:ln w="25400">
              <a:solidFill>
                <a:schemeClr val="tx1"/>
              </a:solidFill>
              <a:round/>
              <a:headEnd/>
              <a:tailEnd/>
            </a:ln>
          </p:spPr>
          <p:txBody>
            <a:bodyPr/>
            <a:lstStyle/>
            <a:p>
              <a:endParaRPr lang="en-US"/>
            </a:p>
          </p:txBody>
        </p:sp>
      </p:grpSp>
      <p:sp>
        <p:nvSpPr>
          <p:cNvPr id="10257" name="Line 8"/>
          <p:cNvSpPr>
            <a:spLocks noChangeShapeType="1"/>
          </p:cNvSpPr>
          <p:nvPr/>
        </p:nvSpPr>
        <p:spPr bwMode="auto">
          <a:xfrm flipH="1">
            <a:off x="3849688" y="3514725"/>
            <a:ext cx="292100" cy="0"/>
          </a:xfrm>
          <a:prstGeom prst="line">
            <a:avLst/>
          </a:prstGeom>
          <a:noFill/>
          <a:ln w="25400">
            <a:solidFill>
              <a:schemeClr val="tx1"/>
            </a:solidFill>
            <a:round/>
            <a:headEnd/>
            <a:tailEnd type="none" w="lg" len="lg"/>
          </a:ln>
        </p:spPr>
        <p:txBody>
          <a:bodyPr/>
          <a:lstStyle/>
          <a:p>
            <a:endParaRPr lang="en-US"/>
          </a:p>
        </p:txBody>
      </p:sp>
      <p:sp>
        <p:nvSpPr>
          <p:cNvPr id="10258" name="Line 8"/>
          <p:cNvSpPr>
            <a:spLocks noChangeShapeType="1"/>
          </p:cNvSpPr>
          <p:nvPr/>
        </p:nvSpPr>
        <p:spPr bwMode="auto">
          <a:xfrm flipH="1">
            <a:off x="3843338" y="3700463"/>
            <a:ext cx="457200" cy="0"/>
          </a:xfrm>
          <a:prstGeom prst="line">
            <a:avLst/>
          </a:prstGeom>
          <a:noFill/>
          <a:ln w="25400">
            <a:solidFill>
              <a:schemeClr val="tx1"/>
            </a:solidFill>
            <a:round/>
            <a:headEnd/>
            <a:tailEnd type="none" w="lg" len="lg"/>
          </a:ln>
        </p:spPr>
        <p:txBody>
          <a:bodyPr/>
          <a:lstStyle/>
          <a:p>
            <a:endParaRPr lang="en-US"/>
          </a:p>
        </p:txBody>
      </p:sp>
      <p:sp>
        <p:nvSpPr>
          <p:cNvPr id="10259" name="Line 27"/>
          <p:cNvSpPr>
            <a:spLocks noChangeShapeType="1"/>
          </p:cNvSpPr>
          <p:nvPr/>
        </p:nvSpPr>
        <p:spPr bwMode="auto">
          <a:xfrm flipH="1" flipV="1">
            <a:off x="4132263" y="2741613"/>
            <a:ext cx="0" cy="776287"/>
          </a:xfrm>
          <a:prstGeom prst="line">
            <a:avLst/>
          </a:prstGeom>
          <a:noFill/>
          <a:ln w="25400">
            <a:solidFill>
              <a:schemeClr val="tx1"/>
            </a:solidFill>
            <a:round/>
            <a:headEnd/>
            <a:tailEnd type="triangle" w="lg" len="lg"/>
          </a:ln>
        </p:spPr>
        <p:txBody>
          <a:bodyPr/>
          <a:lstStyle/>
          <a:p>
            <a:endParaRPr lang="en-US"/>
          </a:p>
        </p:txBody>
      </p:sp>
      <p:sp>
        <p:nvSpPr>
          <p:cNvPr id="10260" name="Line 28"/>
          <p:cNvSpPr>
            <a:spLocks noChangeShapeType="1"/>
          </p:cNvSpPr>
          <p:nvPr/>
        </p:nvSpPr>
        <p:spPr bwMode="auto">
          <a:xfrm flipH="1" flipV="1">
            <a:off x="4291013" y="2738438"/>
            <a:ext cx="0" cy="950912"/>
          </a:xfrm>
          <a:prstGeom prst="line">
            <a:avLst/>
          </a:prstGeom>
          <a:noFill/>
          <a:ln w="25400">
            <a:solidFill>
              <a:schemeClr val="tx1"/>
            </a:solidFill>
            <a:round/>
            <a:headEnd/>
            <a:tailEnd type="triangle" w="lg" len="lg"/>
          </a:ln>
        </p:spPr>
        <p:txBody>
          <a:bodyPr/>
          <a:lstStyle/>
          <a:p>
            <a:endParaRPr lang="en-US"/>
          </a:p>
        </p:txBody>
      </p:sp>
      <p:sp>
        <p:nvSpPr>
          <p:cNvPr id="10261" name="AutoShape 10"/>
          <p:cNvSpPr>
            <a:spLocks noChangeArrowheads="1"/>
          </p:cNvSpPr>
          <p:nvPr/>
        </p:nvSpPr>
        <p:spPr bwMode="auto">
          <a:xfrm rot="10800000" flipH="1">
            <a:off x="7666038" y="3067050"/>
            <a:ext cx="561975" cy="230188"/>
          </a:xfrm>
          <a:prstGeom prst="flowChartManualOperation">
            <a:avLst/>
          </a:prstGeom>
          <a:solidFill>
            <a:schemeClr val="bg1"/>
          </a:solidFill>
          <a:ln w="25400">
            <a:solidFill>
              <a:schemeClr val="tx1"/>
            </a:solidFill>
            <a:miter lim="800000"/>
            <a:headEnd/>
            <a:tailEnd/>
          </a:ln>
        </p:spPr>
        <p:txBody>
          <a:bodyPr rot="10800000" wrap="none" anchor="ctr"/>
          <a:lstStyle/>
          <a:p>
            <a:pPr algn="ctr">
              <a:lnSpc>
                <a:spcPct val="90000"/>
              </a:lnSpc>
              <a:spcBef>
                <a:spcPct val="25000"/>
              </a:spcBef>
              <a:buClr>
                <a:schemeClr val="bg1"/>
              </a:buClr>
              <a:buSzPct val="100000"/>
              <a:buFont typeface="Wingdings" pitchFamily="2" charset="2"/>
              <a:buNone/>
            </a:pPr>
            <a:endParaRPr lang="en-US" sz="900"/>
          </a:p>
        </p:txBody>
      </p:sp>
      <p:sp>
        <p:nvSpPr>
          <p:cNvPr id="10262" name="Line 30"/>
          <p:cNvSpPr>
            <a:spLocks noChangeShapeType="1"/>
          </p:cNvSpPr>
          <p:nvPr/>
        </p:nvSpPr>
        <p:spPr bwMode="auto">
          <a:xfrm flipH="1" flipV="1">
            <a:off x="8032750" y="3289300"/>
            <a:ext cx="0" cy="1554163"/>
          </a:xfrm>
          <a:prstGeom prst="line">
            <a:avLst/>
          </a:prstGeom>
          <a:noFill/>
          <a:ln w="25400">
            <a:solidFill>
              <a:schemeClr val="tx1"/>
            </a:solidFill>
            <a:round/>
            <a:headEnd/>
            <a:tailEnd type="triangle" w="lg" len="lg"/>
          </a:ln>
        </p:spPr>
        <p:txBody>
          <a:bodyPr/>
          <a:lstStyle/>
          <a:p>
            <a:endParaRPr lang="en-US"/>
          </a:p>
        </p:txBody>
      </p:sp>
      <p:sp>
        <p:nvSpPr>
          <p:cNvPr id="10263" name="Line 31"/>
          <p:cNvSpPr>
            <a:spLocks noChangeShapeType="1"/>
          </p:cNvSpPr>
          <p:nvPr/>
        </p:nvSpPr>
        <p:spPr bwMode="auto">
          <a:xfrm flipH="1" flipV="1">
            <a:off x="7947025" y="2735263"/>
            <a:ext cx="0" cy="320675"/>
          </a:xfrm>
          <a:prstGeom prst="line">
            <a:avLst/>
          </a:prstGeom>
          <a:noFill/>
          <a:ln w="25400">
            <a:solidFill>
              <a:schemeClr val="tx1"/>
            </a:solidFill>
            <a:round/>
            <a:headEnd/>
            <a:tailEnd type="triangle" w="lg" len="lg"/>
          </a:ln>
        </p:spPr>
        <p:txBody>
          <a:bodyPr/>
          <a:lstStyle/>
          <a:p>
            <a:endParaRPr lang="en-US"/>
          </a:p>
        </p:txBody>
      </p:sp>
      <p:sp>
        <p:nvSpPr>
          <p:cNvPr id="10264" name="Line 8"/>
          <p:cNvSpPr>
            <a:spLocks noChangeShapeType="1"/>
          </p:cNvSpPr>
          <p:nvPr/>
        </p:nvSpPr>
        <p:spPr bwMode="auto">
          <a:xfrm flipH="1">
            <a:off x="7072313" y="3702050"/>
            <a:ext cx="457200" cy="0"/>
          </a:xfrm>
          <a:prstGeom prst="line">
            <a:avLst/>
          </a:prstGeom>
          <a:noFill/>
          <a:ln w="25400">
            <a:solidFill>
              <a:schemeClr val="tx1"/>
            </a:solidFill>
            <a:round/>
            <a:headEnd/>
            <a:tailEnd type="none" w="lg" len="lg"/>
          </a:ln>
        </p:spPr>
        <p:txBody>
          <a:bodyPr/>
          <a:lstStyle/>
          <a:p>
            <a:endParaRPr lang="en-US"/>
          </a:p>
        </p:txBody>
      </p:sp>
      <p:sp>
        <p:nvSpPr>
          <p:cNvPr id="10265" name="Line 33"/>
          <p:cNvSpPr>
            <a:spLocks noChangeShapeType="1"/>
          </p:cNvSpPr>
          <p:nvPr/>
        </p:nvSpPr>
        <p:spPr bwMode="auto">
          <a:xfrm flipH="1" flipV="1">
            <a:off x="7519988" y="2740025"/>
            <a:ext cx="0" cy="950913"/>
          </a:xfrm>
          <a:prstGeom prst="line">
            <a:avLst/>
          </a:prstGeom>
          <a:noFill/>
          <a:ln w="25400">
            <a:solidFill>
              <a:schemeClr val="tx1"/>
            </a:solidFill>
            <a:round/>
            <a:headEnd/>
            <a:tailEnd type="triangle" w="lg" len="lg"/>
          </a:ln>
        </p:spPr>
        <p:txBody>
          <a:bodyPr/>
          <a:lstStyle/>
          <a:p>
            <a:endParaRPr lang="en-US"/>
          </a:p>
        </p:txBody>
      </p:sp>
      <p:sp>
        <p:nvSpPr>
          <p:cNvPr id="10266" name="Line 8"/>
          <p:cNvSpPr>
            <a:spLocks noChangeShapeType="1"/>
          </p:cNvSpPr>
          <p:nvPr/>
        </p:nvSpPr>
        <p:spPr bwMode="auto">
          <a:xfrm flipH="1">
            <a:off x="7059613" y="3862388"/>
            <a:ext cx="776287" cy="0"/>
          </a:xfrm>
          <a:prstGeom prst="line">
            <a:avLst/>
          </a:prstGeom>
          <a:noFill/>
          <a:ln w="25400">
            <a:solidFill>
              <a:schemeClr val="tx1"/>
            </a:solidFill>
            <a:round/>
            <a:headEnd/>
            <a:tailEnd type="none" w="lg" len="lg"/>
          </a:ln>
        </p:spPr>
        <p:txBody>
          <a:bodyPr/>
          <a:lstStyle/>
          <a:p>
            <a:endParaRPr lang="en-US"/>
          </a:p>
        </p:txBody>
      </p:sp>
      <p:sp>
        <p:nvSpPr>
          <p:cNvPr id="10267" name="Line 35"/>
          <p:cNvSpPr>
            <a:spLocks noChangeShapeType="1"/>
          </p:cNvSpPr>
          <p:nvPr/>
        </p:nvSpPr>
        <p:spPr bwMode="auto">
          <a:xfrm flipH="1" flipV="1">
            <a:off x="7827963" y="3303588"/>
            <a:ext cx="0" cy="557212"/>
          </a:xfrm>
          <a:prstGeom prst="line">
            <a:avLst/>
          </a:prstGeom>
          <a:noFill/>
          <a:ln w="25400">
            <a:solidFill>
              <a:schemeClr val="tx1"/>
            </a:solidFill>
            <a:round/>
            <a:headEnd/>
            <a:tailEnd type="triangle" w="lg" len="lg"/>
          </a:ln>
        </p:spPr>
        <p:txBody>
          <a:bodyPr/>
          <a:lstStyle/>
          <a:p>
            <a:endParaRPr lang="en-US"/>
          </a:p>
        </p:txBody>
      </p:sp>
      <p:sp>
        <p:nvSpPr>
          <p:cNvPr id="10268" name="AutoShape 10"/>
          <p:cNvSpPr>
            <a:spLocks noChangeArrowheads="1"/>
          </p:cNvSpPr>
          <p:nvPr/>
        </p:nvSpPr>
        <p:spPr bwMode="auto">
          <a:xfrm rot="-5400000" flipH="1" flipV="1">
            <a:off x="1550194" y="3347244"/>
            <a:ext cx="561975" cy="230187"/>
          </a:xfrm>
          <a:prstGeom prst="flowChartManualOperation">
            <a:avLst/>
          </a:prstGeom>
          <a:solidFill>
            <a:schemeClr val="bg1"/>
          </a:solid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pPr>
            <a:endParaRPr lang="en-US" sz="900"/>
          </a:p>
        </p:txBody>
      </p:sp>
      <p:sp>
        <p:nvSpPr>
          <p:cNvPr id="10269" name="Line 40"/>
          <p:cNvSpPr>
            <a:spLocks noChangeShapeType="1"/>
          </p:cNvSpPr>
          <p:nvPr/>
        </p:nvSpPr>
        <p:spPr bwMode="auto">
          <a:xfrm rot="16200000" flipH="1">
            <a:off x="1621632" y="3359943"/>
            <a:ext cx="0" cy="201613"/>
          </a:xfrm>
          <a:prstGeom prst="line">
            <a:avLst/>
          </a:prstGeom>
          <a:noFill/>
          <a:ln w="25400">
            <a:solidFill>
              <a:schemeClr val="tx1"/>
            </a:solidFill>
            <a:round/>
            <a:headEnd type="triangle" w="lg" len="lg"/>
            <a:tailEnd type="none" w="lg" len="lg"/>
          </a:ln>
        </p:spPr>
        <p:txBody>
          <a:bodyPr/>
          <a:lstStyle/>
          <a:p>
            <a:endParaRPr lang="en-US"/>
          </a:p>
        </p:txBody>
      </p:sp>
      <p:sp>
        <p:nvSpPr>
          <p:cNvPr id="10270" name="Line 41"/>
          <p:cNvSpPr>
            <a:spLocks noChangeShapeType="1"/>
          </p:cNvSpPr>
          <p:nvPr/>
        </p:nvSpPr>
        <p:spPr bwMode="auto">
          <a:xfrm rot="-5400000">
            <a:off x="2086769" y="3479006"/>
            <a:ext cx="3175" cy="265113"/>
          </a:xfrm>
          <a:prstGeom prst="line">
            <a:avLst/>
          </a:prstGeom>
          <a:noFill/>
          <a:ln w="25400">
            <a:solidFill>
              <a:schemeClr val="tx1"/>
            </a:solidFill>
            <a:round/>
            <a:headEnd type="triangle" w="lg" len="lg"/>
            <a:tailEnd type="none" w="lg" len="lg"/>
          </a:ln>
        </p:spPr>
        <p:txBody>
          <a:bodyPr/>
          <a:lstStyle/>
          <a:p>
            <a:endParaRPr lang="en-US"/>
          </a:p>
        </p:txBody>
      </p:sp>
      <p:sp>
        <p:nvSpPr>
          <p:cNvPr id="10271" name="Line 45"/>
          <p:cNvSpPr>
            <a:spLocks noChangeShapeType="1"/>
          </p:cNvSpPr>
          <p:nvPr/>
        </p:nvSpPr>
        <p:spPr bwMode="auto">
          <a:xfrm rot="16200000" flipH="1">
            <a:off x="2035969" y="3251994"/>
            <a:ext cx="0" cy="182562"/>
          </a:xfrm>
          <a:prstGeom prst="line">
            <a:avLst/>
          </a:prstGeom>
          <a:noFill/>
          <a:ln w="25400">
            <a:solidFill>
              <a:schemeClr val="tx1"/>
            </a:solidFill>
            <a:round/>
            <a:headEnd type="triangle" w="lg" len="lg"/>
            <a:tailEnd type="none" w="lg" len="lg"/>
          </a:ln>
        </p:spPr>
        <p:txBody>
          <a:bodyPr/>
          <a:lstStyle/>
          <a:p>
            <a:endParaRPr lang="en-US"/>
          </a:p>
        </p:txBody>
      </p:sp>
      <p:sp>
        <p:nvSpPr>
          <p:cNvPr id="10272" name="Line 46"/>
          <p:cNvSpPr>
            <a:spLocks noChangeShapeType="1"/>
          </p:cNvSpPr>
          <p:nvPr/>
        </p:nvSpPr>
        <p:spPr bwMode="auto">
          <a:xfrm flipH="1" flipV="1">
            <a:off x="2133600" y="3051175"/>
            <a:ext cx="0" cy="311150"/>
          </a:xfrm>
          <a:prstGeom prst="line">
            <a:avLst/>
          </a:prstGeom>
          <a:noFill/>
          <a:ln w="25400">
            <a:solidFill>
              <a:schemeClr val="tx1"/>
            </a:solidFill>
            <a:round/>
            <a:headEnd/>
            <a:tailEnd type="none" w="lg" len="lg"/>
          </a:ln>
        </p:spPr>
        <p:txBody>
          <a:bodyPr/>
          <a:lstStyle/>
          <a:p>
            <a:endParaRPr lang="en-US"/>
          </a:p>
        </p:txBody>
      </p:sp>
      <p:sp>
        <p:nvSpPr>
          <p:cNvPr id="10273" name="Line 8"/>
          <p:cNvSpPr>
            <a:spLocks noChangeShapeType="1"/>
          </p:cNvSpPr>
          <p:nvPr/>
        </p:nvSpPr>
        <p:spPr bwMode="auto">
          <a:xfrm>
            <a:off x="5354638" y="4108450"/>
            <a:ext cx="628650" cy="0"/>
          </a:xfrm>
          <a:prstGeom prst="line">
            <a:avLst/>
          </a:prstGeom>
          <a:noFill/>
          <a:ln w="25400">
            <a:solidFill>
              <a:schemeClr val="tx1"/>
            </a:solidFill>
            <a:round/>
            <a:headEnd/>
            <a:tailEnd type="triangle" w="lg" len="lg"/>
          </a:ln>
        </p:spPr>
        <p:txBody>
          <a:bodyPr/>
          <a:lstStyle/>
          <a:p>
            <a:endParaRPr lang="en-US"/>
          </a:p>
        </p:txBody>
      </p:sp>
      <p:sp>
        <p:nvSpPr>
          <p:cNvPr id="10274" name="AutoShape 52"/>
          <p:cNvSpPr>
            <a:spLocks noChangeArrowheads="1"/>
          </p:cNvSpPr>
          <p:nvPr/>
        </p:nvSpPr>
        <p:spPr bwMode="auto">
          <a:xfrm>
            <a:off x="1168400" y="4122738"/>
            <a:ext cx="255588" cy="161925"/>
          </a:xfrm>
          <a:prstGeom prst="triangle">
            <a:avLst>
              <a:gd name="adj" fmla="val 50000"/>
            </a:avLst>
          </a:prstGeom>
          <a:noFill/>
          <a:ln w="25400">
            <a:solidFill>
              <a:schemeClr val="tx1"/>
            </a:solidFill>
            <a:miter lim="800000"/>
            <a:headEnd/>
            <a:tailEnd/>
          </a:ln>
        </p:spPr>
        <p:txBody>
          <a:bodyPr wrap="none" anchor="ctr"/>
          <a:lstStyle/>
          <a:p>
            <a:pPr>
              <a:lnSpc>
                <a:spcPct val="90000"/>
              </a:lnSpc>
              <a:spcBef>
                <a:spcPct val="25000"/>
              </a:spcBef>
              <a:buClr>
                <a:schemeClr val="bg1"/>
              </a:buClr>
              <a:buSzPct val="100000"/>
              <a:buFont typeface="Wingdings" pitchFamily="2" charset="2"/>
              <a:buNone/>
            </a:pPr>
            <a:endParaRPr lang="en-US"/>
          </a:p>
        </p:txBody>
      </p:sp>
      <p:grpSp>
        <p:nvGrpSpPr>
          <p:cNvPr id="10275" name="Group 79"/>
          <p:cNvGrpSpPr>
            <a:grpSpLocks/>
          </p:cNvGrpSpPr>
          <p:nvPr/>
        </p:nvGrpSpPr>
        <p:grpSpPr bwMode="auto">
          <a:xfrm>
            <a:off x="4900613" y="3840163"/>
            <a:ext cx="452437" cy="933450"/>
            <a:chOff x="135" y="3229"/>
            <a:chExt cx="285" cy="588"/>
          </a:xfrm>
        </p:grpSpPr>
        <p:sp>
          <p:nvSpPr>
            <p:cNvPr id="10308" name="Rectangle 17"/>
            <p:cNvSpPr>
              <a:spLocks noChangeArrowheads="1"/>
            </p:cNvSpPr>
            <p:nvPr/>
          </p:nvSpPr>
          <p:spPr bwMode="auto">
            <a:xfrm>
              <a:off x="135" y="3229"/>
              <a:ext cx="285" cy="588"/>
            </a:xfrm>
            <a:prstGeom prst="rect">
              <a:avLst/>
            </a:prstGeom>
            <a:solidFill>
              <a:srgbClr val="FFC000"/>
            </a:solidFill>
            <a:ln w="25400">
              <a:solidFill>
                <a:srgbClr val="FF0000"/>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pPr>
              <a:r>
                <a:rPr lang="en-US" sz="1600" dirty="0" smtClean="0">
                  <a:solidFill>
                    <a:srgbClr val="FF0000"/>
                  </a:solidFill>
                </a:rPr>
                <a:t>d2e</a:t>
              </a:r>
              <a:endParaRPr lang="en-US" sz="1600" dirty="0">
                <a:solidFill>
                  <a:srgbClr val="FF0000"/>
                </a:solidFill>
              </a:endParaRPr>
            </a:p>
          </p:txBody>
        </p:sp>
        <p:sp>
          <p:nvSpPr>
            <p:cNvPr id="10309" name="AutoShape 53"/>
            <p:cNvSpPr>
              <a:spLocks noChangeArrowheads="1"/>
            </p:cNvSpPr>
            <p:nvPr/>
          </p:nvSpPr>
          <p:spPr bwMode="auto">
            <a:xfrm>
              <a:off x="202" y="3710"/>
              <a:ext cx="161" cy="102"/>
            </a:xfrm>
            <a:prstGeom prst="triangle">
              <a:avLst>
                <a:gd name="adj" fmla="val 50000"/>
              </a:avLst>
            </a:prstGeom>
            <a:noFill/>
            <a:ln w="25400">
              <a:solidFill>
                <a:srgbClr val="FF0000"/>
              </a:solidFill>
              <a:miter lim="800000"/>
              <a:headEnd/>
              <a:tailEnd/>
            </a:ln>
          </p:spPr>
          <p:txBody>
            <a:bodyPr wrap="none" anchor="ctr"/>
            <a:lstStyle/>
            <a:p>
              <a:pPr>
                <a:lnSpc>
                  <a:spcPct val="90000"/>
                </a:lnSpc>
                <a:spcBef>
                  <a:spcPct val="25000"/>
                </a:spcBef>
                <a:buClr>
                  <a:schemeClr val="bg1"/>
                </a:buClr>
                <a:buSzPct val="100000"/>
                <a:buFont typeface="Wingdings" pitchFamily="2" charset="2"/>
                <a:buNone/>
              </a:pPr>
              <a:endParaRPr lang="en-US">
                <a:solidFill>
                  <a:srgbClr val="FF0000"/>
                </a:solidFill>
              </a:endParaRPr>
            </a:p>
          </p:txBody>
        </p:sp>
      </p:grpSp>
      <p:grpSp>
        <p:nvGrpSpPr>
          <p:cNvPr id="10276" name="Group 20"/>
          <p:cNvGrpSpPr>
            <a:grpSpLocks/>
          </p:cNvGrpSpPr>
          <p:nvPr/>
        </p:nvGrpSpPr>
        <p:grpSpPr bwMode="auto">
          <a:xfrm rot="5400000" flipH="1">
            <a:off x="1638300" y="2559050"/>
            <a:ext cx="395288" cy="598488"/>
            <a:chOff x="1707" y="2541"/>
            <a:chExt cx="156" cy="530"/>
          </a:xfrm>
        </p:grpSpPr>
        <p:sp>
          <p:nvSpPr>
            <p:cNvPr id="10306" name="Line 8"/>
            <p:cNvSpPr>
              <a:spLocks noChangeShapeType="1"/>
            </p:cNvSpPr>
            <p:nvPr/>
          </p:nvSpPr>
          <p:spPr bwMode="auto">
            <a:xfrm rot="16200000" flipH="1">
              <a:off x="1598" y="2806"/>
              <a:ext cx="530" cy="0"/>
            </a:xfrm>
            <a:prstGeom prst="line">
              <a:avLst/>
            </a:prstGeom>
            <a:noFill/>
            <a:ln w="25400">
              <a:solidFill>
                <a:schemeClr val="tx1"/>
              </a:solidFill>
              <a:round/>
              <a:headEnd/>
              <a:tailEnd type="triangle" w="lg" len="lg"/>
            </a:ln>
          </p:spPr>
          <p:txBody>
            <a:bodyPr/>
            <a:lstStyle/>
            <a:p>
              <a:endParaRPr lang="en-US"/>
            </a:p>
          </p:txBody>
        </p:sp>
        <p:sp>
          <p:nvSpPr>
            <p:cNvPr id="10307" name="Line 22"/>
            <p:cNvSpPr>
              <a:spLocks noChangeShapeType="1"/>
            </p:cNvSpPr>
            <p:nvPr/>
          </p:nvSpPr>
          <p:spPr bwMode="auto">
            <a:xfrm rot="5400000" flipH="1" flipV="1">
              <a:off x="1785" y="2466"/>
              <a:ext cx="0" cy="155"/>
            </a:xfrm>
            <a:prstGeom prst="line">
              <a:avLst/>
            </a:prstGeom>
            <a:noFill/>
            <a:ln w="25400">
              <a:solidFill>
                <a:schemeClr val="tx1"/>
              </a:solidFill>
              <a:round/>
              <a:headEnd/>
              <a:tailEnd/>
            </a:ln>
          </p:spPr>
          <p:txBody>
            <a:bodyPr/>
            <a:lstStyle/>
            <a:p>
              <a:endParaRPr lang="en-US"/>
            </a:p>
          </p:txBody>
        </p:sp>
      </p:grpSp>
      <p:sp>
        <p:nvSpPr>
          <p:cNvPr id="10304" name="Rectangle 17"/>
          <p:cNvSpPr>
            <a:spLocks noChangeArrowheads="1"/>
          </p:cNvSpPr>
          <p:nvPr/>
        </p:nvSpPr>
        <p:spPr bwMode="auto">
          <a:xfrm flipV="1">
            <a:off x="4894263" y="2814638"/>
            <a:ext cx="452437" cy="933450"/>
          </a:xfrm>
          <a:prstGeom prst="rect">
            <a:avLst/>
          </a:prstGeom>
          <a:solidFill>
            <a:srgbClr val="FFC000"/>
          </a:solidFill>
          <a:ln w="25400">
            <a:solidFill>
              <a:srgbClr val="FF0000"/>
            </a:solidFill>
            <a:miter lim="800000"/>
            <a:headEnd/>
            <a:tailEnd/>
          </a:ln>
        </p:spPr>
        <p:txBody>
          <a:bodyPr vert="eaVert" wrap="none" anchor="ctr"/>
          <a:lstStyle/>
          <a:p>
            <a:pPr algn="ctr">
              <a:lnSpc>
                <a:spcPct val="90000"/>
              </a:lnSpc>
              <a:spcBef>
                <a:spcPct val="25000"/>
              </a:spcBef>
              <a:buClr>
                <a:schemeClr val="bg1"/>
              </a:buClr>
              <a:buSzPct val="100000"/>
              <a:buFont typeface="Wingdings" pitchFamily="2" charset="2"/>
              <a:buNone/>
            </a:pPr>
            <a:r>
              <a:rPr lang="en-US" sz="1400" dirty="0" smtClean="0">
                <a:solidFill>
                  <a:srgbClr val="FF0000"/>
                </a:solidFill>
              </a:rPr>
              <a:t>redirect</a:t>
            </a:r>
            <a:endParaRPr lang="en-US" sz="1400" dirty="0">
              <a:solidFill>
                <a:srgbClr val="FF0000"/>
              </a:solidFill>
            </a:endParaRPr>
          </a:p>
        </p:txBody>
      </p:sp>
      <p:grpSp>
        <p:nvGrpSpPr>
          <p:cNvPr id="10278" name="Group 77"/>
          <p:cNvGrpSpPr>
            <a:grpSpLocks/>
          </p:cNvGrpSpPr>
          <p:nvPr/>
        </p:nvGrpSpPr>
        <p:grpSpPr bwMode="auto">
          <a:xfrm>
            <a:off x="1193800" y="2039938"/>
            <a:ext cx="338138" cy="944562"/>
            <a:chOff x="680" y="1285"/>
            <a:chExt cx="285" cy="595"/>
          </a:xfrm>
        </p:grpSpPr>
        <p:sp>
          <p:nvSpPr>
            <p:cNvPr id="10302" name="Rectangle 17"/>
            <p:cNvSpPr>
              <a:spLocks noChangeArrowheads="1"/>
            </p:cNvSpPr>
            <p:nvPr/>
          </p:nvSpPr>
          <p:spPr bwMode="auto">
            <a:xfrm flipV="1">
              <a:off x="680" y="1285"/>
              <a:ext cx="285" cy="595"/>
            </a:xfrm>
            <a:prstGeom prst="rect">
              <a:avLst/>
            </a:prstGeom>
            <a:solidFill>
              <a:srgbClr val="FFC000"/>
            </a:solidFill>
            <a:ln w="25400">
              <a:solidFill>
                <a:schemeClr val="tx1"/>
              </a:solidFill>
              <a:miter lim="800000"/>
              <a:headEnd/>
              <a:tailEnd/>
            </a:ln>
          </p:spPr>
          <p:txBody>
            <a:bodyPr vert="eaVert" wrap="none" anchor="ctr"/>
            <a:lstStyle/>
            <a:p>
              <a:pPr algn="ctr">
                <a:lnSpc>
                  <a:spcPct val="90000"/>
                </a:lnSpc>
                <a:spcBef>
                  <a:spcPct val="25000"/>
                </a:spcBef>
                <a:buClr>
                  <a:schemeClr val="bg1"/>
                </a:buClr>
                <a:buSzPct val="100000"/>
                <a:buFont typeface="Wingdings" pitchFamily="2" charset="2"/>
                <a:buNone/>
              </a:pPr>
              <a:r>
                <a:rPr lang="en-US" sz="1400" dirty="0"/>
                <a:t>  </a:t>
              </a:r>
              <a:r>
                <a:rPr lang="en-US" sz="1400" dirty="0" err="1"/>
                <a:t>fEpoch</a:t>
              </a:r>
              <a:endParaRPr lang="en-US" sz="1400" dirty="0"/>
            </a:p>
          </p:txBody>
        </p:sp>
        <p:sp>
          <p:nvSpPr>
            <p:cNvPr id="10303" name="AutoShape 52"/>
            <p:cNvSpPr>
              <a:spLocks noChangeArrowheads="1"/>
            </p:cNvSpPr>
            <p:nvPr/>
          </p:nvSpPr>
          <p:spPr bwMode="auto">
            <a:xfrm>
              <a:off x="739" y="1775"/>
              <a:ext cx="161" cy="102"/>
            </a:xfrm>
            <a:prstGeom prst="triangle">
              <a:avLst>
                <a:gd name="adj" fmla="val 50000"/>
              </a:avLst>
            </a:prstGeom>
            <a:noFill/>
            <a:ln w="25400">
              <a:solidFill>
                <a:schemeClr val="tx1"/>
              </a:solidFill>
              <a:miter lim="800000"/>
              <a:headEnd/>
              <a:tailEnd/>
            </a:ln>
          </p:spPr>
          <p:txBody>
            <a:bodyPr wrap="none" anchor="ctr"/>
            <a:lstStyle/>
            <a:p>
              <a:pPr>
                <a:lnSpc>
                  <a:spcPct val="90000"/>
                </a:lnSpc>
                <a:spcBef>
                  <a:spcPct val="25000"/>
                </a:spcBef>
                <a:buClr>
                  <a:schemeClr val="bg1"/>
                </a:buClr>
                <a:buSzPct val="100000"/>
                <a:buFont typeface="Wingdings" pitchFamily="2" charset="2"/>
                <a:buNone/>
              </a:pPr>
              <a:endParaRPr lang="en-US"/>
            </a:p>
          </p:txBody>
        </p:sp>
      </p:grpSp>
      <p:grpSp>
        <p:nvGrpSpPr>
          <p:cNvPr id="10279" name="Group 76"/>
          <p:cNvGrpSpPr>
            <a:grpSpLocks/>
          </p:cNvGrpSpPr>
          <p:nvPr/>
        </p:nvGrpSpPr>
        <p:grpSpPr bwMode="auto">
          <a:xfrm rot="5400000">
            <a:off x="6330950" y="2625725"/>
            <a:ext cx="290513" cy="944563"/>
            <a:chOff x="2665" y="1267"/>
            <a:chExt cx="285" cy="595"/>
          </a:xfrm>
        </p:grpSpPr>
        <p:sp>
          <p:nvSpPr>
            <p:cNvPr id="10300" name="Rectangle 17"/>
            <p:cNvSpPr>
              <a:spLocks noChangeArrowheads="1"/>
            </p:cNvSpPr>
            <p:nvPr/>
          </p:nvSpPr>
          <p:spPr bwMode="auto">
            <a:xfrm flipV="1">
              <a:off x="2665" y="1267"/>
              <a:ext cx="285" cy="595"/>
            </a:xfrm>
            <a:prstGeom prst="rect">
              <a:avLst/>
            </a:prstGeom>
            <a:solidFill>
              <a:srgbClr val="FFC000"/>
            </a:solidFill>
            <a:ln w="25400">
              <a:solidFill>
                <a:schemeClr val="tx1"/>
              </a:solidFill>
              <a:miter lim="800000"/>
              <a:headEnd/>
              <a:tailEnd/>
            </a:ln>
          </p:spPr>
          <p:txBody>
            <a:bodyPr vert="eaVert" wrap="none" anchor="ctr"/>
            <a:lstStyle/>
            <a:p>
              <a:pPr algn="ctr">
                <a:lnSpc>
                  <a:spcPct val="90000"/>
                </a:lnSpc>
                <a:spcBef>
                  <a:spcPct val="25000"/>
                </a:spcBef>
                <a:buClr>
                  <a:schemeClr val="bg1"/>
                </a:buClr>
                <a:buSzPct val="100000"/>
                <a:buFont typeface="Wingdings" pitchFamily="2" charset="2"/>
                <a:buNone/>
              </a:pPr>
              <a:r>
                <a:rPr lang="en-US" sz="1400"/>
                <a:t>  eEpoch</a:t>
              </a:r>
            </a:p>
          </p:txBody>
        </p:sp>
        <p:sp>
          <p:nvSpPr>
            <p:cNvPr id="10301" name="AutoShape 52"/>
            <p:cNvSpPr>
              <a:spLocks noChangeArrowheads="1"/>
            </p:cNvSpPr>
            <p:nvPr/>
          </p:nvSpPr>
          <p:spPr bwMode="auto">
            <a:xfrm>
              <a:off x="2724" y="1757"/>
              <a:ext cx="161" cy="102"/>
            </a:xfrm>
            <a:prstGeom prst="triangle">
              <a:avLst>
                <a:gd name="adj" fmla="val 50000"/>
              </a:avLst>
            </a:prstGeom>
            <a:noFill/>
            <a:ln w="25400">
              <a:solidFill>
                <a:schemeClr val="tx1"/>
              </a:solidFill>
              <a:miter lim="800000"/>
              <a:headEnd/>
              <a:tailEnd/>
            </a:ln>
          </p:spPr>
          <p:txBody>
            <a:bodyPr rot="10800000" vert="eaVert" wrap="none" anchor="ctr"/>
            <a:lstStyle/>
            <a:p>
              <a:pPr>
                <a:lnSpc>
                  <a:spcPct val="90000"/>
                </a:lnSpc>
                <a:spcBef>
                  <a:spcPct val="25000"/>
                </a:spcBef>
                <a:buClr>
                  <a:schemeClr val="bg1"/>
                </a:buClr>
                <a:buSzPct val="100000"/>
                <a:buFont typeface="Wingdings" pitchFamily="2" charset="2"/>
                <a:buNone/>
              </a:pPr>
              <a:endParaRPr lang="en-US"/>
            </a:p>
          </p:txBody>
        </p:sp>
      </p:grpSp>
      <p:sp>
        <p:nvSpPr>
          <p:cNvPr id="10280" name="Line 8"/>
          <p:cNvSpPr>
            <a:spLocks noChangeShapeType="1"/>
          </p:cNvSpPr>
          <p:nvPr/>
        </p:nvSpPr>
        <p:spPr bwMode="auto">
          <a:xfrm>
            <a:off x="1511300" y="4044950"/>
            <a:ext cx="839788" cy="0"/>
          </a:xfrm>
          <a:prstGeom prst="line">
            <a:avLst/>
          </a:prstGeom>
          <a:noFill/>
          <a:ln w="25400">
            <a:solidFill>
              <a:schemeClr val="tx1"/>
            </a:solidFill>
            <a:round/>
            <a:headEnd/>
            <a:tailEnd type="none" w="lg" len="lg"/>
          </a:ln>
        </p:spPr>
        <p:txBody>
          <a:bodyPr/>
          <a:lstStyle/>
          <a:p>
            <a:endParaRPr lang="en-US"/>
          </a:p>
        </p:txBody>
      </p:sp>
      <p:sp>
        <p:nvSpPr>
          <p:cNvPr id="10281" name="Line 49"/>
          <p:cNvSpPr>
            <a:spLocks noChangeShapeType="1"/>
          </p:cNvSpPr>
          <p:nvPr/>
        </p:nvSpPr>
        <p:spPr bwMode="auto">
          <a:xfrm flipH="1" flipV="1">
            <a:off x="2363788" y="3752850"/>
            <a:ext cx="0" cy="296863"/>
          </a:xfrm>
          <a:prstGeom prst="line">
            <a:avLst/>
          </a:prstGeom>
          <a:noFill/>
          <a:ln w="25400">
            <a:solidFill>
              <a:schemeClr val="tx1"/>
            </a:solidFill>
            <a:round/>
            <a:headEnd/>
            <a:tailEnd/>
          </a:ln>
        </p:spPr>
        <p:txBody>
          <a:bodyPr/>
          <a:lstStyle/>
          <a:p>
            <a:endParaRPr lang="en-US"/>
          </a:p>
        </p:txBody>
      </p:sp>
      <p:sp>
        <p:nvSpPr>
          <p:cNvPr id="10282" name="Line 8"/>
          <p:cNvSpPr>
            <a:spLocks noChangeShapeType="1"/>
          </p:cNvSpPr>
          <p:nvPr/>
        </p:nvSpPr>
        <p:spPr bwMode="auto">
          <a:xfrm flipH="1">
            <a:off x="7072313" y="3435350"/>
            <a:ext cx="274637" cy="0"/>
          </a:xfrm>
          <a:prstGeom prst="line">
            <a:avLst/>
          </a:prstGeom>
          <a:noFill/>
          <a:ln w="25400">
            <a:solidFill>
              <a:schemeClr val="tx1"/>
            </a:solidFill>
            <a:round/>
            <a:headEnd/>
            <a:tailEnd type="none" w="lg" len="lg"/>
          </a:ln>
        </p:spPr>
        <p:txBody>
          <a:bodyPr/>
          <a:lstStyle/>
          <a:p>
            <a:endParaRPr lang="en-US"/>
          </a:p>
        </p:txBody>
      </p:sp>
      <p:grpSp>
        <p:nvGrpSpPr>
          <p:cNvPr id="10283" name="Group 20"/>
          <p:cNvGrpSpPr>
            <a:grpSpLocks/>
          </p:cNvGrpSpPr>
          <p:nvPr/>
        </p:nvGrpSpPr>
        <p:grpSpPr bwMode="auto">
          <a:xfrm rot="5400000" flipH="1">
            <a:off x="6086475" y="2168525"/>
            <a:ext cx="538163" cy="1979613"/>
            <a:chOff x="1707" y="2541"/>
            <a:chExt cx="156" cy="530"/>
          </a:xfrm>
        </p:grpSpPr>
        <p:sp>
          <p:nvSpPr>
            <p:cNvPr id="10298" name="Line 8"/>
            <p:cNvSpPr>
              <a:spLocks noChangeShapeType="1"/>
            </p:cNvSpPr>
            <p:nvPr/>
          </p:nvSpPr>
          <p:spPr bwMode="auto">
            <a:xfrm rot="16200000" flipH="1">
              <a:off x="1598" y="2806"/>
              <a:ext cx="530" cy="0"/>
            </a:xfrm>
            <a:prstGeom prst="line">
              <a:avLst/>
            </a:prstGeom>
            <a:noFill/>
            <a:ln w="25400">
              <a:solidFill>
                <a:schemeClr val="tx1"/>
              </a:solidFill>
              <a:round/>
              <a:headEnd/>
              <a:tailEnd type="triangle" w="lg" len="lg"/>
            </a:ln>
          </p:spPr>
          <p:txBody>
            <a:bodyPr/>
            <a:lstStyle/>
            <a:p>
              <a:endParaRPr lang="en-US"/>
            </a:p>
          </p:txBody>
        </p:sp>
        <p:sp>
          <p:nvSpPr>
            <p:cNvPr id="10299" name="Line 22"/>
            <p:cNvSpPr>
              <a:spLocks noChangeShapeType="1"/>
            </p:cNvSpPr>
            <p:nvPr/>
          </p:nvSpPr>
          <p:spPr bwMode="auto">
            <a:xfrm rot="5400000" flipH="1" flipV="1">
              <a:off x="1785" y="2466"/>
              <a:ext cx="0" cy="155"/>
            </a:xfrm>
            <a:prstGeom prst="line">
              <a:avLst/>
            </a:prstGeom>
            <a:noFill/>
            <a:ln w="25400">
              <a:solidFill>
                <a:schemeClr val="tx1"/>
              </a:solidFill>
              <a:round/>
              <a:headEnd/>
              <a:tailEnd/>
            </a:ln>
          </p:spPr>
          <p:txBody>
            <a:bodyPr/>
            <a:lstStyle/>
            <a:p>
              <a:endParaRPr lang="en-US"/>
            </a:p>
          </p:txBody>
        </p:sp>
      </p:grpSp>
      <p:sp>
        <p:nvSpPr>
          <p:cNvPr id="10284" name="Line 40"/>
          <p:cNvSpPr>
            <a:spLocks noChangeShapeType="1"/>
          </p:cNvSpPr>
          <p:nvPr/>
        </p:nvSpPr>
        <p:spPr bwMode="auto">
          <a:xfrm rot="16200000" flipH="1">
            <a:off x="7146132" y="2902743"/>
            <a:ext cx="0" cy="392113"/>
          </a:xfrm>
          <a:prstGeom prst="line">
            <a:avLst/>
          </a:prstGeom>
          <a:noFill/>
          <a:ln w="25400">
            <a:solidFill>
              <a:schemeClr val="tx1"/>
            </a:solidFill>
            <a:round/>
            <a:headEnd type="triangle" w="lg" len="lg"/>
            <a:tailEnd type="none" w="lg" len="lg"/>
          </a:ln>
        </p:spPr>
        <p:txBody>
          <a:bodyPr/>
          <a:lstStyle/>
          <a:p>
            <a:endParaRPr lang="en-US"/>
          </a:p>
        </p:txBody>
      </p:sp>
      <p:grpSp>
        <p:nvGrpSpPr>
          <p:cNvPr id="10285" name="Group 20"/>
          <p:cNvGrpSpPr>
            <a:grpSpLocks/>
          </p:cNvGrpSpPr>
          <p:nvPr/>
        </p:nvGrpSpPr>
        <p:grpSpPr bwMode="auto">
          <a:xfrm rot="16200000" flipH="1">
            <a:off x="5581650" y="3216275"/>
            <a:ext cx="509588" cy="255588"/>
            <a:chOff x="1707" y="2541"/>
            <a:chExt cx="156" cy="530"/>
          </a:xfrm>
        </p:grpSpPr>
        <p:sp>
          <p:nvSpPr>
            <p:cNvPr id="10296" name="Line 8"/>
            <p:cNvSpPr>
              <a:spLocks noChangeShapeType="1"/>
            </p:cNvSpPr>
            <p:nvPr/>
          </p:nvSpPr>
          <p:spPr bwMode="auto">
            <a:xfrm rot="16200000" flipH="1">
              <a:off x="1598" y="2806"/>
              <a:ext cx="530" cy="0"/>
            </a:xfrm>
            <a:prstGeom prst="line">
              <a:avLst/>
            </a:prstGeom>
            <a:noFill/>
            <a:ln w="25400">
              <a:solidFill>
                <a:schemeClr val="tx1"/>
              </a:solidFill>
              <a:round/>
              <a:headEnd/>
              <a:tailEnd type="triangle" w="lg" len="lg"/>
            </a:ln>
          </p:spPr>
          <p:txBody>
            <a:bodyPr/>
            <a:lstStyle/>
            <a:p>
              <a:endParaRPr lang="en-US"/>
            </a:p>
          </p:txBody>
        </p:sp>
        <p:sp>
          <p:nvSpPr>
            <p:cNvPr id="10297" name="Line 22"/>
            <p:cNvSpPr>
              <a:spLocks noChangeShapeType="1"/>
            </p:cNvSpPr>
            <p:nvPr/>
          </p:nvSpPr>
          <p:spPr bwMode="auto">
            <a:xfrm rot="5400000">
              <a:off x="1785" y="2466"/>
              <a:ext cx="0" cy="155"/>
            </a:xfrm>
            <a:prstGeom prst="line">
              <a:avLst/>
            </a:prstGeom>
            <a:noFill/>
            <a:ln w="25400">
              <a:solidFill>
                <a:schemeClr val="tx1"/>
              </a:solidFill>
              <a:round/>
              <a:headEnd/>
              <a:tailEnd/>
            </a:ln>
          </p:spPr>
          <p:txBody>
            <a:bodyPr/>
            <a:lstStyle/>
            <a:p>
              <a:endParaRPr lang="en-US"/>
            </a:p>
          </p:txBody>
        </p:sp>
      </p:grpSp>
      <p:sp>
        <p:nvSpPr>
          <p:cNvPr id="10286" name="Line 8"/>
          <p:cNvSpPr>
            <a:spLocks noChangeShapeType="1"/>
          </p:cNvSpPr>
          <p:nvPr/>
        </p:nvSpPr>
        <p:spPr bwMode="auto">
          <a:xfrm flipH="1">
            <a:off x="5707063" y="3095625"/>
            <a:ext cx="292100" cy="0"/>
          </a:xfrm>
          <a:prstGeom prst="line">
            <a:avLst/>
          </a:prstGeom>
          <a:noFill/>
          <a:ln w="25400">
            <a:solidFill>
              <a:schemeClr val="tx1"/>
            </a:solidFill>
            <a:round/>
            <a:headEnd/>
            <a:tailEnd type="none" w="lg" len="lg"/>
          </a:ln>
        </p:spPr>
        <p:txBody>
          <a:bodyPr/>
          <a:lstStyle/>
          <a:p>
            <a:endParaRPr lang="en-US"/>
          </a:p>
        </p:txBody>
      </p:sp>
      <p:sp>
        <p:nvSpPr>
          <p:cNvPr id="10287" name="Line 8"/>
          <p:cNvSpPr>
            <a:spLocks noChangeShapeType="1"/>
          </p:cNvSpPr>
          <p:nvPr/>
        </p:nvSpPr>
        <p:spPr bwMode="auto">
          <a:xfrm flipH="1">
            <a:off x="2138363" y="3071813"/>
            <a:ext cx="2741612" cy="0"/>
          </a:xfrm>
          <a:prstGeom prst="line">
            <a:avLst/>
          </a:prstGeom>
          <a:noFill/>
          <a:ln w="25400">
            <a:solidFill>
              <a:schemeClr val="tx1"/>
            </a:solidFill>
            <a:round/>
            <a:headEnd/>
            <a:tailEnd type="none" w="lg" len="lg"/>
          </a:ln>
        </p:spPr>
        <p:txBody>
          <a:bodyPr/>
          <a:lstStyle/>
          <a:p>
            <a:endParaRPr lang="en-US"/>
          </a:p>
        </p:txBody>
      </p:sp>
      <p:sp>
        <p:nvSpPr>
          <p:cNvPr id="10288" name="Line 23"/>
          <p:cNvSpPr>
            <a:spLocks noChangeShapeType="1"/>
          </p:cNvSpPr>
          <p:nvPr/>
        </p:nvSpPr>
        <p:spPr bwMode="auto">
          <a:xfrm rot="5400000">
            <a:off x="2893219" y="2670969"/>
            <a:ext cx="0" cy="3992562"/>
          </a:xfrm>
          <a:prstGeom prst="line">
            <a:avLst/>
          </a:prstGeom>
          <a:noFill/>
          <a:ln w="25400">
            <a:solidFill>
              <a:schemeClr val="tx1"/>
            </a:solidFill>
            <a:round/>
            <a:headEnd type="triangle" w="lg" len="lg"/>
            <a:tailEnd/>
          </a:ln>
        </p:spPr>
        <p:txBody>
          <a:bodyPr/>
          <a:lstStyle/>
          <a:p>
            <a:endParaRPr lang="en-US"/>
          </a:p>
        </p:txBody>
      </p:sp>
      <p:sp>
        <p:nvSpPr>
          <p:cNvPr id="10289" name="Line 15"/>
          <p:cNvSpPr>
            <a:spLocks noChangeShapeType="1"/>
          </p:cNvSpPr>
          <p:nvPr/>
        </p:nvSpPr>
        <p:spPr bwMode="auto">
          <a:xfrm flipH="1" flipV="1">
            <a:off x="901700" y="2655888"/>
            <a:ext cx="0" cy="2008187"/>
          </a:xfrm>
          <a:prstGeom prst="line">
            <a:avLst/>
          </a:prstGeom>
          <a:noFill/>
          <a:ln w="25400">
            <a:solidFill>
              <a:schemeClr val="tx1"/>
            </a:solidFill>
            <a:round/>
            <a:headEnd/>
            <a:tailEnd/>
          </a:ln>
        </p:spPr>
        <p:txBody>
          <a:bodyPr/>
          <a:lstStyle/>
          <a:p>
            <a:endParaRPr lang="en-US"/>
          </a:p>
        </p:txBody>
      </p:sp>
      <p:sp>
        <p:nvSpPr>
          <p:cNvPr id="10290" name="Line 8"/>
          <p:cNvSpPr>
            <a:spLocks noChangeShapeType="1"/>
          </p:cNvSpPr>
          <p:nvPr/>
        </p:nvSpPr>
        <p:spPr bwMode="auto">
          <a:xfrm flipH="1">
            <a:off x="896938" y="2667000"/>
            <a:ext cx="292100" cy="0"/>
          </a:xfrm>
          <a:prstGeom prst="line">
            <a:avLst/>
          </a:prstGeom>
          <a:noFill/>
          <a:ln w="25400">
            <a:solidFill>
              <a:schemeClr val="tx1"/>
            </a:solidFill>
            <a:round/>
            <a:headEnd/>
            <a:tailEnd type="none" w="lg" len="lg"/>
          </a:ln>
        </p:spPr>
        <p:txBody>
          <a:bodyPr/>
          <a:lstStyle/>
          <a:p>
            <a:endParaRPr lang="en-US"/>
          </a:p>
        </p:txBody>
      </p:sp>
      <p:sp>
        <p:nvSpPr>
          <p:cNvPr id="10291" name="Oval 37"/>
          <p:cNvSpPr>
            <a:spLocks noChangeArrowheads="1"/>
          </p:cNvSpPr>
          <p:nvPr/>
        </p:nvSpPr>
        <p:spPr bwMode="auto">
          <a:xfrm>
            <a:off x="2214563" y="3470275"/>
            <a:ext cx="425450" cy="287338"/>
          </a:xfrm>
          <a:prstGeom prst="ellipse">
            <a:avLst/>
          </a:prstGeom>
          <a:noFill/>
          <a:ln w="25400">
            <a:solidFill>
              <a:schemeClr val="tx1"/>
            </a:solidFill>
            <a:round/>
            <a:headEnd/>
            <a:tailEnd/>
          </a:ln>
        </p:spPr>
        <p:txBody>
          <a:bodyPr wrap="none" anchor="ctr"/>
          <a:lstStyle/>
          <a:p>
            <a:pPr algn="ctr">
              <a:lnSpc>
                <a:spcPct val="90000"/>
              </a:lnSpc>
              <a:spcBef>
                <a:spcPct val="25000"/>
              </a:spcBef>
              <a:buClr>
                <a:schemeClr val="bg1"/>
              </a:buClr>
              <a:buSzPct val="100000"/>
              <a:buFont typeface="Wingdings" pitchFamily="2" charset="2"/>
              <a:buNone/>
            </a:pPr>
            <a:r>
              <a:rPr lang="en-US" sz="1200" dirty="0" smtClean="0"/>
              <a:t>nap</a:t>
            </a:r>
            <a:endParaRPr lang="en-US" sz="1200" dirty="0"/>
          </a:p>
        </p:txBody>
      </p:sp>
      <p:sp>
        <p:nvSpPr>
          <p:cNvPr id="10292" name="Line 23"/>
          <p:cNvSpPr>
            <a:spLocks noChangeShapeType="1"/>
          </p:cNvSpPr>
          <p:nvPr/>
        </p:nvSpPr>
        <p:spPr bwMode="auto">
          <a:xfrm rot="16200000" flipV="1">
            <a:off x="3317082" y="2915443"/>
            <a:ext cx="0" cy="3160713"/>
          </a:xfrm>
          <a:prstGeom prst="line">
            <a:avLst/>
          </a:prstGeom>
          <a:noFill/>
          <a:ln w="25400">
            <a:solidFill>
              <a:schemeClr val="tx1"/>
            </a:solidFill>
            <a:round/>
            <a:headEnd type="triangle" w="lg" len="lg"/>
            <a:tailEnd/>
          </a:ln>
        </p:spPr>
        <p:txBody>
          <a:bodyPr/>
          <a:lstStyle/>
          <a:p>
            <a:endParaRPr lang="en-US"/>
          </a:p>
        </p:txBody>
      </p:sp>
      <p:sp>
        <p:nvSpPr>
          <p:cNvPr id="2" name="TextBox 1"/>
          <p:cNvSpPr txBox="1"/>
          <p:nvPr/>
        </p:nvSpPr>
        <p:spPr>
          <a:xfrm>
            <a:off x="4749800" y="4795274"/>
            <a:ext cx="780983" cy="400110"/>
          </a:xfrm>
          <a:prstGeom prst="rect">
            <a:avLst/>
          </a:prstGeom>
          <a:noFill/>
        </p:spPr>
        <p:txBody>
          <a:bodyPr wrap="none" rtlCol="0">
            <a:spAutoFit/>
          </a:bodyPr>
          <a:lstStyle/>
          <a:p>
            <a:r>
              <a:rPr lang="en-US" dirty="0" err="1" smtClean="0"/>
              <a:t>Fifos</a:t>
            </a:r>
            <a:endParaRPr lang="en-US" dirty="0"/>
          </a:p>
        </p:txBody>
      </p:sp>
      <p:sp>
        <p:nvSpPr>
          <p:cNvPr id="3" name="TextBox 2"/>
          <p:cNvSpPr txBox="1"/>
          <p:nvPr/>
        </p:nvSpPr>
        <p:spPr>
          <a:xfrm>
            <a:off x="2893219" y="5157356"/>
            <a:ext cx="4056856" cy="707886"/>
          </a:xfrm>
          <a:prstGeom prst="rect">
            <a:avLst/>
          </a:prstGeom>
          <a:noFill/>
        </p:spPr>
        <p:txBody>
          <a:bodyPr wrap="square" rtlCol="0">
            <a:spAutoFit/>
          </a:bodyPr>
          <a:lstStyle/>
          <a:p>
            <a:r>
              <a:rPr lang="en-US" dirty="0" smtClean="0">
                <a:latin typeface="Comic Sans MS" pitchFamily="66" charset="0"/>
              </a:rPr>
              <a:t>Use the same epoch solution for control hazards as before</a:t>
            </a:r>
            <a:endParaRPr lang="en-US" dirty="0">
              <a:latin typeface="Comic Sans MS" pitchFamily="66" charset="0"/>
            </a:endParaRPr>
          </a:p>
        </p:txBody>
      </p:sp>
      <p:sp>
        <p:nvSpPr>
          <p:cNvPr id="77" name="TextBox 76"/>
          <p:cNvSpPr txBox="1"/>
          <p:nvPr/>
        </p:nvSpPr>
        <p:spPr>
          <a:xfrm>
            <a:off x="1316589" y="1565573"/>
            <a:ext cx="3552157" cy="369332"/>
          </a:xfrm>
          <a:prstGeom prst="rect">
            <a:avLst/>
          </a:prstGeom>
          <a:noFill/>
        </p:spPr>
        <p:txBody>
          <a:bodyPr wrap="square" rtlCol="0">
            <a:spAutoFit/>
          </a:bodyPr>
          <a:lstStyle/>
          <a:p>
            <a:r>
              <a:rPr lang="en-US" sz="1800" dirty="0" smtClean="0"/>
              <a:t>Fetch, Decode, </a:t>
            </a:r>
            <a:r>
              <a:rPr lang="en-US" sz="1800" dirty="0" err="1" smtClean="0"/>
              <a:t>RegisterFetch</a:t>
            </a:r>
            <a:endParaRPr lang="en-US" sz="1800" dirty="0"/>
          </a:p>
        </p:txBody>
      </p:sp>
      <p:sp>
        <p:nvSpPr>
          <p:cNvPr id="78" name="TextBox 77"/>
          <p:cNvSpPr txBox="1"/>
          <p:nvPr/>
        </p:nvSpPr>
        <p:spPr>
          <a:xfrm>
            <a:off x="5302510" y="1565573"/>
            <a:ext cx="3577089" cy="369332"/>
          </a:xfrm>
          <a:prstGeom prst="rect">
            <a:avLst/>
          </a:prstGeom>
          <a:noFill/>
        </p:spPr>
        <p:txBody>
          <a:bodyPr wrap="square" rtlCol="0">
            <a:spAutoFit/>
          </a:bodyPr>
          <a:lstStyle/>
          <a:p>
            <a:r>
              <a:rPr lang="en-US" sz="1800" dirty="0" smtClean="0"/>
              <a:t>Execute, Memory, </a:t>
            </a:r>
            <a:r>
              <a:rPr lang="en-US" sz="1800" dirty="0" err="1" smtClean="0"/>
              <a:t>WriteBack</a:t>
            </a:r>
            <a:endParaRPr lang="en-US" sz="1800" dirty="0"/>
          </a:p>
        </p:txBody>
      </p:sp>
      <p:sp>
        <p:nvSpPr>
          <p:cNvPr id="6" name="Footer Placeholder 5"/>
          <p:cNvSpPr>
            <a:spLocks noGrp="1"/>
          </p:cNvSpPr>
          <p:nvPr>
            <p:ph type="ftr" sz="quarter" idx="12"/>
          </p:nvPr>
        </p:nvSpPr>
        <p:spPr/>
        <p:txBody>
          <a:bodyPr/>
          <a:lstStyle/>
          <a:p>
            <a:pPr>
              <a:defRPr/>
            </a:pPr>
            <a:r>
              <a:rPr lang="en-US" smtClean="0"/>
              <a:t>http://csg.csail.mit.edu/6.175</a:t>
            </a:r>
            <a:endParaRPr lang="en-US" dirty="0"/>
          </a:p>
        </p:txBody>
      </p:sp>
      <p:sp>
        <p:nvSpPr>
          <p:cNvPr id="7" name="Slide Number Placeholder 6"/>
          <p:cNvSpPr>
            <a:spLocks noGrp="1"/>
          </p:cNvSpPr>
          <p:nvPr>
            <p:ph type="sldNum" sz="quarter" idx="11"/>
          </p:nvPr>
        </p:nvSpPr>
        <p:spPr/>
        <p:txBody>
          <a:bodyPr/>
          <a:lstStyle/>
          <a:p>
            <a:pPr>
              <a:defRPr/>
            </a:pPr>
            <a:r>
              <a:rPr lang="en-US" smtClean="0"/>
              <a:t>L13-</a:t>
            </a:r>
            <a:fld id="{D02EE386-C9BD-4FB7-9577-6096B5320EC4}" type="slidenum">
              <a:rPr lang="en-US" smtClean="0"/>
              <a:pPr>
                <a:defRPr/>
              </a:pPr>
              <a:t>3</a:t>
            </a:fld>
            <a:endParaRPr lang="en-US" dirty="0"/>
          </a:p>
        </p:txBody>
      </p:sp>
      <p:sp>
        <p:nvSpPr>
          <p:cNvPr id="4" name="Date Placeholder 3"/>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32556087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32202"/>
            <a:ext cx="7772400" cy="1315598"/>
          </a:xfrm>
        </p:spPr>
        <p:txBody>
          <a:bodyPr/>
          <a:lstStyle/>
          <a:p>
            <a:r>
              <a:rPr lang="en-US" dirty="0" smtClean="0"/>
              <a:t>Converting the old pipeline into the new one</a:t>
            </a:r>
            <a:endParaRPr lang="en-US" dirty="0"/>
          </a:p>
        </p:txBody>
      </p:sp>
      <p:sp>
        <p:nvSpPr>
          <p:cNvPr id="3" name="Content Placeholder 2"/>
          <p:cNvSpPr>
            <a:spLocks noGrp="1"/>
          </p:cNvSpPr>
          <p:nvPr>
            <p:ph idx="1"/>
          </p:nvPr>
        </p:nvSpPr>
        <p:spPr>
          <a:xfrm>
            <a:off x="670560" y="1539240"/>
            <a:ext cx="7772400" cy="3616654"/>
          </a:xfrm>
        </p:spPr>
        <p:txBody>
          <a:bodyPr/>
          <a:lstStyle/>
          <a:p>
            <a:pPr marL="0" indent="0">
              <a:buNone/>
            </a:pPr>
            <a:r>
              <a:rPr lang="en-US" sz="1800" b="1" dirty="0" smtClean="0">
                <a:latin typeface="Courier New" pitchFamily="49" charset="0"/>
                <a:cs typeface="Courier New" pitchFamily="49" charset="0"/>
              </a:rPr>
              <a:t>rule</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doFetch</a:t>
            </a:r>
            <a:r>
              <a:rPr lang="en-US" sz="1800" dirty="0" smtClean="0">
                <a:latin typeface="Courier New" pitchFamily="49" charset="0"/>
                <a:cs typeface="Courier New" pitchFamily="49" charset="0"/>
              </a:rPr>
              <a:t>;</a:t>
            </a:r>
            <a:endParaRPr lang="en-US" sz="1800" dirty="0">
              <a:latin typeface="Courier New" pitchFamily="49" charset="0"/>
              <a:cs typeface="Courier New" pitchFamily="49" charset="0"/>
            </a:endParaRPr>
          </a:p>
          <a:p>
            <a:pPr marL="0" indent="0">
              <a:buNone/>
            </a:pPr>
            <a:r>
              <a:rPr lang="en-US" sz="1800" b="1" dirty="0" smtClean="0">
                <a:latin typeface="Courier New" pitchFamily="49" charset="0"/>
                <a:cs typeface="Courier New" pitchFamily="49" charset="0"/>
              </a:rPr>
              <a:t>...  </a:t>
            </a:r>
            <a:r>
              <a:rPr lang="en-US" sz="1800" dirty="0" smtClean="0">
                <a:latin typeface="Courier New" pitchFamily="49" charset="0"/>
                <a:cs typeface="Courier New" pitchFamily="49" charset="0"/>
              </a:rPr>
              <a:t> </a:t>
            </a:r>
            <a:r>
              <a:rPr lang="en-US" sz="1800" b="1" dirty="0" smtClean="0">
                <a:latin typeface="Courier New" pitchFamily="49" charset="0"/>
                <a:cs typeface="Courier New" pitchFamily="49" charset="0"/>
              </a:rPr>
              <a:t>let</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instF</a:t>
            </a:r>
            <a:r>
              <a:rPr lang="en-US" sz="1800" dirty="0" smtClean="0">
                <a:latin typeface="Courier New" pitchFamily="49" charset="0"/>
                <a:cs typeface="Courier New" pitchFamily="49" charset="0"/>
              </a:rPr>
              <a:t> </a:t>
            </a: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iMem.req</a:t>
            </a:r>
            <a:r>
              <a:rPr lang="en-US" sz="1800" dirty="0">
                <a:latin typeface="Courier New" pitchFamily="49" charset="0"/>
                <a:cs typeface="Courier New" pitchFamily="49" charset="0"/>
              </a:rPr>
              <a:t>(pc</a:t>
            </a:r>
            <a:r>
              <a:rPr lang="en-US" sz="1800" dirty="0" smtClean="0">
                <a:latin typeface="Courier New" pitchFamily="49" charset="0"/>
                <a:cs typeface="Courier New" pitchFamily="49" charset="0"/>
              </a:rPr>
              <a:t>);      </a:t>
            </a:r>
          </a:p>
          <a:p>
            <a:pPr marL="0" indent="0">
              <a:buNone/>
            </a:pPr>
            <a:r>
              <a:rPr lang="en-US" sz="1800" dirty="0" smtClean="0">
                <a:latin typeface="Courier New" pitchFamily="49" charset="0"/>
                <a:cs typeface="Courier New" pitchFamily="49" charset="0"/>
              </a:rPr>
              <a:t>      f2d.enq(Fetch2Execute{... </a:t>
            </a:r>
            <a:r>
              <a:rPr lang="en-US" sz="1800" dirty="0" err="1" smtClean="0">
                <a:latin typeface="Courier New" pitchFamily="49" charset="0"/>
                <a:cs typeface="Courier New" pitchFamily="49" charset="0"/>
              </a:rPr>
              <a:t>inst</a:t>
            </a:r>
            <a:r>
              <a:rPr lang="en-US" sz="1800" dirty="0">
                <a:latin typeface="Courier New" pitchFamily="49" charset="0"/>
                <a:cs typeface="Courier New" pitchFamily="49" charset="0"/>
              </a:rPr>
              <a:t>: </a:t>
            </a:r>
            <a:r>
              <a:rPr lang="en-US" sz="1800" dirty="0" err="1" smtClean="0">
                <a:latin typeface="Courier New" pitchFamily="49" charset="0"/>
                <a:cs typeface="Courier New" pitchFamily="49" charset="0"/>
              </a:rPr>
              <a:t>instF</a:t>
            </a:r>
            <a:r>
              <a:rPr lang="en-US" sz="1800" dirty="0">
                <a:latin typeface="Courier New" pitchFamily="49" charset="0"/>
                <a:cs typeface="Courier New" pitchFamily="49" charset="0"/>
              </a:rPr>
              <a:t> </a:t>
            </a:r>
            <a:r>
              <a:rPr lang="en-US" sz="1800" dirty="0" smtClean="0">
                <a:latin typeface="Courier New" pitchFamily="49" charset="0"/>
                <a:cs typeface="Courier New" pitchFamily="49" charset="0"/>
              </a:rPr>
              <a:t>...}); ...</a:t>
            </a:r>
            <a:endParaRPr lang="en-US" sz="1800" dirty="0">
              <a:latin typeface="Courier New" pitchFamily="49" charset="0"/>
              <a:cs typeface="Courier New" pitchFamily="49" charset="0"/>
            </a:endParaRPr>
          </a:p>
          <a:p>
            <a:pPr marL="0" indent="0">
              <a:buNone/>
            </a:pPr>
            <a:r>
              <a:rPr lang="en-US" sz="1800" b="1" dirty="0" err="1" smtClean="0">
                <a:latin typeface="Courier New" pitchFamily="49" charset="0"/>
                <a:cs typeface="Courier New" pitchFamily="49" charset="0"/>
              </a:rPr>
              <a:t>endrule</a:t>
            </a:r>
            <a:r>
              <a:rPr lang="en-US" sz="1800" dirty="0">
                <a:latin typeface="Courier New" pitchFamily="49" charset="0"/>
                <a:cs typeface="Courier New" pitchFamily="49" charset="0"/>
              </a:rPr>
              <a:t/>
            </a:r>
            <a:br>
              <a:rPr lang="en-US" sz="1800" dirty="0">
                <a:latin typeface="Courier New" pitchFamily="49" charset="0"/>
                <a:cs typeface="Courier New" pitchFamily="49" charset="0"/>
              </a:rPr>
            </a:br>
            <a:endParaRPr lang="en-US" sz="1800" dirty="0" smtClean="0">
              <a:latin typeface="Courier New" pitchFamily="49" charset="0"/>
              <a:cs typeface="Courier New" pitchFamily="49" charset="0"/>
            </a:endParaRPr>
          </a:p>
          <a:p>
            <a:pPr marL="0" indent="0">
              <a:buNone/>
            </a:pPr>
            <a:r>
              <a:rPr lang="en-US" sz="1800" b="1" dirty="0" smtClean="0">
                <a:latin typeface="Courier New" pitchFamily="49" charset="0"/>
                <a:cs typeface="Courier New" pitchFamily="49" charset="0"/>
              </a:rPr>
              <a:t>rule</a:t>
            </a:r>
            <a:r>
              <a:rPr lang="en-US" sz="1800" dirty="0" smtClean="0">
                <a:latin typeface="Courier New" pitchFamily="49" charset="0"/>
                <a:cs typeface="Courier New" pitchFamily="49" charset="0"/>
              </a:rPr>
              <a:t> </a:t>
            </a:r>
            <a:r>
              <a:rPr lang="en-US" sz="1800" dirty="0" err="1">
                <a:latin typeface="Courier New" pitchFamily="49" charset="0"/>
                <a:cs typeface="Courier New" pitchFamily="49" charset="0"/>
              </a:rPr>
              <a:t>doExecute</a:t>
            </a:r>
            <a:r>
              <a:rPr lang="en-US" sz="1800" dirty="0">
                <a:latin typeface="Courier New" pitchFamily="49" charset="0"/>
                <a:cs typeface="Courier New" pitchFamily="49" charset="0"/>
              </a:rPr>
              <a:t>;</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r>
              <a:rPr lang="en-US" sz="1800" b="1" dirty="0" smtClean="0">
                <a:latin typeface="Courier New" pitchFamily="49" charset="0"/>
                <a:cs typeface="Courier New" pitchFamily="49" charset="0"/>
              </a:rPr>
              <a:t>let</a:t>
            </a:r>
            <a:r>
              <a:rPr lang="en-US" sz="1800" dirty="0" smtClean="0">
                <a:latin typeface="Courier New" pitchFamily="49" charset="0"/>
                <a:cs typeface="Courier New" pitchFamily="49" charset="0"/>
              </a:rPr>
              <a:t> </a:t>
            </a:r>
            <a:r>
              <a:rPr lang="en-US" sz="1800" dirty="0" err="1">
                <a:latin typeface="Courier New" pitchFamily="49" charset="0"/>
                <a:cs typeface="Courier New" pitchFamily="49" charset="0"/>
              </a:rPr>
              <a:t>dInst</a:t>
            </a:r>
            <a:r>
              <a:rPr lang="en-US" sz="1800" dirty="0">
                <a:latin typeface="Courier New" pitchFamily="49" charset="0"/>
                <a:cs typeface="Courier New" pitchFamily="49" charset="0"/>
              </a:rPr>
              <a:t> = decode(</a:t>
            </a:r>
            <a:r>
              <a:rPr lang="en-US" sz="1800" dirty="0" err="1">
                <a:latin typeface="Courier New" pitchFamily="49" charset="0"/>
                <a:cs typeface="Courier New" pitchFamily="49" charset="0"/>
              </a:rPr>
              <a:t>instD</a:t>
            </a:r>
            <a:r>
              <a:rPr lang="en-US" sz="1800" dirty="0">
                <a:latin typeface="Courier New" pitchFamily="49" charset="0"/>
                <a:cs typeface="Courier New" pitchFamily="49" charset="0"/>
              </a:rPr>
              <a:t>);</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r>
              <a:rPr lang="en-US" sz="1800" b="1" dirty="0">
                <a:latin typeface="Courier New" pitchFamily="49" charset="0"/>
                <a:cs typeface="Courier New" pitchFamily="49" charset="0"/>
              </a:rPr>
              <a:t>let</a:t>
            </a:r>
            <a:r>
              <a:rPr lang="en-US" sz="1800" dirty="0">
                <a:latin typeface="Courier New" pitchFamily="49" charset="0"/>
                <a:cs typeface="Courier New" pitchFamily="49" charset="0"/>
              </a:rPr>
              <a:t> rVal1 = rf.rd1(</a:t>
            </a:r>
            <a:r>
              <a:rPr lang="en-US" sz="1800" dirty="0" err="1">
                <a:latin typeface="Courier New" pitchFamily="49" charset="0"/>
                <a:cs typeface="Courier New" pitchFamily="49" charset="0"/>
              </a:rPr>
              <a:t>fromMaybe</a:t>
            </a:r>
            <a:r>
              <a:rPr lang="en-US" sz="1800" dirty="0">
                <a:latin typeface="Courier New" pitchFamily="49" charset="0"/>
                <a:cs typeface="Courier New" pitchFamily="49" charset="0"/>
              </a:rPr>
              <a:t>(?, dInst.src1));</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r>
              <a:rPr lang="en-US" sz="1800" b="1" dirty="0">
                <a:latin typeface="Courier New" pitchFamily="49" charset="0"/>
                <a:cs typeface="Courier New" pitchFamily="49" charset="0"/>
              </a:rPr>
              <a:t>let</a:t>
            </a:r>
            <a:r>
              <a:rPr lang="en-US" sz="1800" dirty="0">
                <a:latin typeface="Courier New" pitchFamily="49" charset="0"/>
                <a:cs typeface="Courier New" pitchFamily="49" charset="0"/>
              </a:rPr>
              <a:t> rVal2 = rf.rd2(</a:t>
            </a:r>
            <a:r>
              <a:rPr lang="en-US" sz="1800" dirty="0" err="1">
                <a:latin typeface="Courier New" pitchFamily="49" charset="0"/>
                <a:cs typeface="Courier New" pitchFamily="49" charset="0"/>
              </a:rPr>
              <a:t>fromMaybe</a:t>
            </a:r>
            <a:r>
              <a:rPr lang="en-US" sz="1800" dirty="0">
                <a:latin typeface="Courier New" pitchFamily="49" charset="0"/>
                <a:cs typeface="Courier New" pitchFamily="49" charset="0"/>
              </a:rPr>
              <a:t>(?, dInst.src2));  </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r>
              <a:rPr lang="en-US" sz="1800" b="1" dirty="0">
                <a:latin typeface="Courier New" pitchFamily="49" charset="0"/>
                <a:cs typeface="Courier New" pitchFamily="49" charset="0"/>
              </a:rPr>
              <a:t>let</a:t>
            </a: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eInst</a:t>
            </a:r>
            <a:r>
              <a:rPr lang="en-US" sz="1800" dirty="0">
                <a:latin typeface="Courier New" pitchFamily="49" charset="0"/>
                <a:cs typeface="Courier New" pitchFamily="49" charset="0"/>
              </a:rPr>
              <a:t> = exec(</a:t>
            </a:r>
            <a:r>
              <a:rPr lang="en-US" sz="1800" dirty="0" err="1">
                <a:latin typeface="Courier New" pitchFamily="49" charset="0"/>
                <a:cs typeface="Courier New" pitchFamily="49" charset="0"/>
              </a:rPr>
              <a:t>dInst</a:t>
            </a:r>
            <a:r>
              <a:rPr lang="en-US" sz="1800" dirty="0">
                <a:latin typeface="Courier New" pitchFamily="49" charset="0"/>
                <a:cs typeface="Courier New" pitchFamily="49" charset="0"/>
              </a:rPr>
              <a:t>, rVal1, rVal2, </a:t>
            </a:r>
            <a:r>
              <a:rPr lang="en-US" sz="1800" dirty="0" err="1">
                <a:latin typeface="Courier New" pitchFamily="49" charset="0"/>
                <a:cs typeface="Courier New" pitchFamily="49" charset="0"/>
              </a:rPr>
              <a:t>pcD</a:t>
            </a: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ppcD</a:t>
            </a:r>
            <a:r>
              <a:rPr lang="en-US" sz="1800" dirty="0" smtClean="0">
                <a:latin typeface="Courier New" pitchFamily="49" charset="0"/>
                <a:cs typeface="Courier New" pitchFamily="49" charset="0"/>
              </a:rPr>
              <a:t>); ...</a:t>
            </a:r>
            <a:r>
              <a:rPr lang="en-US" sz="1800" dirty="0">
                <a:latin typeface="Courier New" pitchFamily="49" charset="0"/>
                <a:cs typeface="Courier New" pitchFamily="49" charset="0"/>
              </a:rPr>
              <a:t/>
            </a:r>
            <a:br>
              <a:rPr lang="en-US" sz="1800" dirty="0">
                <a:latin typeface="Courier New" pitchFamily="49" charset="0"/>
                <a:cs typeface="Courier New" pitchFamily="49" charset="0"/>
              </a:rPr>
            </a:br>
            <a:r>
              <a:rPr lang="en-US" sz="1800" b="1" dirty="0" err="1">
                <a:latin typeface="Courier New" pitchFamily="49" charset="0"/>
                <a:cs typeface="Courier New" pitchFamily="49" charset="0"/>
              </a:rPr>
              <a:t>endrule</a:t>
            </a:r>
            <a:r>
              <a:rPr lang="en-US" sz="1800" dirty="0">
                <a:latin typeface="Courier New" pitchFamily="49" charset="0"/>
                <a:cs typeface="Courier New" pitchFamily="49" charset="0"/>
              </a:rPr>
              <a:t/>
            </a:r>
            <a:br>
              <a:rPr lang="en-US" sz="1800" dirty="0">
                <a:latin typeface="Courier New" pitchFamily="49" charset="0"/>
                <a:cs typeface="Courier New" pitchFamily="49" charset="0"/>
              </a:rPr>
            </a:br>
            <a:endParaRPr lang="en-US" sz="1800" dirty="0">
              <a:latin typeface="Courier New" pitchFamily="49" charset="0"/>
              <a:cs typeface="Courier New" pitchFamily="49" charset="0"/>
            </a:endParaRPr>
          </a:p>
          <a:p>
            <a:pPr marL="0" indent="0">
              <a:buNone/>
            </a:pPr>
            <a:endParaRPr lang="en-US" sz="1800" dirty="0">
              <a:latin typeface="Courier New" pitchFamily="49" charset="0"/>
              <a:cs typeface="Courier New" pitchFamily="49" charset="0"/>
            </a:endParaRPr>
          </a:p>
        </p:txBody>
      </p:sp>
      <p:sp>
        <p:nvSpPr>
          <p:cNvPr id="4" name="Rectangle 3"/>
          <p:cNvSpPr/>
          <p:nvPr/>
        </p:nvSpPr>
        <p:spPr bwMode="auto">
          <a:xfrm>
            <a:off x="1178804" y="3448279"/>
            <a:ext cx="6510969" cy="837282"/>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smtClean="0">
              <a:ln>
                <a:noFill/>
              </a:ln>
              <a:solidFill>
                <a:schemeClr val="tx1"/>
              </a:solidFill>
              <a:effectLst/>
              <a:latin typeface="Verdana" pitchFamily="34" charset="0"/>
            </a:endParaRPr>
          </a:p>
        </p:txBody>
      </p:sp>
      <p:sp>
        <p:nvSpPr>
          <p:cNvPr id="5" name="Freeform 4"/>
          <p:cNvSpPr/>
          <p:nvPr/>
        </p:nvSpPr>
        <p:spPr bwMode="auto">
          <a:xfrm>
            <a:off x="7678624" y="2165684"/>
            <a:ext cx="1068390" cy="1774291"/>
          </a:xfrm>
          <a:custGeom>
            <a:avLst/>
            <a:gdLst>
              <a:gd name="connsiteX0" fmla="*/ 93776 w 1068390"/>
              <a:gd name="connsiteY0" fmla="*/ 1708484 h 1774291"/>
              <a:gd name="connsiteX1" fmla="*/ 93776 w 1068390"/>
              <a:gd name="connsiteY1" fmla="*/ 1648327 h 1774291"/>
              <a:gd name="connsiteX2" fmla="*/ 1068334 w 1068390"/>
              <a:gd name="connsiteY2" fmla="*/ 565484 h 1774291"/>
              <a:gd name="connsiteX3" fmla="*/ 129871 w 1068390"/>
              <a:gd name="connsiteY3" fmla="*/ 0 h 1774291"/>
            </a:gdLst>
            <a:ahLst/>
            <a:cxnLst>
              <a:cxn ang="0">
                <a:pos x="connsiteX0" y="connsiteY0"/>
              </a:cxn>
              <a:cxn ang="0">
                <a:pos x="connsiteX1" y="connsiteY1"/>
              </a:cxn>
              <a:cxn ang="0">
                <a:pos x="connsiteX2" y="connsiteY2"/>
              </a:cxn>
              <a:cxn ang="0">
                <a:pos x="connsiteX3" y="connsiteY3"/>
              </a:cxn>
            </a:cxnLst>
            <a:rect l="l" t="t" r="r" b="b"/>
            <a:pathLst>
              <a:path w="1068390" h="1774291">
                <a:moveTo>
                  <a:pt x="93776" y="1708484"/>
                </a:moveTo>
                <a:cubicBezTo>
                  <a:pt x="12563" y="1773655"/>
                  <a:pt x="-68650" y="1838827"/>
                  <a:pt x="93776" y="1648327"/>
                </a:cubicBezTo>
                <a:cubicBezTo>
                  <a:pt x="256202" y="1457827"/>
                  <a:pt x="1062318" y="840205"/>
                  <a:pt x="1068334" y="565484"/>
                </a:cubicBezTo>
                <a:cubicBezTo>
                  <a:pt x="1074350" y="290763"/>
                  <a:pt x="602110" y="145381"/>
                  <a:pt x="129871" y="0"/>
                </a:cubicBezTo>
              </a:path>
            </a:pathLst>
          </a:custGeom>
          <a:noFill/>
          <a:ln w="9525" cap="flat" cmpd="sng" algn="ctr">
            <a:solidFill>
              <a:srgbClr val="FF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smtClean="0">
              <a:ln>
                <a:noFill/>
              </a:ln>
              <a:solidFill>
                <a:schemeClr val="tx1"/>
              </a:solidFill>
              <a:effectLst/>
              <a:latin typeface="Verdana" pitchFamily="34" charset="0"/>
            </a:endParaRPr>
          </a:p>
        </p:txBody>
      </p:sp>
      <p:cxnSp>
        <p:nvCxnSpPr>
          <p:cNvPr id="10" name="Straight Connector 9"/>
          <p:cNvCxnSpPr/>
          <p:nvPr/>
        </p:nvCxnSpPr>
        <p:spPr bwMode="auto">
          <a:xfrm>
            <a:off x="3946358" y="3597442"/>
            <a:ext cx="770021" cy="0"/>
          </a:xfrm>
          <a:prstGeom prst="line">
            <a:avLst/>
          </a:prstGeom>
          <a:noFill/>
          <a:ln w="9525" cap="flat" cmpd="sng" algn="ctr">
            <a:solidFill>
              <a:srgbClr val="FF0000"/>
            </a:solidFill>
            <a:prstDash val="solid"/>
            <a:round/>
            <a:headEnd type="none" w="med" len="med"/>
            <a:tailEnd type="none" w="med" len="med"/>
          </a:ln>
          <a:effectLst/>
        </p:spPr>
      </p:cxnSp>
      <p:sp>
        <p:nvSpPr>
          <p:cNvPr id="11" name="TextBox 10"/>
          <p:cNvSpPr txBox="1"/>
          <p:nvPr/>
        </p:nvSpPr>
        <p:spPr>
          <a:xfrm>
            <a:off x="4029406" y="3052829"/>
            <a:ext cx="798617" cy="400110"/>
          </a:xfrm>
          <a:prstGeom prst="rect">
            <a:avLst/>
          </a:prstGeom>
          <a:noFill/>
        </p:spPr>
        <p:txBody>
          <a:bodyPr wrap="none" rtlCol="0">
            <a:spAutoFit/>
          </a:bodyPr>
          <a:lstStyle/>
          <a:p>
            <a:r>
              <a:rPr lang="en-US" dirty="0" err="1" smtClean="0">
                <a:solidFill>
                  <a:srgbClr val="FF0000"/>
                </a:solidFill>
                <a:latin typeface="Comic Sans MS" panose="030F0702030302020204" pitchFamily="66" charset="0"/>
              </a:rPr>
              <a:t>instF</a:t>
            </a:r>
            <a:endParaRPr lang="en-US" dirty="0">
              <a:solidFill>
                <a:srgbClr val="FF0000"/>
              </a:solidFill>
              <a:latin typeface="Comic Sans MS" panose="030F0702030302020204" pitchFamily="66" charset="0"/>
            </a:endParaRPr>
          </a:p>
        </p:txBody>
      </p:sp>
      <p:cxnSp>
        <p:nvCxnSpPr>
          <p:cNvPr id="16" name="Straight Connector 15"/>
          <p:cNvCxnSpPr/>
          <p:nvPr/>
        </p:nvCxnSpPr>
        <p:spPr bwMode="auto">
          <a:xfrm>
            <a:off x="4944282" y="2371838"/>
            <a:ext cx="1961343" cy="12762"/>
          </a:xfrm>
          <a:prstGeom prst="line">
            <a:avLst/>
          </a:prstGeom>
          <a:noFill/>
          <a:ln w="9525" cap="flat" cmpd="sng" algn="ctr">
            <a:solidFill>
              <a:srgbClr val="FF0000"/>
            </a:solidFill>
            <a:prstDash val="solid"/>
            <a:round/>
            <a:headEnd type="none" w="med" len="med"/>
            <a:tailEnd type="none" w="med" len="med"/>
          </a:ln>
          <a:effectLst/>
        </p:spPr>
      </p:cxnSp>
      <p:sp>
        <p:nvSpPr>
          <p:cNvPr id="20" name="Freeform 19"/>
          <p:cNvSpPr/>
          <p:nvPr/>
        </p:nvSpPr>
        <p:spPr bwMode="auto">
          <a:xfrm>
            <a:off x="3524250" y="4191000"/>
            <a:ext cx="4505325" cy="704850"/>
          </a:xfrm>
          <a:custGeom>
            <a:avLst/>
            <a:gdLst>
              <a:gd name="connsiteX0" fmla="*/ 1428750 w 4505325"/>
              <a:gd name="connsiteY0" fmla="*/ 523875 h 704850"/>
              <a:gd name="connsiteX1" fmla="*/ 1285875 w 4505325"/>
              <a:gd name="connsiteY1" fmla="*/ 571500 h 704850"/>
              <a:gd name="connsiteX2" fmla="*/ 1152525 w 4505325"/>
              <a:gd name="connsiteY2" fmla="*/ 609600 h 704850"/>
              <a:gd name="connsiteX3" fmla="*/ 971550 w 4505325"/>
              <a:gd name="connsiteY3" fmla="*/ 628650 h 704850"/>
              <a:gd name="connsiteX4" fmla="*/ 619125 w 4505325"/>
              <a:gd name="connsiteY4" fmla="*/ 619125 h 704850"/>
              <a:gd name="connsiteX5" fmla="*/ 542925 w 4505325"/>
              <a:gd name="connsiteY5" fmla="*/ 609600 h 704850"/>
              <a:gd name="connsiteX6" fmla="*/ 409575 w 4505325"/>
              <a:gd name="connsiteY6" fmla="*/ 581025 h 704850"/>
              <a:gd name="connsiteX7" fmla="*/ 323850 w 4505325"/>
              <a:gd name="connsiteY7" fmla="*/ 552450 h 704850"/>
              <a:gd name="connsiteX8" fmla="*/ 209550 w 4505325"/>
              <a:gd name="connsiteY8" fmla="*/ 495300 h 704850"/>
              <a:gd name="connsiteX9" fmla="*/ 133350 w 4505325"/>
              <a:gd name="connsiteY9" fmla="*/ 438150 h 704850"/>
              <a:gd name="connsiteX10" fmla="*/ 85725 w 4505325"/>
              <a:gd name="connsiteY10" fmla="*/ 409575 h 704850"/>
              <a:gd name="connsiteX11" fmla="*/ 28575 w 4505325"/>
              <a:gd name="connsiteY11" fmla="*/ 323850 h 704850"/>
              <a:gd name="connsiteX12" fmla="*/ 0 w 4505325"/>
              <a:gd name="connsiteY12" fmla="*/ 266700 h 704850"/>
              <a:gd name="connsiteX13" fmla="*/ 9525 w 4505325"/>
              <a:gd name="connsiteY13" fmla="*/ 161925 h 704850"/>
              <a:gd name="connsiteX14" fmla="*/ 19050 w 4505325"/>
              <a:gd name="connsiteY14" fmla="*/ 104775 h 704850"/>
              <a:gd name="connsiteX15" fmla="*/ 38100 w 4505325"/>
              <a:gd name="connsiteY15" fmla="*/ 57150 h 704850"/>
              <a:gd name="connsiteX16" fmla="*/ 1209675 w 4505325"/>
              <a:gd name="connsiteY16" fmla="*/ 47625 h 704850"/>
              <a:gd name="connsiteX17" fmla="*/ 1733550 w 4505325"/>
              <a:gd name="connsiteY17" fmla="*/ 28575 h 704850"/>
              <a:gd name="connsiteX18" fmla="*/ 1952625 w 4505325"/>
              <a:gd name="connsiteY18" fmla="*/ 19050 h 704850"/>
              <a:gd name="connsiteX19" fmla="*/ 2428875 w 4505325"/>
              <a:gd name="connsiteY19" fmla="*/ 9525 h 704850"/>
              <a:gd name="connsiteX20" fmla="*/ 2724150 w 4505325"/>
              <a:gd name="connsiteY20" fmla="*/ 0 h 704850"/>
              <a:gd name="connsiteX21" fmla="*/ 3352800 w 4505325"/>
              <a:gd name="connsiteY21" fmla="*/ 9525 h 704850"/>
              <a:gd name="connsiteX22" fmla="*/ 3514725 w 4505325"/>
              <a:gd name="connsiteY22" fmla="*/ 38100 h 704850"/>
              <a:gd name="connsiteX23" fmla="*/ 3581400 w 4505325"/>
              <a:gd name="connsiteY23" fmla="*/ 47625 h 704850"/>
              <a:gd name="connsiteX24" fmla="*/ 3619500 w 4505325"/>
              <a:gd name="connsiteY24" fmla="*/ 57150 h 704850"/>
              <a:gd name="connsiteX25" fmla="*/ 3857625 w 4505325"/>
              <a:gd name="connsiteY25" fmla="*/ 76200 h 704850"/>
              <a:gd name="connsiteX26" fmla="*/ 4048125 w 4505325"/>
              <a:gd name="connsiteY26" fmla="*/ 95250 h 704850"/>
              <a:gd name="connsiteX27" fmla="*/ 4181475 w 4505325"/>
              <a:gd name="connsiteY27" fmla="*/ 114300 h 704850"/>
              <a:gd name="connsiteX28" fmla="*/ 4257675 w 4505325"/>
              <a:gd name="connsiteY28" fmla="*/ 123825 h 704850"/>
              <a:gd name="connsiteX29" fmla="*/ 4305300 w 4505325"/>
              <a:gd name="connsiteY29" fmla="*/ 133350 h 704850"/>
              <a:gd name="connsiteX30" fmla="*/ 4448175 w 4505325"/>
              <a:gd name="connsiteY30" fmla="*/ 171450 h 704850"/>
              <a:gd name="connsiteX31" fmla="*/ 4495800 w 4505325"/>
              <a:gd name="connsiteY31" fmla="*/ 209550 h 704850"/>
              <a:gd name="connsiteX32" fmla="*/ 4505325 w 4505325"/>
              <a:gd name="connsiteY32" fmla="*/ 247650 h 704850"/>
              <a:gd name="connsiteX33" fmla="*/ 4495800 w 4505325"/>
              <a:gd name="connsiteY33" fmla="*/ 304800 h 704850"/>
              <a:gd name="connsiteX34" fmla="*/ 4467225 w 4505325"/>
              <a:gd name="connsiteY34" fmla="*/ 342900 h 704850"/>
              <a:gd name="connsiteX35" fmla="*/ 4333875 w 4505325"/>
              <a:gd name="connsiteY35" fmla="*/ 419100 h 704850"/>
              <a:gd name="connsiteX36" fmla="*/ 4219575 w 4505325"/>
              <a:gd name="connsiteY36" fmla="*/ 447675 h 704850"/>
              <a:gd name="connsiteX37" fmla="*/ 3619500 w 4505325"/>
              <a:gd name="connsiteY37" fmla="*/ 438150 h 704850"/>
              <a:gd name="connsiteX38" fmla="*/ 3533775 w 4505325"/>
              <a:gd name="connsiteY38" fmla="*/ 428625 h 704850"/>
              <a:gd name="connsiteX39" fmla="*/ 2667000 w 4505325"/>
              <a:gd name="connsiteY39" fmla="*/ 438150 h 704850"/>
              <a:gd name="connsiteX40" fmla="*/ 2419350 w 4505325"/>
              <a:gd name="connsiteY40" fmla="*/ 447675 h 704850"/>
              <a:gd name="connsiteX41" fmla="*/ 2333625 w 4505325"/>
              <a:gd name="connsiteY41" fmla="*/ 457200 h 704850"/>
              <a:gd name="connsiteX42" fmla="*/ 2200275 w 4505325"/>
              <a:gd name="connsiteY42" fmla="*/ 466725 h 704850"/>
              <a:gd name="connsiteX43" fmla="*/ 2133600 w 4505325"/>
              <a:gd name="connsiteY43" fmla="*/ 476250 h 704850"/>
              <a:gd name="connsiteX44" fmla="*/ 1924050 w 4505325"/>
              <a:gd name="connsiteY44" fmla="*/ 485775 h 704850"/>
              <a:gd name="connsiteX45" fmla="*/ 1190625 w 4505325"/>
              <a:gd name="connsiteY45" fmla="*/ 504825 h 704850"/>
              <a:gd name="connsiteX46" fmla="*/ 1181100 w 4505325"/>
              <a:gd name="connsiteY46" fmla="*/ 533400 h 704850"/>
              <a:gd name="connsiteX47" fmla="*/ 1171575 w 4505325"/>
              <a:gd name="connsiteY47" fmla="*/ 609600 h 704850"/>
              <a:gd name="connsiteX48" fmla="*/ 1133475 w 4505325"/>
              <a:gd name="connsiteY48" fmla="*/ 666750 h 704850"/>
              <a:gd name="connsiteX49" fmla="*/ 1104900 w 4505325"/>
              <a:gd name="connsiteY49" fmla="*/ 704850 h 704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505325" h="704850">
                <a:moveTo>
                  <a:pt x="1428750" y="523875"/>
                </a:moveTo>
                <a:cubicBezTo>
                  <a:pt x="1239351" y="599635"/>
                  <a:pt x="1404489" y="540286"/>
                  <a:pt x="1285875" y="571500"/>
                </a:cubicBezTo>
                <a:cubicBezTo>
                  <a:pt x="1241168" y="583265"/>
                  <a:pt x="1198500" y="604761"/>
                  <a:pt x="1152525" y="609600"/>
                </a:cubicBezTo>
                <a:lnTo>
                  <a:pt x="971550" y="628650"/>
                </a:lnTo>
                <a:lnTo>
                  <a:pt x="619125" y="619125"/>
                </a:lnTo>
                <a:cubicBezTo>
                  <a:pt x="593553" y="617988"/>
                  <a:pt x="568265" y="613220"/>
                  <a:pt x="542925" y="609600"/>
                </a:cubicBezTo>
                <a:cubicBezTo>
                  <a:pt x="493436" y="602530"/>
                  <a:pt x="459115" y="595596"/>
                  <a:pt x="409575" y="581025"/>
                </a:cubicBezTo>
                <a:cubicBezTo>
                  <a:pt x="380678" y="572526"/>
                  <a:pt x="350791" y="565920"/>
                  <a:pt x="323850" y="552450"/>
                </a:cubicBezTo>
                <a:cubicBezTo>
                  <a:pt x="285750" y="533400"/>
                  <a:pt x="244993" y="518929"/>
                  <a:pt x="209550" y="495300"/>
                </a:cubicBezTo>
                <a:cubicBezTo>
                  <a:pt x="68507" y="401271"/>
                  <a:pt x="359606" y="596529"/>
                  <a:pt x="133350" y="438150"/>
                </a:cubicBezTo>
                <a:cubicBezTo>
                  <a:pt x="118183" y="427533"/>
                  <a:pt x="101600" y="419100"/>
                  <a:pt x="85725" y="409575"/>
                </a:cubicBezTo>
                <a:cubicBezTo>
                  <a:pt x="38165" y="346162"/>
                  <a:pt x="74503" y="397335"/>
                  <a:pt x="28575" y="323850"/>
                </a:cubicBezTo>
                <a:cubicBezTo>
                  <a:pt x="2197" y="281645"/>
                  <a:pt x="14687" y="310762"/>
                  <a:pt x="0" y="266700"/>
                </a:cubicBezTo>
                <a:cubicBezTo>
                  <a:pt x="3175" y="231775"/>
                  <a:pt x="5427" y="196754"/>
                  <a:pt x="9525" y="161925"/>
                </a:cubicBezTo>
                <a:cubicBezTo>
                  <a:pt x="11782" y="142745"/>
                  <a:pt x="13968" y="123407"/>
                  <a:pt x="19050" y="104775"/>
                </a:cubicBezTo>
                <a:cubicBezTo>
                  <a:pt x="23549" y="88280"/>
                  <a:pt x="21022" y="57970"/>
                  <a:pt x="38100" y="57150"/>
                </a:cubicBezTo>
                <a:cubicBezTo>
                  <a:pt x="428189" y="38426"/>
                  <a:pt x="819150" y="50800"/>
                  <a:pt x="1209675" y="47625"/>
                </a:cubicBezTo>
                <a:lnTo>
                  <a:pt x="1733550" y="28575"/>
                </a:lnTo>
                <a:lnTo>
                  <a:pt x="1952625" y="19050"/>
                </a:lnTo>
                <a:lnTo>
                  <a:pt x="2428875" y="9525"/>
                </a:lnTo>
                <a:lnTo>
                  <a:pt x="2724150" y="0"/>
                </a:lnTo>
                <a:lnTo>
                  <a:pt x="3352800" y="9525"/>
                </a:lnTo>
                <a:cubicBezTo>
                  <a:pt x="3414739" y="11199"/>
                  <a:pt x="3453535" y="26627"/>
                  <a:pt x="3514725" y="38100"/>
                </a:cubicBezTo>
                <a:cubicBezTo>
                  <a:pt x="3536791" y="42237"/>
                  <a:pt x="3559311" y="43609"/>
                  <a:pt x="3581400" y="47625"/>
                </a:cubicBezTo>
                <a:cubicBezTo>
                  <a:pt x="3594280" y="49967"/>
                  <a:pt x="3606620" y="54808"/>
                  <a:pt x="3619500" y="57150"/>
                </a:cubicBezTo>
                <a:cubicBezTo>
                  <a:pt x="3704779" y="72655"/>
                  <a:pt x="3760790" y="70820"/>
                  <a:pt x="3857625" y="76200"/>
                </a:cubicBezTo>
                <a:cubicBezTo>
                  <a:pt x="4050674" y="103778"/>
                  <a:pt x="3744459" y="61509"/>
                  <a:pt x="4048125" y="95250"/>
                </a:cubicBezTo>
                <a:cubicBezTo>
                  <a:pt x="4092752" y="100209"/>
                  <a:pt x="4136920" y="108731"/>
                  <a:pt x="4181475" y="114300"/>
                </a:cubicBezTo>
                <a:cubicBezTo>
                  <a:pt x="4206875" y="117475"/>
                  <a:pt x="4232375" y="119933"/>
                  <a:pt x="4257675" y="123825"/>
                </a:cubicBezTo>
                <a:cubicBezTo>
                  <a:pt x="4273676" y="126287"/>
                  <a:pt x="4289541" y="129642"/>
                  <a:pt x="4305300" y="133350"/>
                </a:cubicBezTo>
                <a:cubicBezTo>
                  <a:pt x="4410734" y="158158"/>
                  <a:pt x="4387099" y="151091"/>
                  <a:pt x="4448175" y="171450"/>
                </a:cubicBezTo>
                <a:cubicBezTo>
                  <a:pt x="4464050" y="184150"/>
                  <a:pt x="4483602" y="193286"/>
                  <a:pt x="4495800" y="209550"/>
                </a:cubicBezTo>
                <a:cubicBezTo>
                  <a:pt x="4503655" y="220023"/>
                  <a:pt x="4505325" y="234559"/>
                  <a:pt x="4505325" y="247650"/>
                </a:cubicBezTo>
                <a:cubicBezTo>
                  <a:pt x="4505325" y="266963"/>
                  <a:pt x="4502973" y="286869"/>
                  <a:pt x="4495800" y="304800"/>
                </a:cubicBezTo>
                <a:cubicBezTo>
                  <a:pt x="4489904" y="319540"/>
                  <a:pt x="4478450" y="331675"/>
                  <a:pt x="4467225" y="342900"/>
                </a:cubicBezTo>
                <a:cubicBezTo>
                  <a:pt x="4437340" y="372785"/>
                  <a:pt x="4361455" y="409071"/>
                  <a:pt x="4333875" y="419100"/>
                </a:cubicBezTo>
                <a:cubicBezTo>
                  <a:pt x="4296967" y="432521"/>
                  <a:pt x="4257675" y="438150"/>
                  <a:pt x="4219575" y="447675"/>
                </a:cubicBezTo>
                <a:lnTo>
                  <a:pt x="3619500" y="438150"/>
                </a:lnTo>
                <a:cubicBezTo>
                  <a:pt x="3590760" y="437352"/>
                  <a:pt x="3562526" y="428625"/>
                  <a:pt x="3533775" y="428625"/>
                </a:cubicBezTo>
                <a:cubicBezTo>
                  <a:pt x="3244833" y="428625"/>
                  <a:pt x="2955925" y="434975"/>
                  <a:pt x="2667000" y="438150"/>
                </a:cubicBezTo>
                <a:lnTo>
                  <a:pt x="2419350" y="447675"/>
                </a:lnTo>
                <a:cubicBezTo>
                  <a:pt x="2390646" y="449315"/>
                  <a:pt x="2362268" y="454709"/>
                  <a:pt x="2333625" y="457200"/>
                </a:cubicBezTo>
                <a:cubicBezTo>
                  <a:pt x="2289229" y="461060"/>
                  <a:pt x="2244638" y="462500"/>
                  <a:pt x="2200275" y="466725"/>
                </a:cubicBezTo>
                <a:cubicBezTo>
                  <a:pt x="2177925" y="468854"/>
                  <a:pt x="2155997" y="474705"/>
                  <a:pt x="2133600" y="476250"/>
                </a:cubicBezTo>
                <a:cubicBezTo>
                  <a:pt x="2063844" y="481061"/>
                  <a:pt x="1993875" y="482100"/>
                  <a:pt x="1924050" y="485775"/>
                </a:cubicBezTo>
                <a:cubicBezTo>
                  <a:pt x="1484178" y="508926"/>
                  <a:pt x="2180831" y="488592"/>
                  <a:pt x="1190625" y="504825"/>
                </a:cubicBezTo>
                <a:cubicBezTo>
                  <a:pt x="1187450" y="514350"/>
                  <a:pt x="1182896" y="523522"/>
                  <a:pt x="1181100" y="533400"/>
                </a:cubicBezTo>
                <a:cubicBezTo>
                  <a:pt x="1176521" y="558585"/>
                  <a:pt x="1180184" y="585494"/>
                  <a:pt x="1171575" y="609600"/>
                </a:cubicBezTo>
                <a:cubicBezTo>
                  <a:pt x="1163874" y="631161"/>
                  <a:pt x="1140715" y="645030"/>
                  <a:pt x="1133475" y="666750"/>
                </a:cubicBezTo>
                <a:cubicBezTo>
                  <a:pt x="1121705" y="702060"/>
                  <a:pt x="1132930" y="690835"/>
                  <a:pt x="1104900" y="704850"/>
                </a:cubicBezTo>
              </a:path>
            </a:pathLst>
          </a:cu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smtClean="0">
              <a:ln>
                <a:noFill/>
              </a:ln>
              <a:solidFill>
                <a:schemeClr val="tx1"/>
              </a:solidFill>
              <a:effectLst/>
              <a:latin typeface="Verdana" pitchFamily="34" charset="0"/>
            </a:endParaRPr>
          </a:p>
        </p:txBody>
      </p:sp>
      <p:sp>
        <p:nvSpPr>
          <p:cNvPr id="21" name="Freeform 20"/>
          <p:cNvSpPr/>
          <p:nvPr/>
        </p:nvSpPr>
        <p:spPr bwMode="auto">
          <a:xfrm>
            <a:off x="6686550" y="2514600"/>
            <a:ext cx="2146531" cy="1943100"/>
          </a:xfrm>
          <a:custGeom>
            <a:avLst/>
            <a:gdLst>
              <a:gd name="connsiteX0" fmla="*/ 1381125 w 2146531"/>
              <a:gd name="connsiteY0" fmla="*/ 1943100 h 1943100"/>
              <a:gd name="connsiteX1" fmla="*/ 2085975 w 2146531"/>
              <a:gd name="connsiteY1" fmla="*/ 942975 h 1943100"/>
              <a:gd name="connsiteX2" fmla="*/ 0 w 2146531"/>
              <a:gd name="connsiteY2" fmla="*/ 0 h 1943100"/>
            </a:gdLst>
            <a:ahLst/>
            <a:cxnLst>
              <a:cxn ang="0">
                <a:pos x="connsiteX0" y="connsiteY0"/>
              </a:cxn>
              <a:cxn ang="0">
                <a:pos x="connsiteX1" y="connsiteY1"/>
              </a:cxn>
              <a:cxn ang="0">
                <a:pos x="connsiteX2" y="connsiteY2"/>
              </a:cxn>
            </a:cxnLst>
            <a:rect l="l" t="t" r="r" b="b"/>
            <a:pathLst>
              <a:path w="2146531" h="1943100">
                <a:moveTo>
                  <a:pt x="1381125" y="1943100"/>
                </a:moveTo>
                <a:cubicBezTo>
                  <a:pt x="1848643" y="1604962"/>
                  <a:pt x="2316162" y="1266825"/>
                  <a:pt x="2085975" y="942975"/>
                </a:cubicBezTo>
                <a:cubicBezTo>
                  <a:pt x="1855788" y="619125"/>
                  <a:pt x="927894" y="309562"/>
                  <a:pt x="0" y="0"/>
                </a:cubicBezTo>
              </a:path>
            </a:pathLst>
          </a:custGeom>
          <a:noFill/>
          <a:ln w="9525" cap="flat" cmpd="sng" algn="ctr">
            <a:solidFill>
              <a:srgbClr val="FF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pPr>
            <a:endParaRPr kumimoji="0" lang="en-US" sz="2000" b="0" i="0" u="none" strike="noStrike" cap="none" normalizeH="0" baseline="0" smtClean="0">
              <a:ln>
                <a:noFill/>
              </a:ln>
              <a:solidFill>
                <a:schemeClr val="tx1"/>
              </a:solidFill>
              <a:effectLst/>
              <a:latin typeface="Verdana" pitchFamily="34" charset="0"/>
            </a:endParaRPr>
          </a:p>
        </p:txBody>
      </p:sp>
      <p:sp>
        <p:nvSpPr>
          <p:cNvPr id="22" name="TextBox 4"/>
          <p:cNvSpPr txBox="1">
            <a:spLocks noChangeArrowheads="1"/>
          </p:cNvSpPr>
          <p:nvPr/>
        </p:nvSpPr>
        <p:spPr bwMode="auto">
          <a:xfrm>
            <a:off x="617148" y="5152565"/>
            <a:ext cx="3126177" cy="400110"/>
          </a:xfrm>
          <a:prstGeom prst="rect">
            <a:avLst/>
          </a:prstGeom>
          <a:noFill/>
          <a:ln w="9525">
            <a:noFill/>
            <a:miter lim="800000"/>
            <a:headEnd/>
            <a:tailEnd/>
          </a:ln>
        </p:spPr>
        <p:txBody>
          <a:bodyPr wrap="none">
            <a:spAutoFit/>
          </a:bodyPr>
          <a:lstStyle/>
          <a:p>
            <a:r>
              <a:rPr lang="en-US" dirty="0">
                <a:solidFill>
                  <a:srgbClr val="FF0000"/>
                </a:solidFill>
                <a:latin typeface="Comic Sans MS" pitchFamily="66" charset="0"/>
              </a:rPr>
              <a:t>Not quite </a:t>
            </a:r>
            <a:r>
              <a:rPr lang="en-US" dirty="0" smtClean="0">
                <a:solidFill>
                  <a:srgbClr val="FF0000"/>
                </a:solidFill>
                <a:latin typeface="Comic Sans MS" pitchFamily="66" charset="0"/>
              </a:rPr>
              <a:t>correct. Why?</a:t>
            </a:r>
            <a:endParaRPr lang="en-US" dirty="0">
              <a:solidFill>
                <a:srgbClr val="FF0000"/>
              </a:solidFill>
              <a:latin typeface="Comic Sans MS" pitchFamily="66" charset="0"/>
            </a:endParaRPr>
          </a:p>
        </p:txBody>
      </p:sp>
      <p:sp>
        <p:nvSpPr>
          <p:cNvPr id="23" name="TextBox 4"/>
          <p:cNvSpPr txBox="1">
            <a:spLocks noChangeArrowheads="1"/>
          </p:cNvSpPr>
          <p:nvPr/>
        </p:nvSpPr>
        <p:spPr bwMode="auto">
          <a:xfrm>
            <a:off x="1961161" y="5498734"/>
            <a:ext cx="5897715" cy="400110"/>
          </a:xfrm>
          <a:prstGeom prst="rect">
            <a:avLst/>
          </a:prstGeom>
          <a:noFill/>
          <a:ln w="9525">
            <a:noFill/>
            <a:miter lim="800000"/>
            <a:headEnd/>
            <a:tailEnd/>
          </a:ln>
        </p:spPr>
        <p:txBody>
          <a:bodyPr wrap="square">
            <a:spAutoFit/>
          </a:bodyPr>
          <a:lstStyle/>
          <a:p>
            <a:r>
              <a:rPr lang="en-US" dirty="0">
                <a:solidFill>
                  <a:srgbClr val="FF0000"/>
                </a:solidFill>
                <a:latin typeface="Comic Sans MS" pitchFamily="66" charset="0"/>
              </a:rPr>
              <a:t>Fetch is potentially reading stale values from </a:t>
            </a:r>
            <a:r>
              <a:rPr lang="en-US" dirty="0" err="1">
                <a:solidFill>
                  <a:srgbClr val="FF0000"/>
                </a:solidFill>
                <a:latin typeface="Comic Sans MS" pitchFamily="66" charset="0"/>
              </a:rPr>
              <a:t>rf</a:t>
            </a:r>
            <a:endParaRPr lang="en-US" dirty="0">
              <a:solidFill>
                <a:srgbClr val="FF0000"/>
              </a:solidFill>
              <a:latin typeface="Comic Sans MS" pitchFamily="66" charset="0"/>
            </a:endParaRPr>
          </a:p>
        </p:txBody>
      </p:sp>
      <p:sp>
        <p:nvSpPr>
          <p:cNvPr id="12" name="Footer Placeholder 11"/>
          <p:cNvSpPr>
            <a:spLocks noGrp="1"/>
          </p:cNvSpPr>
          <p:nvPr>
            <p:ph type="ftr" sz="quarter" idx="12"/>
          </p:nvPr>
        </p:nvSpPr>
        <p:spPr/>
        <p:txBody>
          <a:bodyPr/>
          <a:lstStyle/>
          <a:p>
            <a:pPr>
              <a:defRPr/>
            </a:pPr>
            <a:r>
              <a:rPr lang="en-US" smtClean="0"/>
              <a:t>http://csg.csail.mit.edu/6.175</a:t>
            </a:r>
            <a:endParaRPr lang="en-US" dirty="0"/>
          </a:p>
        </p:txBody>
      </p:sp>
      <p:sp>
        <p:nvSpPr>
          <p:cNvPr id="13" name="Slide Number Placeholder 12"/>
          <p:cNvSpPr>
            <a:spLocks noGrp="1"/>
          </p:cNvSpPr>
          <p:nvPr>
            <p:ph type="sldNum" sz="quarter" idx="11"/>
          </p:nvPr>
        </p:nvSpPr>
        <p:spPr/>
        <p:txBody>
          <a:bodyPr/>
          <a:lstStyle/>
          <a:p>
            <a:pPr>
              <a:defRPr/>
            </a:pPr>
            <a:r>
              <a:rPr lang="en-US" smtClean="0"/>
              <a:t>L13-</a:t>
            </a:r>
            <a:fld id="{D02EE386-C9BD-4FB7-9577-6096B5320EC4}" type="slidenum">
              <a:rPr lang="en-US" smtClean="0"/>
              <a:pPr>
                <a:defRPr/>
              </a:pPr>
              <a:t>4</a:t>
            </a:fld>
            <a:endParaRPr lang="en-US" dirty="0"/>
          </a:p>
        </p:txBody>
      </p:sp>
      <p:sp>
        <p:nvSpPr>
          <p:cNvPr id="7" name="Date Placeholder 6"/>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1518241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1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left)">
                                      <p:cBhvr>
                                        <p:cTn id="16" dur="10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left)">
                                      <p:cBhvr>
                                        <p:cTn id="25" dur="10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0"/>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wipe(down)">
                                      <p:cBhvr>
                                        <p:cTn id="34" dur="1000"/>
                                        <p:tgtEl>
                                          <p:spTgt spid="21"/>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1" grpId="0"/>
      <p:bldP spid="20" grpId="0" animBg="1"/>
      <p:bldP spid="21" grpId="0" animBg="1"/>
      <p:bldP spid="22" grpId="0"/>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r>
              <a:rPr lang="en-US" sz="4000" dirty="0" smtClean="0"/>
              <a:t>Data Hazards</a:t>
            </a:r>
          </a:p>
        </p:txBody>
      </p:sp>
      <p:grpSp>
        <p:nvGrpSpPr>
          <p:cNvPr id="20482" name="Group 3"/>
          <p:cNvGrpSpPr>
            <a:grpSpLocks/>
          </p:cNvGrpSpPr>
          <p:nvPr/>
        </p:nvGrpSpPr>
        <p:grpSpPr bwMode="auto">
          <a:xfrm>
            <a:off x="2079625" y="1590675"/>
            <a:ext cx="3525838" cy="850900"/>
            <a:chOff x="1822" y="1896"/>
            <a:chExt cx="2221" cy="536"/>
          </a:xfrm>
        </p:grpSpPr>
        <p:sp>
          <p:nvSpPr>
            <p:cNvPr id="1816580" name="Cloud"/>
            <p:cNvSpPr>
              <a:spLocks noChangeAspect="1" noEditPoints="1" noChangeArrowheads="1"/>
            </p:cNvSpPr>
            <p:nvPr/>
          </p:nvSpPr>
          <p:spPr bwMode="auto">
            <a:xfrm>
              <a:off x="1822" y="1896"/>
              <a:ext cx="749" cy="38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CCFFFF"/>
            </a:solidFill>
            <a:ln w="9525">
              <a:solidFill>
                <a:srgbClr val="000000"/>
              </a:solidFill>
              <a:miter lim="800000"/>
              <a:headEnd/>
              <a:tailEnd/>
            </a:ln>
            <a:effectLst>
              <a:outerShdw dist="107763" dir="2700000" algn="ctr" rotWithShape="0">
                <a:srgbClr val="808080"/>
              </a:outerShdw>
            </a:effectLst>
          </p:spPr>
          <p:txBody>
            <a:bodyPr/>
            <a:lstStyle/>
            <a:p>
              <a:pPr>
                <a:buFont typeface="Wingdings" pitchFamily="2" charset="2"/>
                <a:buChar char="•"/>
                <a:defRPr/>
              </a:pPr>
              <a:endParaRPr lang="en-US"/>
            </a:p>
          </p:txBody>
        </p:sp>
        <p:sp>
          <p:nvSpPr>
            <p:cNvPr id="20495" name="Text Box 5"/>
            <p:cNvSpPr txBox="1">
              <a:spLocks noChangeArrowheads="1"/>
            </p:cNvSpPr>
            <p:nvPr/>
          </p:nvSpPr>
          <p:spPr bwMode="auto">
            <a:xfrm>
              <a:off x="1881" y="1917"/>
              <a:ext cx="673" cy="365"/>
            </a:xfrm>
            <a:prstGeom prst="rect">
              <a:avLst/>
            </a:prstGeom>
            <a:noFill/>
            <a:ln w="19050">
              <a:noFill/>
              <a:miter lim="800000"/>
              <a:headEnd/>
              <a:tailEnd/>
            </a:ln>
          </p:spPr>
          <p:txBody>
            <a:bodyPr>
              <a:spAutoFit/>
            </a:bodyPr>
            <a:lstStyle/>
            <a:p>
              <a:pPr eaLnBrk="0" hangingPunct="0"/>
              <a:r>
                <a:rPr lang="en-US" sz="1600"/>
                <a:t>fetch &amp; decode</a:t>
              </a:r>
            </a:p>
          </p:txBody>
        </p:sp>
        <p:sp>
          <p:nvSpPr>
            <p:cNvPr id="1816582" name="Cloud"/>
            <p:cNvSpPr>
              <a:spLocks noChangeAspect="1" noEditPoints="1" noChangeArrowheads="1"/>
            </p:cNvSpPr>
            <p:nvPr/>
          </p:nvSpPr>
          <p:spPr bwMode="auto">
            <a:xfrm>
              <a:off x="3341" y="1945"/>
              <a:ext cx="702" cy="28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CCFFFF"/>
            </a:solidFill>
            <a:ln w="9525">
              <a:solidFill>
                <a:srgbClr val="000000"/>
              </a:solidFill>
              <a:miter lim="800000"/>
              <a:headEnd/>
              <a:tailEnd/>
            </a:ln>
            <a:effectLst>
              <a:outerShdw dist="107763" dir="2700000" algn="ctr" rotWithShape="0">
                <a:srgbClr val="808080"/>
              </a:outerShdw>
            </a:effectLst>
          </p:spPr>
          <p:txBody>
            <a:bodyPr/>
            <a:lstStyle/>
            <a:p>
              <a:pPr>
                <a:buFont typeface="Wingdings" pitchFamily="2" charset="2"/>
                <a:buChar char="•"/>
                <a:defRPr/>
              </a:pPr>
              <a:endParaRPr lang="en-US"/>
            </a:p>
          </p:txBody>
        </p:sp>
        <p:sp>
          <p:nvSpPr>
            <p:cNvPr id="20497" name="Text Box 7"/>
            <p:cNvSpPr txBox="1">
              <a:spLocks noChangeArrowheads="1"/>
            </p:cNvSpPr>
            <p:nvPr/>
          </p:nvSpPr>
          <p:spPr bwMode="auto">
            <a:xfrm>
              <a:off x="3391" y="1985"/>
              <a:ext cx="652" cy="212"/>
            </a:xfrm>
            <a:prstGeom prst="rect">
              <a:avLst/>
            </a:prstGeom>
            <a:noFill/>
            <a:ln w="19050">
              <a:noFill/>
              <a:miter lim="800000"/>
              <a:headEnd/>
              <a:tailEnd/>
            </a:ln>
          </p:spPr>
          <p:txBody>
            <a:bodyPr>
              <a:spAutoFit/>
            </a:bodyPr>
            <a:lstStyle/>
            <a:p>
              <a:pPr eaLnBrk="0" hangingPunct="0"/>
              <a:r>
                <a:rPr lang="en-US" sz="1600"/>
                <a:t>execute</a:t>
              </a:r>
            </a:p>
          </p:txBody>
        </p:sp>
        <p:sp>
          <p:nvSpPr>
            <p:cNvPr id="20498" name="Line 8"/>
            <p:cNvSpPr>
              <a:spLocks noChangeShapeType="1"/>
            </p:cNvSpPr>
            <p:nvPr/>
          </p:nvSpPr>
          <p:spPr bwMode="auto">
            <a:xfrm>
              <a:off x="2531" y="2107"/>
              <a:ext cx="359" cy="0"/>
            </a:xfrm>
            <a:prstGeom prst="line">
              <a:avLst/>
            </a:prstGeom>
            <a:noFill/>
            <a:ln w="19050">
              <a:solidFill>
                <a:schemeClr val="tx1"/>
              </a:solidFill>
              <a:round/>
              <a:headEnd/>
              <a:tailEnd type="triangle" w="med" len="med"/>
            </a:ln>
          </p:spPr>
          <p:txBody>
            <a:bodyPr wrap="none" anchor="ctr"/>
            <a:lstStyle/>
            <a:p>
              <a:endParaRPr lang="en-US"/>
            </a:p>
          </p:txBody>
        </p:sp>
        <p:sp>
          <p:nvSpPr>
            <p:cNvPr id="20499" name="Line 9"/>
            <p:cNvSpPr>
              <a:spLocks noChangeShapeType="1"/>
            </p:cNvSpPr>
            <p:nvPr/>
          </p:nvSpPr>
          <p:spPr bwMode="auto">
            <a:xfrm>
              <a:off x="3032" y="2107"/>
              <a:ext cx="309" cy="0"/>
            </a:xfrm>
            <a:prstGeom prst="line">
              <a:avLst/>
            </a:prstGeom>
            <a:noFill/>
            <a:ln w="19050">
              <a:solidFill>
                <a:schemeClr val="tx1"/>
              </a:solidFill>
              <a:round/>
              <a:headEnd/>
              <a:tailEnd type="triangle" w="med" len="med"/>
            </a:ln>
          </p:spPr>
          <p:txBody>
            <a:bodyPr wrap="none" anchor="ctr"/>
            <a:lstStyle/>
            <a:p>
              <a:endParaRPr lang="en-US"/>
            </a:p>
          </p:txBody>
        </p:sp>
        <p:sp>
          <p:nvSpPr>
            <p:cNvPr id="20500" name="Text Box 10"/>
            <p:cNvSpPr txBox="1">
              <a:spLocks noChangeArrowheads="1"/>
            </p:cNvSpPr>
            <p:nvPr/>
          </p:nvSpPr>
          <p:spPr bwMode="auto">
            <a:xfrm>
              <a:off x="2653" y="2180"/>
              <a:ext cx="703" cy="252"/>
            </a:xfrm>
            <a:prstGeom prst="rect">
              <a:avLst/>
            </a:prstGeom>
            <a:noFill/>
            <a:ln w="19050">
              <a:noFill/>
              <a:miter lim="800000"/>
              <a:headEnd/>
              <a:tailEnd/>
            </a:ln>
          </p:spPr>
          <p:txBody>
            <a:bodyPr>
              <a:spAutoFit/>
            </a:bodyPr>
            <a:lstStyle/>
            <a:p>
              <a:pPr algn="ctr" eaLnBrk="0" hangingPunct="0"/>
              <a:r>
                <a:rPr lang="en-US" dirty="0" smtClean="0"/>
                <a:t>d2e</a:t>
              </a:r>
              <a:endParaRPr lang="en-US" dirty="0"/>
            </a:p>
          </p:txBody>
        </p:sp>
        <p:sp>
          <p:nvSpPr>
            <p:cNvPr id="20501" name="Rectangle 11"/>
            <p:cNvSpPr>
              <a:spLocks noChangeArrowheads="1"/>
            </p:cNvSpPr>
            <p:nvPr/>
          </p:nvSpPr>
          <p:spPr bwMode="auto">
            <a:xfrm>
              <a:off x="2887" y="1981"/>
              <a:ext cx="110" cy="247"/>
            </a:xfrm>
            <a:prstGeom prst="rect">
              <a:avLst/>
            </a:prstGeom>
            <a:solidFill>
              <a:schemeClr val="bg1"/>
            </a:solidFill>
            <a:ln w="9525">
              <a:solidFill>
                <a:srgbClr val="FF0000"/>
              </a:solidFill>
              <a:miter lim="800000"/>
              <a:headEnd/>
              <a:tailEnd/>
            </a:ln>
          </p:spPr>
          <p:txBody>
            <a:bodyPr wrap="none" anchor="ctr"/>
            <a:lstStyle/>
            <a:p>
              <a:endParaRPr lang="en-US"/>
            </a:p>
          </p:txBody>
        </p:sp>
      </p:grpSp>
      <p:sp>
        <p:nvSpPr>
          <p:cNvPr id="20483" name="Rectangle 12"/>
          <p:cNvSpPr>
            <a:spLocks noChangeArrowheads="1"/>
          </p:cNvSpPr>
          <p:nvPr/>
        </p:nvSpPr>
        <p:spPr bwMode="auto">
          <a:xfrm>
            <a:off x="3814763" y="2641600"/>
            <a:ext cx="584200" cy="1006475"/>
          </a:xfrm>
          <a:prstGeom prst="rect">
            <a:avLst/>
          </a:prstGeom>
          <a:noFill/>
          <a:ln w="9525">
            <a:solidFill>
              <a:srgbClr val="FF0000"/>
            </a:solidFill>
            <a:miter lim="800000"/>
            <a:headEnd/>
            <a:tailEnd/>
          </a:ln>
        </p:spPr>
        <p:txBody>
          <a:bodyPr wrap="none" anchor="ctr"/>
          <a:lstStyle/>
          <a:p>
            <a:endParaRPr lang="en-US"/>
          </a:p>
        </p:txBody>
      </p:sp>
      <p:sp>
        <p:nvSpPr>
          <p:cNvPr id="20484" name="Rectangle 13"/>
          <p:cNvSpPr>
            <a:spLocks noChangeArrowheads="1"/>
          </p:cNvSpPr>
          <p:nvPr/>
        </p:nvSpPr>
        <p:spPr bwMode="auto">
          <a:xfrm>
            <a:off x="1520825" y="2590800"/>
            <a:ext cx="6530975" cy="1003300"/>
          </a:xfrm>
          <a:prstGeom prst="rect">
            <a:avLst/>
          </a:prstGeom>
          <a:noFill/>
          <a:ln w="25400">
            <a:noFill/>
            <a:miter lim="800000"/>
            <a:headEnd/>
            <a:tailEnd/>
          </a:ln>
        </p:spPr>
        <p:txBody>
          <a:bodyPr wrap="none" lIns="90488" tIns="44450" rIns="90488" bIns="44450">
            <a:spAutoFit/>
          </a:bodyPr>
          <a:lstStyle/>
          <a:p>
            <a:pPr defTabSz="571500" eaLnBrk="0" hangingPunct="0"/>
            <a:r>
              <a:rPr lang="en-US" i="1"/>
              <a:t>time </a:t>
            </a:r>
            <a:r>
              <a:rPr lang="en-US"/>
              <a:t>	t0	t1	t2	t3	t4	t5	t6	t7	. . . .</a:t>
            </a:r>
          </a:p>
          <a:p>
            <a:pPr defTabSz="571500" eaLnBrk="0" hangingPunct="0"/>
            <a:r>
              <a:rPr lang="en-US"/>
              <a:t>FDstage		</a:t>
            </a:r>
            <a:r>
              <a:rPr lang="en-US">
                <a:solidFill>
                  <a:schemeClr val="tx2"/>
                </a:solidFill>
              </a:rPr>
              <a:t>FD</a:t>
            </a:r>
            <a:r>
              <a:rPr lang="en-US" baseline="-25000">
                <a:solidFill>
                  <a:schemeClr val="tx2"/>
                </a:solidFill>
              </a:rPr>
              <a:t>1</a:t>
            </a:r>
            <a:r>
              <a:rPr lang="en-US"/>
              <a:t>	</a:t>
            </a:r>
            <a:r>
              <a:rPr lang="en-US">
                <a:solidFill>
                  <a:srgbClr val="FF0000"/>
                </a:solidFill>
              </a:rPr>
              <a:t>FD</a:t>
            </a:r>
            <a:r>
              <a:rPr lang="en-US" baseline="-25000">
                <a:solidFill>
                  <a:srgbClr val="FF0000"/>
                </a:solidFill>
              </a:rPr>
              <a:t>2</a:t>
            </a:r>
            <a:r>
              <a:rPr lang="en-US" baseline="-25000"/>
              <a:t>	</a:t>
            </a:r>
            <a:r>
              <a:rPr lang="en-US">
                <a:solidFill>
                  <a:schemeClr val="hlink"/>
                </a:solidFill>
              </a:rPr>
              <a:t>FD</a:t>
            </a:r>
            <a:r>
              <a:rPr lang="en-US" baseline="-25000">
                <a:solidFill>
                  <a:schemeClr val="hlink"/>
                </a:solidFill>
              </a:rPr>
              <a:t>3</a:t>
            </a:r>
            <a:r>
              <a:rPr lang="en-US"/>
              <a:t>	</a:t>
            </a:r>
            <a:r>
              <a:rPr lang="en-US">
                <a:solidFill>
                  <a:srgbClr val="56127A"/>
                </a:solidFill>
              </a:rPr>
              <a:t>FD</a:t>
            </a:r>
            <a:r>
              <a:rPr lang="en-US" baseline="-25000">
                <a:solidFill>
                  <a:srgbClr val="56127A"/>
                </a:solidFill>
              </a:rPr>
              <a:t>4</a:t>
            </a:r>
            <a:r>
              <a:rPr lang="en-US"/>
              <a:t>	FD</a:t>
            </a:r>
            <a:r>
              <a:rPr lang="en-US" baseline="-25000"/>
              <a:t>5</a:t>
            </a:r>
            <a:r>
              <a:rPr lang="en-US"/>
              <a:t>	</a:t>
            </a:r>
          </a:p>
          <a:p>
            <a:pPr defTabSz="571500" eaLnBrk="0" hangingPunct="0"/>
            <a:r>
              <a:rPr lang="en-US"/>
              <a:t>EXstage			</a:t>
            </a:r>
            <a:r>
              <a:rPr lang="en-US">
                <a:solidFill>
                  <a:schemeClr val="tx2"/>
                </a:solidFill>
              </a:rPr>
              <a:t>EX</a:t>
            </a:r>
            <a:r>
              <a:rPr lang="en-US" baseline="-25000">
                <a:solidFill>
                  <a:schemeClr val="tx2"/>
                </a:solidFill>
              </a:rPr>
              <a:t>1</a:t>
            </a:r>
            <a:r>
              <a:rPr lang="en-US"/>
              <a:t>	</a:t>
            </a:r>
            <a:r>
              <a:rPr lang="en-US">
                <a:solidFill>
                  <a:srgbClr val="FF0000"/>
                </a:solidFill>
              </a:rPr>
              <a:t>EX</a:t>
            </a:r>
            <a:r>
              <a:rPr lang="en-US" baseline="-25000">
                <a:solidFill>
                  <a:srgbClr val="FF0000"/>
                </a:solidFill>
              </a:rPr>
              <a:t>2</a:t>
            </a:r>
            <a:r>
              <a:rPr lang="en-US"/>
              <a:t>	</a:t>
            </a:r>
            <a:r>
              <a:rPr lang="en-US">
                <a:solidFill>
                  <a:schemeClr val="hlink"/>
                </a:solidFill>
              </a:rPr>
              <a:t>EX</a:t>
            </a:r>
            <a:r>
              <a:rPr lang="en-US" baseline="-25000">
                <a:solidFill>
                  <a:schemeClr val="hlink"/>
                </a:solidFill>
              </a:rPr>
              <a:t>3</a:t>
            </a:r>
            <a:r>
              <a:rPr lang="en-US" baseline="-25000"/>
              <a:t>	</a:t>
            </a:r>
            <a:r>
              <a:rPr lang="en-US">
                <a:solidFill>
                  <a:srgbClr val="56127A"/>
                </a:solidFill>
              </a:rPr>
              <a:t>EX</a:t>
            </a:r>
            <a:r>
              <a:rPr lang="en-US" baseline="-25000">
                <a:solidFill>
                  <a:srgbClr val="56127A"/>
                </a:solidFill>
              </a:rPr>
              <a:t>4</a:t>
            </a:r>
            <a:r>
              <a:rPr lang="en-US"/>
              <a:t>	EX</a:t>
            </a:r>
            <a:r>
              <a:rPr lang="en-US" baseline="-25000"/>
              <a:t>5</a:t>
            </a:r>
            <a:endParaRPr lang="en-US"/>
          </a:p>
        </p:txBody>
      </p:sp>
      <p:sp>
        <p:nvSpPr>
          <p:cNvPr id="1816590" name="Rectangle 14" descr="Rectangle: Click to edit Master text styles&#10;Second level&#10;Third level&#10;Fourth level&#10;Fifth level"/>
          <p:cNvSpPr>
            <a:spLocks noChangeArrowheads="1"/>
          </p:cNvSpPr>
          <p:nvPr/>
        </p:nvSpPr>
        <p:spPr bwMode="auto">
          <a:xfrm>
            <a:off x="865188" y="3805238"/>
            <a:ext cx="7975600" cy="1304925"/>
          </a:xfrm>
          <a:prstGeom prst="rect">
            <a:avLst/>
          </a:prstGeom>
          <a:noFill/>
          <a:ln w="9525">
            <a:noFill/>
            <a:miter lim="800000"/>
            <a:headEnd/>
            <a:tailEnd/>
          </a:ln>
        </p:spPr>
        <p:txBody>
          <a:bodyPr/>
          <a:lstStyle/>
          <a:p>
            <a:pPr marL="342900" indent="-342900">
              <a:spcBef>
                <a:spcPct val="20000"/>
              </a:spcBef>
              <a:buClr>
                <a:schemeClr val="hlink"/>
              </a:buClr>
              <a:buSzPct val="110000"/>
              <a:buFont typeface="Wingdings" pitchFamily="2" charset="2"/>
              <a:buNone/>
            </a:pPr>
            <a:r>
              <a:rPr lang="en-US" dirty="0"/>
              <a:t>			I</a:t>
            </a:r>
            <a:r>
              <a:rPr lang="en-US" baseline="-25000" dirty="0"/>
              <a:t>1</a:t>
            </a:r>
            <a:r>
              <a:rPr lang="en-US" dirty="0"/>
              <a:t>	</a:t>
            </a:r>
            <a:r>
              <a:rPr lang="en-US" dirty="0" smtClean="0"/>
              <a:t>R1 </a:t>
            </a:r>
            <a:r>
              <a:rPr lang="en-US" dirty="0" smtClean="0">
                <a:sym typeface="Symbol" panose="05050102010706020507" pitchFamily="18" charset="2"/>
              </a:rPr>
              <a:t></a:t>
            </a:r>
            <a:r>
              <a:rPr lang="en-US" dirty="0" smtClean="0"/>
              <a:t>  R2+R3</a:t>
            </a:r>
            <a:endParaRPr lang="en-US" dirty="0"/>
          </a:p>
          <a:p>
            <a:pPr marL="342900" indent="-342900">
              <a:spcBef>
                <a:spcPct val="20000"/>
              </a:spcBef>
              <a:buClr>
                <a:schemeClr val="hlink"/>
              </a:buClr>
              <a:buSzPct val="110000"/>
              <a:buFont typeface="Wingdings" pitchFamily="2" charset="2"/>
              <a:buNone/>
            </a:pPr>
            <a:r>
              <a:rPr lang="en-US" dirty="0"/>
              <a:t>			I</a:t>
            </a:r>
            <a:r>
              <a:rPr lang="en-US" baseline="-25000" dirty="0"/>
              <a:t>2</a:t>
            </a:r>
            <a:r>
              <a:rPr lang="en-US" dirty="0"/>
              <a:t>	R4 </a:t>
            </a:r>
            <a:r>
              <a:rPr lang="en-US" dirty="0" smtClean="0">
                <a:sym typeface="Symbol" panose="05050102010706020507" pitchFamily="18" charset="2"/>
              </a:rPr>
              <a:t></a:t>
            </a:r>
            <a:r>
              <a:rPr lang="en-US" dirty="0" smtClean="0"/>
              <a:t>  R1+R2</a:t>
            </a:r>
            <a:endParaRPr lang="en-US" dirty="0"/>
          </a:p>
          <a:p>
            <a:pPr marL="342900" indent="-342900">
              <a:spcBef>
                <a:spcPct val="20000"/>
              </a:spcBef>
              <a:buClr>
                <a:schemeClr val="hlink"/>
              </a:buClr>
              <a:buSzPct val="110000"/>
              <a:buFont typeface="Wingdings" pitchFamily="2" charset="2"/>
              <a:buNone/>
            </a:pPr>
            <a:r>
              <a:rPr lang="en-US" dirty="0"/>
              <a:t>	I</a:t>
            </a:r>
            <a:r>
              <a:rPr lang="en-US" baseline="-25000" dirty="0"/>
              <a:t>2</a:t>
            </a:r>
            <a:r>
              <a:rPr lang="en-US" dirty="0"/>
              <a:t> must be stalled until I</a:t>
            </a:r>
            <a:r>
              <a:rPr lang="en-US" baseline="-25000" dirty="0"/>
              <a:t>1</a:t>
            </a:r>
            <a:r>
              <a:rPr lang="en-US" dirty="0"/>
              <a:t> updates the register file</a:t>
            </a:r>
          </a:p>
        </p:txBody>
      </p:sp>
      <p:sp>
        <p:nvSpPr>
          <p:cNvPr id="20486" name="Text Box 15"/>
          <p:cNvSpPr txBox="1">
            <a:spLocks noChangeArrowheads="1"/>
          </p:cNvSpPr>
          <p:nvPr/>
        </p:nvSpPr>
        <p:spPr bwMode="auto">
          <a:xfrm>
            <a:off x="6499225" y="1536700"/>
            <a:ext cx="547688" cy="477838"/>
          </a:xfrm>
          <a:prstGeom prst="rect">
            <a:avLst/>
          </a:prstGeom>
          <a:solidFill>
            <a:schemeClr val="bg1"/>
          </a:solidFill>
          <a:ln w="19050">
            <a:solidFill>
              <a:srgbClr val="FF0000"/>
            </a:solidFill>
            <a:miter lim="800000"/>
            <a:headEnd/>
            <a:tailEnd/>
          </a:ln>
        </p:spPr>
        <p:txBody>
          <a:bodyPr tIns="91440" bIns="91440" anchor="ctr"/>
          <a:lstStyle/>
          <a:p>
            <a:pPr algn="ctr" eaLnBrk="0" hangingPunct="0"/>
            <a:r>
              <a:rPr lang="en-US"/>
              <a:t>pc</a:t>
            </a:r>
          </a:p>
        </p:txBody>
      </p:sp>
      <p:sp>
        <p:nvSpPr>
          <p:cNvPr id="20487" name="Text Box 16"/>
          <p:cNvSpPr txBox="1">
            <a:spLocks noChangeArrowheads="1"/>
          </p:cNvSpPr>
          <p:nvPr/>
        </p:nvSpPr>
        <p:spPr bwMode="auto">
          <a:xfrm>
            <a:off x="7188200" y="1536700"/>
            <a:ext cx="547688" cy="477838"/>
          </a:xfrm>
          <a:prstGeom prst="rect">
            <a:avLst/>
          </a:prstGeom>
          <a:solidFill>
            <a:schemeClr val="bg1"/>
          </a:solidFill>
          <a:ln w="19050">
            <a:solidFill>
              <a:srgbClr val="FF0000"/>
            </a:solidFill>
            <a:miter lim="800000"/>
            <a:headEnd/>
            <a:tailEnd/>
          </a:ln>
        </p:spPr>
        <p:txBody>
          <a:bodyPr tIns="91440" bIns="91440" anchor="ctr"/>
          <a:lstStyle/>
          <a:p>
            <a:pPr algn="ctr" eaLnBrk="0" hangingPunct="0"/>
            <a:r>
              <a:rPr lang="en-US"/>
              <a:t>rf</a:t>
            </a:r>
          </a:p>
        </p:txBody>
      </p:sp>
      <p:sp>
        <p:nvSpPr>
          <p:cNvPr id="20488" name="Text Box 17"/>
          <p:cNvSpPr txBox="1">
            <a:spLocks noChangeArrowheads="1"/>
          </p:cNvSpPr>
          <p:nvPr/>
        </p:nvSpPr>
        <p:spPr bwMode="auto">
          <a:xfrm>
            <a:off x="7877175" y="1528763"/>
            <a:ext cx="1017588" cy="493712"/>
          </a:xfrm>
          <a:prstGeom prst="rect">
            <a:avLst/>
          </a:prstGeom>
          <a:solidFill>
            <a:schemeClr val="bg1"/>
          </a:solidFill>
          <a:ln w="19050">
            <a:solidFill>
              <a:srgbClr val="FF0000"/>
            </a:solidFill>
            <a:miter lim="800000"/>
            <a:headEnd/>
            <a:tailEnd/>
          </a:ln>
        </p:spPr>
        <p:txBody>
          <a:bodyPr tIns="91440" bIns="91440" anchor="ctr">
            <a:spAutoFit/>
          </a:bodyPr>
          <a:lstStyle/>
          <a:p>
            <a:pPr algn="ctr" eaLnBrk="0" hangingPunct="0"/>
            <a:r>
              <a:rPr lang="en-US"/>
              <a:t>dMem</a:t>
            </a:r>
          </a:p>
        </p:txBody>
      </p:sp>
      <p:sp>
        <p:nvSpPr>
          <p:cNvPr id="1816594" name="Rectangle 18"/>
          <p:cNvSpPr>
            <a:spLocks noChangeArrowheads="1"/>
          </p:cNvSpPr>
          <p:nvPr/>
        </p:nvSpPr>
        <p:spPr bwMode="auto">
          <a:xfrm>
            <a:off x="1520825" y="5083175"/>
            <a:ext cx="6530975" cy="1003300"/>
          </a:xfrm>
          <a:prstGeom prst="rect">
            <a:avLst/>
          </a:prstGeom>
          <a:noFill/>
          <a:ln w="25400">
            <a:noFill/>
            <a:miter lim="800000"/>
            <a:headEnd/>
            <a:tailEnd/>
          </a:ln>
        </p:spPr>
        <p:txBody>
          <a:bodyPr wrap="none" lIns="90488" tIns="44450" rIns="90488" bIns="44450">
            <a:spAutoFit/>
          </a:bodyPr>
          <a:lstStyle/>
          <a:p>
            <a:pPr defTabSz="571500" eaLnBrk="0" hangingPunct="0"/>
            <a:r>
              <a:rPr lang="en-US" i="1"/>
              <a:t>time </a:t>
            </a:r>
            <a:r>
              <a:rPr lang="en-US"/>
              <a:t>	t0	t1	t2	t3	t4	t5	t6	t7	. . . .</a:t>
            </a:r>
          </a:p>
          <a:p>
            <a:pPr defTabSz="571500" eaLnBrk="0" hangingPunct="0"/>
            <a:r>
              <a:rPr lang="en-US"/>
              <a:t>FDstage		</a:t>
            </a:r>
            <a:r>
              <a:rPr lang="en-US">
                <a:solidFill>
                  <a:schemeClr val="tx2"/>
                </a:solidFill>
              </a:rPr>
              <a:t>FD</a:t>
            </a:r>
            <a:r>
              <a:rPr lang="en-US" baseline="-25000">
                <a:solidFill>
                  <a:schemeClr val="tx2"/>
                </a:solidFill>
              </a:rPr>
              <a:t>1</a:t>
            </a:r>
            <a:r>
              <a:rPr lang="en-US"/>
              <a:t>	</a:t>
            </a:r>
            <a:r>
              <a:rPr lang="en-US">
                <a:solidFill>
                  <a:srgbClr val="FF0000"/>
                </a:solidFill>
              </a:rPr>
              <a:t>FD</a:t>
            </a:r>
            <a:r>
              <a:rPr lang="en-US" baseline="-25000">
                <a:solidFill>
                  <a:srgbClr val="FF0000"/>
                </a:solidFill>
              </a:rPr>
              <a:t>2</a:t>
            </a:r>
            <a:r>
              <a:rPr lang="en-US" baseline="-25000"/>
              <a:t>	</a:t>
            </a:r>
            <a:r>
              <a:rPr lang="en-US">
                <a:solidFill>
                  <a:srgbClr val="FF0000"/>
                </a:solidFill>
              </a:rPr>
              <a:t>FD</a:t>
            </a:r>
            <a:r>
              <a:rPr lang="en-US" baseline="-25000">
                <a:solidFill>
                  <a:srgbClr val="FF0000"/>
                </a:solidFill>
              </a:rPr>
              <a:t>2</a:t>
            </a:r>
            <a:r>
              <a:rPr lang="en-US" baseline="-25000"/>
              <a:t> 	</a:t>
            </a:r>
            <a:r>
              <a:rPr lang="en-US">
                <a:solidFill>
                  <a:schemeClr val="hlink"/>
                </a:solidFill>
              </a:rPr>
              <a:t>FD</a:t>
            </a:r>
            <a:r>
              <a:rPr lang="en-US" baseline="-25000">
                <a:solidFill>
                  <a:schemeClr val="hlink"/>
                </a:solidFill>
              </a:rPr>
              <a:t>3</a:t>
            </a:r>
            <a:r>
              <a:rPr lang="en-US"/>
              <a:t>	</a:t>
            </a:r>
            <a:r>
              <a:rPr lang="en-US">
                <a:solidFill>
                  <a:srgbClr val="56127A"/>
                </a:solidFill>
              </a:rPr>
              <a:t>FD</a:t>
            </a:r>
            <a:r>
              <a:rPr lang="en-US" baseline="-25000">
                <a:solidFill>
                  <a:srgbClr val="56127A"/>
                </a:solidFill>
              </a:rPr>
              <a:t>4</a:t>
            </a:r>
            <a:r>
              <a:rPr lang="en-US"/>
              <a:t>	FD</a:t>
            </a:r>
            <a:r>
              <a:rPr lang="en-US" baseline="-25000"/>
              <a:t>5</a:t>
            </a:r>
            <a:r>
              <a:rPr lang="en-US"/>
              <a:t>	</a:t>
            </a:r>
          </a:p>
          <a:p>
            <a:pPr defTabSz="571500" eaLnBrk="0" hangingPunct="0"/>
            <a:r>
              <a:rPr lang="en-US"/>
              <a:t>EXstage			</a:t>
            </a:r>
            <a:r>
              <a:rPr lang="en-US">
                <a:solidFill>
                  <a:schemeClr val="tx2"/>
                </a:solidFill>
              </a:rPr>
              <a:t>EX</a:t>
            </a:r>
            <a:r>
              <a:rPr lang="en-US" baseline="-25000">
                <a:solidFill>
                  <a:schemeClr val="tx2"/>
                </a:solidFill>
              </a:rPr>
              <a:t>1</a:t>
            </a:r>
            <a:r>
              <a:rPr lang="en-US"/>
              <a:t>		</a:t>
            </a:r>
            <a:r>
              <a:rPr lang="en-US">
                <a:solidFill>
                  <a:srgbClr val="FF0000"/>
                </a:solidFill>
              </a:rPr>
              <a:t>EX</a:t>
            </a:r>
            <a:r>
              <a:rPr lang="en-US" baseline="-25000">
                <a:solidFill>
                  <a:srgbClr val="FF0000"/>
                </a:solidFill>
              </a:rPr>
              <a:t>2</a:t>
            </a:r>
            <a:r>
              <a:rPr lang="en-US"/>
              <a:t>	</a:t>
            </a:r>
            <a:r>
              <a:rPr lang="en-US">
                <a:solidFill>
                  <a:schemeClr val="hlink"/>
                </a:solidFill>
              </a:rPr>
              <a:t>EX</a:t>
            </a:r>
            <a:r>
              <a:rPr lang="en-US" baseline="-25000">
                <a:solidFill>
                  <a:schemeClr val="hlink"/>
                </a:solidFill>
              </a:rPr>
              <a:t>3</a:t>
            </a:r>
            <a:r>
              <a:rPr lang="en-US" baseline="-25000"/>
              <a:t>	</a:t>
            </a:r>
            <a:r>
              <a:rPr lang="en-US">
                <a:solidFill>
                  <a:srgbClr val="56127A"/>
                </a:solidFill>
              </a:rPr>
              <a:t>EX</a:t>
            </a:r>
            <a:r>
              <a:rPr lang="en-US" baseline="-25000">
                <a:solidFill>
                  <a:srgbClr val="56127A"/>
                </a:solidFill>
              </a:rPr>
              <a:t>4</a:t>
            </a:r>
            <a:r>
              <a:rPr lang="en-US"/>
              <a:t>	EX</a:t>
            </a:r>
            <a:r>
              <a:rPr lang="en-US" baseline="-25000"/>
              <a:t>5</a:t>
            </a:r>
          </a:p>
        </p:txBody>
      </p:sp>
      <p:sp>
        <p:nvSpPr>
          <p:cNvPr id="1816595" name="Line 19"/>
          <p:cNvSpPr>
            <a:spLocks noChangeShapeType="1"/>
          </p:cNvSpPr>
          <p:nvPr/>
        </p:nvSpPr>
        <p:spPr bwMode="auto">
          <a:xfrm>
            <a:off x="4000499" y="4106863"/>
            <a:ext cx="676275" cy="152398"/>
          </a:xfrm>
          <a:prstGeom prst="line">
            <a:avLst/>
          </a:prstGeom>
          <a:noFill/>
          <a:ln w="9525">
            <a:solidFill>
              <a:srgbClr val="FF0000"/>
            </a:solidFill>
            <a:round/>
            <a:headEnd/>
            <a:tailEnd type="triangle" w="med" len="med"/>
          </a:ln>
        </p:spPr>
        <p:txBody>
          <a:bodyPr/>
          <a:lstStyle/>
          <a:p>
            <a:endParaRPr lang="en-US"/>
          </a:p>
        </p:txBody>
      </p:sp>
      <p:sp>
        <p:nvSpPr>
          <p:cNvPr id="4" name="Footer Placeholder 3"/>
          <p:cNvSpPr>
            <a:spLocks noGrp="1"/>
          </p:cNvSpPr>
          <p:nvPr>
            <p:ph type="ftr" sz="quarter" idx="12"/>
          </p:nvPr>
        </p:nvSpPr>
        <p:spPr/>
        <p:txBody>
          <a:bodyPr/>
          <a:lstStyle/>
          <a:p>
            <a:pPr>
              <a:defRPr/>
            </a:pPr>
            <a:r>
              <a:rPr lang="en-US" smtClean="0"/>
              <a:t>http://csg.csail.mit.edu/6.175</a:t>
            </a:r>
            <a:endParaRPr lang="en-US" dirty="0"/>
          </a:p>
        </p:txBody>
      </p:sp>
      <p:sp>
        <p:nvSpPr>
          <p:cNvPr id="5" name="Slide Number Placeholder 4"/>
          <p:cNvSpPr>
            <a:spLocks noGrp="1"/>
          </p:cNvSpPr>
          <p:nvPr>
            <p:ph type="sldNum" sz="quarter" idx="11"/>
          </p:nvPr>
        </p:nvSpPr>
        <p:spPr/>
        <p:txBody>
          <a:bodyPr/>
          <a:lstStyle/>
          <a:p>
            <a:pPr>
              <a:defRPr/>
            </a:pPr>
            <a:r>
              <a:rPr lang="en-US" smtClean="0"/>
              <a:t>L13-</a:t>
            </a:r>
            <a:fld id="{D02EE386-C9BD-4FB7-9577-6096B5320EC4}" type="slidenum">
              <a:rPr lang="en-US" smtClean="0"/>
              <a:pPr>
                <a:defRPr/>
              </a:pPr>
              <a:t>5</a:t>
            </a:fld>
            <a:endParaRPr lang="en-US" dirty="0"/>
          </a:p>
        </p:txBody>
      </p:sp>
      <p:sp>
        <p:nvSpPr>
          <p:cNvPr id="2" name="Date Placeholder 1"/>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2351541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1659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1659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1659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16595"/>
                                        </p:tgtEl>
                                        <p:attrNameLst>
                                          <p:attrName>style.visibility</p:attrName>
                                        </p:attrNameLst>
                                      </p:cBhvr>
                                      <p:to>
                                        <p:strVal val="visible"/>
                                      </p:to>
                                    </p:set>
                                    <p:animEffect transition="in" filter="wipe(left)">
                                      <p:cBhvr>
                                        <p:cTn id="17" dur="1000"/>
                                        <p:tgtEl>
                                          <p:spTgt spid="1816595"/>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8165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6590" grpId="0" build="p"/>
      <p:bldP spid="1816594" grpId="0"/>
      <p:bldP spid="181659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Dealing with data hazards</a:t>
            </a:r>
            <a:endParaRPr lang="en-US" sz="4000" dirty="0"/>
          </a:p>
        </p:txBody>
      </p:sp>
      <p:sp>
        <p:nvSpPr>
          <p:cNvPr id="3" name="Content Placeholder 2"/>
          <p:cNvSpPr>
            <a:spLocks noGrp="1"/>
          </p:cNvSpPr>
          <p:nvPr>
            <p:ph idx="1"/>
          </p:nvPr>
        </p:nvSpPr>
        <p:spPr>
          <a:xfrm>
            <a:off x="583010" y="1511580"/>
            <a:ext cx="7772400" cy="4114800"/>
          </a:xfrm>
        </p:spPr>
        <p:txBody>
          <a:bodyPr/>
          <a:lstStyle/>
          <a:p>
            <a:r>
              <a:rPr lang="en-US" sz="2400" dirty="0" smtClean="0"/>
              <a:t>Keep track of instructions in the pipeline and determine if the register values to be fetched are stale, i.e., will be modified by some older instruction still in the pipeline. This condition is referred to as a read-after-write (RAW) hazard</a:t>
            </a:r>
          </a:p>
          <a:p>
            <a:r>
              <a:rPr lang="en-US" sz="2400" dirty="0" smtClean="0"/>
              <a:t>Stall the Fetch from dispatching the instruction as long as RAW hazard prevails</a:t>
            </a:r>
          </a:p>
          <a:p>
            <a:r>
              <a:rPr lang="en-US" sz="2400" dirty="0" smtClean="0"/>
              <a:t>RAW hazard will disappear as the pipeline drains</a:t>
            </a:r>
          </a:p>
          <a:p>
            <a:endParaRPr lang="en-US" sz="2400" dirty="0"/>
          </a:p>
        </p:txBody>
      </p:sp>
      <p:sp>
        <p:nvSpPr>
          <p:cNvPr id="7" name="TextBox 6"/>
          <p:cNvSpPr txBox="1"/>
          <p:nvPr/>
        </p:nvSpPr>
        <p:spPr>
          <a:xfrm>
            <a:off x="2073348" y="5380072"/>
            <a:ext cx="6453964" cy="1200329"/>
          </a:xfrm>
          <a:prstGeom prst="rect">
            <a:avLst/>
          </a:prstGeom>
          <a:noFill/>
        </p:spPr>
        <p:txBody>
          <a:bodyPr wrap="square" rtlCol="0">
            <a:spAutoFit/>
          </a:bodyPr>
          <a:lstStyle/>
          <a:p>
            <a:r>
              <a:rPr lang="en-US" sz="2400" dirty="0" smtClean="0"/>
              <a:t>Scoreboard: A data structure to keep track of the instructions in the pipeline beyond the Fetch stage </a:t>
            </a:r>
            <a:endParaRPr lang="en-US" sz="2400" dirty="0"/>
          </a:p>
        </p:txBody>
      </p:sp>
      <p:sp>
        <p:nvSpPr>
          <p:cNvPr id="6" name="Footer Placeholder 5"/>
          <p:cNvSpPr>
            <a:spLocks noGrp="1"/>
          </p:cNvSpPr>
          <p:nvPr>
            <p:ph type="ftr" sz="quarter" idx="12"/>
          </p:nvPr>
        </p:nvSpPr>
        <p:spPr/>
        <p:txBody>
          <a:bodyPr/>
          <a:lstStyle/>
          <a:p>
            <a:pPr>
              <a:defRPr/>
            </a:pPr>
            <a:r>
              <a:rPr lang="en-US" smtClean="0"/>
              <a:t>http://csg.csail.mit.edu/6.175</a:t>
            </a:r>
            <a:endParaRPr lang="en-US" dirty="0"/>
          </a:p>
        </p:txBody>
      </p:sp>
      <p:sp>
        <p:nvSpPr>
          <p:cNvPr id="8" name="Slide Number Placeholder 7"/>
          <p:cNvSpPr>
            <a:spLocks noGrp="1"/>
          </p:cNvSpPr>
          <p:nvPr>
            <p:ph type="sldNum" sz="quarter" idx="11"/>
          </p:nvPr>
        </p:nvSpPr>
        <p:spPr/>
        <p:txBody>
          <a:bodyPr/>
          <a:lstStyle/>
          <a:p>
            <a:pPr>
              <a:defRPr/>
            </a:pPr>
            <a:r>
              <a:rPr lang="en-US" smtClean="0"/>
              <a:t>L13-</a:t>
            </a:r>
            <a:fld id="{D02EE386-C9BD-4FB7-9577-6096B5320EC4}" type="slidenum">
              <a:rPr lang="en-US" smtClean="0"/>
              <a:pPr>
                <a:defRPr/>
              </a:pPr>
              <a:t>6</a:t>
            </a:fld>
            <a:endParaRPr lang="en-US" dirty="0"/>
          </a:p>
        </p:txBody>
      </p:sp>
      <p:sp>
        <p:nvSpPr>
          <p:cNvPr id="4" name="Date Placeholder 3"/>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10006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Data Hazard</a:t>
            </a:r>
          </a:p>
        </p:txBody>
      </p:sp>
      <p:sp>
        <p:nvSpPr>
          <p:cNvPr id="24578" name="Content Placeholder 2" descr="Rectangle: Click to edit Master text styles&#10;Second level&#10;Third level&#10;Fourth level&#10;Fifth level"/>
          <p:cNvSpPr>
            <a:spLocks noGrp="1"/>
          </p:cNvSpPr>
          <p:nvPr>
            <p:ph idx="1"/>
          </p:nvPr>
        </p:nvSpPr>
        <p:spPr>
          <a:xfrm>
            <a:off x="623888" y="1525588"/>
            <a:ext cx="7772400" cy="2865659"/>
          </a:xfrm>
        </p:spPr>
        <p:txBody>
          <a:bodyPr/>
          <a:lstStyle/>
          <a:p>
            <a:r>
              <a:rPr lang="en-US" sz="2400" dirty="0" smtClean="0">
                <a:cs typeface="Courier New" pitchFamily="49" charset="0"/>
              </a:rPr>
              <a:t>Data </a:t>
            </a:r>
            <a:r>
              <a:rPr lang="en-US" sz="2400" dirty="0">
                <a:cs typeface="Courier New" pitchFamily="49" charset="0"/>
              </a:rPr>
              <a:t>hazard </a:t>
            </a:r>
            <a:r>
              <a:rPr lang="en-US" sz="2400" dirty="0" smtClean="0">
                <a:cs typeface="Courier New" pitchFamily="49" charset="0"/>
              </a:rPr>
              <a:t>depends upon the match between the source registers of the fetched instruction and the destination register of an instruction already in the pipeline</a:t>
            </a:r>
            <a:endParaRPr lang="en-US" sz="2400" dirty="0"/>
          </a:p>
          <a:p>
            <a:r>
              <a:rPr lang="en-US" sz="2400" dirty="0" smtClean="0">
                <a:cs typeface="Courier New" pitchFamily="49" charset="0"/>
              </a:rPr>
              <a:t>Both the source and destination registers must be Valid for a hazard to exist</a:t>
            </a:r>
          </a:p>
        </p:txBody>
      </p:sp>
      <p:sp>
        <p:nvSpPr>
          <p:cNvPr id="8" name="Rectangle 7"/>
          <p:cNvSpPr/>
          <p:nvPr/>
        </p:nvSpPr>
        <p:spPr>
          <a:xfrm>
            <a:off x="1000201" y="4012282"/>
            <a:ext cx="7792542" cy="2246769"/>
          </a:xfrm>
          <a:prstGeom prst="rect">
            <a:avLst/>
          </a:prstGeom>
          <a:ln>
            <a:solidFill>
              <a:srgbClr val="FF0000"/>
            </a:solidFill>
          </a:ln>
        </p:spPr>
        <p:txBody>
          <a:bodyPr wrap="square">
            <a:spAutoFit/>
          </a:bodyPr>
          <a:lstStyle/>
          <a:p>
            <a:r>
              <a:rPr lang="en-US" b="1" dirty="0">
                <a:latin typeface="Courier New" pitchFamily="49" charset="0"/>
                <a:cs typeface="Courier New" pitchFamily="49" charset="0"/>
              </a:rPr>
              <a:t>function</a:t>
            </a:r>
            <a:r>
              <a:rPr lang="en-US" dirty="0">
                <a:latin typeface="Courier New" pitchFamily="49" charset="0"/>
                <a:cs typeface="Courier New" pitchFamily="49" charset="0"/>
              </a:rPr>
              <a:t> </a:t>
            </a:r>
            <a:r>
              <a:rPr lang="en-US" dirty="0" err="1">
                <a:latin typeface="Courier New" pitchFamily="49" charset="0"/>
                <a:cs typeface="Courier New" pitchFamily="49" charset="0"/>
              </a:rPr>
              <a:t>Bool</a:t>
            </a:r>
            <a:r>
              <a:rPr lang="en-US" dirty="0">
                <a:latin typeface="Courier New" pitchFamily="49" charset="0"/>
                <a:cs typeface="Courier New" pitchFamily="49" charset="0"/>
              </a:rPr>
              <a:t> </a:t>
            </a:r>
            <a:r>
              <a:rPr lang="en-US" dirty="0" err="1" smtClean="0">
                <a:latin typeface="Courier New" pitchFamily="49" charset="0"/>
                <a:cs typeface="Courier New" pitchFamily="49" charset="0"/>
              </a:rPr>
              <a:t>isFound</a:t>
            </a:r>
            <a:endParaRPr lang="en-US" dirty="0" smtClean="0">
              <a:latin typeface="Courier New" pitchFamily="49" charset="0"/>
              <a:cs typeface="Courier New" pitchFamily="49" charset="0"/>
            </a:endParaRPr>
          </a:p>
          <a:p>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a:latin typeface="Courier New" pitchFamily="49" charset="0"/>
                <a:cs typeface="Courier New" pitchFamily="49" charset="0"/>
              </a:rPr>
              <a:t>Maybe</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RIndex</a:t>
            </a:r>
            <a:r>
              <a:rPr lang="en-US" dirty="0">
                <a:latin typeface="Courier New" pitchFamily="49" charset="0"/>
                <a:cs typeface="Courier New" pitchFamily="49" charset="0"/>
              </a:rPr>
              <a:t>) </a:t>
            </a:r>
            <a:r>
              <a:rPr lang="en-US" dirty="0" smtClean="0">
                <a:latin typeface="Courier New" pitchFamily="49" charset="0"/>
                <a:cs typeface="Courier New" pitchFamily="49" charset="0"/>
              </a:rPr>
              <a:t>x, </a:t>
            </a:r>
            <a:r>
              <a:rPr lang="en-US" dirty="0">
                <a:latin typeface="Courier New" pitchFamily="49" charset="0"/>
                <a:cs typeface="Courier New" pitchFamily="49" charset="0"/>
              </a:rPr>
              <a:t>Maybe</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RIndex</a:t>
            </a:r>
            <a:r>
              <a:rPr lang="en-US" dirty="0">
                <a:latin typeface="Courier New" pitchFamily="49" charset="0"/>
                <a:cs typeface="Courier New" pitchFamily="49" charset="0"/>
              </a:rPr>
              <a:t>) </a:t>
            </a:r>
            <a:r>
              <a:rPr lang="en-US" dirty="0" smtClean="0">
                <a:latin typeface="Courier New" pitchFamily="49" charset="0"/>
                <a:cs typeface="Courier New" pitchFamily="49" charset="0"/>
              </a:rPr>
              <a:t>y);</a:t>
            </a:r>
          </a:p>
          <a:p>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b="1" dirty="0" smtClean="0">
                <a:latin typeface="Courier New" pitchFamily="49" charset="0"/>
                <a:cs typeface="Courier New" pitchFamily="49" charset="0"/>
              </a:rPr>
              <a:t>if</a:t>
            </a:r>
            <a:r>
              <a:rPr lang="en-US" dirty="0" smtClean="0">
                <a:latin typeface="Courier New" pitchFamily="49" charset="0"/>
                <a:cs typeface="Courier New" pitchFamily="49" charset="0"/>
              </a:rPr>
              <a:t>(x </a:t>
            </a:r>
            <a:r>
              <a:rPr lang="en-US" b="1" dirty="0">
                <a:latin typeface="Courier New" pitchFamily="49" charset="0"/>
                <a:cs typeface="Courier New" pitchFamily="49" charset="0"/>
              </a:rPr>
              <a:t>matches</a:t>
            </a:r>
            <a:r>
              <a:rPr lang="en-US" dirty="0">
                <a:latin typeface="Courier New" pitchFamily="49" charset="0"/>
                <a:cs typeface="Courier New" pitchFamily="49" charset="0"/>
              </a:rPr>
              <a:t> </a:t>
            </a:r>
            <a:r>
              <a:rPr lang="en-US" dirty="0" smtClean="0">
                <a:latin typeface="Courier New" pitchFamily="49" charset="0"/>
                <a:cs typeface="Courier New" pitchFamily="49" charset="0"/>
              </a:rPr>
              <a:t>Valid </a:t>
            </a:r>
            <a:r>
              <a:rPr lang="en-US" dirty="0">
                <a:latin typeface="Courier New" pitchFamily="49" charset="0"/>
                <a:cs typeface="Courier New" pitchFamily="49" charset="0"/>
              </a:rPr>
              <a:t>.xv &amp;&amp;&amp; </a:t>
            </a:r>
            <a:r>
              <a:rPr lang="en-US" dirty="0" smtClean="0">
                <a:latin typeface="Courier New" pitchFamily="49" charset="0"/>
                <a:cs typeface="Courier New" pitchFamily="49" charset="0"/>
              </a:rPr>
              <a:t>y </a:t>
            </a:r>
            <a:r>
              <a:rPr lang="en-US" b="1" dirty="0">
                <a:latin typeface="Courier New" pitchFamily="49" charset="0"/>
                <a:cs typeface="Courier New" pitchFamily="49" charset="0"/>
              </a:rPr>
              <a:t>matches</a:t>
            </a:r>
            <a:r>
              <a:rPr lang="en-US" dirty="0">
                <a:latin typeface="Courier New" pitchFamily="49" charset="0"/>
                <a:cs typeface="Courier New" pitchFamily="49" charset="0"/>
              </a:rPr>
              <a:t> </a:t>
            </a:r>
            <a:r>
              <a:rPr lang="en-US" dirty="0" smtClean="0">
                <a:latin typeface="Courier New" pitchFamily="49" charset="0"/>
                <a:cs typeface="Courier New" pitchFamily="49" charset="0"/>
              </a:rPr>
              <a:t>Valid .</a:t>
            </a:r>
            <a:r>
              <a:rPr lang="en-US" dirty="0" err="1" smtClean="0">
                <a:latin typeface="Courier New" pitchFamily="49" charset="0"/>
                <a:cs typeface="Courier New" pitchFamily="49" charset="0"/>
              </a:rPr>
              <a:t>yv</a:t>
            </a:r>
            <a:endParaRPr lang="en-US" dirty="0" smtClean="0">
              <a:latin typeface="Courier New" pitchFamily="49" charset="0"/>
              <a:cs typeface="Courier New" pitchFamily="49" charset="0"/>
            </a:endParaRPr>
          </a:p>
          <a:p>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a:latin typeface="Courier New" pitchFamily="49" charset="0"/>
                <a:cs typeface="Courier New" pitchFamily="49" charset="0"/>
              </a:rPr>
              <a:t>&amp;&amp;&amp; </a:t>
            </a:r>
            <a:r>
              <a:rPr lang="en-US" dirty="0" err="1" smtClean="0">
                <a:latin typeface="Courier New" pitchFamily="49" charset="0"/>
                <a:cs typeface="Courier New" pitchFamily="49" charset="0"/>
              </a:rPr>
              <a:t>yv</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xv)</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b="1" dirty="0" smtClean="0">
                <a:latin typeface="Courier New" pitchFamily="49" charset="0"/>
                <a:cs typeface="Courier New" pitchFamily="49" charset="0"/>
              </a:rPr>
              <a:t>return</a:t>
            </a:r>
            <a:r>
              <a:rPr lang="en-US" dirty="0" smtClean="0">
                <a:latin typeface="Courier New" pitchFamily="49" charset="0"/>
                <a:cs typeface="Courier New" pitchFamily="49" charset="0"/>
              </a:rPr>
              <a:t> </a:t>
            </a:r>
            <a:r>
              <a:rPr lang="en-US" dirty="0">
                <a:latin typeface="Courier New" pitchFamily="49" charset="0"/>
                <a:cs typeface="Courier New" pitchFamily="49" charset="0"/>
              </a:rPr>
              <a:t>True;</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smtClean="0">
                <a:latin typeface="Courier New" pitchFamily="49" charset="0"/>
                <a:cs typeface="Courier New" pitchFamily="49" charset="0"/>
              </a:rPr>
              <a:t>else</a:t>
            </a:r>
            <a:r>
              <a:rPr lang="en-US" dirty="0" smtClean="0">
                <a:latin typeface="Courier New" pitchFamily="49" charset="0"/>
                <a:cs typeface="Courier New" pitchFamily="49" charset="0"/>
              </a:rPr>
              <a:t> </a:t>
            </a:r>
            <a:r>
              <a:rPr lang="en-US" b="1" dirty="0" smtClean="0">
                <a:latin typeface="Courier New" pitchFamily="49" charset="0"/>
                <a:cs typeface="Courier New" pitchFamily="49" charset="0"/>
              </a:rPr>
              <a:t>return</a:t>
            </a:r>
            <a:r>
              <a:rPr lang="en-US" dirty="0" smtClean="0">
                <a:latin typeface="Courier New" pitchFamily="49" charset="0"/>
                <a:cs typeface="Courier New" pitchFamily="49" charset="0"/>
              </a:rPr>
              <a:t> False;</a:t>
            </a:r>
          </a:p>
          <a:p>
            <a:r>
              <a:rPr lang="en-US" b="1" dirty="0" err="1" smtClean="0">
                <a:latin typeface="Courier New" pitchFamily="49" charset="0"/>
                <a:cs typeface="Courier New" pitchFamily="49" charset="0"/>
              </a:rPr>
              <a:t>endfunction</a:t>
            </a:r>
            <a:endParaRPr lang="en-US" b="1" dirty="0">
              <a:latin typeface="Courier New" pitchFamily="49" charset="0"/>
              <a:cs typeface="Courier New" pitchFamily="49" charset="0"/>
            </a:endParaRPr>
          </a:p>
        </p:txBody>
      </p:sp>
      <p:sp>
        <p:nvSpPr>
          <p:cNvPr id="4" name="Footer Placeholder 3"/>
          <p:cNvSpPr>
            <a:spLocks noGrp="1"/>
          </p:cNvSpPr>
          <p:nvPr>
            <p:ph type="ftr" sz="quarter" idx="12"/>
          </p:nvPr>
        </p:nvSpPr>
        <p:spPr/>
        <p:txBody>
          <a:bodyPr/>
          <a:lstStyle/>
          <a:p>
            <a:pPr>
              <a:defRPr/>
            </a:pPr>
            <a:r>
              <a:rPr lang="en-US" smtClean="0"/>
              <a:t>http://csg.csail.mit.edu/6.175</a:t>
            </a:r>
            <a:endParaRPr lang="en-US" dirty="0"/>
          </a:p>
        </p:txBody>
      </p:sp>
      <p:sp>
        <p:nvSpPr>
          <p:cNvPr id="5" name="Slide Number Placeholder 4"/>
          <p:cNvSpPr>
            <a:spLocks noGrp="1"/>
          </p:cNvSpPr>
          <p:nvPr>
            <p:ph type="sldNum" sz="quarter" idx="11"/>
          </p:nvPr>
        </p:nvSpPr>
        <p:spPr/>
        <p:txBody>
          <a:bodyPr/>
          <a:lstStyle/>
          <a:p>
            <a:pPr>
              <a:defRPr/>
            </a:pPr>
            <a:r>
              <a:rPr lang="en-US" smtClean="0"/>
              <a:t>L13-</a:t>
            </a:r>
            <a:fld id="{D02EE386-C9BD-4FB7-9577-6096B5320EC4}" type="slidenum">
              <a:rPr lang="en-US" smtClean="0"/>
              <a:pPr>
                <a:defRPr/>
              </a:pPr>
              <a:t>7</a:t>
            </a:fld>
            <a:endParaRPr lang="en-US" dirty="0"/>
          </a:p>
        </p:txBody>
      </p:sp>
      <p:sp>
        <p:nvSpPr>
          <p:cNvPr id="2" name="Date Placeholder 1"/>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3576061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uild="p"/>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sz="4000" smtClean="0"/>
              <a:t>Scoreboard: Keeping track of instructions in execution</a:t>
            </a:r>
          </a:p>
        </p:txBody>
      </p:sp>
      <p:sp>
        <p:nvSpPr>
          <p:cNvPr id="25602" name="Content Placeholder 2" descr="Rectangle: Click to edit Master text styles&#10;Second level&#10;Third level&#10;Fourth level&#10;Fifth level"/>
          <p:cNvSpPr>
            <a:spLocks noGrp="1"/>
          </p:cNvSpPr>
          <p:nvPr>
            <p:ph idx="1"/>
          </p:nvPr>
        </p:nvSpPr>
        <p:spPr>
          <a:xfrm>
            <a:off x="623888" y="1525588"/>
            <a:ext cx="7772400" cy="4114800"/>
          </a:xfrm>
        </p:spPr>
        <p:txBody>
          <a:bodyPr/>
          <a:lstStyle/>
          <a:p>
            <a:r>
              <a:rPr lang="en-US" sz="2400" dirty="0" smtClean="0"/>
              <a:t>Scoreboard: a data structure to keep track of the destination registers of the instructions beyond the fetch stage</a:t>
            </a:r>
          </a:p>
          <a:p>
            <a:pPr lvl="1"/>
            <a:r>
              <a:rPr lang="en-US" sz="2000" i="1" dirty="0" smtClean="0"/>
              <a:t>method insert: </a:t>
            </a:r>
            <a:r>
              <a:rPr lang="en-US" sz="2000" dirty="0" smtClean="0"/>
              <a:t>inserts the destination (if any) of an instruction in the scoreboard when the instruction is decoded</a:t>
            </a:r>
          </a:p>
          <a:p>
            <a:pPr lvl="1"/>
            <a:r>
              <a:rPr lang="en-US" sz="2000" i="1" dirty="0" smtClean="0"/>
              <a:t>method search1(</a:t>
            </a:r>
            <a:r>
              <a:rPr lang="en-US" sz="2000" i="1" dirty="0" err="1" smtClean="0"/>
              <a:t>src</a:t>
            </a:r>
            <a:r>
              <a:rPr lang="en-US" sz="2000" i="1" dirty="0" smtClean="0"/>
              <a:t>):</a:t>
            </a:r>
            <a:r>
              <a:rPr lang="en-US" sz="2000" dirty="0" smtClean="0"/>
              <a:t> searches the scoreboard for a data hazard</a:t>
            </a:r>
          </a:p>
          <a:p>
            <a:pPr lvl="1"/>
            <a:r>
              <a:rPr lang="en-US" sz="2000" i="1" dirty="0"/>
              <a:t>method </a:t>
            </a:r>
            <a:r>
              <a:rPr lang="en-US" sz="2000" i="1" dirty="0" smtClean="0"/>
              <a:t>search2(</a:t>
            </a:r>
            <a:r>
              <a:rPr lang="en-US" sz="2000" i="1" dirty="0" err="1" smtClean="0"/>
              <a:t>src</a:t>
            </a:r>
            <a:r>
              <a:rPr lang="en-US" sz="2000" i="1" dirty="0"/>
              <a:t>):</a:t>
            </a:r>
            <a:r>
              <a:rPr lang="en-US" sz="2000" dirty="0"/>
              <a:t> </a:t>
            </a:r>
            <a:r>
              <a:rPr lang="en-US" sz="2000" dirty="0" smtClean="0"/>
              <a:t>same as </a:t>
            </a:r>
            <a:r>
              <a:rPr lang="en-US" sz="2000" i="1" dirty="0" smtClean="0"/>
              <a:t>search1</a:t>
            </a:r>
            <a:r>
              <a:rPr lang="en-US" sz="2000" dirty="0" smtClean="0"/>
              <a:t> </a:t>
            </a:r>
          </a:p>
          <a:p>
            <a:pPr lvl="1"/>
            <a:r>
              <a:rPr lang="en-US" sz="2000" i="1" dirty="0" smtClean="0"/>
              <a:t>method remove: </a:t>
            </a:r>
            <a:r>
              <a:rPr lang="en-US" sz="2000" dirty="0" smtClean="0"/>
              <a:t>deletes the oldest entry when an instruction commits</a:t>
            </a:r>
          </a:p>
        </p:txBody>
      </p:sp>
      <p:sp>
        <p:nvSpPr>
          <p:cNvPr id="4" name="Footer Placeholder 3"/>
          <p:cNvSpPr>
            <a:spLocks noGrp="1"/>
          </p:cNvSpPr>
          <p:nvPr>
            <p:ph type="ftr" sz="quarter" idx="12"/>
          </p:nvPr>
        </p:nvSpPr>
        <p:spPr/>
        <p:txBody>
          <a:bodyPr/>
          <a:lstStyle/>
          <a:p>
            <a:pPr>
              <a:defRPr/>
            </a:pPr>
            <a:r>
              <a:rPr lang="en-US" smtClean="0"/>
              <a:t>http://csg.csail.mit.edu/6.175</a:t>
            </a:r>
            <a:endParaRPr lang="en-US" dirty="0"/>
          </a:p>
        </p:txBody>
      </p:sp>
      <p:sp>
        <p:nvSpPr>
          <p:cNvPr id="5" name="Slide Number Placeholder 4"/>
          <p:cNvSpPr>
            <a:spLocks noGrp="1"/>
          </p:cNvSpPr>
          <p:nvPr>
            <p:ph type="sldNum" sz="quarter" idx="11"/>
          </p:nvPr>
        </p:nvSpPr>
        <p:spPr/>
        <p:txBody>
          <a:bodyPr/>
          <a:lstStyle/>
          <a:p>
            <a:pPr>
              <a:defRPr/>
            </a:pPr>
            <a:r>
              <a:rPr lang="en-US" smtClean="0"/>
              <a:t>L13-</a:t>
            </a:r>
            <a:fld id="{D02EE386-C9BD-4FB7-9577-6096B5320EC4}" type="slidenum">
              <a:rPr lang="en-US" smtClean="0"/>
              <a:pPr>
                <a:defRPr/>
              </a:pPr>
              <a:t>8</a:t>
            </a:fld>
            <a:endParaRPr lang="en-US" dirty="0"/>
          </a:p>
        </p:txBody>
      </p:sp>
      <p:sp>
        <p:nvSpPr>
          <p:cNvPr id="2" name="Date Placeholder 1"/>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39444355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4"/>
          <p:cNvSpPr>
            <a:spLocks noGrp="1" noChangeArrowheads="1"/>
          </p:cNvSpPr>
          <p:nvPr>
            <p:ph type="title" idx="4294967295"/>
          </p:nvPr>
        </p:nvSpPr>
        <p:spPr/>
        <p:txBody>
          <a:bodyPr/>
          <a:lstStyle/>
          <a:p>
            <a:pPr eaLnBrk="1" hangingPunct="1"/>
            <a:r>
              <a:rPr lang="en-US" sz="3600" dirty="0" smtClean="0"/>
              <a:t>2-Stage-DH pipeline:</a:t>
            </a:r>
            <a:br>
              <a:rPr lang="en-US" sz="3600" dirty="0" smtClean="0"/>
            </a:br>
            <a:r>
              <a:rPr lang="en-US" sz="3600" dirty="0" smtClean="0"/>
              <a:t>Scoreboard and Stall logic</a:t>
            </a:r>
          </a:p>
        </p:txBody>
      </p:sp>
      <p:sp>
        <p:nvSpPr>
          <p:cNvPr id="55298" name="Rectangle 17"/>
          <p:cNvSpPr>
            <a:spLocks noChangeArrowheads="1"/>
          </p:cNvSpPr>
          <p:nvPr/>
        </p:nvSpPr>
        <p:spPr bwMode="auto">
          <a:xfrm>
            <a:off x="1074738" y="3344863"/>
            <a:ext cx="452437" cy="944562"/>
          </a:xfrm>
          <a:prstGeom prst="rect">
            <a:avLst/>
          </a:prstGeom>
          <a:solidFill>
            <a:schemeClr val="accent5">
              <a:lumMod val="75000"/>
            </a:schemeClr>
          </a:solid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defRPr/>
            </a:pPr>
            <a:r>
              <a:rPr lang="en-US"/>
              <a:t>PC</a:t>
            </a:r>
          </a:p>
        </p:txBody>
      </p:sp>
      <p:sp>
        <p:nvSpPr>
          <p:cNvPr id="55299" name="Rectangle 17"/>
          <p:cNvSpPr>
            <a:spLocks noChangeArrowheads="1"/>
          </p:cNvSpPr>
          <p:nvPr/>
        </p:nvSpPr>
        <p:spPr bwMode="auto">
          <a:xfrm>
            <a:off x="1538288" y="4879975"/>
            <a:ext cx="1101725" cy="944563"/>
          </a:xfrm>
          <a:prstGeom prst="rect">
            <a:avLst/>
          </a:prstGeom>
          <a:solidFill>
            <a:schemeClr val="accent5">
              <a:lumMod val="75000"/>
            </a:schemeClr>
          </a:solid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defRPr/>
            </a:pPr>
            <a:r>
              <a:rPr lang="en-US"/>
              <a:t>Inst</a:t>
            </a:r>
          </a:p>
          <a:p>
            <a:pPr algn="ctr">
              <a:lnSpc>
                <a:spcPct val="90000"/>
              </a:lnSpc>
              <a:spcBef>
                <a:spcPct val="25000"/>
              </a:spcBef>
              <a:buClr>
                <a:schemeClr val="bg1"/>
              </a:buClr>
              <a:buSzPct val="100000"/>
              <a:buFont typeface="Wingdings" pitchFamily="2" charset="2"/>
              <a:buNone/>
              <a:defRPr/>
            </a:pPr>
            <a:r>
              <a:rPr lang="en-US"/>
              <a:t>Memory</a:t>
            </a:r>
          </a:p>
        </p:txBody>
      </p:sp>
      <p:sp>
        <p:nvSpPr>
          <p:cNvPr id="22532" name="Rectangle 17"/>
          <p:cNvSpPr>
            <a:spLocks noChangeArrowheads="1"/>
          </p:cNvSpPr>
          <p:nvPr/>
        </p:nvSpPr>
        <p:spPr bwMode="auto">
          <a:xfrm>
            <a:off x="2752725" y="3354388"/>
            <a:ext cx="1101725" cy="944562"/>
          </a:xfrm>
          <a:prstGeom prst="rect">
            <a:avLst/>
          </a:prstGeom>
          <a:no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pPr>
            <a:r>
              <a:rPr lang="en-US"/>
              <a:t>Decode</a:t>
            </a:r>
          </a:p>
        </p:txBody>
      </p:sp>
      <p:sp>
        <p:nvSpPr>
          <p:cNvPr id="55301" name="Rectangle 17"/>
          <p:cNvSpPr>
            <a:spLocks noChangeArrowheads="1"/>
          </p:cNvSpPr>
          <p:nvPr/>
        </p:nvSpPr>
        <p:spPr bwMode="auto">
          <a:xfrm>
            <a:off x="3956050" y="2027238"/>
            <a:ext cx="4217988" cy="711200"/>
          </a:xfrm>
          <a:prstGeom prst="rect">
            <a:avLst/>
          </a:prstGeom>
          <a:solidFill>
            <a:schemeClr val="accent5">
              <a:lumMod val="75000"/>
            </a:schemeClr>
          </a:solid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defRPr/>
            </a:pPr>
            <a:r>
              <a:rPr lang="en-US"/>
              <a:t>Register File</a:t>
            </a:r>
          </a:p>
        </p:txBody>
      </p:sp>
      <p:sp>
        <p:nvSpPr>
          <p:cNvPr id="22534" name="Rectangle 17"/>
          <p:cNvSpPr>
            <a:spLocks noChangeArrowheads="1"/>
          </p:cNvSpPr>
          <p:nvPr/>
        </p:nvSpPr>
        <p:spPr bwMode="auto">
          <a:xfrm>
            <a:off x="5967413" y="3348038"/>
            <a:ext cx="1101725" cy="944562"/>
          </a:xfrm>
          <a:prstGeom prst="rect">
            <a:avLst/>
          </a:prstGeom>
          <a:no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pPr>
            <a:r>
              <a:rPr lang="en-US"/>
              <a:t>Execute</a:t>
            </a:r>
          </a:p>
        </p:txBody>
      </p:sp>
      <p:sp>
        <p:nvSpPr>
          <p:cNvPr id="55303" name="Rectangle 17"/>
          <p:cNvSpPr>
            <a:spLocks noChangeArrowheads="1"/>
          </p:cNvSpPr>
          <p:nvPr/>
        </p:nvSpPr>
        <p:spPr bwMode="auto">
          <a:xfrm>
            <a:off x="7065963" y="4851400"/>
            <a:ext cx="1101725" cy="944563"/>
          </a:xfrm>
          <a:prstGeom prst="rect">
            <a:avLst/>
          </a:prstGeom>
          <a:solidFill>
            <a:schemeClr val="accent5">
              <a:lumMod val="75000"/>
            </a:schemeClr>
          </a:solid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defRPr/>
            </a:pPr>
            <a:r>
              <a:rPr lang="en-US"/>
              <a:t>Data</a:t>
            </a:r>
          </a:p>
          <a:p>
            <a:pPr algn="ctr">
              <a:lnSpc>
                <a:spcPct val="90000"/>
              </a:lnSpc>
              <a:spcBef>
                <a:spcPct val="25000"/>
              </a:spcBef>
              <a:buClr>
                <a:schemeClr val="bg1"/>
              </a:buClr>
              <a:buSzPct val="100000"/>
              <a:buFont typeface="Wingdings" pitchFamily="2" charset="2"/>
              <a:buNone/>
              <a:defRPr/>
            </a:pPr>
            <a:r>
              <a:rPr lang="en-US"/>
              <a:t>Memory</a:t>
            </a:r>
          </a:p>
        </p:txBody>
      </p:sp>
      <p:sp>
        <p:nvSpPr>
          <p:cNvPr id="22536" name="Line 8"/>
          <p:cNvSpPr>
            <a:spLocks noChangeShapeType="1"/>
          </p:cNvSpPr>
          <p:nvPr/>
        </p:nvSpPr>
        <p:spPr bwMode="auto">
          <a:xfrm flipV="1">
            <a:off x="3854450" y="4233863"/>
            <a:ext cx="1042988" cy="0"/>
          </a:xfrm>
          <a:prstGeom prst="line">
            <a:avLst/>
          </a:prstGeom>
          <a:noFill/>
          <a:ln w="25400">
            <a:solidFill>
              <a:schemeClr val="tx1"/>
            </a:solidFill>
            <a:round/>
            <a:headEnd type="none" w="med" len="med"/>
            <a:tailEnd type="triangle" w="med" len="med"/>
          </a:ln>
        </p:spPr>
        <p:txBody>
          <a:bodyPr/>
          <a:lstStyle/>
          <a:p>
            <a:endParaRPr lang="en-US"/>
          </a:p>
        </p:txBody>
      </p:sp>
      <p:sp>
        <p:nvSpPr>
          <p:cNvPr id="22537" name="Line 8"/>
          <p:cNvSpPr>
            <a:spLocks noChangeShapeType="1"/>
          </p:cNvSpPr>
          <p:nvPr/>
        </p:nvSpPr>
        <p:spPr bwMode="auto">
          <a:xfrm>
            <a:off x="4603750" y="3937000"/>
            <a:ext cx="292100" cy="0"/>
          </a:xfrm>
          <a:prstGeom prst="line">
            <a:avLst/>
          </a:prstGeom>
          <a:noFill/>
          <a:ln w="25400">
            <a:solidFill>
              <a:schemeClr val="tx1"/>
            </a:solidFill>
            <a:round/>
            <a:headEnd type="none" w="med" len="med"/>
            <a:tailEnd type="triangle" w="med" len="med"/>
          </a:ln>
        </p:spPr>
        <p:txBody>
          <a:bodyPr/>
          <a:lstStyle/>
          <a:p>
            <a:endParaRPr lang="en-US"/>
          </a:p>
        </p:txBody>
      </p:sp>
      <p:sp>
        <p:nvSpPr>
          <p:cNvPr id="22538" name="Line 8"/>
          <p:cNvSpPr>
            <a:spLocks noChangeShapeType="1"/>
          </p:cNvSpPr>
          <p:nvPr/>
        </p:nvSpPr>
        <p:spPr bwMode="auto">
          <a:xfrm>
            <a:off x="4445000" y="4084638"/>
            <a:ext cx="457200" cy="0"/>
          </a:xfrm>
          <a:prstGeom prst="line">
            <a:avLst/>
          </a:prstGeom>
          <a:noFill/>
          <a:ln w="25400">
            <a:solidFill>
              <a:schemeClr val="tx1"/>
            </a:solidFill>
            <a:round/>
            <a:headEnd type="none" w="med" len="med"/>
            <a:tailEnd type="triangle" w="med" len="med"/>
          </a:ln>
        </p:spPr>
        <p:txBody>
          <a:bodyPr/>
          <a:lstStyle/>
          <a:p>
            <a:endParaRPr lang="en-US"/>
          </a:p>
        </p:txBody>
      </p:sp>
      <p:sp>
        <p:nvSpPr>
          <p:cNvPr id="22539" name="Line 14"/>
          <p:cNvSpPr>
            <a:spLocks noChangeShapeType="1"/>
          </p:cNvSpPr>
          <p:nvPr/>
        </p:nvSpPr>
        <p:spPr bwMode="auto">
          <a:xfrm flipH="1" flipV="1">
            <a:off x="4603750" y="2722563"/>
            <a:ext cx="9525" cy="1206500"/>
          </a:xfrm>
          <a:prstGeom prst="line">
            <a:avLst/>
          </a:prstGeom>
          <a:noFill/>
          <a:ln w="25400">
            <a:solidFill>
              <a:schemeClr val="tx1"/>
            </a:solidFill>
            <a:round/>
            <a:headEnd/>
            <a:tailEnd/>
          </a:ln>
        </p:spPr>
        <p:txBody>
          <a:bodyPr/>
          <a:lstStyle/>
          <a:p>
            <a:endParaRPr lang="en-US"/>
          </a:p>
        </p:txBody>
      </p:sp>
      <p:sp>
        <p:nvSpPr>
          <p:cNvPr id="22540" name="Line 15"/>
          <p:cNvSpPr>
            <a:spLocks noChangeShapeType="1"/>
          </p:cNvSpPr>
          <p:nvPr/>
        </p:nvSpPr>
        <p:spPr bwMode="auto">
          <a:xfrm flipV="1">
            <a:off x="4435475" y="2741613"/>
            <a:ext cx="0" cy="1341437"/>
          </a:xfrm>
          <a:prstGeom prst="line">
            <a:avLst/>
          </a:prstGeom>
          <a:noFill/>
          <a:ln w="25400">
            <a:solidFill>
              <a:schemeClr val="tx1"/>
            </a:solidFill>
            <a:round/>
            <a:headEnd/>
            <a:tailEnd/>
          </a:ln>
        </p:spPr>
        <p:txBody>
          <a:bodyPr/>
          <a:lstStyle/>
          <a:p>
            <a:endParaRPr lang="en-US"/>
          </a:p>
        </p:txBody>
      </p:sp>
      <p:sp>
        <p:nvSpPr>
          <p:cNvPr id="22541" name="Line 8"/>
          <p:cNvSpPr>
            <a:spLocks noChangeShapeType="1"/>
          </p:cNvSpPr>
          <p:nvPr/>
        </p:nvSpPr>
        <p:spPr bwMode="auto">
          <a:xfrm rot="5400000">
            <a:off x="1323975" y="4457701"/>
            <a:ext cx="841375" cy="0"/>
          </a:xfrm>
          <a:prstGeom prst="line">
            <a:avLst/>
          </a:prstGeom>
          <a:noFill/>
          <a:ln w="25400">
            <a:solidFill>
              <a:schemeClr val="tx1"/>
            </a:solidFill>
            <a:round/>
            <a:headEnd type="none" w="med" len="med"/>
            <a:tailEnd type="triangle" w="med" len="med"/>
          </a:ln>
        </p:spPr>
        <p:txBody>
          <a:bodyPr/>
          <a:lstStyle/>
          <a:p>
            <a:endParaRPr lang="en-US"/>
          </a:p>
        </p:txBody>
      </p:sp>
      <p:sp>
        <p:nvSpPr>
          <p:cNvPr id="22542" name="Line 8"/>
          <p:cNvSpPr>
            <a:spLocks noChangeShapeType="1"/>
          </p:cNvSpPr>
          <p:nvPr/>
        </p:nvSpPr>
        <p:spPr bwMode="auto">
          <a:xfrm rot="5400000">
            <a:off x="2015332" y="4541044"/>
            <a:ext cx="658812" cy="0"/>
          </a:xfrm>
          <a:prstGeom prst="line">
            <a:avLst/>
          </a:prstGeom>
          <a:noFill/>
          <a:ln w="25400">
            <a:solidFill>
              <a:schemeClr val="tx1"/>
            </a:solidFill>
            <a:round/>
            <a:headEnd/>
            <a:tailEnd type="none" w="lg" len="lg"/>
          </a:ln>
        </p:spPr>
        <p:txBody>
          <a:bodyPr/>
          <a:lstStyle/>
          <a:p>
            <a:endParaRPr lang="en-US"/>
          </a:p>
        </p:txBody>
      </p:sp>
      <p:sp>
        <p:nvSpPr>
          <p:cNvPr id="22543" name="Line 19"/>
          <p:cNvSpPr>
            <a:spLocks noChangeShapeType="1"/>
          </p:cNvSpPr>
          <p:nvPr/>
        </p:nvSpPr>
        <p:spPr bwMode="auto">
          <a:xfrm rot="16200000" flipV="1">
            <a:off x="2551907" y="4004468"/>
            <a:ext cx="0" cy="423863"/>
          </a:xfrm>
          <a:prstGeom prst="line">
            <a:avLst/>
          </a:prstGeom>
          <a:noFill/>
          <a:ln w="25400">
            <a:solidFill>
              <a:schemeClr val="tx1"/>
            </a:solidFill>
            <a:round/>
            <a:headEnd type="triangle" w="med" len="med"/>
            <a:tailEnd type="none" w="med" len="med"/>
          </a:ln>
        </p:spPr>
        <p:txBody>
          <a:bodyPr/>
          <a:lstStyle/>
          <a:p>
            <a:endParaRPr lang="en-US"/>
          </a:p>
        </p:txBody>
      </p:sp>
      <p:grpSp>
        <p:nvGrpSpPr>
          <p:cNvPr id="22544" name="Group 20"/>
          <p:cNvGrpSpPr>
            <a:grpSpLocks/>
          </p:cNvGrpSpPr>
          <p:nvPr/>
        </p:nvGrpSpPr>
        <p:grpSpPr bwMode="auto">
          <a:xfrm>
            <a:off x="7058025" y="4003675"/>
            <a:ext cx="247650" cy="841375"/>
            <a:chOff x="1707" y="2541"/>
            <a:chExt cx="156" cy="530"/>
          </a:xfrm>
        </p:grpSpPr>
        <p:sp>
          <p:nvSpPr>
            <p:cNvPr id="22607" name="Line 8"/>
            <p:cNvSpPr>
              <a:spLocks noChangeShapeType="1"/>
            </p:cNvSpPr>
            <p:nvPr/>
          </p:nvSpPr>
          <p:spPr bwMode="auto">
            <a:xfrm rot="16200000" flipH="1">
              <a:off x="1598" y="2806"/>
              <a:ext cx="530" cy="0"/>
            </a:xfrm>
            <a:prstGeom prst="line">
              <a:avLst/>
            </a:prstGeom>
            <a:noFill/>
            <a:ln w="25400">
              <a:solidFill>
                <a:schemeClr val="tx1"/>
              </a:solidFill>
              <a:round/>
              <a:headEnd type="none" w="med" len="med"/>
              <a:tailEnd type="triangle" w="med" len="med"/>
            </a:ln>
          </p:spPr>
          <p:txBody>
            <a:bodyPr/>
            <a:lstStyle/>
            <a:p>
              <a:endParaRPr lang="en-US"/>
            </a:p>
          </p:txBody>
        </p:sp>
        <p:sp>
          <p:nvSpPr>
            <p:cNvPr id="22608" name="Line 22"/>
            <p:cNvSpPr>
              <a:spLocks noChangeShapeType="1"/>
            </p:cNvSpPr>
            <p:nvPr/>
          </p:nvSpPr>
          <p:spPr bwMode="auto">
            <a:xfrm rot="5400000" flipH="1" flipV="1">
              <a:off x="1785" y="2466"/>
              <a:ext cx="0" cy="155"/>
            </a:xfrm>
            <a:prstGeom prst="line">
              <a:avLst/>
            </a:prstGeom>
            <a:noFill/>
            <a:ln w="25400">
              <a:solidFill>
                <a:schemeClr val="tx1"/>
              </a:solidFill>
              <a:round/>
              <a:headEnd type="none" w="med" len="med"/>
              <a:tailEnd type="none" w="med" len="med"/>
            </a:ln>
          </p:spPr>
          <p:txBody>
            <a:bodyPr/>
            <a:lstStyle/>
            <a:p>
              <a:endParaRPr lang="en-US"/>
            </a:p>
          </p:txBody>
        </p:sp>
      </p:grpSp>
      <p:sp>
        <p:nvSpPr>
          <p:cNvPr id="22545" name="Line 8"/>
          <p:cNvSpPr>
            <a:spLocks noChangeShapeType="1"/>
          </p:cNvSpPr>
          <p:nvPr/>
        </p:nvSpPr>
        <p:spPr bwMode="auto">
          <a:xfrm flipH="1">
            <a:off x="3849688" y="3514725"/>
            <a:ext cx="292100" cy="0"/>
          </a:xfrm>
          <a:prstGeom prst="line">
            <a:avLst/>
          </a:prstGeom>
          <a:noFill/>
          <a:ln w="25400">
            <a:solidFill>
              <a:schemeClr val="tx1"/>
            </a:solidFill>
            <a:round/>
            <a:headEnd/>
            <a:tailEnd type="none" w="lg" len="lg"/>
          </a:ln>
        </p:spPr>
        <p:txBody>
          <a:bodyPr/>
          <a:lstStyle/>
          <a:p>
            <a:endParaRPr lang="en-US"/>
          </a:p>
        </p:txBody>
      </p:sp>
      <p:sp>
        <p:nvSpPr>
          <p:cNvPr id="22546" name="Line 8"/>
          <p:cNvSpPr>
            <a:spLocks noChangeShapeType="1"/>
          </p:cNvSpPr>
          <p:nvPr/>
        </p:nvSpPr>
        <p:spPr bwMode="auto">
          <a:xfrm flipH="1">
            <a:off x="3843338" y="3700463"/>
            <a:ext cx="457200" cy="0"/>
          </a:xfrm>
          <a:prstGeom prst="line">
            <a:avLst/>
          </a:prstGeom>
          <a:noFill/>
          <a:ln w="25400">
            <a:solidFill>
              <a:schemeClr val="tx1"/>
            </a:solidFill>
            <a:round/>
            <a:headEnd/>
            <a:tailEnd type="none" w="lg" len="lg"/>
          </a:ln>
        </p:spPr>
        <p:txBody>
          <a:bodyPr/>
          <a:lstStyle/>
          <a:p>
            <a:endParaRPr lang="en-US"/>
          </a:p>
        </p:txBody>
      </p:sp>
      <p:sp>
        <p:nvSpPr>
          <p:cNvPr id="22547" name="Line 27"/>
          <p:cNvSpPr>
            <a:spLocks noChangeShapeType="1"/>
          </p:cNvSpPr>
          <p:nvPr/>
        </p:nvSpPr>
        <p:spPr bwMode="auto">
          <a:xfrm flipH="1" flipV="1">
            <a:off x="4132263" y="2741613"/>
            <a:ext cx="0" cy="776287"/>
          </a:xfrm>
          <a:prstGeom prst="line">
            <a:avLst/>
          </a:prstGeom>
          <a:noFill/>
          <a:ln w="25400">
            <a:solidFill>
              <a:schemeClr val="tx1"/>
            </a:solidFill>
            <a:round/>
            <a:headEnd type="none" w="med" len="med"/>
            <a:tailEnd type="triangle" w="med" len="med"/>
          </a:ln>
        </p:spPr>
        <p:txBody>
          <a:bodyPr/>
          <a:lstStyle/>
          <a:p>
            <a:endParaRPr lang="en-US"/>
          </a:p>
        </p:txBody>
      </p:sp>
      <p:sp>
        <p:nvSpPr>
          <p:cNvPr id="22548" name="Line 28"/>
          <p:cNvSpPr>
            <a:spLocks noChangeShapeType="1"/>
          </p:cNvSpPr>
          <p:nvPr/>
        </p:nvSpPr>
        <p:spPr bwMode="auto">
          <a:xfrm flipH="1" flipV="1">
            <a:off x="4291013" y="2738438"/>
            <a:ext cx="0" cy="950912"/>
          </a:xfrm>
          <a:prstGeom prst="line">
            <a:avLst/>
          </a:prstGeom>
          <a:noFill/>
          <a:ln w="25400">
            <a:solidFill>
              <a:schemeClr val="tx1"/>
            </a:solidFill>
            <a:round/>
            <a:headEnd type="none" w="med" len="med"/>
            <a:tailEnd type="triangle" w="med" len="med"/>
          </a:ln>
        </p:spPr>
        <p:txBody>
          <a:bodyPr/>
          <a:lstStyle/>
          <a:p>
            <a:endParaRPr lang="en-US"/>
          </a:p>
        </p:txBody>
      </p:sp>
      <p:sp>
        <p:nvSpPr>
          <p:cNvPr id="22549" name="AutoShape 10"/>
          <p:cNvSpPr>
            <a:spLocks noChangeArrowheads="1"/>
          </p:cNvSpPr>
          <p:nvPr/>
        </p:nvSpPr>
        <p:spPr bwMode="auto">
          <a:xfrm rot="10800000" flipH="1">
            <a:off x="7666038" y="3067050"/>
            <a:ext cx="561975" cy="230188"/>
          </a:xfrm>
          <a:prstGeom prst="flowChartManualOperation">
            <a:avLst/>
          </a:prstGeom>
          <a:solidFill>
            <a:schemeClr val="bg1"/>
          </a:solidFill>
          <a:ln w="25400">
            <a:solidFill>
              <a:schemeClr val="tx1"/>
            </a:solidFill>
            <a:miter lim="800000"/>
            <a:headEnd/>
            <a:tailEnd/>
          </a:ln>
        </p:spPr>
        <p:txBody>
          <a:bodyPr rot="10800000" wrap="none" anchor="ctr"/>
          <a:lstStyle/>
          <a:p>
            <a:pPr algn="ctr">
              <a:lnSpc>
                <a:spcPct val="90000"/>
              </a:lnSpc>
              <a:spcBef>
                <a:spcPct val="25000"/>
              </a:spcBef>
              <a:buClr>
                <a:schemeClr val="bg1"/>
              </a:buClr>
              <a:buSzPct val="100000"/>
              <a:buFont typeface="Wingdings" pitchFamily="2" charset="2"/>
              <a:buNone/>
            </a:pPr>
            <a:endParaRPr lang="en-US" sz="900"/>
          </a:p>
        </p:txBody>
      </p:sp>
      <p:sp>
        <p:nvSpPr>
          <p:cNvPr id="22550" name="Line 30"/>
          <p:cNvSpPr>
            <a:spLocks noChangeShapeType="1"/>
          </p:cNvSpPr>
          <p:nvPr/>
        </p:nvSpPr>
        <p:spPr bwMode="auto">
          <a:xfrm flipH="1" flipV="1">
            <a:off x="8032750" y="3289300"/>
            <a:ext cx="0" cy="1554163"/>
          </a:xfrm>
          <a:prstGeom prst="line">
            <a:avLst/>
          </a:prstGeom>
          <a:noFill/>
          <a:ln w="25400">
            <a:solidFill>
              <a:schemeClr val="tx1"/>
            </a:solidFill>
            <a:round/>
            <a:headEnd type="none" w="med" len="med"/>
            <a:tailEnd type="triangle" w="med" len="med"/>
          </a:ln>
        </p:spPr>
        <p:txBody>
          <a:bodyPr/>
          <a:lstStyle/>
          <a:p>
            <a:endParaRPr lang="en-US"/>
          </a:p>
        </p:txBody>
      </p:sp>
      <p:sp>
        <p:nvSpPr>
          <p:cNvPr id="22551" name="Line 31"/>
          <p:cNvSpPr>
            <a:spLocks noChangeShapeType="1"/>
          </p:cNvSpPr>
          <p:nvPr/>
        </p:nvSpPr>
        <p:spPr bwMode="auto">
          <a:xfrm flipH="1" flipV="1">
            <a:off x="7947025" y="2735263"/>
            <a:ext cx="0" cy="320675"/>
          </a:xfrm>
          <a:prstGeom prst="line">
            <a:avLst/>
          </a:prstGeom>
          <a:noFill/>
          <a:ln w="25400">
            <a:solidFill>
              <a:schemeClr val="tx1"/>
            </a:solidFill>
            <a:round/>
            <a:headEnd type="none" w="med" len="med"/>
            <a:tailEnd type="triangle" w="med" len="med"/>
          </a:ln>
        </p:spPr>
        <p:txBody>
          <a:bodyPr/>
          <a:lstStyle/>
          <a:p>
            <a:endParaRPr lang="en-US"/>
          </a:p>
        </p:txBody>
      </p:sp>
      <p:sp>
        <p:nvSpPr>
          <p:cNvPr id="22552" name="Line 8"/>
          <p:cNvSpPr>
            <a:spLocks noChangeShapeType="1"/>
          </p:cNvSpPr>
          <p:nvPr/>
        </p:nvSpPr>
        <p:spPr bwMode="auto">
          <a:xfrm flipH="1">
            <a:off x="7072313" y="3702050"/>
            <a:ext cx="457200" cy="0"/>
          </a:xfrm>
          <a:prstGeom prst="line">
            <a:avLst/>
          </a:prstGeom>
          <a:noFill/>
          <a:ln w="25400">
            <a:solidFill>
              <a:schemeClr val="tx1"/>
            </a:solidFill>
            <a:round/>
            <a:headEnd/>
            <a:tailEnd type="none" w="lg" len="lg"/>
          </a:ln>
        </p:spPr>
        <p:txBody>
          <a:bodyPr/>
          <a:lstStyle/>
          <a:p>
            <a:endParaRPr lang="en-US"/>
          </a:p>
        </p:txBody>
      </p:sp>
      <p:sp>
        <p:nvSpPr>
          <p:cNvPr id="22553" name="Line 33"/>
          <p:cNvSpPr>
            <a:spLocks noChangeShapeType="1"/>
          </p:cNvSpPr>
          <p:nvPr/>
        </p:nvSpPr>
        <p:spPr bwMode="auto">
          <a:xfrm flipH="1" flipV="1">
            <a:off x="7519988" y="2740025"/>
            <a:ext cx="0" cy="950913"/>
          </a:xfrm>
          <a:prstGeom prst="line">
            <a:avLst/>
          </a:prstGeom>
          <a:noFill/>
          <a:ln w="25400">
            <a:solidFill>
              <a:schemeClr val="tx1"/>
            </a:solidFill>
            <a:round/>
            <a:headEnd type="none" w="med" len="med"/>
            <a:tailEnd type="triangle" w="med" len="med"/>
          </a:ln>
        </p:spPr>
        <p:txBody>
          <a:bodyPr/>
          <a:lstStyle/>
          <a:p>
            <a:endParaRPr lang="en-US"/>
          </a:p>
        </p:txBody>
      </p:sp>
      <p:sp>
        <p:nvSpPr>
          <p:cNvPr id="22554" name="Line 8"/>
          <p:cNvSpPr>
            <a:spLocks noChangeShapeType="1"/>
          </p:cNvSpPr>
          <p:nvPr/>
        </p:nvSpPr>
        <p:spPr bwMode="auto">
          <a:xfrm flipH="1">
            <a:off x="7059613" y="3862388"/>
            <a:ext cx="776287" cy="0"/>
          </a:xfrm>
          <a:prstGeom prst="line">
            <a:avLst/>
          </a:prstGeom>
          <a:noFill/>
          <a:ln w="25400">
            <a:solidFill>
              <a:schemeClr val="tx1"/>
            </a:solidFill>
            <a:round/>
            <a:headEnd/>
            <a:tailEnd type="none" w="lg" len="lg"/>
          </a:ln>
        </p:spPr>
        <p:txBody>
          <a:bodyPr/>
          <a:lstStyle/>
          <a:p>
            <a:endParaRPr lang="en-US"/>
          </a:p>
        </p:txBody>
      </p:sp>
      <p:sp>
        <p:nvSpPr>
          <p:cNvPr id="22555" name="Line 35"/>
          <p:cNvSpPr>
            <a:spLocks noChangeShapeType="1"/>
          </p:cNvSpPr>
          <p:nvPr/>
        </p:nvSpPr>
        <p:spPr bwMode="auto">
          <a:xfrm flipH="1" flipV="1">
            <a:off x="7827963" y="3303588"/>
            <a:ext cx="0" cy="557212"/>
          </a:xfrm>
          <a:prstGeom prst="line">
            <a:avLst/>
          </a:prstGeom>
          <a:noFill/>
          <a:ln w="25400">
            <a:solidFill>
              <a:schemeClr val="tx1"/>
            </a:solidFill>
            <a:round/>
            <a:headEnd type="none" w="med" len="med"/>
            <a:tailEnd type="triangle" w="med" len="med"/>
          </a:ln>
        </p:spPr>
        <p:txBody>
          <a:bodyPr/>
          <a:lstStyle/>
          <a:p>
            <a:endParaRPr lang="en-US"/>
          </a:p>
        </p:txBody>
      </p:sp>
      <p:sp>
        <p:nvSpPr>
          <p:cNvPr id="22556" name="AutoShape 10"/>
          <p:cNvSpPr>
            <a:spLocks noChangeArrowheads="1"/>
          </p:cNvSpPr>
          <p:nvPr/>
        </p:nvSpPr>
        <p:spPr bwMode="auto">
          <a:xfrm rot="-5400000" flipH="1" flipV="1">
            <a:off x="1550194" y="3347244"/>
            <a:ext cx="561975" cy="230187"/>
          </a:xfrm>
          <a:prstGeom prst="flowChartManualOperation">
            <a:avLst/>
          </a:prstGeom>
          <a:solidFill>
            <a:schemeClr val="bg1"/>
          </a:solidFill>
          <a:ln w="25400">
            <a:solidFill>
              <a:schemeClr val="tx1"/>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pPr>
            <a:endParaRPr lang="en-US" sz="900"/>
          </a:p>
        </p:txBody>
      </p:sp>
      <p:sp>
        <p:nvSpPr>
          <p:cNvPr id="22557" name="Line 40"/>
          <p:cNvSpPr>
            <a:spLocks noChangeShapeType="1"/>
          </p:cNvSpPr>
          <p:nvPr/>
        </p:nvSpPr>
        <p:spPr bwMode="auto">
          <a:xfrm rot="16200000" flipH="1">
            <a:off x="1621632" y="3359943"/>
            <a:ext cx="0" cy="201613"/>
          </a:xfrm>
          <a:prstGeom prst="line">
            <a:avLst/>
          </a:prstGeom>
          <a:noFill/>
          <a:ln w="25400">
            <a:solidFill>
              <a:schemeClr val="tx1"/>
            </a:solidFill>
            <a:round/>
            <a:headEnd type="triangle" w="med" len="med"/>
            <a:tailEnd type="none" w="med" len="med"/>
          </a:ln>
        </p:spPr>
        <p:txBody>
          <a:bodyPr/>
          <a:lstStyle/>
          <a:p>
            <a:endParaRPr lang="en-US"/>
          </a:p>
        </p:txBody>
      </p:sp>
      <p:sp>
        <p:nvSpPr>
          <p:cNvPr id="22558" name="Line 41"/>
          <p:cNvSpPr>
            <a:spLocks noChangeShapeType="1"/>
          </p:cNvSpPr>
          <p:nvPr/>
        </p:nvSpPr>
        <p:spPr bwMode="auto">
          <a:xfrm rot="-5400000">
            <a:off x="2086769" y="3479006"/>
            <a:ext cx="3175" cy="265113"/>
          </a:xfrm>
          <a:prstGeom prst="line">
            <a:avLst/>
          </a:prstGeom>
          <a:noFill/>
          <a:ln w="25400">
            <a:solidFill>
              <a:schemeClr val="tx1"/>
            </a:solidFill>
            <a:round/>
            <a:headEnd type="triangle" w="med" len="med"/>
            <a:tailEnd type="none" w="med" len="med"/>
          </a:ln>
        </p:spPr>
        <p:txBody>
          <a:bodyPr/>
          <a:lstStyle/>
          <a:p>
            <a:endParaRPr lang="en-US"/>
          </a:p>
        </p:txBody>
      </p:sp>
      <p:sp>
        <p:nvSpPr>
          <p:cNvPr id="22559" name="Line 45"/>
          <p:cNvSpPr>
            <a:spLocks noChangeShapeType="1"/>
          </p:cNvSpPr>
          <p:nvPr/>
        </p:nvSpPr>
        <p:spPr bwMode="auto">
          <a:xfrm rot="16200000" flipH="1">
            <a:off x="2035969" y="3251994"/>
            <a:ext cx="0" cy="182562"/>
          </a:xfrm>
          <a:prstGeom prst="line">
            <a:avLst/>
          </a:prstGeom>
          <a:noFill/>
          <a:ln w="25400">
            <a:solidFill>
              <a:schemeClr val="tx1"/>
            </a:solidFill>
            <a:round/>
            <a:headEnd type="triangle" w="med" len="med"/>
            <a:tailEnd type="none" w="med" len="med"/>
          </a:ln>
        </p:spPr>
        <p:txBody>
          <a:bodyPr/>
          <a:lstStyle/>
          <a:p>
            <a:endParaRPr lang="en-US"/>
          </a:p>
        </p:txBody>
      </p:sp>
      <p:sp>
        <p:nvSpPr>
          <p:cNvPr id="22560" name="Line 46"/>
          <p:cNvSpPr>
            <a:spLocks noChangeShapeType="1"/>
          </p:cNvSpPr>
          <p:nvPr/>
        </p:nvSpPr>
        <p:spPr bwMode="auto">
          <a:xfrm flipH="1" flipV="1">
            <a:off x="2133600" y="3051175"/>
            <a:ext cx="0" cy="311150"/>
          </a:xfrm>
          <a:prstGeom prst="line">
            <a:avLst/>
          </a:prstGeom>
          <a:noFill/>
          <a:ln w="25400">
            <a:solidFill>
              <a:schemeClr val="tx1"/>
            </a:solidFill>
            <a:round/>
            <a:headEnd/>
            <a:tailEnd type="none" w="lg" len="lg"/>
          </a:ln>
        </p:spPr>
        <p:txBody>
          <a:bodyPr/>
          <a:lstStyle/>
          <a:p>
            <a:endParaRPr lang="en-US"/>
          </a:p>
        </p:txBody>
      </p:sp>
      <p:sp>
        <p:nvSpPr>
          <p:cNvPr id="22561" name="Line 8"/>
          <p:cNvSpPr>
            <a:spLocks noChangeShapeType="1"/>
          </p:cNvSpPr>
          <p:nvPr/>
        </p:nvSpPr>
        <p:spPr bwMode="auto">
          <a:xfrm>
            <a:off x="5354638" y="4108450"/>
            <a:ext cx="628650" cy="0"/>
          </a:xfrm>
          <a:prstGeom prst="line">
            <a:avLst/>
          </a:prstGeom>
          <a:noFill/>
          <a:ln w="25400">
            <a:solidFill>
              <a:schemeClr val="tx1"/>
            </a:solidFill>
            <a:round/>
            <a:headEnd type="none" w="med" len="med"/>
            <a:tailEnd type="triangle" w="med" len="med"/>
          </a:ln>
        </p:spPr>
        <p:txBody>
          <a:bodyPr/>
          <a:lstStyle/>
          <a:p>
            <a:endParaRPr lang="en-US"/>
          </a:p>
        </p:txBody>
      </p:sp>
      <p:sp>
        <p:nvSpPr>
          <p:cNvPr id="22562" name="AutoShape 52"/>
          <p:cNvSpPr>
            <a:spLocks noChangeArrowheads="1"/>
          </p:cNvSpPr>
          <p:nvPr/>
        </p:nvSpPr>
        <p:spPr bwMode="auto">
          <a:xfrm>
            <a:off x="1168400" y="4122738"/>
            <a:ext cx="255588" cy="161925"/>
          </a:xfrm>
          <a:prstGeom prst="triangle">
            <a:avLst>
              <a:gd name="adj" fmla="val 50000"/>
            </a:avLst>
          </a:prstGeom>
          <a:noFill/>
          <a:ln w="25400">
            <a:solidFill>
              <a:schemeClr val="tx1"/>
            </a:solidFill>
            <a:miter lim="800000"/>
            <a:headEnd/>
            <a:tailEnd/>
          </a:ln>
        </p:spPr>
        <p:txBody>
          <a:bodyPr wrap="none" anchor="ctr"/>
          <a:lstStyle/>
          <a:p>
            <a:pPr>
              <a:lnSpc>
                <a:spcPct val="90000"/>
              </a:lnSpc>
              <a:spcBef>
                <a:spcPct val="25000"/>
              </a:spcBef>
              <a:buClr>
                <a:schemeClr val="bg1"/>
              </a:buClr>
              <a:buSzPct val="100000"/>
              <a:buFont typeface="Wingdings" pitchFamily="2" charset="2"/>
              <a:buNone/>
            </a:pPr>
            <a:endParaRPr lang="en-US"/>
          </a:p>
        </p:txBody>
      </p:sp>
      <p:sp>
        <p:nvSpPr>
          <p:cNvPr id="22605" name="Rectangle 17"/>
          <p:cNvSpPr>
            <a:spLocks noChangeArrowheads="1"/>
          </p:cNvSpPr>
          <p:nvPr/>
        </p:nvSpPr>
        <p:spPr bwMode="auto">
          <a:xfrm>
            <a:off x="4900613" y="3840163"/>
            <a:ext cx="452437" cy="933450"/>
          </a:xfrm>
          <a:prstGeom prst="rect">
            <a:avLst/>
          </a:prstGeom>
          <a:solidFill>
            <a:srgbClr val="FFC000"/>
          </a:solidFill>
          <a:ln w="25400">
            <a:solidFill>
              <a:srgbClr val="FF0000"/>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pPr>
            <a:r>
              <a:rPr lang="en-US" sz="1600" dirty="0" smtClean="0">
                <a:solidFill>
                  <a:srgbClr val="FF0000"/>
                </a:solidFill>
              </a:rPr>
              <a:t>d2e</a:t>
            </a:r>
            <a:endParaRPr lang="en-US" sz="1600" dirty="0">
              <a:solidFill>
                <a:srgbClr val="FF0000"/>
              </a:solidFill>
            </a:endParaRPr>
          </a:p>
        </p:txBody>
      </p:sp>
      <p:grpSp>
        <p:nvGrpSpPr>
          <p:cNvPr id="22564" name="Group 20"/>
          <p:cNvGrpSpPr>
            <a:grpSpLocks/>
          </p:cNvGrpSpPr>
          <p:nvPr/>
        </p:nvGrpSpPr>
        <p:grpSpPr bwMode="auto">
          <a:xfrm rot="5400000" flipH="1">
            <a:off x="1638300" y="2559050"/>
            <a:ext cx="395288" cy="598488"/>
            <a:chOff x="1707" y="2541"/>
            <a:chExt cx="156" cy="530"/>
          </a:xfrm>
        </p:grpSpPr>
        <p:sp>
          <p:nvSpPr>
            <p:cNvPr id="22603" name="Line 8"/>
            <p:cNvSpPr>
              <a:spLocks noChangeShapeType="1"/>
            </p:cNvSpPr>
            <p:nvPr/>
          </p:nvSpPr>
          <p:spPr bwMode="auto">
            <a:xfrm rot="16200000" flipH="1">
              <a:off x="1598" y="2806"/>
              <a:ext cx="530" cy="0"/>
            </a:xfrm>
            <a:prstGeom prst="line">
              <a:avLst/>
            </a:prstGeom>
            <a:noFill/>
            <a:ln w="25400">
              <a:solidFill>
                <a:schemeClr val="tx1"/>
              </a:solidFill>
              <a:round/>
              <a:headEnd type="none" w="med" len="med"/>
              <a:tailEnd type="triangle" w="med" len="med"/>
            </a:ln>
          </p:spPr>
          <p:txBody>
            <a:bodyPr/>
            <a:lstStyle/>
            <a:p>
              <a:endParaRPr lang="en-US"/>
            </a:p>
          </p:txBody>
        </p:sp>
        <p:sp>
          <p:nvSpPr>
            <p:cNvPr id="22604" name="Line 22"/>
            <p:cNvSpPr>
              <a:spLocks noChangeShapeType="1"/>
            </p:cNvSpPr>
            <p:nvPr/>
          </p:nvSpPr>
          <p:spPr bwMode="auto">
            <a:xfrm rot="5400000" flipH="1" flipV="1">
              <a:off x="1785" y="2466"/>
              <a:ext cx="0" cy="155"/>
            </a:xfrm>
            <a:prstGeom prst="line">
              <a:avLst/>
            </a:prstGeom>
            <a:noFill/>
            <a:ln w="25400">
              <a:solidFill>
                <a:schemeClr val="tx1"/>
              </a:solidFill>
              <a:round/>
              <a:headEnd type="none" w="med" len="med"/>
              <a:tailEnd type="none" w="med" len="med"/>
            </a:ln>
          </p:spPr>
          <p:txBody>
            <a:bodyPr/>
            <a:lstStyle/>
            <a:p>
              <a:endParaRPr lang="en-US"/>
            </a:p>
          </p:txBody>
        </p:sp>
      </p:grpSp>
      <p:sp>
        <p:nvSpPr>
          <p:cNvPr id="22601" name="Rectangle 17"/>
          <p:cNvSpPr>
            <a:spLocks noChangeArrowheads="1"/>
          </p:cNvSpPr>
          <p:nvPr/>
        </p:nvSpPr>
        <p:spPr bwMode="auto">
          <a:xfrm flipV="1">
            <a:off x="4894263" y="2814638"/>
            <a:ext cx="452437" cy="933450"/>
          </a:xfrm>
          <a:prstGeom prst="rect">
            <a:avLst/>
          </a:prstGeom>
          <a:solidFill>
            <a:srgbClr val="FFC000"/>
          </a:solidFill>
          <a:ln w="25400">
            <a:solidFill>
              <a:srgbClr val="FF0000"/>
            </a:solidFill>
            <a:miter lim="800000"/>
            <a:headEnd/>
            <a:tailEnd/>
          </a:ln>
        </p:spPr>
        <p:txBody>
          <a:bodyPr vert="eaVert" wrap="none" anchor="ctr"/>
          <a:lstStyle/>
          <a:p>
            <a:pPr algn="ctr">
              <a:lnSpc>
                <a:spcPct val="90000"/>
              </a:lnSpc>
              <a:spcBef>
                <a:spcPct val="25000"/>
              </a:spcBef>
              <a:buClr>
                <a:schemeClr val="bg1"/>
              </a:buClr>
              <a:buSzPct val="100000"/>
              <a:buFont typeface="Wingdings" pitchFamily="2" charset="2"/>
              <a:buNone/>
            </a:pPr>
            <a:r>
              <a:rPr lang="en-US" sz="1400" dirty="0" smtClean="0">
                <a:solidFill>
                  <a:srgbClr val="FF0000"/>
                </a:solidFill>
              </a:rPr>
              <a:t>redirect</a:t>
            </a:r>
            <a:endParaRPr lang="en-US" sz="1400" dirty="0">
              <a:solidFill>
                <a:srgbClr val="FF0000"/>
              </a:solidFill>
            </a:endParaRPr>
          </a:p>
        </p:txBody>
      </p:sp>
      <p:grpSp>
        <p:nvGrpSpPr>
          <p:cNvPr id="22566" name="Group 77"/>
          <p:cNvGrpSpPr>
            <a:grpSpLocks/>
          </p:cNvGrpSpPr>
          <p:nvPr/>
        </p:nvGrpSpPr>
        <p:grpSpPr bwMode="auto">
          <a:xfrm>
            <a:off x="1193800" y="2039938"/>
            <a:ext cx="338138" cy="944562"/>
            <a:chOff x="680" y="1285"/>
            <a:chExt cx="285" cy="595"/>
          </a:xfrm>
        </p:grpSpPr>
        <p:sp>
          <p:nvSpPr>
            <p:cNvPr id="22599" name="Rectangle 17"/>
            <p:cNvSpPr>
              <a:spLocks noChangeArrowheads="1"/>
            </p:cNvSpPr>
            <p:nvPr/>
          </p:nvSpPr>
          <p:spPr bwMode="auto">
            <a:xfrm flipV="1">
              <a:off x="680" y="1285"/>
              <a:ext cx="285" cy="595"/>
            </a:xfrm>
            <a:prstGeom prst="rect">
              <a:avLst/>
            </a:prstGeom>
            <a:solidFill>
              <a:srgbClr val="FFC000"/>
            </a:solidFill>
            <a:ln w="25400">
              <a:solidFill>
                <a:schemeClr val="tx1"/>
              </a:solidFill>
              <a:miter lim="800000"/>
              <a:headEnd/>
              <a:tailEnd/>
            </a:ln>
          </p:spPr>
          <p:txBody>
            <a:bodyPr vert="eaVert" wrap="none" anchor="ctr"/>
            <a:lstStyle/>
            <a:p>
              <a:pPr algn="ctr">
                <a:lnSpc>
                  <a:spcPct val="90000"/>
                </a:lnSpc>
                <a:spcBef>
                  <a:spcPct val="25000"/>
                </a:spcBef>
                <a:buClr>
                  <a:schemeClr val="bg1"/>
                </a:buClr>
                <a:buSzPct val="100000"/>
                <a:buFont typeface="Wingdings" pitchFamily="2" charset="2"/>
                <a:buNone/>
              </a:pPr>
              <a:r>
                <a:rPr lang="en-US" sz="1400"/>
                <a:t>  fEpoch</a:t>
              </a:r>
            </a:p>
          </p:txBody>
        </p:sp>
        <p:sp>
          <p:nvSpPr>
            <p:cNvPr id="22600" name="AutoShape 52"/>
            <p:cNvSpPr>
              <a:spLocks noChangeArrowheads="1"/>
            </p:cNvSpPr>
            <p:nvPr/>
          </p:nvSpPr>
          <p:spPr bwMode="auto">
            <a:xfrm>
              <a:off x="739" y="1775"/>
              <a:ext cx="161" cy="102"/>
            </a:xfrm>
            <a:prstGeom prst="triangle">
              <a:avLst>
                <a:gd name="adj" fmla="val 50000"/>
              </a:avLst>
            </a:prstGeom>
            <a:noFill/>
            <a:ln w="25400">
              <a:solidFill>
                <a:schemeClr val="tx1"/>
              </a:solidFill>
              <a:miter lim="800000"/>
              <a:headEnd/>
              <a:tailEnd/>
            </a:ln>
          </p:spPr>
          <p:txBody>
            <a:bodyPr wrap="none" anchor="ctr"/>
            <a:lstStyle/>
            <a:p>
              <a:pPr>
                <a:lnSpc>
                  <a:spcPct val="90000"/>
                </a:lnSpc>
                <a:spcBef>
                  <a:spcPct val="25000"/>
                </a:spcBef>
                <a:buClr>
                  <a:schemeClr val="bg1"/>
                </a:buClr>
                <a:buSzPct val="100000"/>
                <a:buFont typeface="Wingdings" pitchFamily="2" charset="2"/>
                <a:buNone/>
              </a:pPr>
              <a:endParaRPr lang="en-US"/>
            </a:p>
          </p:txBody>
        </p:sp>
      </p:grpSp>
      <p:grpSp>
        <p:nvGrpSpPr>
          <p:cNvPr id="22567" name="Group 76"/>
          <p:cNvGrpSpPr>
            <a:grpSpLocks/>
          </p:cNvGrpSpPr>
          <p:nvPr/>
        </p:nvGrpSpPr>
        <p:grpSpPr bwMode="auto">
          <a:xfrm rot="5400000">
            <a:off x="6330950" y="2625725"/>
            <a:ext cx="290513" cy="944563"/>
            <a:chOff x="2665" y="1267"/>
            <a:chExt cx="285" cy="595"/>
          </a:xfrm>
        </p:grpSpPr>
        <p:sp>
          <p:nvSpPr>
            <p:cNvPr id="22597" name="Rectangle 17"/>
            <p:cNvSpPr>
              <a:spLocks noChangeArrowheads="1"/>
            </p:cNvSpPr>
            <p:nvPr/>
          </p:nvSpPr>
          <p:spPr bwMode="auto">
            <a:xfrm flipV="1">
              <a:off x="2665" y="1267"/>
              <a:ext cx="285" cy="595"/>
            </a:xfrm>
            <a:prstGeom prst="rect">
              <a:avLst/>
            </a:prstGeom>
            <a:solidFill>
              <a:srgbClr val="FFC000"/>
            </a:solidFill>
            <a:ln w="25400">
              <a:solidFill>
                <a:schemeClr val="tx1"/>
              </a:solidFill>
              <a:miter lim="800000"/>
              <a:headEnd/>
              <a:tailEnd/>
            </a:ln>
          </p:spPr>
          <p:txBody>
            <a:bodyPr vert="eaVert" wrap="none" anchor="ctr"/>
            <a:lstStyle/>
            <a:p>
              <a:pPr algn="ctr">
                <a:lnSpc>
                  <a:spcPct val="90000"/>
                </a:lnSpc>
                <a:spcBef>
                  <a:spcPct val="25000"/>
                </a:spcBef>
                <a:buClr>
                  <a:schemeClr val="bg1"/>
                </a:buClr>
                <a:buSzPct val="100000"/>
                <a:buFont typeface="Wingdings" pitchFamily="2" charset="2"/>
                <a:buNone/>
              </a:pPr>
              <a:r>
                <a:rPr lang="en-US" sz="1400"/>
                <a:t>  eEpoch</a:t>
              </a:r>
            </a:p>
          </p:txBody>
        </p:sp>
        <p:sp>
          <p:nvSpPr>
            <p:cNvPr id="22598" name="AutoShape 52"/>
            <p:cNvSpPr>
              <a:spLocks noChangeArrowheads="1"/>
            </p:cNvSpPr>
            <p:nvPr/>
          </p:nvSpPr>
          <p:spPr bwMode="auto">
            <a:xfrm>
              <a:off x="2724" y="1757"/>
              <a:ext cx="161" cy="102"/>
            </a:xfrm>
            <a:prstGeom prst="triangle">
              <a:avLst>
                <a:gd name="adj" fmla="val 50000"/>
              </a:avLst>
            </a:prstGeom>
            <a:noFill/>
            <a:ln w="25400">
              <a:solidFill>
                <a:schemeClr val="tx1"/>
              </a:solidFill>
              <a:miter lim="800000"/>
              <a:headEnd/>
              <a:tailEnd/>
            </a:ln>
          </p:spPr>
          <p:txBody>
            <a:bodyPr rot="10800000" vert="eaVert" wrap="none" anchor="ctr"/>
            <a:lstStyle/>
            <a:p>
              <a:pPr>
                <a:lnSpc>
                  <a:spcPct val="90000"/>
                </a:lnSpc>
                <a:spcBef>
                  <a:spcPct val="25000"/>
                </a:spcBef>
                <a:buClr>
                  <a:schemeClr val="bg1"/>
                </a:buClr>
                <a:buSzPct val="100000"/>
                <a:buFont typeface="Wingdings" pitchFamily="2" charset="2"/>
                <a:buNone/>
              </a:pPr>
              <a:endParaRPr lang="en-US"/>
            </a:p>
          </p:txBody>
        </p:sp>
      </p:grpSp>
      <p:sp>
        <p:nvSpPr>
          <p:cNvPr id="22568" name="Line 49"/>
          <p:cNvSpPr>
            <a:spLocks noChangeShapeType="1"/>
          </p:cNvSpPr>
          <p:nvPr/>
        </p:nvSpPr>
        <p:spPr bwMode="auto">
          <a:xfrm flipH="1" flipV="1">
            <a:off x="2363788" y="3752850"/>
            <a:ext cx="0" cy="296863"/>
          </a:xfrm>
          <a:prstGeom prst="line">
            <a:avLst/>
          </a:prstGeom>
          <a:noFill/>
          <a:ln w="25400">
            <a:solidFill>
              <a:schemeClr val="tx1"/>
            </a:solidFill>
            <a:round/>
            <a:headEnd type="none" w="med" len="med"/>
            <a:tailEnd type="triangle" w="med" len="med"/>
          </a:ln>
        </p:spPr>
        <p:txBody>
          <a:bodyPr/>
          <a:lstStyle/>
          <a:p>
            <a:endParaRPr lang="en-US"/>
          </a:p>
        </p:txBody>
      </p:sp>
      <p:sp>
        <p:nvSpPr>
          <p:cNvPr id="22569" name="Line 8"/>
          <p:cNvSpPr>
            <a:spLocks noChangeShapeType="1"/>
          </p:cNvSpPr>
          <p:nvPr/>
        </p:nvSpPr>
        <p:spPr bwMode="auto">
          <a:xfrm flipH="1">
            <a:off x="7072313" y="3435350"/>
            <a:ext cx="274637" cy="0"/>
          </a:xfrm>
          <a:prstGeom prst="line">
            <a:avLst/>
          </a:prstGeom>
          <a:noFill/>
          <a:ln w="25400">
            <a:solidFill>
              <a:schemeClr val="tx1"/>
            </a:solidFill>
            <a:round/>
            <a:headEnd/>
            <a:tailEnd type="none" w="lg" len="lg"/>
          </a:ln>
        </p:spPr>
        <p:txBody>
          <a:bodyPr/>
          <a:lstStyle/>
          <a:p>
            <a:endParaRPr lang="en-US"/>
          </a:p>
        </p:txBody>
      </p:sp>
      <p:grpSp>
        <p:nvGrpSpPr>
          <p:cNvPr id="22570" name="Group 20"/>
          <p:cNvGrpSpPr>
            <a:grpSpLocks/>
          </p:cNvGrpSpPr>
          <p:nvPr/>
        </p:nvGrpSpPr>
        <p:grpSpPr bwMode="auto">
          <a:xfrm rot="5400000" flipH="1">
            <a:off x="6086475" y="2168525"/>
            <a:ext cx="538163" cy="1979613"/>
            <a:chOff x="1707" y="2541"/>
            <a:chExt cx="156" cy="530"/>
          </a:xfrm>
        </p:grpSpPr>
        <p:sp>
          <p:nvSpPr>
            <p:cNvPr id="22595" name="Line 8"/>
            <p:cNvSpPr>
              <a:spLocks noChangeShapeType="1"/>
            </p:cNvSpPr>
            <p:nvPr/>
          </p:nvSpPr>
          <p:spPr bwMode="auto">
            <a:xfrm rot="16200000" flipH="1">
              <a:off x="1598" y="2806"/>
              <a:ext cx="530" cy="0"/>
            </a:xfrm>
            <a:prstGeom prst="line">
              <a:avLst/>
            </a:prstGeom>
            <a:noFill/>
            <a:ln w="25400">
              <a:solidFill>
                <a:schemeClr val="tx1"/>
              </a:solidFill>
              <a:round/>
              <a:headEnd type="none" w="med" len="med"/>
              <a:tailEnd type="triangle" w="med" len="med"/>
            </a:ln>
          </p:spPr>
          <p:txBody>
            <a:bodyPr/>
            <a:lstStyle/>
            <a:p>
              <a:endParaRPr lang="en-US"/>
            </a:p>
          </p:txBody>
        </p:sp>
        <p:sp>
          <p:nvSpPr>
            <p:cNvPr id="22596" name="Line 22"/>
            <p:cNvSpPr>
              <a:spLocks noChangeShapeType="1"/>
            </p:cNvSpPr>
            <p:nvPr/>
          </p:nvSpPr>
          <p:spPr bwMode="auto">
            <a:xfrm rot="5400000" flipH="1" flipV="1">
              <a:off x="1785" y="2466"/>
              <a:ext cx="0" cy="155"/>
            </a:xfrm>
            <a:prstGeom prst="line">
              <a:avLst/>
            </a:prstGeom>
            <a:noFill/>
            <a:ln w="25400">
              <a:solidFill>
                <a:schemeClr val="tx1"/>
              </a:solidFill>
              <a:round/>
              <a:headEnd type="none" w="med" len="med"/>
              <a:tailEnd type="none" w="med" len="med"/>
            </a:ln>
          </p:spPr>
          <p:txBody>
            <a:bodyPr/>
            <a:lstStyle/>
            <a:p>
              <a:endParaRPr lang="en-US"/>
            </a:p>
          </p:txBody>
        </p:sp>
      </p:grpSp>
      <p:grpSp>
        <p:nvGrpSpPr>
          <p:cNvPr id="22572" name="Group 20"/>
          <p:cNvGrpSpPr>
            <a:grpSpLocks/>
          </p:cNvGrpSpPr>
          <p:nvPr/>
        </p:nvGrpSpPr>
        <p:grpSpPr bwMode="auto">
          <a:xfrm rot="16200000" flipH="1">
            <a:off x="5581650" y="3216275"/>
            <a:ext cx="509588" cy="255588"/>
            <a:chOff x="1707" y="2541"/>
            <a:chExt cx="156" cy="530"/>
          </a:xfrm>
        </p:grpSpPr>
        <p:sp>
          <p:nvSpPr>
            <p:cNvPr id="22593" name="Line 8"/>
            <p:cNvSpPr>
              <a:spLocks noChangeShapeType="1"/>
            </p:cNvSpPr>
            <p:nvPr/>
          </p:nvSpPr>
          <p:spPr bwMode="auto">
            <a:xfrm rot="16200000" flipH="1">
              <a:off x="1598" y="2806"/>
              <a:ext cx="530" cy="0"/>
            </a:xfrm>
            <a:prstGeom prst="line">
              <a:avLst/>
            </a:prstGeom>
            <a:noFill/>
            <a:ln w="25400">
              <a:solidFill>
                <a:schemeClr val="tx1"/>
              </a:solidFill>
              <a:round/>
              <a:headEnd type="none" w="med" len="med"/>
              <a:tailEnd type="triangle" w="med" len="med"/>
            </a:ln>
          </p:spPr>
          <p:txBody>
            <a:bodyPr/>
            <a:lstStyle/>
            <a:p>
              <a:endParaRPr lang="en-US"/>
            </a:p>
          </p:txBody>
        </p:sp>
        <p:sp>
          <p:nvSpPr>
            <p:cNvPr id="22594" name="Line 22"/>
            <p:cNvSpPr>
              <a:spLocks noChangeShapeType="1"/>
            </p:cNvSpPr>
            <p:nvPr/>
          </p:nvSpPr>
          <p:spPr bwMode="auto">
            <a:xfrm rot="5400000">
              <a:off x="1785" y="2466"/>
              <a:ext cx="0" cy="155"/>
            </a:xfrm>
            <a:prstGeom prst="line">
              <a:avLst/>
            </a:prstGeom>
            <a:noFill/>
            <a:ln w="25400">
              <a:solidFill>
                <a:schemeClr val="tx1"/>
              </a:solidFill>
              <a:round/>
              <a:headEnd type="none" w="med" len="med"/>
              <a:tailEnd type="none" w="med" len="med"/>
            </a:ln>
          </p:spPr>
          <p:txBody>
            <a:bodyPr/>
            <a:lstStyle/>
            <a:p>
              <a:endParaRPr lang="en-US"/>
            </a:p>
          </p:txBody>
        </p:sp>
      </p:grpSp>
      <p:sp>
        <p:nvSpPr>
          <p:cNvPr id="22573" name="Line 8"/>
          <p:cNvSpPr>
            <a:spLocks noChangeShapeType="1"/>
          </p:cNvSpPr>
          <p:nvPr/>
        </p:nvSpPr>
        <p:spPr bwMode="auto">
          <a:xfrm flipH="1">
            <a:off x="5707063" y="3095625"/>
            <a:ext cx="292100" cy="0"/>
          </a:xfrm>
          <a:prstGeom prst="line">
            <a:avLst/>
          </a:prstGeom>
          <a:noFill/>
          <a:ln w="25400">
            <a:solidFill>
              <a:schemeClr val="tx1"/>
            </a:solidFill>
            <a:round/>
            <a:headEnd/>
            <a:tailEnd type="none" w="lg" len="lg"/>
          </a:ln>
        </p:spPr>
        <p:txBody>
          <a:bodyPr/>
          <a:lstStyle/>
          <a:p>
            <a:endParaRPr lang="en-US"/>
          </a:p>
        </p:txBody>
      </p:sp>
      <p:sp>
        <p:nvSpPr>
          <p:cNvPr id="22574" name="Line 8"/>
          <p:cNvSpPr>
            <a:spLocks noChangeShapeType="1"/>
          </p:cNvSpPr>
          <p:nvPr/>
        </p:nvSpPr>
        <p:spPr bwMode="auto">
          <a:xfrm flipH="1">
            <a:off x="2138363" y="3071813"/>
            <a:ext cx="2741612" cy="0"/>
          </a:xfrm>
          <a:prstGeom prst="line">
            <a:avLst/>
          </a:prstGeom>
          <a:noFill/>
          <a:ln w="25400">
            <a:solidFill>
              <a:schemeClr val="tx1"/>
            </a:solidFill>
            <a:round/>
            <a:headEnd/>
            <a:tailEnd type="none" w="lg" len="lg"/>
          </a:ln>
        </p:spPr>
        <p:txBody>
          <a:bodyPr/>
          <a:lstStyle/>
          <a:p>
            <a:endParaRPr lang="en-US"/>
          </a:p>
        </p:txBody>
      </p:sp>
      <p:sp>
        <p:nvSpPr>
          <p:cNvPr id="22575" name="Line 23"/>
          <p:cNvSpPr>
            <a:spLocks noChangeShapeType="1"/>
          </p:cNvSpPr>
          <p:nvPr/>
        </p:nvSpPr>
        <p:spPr bwMode="auto">
          <a:xfrm rot="5400000">
            <a:off x="2893219" y="2670969"/>
            <a:ext cx="0" cy="3992562"/>
          </a:xfrm>
          <a:prstGeom prst="line">
            <a:avLst/>
          </a:prstGeom>
          <a:noFill/>
          <a:ln w="25400">
            <a:solidFill>
              <a:schemeClr val="tx1"/>
            </a:solidFill>
            <a:round/>
            <a:headEnd type="triangle" w="med" len="med"/>
            <a:tailEnd type="none" w="med" len="med"/>
          </a:ln>
        </p:spPr>
        <p:txBody>
          <a:bodyPr/>
          <a:lstStyle/>
          <a:p>
            <a:endParaRPr lang="en-US"/>
          </a:p>
        </p:txBody>
      </p:sp>
      <p:sp>
        <p:nvSpPr>
          <p:cNvPr id="22576" name="Line 15"/>
          <p:cNvSpPr>
            <a:spLocks noChangeShapeType="1"/>
          </p:cNvSpPr>
          <p:nvPr/>
        </p:nvSpPr>
        <p:spPr bwMode="auto">
          <a:xfrm flipH="1" flipV="1">
            <a:off x="901700" y="2655888"/>
            <a:ext cx="0" cy="2008187"/>
          </a:xfrm>
          <a:prstGeom prst="line">
            <a:avLst/>
          </a:prstGeom>
          <a:noFill/>
          <a:ln w="25400">
            <a:solidFill>
              <a:schemeClr val="tx1"/>
            </a:solidFill>
            <a:round/>
            <a:headEnd/>
            <a:tailEnd/>
          </a:ln>
        </p:spPr>
        <p:txBody>
          <a:bodyPr/>
          <a:lstStyle/>
          <a:p>
            <a:endParaRPr lang="en-US"/>
          </a:p>
        </p:txBody>
      </p:sp>
      <p:sp>
        <p:nvSpPr>
          <p:cNvPr id="22577" name="Line 8"/>
          <p:cNvSpPr>
            <a:spLocks noChangeShapeType="1"/>
          </p:cNvSpPr>
          <p:nvPr/>
        </p:nvSpPr>
        <p:spPr bwMode="auto">
          <a:xfrm flipH="1">
            <a:off x="896938" y="2667000"/>
            <a:ext cx="292100" cy="0"/>
          </a:xfrm>
          <a:prstGeom prst="line">
            <a:avLst/>
          </a:prstGeom>
          <a:noFill/>
          <a:ln w="25400">
            <a:solidFill>
              <a:schemeClr val="tx1"/>
            </a:solidFill>
            <a:round/>
            <a:headEnd/>
            <a:tailEnd type="none" w="lg" len="lg"/>
          </a:ln>
        </p:spPr>
        <p:txBody>
          <a:bodyPr/>
          <a:lstStyle/>
          <a:p>
            <a:endParaRPr lang="en-US"/>
          </a:p>
        </p:txBody>
      </p:sp>
      <p:sp>
        <p:nvSpPr>
          <p:cNvPr id="22579" name="Line 27"/>
          <p:cNvSpPr>
            <a:spLocks noChangeShapeType="1"/>
          </p:cNvSpPr>
          <p:nvPr/>
        </p:nvSpPr>
        <p:spPr bwMode="auto">
          <a:xfrm>
            <a:off x="4132263" y="3522663"/>
            <a:ext cx="0" cy="1614487"/>
          </a:xfrm>
          <a:prstGeom prst="line">
            <a:avLst/>
          </a:prstGeom>
          <a:noFill/>
          <a:ln w="25400">
            <a:solidFill>
              <a:schemeClr val="tx1"/>
            </a:solidFill>
            <a:round/>
            <a:headEnd type="none" w="med" len="med"/>
            <a:tailEnd type="triangle" w="med" len="med"/>
          </a:ln>
        </p:spPr>
        <p:txBody>
          <a:bodyPr/>
          <a:lstStyle/>
          <a:p>
            <a:endParaRPr lang="en-US"/>
          </a:p>
        </p:txBody>
      </p:sp>
      <p:sp>
        <p:nvSpPr>
          <p:cNvPr id="22580" name="Line 28"/>
          <p:cNvSpPr>
            <a:spLocks noChangeShapeType="1"/>
          </p:cNvSpPr>
          <p:nvPr/>
        </p:nvSpPr>
        <p:spPr bwMode="auto">
          <a:xfrm flipH="1">
            <a:off x="4291013" y="3690938"/>
            <a:ext cx="0" cy="1446212"/>
          </a:xfrm>
          <a:prstGeom prst="line">
            <a:avLst/>
          </a:prstGeom>
          <a:noFill/>
          <a:ln w="25400">
            <a:solidFill>
              <a:schemeClr val="tx1"/>
            </a:solidFill>
            <a:round/>
            <a:headEnd type="none" w="med" len="med"/>
            <a:tailEnd type="triangle" w="med" len="med"/>
          </a:ln>
        </p:spPr>
        <p:txBody>
          <a:bodyPr/>
          <a:lstStyle/>
          <a:p>
            <a:endParaRPr lang="en-US"/>
          </a:p>
        </p:txBody>
      </p:sp>
      <p:sp>
        <p:nvSpPr>
          <p:cNvPr id="22583" name="Oval 37"/>
          <p:cNvSpPr>
            <a:spLocks noChangeArrowheads="1"/>
          </p:cNvSpPr>
          <p:nvPr/>
        </p:nvSpPr>
        <p:spPr bwMode="auto">
          <a:xfrm>
            <a:off x="2214563" y="3470275"/>
            <a:ext cx="425450" cy="287338"/>
          </a:xfrm>
          <a:prstGeom prst="ellipse">
            <a:avLst/>
          </a:prstGeom>
          <a:noFill/>
          <a:ln w="25400">
            <a:solidFill>
              <a:schemeClr val="tx1"/>
            </a:solidFill>
            <a:round/>
            <a:headEnd/>
            <a:tailEnd/>
          </a:ln>
        </p:spPr>
        <p:txBody>
          <a:bodyPr wrap="none" anchor="ctr"/>
          <a:lstStyle/>
          <a:p>
            <a:pPr algn="ctr">
              <a:lnSpc>
                <a:spcPct val="90000"/>
              </a:lnSpc>
              <a:spcBef>
                <a:spcPct val="25000"/>
              </a:spcBef>
              <a:buClr>
                <a:schemeClr val="bg1"/>
              </a:buClr>
              <a:buSzPct val="100000"/>
              <a:buFont typeface="Wingdings" pitchFamily="2" charset="2"/>
              <a:buNone/>
            </a:pPr>
            <a:r>
              <a:rPr lang="en-US" sz="1200" dirty="0" smtClean="0"/>
              <a:t>nap</a:t>
            </a:r>
            <a:endParaRPr lang="en-US" sz="1200" dirty="0"/>
          </a:p>
        </p:txBody>
      </p:sp>
      <p:sp>
        <p:nvSpPr>
          <p:cNvPr id="22584" name="Line 8"/>
          <p:cNvSpPr>
            <a:spLocks noChangeShapeType="1"/>
          </p:cNvSpPr>
          <p:nvPr/>
        </p:nvSpPr>
        <p:spPr bwMode="auto">
          <a:xfrm>
            <a:off x="1511300" y="4044950"/>
            <a:ext cx="839788" cy="0"/>
          </a:xfrm>
          <a:prstGeom prst="line">
            <a:avLst/>
          </a:prstGeom>
          <a:noFill/>
          <a:ln w="25400">
            <a:solidFill>
              <a:schemeClr val="tx1"/>
            </a:solidFill>
            <a:round/>
            <a:headEnd/>
            <a:tailEnd type="none" w="lg" len="lg"/>
          </a:ln>
        </p:spPr>
        <p:txBody>
          <a:bodyPr/>
          <a:lstStyle/>
          <a:p>
            <a:endParaRPr lang="en-US"/>
          </a:p>
        </p:txBody>
      </p:sp>
      <p:sp>
        <p:nvSpPr>
          <p:cNvPr id="22585" name="Line 23"/>
          <p:cNvSpPr>
            <a:spLocks noChangeShapeType="1"/>
          </p:cNvSpPr>
          <p:nvPr/>
        </p:nvSpPr>
        <p:spPr bwMode="auto">
          <a:xfrm rot="16200000" flipV="1">
            <a:off x="3317082" y="2915443"/>
            <a:ext cx="0" cy="3160713"/>
          </a:xfrm>
          <a:prstGeom prst="line">
            <a:avLst/>
          </a:prstGeom>
          <a:noFill/>
          <a:ln w="25400">
            <a:solidFill>
              <a:schemeClr val="tx1"/>
            </a:solidFill>
            <a:round/>
            <a:headEnd type="triangle" w="med" len="med"/>
            <a:tailEnd type="none" w="med" len="med"/>
          </a:ln>
        </p:spPr>
        <p:txBody>
          <a:bodyPr/>
          <a:lstStyle/>
          <a:p>
            <a:endParaRPr lang="en-US"/>
          </a:p>
        </p:txBody>
      </p:sp>
      <p:sp>
        <p:nvSpPr>
          <p:cNvPr id="22611" name="Rectangle 17"/>
          <p:cNvSpPr>
            <a:spLocks noChangeArrowheads="1"/>
          </p:cNvSpPr>
          <p:nvPr/>
        </p:nvSpPr>
        <p:spPr bwMode="auto">
          <a:xfrm>
            <a:off x="3795713" y="5135563"/>
            <a:ext cx="2881312" cy="590550"/>
          </a:xfrm>
          <a:prstGeom prst="rect">
            <a:avLst/>
          </a:prstGeom>
          <a:solidFill>
            <a:srgbClr val="FFC000"/>
          </a:solidFill>
          <a:ln w="25400">
            <a:solidFill>
              <a:srgbClr val="FF0000"/>
            </a:solidFill>
            <a:miter lim="800000"/>
            <a:headEnd/>
            <a:tailEnd/>
          </a:ln>
        </p:spPr>
        <p:txBody>
          <a:bodyPr wrap="none" anchor="ctr"/>
          <a:lstStyle/>
          <a:p>
            <a:pPr algn="ctr">
              <a:lnSpc>
                <a:spcPct val="90000"/>
              </a:lnSpc>
              <a:spcBef>
                <a:spcPct val="25000"/>
              </a:spcBef>
              <a:buClr>
                <a:schemeClr val="bg1"/>
              </a:buClr>
              <a:buSzPct val="100000"/>
              <a:buFont typeface="Wingdings" pitchFamily="2" charset="2"/>
              <a:buNone/>
            </a:pPr>
            <a:r>
              <a:rPr lang="en-US" sz="1600">
                <a:solidFill>
                  <a:srgbClr val="FF0000"/>
                </a:solidFill>
              </a:rPr>
              <a:t>scoreboard</a:t>
            </a:r>
          </a:p>
        </p:txBody>
      </p:sp>
      <p:sp>
        <p:nvSpPr>
          <p:cNvPr id="22613" name="Line 28"/>
          <p:cNvSpPr>
            <a:spLocks noChangeShapeType="1"/>
          </p:cNvSpPr>
          <p:nvPr/>
        </p:nvSpPr>
        <p:spPr bwMode="auto">
          <a:xfrm flipH="1">
            <a:off x="3929063" y="4233863"/>
            <a:ext cx="0" cy="904875"/>
          </a:xfrm>
          <a:prstGeom prst="line">
            <a:avLst/>
          </a:prstGeom>
          <a:noFill/>
          <a:ln w="25400">
            <a:solidFill>
              <a:schemeClr val="tx1"/>
            </a:solidFill>
            <a:round/>
            <a:headEnd type="none" w="med" len="med"/>
            <a:tailEnd type="triangle" w="med" len="med"/>
          </a:ln>
        </p:spPr>
        <p:txBody>
          <a:bodyPr/>
          <a:lstStyle/>
          <a:p>
            <a:endParaRPr lang="en-US"/>
          </a:p>
        </p:txBody>
      </p:sp>
      <p:sp>
        <p:nvSpPr>
          <p:cNvPr id="22614" name="Line 8"/>
          <p:cNvSpPr>
            <a:spLocks noChangeShapeType="1"/>
          </p:cNvSpPr>
          <p:nvPr/>
        </p:nvSpPr>
        <p:spPr bwMode="auto">
          <a:xfrm rot="5400000">
            <a:off x="6134100" y="4714876"/>
            <a:ext cx="841375" cy="0"/>
          </a:xfrm>
          <a:prstGeom prst="line">
            <a:avLst/>
          </a:prstGeom>
          <a:noFill/>
          <a:ln w="25400">
            <a:solidFill>
              <a:schemeClr val="tx1"/>
            </a:solidFill>
            <a:round/>
            <a:headEnd type="none" w="med" len="med"/>
            <a:tailEnd type="triangle" w="med" len="med"/>
          </a:ln>
        </p:spPr>
        <p:txBody>
          <a:bodyPr/>
          <a:lstStyle/>
          <a:p>
            <a:endParaRPr lang="en-US"/>
          </a:p>
        </p:txBody>
      </p:sp>
      <p:sp>
        <p:nvSpPr>
          <p:cNvPr id="22615" name="Line 31"/>
          <p:cNvSpPr>
            <a:spLocks noChangeShapeType="1"/>
          </p:cNvSpPr>
          <p:nvPr/>
        </p:nvSpPr>
        <p:spPr bwMode="auto">
          <a:xfrm flipH="1" flipV="1">
            <a:off x="5146675" y="4764088"/>
            <a:ext cx="0" cy="358775"/>
          </a:xfrm>
          <a:prstGeom prst="line">
            <a:avLst/>
          </a:prstGeom>
          <a:noFill/>
          <a:ln w="25400">
            <a:solidFill>
              <a:schemeClr val="tx1"/>
            </a:solidFill>
            <a:round/>
            <a:headEnd type="none" w="med" len="med"/>
            <a:tailEnd type="triangle" w="med" len="med"/>
          </a:ln>
        </p:spPr>
        <p:txBody>
          <a:bodyPr/>
          <a:lstStyle/>
          <a:p>
            <a:endParaRPr lang="en-US"/>
          </a:p>
        </p:txBody>
      </p:sp>
      <p:sp>
        <p:nvSpPr>
          <p:cNvPr id="75" name="Line 19"/>
          <p:cNvSpPr>
            <a:spLocks noChangeShapeType="1"/>
          </p:cNvSpPr>
          <p:nvPr/>
        </p:nvSpPr>
        <p:spPr bwMode="auto">
          <a:xfrm rot="5400000" flipH="1" flipV="1">
            <a:off x="7146927" y="2892471"/>
            <a:ext cx="1" cy="396876"/>
          </a:xfrm>
          <a:prstGeom prst="line">
            <a:avLst/>
          </a:prstGeom>
          <a:noFill/>
          <a:ln w="25400">
            <a:solidFill>
              <a:schemeClr val="tx1"/>
            </a:solidFill>
            <a:round/>
            <a:headEnd type="triangle" w="med" len="med"/>
            <a:tailEnd type="none" w="med" len="med"/>
          </a:ln>
        </p:spPr>
        <p:txBody>
          <a:bodyPr/>
          <a:lstStyle/>
          <a:p>
            <a:endParaRPr lang="en-US"/>
          </a:p>
        </p:txBody>
      </p:sp>
      <p:sp>
        <p:nvSpPr>
          <p:cNvPr id="4" name="Footer Placeholder 3"/>
          <p:cNvSpPr>
            <a:spLocks noGrp="1"/>
          </p:cNvSpPr>
          <p:nvPr>
            <p:ph type="ftr" sz="quarter" idx="12"/>
          </p:nvPr>
        </p:nvSpPr>
        <p:spPr/>
        <p:txBody>
          <a:bodyPr/>
          <a:lstStyle/>
          <a:p>
            <a:pPr>
              <a:defRPr/>
            </a:pPr>
            <a:r>
              <a:rPr lang="en-US" smtClean="0"/>
              <a:t>http://csg.csail.mit.edu/6.175</a:t>
            </a:r>
            <a:endParaRPr lang="en-US" dirty="0"/>
          </a:p>
        </p:txBody>
      </p:sp>
      <p:sp>
        <p:nvSpPr>
          <p:cNvPr id="5" name="Slide Number Placeholder 4"/>
          <p:cNvSpPr>
            <a:spLocks noGrp="1"/>
          </p:cNvSpPr>
          <p:nvPr>
            <p:ph type="sldNum" sz="quarter" idx="11"/>
          </p:nvPr>
        </p:nvSpPr>
        <p:spPr/>
        <p:txBody>
          <a:bodyPr/>
          <a:lstStyle/>
          <a:p>
            <a:pPr>
              <a:defRPr/>
            </a:pPr>
            <a:r>
              <a:rPr lang="en-US" smtClean="0"/>
              <a:t>L13-</a:t>
            </a:r>
            <a:fld id="{D02EE386-C9BD-4FB7-9577-6096B5320EC4}" type="slidenum">
              <a:rPr lang="en-US" smtClean="0"/>
              <a:pPr>
                <a:defRPr/>
              </a:pPr>
              <a:t>9</a:t>
            </a:fld>
            <a:endParaRPr lang="en-US" dirty="0"/>
          </a:p>
        </p:txBody>
      </p:sp>
      <p:sp>
        <p:nvSpPr>
          <p:cNvPr id="2" name="Date Placeholder 1"/>
          <p:cNvSpPr>
            <a:spLocks noGrp="1"/>
          </p:cNvSpPr>
          <p:nvPr>
            <p:ph type="dt" sz="half" idx="10"/>
          </p:nvPr>
        </p:nvSpPr>
        <p:spPr/>
        <p:txBody>
          <a:bodyPr/>
          <a:lstStyle/>
          <a:p>
            <a:pPr>
              <a:defRPr/>
            </a:pPr>
            <a:r>
              <a:rPr lang="en-US" smtClean="0"/>
              <a:t>October 17, 2016</a:t>
            </a:r>
            <a:endParaRPr lang="en-US" dirty="0"/>
          </a:p>
        </p:txBody>
      </p:sp>
    </p:spTree>
    <p:extLst>
      <p:ext uri="{BB962C8B-B14F-4D97-AF65-F5344CB8AC3E}">
        <p14:creationId xmlns:p14="http://schemas.microsoft.com/office/powerpoint/2010/main" val="279602537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ueprint">
  <a:themeElements>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Bluepri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rgbClr val="FF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defRPr kumimoji="0" lang="en-US" sz="20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noFill/>
        <a:ln w="9525" cap="flat" cmpd="sng" algn="ctr">
          <a:solidFill>
            <a:srgbClr val="FF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90000"/>
          </a:lnSpc>
          <a:spcBef>
            <a:spcPct val="25000"/>
          </a:spcBef>
          <a:spcAft>
            <a:spcPct val="0"/>
          </a:spcAft>
          <a:buClr>
            <a:schemeClr val="bg1"/>
          </a:buClr>
          <a:buSzPct val="100000"/>
          <a:buFont typeface="Wingdings" pitchFamily="2" charset="2"/>
          <a:buChar char="•"/>
          <a:tabLst/>
          <a:defRPr kumimoji="0" lang="en-US" sz="20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Blueprint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Blueprin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Blueprint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Blueprint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Blueprint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Blueprint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Blueprint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D:\Program Files\Microsoft Office\Templates\Presentation Designs\Blueprint.pot</Template>
  <TotalTime>54487</TotalTime>
  <Words>1692</Words>
  <Application>Microsoft Office PowerPoint</Application>
  <PresentationFormat>On-screen Show (4:3)</PresentationFormat>
  <Paragraphs>409</Paragraphs>
  <Slides>24</Slides>
  <Notes>11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Blueprint</vt:lpstr>
      <vt:lpstr>PowerPoint Presentation</vt:lpstr>
      <vt:lpstr>Consider a different two-stage pipeline</vt:lpstr>
      <vt:lpstr>A different 2-Stage pipeline: 2-Stage-DH pipeline</vt:lpstr>
      <vt:lpstr>Converting the old pipeline into the new one</vt:lpstr>
      <vt:lpstr>Data Hazards</vt:lpstr>
      <vt:lpstr>Dealing with data hazards</vt:lpstr>
      <vt:lpstr>Data Hazard</vt:lpstr>
      <vt:lpstr>Scoreboard: Keeping track of instructions in execution</vt:lpstr>
      <vt:lpstr>2-Stage-DH pipeline: Scoreboard and Stall logic</vt:lpstr>
      <vt:lpstr>2-Stage-DH pipeline</vt:lpstr>
      <vt:lpstr>2-Stage-DH pipeline doFetch rule</vt:lpstr>
      <vt:lpstr>2-Stage-DH pipeline doFetch rule corrected</vt:lpstr>
      <vt:lpstr>2-Stage-DH pipeline doExecute rule</vt:lpstr>
      <vt:lpstr>A correctness issue</vt:lpstr>
      <vt:lpstr>Concurrently executable  Fetch and Execute</vt:lpstr>
      <vt:lpstr>Performance issues</vt:lpstr>
      <vt:lpstr>2-Stage-DH pipeline with proper specification of Fifos, rf, scoreboard</vt:lpstr>
      <vt:lpstr>WAW hazards</vt:lpstr>
      <vt:lpstr>An alternative design for sb</vt:lpstr>
      <vt:lpstr>Summary</vt:lpstr>
      <vt:lpstr>Normal Register File</vt:lpstr>
      <vt:lpstr>Bypass Register File using EHR</vt:lpstr>
      <vt:lpstr>Bypass Register File with external bypassing</vt:lpstr>
      <vt:lpstr>Scoreboard implementation using searchable Fifos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Bluespec technical deep dive</dc:title>
  <dc:creator>Nikhil</dc:creator>
  <cp:lastModifiedBy>Arvind</cp:lastModifiedBy>
  <cp:revision>1221</cp:revision>
  <cp:lastPrinted>1601-01-01T00:00:00Z</cp:lastPrinted>
  <dcterms:created xsi:type="dcterms:W3CDTF">2003-01-21T19:25:41Z</dcterms:created>
  <dcterms:modified xsi:type="dcterms:W3CDTF">2016-10-19T14:06:47Z</dcterms:modified>
</cp:coreProperties>
</file>