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5"/>
  </p:notesMasterIdLst>
  <p:handoutMasterIdLst>
    <p:handoutMasterId r:id="rId26"/>
  </p:handoutMasterIdLst>
  <p:sldIdLst>
    <p:sldId id="1421" r:id="rId2"/>
    <p:sldId id="1415" r:id="rId3"/>
    <p:sldId id="1411" r:id="rId4"/>
    <p:sldId id="1466" r:id="rId5"/>
    <p:sldId id="1424" r:id="rId6"/>
    <p:sldId id="1423" r:id="rId7"/>
    <p:sldId id="1390" r:id="rId8"/>
    <p:sldId id="1417" r:id="rId9"/>
    <p:sldId id="1429" r:id="rId10"/>
    <p:sldId id="1430" r:id="rId11"/>
    <p:sldId id="1409" r:id="rId12"/>
    <p:sldId id="1469" r:id="rId13"/>
    <p:sldId id="1492" r:id="rId14"/>
    <p:sldId id="1489" r:id="rId15"/>
    <p:sldId id="1490" r:id="rId16"/>
    <p:sldId id="1491" r:id="rId17"/>
    <p:sldId id="1472" r:id="rId18"/>
    <p:sldId id="1474" r:id="rId19"/>
    <p:sldId id="1476" r:id="rId20"/>
    <p:sldId id="1475" r:id="rId21"/>
    <p:sldId id="1478" r:id="rId22"/>
    <p:sldId id="1470" r:id="rId23"/>
    <p:sldId id="1391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6519" autoAdjust="0"/>
  </p:normalViewPr>
  <p:slideViewPr>
    <p:cSldViewPr snapToGrid="0">
      <p:cViewPr varScale="1">
        <p:scale>
          <a:sx n="129" d="100"/>
          <a:sy n="129" d="100"/>
        </p:scale>
        <p:origin x="-1110" y="-7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04"/>
        <p:guide orient="horz" pos="3024"/>
        <p:guide pos="218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55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46" y="1"/>
            <a:ext cx="3170254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algn="r"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49"/>
            <a:ext cx="3170255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46" y="9120149"/>
            <a:ext cx="3170254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algn="r" defTabSz="96508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1260C9C6-A0DB-4607-A497-77CF885E1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1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55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902"/>
            <a:ext cx="5365820" cy="432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46" y="1"/>
            <a:ext cx="3170254" cy="48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t" anchorCtr="0" compatLnSpc="1">
            <a:prstTxWarp prst="textNoShape">
              <a:avLst/>
            </a:prstTxWarp>
          </a:bodyPr>
          <a:lstStyle>
            <a:lvl1pPr algn="r"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49"/>
            <a:ext cx="3170255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46" y="9120149"/>
            <a:ext cx="3170254" cy="48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7" tIns="48305" rIns="96617" bIns="48305" numCol="1" anchor="b" anchorCtr="0" compatLnSpc="1">
            <a:prstTxWarp prst="textNoShape">
              <a:avLst/>
            </a:prstTxWarp>
          </a:bodyPr>
          <a:lstStyle>
            <a:lvl1pPr algn="r" defTabSz="96508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charset="0"/>
              </a:defRPr>
            </a:lvl1pPr>
          </a:lstStyle>
          <a:p>
            <a:pPr>
              <a:defRPr/>
            </a:pPr>
            <a:fld id="{48EF068C-896A-4B1F-83B4-1F2D5CC2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1079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19A64-F883-4314-A012-BEAF96F99EE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965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C7DF6-E7DF-40AE-AA42-A19C2D45F8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7540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618D6-4481-44D5-B724-71F3042355A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19587"/>
          </a:xfrm>
          <a:noFill/>
          <a:ln/>
        </p:spPr>
        <p:txBody>
          <a:bodyPr lIns="95099" tIns="47549" rIns="95099" bIns="47549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2726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there a problem with </a:t>
            </a:r>
            <a:r>
              <a:rPr lang="en-US" dirty="0" err="1" smtClean="0"/>
              <a:t>waitFill</a:t>
            </a:r>
            <a:r>
              <a:rPr lang="en-US" dirty="0" smtClean="0"/>
              <a:t>? What if the </a:t>
            </a:r>
            <a:r>
              <a:rPr lang="en-US" dirty="0" err="1" smtClean="0"/>
              <a:t>hitQ</a:t>
            </a:r>
            <a:r>
              <a:rPr lang="en-US" dirty="0" smtClean="0"/>
              <a:t> is blocked? Should we not at</a:t>
            </a:r>
            <a:r>
              <a:rPr lang="en-US" baseline="0" dirty="0" smtClean="0"/>
              <a:t> least write it in the cache?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43550-4C30-437F-93E4-202C95E74B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L22-</a:t>
            </a:r>
            <a:fld id="{6D66DF8F-9E10-4DDB-8C1E-68662AECA3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149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L22-</a:t>
            </a:r>
            <a:fld id="{D0401301-61DA-4AD1-B56D-F835E5556F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http://www.csg.csail.mit.edu/6.175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4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2475" y="153541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>
                <a:solidFill>
                  <a:srgbClr val="660066"/>
                </a:solidFill>
              </a:rPr>
              <a:t>Cache Coherence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6D66DF8F-9E10-4DDB-8C1E-68662AECA33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437" y="336697"/>
            <a:ext cx="8257954" cy="1143000"/>
          </a:xfrm>
        </p:spPr>
        <p:txBody>
          <a:bodyPr/>
          <a:lstStyle/>
          <a:p>
            <a:r>
              <a:rPr lang="en-US" dirty="0"/>
              <a:t>Directory state encoding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transient states to deal with waiting for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532860"/>
            <a:ext cx="8231372" cy="5208181"/>
          </a:xfrm>
        </p:spPr>
        <p:txBody>
          <a:bodyPr/>
          <a:lstStyle/>
          <a:p>
            <a:r>
              <a:rPr lang="en-US" sz="2400" dirty="0" smtClean="0">
                <a:latin typeface="Verdana" pitchFamily="34" charset="0"/>
              </a:rPr>
              <a:t>L1</a:t>
            </a:r>
            <a:endParaRPr lang="en-US" sz="2400" dirty="0">
              <a:latin typeface="Verdana" pitchFamily="34" charset="0"/>
            </a:endParaRPr>
          </a:p>
          <a:p>
            <a:pPr lvl="1"/>
            <a:r>
              <a:rPr lang="en-US" sz="2000" dirty="0" smtClean="0">
                <a:latin typeface="Verdana" pitchFamily="34" charset="0"/>
              </a:rPr>
              <a:t>wait state is captured in </a:t>
            </a:r>
            <a:r>
              <a:rPr lang="en-US" sz="2000" dirty="0" err="1" smtClean="0">
                <a:latin typeface="Verdana" pitchFamily="34" charset="0"/>
              </a:rPr>
              <a:t>mshr</a:t>
            </a:r>
            <a:endParaRPr lang="en-US" sz="1800" dirty="0" smtClean="0">
              <a:latin typeface="Verdana" pitchFamily="34" charset="0"/>
            </a:endParaRPr>
          </a:p>
          <a:p>
            <a:r>
              <a:rPr lang="en-US" sz="2400" dirty="0" smtClean="0"/>
              <a:t>Directory in </a:t>
            </a:r>
            <a:r>
              <a:rPr lang="en-US" sz="2400" dirty="0"/>
              <a:t>home memory </a:t>
            </a:r>
            <a:endParaRPr lang="en-US" sz="2400" dirty="0">
              <a:latin typeface="Verdana" pitchFamily="34" charset="0"/>
            </a:endParaRPr>
          </a:p>
          <a:p>
            <a:pPr lvl="1"/>
            <a:r>
              <a:rPr lang="en-US" sz="2000" dirty="0" err="1">
                <a:latin typeface="Verdana" pitchFamily="34" charset="0"/>
              </a:rPr>
              <a:t>m</a:t>
            </a:r>
            <a:r>
              <a:rPr lang="en-US" sz="2000" dirty="0" err="1" smtClean="0">
                <a:latin typeface="Verdana" pitchFamily="34" charset="0"/>
              </a:rPr>
              <a:t>.waitc</a:t>
            </a:r>
            <a:r>
              <a:rPr lang="en-US" sz="2000" dirty="0" smtClean="0">
                <a:latin typeface="Verdana" pitchFamily="34" charset="0"/>
              </a:rPr>
              <a:t>[</a:t>
            </a:r>
            <a:r>
              <a:rPr lang="en-US" sz="2000" dirty="0" err="1" smtClean="0">
                <a:latin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</a:rPr>
              <a:t>k</a:t>
            </a:r>
            <a:r>
              <a:rPr lang="en-US" sz="2000" dirty="0">
                <a:latin typeface="Verdana" pitchFamily="34" charset="0"/>
              </a:rPr>
              <a:t>][a] : Denotes if </a:t>
            </a:r>
            <a:r>
              <a:rPr lang="en-US" sz="2000" dirty="0" smtClean="0">
                <a:latin typeface="Verdana" pitchFamily="34" charset="0"/>
              </a:rPr>
              <a:t>memory m is </a:t>
            </a:r>
            <a:r>
              <a:rPr lang="en-US" sz="2000" dirty="0">
                <a:latin typeface="Verdana" pitchFamily="34" charset="0"/>
              </a:rPr>
              <a:t>waiting for a response from its child </a:t>
            </a:r>
            <a:r>
              <a:rPr lang="en-US" sz="2000" dirty="0" err="1" smtClean="0">
                <a:latin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</a:rPr>
              <a:t>k</a:t>
            </a:r>
            <a:endParaRPr lang="en-US" sz="2000" baseline="-25000" dirty="0" smtClean="0">
              <a:latin typeface="Verdana" pitchFamily="34" charset="0"/>
            </a:endParaRPr>
          </a:p>
          <a:p>
            <a:pPr lvl="2"/>
            <a:r>
              <a:rPr lang="en-US" sz="1800" dirty="0" smtClean="0">
                <a:latin typeface="Verdana" pitchFamily="34" charset="0"/>
              </a:rPr>
              <a:t>No </a:t>
            </a:r>
            <a:r>
              <a:rPr lang="en-US" sz="1800" dirty="0">
                <a:latin typeface="Verdana" pitchFamily="34" charset="0"/>
              </a:rPr>
              <a:t>| </a:t>
            </a:r>
            <a:r>
              <a:rPr lang="en-US" sz="1800" dirty="0" smtClean="0">
                <a:latin typeface="Verdana" pitchFamily="34" charset="0"/>
              </a:rPr>
              <a:t>Yes</a:t>
            </a:r>
          </a:p>
          <a:p>
            <a:pPr lvl="1"/>
            <a:r>
              <a:rPr lang="en-US" sz="2000" dirty="0" smtClean="0"/>
              <a:t>	&lt;[(</a:t>
            </a:r>
            <a:r>
              <a:rPr lang="en-US" sz="2000" dirty="0"/>
              <a:t>M|S|I), </a:t>
            </a:r>
            <a:r>
              <a:rPr lang="en-US" sz="2000" dirty="0" smtClean="0"/>
              <a:t>(No </a:t>
            </a:r>
            <a:r>
              <a:rPr lang="en-US" sz="2000" dirty="0"/>
              <a:t>| </a:t>
            </a:r>
            <a:r>
              <a:rPr lang="en-US" sz="2000" dirty="0" smtClean="0"/>
              <a:t>Yes)]&gt;</a:t>
            </a:r>
            <a:r>
              <a:rPr lang="en-US" dirty="0" smtClean="0"/>
              <a:t> </a:t>
            </a:r>
            <a:endParaRPr lang="en-US" dirty="0">
              <a:latin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</a:rPr>
              <a:t> </a:t>
            </a:r>
            <a:endParaRPr lang="en-US" dirty="0">
              <a:latin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962" y="4306931"/>
            <a:ext cx="7743871" cy="502281"/>
            <a:chOff x="475096" y="6168828"/>
            <a:chExt cx="7743871" cy="502281"/>
          </a:xfrm>
        </p:grpSpPr>
        <p:sp>
          <p:nvSpPr>
            <p:cNvPr id="10" name="TextBox 9"/>
            <p:cNvSpPr txBox="1"/>
            <p:nvPr/>
          </p:nvSpPr>
          <p:spPr>
            <a:xfrm>
              <a:off x="475096" y="6270999"/>
              <a:ext cx="2193663" cy="400110"/>
            </a:xfrm>
            <a:prstGeom prst="rect">
              <a:avLst/>
            </a:prstGeom>
            <a:noFill/>
            <a:ln>
              <a:noFill/>
              <a:headEnd type="none" w="med" len="med"/>
              <a:tailEnd type="triangl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Child’s state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>
              <a:off x="1887867" y="6168828"/>
              <a:ext cx="682950" cy="173638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3912957" y="6263911"/>
              <a:ext cx="4306010" cy="400110"/>
            </a:xfrm>
            <a:prstGeom prst="rect">
              <a:avLst/>
            </a:prstGeom>
            <a:noFill/>
            <a:ln>
              <a:noFill/>
              <a:headEnd type="none" w="med" len="med"/>
              <a:tailEnd type="triangl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Waiting for downgrade response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464490" y="6193638"/>
              <a:ext cx="682950" cy="173638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50248" y="335422"/>
            <a:ext cx="7785100" cy="895949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A Directory-based Protocol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2000" i="1" dirty="0" smtClean="0"/>
              <a:t>an abstract view</a:t>
            </a:r>
            <a:endParaRPr lang="en-US" sz="3200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566738" y="1283401"/>
            <a:ext cx="7421562" cy="2195514"/>
            <a:chOff x="566738" y="1283401"/>
            <a:chExt cx="7421562" cy="2195514"/>
          </a:xfrm>
        </p:grpSpPr>
        <p:sp>
          <p:nvSpPr>
            <p:cNvPr id="4103" name="AutoShape 5"/>
            <p:cNvSpPr>
              <a:spLocks noChangeArrowheads="1"/>
            </p:cNvSpPr>
            <p:nvPr/>
          </p:nvSpPr>
          <p:spPr bwMode="auto">
            <a:xfrm>
              <a:off x="2963449" y="1808146"/>
              <a:ext cx="2522550" cy="811870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600">
                  <a:latin typeface="Verdana" pitchFamily="34" charset="0"/>
                </a:rPr>
                <a:t>interconnect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66738" y="1283401"/>
              <a:ext cx="2612228" cy="1272260"/>
              <a:chOff x="357" y="920"/>
              <a:chExt cx="1806" cy="1028"/>
            </a:xfrm>
          </p:grpSpPr>
          <p:sp>
            <p:nvSpPr>
              <p:cNvPr id="4144" name="Rectangle 21"/>
              <p:cNvSpPr>
                <a:spLocks noChangeArrowheads="1"/>
              </p:cNvSpPr>
              <p:nvPr/>
            </p:nvSpPr>
            <p:spPr bwMode="auto">
              <a:xfrm>
                <a:off x="965" y="1584"/>
                <a:ext cx="399" cy="27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dirty="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sp>
            <p:nvSpPr>
              <p:cNvPr id="4145" name="Rectangle 22"/>
              <p:cNvSpPr>
                <a:spLocks noChangeArrowheads="1"/>
              </p:cNvSpPr>
              <p:nvPr/>
            </p:nvSpPr>
            <p:spPr bwMode="auto">
              <a:xfrm>
                <a:off x="925" y="920"/>
                <a:ext cx="463" cy="32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4146" name="Rectangle 23"/>
              <p:cNvSpPr>
                <a:spLocks noChangeArrowheads="1"/>
              </p:cNvSpPr>
              <p:nvPr/>
            </p:nvSpPr>
            <p:spPr bwMode="auto">
              <a:xfrm>
                <a:off x="1221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7" name="Rectangle 24"/>
              <p:cNvSpPr>
                <a:spLocks noChangeArrowheads="1"/>
              </p:cNvSpPr>
              <p:nvPr/>
            </p:nvSpPr>
            <p:spPr bwMode="auto">
              <a:xfrm>
                <a:off x="1221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8" name="Rectangle 25"/>
              <p:cNvSpPr>
                <a:spLocks noChangeArrowheads="1"/>
              </p:cNvSpPr>
              <p:nvPr/>
            </p:nvSpPr>
            <p:spPr bwMode="auto">
              <a:xfrm>
                <a:off x="1221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9" name="Rectangle 26"/>
              <p:cNvSpPr>
                <a:spLocks noChangeArrowheads="1"/>
              </p:cNvSpPr>
              <p:nvPr/>
            </p:nvSpPr>
            <p:spPr bwMode="auto">
              <a:xfrm>
                <a:off x="933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0" name="Rectangle 27"/>
              <p:cNvSpPr>
                <a:spLocks noChangeArrowheads="1"/>
              </p:cNvSpPr>
              <p:nvPr/>
            </p:nvSpPr>
            <p:spPr bwMode="auto">
              <a:xfrm>
                <a:off x="933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1" name="Rectangle 28"/>
              <p:cNvSpPr>
                <a:spLocks noChangeArrowheads="1"/>
              </p:cNvSpPr>
              <p:nvPr/>
            </p:nvSpPr>
            <p:spPr bwMode="auto">
              <a:xfrm>
                <a:off x="933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2" name="Line 29"/>
              <p:cNvSpPr>
                <a:spLocks noChangeShapeType="1"/>
              </p:cNvSpPr>
              <p:nvPr/>
            </p:nvSpPr>
            <p:spPr bwMode="auto">
              <a:xfrm>
                <a:off x="1029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3" name="Line 30"/>
              <p:cNvSpPr>
                <a:spLocks noChangeShapeType="1"/>
              </p:cNvSpPr>
              <p:nvPr/>
            </p:nvSpPr>
            <p:spPr bwMode="auto">
              <a:xfrm>
                <a:off x="1029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4" name="Line 31"/>
              <p:cNvSpPr>
                <a:spLocks noChangeShapeType="1"/>
              </p:cNvSpPr>
              <p:nvPr/>
            </p:nvSpPr>
            <p:spPr bwMode="auto">
              <a:xfrm>
                <a:off x="1296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5" name="Line 32"/>
              <p:cNvSpPr>
                <a:spLocks noChangeShapeType="1"/>
              </p:cNvSpPr>
              <p:nvPr/>
            </p:nvSpPr>
            <p:spPr bwMode="auto">
              <a:xfrm>
                <a:off x="1293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 rot="5400000">
                <a:off x="1496" y="1757"/>
                <a:ext cx="175" cy="149"/>
                <a:chOff x="1296" y="2011"/>
                <a:chExt cx="175" cy="149"/>
              </a:xfrm>
            </p:grpSpPr>
            <p:sp>
              <p:nvSpPr>
                <p:cNvPr id="4172" name="Rectangle 34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3" name="Rectangle 35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4" name="Rectangle 36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 rot="5400000">
                <a:off x="1496" y="1549"/>
                <a:ext cx="175" cy="149"/>
                <a:chOff x="1296" y="2011"/>
                <a:chExt cx="175" cy="149"/>
              </a:xfrm>
            </p:grpSpPr>
            <p:sp>
              <p:nvSpPr>
                <p:cNvPr id="4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0" name="Rectangle 39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1" name="Rectangle 40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58" name="Line 41"/>
              <p:cNvSpPr>
                <a:spLocks noChangeShapeType="1"/>
              </p:cNvSpPr>
              <p:nvPr/>
            </p:nvSpPr>
            <p:spPr bwMode="auto">
              <a:xfrm flipH="1">
                <a:off x="1365" y="182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9" name="Line 42"/>
              <p:cNvSpPr>
                <a:spLocks noChangeShapeType="1"/>
              </p:cNvSpPr>
              <p:nvPr/>
            </p:nvSpPr>
            <p:spPr bwMode="auto">
              <a:xfrm flipH="1">
                <a:off x="1365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60" name="Line 43"/>
              <p:cNvSpPr>
                <a:spLocks noChangeShapeType="1"/>
              </p:cNvSpPr>
              <p:nvPr/>
            </p:nvSpPr>
            <p:spPr bwMode="auto">
              <a:xfrm>
                <a:off x="1691" y="1717"/>
                <a:ext cx="4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61" name="Text Box 44"/>
              <p:cNvSpPr txBox="1">
                <a:spLocks noChangeArrowheads="1"/>
              </p:cNvSpPr>
              <p:nvPr/>
            </p:nvSpPr>
            <p:spPr bwMode="auto">
              <a:xfrm>
                <a:off x="1685" y="1465"/>
                <a:ext cx="35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62" name="Text Box 45"/>
              <p:cNvSpPr txBox="1">
                <a:spLocks noChangeArrowheads="1"/>
              </p:cNvSpPr>
              <p:nvPr/>
            </p:nvSpPr>
            <p:spPr bwMode="auto">
              <a:xfrm>
                <a:off x="1685" y="1754"/>
                <a:ext cx="35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63" name="Rectangle 46"/>
              <p:cNvSpPr>
                <a:spLocks noChangeArrowheads="1"/>
              </p:cNvSpPr>
              <p:nvPr/>
            </p:nvSpPr>
            <p:spPr bwMode="auto">
              <a:xfrm>
                <a:off x="357" y="1568"/>
                <a:ext cx="463" cy="3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L1</a:t>
                </a:r>
              </a:p>
            </p:txBody>
          </p:sp>
          <p:grpSp>
            <p:nvGrpSpPr>
              <p:cNvPr id="6" name="Group 47"/>
              <p:cNvGrpSpPr>
                <a:grpSpLocks/>
              </p:cNvGrpSpPr>
              <p:nvPr/>
            </p:nvGrpSpPr>
            <p:grpSpPr bwMode="auto">
              <a:xfrm>
                <a:off x="813" y="1664"/>
                <a:ext cx="160" cy="136"/>
                <a:chOff x="813" y="1664"/>
                <a:chExt cx="160" cy="136"/>
              </a:xfrm>
            </p:grpSpPr>
            <p:sp>
              <p:nvSpPr>
                <p:cNvPr id="4167" name="Line 4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68" name="Line 4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65" name="Text Box 50"/>
              <p:cNvSpPr txBox="1">
                <a:spLocks noChangeArrowheads="1"/>
              </p:cNvSpPr>
              <p:nvPr/>
            </p:nvSpPr>
            <p:spPr bwMode="auto">
              <a:xfrm>
                <a:off x="550" y="1305"/>
                <a:ext cx="369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66" name="Text Box 51"/>
              <p:cNvSpPr txBox="1">
                <a:spLocks noChangeArrowheads="1"/>
              </p:cNvSpPr>
              <p:nvPr/>
            </p:nvSpPr>
            <p:spPr bwMode="auto">
              <a:xfrm>
                <a:off x="1414" y="1305"/>
                <a:ext cx="369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418839" y="2478929"/>
              <a:ext cx="2109107" cy="999986"/>
              <a:chOff x="3418839" y="2478929"/>
              <a:chExt cx="2109107" cy="999986"/>
            </a:xfrm>
          </p:grpSpPr>
          <p:sp>
            <p:nvSpPr>
              <p:cNvPr id="4101" name="Rectangle 3"/>
              <p:cNvSpPr>
                <a:spLocks noChangeArrowheads="1"/>
              </p:cNvSpPr>
              <p:nvPr/>
            </p:nvSpPr>
            <p:spPr bwMode="auto">
              <a:xfrm>
                <a:off x="4496651" y="3050703"/>
                <a:ext cx="1031295" cy="42821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4788827" y="3080406"/>
                <a:ext cx="349071" cy="26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Verdana" pitchFamily="34" charset="0"/>
                  </a:rPr>
                  <a:t>m</a:t>
                </a:r>
              </a:p>
            </p:txBody>
          </p:sp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3732943" y="2810608"/>
                <a:ext cx="601709" cy="305689"/>
                <a:chOff x="2546" y="2154"/>
                <a:chExt cx="416" cy="247"/>
              </a:xfrm>
            </p:grpSpPr>
            <p:sp>
              <p:nvSpPr>
                <p:cNvPr id="4177" name="Rectangle 7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8" name="Rectangle 8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9" name="Rectangle 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0" name="Line 10"/>
                <p:cNvSpPr>
                  <a:spLocks noChangeShapeType="1"/>
                </p:cNvSpPr>
                <p:nvPr/>
              </p:nvSpPr>
              <p:spPr bwMode="auto">
                <a:xfrm rot="-5400000">
                  <a:off x="283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1" name="Rectangle 1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2" name="Rectangle 12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3" name="Rectangle 13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4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259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05" name="Line 15"/>
              <p:cNvSpPr>
                <a:spLocks noChangeShapeType="1"/>
              </p:cNvSpPr>
              <p:nvPr/>
            </p:nvSpPr>
            <p:spPr bwMode="auto">
              <a:xfrm rot="16200000">
                <a:off x="3850632" y="2662095"/>
                <a:ext cx="3663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06" name="Rectangle 16"/>
              <p:cNvSpPr>
                <a:spLocks noChangeArrowheads="1"/>
              </p:cNvSpPr>
              <p:nvPr/>
            </p:nvSpPr>
            <p:spPr bwMode="auto">
              <a:xfrm>
                <a:off x="3737283" y="3115059"/>
                <a:ext cx="565548" cy="2858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dirty="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4269564" y="3174464"/>
                <a:ext cx="231427" cy="168314"/>
                <a:chOff x="813" y="1664"/>
                <a:chExt cx="160" cy="136"/>
              </a:xfrm>
            </p:grpSpPr>
            <p:sp>
              <p:nvSpPr>
                <p:cNvPr id="4175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6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09" name="Text Box 52"/>
              <p:cNvSpPr txBox="1">
                <a:spLocks noChangeArrowheads="1"/>
              </p:cNvSpPr>
              <p:nvPr/>
            </p:nvSpPr>
            <p:spPr bwMode="auto">
              <a:xfrm>
                <a:off x="3418839" y="2731401"/>
                <a:ext cx="317229" cy="2399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in</a:t>
                </a:r>
              </a:p>
            </p:txBody>
          </p:sp>
          <p:sp>
            <p:nvSpPr>
              <p:cNvPr id="4110" name="Text Box 53"/>
              <p:cNvSpPr txBox="1">
                <a:spLocks noChangeArrowheads="1"/>
              </p:cNvSpPr>
              <p:nvPr/>
            </p:nvSpPr>
            <p:spPr bwMode="auto">
              <a:xfrm>
                <a:off x="4344696" y="2731401"/>
                <a:ext cx="435534" cy="2399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out</a:t>
                </a:r>
              </a:p>
            </p:txBody>
          </p:sp>
        </p:grpSp>
        <p:grpSp>
          <p:nvGrpSpPr>
            <p:cNvPr id="10" name="Group 89"/>
            <p:cNvGrpSpPr/>
            <p:nvPr/>
          </p:nvGrpSpPr>
          <p:grpSpPr>
            <a:xfrm>
              <a:off x="5376072" y="1283401"/>
              <a:ext cx="2612228" cy="1272105"/>
              <a:chOff x="5845175" y="1460500"/>
              <a:chExt cx="2867025" cy="1631752"/>
            </a:xfrm>
          </p:grpSpPr>
          <p:sp>
            <p:nvSpPr>
              <p:cNvPr id="4111" name="Rectangle 54"/>
              <p:cNvSpPr>
                <a:spLocks noChangeArrowheads="1"/>
              </p:cNvSpPr>
              <p:nvPr/>
            </p:nvSpPr>
            <p:spPr bwMode="auto">
              <a:xfrm flipH="1">
                <a:off x="7113588" y="2514600"/>
                <a:ext cx="633412" cy="4302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sp>
            <p:nvSpPr>
              <p:cNvPr id="4112" name="Rectangle 55"/>
              <p:cNvSpPr>
                <a:spLocks noChangeArrowheads="1"/>
              </p:cNvSpPr>
              <p:nvPr/>
            </p:nvSpPr>
            <p:spPr bwMode="auto">
              <a:xfrm flipH="1">
                <a:off x="7075488" y="1460500"/>
                <a:ext cx="735012" cy="50958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4113" name="Rectangle 56"/>
              <p:cNvSpPr>
                <a:spLocks noChangeArrowheads="1"/>
              </p:cNvSpPr>
              <p:nvPr/>
            </p:nvSpPr>
            <p:spPr bwMode="auto">
              <a:xfrm flipH="1">
                <a:off x="70627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4" name="Rectangle 57"/>
              <p:cNvSpPr>
                <a:spLocks noChangeArrowheads="1"/>
              </p:cNvSpPr>
              <p:nvPr/>
            </p:nvSpPr>
            <p:spPr bwMode="auto">
              <a:xfrm flipH="1">
                <a:off x="70627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5" name="Rectangle 58"/>
              <p:cNvSpPr>
                <a:spLocks noChangeArrowheads="1"/>
              </p:cNvSpPr>
              <p:nvPr/>
            </p:nvSpPr>
            <p:spPr bwMode="auto">
              <a:xfrm flipH="1">
                <a:off x="70627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6" name="Rectangle 59"/>
              <p:cNvSpPr>
                <a:spLocks noChangeArrowheads="1"/>
              </p:cNvSpPr>
              <p:nvPr/>
            </p:nvSpPr>
            <p:spPr bwMode="auto">
              <a:xfrm flipH="1">
                <a:off x="75199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7" name="Rectangle 60"/>
              <p:cNvSpPr>
                <a:spLocks noChangeArrowheads="1"/>
              </p:cNvSpPr>
              <p:nvPr/>
            </p:nvSpPr>
            <p:spPr bwMode="auto">
              <a:xfrm flipH="1">
                <a:off x="75199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8" name="Rectangle 61"/>
              <p:cNvSpPr>
                <a:spLocks noChangeArrowheads="1"/>
              </p:cNvSpPr>
              <p:nvPr/>
            </p:nvSpPr>
            <p:spPr bwMode="auto">
              <a:xfrm flipH="1">
                <a:off x="75199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9" name="Line 62"/>
              <p:cNvSpPr>
                <a:spLocks noChangeShapeType="1"/>
              </p:cNvSpPr>
              <p:nvPr/>
            </p:nvSpPr>
            <p:spPr bwMode="auto">
              <a:xfrm flipH="1">
                <a:off x="7645400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0" name="Line 63"/>
              <p:cNvSpPr>
                <a:spLocks noChangeShapeType="1"/>
              </p:cNvSpPr>
              <p:nvPr/>
            </p:nvSpPr>
            <p:spPr bwMode="auto">
              <a:xfrm flipH="1">
                <a:off x="76454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1" name="Line 64"/>
              <p:cNvSpPr>
                <a:spLocks noChangeShapeType="1"/>
              </p:cNvSpPr>
              <p:nvPr/>
            </p:nvSpPr>
            <p:spPr bwMode="auto">
              <a:xfrm flipH="1">
                <a:off x="7221538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2" name="Line 65"/>
              <p:cNvSpPr>
                <a:spLocks noChangeShapeType="1"/>
              </p:cNvSpPr>
              <p:nvPr/>
            </p:nvSpPr>
            <p:spPr bwMode="auto">
              <a:xfrm flipH="1">
                <a:off x="72263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11" name="Group 66"/>
              <p:cNvGrpSpPr>
                <a:grpSpLocks/>
              </p:cNvGrpSpPr>
              <p:nvPr/>
            </p:nvGrpSpPr>
            <p:grpSpPr bwMode="auto">
              <a:xfrm rot="16200000" flipH="1">
                <a:off x="6626225" y="2789238"/>
                <a:ext cx="277813" cy="236537"/>
                <a:chOff x="1296" y="2011"/>
                <a:chExt cx="175" cy="149"/>
              </a:xfrm>
            </p:grpSpPr>
            <p:sp>
              <p:nvSpPr>
                <p:cNvPr id="414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2" name="Rectangle 68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3" name="Rectangle 69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12" name="Group 70"/>
              <p:cNvGrpSpPr>
                <a:grpSpLocks/>
              </p:cNvGrpSpPr>
              <p:nvPr/>
            </p:nvGrpSpPr>
            <p:grpSpPr bwMode="auto">
              <a:xfrm rot="16200000" flipH="1">
                <a:off x="6626225" y="2459038"/>
                <a:ext cx="277813" cy="236537"/>
                <a:chOff x="1296" y="2011"/>
                <a:chExt cx="175" cy="149"/>
              </a:xfrm>
            </p:grpSpPr>
            <p:sp>
              <p:nvSpPr>
                <p:cNvPr id="4138" name="Rectangle 71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39" name="Rectangle 72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0" name="Rectangle 73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25" name="Line 74"/>
              <p:cNvSpPr>
                <a:spLocks noChangeShapeType="1"/>
              </p:cNvSpPr>
              <p:nvPr/>
            </p:nvSpPr>
            <p:spPr bwMode="auto">
              <a:xfrm>
                <a:off x="6896100" y="2895600"/>
                <a:ext cx="2159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6" name="Line 75"/>
              <p:cNvSpPr>
                <a:spLocks noChangeShapeType="1"/>
              </p:cNvSpPr>
              <p:nvPr/>
            </p:nvSpPr>
            <p:spPr bwMode="auto">
              <a:xfrm>
                <a:off x="6883400" y="2590800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7" name="Line 76"/>
              <p:cNvSpPr>
                <a:spLocks noChangeShapeType="1"/>
              </p:cNvSpPr>
              <p:nvPr/>
            </p:nvSpPr>
            <p:spPr bwMode="auto">
              <a:xfrm flipH="1">
                <a:off x="5845175" y="2725738"/>
                <a:ext cx="7493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8" name="Text Box 77"/>
              <p:cNvSpPr txBox="1">
                <a:spLocks noChangeArrowheads="1"/>
              </p:cNvSpPr>
              <p:nvPr/>
            </p:nvSpPr>
            <p:spPr bwMode="auto">
              <a:xfrm flipH="1">
                <a:off x="6040716" y="2325688"/>
                <a:ext cx="56618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dirty="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29" name="Text Box 78"/>
              <p:cNvSpPr txBox="1">
                <a:spLocks noChangeArrowheads="1"/>
              </p:cNvSpPr>
              <p:nvPr/>
            </p:nvSpPr>
            <p:spPr bwMode="auto">
              <a:xfrm flipH="1">
                <a:off x="6040716" y="2784475"/>
                <a:ext cx="56618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30" name="Rectangle 79"/>
              <p:cNvSpPr>
                <a:spLocks noChangeArrowheads="1"/>
              </p:cNvSpPr>
              <p:nvPr/>
            </p:nvSpPr>
            <p:spPr bwMode="auto">
              <a:xfrm flipH="1">
                <a:off x="7977188" y="2489200"/>
                <a:ext cx="735012" cy="5064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L1</a:t>
                </a:r>
              </a:p>
            </p:txBody>
          </p:sp>
          <p:grpSp>
            <p:nvGrpSpPr>
              <p:cNvPr id="13" name="Group 80"/>
              <p:cNvGrpSpPr>
                <a:grpSpLocks/>
              </p:cNvGrpSpPr>
              <p:nvPr/>
            </p:nvGrpSpPr>
            <p:grpSpPr bwMode="auto">
              <a:xfrm flipH="1">
                <a:off x="7734300" y="2641600"/>
                <a:ext cx="254000" cy="215900"/>
                <a:chOff x="813" y="1664"/>
                <a:chExt cx="160" cy="136"/>
              </a:xfrm>
            </p:grpSpPr>
            <p:sp>
              <p:nvSpPr>
                <p:cNvPr id="4136" name="Line 81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37" name="Line 82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32" name="Text Box 83"/>
              <p:cNvSpPr txBox="1">
                <a:spLocks noChangeArrowheads="1"/>
              </p:cNvSpPr>
              <p:nvPr/>
            </p:nvSpPr>
            <p:spPr bwMode="auto">
              <a:xfrm flipH="1">
                <a:off x="7819417" y="2071688"/>
                <a:ext cx="585417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33" name="Text Box 84"/>
              <p:cNvSpPr txBox="1">
                <a:spLocks noChangeArrowheads="1"/>
              </p:cNvSpPr>
              <p:nvPr/>
            </p:nvSpPr>
            <p:spPr bwMode="auto">
              <a:xfrm flipH="1">
                <a:off x="6447817" y="2071688"/>
                <a:ext cx="585417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</p:grpSp>
      <p:sp>
        <p:nvSpPr>
          <p:cNvPr id="4134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922803" y="3492644"/>
            <a:ext cx="7631112" cy="2993216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Each cache has 2 pairs of queues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(c2m, m2c) to communicate with the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(p2m, m2p) to communicate with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Message format:  &lt;</a:t>
            </a:r>
            <a:r>
              <a:rPr lang="en-US" sz="2000" dirty="0" err="1" smtClean="0"/>
              <a:t>cmd</a:t>
            </a:r>
            <a:r>
              <a:rPr lang="en-US" sz="2000" dirty="0" smtClean="0"/>
              <a:t>, 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, a, s, data&gt;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FIFO message passing between each (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) pair except a </a:t>
            </a:r>
            <a:r>
              <a:rPr lang="en-US" sz="2000" i="1" dirty="0" err="1" smtClean="0"/>
              <a:t>Req</a:t>
            </a:r>
            <a:r>
              <a:rPr lang="en-US" sz="2000" i="1" dirty="0" smtClean="0"/>
              <a:t> cannot block a </a:t>
            </a:r>
            <a:r>
              <a:rPr lang="en-US" sz="2000" i="1" dirty="0" err="1" smtClean="0"/>
              <a:t>Resp</a:t>
            </a:r>
            <a:endParaRPr lang="en-US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Messages in one </a:t>
            </a:r>
            <a:r>
              <a:rPr lang="en-US" sz="2000" dirty="0" err="1"/>
              <a:t>src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 path cannot block messages in another </a:t>
            </a:r>
            <a:r>
              <a:rPr lang="en-US" sz="2000" dirty="0" err="1"/>
              <a:t>src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/>
              <a:t>dst</a:t>
            </a:r>
            <a:r>
              <a:rPr lang="en-US" sz="2000" dirty="0"/>
              <a:t> </a:t>
            </a:r>
            <a:r>
              <a:rPr lang="en-US" sz="2000" dirty="0" smtClean="0"/>
              <a:t>path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252933" y="4768965"/>
            <a:ext cx="4012232" cy="493390"/>
            <a:chOff x="3252933" y="5587706"/>
            <a:chExt cx="4012232" cy="493390"/>
          </a:xfrm>
        </p:grpSpPr>
        <p:sp>
          <p:nvSpPr>
            <p:cNvPr id="14" name="Rectangle 13"/>
            <p:cNvSpPr/>
            <p:nvPr/>
          </p:nvSpPr>
          <p:spPr>
            <a:xfrm>
              <a:off x="3252933" y="5711764"/>
              <a:ext cx="14032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err="1" smtClean="0"/>
                <a:t>Req</a:t>
              </a:r>
              <a:r>
                <a:rPr lang="en-US" dirty="0"/>
                <a:t>/</a:t>
              </a:r>
              <a:r>
                <a:rPr lang="en-US" dirty="0" err="1" smtClean="0"/>
                <a:t>Resp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55967" y="5711764"/>
              <a:ext cx="11865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address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439298" y="5711764"/>
              <a:ext cx="8258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state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H="1">
              <a:off x="3848205" y="5616067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6318599" y="5587706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5845175" y="5616067"/>
              <a:ext cx="4063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22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misses:</a:t>
            </a:r>
            <a:br>
              <a:rPr lang="en-US" dirty="0"/>
            </a:br>
            <a:r>
              <a:rPr lang="en-US" dirty="0"/>
              <a:t>Requests and Responses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3256" y="3823626"/>
            <a:ext cx="52100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Up-</a:t>
            </a:r>
            <a:r>
              <a:rPr lang="en-US" dirty="0" err="1" smtClean="0"/>
              <a:t>req</a:t>
            </a:r>
            <a:r>
              <a:rPr lang="en-US" dirty="0" smtClean="0"/>
              <a:t> send (cache)</a:t>
            </a:r>
          </a:p>
          <a:p>
            <a:r>
              <a:rPr lang="en-US" dirty="0" smtClean="0"/>
              <a:t>2 Up-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, Up </a:t>
            </a:r>
            <a:r>
              <a:rPr lang="en-US" dirty="0" err="1" smtClean="0"/>
              <a:t>resp</a:t>
            </a:r>
            <a:r>
              <a:rPr lang="en-US" dirty="0" smtClean="0"/>
              <a:t> send (memory)</a:t>
            </a:r>
          </a:p>
          <a:p>
            <a:r>
              <a:rPr lang="en-US" dirty="0" smtClean="0"/>
              <a:t>3 Up-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(cache)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Dn</a:t>
            </a:r>
            <a:r>
              <a:rPr lang="en-US" dirty="0" err="1"/>
              <a:t>-</a:t>
            </a:r>
            <a:r>
              <a:rPr lang="en-US" dirty="0" err="1" smtClean="0"/>
              <a:t>req</a:t>
            </a:r>
            <a:r>
              <a:rPr lang="en-US" dirty="0" smtClean="0"/>
              <a:t> send (memory)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Dn</a:t>
            </a:r>
            <a:r>
              <a:rPr lang="en-US" dirty="0" err="1"/>
              <a:t>-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,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 send (cache)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Dn</a:t>
            </a:r>
            <a:r>
              <a:rPr lang="en-US" dirty="0" err="1"/>
              <a:t>-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(memory)</a:t>
            </a:r>
          </a:p>
          <a:p>
            <a:r>
              <a:rPr lang="en-US" dirty="0" smtClean="0"/>
              <a:t>7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Dn</a:t>
            </a:r>
            <a:r>
              <a:rPr lang="en-US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req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proc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, drop (cache)</a:t>
            </a:r>
          </a:p>
          <a:p>
            <a:r>
              <a:rPr lang="en-US" dirty="0" smtClean="0"/>
              <a:t>8 </a:t>
            </a:r>
            <a:r>
              <a:rPr lang="en-US" dirty="0" smtClean="0">
                <a:solidFill>
                  <a:srgbClr val="0070C0"/>
                </a:solidFill>
              </a:rPr>
              <a:t>Voluntary </a:t>
            </a:r>
            <a:r>
              <a:rPr lang="en-US" dirty="0" err="1" smtClean="0">
                <a:solidFill>
                  <a:srgbClr val="0070C0"/>
                </a:solidFill>
              </a:rPr>
              <a:t>Dn</a:t>
            </a:r>
            <a:r>
              <a:rPr lang="en-US" dirty="0" err="1">
                <a:solidFill>
                  <a:srgbClr val="0070C0"/>
                </a:solidFill>
              </a:rPr>
              <a:t>-</a:t>
            </a:r>
            <a:r>
              <a:rPr lang="en-US" dirty="0" err="1" smtClean="0">
                <a:solidFill>
                  <a:srgbClr val="0070C0"/>
                </a:solidFill>
              </a:rPr>
              <a:t>resp</a:t>
            </a:r>
            <a:r>
              <a:rPr lang="en-US" dirty="0" smtClean="0">
                <a:solidFill>
                  <a:srgbClr val="0070C0"/>
                </a:solidFill>
              </a:rPr>
              <a:t> (cache)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29811" y="1541711"/>
            <a:ext cx="2066442" cy="1833954"/>
            <a:chOff x="1367791" y="1743738"/>
            <a:chExt cx="2066442" cy="1833954"/>
          </a:xfrm>
        </p:grpSpPr>
        <p:sp>
          <p:nvSpPr>
            <p:cNvPr id="7" name="Rectangle 6"/>
            <p:cNvSpPr/>
            <p:nvPr/>
          </p:nvSpPr>
          <p:spPr bwMode="auto">
            <a:xfrm>
              <a:off x="1403489" y="1743738"/>
              <a:ext cx="2030744" cy="1203615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+mn-lt"/>
                </a:rPr>
                <a:t>Cache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rot="5400000">
              <a:off x="1732064" y="3276274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16200000" flipV="1">
              <a:off x="2385505" y="3265838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367791" y="2544471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1,5,8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95828" y="2534993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3,5,7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884872" y="4496198"/>
            <a:ext cx="2605414" cy="147807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Memory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6200000" flipV="1">
            <a:off x="2580674" y="4211393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1433269" y="4210189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85503" y="4512812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2,4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7778" y="4512812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2,6</a:t>
            </a:r>
            <a:endParaRPr lang="en-US" sz="2000" dirty="0">
              <a:latin typeface="+mn-lt"/>
            </a:endParaRPr>
          </a:p>
        </p:txBody>
      </p:sp>
      <p:sp>
        <p:nvSpPr>
          <p:cNvPr id="21" name="Freeform 20"/>
          <p:cNvSpPr/>
          <p:nvPr/>
        </p:nvSpPr>
        <p:spPr bwMode="auto">
          <a:xfrm flipH="1" flipV="1">
            <a:off x="1585706" y="4811912"/>
            <a:ext cx="1169582" cy="202019"/>
          </a:xfrm>
          <a:custGeom>
            <a:avLst/>
            <a:gdLst>
              <a:gd name="connsiteX0" fmla="*/ 1169582 w 1169582"/>
              <a:gd name="connsiteY0" fmla="*/ 116959 h 202019"/>
              <a:gd name="connsiteX1" fmla="*/ 1158949 w 1169582"/>
              <a:gd name="connsiteY1" fmla="*/ 0 h 202019"/>
              <a:gd name="connsiteX2" fmla="*/ 0 w 1169582"/>
              <a:gd name="connsiteY2" fmla="*/ 0 h 202019"/>
              <a:gd name="connsiteX3" fmla="*/ 10633 w 1169582"/>
              <a:gd name="connsiteY3" fmla="*/ 202019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582" h="202019">
                <a:moveTo>
                  <a:pt x="1169582" y="116959"/>
                </a:moveTo>
                <a:lnTo>
                  <a:pt x="1158949" y="0"/>
                </a:lnTo>
                <a:lnTo>
                  <a:pt x="0" y="0"/>
                </a:lnTo>
                <a:lnTo>
                  <a:pt x="10633" y="202019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63397" y="1566521"/>
            <a:ext cx="2030744" cy="1203615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Cache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3691972" y="3099057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rot="16200000" flipV="1">
            <a:off x="4345413" y="3088621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27699" y="2367254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1,5,8</a:t>
            </a:r>
            <a:endParaRPr lang="en-US" sz="20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55736" y="2357776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3,5,7</a:t>
            </a:r>
            <a:endParaRPr lang="en-US" sz="2000" dirty="0">
              <a:latin typeface="+mn-lt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3724912" y="2332066"/>
            <a:ext cx="1169582" cy="106326"/>
          </a:xfrm>
          <a:custGeom>
            <a:avLst/>
            <a:gdLst>
              <a:gd name="connsiteX0" fmla="*/ 1169582 w 1169582"/>
              <a:gd name="connsiteY0" fmla="*/ 116959 h 202019"/>
              <a:gd name="connsiteX1" fmla="*/ 1158949 w 1169582"/>
              <a:gd name="connsiteY1" fmla="*/ 0 h 202019"/>
              <a:gd name="connsiteX2" fmla="*/ 0 w 1169582"/>
              <a:gd name="connsiteY2" fmla="*/ 0 h 202019"/>
              <a:gd name="connsiteX3" fmla="*/ 10633 w 1169582"/>
              <a:gd name="connsiteY3" fmla="*/ 202019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582" h="202019">
                <a:moveTo>
                  <a:pt x="1169582" y="116959"/>
                </a:moveTo>
                <a:lnTo>
                  <a:pt x="1158949" y="0"/>
                </a:lnTo>
                <a:lnTo>
                  <a:pt x="0" y="0"/>
                </a:lnTo>
                <a:lnTo>
                  <a:pt x="10633" y="202019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987749" y="2881423"/>
            <a:ext cx="1881963" cy="1531089"/>
          </a:xfrm>
          <a:custGeom>
            <a:avLst/>
            <a:gdLst>
              <a:gd name="connsiteX0" fmla="*/ 0 w 2064570"/>
              <a:gd name="connsiteY0" fmla="*/ 1531089 h 1531089"/>
              <a:gd name="connsiteX1" fmla="*/ 308344 w 2064570"/>
              <a:gd name="connsiteY1" fmla="*/ 871870 h 1531089"/>
              <a:gd name="connsiteX2" fmla="*/ 1807535 w 2064570"/>
              <a:gd name="connsiteY2" fmla="*/ 659219 h 1531089"/>
              <a:gd name="connsiteX3" fmla="*/ 2052084 w 2064570"/>
              <a:gd name="connsiteY3" fmla="*/ 0 h 15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570" h="1531089">
                <a:moveTo>
                  <a:pt x="0" y="1531089"/>
                </a:moveTo>
                <a:cubicBezTo>
                  <a:pt x="3544" y="1274135"/>
                  <a:pt x="7088" y="1017182"/>
                  <a:pt x="308344" y="871870"/>
                </a:cubicBezTo>
                <a:cubicBezTo>
                  <a:pt x="609600" y="726558"/>
                  <a:pt x="1516912" y="804531"/>
                  <a:pt x="1807535" y="659219"/>
                </a:cubicBezTo>
                <a:cubicBezTo>
                  <a:pt x="2098158" y="513907"/>
                  <a:pt x="2075121" y="256953"/>
                  <a:pt x="2052084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842977" y="2831804"/>
            <a:ext cx="1881963" cy="1531089"/>
          </a:xfrm>
          <a:custGeom>
            <a:avLst/>
            <a:gdLst>
              <a:gd name="connsiteX0" fmla="*/ 0 w 2064570"/>
              <a:gd name="connsiteY0" fmla="*/ 1531089 h 1531089"/>
              <a:gd name="connsiteX1" fmla="*/ 308344 w 2064570"/>
              <a:gd name="connsiteY1" fmla="*/ 871870 h 1531089"/>
              <a:gd name="connsiteX2" fmla="*/ 1807535 w 2064570"/>
              <a:gd name="connsiteY2" fmla="*/ 659219 h 1531089"/>
              <a:gd name="connsiteX3" fmla="*/ 2052084 w 2064570"/>
              <a:gd name="connsiteY3" fmla="*/ 0 h 15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4570" h="1531089">
                <a:moveTo>
                  <a:pt x="0" y="1531089"/>
                </a:moveTo>
                <a:cubicBezTo>
                  <a:pt x="3544" y="1274135"/>
                  <a:pt x="7088" y="1017182"/>
                  <a:pt x="308344" y="871870"/>
                </a:cubicBezTo>
                <a:cubicBezTo>
                  <a:pt x="609600" y="726558"/>
                  <a:pt x="1516912" y="804531"/>
                  <a:pt x="1807535" y="659219"/>
                </a:cubicBezTo>
                <a:cubicBezTo>
                  <a:pt x="2098158" y="513907"/>
                  <a:pt x="2075121" y="256953"/>
                  <a:pt x="2052084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375198" y="3413051"/>
            <a:ext cx="347276" cy="467833"/>
          </a:xfrm>
          <a:custGeom>
            <a:avLst/>
            <a:gdLst>
              <a:gd name="connsiteX0" fmla="*/ 17667 w 347276"/>
              <a:gd name="connsiteY0" fmla="*/ 0 h 467833"/>
              <a:gd name="connsiteX1" fmla="*/ 28300 w 347276"/>
              <a:gd name="connsiteY1" fmla="*/ 159489 h 467833"/>
              <a:gd name="connsiteX2" fmla="*/ 283481 w 347276"/>
              <a:gd name="connsiteY2" fmla="*/ 318977 h 467833"/>
              <a:gd name="connsiteX3" fmla="*/ 347276 w 347276"/>
              <a:gd name="connsiteY3" fmla="*/ 467833 h 46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276" h="467833">
                <a:moveTo>
                  <a:pt x="17667" y="0"/>
                </a:moveTo>
                <a:cubicBezTo>
                  <a:pt x="832" y="53163"/>
                  <a:pt x="-16002" y="106326"/>
                  <a:pt x="28300" y="159489"/>
                </a:cubicBezTo>
                <a:cubicBezTo>
                  <a:pt x="72602" y="212652"/>
                  <a:pt x="230318" y="267586"/>
                  <a:pt x="283481" y="318977"/>
                </a:cubicBezTo>
                <a:cubicBezTo>
                  <a:pt x="336644" y="370368"/>
                  <a:pt x="341960" y="419100"/>
                  <a:pt x="347276" y="46783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025753" y="3395331"/>
            <a:ext cx="834405" cy="496185"/>
          </a:xfrm>
          <a:custGeom>
            <a:avLst/>
            <a:gdLst>
              <a:gd name="connsiteX0" fmla="*/ 17667 w 347276"/>
              <a:gd name="connsiteY0" fmla="*/ 0 h 467833"/>
              <a:gd name="connsiteX1" fmla="*/ 28300 w 347276"/>
              <a:gd name="connsiteY1" fmla="*/ 159489 h 467833"/>
              <a:gd name="connsiteX2" fmla="*/ 283481 w 347276"/>
              <a:gd name="connsiteY2" fmla="*/ 318977 h 467833"/>
              <a:gd name="connsiteX3" fmla="*/ 347276 w 347276"/>
              <a:gd name="connsiteY3" fmla="*/ 467833 h 467833"/>
              <a:gd name="connsiteX0" fmla="*/ 13841 w 352432"/>
              <a:gd name="connsiteY0" fmla="*/ 0 h 467833"/>
              <a:gd name="connsiteX1" fmla="*/ 33456 w 352432"/>
              <a:gd name="connsiteY1" fmla="*/ 159489 h 467833"/>
              <a:gd name="connsiteX2" fmla="*/ 288637 w 352432"/>
              <a:gd name="connsiteY2" fmla="*/ 318977 h 467833"/>
              <a:gd name="connsiteX3" fmla="*/ 352432 w 352432"/>
              <a:gd name="connsiteY3" fmla="*/ 467833 h 46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432" h="467833">
                <a:moveTo>
                  <a:pt x="13841" y="0"/>
                </a:moveTo>
                <a:cubicBezTo>
                  <a:pt x="-2994" y="53163"/>
                  <a:pt x="-12343" y="106326"/>
                  <a:pt x="33456" y="159489"/>
                </a:cubicBezTo>
                <a:cubicBezTo>
                  <a:pt x="79255" y="212652"/>
                  <a:pt x="235474" y="267586"/>
                  <a:pt x="288637" y="318977"/>
                </a:cubicBezTo>
                <a:cubicBezTo>
                  <a:pt x="341800" y="370368"/>
                  <a:pt x="347116" y="419100"/>
                  <a:pt x="352432" y="46783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8949" y="3551274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66016" y="3703639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28752" y="370721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4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8931" y="2729022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18168" y="415732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6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06192" y="2743195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  <p:bldP spid="15" grpId="0" animBg="1"/>
      <p:bldP spid="31" grpId="0" animBg="1"/>
      <p:bldP spid="16" grpId="0" animBg="1"/>
      <p:bldP spid="33" grpId="0" animBg="1"/>
      <p:bldP spid="17" grpId="0"/>
      <p:bldP spid="35" grpId="0"/>
      <p:bldP spid="38" grpId="0"/>
      <p:bldP spid="39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 protocol for blocking caches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Extension to the Blocking L1 design discussed in L17-18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6D66DF8F-9E10-4DDB-8C1E-68662AECA33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62875" cy="1143000"/>
          </a:xfrm>
        </p:spPr>
        <p:txBody>
          <a:bodyPr/>
          <a:lstStyle/>
          <a:p>
            <a:r>
              <a:rPr lang="en-US" dirty="0" err="1" smtClean="0"/>
              <a:t>Req</a:t>
            </a:r>
            <a:r>
              <a:rPr lang="en-US" dirty="0" smtClean="0"/>
              <a:t> method</a:t>
            </a:r>
            <a:br>
              <a:rPr lang="en-US" dirty="0" smtClean="0"/>
            </a:br>
            <a:r>
              <a:rPr lang="en-US" sz="3200" dirty="0" smtClean="0"/>
              <a:t>hit processing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543050"/>
            <a:ext cx="7924802" cy="466725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>
                <a:latin typeface="Courier New"/>
              </a:rPr>
              <a:t>Action </a:t>
            </a:r>
            <a:r>
              <a:rPr lang="en-US" sz="1800" dirty="0" err="1">
                <a:latin typeface="Courier New"/>
              </a:rPr>
              <a:t>req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 r)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smtClean="0">
                <a:latin typeface="Courier New"/>
              </a:rPr>
              <a:t>Ready);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sv-SE" sz="1800" b="1" dirty="0" smtClean="0">
                <a:latin typeface="Courier New"/>
              </a:rPr>
              <a:t>  let</a:t>
            </a:r>
            <a:r>
              <a:rPr lang="sv-SE" sz="1800" dirty="0" smtClean="0">
                <a:latin typeface="Courier New"/>
              </a:rPr>
              <a:t> a = r.addr</a:t>
            </a:r>
            <a:r>
              <a:rPr lang="sv-SE" sz="1800" dirty="0">
                <a:latin typeface="Courier New"/>
              </a:rPr>
              <a:t>;</a:t>
            </a:r>
            <a:endParaRPr lang="sv-SE" sz="1800" dirty="0" smtClean="0">
              <a:latin typeface="Courier New"/>
            </a:endParaRPr>
          </a:p>
          <a:p>
            <a:pPr marL="0" indent="0">
              <a:buNone/>
            </a:pPr>
            <a:r>
              <a:rPr lang="sv-SE" sz="1800" b="1" dirty="0">
                <a:latin typeface="Courier New"/>
              </a:rPr>
              <a:t> </a:t>
            </a:r>
            <a:r>
              <a:rPr lang="sv-SE" sz="1800" b="1" dirty="0" smtClean="0">
                <a:latin typeface="Courier New"/>
              </a:rPr>
              <a:t> let</a:t>
            </a:r>
            <a:r>
              <a:rPr lang="sv-SE" sz="1800" dirty="0" smtClean="0">
                <a:latin typeface="Courier New"/>
              </a:rPr>
              <a:t> </a:t>
            </a:r>
            <a:r>
              <a:rPr lang="sv-SE" sz="1800" dirty="0">
                <a:latin typeface="Courier New"/>
              </a:rPr>
              <a:t>hit = contains(state, a</a:t>
            </a:r>
            <a:r>
              <a:rPr lang="sv-SE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(hit) </a:t>
            </a:r>
            <a:r>
              <a:rPr lang="en-US" sz="1800" b="1" dirty="0" smtClean="0">
                <a:latin typeface="Courier New"/>
              </a:rPr>
              <a:t>begin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let</a:t>
            </a:r>
            <a:r>
              <a:rPr lang="en-US" sz="1800" dirty="0" smtClean="0">
                <a:latin typeface="Courier New"/>
              </a:rPr>
              <a:t> slot </a:t>
            </a:r>
            <a:r>
              <a:rPr lang="en-US" sz="1800" dirty="0">
                <a:latin typeface="Courier New"/>
              </a:rPr>
              <a:t>= </a:t>
            </a:r>
            <a:r>
              <a:rPr lang="en-US" sz="1800" dirty="0" err="1" smtClean="0">
                <a:latin typeface="Courier New"/>
              </a:rPr>
              <a:t>getSlot</a:t>
            </a:r>
            <a:r>
              <a:rPr lang="en-US" sz="1800" dirty="0" smtClean="0">
                <a:latin typeface="Courier New"/>
              </a:rPr>
              <a:t>(state, </a:t>
            </a:r>
            <a:r>
              <a:rPr lang="en-US" sz="1800" dirty="0">
                <a:latin typeface="Courier New"/>
              </a:rPr>
              <a:t>a</a:t>
            </a:r>
            <a:r>
              <a:rPr lang="en-US" sz="1800" dirty="0" smtClean="0">
                <a:latin typeface="Courier New"/>
              </a:rPr>
              <a:t>);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x = </a:t>
            </a:r>
            <a:r>
              <a:rPr lang="en-US" sz="1800" dirty="0" err="1" smtClean="0">
                <a:latin typeface="Courier New"/>
              </a:rPr>
              <a:t>dataArray</a:t>
            </a:r>
            <a:r>
              <a:rPr lang="en-US" sz="1800" dirty="0" smtClean="0">
                <a:latin typeface="Courier New"/>
              </a:rPr>
              <a:t>[slot];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r.op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err="1">
                <a:latin typeface="Courier New"/>
              </a:rPr>
              <a:t>Ld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dirty="0" err="1" smtClean="0">
                <a:latin typeface="Courier New"/>
              </a:rPr>
              <a:t>hitQ.enq</a:t>
            </a:r>
            <a:r>
              <a:rPr lang="en-US" sz="1800" dirty="0" smtClean="0">
                <a:latin typeface="Courier New"/>
              </a:rPr>
              <a:t>(x);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</a:t>
            </a:r>
            <a:r>
              <a:rPr lang="en-US" sz="1800" b="1" dirty="0" smtClean="0">
                <a:latin typeface="Courier New"/>
              </a:rPr>
              <a:t>else </a:t>
            </a:r>
            <a:r>
              <a:rPr lang="en-US" sz="1800" dirty="0" smtClean="0">
                <a:latin typeface="Courier New"/>
              </a:rPr>
              <a:t>// it is store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     if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isStateM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(state[slot])</a:t>
            </a:r>
            <a:endParaRPr lang="en-US" sz="1800" b="1" dirty="0" smtClean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          </a:t>
            </a:r>
            <a:r>
              <a:rPr lang="en-US" sz="1800" dirty="0" err="1" smtClean="0">
                <a:latin typeface="Courier New"/>
              </a:rPr>
              <a:t>dataArray</a:t>
            </a:r>
            <a:r>
              <a:rPr lang="en-US" sz="1800" dirty="0" smtClean="0">
                <a:latin typeface="Courier New"/>
              </a:rPr>
              <a:t>[slot] &lt;= </a:t>
            </a:r>
            <a:r>
              <a:rPr lang="en-US" sz="1800" dirty="0" err="1" smtClean="0">
                <a:latin typeface="Courier New"/>
              </a:rPr>
              <a:t>r.data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   </a:t>
            </a:r>
            <a:r>
              <a:rPr lang="en-US" sz="1800" b="1" dirty="0">
                <a:latin typeface="Courier New"/>
              </a:rPr>
              <a:t>else begin </a:t>
            </a:r>
            <a:r>
              <a:rPr lang="en-US" sz="1800" dirty="0" err="1">
                <a:latin typeface="Courier New"/>
              </a:rPr>
              <a:t>missReq</a:t>
            </a:r>
            <a:r>
              <a:rPr lang="en-US" sz="1800" dirty="0">
                <a:latin typeface="Courier New"/>
              </a:rPr>
              <a:t> &lt;= </a:t>
            </a:r>
            <a:r>
              <a:rPr lang="en-US" sz="1800" dirty="0" smtClean="0">
                <a:latin typeface="Courier New"/>
              </a:rPr>
              <a:t>r; 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                </a:t>
            </a:r>
            <a:r>
              <a:rPr lang="en-US" sz="1800" dirty="0" err="1">
                <a:latin typeface="Courier New"/>
              </a:rPr>
              <a:t>missSlot</a:t>
            </a:r>
            <a:r>
              <a:rPr lang="en-US" sz="1800" dirty="0">
                <a:latin typeface="Courier New"/>
              </a:rPr>
              <a:t> &lt;= slot; </a:t>
            </a:r>
            <a:r>
              <a:rPr lang="en-US" sz="1800" b="1" dirty="0" smtClean="0">
                <a:latin typeface="Courier New"/>
              </a:rPr>
              <a:t>end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    end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else begin </a:t>
            </a:r>
            <a:r>
              <a:rPr lang="en-US" sz="1800" dirty="0" err="1" smtClean="0">
                <a:latin typeface="Courier New"/>
              </a:rPr>
              <a:t>missReq</a:t>
            </a:r>
            <a:r>
              <a:rPr lang="en-US" sz="1800" dirty="0" smtClean="0">
                <a:latin typeface="Courier New"/>
              </a:rPr>
              <a:t> &lt;= </a:t>
            </a:r>
            <a:r>
              <a:rPr lang="en-US" sz="1800" dirty="0">
                <a:latin typeface="Courier New"/>
              </a:rPr>
              <a:t>r</a:t>
            </a:r>
            <a:r>
              <a:rPr lang="en-US" sz="1800" dirty="0" smtClean="0">
                <a:latin typeface="Courier New"/>
              </a:rPr>
              <a:t>; 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; </a:t>
            </a:r>
            <a:r>
              <a:rPr lang="en-US" sz="1800" b="1" dirty="0" smtClean="0">
                <a:latin typeface="Courier New"/>
              </a:rPr>
              <a:t>end // (1)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849272" y="2084498"/>
            <a:ext cx="2867025" cy="1693863"/>
            <a:chOff x="357" y="920"/>
            <a:chExt cx="1806" cy="1067"/>
          </a:xfrm>
        </p:grpSpPr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965" y="1584"/>
              <a:ext cx="399" cy="2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PP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925" y="920"/>
              <a:ext cx="463" cy="32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dirty="0">
                  <a:latin typeface="Verdana" pitchFamily="34" charset="0"/>
                </a:rPr>
                <a:t>P</a:t>
              </a:r>
              <a:endParaRPr lang="en-US" dirty="0">
                <a:latin typeface="Verdana" pitchFamily="34" charset="0"/>
              </a:endParaRP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1221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1221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1221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933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933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933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1029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1029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1296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1293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33"/>
            <p:cNvGrpSpPr>
              <a:grpSpLocks/>
            </p:cNvGrpSpPr>
            <p:nvPr/>
          </p:nvGrpSpPr>
          <p:grpSpPr bwMode="auto">
            <a:xfrm rot="5400000">
              <a:off x="1496" y="1757"/>
              <a:ext cx="175" cy="149"/>
              <a:chOff x="1296" y="2011"/>
              <a:chExt cx="175" cy="149"/>
            </a:xfrm>
          </p:grpSpPr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37"/>
            <p:cNvGrpSpPr>
              <a:grpSpLocks/>
            </p:cNvGrpSpPr>
            <p:nvPr/>
          </p:nvGrpSpPr>
          <p:grpSpPr bwMode="auto">
            <a:xfrm rot="5400000">
              <a:off x="1496" y="1549"/>
              <a:ext cx="175" cy="149"/>
              <a:chOff x="1296" y="2011"/>
              <a:chExt cx="175" cy="149"/>
            </a:xfrm>
          </p:grpSpPr>
          <p:sp>
            <p:nvSpPr>
              <p:cNvPr id="34" name="Rectangle 38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39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0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Line 41"/>
            <p:cNvSpPr>
              <a:spLocks noChangeShapeType="1"/>
            </p:cNvSpPr>
            <p:nvPr/>
          </p:nvSpPr>
          <p:spPr bwMode="auto">
            <a:xfrm flipH="1">
              <a:off x="1365" y="182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2"/>
            <p:cNvSpPr>
              <a:spLocks noChangeShapeType="1"/>
            </p:cNvSpPr>
            <p:nvPr/>
          </p:nvSpPr>
          <p:spPr bwMode="auto">
            <a:xfrm flipH="1">
              <a:off x="1365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3"/>
            <p:cNvSpPr>
              <a:spLocks noChangeShapeType="1"/>
            </p:cNvSpPr>
            <p:nvPr/>
          </p:nvSpPr>
          <p:spPr bwMode="auto">
            <a:xfrm>
              <a:off x="1691" y="1717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44"/>
            <p:cNvSpPr txBox="1">
              <a:spLocks noChangeArrowheads="1"/>
            </p:cNvSpPr>
            <p:nvPr/>
          </p:nvSpPr>
          <p:spPr bwMode="auto">
            <a:xfrm>
              <a:off x="1651" y="1465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c2m</a:t>
              </a:r>
            </a:p>
          </p:txBody>
        </p:sp>
        <p:sp>
          <p:nvSpPr>
            <p:cNvPr id="27" name="Text Box 45"/>
            <p:cNvSpPr txBox="1">
              <a:spLocks noChangeArrowheads="1"/>
            </p:cNvSpPr>
            <p:nvPr/>
          </p:nvSpPr>
          <p:spPr bwMode="auto">
            <a:xfrm>
              <a:off x="1651" y="1754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m2c</a:t>
              </a: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357" y="1568"/>
              <a:ext cx="463" cy="31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Verdana" pitchFamily="34" charset="0"/>
                </a:rPr>
                <a:t>L1</a:t>
              </a:r>
              <a:endParaRPr lang="en-US">
                <a:latin typeface="Verdana" pitchFamily="34" charset="0"/>
              </a:endParaRPr>
            </a:p>
          </p:txBody>
        </p:sp>
        <p:grpSp>
          <p:nvGrpSpPr>
            <p:cNvPr id="29" name="Group 47"/>
            <p:cNvGrpSpPr>
              <a:grpSpLocks/>
            </p:cNvGrpSpPr>
            <p:nvPr/>
          </p:nvGrpSpPr>
          <p:grpSpPr bwMode="auto">
            <a:xfrm>
              <a:off x="813" y="1664"/>
              <a:ext cx="160" cy="136"/>
              <a:chOff x="813" y="1664"/>
              <a:chExt cx="160" cy="136"/>
            </a:xfrm>
          </p:grpSpPr>
          <p:sp>
            <p:nvSpPr>
              <p:cNvPr id="32" name="Line 48"/>
              <p:cNvSpPr>
                <a:spLocks noChangeShapeType="1"/>
              </p:cNvSpPr>
              <p:nvPr/>
            </p:nvSpPr>
            <p:spPr bwMode="auto">
              <a:xfrm rot="5400000">
                <a:off x="901" y="15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49"/>
              <p:cNvSpPr>
                <a:spLocks noChangeShapeType="1"/>
              </p:cNvSpPr>
              <p:nvPr/>
            </p:nvSpPr>
            <p:spPr bwMode="auto">
              <a:xfrm rot="5400000">
                <a:off x="889" y="1724"/>
                <a:ext cx="0" cy="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 Box 50"/>
            <p:cNvSpPr txBox="1">
              <a:spLocks noChangeArrowheads="1"/>
            </p:cNvSpPr>
            <p:nvPr/>
          </p:nvSpPr>
          <p:spPr bwMode="auto">
            <a:xfrm>
              <a:off x="516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p2m</a:t>
              </a:r>
            </a:p>
          </p:txBody>
        </p:sp>
        <p:sp>
          <p:nvSpPr>
            <p:cNvPr id="31" name="Text Box 51"/>
            <p:cNvSpPr txBox="1">
              <a:spLocks noChangeArrowheads="1"/>
            </p:cNvSpPr>
            <p:nvPr/>
          </p:nvSpPr>
          <p:spPr bwMode="auto">
            <a:xfrm>
              <a:off x="1380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m2p</a:t>
              </a:r>
            </a:p>
          </p:txBody>
        </p:sp>
      </p:grpSp>
      <p:sp>
        <p:nvSpPr>
          <p:cNvPr id="40" name="Footer Placeholder 3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9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Start-miss and Send-fill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3" y="1948193"/>
            <a:ext cx="8267701" cy="3081008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rule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let</a:t>
            </a:r>
            <a:r>
              <a:rPr lang="en-US" sz="1800" dirty="0" smtClean="0">
                <a:latin typeface="Courier New"/>
              </a:rPr>
              <a:t> slot </a:t>
            </a:r>
            <a:r>
              <a:rPr lang="en-US" sz="1800" dirty="0">
                <a:latin typeface="Courier New"/>
              </a:rPr>
              <a:t>= </a:t>
            </a:r>
            <a:r>
              <a:rPr lang="en-US" sz="1800" dirty="0" err="1" smtClean="0">
                <a:latin typeface="Courier New"/>
              </a:rPr>
              <a:t>findVictimSlot</a:t>
            </a:r>
            <a:r>
              <a:rPr lang="en-US" sz="1800" dirty="0" smtClean="0">
                <a:latin typeface="Courier New"/>
              </a:rPr>
              <a:t>(state);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if</a:t>
            </a:r>
            <a:r>
              <a:rPr lang="en-US" sz="1800" dirty="0" smtClean="0">
                <a:latin typeface="Courier New"/>
              </a:rPr>
              <a:t>(!</a:t>
            </a:r>
            <a:r>
              <a:rPr lang="en-US" sz="1800" dirty="0" err="1" smtClean="0">
                <a:latin typeface="Courier New"/>
              </a:rPr>
              <a:t>isStateI</a:t>
            </a:r>
            <a:r>
              <a:rPr lang="en-US" sz="1800" dirty="0" smtClean="0">
                <a:latin typeface="Courier New"/>
              </a:rPr>
              <a:t>(state[slot]))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begin </a:t>
            </a:r>
            <a:r>
              <a:rPr lang="en-US" sz="1800" dirty="0" smtClean="0">
                <a:latin typeface="Courier New"/>
              </a:rPr>
              <a:t>// write-back (Evacuate)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a = </a:t>
            </a:r>
            <a:r>
              <a:rPr lang="en-US" sz="1800" dirty="0" err="1">
                <a:latin typeface="Courier New"/>
              </a:rPr>
              <a:t>getAddr</a:t>
            </a:r>
            <a:r>
              <a:rPr lang="en-US" sz="1800" dirty="0">
                <a:latin typeface="Courier New"/>
              </a:rPr>
              <a:t>(state[slot]);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let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d </a:t>
            </a:r>
            <a:r>
              <a:rPr lang="en-US" sz="1800" dirty="0">
                <a:latin typeface="Courier New"/>
              </a:rPr>
              <a:t>= 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isStateM</a:t>
            </a:r>
            <a:r>
              <a:rPr lang="en-US" sz="1800" dirty="0" smtClean="0">
                <a:latin typeface="Courier New"/>
              </a:rPr>
              <a:t>(state[slot])? </a:t>
            </a:r>
            <a:r>
              <a:rPr lang="en-US" sz="1800" dirty="0" err="1" smtClean="0">
                <a:latin typeface="Courier New"/>
              </a:rPr>
              <a:t>dataArray</a:t>
            </a:r>
            <a:r>
              <a:rPr lang="en-US" sz="1800" dirty="0" smtClean="0">
                <a:latin typeface="Courier New"/>
              </a:rPr>
              <a:t>[slot]: -);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  </a:t>
            </a:r>
            <a:r>
              <a:rPr lang="en-US" sz="1800" dirty="0">
                <a:latin typeface="Courier New"/>
              </a:rPr>
              <a:t>state[slot] &lt;= (I, _);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smtClean="0">
                <a:latin typeface="Courier New"/>
              </a:rPr>
              <a:t>    c2m.enq(&lt;</a:t>
            </a:r>
            <a:r>
              <a:rPr lang="en-US" sz="1800" dirty="0" err="1" smtClean="0">
                <a:latin typeface="Courier New"/>
              </a:rPr>
              <a:t>Resp</a:t>
            </a:r>
            <a:r>
              <a:rPr lang="en-US" sz="1800" dirty="0" smtClean="0">
                <a:latin typeface="Courier New"/>
              </a:rPr>
              <a:t>, c-&gt;m, a, I, d&gt;);</a:t>
            </a:r>
            <a:r>
              <a:rPr lang="en-US" sz="1800" b="1" dirty="0" smtClean="0">
                <a:latin typeface="Courier New"/>
              </a:rPr>
              <a:t> end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; </a:t>
            </a:r>
            <a:r>
              <a:rPr lang="en-US" sz="1800" dirty="0" err="1" smtClean="0">
                <a:latin typeface="Courier New"/>
              </a:rPr>
              <a:t>missSlot</a:t>
            </a:r>
            <a:r>
              <a:rPr lang="en-US" sz="1800" dirty="0" smtClean="0">
                <a:latin typeface="Courier New"/>
              </a:rPr>
              <a:t> &lt;= slot; </a:t>
            </a:r>
            <a:r>
              <a:rPr lang="en-US" sz="1800" b="1" dirty="0" err="1" smtClean="0">
                <a:latin typeface="Courier New"/>
              </a:rPr>
              <a:t>endrule</a:t>
            </a:r>
            <a:r>
              <a:rPr lang="en-US" sz="1800" b="1" dirty="0" smtClean="0">
                <a:latin typeface="Courier New"/>
              </a:rPr>
              <a:t> </a:t>
            </a:r>
            <a:endParaRPr lang="en-US" sz="1800" b="1" dirty="0"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314" y="1569065"/>
            <a:ext cx="8431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/>
              </a:rPr>
              <a:t>Rdy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StrtMiss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SndFillReq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-&gt; 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Resp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Rdy</a:t>
            </a:r>
            <a:endParaRPr lang="en-US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95017" y="5253045"/>
            <a:ext cx="6885653" cy="13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sendFillReq</a:t>
            </a:r>
            <a:r>
              <a:rPr lang="en-US" sz="1800" kern="0" dirty="0" smtClean="0">
                <a:latin typeface="Courier New"/>
              </a:rPr>
              <a:t> 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SendFillReq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upg</a:t>
            </a:r>
            <a:r>
              <a:rPr lang="en-US" sz="1800" kern="0" dirty="0" smtClean="0">
                <a:latin typeface="Courier New"/>
              </a:rPr>
              <a:t> = (</a:t>
            </a:r>
            <a:r>
              <a:rPr lang="en-US" sz="1800" kern="0" dirty="0" err="1" smtClean="0">
                <a:latin typeface="Courier New"/>
              </a:rPr>
              <a:t>missReq.op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>
                <a:latin typeface="Courier New"/>
              </a:rPr>
              <a:t>== </a:t>
            </a:r>
            <a:r>
              <a:rPr lang="en-US" sz="1800" kern="0" dirty="0" err="1" smtClean="0">
                <a:latin typeface="Courier New"/>
              </a:rPr>
              <a:t>Ld</a:t>
            </a:r>
            <a:r>
              <a:rPr lang="en-US" sz="1800" kern="0" dirty="0" smtClean="0">
                <a:latin typeface="Courier New"/>
              </a:rPr>
              <a:t>)? </a:t>
            </a:r>
            <a:r>
              <a:rPr lang="en-US" sz="1800" kern="0" dirty="0">
                <a:latin typeface="Courier New"/>
              </a:rPr>
              <a:t>S : </a:t>
            </a:r>
            <a:r>
              <a:rPr lang="en-US" sz="1800" kern="0" dirty="0" smtClean="0">
                <a:latin typeface="Courier New"/>
              </a:rPr>
              <a:t>M;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c2m.enq(&lt;</a:t>
            </a:r>
            <a:r>
              <a:rPr lang="en-US" sz="1800" kern="0" dirty="0" err="1" smtClean="0">
                <a:latin typeface="Courier New"/>
              </a:rPr>
              <a:t>Req</a:t>
            </a:r>
            <a:r>
              <a:rPr lang="en-US" sz="1800" kern="0" dirty="0" smtClean="0">
                <a:latin typeface="Courier New"/>
              </a:rPr>
              <a:t>, c-&gt;m, </a:t>
            </a:r>
            <a:r>
              <a:rPr lang="en-US" sz="1800" kern="0" dirty="0" err="1" smtClean="0">
                <a:latin typeface="Courier New"/>
              </a:rPr>
              <a:t>missReq.addr</a:t>
            </a:r>
            <a:r>
              <a:rPr lang="en-US" sz="1800" kern="0" dirty="0" smtClean="0">
                <a:latin typeface="Courier New"/>
              </a:rPr>
              <a:t>, </a:t>
            </a:r>
            <a:r>
              <a:rPr lang="en-US" sz="1800" kern="0" dirty="0" err="1" smtClean="0">
                <a:latin typeface="Courier New"/>
              </a:rPr>
              <a:t>upg</a:t>
            </a:r>
            <a:r>
              <a:rPr lang="en-US" sz="1800" kern="0" dirty="0" smtClean="0">
                <a:latin typeface="Courier New"/>
              </a:rPr>
              <a:t>, - &gt;); 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&lt;=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;  </a:t>
            </a: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 // (1)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0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Wait-fill rule and Proc </a:t>
            </a:r>
            <a:r>
              <a:rPr lang="en-US" dirty="0" err="1" smtClean="0"/>
              <a:t>Resp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6688" y="1928256"/>
            <a:ext cx="7772400" cy="295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let</a:t>
            </a:r>
            <a:r>
              <a:rPr lang="en-US" sz="1800" kern="0" dirty="0" smtClean="0">
                <a:latin typeface="Courier New"/>
              </a:rPr>
              <a:t> &lt;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, m-&gt;c, a, </a:t>
            </a:r>
            <a:r>
              <a:rPr lang="en-US" sz="1800" kern="0" dirty="0" err="1" smtClean="0">
                <a:latin typeface="Courier New"/>
              </a:rPr>
              <a:t>cs</a:t>
            </a:r>
            <a:r>
              <a:rPr lang="en-US" sz="1800" kern="0" dirty="0" smtClean="0">
                <a:latin typeface="Courier New"/>
              </a:rPr>
              <a:t>, d&gt; = m2c.msg;</a:t>
            </a:r>
            <a:r>
              <a:rPr lang="en-US" sz="1800" b="1" kern="0" dirty="0">
                <a:latin typeface="Courier New"/>
              </a:rPr>
              <a:t> </a:t>
            </a:r>
            <a:endParaRPr lang="en-US" sz="1800" b="1" kern="0" dirty="0" smtClean="0">
              <a:latin typeface="Courier New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>
                <a:latin typeface="Courier New"/>
              </a:rPr>
              <a:t> </a:t>
            </a:r>
            <a:r>
              <a:rPr lang="en-US" sz="1800" b="1" kern="0" dirty="0" smtClean="0">
                <a:latin typeface="Courier New"/>
              </a:rPr>
              <a:t> let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>
                <a:latin typeface="Courier New"/>
              </a:rPr>
              <a:t>slot = </a:t>
            </a:r>
            <a:r>
              <a:rPr lang="en-US" sz="1800" kern="0" dirty="0" err="1">
                <a:latin typeface="Courier New"/>
              </a:rPr>
              <a:t>missSlot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kern="0" dirty="0">
                <a:latin typeface="Courier New"/>
              </a:rPr>
              <a:t>  </a:t>
            </a:r>
            <a:r>
              <a:rPr lang="en-US" sz="1800" kern="0" dirty="0" err="1">
                <a:latin typeface="Courier New"/>
              </a:rPr>
              <a:t>dataArray</a:t>
            </a:r>
            <a:r>
              <a:rPr lang="en-US" sz="1800" kern="0" dirty="0">
                <a:latin typeface="Courier New"/>
              </a:rPr>
              <a:t>[slot] &lt;= </a:t>
            </a:r>
            <a:endParaRPr lang="en-US" sz="1800" kern="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     (</a:t>
            </a:r>
            <a:r>
              <a:rPr lang="en-US" sz="1800" kern="0" dirty="0" err="1" smtClean="0">
                <a:latin typeface="Courier New"/>
              </a:rPr>
              <a:t>missReq.op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>
                <a:latin typeface="Courier New"/>
              </a:rPr>
              <a:t>== </a:t>
            </a:r>
            <a:r>
              <a:rPr lang="en-US" sz="1800" kern="0" dirty="0" err="1">
                <a:latin typeface="Courier New"/>
              </a:rPr>
              <a:t>Ld</a:t>
            </a:r>
            <a:r>
              <a:rPr lang="en-US" sz="1800" kern="0" dirty="0" smtClean="0">
                <a:latin typeface="Courier New"/>
              </a:rPr>
              <a:t>)? d : </a:t>
            </a:r>
            <a:r>
              <a:rPr lang="en-US" sz="1800" kern="0" dirty="0" err="1" smtClean="0">
                <a:latin typeface="Courier New"/>
              </a:rPr>
              <a:t>missReq.data</a:t>
            </a:r>
            <a:r>
              <a:rPr lang="en-US" sz="1800" kern="0" dirty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state[slot] &lt;= (</a:t>
            </a:r>
            <a:r>
              <a:rPr lang="en-US" sz="1800" kern="0" dirty="0" err="1" smtClean="0">
                <a:latin typeface="Courier New"/>
              </a:rPr>
              <a:t>cs</a:t>
            </a:r>
            <a:r>
              <a:rPr lang="en-US" sz="1800" kern="0" dirty="0" smtClean="0">
                <a:latin typeface="Courier New"/>
              </a:rPr>
              <a:t>, a);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m2c.deq</a:t>
            </a:r>
            <a:r>
              <a:rPr lang="en-US" sz="1800" kern="0" dirty="0">
                <a:latin typeface="Courier New"/>
              </a:rPr>
              <a:t>;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&lt;= 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// (3)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314" y="1569065"/>
            <a:ext cx="8431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/>
              </a:rPr>
              <a:t>Rdy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StrtMiss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WaitFillResp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Resp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-&gt; </a:t>
            </a:r>
            <a:r>
              <a:rPr lang="en-US" sz="1800" dirty="0" err="1" smtClean="0">
                <a:latin typeface="Courier New"/>
              </a:rPr>
              <a:t>Rdy</a:t>
            </a:r>
            <a:endParaRPr lang="en-US" sz="1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41551" y="4951952"/>
            <a:ext cx="7772400" cy="16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 </a:t>
            </a:r>
            <a:r>
              <a:rPr lang="en-US" sz="1800" kern="0" dirty="0" err="1" smtClean="0">
                <a:latin typeface="Courier New"/>
              </a:rPr>
              <a:t>sendProc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);</a:t>
            </a:r>
            <a:endParaRPr lang="en-US" sz="1800" b="1" kern="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kern="0" dirty="0" smtClean="0">
                <a:latin typeface="Courier New"/>
              </a:rPr>
              <a:t>  if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missReq.op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Ld</a:t>
            </a:r>
            <a:r>
              <a:rPr lang="en-US" sz="1800" kern="0" dirty="0" smtClean="0">
                <a:latin typeface="Courier New"/>
              </a:rPr>
              <a:t>) </a:t>
            </a:r>
            <a:r>
              <a:rPr lang="en-US" sz="1800" b="1" kern="0" dirty="0" smtClean="0">
                <a:latin typeface="Courier New"/>
              </a:rPr>
              <a:t>begin</a:t>
            </a:r>
          </a:p>
          <a:p>
            <a:pPr marL="0" indent="0">
              <a:buNone/>
            </a:pPr>
            <a:r>
              <a:rPr lang="en-US" sz="1800" kern="0" dirty="0" smtClean="0">
                <a:latin typeface="Courier New"/>
              </a:rPr>
              <a:t>    c2p.enq(</a:t>
            </a:r>
            <a:r>
              <a:rPr lang="en-US" sz="1800" kern="0" dirty="0" err="1" smtClean="0">
                <a:latin typeface="Courier New"/>
              </a:rPr>
              <a:t>dataArray</a:t>
            </a:r>
            <a:r>
              <a:rPr lang="en-US" sz="1800" kern="0" dirty="0" smtClean="0">
                <a:latin typeface="Courier New"/>
              </a:rPr>
              <a:t>[slot]);</a:t>
            </a:r>
            <a:r>
              <a:rPr lang="en-US" sz="1800" b="1" kern="0" dirty="0" smtClean="0">
                <a:latin typeface="Courier New"/>
              </a:rPr>
              <a:t> end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&lt;= Ready;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8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Parent Responds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13" y="1546536"/>
            <a:ext cx="8328154" cy="503541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parentResp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Req,c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-&gt;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m,a,y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,-&gt;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c2m.msg;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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i≠c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isCompatible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][a],y))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&amp;&amp;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m.waitc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[c][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a]=No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let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((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[c][a]=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I)?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[a]: -);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  <a:p>
            <a:pPr marL="40005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m2c.enq(&lt;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Resp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, m-&gt;c, a, y, d);</a:t>
            </a:r>
          </a:p>
          <a:p>
            <a:pPr marL="40005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][a]:=y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; 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c2m.deq;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end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endrule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8083" y="4529469"/>
            <a:ext cx="3762890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IsCompatible</a:t>
            </a:r>
            <a:r>
              <a:rPr lang="en-US" dirty="0"/>
              <a:t>(M, M) = False</a:t>
            </a:r>
          </a:p>
          <a:p>
            <a:r>
              <a:rPr lang="en-US" dirty="0" err="1"/>
              <a:t>IsCompatible</a:t>
            </a:r>
            <a:r>
              <a:rPr lang="en-US" dirty="0"/>
              <a:t>(M, S) = False</a:t>
            </a:r>
          </a:p>
          <a:p>
            <a:r>
              <a:rPr lang="en-US" dirty="0" err="1"/>
              <a:t>IsCompatible</a:t>
            </a:r>
            <a:r>
              <a:rPr lang="en-US" dirty="0"/>
              <a:t>(S, M) = False</a:t>
            </a:r>
          </a:p>
          <a:p>
            <a:r>
              <a:rPr lang="en-US" dirty="0"/>
              <a:t>All other cases        =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17310" cy="1143000"/>
          </a:xfrm>
        </p:spPr>
        <p:txBody>
          <a:bodyPr/>
          <a:lstStyle/>
          <a:p>
            <a:r>
              <a:rPr lang="en-US" sz="4000" dirty="0" smtClean="0"/>
              <a:t>Parent (Downgrade) Requests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65" y="1538737"/>
            <a:ext cx="8053387" cy="332823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dwn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Req,c</a:t>
            </a: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-&gt;</a:t>
            </a:r>
            <a:r>
              <a:rPr lang="en-US" sz="2000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m,a,y</a:t>
            </a: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,-&gt; = c2m.msg;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isCompatible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][a], y) &amp;&amp;  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m.waitc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][a]=No))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begin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m.waitc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][a] &lt;= Yes;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  m2c.enq(&lt;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Req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, m-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&gt;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a, (y==M?I:S), - &gt;);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Endrule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// (4)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1208" y="5294671"/>
            <a:ext cx="673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rule will execute as long some child cache is not compatible with the incoming request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49728" cy="1143000"/>
          </a:xfrm>
        </p:spPr>
        <p:txBody>
          <a:bodyPr/>
          <a:lstStyle/>
          <a:p>
            <a:r>
              <a:rPr lang="en-US" sz="4000" dirty="0" smtClean="0"/>
              <a:t>Parent receives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74" y="1522312"/>
            <a:ext cx="8442541" cy="316030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dwnRsp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-&gt;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a, y, 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= c2m.msg;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c2m.deq;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[c][a]=M)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m.data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[a]&lt;=data;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m.child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[c][a]&lt;=y;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m.waitc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[c][a]&lt;=No;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endrule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 // (6)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2" y="5007"/>
            <a:ext cx="7648575" cy="1289978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Shared Memory Systems</a:t>
            </a:r>
          </a:p>
        </p:txBody>
      </p:sp>
      <p:sp>
        <p:nvSpPr>
          <p:cNvPr id="8197" name="Line 3"/>
          <p:cNvSpPr>
            <a:spLocks noChangeShapeType="1"/>
          </p:cNvSpPr>
          <p:nvPr/>
        </p:nvSpPr>
        <p:spPr bwMode="auto">
          <a:xfrm>
            <a:off x="3975100" y="2808288"/>
            <a:ext cx="0" cy="198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4102100" y="3306763"/>
            <a:ext cx="744538" cy="273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4279900" y="3290888"/>
            <a:ext cx="5159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37592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989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3759200" y="2047875"/>
            <a:ext cx="2092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36957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37592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37338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06" name="Rectangle 12"/>
          <p:cNvSpPr>
            <a:spLocks noChangeArrowheads="1"/>
          </p:cNvSpPr>
          <p:nvPr/>
        </p:nvSpPr>
        <p:spPr bwMode="auto">
          <a:xfrm>
            <a:off x="42164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43561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41529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42164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41910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46736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48133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6085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6736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46466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1308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3"/>
          <p:cNvSpPr>
            <a:spLocks noChangeShapeType="1"/>
          </p:cNvSpPr>
          <p:nvPr/>
        </p:nvSpPr>
        <p:spPr bwMode="auto">
          <a:xfrm>
            <a:off x="52705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Rectangle 24"/>
          <p:cNvSpPr>
            <a:spLocks noChangeArrowheads="1"/>
          </p:cNvSpPr>
          <p:nvPr/>
        </p:nvSpPr>
        <p:spPr bwMode="auto">
          <a:xfrm>
            <a:off x="50657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51308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51038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P</a:t>
            </a:r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4584700" y="2060575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4292600" y="2284413"/>
            <a:ext cx="744538" cy="2746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4368800" y="2268538"/>
            <a:ext cx="6000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4" name="Line 30"/>
          <p:cNvSpPr>
            <a:spLocks noChangeShapeType="1"/>
          </p:cNvSpPr>
          <p:nvPr/>
        </p:nvSpPr>
        <p:spPr bwMode="auto">
          <a:xfrm>
            <a:off x="4584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31496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32"/>
          <p:cNvSpPr>
            <a:spLocks noChangeShapeType="1"/>
          </p:cNvSpPr>
          <p:nvPr/>
        </p:nvSpPr>
        <p:spPr bwMode="auto">
          <a:xfrm>
            <a:off x="32893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30734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3149600" y="2135188"/>
            <a:ext cx="360363" cy="200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3073400" y="2081213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3149600" y="1911350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25400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39"/>
          <p:cNvSpPr>
            <a:spLocks noChangeShapeType="1"/>
          </p:cNvSpPr>
          <p:nvPr/>
        </p:nvSpPr>
        <p:spPr bwMode="auto">
          <a:xfrm>
            <a:off x="2679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24638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2540000" y="2135188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Rectangle 42"/>
          <p:cNvSpPr>
            <a:spLocks noChangeArrowheads="1"/>
          </p:cNvSpPr>
          <p:nvPr/>
        </p:nvSpPr>
        <p:spPr bwMode="auto">
          <a:xfrm>
            <a:off x="2501900" y="2093913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37" name="Rectangle 43"/>
          <p:cNvSpPr>
            <a:spLocks noChangeArrowheads="1"/>
          </p:cNvSpPr>
          <p:nvPr/>
        </p:nvSpPr>
        <p:spPr bwMode="auto">
          <a:xfrm>
            <a:off x="2554288" y="2808288"/>
            <a:ext cx="3630612" cy="2619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44"/>
          <p:cNvSpPr>
            <a:spLocks noChangeShapeType="1"/>
          </p:cNvSpPr>
          <p:nvPr/>
        </p:nvSpPr>
        <p:spPr bwMode="auto">
          <a:xfrm>
            <a:off x="4457700" y="30940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492500" y="2741613"/>
            <a:ext cx="1947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latin typeface="Verdana" pitchFamily="34" charset="0"/>
              </a:rPr>
              <a:t>Interconnect</a:t>
            </a:r>
          </a:p>
        </p:txBody>
      </p:sp>
      <p:sp>
        <p:nvSpPr>
          <p:cNvPr id="8240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192213" y="3727450"/>
            <a:ext cx="7453312" cy="2887663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Modern systems often have hierarchical caches</a:t>
            </a:r>
          </a:p>
          <a:p>
            <a:pPr eaLnBrk="1" hangingPunct="1"/>
            <a:r>
              <a:rPr lang="en-US" sz="2000" dirty="0" smtClean="0"/>
              <a:t>Each cache has exactly one parent but can have zero or more children</a:t>
            </a:r>
          </a:p>
          <a:p>
            <a:pPr eaLnBrk="1" hangingPunct="1"/>
            <a:r>
              <a:rPr lang="en-US" sz="2000" dirty="0" smtClean="0"/>
              <a:t>Logically only a parent and its children can communicate directly</a:t>
            </a:r>
          </a:p>
          <a:p>
            <a:pPr eaLnBrk="1" hangingPunct="1"/>
            <a:r>
              <a:rPr lang="en-US" sz="2000" i="1" dirty="0" smtClean="0">
                <a:solidFill>
                  <a:srgbClr val="56127A"/>
                </a:solidFill>
              </a:rPr>
              <a:t>Inclusion property</a:t>
            </a:r>
            <a:r>
              <a:rPr lang="en-US" sz="2000" i="1" dirty="0" smtClean="0"/>
              <a:t> </a:t>
            </a:r>
            <a:r>
              <a:rPr lang="en-US" sz="2000" dirty="0" smtClean="0"/>
              <a:t>is maintained between a parent and its children, i.e.,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	</a:t>
            </a:r>
            <a:r>
              <a:rPr lang="en-US" sz="2000" dirty="0" smtClean="0">
                <a:latin typeface="Symbol" pitchFamily="18" charset="2"/>
              </a:rPr>
              <a:t></a:t>
            </a:r>
            <a:r>
              <a:rPr lang="en-US" sz="2000" dirty="0"/>
              <a:t> </a:t>
            </a:r>
            <a:r>
              <a:rPr lang="en-US" sz="2000" dirty="0" smtClean="0"/>
              <a:t> 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i+1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1433" y="5858540"/>
            <a:ext cx="2241319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Because usually</a:t>
            </a:r>
          </a:p>
          <a:p>
            <a:r>
              <a:rPr lang="en-US" sz="2000" dirty="0" smtClean="0">
                <a:latin typeface="+mn-lt"/>
              </a:rPr>
              <a:t>L</a:t>
            </a:r>
            <a:r>
              <a:rPr lang="en-US" sz="2000" baseline="-25000" dirty="0" smtClean="0">
                <a:latin typeface="+mn-lt"/>
              </a:rPr>
              <a:t>i+1</a:t>
            </a:r>
            <a:r>
              <a:rPr lang="en-US" sz="2000" dirty="0" smtClean="0">
                <a:latin typeface="+mn-lt"/>
              </a:rPr>
              <a:t> &gt;&gt; L</a:t>
            </a:r>
            <a:r>
              <a:rPr lang="en-US" sz="2000" baseline="-25000" dirty="0" smtClean="0">
                <a:latin typeface="+mn-lt"/>
              </a:rPr>
              <a:t>i</a:t>
            </a:r>
            <a:endParaRPr lang="en-US" sz="20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59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 uiExpand="1" build="p"/>
      <p:bldP spid="5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Child Responds</a:t>
            </a: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39668" y="1572109"/>
            <a:ext cx="8267701" cy="328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dng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!= 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Req,m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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c,a,y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,-&gt; = m2c.msg; </a:t>
            </a:r>
          </a:p>
          <a:p>
            <a:pPr marL="0" indent="0">
              <a:buNone/>
            </a:pPr>
            <a:r>
              <a:rPr lang="en-US" sz="2000" b="1" kern="0" dirty="0" smtClean="0">
                <a:latin typeface="Courier New"/>
              </a:rPr>
              <a:t>  </a:t>
            </a:r>
            <a:r>
              <a:rPr lang="en-US" sz="2000" b="1" kern="0" dirty="0">
                <a:latin typeface="Courier New"/>
              </a:rPr>
              <a:t>let</a:t>
            </a:r>
            <a:r>
              <a:rPr lang="en-US" sz="2000" kern="0" dirty="0">
                <a:latin typeface="Courier New"/>
              </a:rPr>
              <a:t> slot = </a:t>
            </a:r>
            <a:r>
              <a:rPr lang="en-US" sz="2000" kern="0" dirty="0" err="1" smtClean="0">
                <a:latin typeface="Courier New"/>
              </a:rPr>
              <a:t>getSlot</a:t>
            </a:r>
            <a:r>
              <a:rPr lang="en-US" sz="2000" kern="0" dirty="0" smtClean="0">
                <a:latin typeface="Courier New"/>
              </a:rPr>
              <a:t>(</a:t>
            </a:r>
            <a:r>
              <a:rPr lang="en-US" sz="2000" kern="0" dirty="0" err="1" smtClean="0">
                <a:latin typeface="Courier New"/>
              </a:rPr>
              <a:t>state,a</a:t>
            </a:r>
            <a:r>
              <a:rPr lang="en-US" sz="2000" kern="0" dirty="0" smtClean="0">
                <a:latin typeface="Courier New"/>
              </a:rPr>
              <a:t>);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getCacheState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(state[slot])&gt;y)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let</a:t>
            </a:r>
            <a:r>
              <a:rPr lang="en-US" sz="1800" kern="0" dirty="0" smtClean="0">
                <a:latin typeface="Courier New"/>
              </a:rPr>
              <a:t> d = (</a:t>
            </a:r>
            <a:r>
              <a:rPr lang="en-US" sz="1800" kern="0" dirty="0" err="1" smtClean="0">
                <a:latin typeface="Courier New"/>
              </a:rPr>
              <a:t>isStateM</a:t>
            </a:r>
            <a:r>
              <a:rPr lang="en-US" sz="1800" kern="0" dirty="0" smtClean="0">
                <a:latin typeface="Courier New"/>
              </a:rPr>
              <a:t>(state[slot])? </a:t>
            </a:r>
            <a:r>
              <a:rPr lang="en-US" sz="1800" kern="0" dirty="0" err="1" smtClean="0">
                <a:latin typeface="Courier New"/>
              </a:rPr>
              <a:t>dataArray</a:t>
            </a:r>
            <a:r>
              <a:rPr lang="en-US" sz="1800" kern="0" dirty="0" smtClean="0">
                <a:latin typeface="Courier New"/>
              </a:rPr>
              <a:t>[slot]: -);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  c2m.enq(&lt;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, c-&gt;m, a, y, d&gt;);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  state[slot] := 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y,a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end</a:t>
            </a:r>
          </a:p>
          <a:p>
            <a:pPr marL="0" indent="0">
              <a:buNone/>
            </a:pPr>
            <a:r>
              <a:rPr lang="en-US" sz="1800" kern="0" dirty="0" smtClean="0">
                <a:latin typeface="Courier New"/>
              </a:rPr>
              <a:t>  //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address has already been downgraded</a:t>
            </a:r>
            <a:endParaRPr lang="en-US" sz="1800" kern="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kern="0" dirty="0" smtClean="0">
                <a:latin typeface="Courier New"/>
              </a:rPr>
              <a:t>  m2c.deq</a:t>
            </a:r>
            <a:r>
              <a:rPr lang="en-US" sz="1800" kern="0" dirty="0">
                <a:latin typeface="Courier New"/>
              </a:rPr>
              <a:t>;</a:t>
            </a:r>
            <a:endParaRPr lang="en-US" sz="1800" b="1" kern="0" dirty="0" smtClean="0">
              <a:latin typeface="Courier New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// (5) and (7)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534401" cy="1143000"/>
          </a:xfrm>
        </p:spPr>
        <p:txBody>
          <a:bodyPr/>
          <a:lstStyle/>
          <a:p>
            <a:r>
              <a:rPr lang="en-US" sz="4000" dirty="0" smtClean="0"/>
              <a:t>Child Voluntarily downgrades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236637" y="5237220"/>
            <a:ext cx="653902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Rules 1 to 8 are complete - cover all possibilities and cannot deadlock or violate cache </a:t>
            </a:r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39669" y="1623690"/>
            <a:ext cx="8267701" cy="334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startMiss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Ready);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let</a:t>
            </a:r>
            <a:r>
              <a:rPr lang="en-US" sz="1800" kern="0" dirty="0" smtClean="0">
                <a:latin typeface="Courier New"/>
              </a:rPr>
              <a:t> slot = </a:t>
            </a:r>
            <a:r>
              <a:rPr lang="en-US" sz="1800" kern="0" dirty="0" err="1" smtClean="0">
                <a:latin typeface="Courier New"/>
              </a:rPr>
              <a:t>findVictimSlot</a:t>
            </a:r>
            <a:r>
              <a:rPr lang="en-US" sz="1800" kern="0" dirty="0" smtClean="0">
                <a:latin typeface="Courier New"/>
              </a:rPr>
              <a:t>(state);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if</a:t>
            </a:r>
            <a:r>
              <a:rPr lang="en-US" sz="1800" kern="0" dirty="0" smtClean="0">
                <a:latin typeface="Courier New"/>
              </a:rPr>
              <a:t>(!</a:t>
            </a:r>
            <a:r>
              <a:rPr lang="en-US" sz="1800" kern="0" dirty="0" err="1" smtClean="0">
                <a:latin typeface="Courier New"/>
              </a:rPr>
              <a:t>isStateI</a:t>
            </a:r>
            <a:r>
              <a:rPr lang="en-US" sz="1800" kern="0" dirty="0" smtClean="0">
                <a:latin typeface="Courier New"/>
              </a:rPr>
              <a:t>(state[slot]))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begin </a:t>
            </a:r>
            <a:r>
              <a:rPr lang="en-US" sz="1800" kern="0" dirty="0" smtClean="0">
                <a:latin typeface="Courier New"/>
              </a:rPr>
              <a:t>// write-back (Evacuate)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  let</a:t>
            </a:r>
            <a:r>
              <a:rPr lang="en-US" sz="1800" kern="0" dirty="0" smtClean="0">
                <a:latin typeface="Courier New"/>
              </a:rPr>
              <a:t> a = </a:t>
            </a:r>
            <a:r>
              <a:rPr lang="en-US" sz="1800" kern="0" dirty="0" err="1" smtClean="0">
                <a:latin typeface="Courier New"/>
              </a:rPr>
              <a:t>getAddr</a:t>
            </a:r>
            <a:r>
              <a:rPr lang="en-US" sz="1800" kern="0" dirty="0" smtClean="0">
                <a:latin typeface="Courier New"/>
              </a:rPr>
              <a:t>(state[slot]);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  let</a:t>
            </a:r>
            <a:r>
              <a:rPr lang="en-US" sz="1800" kern="0" dirty="0" smtClean="0">
                <a:latin typeface="Courier New"/>
              </a:rPr>
              <a:t> d = (</a:t>
            </a:r>
            <a:r>
              <a:rPr lang="en-US" sz="1800" kern="0" dirty="0" err="1" smtClean="0">
                <a:latin typeface="Courier New"/>
              </a:rPr>
              <a:t>isStateM</a:t>
            </a:r>
            <a:r>
              <a:rPr lang="en-US" sz="1800" kern="0" dirty="0" smtClean="0">
                <a:latin typeface="Courier New"/>
              </a:rPr>
              <a:t>(state[slot])? </a:t>
            </a:r>
            <a:r>
              <a:rPr lang="en-US" sz="1800" kern="0" dirty="0" err="1" smtClean="0">
                <a:latin typeface="Courier New"/>
              </a:rPr>
              <a:t>dataArray</a:t>
            </a:r>
            <a:r>
              <a:rPr lang="en-US" sz="1800" kern="0" dirty="0" smtClean="0">
                <a:latin typeface="Courier New"/>
              </a:rPr>
              <a:t>[slot]: -);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    state[slot] &lt;= (I, _);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    c2m.enq(&lt;</a:t>
            </a:r>
            <a:r>
              <a:rPr lang="en-US" sz="1800" kern="0" dirty="0" err="1" smtClean="0">
                <a:latin typeface="Courier New"/>
              </a:rPr>
              <a:t>Resp</a:t>
            </a:r>
            <a:r>
              <a:rPr lang="en-US" sz="1800" kern="0" dirty="0" smtClean="0">
                <a:latin typeface="Courier New"/>
              </a:rPr>
              <a:t>, c-&gt;m, a, I, d&gt;);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>
                <a:latin typeface="Courier New"/>
              </a:rPr>
              <a:t> </a:t>
            </a:r>
            <a:r>
              <a:rPr lang="en-US" sz="1800" b="1" kern="0" dirty="0" smtClean="0">
                <a:latin typeface="Courier New"/>
              </a:rPr>
              <a:t>  end</a:t>
            </a:r>
            <a:r>
              <a:rPr lang="en-US" sz="1800" kern="0" dirty="0" smtClean="0">
                <a:latin typeface="Courier New"/>
              </a:rPr>
              <a:t>            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// (8)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8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68586" cy="1143000"/>
          </a:xfrm>
        </p:spPr>
        <p:txBody>
          <a:bodyPr/>
          <a:lstStyle/>
          <a:p>
            <a:r>
              <a:rPr lang="en-US" dirty="0" smtClean="0"/>
              <a:t>Invariants for a CC-protocol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508184"/>
            <a:ext cx="7772400" cy="5065143"/>
          </a:xfrm>
        </p:spPr>
        <p:txBody>
          <a:bodyPr/>
          <a:lstStyle/>
          <a:p>
            <a:r>
              <a:rPr lang="en-US" sz="2400" dirty="0" smtClean="0"/>
              <a:t>Directory state is always a conservative estimate of a child’s state</a:t>
            </a:r>
          </a:p>
          <a:p>
            <a:pPr lvl="1"/>
            <a:r>
              <a:rPr lang="en-US" sz="2000" dirty="0" smtClean="0"/>
              <a:t>E.g., if directory thinks that a child cache is in S state then the cache has to be in either I or S state</a:t>
            </a:r>
          </a:p>
          <a:p>
            <a:r>
              <a:rPr lang="en-US" sz="2400" dirty="0" smtClean="0"/>
              <a:t>For every request there is a corresponding response, though sometimes it is generated even before the request is processed</a:t>
            </a:r>
          </a:p>
          <a:p>
            <a:r>
              <a:rPr lang="en-US" sz="2400" dirty="0" smtClean="0"/>
              <a:t>Communication system has to ensure that</a:t>
            </a:r>
          </a:p>
          <a:p>
            <a:pPr lvl="1"/>
            <a:r>
              <a:rPr lang="en-US" sz="2000" dirty="0" smtClean="0"/>
              <a:t>responses cannot be blocked by requests </a:t>
            </a:r>
          </a:p>
          <a:p>
            <a:pPr lvl="1"/>
            <a:r>
              <a:rPr lang="en-US" sz="2000" dirty="0" smtClean="0"/>
              <a:t>a request cannot overtake a response for the same address</a:t>
            </a:r>
          </a:p>
          <a:p>
            <a:r>
              <a:rPr lang="en-US" sz="2400" dirty="0" smtClean="0"/>
              <a:t>At every merger point for requests, we will assume fair arbitration to avoid starvation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2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 protocol: 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781" y="1498958"/>
            <a:ext cx="7772400" cy="5135759"/>
          </a:xfrm>
        </p:spPr>
        <p:txBody>
          <a:bodyPr/>
          <a:lstStyle/>
          <a:p>
            <a:pPr marL="173038" indent="-173038" eaLnBrk="1" hangingPunct="1"/>
            <a:r>
              <a:rPr lang="en-US" sz="2400" dirty="0" smtClean="0"/>
              <a:t>It never makes sense to have two outstanding requests for the same address from the same processor/cache</a:t>
            </a:r>
          </a:p>
          <a:p>
            <a:pPr marL="173038" indent="-173038" eaLnBrk="1" hangingPunct="1"/>
            <a:r>
              <a:rPr lang="en-US" sz="2400" dirty="0" smtClean="0"/>
              <a:t>It is possible to have multiple requests for the same address from different processors. Hence there is a need to arbitrate requests</a:t>
            </a:r>
          </a:p>
          <a:p>
            <a:pPr marL="173038" indent="-173038" eaLnBrk="1" hangingPunct="1"/>
            <a:r>
              <a:rPr lang="en-US" sz="2400" dirty="0" smtClean="0"/>
              <a:t>A cache needs to be able to evict an address in order to make room for a different address</a:t>
            </a:r>
          </a:p>
          <a:p>
            <a:pPr marL="573088" lvl="1" indent="-173038" eaLnBrk="1" hangingPunct="1"/>
            <a:r>
              <a:rPr lang="en-US" sz="2000" dirty="0" smtClean="0"/>
              <a:t>Voluntary downgrade</a:t>
            </a:r>
          </a:p>
          <a:p>
            <a:pPr marL="173038" indent="-173038" eaLnBrk="1" hangingPunct="1"/>
            <a:r>
              <a:rPr lang="en-US" sz="2400" dirty="0" smtClean="0"/>
              <a:t>Memory system (higher-level cache) should be able to force a lower-level cache to downgrade</a:t>
            </a:r>
          </a:p>
          <a:p>
            <a:pPr marL="573088" lvl="1" indent="-173038" eaLnBrk="1" hangingPunct="1"/>
            <a:r>
              <a:rPr lang="en-US" sz="2000" dirty="0" smtClean="0"/>
              <a:t>caches need to  keep track of the state of their children’s caches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9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1" y="304800"/>
            <a:ext cx="809348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Cache-coherence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394200"/>
            <a:ext cx="7772400" cy="1169838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 dirty="0">
                <a:latin typeface="Verdana" pitchFamily="34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200</a:t>
            </a:r>
            <a:r>
              <a:rPr lang="en-US" sz="2400" dirty="0">
                <a:latin typeface="Verdana" pitchFamily="34" charset="0"/>
              </a:rPr>
              <a:t>.  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write-back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memory and cache-2 have stale values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write-through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cache-2 has a stale </a:t>
            </a:r>
            <a:r>
              <a:rPr lang="en-US" sz="2000" dirty="0" smtClean="0">
                <a:latin typeface="Verdana" pitchFamily="34" charset="0"/>
              </a:rPr>
              <a:t>value</a:t>
            </a:r>
            <a:endParaRPr lang="en-US" sz="2000" dirty="0">
              <a:latin typeface="Verdana" pitchFamily="34" charset="0"/>
            </a:endParaRPr>
          </a:p>
        </p:txBody>
      </p:sp>
      <p:grpSp>
        <p:nvGrpSpPr>
          <p:cNvPr id="4102" name="Group 4"/>
          <p:cNvGrpSpPr>
            <a:grpSpLocks/>
          </p:cNvGrpSpPr>
          <p:nvPr/>
        </p:nvGrpSpPr>
        <p:grpSpPr bwMode="auto">
          <a:xfrm>
            <a:off x="1118006" y="1519358"/>
            <a:ext cx="7585075" cy="2851150"/>
            <a:chOff x="672" y="784"/>
            <a:chExt cx="4778" cy="1796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cache-1</a:t>
              </a:r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 flipV="1">
              <a:off x="907" y="1533"/>
              <a:ext cx="1217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0000"/>
                  </a:solidFill>
                  <a:latin typeface="Verdana" pitchFamily="34" charset="0"/>
                </a:rPr>
                <a:t>A	</a:t>
              </a:r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100</a:t>
              </a:r>
              <a:endParaRPr lang="en-US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4110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56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CPU-Memory bus</a:t>
              </a:r>
            </a:p>
          </p:txBody>
        </p:sp>
        <p:sp>
          <p:nvSpPr>
            <p:cNvPr id="4112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CPU-1</a:t>
              </a:r>
            </a:p>
          </p:txBody>
        </p:sp>
        <p:sp>
          <p:nvSpPr>
            <p:cNvPr id="4114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CPU-2</a:t>
              </a:r>
            </a:p>
          </p:txBody>
        </p:sp>
        <p:sp>
          <p:nvSpPr>
            <p:cNvPr id="4117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cache-2</a:t>
              </a:r>
            </a:p>
          </p:txBody>
        </p:sp>
        <p:sp>
          <p:nvSpPr>
            <p:cNvPr id="4119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  <p:sp>
          <p:nvSpPr>
            <p:cNvPr id="4124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7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4125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04364" y="2276888"/>
            <a:ext cx="1399391" cy="577900"/>
            <a:chOff x="2004364" y="2216506"/>
            <a:chExt cx="1399391" cy="577900"/>
          </a:xfrm>
        </p:grpSpPr>
        <p:cxnSp>
          <p:nvCxnSpPr>
            <p:cNvPr id="37" name="Straight Connector 36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31869" y="3738708"/>
            <a:ext cx="1399391" cy="577900"/>
            <a:chOff x="2004364" y="2216506"/>
            <a:chExt cx="1399391" cy="5779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45259" y="5762446"/>
            <a:ext cx="7192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Do these stale values matter?</a:t>
            </a:r>
          </a:p>
          <a:p>
            <a:r>
              <a:rPr lang="en-US" i="1" dirty="0">
                <a:solidFill>
                  <a:schemeClr val="tx2"/>
                </a:solidFill>
              </a:rPr>
              <a:t>What is the view of shared memory for programming</a:t>
            </a:r>
            <a:r>
              <a:rPr lang="en-US" i="1" dirty="0" smtClean="0">
                <a:solidFill>
                  <a:schemeClr val="tx2"/>
                </a:solidFill>
              </a:rPr>
              <a:t>?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29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Cache-Coherent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297" y="3487479"/>
            <a:ext cx="7772400" cy="2424223"/>
          </a:xfrm>
        </p:spPr>
        <p:txBody>
          <a:bodyPr/>
          <a:lstStyle/>
          <a:p>
            <a:r>
              <a:rPr lang="en-US" sz="2400" dirty="0" smtClean="0"/>
              <a:t>A monolithic memory processes one request at a time; it can be viewed as processing requests instantaneously </a:t>
            </a:r>
          </a:p>
          <a:p>
            <a:r>
              <a:rPr lang="en-US" sz="2400" dirty="0" smtClean="0"/>
              <a:t>A memory with hierarchy of caches is said to be </a:t>
            </a:r>
            <a:r>
              <a:rPr lang="en-US" sz="2400" i="1" dirty="0" smtClean="0"/>
              <a:t>coherent</a:t>
            </a:r>
            <a:r>
              <a:rPr lang="en-US" sz="2400" dirty="0" smtClean="0"/>
              <a:t>, if functionally it behaves like the monolithic memory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1965915" y="1534941"/>
            <a:ext cx="5646997" cy="1750508"/>
            <a:chOff x="1965915" y="1534941"/>
            <a:chExt cx="5646997" cy="1750508"/>
          </a:xfrm>
        </p:grpSpPr>
        <p:sp>
          <p:nvSpPr>
            <p:cNvPr id="7" name="Rectangle 6"/>
            <p:cNvSpPr/>
            <p:nvPr/>
          </p:nvSpPr>
          <p:spPr bwMode="auto">
            <a:xfrm>
              <a:off x="2137144" y="2147765"/>
              <a:ext cx="5475768" cy="1137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965915" y="1713503"/>
              <a:ext cx="1529390" cy="434262"/>
              <a:chOff x="1922713" y="1544351"/>
              <a:chExt cx="1529390" cy="434262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 rot="10800000" flipH="1">
                <a:off x="271869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 rot="10800000" flipH="1">
                <a:off x="272013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10800000" flipH="1">
                <a:off x="271869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 rot="16200000">
                <a:off x="279958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 rot="10800000" flipH="1">
                <a:off x="237155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 rot="10800000" flipH="1">
                <a:off x="237299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 rot="10800000" flipH="1">
                <a:off x="237155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 rot="16200000">
                <a:off x="245244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1" name="Text Box 52"/>
              <p:cNvSpPr txBox="1">
                <a:spLocks noChangeArrowheads="1"/>
              </p:cNvSpPr>
              <p:nvPr/>
            </p:nvSpPr>
            <p:spPr bwMode="auto">
              <a:xfrm>
                <a:off x="1922713" y="1593717"/>
                <a:ext cx="522900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err="1" smtClean="0">
                    <a:solidFill>
                      <a:srgbClr val="56127A"/>
                    </a:solidFill>
                    <a:latin typeface="Verdana" pitchFamily="34" charset="0"/>
                  </a:rPr>
                  <a:t>req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22" name="Text Box 53"/>
              <p:cNvSpPr txBox="1">
                <a:spLocks noChangeArrowheads="1"/>
              </p:cNvSpPr>
              <p:nvPr/>
            </p:nvSpPr>
            <p:spPr bwMode="auto">
              <a:xfrm>
                <a:off x="2950041" y="1593717"/>
                <a:ext cx="502062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smtClean="0">
                    <a:solidFill>
                      <a:srgbClr val="56127A"/>
                    </a:solidFill>
                    <a:latin typeface="Verdana" pitchFamily="34" charset="0"/>
                  </a:rPr>
                  <a:t>res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 rot="16200000">
                <a:off x="280312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rot="16200000">
                <a:off x="245598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999198" y="1711856"/>
              <a:ext cx="1529390" cy="434262"/>
              <a:chOff x="1922713" y="1544351"/>
              <a:chExt cx="1529390" cy="434262"/>
            </a:xfrm>
          </p:grpSpPr>
          <p:sp>
            <p:nvSpPr>
              <p:cNvPr id="27" name="Rectangle 7"/>
              <p:cNvSpPr>
                <a:spLocks noChangeArrowheads="1"/>
              </p:cNvSpPr>
              <p:nvPr/>
            </p:nvSpPr>
            <p:spPr bwMode="auto">
              <a:xfrm rot="10800000" flipH="1">
                <a:off x="271869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 rot="10800000" flipH="1">
                <a:off x="272013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auto">
              <a:xfrm rot="10800000" flipH="1">
                <a:off x="271869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0" name="Line 10"/>
              <p:cNvSpPr>
                <a:spLocks noChangeShapeType="1"/>
              </p:cNvSpPr>
              <p:nvPr/>
            </p:nvSpPr>
            <p:spPr bwMode="auto">
              <a:xfrm rot="16200000">
                <a:off x="279958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/>
            </p:nvSpPr>
            <p:spPr bwMode="auto">
              <a:xfrm rot="10800000" flipH="1">
                <a:off x="2371552" y="167292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2" name="Rectangle 12"/>
              <p:cNvSpPr>
                <a:spLocks noChangeArrowheads="1"/>
              </p:cNvSpPr>
              <p:nvPr/>
            </p:nvSpPr>
            <p:spPr bwMode="auto">
              <a:xfrm rot="10800000" flipH="1">
                <a:off x="2372998" y="1733567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3" name="Rectangle 13"/>
              <p:cNvSpPr>
                <a:spLocks noChangeArrowheads="1"/>
              </p:cNvSpPr>
              <p:nvPr/>
            </p:nvSpPr>
            <p:spPr bwMode="auto">
              <a:xfrm rot="10800000" flipH="1">
                <a:off x="2371552" y="1791734"/>
                <a:ext cx="253123" cy="6559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4" name="Line 14"/>
              <p:cNvSpPr>
                <a:spLocks noChangeShapeType="1"/>
              </p:cNvSpPr>
              <p:nvPr/>
            </p:nvSpPr>
            <p:spPr bwMode="auto">
              <a:xfrm rot="16200000">
                <a:off x="2452449" y="1919208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5" name="Text Box 52"/>
              <p:cNvSpPr txBox="1">
                <a:spLocks noChangeArrowheads="1"/>
              </p:cNvSpPr>
              <p:nvPr/>
            </p:nvSpPr>
            <p:spPr bwMode="auto">
              <a:xfrm>
                <a:off x="1922713" y="1593717"/>
                <a:ext cx="522900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err="1" smtClean="0">
                    <a:solidFill>
                      <a:srgbClr val="56127A"/>
                    </a:solidFill>
                    <a:latin typeface="Verdana" pitchFamily="34" charset="0"/>
                  </a:rPr>
                  <a:t>req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36" name="Text Box 53"/>
              <p:cNvSpPr txBox="1">
                <a:spLocks noChangeArrowheads="1"/>
              </p:cNvSpPr>
              <p:nvPr/>
            </p:nvSpPr>
            <p:spPr bwMode="auto">
              <a:xfrm>
                <a:off x="2950041" y="1593717"/>
                <a:ext cx="502062" cy="33855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600" dirty="0" smtClean="0">
                    <a:solidFill>
                      <a:srgbClr val="56127A"/>
                    </a:solidFill>
                    <a:latin typeface="Verdana" pitchFamily="34" charset="0"/>
                  </a:rPr>
                  <a:t>res</a:t>
                </a:r>
                <a:endParaRPr lang="en-US" sz="1600" dirty="0">
                  <a:solidFill>
                    <a:srgbClr val="56127A"/>
                  </a:solidFill>
                  <a:latin typeface="Verdana" pitchFamily="34" charset="0"/>
                </a:endParaRPr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 rot="16200000">
                <a:off x="280312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 rot="16200000">
                <a:off x="2455987" y="1603756"/>
                <a:ext cx="11881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413233" y="2502571"/>
              <a:ext cx="31005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Monolithic Memory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06186" y="1534941"/>
              <a:ext cx="6319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...</a:t>
              </a:r>
              <a:endParaRPr lang="en-US" sz="3200" dirty="0"/>
            </a:p>
          </p:txBody>
        </p:sp>
      </p:grp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6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Maintaining </a:t>
            </a:r>
            <a:r>
              <a:rPr lang="en-US" sz="4000" dirty="0" smtClean="0"/>
              <a:t>Coherence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298" y="1525438"/>
            <a:ext cx="7772400" cy="4114800"/>
          </a:xfrm>
        </p:spPr>
        <p:txBody>
          <a:bodyPr/>
          <a:lstStyle/>
          <a:p>
            <a:r>
              <a:rPr lang="en-US" sz="2400" dirty="0" smtClean="0">
                <a:latin typeface="Verdana" pitchFamily="34" charset="0"/>
              </a:rPr>
              <a:t>In a </a:t>
            </a:r>
            <a:r>
              <a:rPr lang="en-US" sz="2400" i="1" dirty="0" smtClean="0">
                <a:latin typeface="Verdana" pitchFamily="34" charset="0"/>
              </a:rPr>
              <a:t>coherent memory </a:t>
            </a:r>
            <a:r>
              <a:rPr lang="en-US" sz="2400" dirty="0" smtClean="0">
                <a:latin typeface="Verdana" pitchFamily="34" charset="0"/>
              </a:rPr>
              <a:t>all loads and stores can be placed in a global order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multiple </a:t>
            </a:r>
            <a:r>
              <a:rPr lang="en-US" sz="2000" dirty="0">
                <a:latin typeface="Verdana" pitchFamily="34" charset="0"/>
              </a:rPr>
              <a:t>copies of </a:t>
            </a:r>
            <a:r>
              <a:rPr lang="en-US" sz="2000" dirty="0" smtClean="0">
                <a:latin typeface="Verdana" pitchFamily="34" charset="0"/>
              </a:rPr>
              <a:t>an address </a:t>
            </a:r>
            <a:r>
              <a:rPr lang="en-US" sz="2000" dirty="0">
                <a:latin typeface="Verdana" pitchFamily="34" charset="0"/>
              </a:rPr>
              <a:t>in various caches can cause this </a:t>
            </a:r>
            <a:r>
              <a:rPr lang="en-US" sz="2000" dirty="0" smtClean="0">
                <a:latin typeface="Verdana" pitchFamily="34" charset="0"/>
              </a:rPr>
              <a:t>property to </a:t>
            </a:r>
            <a:r>
              <a:rPr lang="en-US" sz="2000" dirty="0">
                <a:latin typeface="Verdana" pitchFamily="34" charset="0"/>
              </a:rPr>
              <a:t>be </a:t>
            </a:r>
            <a:r>
              <a:rPr lang="en-US" sz="2000" dirty="0" smtClean="0">
                <a:latin typeface="Verdana" pitchFamily="34" charset="0"/>
              </a:rPr>
              <a:t>violated</a:t>
            </a:r>
            <a:endParaRPr lang="en-US" sz="2000" dirty="0">
              <a:latin typeface="Verdana" pitchFamily="34" charset="0"/>
            </a:endParaRPr>
          </a:p>
          <a:p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This property can be ensured if: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Only </a:t>
            </a:r>
            <a:r>
              <a:rPr lang="en-US" sz="2000" dirty="0">
                <a:latin typeface="Verdana" pitchFamily="34" charset="0"/>
              </a:rPr>
              <a:t>one </a:t>
            </a:r>
            <a:r>
              <a:rPr lang="en-US" sz="2000" dirty="0" smtClean="0">
                <a:latin typeface="Verdana" pitchFamily="34" charset="0"/>
              </a:rPr>
              <a:t>cache </a:t>
            </a:r>
            <a:r>
              <a:rPr lang="en-US" sz="2000" dirty="0">
                <a:latin typeface="Verdana" pitchFamily="34" charset="0"/>
              </a:rPr>
              <a:t>at a time has </a:t>
            </a:r>
            <a:r>
              <a:rPr lang="en-US" sz="2000" dirty="0" smtClean="0">
                <a:latin typeface="Verdana" pitchFamily="34" charset="0"/>
              </a:rPr>
              <a:t>the write </a:t>
            </a:r>
            <a:r>
              <a:rPr lang="en-US" sz="2000" dirty="0">
                <a:latin typeface="Verdana" pitchFamily="34" charset="0"/>
              </a:rPr>
              <a:t>permission for </a:t>
            </a:r>
            <a:r>
              <a:rPr lang="en-US" sz="2000" dirty="0" smtClean="0">
                <a:latin typeface="Verdana" pitchFamily="34" charset="0"/>
              </a:rPr>
              <a:t>an address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No cache can have </a:t>
            </a:r>
            <a:r>
              <a:rPr lang="en-US" sz="2000" dirty="0">
                <a:latin typeface="Verdana" pitchFamily="34" charset="0"/>
              </a:rPr>
              <a:t>a stale copy of the data after a write to the </a:t>
            </a:r>
            <a:r>
              <a:rPr lang="en-US" sz="2000" dirty="0" smtClean="0">
                <a:latin typeface="Verdana" pitchFamily="34" charset="0"/>
              </a:rPr>
              <a:t>address has been performed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2149" y="5475725"/>
            <a:ext cx="5490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>
              <a:buFont typeface="Symbol"/>
              <a:buChar char="Þ"/>
            </a:pPr>
            <a:r>
              <a:rPr lang="en-US" i="1" dirty="0" smtClean="0"/>
              <a:t>cache </a:t>
            </a:r>
            <a:r>
              <a:rPr lang="en-US" i="1" dirty="0"/>
              <a:t>coherence </a:t>
            </a:r>
            <a:r>
              <a:rPr lang="en-US" i="1" dirty="0" smtClean="0"/>
              <a:t>protocols are used</a:t>
            </a:r>
          </a:p>
          <a:p>
            <a:pPr marL="0" lvl="3"/>
            <a:r>
              <a:rPr lang="en-US" i="1" dirty="0" smtClean="0"/>
              <a:t>    to maintain coherence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Cache Coherence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18" y="1551317"/>
            <a:ext cx="7772400" cy="4114800"/>
          </a:xfrm>
        </p:spPr>
        <p:txBody>
          <a:bodyPr/>
          <a:lstStyle/>
          <a:p>
            <a:r>
              <a:rPr lang="en-US" sz="2400" dirty="0" smtClean="0">
                <a:latin typeface="Verdana" pitchFamily="34" charset="0"/>
              </a:rPr>
              <a:t>Write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2000" dirty="0">
                <a:latin typeface="Verdana" pitchFamily="34" charset="0"/>
              </a:rPr>
              <a:t>the address is</a:t>
            </a:r>
            <a:r>
              <a:rPr lang="en-US" sz="2000" i="1" dirty="0">
                <a:latin typeface="Verdana" pitchFamily="34" charset="0"/>
              </a:rPr>
              <a:t> invalidated </a:t>
            </a:r>
            <a:r>
              <a:rPr lang="en-US" sz="2000" dirty="0">
                <a:latin typeface="Verdana" pitchFamily="34" charset="0"/>
              </a:rPr>
              <a:t>in all other caches </a:t>
            </a:r>
            <a:r>
              <a:rPr lang="en-US" sz="2000" i="1" dirty="0">
                <a:latin typeface="Verdana" pitchFamily="34" charset="0"/>
              </a:rPr>
              <a:t>before</a:t>
            </a:r>
            <a:r>
              <a:rPr lang="en-US" sz="2000" dirty="0">
                <a:latin typeface="Verdana" pitchFamily="34" charset="0"/>
              </a:rPr>
              <a:t> the write is </a:t>
            </a:r>
            <a:r>
              <a:rPr lang="en-US" sz="2000" dirty="0" smtClean="0">
                <a:latin typeface="Verdana" pitchFamily="34" charset="0"/>
              </a:rPr>
              <a:t>performed </a:t>
            </a:r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Read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2000" dirty="0">
                <a:latin typeface="Verdana" pitchFamily="34" charset="0"/>
              </a:rPr>
              <a:t>if a dirty copy is found in some </a:t>
            </a:r>
            <a:r>
              <a:rPr lang="en-US" sz="2000" dirty="0" smtClean="0">
                <a:latin typeface="Verdana" pitchFamily="34" charset="0"/>
              </a:rPr>
              <a:t>cache then that value is written back to the memory and supplied to the reader. Alternatively the dirty </a:t>
            </a:r>
            <a:r>
              <a:rPr lang="en-US" sz="2000" dirty="0">
                <a:latin typeface="Verdana" pitchFamily="34" charset="0"/>
              </a:rPr>
              <a:t>value can </a:t>
            </a:r>
            <a:r>
              <a:rPr lang="en-US" sz="2000" dirty="0" smtClean="0">
                <a:latin typeface="Verdana" pitchFamily="34" charset="0"/>
              </a:rPr>
              <a:t>be forwarded </a:t>
            </a:r>
            <a:r>
              <a:rPr lang="en-US" sz="2000" dirty="0">
                <a:latin typeface="Verdana" pitchFamily="34" charset="0"/>
              </a:rPr>
              <a:t>directly to the </a:t>
            </a:r>
            <a:r>
              <a:rPr lang="en-US" sz="2000" dirty="0" smtClean="0">
                <a:latin typeface="Verdana" pitchFamily="34" charset="0"/>
              </a:rPr>
              <a:t>reader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1572" y="5188688"/>
            <a:ext cx="5893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Such protocols are called Invalidation-based</a:t>
            </a:r>
            <a:endParaRPr lang="en-US" i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5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721" y="373811"/>
            <a:ext cx="8249728" cy="1143000"/>
          </a:xfrm>
        </p:spPr>
        <p:txBody>
          <a:bodyPr/>
          <a:lstStyle/>
          <a:p>
            <a:r>
              <a:rPr lang="en-US" sz="4000" dirty="0" smtClean="0"/>
              <a:t>State needed to maintain Cache Coherence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8" y="1525438"/>
            <a:ext cx="5449252" cy="2525567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MSI encoding </a:t>
            </a:r>
            <a:endParaRPr lang="en-US" sz="2400" dirty="0"/>
          </a:p>
          <a:p>
            <a:pPr lvl="1">
              <a:buNone/>
              <a:defRPr/>
            </a:pPr>
            <a:r>
              <a:rPr lang="en-US" sz="2000" dirty="0" smtClean="0"/>
              <a:t>I </a:t>
            </a:r>
            <a:r>
              <a:rPr lang="en-US" sz="2000" i="1" dirty="0" smtClean="0"/>
              <a:t>- </a:t>
            </a:r>
            <a:r>
              <a:rPr lang="en-US" sz="2000" dirty="0" smtClean="0"/>
              <a:t>cache doesn’t contain </a:t>
            </a:r>
            <a:r>
              <a:rPr lang="en-US" sz="2000" dirty="0"/>
              <a:t>the </a:t>
            </a:r>
            <a:r>
              <a:rPr lang="en-US" sz="2000" dirty="0" smtClean="0"/>
              <a:t>address </a:t>
            </a:r>
          </a:p>
          <a:p>
            <a:pPr lvl="1">
              <a:buNone/>
              <a:defRPr/>
            </a:pPr>
            <a:r>
              <a:rPr lang="en-US" sz="2000" dirty="0" smtClean="0"/>
              <a:t>S</a:t>
            </a:r>
            <a:r>
              <a:rPr lang="en-US" sz="2000" i="1" dirty="0" smtClean="0"/>
              <a:t>- </a:t>
            </a:r>
            <a:r>
              <a:rPr lang="en-US" sz="2000" dirty="0" smtClean="0"/>
              <a:t>cache </a:t>
            </a:r>
            <a:r>
              <a:rPr lang="en-US" sz="2000" dirty="0"/>
              <a:t>has the address but so may other caches; hence it can only be </a:t>
            </a:r>
            <a:r>
              <a:rPr lang="en-US" sz="2000" dirty="0" smtClean="0"/>
              <a:t>read</a:t>
            </a:r>
            <a:endParaRPr lang="en-US" sz="2000" dirty="0"/>
          </a:p>
          <a:p>
            <a:pPr lvl="1">
              <a:buNone/>
              <a:defRPr/>
            </a:pPr>
            <a:r>
              <a:rPr lang="en-US" sz="2000" dirty="0" smtClean="0"/>
              <a:t>M- only </a:t>
            </a:r>
            <a:r>
              <a:rPr lang="en-US" sz="2000" dirty="0"/>
              <a:t>this cache has the </a:t>
            </a:r>
            <a:r>
              <a:rPr lang="en-US" sz="2000" dirty="0" smtClean="0"/>
              <a:t>address; </a:t>
            </a:r>
            <a:r>
              <a:rPr lang="en-US" sz="2000" dirty="0"/>
              <a:t>hence it can be read and </a:t>
            </a:r>
            <a:r>
              <a:rPr lang="en-US" sz="2000" dirty="0" smtClean="0"/>
              <a:t>written</a:t>
            </a:r>
            <a:endParaRPr lang="en-US" sz="2400" dirty="0" smtClean="0"/>
          </a:p>
          <a:p>
            <a:pPr>
              <a:buNone/>
              <a:defRPr/>
            </a:pPr>
            <a:endParaRPr lang="en-US" sz="24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227664" y="1568572"/>
            <a:ext cx="2667000" cy="2767310"/>
            <a:chOff x="3165475" y="1366540"/>
            <a:chExt cx="2667000" cy="276731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3279460" y="3022600"/>
              <a:ext cx="34176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 smtClean="0">
                  <a:latin typeface="Verdana" pitchFamily="34" charset="0"/>
                </a:rPr>
                <a:t>S</a:t>
              </a:r>
              <a:endParaRPr lang="en-US" sz="1800" dirty="0">
                <a:latin typeface="Verdana" pitchFamily="34" charset="0"/>
              </a:endParaRPr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165475" y="2921000"/>
              <a:ext cx="609600" cy="609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5"/>
            <p:cNvGrpSpPr>
              <a:grpSpLocks/>
            </p:cNvGrpSpPr>
            <p:nvPr/>
          </p:nvGrpSpPr>
          <p:grpSpPr bwMode="auto">
            <a:xfrm>
              <a:off x="5222875" y="2921000"/>
              <a:ext cx="609600" cy="609600"/>
              <a:chOff x="3120" y="1872"/>
              <a:chExt cx="384" cy="384"/>
            </a:xfrm>
          </p:grpSpPr>
          <p:sp>
            <p:nvSpPr>
              <p:cNvPr id="27" name="Text Box 6"/>
              <p:cNvSpPr txBox="1">
                <a:spLocks noChangeArrowheads="1"/>
              </p:cNvSpPr>
              <p:nvPr/>
            </p:nvSpPr>
            <p:spPr bwMode="auto">
              <a:xfrm>
                <a:off x="3201" y="1931"/>
                <a:ext cx="239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 smtClean="0">
                    <a:latin typeface="Verdana" pitchFamily="34" charset="0"/>
                  </a:rPr>
                  <a:t>M</a:t>
                </a:r>
                <a:endParaRPr lang="en-US" sz="1800" dirty="0">
                  <a:latin typeface="Verdana" pitchFamily="34" charset="0"/>
                </a:endParaRPr>
              </a:p>
            </p:txBody>
          </p:sp>
          <p:sp>
            <p:nvSpPr>
              <p:cNvPr id="28" name="Oval 7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384" cy="384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4156072" y="1473200"/>
              <a:ext cx="609600" cy="609600"/>
              <a:chOff x="2448" y="960"/>
              <a:chExt cx="384" cy="384"/>
            </a:xfrm>
          </p:grpSpPr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2543" y="1036"/>
                <a:ext cx="1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 smtClean="0">
                    <a:latin typeface="Verdana" pitchFamily="34" charset="0"/>
                  </a:rPr>
                  <a:t>I</a:t>
                </a:r>
                <a:endParaRPr lang="en-US" sz="1800" dirty="0">
                  <a:latin typeface="Verdana" pitchFamily="34" charset="0"/>
                </a:endParaRPr>
              </a:p>
            </p:txBody>
          </p:sp>
          <p:sp>
            <p:nvSpPr>
              <p:cNvPr id="26" name="Oval 10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384" cy="384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3622675" y="2006600"/>
              <a:ext cx="609600" cy="914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689475" y="2006600"/>
              <a:ext cx="609600" cy="9144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290888" y="1779588"/>
              <a:ext cx="830262" cy="1133475"/>
            </a:xfrm>
            <a:custGeom>
              <a:avLst/>
              <a:gdLst>
                <a:gd name="T0" fmla="*/ 0 w 523"/>
                <a:gd name="T1" fmla="*/ 714 h 714"/>
                <a:gd name="T2" fmla="*/ 0 w 523"/>
                <a:gd name="T3" fmla="*/ 466 h 714"/>
                <a:gd name="T4" fmla="*/ 357 w 523"/>
                <a:gd name="T5" fmla="*/ 0 h 714"/>
                <a:gd name="T6" fmla="*/ 523 w 523"/>
                <a:gd name="T7" fmla="*/ 0 h 7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3"/>
                <a:gd name="T13" fmla="*/ 0 h 714"/>
                <a:gd name="T14" fmla="*/ 523 w 523"/>
                <a:gd name="T15" fmla="*/ 714 h 7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3" h="714">
                  <a:moveTo>
                    <a:pt x="0" y="714"/>
                  </a:moveTo>
                  <a:lnTo>
                    <a:pt x="0" y="466"/>
                  </a:lnTo>
                  <a:lnTo>
                    <a:pt x="357" y="0"/>
                  </a:lnTo>
                  <a:lnTo>
                    <a:pt x="523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 rot="10800000" flipV="1">
              <a:off x="4822825" y="1743075"/>
              <a:ext cx="830263" cy="1133475"/>
            </a:xfrm>
            <a:custGeom>
              <a:avLst/>
              <a:gdLst>
                <a:gd name="T0" fmla="*/ 0 w 523"/>
                <a:gd name="T1" fmla="*/ 714 h 714"/>
                <a:gd name="T2" fmla="*/ 0 w 523"/>
                <a:gd name="T3" fmla="*/ 466 h 714"/>
                <a:gd name="T4" fmla="*/ 357 w 523"/>
                <a:gd name="T5" fmla="*/ 0 h 714"/>
                <a:gd name="T6" fmla="*/ 523 w 523"/>
                <a:gd name="T7" fmla="*/ 0 h 7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3"/>
                <a:gd name="T13" fmla="*/ 0 h 714"/>
                <a:gd name="T14" fmla="*/ 523 w 523"/>
                <a:gd name="T15" fmla="*/ 714 h 7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3" h="714">
                  <a:moveTo>
                    <a:pt x="0" y="714"/>
                  </a:moveTo>
                  <a:lnTo>
                    <a:pt x="0" y="466"/>
                  </a:lnTo>
                  <a:lnTo>
                    <a:pt x="357" y="0"/>
                  </a:lnTo>
                  <a:lnTo>
                    <a:pt x="523" y="0"/>
                  </a:lnTo>
                </a:path>
              </a:pathLst>
            </a:custGeom>
            <a:noFill/>
            <a:ln w="25400" cap="rnd" cmpd="sng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3808413" y="3225800"/>
              <a:ext cx="1354137" cy="0"/>
            </a:xfrm>
            <a:prstGeom prst="line">
              <a:avLst/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595688" y="3546475"/>
              <a:ext cx="1757362" cy="277813"/>
            </a:xfrm>
            <a:custGeom>
              <a:avLst/>
              <a:gdLst>
                <a:gd name="T0" fmla="*/ 1107 w 1107"/>
                <a:gd name="T1" fmla="*/ 10 h 175"/>
                <a:gd name="T2" fmla="*/ 946 w 1107"/>
                <a:gd name="T3" fmla="*/ 175 h 175"/>
                <a:gd name="T4" fmla="*/ 119 w 1107"/>
                <a:gd name="T5" fmla="*/ 175 h 175"/>
                <a:gd name="T6" fmla="*/ 0 w 1107"/>
                <a:gd name="T7" fmla="*/ 0 h 1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7"/>
                <a:gd name="T13" fmla="*/ 0 h 175"/>
                <a:gd name="T14" fmla="*/ 1107 w 1107"/>
                <a:gd name="T15" fmla="*/ 175 h 1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7" h="175">
                  <a:moveTo>
                    <a:pt x="1107" y="10"/>
                  </a:moveTo>
                  <a:lnTo>
                    <a:pt x="946" y="175"/>
                  </a:lnTo>
                  <a:lnTo>
                    <a:pt x="119" y="175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 rot="3517261">
              <a:off x="4702525" y="2169517"/>
              <a:ext cx="765175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latin typeface="Verdana" pitchFamily="34" charset="0"/>
                </a:rPr>
                <a:t>store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 rot="18178488">
              <a:off x="3532402" y="2147059"/>
              <a:ext cx="665162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latin typeface="Verdana" pitchFamily="34" charset="0"/>
                </a:rPr>
                <a:t>load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819525" y="3763963"/>
              <a:ext cx="1395413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latin typeface="Verdana" pitchFamily="34" charset="0"/>
                </a:rPr>
                <a:t>write-back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 rot="18295506">
              <a:off x="2798451" y="1830090"/>
              <a:ext cx="1296988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latin typeface="Verdana" pitchFamily="34" charset="0"/>
                </a:rPr>
                <a:t>invalidate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 rot="3159331">
              <a:off x="5092467" y="1811850"/>
              <a:ext cx="736600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latin typeface="Verdana" pitchFamily="34" charset="0"/>
                </a:rPr>
                <a:t>flush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60825" y="3168650"/>
              <a:ext cx="765175" cy="369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latin typeface="Verdana" pitchFamily="34" charset="0"/>
                </a:rPr>
                <a:t>store</a:t>
              </a:r>
            </a:p>
          </p:txBody>
        </p:sp>
      </p:grp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97889" y="4325339"/>
            <a:ext cx="7816768" cy="225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400" kern="0" dirty="0" smtClean="0"/>
              <a:t>The states M, S, I can be thought of as an order M &gt; S &gt; I</a:t>
            </a:r>
          </a:p>
          <a:p>
            <a:pPr lvl="1"/>
            <a:r>
              <a:rPr lang="en-US" sz="2000" i="1" kern="0" dirty="0" smtClean="0"/>
              <a:t>Upgrade: </a:t>
            </a:r>
            <a:r>
              <a:rPr lang="en-US" sz="2000" kern="0" dirty="0" smtClean="0"/>
              <a:t>A cache miss causes transition from a lower state to a higher state</a:t>
            </a:r>
            <a:endParaRPr lang="en-US" sz="2000" i="1" kern="0" dirty="0" smtClean="0"/>
          </a:p>
          <a:p>
            <a:pPr lvl="1"/>
            <a:r>
              <a:rPr lang="en-US" sz="2000" i="1" kern="0" dirty="0" smtClean="0"/>
              <a:t>Downgrade: </a:t>
            </a:r>
            <a:r>
              <a:rPr lang="en-US" sz="2000" kern="0" dirty="0" smtClean="0"/>
              <a:t>A write-back or invalidation causes a transition from a higher state to a lower state</a:t>
            </a:r>
            <a:endParaRPr lang="en-US" sz="2400" kern="0" dirty="0" smtClean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7" y="1525438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read miss (i.e., Cache state is I):</a:t>
            </a:r>
            <a:r>
              <a:rPr lang="en-US" sz="2400" i="1" dirty="0" smtClean="0">
                <a:latin typeface="Verdana" pitchFamily="34" charset="0"/>
              </a:rPr>
              <a:t>  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In case some other cache has the address in state M then write back the dirty data to Memory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and set the state to S </a:t>
            </a:r>
          </a:p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write miss (i.e., Cache state is I or S):</a:t>
            </a:r>
            <a:r>
              <a:rPr lang="en-US" sz="2400" i="1" dirty="0" smtClean="0">
                <a:latin typeface="Verdana" pitchFamily="34" charset="0"/>
              </a:rPr>
              <a:t> </a:t>
            </a:r>
          </a:p>
          <a:p>
            <a:pPr lvl="1">
              <a:defRPr/>
            </a:pPr>
            <a:r>
              <a:rPr lang="en-US" sz="2000" i="1" dirty="0" smtClean="0">
                <a:latin typeface="Verdana" pitchFamily="34" charset="0"/>
              </a:rPr>
              <a:t>Invalidate </a:t>
            </a:r>
            <a:r>
              <a:rPr lang="en-US" sz="2000" dirty="0" smtClean="0">
                <a:latin typeface="Verdana" pitchFamily="34" charset="0"/>
              </a:rPr>
              <a:t>the address in all other caches and in case some cache has the address in state M then write back the dirty data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if necessary and set the state to 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4514" y="5322499"/>
            <a:ext cx="542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How do we know the state of other caches?</a:t>
            </a:r>
            <a:endParaRPr lang="en-U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384" y="5889568"/>
            <a:ext cx="1369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State </a:t>
            </a:r>
            <a:r>
              <a:rPr lang="en-US" dirty="0" smtClean="0"/>
              <a:t>Encoding</a:t>
            </a:r>
            <a:br>
              <a:rPr lang="en-US" dirty="0" smtClean="0"/>
            </a:br>
            <a:r>
              <a:rPr lang="en-US" sz="2400" dirty="0" smtClean="0"/>
              <a:t>Two-level (L1, M)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951" y="3351017"/>
            <a:ext cx="8263899" cy="3071047"/>
          </a:xfrm>
        </p:spPr>
        <p:txBody>
          <a:bodyPr/>
          <a:lstStyle/>
          <a:p>
            <a:r>
              <a:rPr lang="en-US" sz="2400" dirty="0" smtClean="0"/>
              <a:t>A directory is maintained at each cache to keep track of the state of its children’s caches</a:t>
            </a:r>
          </a:p>
          <a:p>
            <a:pPr lvl="1"/>
            <a:r>
              <a:rPr lang="en-US" sz="2000" dirty="0" err="1" smtClean="0"/>
              <a:t>m.child</a:t>
            </a:r>
            <a:r>
              <a:rPr lang="en-US" sz="2000" dirty="0" smtClean="0"/>
              <a:t>[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][a]: the state of child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k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for address </a:t>
            </a:r>
            <a:r>
              <a:rPr lang="en-US" sz="2000" i="1" dirty="0" smtClean="0"/>
              <a:t>a</a:t>
            </a:r>
            <a:r>
              <a:rPr lang="en-US" sz="2000" dirty="0" smtClean="0"/>
              <a:t>; At most one child can be in state M</a:t>
            </a:r>
            <a:endParaRPr lang="en-US" sz="2400" dirty="0" smtClean="0"/>
          </a:p>
          <a:p>
            <a:r>
              <a:rPr lang="en-US" sz="2400" dirty="0" smtClean="0"/>
              <a:t>In case of cache hierarchy &gt; 2, the </a:t>
            </a:r>
            <a:r>
              <a:rPr lang="en-US" sz="2400" dirty="0"/>
              <a:t>directory </a:t>
            </a:r>
            <a:r>
              <a:rPr lang="en-US" sz="2400" dirty="0" smtClean="0"/>
              <a:t>also keeps track of the sibling information</a:t>
            </a:r>
          </a:p>
          <a:p>
            <a:pPr lvl="1"/>
            <a:r>
              <a:rPr lang="en-US" sz="2000" dirty="0" err="1" smtClean="0"/>
              <a:t>c.state</a:t>
            </a:r>
            <a:r>
              <a:rPr lang="en-US" sz="2000" dirty="0" smtClean="0"/>
              <a:t>[a]:</a:t>
            </a:r>
            <a:r>
              <a:rPr lang="en-US" sz="2000" i="1" dirty="0" smtClean="0"/>
              <a:t> </a:t>
            </a:r>
            <a:r>
              <a:rPr lang="en-US" sz="2000" dirty="0" smtClean="0"/>
              <a:t>M means c’s siblings do not have a copy of address </a:t>
            </a:r>
            <a:r>
              <a:rPr lang="en-US" sz="2000" i="1" dirty="0" smtClean="0"/>
              <a:t>a</a:t>
            </a:r>
            <a:r>
              <a:rPr lang="en-US" sz="2000" dirty="0" smtClean="0"/>
              <a:t>; S means they might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413074" y="1764618"/>
            <a:ext cx="3630612" cy="1448611"/>
            <a:chOff x="2582937" y="2244361"/>
            <a:chExt cx="3630612" cy="1448611"/>
          </a:xfrm>
        </p:grpSpPr>
        <p:sp>
          <p:nvSpPr>
            <p:cNvPr id="9" name="Line 3"/>
            <p:cNvSpPr>
              <a:spLocks noChangeShapeType="1"/>
            </p:cNvSpPr>
            <p:nvPr/>
          </p:nvSpPr>
          <p:spPr bwMode="auto">
            <a:xfrm>
              <a:off x="4003749" y="2903985"/>
              <a:ext cx="0" cy="1984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130749" y="3402460"/>
              <a:ext cx="744538" cy="27305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346649" y="3386585"/>
              <a:ext cx="515938" cy="3063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5576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5195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</a:t>
              </a:r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5576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5322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0148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9640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0148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9894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4720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44196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9292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8768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582937" y="2903985"/>
              <a:ext cx="3630612" cy="2619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4486349" y="3189735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686249" y="2837310"/>
              <a:ext cx="21383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chemeClr val="bg1"/>
                  </a:solidFill>
                  <a:latin typeface="Verdana" pitchFamily="34" charset="0"/>
                </a:rPr>
                <a:t>Interconnect</a:t>
              </a:r>
            </a:p>
          </p:txBody>
        </p:sp>
        <p:grpSp>
          <p:nvGrpSpPr>
            <p:cNvPr id="48" name="Group 56"/>
            <p:cNvGrpSpPr>
              <a:grpSpLocks/>
            </p:cNvGrpSpPr>
            <p:nvPr/>
          </p:nvGrpSpPr>
          <p:grpSpPr bwMode="auto">
            <a:xfrm>
              <a:off x="3232225" y="2434084"/>
              <a:ext cx="2778126" cy="1257299"/>
              <a:chOff x="2018" y="1473"/>
              <a:chExt cx="1750" cy="792"/>
            </a:xfrm>
          </p:grpSpPr>
          <p:sp>
            <p:nvSpPr>
              <p:cNvPr id="53" name="Text Box 57"/>
              <p:cNvSpPr txBox="1">
                <a:spLocks noChangeArrowheads="1"/>
              </p:cNvSpPr>
              <p:nvPr/>
            </p:nvSpPr>
            <p:spPr bwMode="auto">
              <a:xfrm>
                <a:off x="3046" y="2052"/>
                <a:ext cx="72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&lt;S,I,I,I&gt;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2018" y="1473"/>
                <a:ext cx="205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S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9" name="Rectangle 10"/>
            <p:cNvSpPr>
              <a:spLocks noChangeArrowheads="1"/>
            </p:cNvSpPr>
            <p:nvPr/>
          </p:nvSpPr>
          <p:spPr bwMode="auto">
            <a:xfrm>
              <a:off x="44974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1"/>
            <p:cNvSpPr>
              <a:spLocks noChangeArrowheads="1"/>
            </p:cNvSpPr>
            <p:nvPr/>
          </p:nvSpPr>
          <p:spPr bwMode="auto">
            <a:xfrm>
              <a:off x="44720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49546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49292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7" name="Line 44"/>
            <p:cNvSpPr>
              <a:spLocks noChangeShapeType="1"/>
            </p:cNvSpPr>
            <p:nvPr/>
          </p:nvSpPr>
          <p:spPr bwMode="auto">
            <a:xfrm>
              <a:off x="3732286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4196149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>
              <a:off x="4660012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123875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1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41688</TotalTime>
  <Words>2054</Words>
  <Application>Microsoft Office PowerPoint</Application>
  <PresentationFormat>On-screen Show (4:3)</PresentationFormat>
  <Paragraphs>387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Blueprint</vt:lpstr>
      <vt:lpstr>PowerPoint Presentation</vt:lpstr>
      <vt:lpstr>Shared Memory Systems</vt:lpstr>
      <vt:lpstr>Cache-coherence problem</vt:lpstr>
      <vt:lpstr>Cache-Coherent Memory</vt:lpstr>
      <vt:lpstr>Maintaining Coherence</vt:lpstr>
      <vt:lpstr>Cache Coherence Protocols</vt:lpstr>
      <vt:lpstr>State needed to maintain Cache Coherence</vt:lpstr>
      <vt:lpstr>Cache Actions</vt:lpstr>
      <vt:lpstr>Directory State Encoding Two-level (L1, M) system</vt:lpstr>
      <vt:lpstr>Directory state encoding  transient states to deal with waiting for responses</vt:lpstr>
      <vt:lpstr>A Directory-based Protocol  an abstract view</vt:lpstr>
      <vt:lpstr>Processing misses: Requests and Responses</vt:lpstr>
      <vt:lpstr>CC protocol for blocking caches</vt:lpstr>
      <vt:lpstr>Req method hit processing</vt:lpstr>
      <vt:lpstr>Start-miss and Send-fill rules</vt:lpstr>
      <vt:lpstr>Wait-fill rule and Proc Resp rule</vt:lpstr>
      <vt:lpstr>Parent Responds</vt:lpstr>
      <vt:lpstr>Parent (Downgrade) Requests</vt:lpstr>
      <vt:lpstr>Parent receives Response</vt:lpstr>
      <vt:lpstr>Child Responds</vt:lpstr>
      <vt:lpstr>Child Voluntarily downgrades </vt:lpstr>
      <vt:lpstr>Invariants for a CC-protocol design </vt:lpstr>
      <vt:lpstr>MSI protocol: some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1422</cp:revision>
  <cp:lastPrinted>2015-11-18T19:11:44Z</cp:lastPrinted>
  <dcterms:created xsi:type="dcterms:W3CDTF">2003-01-21T19:25:41Z</dcterms:created>
  <dcterms:modified xsi:type="dcterms:W3CDTF">2016-12-05T21:31:45Z</dcterms:modified>
</cp:coreProperties>
</file>