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59" r:id="rId4"/>
    <p:sldId id="260" r:id="rId5"/>
    <p:sldId id="287" r:id="rId6"/>
    <p:sldId id="261" r:id="rId7"/>
    <p:sldId id="262" r:id="rId8"/>
    <p:sldId id="263" r:id="rId9"/>
    <p:sldId id="291" r:id="rId10"/>
    <p:sldId id="288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2" r:id="rId22"/>
    <p:sldId id="274" r:id="rId23"/>
    <p:sldId id="275" r:id="rId24"/>
    <p:sldId id="276" r:id="rId25"/>
    <p:sldId id="289" r:id="rId26"/>
    <p:sldId id="277" r:id="rId27"/>
    <p:sldId id="278" r:id="rId28"/>
    <p:sldId id="279" r:id="rId29"/>
    <p:sldId id="280" r:id="rId30"/>
    <p:sldId id="281" r:id="rId31"/>
    <p:sldId id="282" r:id="rId32"/>
    <p:sldId id="290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40" autoAdjust="0"/>
  </p:normalViewPr>
  <p:slideViewPr>
    <p:cSldViewPr snapToGrid="0" snapToObjects="1">
      <p:cViewPr varScale="1">
        <p:scale>
          <a:sx n="80" d="100"/>
          <a:sy n="80" d="100"/>
        </p:scale>
        <p:origin x="-16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E83C6-9599-8A49-8CB8-33601F292532}" type="datetimeFigureOut">
              <a:rPr lang="en-US" smtClean="0"/>
              <a:t>9/30/16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12AAE6-F817-604C-8A71-F3557BF4CB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207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ABFF4-B5F9-0049-AC05-F31772E17164}" type="datetimeFigureOut">
              <a:rPr lang="en-US" smtClean="0"/>
              <a:t>9/30/16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1107F-B254-EA4C-A4A9-B24B013054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287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Franklin Gothic Book"/>
              </a:defRPr>
            </a:lvl1pPr>
          </a:lstStyle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106E5FE-2B70-4D48-BE0C-1D2745C5F17A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‹#›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Franklin Gothic Book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</a:rPr>
              <a:t>http://</a:t>
            </a:r>
            <a:r>
              <a:rPr lang="en-US" dirty="0" err="1" smtClean="0">
                <a:solidFill>
                  <a:srgbClr val="40458C"/>
                </a:solidFill>
              </a:rPr>
              <a:t>csg.csail.mit.edu</a:t>
            </a:r>
            <a:r>
              <a:rPr lang="en-US" dirty="0" smtClean="0">
                <a:solidFill>
                  <a:srgbClr val="40458C"/>
                </a:solidFill>
              </a:rPr>
              <a:t>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19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0521"/>
            <a:ext cx="777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‹#›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98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6976"/>
            <a:ext cx="7772400" cy="1143000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‹#›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602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defTabSz="914400" fontAlgn="base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rgbClr val="FFFFFF"/>
                    </a:buClr>
                    <a:buSzPct val="100000"/>
                    <a:buFont typeface="Wingdings" pitchFamily="2" charset="2"/>
                    <a:buChar char="•"/>
                    <a:defRPr/>
                  </a:pPr>
                  <a:endParaRPr lang="en-US" sz="2000" dirty="0">
                    <a:solidFill>
                      <a:srgbClr val="40458C"/>
                    </a:solidFill>
                    <a:latin typeface="Franklin Gothic Book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base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2000" dirty="0">
                <a:solidFill>
                  <a:srgbClr val="40458C"/>
                </a:solidFill>
                <a:latin typeface="Franklin Gothic Book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defTabSz="914400" fontAlgn="base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Wingdings" pitchFamily="2" charset="2"/>
                <a:buChar char="•"/>
                <a:defRPr/>
              </a:pPr>
              <a:endParaRPr lang="en-US" sz="2000" dirty="0">
                <a:solidFill>
                  <a:srgbClr val="40458C"/>
                </a:solidFill>
                <a:latin typeface="Franklin Gothic Book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defTabSz="914400" fontAlgn="base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rgbClr val="FFFFFF"/>
                  </a:buClr>
                  <a:buSzPct val="100000"/>
                  <a:buFont typeface="Wingdings" pitchFamily="2" charset="2"/>
                  <a:buChar char="•"/>
                  <a:defRPr/>
                </a:pPr>
                <a:endParaRPr lang="en-US" sz="2000" dirty="0">
                  <a:solidFill>
                    <a:srgbClr val="40458C"/>
                  </a:solidFill>
                  <a:latin typeface="Franklin Gothic Book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Franklin Gothic Book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B24ECE11-5C89-470A-9AF8-7FAC56BAE18E}" type="slidenum">
              <a:rPr lang="en-US" smtClean="0">
                <a:solidFill>
                  <a:srgbClr val="40458C"/>
                </a:solidFill>
                <a:latin typeface="Franklin Gothic Book"/>
              </a:rPr>
              <a:pPr defTabSz="914400"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Franklin Gothic Book"/>
              </a:defRPr>
            </a:lvl1pPr>
          </a:lstStyle>
          <a:p>
            <a:pPr defTabSz="914400" fontAlgn="base">
              <a:spcAft>
                <a:spcPct val="0"/>
              </a:spcAft>
              <a:defRPr/>
            </a:pPr>
            <a:r>
              <a:rPr lang="en-US" dirty="0" smtClean="0">
                <a:solidFill>
                  <a:srgbClr val="40458C"/>
                </a:solidFill>
              </a:rPr>
              <a:t>http://</a:t>
            </a:r>
            <a:r>
              <a:rPr lang="en-US" dirty="0" err="1" smtClean="0">
                <a:solidFill>
                  <a:srgbClr val="40458C"/>
                </a:solidFill>
              </a:rPr>
              <a:t>csg.csail.mit.edu</a:t>
            </a:r>
            <a:r>
              <a:rPr lang="en-US" dirty="0" smtClean="0">
                <a:solidFill>
                  <a:srgbClr val="40458C"/>
                </a:solidFill>
              </a:rPr>
              <a:t>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73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Franklin Gothic Book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2800">
          <a:solidFill>
            <a:schemeClr val="tx1"/>
          </a:solidFill>
          <a:latin typeface="Franklin Gothic Book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400">
          <a:solidFill>
            <a:schemeClr val="tx1"/>
          </a:solidFill>
          <a:latin typeface="Franklin Gothic Book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Franklin Gothic Book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Franklin Gothic Book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Franklin Gothic Book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6.175: Constructive </a:t>
            </a:r>
            <a:r>
              <a:rPr lang="en-US" sz="2400" dirty="0">
                <a:solidFill>
                  <a:srgbClr val="660066"/>
                </a:solidFill>
              </a:rPr>
              <a:t>Computer </a:t>
            </a:r>
            <a:r>
              <a:rPr lang="en-US" sz="2400" dirty="0" smtClean="0">
                <a:solidFill>
                  <a:srgbClr val="660066"/>
                </a:solidFill>
              </a:rPr>
              <a:t>Architecture</a:t>
            </a: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Tutorial 1</a:t>
            </a:r>
          </a:p>
          <a:p>
            <a:pPr eaLnBrk="1" hangingPunct="1">
              <a:lnSpc>
                <a:spcPct val="80000"/>
              </a:lnSpc>
            </a:pPr>
            <a:r>
              <a:rPr lang="en-US" sz="4400" dirty="0" err="1" smtClean="0">
                <a:solidFill>
                  <a:schemeClr val="tx2"/>
                </a:solidFill>
              </a:rPr>
              <a:t>Bluespec</a:t>
            </a:r>
            <a:r>
              <a:rPr lang="en-US" sz="4400" dirty="0" smtClean="0">
                <a:solidFill>
                  <a:schemeClr val="tx2"/>
                </a:solidFill>
              </a:rPr>
              <a:t> </a:t>
            </a:r>
            <a:r>
              <a:rPr lang="en-US" sz="4400" dirty="0" err="1" smtClean="0">
                <a:solidFill>
                  <a:schemeClr val="tx2"/>
                </a:solidFill>
              </a:rPr>
              <a:t>SystemVerilog</a:t>
            </a:r>
            <a:r>
              <a:rPr lang="en-US" sz="4400" dirty="0" smtClean="0">
                <a:solidFill>
                  <a:schemeClr val="tx2"/>
                </a:solidFill>
              </a:rPr>
              <a:t> (BSV)</a:t>
            </a: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Quan Nguyen</a:t>
            </a:r>
          </a:p>
          <a:p>
            <a:pPr eaLnBrk="1" hangingPunct="1">
              <a:lnSpc>
                <a:spcPct val="80000"/>
              </a:lnSpc>
            </a:pPr>
            <a:r>
              <a:rPr lang="en-US" sz="1400" dirty="0" smtClean="0"/>
              <a:t>(Only crashed PowerPoint </a:t>
            </a:r>
            <a:r>
              <a:rPr lang="en-US" sz="1400" dirty="0" smtClean="0"/>
              <a:t>three times)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 dirty="0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436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User-defined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10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91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Constructing new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4" y="1524000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“Renaming” </a:t>
            </a:r>
            <a:r>
              <a:rPr lang="en-US" dirty="0"/>
              <a:t>types:</a:t>
            </a:r>
          </a:p>
          <a:p>
            <a:pPr lvl="1"/>
            <a:r>
              <a:rPr lang="en-US" dirty="0" err="1"/>
              <a:t>typedef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Enumeration types:</a:t>
            </a:r>
          </a:p>
          <a:p>
            <a:pPr lvl="1"/>
            <a:r>
              <a:rPr lang="en-US" dirty="0" err="1"/>
              <a:t>enum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Compound types:</a:t>
            </a:r>
          </a:p>
          <a:p>
            <a:pPr lvl="1"/>
            <a:r>
              <a:rPr lang="en-US" dirty="0" err="1"/>
              <a:t>struct</a:t>
            </a:r>
            <a:endParaRPr lang="en-US" dirty="0"/>
          </a:p>
          <a:p>
            <a:pPr lvl="1"/>
            <a:r>
              <a:rPr lang="en-US" dirty="0" smtClean="0"/>
              <a:t>Vector</a:t>
            </a:r>
            <a:endParaRPr lang="en-US" dirty="0"/>
          </a:p>
          <a:p>
            <a:pPr lvl="1"/>
            <a:r>
              <a:rPr lang="en-US" dirty="0"/>
              <a:t>M</a:t>
            </a:r>
            <a:r>
              <a:rPr lang="en-US" dirty="0" smtClean="0"/>
              <a:t>aybe</a:t>
            </a:r>
            <a:endParaRPr lang="en-US" dirty="0"/>
          </a:p>
          <a:p>
            <a:pPr lvl="1"/>
            <a:r>
              <a:rPr lang="en-US" dirty="0"/>
              <a:t>tagged union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11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7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Inconsolata"/>
                <a:cs typeface="Inconsolata"/>
              </a:rPr>
              <a:t>typedef</a:t>
            </a:r>
            <a:r>
              <a:rPr lang="en-US" dirty="0" smtClean="0">
                <a:latin typeface="Inconsolata"/>
                <a:cs typeface="Inconsolata"/>
              </a:rPr>
              <a:t> </a:t>
            </a:r>
            <a:r>
              <a:rPr lang="en-US" dirty="0" smtClean="0">
                <a:cs typeface="Franklin Gothic Book"/>
              </a:rPr>
              <a:t>keyword</a:t>
            </a:r>
            <a:endParaRPr lang="en-US" dirty="0">
              <a:cs typeface="Franklin Gothic Boo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37" y="1521093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Syntax:</a:t>
            </a:r>
          </a:p>
          <a:p>
            <a:pPr lvl="1"/>
            <a:r>
              <a:rPr lang="en-US" b="1" dirty="0" err="1">
                <a:latin typeface="Inconsolata"/>
                <a:cs typeface="Inconsolata"/>
              </a:rPr>
              <a:t>typedef</a:t>
            </a:r>
            <a:r>
              <a:rPr lang="en-US" dirty="0">
                <a:latin typeface="Inconsolata"/>
                <a:cs typeface="Inconsolata"/>
              </a:rPr>
              <a:t> &lt;type&gt; &lt;</a:t>
            </a:r>
            <a:r>
              <a:rPr lang="en-US" dirty="0" err="1">
                <a:latin typeface="Inconsolata"/>
                <a:cs typeface="Inconsolata"/>
              </a:rPr>
              <a:t>new_type_name</a:t>
            </a:r>
            <a:r>
              <a:rPr lang="en-US" dirty="0">
                <a:latin typeface="Inconsolata"/>
                <a:cs typeface="Inconsolata"/>
              </a:rPr>
              <a:t>&gt;;</a:t>
            </a:r>
          </a:p>
          <a:p>
            <a:pPr>
              <a:buFont typeface="Arial"/>
              <a:buChar char="•"/>
            </a:pPr>
            <a:r>
              <a:rPr lang="en-US" dirty="0" smtClean="0"/>
              <a:t>Basic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Inconsolata"/>
                <a:cs typeface="Inconsolata"/>
              </a:rPr>
              <a:t>typedef</a:t>
            </a:r>
            <a:r>
              <a:rPr lang="en-US" dirty="0">
                <a:latin typeface="Inconsolata"/>
                <a:cs typeface="Inconsolata"/>
              </a:rPr>
              <a:t> 8 </a:t>
            </a:r>
            <a:r>
              <a:rPr lang="en-US" dirty="0" err="1">
                <a:latin typeface="Inconsolata"/>
                <a:cs typeface="Inconsolata"/>
              </a:rPr>
              <a:t>BitsPerWord</a:t>
            </a:r>
            <a:r>
              <a:rPr lang="en-US" dirty="0">
                <a:latin typeface="Inconsolata"/>
                <a:cs typeface="Inconsolata"/>
              </a:rPr>
              <a:t>;</a:t>
            </a:r>
          </a:p>
          <a:p>
            <a:pPr lvl="1"/>
            <a:r>
              <a:rPr lang="en-US" b="1" dirty="0" err="1">
                <a:latin typeface="Inconsolata"/>
                <a:cs typeface="Inconsolata"/>
              </a:rPr>
              <a:t>typedef</a:t>
            </a:r>
            <a:r>
              <a:rPr lang="en-US" dirty="0">
                <a:latin typeface="Inconsolata"/>
                <a:cs typeface="Inconsolata"/>
              </a:rPr>
              <a:t> Bit#(</a:t>
            </a:r>
            <a:r>
              <a:rPr lang="en-US" dirty="0" err="1">
                <a:latin typeface="Inconsolata"/>
                <a:cs typeface="Inconsolata"/>
              </a:rPr>
              <a:t>BitsPerWord</a:t>
            </a:r>
            <a:r>
              <a:rPr lang="en-US" dirty="0">
                <a:latin typeface="Inconsolata"/>
                <a:cs typeface="Inconsolata"/>
              </a:rPr>
              <a:t>) Word;</a:t>
            </a:r>
          </a:p>
          <a:p>
            <a:pPr lvl="2"/>
            <a:r>
              <a:rPr lang="en-US" dirty="0"/>
              <a:t>Can’t be used with parameter: </a:t>
            </a:r>
            <a:r>
              <a:rPr lang="en-US" dirty="0">
                <a:latin typeface="Inconsolata"/>
                <a:cs typeface="Inconsolata"/>
              </a:rPr>
              <a:t>Word#(n)</a:t>
            </a:r>
          </a:p>
          <a:p>
            <a:pPr>
              <a:buFont typeface="Arial"/>
              <a:buChar char="•"/>
            </a:pPr>
            <a:r>
              <a:rPr lang="en-US" dirty="0" smtClean="0"/>
              <a:t>Parameterized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latin typeface="Inconsolata"/>
                <a:cs typeface="Inconsolata"/>
              </a:rPr>
              <a:t>typedef</a:t>
            </a:r>
            <a:r>
              <a:rPr lang="en-US" dirty="0">
                <a:latin typeface="Inconsolata"/>
                <a:cs typeface="Inconsolata"/>
              </a:rPr>
              <a:t> Bit#(</a:t>
            </a:r>
            <a:r>
              <a:rPr lang="en-US" dirty="0" err="1">
                <a:latin typeface="Inconsolata"/>
                <a:cs typeface="Inconsolata"/>
              </a:rPr>
              <a:t>TMul</a:t>
            </a:r>
            <a:r>
              <a:rPr lang="en-US" dirty="0">
                <a:latin typeface="Inconsolata"/>
                <a:cs typeface="Inconsolata"/>
              </a:rPr>
              <a:t>#(</a:t>
            </a:r>
            <a:r>
              <a:rPr lang="en-US" dirty="0" err="1">
                <a:latin typeface="Inconsolata"/>
                <a:cs typeface="Inconsolata"/>
              </a:rPr>
              <a:t>BitsPerWord</a:t>
            </a:r>
            <a:r>
              <a:rPr lang="en-US" dirty="0" smtClean="0">
                <a:latin typeface="Inconsolata"/>
                <a:cs typeface="Inconsolata"/>
              </a:rPr>
              <a:t>, n</a:t>
            </a:r>
            <a:r>
              <a:rPr lang="en-US" dirty="0">
                <a:latin typeface="Inconsolata"/>
                <a:cs typeface="Inconsolata"/>
              </a:rPr>
              <a:t>)) Word</a:t>
            </a:r>
            <a:r>
              <a:rPr lang="en-US" dirty="0" smtClean="0">
                <a:latin typeface="Inconsolata"/>
                <a:cs typeface="Inconsolata"/>
              </a:rPr>
              <a:t>#(</a:t>
            </a:r>
            <a:r>
              <a:rPr lang="en-US" b="1" dirty="0" smtClean="0">
                <a:latin typeface="Inconsolata"/>
                <a:cs typeface="Inconsolata"/>
              </a:rPr>
              <a:t>numeric type</a:t>
            </a:r>
            <a:r>
              <a:rPr lang="en-US" dirty="0" smtClean="0">
                <a:latin typeface="Inconsolata"/>
                <a:cs typeface="Inconsolata"/>
              </a:rPr>
              <a:t> n</a:t>
            </a:r>
            <a:r>
              <a:rPr lang="en-US" dirty="0">
                <a:latin typeface="Inconsolata"/>
                <a:cs typeface="Inconsolata"/>
              </a:rPr>
              <a:t>);</a:t>
            </a:r>
          </a:p>
          <a:p>
            <a:pPr lvl="2"/>
            <a:r>
              <a:rPr lang="en-US" dirty="0"/>
              <a:t>Can’t be used </a:t>
            </a:r>
            <a:r>
              <a:rPr lang="en-US" i="1" dirty="0"/>
              <a:t>without</a:t>
            </a:r>
            <a:r>
              <a:rPr lang="en-US" dirty="0"/>
              <a:t> parameter: </a:t>
            </a:r>
            <a:r>
              <a:rPr lang="en-US" dirty="0">
                <a:latin typeface="Inconsolata"/>
                <a:cs typeface="Inconsolata"/>
              </a:rPr>
              <a:t>Word</a:t>
            </a:r>
          </a:p>
          <a:p>
            <a:pPr lvl="2"/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12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34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Inconsolata"/>
                <a:cs typeface="Inconsolata"/>
              </a:rPr>
              <a:t>enum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138615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Creates the type Color with values Red and Blue</a:t>
            </a:r>
          </a:p>
          <a:p>
            <a:pPr>
              <a:buFont typeface="Arial"/>
              <a:buChar char="•"/>
            </a:pPr>
            <a:r>
              <a:rPr lang="en-US" dirty="0"/>
              <a:t>Can create registers containing colors</a:t>
            </a:r>
          </a:p>
          <a:p>
            <a:pPr lvl="1"/>
            <a:r>
              <a:rPr lang="en-US" dirty="0" err="1">
                <a:latin typeface="Inconsolata"/>
                <a:cs typeface="Inconsolata"/>
              </a:rPr>
              <a:t>Reg</a:t>
            </a:r>
            <a:r>
              <a:rPr lang="en-US" dirty="0">
                <a:latin typeface="Inconsolata"/>
                <a:cs typeface="Inconsolata"/>
              </a:rPr>
              <a:t>#(Color)</a:t>
            </a:r>
          </a:p>
          <a:p>
            <a:pPr>
              <a:buFont typeface="Arial"/>
              <a:buChar char="•"/>
            </a:pPr>
            <a:r>
              <a:rPr lang="en-US" dirty="0"/>
              <a:t>Values can be compared with == and !=</a:t>
            </a:r>
          </a:p>
          <a:p>
            <a:pPr lvl="1"/>
            <a:r>
              <a:rPr lang="en-US" dirty="0"/>
              <a:t>(Why?)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13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579" y="1671227"/>
            <a:ext cx="7949821" cy="430887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10000"/>
              <a:buFont typeface="Wingdings" pitchFamily="-96" charset="2"/>
              <a:buNone/>
            </a:pPr>
            <a:r>
              <a:rPr lang="en-US" sz="2400" b="1" dirty="0" err="1">
                <a:solidFill>
                  <a:srgbClr val="313279"/>
                </a:solidFill>
                <a:latin typeface="Inconsolata"/>
                <a:cs typeface="Inconsolata"/>
              </a:rPr>
              <a:t>typedef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 </a:t>
            </a:r>
            <a:r>
              <a:rPr lang="en-US" sz="2400" b="1" dirty="0" err="1">
                <a:solidFill>
                  <a:srgbClr val="313279"/>
                </a:solidFill>
                <a:latin typeface="Inconsolata"/>
                <a:cs typeface="Inconsolata"/>
              </a:rPr>
              <a:t>enum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 {Red, 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Blue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} Color </a:t>
            </a:r>
            <a:r>
              <a:rPr lang="en-US" sz="2400" b="1" dirty="0">
                <a:solidFill>
                  <a:srgbClr val="313279"/>
                </a:solidFill>
                <a:latin typeface="Inconsolata"/>
                <a:cs typeface="Inconsolata"/>
              </a:rPr>
              <a:t>deriving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 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(Bits, </a:t>
            </a:r>
            <a:r>
              <a:rPr lang="en-US" sz="2400" dirty="0" err="1">
                <a:solidFill>
                  <a:srgbClr val="313279"/>
                </a:solidFill>
                <a:latin typeface="Inconsolata"/>
                <a:cs typeface="Inconsolata"/>
              </a:rPr>
              <a:t>Eq</a:t>
            </a:r>
            <a:r>
              <a:rPr lang="en-US" sz="2400" dirty="0">
                <a:solidFill>
                  <a:srgbClr val="313279"/>
                </a:solidFill>
                <a:latin typeface="Inconsolata"/>
                <a:cs typeface="Inconsolata"/>
              </a:rPr>
              <a:t>);</a:t>
            </a:r>
            <a:endParaRPr lang="en-US" sz="2400" dirty="0">
              <a:solidFill>
                <a:srgbClr val="313279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2835612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Inconsolata"/>
                <a:cs typeface="Inconsolata"/>
              </a:rPr>
              <a:t>struct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01532"/>
            <a:ext cx="8046493" cy="2180167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kern="1200" dirty="0">
                <a:cs typeface="Franklin Gothic Book"/>
              </a:rPr>
              <a:t>Elements from</a:t>
            </a:r>
            <a:r>
              <a:rPr lang="en-US" kern="1200" dirty="0">
                <a:latin typeface="Inconsolata"/>
                <a:cs typeface="Inconsolata"/>
              </a:rPr>
              <a:t> </a:t>
            </a:r>
            <a:r>
              <a:rPr lang="en-US" kern="1200" dirty="0" err="1">
                <a:latin typeface="Inconsolata"/>
                <a:cs typeface="Inconsolata"/>
              </a:rPr>
              <a:t>MemReq</a:t>
            </a:r>
            <a:r>
              <a:rPr lang="en-US" kern="1200" dirty="0">
                <a:latin typeface="Inconsolata"/>
                <a:cs typeface="Inconsolata"/>
              </a:rPr>
              <a:t> x </a:t>
            </a:r>
            <a:r>
              <a:rPr lang="en-US" kern="1200" dirty="0">
                <a:cs typeface="Franklin Gothic Book"/>
              </a:rPr>
              <a:t>can be accessed with </a:t>
            </a:r>
            <a:r>
              <a:rPr lang="en-US" kern="1200" dirty="0" err="1">
                <a:latin typeface="Inconsolata"/>
                <a:cs typeface="Inconsolata"/>
              </a:rPr>
              <a:t>x.addr</a:t>
            </a:r>
            <a:r>
              <a:rPr lang="en-US" kern="1200" dirty="0">
                <a:latin typeface="Inconsolata"/>
                <a:cs typeface="Inconsolata"/>
              </a:rPr>
              <a:t>, </a:t>
            </a:r>
            <a:r>
              <a:rPr lang="en-US" kern="1200" dirty="0" err="1">
                <a:latin typeface="Inconsolata"/>
                <a:cs typeface="Inconsolata"/>
              </a:rPr>
              <a:t>x.data</a:t>
            </a:r>
            <a:r>
              <a:rPr lang="en-US" kern="1200" dirty="0">
                <a:latin typeface="Inconsolata"/>
                <a:cs typeface="Inconsolata"/>
              </a:rPr>
              <a:t>, </a:t>
            </a:r>
            <a:r>
              <a:rPr lang="en-US" kern="1200" dirty="0" err="1">
                <a:latin typeface="Inconsolata"/>
                <a:cs typeface="Inconsolata"/>
              </a:rPr>
              <a:t>x.wren</a:t>
            </a:r>
            <a:endParaRPr lang="en-US" kern="1200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r>
              <a:rPr lang="en-US" kern="1200" dirty="0" err="1">
                <a:cs typeface="Franklin Gothic Book"/>
              </a:rPr>
              <a:t>Struct</a:t>
            </a:r>
            <a:r>
              <a:rPr lang="en-US" kern="1200" dirty="0">
                <a:cs typeface="Franklin Gothic Book"/>
              </a:rPr>
              <a:t> expression</a:t>
            </a:r>
          </a:p>
          <a:p>
            <a:pPr lvl="1"/>
            <a:r>
              <a:rPr lang="en-US" kern="1200" dirty="0">
                <a:latin typeface="Inconsolata"/>
                <a:cs typeface="Inconsolata"/>
              </a:rPr>
              <a:t>x = </a:t>
            </a:r>
            <a:r>
              <a:rPr lang="en-US" kern="1200" dirty="0" err="1">
                <a:latin typeface="Inconsolata"/>
                <a:cs typeface="Inconsolata"/>
              </a:rPr>
              <a:t>MemReq</a:t>
            </a:r>
            <a:r>
              <a:rPr lang="en-US" kern="1200" dirty="0">
                <a:latin typeface="Inconsolata"/>
                <a:cs typeface="Inconsolata"/>
              </a:rPr>
              <a:t>{</a:t>
            </a:r>
            <a:r>
              <a:rPr lang="en-US" kern="1200" dirty="0" err="1">
                <a:latin typeface="Inconsolata"/>
                <a:cs typeface="Inconsolata"/>
              </a:rPr>
              <a:t>addr</a:t>
            </a:r>
            <a:r>
              <a:rPr lang="en-US" kern="1200" dirty="0">
                <a:latin typeface="Inconsolata"/>
                <a:cs typeface="Inconsolata"/>
              </a:rPr>
              <a:t>: 0, data: 1, wren: True};</a:t>
            </a:r>
          </a:p>
          <a:p>
            <a:pPr marL="0" indent="0">
              <a:buNone/>
            </a:pPr>
            <a:endParaRPr lang="en-US" kern="1200" dirty="0">
              <a:latin typeface="Inconsolata"/>
              <a:ea typeface="+mn-ea"/>
              <a:cs typeface="Inconsolat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14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133" y="1701758"/>
            <a:ext cx="5272585" cy="2123658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 err="1">
                <a:solidFill>
                  <a:srgbClr val="40458C"/>
                </a:solidFill>
                <a:latin typeface="Inconsolata"/>
                <a:cs typeface="Inconsolata"/>
              </a:rPr>
              <a:t>typedef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sz="2400" b="1" dirty="0" err="1">
                <a:solidFill>
                  <a:srgbClr val="40458C"/>
                </a:solidFill>
                <a:latin typeface="Inconsolata"/>
                <a:cs typeface="Inconsolata"/>
              </a:rPr>
              <a:t>struct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{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 Bit#(12)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addr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;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 Bit#(8) data;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 Bool 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wren;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}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MemReq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deriving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(Bits,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Eq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);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1976434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Inconsolata"/>
                <a:cs typeface="Inconsolata"/>
              </a:rPr>
              <a:t>struct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3767666"/>
            <a:ext cx="7772400" cy="230293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Parameterized struct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15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5432" y="1743525"/>
            <a:ext cx="7996768" cy="17050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typedef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struct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{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 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t a;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Bit#(n) b;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} Req#(type t, 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numeric type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n) 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deriving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(Bits,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Eq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);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145895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2" y="2549650"/>
            <a:ext cx="8305801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Types: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Tuple2#(type t1, type t2)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Tuple3#(type t1, type t2, type t3)</a:t>
            </a:r>
          </a:p>
          <a:p>
            <a:pPr lvl="1"/>
            <a:r>
              <a:rPr lang="en-US" sz="2000" dirty="0"/>
              <a:t>up to </a:t>
            </a:r>
            <a:r>
              <a:rPr lang="en-US" sz="2000" dirty="0" smtClean="0">
                <a:latin typeface="Inconsolata"/>
                <a:cs typeface="Inconsolata"/>
              </a:rPr>
              <a:t>Tuple8</a:t>
            </a:r>
          </a:p>
          <a:p>
            <a:pPr lvl="1"/>
            <a:r>
              <a:rPr lang="en-US" sz="2000" dirty="0" smtClean="0">
                <a:cs typeface="Franklin Gothic Book"/>
              </a:rPr>
              <a:t>Consider using </a:t>
            </a:r>
            <a:r>
              <a:rPr lang="en-US" sz="2000" dirty="0" err="1" smtClean="0">
                <a:cs typeface="Franklin Gothic Book"/>
              </a:rPr>
              <a:t>structs</a:t>
            </a:r>
            <a:r>
              <a:rPr lang="en-US" sz="2000" dirty="0" smtClean="0">
                <a:cs typeface="Franklin Gothic Book"/>
              </a:rPr>
              <a:t> for large[r] aggregate types</a:t>
            </a:r>
            <a:endParaRPr lang="en-US" sz="2000" dirty="0">
              <a:cs typeface="Franklin Gothic Book"/>
            </a:endParaRPr>
          </a:p>
          <a:p>
            <a:pPr>
              <a:buFont typeface="Arial"/>
              <a:buChar char="•"/>
            </a:pPr>
            <a:r>
              <a:rPr lang="en-US" sz="2400" dirty="0" smtClean="0"/>
              <a:t>Construct tuple: </a:t>
            </a:r>
            <a:r>
              <a:rPr lang="en-US" sz="2400" dirty="0" smtClean="0">
                <a:latin typeface="Inconsolata"/>
                <a:cs typeface="Inconsolata"/>
              </a:rPr>
              <a:t>tuple2</a:t>
            </a:r>
            <a:r>
              <a:rPr lang="en-US" sz="2400" dirty="0" smtClean="0">
                <a:latin typeface="Inconsolata"/>
                <a:cs typeface="Inconsolata"/>
              </a:rPr>
              <a:t>(x</a:t>
            </a:r>
            <a:r>
              <a:rPr lang="en-US" sz="2400" dirty="0">
                <a:latin typeface="Inconsolata"/>
                <a:cs typeface="Inconsolata"/>
              </a:rPr>
              <a:t>, </a:t>
            </a:r>
            <a:r>
              <a:rPr lang="en-US" sz="2400" dirty="0" smtClean="0">
                <a:latin typeface="Inconsolata"/>
                <a:cs typeface="Inconsolata"/>
              </a:rPr>
              <a:t>y)</a:t>
            </a:r>
            <a:r>
              <a:rPr lang="en-US" sz="2400" dirty="0"/>
              <a:t>, </a:t>
            </a:r>
            <a:r>
              <a:rPr lang="en-US" sz="2400" dirty="0">
                <a:latin typeface="Inconsolata"/>
                <a:cs typeface="Inconsolata"/>
              </a:rPr>
              <a:t>tuple3</a:t>
            </a:r>
            <a:r>
              <a:rPr lang="en-US" sz="2400" dirty="0" smtClean="0">
                <a:latin typeface="Inconsolata"/>
                <a:cs typeface="Inconsolata"/>
              </a:rPr>
              <a:t>(x</a:t>
            </a:r>
            <a:r>
              <a:rPr lang="en-US" sz="2400" dirty="0">
                <a:latin typeface="Inconsolata"/>
                <a:cs typeface="Inconsolata"/>
              </a:rPr>
              <a:t>, y, </a:t>
            </a:r>
            <a:r>
              <a:rPr lang="en-US" sz="2400" dirty="0" smtClean="0">
                <a:latin typeface="Inconsolata"/>
                <a:cs typeface="Inconsolata"/>
              </a:rPr>
              <a:t>z) </a:t>
            </a:r>
            <a:r>
              <a:rPr lang="en-US" sz="2400" dirty="0"/>
              <a:t>…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Accessing </a:t>
            </a:r>
            <a:r>
              <a:rPr lang="en-US" sz="2400" dirty="0"/>
              <a:t>an element: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tpl_1</a:t>
            </a:r>
            <a:r>
              <a:rPr lang="en-US" sz="2000" dirty="0" smtClean="0">
                <a:latin typeface="Inconsolata"/>
                <a:cs typeface="Inconsolata"/>
              </a:rPr>
              <a:t>(tuple2</a:t>
            </a:r>
            <a:r>
              <a:rPr lang="en-US" sz="2000" dirty="0">
                <a:latin typeface="Inconsolata"/>
                <a:cs typeface="Inconsolata"/>
              </a:rPr>
              <a:t>(x, y</a:t>
            </a:r>
            <a:r>
              <a:rPr lang="en-US" sz="2000" dirty="0" smtClean="0">
                <a:latin typeface="Inconsolata"/>
                <a:cs typeface="Inconsolata"/>
              </a:rPr>
              <a:t>))    /</a:t>
            </a:r>
            <a:r>
              <a:rPr lang="en-US" sz="2000" dirty="0" smtClean="0">
                <a:latin typeface="Inconsolata"/>
                <a:cs typeface="Inconsolata"/>
              </a:rPr>
              <a:t>/ x</a:t>
            </a:r>
            <a:endParaRPr lang="en-US" sz="2000" dirty="0">
              <a:latin typeface="Inconsolata"/>
              <a:cs typeface="Inconsolata"/>
            </a:endParaRPr>
          </a:p>
          <a:p>
            <a:pPr lvl="1"/>
            <a:r>
              <a:rPr lang="en-US" sz="2000" dirty="0">
                <a:latin typeface="Inconsolata"/>
                <a:cs typeface="Inconsolata"/>
              </a:rPr>
              <a:t>tpl_2</a:t>
            </a:r>
            <a:r>
              <a:rPr lang="en-US" sz="2000" dirty="0" smtClean="0">
                <a:latin typeface="Inconsolata"/>
                <a:cs typeface="Inconsolata"/>
              </a:rPr>
              <a:t>(tuple3</a:t>
            </a:r>
            <a:r>
              <a:rPr lang="en-US" sz="2000" dirty="0">
                <a:latin typeface="Inconsolata"/>
                <a:cs typeface="Inconsolata"/>
              </a:rPr>
              <a:t>(x, y, z</a:t>
            </a:r>
            <a:r>
              <a:rPr lang="en-US" sz="2000" dirty="0" smtClean="0">
                <a:latin typeface="Inconsolata"/>
                <a:cs typeface="Inconsolata"/>
              </a:rPr>
              <a:t>)) </a:t>
            </a:r>
            <a:r>
              <a:rPr lang="en-US" sz="2000" dirty="0" smtClean="0">
                <a:latin typeface="Inconsolata"/>
                <a:cs typeface="Inconsolata"/>
              </a:rPr>
              <a:t>// y</a:t>
            </a:r>
            <a:endParaRPr lang="en-US" sz="2000" dirty="0">
              <a:latin typeface="Inconsolata"/>
              <a:cs typeface="Inconsolata"/>
            </a:endParaRPr>
          </a:p>
          <a:p>
            <a:pPr lvl="1"/>
            <a:r>
              <a:rPr lang="en-US" dirty="0" smtClean="0"/>
              <a:t>Pattern matching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16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" y="1675309"/>
            <a:ext cx="7867934" cy="855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Tuple2#(Bit#(2), Bool)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tup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= tuple2(2, True);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match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{.a, .b} =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tup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; /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/ a = 2, b = True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633821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nconsolata"/>
                <a:cs typeface="Inconsolata"/>
              </a:rPr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980" y="1518693"/>
            <a:ext cx="8223913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Type</a:t>
            </a:r>
            <a:r>
              <a:rPr lang="en-US" dirty="0"/>
              <a:t>: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Vector#(numeric type size, type </a:t>
            </a:r>
            <a:r>
              <a:rPr lang="en-US" dirty="0" err="1">
                <a:latin typeface="Inconsolata"/>
                <a:cs typeface="Inconsolata"/>
              </a:rPr>
              <a:t>data_type</a:t>
            </a:r>
            <a:r>
              <a:rPr lang="en-US" dirty="0">
                <a:latin typeface="Inconsolata"/>
                <a:cs typeface="Inconsolata"/>
              </a:rPr>
              <a:t>)</a:t>
            </a:r>
          </a:p>
          <a:p>
            <a:pPr>
              <a:buFont typeface="Arial"/>
              <a:buChar char="•"/>
            </a:pPr>
            <a:r>
              <a:rPr lang="en-US" dirty="0"/>
              <a:t>Values:</a:t>
            </a:r>
          </a:p>
          <a:p>
            <a:pPr lvl="1"/>
            <a:r>
              <a:rPr lang="en-US" dirty="0" err="1">
                <a:latin typeface="Inconsolata"/>
                <a:cs typeface="Inconsolata"/>
              </a:rPr>
              <a:t>newVector</a:t>
            </a:r>
            <a:r>
              <a:rPr lang="en-US" dirty="0">
                <a:latin typeface="Inconsolata"/>
                <a:cs typeface="Inconsolata"/>
              </a:rPr>
              <a:t>()</a:t>
            </a:r>
            <a:r>
              <a:rPr lang="en-US" dirty="0"/>
              <a:t>, </a:t>
            </a:r>
            <a:r>
              <a:rPr lang="en-US" dirty="0">
                <a:latin typeface="Inconsolata"/>
                <a:cs typeface="Inconsolata"/>
              </a:rPr>
              <a:t>replicate(</a:t>
            </a:r>
            <a:r>
              <a:rPr lang="en-US" dirty="0" err="1">
                <a:latin typeface="Inconsolata"/>
                <a:cs typeface="Inconsolata"/>
              </a:rPr>
              <a:t>val</a:t>
            </a:r>
            <a:r>
              <a:rPr lang="en-US" dirty="0">
                <a:latin typeface="Inconsolata"/>
                <a:cs typeface="Inconsolata"/>
              </a:rPr>
              <a:t>)</a:t>
            </a:r>
          </a:p>
          <a:p>
            <a:pPr>
              <a:buFont typeface="Arial"/>
              <a:buChar char="•"/>
            </a:pPr>
            <a:r>
              <a:rPr lang="en-US" dirty="0"/>
              <a:t>Functions:</a:t>
            </a:r>
          </a:p>
          <a:p>
            <a:pPr lvl="1"/>
            <a:r>
              <a:rPr lang="en-US" dirty="0"/>
              <a:t>Access an element: </a:t>
            </a:r>
            <a:r>
              <a:rPr lang="en-US" dirty="0">
                <a:latin typeface="Inconsolata"/>
                <a:cs typeface="Inconsolata"/>
              </a:rPr>
              <a:t>[]</a:t>
            </a:r>
          </a:p>
          <a:p>
            <a:pPr lvl="1"/>
            <a:r>
              <a:rPr lang="en-US" dirty="0"/>
              <a:t>Rotate functions</a:t>
            </a:r>
          </a:p>
          <a:p>
            <a:pPr lvl="1"/>
            <a:r>
              <a:rPr lang="en-US" dirty="0"/>
              <a:t>Advanced functions: </a:t>
            </a:r>
            <a:r>
              <a:rPr lang="en-US" dirty="0">
                <a:latin typeface="Inconsolata"/>
                <a:cs typeface="Inconsolata"/>
              </a:rPr>
              <a:t>zip</a:t>
            </a:r>
            <a:r>
              <a:rPr lang="en-US" dirty="0"/>
              <a:t>, </a:t>
            </a:r>
            <a:r>
              <a:rPr lang="en-US" dirty="0">
                <a:latin typeface="Inconsolata"/>
                <a:cs typeface="Inconsolata"/>
              </a:rPr>
              <a:t>map</a:t>
            </a:r>
            <a:r>
              <a:rPr lang="en-US" dirty="0"/>
              <a:t>, </a:t>
            </a:r>
            <a:r>
              <a:rPr lang="en-US" dirty="0">
                <a:latin typeface="Inconsolata"/>
                <a:cs typeface="Inconsolata"/>
              </a:rPr>
              <a:t>fold</a:t>
            </a:r>
          </a:p>
          <a:p>
            <a:pPr>
              <a:buFont typeface="Arial"/>
              <a:buChar char="•"/>
            </a:pPr>
            <a:r>
              <a:rPr lang="en-US" dirty="0"/>
              <a:t>Can contain registers or modules</a:t>
            </a:r>
          </a:p>
          <a:p>
            <a:pPr>
              <a:buFont typeface="Arial"/>
              <a:buChar char="•"/>
            </a:pPr>
            <a:r>
              <a:rPr lang="en-US" dirty="0"/>
              <a:t>Must have ‘</a:t>
            </a:r>
            <a:r>
              <a:rPr lang="en-US" dirty="0">
                <a:latin typeface="Inconsolata"/>
                <a:cs typeface="Inconsolata"/>
              </a:rPr>
              <a:t>import Vector::*;</a:t>
            </a:r>
            <a:r>
              <a:rPr lang="en-US" dirty="0"/>
              <a:t>’ in BSV file</a:t>
            </a:r>
            <a:endParaRPr lang="en-US" dirty="0">
              <a:cs typeface="Inconsolata"/>
            </a:endParaRP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17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297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nconsolata"/>
                <a:cs typeface="Inconsolata"/>
              </a:rPr>
              <a:t>Maybe#(t)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837" y="1518692"/>
            <a:ext cx="7772400" cy="4882108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Type: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Maybe#(type t)</a:t>
            </a:r>
          </a:p>
          <a:p>
            <a:pPr>
              <a:buFont typeface="Arial"/>
              <a:buChar char="•"/>
            </a:pPr>
            <a:r>
              <a:rPr lang="en-US" sz="2400" dirty="0"/>
              <a:t>Values:</a:t>
            </a:r>
          </a:p>
          <a:p>
            <a:pPr lvl="1"/>
            <a:r>
              <a:rPr lang="en-US" sz="2000" dirty="0" smtClean="0">
                <a:latin typeface="Inconsolata"/>
                <a:cs typeface="Inconsolata"/>
              </a:rPr>
              <a:t>tagged Invalid</a:t>
            </a:r>
            <a:endParaRPr lang="en-US" sz="2000" dirty="0">
              <a:latin typeface="Inconsolata"/>
              <a:cs typeface="Inconsolata"/>
            </a:endParaRPr>
          </a:p>
          <a:p>
            <a:pPr lvl="1"/>
            <a:r>
              <a:rPr lang="en-US" sz="2000" dirty="0">
                <a:latin typeface="Inconsolata"/>
                <a:cs typeface="Inconsolata"/>
              </a:rPr>
              <a:t>tagged Valid x </a:t>
            </a:r>
            <a:r>
              <a:rPr lang="en-US" sz="2000" dirty="0"/>
              <a:t>(where x is a value of type t)</a:t>
            </a:r>
          </a:p>
          <a:p>
            <a:pPr>
              <a:buFont typeface="Arial"/>
              <a:buChar char="•"/>
            </a:pPr>
            <a:r>
              <a:rPr lang="en-US" sz="2400" dirty="0"/>
              <a:t>Functions:</a:t>
            </a:r>
          </a:p>
          <a:p>
            <a:pPr lvl="1"/>
            <a:r>
              <a:rPr lang="en-US" sz="2000" dirty="0" err="1">
                <a:latin typeface="Inconsolata"/>
                <a:cs typeface="Inconsolata"/>
              </a:rPr>
              <a:t>isValid</a:t>
            </a:r>
            <a:r>
              <a:rPr lang="en-US" sz="2000" dirty="0">
                <a:latin typeface="Inconsolata"/>
                <a:cs typeface="Inconsolata"/>
              </a:rPr>
              <a:t>(x)</a:t>
            </a:r>
          </a:p>
          <a:p>
            <a:pPr lvl="2"/>
            <a:r>
              <a:rPr lang="en-US" sz="2000" dirty="0"/>
              <a:t>Returns true if x is valid</a:t>
            </a:r>
          </a:p>
          <a:p>
            <a:pPr lvl="1"/>
            <a:r>
              <a:rPr lang="en-US" sz="2000" dirty="0" err="1">
                <a:latin typeface="Inconsolata"/>
                <a:cs typeface="Inconsolata"/>
              </a:rPr>
              <a:t>fromMaybe</a:t>
            </a:r>
            <a:r>
              <a:rPr lang="en-US" sz="2000" dirty="0">
                <a:latin typeface="Inconsolata"/>
                <a:cs typeface="Inconsolata"/>
              </a:rPr>
              <a:t>(default, m)</a:t>
            </a:r>
          </a:p>
          <a:p>
            <a:pPr lvl="2"/>
            <a:r>
              <a:rPr lang="en-US" sz="2000" dirty="0"/>
              <a:t>If m is valid, returns the valid value of m if m is valid, otherwise returns default</a:t>
            </a:r>
          </a:p>
          <a:p>
            <a:pPr lvl="2"/>
            <a:r>
              <a:rPr lang="en-US" sz="2000" dirty="0"/>
              <a:t>Commonly </a:t>
            </a:r>
            <a:r>
              <a:rPr lang="en-US" sz="2000" dirty="0" smtClean="0"/>
              <a:t>used as `</a:t>
            </a:r>
            <a:r>
              <a:rPr lang="en-US" sz="2000" dirty="0" err="1" smtClean="0">
                <a:latin typeface="Inconsolata"/>
                <a:cs typeface="Inconsolata"/>
              </a:rPr>
              <a:t>fromMaybe</a:t>
            </a:r>
            <a:r>
              <a:rPr lang="en-US" sz="2000" dirty="0">
                <a:latin typeface="Inconsolata"/>
                <a:cs typeface="Inconsolata"/>
              </a:rPr>
              <a:t>(?, m</a:t>
            </a:r>
            <a:r>
              <a:rPr lang="en-US" sz="2000" dirty="0" smtClean="0">
                <a:latin typeface="Inconsolata"/>
                <a:cs typeface="Inconsolata"/>
              </a:rPr>
              <a:t>)`</a:t>
            </a:r>
            <a:endParaRPr lang="en-US" sz="2000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18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45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4" y="1515534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/>
              <a:t>Maybe is a special type of tagged union</a:t>
            </a:r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endParaRPr lang="en-US" sz="2400" dirty="0"/>
          </a:p>
          <a:p>
            <a:pPr>
              <a:buFont typeface="Arial"/>
              <a:buChar char="•"/>
            </a:pPr>
            <a:endParaRPr lang="en-US" sz="2400" dirty="0" smtClean="0"/>
          </a:p>
          <a:p>
            <a:pPr>
              <a:buFont typeface="Arial"/>
              <a:buChar char="•"/>
            </a:pPr>
            <a:r>
              <a:rPr lang="en-US" sz="2400" dirty="0" smtClean="0"/>
              <a:t>Tagged </a:t>
            </a:r>
            <a:r>
              <a:rPr lang="en-US" sz="2400" dirty="0"/>
              <a:t>unions are collections of types and tags. The type contained in the union depends on the tag of the union.</a:t>
            </a:r>
          </a:p>
          <a:p>
            <a:pPr lvl="1"/>
            <a:r>
              <a:rPr lang="en-US" sz="2000" dirty="0"/>
              <a:t>If tagged Valid, this type contains a value of type t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19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2174636"/>
            <a:ext cx="6599830" cy="169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 err="1">
                <a:solidFill>
                  <a:srgbClr val="40458C"/>
                </a:solidFill>
                <a:latin typeface="Inconsolata"/>
                <a:cs typeface="Inconsolata"/>
              </a:rPr>
              <a:t>typedef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union tagged 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{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 void Invalid;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   t    Valid;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} Maybe#(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type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t) </a:t>
            </a: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deriving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(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Eq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, Bits);</a:t>
            </a:r>
          </a:p>
        </p:txBody>
      </p:sp>
    </p:spTree>
    <p:extLst>
      <p:ext uri="{BB962C8B-B14F-4D97-AF65-F5344CB8AC3E}">
        <p14:creationId xmlns:p14="http://schemas.microsoft.com/office/powerpoint/2010/main" val="1006735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err="1" smtClean="0"/>
              <a:t>Bluespec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4" y="1515533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“A synthesizable subset of </a:t>
            </a:r>
            <a:r>
              <a:rPr lang="en-US" dirty="0" err="1" smtClean="0"/>
              <a:t>SystemVerilog</a:t>
            </a:r>
            <a:r>
              <a:rPr lang="en-US" dirty="0" smtClean="0"/>
              <a:t>”</a:t>
            </a:r>
          </a:p>
          <a:p>
            <a:pPr>
              <a:buFont typeface="Arial"/>
              <a:buChar char="•"/>
            </a:pPr>
            <a:r>
              <a:rPr lang="en-US" dirty="0" smtClean="0"/>
              <a:t>Rule-based execution</a:t>
            </a:r>
          </a:p>
          <a:p>
            <a:pPr>
              <a:buFont typeface="Arial"/>
              <a:buChar char="•"/>
            </a:pPr>
            <a:r>
              <a:rPr lang="en-US" dirty="0" smtClean="0"/>
              <a:t>Formal semantics, type safety, object-oriented programming, higher-order functions</a:t>
            </a:r>
          </a:p>
          <a:p>
            <a:pPr>
              <a:buFont typeface="Arial"/>
              <a:buChar char="•"/>
            </a:pPr>
            <a:r>
              <a:rPr lang="en-US" i="1" dirty="0" smtClean="0"/>
              <a:t>A way for you to express hardware </a:t>
            </a:r>
            <a:r>
              <a:rPr lang="en-US" i="1" dirty="0" smtClean="0"/>
              <a:t>designs</a:t>
            </a:r>
          </a:p>
          <a:p>
            <a:pPr lvl="1"/>
            <a:r>
              <a:rPr lang="en-US" dirty="0" smtClean="0"/>
              <a:t>But you still have to know the syntax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750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union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2679"/>
            <a:ext cx="7772400" cy="158845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Values: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tagged &lt;tag&gt; value</a:t>
            </a:r>
          </a:p>
          <a:p>
            <a:pPr>
              <a:buFont typeface="Arial"/>
              <a:buChar char="•"/>
            </a:pPr>
            <a:r>
              <a:rPr lang="en-US" dirty="0"/>
              <a:t>Pattern matching to get values:</a:t>
            </a:r>
          </a:p>
          <a:p>
            <a:pPr lvl="0">
              <a:buClr>
                <a:srgbClr val="6F89F7"/>
              </a:buClr>
              <a:buFont typeface="Arial"/>
              <a:buChar char="•"/>
            </a:pPr>
            <a:endParaRPr lang="en-US" dirty="0" smtClean="0">
              <a:solidFill>
                <a:srgbClr val="40458C"/>
              </a:solidFill>
            </a:endParaRPr>
          </a:p>
          <a:p>
            <a:pPr lvl="0">
              <a:buClr>
                <a:srgbClr val="6F89F7"/>
              </a:buClr>
              <a:buFont typeface="Arial"/>
              <a:buChar char="•"/>
            </a:pPr>
            <a:endParaRPr lang="en-US" dirty="0">
              <a:solidFill>
                <a:srgbClr val="40458C"/>
              </a:solidFill>
            </a:endParaRPr>
          </a:p>
          <a:p>
            <a:pPr lvl="0">
              <a:buClr>
                <a:srgbClr val="6F89F7"/>
              </a:buClr>
              <a:buFont typeface="Arial"/>
              <a:buChar char="•"/>
            </a:pPr>
            <a:endParaRPr lang="en-US" dirty="0" smtClean="0">
              <a:solidFill>
                <a:srgbClr val="40458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20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57784" y="3004276"/>
            <a:ext cx="5821907" cy="16989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case (x) matches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	tagged Valid .a : return a;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	tagged Invalid : return 0;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endcase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65104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 and `</a:t>
            </a:r>
            <a:r>
              <a:rPr lang="en-US" dirty="0" smtClean="0">
                <a:latin typeface="Inconsolata"/>
                <a:cs typeface="Inconsolata"/>
              </a:rPr>
              <a:t>&amp;&amp;&amp;</a:t>
            </a:r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Use `.*` to skip a part of the </a:t>
            </a:r>
            <a:r>
              <a:rPr lang="en-US" dirty="0" err="1" smtClean="0"/>
              <a:t>struct</a:t>
            </a: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Use `</a:t>
            </a:r>
            <a:r>
              <a:rPr lang="en-US" dirty="0" smtClean="0">
                <a:latin typeface="Inconsolata"/>
                <a:cs typeface="Inconsolata"/>
              </a:rPr>
              <a:t>&amp;&amp;&amp;</a:t>
            </a:r>
            <a:r>
              <a:rPr lang="en-US" dirty="0" smtClean="0"/>
              <a:t>` to “filter” `</a:t>
            </a:r>
            <a:r>
              <a:rPr lang="en-US" dirty="0" smtClean="0">
                <a:latin typeface="Inconsolata"/>
                <a:cs typeface="Inconsolata"/>
              </a:rPr>
              <a:t>matches</a:t>
            </a:r>
            <a:r>
              <a:rPr lang="en-US" dirty="0" smtClean="0"/>
              <a:t>` expressions with ordinary conditional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21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</a:rPr>
              <a:t>http://</a:t>
            </a:r>
            <a:r>
              <a:rPr lang="en-US" dirty="0" err="1" smtClean="0">
                <a:solidFill>
                  <a:srgbClr val="40458C"/>
                </a:solidFill>
              </a:rPr>
              <a:t>csg.csail.mit.edu</a:t>
            </a:r>
            <a:r>
              <a:rPr lang="en-US" dirty="0" smtClean="0">
                <a:solidFill>
                  <a:srgbClr val="40458C"/>
                </a:solidFill>
              </a:rPr>
              <a:t>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8716" y="2103118"/>
            <a:ext cx="7867934" cy="8556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Tuple2#(Bit#(2), Bool)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tup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= tuple2(2, True);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>
                <a:solidFill>
                  <a:srgbClr val="40458C"/>
                </a:solidFill>
                <a:latin typeface="Inconsolata"/>
                <a:cs typeface="Inconsolata"/>
              </a:rPr>
              <a:t>match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 {.a, 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.*} 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= </a:t>
            </a:r>
            <a:r>
              <a:rPr lang="en-US" sz="2400" dirty="0" err="1">
                <a:solidFill>
                  <a:srgbClr val="40458C"/>
                </a:solidFill>
                <a:latin typeface="Inconsolata"/>
                <a:cs typeface="Inconsolata"/>
              </a:rPr>
              <a:t>tup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; /</a:t>
            </a:r>
            <a:r>
              <a:rPr lang="en-US" sz="2400" dirty="0">
                <a:solidFill>
                  <a:srgbClr val="40458C"/>
                </a:solidFill>
                <a:latin typeface="Inconsolata"/>
                <a:cs typeface="Inconsolata"/>
              </a:rPr>
              <a:t>/ a = 2, b 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not assigned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717" y="4059692"/>
            <a:ext cx="7867934" cy="12803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 smtClean="0">
                <a:solidFill>
                  <a:srgbClr val="40458C"/>
                </a:solidFill>
                <a:latin typeface="Inconsolata"/>
                <a:cs typeface="Inconsolata"/>
              </a:rPr>
              <a:t>function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sz="2400" dirty="0" err="1" smtClean="0">
                <a:solidFill>
                  <a:srgbClr val="40458C"/>
                </a:solidFill>
                <a:latin typeface="Inconsolata"/>
                <a:cs typeface="Inconsolata"/>
              </a:rPr>
              <a:t>tup_even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(Tuple2#(Bit#(2), </a:t>
            </a:r>
            <a:r>
              <a:rPr lang="en-US" sz="2400" dirty="0" err="1" smtClean="0">
                <a:solidFill>
                  <a:srgbClr val="40458C"/>
                </a:solidFill>
                <a:latin typeface="Inconsolata"/>
                <a:cs typeface="Inconsolata"/>
              </a:rPr>
              <a:t>Bool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) </a:t>
            </a:r>
            <a:r>
              <a:rPr lang="en-US" sz="2400" dirty="0" err="1" smtClean="0">
                <a:solidFill>
                  <a:srgbClr val="40458C"/>
                </a:solidFill>
                <a:latin typeface="Inconsolata"/>
                <a:cs typeface="Inconsolata"/>
              </a:rPr>
              <a:t>tup</a:t>
            </a:r>
            <a:r>
              <a:rPr lang="is-I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) =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is-I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  tup </a:t>
            </a:r>
            <a:r>
              <a:rPr lang="is-IS" sz="2400" b="1" dirty="0" smtClean="0">
                <a:solidFill>
                  <a:srgbClr val="40458C"/>
                </a:solidFill>
                <a:latin typeface="Inconsolata"/>
                <a:cs typeface="Inconsolata"/>
              </a:rPr>
              <a:t>matches</a:t>
            </a:r>
            <a:r>
              <a:rPr lang="is-I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 {.a, .*} &amp;&amp;&amp;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is-IS" sz="2400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is-I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 a [0] == 0 ? True : False;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8717" y="5577649"/>
            <a:ext cx="7867934" cy="430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400" b="1" dirty="0" smtClean="0">
                <a:solidFill>
                  <a:srgbClr val="40458C"/>
                </a:solidFill>
                <a:latin typeface="Inconsolata"/>
                <a:cs typeface="Inconsolata"/>
              </a:rPr>
              <a:t>if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 (a </a:t>
            </a:r>
            <a:r>
              <a:rPr lang="en-US" sz="2400" b="1" dirty="0" smtClean="0">
                <a:solidFill>
                  <a:srgbClr val="40458C"/>
                </a:solidFill>
                <a:latin typeface="Inconsolata"/>
                <a:cs typeface="Inconsolata"/>
              </a:rPr>
              <a:t>matches tagged</a:t>
            </a:r>
            <a:r>
              <a:rPr lang="en-U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 Valid .v &amp;&amp;&amp; v == 5) </a:t>
            </a:r>
            <a:r>
              <a:rPr lang="is-IS" sz="2400" dirty="0" smtClean="0">
                <a:solidFill>
                  <a:srgbClr val="40458C"/>
                </a:solidFill>
                <a:latin typeface="Inconsolata"/>
                <a:cs typeface="Inconsolata"/>
              </a:rPr>
              <a:t>…</a:t>
            </a:r>
            <a:endParaRPr lang="en-US" sz="24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31635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Inconsolata"/>
                <a:cs typeface="Inconsolata"/>
              </a:rPr>
              <a:t>Reg</a:t>
            </a:r>
            <a:r>
              <a:rPr lang="en-US" dirty="0">
                <a:latin typeface="Inconsolata"/>
                <a:cs typeface="Inconsolata"/>
              </a:rPr>
              <a:t>#(t)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66" y="1700283"/>
            <a:ext cx="7772400" cy="4114800"/>
          </a:xfrm>
        </p:spPr>
        <p:txBody>
          <a:bodyPr/>
          <a:lstStyle/>
          <a:p>
            <a:r>
              <a:rPr lang="en-US" sz="2400" dirty="0"/>
              <a:t>Main state element in BSV</a:t>
            </a:r>
          </a:p>
          <a:p>
            <a:r>
              <a:rPr lang="en-US" sz="2400" dirty="0"/>
              <a:t>Type: </a:t>
            </a:r>
            <a:r>
              <a:rPr lang="en-US" sz="2400" dirty="0" err="1"/>
              <a:t>Reg</a:t>
            </a:r>
            <a:r>
              <a:rPr lang="en-US" sz="2400" dirty="0"/>
              <a:t>#(type </a:t>
            </a:r>
            <a:r>
              <a:rPr lang="en-US" sz="2400" dirty="0" err="1"/>
              <a:t>data_type</a:t>
            </a:r>
            <a:r>
              <a:rPr lang="en-US" sz="2400" dirty="0"/>
              <a:t>)</a:t>
            </a:r>
          </a:p>
          <a:p>
            <a:r>
              <a:rPr lang="en-US" sz="2400" dirty="0"/>
              <a:t>Instantiated differently from normal variables</a:t>
            </a:r>
          </a:p>
          <a:p>
            <a:pPr lvl="1"/>
            <a:r>
              <a:rPr lang="en-US" sz="2000" dirty="0"/>
              <a:t>Uses &lt;- notation</a:t>
            </a:r>
          </a:p>
          <a:p>
            <a:r>
              <a:rPr lang="en-US" sz="2400" dirty="0"/>
              <a:t>Written to differently from normal variables</a:t>
            </a:r>
          </a:p>
          <a:p>
            <a:pPr lvl="1"/>
            <a:r>
              <a:rPr lang="en-US" sz="2000" dirty="0"/>
              <a:t>Uses &lt;= notation</a:t>
            </a:r>
          </a:p>
          <a:p>
            <a:pPr lvl="1"/>
            <a:r>
              <a:rPr lang="en-US" sz="2000" dirty="0"/>
              <a:t>Can only be done inside of rules and methods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22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2748" y="4824703"/>
            <a:ext cx="7552236" cy="723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Reg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#(Bit#(32)) </a:t>
            </a: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a_reg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 &lt;- </a:t>
            </a: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mkReg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(0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); 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// value set to 0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Reg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#(Bit#(32)) </a:t>
            </a: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b_reg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 &lt;- </a:t>
            </a: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mkRegU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(); 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// 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uninitialized</a:t>
            </a:r>
          </a:p>
        </p:txBody>
      </p:sp>
    </p:spTree>
    <p:extLst>
      <p:ext uri="{BB962C8B-B14F-4D97-AF65-F5344CB8AC3E}">
        <p14:creationId xmlns:p14="http://schemas.microsoft.com/office/powerpoint/2010/main" val="237986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Inconsolata"/>
                <a:cs typeface="Inconsolata"/>
              </a:rPr>
              <a:t>Reg</a:t>
            </a:r>
            <a:r>
              <a:rPr lang="en-US" dirty="0"/>
              <a:t> and </a:t>
            </a:r>
            <a:r>
              <a:rPr lang="en-US" dirty="0">
                <a:latin typeface="Inconsolata"/>
                <a:cs typeface="Inconsolata"/>
              </a:rPr>
              <a:t>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507067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Register of Vectors</a:t>
            </a:r>
          </a:p>
          <a:p>
            <a:pPr lvl="1"/>
            <a:r>
              <a:rPr lang="en-US" dirty="0" err="1">
                <a:latin typeface="Inconsolata"/>
                <a:cs typeface="Inconsolata"/>
              </a:rPr>
              <a:t>Reg</a:t>
            </a:r>
            <a:r>
              <a:rPr lang="en-US" dirty="0">
                <a:latin typeface="Inconsolata"/>
                <a:cs typeface="Inconsolata"/>
              </a:rPr>
              <a:t>#</a:t>
            </a:r>
            <a:r>
              <a:rPr lang="en-US" dirty="0" smtClean="0">
                <a:latin typeface="Inconsolata"/>
                <a:cs typeface="Inconsolata"/>
              </a:rPr>
              <a:t>(Vector</a:t>
            </a:r>
            <a:r>
              <a:rPr lang="en-US" dirty="0">
                <a:latin typeface="Inconsolata"/>
                <a:cs typeface="Inconsolata"/>
              </a:rPr>
              <a:t>#(32, Bit#(32</a:t>
            </a:r>
            <a:r>
              <a:rPr lang="en-US" dirty="0" smtClean="0">
                <a:latin typeface="Inconsolata"/>
                <a:cs typeface="Inconsolata"/>
              </a:rPr>
              <a:t>))) </a:t>
            </a:r>
            <a:r>
              <a:rPr lang="en-US" dirty="0" err="1">
                <a:latin typeface="Inconsolata"/>
                <a:cs typeface="Inconsolata"/>
              </a:rPr>
              <a:t>rfile</a:t>
            </a:r>
            <a:r>
              <a:rPr lang="en-US" dirty="0">
                <a:latin typeface="Inconsolata"/>
                <a:cs typeface="Inconsolata"/>
              </a:rPr>
              <a:t>;</a:t>
            </a:r>
          </a:p>
          <a:p>
            <a:pPr lvl="1"/>
            <a:r>
              <a:rPr lang="en-US" dirty="0" err="1">
                <a:latin typeface="Inconsolata"/>
                <a:cs typeface="Inconsolata"/>
              </a:rPr>
              <a:t>rfile</a:t>
            </a:r>
            <a:r>
              <a:rPr lang="en-US" dirty="0">
                <a:latin typeface="Inconsolata"/>
                <a:cs typeface="Inconsolata"/>
              </a:rPr>
              <a:t> &lt;- </a:t>
            </a:r>
            <a:r>
              <a:rPr lang="en-US" dirty="0" err="1">
                <a:latin typeface="Inconsolata"/>
                <a:cs typeface="Inconsolata"/>
              </a:rPr>
              <a:t>mkReg</a:t>
            </a:r>
            <a:r>
              <a:rPr lang="en-US" dirty="0" smtClean="0">
                <a:latin typeface="Inconsolata"/>
                <a:cs typeface="Inconsolata"/>
              </a:rPr>
              <a:t>(</a:t>
            </a:r>
            <a:r>
              <a:rPr lang="en-US" b="1" dirty="0" smtClean="0">
                <a:latin typeface="Inconsolata"/>
                <a:cs typeface="Inconsolata"/>
              </a:rPr>
              <a:t>replicate</a:t>
            </a:r>
            <a:r>
              <a:rPr lang="en-US" dirty="0">
                <a:latin typeface="Inconsolata"/>
                <a:cs typeface="Inconsolata"/>
              </a:rPr>
              <a:t>(0</a:t>
            </a:r>
            <a:r>
              <a:rPr lang="en-US" dirty="0" smtClean="0">
                <a:latin typeface="Inconsolata"/>
                <a:cs typeface="Inconsolata"/>
              </a:rPr>
              <a:t>))</a:t>
            </a:r>
            <a:r>
              <a:rPr lang="en-US" dirty="0">
                <a:latin typeface="Inconsolata"/>
                <a:cs typeface="Inconsolata"/>
              </a:rPr>
              <a:t>;</a:t>
            </a:r>
          </a:p>
          <a:p>
            <a:pPr>
              <a:buFont typeface="Arial"/>
              <a:buChar char="•"/>
            </a:pPr>
            <a:r>
              <a:rPr lang="en-US" dirty="0"/>
              <a:t>Vector of Registers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Vector#</a:t>
            </a:r>
            <a:r>
              <a:rPr lang="en-US" dirty="0" smtClean="0">
                <a:latin typeface="Inconsolata"/>
                <a:cs typeface="Inconsolata"/>
              </a:rPr>
              <a:t>(32</a:t>
            </a:r>
            <a:r>
              <a:rPr lang="en-US" dirty="0">
                <a:latin typeface="Inconsolata"/>
                <a:cs typeface="Inconsolata"/>
              </a:rPr>
              <a:t>, </a:t>
            </a:r>
            <a:r>
              <a:rPr lang="en-US" dirty="0" err="1">
                <a:latin typeface="Inconsolata"/>
                <a:cs typeface="Inconsolata"/>
              </a:rPr>
              <a:t>Reg</a:t>
            </a:r>
            <a:r>
              <a:rPr lang="en-US" dirty="0">
                <a:latin typeface="Inconsolata"/>
                <a:cs typeface="Inconsolata"/>
              </a:rPr>
              <a:t>#(Bit#(32)</a:t>
            </a:r>
            <a:r>
              <a:rPr lang="en-US" dirty="0" smtClean="0">
                <a:latin typeface="Inconsolata"/>
                <a:cs typeface="Inconsolata"/>
              </a:rPr>
              <a:t>)) </a:t>
            </a:r>
            <a:r>
              <a:rPr lang="en-US" dirty="0" err="1">
                <a:latin typeface="Inconsolata"/>
                <a:cs typeface="Inconsolata"/>
              </a:rPr>
              <a:t>rfile</a:t>
            </a:r>
            <a:r>
              <a:rPr lang="en-US" dirty="0">
                <a:latin typeface="Inconsolata"/>
                <a:cs typeface="Inconsolata"/>
              </a:rPr>
              <a:t>;</a:t>
            </a:r>
          </a:p>
          <a:p>
            <a:pPr lvl="1"/>
            <a:r>
              <a:rPr lang="en-US" dirty="0" err="1">
                <a:latin typeface="Inconsolata"/>
                <a:cs typeface="Inconsolata"/>
              </a:rPr>
              <a:t>rfile</a:t>
            </a:r>
            <a:r>
              <a:rPr lang="en-US" dirty="0">
                <a:latin typeface="Inconsolata"/>
                <a:cs typeface="Inconsolata"/>
              </a:rPr>
              <a:t> &lt;- </a:t>
            </a:r>
            <a:r>
              <a:rPr lang="en-US" b="1" dirty="0" err="1">
                <a:latin typeface="Inconsolata"/>
                <a:cs typeface="Inconsolata"/>
              </a:rPr>
              <a:t>replicateM</a:t>
            </a:r>
            <a:r>
              <a:rPr lang="en-US" dirty="0" smtClean="0">
                <a:latin typeface="Inconsolata"/>
                <a:cs typeface="Inconsolata"/>
              </a:rPr>
              <a:t>(</a:t>
            </a:r>
            <a:r>
              <a:rPr lang="en-US" dirty="0" err="1" smtClean="0">
                <a:latin typeface="Inconsolata"/>
                <a:cs typeface="Inconsolata"/>
              </a:rPr>
              <a:t>mkReg</a:t>
            </a:r>
            <a:r>
              <a:rPr lang="en-US" dirty="0">
                <a:latin typeface="Inconsolata"/>
                <a:cs typeface="Inconsolata"/>
              </a:rPr>
              <a:t>(0</a:t>
            </a:r>
            <a:r>
              <a:rPr lang="en-US" dirty="0" smtClean="0">
                <a:latin typeface="Inconsolata"/>
                <a:cs typeface="Inconsolata"/>
              </a:rPr>
              <a:t>))</a:t>
            </a:r>
            <a:r>
              <a:rPr lang="en-US" dirty="0">
                <a:latin typeface="Inconsolata"/>
                <a:cs typeface="Inconsolata"/>
              </a:rPr>
              <a:t>;</a:t>
            </a:r>
          </a:p>
          <a:p>
            <a:pPr>
              <a:buFont typeface="Arial"/>
              <a:buChar char="•"/>
            </a:pPr>
            <a:r>
              <a:rPr lang="en-US" dirty="0"/>
              <a:t>Each has its own advantages and disadvantages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23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831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5" y="1513512"/>
            <a:ext cx="8343331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400" dirty="0" err="1">
                <a:latin typeface="Inconsolata"/>
                <a:cs typeface="Inconsolata"/>
              </a:rPr>
              <a:t>Reg</a:t>
            </a:r>
            <a:r>
              <a:rPr lang="en-US" sz="2400" dirty="0">
                <a:latin typeface="Inconsolata"/>
                <a:cs typeface="Inconsolata"/>
              </a:rPr>
              <a:t>#(Bit#(8)) r;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r[0] &lt;= 0 </a:t>
            </a:r>
            <a:r>
              <a:rPr lang="en-US" sz="2000" dirty="0"/>
              <a:t>counts as a </a:t>
            </a:r>
            <a:r>
              <a:rPr lang="en-US" sz="2000" dirty="0" smtClean="0"/>
              <a:t>read &amp; write </a:t>
            </a:r>
            <a:r>
              <a:rPr lang="en-US" sz="2000" dirty="0"/>
              <a:t>to the </a:t>
            </a:r>
            <a:r>
              <a:rPr lang="en-US" sz="2000" dirty="0" smtClean="0"/>
              <a:t>entire </a:t>
            </a:r>
            <a:r>
              <a:rPr lang="en-US" sz="2000" dirty="0" err="1" smtClean="0"/>
              <a:t>reg</a:t>
            </a:r>
            <a:r>
              <a:rPr lang="en-US" sz="2000" dirty="0" smtClean="0"/>
              <a:t> r</a:t>
            </a:r>
            <a:endParaRPr lang="en-US" sz="2000" dirty="0"/>
          </a:p>
          <a:p>
            <a:pPr lvl="2"/>
            <a:r>
              <a:rPr lang="en-US" sz="2000" dirty="0">
                <a:latin typeface="Inconsolata"/>
                <a:cs typeface="Inconsolata"/>
              </a:rPr>
              <a:t>let </a:t>
            </a:r>
            <a:r>
              <a:rPr lang="en-US" sz="2000" dirty="0" err="1">
                <a:latin typeface="Inconsolata"/>
                <a:cs typeface="Inconsolata"/>
              </a:rPr>
              <a:t>r_new</a:t>
            </a:r>
            <a:r>
              <a:rPr lang="en-US" sz="2000" dirty="0">
                <a:latin typeface="Inconsolata"/>
                <a:cs typeface="Inconsolata"/>
              </a:rPr>
              <a:t> = r; </a:t>
            </a:r>
            <a:r>
              <a:rPr lang="en-US" sz="2000" dirty="0" err="1">
                <a:latin typeface="Inconsolata"/>
                <a:cs typeface="Inconsolata"/>
              </a:rPr>
              <a:t>r_new</a:t>
            </a:r>
            <a:r>
              <a:rPr lang="en-US" sz="2000" dirty="0">
                <a:latin typeface="Inconsolata"/>
                <a:cs typeface="Inconsolata"/>
              </a:rPr>
              <a:t>[0] = 0; r &lt;= </a:t>
            </a:r>
            <a:r>
              <a:rPr lang="en-US" sz="2000" dirty="0" err="1" smtClean="0">
                <a:latin typeface="Inconsolata"/>
                <a:cs typeface="Inconsolata"/>
              </a:rPr>
              <a:t>r_new</a:t>
            </a:r>
            <a:r>
              <a:rPr lang="en-US" sz="2000" dirty="0" smtClean="0">
                <a:latin typeface="Inconsolata"/>
                <a:cs typeface="Inconsolata"/>
              </a:rPr>
              <a:t>;</a:t>
            </a:r>
            <a:endParaRPr lang="en-US" sz="2000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r>
              <a:rPr lang="en-US" sz="2400" dirty="0" err="1">
                <a:latin typeface="Inconsolata"/>
                <a:cs typeface="Inconsolata"/>
              </a:rPr>
              <a:t>Reg</a:t>
            </a:r>
            <a:r>
              <a:rPr lang="en-US" sz="2400" dirty="0">
                <a:latin typeface="Inconsolata"/>
                <a:cs typeface="Inconsolata"/>
              </a:rPr>
              <a:t>#(Vector#(8, Bit#(1))) </a:t>
            </a:r>
            <a:r>
              <a:rPr lang="en-US" sz="2400" dirty="0" smtClean="0">
                <a:latin typeface="Inconsolata"/>
                <a:cs typeface="Inconsolata"/>
              </a:rPr>
              <a:t>r;</a:t>
            </a:r>
            <a:endParaRPr lang="en-US" sz="2400" dirty="0">
              <a:latin typeface="Inconsolata"/>
              <a:cs typeface="Inconsolata"/>
            </a:endParaRPr>
          </a:p>
          <a:p>
            <a:pPr lvl="1"/>
            <a:r>
              <a:rPr lang="en-US" sz="2000" dirty="0"/>
              <a:t>Same problem, r[0] &lt;= 0 counts as a read and write to the entire register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r[0] &lt;= 0; r[1] &lt;= 1</a:t>
            </a:r>
            <a:r>
              <a:rPr lang="en-US" sz="2000" dirty="0"/>
              <a:t> counts as two writes to </a:t>
            </a:r>
            <a:r>
              <a:rPr lang="en-US" sz="2000" dirty="0" smtClean="0"/>
              <a:t>register</a:t>
            </a:r>
          </a:p>
          <a:p>
            <a:pPr lvl="2"/>
            <a:r>
              <a:rPr lang="en-US" sz="2000" dirty="0" smtClean="0"/>
              <a:t>double </a:t>
            </a:r>
            <a:r>
              <a:rPr lang="en-US" sz="2000" dirty="0"/>
              <a:t>write problem</a:t>
            </a:r>
          </a:p>
          <a:p>
            <a:pPr>
              <a:buFont typeface="Arial"/>
              <a:buChar char="•"/>
            </a:pPr>
            <a:r>
              <a:rPr lang="en-US" sz="2400" dirty="0">
                <a:latin typeface="Inconsolata"/>
                <a:cs typeface="Inconsolata"/>
              </a:rPr>
              <a:t>Vector#(8,Reg#(Bit#(1))) </a:t>
            </a:r>
            <a:r>
              <a:rPr lang="en-US" sz="2400" dirty="0" smtClean="0">
                <a:latin typeface="Inconsolata"/>
                <a:cs typeface="Inconsolata"/>
              </a:rPr>
              <a:t>r;</a:t>
            </a:r>
            <a:endParaRPr lang="en-US" sz="2400" dirty="0">
              <a:latin typeface="Inconsolata"/>
              <a:cs typeface="Inconsolata"/>
            </a:endParaRPr>
          </a:p>
          <a:p>
            <a:pPr lvl="1"/>
            <a:r>
              <a:rPr lang="en-US" sz="2000" dirty="0">
                <a:latin typeface="Inconsolata"/>
                <a:cs typeface="Inconsolata"/>
              </a:rPr>
              <a:t>r</a:t>
            </a:r>
            <a:r>
              <a:rPr lang="en-US" sz="2000" dirty="0"/>
              <a:t> is 8 different registers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r[0] &lt;= 0 </a:t>
            </a:r>
            <a:r>
              <a:rPr lang="en-US" sz="2000" dirty="0"/>
              <a:t>is only a write to register </a:t>
            </a:r>
            <a:r>
              <a:rPr lang="en-US" sz="2000" dirty="0">
                <a:latin typeface="Inconsolata"/>
                <a:cs typeface="Inconsolata"/>
              </a:rPr>
              <a:t>r[0]</a:t>
            </a:r>
          </a:p>
          <a:p>
            <a:pPr lvl="1"/>
            <a:r>
              <a:rPr lang="en-US" sz="2000" dirty="0">
                <a:latin typeface="Inconsolata"/>
                <a:cs typeface="Inconsolata"/>
              </a:rPr>
              <a:t>r[0] &lt;= 0 ; r[1] &lt;= 1 </a:t>
            </a:r>
            <a:r>
              <a:rPr lang="en-US" sz="2000" dirty="0"/>
              <a:t>is not a double write problem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24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57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Modules, interfaces, and methods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25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548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524000"/>
            <a:ext cx="8247798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Modules are building blocks for larger systems</a:t>
            </a:r>
          </a:p>
          <a:p>
            <a:pPr lvl="1"/>
            <a:r>
              <a:rPr lang="en-US" dirty="0"/>
              <a:t>Modules contain other modules and rules</a:t>
            </a:r>
          </a:p>
          <a:p>
            <a:pPr lvl="1"/>
            <a:r>
              <a:rPr lang="en-US" dirty="0"/>
              <a:t>Modules are accessed through their interface</a:t>
            </a:r>
          </a:p>
          <a:p>
            <a:pPr>
              <a:buFont typeface="Arial"/>
              <a:buChar char="•"/>
            </a:pPr>
            <a:r>
              <a:rPr lang="en-US" dirty="0">
                <a:latin typeface="Inconsolata"/>
                <a:cs typeface="Inconsolata"/>
              </a:rPr>
              <a:t>module </a:t>
            </a:r>
            <a:r>
              <a:rPr lang="en-US" dirty="0" err="1">
                <a:latin typeface="Inconsolata"/>
                <a:cs typeface="Inconsolata"/>
              </a:rPr>
              <a:t>mkAdder</a:t>
            </a:r>
            <a:r>
              <a:rPr lang="en-US" dirty="0" smtClean="0">
                <a:latin typeface="Inconsolata"/>
                <a:cs typeface="Inconsolata"/>
              </a:rPr>
              <a:t>(Adder</a:t>
            </a:r>
            <a:r>
              <a:rPr lang="en-US" dirty="0">
                <a:latin typeface="Inconsolata"/>
                <a:cs typeface="Inconsolata"/>
              </a:rPr>
              <a:t>#(32</a:t>
            </a:r>
            <a:r>
              <a:rPr lang="en-US" dirty="0" smtClean="0">
                <a:latin typeface="Inconsolata"/>
                <a:cs typeface="Inconsolata"/>
              </a:rPr>
              <a:t>))</a:t>
            </a:r>
            <a:r>
              <a:rPr lang="en-US" dirty="0">
                <a:latin typeface="Inconsolata"/>
                <a:cs typeface="Inconsolata"/>
              </a:rPr>
              <a:t>;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Adder#(32) </a:t>
            </a:r>
            <a:r>
              <a:rPr lang="en-US" dirty="0"/>
              <a:t>is the </a:t>
            </a:r>
            <a:r>
              <a:rPr lang="en-US" dirty="0" smtClean="0"/>
              <a:t>interface</a:t>
            </a:r>
          </a:p>
          <a:p>
            <a:pPr>
              <a:buFont typeface="Arial"/>
              <a:buChar char="•"/>
            </a:pPr>
            <a:r>
              <a:rPr lang="en-US" dirty="0" smtClean="0"/>
              <a:t>Module can be </a:t>
            </a:r>
            <a:r>
              <a:rPr lang="en-US" dirty="0" smtClean="0"/>
              <a:t>parameterized</a:t>
            </a:r>
            <a:endParaRPr lang="en-US" dirty="0" smtClean="0"/>
          </a:p>
          <a:p>
            <a:pPr lvl="1"/>
            <a:r>
              <a:rPr lang="en-US" dirty="0">
                <a:latin typeface="Inconsolata"/>
                <a:cs typeface="Inconsolata"/>
              </a:rPr>
              <a:t>module </a:t>
            </a:r>
            <a:r>
              <a:rPr lang="en-US" dirty="0" smtClean="0">
                <a:latin typeface="Inconsolata"/>
                <a:cs typeface="Inconsolata"/>
              </a:rPr>
              <a:t>name#(</a:t>
            </a:r>
            <a:r>
              <a:rPr lang="en-US" dirty="0" err="1" smtClean="0">
                <a:latin typeface="Inconsolata"/>
                <a:cs typeface="Inconsolata"/>
              </a:rPr>
              <a:t>params</a:t>
            </a:r>
            <a:r>
              <a:rPr lang="en-US" dirty="0" smtClean="0">
                <a:latin typeface="Inconsolata"/>
                <a:cs typeface="Inconsolata"/>
              </a:rPr>
              <a:t>)(</a:t>
            </a:r>
            <a:r>
              <a:rPr lang="en-US" dirty="0" err="1" smtClean="0">
                <a:latin typeface="Inconsolata"/>
                <a:cs typeface="Inconsolata"/>
              </a:rPr>
              <a:t>args</a:t>
            </a:r>
            <a:r>
              <a:rPr lang="en-US" dirty="0" smtClean="0">
                <a:latin typeface="Inconsolata"/>
                <a:cs typeface="Inconsolata"/>
              </a:rPr>
              <a:t> …, interface);</a:t>
            </a:r>
            <a:endParaRPr lang="en-US" dirty="0">
              <a:latin typeface="Inconsolata"/>
              <a:cs typeface="Inconsolata"/>
            </a:endParaRPr>
          </a:p>
          <a:p>
            <a:pPr lvl="1"/>
            <a:endParaRPr lang="en-US" dirty="0" smtClean="0"/>
          </a:p>
          <a:p>
            <a:pPr lvl="1"/>
            <a:endParaRPr lang="en-US" dirty="0">
              <a:latin typeface="Inconsolata"/>
              <a:cs typeface="Inconsolata"/>
            </a:endParaRPr>
          </a:p>
          <a:p>
            <a:pPr lvl="1"/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26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448" y="5835134"/>
            <a:ext cx="8010100" cy="3744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1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None/>
            </a:pP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module </a:t>
            </a: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mkMul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#(Bool signed)(Adder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#(n) a, </a:t>
            </a:r>
            <a:r>
              <a:rPr lang="en-US" sz="2000" dirty="0" err="1">
                <a:solidFill>
                  <a:srgbClr val="40458C"/>
                </a:solidFill>
                <a:latin typeface="Inconsolata"/>
                <a:cs typeface="Inconsolata"/>
              </a:rPr>
              <a:t>Mul</a:t>
            </a:r>
            <a:r>
              <a:rPr lang="en-US" sz="2000" dirty="0">
                <a:solidFill>
                  <a:srgbClr val="40458C"/>
                </a:solidFill>
                <a:latin typeface="Inconsolata"/>
                <a:cs typeface="Inconsolata"/>
              </a:rPr>
              <a:t>#(n) x);</a:t>
            </a:r>
            <a:endParaRPr lang="en-US" sz="2000" dirty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4129666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494681"/>
            <a:ext cx="7964606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Contain </a:t>
            </a:r>
            <a:r>
              <a:rPr lang="en-US" dirty="0"/>
              <a:t>methods for other modules to interact with the given module</a:t>
            </a:r>
          </a:p>
          <a:p>
            <a:pPr lvl="1"/>
            <a:r>
              <a:rPr lang="en-US" dirty="0"/>
              <a:t>Interfaces can also contain </a:t>
            </a:r>
            <a:r>
              <a:rPr lang="en-US" dirty="0" smtClean="0"/>
              <a:t>sub-interfaces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Special interface: Empty</a:t>
            </a:r>
          </a:p>
          <a:p>
            <a:pPr lvl="1"/>
            <a:r>
              <a:rPr lang="en-US" dirty="0" smtClean="0"/>
              <a:t>No method, used in </a:t>
            </a:r>
            <a:r>
              <a:rPr lang="en-US" dirty="0" err="1" smtClean="0"/>
              <a:t>testbench</a:t>
            </a: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27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0167" y="3035701"/>
            <a:ext cx="5845163" cy="14311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nterface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MyIfc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#(numeric type n);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method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ActionValue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#(Bit#(n)) f();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interface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#(n) s;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endParaRPr lang="en-US" dirty="0" smtClean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1237" y="5768891"/>
            <a:ext cx="5845163" cy="7309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module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mkTb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(Empty);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module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mkTb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();       // () are necessary</a:t>
            </a:r>
          </a:p>
        </p:txBody>
      </p:sp>
    </p:spTree>
    <p:extLst>
      <p:ext uri="{BB962C8B-B14F-4D97-AF65-F5344CB8AC3E}">
        <p14:creationId xmlns:p14="http://schemas.microsoft.com/office/powerpoint/2010/main" val="183726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510732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Method</a:t>
            </a:r>
          </a:p>
          <a:p>
            <a:pPr lvl="1"/>
            <a:r>
              <a:rPr lang="en-US" dirty="0"/>
              <a:t>Returns value, doesn’t change state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method Bit#(32) </a:t>
            </a:r>
            <a:r>
              <a:rPr lang="en-US" dirty="0" smtClean="0">
                <a:latin typeface="Inconsolata"/>
                <a:cs typeface="Inconsolata"/>
              </a:rPr>
              <a:t>first;</a:t>
            </a:r>
            <a:endParaRPr lang="en-US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r>
              <a:rPr lang="en-US" dirty="0"/>
              <a:t>Action</a:t>
            </a:r>
          </a:p>
          <a:p>
            <a:pPr lvl="1"/>
            <a:r>
              <a:rPr lang="en-US" dirty="0"/>
              <a:t>Changes state, doesn’t return value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method Action </a:t>
            </a:r>
            <a:r>
              <a:rPr lang="en-US" dirty="0" err="1" smtClean="0">
                <a:latin typeface="Inconsolata"/>
                <a:cs typeface="Inconsolata"/>
              </a:rPr>
              <a:t>enq</a:t>
            </a:r>
            <a:r>
              <a:rPr lang="en-US" dirty="0" smtClean="0">
                <a:latin typeface="Inconsolata"/>
                <a:cs typeface="Inconsolata"/>
              </a:rPr>
              <a:t>(Bit#(32) x);</a:t>
            </a:r>
            <a:endParaRPr lang="en-US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r>
              <a:rPr lang="en-US" dirty="0" err="1"/>
              <a:t>ActionValue</a:t>
            </a:r>
            <a:endParaRPr lang="en-US" dirty="0"/>
          </a:p>
          <a:p>
            <a:pPr lvl="1"/>
            <a:r>
              <a:rPr lang="en-US" dirty="0"/>
              <a:t>Changes state, returns value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method </a:t>
            </a:r>
            <a:r>
              <a:rPr lang="en-US" dirty="0" err="1">
                <a:latin typeface="Inconsolata"/>
                <a:cs typeface="Inconsolata"/>
              </a:rPr>
              <a:t>ActionValue</a:t>
            </a:r>
            <a:r>
              <a:rPr lang="en-US" dirty="0">
                <a:latin typeface="Inconsolata"/>
                <a:cs typeface="Inconsolata"/>
              </a:rPr>
              <a:t>#(Bit#(32)) </a:t>
            </a:r>
            <a:r>
              <a:rPr lang="en-US" dirty="0" err="1" smtClean="0">
                <a:latin typeface="Inconsolata"/>
                <a:cs typeface="Inconsolata"/>
              </a:rPr>
              <a:t>deq</a:t>
            </a:r>
            <a:r>
              <a:rPr lang="en-US" dirty="0" smtClean="0">
                <a:latin typeface="Inconsolata"/>
                <a:cs typeface="Inconsolata"/>
              </a:rPr>
              <a:t>;</a:t>
            </a:r>
          </a:p>
          <a:p>
            <a:pPr lvl="1"/>
            <a:r>
              <a:rPr lang="en-US" dirty="0" smtClean="0">
                <a:cs typeface="Inconsolata"/>
              </a:rPr>
              <a:t>Must use </a:t>
            </a:r>
            <a:r>
              <a:rPr lang="en-US" dirty="0" smtClean="0">
                <a:latin typeface="Inconsolata"/>
                <a:cs typeface="Inconsolata"/>
              </a:rPr>
              <a:t>&lt;-</a:t>
            </a:r>
            <a:r>
              <a:rPr lang="en-US" dirty="0" smtClean="0">
                <a:cs typeface="Inconsolata"/>
              </a:rPr>
              <a:t> operator</a:t>
            </a:r>
            <a:endParaRPr lang="en-US" dirty="0">
              <a:cs typeface="Inconsolata"/>
            </a:endParaRP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28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37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Interface of Module (variant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526315"/>
            <a:ext cx="8114731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Instantiate methods at the end of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29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39187" y="2101589"/>
            <a:ext cx="6218960" cy="46166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>
                <a:solidFill>
                  <a:srgbClr val="40458C"/>
                </a:solidFill>
                <a:latin typeface="Inconsolata"/>
                <a:cs typeface="Inconsolata"/>
              </a:rPr>
              <a:t>MyIfc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#(numeric type n);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   </a:t>
            </a:r>
            <a:r>
              <a:rPr lang="en-US" b="1" dirty="0">
                <a:solidFill>
                  <a:srgbClr val="40458C"/>
                </a:solidFill>
                <a:latin typeface="Inconsolata"/>
                <a:cs typeface="Inconsolata"/>
              </a:rPr>
              <a:t>method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>
                <a:solidFill>
                  <a:srgbClr val="40458C"/>
                </a:solidFill>
                <a:latin typeface="Inconsolata"/>
                <a:cs typeface="Inconsolata"/>
              </a:rPr>
              <a:t>ActionValue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#(Bit#(n)) f();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   </a:t>
            </a:r>
            <a:r>
              <a:rPr lang="en-US" b="1" dirty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#(n) 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s;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err="1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endParaRPr lang="en-US" b="1" dirty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module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mkDut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(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MyIfc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#(n));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……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method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ActionValue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#(Bit#(n)) f();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……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endmethod</a:t>
            </a:r>
            <a:endParaRPr lang="en-US" b="1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s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; // no </a:t>
            </a:r>
            <a:r>
              <a:rPr lang="en-US" dirty="0" err="1">
                <a:solidFill>
                  <a:srgbClr val="40458C"/>
                </a:solidFill>
                <a:latin typeface="Inconsolata"/>
                <a:cs typeface="Inconsolata"/>
              </a:rPr>
              <a:t>param</a:t>
            </a: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“n”</a:t>
            </a:r>
            <a:endParaRPr lang="en-US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// methods of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endParaRPr lang="en-US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endParaRPr lang="en-US" b="1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endmodule</a:t>
            </a:r>
            <a:endParaRPr lang="en-US" b="1" dirty="0" smtClean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313941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BSV Lineage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137575" y="5697059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 err="1">
                <a:solidFill>
                  <a:srgbClr val="000000"/>
                </a:solidFill>
                <a:latin typeface="Franklin Gothic Book"/>
              </a:rPr>
              <a:t>Bluespec</a:t>
            </a:r>
            <a:endParaRPr lang="en-US" dirty="0">
              <a:solidFill>
                <a:srgbClr val="000000"/>
              </a:solidFill>
              <a:latin typeface="Franklin Gothic Book"/>
            </a:endParaRP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(2003)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955740" y="4169031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 err="1">
                <a:solidFill>
                  <a:srgbClr val="000000"/>
                </a:solidFill>
                <a:latin typeface="Franklin Gothic Book"/>
              </a:rPr>
              <a:t>SystemVerilog</a:t>
            </a:r>
            <a:endParaRPr lang="en-US" dirty="0">
              <a:solidFill>
                <a:srgbClr val="000000"/>
              </a:solidFill>
              <a:latin typeface="Franklin Gothic Book"/>
            </a:endParaRP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(2002)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406114" y="4207515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Haskell</a:t>
            </a: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(1990)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955739" y="2822126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Verilog</a:t>
            </a: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(1984)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418941" y="2770814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Lisp</a:t>
            </a: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(1958)</a:t>
            </a:r>
          </a:p>
        </p:txBody>
      </p:sp>
      <p:sp>
        <p:nvSpPr>
          <p:cNvPr id="12" name="Oval 11"/>
          <p:cNvSpPr/>
          <p:nvPr/>
        </p:nvSpPr>
        <p:spPr bwMode="auto">
          <a:xfrm>
            <a:off x="5651242" y="2757985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ML</a:t>
            </a: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(1973)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955740" y="1718946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>
                <a:solidFill>
                  <a:srgbClr val="000000"/>
                </a:solidFill>
                <a:latin typeface="Franklin Gothic Book"/>
              </a:rPr>
              <a:t>C/C++</a:t>
            </a:r>
          </a:p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sz="1400" dirty="0">
                <a:solidFill>
                  <a:srgbClr val="000000"/>
                </a:solidFill>
                <a:latin typeface="Franklin Gothic Book"/>
              </a:rPr>
              <a:t>(1972; 1983)</a:t>
            </a:r>
          </a:p>
        </p:txBody>
      </p:sp>
      <p:cxnSp>
        <p:nvCxnSpPr>
          <p:cNvPr id="15" name="Straight Arrow Connector 14"/>
          <p:cNvCxnSpPr>
            <a:stCxn id="9" idx="4"/>
            <a:endCxn id="7" idx="7"/>
          </p:cNvCxnSpPr>
          <p:nvPr/>
        </p:nvCxnSpPr>
        <p:spPr bwMode="auto">
          <a:xfrm flipH="1">
            <a:off x="3777378" y="4873011"/>
            <a:ext cx="589311" cy="921508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8" idx="4"/>
            <a:endCxn id="7" idx="1"/>
          </p:cNvCxnSpPr>
          <p:nvPr/>
        </p:nvCxnSpPr>
        <p:spPr bwMode="auto">
          <a:xfrm>
            <a:off x="1916315" y="4834527"/>
            <a:ext cx="502606" cy="959992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12" idx="4"/>
            <a:endCxn id="9" idx="7"/>
          </p:cNvCxnSpPr>
          <p:nvPr/>
        </p:nvCxnSpPr>
        <p:spPr bwMode="auto">
          <a:xfrm flipH="1">
            <a:off x="5045917" y="3423481"/>
            <a:ext cx="1565900" cy="881494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11" idx="4"/>
            <a:endCxn id="9" idx="0"/>
          </p:cNvCxnSpPr>
          <p:nvPr/>
        </p:nvCxnSpPr>
        <p:spPr bwMode="auto">
          <a:xfrm flipH="1">
            <a:off x="4366689" y="3436310"/>
            <a:ext cx="12827" cy="771205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>
            <a:stCxn id="10" idx="4"/>
            <a:endCxn id="8" idx="0"/>
          </p:cNvCxnSpPr>
          <p:nvPr/>
        </p:nvCxnSpPr>
        <p:spPr bwMode="auto">
          <a:xfrm>
            <a:off x="1916314" y="3487622"/>
            <a:ext cx="1" cy="681409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13" idx="4"/>
            <a:endCxn id="10" idx="0"/>
          </p:cNvCxnSpPr>
          <p:nvPr/>
        </p:nvCxnSpPr>
        <p:spPr bwMode="auto">
          <a:xfrm flipH="1">
            <a:off x="1916314" y="2384442"/>
            <a:ext cx="1" cy="437684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3158568" y="1707139"/>
            <a:ext cx="4826962" cy="7284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Char char="•"/>
            </a:pPr>
            <a:r>
              <a:rPr lang="en-US" sz="2000" dirty="0">
                <a:solidFill>
                  <a:srgbClr val="40458C"/>
                </a:solidFill>
                <a:latin typeface="Franklin Gothic Book"/>
              </a:rPr>
              <a:t>“</a:t>
            </a:r>
            <a:r>
              <a:rPr lang="en-US" sz="2000" dirty="0" err="1">
                <a:solidFill>
                  <a:srgbClr val="40458C"/>
                </a:solidFill>
                <a:latin typeface="Franklin Gothic Book"/>
              </a:rPr>
              <a:t>Bluespec</a:t>
            </a:r>
            <a:r>
              <a:rPr lang="en-US" sz="2000" dirty="0">
                <a:solidFill>
                  <a:srgbClr val="40458C"/>
                </a:solidFill>
                <a:latin typeface="Franklin Gothic Book"/>
              </a:rPr>
              <a:t> is pretty much a port of Haskell”</a:t>
            </a:r>
          </a:p>
          <a:p>
            <a:pPr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-96" charset="2"/>
              <a:buChar char="•"/>
            </a:pPr>
            <a:r>
              <a:rPr lang="en-US" sz="2000" dirty="0">
                <a:solidFill>
                  <a:srgbClr val="40458C"/>
                </a:solidFill>
                <a:latin typeface="Franklin Gothic Book"/>
              </a:rPr>
              <a:t>-- anonymous grad student</a:t>
            </a:r>
            <a:endParaRPr lang="en-US" sz="2000" dirty="0">
              <a:solidFill>
                <a:srgbClr val="40458C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914433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5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Interface of Module (variant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9382"/>
            <a:ext cx="8114731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Return interface at the end of module</a:t>
            </a:r>
          </a:p>
          <a:p>
            <a:pPr lvl="1"/>
            <a:r>
              <a:rPr lang="en-US" dirty="0" smtClean="0"/>
              <a:t>Interface expression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30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5503" y="2487913"/>
            <a:ext cx="7025127" cy="4262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module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mkDut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(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MyIfc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#(n));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……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MyIfc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ret = (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MyIfc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method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ActionValue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#(Bit#(n)) f();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    ……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</a:t>
            </a: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endmethod</a:t>
            </a:r>
            <a:endParaRPr lang="en-US" b="1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s; // no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param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“n”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    // methods of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endParaRPr lang="en-US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    </a:t>
            </a: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endParaRPr lang="en-US" b="1" dirty="0" smtClean="0">
              <a:solidFill>
                <a:srgbClr val="40458C"/>
              </a:solidFill>
              <a:latin typeface="Inconsolata"/>
              <a:cs typeface="Inconsolata"/>
            </a:endParaRP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return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ret;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endmodule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6555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Sub-interface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160" y="1504242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Sub-interface can be vector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BSV </a:t>
            </a:r>
            <a:r>
              <a:rPr lang="en-US" dirty="0" smtClean="0"/>
              <a:t>Reference Guide </a:t>
            </a:r>
            <a:r>
              <a:rPr lang="en-US" dirty="0" smtClean="0"/>
              <a:t>Section 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31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2960" y="2052916"/>
            <a:ext cx="7622973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numeric type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m,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numeric type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n);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Vector#(m,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#(n)) s;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endParaRPr lang="en-US" b="1" dirty="0" smtClean="0">
              <a:solidFill>
                <a:srgbClr val="40458C"/>
              </a:solidFill>
              <a:latin typeface="Inconsolata"/>
              <a:cs typeface="Inconsolat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1427" y="3357935"/>
            <a:ext cx="7597573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Vector#(m,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SubIfc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)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= ?;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for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(Integer </a:t>
            </a:r>
            <a:r>
              <a:rPr lang="en-US" dirty="0" err="1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= 0; </a:t>
            </a:r>
            <a:r>
              <a:rPr lang="en-US" dirty="0" err="1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&lt;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valueOf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(m);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=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+ 1)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begin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// implement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[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i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]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end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= (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VecIfc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   </a:t>
            </a:r>
            <a:r>
              <a:rPr lang="en-US" b="1" dirty="0" smtClean="0">
                <a:solidFill>
                  <a:srgbClr val="40458C"/>
                </a:solidFill>
                <a:latin typeface="Inconsolata"/>
                <a:cs typeface="Inconsolata"/>
              </a:rPr>
              <a:t>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 Vector s =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;    // interface s = </a:t>
            </a:r>
            <a:r>
              <a:rPr lang="en-US" dirty="0" err="1" smtClean="0">
                <a:solidFill>
                  <a:srgbClr val="40458C"/>
                </a:solidFill>
                <a:latin typeface="Inconsolata"/>
                <a:cs typeface="Inconsolata"/>
              </a:rPr>
              <a:t>vec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;</a:t>
            </a:r>
          </a:p>
          <a:p>
            <a:pPr defTabSz="914400">
              <a:buClr>
                <a:srgbClr val="FFFFFF"/>
              </a:buClr>
              <a:buFont typeface="Wingdings" pitchFamily="-96" charset="2"/>
              <a:buNone/>
            </a:pPr>
            <a:r>
              <a:rPr lang="en-US" b="1" dirty="0" err="1" smtClean="0">
                <a:solidFill>
                  <a:srgbClr val="40458C"/>
                </a:solidFill>
                <a:latin typeface="Inconsolata"/>
                <a:cs typeface="Inconsolata"/>
              </a:rPr>
              <a:t>endinterface</a:t>
            </a:r>
            <a:r>
              <a:rPr lang="en-US" dirty="0" smtClean="0">
                <a:solidFill>
                  <a:srgbClr val="40458C"/>
                </a:solidFill>
                <a:latin typeface="Inconsolata"/>
                <a:cs typeface="Inconsolata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0538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debugging BSV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32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75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way to learn BSV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72" y="1521472"/>
            <a:ext cx="7732595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BSV Reference Guide</a:t>
            </a:r>
          </a:p>
          <a:p>
            <a:pPr>
              <a:buFont typeface="Arial"/>
              <a:buChar char="•"/>
            </a:pPr>
            <a:r>
              <a:rPr lang="en-US" dirty="0" smtClean="0"/>
              <a:t>Lab code</a:t>
            </a:r>
          </a:p>
          <a:p>
            <a:pPr>
              <a:buFont typeface="Arial"/>
              <a:buChar char="•"/>
            </a:pPr>
            <a:r>
              <a:rPr lang="en-US" dirty="0" smtClean="0"/>
              <a:t>Try it</a:t>
            </a:r>
          </a:p>
          <a:p>
            <a:pPr lvl="1"/>
            <a:r>
              <a:rPr lang="en-US" dirty="0" err="1" smtClean="0"/>
              <a:t>Makefile</a:t>
            </a:r>
            <a:r>
              <a:rPr lang="en-US" dirty="0" smtClean="0"/>
              <a:t> in lab 1,2,3…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33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892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7" y="1515534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latin typeface="Inconsolata"/>
                <a:cs typeface="Inconsolata"/>
              </a:rPr>
              <a:t>$display()</a:t>
            </a:r>
          </a:p>
          <a:p>
            <a:pPr lvl="1"/>
            <a:r>
              <a:rPr lang="en-US" dirty="0" smtClean="0"/>
              <a:t>Can only use where Actions allowed</a:t>
            </a:r>
          </a:p>
          <a:p>
            <a:pPr lvl="1"/>
            <a:r>
              <a:rPr lang="en-US" dirty="0" smtClean="0"/>
              <a:t>Works like C </a:t>
            </a:r>
            <a:r>
              <a:rPr lang="en-US" dirty="0" err="1" smtClean="0"/>
              <a:t>printf</a:t>
            </a:r>
            <a:r>
              <a:rPr lang="en-US" dirty="0" smtClean="0"/>
              <a:t>() or Python </a:t>
            </a:r>
            <a:r>
              <a:rPr lang="en-US" dirty="0" err="1" smtClean="0"/>
              <a:t>str.format</a:t>
            </a:r>
            <a:r>
              <a:rPr lang="en-US" dirty="0" smtClean="0"/>
              <a:t>()</a:t>
            </a:r>
          </a:p>
          <a:p>
            <a:pPr>
              <a:buFont typeface="Arial"/>
              <a:buChar char="•"/>
            </a:pPr>
            <a:r>
              <a:rPr lang="en-US" dirty="0" err="1" smtClean="0">
                <a:latin typeface="Inconsolata"/>
                <a:cs typeface="Inconsolata"/>
              </a:rPr>
              <a:t>FShow</a:t>
            </a:r>
            <a:r>
              <a:rPr lang="en-US" dirty="0" smtClean="0"/>
              <a:t> </a:t>
            </a:r>
            <a:r>
              <a:rPr lang="en-US" dirty="0" err="1" smtClean="0"/>
              <a:t>typeclass</a:t>
            </a:r>
            <a:endParaRPr lang="en-US" dirty="0" smtClean="0"/>
          </a:p>
          <a:p>
            <a:pPr lvl="1"/>
            <a:r>
              <a:rPr lang="en-US" dirty="0" smtClean="0"/>
              <a:t>Creates “pretty-printed” strings for user-defined types</a:t>
            </a:r>
          </a:p>
          <a:p>
            <a:pPr lvl="1"/>
            <a:r>
              <a:rPr lang="en-US" dirty="0" err="1" smtClean="0"/>
              <a:t>Typeclasses</a:t>
            </a:r>
            <a:r>
              <a:rPr lang="en-US" dirty="0" smtClean="0"/>
              <a:t> covered in Tutorial 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34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548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1" y="1517303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Compile flag (BSV </a:t>
            </a:r>
            <a:r>
              <a:rPr lang="en-US" dirty="0" smtClean="0"/>
              <a:t>User Guide [not Reference])</a:t>
            </a:r>
            <a:endParaRPr lang="en-US" dirty="0"/>
          </a:p>
          <a:p>
            <a:pPr lvl="1"/>
            <a:r>
              <a:rPr lang="en-US" dirty="0">
                <a:latin typeface="Inconsolata"/>
                <a:cs typeface="Inconsolata"/>
              </a:rPr>
              <a:t>-aggressive-conditions</a:t>
            </a:r>
            <a:r>
              <a:rPr lang="en-US" dirty="0"/>
              <a:t> (Section 7.12)</a:t>
            </a:r>
          </a:p>
          <a:p>
            <a:pPr lvl="2"/>
            <a:r>
              <a:rPr lang="en-US" dirty="0"/>
              <a:t>predicated implicit guards</a:t>
            </a:r>
          </a:p>
          <a:p>
            <a:pPr lvl="1"/>
            <a:r>
              <a:rPr lang="en-US" dirty="0">
                <a:latin typeface="Inconsolata"/>
                <a:cs typeface="Inconsolata"/>
              </a:rPr>
              <a:t>-show-schedule </a:t>
            </a:r>
            <a:r>
              <a:rPr lang="en-US" dirty="0"/>
              <a:t>(Section 8.2.2)</a:t>
            </a:r>
          </a:p>
          <a:p>
            <a:pPr lvl="2"/>
            <a:r>
              <a:rPr lang="en-US" dirty="0" smtClean="0"/>
              <a:t>method/rule </a:t>
            </a:r>
            <a:r>
              <a:rPr lang="en-US" dirty="0"/>
              <a:t>schedule </a:t>
            </a:r>
            <a:r>
              <a:rPr lang="en-US" dirty="0" smtClean="0"/>
              <a:t>information</a:t>
            </a:r>
          </a:p>
          <a:p>
            <a:pPr lvl="2"/>
            <a:r>
              <a:rPr lang="en-US" dirty="0" smtClean="0"/>
              <a:t>Output file: </a:t>
            </a:r>
            <a:r>
              <a:rPr lang="en-US" dirty="0" err="1" smtClean="0">
                <a:latin typeface="Inconsolata"/>
                <a:cs typeface="Inconsolata"/>
              </a:rPr>
              <a:t>buildDir</a:t>
            </a:r>
            <a:r>
              <a:rPr lang="en-US" dirty="0" smtClean="0">
                <a:latin typeface="Inconsolata"/>
                <a:cs typeface="Inconsolata"/>
              </a:rPr>
              <a:t>/</a:t>
            </a:r>
            <a:r>
              <a:rPr lang="en-US" dirty="0" smtClean="0">
                <a:latin typeface="Inconsolata"/>
                <a:cs typeface="Inconsolata"/>
              </a:rPr>
              <a:t>*.</a:t>
            </a:r>
            <a:r>
              <a:rPr lang="en-US" dirty="0" err="1" smtClean="0">
                <a:latin typeface="Inconsolata"/>
                <a:cs typeface="Inconsolata"/>
              </a:rPr>
              <a:t>sched</a:t>
            </a:r>
            <a:endParaRPr lang="en-US" dirty="0">
              <a:latin typeface="Inconsolata"/>
              <a:cs typeface="Inconsolata"/>
            </a:endParaRPr>
          </a:p>
          <a:p>
            <a:pPr lvl="1"/>
            <a:r>
              <a:rPr lang="en-US" dirty="0">
                <a:latin typeface="Inconsolata"/>
                <a:cs typeface="Inconsolata"/>
              </a:rPr>
              <a:t>-show-rule-</a:t>
            </a:r>
            <a:r>
              <a:rPr lang="en-US" dirty="0" err="1">
                <a:latin typeface="Inconsolata"/>
                <a:cs typeface="Inconsolata"/>
              </a:rPr>
              <a:t>rel</a:t>
            </a:r>
            <a:r>
              <a:rPr lang="en-US" dirty="0">
                <a:latin typeface="Inconsolata"/>
                <a:cs typeface="Inconsolata"/>
              </a:rPr>
              <a:t> r1 r2 </a:t>
            </a:r>
            <a:r>
              <a:rPr lang="en-US" dirty="0"/>
              <a:t>(Section 8.2.2)</a:t>
            </a:r>
          </a:p>
          <a:p>
            <a:pPr lvl="2"/>
            <a:r>
              <a:rPr lang="en-US" dirty="0"/>
              <a:t>Print conflict information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35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859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07066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Considerable previous material adapted from last year’s tutorial by </a:t>
            </a:r>
            <a:r>
              <a:rPr lang="en-US" dirty="0" err="1" smtClean="0"/>
              <a:t>Sizhuo</a:t>
            </a:r>
            <a:r>
              <a:rPr lang="en-US" dirty="0" smtClean="0"/>
              <a:t> Zhang and Andy Wright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36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70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515533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Standard types</a:t>
            </a:r>
          </a:p>
          <a:p>
            <a:pPr>
              <a:buFont typeface="Arial"/>
              <a:buChar char="•"/>
            </a:pPr>
            <a:r>
              <a:rPr lang="en-US" dirty="0" smtClean="0"/>
              <a:t>User-defined types</a:t>
            </a:r>
          </a:p>
          <a:p>
            <a:pPr>
              <a:buFont typeface="Arial"/>
              <a:buChar char="•"/>
            </a:pPr>
            <a:r>
              <a:rPr lang="en-US" dirty="0" smtClean="0"/>
              <a:t>Modules, interfaces, and methods</a:t>
            </a:r>
          </a:p>
          <a:p>
            <a:pPr>
              <a:buFont typeface="Arial"/>
              <a:buChar char="•"/>
            </a:pPr>
            <a:r>
              <a:rPr lang="en-US" dirty="0" smtClean="0"/>
              <a:t>Writing and debugging BSV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4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70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5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071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nconsolata"/>
                <a:cs typeface="Inconsolata"/>
              </a:rPr>
              <a:t>Bit#(</a:t>
            </a:r>
            <a:r>
              <a:rPr lang="en-US" b="1" dirty="0">
                <a:latin typeface="Inconsolata"/>
                <a:cs typeface="Inconsolata"/>
              </a:rPr>
              <a:t>numeric type</a:t>
            </a:r>
            <a:r>
              <a:rPr lang="en-US" dirty="0">
                <a:latin typeface="Inconsolata"/>
                <a:cs typeface="Inconsolata"/>
              </a:rPr>
              <a:t> 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518189"/>
            <a:ext cx="7989277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/>
              <a:t>Literal values:</a:t>
            </a:r>
          </a:p>
          <a:p>
            <a:pPr lvl="1"/>
            <a:r>
              <a:rPr lang="en-US" sz="2400" dirty="0"/>
              <a:t>Decimal: </a:t>
            </a:r>
            <a:r>
              <a:rPr lang="en-US" sz="2400" dirty="0">
                <a:latin typeface="Inconsolata"/>
                <a:cs typeface="Inconsolata"/>
              </a:rPr>
              <a:t>0</a:t>
            </a:r>
            <a:r>
              <a:rPr lang="en-US" sz="2400" dirty="0"/>
              <a:t>, </a:t>
            </a:r>
            <a:r>
              <a:rPr lang="en-US" sz="2400" dirty="0">
                <a:latin typeface="Inconsolata"/>
                <a:cs typeface="Inconsolata"/>
              </a:rPr>
              <a:t>1</a:t>
            </a:r>
            <a:r>
              <a:rPr lang="en-US" sz="2400" dirty="0"/>
              <a:t>, </a:t>
            </a:r>
            <a:r>
              <a:rPr lang="en-US" sz="2400" dirty="0">
                <a:latin typeface="Inconsolata"/>
                <a:cs typeface="Inconsolata"/>
              </a:rPr>
              <a:t>2</a:t>
            </a:r>
            <a:r>
              <a:rPr lang="en-US" sz="2400" dirty="0"/>
              <a:t>, … (each </a:t>
            </a:r>
            <a:r>
              <a:rPr lang="en-US" sz="2400" dirty="0" smtClean="0"/>
              <a:t>has </a:t>
            </a:r>
            <a:r>
              <a:rPr lang="en-US" sz="2400" dirty="0"/>
              <a:t>type </a:t>
            </a:r>
            <a:r>
              <a:rPr lang="en-US" sz="2400" dirty="0">
                <a:latin typeface="Inconsolata"/>
                <a:cs typeface="Inconsolata"/>
              </a:rPr>
              <a:t>Bit#(n</a:t>
            </a:r>
            <a:r>
              <a:rPr lang="en-US" sz="2400" dirty="0" smtClean="0">
                <a:latin typeface="Inconsolata"/>
                <a:cs typeface="Inconsolata"/>
              </a:rPr>
              <a:t>)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/>
              <a:t>Binary: </a:t>
            </a:r>
            <a:r>
              <a:rPr lang="en-US" sz="2400" dirty="0" smtClean="0">
                <a:latin typeface="Inconsolata"/>
                <a:cs typeface="Inconsolata"/>
              </a:rPr>
              <a:t>5’b01101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Inconsolata"/>
                <a:cs typeface="Inconsolata"/>
              </a:rPr>
              <a:t>2’b11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Hex</a:t>
            </a:r>
            <a:r>
              <a:rPr lang="en-US" sz="2400" dirty="0"/>
              <a:t>: </a:t>
            </a:r>
            <a:r>
              <a:rPr lang="en-US" sz="2400" dirty="0">
                <a:latin typeface="Inconsolata"/>
                <a:cs typeface="Inconsolata"/>
              </a:rPr>
              <a:t>5’hD</a:t>
            </a:r>
            <a:r>
              <a:rPr lang="en-US" sz="2400" dirty="0"/>
              <a:t>, </a:t>
            </a:r>
            <a:r>
              <a:rPr lang="en-US" sz="2400" dirty="0">
                <a:latin typeface="Inconsolata"/>
                <a:cs typeface="Inconsolata"/>
              </a:rPr>
              <a:t>2’h3</a:t>
            </a:r>
            <a:r>
              <a:rPr lang="en-US" sz="2400" dirty="0"/>
              <a:t>, </a:t>
            </a:r>
            <a:r>
              <a:rPr lang="en-US" sz="2400" dirty="0">
                <a:latin typeface="Inconsolata"/>
                <a:cs typeface="Inconsolata"/>
              </a:rPr>
              <a:t>16’h1FF0</a:t>
            </a:r>
          </a:p>
          <a:p>
            <a:pPr>
              <a:buFont typeface="Arial"/>
              <a:buChar char="•"/>
            </a:pPr>
            <a:r>
              <a:rPr lang="en-US" sz="2800" dirty="0"/>
              <a:t>Common functions:</a:t>
            </a:r>
          </a:p>
          <a:p>
            <a:pPr lvl="1"/>
            <a:r>
              <a:rPr lang="en-US" sz="2400" dirty="0"/>
              <a:t>Bitwise Logic: |, &amp;, ^, ~, </a:t>
            </a:r>
            <a:r>
              <a:rPr lang="en-US" sz="2400" dirty="0" smtClean="0"/>
              <a:t>etc.</a:t>
            </a:r>
          </a:p>
          <a:p>
            <a:pPr lvl="1"/>
            <a:r>
              <a:rPr lang="en-US" sz="2400" dirty="0" smtClean="0"/>
              <a:t>Arithmetic</a:t>
            </a:r>
            <a:r>
              <a:rPr lang="en-US" sz="2400" dirty="0"/>
              <a:t>: +, -, *, %, etc.</a:t>
            </a:r>
          </a:p>
          <a:p>
            <a:pPr lvl="1"/>
            <a:r>
              <a:rPr lang="en-US" sz="2400" dirty="0"/>
              <a:t>Indexing: </a:t>
            </a:r>
            <a:r>
              <a:rPr lang="en-US" sz="2400" dirty="0">
                <a:latin typeface="Inconsolata"/>
                <a:cs typeface="Inconsolata"/>
              </a:rPr>
              <a:t>a[</a:t>
            </a:r>
            <a:r>
              <a:rPr lang="en-US" sz="2400" dirty="0" err="1">
                <a:latin typeface="Inconsolata"/>
                <a:cs typeface="Inconsolata"/>
              </a:rPr>
              <a:t>i</a:t>
            </a:r>
            <a:r>
              <a:rPr lang="en-US" sz="2400" dirty="0" smtClean="0">
                <a:latin typeface="Inconsolata"/>
                <a:cs typeface="Inconsolata"/>
              </a:rPr>
              <a:t>]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Inconsolata"/>
                <a:cs typeface="Inconsolata"/>
              </a:rPr>
              <a:t>a[3:1]</a:t>
            </a:r>
            <a:endParaRPr lang="en-US" sz="2400" dirty="0">
              <a:latin typeface="Inconsolata"/>
              <a:cs typeface="Inconsolata"/>
            </a:endParaRPr>
          </a:p>
          <a:p>
            <a:pPr lvl="1"/>
            <a:r>
              <a:rPr lang="en-US" sz="2400" dirty="0"/>
              <a:t>Concatenation: </a:t>
            </a:r>
            <a:r>
              <a:rPr lang="en-US" sz="2400" dirty="0">
                <a:latin typeface="Inconsolata"/>
                <a:cs typeface="Inconsolata"/>
              </a:rPr>
              <a:t>{a, b</a:t>
            </a:r>
            <a:r>
              <a:rPr lang="en-US" sz="2400" dirty="0" smtClean="0">
                <a:latin typeface="Inconsolata"/>
                <a:cs typeface="Inconsolata"/>
              </a:rPr>
              <a:t>}</a:t>
            </a:r>
          </a:p>
          <a:p>
            <a:pPr lvl="1"/>
            <a:r>
              <a:rPr lang="en-US" dirty="0" smtClean="0">
                <a:latin typeface="Inconsolata"/>
                <a:cs typeface="Inconsolata"/>
              </a:rPr>
              <a:t>t</a:t>
            </a:r>
            <a:r>
              <a:rPr lang="en-US" sz="2400" dirty="0" smtClean="0">
                <a:latin typeface="Inconsolata"/>
                <a:cs typeface="Inconsolata"/>
              </a:rPr>
              <a:t>runcate()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Inconsolata"/>
                <a:cs typeface="Inconsolata"/>
              </a:rPr>
              <a:t>truncateLSB</a:t>
            </a:r>
            <a:r>
              <a:rPr lang="en-US" sz="2400" dirty="0" smtClean="0">
                <a:latin typeface="Inconsolata"/>
                <a:cs typeface="Inconsolata"/>
              </a:rPr>
              <a:t>()</a:t>
            </a:r>
            <a:endParaRPr lang="en-US" sz="2400" dirty="0">
              <a:latin typeface="Inconsolata"/>
              <a:cs typeface="Inconsolata"/>
            </a:endParaRPr>
          </a:p>
          <a:p>
            <a:pPr lvl="1"/>
            <a:r>
              <a:rPr lang="en-US" sz="2400" dirty="0" err="1" smtClean="0">
                <a:latin typeface="Inconsolata"/>
                <a:cs typeface="Inconsolata"/>
              </a:rPr>
              <a:t>zeroExtend</a:t>
            </a:r>
            <a:r>
              <a:rPr lang="en-US" sz="2400" dirty="0" smtClean="0">
                <a:latin typeface="Inconsolata"/>
                <a:cs typeface="Inconsolata"/>
              </a:rPr>
              <a:t>()</a:t>
            </a:r>
            <a:r>
              <a:rPr lang="en-US" sz="2400" dirty="0" smtClean="0"/>
              <a:t>, </a:t>
            </a:r>
            <a:r>
              <a:rPr lang="en-US" sz="2400" dirty="0" err="1" smtClean="0">
                <a:latin typeface="Inconsolata"/>
                <a:cs typeface="Inconsolata"/>
              </a:rPr>
              <a:t>signExtend</a:t>
            </a:r>
            <a:r>
              <a:rPr lang="en-US" sz="2400" dirty="0" smtClean="0">
                <a:latin typeface="Inconsolata"/>
                <a:cs typeface="Inconsolata"/>
              </a:rPr>
              <a:t>()</a:t>
            </a:r>
            <a:endParaRPr lang="en-US" sz="2400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6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50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Inconsolata"/>
                <a:cs typeface="Inconsolata"/>
              </a:rPr>
              <a:t>Bool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66" y="1515533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Literal </a:t>
            </a:r>
            <a:r>
              <a:rPr lang="en-US" dirty="0" smtClean="0"/>
              <a:t>values: True</a:t>
            </a:r>
            <a:r>
              <a:rPr lang="en-US" dirty="0"/>
              <a:t>, False</a:t>
            </a:r>
          </a:p>
          <a:p>
            <a:pPr lvl="1"/>
            <a:endParaRPr lang="en-US" sz="2400" dirty="0"/>
          </a:p>
          <a:p>
            <a:pPr>
              <a:buFont typeface="Arial"/>
              <a:buChar char="•"/>
            </a:pPr>
            <a:r>
              <a:rPr lang="en-US" sz="2800" dirty="0" smtClean="0"/>
              <a:t>Boolean Logic: </a:t>
            </a:r>
            <a:r>
              <a:rPr lang="en-US" dirty="0" smtClean="0"/>
              <a:t>|</a:t>
            </a:r>
            <a:r>
              <a:rPr lang="en-US" dirty="0"/>
              <a:t>|, &amp;&amp;, !, ==, !=, etc.</a:t>
            </a:r>
          </a:p>
          <a:p>
            <a:pPr lvl="1"/>
            <a:endParaRPr lang="en-US" sz="2400" dirty="0"/>
          </a:p>
          <a:p>
            <a:pPr>
              <a:buFont typeface="Arial"/>
              <a:buChar char="•"/>
            </a:pPr>
            <a:r>
              <a:rPr lang="en-US" sz="2800" dirty="0"/>
              <a:t>All comparison operators (==, !=, &gt;, &lt;, &gt;=, &lt;=) return Bools 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7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56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Inconsolata"/>
                <a:cs typeface="Inconsolata"/>
              </a:rPr>
              <a:t>Int</a:t>
            </a:r>
            <a:r>
              <a:rPr lang="en-US" dirty="0">
                <a:latin typeface="Inconsolata"/>
                <a:cs typeface="Inconsolata"/>
              </a:rPr>
              <a:t>#(n)</a:t>
            </a:r>
            <a:r>
              <a:rPr lang="en-US" dirty="0"/>
              <a:t>, </a:t>
            </a:r>
            <a:r>
              <a:rPr lang="en-US" dirty="0" err="1">
                <a:latin typeface="Inconsolata"/>
                <a:cs typeface="Inconsolata"/>
              </a:rPr>
              <a:t>UInt</a:t>
            </a:r>
            <a:r>
              <a:rPr lang="en-US" dirty="0">
                <a:latin typeface="Inconsolata"/>
                <a:cs typeface="Inconsolata"/>
              </a:rPr>
              <a:t>#(n)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3" y="1514016"/>
            <a:ext cx="7772400" cy="41148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Literal values:</a:t>
            </a:r>
          </a:p>
          <a:p>
            <a:pPr lvl="1"/>
            <a:r>
              <a:rPr lang="en-US" dirty="0"/>
              <a:t>Decimal:</a:t>
            </a:r>
          </a:p>
          <a:p>
            <a:pPr lvl="2"/>
            <a:r>
              <a:rPr lang="en-US" dirty="0"/>
              <a:t>0, 1, 2, … (</a:t>
            </a:r>
            <a:r>
              <a:rPr lang="en-US" dirty="0" err="1">
                <a:latin typeface="Inconsolata"/>
                <a:cs typeface="Inconsolata"/>
              </a:rPr>
              <a:t>Int</a:t>
            </a:r>
            <a:r>
              <a:rPr lang="en-US" dirty="0">
                <a:latin typeface="Inconsolata"/>
                <a:cs typeface="Inconsolata"/>
              </a:rPr>
              <a:t>#(n)</a:t>
            </a:r>
            <a:r>
              <a:rPr lang="en-US" dirty="0"/>
              <a:t> and </a:t>
            </a:r>
            <a:r>
              <a:rPr lang="en-US" dirty="0" err="1">
                <a:latin typeface="Inconsolata"/>
                <a:cs typeface="Inconsolata"/>
              </a:rPr>
              <a:t>UInt</a:t>
            </a:r>
            <a:r>
              <a:rPr lang="en-US" dirty="0">
                <a:latin typeface="Inconsolata"/>
                <a:cs typeface="Inconsolata"/>
              </a:rPr>
              <a:t>#(n)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-1, -2, … </a:t>
            </a:r>
            <a:r>
              <a:rPr lang="en-US" dirty="0" smtClean="0"/>
              <a:t>(</a:t>
            </a:r>
            <a:r>
              <a:rPr lang="en-US" dirty="0" err="1" smtClean="0">
                <a:latin typeface="Inconsolata"/>
                <a:cs typeface="Inconsolata"/>
              </a:rPr>
              <a:t>Int</a:t>
            </a:r>
            <a:r>
              <a:rPr lang="en-US" dirty="0" smtClean="0">
                <a:latin typeface="Inconsolata"/>
                <a:cs typeface="Inconsolata"/>
              </a:rPr>
              <a:t>#(n)</a:t>
            </a:r>
            <a:r>
              <a:rPr lang="en-US" dirty="0" smtClean="0"/>
              <a:t>)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>
                <a:latin typeface="Inconsolata"/>
                <a:cs typeface="Inconsolata"/>
              </a:rPr>
              <a:t>`</a:t>
            </a:r>
            <a:r>
              <a:rPr lang="en-US" dirty="0" err="1" smtClean="0">
                <a:latin typeface="Inconsolata"/>
                <a:cs typeface="Inconsolata"/>
              </a:rPr>
              <a:t>int</a:t>
            </a:r>
            <a:r>
              <a:rPr lang="en-US" dirty="0" smtClean="0">
                <a:latin typeface="Inconsolata"/>
                <a:cs typeface="Inconsolata"/>
              </a:rPr>
              <a:t>`</a:t>
            </a:r>
            <a:r>
              <a:rPr lang="en-US" dirty="0" smtClean="0"/>
              <a:t> a synonym for </a:t>
            </a:r>
            <a:r>
              <a:rPr lang="en-US" dirty="0" err="1" smtClean="0">
                <a:latin typeface="Inconsolata"/>
                <a:cs typeface="Inconsolata"/>
              </a:rPr>
              <a:t>Int</a:t>
            </a:r>
            <a:r>
              <a:rPr lang="en-US" dirty="0" smtClean="0">
                <a:latin typeface="Inconsolata"/>
                <a:cs typeface="Inconsolata"/>
              </a:rPr>
              <a:t>#(32)</a:t>
            </a:r>
            <a:endParaRPr lang="en-US" dirty="0">
              <a:latin typeface="Inconsolata"/>
              <a:cs typeface="Inconsolata"/>
            </a:endParaRPr>
          </a:p>
          <a:p>
            <a:pPr>
              <a:buFont typeface="Arial"/>
              <a:buChar char="•"/>
            </a:pPr>
            <a:r>
              <a:rPr lang="en-US" dirty="0"/>
              <a:t>Common functions:</a:t>
            </a:r>
          </a:p>
          <a:p>
            <a:pPr lvl="1"/>
            <a:r>
              <a:rPr lang="en-US" dirty="0"/>
              <a:t>Arithmetic: +, -, *, %, etc</a:t>
            </a:r>
            <a:r>
              <a:rPr lang="en-US" dirty="0" smtClean="0"/>
              <a:t>.</a:t>
            </a:r>
          </a:p>
          <a:p>
            <a:pPr lvl="2"/>
            <a:r>
              <a:rPr lang="en-US" dirty="0" err="1" smtClean="0">
                <a:latin typeface="Inconsolata"/>
                <a:cs typeface="Inconsolata"/>
              </a:rPr>
              <a:t>Int</a:t>
            </a:r>
            <a:r>
              <a:rPr lang="en-US" dirty="0">
                <a:latin typeface="Inconsolata"/>
                <a:cs typeface="Inconsolata"/>
              </a:rPr>
              <a:t>#(n) </a:t>
            </a:r>
            <a:r>
              <a:rPr lang="en-US" dirty="0"/>
              <a:t>performs signed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err="1" smtClean="0">
                <a:latin typeface="Inconsolata"/>
                <a:cs typeface="Inconsolata"/>
              </a:rPr>
              <a:t>UInt</a:t>
            </a:r>
            <a:r>
              <a:rPr lang="en-US" dirty="0">
                <a:latin typeface="Inconsolata"/>
                <a:cs typeface="Inconsolata"/>
              </a:rPr>
              <a:t>#(n) </a:t>
            </a:r>
            <a:r>
              <a:rPr lang="en-US" dirty="0"/>
              <a:t>performs unsigned </a:t>
            </a:r>
            <a:r>
              <a:rPr lang="en-US" dirty="0" smtClean="0"/>
              <a:t>operations</a:t>
            </a:r>
            <a:endParaRPr lang="en-US" dirty="0"/>
          </a:p>
          <a:p>
            <a:pPr lvl="1"/>
            <a:r>
              <a:rPr lang="en-US" dirty="0"/>
              <a:t>Comparison: &gt;, &lt;, &gt;=, &lt;=, ==, !=, etc.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8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96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types, Integers, </a:t>
            </a:r>
            <a:r>
              <a:rPr lang="en-US" dirty="0" err="1" smtClean="0"/>
              <a:t>Ints</a:t>
            </a:r>
            <a:r>
              <a:rPr lang="en-US" dirty="0" smtClean="0"/>
              <a:t>, oh my!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x-none" smtClean="0">
                <a:solidFill>
                  <a:srgbClr val="40458C"/>
                </a:solidFill>
              </a:rPr>
              <a:t>Sep 30, 2016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  <a:latin typeface="Franklin Gothic Book"/>
              </a:rPr>
              <a:t>T01-</a:t>
            </a:r>
            <a:fld id="{EC0A9AF3-268B-496B-8C8B-87FFEF969083}" type="slidenum">
              <a:rPr lang="en-US" smtClean="0">
                <a:solidFill>
                  <a:srgbClr val="40458C"/>
                </a:solidFill>
                <a:latin typeface="Franklin Gothic Book"/>
              </a:rPr>
              <a:pPr>
                <a:defRPr/>
              </a:pPr>
              <a:t>9</a:t>
            </a:fld>
            <a:endParaRPr lang="en-US" dirty="0">
              <a:solidFill>
                <a:srgbClr val="40458C"/>
              </a:solidFill>
              <a:latin typeface="Franklin Gothic Book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40458C"/>
                </a:solidFill>
              </a:rPr>
              <a:t>http://csg.csail.mit.edu/6.175</a:t>
            </a:r>
            <a:endParaRPr lang="en-US" dirty="0">
              <a:solidFill>
                <a:srgbClr val="40458C"/>
              </a:solidFill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6254" y="5086902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 smtClean="0">
                <a:solidFill>
                  <a:srgbClr val="000000"/>
                </a:solidFill>
                <a:latin typeface="Franklin Gothic Book"/>
              </a:rPr>
              <a:t>Bit</a:t>
            </a:r>
            <a:endParaRPr lang="en-US" sz="1400" dirty="0">
              <a:solidFill>
                <a:srgbClr val="000000"/>
              </a:solidFill>
              <a:latin typeface="Franklin Gothic Book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2757403" y="5368850"/>
            <a:ext cx="3643397" cy="19602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" name="Oval 10"/>
          <p:cNvSpPr/>
          <p:nvPr/>
        </p:nvSpPr>
        <p:spPr bwMode="auto">
          <a:xfrm>
            <a:off x="6400800" y="5106504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 err="1" smtClean="0">
                <a:solidFill>
                  <a:srgbClr val="000000"/>
                </a:solidFill>
                <a:latin typeface="Franklin Gothic Book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Franklin Gothic Book"/>
              </a:rPr>
              <a:t> / </a:t>
            </a:r>
            <a:r>
              <a:rPr lang="en-US" dirty="0" err="1" smtClean="0">
                <a:solidFill>
                  <a:srgbClr val="000000"/>
                </a:solidFill>
                <a:latin typeface="Franklin Gothic Book"/>
              </a:rPr>
              <a:t>UInt</a:t>
            </a:r>
            <a:endParaRPr lang="en-US" sz="1400" dirty="0">
              <a:solidFill>
                <a:srgbClr val="000000"/>
              </a:solidFill>
              <a:latin typeface="Franklin Gothic Book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452454" y="3460346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 smtClean="0">
                <a:solidFill>
                  <a:srgbClr val="000000"/>
                </a:solidFill>
                <a:latin typeface="Franklin Gothic Book"/>
              </a:rPr>
              <a:t>Integer</a:t>
            </a:r>
            <a:endParaRPr lang="en-US" sz="1400" dirty="0">
              <a:solidFill>
                <a:srgbClr val="000000"/>
              </a:solidFill>
              <a:latin typeface="Franklin Gothic Book"/>
            </a:endParaRPr>
          </a:p>
        </p:txBody>
      </p:sp>
      <p:cxnSp>
        <p:nvCxnSpPr>
          <p:cNvPr id="16" name="Straight Arrow Connector 15"/>
          <p:cNvCxnSpPr>
            <a:stCxn id="7" idx="7"/>
            <a:endCxn id="15" idx="3"/>
          </p:cNvCxnSpPr>
          <p:nvPr/>
        </p:nvCxnSpPr>
        <p:spPr bwMode="auto">
          <a:xfrm flipV="1">
            <a:off x="2476057" y="4028382"/>
            <a:ext cx="1257743" cy="1155980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0" name="Straight Arrow Connector 19"/>
          <p:cNvCxnSpPr>
            <a:stCxn id="11" idx="1"/>
            <a:endCxn id="15" idx="5"/>
          </p:cNvCxnSpPr>
          <p:nvPr/>
        </p:nvCxnSpPr>
        <p:spPr bwMode="auto">
          <a:xfrm flipH="1" flipV="1">
            <a:off x="5092257" y="4028382"/>
            <a:ext cx="1589889" cy="1175582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5" name="Oval 24"/>
          <p:cNvSpPr/>
          <p:nvPr/>
        </p:nvSpPr>
        <p:spPr bwMode="auto">
          <a:xfrm>
            <a:off x="3452454" y="1716306"/>
            <a:ext cx="1921149" cy="665496"/>
          </a:xfrm>
          <a:prstGeom prst="ellipse">
            <a:avLst/>
          </a:pr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Wingdings" pitchFamily="2" charset="2"/>
              <a:buChar char="•"/>
            </a:pPr>
            <a:r>
              <a:rPr lang="en-US" dirty="0" smtClean="0">
                <a:solidFill>
                  <a:srgbClr val="000000"/>
                </a:solidFill>
                <a:latin typeface="Franklin Gothic Book"/>
              </a:rPr>
              <a:t>numeric type</a:t>
            </a:r>
            <a:endParaRPr lang="en-US" sz="1400" dirty="0">
              <a:solidFill>
                <a:srgbClr val="000000"/>
              </a:solidFill>
              <a:latin typeface="Franklin Gothic Book"/>
            </a:endParaRPr>
          </a:p>
        </p:txBody>
      </p:sp>
      <p:cxnSp>
        <p:nvCxnSpPr>
          <p:cNvPr id="26" name="Straight Arrow Connector 25"/>
          <p:cNvCxnSpPr>
            <a:stCxn id="15" idx="0"/>
            <a:endCxn id="25" idx="4"/>
          </p:cNvCxnSpPr>
          <p:nvPr/>
        </p:nvCxnSpPr>
        <p:spPr bwMode="auto">
          <a:xfrm flipV="1">
            <a:off x="4413029" y="2381802"/>
            <a:ext cx="0" cy="1078544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4545185" y="2736334"/>
            <a:ext cx="2631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Inconsolata"/>
                <a:cs typeface="Inconsolata"/>
              </a:rPr>
              <a:t>valueOf</a:t>
            </a:r>
            <a:r>
              <a:rPr lang="en-US" dirty="0" smtClean="0">
                <a:solidFill>
                  <a:srgbClr val="000000"/>
                </a:solidFill>
                <a:latin typeface="Inconsolata"/>
                <a:cs typeface="Inconsolata"/>
              </a:rPr>
              <a:t>() </a:t>
            </a:r>
            <a:r>
              <a:rPr lang="en-US" dirty="0" smtClean="0">
                <a:solidFill>
                  <a:srgbClr val="000000"/>
                </a:solidFill>
                <a:latin typeface="Franklin Gothic Book"/>
                <a:cs typeface="Franklin Gothic Book"/>
              </a:rPr>
              <a:t>or </a:t>
            </a:r>
            <a:r>
              <a:rPr lang="en-US" dirty="0" err="1" smtClean="0">
                <a:solidFill>
                  <a:srgbClr val="000000"/>
                </a:solidFill>
                <a:latin typeface="Inconsolata"/>
                <a:cs typeface="Inconsolata"/>
              </a:rPr>
              <a:t>ValueOf</a:t>
            </a:r>
            <a:r>
              <a:rPr lang="en-US" dirty="0" smtClean="0">
                <a:solidFill>
                  <a:srgbClr val="000000"/>
                </a:solidFill>
                <a:latin typeface="Inconsolata"/>
                <a:cs typeface="Inconsolata"/>
              </a:rPr>
              <a:t>()</a:t>
            </a:r>
            <a:endParaRPr lang="en-US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449350" y="4303016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Inconsolata"/>
                <a:cs typeface="Inconsolata"/>
              </a:rPr>
              <a:t>fromInteger</a:t>
            </a:r>
            <a:r>
              <a:rPr lang="en-US" dirty="0" smtClean="0">
                <a:solidFill>
                  <a:srgbClr val="000000"/>
                </a:solidFill>
                <a:latin typeface="Inconsolata"/>
                <a:cs typeface="Inconsolata"/>
              </a:rPr>
              <a:t>()</a:t>
            </a:r>
            <a:endParaRPr lang="en-US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177878" y="4192856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Inconsolata"/>
                <a:cs typeface="Inconsolata"/>
              </a:rPr>
              <a:t>fromInteger</a:t>
            </a:r>
            <a:r>
              <a:rPr lang="en-US" dirty="0" smtClean="0">
                <a:solidFill>
                  <a:srgbClr val="000000"/>
                </a:solidFill>
                <a:latin typeface="Inconsolata"/>
                <a:cs typeface="Inconsolata"/>
              </a:rPr>
              <a:t>()</a:t>
            </a:r>
            <a:endParaRPr lang="en-US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06603" y="4957136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Inconsolata"/>
                <a:cs typeface="Inconsolata"/>
              </a:rPr>
              <a:t>pack()</a:t>
            </a:r>
            <a:endParaRPr lang="en-US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73603" y="550855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Inconsolata"/>
                <a:cs typeface="Inconsolata"/>
              </a:rPr>
              <a:t>unpack()</a:t>
            </a:r>
            <a:endParaRPr lang="en-US" dirty="0">
              <a:solidFill>
                <a:srgbClr val="000000"/>
              </a:solidFill>
              <a:latin typeface="Inconsolata"/>
              <a:cs typeface="Inconsolata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>
            <a:off x="2744703" y="5508550"/>
            <a:ext cx="3691947" cy="19602"/>
          </a:xfrm>
          <a:prstGeom prst="straightConnector1">
            <a:avLst/>
          </a:prstGeom>
          <a:noFill/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5551061" y="1856006"/>
            <a:ext cx="3174621" cy="430887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10000"/>
              <a:buFont typeface="Wingdings" pitchFamily="-96" charset="2"/>
              <a:buNone/>
            </a:pPr>
            <a:r>
              <a:rPr lang="en-US" sz="2400" b="1" dirty="0" err="1" smtClean="0">
                <a:solidFill>
                  <a:srgbClr val="313279"/>
                </a:solidFill>
                <a:latin typeface="Inconsolata"/>
                <a:cs typeface="Inconsolata"/>
              </a:rPr>
              <a:t>typedef</a:t>
            </a:r>
            <a:r>
              <a:rPr lang="en-US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 5 </a:t>
            </a:r>
            <a:r>
              <a:rPr lang="en-US" sz="2400" dirty="0" err="1" smtClean="0">
                <a:solidFill>
                  <a:srgbClr val="313279"/>
                </a:solidFill>
                <a:latin typeface="Inconsolata"/>
                <a:cs typeface="Inconsolata"/>
              </a:rPr>
              <a:t>NumWidth</a:t>
            </a:r>
            <a:r>
              <a:rPr lang="en-US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;</a:t>
            </a:r>
            <a:endParaRPr lang="en-US" sz="2400" dirty="0">
              <a:solidFill>
                <a:srgbClr val="313279"/>
              </a:solidFill>
              <a:latin typeface="Inconsolata"/>
              <a:cs typeface="Inconsolata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51061" y="3321178"/>
            <a:ext cx="3174621" cy="855619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10000"/>
              <a:buFont typeface="Wingdings" pitchFamily="-96" charset="2"/>
              <a:buNone/>
            </a:pPr>
            <a:r>
              <a:rPr lang="en-US" sz="2400" b="1" dirty="0" smtClean="0">
                <a:solidFill>
                  <a:srgbClr val="313279"/>
                </a:solidFill>
                <a:latin typeface="Inconsolata"/>
                <a:cs typeface="Inconsolata"/>
              </a:rPr>
              <a:t>for</a:t>
            </a:r>
            <a:r>
              <a:rPr lang="en-US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 (Integer </a:t>
            </a:r>
            <a:r>
              <a:rPr lang="en-US" sz="2400" dirty="0" err="1" smtClean="0">
                <a:solidFill>
                  <a:srgbClr val="313279"/>
                </a:solidFill>
                <a:latin typeface="Inconsolata"/>
                <a:cs typeface="Inconsolata"/>
              </a:rPr>
              <a:t>i</a:t>
            </a:r>
            <a:r>
              <a:rPr lang="is-IS" sz="2400" dirty="0">
                <a:solidFill>
                  <a:srgbClr val="313279"/>
                </a:solidFill>
                <a:latin typeface="Inconsolata"/>
                <a:cs typeface="Inconsolata"/>
              </a:rPr>
              <a:t> </a:t>
            </a:r>
            <a:r>
              <a:rPr lang="is-IS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= 0;</a:t>
            </a:r>
          </a:p>
          <a:p>
            <a:pPr marL="0" lvl="2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10000"/>
              <a:buFont typeface="Wingdings" pitchFamily="-96" charset="2"/>
              <a:buNone/>
            </a:pPr>
            <a:r>
              <a:rPr lang="is-IS" sz="2400" dirty="0">
                <a:solidFill>
                  <a:srgbClr val="313279"/>
                </a:solidFill>
                <a:latin typeface="Inconsolata"/>
                <a:cs typeface="Inconsolata"/>
              </a:rPr>
              <a:t> </a:t>
            </a:r>
            <a:r>
              <a:rPr lang="is-IS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 i &lt; 5; i = i + 1)</a:t>
            </a:r>
            <a:endParaRPr lang="en-US" sz="2400" dirty="0">
              <a:solidFill>
                <a:srgbClr val="313279"/>
              </a:solidFill>
              <a:latin typeface="Inconsolata"/>
              <a:cs typeface="Inconsolat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73603" y="5978341"/>
            <a:ext cx="3492311" cy="430887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10000"/>
              <a:buFont typeface="Wingdings" pitchFamily="-96" charset="2"/>
              <a:buNone/>
            </a:pPr>
            <a:r>
              <a:rPr lang="x-none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Int#(NumWidth) a = 5;</a:t>
            </a:r>
            <a:endParaRPr lang="en-US" sz="2400" dirty="0">
              <a:solidFill>
                <a:srgbClr val="313279"/>
              </a:solidFill>
              <a:latin typeface="Inconsolata"/>
              <a:cs typeface="Inconsolat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5203" y="5969913"/>
            <a:ext cx="3492311" cy="430887"/>
          </a:xfrm>
          <a:prstGeom prst="rect">
            <a:avLst/>
          </a:prstGeom>
          <a:solidFill>
            <a:srgbClr val="F2F2F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 defTabSz="91440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FFFFFF"/>
              </a:buClr>
              <a:buSzPct val="110000"/>
              <a:buFont typeface="Wingdings" pitchFamily="-96" charset="2"/>
              <a:buNone/>
            </a:pPr>
            <a:r>
              <a:rPr lang="x-none" sz="2400" dirty="0" smtClean="0">
                <a:solidFill>
                  <a:srgbClr val="313279"/>
                </a:solidFill>
                <a:latin typeface="Inconsolata"/>
                <a:cs typeface="Inconsolata"/>
              </a:rPr>
              <a:t>Bit#(NumWidth) a = 5;</a:t>
            </a:r>
            <a:endParaRPr lang="en-US" sz="2400" dirty="0">
              <a:solidFill>
                <a:srgbClr val="313279"/>
              </a:solidFill>
              <a:latin typeface="Inconsolata"/>
              <a:cs typeface="Inconsolata"/>
            </a:endParaRPr>
          </a:p>
        </p:txBody>
      </p:sp>
    </p:spTree>
    <p:extLst>
      <p:ext uri="{BB962C8B-B14F-4D97-AF65-F5344CB8AC3E}">
        <p14:creationId xmlns:p14="http://schemas.microsoft.com/office/powerpoint/2010/main" val="23184390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5" grpId="0" animBg="1"/>
      <p:bldP spid="37" grpId="0"/>
      <p:bldP spid="38" grpId="0"/>
      <p:bldP spid="39" grpId="0"/>
      <p:bldP spid="48" grpId="0"/>
      <p:bldP spid="49" grpId="0"/>
      <p:bldP spid="57" grpId="0" animBg="1"/>
      <p:bldP spid="58" grpId="0" animBg="1"/>
      <p:bldP spid="61" grpId="0" animBg="1"/>
      <p:bldP spid="62" grpId="0" animBg="1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31750" cap="flat" cmpd="sng" algn="ctr">
          <a:solidFill>
            <a:srgbClr val="00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</TotalTime>
  <Words>2712</Words>
  <Application>Microsoft Macintosh PowerPoint</Application>
  <PresentationFormat>On-screen Show (4:3)</PresentationFormat>
  <Paragraphs>445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Blueprint</vt:lpstr>
      <vt:lpstr>PowerPoint Presentation</vt:lpstr>
      <vt:lpstr>What’s Bluespec?</vt:lpstr>
      <vt:lpstr>BSV Lineage</vt:lpstr>
      <vt:lpstr>Outline</vt:lpstr>
      <vt:lpstr>Standard Types</vt:lpstr>
      <vt:lpstr>Bit#(numeric type n)</vt:lpstr>
      <vt:lpstr>Bool</vt:lpstr>
      <vt:lpstr>Int#(n), UInt#(n)</vt:lpstr>
      <vt:lpstr>Numeric types, Integers, Ints, oh my!</vt:lpstr>
      <vt:lpstr>User-defined types</vt:lpstr>
      <vt:lpstr>Constructing new types</vt:lpstr>
      <vt:lpstr>typedef keyword</vt:lpstr>
      <vt:lpstr>enum keyword</vt:lpstr>
      <vt:lpstr>struct keyword</vt:lpstr>
      <vt:lpstr>struct keyword</vt:lpstr>
      <vt:lpstr>Tuple</vt:lpstr>
      <vt:lpstr>Vector</vt:lpstr>
      <vt:lpstr>Maybe#(t)</vt:lpstr>
      <vt:lpstr>tagged union</vt:lpstr>
      <vt:lpstr>tagged union</vt:lpstr>
      <vt:lpstr>Pattern matching and `&amp;&amp;&amp;`</vt:lpstr>
      <vt:lpstr>Reg#(t)</vt:lpstr>
      <vt:lpstr>Reg and Vector</vt:lpstr>
      <vt:lpstr>Partial Writes</vt:lpstr>
      <vt:lpstr>Modules, interfaces, and methods</vt:lpstr>
      <vt:lpstr>Modules</vt:lpstr>
      <vt:lpstr>Interfaces</vt:lpstr>
      <vt:lpstr>Interface Methods</vt:lpstr>
      <vt:lpstr>Implement Interface of Module (variant 1)</vt:lpstr>
      <vt:lpstr>Implement Interface of Module (variant 2)</vt:lpstr>
      <vt:lpstr>Vector Sub-interface</vt:lpstr>
      <vt:lpstr>Writing and debugging BSV</vt:lpstr>
      <vt:lpstr>Best way to learn BSV</vt:lpstr>
      <vt:lpstr>Debugging</vt:lpstr>
      <vt:lpstr>Scheduling</vt:lpstr>
      <vt:lpstr>Credits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Quan Nguyen</dc:creator>
  <cp:lastModifiedBy>Quan Nguyen</cp:lastModifiedBy>
  <cp:revision>15</cp:revision>
  <cp:lastPrinted>2016-09-30T18:30:48Z</cp:lastPrinted>
  <dcterms:created xsi:type="dcterms:W3CDTF">2016-09-28T19:25:33Z</dcterms:created>
  <dcterms:modified xsi:type="dcterms:W3CDTF">2016-09-30T20:28:35Z</dcterms:modified>
</cp:coreProperties>
</file>