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2"/>
  </p:notesMasterIdLst>
  <p:handoutMasterIdLst>
    <p:handoutMasterId r:id="rId23"/>
  </p:handoutMasterIdLst>
  <p:sldIdLst>
    <p:sldId id="277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>
          <p15:clr>
            <a:srgbClr val="A4A3A4"/>
          </p15:clr>
        </p15:guide>
        <p15:guide id="2" pos="19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6FD71"/>
    <a:srgbClr val="FF3333"/>
    <a:srgbClr val="FD7E71"/>
    <a:srgbClr val="CC3300"/>
    <a:srgbClr val="0000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6115" autoAdjust="0"/>
  </p:normalViewPr>
  <p:slideViewPr>
    <p:cSldViewPr snapToGrid="0">
      <p:cViewPr varScale="1">
        <p:scale>
          <a:sx n="105" d="100"/>
          <a:sy n="105" d="100"/>
        </p:scale>
        <p:origin x="-1040" y="-104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2394" y="-504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672" cy="51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0" tIns="49496" rIns="99000" bIns="49496" numCol="1" anchor="t" anchorCtr="0" compatLnSpc="1">
            <a:prstTxWarp prst="textNoShape">
              <a:avLst/>
            </a:prstTxWarp>
          </a:bodyPr>
          <a:lstStyle>
            <a:lvl1pPr defTabSz="988875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 dirty="0">
              <a:latin typeface="Franklin Gothic Book"/>
            </a:endParaRP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30" y="0"/>
            <a:ext cx="3076671" cy="51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0" tIns="49496" rIns="99000" bIns="49496" numCol="1" anchor="t" anchorCtr="0" compatLnSpc="1">
            <a:prstTxWarp prst="textNoShape">
              <a:avLst/>
            </a:prstTxWarp>
          </a:bodyPr>
          <a:lstStyle>
            <a:lvl1pPr algn="r" defTabSz="988875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 dirty="0">
              <a:latin typeface="Franklin Gothic Book"/>
            </a:endParaRPr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1867"/>
            <a:ext cx="3076672" cy="51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0" tIns="49496" rIns="99000" bIns="49496" numCol="1" anchor="b" anchorCtr="0" compatLnSpc="1">
            <a:prstTxWarp prst="textNoShape">
              <a:avLst/>
            </a:prstTxWarp>
          </a:bodyPr>
          <a:lstStyle>
            <a:lvl1pPr defTabSz="988875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 dirty="0">
              <a:latin typeface="Franklin Gothic Book"/>
            </a:endParaRPr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30" y="9721867"/>
            <a:ext cx="3076671" cy="51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0" tIns="49496" rIns="99000" bIns="49496" numCol="1" anchor="b" anchorCtr="0" compatLnSpc="1">
            <a:prstTxWarp prst="textNoShape">
              <a:avLst/>
            </a:prstTxWarp>
          </a:bodyPr>
          <a:lstStyle>
            <a:lvl1pPr algn="r" defTabSz="988875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55491F45-0594-4AF7-8293-D1A0D15D39AE}" type="slidenum">
              <a:rPr lang="en-US">
                <a:latin typeface="Franklin Gothic Book"/>
              </a:rPr>
              <a:pPr>
                <a:defRPr/>
              </a:pPr>
              <a:t>‹#›</a:t>
            </a:fld>
            <a:endParaRPr lang="en-US" dirty="0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5639854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672" cy="51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0" tIns="49496" rIns="99000" bIns="49496" numCol="1" anchor="t" anchorCtr="0" compatLnSpc="1">
            <a:prstTxWarp prst="textNoShape">
              <a:avLst/>
            </a:prstTxWarp>
          </a:bodyPr>
          <a:lstStyle>
            <a:lvl1pPr defTabSz="988875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Franklin Gothic Book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8" y="4861781"/>
            <a:ext cx="5207386" cy="460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0" tIns="49496" rIns="99000" bIns="494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30" y="0"/>
            <a:ext cx="3076671" cy="51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0" tIns="49496" rIns="99000" bIns="49496" numCol="1" anchor="t" anchorCtr="0" compatLnSpc="1">
            <a:prstTxWarp prst="textNoShape">
              <a:avLst/>
            </a:prstTxWarp>
          </a:bodyPr>
          <a:lstStyle>
            <a:lvl1pPr algn="r" defTabSz="988875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Franklin Gothic Book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867"/>
            <a:ext cx="3076672" cy="51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0" tIns="49496" rIns="99000" bIns="49496" numCol="1" anchor="b" anchorCtr="0" compatLnSpc="1">
            <a:prstTxWarp prst="textNoShape">
              <a:avLst/>
            </a:prstTxWarp>
          </a:bodyPr>
          <a:lstStyle>
            <a:lvl1pPr defTabSz="988875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Franklin Gothic Book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30" y="9721867"/>
            <a:ext cx="3076671" cy="51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0" tIns="49496" rIns="99000" bIns="49496" numCol="1" anchor="b" anchorCtr="0" compatLnSpc="1">
            <a:prstTxWarp prst="textNoShape">
              <a:avLst/>
            </a:prstTxWarp>
          </a:bodyPr>
          <a:lstStyle>
            <a:lvl1pPr algn="r" defTabSz="988875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Franklin Gothic Book"/>
              </a:defRPr>
            </a:lvl1pPr>
          </a:lstStyle>
          <a:p>
            <a:pPr>
              <a:defRPr/>
            </a:pPr>
            <a:fld id="{E79281E9-3A20-49E2-A213-05B2ED7AA2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6348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 dirty="0">
                  <a:latin typeface="Franklin Gothic Book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 dirty="0">
                  <a:latin typeface="Franklin Gothic Book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 dirty="0">
                  <a:latin typeface="Franklin Gothic Book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 dirty="0">
                  <a:latin typeface="Franklin Gothic Book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 dirty="0">
                  <a:latin typeface="Franklin Gothic Book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 dirty="0">
                  <a:latin typeface="Franklin Gothic Book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 dirty="0">
                  <a:latin typeface="Franklin Gothic Book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 dirty="0">
                  <a:latin typeface="Franklin Gothic Book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 dirty="0">
                  <a:latin typeface="Franklin Gothic Book"/>
                </a:endParaRPr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200" smtClean="0">
                <a:latin typeface="Franklin Gothic Book"/>
              </a:defRPr>
            </a:lvl1pPr>
          </a:lstStyle>
          <a:p>
            <a:pPr>
              <a:defRPr/>
            </a:pPr>
            <a:r>
              <a:rPr lang="x-none" smtClean="0"/>
              <a:t>Dec 2, 2016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latin typeface="Franklin Gothic Book"/>
              </a:rPr>
              <a:t>T08-</a:t>
            </a:r>
            <a:fld id="{D79286D4-C110-430A-829F-6E705EAAE94A}" type="slidenum">
              <a:rPr lang="en-US" smtClean="0">
                <a:latin typeface="Franklin Gothic Book"/>
              </a:rPr>
              <a:pPr>
                <a:defRPr/>
              </a:pPr>
              <a:t>‹#›</a:t>
            </a:fld>
            <a:endParaRPr lang="en-US" dirty="0">
              <a:latin typeface="Franklin Gothic Book"/>
            </a:endParaRPr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 smtClean="0">
                <a:latin typeface="Franklin Gothic Book"/>
              </a:defRPr>
            </a:lvl1pPr>
          </a:lstStyle>
          <a:p>
            <a:pPr>
              <a:defRPr/>
            </a:pPr>
            <a:r>
              <a:rPr lang="en-US" dirty="0" smtClean="0"/>
              <a:t>http://</a:t>
            </a:r>
            <a:r>
              <a:rPr lang="en-US" dirty="0" err="1" smtClean="0"/>
              <a:t>csg.csail.mit.edu</a:t>
            </a:r>
            <a:r>
              <a:rPr lang="en-US" dirty="0" smtClean="0"/>
              <a:t>/6.175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78" y="1525154"/>
            <a:ext cx="7772400" cy="4114800"/>
          </a:xfrm>
        </p:spPr>
        <p:txBody>
          <a:bodyPr/>
          <a:lstStyle>
            <a:lvl1pPr marL="342900" indent="-342900">
              <a:buFont typeface="Arial"/>
              <a:buChar char="•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>
                <a:latin typeface="Franklin Gothic Book"/>
              </a:defRPr>
            </a:lvl1pPr>
          </a:lstStyle>
          <a:p>
            <a:pPr>
              <a:defRPr/>
            </a:pPr>
            <a:r>
              <a:rPr lang="x-none" smtClean="0"/>
              <a:t>Dec 2, 2016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latin typeface="Franklin Gothic Book"/>
              </a:rPr>
              <a:t>T08-</a:t>
            </a:r>
            <a:fld id="{BE49CFAA-92BB-45AE-A2AC-2CF4188AC6C8}" type="slidenum">
              <a:rPr lang="en-US" smtClean="0">
                <a:latin typeface="Franklin Gothic Book"/>
              </a:rPr>
              <a:pPr>
                <a:defRPr/>
              </a:pPr>
              <a:t>‹#›</a:t>
            </a:fld>
            <a:endParaRPr lang="en-US" dirty="0">
              <a:latin typeface="Franklin Gothic Book"/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xfrm>
            <a:off x="3098800" y="6400800"/>
            <a:ext cx="3003550" cy="457200"/>
          </a:xfrm>
        </p:spPr>
        <p:txBody>
          <a:bodyPr/>
          <a:lstStyle>
            <a:lvl1pPr>
              <a:defRPr sz="1200" smtClean="0">
                <a:latin typeface="Franklin Gothic Book"/>
              </a:defRPr>
            </a:lvl1pPr>
          </a:lstStyle>
          <a:p>
            <a:pPr>
              <a:defRPr/>
            </a:pPr>
            <a:r>
              <a:rPr lang="en-US" dirty="0" smtClean="0"/>
              <a:t>http://</a:t>
            </a:r>
            <a:r>
              <a:rPr lang="en-US" dirty="0" err="1" smtClean="0"/>
              <a:t>csg.csail.mit.edu</a:t>
            </a:r>
            <a:r>
              <a:rPr lang="en-US" dirty="0" smtClean="0"/>
              <a:t>/6.175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dirty="0">
                    <a:latin typeface="Franklin Gothic Book"/>
                  </a:endParaRPr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 dirty="0">
                <a:latin typeface="Franklin Gothic Book"/>
              </a:endParaRPr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 dirty="0">
                <a:latin typeface="Franklin Gothic Book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 dirty="0">
                  <a:latin typeface="Franklin Gothic Book"/>
                </a:endParaRPr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 dirty="0">
                  <a:latin typeface="Franklin Gothic Book"/>
                </a:endParaRPr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 dirty="0">
                  <a:latin typeface="Franklin Gothic Book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Franklin Gothic Book"/>
              </a:defRPr>
            </a:lvl1pPr>
          </a:lstStyle>
          <a:p>
            <a:pPr>
              <a:defRPr/>
            </a:pPr>
            <a:r>
              <a:rPr lang="x-none" smtClean="0"/>
              <a:t>Dec 2, 2016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dirty="0" smtClean="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latin typeface="Franklin Gothic Book"/>
              </a:rPr>
              <a:t>T08-</a:t>
            </a:r>
            <a:fld id="{CE25CA52-471A-4AC0-8BD8-A3168241DE4D}" type="slidenum">
              <a:rPr lang="en-US" smtClean="0">
                <a:latin typeface="Franklin Gothic Book"/>
              </a:rPr>
              <a:pPr>
                <a:defRPr/>
              </a:pPr>
              <a:t>‹#›</a:t>
            </a:fld>
            <a:endParaRPr lang="en-US" dirty="0">
              <a:latin typeface="Franklin Gothic Book"/>
            </a:endParaRPr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Franklin Gothic Book"/>
              </a:defRPr>
            </a:lvl1pPr>
          </a:lstStyle>
          <a:p>
            <a:pPr>
              <a:defRPr/>
            </a:pPr>
            <a:r>
              <a:rPr lang="en-US" dirty="0" smtClean="0"/>
              <a:t>http://</a:t>
            </a:r>
            <a:r>
              <a:rPr lang="en-US" dirty="0" err="1" smtClean="0"/>
              <a:t>csg.csail.mit.edu</a:t>
            </a:r>
            <a:r>
              <a:rPr lang="en-US" dirty="0" smtClean="0"/>
              <a:t>/6.175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4"/>
        </a:buBlip>
        <a:defRPr sz="3200">
          <a:solidFill>
            <a:schemeClr val="tx1"/>
          </a:solidFill>
          <a:latin typeface="Franklin Gothic Book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Franklin Gothic Book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Franklin Gothic Book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Franklin Gothic Book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Franklin Gothic Book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70025"/>
            <a:ext cx="7943849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 smtClean="0">
                <a:solidFill>
                  <a:srgbClr val="660066"/>
                </a:solidFill>
              </a:rPr>
              <a:t>6.175: Constructive </a:t>
            </a:r>
            <a:r>
              <a:rPr lang="en-US" sz="2400" dirty="0">
                <a:solidFill>
                  <a:srgbClr val="660066"/>
                </a:solidFill>
              </a:rPr>
              <a:t>Computer </a:t>
            </a:r>
            <a:r>
              <a:rPr lang="en-US" sz="2400" dirty="0" smtClean="0">
                <a:solidFill>
                  <a:srgbClr val="660066"/>
                </a:solidFill>
              </a:rPr>
              <a:t>Architecture</a:t>
            </a: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endParaRPr lang="en-US" sz="18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Tutorial </a:t>
            </a:r>
            <a:r>
              <a:rPr lang="en-US" sz="2400" dirty="0" smtClean="0">
                <a:solidFill>
                  <a:schemeClr val="tx2"/>
                </a:solidFill>
              </a:rPr>
              <a:t>8</a:t>
            </a: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4400" dirty="0" smtClean="0">
                <a:solidFill>
                  <a:schemeClr val="tx2"/>
                </a:solidFill>
              </a:rPr>
              <a:t>Project Part 2: Coherence</a:t>
            </a: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Quan Nguyen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dirty="0" smtClean="0"/>
              <a:t>(</a:t>
            </a:r>
            <a:r>
              <a:rPr lang="x-none" sz="1400" dirty="0" smtClean="0"/>
              <a:t>Will try to stay coherent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Dec 2,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T08-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1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43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Memory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49400"/>
            <a:ext cx="8737600" cy="4114800"/>
          </a:xfrm>
        </p:spPr>
        <p:txBody>
          <a:bodyPr/>
          <a:lstStyle/>
          <a:p>
            <a:r>
              <a:rPr lang="en-US" sz="2400" dirty="0">
                <a:latin typeface="Inconsolata"/>
                <a:cs typeface="Inconsolata"/>
              </a:rPr>
              <a:t>i</a:t>
            </a:r>
            <a:r>
              <a:rPr lang="en-US" sz="2400" dirty="0" smtClean="0">
                <a:latin typeface="Inconsolata"/>
                <a:cs typeface="Inconsolata"/>
              </a:rPr>
              <a:t>ssue(</a:t>
            </a:r>
            <a:r>
              <a:rPr lang="en-US" sz="2400" dirty="0" err="1" smtClean="0">
                <a:latin typeface="Inconsolata"/>
                <a:cs typeface="Inconsolata"/>
              </a:rPr>
              <a:t>MemReq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Inconsolata"/>
                <a:cs typeface="Inconsolata"/>
              </a:rPr>
              <a:t>req</a:t>
            </a:r>
            <a:r>
              <a:rPr lang="en-US" sz="2400" dirty="0" smtClean="0">
                <a:latin typeface="Inconsolata"/>
                <a:cs typeface="Inconsolata"/>
              </a:rPr>
              <a:t>)</a:t>
            </a:r>
          </a:p>
          <a:p>
            <a:pPr lvl="1"/>
            <a:r>
              <a:rPr lang="en-US" sz="2000" dirty="0" smtClean="0"/>
              <a:t>Called when </a:t>
            </a:r>
            <a:r>
              <a:rPr lang="en-US" sz="2000" dirty="0" err="1" smtClean="0">
                <a:latin typeface="Inconsolata"/>
                <a:cs typeface="Inconsolata"/>
              </a:rPr>
              <a:t>req</a:t>
            </a:r>
            <a:r>
              <a:rPr lang="en-US" sz="2000" dirty="0" smtClean="0"/>
              <a:t> issued to </a:t>
            </a:r>
            <a:r>
              <a:rPr lang="en-US" sz="2000" dirty="0" smtClean="0"/>
              <a:t>D$ </a:t>
            </a:r>
            <a:endParaRPr lang="en-US" sz="2000" dirty="0" smtClean="0"/>
          </a:p>
          <a:p>
            <a:pPr lvl="1"/>
            <a:r>
              <a:rPr lang="en-US" sz="2000" dirty="0" smtClean="0"/>
              <a:t>in </a:t>
            </a:r>
            <a:r>
              <a:rPr lang="en-US" sz="2000" dirty="0" err="1" smtClean="0">
                <a:latin typeface="Inconsolata"/>
                <a:cs typeface="Inconsolata"/>
              </a:rPr>
              <a:t>req</a:t>
            </a:r>
            <a:r>
              <a:rPr lang="en-US" sz="2000" dirty="0" smtClean="0">
                <a:latin typeface="Inconsolata"/>
                <a:cs typeface="Inconsolata"/>
              </a:rPr>
              <a:t>()</a:t>
            </a:r>
            <a:r>
              <a:rPr lang="en-US" sz="2000" dirty="0" smtClean="0"/>
              <a:t> </a:t>
            </a:r>
            <a:r>
              <a:rPr lang="en-US" sz="2000" dirty="0" smtClean="0"/>
              <a:t>method of </a:t>
            </a:r>
            <a:r>
              <a:rPr lang="en-US" sz="2000" dirty="0" smtClean="0"/>
              <a:t>D$</a:t>
            </a:r>
            <a:endParaRPr lang="en-US" sz="2000" dirty="0" smtClean="0"/>
          </a:p>
          <a:p>
            <a:pPr lvl="1"/>
            <a:r>
              <a:rPr lang="en-US" sz="2000" dirty="0" smtClean="0"/>
              <a:t>Give program order to reference model</a:t>
            </a:r>
          </a:p>
          <a:p>
            <a:r>
              <a:rPr lang="en-US" sz="1800" dirty="0">
                <a:latin typeface="Inconsolata"/>
                <a:cs typeface="Inconsolata"/>
              </a:rPr>
              <a:t>commit(</a:t>
            </a:r>
            <a:r>
              <a:rPr lang="en-US" sz="1800" dirty="0" err="1">
                <a:latin typeface="Inconsolata"/>
                <a:cs typeface="Inconsolata"/>
              </a:rPr>
              <a:t>MemReq</a:t>
            </a:r>
            <a:r>
              <a:rPr lang="en-US" sz="1800" dirty="0">
                <a:latin typeface="Inconsolata"/>
                <a:cs typeface="Inconsolata"/>
              </a:rPr>
              <a:t> </a:t>
            </a:r>
            <a:r>
              <a:rPr lang="en-US" sz="1800" dirty="0" err="1">
                <a:latin typeface="Inconsolata"/>
                <a:cs typeface="Inconsolata"/>
              </a:rPr>
              <a:t>req</a:t>
            </a:r>
            <a:r>
              <a:rPr lang="en-US" sz="1800" dirty="0" smtClean="0">
                <a:latin typeface="Inconsolata"/>
                <a:cs typeface="Inconsolata"/>
              </a:rPr>
              <a:t>, Maybe</a:t>
            </a:r>
            <a:r>
              <a:rPr lang="en-US" sz="1800" dirty="0">
                <a:latin typeface="Inconsolata"/>
                <a:cs typeface="Inconsolata"/>
              </a:rPr>
              <a:t>#(</a:t>
            </a:r>
            <a:r>
              <a:rPr lang="en-US" sz="1800" dirty="0" err="1">
                <a:latin typeface="Inconsolata"/>
                <a:cs typeface="Inconsolata"/>
              </a:rPr>
              <a:t>CacheLine</a:t>
            </a:r>
            <a:r>
              <a:rPr lang="en-US" sz="1800" dirty="0">
                <a:latin typeface="Inconsolata"/>
                <a:cs typeface="Inconsolata"/>
              </a:rPr>
              <a:t>) line, Maybe#(</a:t>
            </a:r>
            <a:r>
              <a:rPr lang="en-US" sz="1800" dirty="0" err="1">
                <a:latin typeface="Inconsolata"/>
                <a:cs typeface="Inconsolata"/>
              </a:rPr>
              <a:t>MemResp</a:t>
            </a:r>
            <a:r>
              <a:rPr lang="en-US" sz="1800" dirty="0">
                <a:latin typeface="Inconsolata"/>
                <a:cs typeface="Inconsolata"/>
              </a:rPr>
              <a:t>) </a:t>
            </a:r>
            <a:r>
              <a:rPr lang="en-US" sz="1800" dirty="0" err="1">
                <a:latin typeface="Inconsolata"/>
                <a:cs typeface="Inconsolata"/>
              </a:rPr>
              <a:t>resp</a:t>
            </a:r>
            <a:r>
              <a:rPr lang="en-US" sz="1800" dirty="0" smtClean="0">
                <a:latin typeface="Inconsolata"/>
                <a:cs typeface="Inconsolata"/>
              </a:rPr>
              <a:t>);</a:t>
            </a:r>
          </a:p>
          <a:p>
            <a:pPr lvl="1"/>
            <a:r>
              <a:rPr lang="en-US" sz="2000" dirty="0" smtClean="0">
                <a:cs typeface="Inconsolata"/>
              </a:rPr>
              <a:t>Called when </a:t>
            </a:r>
            <a:r>
              <a:rPr lang="en-US" sz="2000" dirty="0" err="1" smtClean="0">
                <a:latin typeface="Inconsolata"/>
                <a:cs typeface="Inconsolata"/>
              </a:rPr>
              <a:t>req</a:t>
            </a:r>
            <a:r>
              <a:rPr lang="en-US" sz="2000" dirty="0" smtClean="0">
                <a:latin typeface="Inconsolata"/>
                <a:cs typeface="Inconsolata"/>
              </a:rPr>
              <a:t>()</a:t>
            </a:r>
            <a:r>
              <a:rPr lang="en-US" sz="2000" dirty="0" smtClean="0">
                <a:cs typeface="Inconsolata"/>
              </a:rPr>
              <a:t> </a:t>
            </a:r>
            <a:r>
              <a:rPr lang="en-US" sz="2000" dirty="0" smtClean="0">
                <a:cs typeface="Inconsolata"/>
              </a:rPr>
              <a:t>finishes processing (commit)</a:t>
            </a:r>
          </a:p>
          <a:p>
            <a:pPr lvl="1"/>
            <a:r>
              <a:rPr lang="en-US" sz="2000" dirty="0">
                <a:latin typeface="Inconsolata"/>
                <a:cs typeface="Inconsolata"/>
              </a:rPr>
              <a:t>l</a:t>
            </a:r>
            <a:r>
              <a:rPr lang="en-US" sz="2000" dirty="0" smtClean="0">
                <a:latin typeface="Inconsolata"/>
                <a:cs typeface="Inconsolata"/>
              </a:rPr>
              <a:t>ine</a:t>
            </a:r>
            <a:r>
              <a:rPr lang="en-US" sz="2000" dirty="0" smtClean="0">
                <a:cs typeface="Inconsolata"/>
              </a:rPr>
              <a:t>: cache line accessed by </a:t>
            </a:r>
            <a:r>
              <a:rPr lang="en-US" sz="2000" dirty="0" err="1" smtClean="0">
                <a:latin typeface="Inconsolata"/>
                <a:cs typeface="Inconsolata"/>
              </a:rPr>
              <a:t>req</a:t>
            </a:r>
            <a:r>
              <a:rPr lang="en-US" sz="2000" dirty="0" smtClean="0">
                <a:cs typeface="Inconsolata"/>
              </a:rPr>
              <a:t>, set </a:t>
            </a:r>
            <a:r>
              <a:rPr lang="en-US" sz="2000" dirty="0" smtClean="0">
                <a:cs typeface="Inconsolata"/>
              </a:rPr>
              <a:t>to Invalid if unknown</a:t>
            </a:r>
          </a:p>
          <a:p>
            <a:pPr lvl="1"/>
            <a:r>
              <a:rPr lang="en-US" sz="2000" dirty="0" err="1" smtClean="0">
                <a:latin typeface="Inconsolata"/>
                <a:cs typeface="Inconsolata"/>
              </a:rPr>
              <a:t>resp</a:t>
            </a:r>
            <a:r>
              <a:rPr lang="en-US" sz="2000" dirty="0" smtClean="0">
                <a:cs typeface="Inconsolata"/>
              </a:rPr>
              <a:t>: response to the core, </a:t>
            </a:r>
            <a:r>
              <a:rPr lang="en-US" sz="1800" dirty="0" smtClean="0">
                <a:cs typeface="Inconsolata"/>
              </a:rPr>
              <a:t>set to Invalid if no </a:t>
            </a:r>
            <a:r>
              <a:rPr lang="en-US" sz="1800" dirty="0" err="1" smtClean="0">
                <a:cs typeface="Inconsolata"/>
              </a:rPr>
              <a:t>repsonse</a:t>
            </a:r>
            <a:endParaRPr lang="en-US" sz="1800" dirty="0" smtClean="0">
              <a:cs typeface="Inconsolata"/>
            </a:endParaRPr>
          </a:p>
          <a:p>
            <a:r>
              <a:rPr lang="en-US" sz="2400" dirty="0" smtClean="0">
                <a:cs typeface="Inconsolata"/>
              </a:rPr>
              <a:t>When commit() is called, reference model checks whether:</a:t>
            </a:r>
            <a:endParaRPr lang="en-US" sz="2400" dirty="0" smtClean="0">
              <a:cs typeface="Inconsolata"/>
            </a:endParaRPr>
          </a:p>
          <a:p>
            <a:pPr lvl="1"/>
            <a:r>
              <a:rPr lang="en-US" sz="2000" dirty="0" err="1">
                <a:latin typeface="Inconsolata"/>
                <a:cs typeface="Inconsolata"/>
              </a:rPr>
              <a:t>req</a:t>
            </a:r>
            <a:r>
              <a:rPr lang="en-US" sz="2000" dirty="0" smtClean="0">
                <a:cs typeface="Inconsolata"/>
              </a:rPr>
              <a:t> can be </a:t>
            </a:r>
            <a:r>
              <a:rPr lang="en-US" sz="2000" dirty="0" smtClean="0">
                <a:cs typeface="Inconsolata"/>
              </a:rPr>
              <a:t>committed</a:t>
            </a:r>
          </a:p>
          <a:p>
            <a:pPr lvl="1"/>
            <a:r>
              <a:rPr lang="en-US" sz="2000" dirty="0" smtClean="0">
                <a:latin typeface="Inconsolata"/>
                <a:cs typeface="Inconsolata"/>
              </a:rPr>
              <a:t>line</a:t>
            </a:r>
            <a:r>
              <a:rPr lang="en-US" sz="2000" dirty="0" smtClean="0">
                <a:cs typeface="Inconsolata"/>
              </a:rPr>
              <a:t> </a:t>
            </a:r>
            <a:r>
              <a:rPr lang="en-US" sz="2000" dirty="0" smtClean="0">
                <a:cs typeface="Inconsolata"/>
              </a:rPr>
              <a:t>value is correct </a:t>
            </a:r>
            <a:r>
              <a:rPr lang="en-US" sz="2000" dirty="0" smtClean="0">
                <a:cs typeface="Inconsolata"/>
              </a:rPr>
              <a:t>(</a:t>
            </a:r>
            <a:r>
              <a:rPr lang="en-US" sz="2000" dirty="0" smtClean="0">
                <a:cs typeface="Inconsolata"/>
              </a:rPr>
              <a:t>not checked if Invalid)</a:t>
            </a:r>
          </a:p>
          <a:p>
            <a:pPr lvl="1"/>
            <a:r>
              <a:rPr lang="en-US" sz="2000" dirty="0" err="1" smtClean="0">
                <a:latin typeface="Inconsolata"/>
                <a:cs typeface="Inconsolata"/>
              </a:rPr>
              <a:t>resp</a:t>
            </a:r>
            <a:r>
              <a:rPr lang="en-US" sz="2000" dirty="0" smtClean="0">
                <a:cs typeface="Inconsolata"/>
              </a:rPr>
              <a:t> is </a:t>
            </a:r>
            <a:r>
              <a:rPr lang="en-US" sz="2000" dirty="0" smtClean="0">
                <a:cs typeface="Inconsolata"/>
              </a:rPr>
              <a:t>correct</a:t>
            </a:r>
            <a:endParaRPr lang="en-US" sz="2000" dirty="0">
              <a:cs typeface="Inconsolata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Dec 2,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Franklin Gothic Book"/>
              </a:rPr>
              <a:t>T08-</a:t>
            </a:r>
            <a:fld id="{BE49CFAA-92BB-45AE-A2AC-2CF4188AC6C8}" type="slidenum">
              <a:rPr lang="en-US" smtClean="0">
                <a:latin typeface="Franklin Gothic Book"/>
              </a:rPr>
              <a:pPr>
                <a:defRPr/>
              </a:pPr>
              <a:t>10</a:t>
            </a:fld>
            <a:endParaRPr lang="en-US" dirty="0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575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Store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612" y="1519767"/>
            <a:ext cx="8277225" cy="4114800"/>
          </a:xfrm>
        </p:spPr>
        <p:txBody>
          <a:bodyPr/>
          <a:lstStyle/>
          <a:p>
            <a:r>
              <a:rPr lang="en-US" sz="2800" dirty="0" smtClean="0"/>
              <a:t>New behavior for memory requests</a:t>
            </a:r>
          </a:p>
          <a:p>
            <a:pPr lvl="1"/>
            <a:r>
              <a:rPr lang="en-US" sz="2400" dirty="0" err="1" smtClean="0">
                <a:latin typeface="Inconsolata"/>
                <a:cs typeface="Inconsolata"/>
              </a:rPr>
              <a:t>Ld</a:t>
            </a:r>
            <a:r>
              <a:rPr lang="en-US" sz="2400" dirty="0" smtClean="0"/>
              <a:t>: can start processing when store queue is not empty</a:t>
            </a:r>
          </a:p>
          <a:p>
            <a:pPr lvl="1"/>
            <a:r>
              <a:rPr lang="en-US" sz="2400" dirty="0" smtClean="0">
                <a:latin typeface="Inconsolata"/>
                <a:cs typeface="Inconsolata"/>
              </a:rPr>
              <a:t>St</a:t>
            </a:r>
            <a:r>
              <a:rPr lang="en-US" sz="2400" dirty="0" smtClean="0"/>
              <a:t>: </a:t>
            </a:r>
            <a:r>
              <a:rPr lang="en-US" sz="2400" dirty="0" err="1" smtClean="0"/>
              <a:t>enqueue</a:t>
            </a:r>
            <a:r>
              <a:rPr lang="en-US" sz="2400" dirty="0" smtClean="0"/>
              <a:t> </a:t>
            </a:r>
            <a:r>
              <a:rPr lang="en-US" sz="2400" dirty="0" smtClean="0"/>
              <a:t>to store queue</a:t>
            </a:r>
          </a:p>
          <a:p>
            <a:pPr lvl="1"/>
            <a:r>
              <a:rPr lang="en-US" sz="2400" dirty="0" err="1" smtClean="0">
                <a:latin typeface="Inconsolata"/>
                <a:cs typeface="Inconsolata"/>
              </a:rPr>
              <a:t>Lr</a:t>
            </a:r>
            <a:r>
              <a:rPr lang="en-US" sz="2400" dirty="0" smtClean="0"/>
              <a:t>, </a:t>
            </a:r>
            <a:r>
              <a:rPr lang="en-US" sz="2400" dirty="0" err="1" smtClean="0">
                <a:latin typeface="Inconsolata"/>
                <a:cs typeface="Inconsolata"/>
              </a:rPr>
              <a:t>Sc</a:t>
            </a:r>
            <a:r>
              <a:rPr lang="en-US" sz="2400" dirty="0" smtClean="0"/>
              <a:t>: wait for store queue to be empty</a:t>
            </a:r>
          </a:p>
          <a:p>
            <a:pPr lvl="1"/>
            <a:r>
              <a:rPr lang="en-US" sz="2400" dirty="0" smtClean="0">
                <a:latin typeface="Inconsolata"/>
                <a:cs typeface="Inconsolata"/>
              </a:rPr>
              <a:t>Fence</a:t>
            </a:r>
            <a:r>
              <a:rPr lang="en-US" sz="2400" dirty="0" smtClean="0"/>
              <a:t>: wait for all previous requests to commit </a:t>
            </a:r>
            <a:r>
              <a:rPr lang="en-US" sz="2400" dirty="0" smtClean="0"/>
              <a:t>(i.e. </a:t>
            </a:r>
            <a:r>
              <a:rPr lang="en-US" sz="2400" dirty="0" smtClean="0"/>
              <a:t>store queue must be empty)</a:t>
            </a:r>
          </a:p>
          <a:p>
            <a:pPr lvl="2"/>
            <a:r>
              <a:rPr lang="en-US" sz="2000" dirty="0" smtClean="0"/>
              <a:t>Ordering memory accesses</a:t>
            </a:r>
          </a:p>
          <a:p>
            <a:r>
              <a:rPr lang="en-US" sz="2800" dirty="0" smtClean="0"/>
              <a:t>Issuing stores from store queue to process</a:t>
            </a:r>
          </a:p>
          <a:p>
            <a:pPr lvl="1"/>
            <a:r>
              <a:rPr lang="en-US" sz="2400" dirty="0" smtClean="0"/>
              <a:t>Only stall when there is a </a:t>
            </a:r>
            <a:r>
              <a:rPr lang="en-US" sz="2400" dirty="0" err="1" smtClean="0">
                <a:latin typeface="Inconsolata"/>
                <a:cs typeface="Inconsolata"/>
              </a:rPr>
              <a:t>Ld</a:t>
            </a:r>
            <a:r>
              <a:rPr lang="en-US" sz="2400" dirty="0" smtClean="0"/>
              <a:t> request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Dec 2,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Franklin Gothic Book"/>
              </a:rPr>
              <a:t>T08-</a:t>
            </a:r>
            <a:fld id="{BE49CFAA-92BB-45AE-A2AC-2CF4188AC6C8}" type="slidenum">
              <a:rPr lang="en-US" smtClean="0">
                <a:latin typeface="Franklin Gothic Book"/>
              </a:rPr>
              <a:pPr>
                <a:defRPr/>
              </a:pPr>
              <a:t>11</a:t>
            </a:fld>
            <a:endParaRPr lang="en-US" dirty="0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350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Multicore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46592"/>
            <a:ext cx="7772400" cy="4114800"/>
          </a:xfrm>
        </p:spPr>
        <p:txBody>
          <a:bodyPr/>
          <a:lstStyle/>
          <a:p>
            <a:r>
              <a:rPr lang="en-US" sz="2400" dirty="0" smtClean="0"/>
              <a:t>Run programs on 2-core system</a:t>
            </a:r>
          </a:p>
          <a:p>
            <a:r>
              <a:rPr lang="en-US" sz="2400" dirty="0" smtClean="0"/>
              <a:t>Single-thread programs</a:t>
            </a:r>
          </a:p>
          <a:p>
            <a:pPr lvl="1"/>
            <a:r>
              <a:rPr lang="en-US" sz="2000" dirty="0" smtClean="0"/>
              <a:t>Found in </a:t>
            </a:r>
            <a:r>
              <a:rPr lang="en-US" sz="2000" dirty="0" smtClean="0">
                <a:latin typeface="Inconsolata"/>
                <a:cs typeface="Inconsolata"/>
              </a:rPr>
              <a:t>programs</a:t>
            </a:r>
            <a:r>
              <a:rPr lang="en-US" sz="2000" dirty="0" smtClean="0">
                <a:latin typeface="Inconsolata"/>
                <a:cs typeface="Inconsolata"/>
              </a:rPr>
              <a:t>/assembly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Inconsolata"/>
                <a:cs typeface="Inconsolata"/>
              </a:rPr>
              <a:t>programs/benchmarks</a:t>
            </a:r>
          </a:p>
          <a:p>
            <a:pPr lvl="1"/>
            <a:r>
              <a:rPr lang="en-US" sz="2000" dirty="0" smtClean="0"/>
              <a:t>core 1 starts looping forever at the very beginning</a:t>
            </a:r>
          </a:p>
          <a:p>
            <a:r>
              <a:rPr lang="en-US" sz="2400" dirty="0" smtClean="0"/>
              <a:t>Multithread programs</a:t>
            </a:r>
          </a:p>
          <a:p>
            <a:pPr lvl="1"/>
            <a:r>
              <a:rPr lang="en-US" sz="2000" dirty="0" smtClean="0">
                <a:cs typeface="Franklin Gothic Book"/>
              </a:rPr>
              <a:t>Find them in </a:t>
            </a:r>
            <a:r>
              <a:rPr lang="en-US" sz="2000" dirty="0" smtClean="0">
                <a:latin typeface="Inconsolata"/>
                <a:cs typeface="Inconsolata"/>
              </a:rPr>
              <a:t>programs</a:t>
            </a:r>
            <a:r>
              <a:rPr lang="en-US" sz="2000" dirty="0" smtClean="0">
                <a:latin typeface="Inconsolata"/>
                <a:cs typeface="Inconsolata"/>
              </a:rPr>
              <a:t>/</a:t>
            </a:r>
            <a:r>
              <a:rPr lang="en-US" sz="2000" dirty="0" err="1" smtClean="0">
                <a:latin typeface="Inconsolata"/>
                <a:cs typeface="Inconsolata"/>
              </a:rPr>
              <a:t>mc_bench</a:t>
            </a:r>
            <a:endParaRPr lang="en-US" sz="2000" dirty="0" smtClean="0">
              <a:latin typeface="Inconsolata"/>
              <a:cs typeface="Inconsolata"/>
            </a:endParaRPr>
          </a:p>
          <a:p>
            <a:pPr lvl="1"/>
            <a:r>
              <a:rPr lang="en-US" sz="2000" dirty="0" smtClean="0"/>
              <a:t>startup code (</a:t>
            </a:r>
            <a:r>
              <a:rPr lang="en-US" sz="2000" dirty="0" err="1" smtClean="0">
                <a:latin typeface="Inconsolata"/>
                <a:cs typeface="Inconsolata"/>
              </a:rPr>
              <a:t>crt.S</a:t>
            </a:r>
            <a:r>
              <a:rPr lang="en-US" sz="2000" dirty="0" smtClean="0"/>
              <a:t>): allocate 128KB local stack for each core</a:t>
            </a:r>
          </a:p>
          <a:p>
            <a:pPr lvl="1"/>
            <a:r>
              <a:rPr lang="en-US" sz="2000" dirty="0" smtClean="0">
                <a:latin typeface="Inconsolata"/>
                <a:cs typeface="Inconsolata"/>
              </a:rPr>
              <a:t>main()</a:t>
            </a:r>
            <a:r>
              <a:rPr lang="en-US" sz="2000" dirty="0" smtClean="0"/>
              <a:t> </a:t>
            </a:r>
            <a:r>
              <a:rPr lang="en-US" sz="2000" dirty="0" smtClean="0"/>
              <a:t>function: fork based on core id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Dec 2,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Franklin Gothic Book"/>
              </a:rPr>
              <a:t>T08-</a:t>
            </a:r>
            <a:fld id="{BE49CFAA-92BB-45AE-A2AC-2CF4188AC6C8}" type="slidenum">
              <a:rPr lang="en-US" smtClean="0">
                <a:latin typeface="Franklin Gothic Book"/>
              </a:rPr>
              <a:pPr>
                <a:defRPr/>
              </a:pPr>
              <a:t>12</a:t>
            </a:fld>
            <a:endParaRPr lang="en-US" dirty="0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05610" y="4804661"/>
            <a:ext cx="5057795" cy="1631216"/>
          </a:xfrm>
          <a:prstGeom prst="rect">
            <a:avLst/>
          </a:prstGeom>
          <a:solidFill>
            <a:srgbClr val="F2F2F2"/>
          </a:solidFill>
          <a:ln>
            <a:solidFill>
              <a:srgbClr val="40458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Inconsolata"/>
                <a:cs typeface="Inconsolata"/>
              </a:rPr>
              <a:t>i</a:t>
            </a:r>
            <a:r>
              <a:rPr lang="en-US" b="1" dirty="0" err="1" smtClean="0">
                <a:latin typeface="Inconsolata"/>
                <a:cs typeface="Inconsolata"/>
              </a:rPr>
              <a:t>nt</a:t>
            </a:r>
            <a:r>
              <a:rPr lang="en-US" dirty="0" smtClean="0">
                <a:latin typeface="Inconsolata"/>
                <a:cs typeface="Inconsolata"/>
              </a:rPr>
              <a:t> main() {</a:t>
            </a:r>
          </a:p>
          <a:p>
            <a:r>
              <a:rPr lang="en-US" dirty="0">
                <a:latin typeface="Inconsolata"/>
                <a:cs typeface="Inconsolata"/>
              </a:rPr>
              <a:t> </a:t>
            </a:r>
            <a:r>
              <a:rPr lang="en-US" dirty="0" smtClean="0">
                <a:latin typeface="Inconsolata"/>
                <a:cs typeface="Inconsolata"/>
              </a:rPr>
              <a:t> </a:t>
            </a:r>
            <a:r>
              <a:rPr lang="en-US" b="1" dirty="0" err="1" smtClean="0">
                <a:latin typeface="Inconsolata"/>
                <a:cs typeface="Inconsolata"/>
              </a:rPr>
              <a:t>int</a:t>
            </a:r>
            <a:r>
              <a:rPr lang="en-US" dirty="0" smtClean="0">
                <a:latin typeface="Inconsolata"/>
                <a:cs typeface="Inconsolata"/>
              </a:rPr>
              <a:t> </a:t>
            </a:r>
            <a:r>
              <a:rPr lang="en-US" dirty="0" err="1" smtClean="0">
                <a:latin typeface="Inconsolata"/>
                <a:cs typeface="Inconsolata"/>
              </a:rPr>
              <a:t>coreid</a:t>
            </a:r>
            <a:r>
              <a:rPr lang="en-US" dirty="0" smtClean="0">
                <a:latin typeface="Inconsolata"/>
                <a:cs typeface="Inconsolata"/>
              </a:rPr>
              <a:t> = </a:t>
            </a:r>
            <a:r>
              <a:rPr lang="en-US" dirty="0" err="1" smtClean="0">
                <a:latin typeface="Inconsolata"/>
                <a:cs typeface="Inconsolata"/>
              </a:rPr>
              <a:t>getCoreId</a:t>
            </a:r>
            <a:r>
              <a:rPr lang="en-US" dirty="0" smtClean="0">
                <a:latin typeface="Inconsolata"/>
                <a:cs typeface="Inconsolata"/>
              </a:rPr>
              <a:t>();</a:t>
            </a:r>
          </a:p>
          <a:p>
            <a:r>
              <a:rPr lang="en-US" dirty="0">
                <a:latin typeface="Inconsolata"/>
                <a:cs typeface="Inconsolata"/>
              </a:rPr>
              <a:t> </a:t>
            </a:r>
            <a:r>
              <a:rPr lang="en-US" dirty="0" smtClean="0">
                <a:latin typeface="Inconsolata"/>
                <a:cs typeface="Inconsolata"/>
              </a:rPr>
              <a:t> </a:t>
            </a:r>
            <a:r>
              <a:rPr lang="en-US" b="1" dirty="0" smtClean="0">
                <a:latin typeface="Inconsolata"/>
                <a:cs typeface="Inconsolata"/>
              </a:rPr>
              <a:t>if </a:t>
            </a:r>
            <a:r>
              <a:rPr lang="en-US" dirty="0" smtClean="0">
                <a:latin typeface="Inconsolata"/>
                <a:cs typeface="Inconsolata"/>
              </a:rPr>
              <a:t>(</a:t>
            </a:r>
            <a:r>
              <a:rPr lang="en-US" dirty="0" err="1" smtClean="0">
                <a:latin typeface="Inconsolata"/>
                <a:cs typeface="Inconsolata"/>
              </a:rPr>
              <a:t>coreid</a:t>
            </a:r>
            <a:r>
              <a:rPr lang="en-US" dirty="0" smtClean="0">
                <a:latin typeface="Inconsolata"/>
                <a:cs typeface="Inconsolata"/>
              </a:rPr>
              <a:t> == 0) { </a:t>
            </a:r>
            <a:r>
              <a:rPr lang="en-US" b="1" dirty="0" smtClean="0">
                <a:latin typeface="Inconsolata"/>
                <a:cs typeface="Inconsolata"/>
              </a:rPr>
              <a:t>return</a:t>
            </a:r>
            <a:r>
              <a:rPr lang="en-US" dirty="0" smtClean="0">
                <a:latin typeface="Inconsolata"/>
                <a:cs typeface="Inconsolata"/>
              </a:rPr>
              <a:t> core0(); }</a:t>
            </a:r>
          </a:p>
          <a:p>
            <a:r>
              <a:rPr lang="en-US" dirty="0">
                <a:latin typeface="Inconsolata"/>
                <a:cs typeface="Inconsolata"/>
              </a:rPr>
              <a:t> </a:t>
            </a:r>
            <a:r>
              <a:rPr lang="en-US" dirty="0" smtClean="0">
                <a:latin typeface="Inconsolata"/>
                <a:cs typeface="Inconsolata"/>
              </a:rPr>
              <a:t> </a:t>
            </a:r>
            <a:r>
              <a:rPr lang="en-US" b="1" dirty="0" smtClean="0">
                <a:latin typeface="Inconsolata"/>
                <a:cs typeface="Inconsolata"/>
              </a:rPr>
              <a:t>else</a:t>
            </a:r>
            <a:r>
              <a:rPr lang="en-US" dirty="0" smtClean="0">
                <a:latin typeface="Inconsolata"/>
                <a:cs typeface="Inconsolata"/>
              </a:rPr>
              <a:t> { </a:t>
            </a:r>
            <a:r>
              <a:rPr lang="en-US" b="1" dirty="0" smtClean="0">
                <a:latin typeface="Inconsolata"/>
                <a:cs typeface="Inconsolata"/>
              </a:rPr>
              <a:t>return</a:t>
            </a:r>
            <a:r>
              <a:rPr lang="en-US" dirty="0" smtClean="0">
                <a:latin typeface="Inconsolata"/>
                <a:cs typeface="Inconsolata"/>
              </a:rPr>
              <a:t> core1(); }</a:t>
            </a:r>
          </a:p>
          <a:p>
            <a:r>
              <a:rPr lang="en-US" dirty="0" smtClean="0">
                <a:latin typeface="Inconsolata"/>
                <a:cs typeface="Inconsolata"/>
              </a:rPr>
              <a:t>}</a:t>
            </a:r>
            <a:endParaRPr lang="en-US" dirty="0">
              <a:latin typeface="Inconsolata"/>
              <a:cs typeface="Inconsolata"/>
            </a:endParaRPr>
          </a:p>
        </p:txBody>
      </p:sp>
    </p:spTree>
    <p:extLst>
      <p:ext uri="{BB962C8B-B14F-4D97-AF65-F5344CB8AC3E}">
        <p14:creationId xmlns:p14="http://schemas.microsoft.com/office/powerpoint/2010/main" val="1501454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Multicore Programs:</a:t>
            </a:r>
            <a:br>
              <a:rPr lang="en-US" sz="4000" dirty="0" smtClean="0"/>
            </a:br>
            <a:r>
              <a:rPr lang="en-US" sz="4000" dirty="0" err="1" smtClean="0">
                <a:latin typeface="Inconsolata"/>
                <a:cs typeface="Inconsolata"/>
              </a:rPr>
              <a:t>mc_print</a:t>
            </a:r>
            <a:endParaRPr lang="en-US" sz="4000" dirty="0">
              <a:latin typeface="Inconsolata"/>
              <a:cs typeface="Inconsolat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r>
              <a:rPr lang="en-US" sz="2400" dirty="0" smtClean="0"/>
              <a:t>Easiest one</a:t>
            </a:r>
          </a:p>
          <a:p>
            <a:r>
              <a:rPr lang="en-US" sz="2400" dirty="0" smtClean="0"/>
              <a:t>Two cores print “0” and “1” respectively</a:t>
            </a:r>
          </a:p>
          <a:p>
            <a:r>
              <a:rPr lang="en-US" sz="2400" dirty="0" smtClean="0"/>
              <a:t>Sample output</a:t>
            </a:r>
            <a:r>
              <a:rPr lang="en-US" sz="2400" dirty="0" smtClean="0"/>
              <a:t>:</a:t>
            </a:r>
            <a:endParaRPr lang="en-US" sz="2400" dirty="0" smtClean="0"/>
          </a:p>
          <a:p>
            <a:pPr lvl="1"/>
            <a:r>
              <a:rPr lang="en-US" sz="2000" dirty="0" smtClean="0"/>
              <a:t>(no cycle/</a:t>
            </a:r>
            <a:r>
              <a:rPr lang="en-US" sz="2000" dirty="0" err="1" smtClean="0"/>
              <a:t>inst</a:t>
            </a:r>
            <a:r>
              <a:rPr lang="en-US" sz="2000" dirty="0" smtClean="0"/>
              <a:t> count printed)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Dec 2,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Franklin Gothic Book"/>
              </a:rPr>
              <a:t>T08-</a:t>
            </a:r>
            <a:fld id="{BE49CFAA-92BB-45AE-A2AC-2CF4188AC6C8}" type="slidenum">
              <a:rPr lang="en-US" smtClean="0">
                <a:latin typeface="Franklin Gothic Book"/>
              </a:rPr>
              <a:pPr>
                <a:defRPr/>
              </a:pPr>
              <a:t>13</a:t>
            </a:fld>
            <a:endParaRPr lang="en-US" dirty="0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4861" y="3306002"/>
            <a:ext cx="8827709" cy="830997"/>
          </a:xfrm>
          <a:prstGeom prst="rect">
            <a:avLst/>
          </a:prstGeom>
          <a:solidFill>
            <a:srgbClr val="F2F2F2"/>
          </a:solidFill>
          <a:ln>
            <a:solidFill>
              <a:srgbClr val="40458C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Inconsolata"/>
                <a:cs typeface="Inconsolata"/>
              </a:rPr>
              <a:t>---- ../../programs/build/</a:t>
            </a:r>
            <a:r>
              <a:rPr lang="en-US" sz="1600" dirty="0" err="1">
                <a:latin typeface="Inconsolata"/>
                <a:cs typeface="Inconsolata"/>
              </a:rPr>
              <a:t>mc_bench</a:t>
            </a:r>
            <a:r>
              <a:rPr lang="en-US" sz="1600" dirty="0">
                <a:latin typeface="Inconsolata"/>
                <a:cs typeface="Inconsolata"/>
              </a:rPr>
              <a:t>/</a:t>
            </a:r>
            <a:r>
              <a:rPr lang="en-US" sz="1600" dirty="0" err="1">
                <a:latin typeface="Inconsolata"/>
                <a:cs typeface="Inconsolata"/>
              </a:rPr>
              <a:t>vmh</a:t>
            </a:r>
            <a:r>
              <a:rPr lang="en-US" sz="1600" dirty="0">
                <a:latin typeface="Inconsolata"/>
                <a:cs typeface="Inconsolata"/>
              </a:rPr>
              <a:t>/</a:t>
            </a:r>
            <a:r>
              <a:rPr lang="en-US" sz="1600" dirty="0" err="1">
                <a:latin typeface="Inconsolata"/>
                <a:cs typeface="Inconsolata"/>
              </a:rPr>
              <a:t>mc_print.riscv.vmh</a:t>
            </a:r>
            <a:r>
              <a:rPr lang="en-US" sz="1600" dirty="0">
                <a:latin typeface="Inconsolata"/>
                <a:cs typeface="Inconsolata"/>
              </a:rPr>
              <a:t> ----</a:t>
            </a:r>
          </a:p>
          <a:p>
            <a:r>
              <a:rPr lang="en-US" sz="1600" dirty="0">
                <a:latin typeface="Inconsolata"/>
                <a:cs typeface="Inconsolata"/>
              </a:rPr>
              <a:t>01</a:t>
            </a:r>
          </a:p>
          <a:p>
            <a:r>
              <a:rPr lang="en-US" sz="1600" dirty="0">
                <a:latin typeface="Inconsolata"/>
                <a:cs typeface="Inconsolata"/>
              </a:rPr>
              <a:t>PASSED</a:t>
            </a:r>
          </a:p>
        </p:txBody>
      </p:sp>
    </p:spTree>
    <p:extLst>
      <p:ext uri="{BB962C8B-B14F-4D97-AF65-F5344CB8AC3E}">
        <p14:creationId xmlns:p14="http://schemas.microsoft.com/office/powerpoint/2010/main" val="3012625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Multicore Programs:</a:t>
            </a:r>
            <a:br>
              <a:rPr lang="en-US" sz="4000" dirty="0"/>
            </a:br>
            <a:r>
              <a:rPr lang="en-US" sz="4000" dirty="0" err="1" smtClean="0">
                <a:latin typeface="Inconsolata"/>
                <a:cs typeface="Inconsolata"/>
              </a:rPr>
              <a:t>mc_hello</a:t>
            </a:r>
            <a:endParaRPr lang="en-US" sz="4000" dirty="0">
              <a:latin typeface="Inconsolata"/>
              <a:cs typeface="Inconsolat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695" y="1496786"/>
            <a:ext cx="8305800" cy="4114800"/>
          </a:xfrm>
        </p:spPr>
        <p:txBody>
          <a:bodyPr/>
          <a:lstStyle/>
          <a:p>
            <a:r>
              <a:rPr lang="en-US" sz="2400" dirty="0" smtClean="0"/>
              <a:t>Core 0 passes each character of a string to core 1</a:t>
            </a:r>
          </a:p>
          <a:p>
            <a:r>
              <a:rPr lang="en-US" sz="2400" dirty="0" smtClean="0"/>
              <a:t>Core 1 prints each character it receives</a:t>
            </a:r>
          </a:p>
          <a:p>
            <a:r>
              <a:rPr lang="en-US" sz="2400" dirty="0" smtClean="0"/>
              <a:t>Sample output</a:t>
            </a:r>
            <a:r>
              <a:rPr lang="en-US" sz="2400" dirty="0" smtClean="0"/>
              <a:t>:</a:t>
            </a:r>
            <a:endParaRPr lang="en-US" sz="2400" dirty="0"/>
          </a:p>
          <a:p>
            <a:pPr lvl="1"/>
            <a:r>
              <a:rPr lang="en-US" sz="2000" dirty="0"/>
              <a:t>(no cycle/</a:t>
            </a:r>
            <a:r>
              <a:rPr lang="en-US" sz="2000" dirty="0" err="1"/>
              <a:t>inst</a:t>
            </a:r>
            <a:r>
              <a:rPr lang="en-US" sz="2000" dirty="0"/>
              <a:t> count printed)</a:t>
            </a:r>
          </a:p>
          <a:p>
            <a:pPr lvl="1"/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Dec 2,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Franklin Gothic Book"/>
              </a:rPr>
              <a:t>T08-</a:t>
            </a:r>
            <a:fld id="{BE49CFAA-92BB-45AE-A2AC-2CF4188AC6C8}" type="slidenum">
              <a:rPr lang="en-US" smtClean="0">
                <a:latin typeface="Franklin Gothic Book"/>
              </a:rPr>
              <a:pPr>
                <a:defRPr/>
              </a:pPr>
              <a:t>14</a:t>
            </a:fld>
            <a:endParaRPr lang="en-US" dirty="0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3975" y="3236158"/>
            <a:ext cx="8874881" cy="1323439"/>
          </a:xfrm>
          <a:prstGeom prst="rect">
            <a:avLst/>
          </a:prstGeom>
          <a:solidFill>
            <a:srgbClr val="F2F2F2"/>
          </a:solidFill>
          <a:ln>
            <a:solidFill>
              <a:srgbClr val="40458C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Inconsolata"/>
                <a:cs typeface="Inconsolata"/>
              </a:rPr>
              <a:t>---- ../../programs/build/</a:t>
            </a:r>
            <a:r>
              <a:rPr lang="en-US" sz="1600" dirty="0" err="1">
                <a:latin typeface="Inconsolata"/>
                <a:cs typeface="Inconsolata"/>
              </a:rPr>
              <a:t>mc_bench</a:t>
            </a:r>
            <a:r>
              <a:rPr lang="en-US" sz="1600" dirty="0">
                <a:latin typeface="Inconsolata"/>
                <a:cs typeface="Inconsolata"/>
              </a:rPr>
              <a:t>/</a:t>
            </a:r>
            <a:r>
              <a:rPr lang="en-US" sz="1600" dirty="0" err="1">
                <a:latin typeface="Inconsolata"/>
                <a:cs typeface="Inconsolata"/>
              </a:rPr>
              <a:t>vmh</a:t>
            </a:r>
            <a:r>
              <a:rPr lang="en-US" sz="1600" dirty="0">
                <a:latin typeface="Inconsolata"/>
                <a:cs typeface="Inconsolata"/>
              </a:rPr>
              <a:t>/</a:t>
            </a:r>
            <a:r>
              <a:rPr lang="en-US" sz="1600" dirty="0" err="1">
                <a:latin typeface="Inconsolata"/>
                <a:cs typeface="Inconsolata"/>
              </a:rPr>
              <a:t>mc_hello.riscv.vmh</a:t>
            </a:r>
            <a:r>
              <a:rPr lang="en-US" sz="1600" dirty="0">
                <a:latin typeface="Inconsolata"/>
                <a:cs typeface="Inconsolata"/>
              </a:rPr>
              <a:t> ----</a:t>
            </a:r>
          </a:p>
          <a:p>
            <a:r>
              <a:rPr lang="en-US" sz="1600" dirty="0">
                <a:latin typeface="Inconsolata"/>
                <a:cs typeface="Inconsolata"/>
              </a:rPr>
              <a:t>Hello World!</a:t>
            </a:r>
          </a:p>
          <a:p>
            <a:r>
              <a:rPr lang="en-US" sz="1600" dirty="0">
                <a:latin typeface="Inconsolata"/>
                <a:cs typeface="Inconsolata"/>
              </a:rPr>
              <a:t>This message has been written to a software FIFO by core 0 and read and printed by core 1.</a:t>
            </a:r>
          </a:p>
          <a:p>
            <a:r>
              <a:rPr lang="en-US" sz="1600" dirty="0" smtClean="0">
                <a:latin typeface="Inconsolata"/>
                <a:cs typeface="Inconsolata"/>
              </a:rPr>
              <a:t>PASSED</a:t>
            </a:r>
            <a:endParaRPr lang="en-US" sz="1600" dirty="0">
              <a:latin typeface="Inconsolata"/>
              <a:cs typeface="Inconsolata"/>
            </a:endParaRPr>
          </a:p>
        </p:txBody>
      </p:sp>
    </p:spTree>
    <p:extLst>
      <p:ext uri="{BB962C8B-B14F-4D97-AF65-F5344CB8AC3E}">
        <p14:creationId xmlns:p14="http://schemas.microsoft.com/office/powerpoint/2010/main" val="1875061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Multicore Programs:</a:t>
            </a:r>
            <a:br>
              <a:rPr lang="en-US" dirty="0" smtClean="0"/>
            </a:br>
            <a:r>
              <a:rPr lang="en-US" dirty="0" err="1" smtClean="0">
                <a:latin typeface="Inconsolata"/>
                <a:cs typeface="Inconsolata"/>
              </a:rPr>
              <a:t>mc_produce_consume</a:t>
            </a:r>
            <a:endParaRPr lang="en-US" dirty="0">
              <a:latin typeface="Inconsolata"/>
              <a:cs typeface="Inconsolat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1587500"/>
            <a:ext cx="7772400" cy="4114800"/>
          </a:xfrm>
        </p:spPr>
        <p:txBody>
          <a:bodyPr/>
          <a:lstStyle/>
          <a:p>
            <a:r>
              <a:rPr lang="en-US" sz="2400" dirty="0" smtClean="0"/>
              <a:t>Larger version of </a:t>
            </a:r>
            <a:r>
              <a:rPr lang="en-US" sz="2400" dirty="0" err="1" smtClean="0"/>
              <a:t>mc_hello</a:t>
            </a:r>
            <a:endParaRPr lang="en-US" sz="2400" dirty="0" smtClean="0"/>
          </a:p>
          <a:p>
            <a:r>
              <a:rPr lang="en-US" sz="2400" dirty="0" smtClean="0"/>
              <a:t>Core 1 passes each element of an array to core 0</a:t>
            </a:r>
          </a:p>
          <a:p>
            <a:r>
              <a:rPr lang="en-US" sz="2400" dirty="0" smtClean="0"/>
              <a:t>Core 0 checks the data</a:t>
            </a:r>
          </a:p>
          <a:p>
            <a:r>
              <a:rPr lang="en-US" sz="2400" dirty="0" smtClean="0"/>
              <a:t>Sample output: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Dec 2,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Franklin Gothic Book"/>
              </a:rPr>
              <a:t>T08-</a:t>
            </a:r>
            <a:fld id="{BE49CFAA-92BB-45AE-A2AC-2CF4188AC6C8}" type="slidenum">
              <a:rPr lang="en-US" smtClean="0">
                <a:latin typeface="Franklin Gothic Book"/>
              </a:rPr>
              <a:pPr>
                <a:defRPr/>
              </a:pPr>
              <a:t>15</a:t>
            </a:fld>
            <a:endParaRPr lang="en-US" dirty="0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286" y="3471302"/>
            <a:ext cx="8987047" cy="2554545"/>
          </a:xfrm>
          <a:prstGeom prst="rect">
            <a:avLst/>
          </a:prstGeom>
          <a:solidFill>
            <a:srgbClr val="F2F2F2"/>
          </a:solidFill>
          <a:ln>
            <a:solidFill>
              <a:srgbClr val="40458C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Inconsolata"/>
                <a:cs typeface="Inconsolata"/>
              </a:rPr>
              <a:t>---- ../../programs/build/</a:t>
            </a:r>
            <a:r>
              <a:rPr lang="en-US" sz="1600" dirty="0" err="1">
                <a:latin typeface="Inconsolata"/>
                <a:cs typeface="Inconsolata"/>
              </a:rPr>
              <a:t>mc_bench</a:t>
            </a:r>
            <a:r>
              <a:rPr lang="en-US" sz="1600" dirty="0">
                <a:latin typeface="Inconsolata"/>
                <a:cs typeface="Inconsolata"/>
              </a:rPr>
              <a:t>/</a:t>
            </a:r>
            <a:r>
              <a:rPr lang="en-US" sz="1600" dirty="0" err="1">
                <a:latin typeface="Inconsolata"/>
                <a:cs typeface="Inconsolata"/>
              </a:rPr>
              <a:t>vmh</a:t>
            </a:r>
            <a:r>
              <a:rPr lang="en-US" sz="1600" dirty="0">
                <a:latin typeface="Inconsolata"/>
                <a:cs typeface="Inconsolata"/>
              </a:rPr>
              <a:t>/</a:t>
            </a:r>
            <a:r>
              <a:rPr lang="en-US" sz="1600" dirty="0" err="1">
                <a:latin typeface="Inconsolata"/>
                <a:cs typeface="Inconsolata"/>
              </a:rPr>
              <a:t>mc_produce_consume.riscv.vmh</a:t>
            </a:r>
            <a:r>
              <a:rPr lang="en-US" sz="1600" dirty="0">
                <a:latin typeface="Inconsolata"/>
                <a:cs typeface="Inconsolata"/>
              </a:rPr>
              <a:t> ----</a:t>
            </a:r>
          </a:p>
          <a:p>
            <a:r>
              <a:rPr lang="en-US" sz="1600" dirty="0">
                <a:latin typeface="Inconsolata"/>
                <a:cs typeface="Inconsolata"/>
              </a:rPr>
              <a:t>Benchmark </a:t>
            </a:r>
            <a:r>
              <a:rPr lang="en-US" sz="1600" dirty="0" err="1">
                <a:latin typeface="Inconsolata"/>
                <a:cs typeface="Inconsolata"/>
              </a:rPr>
              <a:t>mc_produce_consume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>
                <a:latin typeface="Inconsolata"/>
                <a:cs typeface="Inconsolata"/>
              </a:rPr>
              <a:t>Cycles (core 0) = </a:t>
            </a:r>
            <a:r>
              <a:rPr lang="en-US" sz="1600" dirty="0" smtClean="0">
                <a:latin typeface="Inconsolata"/>
                <a:cs typeface="Inconsolata"/>
              </a:rPr>
              <a:t>xxx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 err="1">
                <a:latin typeface="Inconsolata"/>
                <a:cs typeface="Inconsolata"/>
              </a:rPr>
              <a:t>Insts</a:t>
            </a:r>
            <a:r>
              <a:rPr lang="en-US" sz="1600" dirty="0">
                <a:latin typeface="Inconsolata"/>
                <a:cs typeface="Inconsolata"/>
              </a:rPr>
              <a:t>  (core 0) = </a:t>
            </a:r>
            <a:r>
              <a:rPr lang="en-US" sz="1600" dirty="0" smtClean="0">
                <a:latin typeface="Inconsolata"/>
                <a:cs typeface="Inconsolata"/>
              </a:rPr>
              <a:t>xxx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>
                <a:latin typeface="Inconsolata"/>
                <a:cs typeface="Inconsolata"/>
              </a:rPr>
              <a:t>Cycles (core 1) = </a:t>
            </a:r>
            <a:r>
              <a:rPr lang="en-US" sz="1600" dirty="0" smtClean="0">
                <a:latin typeface="Inconsolata"/>
                <a:cs typeface="Inconsolata"/>
              </a:rPr>
              <a:t>xxx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 err="1">
                <a:latin typeface="Inconsolata"/>
                <a:cs typeface="Inconsolata"/>
              </a:rPr>
              <a:t>Insts</a:t>
            </a:r>
            <a:r>
              <a:rPr lang="en-US" sz="1600" dirty="0">
                <a:latin typeface="Inconsolata"/>
                <a:cs typeface="Inconsolata"/>
              </a:rPr>
              <a:t>  (core 1) = </a:t>
            </a:r>
            <a:r>
              <a:rPr lang="en-US" sz="1600" dirty="0" smtClean="0">
                <a:latin typeface="Inconsolata"/>
                <a:cs typeface="Inconsolata"/>
              </a:rPr>
              <a:t>xxx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>
                <a:latin typeface="Inconsolata"/>
                <a:cs typeface="Inconsolata"/>
              </a:rPr>
              <a:t>Cycles  (total) = </a:t>
            </a:r>
            <a:r>
              <a:rPr lang="en-US" sz="1600" dirty="0" smtClean="0">
                <a:latin typeface="Inconsolata"/>
                <a:cs typeface="Inconsolata"/>
              </a:rPr>
              <a:t>xxx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 err="1">
                <a:latin typeface="Inconsolata"/>
                <a:cs typeface="Inconsolata"/>
              </a:rPr>
              <a:t>Insts</a:t>
            </a:r>
            <a:r>
              <a:rPr lang="en-US" sz="1600" dirty="0">
                <a:latin typeface="Inconsolata"/>
                <a:cs typeface="Inconsolata"/>
              </a:rPr>
              <a:t>   (total) = </a:t>
            </a:r>
            <a:r>
              <a:rPr lang="en-US" sz="1600" dirty="0" smtClean="0">
                <a:latin typeface="Inconsolata"/>
                <a:cs typeface="Inconsolata"/>
              </a:rPr>
              <a:t>xxx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>
                <a:latin typeface="Inconsolata"/>
                <a:cs typeface="Inconsolata"/>
              </a:rPr>
              <a:t>Return 0</a:t>
            </a:r>
          </a:p>
          <a:p>
            <a:r>
              <a:rPr lang="en-US" sz="1600" dirty="0" smtClean="0">
                <a:latin typeface="Inconsolata"/>
                <a:cs typeface="Inconsolata"/>
              </a:rPr>
              <a:t>PASSED</a:t>
            </a:r>
            <a:endParaRPr lang="en-US" sz="1600" dirty="0">
              <a:latin typeface="Inconsolata"/>
              <a:cs typeface="Inconsolat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3473" y="4663967"/>
            <a:ext cx="42334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Franklin Gothic Book"/>
              </a:rPr>
              <a:t>I</a:t>
            </a:r>
            <a:r>
              <a:rPr lang="en-US" dirty="0" smtClean="0">
                <a:latin typeface="Franklin Gothic Book"/>
              </a:rPr>
              <a:t>nstruction counts may vary due to variation in busy waiting time, so IPC is not a good performance metric.</a:t>
            </a:r>
          </a:p>
          <a:p>
            <a:r>
              <a:rPr lang="en-US" dirty="0" smtClean="0">
                <a:latin typeface="Franklin Gothic Book"/>
              </a:rPr>
              <a:t>Execute time is a better metric.</a:t>
            </a:r>
            <a:endParaRPr lang="en-US" dirty="0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4058279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Multicore Programs:</a:t>
            </a:r>
            <a:br>
              <a:rPr lang="en-US" sz="4000" dirty="0" smtClean="0"/>
            </a:br>
            <a:r>
              <a:rPr lang="en-US" sz="4000" dirty="0" smtClean="0">
                <a:latin typeface="Inconsolata"/>
                <a:cs typeface="Inconsolata"/>
              </a:rPr>
              <a:t>mc_{</a:t>
            </a:r>
            <a:r>
              <a:rPr lang="en-US" sz="4000" dirty="0" err="1" smtClean="0">
                <a:latin typeface="Inconsolata"/>
                <a:cs typeface="Inconsolata"/>
              </a:rPr>
              <a:t>median</a:t>
            </a:r>
            <a:r>
              <a:rPr lang="en-US" sz="4000" dirty="0" err="1">
                <a:latin typeface="Inconsolata"/>
                <a:cs typeface="Inconsolata"/>
              </a:rPr>
              <a:t>,</a:t>
            </a:r>
            <a:r>
              <a:rPr lang="en-US" sz="4000" dirty="0" err="1" smtClean="0">
                <a:latin typeface="Inconsolata"/>
                <a:cs typeface="Inconsolata"/>
              </a:rPr>
              <a:t>vvadd</a:t>
            </a:r>
            <a:r>
              <a:rPr lang="en-US" sz="4000" dirty="0" err="1">
                <a:latin typeface="Inconsolata"/>
                <a:cs typeface="Inconsolata"/>
              </a:rPr>
              <a:t>,</a:t>
            </a:r>
            <a:r>
              <a:rPr lang="en-US" sz="4000" dirty="0" err="1" smtClean="0">
                <a:latin typeface="Inconsolata"/>
                <a:cs typeface="Inconsolata"/>
              </a:rPr>
              <a:t>multiply</a:t>
            </a:r>
            <a:r>
              <a:rPr lang="en-US" sz="4000" dirty="0" smtClean="0">
                <a:latin typeface="Inconsolata"/>
                <a:cs typeface="Inconsolata"/>
              </a:rPr>
              <a:t>}</a:t>
            </a:r>
            <a:endParaRPr lang="en-US" sz="4000" dirty="0">
              <a:latin typeface="Inconsolata"/>
              <a:cs typeface="Inconsolat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11300"/>
            <a:ext cx="7772400" cy="4114800"/>
          </a:xfrm>
        </p:spPr>
        <p:txBody>
          <a:bodyPr/>
          <a:lstStyle/>
          <a:p>
            <a:r>
              <a:rPr lang="en-US" sz="2400" dirty="0"/>
              <a:t>D</a:t>
            </a:r>
            <a:r>
              <a:rPr lang="en-US" sz="2400" dirty="0" smtClean="0"/>
              <a:t>ata parallel: fork-join style</a:t>
            </a:r>
          </a:p>
          <a:p>
            <a:r>
              <a:rPr lang="en-US" sz="2400" dirty="0" smtClean="0"/>
              <a:t>Core 0 calculates first half results</a:t>
            </a:r>
          </a:p>
          <a:p>
            <a:r>
              <a:rPr lang="en-US" sz="2400" dirty="0" smtClean="0"/>
              <a:t>Core 1 calculates second half results</a:t>
            </a:r>
          </a:p>
          <a:p>
            <a:r>
              <a:rPr lang="en-US" sz="2400" dirty="0" smtClean="0"/>
              <a:t>Sample output: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Dec 2,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Franklin Gothic Book"/>
              </a:rPr>
              <a:t>T08-</a:t>
            </a:r>
            <a:fld id="{BE49CFAA-92BB-45AE-A2AC-2CF4188AC6C8}" type="slidenum">
              <a:rPr lang="en-US" smtClean="0">
                <a:latin typeface="Franklin Gothic Book"/>
              </a:rPr>
              <a:pPr>
                <a:defRPr/>
              </a:pPr>
              <a:t>16</a:t>
            </a:fld>
            <a:endParaRPr lang="en-US" dirty="0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0627" y="3340162"/>
            <a:ext cx="8868229" cy="2554545"/>
          </a:xfrm>
          <a:prstGeom prst="rect">
            <a:avLst/>
          </a:prstGeom>
          <a:solidFill>
            <a:srgbClr val="F2F2F2"/>
          </a:solidFill>
          <a:ln>
            <a:solidFill>
              <a:srgbClr val="40458C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Inconsolata"/>
                <a:cs typeface="Inconsolata"/>
              </a:rPr>
              <a:t>---- ../../programs/build/</a:t>
            </a:r>
            <a:r>
              <a:rPr lang="en-US" sz="1600" dirty="0" err="1">
                <a:latin typeface="Inconsolata"/>
                <a:cs typeface="Inconsolata"/>
              </a:rPr>
              <a:t>mc_bench</a:t>
            </a:r>
            <a:r>
              <a:rPr lang="en-US" sz="1600" dirty="0">
                <a:latin typeface="Inconsolata"/>
                <a:cs typeface="Inconsolata"/>
              </a:rPr>
              <a:t>/</a:t>
            </a:r>
            <a:r>
              <a:rPr lang="en-US" sz="1600" dirty="0" err="1">
                <a:latin typeface="Inconsolata"/>
                <a:cs typeface="Inconsolata"/>
              </a:rPr>
              <a:t>vmh</a:t>
            </a:r>
            <a:r>
              <a:rPr lang="en-US" sz="1600" dirty="0">
                <a:latin typeface="Inconsolata"/>
                <a:cs typeface="Inconsolata"/>
              </a:rPr>
              <a:t>/</a:t>
            </a:r>
            <a:r>
              <a:rPr lang="en-US" sz="1600" dirty="0" err="1">
                <a:latin typeface="Inconsolata"/>
                <a:cs typeface="Inconsolata"/>
              </a:rPr>
              <a:t>mc_median.riscv.vmh</a:t>
            </a:r>
            <a:r>
              <a:rPr lang="en-US" sz="1600" dirty="0">
                <a:latin typeface="Inconsolata"/>
                <a:cs typeface="Inconsolata"/>
              </a:rPr>
              <a:t> ----</a:t>
            </a:r>
          </a:p>
          <a:p>
            <a:r>
              <a:rPr lang="en-US" sz="1600" dirty="0">
                <a:latin typeface="Inconsolata"/>
                <a:cs typeface="Inconsolata"/>
              </a:rPr>
              <a:t>Benchmark </a:t>
            </a:r>
            <a:r>
              <a:rPr lang="en-US" sz="1600" dirty="0" err="1">
                <a:latin typeface="Inconsolata"/>
                <a:cs typeface="Inconsolata"/>
              </a:rPr>
              <a:t>mc_median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>
                <a:latin typeface="Inconsolata"/>
                <a:cs typeface="Inconsolata"/>
              </a:rPr>
              <a:t>Cycles (core 0) = </a:t>
            </a:r>
            <a:r>
              <a:rPr lang="en-US" sz="1600" dirty="0" smtClean="0">
                <a:latin typeface="Inconsolata"/>
                <a:cs typeface="Inconsolata"/>
              </a:rPr>
              <a:t>xxx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 err="1">
                <a:latin typeface="Inconsolata"/>
                <a:cs typeface="Inconsolata"/>
              </a:rPr>
              <a:t>Insts</a:t>
            </a:r>
            <a:r>
              <a:rPr lang="en-US" sz="1600" dirty="0">
                <a:latin typeface="Inconsolata"/>
                <a:cs typeface="Inconsolata"/>
              </a:rPr>
              <a:t>  (core 0) = </a:t>
            </a:r>
            <a:r>
              <a:rPr lang="en-US" sz="1600" dirty="0" smtClean="0">
                <a:latin typeface="Inconsolata"/>
                <a:cs typeface="Inconsolata"/>
              </a:rPr>
              <a:t>xxx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>
                <a:latin typeface="Inconsolata"/>
                <a:cs typeface="Inconsolata"/>
              </a:rPr>
              <a:t>Cycles (core 1) = </a:t>
            </a:r>
            <a:r>
              <a:rPr lang="en-US" sz="1600" dirty="0" smtClean="0">
                <a:latin typeface="Inconsolata"/>
                <a:cs typeface="Inconsolata"/>
              </a:rPr>
              <a:t>xxx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 err="1">
                <a:latin typeface="Inconsolata"/>
                <a:cs typeface="Inconsolata"/>
              </a:rPr>
              <a:t>Insts</a:t>
            </a:r>
            <a:r>
              <a:rPr lang="en-US" sz="1600" dirty="0">
                <a:latin typeface="Inconsolata"/>
                <a:cs typeface="Inconsolata"/>
              </a:rPr>
              <a:t>  (core 1) = </a:t>
            </a:r>
            <a:r>
              <a:rPr lang="en-US" sz="1600" dirty="0" smtClean="0">
                <a:latin typeface="Inconsolata"/>
                <a:cs typeface="Inconsolata"/>
              </a:rPr>
              <a:t>xxx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>
                <a:latin typeface="Inconsolata"/>
                <a:cs typeface="Inconsolata"/>
              </a:rPr>
              <a:t>Cycles  (total) = </a:t>
            </a:r>
            <a:r>
              <a:rPr lang="en-US" sz="1600" dirty="0" smtClean="0">
                <a:latin typeface="Inconsolata"/>
                <a:cs typeface="Inconsolata"/>
              </a:rPr>
              <a:t>xxx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 err="1">
                <a:latin typeface="Inconsolata"/>
                <a:cs typeface="Inconsolata"/>
              </a:rPr>
              <a:t>Insts</a:t>
            </a:r>
            <a:r>
              <a:rPr lang="en-US" sz="1600" dirty="0">
                <a:latin typeface="Inconsolata"/>
                <a:cs typeface="Inconsolata"/>
              </a:rPr>
              <a:t>   (total) = </a:t>
            </a:r>
            <a:r>
              <a:rPr lang="en-US" sz="1600" dirty="0" smtClean="0">
                <a:latin typeface="Inconsolata"/>
                <a:cs typeface="Inconsolata"/>
              </a:rPr>
              <a:t>xxx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>
                <a:latin typeface="Inconsolata"/>
                <a:cs typeface="Inconsolata"/>
              </a:rPr>
              <a:t>Return 0</a:t>
            </a:r>
          </a:p>
          <a:p>
            <a:r>
              <a:rPr lang="en-US" sz="1600" dirty="0" smtClean="0">
                <a:latin typeface="Inconsolata"/>
                <a:cs typeface="Inconsolata"/>
              </a:rPr>
              <a:t>PASSED</a:t>
            </a:r>
            <a:endParaRPr lang="en-US" sz="1600" dirty="0">
              <a:latin typeface="Inconsolata"/>
              <a:cs typeface="Inconsolata"/>
            </a:endParaRPr>
          </a:p>
        </p:txBody>
      </p:sp>
    </p:spTree>
    <p:extLst>
      <p:ext uri="{BB962C8B-B14F-4D97-AF65-F5344CB8AC3E}">
        <p14:creationId xmlns:p14="http://schemas.microsoft.com/office/powerpoint/2010/main" val="1154432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Multicore Programs:</a:t>
            </a:r>
            <a:br>
              <a:rPr lang="en-US" sz="4000" dirty="0" smtClean="0"/>
            </a:br>
            <a:r>
              <a:rPr lang="en-US" sz="4000" dirty="0" err="1" smtClean="0">
                <a:latin typeface="Inconsolata"/>
                <a:cs typeface="Inconsolata"/>
              </a:rPr>
              <a:t>mc_dekker</a:t>
            </a:r>
            <a:endParaRPr lang="en-US" sz="4000" dirty="0">
              <a:latin typeface="Inconsolata"/>
              <a:cs typeface="Inconsolat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11678"/>
            <a:ext cx="7772400" cy="4114800"/>
          </a:xfrm>
        </p:spPr>
        <p:txBody>
          <a:bodyPr/>
          <a:lstStyle/>
          <a:p>
            <a:r>
              <a:rPr lang="en-US" sz="2400" dirty="0" smtClean="0"/>
              <a:t>Two cores contend for a </a:t>
            </a:r>
            <a:r>
              <a:rPr lang="en-US" sz="2400" dirty="0" err="1" smtClean="0"/>
              <a:t>mutex</a:t>
            </a:r>
            <a:r>
              <a:rPr lang="en-US" sz="2400" dirty="0" smtClean="0"/>
              <a:t> (Dekker’s </a:t>
            </a:r>
            <a:r>
              <a:rPr lang="en-US" sz="2400" dirty="0" smtClean="0"/>
              <a:t>algorithm)</a:t>
            </a:r>
            <a:endParaRPr lang="en-US" sz="2400" dirty="0" smtClean="0"/>
          </a:p>
          <a:p>
            <a:r>
              <a:rPr lang="en-US" sz="2400" dirty="0" smtClean="0"/>
              <a:t>After getting into critical section</a:t>
            </a:r>
          </a:p>
          <a:p>
            <a:pPr lvl="1"/>
            <a:r>
              <a:rPr lang="en-US" sz="2000" dirty="0" smtClean="0"/>
              <a:t>increment/decrement shared counter, print core ID</a:t>
            </a:r>
          </a:p>
          <a:p>
            <a:r>
              <a:rPr lang="en-US" sz="2400" dirty="0" smtClean="0"/>
              <a:t>Sample output: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Dec 2,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Franklin Gothic Book"/>
              </a:rPr>
              <a:t>T08-</a:t>
            </a:r>
            <a:fld id="{BE49CFAA-92BB-45AE-A2AC-2CF4188AC6C8}" type="slidenum">
              <a:rPr lang="en-US" smtClean="0">
                <a:latin typeface="Franklin Gothic Book"/>
              </a:rPr>
              <a:pPr>
                <a:defRPr/>
              </a:pPr>
              <a:t>17</a:t>
            </a:fld>
            <a:endParaRPr lang="en-US" dirty="0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362" y="3158092"/>
            <a:ext cx="8740019" cy="3539430"/>
          </a:xfrm>
          <a:prstGeom prst="rect">
            <a:avLst/>
          </a:prstGeom>
          <a:solidFill>
            <a:srgbClr val="F2F2F2"/>
          </a:solidFill>
          <a:ln>
            <a:solidFill>
              <a:srgbClr val="40458C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Inconsolata"/>
                <a:cs typeface="Inconsolata"/>
              </a:rPr>
              <a:t>---- ../../</a:t>
            </a:r>
            <a:r>
              <a:rPr lang="en-US" sz="1600" dirty="0" smtClean="0">
                <a:latin typeface="Inconsolata"/>
                <a:cs typeface="Inconsolata"/>
              </a:rPr>
              <a:t>programs/build/</a:t>
            </a:r>
            <a:r>
              <a:rPr lang="en-US" sz="1600" dirty="0" err="1" smtClean="0">
                <a:latin typeface="Inconsolata"/>
                <a:cs typeface="Inconsolata"/>
              </a:rPr>
              <a:t>mc_bench</a:t>
            </a:r>
            <a:r>
              <a:rPr lang="en-US" sz="1600" dirty="0" smtClean="0">
                <a:latin typeface="Inconsolata"/>
                <a:cs typeface="Inconsolata"/>
              </a:rPr>
              <a:t>/</a:t>
            </a:r>
            <a:r>
              <a:rPr lang="en-US" sz="1600" dirty="0" err="1" smtClean="0">
                <a:latin typeface="Inconsolata"/>
                <a:cs typeface="Inconsolata"/>
              </a:rPr>
              <a:t>vmh</a:t>
            </a:r>
            <a:r>
              <a:rPr lang="en-US" sz="1600" dirty="0" smtClean="0">
                <a:latin typeface="Inconsolata"/>
                <a:cs typeface="Inconsolata"/>
              </a:rPr>
              <a:t>/</a:t>
            </a:r>
            <a:r>
              <a:rPr lang="en-US" sz="1600" dirty="0" err="1" smtClean="0">
                <a:latin typeface="Inconsolata"/>
                <a:cs typeface="Inconsolata"/>
              </a:rPr>
              <a:t>mc_dekker.riscv.vmh</a:t>
            </a:r>
            <a:r>
              <a:rPr lang="en-US" sz="1600" dirty="0" smtClean="0">
                <a:latin typeface="Inconsolata"/>
                <a:cs typeface="Inconsolata"/>
              </a:rPr>
              <a:t> </a:t>
            </a:r>
            <a:r>
              <a:rPr lang="en-US" sz="1600" dirty="0">
                <a:latin typeface="Inconsolata"/>
                <a:cs typeface="Inconsolata"/>
              </a:rPr>
              <a:t>----</a:t>
            </a:r>
          </a:p>
          <a:p>
            <a:r>
              <a:rPr lang="en-US" sz="1600" dirty="0">
                <a:latin typeface="Inconsolata"/>
                <a:cs typeface="Inconsolata"/>
              </a:rPr>
              <a:t>Benchm1ark mc_1dekker1</a:t>
            </a:r>
          </a:p>
          <a:p>
            <a:r>
              <a:rPr lang="en-US" sz="1600" dirty="0" smtClean="0">
                <a:latin typeface="Inconsolata"/>
                <a:cs typeface="Inconsolata"/>
              </a:rPr>
              <a:t>100110...000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>
                <a:latin typeface="Inconsolata"/>
                <a:cs typeface="Inconsolata"/>
              </a:rPr>
              <a:t>Core 0 decrements counter by 600</a:t>
            </a:r>
          </a:p>
          <a:p>
            <a:r>
              <a:rPr lang="en-US" sz="1600" dirty="0">
                <a:latin typeface="Inconsolata"/>
                <a:cs typeface="Inconsolata"/>
              </a:rPr>
              <a:t>Core 1 increments counter by 900</a:t>
            </a:r>
          </a:p>
          <a:p>
            <a:r>
              <a:rPr lang="en-US" sz="1600" dirty="0">
                <a:latin typeface="Inconsolata"/>
                <a:cs typeface="Inconsolata"/>
              </a:rPr>
              <a:t>Final counter value = 300</a:t>
            </a:r>
          </a:p>
          <a:p>
            <a:r>
              <a:rPr lang="en-US" sz="1600" dirty="0">
                <a:latin typeface="Inconsolata"/>
                <a:cs typeface="Inconsolata"/>
              </a:rPr>
              <a:t>Cycles (core 0) = </a:t>
            </a:r>
            <a:r>
              <a:rPr lang="en-US" sz="1600" dirty="0" smtClean="0">
                <a:latin typeface="Inconsolata"/>
                <a:cs typeface="Inconsolata"/>
              </a:rPr>
              <a:t>xxx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 err="1">
                <a:latin typeface="Inconsolata"/>
                <a:cs typeface="Inconsolata"/>
              </a:rPr>
              <a:t>Insts</a:t>
            </a:r>
            <a:r>
              <a:rPr lang="en-US" sz="1600" dirty="0">
                <a:latin typeface="Inconsolata"/>
                <a:cs typeface="Inconsolata"/>
              </a:rPr>
              <a:t>  (core 0) = </a:t>
            </a:r>
            <a:r>
              <a:rPr lang="en-US" sz="1600" dirty="0" smtClean="0">
                <a:latin typeface="Inconsolata"/>
                <a:cs typeface="Inconsolata"/>
              </a:rPr>
              <a:t>xxx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>
                <a:latin typeface="Inconsolata"/>
                <a:cs typeface="Inconsolata"/>
              </a:rPr>
              <a:t>Cycles (core 1) = </a:t>
            </a:r>
            <a:r>
              <a:rPr lang="en-US" sz="1600" dirty="0" smtClean="0">
                <a:latin typeface="Inconsolata"/>
                <a:cs typeface="Inconsolata"/>
              </a:rPr>
              <a:t>xxx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 err="1">
                <a:latin typeface="Inconsolata"/>
                <a:cs typeface="Inconsolata"/>
              </a:rPr>
              <a:t>Insts</a:t>
            </a:r>
            <a:r>
              <a:rPr lang="en-US" sz="1600" dirty="0">
                <a:latin typeface="Inconsolata"/>
                <a:cs typeface="Inconsolata"/>
              </a:rPr>
              <a:t>  (core 1) = </a:t>
            </a:r>
            <a:r>
              <a:rPr lang="en-US" sz="1600" dirty="0" smtClean="0">
                <a:latin typeface="Inconsolata"/>
                <a:cs typeface="Inconsolata"/>
              </a:rPr>
              <a:t>xxx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>
                <a:latin typeface="Inconsolata"/>
                <a:cs typeface="Inconsolata"/>
              </a:rPr>
              <a:t>Cycles  (total) = </a:t>
            </a:r>
            <a:r>
              <a:rPr lang="en-US" sz="1600" dirty="0" smtClean="0">
                <a:latin typeface="Inconsolata"/>
                <a:cs typeface="Inconsolata"/>
              </a:rPr>
              <a:t>xxx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 err="1">
                <a:latin typeface="Inconsolata"/>
                <a:cs typeface="Inconsolata"/>
              </a:rPr>
              <a:t>Insts</a:t>
            </a:r>
            <a:r>
              <a:rPr lang="en-US" sz="1600" dirty="0">
                <a:latin typeface="Inconsolata"/>
                <a:cs typeface="Inconsolata"/>
              </a:rPr>
              <a:t>   (total) = </a:t>
            </a:r>
            <a:r>
              <a:rPr lang="en-US" sz="1600" dirty="0" smtClean="0">
                <a:latin typeface="Inconsolata"/>
                <a:cs typeface="Inconsolata"/>
              </a:rPr>
              <a:t>xxx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>
                <a:latin typeface="Inconsolata"/>
                <a:cs typeface="Inconsolata"/>
              </a:rPr>
              <a:t>Return 0</a:t>
            </a:r>
          </a:p>
          <a:p>
            <a:r>
              <a:rPr lang="en-US" sz="1600" dirty="0" smtClean="0">
                <a:latin typeface="Inconsolata"/>
                <a:cs typeface="Inconsolata"/>
              </a:rPr>
              <a:t>PASSED</a:t>
            </a:r>
            <a:endParaRPr lang="en-US" sz="1600" dirty="0">
              <a:latin typeface="Inconsolata"/>
              <a:cs typeface="Inconsolat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2903" y="5597650"/>
            <a:ext cx="3643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ranklin Gothic Book"/>
              </a:rPr>
              <a:t>For implementation with store queue, </a:t>
            </a:r>
            <a:r>
              <a:rPr lang="en-US" dirty="0" smtClean="0">
                <a:latin typeface="Franklin Gothic Book"/>
              </a:rPr>
              <a:t>a fence </a:t>
            </a:r>
            <a:r>
              <a:rPr lang="en-US" dirty="0" smtClean="0">
                <a:latin typeface="Franklin Gothic Book"/>
              </a:rPr>
              <a:t>is inserted in </a:t>
            </a:r>
            <a:r>
              <a:rPr lang="en-US" dirty="0" err="1" smtClean="0">
                <a:latin typeface="Franklin Gothic Book"/>
              </a:rPr>
              <a:t>mc_dekker</a:t>
            </a:r>
            <a:r>
              <a:rPr lang="en-US" dirty="0" smtClean="0">
                <a:latin typeface="Franklin Gothic Book"/>
              </a:rPr>
              <a:t>.</a:t>
            </a:r>
            <a:endParaRPr lang="en-US" dirty="0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58799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Multicore Programs:</a:t>
            </a:r>
            <a:br>
              <a:rPr lang="en-US" sz="4000" dirty="0" smtClean="0"/>
            </a:br>
            <a:r>
              <a:rPr lang="en-US" sz="4000" dirty="0" err="1" smtClean="0"/>
              <a:t>mc_spin_lock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209" y="1618397"/>
            <a:ext cx="7772400" cy="4114800"/>
          </a:xfrm>
        </p:spPr>
        <p:txBody>
          <a:bodyPr/>
          <a:lstStyle/>
          <a:p>
            <a:r>
              <a:rPr lang="en-US" sz="2400" dirty="0" smtClean="0"/>
              <a:t>Similar to </a:t>
            </a:r>
            <a:r>
              <a:rPr lang="en-US" sz="2400" dirty="0" err="1" smtClean="0"/>
              <a:t>mc_dekker</a:t>
            </a:r>
            <a:r>
              <a:rPr lang="en-US" sz="2400" dirty="0" smtClean="0"/>
              <a:t>, but use spin lock implemented by </a:t>
            </a:r>
            <a:r>
              <a:rPr lang="en-US" sz="2400" dirty="0" err="1" smtClean="0"/>
              <a:t>lr.w</a:t>
            </a:r>
            <a:r>
              <a:rPr lang="en-US" sz="2400" dirty="0" smtClean="0"/>
              <a:t>/</a:t>
            </a:r>
            <a:r>
              <a:rPr lang="en-US" sz="2400" dirty="0" err="1" smtClean="0"/>
              <a:t>sc.w</a:t>
            </a:r>
            <a:endParaRPr lang="en-US" sz="2400" dirty="0" smtClean="0"/>
          </a:p>
          <a:p>
            <a:r>
              <a:rPr lang="en-US" sz="2400" dirty="0" smtClean="0"/>
              <a:t>Sample output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Dec 2,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Franklin Gothic Book"/>
              </a:rPr>
              <a:t>T08-</a:t>
            </a:r>
            <a:fld id="{BE49CFAA-92BB-45AE-A2AC-2CF4188AC6C8}" type="slidenum">
              <a:rPr lang="en-US" smtClean="0">
                <a:latin typeface="Franklin Gothic Book"/>
              </a:rPr>
              <a:pPr>
                <a:defRPr/>
              </a:pPr>
              <a:t>18</a:t>
            </a:fld>
            <a:endParaRPr lang="en-US" dirty="0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9496" y="2992110"/>
            <a:ext cx="8851456" cy="3539430"/>
          </a:xfrm>
          <a:prstGeom prst="rect">
            <a:avLst/>
          </a:prstGeom>
          <a:solidFill>
            <a:srgbClr val="F2F2F2"/>
          </a:solidFill>
          <a:ln>
            <a:solidFill>
              <a:srgbClr val="40458C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Inconsolata"/>
                <a:cs typeface="Inconsolata"/>
              </a:rPr>
              <a:t>---- ../../programs/build/</a:t>
            </a:r>
            <a:r>
              <a:rPr lang="en-US" sz="1600" dirty="0" err="1">
                <a:latin typeface="Inconsolata"/>
                <a:cs typeface="Inconsolata"/>
              </a:rPr>
              <a:t>mc_bench</a:t>
            </a:r>
            <a:r>
              <a:rPr lang="en-US" sz="1600" dirty="0">
                <a:latin typeface="Inconsolata"/>
                <a:cs typeface="Inconsolata"/>
              </a:rPr>
              <a:t>/</a:t>
            </a:r>
            <a:r>
              <a:rPr lang="en-US" sz="1600" dirty="0" err="1">
                <a:latin typeface="Inconsolata"/>
                <a:cs typeface="Inconsolata"/>
              </a:rPr>
              <a:t>vmh</a:t>
            </a:r>
            <a:r>
              <a:rPr lang="en-US" sz="1600" dirty="0">
                <a:latin typeface="Inconsolata"/>
                <a:cs typeface="Inconsolata"/>
              </a:rPr>
              <a:t>/</a:t>
            </a:r>
            <a:r>
              <a:rPr lang="en-US" sz="1600" dirty="0" err="1">
                <a:latin typeface="Inconsolata"/>
                <a:cs typeface="Inconsolata"/>
              </a:rPr>
              <a:t>mc_spin_lock.riscv.vmh</a:t>
            </a:r>
            <a:r>
              <a:rPr lang="en-US" sz="1600" dirty="0">
                <a:latin typeface="Inconsolata"/>
                <a:cs typeface="Inconsolata"/>
              </a:rPr>
              <a:t> ----</a:t>
            </a:r>
          </a:p>
          <a:p>
            <a:r>
              <a:rPr lang="en-US" sz="1600" dirty="0">
                <a:latin typeface="Inconsolata"/>
                <a:cs typeface="Inconsolata"/>
              </a:rPr>
              <a:t>Bench1mark mc1_spin_l1ock</a:t>
            </a:r>
          </a:p>
          <a:p>
            <a:r>
              <a:rPr lang="en-US" sz="1600" dirty="0" smtClean="0">
                <a:latin typeface="Inconsolata"/>
                <a:cs typeface="Inconsolata"/>
              </a:rPr>
              <a:t>10101...000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>
                <a:latin typeface="Inconsolata"/>
                <a:cs typeface="Inconsolata"/>
              </a:rPr>
              <a:t>Core 0 increments counter by 300</a:t>
            </a:r>
          </a:p>
          <a:p>
            <a:r>
              <a:rPr lang="en-US" sz="1600" dirty="0">
                <a:latin typeface="Inconsolata"/>
                <a:cs typeface="Inconsolata"/>
              </a:rPr>
              <a:t>Core 1 increments counter by 600</a:t>
            </a:r>
          </a:p>
          <a:p>
            <a:r>
              <a:rPr lang="en-US" sz="1600" dirty="0">
                <a:latin typeface="Inconsolata"/>
                <a:cs typeface="Inconsolata"/>
              </a:rPr>
              <a:t>Final counter value = 900</a:t>
            </a:r>
          </a:p>
          <a:p>
            <a:r>
              <a:rPr lang="en-US" sz="1600" dirty="0" smtClean="0">
                <a:latin typeface="Inconsolata"/>
                <a:cs typeface="Inconsolata"/>
              </a:rPr>
              <a:t>Cycles </a:t>
            </a:r>
            <a:r>
              <a:rPr lang="en-US" sz="1600" dirty="0">
                <a:latin typeface="Inconsolata"/>
                <a:cs typeface="Inconsolata"/>
              </a:rPr>
              <a:t>(core 0) = </a:t>
            </a:r>
            <a:r>
              <a:rPr lang="en-US" sz="1600" dirty="0" smtClean="0">
                <a:latin typeface="Inconsolata"/>
                <a:cs typeface="Inconsolata"/>
              </a:rPr>
              <a:t>xxx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 err="1">
                <a:latin typeface="Inconsolata"/>
                <a:cs typeface="Inconsolata"/>
              </a:rPr>
              <a:t>Insts</a:t>
            </a:r>
            <a:r>
              <a:rPr lang="en-US" sz="1600" dirty="0">
                <a:latin typeface="Inconsolata"/>
                <a:cs typeface="Inconsolata"/>
              </a:rPr>
              <a:t>  (core 0) = </a:t>
            </a:r>
            <a:r>
              <a:rPr lang="en-US" sz="1600" dirty="0" smtClean="0">
                <a:latin typeface="Inconsolata"/>
                <a:cs typeface="Inconsolata"/>
              </a:rPr>
              <a:t>xxx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>
                <a:latin typeface="Inconsolata"/>
                <a:cs typeface="Inconsolata"/>
              </a:rPr>
              <a:t>Cycles (core 1) = </a:t>
            </a:r>
            <a:r>
              <a:rPr lang="en-US" sz="1600" dirty="0" smtClean="0">
                <a:latin typeface="Inconsolata"/>
                <a:cs typeface="Inconsolata"/>
              </a:rPr>
              <a:t>xxx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 err="1">
                <a:latin typeface="Inconsolata"/>
                <a:cs typeface="Inconsolata"/>
              </a:rPr>
              <a:t>Insts</a:t>
            </a:r>
            <a:r>
              <a:rPr lang="en-US" sz="1600" dirty="0">
                <a:latin typeface="Inconsolata"/>
                <a:cs typeface="Inconsolata"/>
              </a:rPr>
              <a:t>  (core 1) = </a:t>
            </a:r>
            <a:r>
              <a:rPr lang="en-US" sz="1600" dirty="0" smtClean="0">
                <a:latin typeface="Inconsolata"/>
                <a:cs typeface="Inconsolata"/>
              </a:rPr>
              <a:t>xxx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>
                <a:latin typeface="Inconsolata"/>
                <a:cs typeface="Inconsolata"/>
              </a:rPr>
              <a:t>Cycles  (total) = </a:t>
            </a:r>
            <a:r>
              <a:rPr lang="en-US" sz="1600" dirty="0" smtClean="0">
                <a:latin typeface="Inconsolata"/>
                <a:cs typeface="Inconsolata"/>
              </a:rPr>
              <a:t>xxx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 err="1">
                <a:latin typeface="Inconsolata"/>
                <a:cs typeface="Inconsolata"/>
              </a:rPr>
              <a:t>Insts</a:t>
            </a:r>
            <a:r>
              <a:rPr lang="en-US" sz="1600" dirty="0">
                <a:latin typeface="Inconsolata"/>
                <a:cs typeface="Inconsolata"/>
              </a:rPr>
              <a:t>   (total) = </a:t>
            </a:r>
            <a:r>
              <a:rPr lang="en-US" sz="1600" dirty="0" smtClean="0">
                <a:latin typeface="Inconsolata"/>
                <a:cs typeface="Inconsolata"/>
              </a:rPr>
              <a:t>xxx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>
                <a:latin typeface="Inconsolata"/>
                <a:cs typeface="Inconsolata"/>
              </a:rPr>
              <a:t>Return 0</a:t>
            </a:r>
          </a:p>
          <a:p>
            <a:r>
              <a:rPr lang="en-US" sz="1600" dirty="0" smtClean="0">
                <a:latin typeface="Inconsolata"/>
                <a:cs typeface="Inconsolata"/>
              </a:rPr>
              <a:t>PASSED</a:t>
            </a:r>
            <a:endParaRPr lang="en-US" sz="1600" dirty="0">
              <a:latin typeface="Inconsolata"/>
              <a:cs typeface="Inconsolata"/>
            </a:endParaRPr>
          </a:p>
        </p:txBody>
      </p:sp>
    </p:spTree>
    <p:extLst>
      <p:ext uri="{BB962C8B-B14F-4D97-AF65-F5344CB8AC3E}">
        <p14:creationId xmlns:p14="http://schemas.microsoft.com/office/powerpoint/2010/main" val="4018413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Multicore Programs:</a:t>
            </a:r>
            <a:br>
              <a:rPr lang="en-US" sz="4000" dirty="0" smtClean="0"/>
            </a:br>
            <a:r>
              <a:rPr lang="en-US" sz="4000" dirty="0" err="1" smtClean="0">
                <a:latin typeface="Inconsolata"/>
                <a:cs typeface="Inconsolata"/>
              </a:rPr>
              <a:t>mc_incrementers</a:t>
            </a:r>
            <a:endParaRPr lang="en-US" sz="4000" dirty="0">
              <a:latin typeface="Inconsolata"/>
              <a:cs typeface="Inconsolat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8744"/>
            <a:ext cx="8061135" cy="4114800"/>
          </a:xfrm>
        </p:spPr>
        <p:txBody>
          <a:bodyPr/>
          <a:lstStyle/>
          <a:p>
            <a:r>
              <a:rPr lang="en-US" sz="2400" dirty="0"/>
              <a:t>Similar to </a:t>
            </a:r>
            <a:r>
              <a:rPr lang="en-US" sz="2400" dirty="0" err="1"/>
              <a:t>mc_dekker</a:t>
            </a:r>
            <a:r>
              <a:rPr lang="en-US" sz="2400" dirty="0"/>
              <a:t>, but use </a:t>
            </a:r>
            <a:r>
              <a:rPr lang="en-US" sz="2400" dirty="0" smtClean="0"/>
              <a:t>atomic fetch-and-add </a:t>
            </a:r>
            <a:r>
              <a:rPr lang="en-US" sz="2400" dirty="0"/>
              <a:t>implemented by </a:t>
            </a:r>
            <a:r>
              <a:rPr lang="en-US" sz="2400" dirty="0" err="1" smtClean="0"/>
              <a:t>lr.w</a:t>
            </a:r>
            <a:r>
              <a:rPr lang="en-US" sz="2400" dirty="0" smtClean="0"/>
              <a:t>/</a:t>
            </a:r>
            <a:r>
              <a:rPr lang="en-US" sz="2400" dirty="0" err="1" smtClean="0"/>
              <a:t>sc.w</a:t>
            </a:r>
            <a:endParaRPr lang="en-US" sz="2400" dirty="0" smtClean="0"/>
          </a:p>
          <a:p>
            <a:r>
              <a:rPr lang="en-US" sz="2400" dirty="0" smtClean="0"/>
              <a:t>Core ID is not printed</a:t>
            </a:r>
            <a:endParaRPr lang="en-US" sz="2400" dirty="0"/>
          </a:p>
          <a:p>
            <a:r>
              <a:rPr lang="en-US" sz="2400" dirty="0"/>
              <a:t>Sample output: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Dec 2,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Franklin Gothic Book"/>
              </a:rPr>
              <a:t>T08-</a:t>
            </a:r>
            <a:fld id="{BE49CFAA-92BB-45AE-A2AC-2CF4188AC6C8}" type="slidenum">
              <a:rPr lang="en-US" smtClean="0">
                <a:latin typeface="Franklin Gothic Book"/>
              </a:rPr>
              <a:pPr>
                <a:defRPr/>
              </a:pPr>
              <a:t>19</a:t>
            </a:fld>
            <a:endParaRPr lang="en-US" dirty="0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1920" y="3149526"/>
            <a:ext cx="8818556" cy="3539430"/>
          </a:xfrm>
          <a:prstGeom prst="rect">
            <a:avLst/>
          </a:prstGeom>
          <a:solidFill>
            <a:srgbClr val="F2F2F2"/>
          </a:solidFill>
          <a:ln>
            <a:solidFill>
              <a:srgbClr val="40458C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Inconsolata"/>
                <a:cs typeface="Inconsolata"/>
              </a:rPr>
              <a:t>---- ../../programs/build/</a:t>
            </a:r>
            <a:r>
              <a:rPr lang="en-US" sz="1600" dirty="0" err="1">
                <a:latin typeface="Inconsolata"/>
                <a:cs typeface="Inconsolata"/>
              </a:rPr>
              <a:t>mc_bench</a:t>
            </a:r>
            <a:r>
              <a:rPr lang="en-US" sz="1600" dirty="0">
                <a:latin typeface="Inconsolata"/>
                <a:cs typeface="Inconsolata"/>
              </a:rPr>
              <a:t>/</a:t>
            </a:r>
            <a:r>
              <a:rPr lang="en-US" sz="1600" dirty="0" err="1">
                <a:latin typeface="Inconsolata"/>
                <a:cs typeface="Inconsolata"/>
              </a:rPr>
              <a:t>vmh</a:t>
            </a:r>
            <a:r>
              <a:rPr lang="en-US" sz="1600" dirty="0">
                <a:latin typeface="Inconsolata"/>
                <a:cs typeface="Inconsolata"/>
              </a:rPr>
              <a:t>/</a:t>
            </a:r>
            <a:r>
              <a:rPr lang="en-US" sz="1600" dirty="0" err="1">
                <a:latin typeface="Inconsolata"/>
                <a:cs typeface="Inconsolata"/>
              </a:rPr>
              <a:t>mc_incrementers.riscv.vmh</a:t>
            </a:r>
            <a:r>
              <a:rPr lang="en-US" sz="1600" dirty="0">
                <a:latin typeface="Inconsolata"/>
                <a:cs typeface="Inconsolata"/>
              </a:rPr>
              <a:t> ----</a:t>
            </a:r>
          </a:p>
          <a:p>
            <a:r>
              <a:rPr lang="en-US" sz="1600" dirty="0">
                <a:latin typeface="Inconsolata"/>
                <a:cs typeface="Inconsolata"/>
              </a:rPr>
              <a:t>Benchmark </a:t>
            </a:r>
            <a:r>
              <a:rPr lang="en-US" sz="1600" dirty="0" err="1">
                <a:latin typeface="Inconsolata"/>
                <a:cs typeface="Inconsolata"/>
              </a:rPr>
              <a:t>mc_incrementers</a:t>
            </a:r>
            <a:endParaRPr lang="en-US" sz="1600" dirty="0">
              <a:latin typeface="Inconsolata"/>
              <a:cs typeface="Inconsolata"/>
            </a:endParaRPr>
          </a:p>
          <a:p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>
                <a:latin typeface="Inconsolata"/>
                <a:cs typeface="Inconsolata"/>
              </a:rPr>
              <a:t>core0 had 1000 successes out of </a:t>
            </a:r>
            <a:r>
              <a:rPr lang="en-US" sz="1600" dirty="0" smtClean="0">
                <a:latin typeface="Inconsolata"/>
                <a:cs typeface="Inconsolata"/>
              </a:rPr>
              <a:t>xxx tries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>
                <a:latin typeface="Inconsolata"/>
                <a:cs typeface="Inconsolata"/>
              </a:rPr>
              <a:t>core1 had 1000 successes out of </a:t>
            </a:r>
            <a:r>
              <a:rPr lang="en-US" sz="1600" dirty="0" smtClean="0">
                <a:latin typeface="Inconsolata"/>
                <a:cs typeface="Inconsolata"/>
              </a:rPr>
              <a:t>xxx tries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 err="1">
                <a:latin typeface="Inconsolata"/>
                <a:cs typeface="Inconsolata"/>
              </a:rPr>
              <a:t>shared_count</a:t>
            </a:r>
            <a:r>
              <a:rPr lang="en-US" sz="1600" dirty="0">
                <a:latin typeface="Inconsolata"/>
                <a:cs typeface="Inconsolata"/>
              </a:rPr>
              <a:t> = 2000</a:t>
            </a:r>
          </a:p>
          <a:p>
            <a:r>
              <a:rPr lang="en-US" sz="1600" dirty="0">
                <a:latin typeface="Inconsolata"/>
                <a:cs typeface="Inconsolata"/>
              </a:rPr>
              <a:t>Cycles (core 0) = </a:t>
            </a:r>
            <a:r>
              <a:rPr lang="en-US" sz="1600" dirty="0" smtClean="0">
                <a:latin typeface="Inconsolata"/>
                <a:cs typeface="Inconsolata"/>
              </a:rPr>
              <a:t>xxx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 err="1">
                <a:latin typeface="Inconsolata"/>
                <a:cs typeface="Inconsolata"/>
              </a:rPr>
              <a:t>Insts</a:t>
            </a:r>
            <a:r>
              <a:rPr lang="en-US" sz="1600" dirty="0">
                <a:latin typeface="Inconsolata"/>
                <a:cs typeface="Inconsolata"/>
              </a:rPr>
              <a:t>  (core 0) = </a:t>
            </a:r>
            <a:r>
              <a:rPr lang="en-US" sz="1600" dirty="0" smtClean="0">
                <a:latin typeface="Inconsolata"/>
                <a:cs typeface="Inconsolata"/>
              </a:rPr>
              <a:t>xxx</a:t>
            </a:r>
          </a:p>
          <a:p>
            <a:r>
              <a:rPr lang="en-US" sz="1600" dirty="0" smtClean="0">
                <a:latin typeface="Inconsolata"/>
                <a:cs typeface="Inconsolata"/>
              </a:rPr>
              <a:t>Cycles (core 1) = xxx</a:t>
            </a:r>
          </a:p>
          <a:p>
            <a:r>
              <a:rPr lang="en-US" sz="1600" dirty="0" err="1" smtClean="0">
                <a:latin typeface="Inconsolata"/>
                <a:cs typeface="Inconsolata"/>
              </a:rPr>
              <a:t>Insts</a:t>
            </a:r>
            <a:r>
              <a:rPr lang="en-US" sz="1600" dirty="0" smtClean="0">
                <a:latin typeface="Inconsolata"/>
                <a:cs typeface="Inconsolata"/>
              </a:rPr>
              <a:t>  </a:t>
            </a:r>
            <a:r>
              <a:rPr lang="en-US" sz="1600" dirty="0">
                <a:latin typeface="Inconsolata"/>
                <a:cs typeface="Inconsolata"/>
              </a:rPr>
              <a:t>(core 1) = </a:t>
            </a:r>
            <a:r>
              <a:rPr lang="en-US" sz="1600" dirty="0" smtClean="0">
                <a:latin typeface="Inconsolata"/>
                <a:cs typeface="Inconsolata"/>
              </a:rPr>
              <a:t>xxx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>
                <a:latin typeface="Inconsolata"/>
                <a:cs typeface="Inconsolata"/>
              </a:rPr>
              <a:t>Cycles  (total) = </a:t>
            </a:r>
            <a:r>
              <a:rPr lang="en-US" sz="1600" dirty="0" smtClean="0">
                <a:latin typeface="Inconsolata"/>
                <a:cs typeface="Inconsolata"/>
              </a:rPr>
              <a:t>xxx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 err="1">
                <a:latin typeface="Inconsolata"/>
                <a:cs typeface="Inconsolata"/>
              </a:rPr>
              <a:t>Insts</a:t>
            </a:r>
            <a:r>
              <a:rPr lang="en-US" sz="1600" dirty="0">
                <a:latin typeface="Inconsolata"/>
                <a:cs typeface="Inconsolata"/>
              </a:rPr>
              <a:t>   (total) = </a:t>
            </a:r>
            <a:r>
              <a:rPr lang="en-US" sz="1600" dirty="0" smtClean="0">
                <a:latin typeface="Inconsolata"/>
                <a:cs typeface="Inconsolata"/>
              </a:rPr>
              <a:t>xxx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dirty="0">
                <a:latin typeface="Inconsolata"/>
                <a:cs typeface="Inconsolata"/>
              </a:rPr>
              <a:t>Return 0</a:t>
            </a:r>
          </a:p>
          <a:p>
            <a:r>
              <a:rPr lang="en-US" sz="1600" dirty="0" smtClean="0">
                <a:latin typeface="Inconsolata"/>
                <a:cs typeface="Inconsolata"/>
              </a:rPr>
              <a:t>PASSED</a:t>
            </a:r>
            <a:endParaRPr lang="en-US" sz="1600" dirty="0">
              <a:latin typeface="Inconsolata"/>
              <a:cs typeface="Inconsolata"/>
            </a:endParaRPr>
          </a:p>
        </p:txBody>
      </p:sp>
    </p:spTree>
    <p:extLst>
      <p:ext uri="{BB962C8B-B14F-4D97-AF65-F5344CB8AC3E}">
        <p14:creationId xmlns:p14="http://schemas.microsoft.com/office/powerpoint/2010/main" val="3349363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613" y="1517054"/>
            <a:ext cx="7772400" cy="4114800"/>
          </a:xfrm>
        </p:spPr>
        <p:txBody>
          <a:bodyPr/>
          <a:lstStyle/>
          <a:p>
            <a:r>
              <a:rPr lang="en-US" sz="2400" dirty="0" smtClean="0"/>
              <a:t>Deficiency about </a:t>
            </a:r>
            <a:r>
              <a:rPr lang="en-US" sz="2400" dirty="0" smtClean="0">
                <a:latin typeface="Inconsolata"/>
                <a:cs typeface="Inconsolata"/>
              </a:rPr>
              <a:t>$</a:t>
            </a:r>
            <a:r>
              <a:rPr lang="en-US" sz="2400" dirty="0" smtClean="0">
                <a:latin typeface="Inconsolata"/>
                <a:cs typeface="Inconsolata"/>
              </a:rPr>
              <a:t>display()</a:t>
            </a:r>
            <a:endParaRPr lang="en-US" sz="2400" dirty="0" smtClean="0">
              <a:latin typeface="Inconsolata"/>
              <a:cs typeface="Inconsolata"/>
            </a:endParaRPr>
          </a:p>
          <a:p>
            <a:pPr lvl="1"/>
            <a:r>
              <a:rPr lang="en-US" sz="2000" dirty="0" smtClean="0"/>
              <a:t>Everything shows up together</a:t>
            </a:r>
          </a:p>
          <a:p>
            <a:r>
              <a:rPr lang="en-US" sz="2400" dirty="0" smtClean="0"/>
              <a:t>Distinct log file for each module: </a:t>
            </a:r>
            <a:r>
              <a:rPr lang="en-US" sz="2400" dirty="0"/>
              <a:t>w</a:t>
            </a:r>
            <a:r>
              <a:rPr lang="en-US" sz="2400" dirty="0" smtClean="0"/>
              <a:t>rite to file</a:t>
            </a:r>
          </a:p>
          <a:p>
            <a:pPr lvl="1"/>
            <a:r>
              <a:rPr lang="en-US" sz="2000" dirty="0" smtClean="0"/>
              <a:t>Also see </a:t>
            </a:r>
            <a:r>
              <a:rPr lang="en-US" sz="2000" dirty="0" err="1" smtClean="0">
                <a:latin typeface="Inconsolata"/>
                <a:cs typeface="Inconsolata"/>
              </a:rPr>
              <a:t>src</a:t>
            </a:r>
            <a:r>
              <a:rPr lang="en-US" sz="2000" dirty="0" smtClean="0">
                <a:latin typeface="Inconsolata"/>
                <a:cs typeface="Inconsolata"/>
              </a:rPr>
              <a:t>/</a:t>
            </a:r>
            <a:r>
              <a:rPr lang="en-US" sz="2000" dirty="0" err="1" smtClean="0">
                <a:latin typeface="Inconsolata"/>
                <a:cs typeface="Inconsolata"/>
              </a:rPr>
              <a:t>unit_test</a:t>
            </a:r>
            <a:r>
              <a:rPr lang="en-US" sz="2000" dirty="0" smtClean="0">
                <a:latin typeface="Inconsolata"/>
                <a:cs typeface="Inconsolata"/>
              </a:rPr>
              <a:t>/</a:t>
            </a:r>
            <a:r>
              <a:rPr lang="en-US" sz="2000" dirty="0" err="1" smtClean="0">
                <a:latin typeface="Inconsolata"/>
                <a:cs typeface="Inconsolata"/>
              </a:rPr>
              <a:t>sc</a:t>
            </a:r>
            <a:r>
              <a:rPr lang="en-US" sz="2000" dirty="0" smtClean="0">
                <a:latin typeface="Inconsolata"/>
                <a:cs typeface="Inconsolata"/>
              </a:rPr>
              <a:t>-test/</a:t>
            </a:r>
            <a:r>
              <a:rPr lang="en-US" sz="2000" dirty="0" err="1" smtClean="0">
                <a:latin typeface="Inconsolata"/>
                <a:cs typeface="Inconsolata"/>
              </a:rPr>
              <a:t>Tb.bsv</a:t>
            </a:r>
            <a:endParaRPr lang="en-US" sz="2000" dirty="0">
              <a:latin typeface="Inconsolata"/>
              <a:cs typeface="Inconsolat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Dec 2,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Franklin Gothic Book"/>
              </a:rPr>
              <a:t>T08-</a:t>
            </a:r>
            <a:fld id="{BE49CFAA-92BB-45AE-A2AC-2CF4188AC6C8}" type="slidenum">
              <a:rPr lang="en-US" smtClean="0">
                <a:latin typeface="Franklin Gothic Book"/>
              </a:rPr>
              <a:pPr>
                <a:defRPr/>
              </a:pPr>
              <a:t>2</a:t>
            </a:fld>
            <a:endParaRPr lang="en-US" dirty="0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4376" y="3350119"/>
            <a:ext cx="8030482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Inconsolata"/>
                <a:cs typeface="Inconsolata"/>
              </a:rPr>
              <a:t>Ehr</a:t>
            </a:r>
            <a:r>
              <a:rPr lang="en-US" sz="1600" dirty="0">
                <a:latin typeface="Inconsolata"/>
                <a:cs typeface="Inconsolata"/>
              </a:rPr>
              <a:t>#(2, File) file &lt;- </a:t>
            </a:r>
            <a:r>
              <a:rPr lang="en-US" sz="1600" dirty="0" err="1">
                <a:latin typeface="Inconsolata"/>
                <a:cs typeface="Inconsolata"/>
              </a:rPr>
              <a:t>mkEhr</a:t>
            </a:r>
            <a:r>
              <a:rPr lang="en-US" sz="1600" dirty="0">
                <a:latin typeface="Inconsolata"/>
                <a:cs typeface="Inconsolata"/>
              </a:rPr>
              <a:t>(</a:t>
            </a:r>
            <a:r>
              <a:rPr lang="en-US" sz="1600" dirty="0" err="1">
                <a:latin typeface="Inconsolata"/>
                <a:cs typeface="Inconsolata"/>
              </a:rPr>
              <a:t>InvalidFile</a:t>
            </a:r>
            <a:r>
              <a:rPr lang="en-US" sz="1600" dirty="0" smtClean="0">
                <a:latin typeface="Inconsolata"/>
                <a:cs typeface="Inconsolata"/>
              </a:rPr>
              <a:t>);</a:t>
            </a:r>
          </a:p>
          <a:p>
            <a:r>
              <a:rPr lang="en-US" sz="1600" dirty="0" err="1" smtClean="0">
                <a:latin typeface="Inconsolata"/>
                <a:cs typeface="Inconsolata"/>
              </a:rPr>
              <a:t>Reg</a:t>
            </a:r>
            <a:r>
              <a:rPr lang="en-US" sz="1600" dirty="0">
                <a:latin typeface="Inconsolata"/>
                <a:cs typeface="Inconsolata"/>
              </a:rPr>
              <a:t>#(Bool) opened &lt;- </a:t>
            </a:r>
            <a:r>
              <a:rPr lang="en-US" sz="1600" dirty="0" err="1">
                <a:latin typeface="Inconsolata"/>
                <a:cs typeface="Inconsolata"/>
              </a:rPr>
              <a:t>mkReg</a:t>
            </a:r>
            <a:r>
              <a:rPr lang="en-US" sz="1600" dirty="0">
                <a:latin typeface="Inconsolata"/>
                <a:cs typeface="Inconsolata"/>
              </a:rPr>
              <a:t>(False</a:t>
            </a:r>
            <a:r>
              <a:rPr lang="en-US" sz="1600" dirty="0" smtClean="0">
                <a:latin typeface="Inconsolata"/>
                <a:cs typeface="Inconsolata"/>
              </a:rPr>
              <a:t>)</a:t>
            </a:r>
            <a:r>
              <a:rPr lang="en-US" sz="1600" dirty="0" smtClean="0">
                <a:latin typeface="Inconsolata"/>
                <a:cs typeface="Inconsolata"/>
              </a:rPr>
              <a:t>;</a:t>
            </a:r>
          </a:p>
          <a:p>
            <a:endParaRPr lang="en-US" sz="1600" dirty="0" smtClean="0">
              <a:latin typeface="Inconsolata"/>
              <a:cs typeface="Inconsolata"/>
            </a:endParaRPr>
          </a:p>
          <a:p>
            <a:r>
              <a:rPr lang="en-US" sz="1600" b="1" dirty="0" smtClean="0">
                <a:latin typeface="Inconsolata"/>
                <a:cs typeface="Inconsolata"/>
              </a:rPr>
              <a:t>rule</a:t>
            </a:r>
            <a:r>
              <a:rPr lang="en-US" sz="1600" dirty="0" smtClean="0">
                <a:latin typeface="Inconsolata"/>
                <a:cs typeface="Inconsolata"/>
              </a:rPr>
              <a:t> </a:t>
            </a:r>
            <a:r>
              <a:rPr lang="en-US" sz="1600" dirty="0" err="1">
                <a:latin typeface="Inconsolata"/>
                <a:cs typeface="Inconsolata"/>
              </a:rPr>
              <a:t>doOpenFile</a:t>
            </a:r>
            <a:r>
              <a:rPr lang="en-US" sz="1600" dirty="0">
                <a:latin typeface="Inconsolata"/>
                <a:cs typeface="Inconsolata"/>
              </a:rPr>
              <a:t>(!opened);</a:t>
            </a:r>
          </a:p>
          <a:p>
            <a:r>
              <a:rPr lang="en-US" sz="1600" dirty="0" smtClean="0">
                <a:latin typeface="Inconsolata"/>
                <a:cs typeface="Inconsolata"/>
              </a:rPr>
              <a:t>  </a:t>
            </a:r>
            <a:r>
              <a:rPr lang="en-US" sz="1600" b="1" dirty="0" smtClean="0">
                <a:latin typeface="Inconsolata"/>
                <a:cs typeface="Inconsolata"/>
              </a:rPr>
              <a:t>let</a:t>
            </a:r>
            <a:r>
              <a:rPr lang="en-US" sz="1600" dirty="0" smtClean="0">
                <a:latin typeface="Inconsolata"/>
                <a:cs typeface="Inconsolata"/>
              </a:rPr>
              <a:t> </a:t>
            </a:r>
            <a:r>
              <a:rPr lang="en-US" sz="1600" dirty="0">
                <a:latin typeface="Inconsolata"/>
                <a:cs typeface="Inconsolata"/>
              </a:rPr>
              <a:t>f &lt;- </a:t>
            </a:r>
            <a:r>
              <a:rPr lang="en-US" sz="1600" b="1" dirty="0">
                <a:latin typeface="Inconsolata"/>
                <a:cs typeface="Inconsolata"/>
              </a:rPr>
              <a:t>$</a:t>
            </a:r>
            <a:r>
              <a:rPr lang="en-US" sz="1600" b="1" dirty="0" err="1">
                <a:latin typeface="Inconsolata"/>
                <a:cs typeface="Inconsolata"/>
              </a:rPr>
              <a:t>fopen</a:t>
            </a:r>
            <a:r>
              <a:rPr lang="en-US" sz="1600" dirty="0" smtClean="0">
                <a:latin typeface="Inconsolata"/>
                <a:cs typeface="Inconsolata"/>
              </a:rPr>
              <a:t>(</a:t>
            </a:r>
            <a:r>
              <a:rPr lang="en-US" sz="1600" dirty="0" smtClean="0">
                <a:latin typeface="Inconsolata"/>
                <a:cs typeface="Inconsolata"/>
              </a:rPr>
              <a:t>"</a:t>
            </a:r>
            <a:r>
              <a:rPr lang="en-US" sz="1600" dirty="0" err="1" smtClean="0">
                <a:latin typeface="Inconsolata"/>
                <a:cs typeface="Inconsolata"/>
              </a:rPr>
              <a:t>a.txt</a:t>
            </a:r>
            <a:r>
              <a:rPr lang="en-US" sz="1600" dirty="0" smtClean="0">
                <a:latin typeface="Inconsolata"/>
                <a:cs typeface="Inconsolata"/>
              </a:rPr>
              <a:t>", </a:t>
            </a:r>
            <a:r>
              <a:rPr lang="en-US" sz="1600" dirty="0">
                <a:latin typeface="Inconsolata"/>
                <a:cs typeface="Inconsolata"/>
              </a:rPr>
              <a:t>"w");</a:t>
            </a:r>
          </a:p>
          <a:p>
            <a:r>
              <a:rPr lang="en-US" sz="1600" dirty="0" smtClean="0">
                <a:latin typeface="Inconsolata"/>
                <a:cs typeface="Inconsolata"/>
              </a:rPr>
              <a:t>  </a:t>
            </a:r>
            <a:r>
              <a:rPr lang="en-US" sz="1600" b="1" dirty="0" smtClean="0">
                <a:latin typeface="Inconsolata"/>
                <a:cs typeface="Inconsolata"/>
              </a:rPr>
              <a:t>if</a:t>
            </a:r>
            <a:r>
              <a:rPr lang="en-US" sz="1600" dirty="0" smtClean="0">
                <a:latin typeface="Inconsolata"/>
                <a:cs typeface="Inconsolata"/>
              </a:rPr>
              <a:t> (</a:t>
            </a:r>
            <a:r>
              <a:rPr lang="en-US" sz="1600" dirty="0" smtClean="0">
                <a:latin typeface="Inconsolata"/>
                <a:cs typeface="Inconsolata"/>
              </a:rPr>
              <a:t>f </a:t>
            </a:r>
            <a:r>
              <a:rPr lang="en-US" sz="1600" dirty="0">
                <a:latin typeface="Inconsolata"/>
                <a:cs typeface="Inconsolata"/>
              </a:rPr>
              <a:t>== </a:t>
            </a:r>
            <a:r>
              <a:rPr lang="en-US" sz="1600" dirty="0" err="1">
                <a:latin typeface="Inconsolata"/>
                <a:cs typeface="Inconsolata"/>
              </a:rPr>
              <a:t>InvalidFile</a:t>
            </a:r>
            <a:r>
              <a:rPr lang="en-US" sz="1600" dirty="0" smtClean="0">
                <a:latin typeface="Inconsolata"/>
                <a:cs typeface="Inconsolata"/>
              </a:rPr>
              <a:t>) </a:t>
            </a:r>
            <a:r>
              <a:rPr lang="en-US" sz="1600" b="1" dirty="0" smtClean="0">
                <a:latin typeface="Inconsolata"/>
                <a:cs typeface="Inconsolata"/>
              </a:rPr>
              <a:t>$finish</a:t>
            </a:r>
            <a:r>
              <a:rPr lang="en-US" sz="1600" dirty="0" smtClean="0">
                <a:latin typeface="Inconsolata"/>
                <a:cs typeface="Inconsolata"/>
              </a:rPr>
              <a:t>;</a:t>
            </a:r>
          </a:p>
          <a:p>
            <a:r>
              <a:rPr lang="en-US" sz="1600" dirty="0">
                <a:latin typeface="Inconsolata"/>
                <a:cs typeface="Inconsolata"/>
              </a:rPr>
              <a:t> </a:t>
            </a:r>
            <a:r>
              <a:rPr lang="en-US" sz="1600" dirty="0" smtClean="0">
                <a:latin typeface="Inconsolata"/>
                <a:cs typeface="Inconsolata"/>
              </a:rPr>
              <a:t> file[0</a:t>
            </a:r>
            <a:r>
              <a:rPr lang="en-US" sz="1600" dirty="0">
                <a:latin typeface="Inconsolata"/>
                <a:cs typeface="Inconsolata"/>
              </a:rPr>
              <a:t>] &lt;= f</a:t>
            </a:r>
            <a:r>
              <a:rPr lang="en-US" sz="1600" dirty="0" smtClean="0">
                <a:latin typeface="Inconsolata"/>
                <a:cs typeface="Inconsolata"/>
              </a:rPr>
              <a:t>; opened </a:t>
            </a:r>
            <a:r>
              <a:rPr lang="en-US" sz="1600" dirty="0">
                <a:latin typeface="Inconsolata"/>
                <a:cs typeface="Inconsolata"/>
              </a:rPr>
              <a:t>&lt;= True;</a:t>
            </a:r>
          </a:p>
          <a:p>
            <a:r>
              <a:rPr lang="en-US" sz="1600" b="1" dirty="0" err="1" smtClean="0">
                <a:latin typeface="Inconsolata"/>
                <a:cs typeface="Inconsolata"/>
              </a:rPr>
              <a:t>endrule</a:t>
            </a:r>
            <a:endParaRPr lang="en-US" sz="1600" b="1" dirty="0" smtClean="0">
              <a:latin typeface="Inconsolata"/>
              <a:cs typeface="Inconsolata"/>
            </a:endParaRPr>
          </a:p>
          <a:p>
            <a:endParaRPr lang="en-US" sz="1600" b="1" dirty="0">
              <a:latin typeface="Inconsolata"/>
              <a:cs typeface="Inconsolata"/>
            </a:endParaRPr>
          </a:p>
          <a:p>
            <a:r>
              <a:rPr lang="en-US" sz="1600" b="1" dirty="0" smtClean="0">
                <a:latin typeface="Inconsolata"/>
                <a:cs typeface="Inconsolata"/>
              </a:rPr>
              <a:t>rule</a:t>
            </a:r>
            <a:r>
              <a:rPr lang="en-US" sz="1600" dirty="0" smtClean="0">
                <a:latin typeface="Inconsolata"/>
                <a:cs typeface="Inconsolata"/>
              </a:rPr>
              <a:t> </a:t>
            </a:r>
            <a:r>
              <a:rPr lang="en-US" sz="1600" dirty="0" err="1">
                <a:latin typeface="Inconsolata"/>
                <a:cs typeface="Inconsolata"/>
              </a:rPr>
              <a:t>doPrint</a:t>
            </a:r>
            <a:r>
              <a:rPr lang="en-US" sz="1600" dirty="0">
                <a:latin typeface="Inconsolata"/>
                <a:cs typeface="Inconsolata"/>
              </a:rPr>
              <a:t>;</a:t>
            </a:r>
          </a:p>
          <a:p>
            <a:r>
              <a:rPr lang="en-US" sz="1600" dirty="0" smtClean="0">
                <a:latin typeface="Inconsolata"/>
                <a:cs typeface="Inconsolata"/>
              </a:rPr>
              <a:t>  </a:t>
            </a:r>
            <a:r>
              <a:rPr lang="en-US" sz="1600" b="1" dirty="0" smtClean="0">
                <a:latin typeface="Inconsolata"/>
                <a:cs typeface="Inconsolata"/>
              </a:rPr>
              <a:t>$</a:t>
            </a:r>
            <a:r>
              <a:rPr lang="en-US" sz="1600" b="1" dirty="0" err="1">
                <a:latin typeface="Inconsolata"/>
                <a:cs typeface="Inconsolata"/>
              </a:rPr>
              <a:t>fwrite</a:t>
            </a:r>
            <a:r>
              <a:rPr lang="en-US" sz="1600" dirty="0">
                <a:latin typeface="Inconsolata"/>
                <a:cs typeface="Inconsolata"/>
              </a:rPr>
              <a:t>(file[1], </a:t>
            </a:r>
            <a:r>
              <a:rPr lang="en-US" sz="1600" dirty="0" smtClean="0">
                <a:latin typeface="Inconsolata"/>
                <a:cs typeface="Inconsolata"/>
              </a:rPr>
              <a:t>"Hello world\n");</a:t>
            </a:r>
            <a:endParaRPr lang="en-US" sz="1600" dirty="0">
              <a:latin typeface="Inconsolata"/>
              <a:cs typeface="Inconsolata"/>
            </a:endParaRPr>
          </a:p>
          <a:p>
            <a:r>
              <a:rPr lang="en-US" sz="1600" b="1" dirty="0" err="1" smtClean="0">
                <a:latin typeface="Inconsolata"/>
                <a:cs typeface="Inconsolata"/>
              </a:rPr>
              <a:t>endrule</a:t>
            </a:r>
            <a:endParaRPr lang="en-US" sz="1600" b="1" dirty="0">
              <a:latin typeface="Inconsolata"/>
              <a:cs typeface="Inconsolat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62559" y="4324358"/>
            <a:ext cx="26250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Franklin Gothic Book"/>
              </a:rPr>
              <a:t>Writing to </a:t>
            </a:r>
            <a:r>
              <a:rPr lang="en-US" dirty="0" err="1" smtClean="0">
                <a:latin typeface="Franklin Gothic Book"/>
              </a:rPr>
              <a:t>InvalidFile</a:t>
            </a:r>
            <a:r>
              <a:rPr lang="en-US" dirty="0" smtClean="0">
                <a:latin typeface="Franklin Gothic Book"/>
              </a:rPr>
              <a:t> will cause </a:t>
            </a:r>
            <a:r>
              <a:rPr lang="en-US" dirty="0" err="1" smtClean="0">
                <a:latin typeface="Franklin Gothic Book"/>
              </a:rPr>
              <a:t>segfault</a:t>
            </a:r>
            <a:r>
              <a:rPr lang="en-US" dirty="0" smtClean="0">
                <a:latin typeface="Franklin Gothic Book"/>
              </a:rPr>
              <a:t>.</a:t>
            </a:r>
          </a:p>
          <a:p>
            <a:pPr algn="r"/>
            <a:endParaRPr lang="en-US" dirty="0">
              <a:latin typeface="Franklin Gothic Book"/>
            </a:endParaRPr>
          </a:p>
          <a:p>
            <a:pPr algn="r"/>
            <a:r>
              <a:rPr lang="en-US" dirty="0" smtClean="0">
                <a:latin typeface="Franklin Gothic Book"/>
              </a:rPr>
              <a:t>Use EHR if the logic will call </a:t>
            </a:r>
            <a:r>
              <a:rPr lang="en-US" dirty="0" smtClean="0">
                <a:latin typeface="Inconsolata"/>
                <a:cs typeface="Inconsolata"/>
              </a:rPr>
              <a:t>$</a:t>
            </a:r>
            <a:r>
              <a:rPr lang="en-US" dirty="0" err="1" smtClean="0">
                <a:latin typeface="Inconsolata"/>
                <a:cs typeface="Inconsolata"/>
              </a:rPr>
              <a:t>fwrite</a:t>
            </a:r>
            <a:r>
              <a:rPr lang="en-US" dirty="0" smtClean="0">
                <a:latin typeface="Inconsolata"/>
                <a:cs typeface="Inconsolata"/>
              </a:rPr>
              <a:t>()</a:t>
            </a:r>
            <a:r>
              <a:rPr lang="en-US" dirty="0" smtClean="0">
                <a:latin typeface="Franklin Gothic Book"/>
              </a:rPr>
              <a:t> </a:t>
            </a:r>
            <a:r>
              <a:rPr lang="en-US" dirty="0" smtClean="0">
                <a:latin typeface="Franklin Gothic Book"/>
              </a:rPr>
              <a:t>in the first cycle</a:t>
            </a:r>
            <a:endParaRPr lang="en-US" dirty="0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313820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612" y="1517303"/>
            <a:ext cx="7951953" cy="4114800"/>
          </a:xfrm>
        </p:spPr>
        <p:txBody>
          <a:bodyPr/>
          <a:lstStyle/>
          <a:p>
            <a:r>
              <a:rPr lang="en-US" sz="2800" dirty="0" smtClean="0"/>
              <a:t>Use CF </a:t>
            </a:r>
            <a:r>
              <a:rPr lang="en-US" sz="2800" dirty="0" err="1" smtClean="0"/>
              <a:t>regfile</a:t>
            </a:r>
            <a:r>
              <a:rPr lang="en-US" sz="2800" dirty="0" smtClean="0"/>
              <a:t> and scoreboard</a:t>
            </a:r>
          </a:p>
          <a:p>
            <a:pPr lvl="1"/>
            <a:r>
              <a:rPr lang="en-US" sz="2400" dirty="0" smtClean="0"/>
              <a:t>Compiler creates a conflict in </a:t>
            </a:r>
            <a:r>
              <a:rPr lang="en-US" sz="2400" dirty="0" err="1" smtClean="0"/>
              <a:t>Sizhuo’s</a:t>
            </a:r>
            <a:r>
              <a:rPr lang="en-US" sz="2400" dirty="0" smtClean="0"/>
              <a:t> </a:t>
            </a:r>
            <a:r>
              <a:rPr lang="en-US" sz="2400" dirty="0" smtClean="0"/>
              <a:t>implementation with bypass </a:t>
            </a:r>
            <a:r>
              <a:rPr lang="en-US" sz="2400" dirty="0" err="1" smtClean="0"/>
              <a:t>regfile</a:t>
            </a:r>
            <a:r>
              <a:rPr lang="en-US" sz="2400" dirty="0" smtClean="0"/>
              <a:t> and pipelined scoreboard</a:t>
            </a:r>
          </a:p>
          <a:p>
            <a:r>
              <a:rPr lang="en-US" sz="2800" dirty="0" smtClean="0"/>
              <a:t>Sign up </a:t>
            </a:r>
            <a:r>
              <a:rPr lang="en-US" sz="2800" dirty="0" smtClean="0"/>
              <a:t>for project meeting</a:t>
            </a:r>
          </a:p>
          <a:p>
            <a:r>
              <a:rPr lang="en-US" sz="2800" dirty="0" smtClean="0"/>
              <a:t>Project </a:t>
            </a:r>
            <a:r>
              <a:rPr lang="en-US" sz="2800" dirty="0" smtClean="0"/>
              <a:t>deadline</a:t>
            </a:r>
            <a:r>
              <a:rPr lang="en-US" sz="2800" dirty="0"/>
              <a:t>: 3:00pm Dec </a:t>
            </a:r>
            <a:r>
              <a:rPr lang="en-US" sz="2800" dirty="0" smtClean="0"/>
              <a:t>14</a:t>
            </a:r>
            <a:endParaRPr lang="en-US" sz="2800" dirty="0" smtClean="0"/>
          </a:p>
          <a:p>
            <a:r>
              <a:rPr lang="en-US" sz="2800" dirty="0" smtClean="0"/>
              <a:t>Final presentation (10min)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Dec 2,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Franklin Gothic Book"/>
              </a:rPr>
              <a:t>T08-</a:t>
            </a:r>
            <a:fld id="{BE49CFAA-92BB-45AE-A2AC-2CF4188AC6C8}" type="slidenum">
              <a:rPr lang="en-US" smtClean="0">
                <a:latin typeface="Franklin Gothic Book"/>
              </a:rPr>
              <a:pPr>
                <a:defRPr/>
              </a:pPr>
              <a:t>20</a:t>
            </a:fld>
            <a:endParaRPr lang="en-US" dirty="0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435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504" y="1507987"/>
            <a:ext cx="8143022" cy="4114800"/>
          </a:xfrm>
        </p:spPr>
        <p:txBody>
          <a:bodyPr/>
          <a:lstStyle/>
          <a:p>
            <a:r>
              <a:rPr lang="en-US" sz="2800" dirty="0" smtClean="0"/>
              <a:t>Deficiency about cycle counter</a:t>
            </a:r>
          </a:p>
          <a:p>
            <a:pPr lvl="1"/>
            <a:r>
              <a:rPr lang="en-US" sz="2400" dirty="0" smtClean="0"/>
              <a:t>Rule for printing cycle may be scheduled before/after the rule we are interested in</a:t>
            </a:r>
          </a:p>
          <a:p>
            <a:pPr lvl="1"/>
            <a:r>
              <a:rPr lang="en-US" sz="2400" dirty="0" smtClean="0"/>
              <a:t>Don’t want to create a counter in each module</a:t>
            </a:r>
          </a:p>
          <a:p>
            <a:r>
              <a:rPr lang="en-US" sz="2800" dirty="0" smtClean="0"/>
              <a:t>Use simulation time</a:t>
            </a:r>
          </a:p>
          <a:p>
            <a:pPr lvl="1"/>
            <a:r>
              <a:rPr lang="en-US" sz="2400" dirty="0" smtClean="0">
                <a:latin typeface="Inconsolata"/>
                <a:cs typeface="Inconsolata"/>
              </a:rPr>
              <a:t>$display(“%t: evict cache line”, $time);</a:t>
            </a:r>
          </a:p>
          <a:p>
            <a:pPr lvl="1"/>
            <a:r>
              <a:rPr lang="en-US" sz="2400" dirty="0" smtClean="0">
                <a:latin typeface="Inconsolata"/>
                <a:cs typeface="Inconsolata"/>
              </a:rPr>
              <a:t>$</a:t>
            </a:r>
            <a:r>
              <a:rPr lang="en-US" sz="2400" dirty="0" smtClean="0">
                <a:latin typeface="Inconsolata"/>
                <a:cs typeface="Inconsolata"/>
              </a:rPr>
              <a:t>time()</a:t>
            </a:r>
            <a:r>
              <a:rPr lang="en-US" sz="2400" dirty="0" smtClean="0"/>
              <a:t> </a:t>
            </a:r>
            <a:r>
              <a:rPr lang="en-US" sz="2400" dirty="0" smtClean="0"/>
              <a:t>returns Bit#(64) representing time</a:t>
            </a:r>
          </a:p>
          <a:p>
            <a:pPr lvl="1"/>
            <a:r>
              <a:rPr lang="en-US" sz="2400" dirty="0" smtClean="0"/>
              <a:t>In </a:t>
            </a:r>
            <a:r>
              <a:rPr lang="en-US" sz="2400" dirty="0" err="1" smtClean="0"/>
              <a:t>SceMi</a:t>
            </a:r>
            <a:r>
              <a:rPr lang="en-US" sz="2400" dirty="0" smtClean="0"/>
              <a:t> simulation, </a:t>
            </a:r>
            <a:r>
              <a:rPr lang="en-US" sz="2400" dirty="0" smtClean="0">
                <a:latin typeface="Inconsolata"/>
                <a:cs typeface="Inconsolata"/>
              </a:rPr>
              <a:t>$</a:t>
            </a:r>
            <a:r>
              <a:rPr lang="en-US" sz="2400" dirty="0" smtClean="0">
                <a:latin typeface="Inconsolata"/>
                <a:cs typeface="Inconsolata"/>
              </a:rPr>
              <a:t>time()</a:t>
            </a:r>
            <a:r>
              <a:rPr lang="en-US" sz="2400" dirty="0" smtClean="0"/>
              <a:t> </a:t>
            </a:r>
            <a:r>
              <a:rPr lang="en-US" sz="2400" dirty="0" smtClean="0"/>
              <a:t>outputs: 10, 30, 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Dec 2,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Franklin Gothic Book"/>
              </a:rPr>
              <a:t>T08-</a:t>
            </a:r>
            <a:fld id="{BE49CFAA-92BB-45AE-A2AC-2CF4188AC6C8}" type="slidenum">
              <a:rPr lang="en-US" smtClean="0">
                <a:latin typeface="Franklin Gothic Book"/>
              </a:rPr>
              <a:pPr>
                <a:defRPr/>
              </a:pPr>
              <a:t>3</a:t>
            </a:fld>
            <a:endParaRPr lang="en-US" dirty="0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023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423" y="1517177"/>
            <a:ext cx="8020192" cy="4114800"/>
          </a:xfrm>
        </p:spPr>
        <p:txBody>
          <a:bodyPr/>
          <a:lstStyle/>
          <a:p>
            <a:r>
              <a:rPr lang="en-US" sz="2400" dirty="0" smtClean="0"/>
              <a:t>Add sanity </a:t>
            </a:r>
            <a:r>
              <a:rPr lang="en-US" sz="2400" dirty="0" smtClean="0"/>
              <a:t>checks</a:t>
            </a:r>
            <a:endParaRPr lang="en-US" sz="2400" dirty="0" smtClean="0"/>
          </a:p>
          <a:p>
            <a:r>
              <a:rPr lang="en-US" sz="2400" dirty="0" smtClean="0"/>
              <a:t>Example 1</a:t>
            </a:r>
          </a:p>
          <a:p>
            <a:pPr lvl="1"/>
            <a:r>
              <a:rPr lang="en-US" sz="2000" dirty="0" smtClean="0"/>
              <a:t>Parent is handling upgrade request</a:t>
            </a:r>
          </a:p>
          <a:p>
            <a:pPr lvl="1"/>
            <a:r>
              <a:rPr lang="en-US" sz="2000" dirty="0" smtClean="0"/>
              <a:t>No other child has incompatible state</a:t>
            </a:r>
          </a:p>
          <a:p>
            <a:pPr lvl="1"/>
            <a:r>
              <a:rPr lang="en-US" sz="2000" dirty="0" smtClean="0"/>
              <a:t>Parent decides to send upgrade response</a:t>
            </a:r>
          </a:p>
          <a:p>
            <a:pPr lvl="1"/>
            <a:r>
              <a:rPr lang="en-US" sz="2000" dirty="0" smtClean="0"/>
              <a:t>Check: parent is not waiting for any child (</a:t>
            </a:r>
            <a:r>
              <a:rPr lang="en-US" sz="2000" dirty="0" err="1" smtClean="0"/>
              <a:t>waitc</a:t>
            </a:r>
            <a:r>
              <a:rPr lang="en-US" sz="2000" dirty="0" smtClean="0"/>
              <a:t>)</a:t>
            </a:r>
          </a:p>
          <a:p>
            <a:r>
              <a:rPr lang="en-US" sz="2400" dirty="0" smtClean="0"/>
              <a:t>Example 2</a:t>
            </a:r>
          </a:p>
          <a:p>
            <a:pPr lvl="1"/>
            <a:r>
              <a:rPr lang="en-US" sz="2000" dirty="0" smtClean="0"/>
              <a:t>D$ </a:t>
            </a:r>
            <a:r>
              <a:rPr lang="en-US" sz="2000" dirty="0" smtClean="0"/>
              <a:t>receives upgrade response from memory</a:t>
            </a:r>
          </a:p>
          <a:p>
            <a:pPr lvl="1"/>
            <a:r>
              <a:rPr lang="en-US" sz="2000" dirty="0" smtClean="0"/>
              <a:t>Check: must be in </a:t>
            </a:r>
            <a:r>
              <a:rPr lang="en-US" sz="2000" dirty="0" err="1" smtClean="0"/>
              <a:t>WaitFillResp</a:t>
            </a:r>
            <a:r>
              <a:rPr lang="en-US" sz="2000" dirty="0" smtClean="0"/>
              <a:t> state</a:t>
            </a:r>
          </a:p>
          <a:p>
            <a:pPr lvl="1"/>
            <a:r>
              <a:rPr lang="en-US" sz="2000" dirty="0" smtClean="0"/>
              <a:t>Process the upgrade response</a:t>
            </a:r>
          </a:p>
          <a:p>
            <a:pPr lvl="1"/>
            <a:r>
              <a:rPr lang="en-US" sz="2000" dirty="0" smtClean="0"/>
              <a:t>Check: if in I state, then data in response must be valid, otherwise data must be invalid (data field is Maybe type in the lab)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Dec 2,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Franklin Gothic Book"/>
              </a:rPr>
              <a:t>T08-</a:t>
            </a:r>
            <a:fld id="{BE49CFAA-92BB-45AE-A2AC-2CF4188AC6C8}" type="slidenum">
              <a:rPr lang="en-US" smtClean="0">
                <a:latin typeface="Franklin Gothic Book"/>
              </a:rPr>
              <a:pPr>
                <a:defRPr/>
              </a:pPr>
              <a:t>4</a:t>
            </a:fld>
            <a:endParaRPr lang="en-US" dirty="0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019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Coherence Protocol:</a:t>
            </a:r>
            <a:br>
              <a:rPr lang="en-US" sz="4000" dirty="0" smtClean="0"/>
            </a:br>
            <a:r>
              <a:rPr lang="en-US" sz="4000" dirty="0" smtClean="0"/>
              <a:t>Differences From Lecture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790" y="1509539"/>
            <a:ext cx="8247797" cy="4731603"/>
          </a:xfrm>
        </p:spPr>
        <p:txBody>
          <a:bodyPr/>
          <a:lstStyle/>
          <a:p>
            <a:r>
              <a:rPr lang="en-US" sz="2400" dirty="0" smtClean="0"/>
              <a:t>In lecture: address type for </a:t>
            </a:r>
            <a:r>
              <a:rPr lang="en-US" sz="2400" dirty="0" smtClean="0">
                <a:latin typeface="Franklin Gothic Medium"/>
                <a:cs typeface="Franklin Gothic Medium"/>
              </a:rPr>
              <a:t>byte</a:t>
            </a:r>
            <a:r>
              <a:rPr lang="en-US" sz="2400" dirty="0" smtClean="0"/>
              <a:t> address</a:t>
            </a:r>
          </a:p>
          <a:p>
            <a:pPr lvl="1"/>
            <a:r>
              <a:rPr lang="en-US" sz="2000" dirty="0" smtClean="0"/>
              <a:t>Implementation: only uses </a:t>
            </a:r>
            <a:r>
              <a:rPr lang="en-US" sz="2000" dirty="0" smtClean="0">
                <a:latin typeface="Franklin Gothic Medium"/>
                <a:cs typeface="Franklin Gothic Medium"/>
              </a:rPr>
              <a:t>cache line </a:t>
            </a:r>
            <a:r>
              <a:rPr lang="en-US" sz="2000" dirty="0" smtClean="0"/>
              <a:t>address </a:t>
            </a:r>
          </a:p>
          <a:p>
            <a:pPr lvl="1"/>
            <a:r>
              <a:rPr lang="en-US" sz="2000" dirty="0" smtClean="0">
                <a:latin typeface="Inconsolata"/>
                <a:cs typeface="Inconsolata"/>
              </a:rPr>
              <a:t>(</a:t>
            </a:r>
            <a:r>
              <a:rPr lang="en-US" sz="2000" dirty="0" err="1" smtClean="0">
                <a:latin typeface="Inconsolata"/>
                <a:cs typeface="Inconsolata"/>
              </a:rPr>
              <a:t>addr</a:t>
            </a:r>
            <a:r>
              <a:rPr lang="en-US" sz="2000" dirty="0" smtClean="0">
                <a:latin typeface="Inconsolata"/>
                <a:cs typeface="Inconsolata"/>
              </a:rPr>
              <a:t> </a:t>
            </a:r>
            <a:r>
              <a:rPr lang="en-US" sz="2000" dirty="0" smtClean="0">
                <a:latin typeface="Inconsolata"/>
                <a:cs typeface="Inconsolata"/>
              </a:rPr>
              <a:t>&gt;&gt; </a:t>
            </a:r>
            <a:r>
              <a:rPr lang="en-US" sz="2000" dirty="0" smtClean="0">
                <a:latin typeface="Inconsolata"/>
                <a:cs typeface="Inconsolata"/>
              </a:rPr>
              <a:t>6)</a:t>
            </a:r>
            <a:r>
              <a:rPr lang="en-US" sz="2000" dirty="0" smtClean="0"/>
              <a:t> </a:t>
            </a:r>
            <a:r>
              <a:rPr lang="en-US" sz="2000" dirty="0" smtClean="0"/>
              <a:t>for </a:t>
            </a:r>
            <a:r>
              <a:rPr lang="en-US" sz="2000" dirty="0" smtClean="0"/>
              <a:t>64-byte </a:t>
            </a:r>
            <a:r>
              <a:rPr lang="en-US" sz="2000" dirty="0" smtClean="0"/>
              <a:t>cache line</a:t>
            </a:r>
          </a:p>
          <a:p>
            <a:r>
              <a:rPr lang="en-US" altLang="zh-CN" sz="2400" dirty="0" smtClean="0"/>
              <a:t>In lecture: parent reads data </a:t>
            </a:r>
            <a:r>
              <a:rPr lang="en-US" altLang="zh-CN" sz="2400" dirty="0" smtClean="0"/>
              <a:t>in zero</a:t>
            </a:r>
            <a:r>
              <a:rPr lang="en-US" altLang="zh-CN" sz="2400" dirty="0" smtClean="0"/>
              <a:t> cycles</a:t>
            </a:r>
            <a:endParaRPr lang="en-US" altLang="zh-CN" sz="2400" dirty="0" smtClean="0"/>
          </a:p>
          <a:p>
            <a:pPr lvl="1"/>
            <a:r>
              <a:rPr lang="en-US" sz="2000" dirty="0" smtClean="0"/>
              <a:t>Implementation: read from memory, long latency</a:t>
            </a:r>
          </a:p>
          <a:p>
            <a:r>
              <a:rPr lang="en-US" sz="2400" dirty="0" smtClean="0"/>
              <a:t>In lecture: voluntary downgrade rule</a:t>
            </a:r>
          </a:p>
          <a:p>
            <a:pPr lvl="1"/>
            <a:r>
              <a:rPr lang="en-US" sz="2000" dirty="0" smtClean="0"/>
              <a:t>No need in implementation</a:t>
            </a:r>
          </a:p>
          <a:p>
            <a:r>
              <a:rPr lang="en-US" sz="2400" dirty="0" smtClean="0"/>
              <a:t>In lecture: Parent directory tracks states for all address</a:t>
            </a:r>
          </a:p>
          <a:p>
            <a:pPr lvl="1"/>
            <a:r>
              <a:rPr lang="en-US" sz="2000" dirty="0" smtClean="0"/>
              <a:t>32-bit address space </a:t>
            </a:r>
            <a:r>
              <a:rPr lang="is-IS" sz="2000" dirty="0" smtClean="0"/>
              <a:t>→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huge directory</a:t>
            </a:r>
            <a:endParaRPr lang="en-US" sz="2400" dirty="0" smtClean="0">
              <a:sym typeface="Wingdings" panose="05000000000000000000" pitchFamily="2" charset="2"/>
            </a:endParaRP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Implementation: usually parent </a:t>
            </a:r>
            <a:r>
              <a:rPr lang="en-US" sz="2000" dirty="0" smtClean="0">
                <a:sym typeface="Wingdings" panose="05000000000000000000" pitchFamily="2" charset="2"/>
              </a:rPr>
              <a:t>is an </a:t>
            </a:r>
            <a:r>
              <a:rPr lang="en-US" sz="2000" dirty="0" smtClean="0">
                <a:sym typeface="Wingdings" panose="05000000000000000000" pitchFamily="2" charset="2"/>
              </a:rPr>
              <a:t>L2 cache, so only track address in L2 cache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But we </a:t>
            </a:r>
            <a:r>
              <a:rPr lang="en-US" sz="2000" dirty="0" smtClean="0">
                <a:sym typeface="Wingdings" panose="05000000000000000000" pitchFamily="2" charset="2"/>
              </a:rPr>
              <a:t>don’t </a:t>
            </a:r>
            <a:r>
              <a:rPr lang="en-US" sz="2000" dirty="0" smtClean="0">
                <a:sym typeface="Wingdings" panose="05000000000000000000" pitchFamily="2" charset="2"/>
              </a:rPr>
              <a:t>have an </a:t>
            </a:r>
            <a:r>
              <a:rPr lang="en-US" sz="2000" dirty="0" smtClean="0">
                <a:sym typeface="Wingdings" panose="05000000000000000000" pitchFamily="2" charset="2"/>
              </a:rPr>
              <a:t>L2 cache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Dec 2,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Franklin Gothic Book"/>
              </a:rPr>
              <a:t>T08-</a:t>
            </a:r>
            <a:fld id="{BE49CFAA-92BB-45AE-A2AC-2CF4188AC6C8}" type="slidenum">
              <a:rPr lang="en-US" smtClean="0">
                <a:latin typeface="Franklin Gothic Book"/>
              </a:rPr>
              <a:pPr>
                <a:defRPr/>
              </a:pPr>
              <a:t>5</a:t>
            </a:fld>
            <a:endParaRPr lang="en-US" dirty="0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464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Coherence Protocol:</a:t>
            </a:r>
            <a:br>
              <a:rPr lang="en-US" dirty="0"/>
            </a:br>
            <a:r>
              <a:rPr lang="en-US" dirty="0"/>
              <a:t>Differences From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409" y="1498083"/>
            <a:ext cx="7772400" cy="4114800"/>
          </a:xfrm>
        </p:spPr>
        <p:txBody>
          <a:bodyPr/>
          <a:lstStyle/>
          <a:p>
            <a:r>
              <a:rPr lang="en-US" sz="2800" dirty="0" smtClean="0"/>
              <a:t>Workaround </a:t>
            </a:r>
            <a:r>
              <a:rPr lang="en-US" sz="2800" dirty="0" smtClean="0"/>
              <a:t>for large directory</a:t>
            </a:r>
          </a:p>
          <a:p>
            <a:pPr lvl="1"/>
            <a:r>
              <a:rPr lang="en-US" sz="2400" dirty="0" smtClean="0"/>
              <a:t>For each child, only tracks addresses in its L1 </a:t>
            </a:r>
            <a:r>
              <a:rPr lang="en-US" sz="2400" dirty="0" smtClean="0"/>
              <a:t>D$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To get MSI state for address </a:t>
            </a:r>
            <a:r>
              <a:rPr lang="en-US" sz="2400" dirty="0" smtClean="0">
                <a:latin typeface="Inconsolata"/>
                <a:cs typeface="Inconsolata"/>
              </a:rPr>
              <a:t>a</a:t>
            </a:r>
            <a:r>
              <a:rPr lang="en-US" sz="2400" dirty="0" smtClean="0"/>
              <a:t> in core </a:t>
            </a:r>
            <a:r>
              <a:rPr lang="en-US" sz="2400" dirty="0">
                <a:latin typeface="Inconsolata"/>
                <a:cs typeface="Inconsolata"/>
              </a:rPr>
              <a:t>i</a:t>
            </a:r>
            <a:endParaRPr lang="en-US" sz="2400" dirty="0" smtClean="0">
              <a:latin typeface="Inconsolata"/>
              <a:cs typeface="Inconsolata"/>
            </a:endParaRPr>
          </a:p>
          <a:p>
            <a:pPr marL="457200" lvl="1" indent="0">
              <a:buNone/>
            </a:pPr>
            <a:endParaRPr lang="en-US" sz="2400" dirty="0">
              <a:latin typeface="Inconsolata"/>
              <a:cs typeface="Inconsolat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Dec 2,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Franklin Gothic Book"/>
              </a:rPr>
              <a:t>T08-</a:t>
            </a:r>
            <a:fld id="{BE49CFAA-92BB-45AE-A2AC-2CF4188AC6C8}" type="slidenum">
              <a:rPr lang="en-US" smtClean="0">
                <a:latin typeface="Franklin Gothic Book"/>
              </a:rPr>
              <a:pPr>
                <a:defRPr/>
              </a:pPr>
              <a:t>6</a:t>
            </a:fld>
            <a:endParaRPr lang="en-US" dirty="0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0552" y="2553251"/>
            <a:ext cx="8038495" cy="1077218"/>
          </a:xfrm>
          <a:prstGeom prst="rect">
            <a:avLst/>
          </a:prstGeom>
          <a:solidFill>
            <a:srgbClr val="F2F2F2"/>
          </a:solidFill>
          <a:ln>
            <a:solidFill>
              <a:srgbClr val="40458C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Inconsolata"/>
                <a:cs typeface="Inconsolata"/>
              </a:rPr>
              <a:t>Vector#(</a:t>
            </a:r>
            <a:r>
              <a:rPr lang="en-US" sz="1600" dirty="0" err="1" smtClean="0">
                <a:latin typeface="Inconsolata"/>
                <a:cs typeface="Inconsolata"/>
              </a:rPr>
              <a:t>CoreNum</a:t>
            </a:r>
            <a:r>
              <a:rPr lang="en-US" sz="1600" dirty="0" smtClean="0">
                <a:latin typeface="Inconsolata"/>
                <a:cs typeface="Inconsolata"/>
              </a:rPr>
              <a:t>, Vector#(</a:t>
            </a:r>
            <a:r>
              <a:rPr lang="en-US" sz="1600" dirty="0" err="1" smtClean="0">
                <a:latin typeface="Inconsolata"/>
                <a:cs typeface="Inconsolata"/>
              </a:rPr>
              <a:t>CacheRows</a:t>
            </a:r>
            <a:r>
              <a:rPr lang="en-US" sz="1600" dirty="0" smtClean="0">
                <a:latin typeface="Inconsolata"/>
                <a:cs typeface="Inconsolata"/>
              </a:rPr>
              <a:t>, </a:t>
            </a:r>
            <a:r>
              <a:rPr lang="en-US" sz="1600" dirty="0" err="1" smtClean="0">
                <a:latin typeface="Inconsolata"/>
                <a:cs typeface="Inconsolata"/>
              </a:rPr>
              <a:t>Reg</a:t>
            </a:r>
            <a:r>
              <a:rPr lang="en-US" sz="1600" dirty="0" smtClean="0">
                <a:latin typeface="Inconsolata"/>
                <a:cs typeface="Inconsolata"/>
              </a:rPr>
              <a:t>#(</a:t>
            </a:r>
            <a:r>
              <a:rPr lang="en-US" sz="1600" dirty="0" err="1" smtClean="0">
                <a:latin typeface="Inconsolata"/>
                <a:cs typeface="Inconsolata"/>
              </a:rPr>
              <a:t>CacheTag</a:t>
            </a:r>
            <a:r>
              <a:rPr lang="en-US" sz="1600" dirty="0" smtClean="0">
                <a:latin typeface="Inconsolata"/>
                <a:cs typeface="Inconsolata"/>
              </a:rPr>
              <a:t>))) </a:t>
            </a:r>
          </a:p>
          <a:p>
            <a:r>
              <a:rPr lang="en-US" sz="1600" dirty="0">
                <a:latin typeface="Inconsolata"/>
                <a:cs typeface="Inconsolata"/>
              </a:rPr>
              <a:t> </a:t>
            </a:r>
            <a:r>
              <a:rPr lang="en-US" sz="1600" dirty="0" smtClean="0">
                <a:latin typeface="Inconsolata"/>
                <a:cs typeface="Inconsolata"/>
              </a:rPr>
              <a:t>   tags &lt;- </a:t>
            </a:r>
            <a:r>
              <a:rPr lang="en-US" sz="1600" dirty="0" err="1" smtClean="0">
                <a:latin typeface="Inconsolata"/>
                <a:cs typeface="Inconsolata"/>
              </a:rPr>
              <a:t>replicateM</a:t>
            </a:r>
            <a:r>
              <a:rPr lang="en-US" sz="1600" dirty="0" smtClean="0">
                <a:latin typeface="Inconsolata"/>
                <a:cs typeface="Inconsolata"/>
              </a:rPr>
              <a:t>(</a:t>
            </a:r>
            <a:r>
              <a:rPr lang="en-US" sz="1600" dirty="0" err="1" smtClean="0">
                <a:latin typeface="Inconsolata"/>
                <a:cs typeface="Inconsolata"/>
              </a:rPr>
              <a:t>replicateM</a:t>
            </a:r>
            <a:r>
              <a:rPr lang="en-US" sz="1600" dirty="0" smtClean="0">
                <a:latin typeface="Inconsolata"/>
                <a:cs typeface="Inconsolata"/>
              </a:rPr>
              <a:t>(</a:t>
            </a:r>
            <a:r>
              <a:rPr lang="en-US" sz="1600" dirty="0" err="1" smtClean="0">
                <a:latin typeface="Inconsolata"/>
                <a:cs typeface="Inconsolata"/>
              </a:rPr>
              <a:t>mkRegU</a:t>
            </a:r>
            <a:r>
              <a:rPr lang="en-US" sz="1600" dirty="0" smtClean="0">
                <a:latin typeface="Inconsolata"/>
                <a:cs typeface="Inconsolata"/>
              </a:rPr>
              <a:t>));</a:t>
            </a:r>
          </a:p>
          <a:p>
            <a:r>
              <a:rPr lang="en-US" sz="1600" dirty="0" smtClean="0">
                <a:latin typeface="Inconsolata"/>
                <a:cs typeface="Inconsolata"/>
              </a:rPr>
              <a:t>Vector#(</a:t>
            </a:r>
            <a:r>
              <a:rPr lang="en-US" sz="1600" dirty="0" err="1" smtClean="0">
                <a:latin typeface="Inconsolata"/>
                <a:cs typeface="Inconsolata"/>
              </a:rPr>
              <a:t>CoreNum</a:t>
            </a:r>
            <a:r>
              <a:rPr lang="en-US" sz="1600" dirty="0" smtClean="0">
                <a:latin typeface="Inconsolata"/>
                <a:cs typeface="Inconsolata"/>
              </a:rPr>
              <a:t>, Vector#(</a:t>
            </a:r>
            <a:r>
              <a:rPr lang="en-US" sz="1600" dirty="0" err="1" smtClean="0">
                <a:latin typeface="Inconsolata"/>
                <a:cs typeface="Inconsolata"/>
              </a:rPr>
              <a:t>CacheRows</a:t>
            </a:r>
            <a:r>
              <a:rPr lang="en-US" sz="1600" dirty="0" smtClean="0">
                <a:latin typeface="Inconsolata"/>
                <a:cs typeface="Inconsolata"/>
              </a:rPr>
              <a:t>, </a:t>
            </a:r>
            <a:r>
              <a:rPr lang="en-US" sz="1600" dirty="0" err="1" smtClean="0">
                <a:latin typeface="Inconsolata"/>
                <a:cs typeface="Inconsolata"/>
              </a:rPr>
              <a:t>Reg</a:t>
            </a:r>
            <a:r>
              <a:rPr lang="en-US" sz="1600" dirty="0" smtClean="0">
                <a:latin typeface="Inconsolata"/>
                <a:cs typeface="Inconsolata"/>
              </a:rPr>
              <a:t>#(MSI))</a:t>
            </a:r>
          </a:p>
          <a:p>
            <a:r>
              <a:rPr lang="en-US" sz="1600" dirty="0">
                <a:latin typeface="Inconsolata"/>
                <a:cs typeface="Inconsolata"/>
              </a:rPr>
              <a:t> </a:t>
            </a:r>
            <a:r>
              <a:rPr lang="en-US" sz="1600" dirty="0" smtClean="0">
                <a:latin typeface="Inconsolata"/>
                <a:cs typeface="Inconsolata"/>
              </a:rPr>
              <a:t>   states &lt;- </a:t>
            </a:r>
            <a:r>
              <a:rPr lang="en-US" sz="1600" dirty="0" err="1" smtClean="0">
                <a:latin typeface="Inconsolata"/>
                <a:cs typeface="Inconsolata"/>
              </a:rPr>
              <a:t>replicateM</a:t>
            </a:r>
            <a:r>
              <a:rPr lang="en-US" sz="1600" dirty="0" smtClean="0">
                <a:latin typeface="Inconsolata"/>
                <a:cs typeface="Inconsolata"/>
              </a:rPr>
              <a:t>(</a:t>
            </a:r>
            <a:r>
              <a:rPr lang="en-US" sz="1600" dirty="0" err="1" smtClean="0">
                <a:latin typeface="Inconsolata"/>
                <a:cs typeface="Inconsolata"/>
              </a:rPr>
              <a:t>replicateM</a:t>
            </a:r>
            <a:r>
              <a:rPr lang="en-US" sz="1600" dirty="0" smtClean="0">
                <a:latin typeface="Inconsolata"/>
                <a:cs typeface="Inconsolata"/>
              </a:rPr>
              <a:t>(</a:t>
            </a:r>
            <a:r>
              <a:rPr lang="en-US" sz="1600" dirty="0" err="1" smtClean="0">
                <a:latin typeface="Inconsolata"/>
                <a:cs typeface="Inconsolata"/>
              </a:rPr>
              <a:t>mkReg</a:t>
            </a:r>
            <a:r>
              <a:rPr lang="en-US" sz="1600" dirty="0" smtClean="0">
                <a:latin typeface="Inconsolata"/>
                <a:cs typeface="Inconsolata"/>
              </a:rPr>
              <a:t>(I)));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4741" y="4290043"/>
            <a:ext cx="7482116" cy="338554"/>
          </a:xfrm>
          <a:prstGeom prst="rect">
            <a:avLst/>
          </a:prstGeom>
          <a:solidFill>
            <a:srgbClr val="F2F2F2"/>
          </a:solidFill>
          <a:ln>
            <a:solidFill>
              <a:srgbClr val="40458C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Inconsolata"/>
                <a:cs typeface="Inconsolata"/>
              </a:rPr>
              <a:t>MSI s = tags[</a:t>
            </a:r>
            <a:r>
              <a:rPr lang="en-US" sz="1600" dirty="0" err="1">
                <a:latin typeface="Inconsolata"/>
                <a:cs typeface="Inconsolata"/>
              </a:rPr>
              <a:t>i</a:t>
            </a:r>
            <a:r>
              <a:rPr lang="en-US" sz="1600" dirty="0">
                <a:latin typeface="Inconsolata"/>
                <a:cs typeface="Inconsolata"/>
              </a:rPr>
              <a:t>][</a:t>
            </a:r>
            <a:r>
              <a:rPr lang="en-US" sz="1600" dirty="0" err="1">
                <a:latin typeface="Inconsolata"/>
                <a:cs typeface="Inconsolata"/>
              </a:rPr>
              <a:t>getIndex</a:t>
            </a:r>
            <a:r>
              <a:rPr lang="en-US" sz="1600" dirty="0">
                <a:latin typeface="Inconsolata"/>
                <a:cs typeface="Inconsolata"/>
              </a:rPr>
              <a:t>(a)] == </a:t>
            </a:r>
            <a:r>
              <a:rPr lang="en-US" sz="1600" dirty="0" err="1">
                <a:latin typeface="Inconsolata"/>
                <a:cs typeface="Inconsolata"/>
              </a:rPr>
              <a:t>getTag</a:t>
            </a:r>
            <a:r>
              <a:rPr lang="en-US" sz="1600" dirty="0">
                <a:latin typeface="Inconsolata"/>
                <a:cs typeface="Inconsolata"/>
              </a:rPr>
              <a:t>(a</a:t>
            </a:r>
            <a:r>
              <a:rPr lang="en-US" sz="1600" dirty="0" smtClean="0">
                <a:latin typeface="Inconsolata"/>
                <a:cs typeface="Inconsolata"/>
              </a:rPr>
              <a:t>) ? states</a:t>
            </a:r>
            <a:r>
              <a:rPr lang="en-US" sz="1600" dirty="0">
                <a:latin typeface="Inconsolata"/>
                <a:cs typeface="Inconsolata"/>
              </a:rPr>
              <a:t>[</a:t>
            </a:r>
            <a:r>
              <a:rPr lang="en-US" sz="1600" dirty="0" err="1">
                <a:latin typeface="Inconsolata"/>
                <a:cs typeface="Inconsolata"/>
              </a:rPr>
              <a:t>i</a:t>
            </a:r>
            <a:r>
              <a:rPr lang="en-US" sz="1600" dirty="0">
                <a:latin typeface="Inconsolata"/>
                <a:cs typeface="Inconsolata"/>
              </a:rPr>
              <a:t>][</a:t>
            </a:r>
            <a:r>
              <a:rPr lang="en-US" sz="1600" dirty="0" err="1">
                <a:latin typeface="Inconsolata"/>
                <a:cs typeface="Inconsolata"/>
              </a:rPr>
              <a:t>getIndex</a:t>
            </a:r>
            <a:r>
              <a:rPr lang="en-US" sz="1600" dirty="0">
                <a:latin typeface="Inconsolata"/>
                <a:cs typeface="Inconsolata"/>
              </a:rPr>
              <a:t>(a)] : I</a:t>
            </a:r>
            <a:r>
              <a:rPr lang="en-US" sz="1600" dirty="0" smtClean="0">
                <a:latin typeface="Inconsolata"/>
                <a:cs typeface="Inconsolata"/>
              </a:rPr>
              <a:t>;</a:t>
            </a:r>
            <a:endParaRPr lang="en-US" sz="1600" dirty="0">
              <a:latin typeface="Inconsolata"/>
              <a:cs typeface="Inconsolata"/>
            </a:endParaRPr>
          </a:p>
        </p:txBody>
      </p:sp>
    </p:spTree>
    <p:extLst>
      <p:ext uri="{BB962C8B-B14F-4D97-AF65-F5344CB8AC3E}">
        <p14:creationId xmlns:p14="http://schemas.microsoft.com/office/powerpoint/2010/main" val="399406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Load-Reserve (</a:t>
            </a:r>
            <a:r>
              <a:rPr lang="en-US" sz="4000" dirty="0" err="1" smtClean="0"/>
              <a:t>lr.w</a:t>
            </a:r>
            <a:r>
              <a:rPr lang="en-US" sz="4000" dirty="0" smtClean="0"/>
              <a:t>) and Store-Conditional (</a:t>
            </a:r>
            <a:r>
              <a:rPr lang="en-US" sz="4000" dirty="0" err="1" smtClean="0"/>
              <a:t>sc.w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534400" cy="4114800"/>
          </a:xfrm>
        </p:spPr>
        <p:txBody>
          <a:bodyPr/>
          <a:lstStyle/>
          <a:p>
            <a:r>
              <a:rPr lang="en-US" sz="2400" dirty="0" smtClean="0"/>
              <a:t>New state in </a:t>
            </a:r>
            <a:r>
              <a:rPr lang="en-US" sz="2400" dirty="0" smtClean="0"/>
              <a:t>D$</a:t>
            </a:r>
          </a:p>
          <a:p>
            <a:pPr lvl="1"/>
            <a:r>
              <a:rPr lang="en-US" sz="2000" dirty="0" err="1" smtClean="0">
                <a:latin typeface="Inconsolata"/>
                <a:cs typeface="Inconsolata"/>
              </a:rPr>
              <a:t>Reg</a:t>
            </a:r>
            <a:r>
              <a:rPr lang="en-US" sz="2000" dirty="0" smtClean="0">
                <a:latin typeface="Inconsolata"/>
                <a:cs typeface="Inconsolata"/>
              </a:rPr>
              <a:t>#(Maybe#(</a:t>
            </a:r>
            <a:r>
              <a:rPr lang="en-US" sz="2000" dirty="0" err="1" smtClean="0">
                <a:latin typeface="Inconsolata"/>
                <a:cs typeface="Inconsolata"/>
              </a:rPr>
              <a:t>CacheLineAddr</a:t>
            </a:r>
            <a:r>
              <a:rPr lang="en-US" sz="2000" dirty="0" smtClean="0">
                <a:latin typeface="Inconsolata"/>
                <a:cs typeface="Inconsolata"/>
              </a:rPr>
              <a:t>)) la &lt;- </a:t>
            </a:r>
            <a:r>
              <a:rPr lang="en-US" sz="2000" dirty="0" err="1" smtClean="0">
                <a:latin typeface="Inconsolata"/>
                <a:cs typeface="Inconsolata"/>
              </a:rPr>
              <a:t>mkReg</a:t>
            </a:r>
            <a:r>
              <a:rPr lang="en-US" sz="2000" dirty="0" smtClean="0">
                <a:latin typeface="Inconsolata"/>
                <a:cs typeface="Inconsolata"/>
              </a:rPr>
              <a:t>(Invalid);</a:t>
            </a:r>
          </a:p>
          <a:p>
            <a:pPr lvl="1"/>
            <a:r>
              <a:rPr lang="en-US" sz="2000" dirty="0" smtClean="0"/>
              <a:t>Cache </a:t>
            </a:r>
            <a:r>
              <a:rPr lang="en-US" sz="2000" dirty="0" smtClean="0"/>
              <a:t>line address reserved by </a:t>
            </a:r>
            <a:r>
              <a:rPr lang="en-US" sz="2000" dirty="0" err="1" smtClean="0">
                <a:latin typeface="Inconsolata"/>
                <a:cs typeface="Inconsolata"/>
              </a:rPr>
              <a:t>lr.w</a:t>
            </a:r>
            <a:endParaRPr lang="en-US" sz="2000" dirty="0" smtClean="0">
              <a:latin typeface="Inconsolata"/>
              <a:cs typeface="Inconsolata"/>
            </a:endParaRPr>
          </a:p>
          <a:p>
            <a:r>
              <a:rPr lang="en-US" sz="2400" dirty="0" smtClean="0"/>
              <a:t>Load-reserved: </a:t>
            </a:r>
            <a:r>
              <a:rPr lang="en-US" sz="2400" dirty="0" err="1" smtClean="0">
                <a:latin typeface="Inconsolata"/>
                <a:cs typeface="Inconsolata"/>
              </a:rPr>
              <a:t>lr.w</a:t>
            </a:r>
            <a:r>
              <a:rPr lang="en-US" sz="2400" dirty="0" smtClean="0">
                <a:latin typeface="Inconsolata"/>
                <a:cs typeface="Inconsolata"/>
              </a:rPr>
              <a:t> </a:t>
            </a:r>
            <a:r>
              <a:rPr lang="en-US" sz="2400" dirty="0" err="1" smtClean="0">
                <a:latin typeface="Inconsolata"/>
                <a:cs typeface="Inconsolata"/>
              </a:rPr>
              <a:t>rd</a:t>
            </a:r>
            <a:r>
              <a:rPr lang="en-US" sz="2400" dirty="0" smtClean="0">
                <a:latin typeface="Inconsolata"/>
                <a:cs typeface="Inconsolata"/>
              </a:rPr>
              <a:t>, </a:t>
            </a:r>
            <a:r>
              <a:rPr lang="en-US" sz="2400" dirty="0" smtClean="0">
                <a:latin typeface="Inconsolata"/>
                <a:cs typeface="Inconsolata"/>
              </a:rPr>
              <a:t>0(</a:t>
            </a:r>
            <a:r>
              <a:rPr lang="en-US" sz="2400" dirty="0" smtClean="0">
                <a:latin typeface="Inconsolata"/>
                <a:cs typeface="Inconsolata"/>
              </a:rPr>
              <a:t>rs1)</a:t>
            </a:r>
          </a:p>
          <a:p>
            <a:pPr lvl="1"/>
            <a:r>
              <a:rPr lang="en-US" sz="2000" dirty="0" err="1">
                <a:latin typeface="Inconsolata"/>
                <a:cs typeface="Inconsolata"/>
              </a:rPr>
              <a:t>r</a:t>
            </a:r>
            <a:r>
              <a:rPr lang="en-US" sz="2000" dirty="0" err="1" smtClean="0">
                <a:latin typeface="Inconsolata"/>
                <a:cs typeface="Inconsolata"/>
              </a:rPr>
              <a:t>d</a:t>
            </a:r>
            <a:r>
              <a:rPr lang="en-US" sz="2000" dirty="0" smtClean="0">
                <a:latin typeface="Inconsolata"/>
                <a:cs typeface="Inconsolata"/>
              </a:rPr>
              <a:t> &lt;= mem[rs1]</a:t>
            </a:r>
          </a:p>
          <a:p>
            <a:pPr lvl="1"/>
            <a:r>
              <a:rPr lang="en-US" sz="2000" dirty="0" smtClean="0"/>
              <a:t>Make reservation: </a:t>
            </a:r>
            <a:r>
              <a:rPr lang="en-US" sz="2000" dirty="0" smtClean="0">
                <a:latin typeface="Inconsolata"/>
                <a:cs typeface="Inconsolata"/>
              </a:rPr>
              <a:t>la &lt;= </a:t>
            </a:r>
            <a:r>
              <a:rPr lang="en-US" sz="2000" dirty="0" smtClean="0">
                <a:latin typeface="Inconsolata"/>
                <a:cs typeface="Inconsolata"/>
              </a:rPr>
              <a:t>Valid(</a:t>
            </a:r>
            <a:r>
              <a:rPr lang="en-US" sz="2000" dirty="0" err="1" smtClean="0">
                <a:latin typeface="Inconsolata"/>
                <a:cs typeface="Inconsolata"/>
              </a:rPr>
              <a:t>getLineAddr</a:t>
            </a:r>
            <a:r>
              <a:rPr lang="en-US" sz="2000" dirty="0" smtClean="0">
                <a:latin typeface="Inconsolata"/>
                <a:cs typeface="Inconsolata"/>
              </a:rPr>
              <a:t>(rs1))</a:t>
            </a:r>
            <a:r>
              <a:rPr lang="en-US" sz="2000" dirty="0" smtClean="0"/>
              <a:t>;</a:t>
            </a:r>
          </a:p>
          <a:p>
            <a:r>
              <a:rPr lang="en-US" sz="2400" dirty="0" smtClean="0"/>
              <a:t>Store-conditional</a:t>
            </a:r>
            <a:r>
              <a:rPr lang="en-US" sz="2400" dirty="0" smtClean="0"/>
              <a:t>: </a:t>
            </a:r>
            <a:r>
              <a:rPr lang="en-US" sz="2400" dirty="0" err="1" smtClean="0">
                <a:latin typeface="Inconsolata"/>
                <a:cs typeface="Inconsolata"/>
              </a:rPr>
              <a:t>sc.w</a:t>
            </a:r>
            <a:r>
              <a:rPr lang="en-US" sz="2400" dirty="0" smtClean="0">
                <a:latin typeface="Inconsolata"/>
                <a:cs typeface="Inconsolata"/>
              </a:rPr>
              <a:t> </a:t>
            </a:r>
            <a:r>
              <a:rPr lang="en-US" sz="2400" dirty="0" err="1" smtClean="0">
                <a:latin typeface="Inconsolata"/>
                <a:cs typeface="Inconsolata"/>
              </a:rPr>
              <a:t>rd</a:t>
            </a:r>
            <a:r>
              <a:rPr lang="en-US" sz="2400" dirty="0" smtClean="0">
                <a:latin typeface="Inconsolata"/>
                <a:cs typeface="Inconsolata"/>
              </a:rPr>
              <a:t>, rs2, </a:t>
            </a:r>
            <a:r>
              <a:rPr lang="en-US" sz="2400" dirty="0" smtClean="0">
                <a:latin typeface="Inconsolata"/>
                <a:cs typeface="Inconsolata"/>
              </a:rPr>
              <a:t>0(rs1</a:t>
            </a:r>
            <a:r>
              <a:rPr lang="en-US" sz="2400" dirty="0" smtClean="0">
                <a:latin typeface="Inconsolata"/>
                <a:cs typeface="Inconsolata"/>
              </a:rPr>
              <a:t>)</a:t>
            </a:r>
          </a:p>
          <a:p>
            <a:pPr lvl="1"/>
            <a:r>
              <a:rPr lang="en-US" sz="2000" dirty="0" smtClean="0">
                <a:cs typeface="Inconsolata"/>
              </a:rPr>
              <a:t>Check </a:t>
            </a:r>
            <a:r>
              <a:rPr lang="en-US" sz="2000" dirty="0" smtClean="0">
                <a:latin typeface="Inconsolata"/>
                <a:cs typeface="Inconsolata"/>
              </a:rPr>
              <a:t>la</a:t>
            </a:r>
            <a:r>
              <a:rPr lang="en-US" sz="2000" dirty="0" smtClean="0">
                <a:cs typeface="Inconsolata"/>
              </a:rPr>
              <a:t>: </a:t>
            </a:r>
            <a:r>
              <a:rPr lang="en-US" sz="2000" dirty="0" smtClean="0">
                <a:latin typeface="Inconsolata"/>
                <a:cs typeface="Inconsolata"/>
              </a:rPr>
              <a:t>la</a:t>
            </a:r>
            <a:r>
              <a:rPr lang="en-US" sz="2000" dirty="0" smtClean="0">
                <a:cs typeface="Inconsolata"/>
              </a:rPr>
              <a:t> invalid or addresses don’t match: </a:t>
            </a:r>
            <a:r>
              <a:rPr lang="en-US" sz="2000" dirty="0" err="1" smtClean="0">
                <a:latin typeface="Inconsolata"/>
                <a:cs typeface="Inconsolata"/>
              </a:rPr>
              <a:t>rd</a:t>
            </a:r>
            <a:r>
              <a:rPr lang="en-US" sz="2000" dirty="0" smtClean="0">
                <a:latin typeface="Inconsolata"/>
                <a:cs typeface="Inconsolata"/>
              </a:rPr>
              <a:t> &lt;= 1</a:t>
            </a:r>
          </a:p>
          <a:p>
            <a:pPr lvl="1"/>
            <a:r>
              <a:rPr lang="en-US" sz="2000" dirty="0" smtClean="0"/>
              <a:t>Otherwise: get exclusive permission (upgrade to M)</a:t>
            </a:r>
          </a:p>
          <a:p>
            <a:pPr lvl="2"/>
            <a:r>
              <a:rPr lang="en-US" sz="1800" dirty="0" smtClean="0"/>
              <a:t>Check </a:t>
            </a:r>
            <a:r>
              <a:rPr lang="en-US" sz="1800" dirty="0">
                <a:latin typeface="Inconsolata"/>
                <a:cs typeface="Inconsolata"/>
              </a:rPr>
              <a:t>la</a:t>
            </a:r>
            <a:r>
              <a:rPr lang="en-US" sz="1800" dirty="0" smtClean="0"/>
              <a:t> again</a:t>
            </a:r>
          </a:p>
          <a:p>
            <a:pPr lvl="2"/>
            <a:r>
              <a:rPr lang="en-US" sz="1800" dirty="0" smtClean="0"/>
              <a:t>If address match: </a:t>
            </a:r>
            <a:r>
              <a:rPr lang="en-US" sz="1800" dirty="0">
                <a:latin typeface="Inconsolata"/>
                <a:cs typeface="Inconsolata"/>
              </a:rPr>
              <a:t>mem[rs1] &lt;= rs2; </a:t>
            </a:r>
            <a:r>
              <a:rPr lang="en-US" sz="1800" dirty="0" err="1">
                <a:latin typeface="Inconsolata"/>
                <a:cs typeface="Inconsolata"/>
              </a:rPr>
              <a:t>rd</a:t>
            </a:r>
            <a:r>
              <a:rPr lang="en-US" sz="1800" dirty="0">
                <a:latin typeface="Inconsolata"/>
                <a:cs typeface="Inconsolata"/>
              </a:rPr>
              <a:t> &lt;= 0</a:t>
            </a:r>
          </a:p>
          <a:p>
            <a:pPr lvl="2"/>
            <a:r>
              <a:rPr lang="en-US" sz="1800" dirty="0" smtClean="0"/>
              <a:t>Otherwise: </a:t>
            </a:r>
            <a:r>
              <a:rPr lang="en-US" sz="1800" dirty="0" err="1" smtClean="0">
                <a:latin typeface="Inconsolata"/>
                <a:cs typeface="Inconsolata"/>
              </a:rPr>
              <a:t>rd</a:t>
            </a:r>
            <a:r>
              <a:rPr lang="en-US" sz="1800" dirty="0" smtClean="0">
                <a:latin typeface="Inconsolata"/>
                <a:cs typeface="Inconsolata"/>
              </a:rPr>
              <a:t> &lt;= 1</a:t>
            </a:r>
          </a:p>
          <a:p>
            <a:pPr lvl="2"/>
            <a:r>
              <a:rPr lang="en-US" sz="1800" dirty="0" smtClean="0">
                <a:cs typeface="Inconsolata"/>
              </a:rPr>
              <a:t>If cache hit, no need to check again (address already match)</a:t>
            </a:r>
          </a:p>
          <a:p>
            <a:pPr lvl="1"/>
            <a:r>
              <a:rPr lang="en-US" sz="2200" dirty="0" smtClean="0">
                <a:cs typeface="Inconsolata"/>
              </a:rPr>
              <a:t>Always clear reservation: </a:t>
            </a:r>
            <a:r>
              <a:rPr lang="en-US" sz="2200" dirty="0" smtClean="0">
                <a:latin typeface="Inconsolata"/>
                <a:cs typeface="Inconsolata"/>
              </a:rPr>
              <a:t>la &lt;= Invalid</a:t>
            </a:r>
            <a:endParaRPr lang="en-US" sz="2200" dirty="0">
              <a:latin typeface="Inconsolata"/>
              <a:cs typeface="Inconsolat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Dec 2,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Franklin Gothic Book"/>
              </a:rPr>
              <a:t>T08-</a:t>
            </a:r>
            <a:fld id="{BE49CFAA-92BB-45AE-A2AC-2CF4188AC6C8}" type="slidenum">
              <a:rPr lang="en-US" smtClean="0">
                <a:latin typeface="Franklin Gothic Book"/>
              </a:rPr>
              <a:pPr>
                <a:defRPr/>
              </a:pPr>
              <a:t>7</a:t>
            </a:fld>
            <a:endParaRPr lang="en-US" dirty="0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182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Load-Reserve (</a:t>
            </a:r>
            <a:r>
              <a:rPr lang="en-US" sz="4000" dirty="0" err="1"/>
              <a:t>lr.w</a:t>
            </a:r>
            <a:r>
              <a:rPr lang="en-US" sz="4000" dirty="0"/>
              <a:t>) and Store-Conditional (</a:t>
            </a:r>
            <a:r>
              <a:rPr lang="en-US" sz="4000" dirty="0" err="1"/>
              <a:t>sc.w</a:t>
            </a:r>
            <a:r>
              <a:rPr lang="en-US" sz="40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1948"/>
            <a:ext cx="7772400" cy="4114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 smtClean="0"/>
              <a:t>Cache line eviction</a:t>
            </a:r>
          </a:p>
          <a:p>
            <a:pPr lvl="1"/>
            <a:r>
              <a:rPr lang="en-US" sz="2400" dirty="0" smtClean="0"/>
              <a:t>Due to replacement, invalidation request ...</a:t>
            </a:r>
          </a:p>
          <a:p>
            <a:pPr lvl="1"/>
            <a:r>
              <a:rPr lang="en-US" sz="2400" dirty="0" smtClean="0"/>
              <a:t>May lose track of reserved cache line</a:t>
            </a:r>
          </a:p>
          <a:p>
            <a:pPr lvl="2"/>
            <a:r>
              <a:rPr lang="en-US" sz="2000" dirty="0" smtClean="0"/>
              <a:t>Then clear reservation</a:t>
            </a:r>
          </a:p>
          <a:p>
            <a:pPr lvl="1"/>
            <a:r>
              <a:rPr lang="en-US" sz="2400" dirty="0" smtClean="0"/>
              <a:t>Compare evicted cache line with </a:t>
            </a:r>
            <a:r>
              <a:rPr lang="en-US" sz="2400" dirty="0" smtClean="0">
                <a:latin typeface="Inconsolata"/>
                <a:cs typeface="Inconsolata"/>
              </a:rPr>
              <a:t>la</a:t>
            </a:r>
          </a:p>
          <a:p>
            <a:pPr lvl="2"/>
            <a:r>
              <a:rPr lang="en-US" sz="2000" dirty="0" smtClean="0"/>
              <a:t>If match: </a:t>
            </a:r>
            <a:r>
              <a:rPr lang="en-US" sz="2000" dirty="0" smtClean="0">
                <a:latin typeface="Inconsolata"/>
                <a:cs typeface="Inconsolata"/>
              </a:rPr>
              <a:t>la &lt;= invalid</a:t>
            </a:r>
          </a:p>
          <a:p>
            <a:pPr lvl="1"/>
            <a:r>
              <a:rPr lang="en-US" sz="2400" dirty="0" smtClean="0">
                <a:cs typeface="Inconsolata"/>
              </a:rPr>
              <a:t>This is </a:t>
            </a:r>
            <a:r>
              <a:rPr lang="en-US" sz="2400" dirty="0" smtClean="0">
                <a:cs typeface="Inconsolata"/>
              </a:rPr>
              <a:t>how an LR/SC </a:t>
            </a:r>
            <a:r>
              <a:rPr lang="en-US" sz="2400" dirty="0" smtClean="0">
                <a:cs typeface="Inconsolata"/>
              </a:rPr>
              <a:t>pair ensures atomicity</a:t>
            </a:r>
            <a:endParaRPr lang="en-US" sz="2400" dirty="0">
              <a:cs typeface="Inconsolat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Dec 2,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Franklin Gothic Book"/>
              </a:rPr>
              <a:t>T08-</a:t>
            </a:r>
            <a:fld id="{BE49CFAA-92BB-45AE-A2AC-2CF4188AC6C8}" type="slidenum">
              <a:rPr lang="en-US" smtClean="0">
                <a:latin typeface="Franklin Gothic Book"/>
              </a:rPr>
              <a:pPr>
                <a:defRPr/>
              </a:pPr>
              <a:t>8</a:t>
            </a:fld>
            <a:endParaRPr lang="en-US" dirty="0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010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Memory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505" y="1526293"/>
            <a:ext cx="7772400" cy="4114800"/>
          </a:xfrm>
        </p:spPr>
        <p:txBody>
          <a:bodyPr/>
          <a:lstStyle/>
          <a:p>
            <a:r>
              <a:rPr lang="en-US" sz="2400" dirty="0" smtClean="0"/>
              <a:t>Debug interface returned by reference model is passed into every </a:t>
            </a:r>
            <a:r>
              <a:rPr lang="en-US" sz="2400" dirty="0" smtClean="0"/>
              <a:t>D$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lvl="1"/>
            <a:r>
              <a:rPr lang="en-US" sz="2000" dirty="0" smtClean="0"/>
              <a:t>D$ calls the into debug interface </a:t>
            </a:r>
            <a:r>
              <a:rPr lang="en-US" sz="2000" dirty="0" err="1" smtClean="0">
                <a:latin typeface="Inconsolata"/>
                <a:cs typeface="Inconsolata"/>
              </a:rPr>
              <a:t>refDMem</a:t>
            </a:r>
            <a:endParaRPr lang="en-US" sz="2000" dirty="0" smtClean="0">
              <a:latin typeface="Inconsolata"/>
              <a:cs typeface="Inconsolata"/>
            </a:endParaRPr>
          </a:p>
          <a:p>
            <a:pPr lvl="1"/>
            <a:r>
              <a:rPr lang="en-US" sz="2000" dirty="0" smtClean="0"/>
              <a:t>Reference model will for coherence violations</a:t>
            </a:r>
          </a:p>
          <a:p>
            <a:r>
              <a:rPr lang="en-US" sz="2400" dirty="0" smtClean="0"/>
              <a:t>Reference model: </a:t>
            </a:r>
            <a:r>
              <a:rPr lang="en-US" sz="2400" dirty="0" err="1" smtClean="0">
                <a:latin typeface="Inconsolata"/>
                <a:cs typeface="Inconsolata"/>
              </a:rPr>
              <a:t>src</a:t>
            </a:r>
            <a:r>
              <a:rPr lang="en-US" sz="2400" dirty="0" smtClean="0">
                <a:latin typeface="Inconsolata"/>
                <a:cs typeface="Inconsolata"/>
              </a:rPr>
              <a:t>/ref</a:t>
            </a:r>
            <a:endParaRPr lang="en-US" sz="2400" dirty="0">
              <a:latin typeface="Inconsolata"/>
              <a:cs typeface="Inconsolat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Dec 2,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Franklin Gothic Book"/>
              </a:rPr>
              <a:t>T08-</a:t>
            </a:r>
            <a:fld id="{BE49CFAA-92BB-45AE-A2AC-2CF4188AC6C8}" type="slidenum">
              <a:rPr lang="en-US" smtClean="0">
                <a:latin typeface="Franklin Gothic Book"/>
              </a:rPr>
              <a:pPr>
                <a:defRPr/>
              </a:pPr>
              <a:t>9</a:t>
            </a:fld>
            <a:endParaRPr lang="en-US" dirty="0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6549" y="2354801"/>
            <a:ext cx="6232520" cy="2585323"/>
          </a:xfrm>
          <a:prstGeom prst="rect">
            <a:avLst/>
          </a:prstGeom>
          <a:solidFill>
            <a:srgbClr val="F2F2F2"/>
          </a:solidFill>
          <a:ln>
            <a:solidFill>
              <a:srgbClr val="40458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Inconsolata"/>
                <a:cs typeface="Inconsolata"/>
              </a:rPr>
              <a:t>interface</a:t>
            </a:r>
            <a:r>
              <a:rPr lang="en-US" sz="1800" dirty="0">
                <a:latin typeface="Inconsolata"/>
                <a:cs typeface="Inconsolata"/>
              </a:rPr>
              <a:t> </a:t>
            </a:r>
            <a:r>
              <a:rPr lang="en-US" sz="1800" dirty="0" err="1">
                <a:latin typeface="Inconsolata"/>
                <a:cs typeface="Inconsolata"/>
              </a:rPr>
              <a:t>RefDMem</a:t>
            </a:r>
            <a:r>
              <a:rPr lang="en-US" sz="1800" dirty="0">
                <a:latin typeface="Inconsolata"/>
                <a:cs typeface="Inconsolata"/>
              </a:rPr>
              <a:t>;</a:t>
            </a:r>
          </a:p>
          <a:p>
            <a:r>
              <a:rPr lang="en-US" sz="1800" dirty="0">
                <a:latin typeface="Inconsolata"/>
                <a:cs typeface="Inconsolata"/>
              </a:rPr>
              <a:t>  method Action issue(</a:t>
            </a:r>
            <a:r>
              <a:rPr lang="en-US" sz="1800" dirty="0" err="1">
                <a:latin typeface="Inconsolata"/>
                <a:cs typeface="Inconsolata"/>
              </a:rPr>
              <a:t>MemReq</a:t>
            </a:r>
            <a:r>
              <a:rPr lang="en-US" sz="1800" dirty="0">
                <a:latin typeface="Inconsolata"/>
                <a:cs typeface="Inconsolata"/>
              </a:rPr>
              <a:t> </a:t>
            </a:r>
            <a:r>
              <a:rPr lang="en-US" sz="1800" dirty="0" err="1">
                <a:latin typeface="Inconsolata"/>
                <a:cs typeface="Inconsolata"/>
              </a:rPr>
              <a:t>req</a:t>
            </a:r>
            <a:r>
              <a:rPr lang="en-US" sz="1800" dirty="0">
                <a:latin typeface="Inconsolata"/>
                <a:cs typeface="Inconsolata"/>
              </a:rPr>
              <a:t>);</a:t>
            </a:r>
          </a:p>
          <a:p>
            <a:r>
              <a:rPr lang="en-US" sz="1800" dirty="0">
                <a:latin typeface="Inconsolata"/>
                <a:cs typeface="Inconsolata"/>
              </a:rPr>
              <a:t>  method Action commit(</a:t>
            </a:r>
            <a:r>
              <a:rPr lang="en-US" sz="1800" dirty="0" err="1">
                <a:latin typeface="Inconsolata"/>
                <a:cs typeface="Inconsolata"/>
              </a:rPr>
              <a:t>MemReq</a:t>
            </a:r>
            <a:r>
              <a:rPr lang="en-US" sz="1800" dirty="0">
                <a:latin typeface="Inconsolata"/>
                <a:cs typeface="Inconsolata"/>
              </a:rPr>
              <a:t> </a:t>
            </a:r>
            <a:r>
              <a:rPr lang="en-US" sz="1800" dirty="0" err="1">
                <a:latin typeface="Inconsolata"/>
                <a:cs typeface="Inconsolata"/>
              </a:rPr>
              <a:t>req</a:t>
            </a:r>
            <a:r>
              <a:rPr lang="en-US" sz="1800" dirty="0">
                <a:latin typeface="Inconsolata"/>
                <a:cs typeface="Inconsolata"/>
              </a:rPr>
              <a:t>, </a:t>
            </a:r>
          </a:p>
          <a:p>
            <a:r>
              <a:rPr lang="en-US" sz="1800" dirty="0">
                <a:latin typeface="Inconsolata"/>
                <a:cs typeface="Inconsolata"/>
              </a:rPr>
              <a:t>      Maybe#(</a:t>
            </a:r>
            <a:r>
              <a:rPr lang="en-US" sz="1800" dirty="0" err="1">
                <a:latin typeface="Inconsolata"/>
                <a:cs typeface="Inconsolata"/>
              </a:rPr>
              <a:t>CacheLine</a:t>
            </a:r>
            <a:r>
              <a:rPr lang="en-US" sz="1800" dirty="0">
                <a:latin typeface="Inconsolata"/>
                <a:cs typeface="Inconsolata"/>
              </a:rPr>
              <a:t>) line, Maybe#(</a:t>
            </a:r>
            <a:r>
              <a:rPr lang="en-US" sz="1800" dirty="0" err="1">
                <a:latin typeface="Inconsolata"/>
                <a:cs typeface="Inconsolata"/>
              </a:rPr>
              <a:t>MemResp</a:t>
            </a:r>
            <a:r>
              <a:rPr lang="en-US" sz="1800" dirty="0">
                <a:latin typeface="Inconsolata"/>
                <a:cs typeface="Inconsolata"/>
              </a:rPr>
              <a:t>) </a:t>
            </a:r>
            <a:r>
              <a:rPr lang="en-US" sz="1800" dirty="0" err="1">
                <a:latin typeface="Inconsolata"/>
                <a:cs typeface="Inconsolata"/>
              </a:rPr>
              <a:t>resp</a:t>
            </a:r>
            <a:r>
              <a:rPr lang="en-US" sz="1800" dirty="0">
                <a:latin typeface="Inconsolata"/>
                <a:cs typeface="Inconsolata"/>
              </a:rPr>
              <a:t>);</a:t>
            </a:r>
          </a:p>
          <a:p>
            <a:r>
              <a:rPr lang="en-US" sz="1800" b="1" dirty="0" err="1" smtClean="0">
                <a:latin typeface="Inconsolata"/>
                <a:cs typeface="Inconsolata"/>
              </a:rPr>
              <a:t>endinterface</a:t>
            </a:r>
            <a:endParaRPr lang="en-US" sz="1800" b="1" dirty="0" smtClean="0">
              <a:latin typeface="Inconsolata"/>
              <a:cs typeface="Inconsolata"/>
            </a:endParaRPr>
          </a:p>
          <a:p>
            <a:endParaRPr lang="en-US" sz="1800" b="1" dirty="0" smtClean="0">
              <a:latin typeface="Inconsolata"/>
              <a:cs typeface="Inconsolata"/>
            </a:endParaRPr>
          </a:p>
          <a:p>
            <a:r>
              <a:rPr lang="en-US" sz="1800" b="1" dirty="0" smtClean="0">
                <a:latin typeface="Inconsolata"/>
                <a:cs typeface="Inconsolata"/>
              </a:rPr>
              <a:t>module</a:t>
            </a:r>
            <a:r>
              <a:rPr lang="en-US" sz="1800" dirty="0" smtClean="0">
                <a:latin typeface="Inconsolata"/>
                <a:cs typeface="Inconsolata"/>
              </a:rPr>
              <a:t> </a:t>
            </a:r>
            <a:r>
              <a:rPr lang="en-US" sz="1800" dirty="0" err="1">
                <a:latin typeface="Inconsolata"/>
                <a:cs typeface="Inconsolata"/>
              </a:rPr>
              <a:t>mkDCache</a:t>
            </a:r>
            <a:r>
              <a:rPr lang="en-US" sz="1800" dirty="0">
                <a:latin typeface="Inconsolata"/>
                <a:cs typeface="Inconsolata"/>
              </a:rPr>
              <a:t>#(</a:t>
            </a:r>
            <a:r>
              <a:rPr lang="en-US" sz="1800" dirty="0" err="1">
                <a:latin typeface="Inconsolata"/>
                <a:cs typeface="Inconsolata"/>
              </a:rPr>
              <a:t>CoreID</a:t>
            </a:r>
            <a:r>
              <a:rPr lang="en-US" sz="1800" dirty="0">
                <a:latin typeface="Inconsolata"/>
                <a:cs typeface="Inconsolata"/>
              </a:rPr>
              <a:t> id</a:t>
            </a:r>
            <a:r>
              <a:rPr lang="en-US" sz="1800" dirty="0" smtClean="0">
                <a:latin typeface="Inconsolata"/>
                <a:cs typeface="Inconsolata"/>
              </a:rPr>
              <a:t>)(</a:t>
            </a:r>
          </a:p>
          <a:p>
            <a:r>
              <a:rPr lang="en-US" sz="1800" dirty="0">
                <a:latin typeface="Inconsolata"/>
                <a:cs typeface="Inconsolata"/>
              </a:rPr>
              <a:t> </a:t>
            </a:r>
            <a:r>
              <a:rPr lang="en-US" sz="1800" dirty="0" smtClean="0">
                <a:latin typeface="Inconsolata"/>
                <a:cs typeface="Inconsolata"/>
              </a:rPr>
              <a:t>   </a:t>
            </a:r>
            <a:r>
              <a:rPr lang="en-US" sz="1800" dirty="0" err="1" smtClean="0">
                <a:latin typeface="Inconsolata"/>
                <a:cs typeface="Inconsolata"/>
              </a:rPr>
              <a:t>MessageGet</a:t>
            </a:r>
            <a:r>
              <a:rPr lang="en-US" sz="1800" dirty="0" smtClean="0">
                <a:latin typeface="Inconsolata"/>
                <a:cs typeface="Inconsolata"/>
              </a:rPr>
              <a:t> </a:t>
            </a:r>
            <a:r>
              <a:rPr lang="en-US" sz="1800" dirty="0" err="1">
                <a:latin typeface="Inconsolata"/>
                <a:cs typeface="Inconsolata"/>
              </a:rPr>
              <a:t>fromMem</a:t>
            </a:r>
            <a:r>
              <a:rPr lang="en-US" sz="1800" dirty="0">
                <a:latin typeface="Inconsolata"/>
                <a:cs typeface="Inconsolata"/>
              </a:rPr>
              <a:t>, </a:t>
            </a:r>
            <a:r>
              <a:rPr lang="en-US" sz="1800" dirty="0" err="1">
                <a:latin typeface="Inconsolata"/>
                <a:cs typeface="Inconsolata"/>
              </a:rPr>
              <a:t>MessagePut</a:t>
            </a:r>
            <a:r>
              <a:rPr lang="en-US" sz="1800" dirty="0">
                <a:latin typeface="Inconsolata"/>
                <a:cs typeface="Inconsolata"/>
              </a:rPr>
              <a:t> </a:t>
            </a:r>
            <a:r>
              <a:rPr lang="en-US" sz="1800" dirty="0" err="1">
                <a:latin typeface="Inconsolata"/>
                <a:cs typeface="Inconsolata"/>
              </a:rPr>
              <a:t>toMem</a:t>
            </a:r>
            <a:r>
              <a:rPr lang="en-US" sz="1800" dirty="0">
                <a:latin typeface="Inconsolata"/>
                <a:cs typeface="Inconsolata"/>
              </a:rPr>
              <a:t>, </a:t>
            </a:r>
            <a:endParaRPr lang="en-US" sz="1800" dirty="0" smtClean="0">
              <a:latin typeface="Inconsolata"/>
              <a:cs typeface="Inconsolata"/>
            </a:endParaRPr>
          </a:p>
          <a:p>
            <a:r>
              <a:rPr lang="en-US" sz="1800" dirty="0">
                <a:latin typeface="Inconsolata"/>
                <a:cs typeface="Inconsolata"/>
              </a:rPr>
              <a:t> </a:t>
            </a:r>
            <a:r>
              <a:rPr lang="en-US" sz="1800" dirty="0" smtClean="0">
                <a:latin typeface="Inconsolata"/>
                <a:cs typeface="Inconsolata"/>
              </a:rPr>
              <a:t>   </a:t>
            </a:r>
            <a:r>
              <a:rPr lang="en-US" sz="1800" dirty="0" err="1" smtClean="0">
                <a:solidFill>
                  <a:srgbClr val="FF0000"/>
                </a:solidFill>
                <a:latin typeface="Inconsolata"/>
                <a:cs typeface="Inconsolata"/>
              </a:rPr>
              <a:t>RefDMem</a:t>
            </a:r>
            <a:r>
              <a:rPr lang="en-US" sz="1800" dirty="0" smtClean="0">
                <a:solidFill>
                  <a:srgbClr val="FF0000"/>
                </a:solidFill>
                <a:latin typeface="Inconsolata"/>
                <a:cs typeface="Inconsolata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Inconsolata"/>
                <a:cs typeface="Inconsolata"/>
              </a:rPr>
              <a:t>refDMem</a:t>
            </a:r>
            <a:r>
              <a:rPr lang="en-US" sz="1800" dirty="0">
                <a:latin typeface="Inconsolata"/>
                <a:cs typeface="Inconsolata"/>
              </a:rPr>
              <a:t>, </a:t>
            </a:r>
            <a:r>
              <a:rPr lang="en-US" sz="1800" dirty="0" err="1">
                <a:latin typeface="Inconsolata"/>
                <a:cs typeface="Inconsolata"/>
              </a:rPr>
              <a:t>DCache</a:t>
            </a:r>
            <a:r>
              <a:rPr lang="en-US" sz="1800" dirty="0">
                <a:latin typeface="Inconsolata"/>
                <a:cs typeface="Inconsolata"/>
              </a:rPr>
              <a:t> </a:t>
            </a:r>
            <a:r>
              <a:rPr lang="en-US" sz="1800" dirty="0" err="1">
                <a:latin typeface="Inconsolata"/>
                <a:cs typeface="Inconsolata"/>
              </a:rPr>
              <a:t>ifc</a:t>
            </a:r>
            <a:r>
              <a:rPr lang="en-US" sz="1800" dirty="0">
                <a:latin typeface="Inconsolata"/>
                <a:cs typeface="Inconsolata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717695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46913</TotalTime>
  <Words>2177</Words>
  <Application>Microsoft Macintosh PowerPoint</Application>
  <PresentationFormat>On-screen Show (4:3)</PresentationFormat>
  <Paragraphs>320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Blueprint</vt:lpstr>
      <vt:lpstr>PowerPoint Presentation</vt:lpstr>
      <vt:lpstr>Debugging Techniques</vt:lpstr>
      <vt:lpstr>Debugging Techniques</vt:lpstr>
      <vt:lpstr>Debugging Techniques</vt:lpstr>
      <vt:lpstr>Coherence Protocol: Differences From Lecture</vt:lpstr>
      <vt:lpstr>Coherence Protocol: Differences From Lecture</vt:lpstr>
      <vt:lpstr>Load-Reserve (lr.w) and Store-Conditional (sc.w)</vt:lpstr>
      <vt:lpstr>Load-Reserve (lr.w) and Store-Conditional (sc.w)</vt:lpstr>
      <vt:lpstr>Reference Memory Model</vt:lpstr>
      <vt:lpstr>Reference Memory Model</vt:lpstr>
      <vt:lpstr>Adding Store Queue</vt:lpstr>
      <vt:lpstr>Multicore Programs</vt:lpstr>
      <vt:lpstr>Multicore Programs: mc_print</vt:lpstr>
      <vt:lpstr>Multicore Programs: mc_hello</vt:lpstr>
      <vt:lpstr>Multicore Programs: mc_produce_consume</vt:lpstr>
      <vt:lpstr>Multicore Programs: mc_{median,vvadd,multiply}</vt:lpstr>
      <vt:lpstr>Multicore Programs: mc_dekker</vt:lpstr>
      <vt:lpstr>Multicore Programs: mc_spin_lock</vt:lpstr>
      <vt:lpstr>Multicore Programs: mc_incrementers</vt:lpstr>
      <vt:lpstr>Some Reminders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Quan Nguyen</cp:lastModifiedBy>
  <cp:revision>2158</cp:revision>
  <cp:lastPrinted>2015-10-27T02:37:40Z</cp:lastPrinted>
  <dcterms:created xsi:type="dcterms:W3CDTF">2003-01-21T19:25:41Z</dcterms:created>
  <dcterms:modified xsi:type="dcterms:W3CDTF">2016-12-02T19:40:38Z</dcterms:modified>
</cp:coreProperties>
</file>