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5"/>
  </p:notesMasterIdLst>
  <p:handoutMasterIdLst>
    <p:handoutMasterId r:id="rId26"/>
  </p:handoutMasterIdLst>
  <p:sldIdLst>
    <p:sldId id="1303" r:id="rId2"/>
    <p:sldId id="1424" r:id="rId3"/>
    <p:sldId id="1445" r:id="rId4"/>
    <p:sldId id="1430" r:id="rId5"/>
    <p:sldId id="1431" r:id="rId6"/>
    <p:sldId id="1432" r:id="rId7"/>
    <p:sldId id="1433" r:id="rId8"/>
    <p:sldId id="1434" r:id="rId9"/>
    <p:sldId id="1374" r:id="rId10"/>
    <p:sldId id="1376" r:id="rId11"/>
    <p:sldId id="1437" r:id="rId12"/>
    <p:sldId id="1377" r:id="rId13"/>
    <p:sldId id="1415" r:id="rId14"/>
    <p:sldId id="1441" r:id="rId15"/>
    <p:sldId id="1443" r:id="rId16"/>
    <p:sldId id="1444" r:id="rId17"/>
    <p:sldId id="1391" r:id="rId18"/>
    <p:sldId id="1436" r:id="rId19"/>
    <p:sldId id="1400" r:id="rId20"/>
    <p:sldId id="1420" r:id="rId21"/>
    <p:sldId id="1421" r:id="rId22"/>
    <p:sldId id="1422" r:id="rId23"/>
    <p:sldId id="1423" r:id="rId24"/>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1968">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5" autoAdjust="0"/>
    <p:restoredTop sz="86792" autoAdjust="0"/>
  </p:normalViewPr>
  <p:slideViewPr>
    <p:cSldViewPr snapToGrid="0">
      <p:cViewPr>
        <p:scale>
          <a:sx n="100" d="100"/>
          <a:sy n="100" d="100"/>
        </p:scale>
        <p:origin x="-1938" y="-342"/>
      </p:cViewPr>
      <p:guideLst>
        <p:guide orient="horz" pos="2448"/>
        <p:guide pos="1968"/>
      </p:guideLst>
    </p:cSldViewPr>
  </p:slideViewPr>
  <p:outlineViewPr>
    <p:cViewPr>
      <p:scale>
        <a:sx n="33" d="100"/>
        <a:sy n="33" d="100"/>
      </p:scale>
      <p:origin x="0" y="-8412"/>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p:scale>
          <a:sx n="75" d="100"/>
          <a:sy n="75" d="100"/>
        </p:scale>
        <p:origin x="-1404" y="7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fld id="{05BA0635-8B64-44CF-AA4A-79138B4106FB}" type="slidenum">
              <a:rPr lang="en-US"/>
              <a:pPr>
                <a:defRPr/>
              </a:pPr>
              <a:t>‹#›</a:t>
            </a:fld>
            <a:endParaRPr lang="en-US"/>
          </a:p>
        </p:txBody>
      </p:sp>
    </p:spTree>
    <p:extLst>
      <p:ext uri="{BB962C8B-B14F-4D97-AF65-F5344CB8AC3E}">
        <p14:creationId xmlns:p14="http://schemas.microsoft.com/office/powerpoint/2010/main" val="156154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5123"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fld id="{FAB5816E-92E6-4A70-B53F-671D7635E10C}" type="slidenum">
              <a:rPr lang="en-US"/>
              <a:pPr>
                <a:defRPr/>
              </a:pPr>
              <a:t>‹#›</a:t>
            </a:fld>
            <a:endParaRPr lang="en-US"/>
          </a:p>
        </p:txBody>
      </p:sp>
    </p:spTree>
    <p:extLst>
      <p:ext uri="{BB962C8B-B14F-4D97-AF65-F5344CB8AC3E}">
        <p14:creationId xmlns:p14="http://schemas.microsoft.com/office/powerpoint/2010/main" val="173218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dirty="0"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266298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9"/>
          <p:cNvSpPr txBox="1">
            <a:spLocks noGrp="1" noChangeArrowheads="1"/>
          </p:cNvSpPr>
          <p:nvPr/>
        </p:nvSpPr>
        <p:spPr bwMode="auto">
          <a:xfrm>
            <a:off x="4144964" y="9120188"/>
            <a:ext cx="3170238"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AF922BA2-E6BF-4729-A0D4-5167A8A5645C}"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2</a:t>
            </a:fld>
            <a:endParaRPr lang="en-US" sz="1400">
              <a:latin typeface="Tahoma" pitchFamily="34"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252547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CC42D14-0BA1-4DBA-B2AF-A3D915559AF3}" type="slidenum">
              <a:rPr lang="en-US" smtClean="0"/>
              <a:pPr/>
              <a:t>4</a:t>
            </a:fld>
            <a:endParaRPr lang="en-US" smtClean="0"/>
          </a:p>
        </p:txBody>
      </p:sp>
      <p:sp>
        <p:nvSpPr>
          <p:cNvPr id="21506" name="Rectangle 19"/>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18" tIns="48305" rIns="96618" bIns="48305" anchor="b"/>
          <a:lstStyle/>
          <a:p>
            <a:pPr algn="r" defTabSz="963613" eaLnBrk="0" hangingPunct="0">
              <a:spcBef>
                <a:spcPct val="20000"/>
              </a:spcBef>
            </a:pPr>
            <a:fld id="{F791DEBB-BE30-44B7-8B51-D01BE126693E}" type="slidenum">
              <a:rPr lang="en-US" sz="1400">
                <a:latin typeface="Tahoma" pitchFamily="34" charset="0"/>
              </a:rPr>
              <a:pPr algn="r" defTabSz="963613" eaLnBrk="0" hangingPunct="0">
                <a:spcBef>
                  <a:spcPct val="20000"/>
                </a:spcBef>
              </a:pPr>
              <a:t>4</a:t>
            </a:fld>
            <a:endParaRPr lang="en-US" sz="1400">
              <a:latin typeface="Tahoma"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73138" y="4560888"/>
            <a:ext cx="5368925" cy="4319587"/>
          </a:xfrm>
          <a:noFill/>
          <a:ln/>
        </p:spPr>
        <p:txBody>
          <a:bodyPr lIns="96618" tIns="48305" rIns="96618" bIns="48305"/>
          <a:lstStyle/>
          <a:p>
            <a:pPr eaLnBrk="1" hangingPunct="1"/>
            <a:endParaRPr lang="en-US" smtClean="0"/>
          </a:p>
        </p:txBody>
      </p:sp>
    </p:spTree>
    <p:extLst>
      <p:ext uri="{BB962C8B-B14F-4D97-AF65-F5344CB8AC3E}">
        <p14:creationId xmlns:p14="http://schemas.microsoft.com/office/powerpoint/2010/main" val="390623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2556DB07-BF41-40D3-B595-37A78E8D2C87}"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8</a:t>
            </a:fld>
            <a:endParaRPr lang="en-US" sz="1400">
              <a:latin typeface="Tahoma" pitchFamily="34"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202091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9</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4280835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WAW – Write-after-write</a:t>
            </a:r>
            <a:r>
              <a:rPr lang="en-US" baseline="0" dirty="0" smtClean="0"/>
              <a:t> Hazard</a:t>
            </a:r>
            <a:endParaRPr lang="en-US" dirty="0"/>
          </a:p>
        </p:txBody>
      </p:sp>
      <p:sp>
        <p:nvSpPr>
          <p:cNvPr id="4" name="Slide Number Placeholder 3"/>
          <p:cNvSpPr>
            <a:spLocks noGrp="1"/>
          </p:cNvSpPr>
          <p:nvPr>
            <p:ph type="sldNum" sz="quarter" idx="10"/>
          </p:nvPr>
        </p:nvSpPr>
        <p:spPr/>
        <p:txBody>
          <a:bodyPr/>
          <a:lstStyle/>
          <a:p>
            <a:pPr>
              <a:defRPr/>
            </a:pPr>
            <a:fld id="{FAB5816E-92E6-4A70-B53F-671D7635E10C}" type="slidenum">
              <a:rPr lang="en-US" smtClean="0"/>
              <a:pPr>
                <a:defRPr/>
              </a:pPr>
              <a:t>17</a:t>
            </a:fld>
            <a:endParaRPr lang="en-US"/>
          </a:p>
        </p:txBody>
      </p:sp>
    </p:spTree>
    <p:extLst>
      <p:ext uri="{BB962C8B-B14F-4D97-AF65-F5344CB8AC3E}">
        <p14:creationId xmlns:p14="http://schemas.microsoft.com/office/powerpoint/2010/main" val="2091432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3E7CB594-1BFF-4B08-8D79-0341E4241FEC}" type="slidenum">
              <a:rPr lang="en-US" sz="1300">
                <a:latin typeface="Tahoma" pitchFamily="34" charset="0"/>
              </a:rPr>
              <a:pPr algn="r" defTabSz="921669" eaLnBrk="0" hangingPunct="0">
                <a:spcBef>
                  <a:spcPct val="20000"/>
                </a:spcBef>
              </a:pPr>
              <a:t>20</a:t>
            </a:fld>
            <a:endParaRPr lang="en-US" sz="1300" dirty="0">
              <a:latin typeface="Tahoma"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1785413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21</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146116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22</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23960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200">
                <a:latin typeface="+mn-lt"/>
              </a:defRPr>
            </a:lvl1pPr>
          </a:lstStyle>
          <a:p>
            <a:pPr>
              <a:defRPr/>
            </a:pPr>
            <a:r>
              <a:rPr lang="en-US" smtClean="0"/>
              <a:t>October 16, 2017</a:t>
            </a:r>
            <a:endParaRPr lang="en-US" dirty="0"/>
          </a:p>
        </p:txBody>
      </p:sp>
      <p:sp>
        <p:nvSpPr>
          <p:cNvPr id="70" name="Rectangle 71"/>
          <p:cNvSpPr>
            <a:spLocks noGrp="1" noChangeArrowheads="1"/>
          </p:cNvSpPr>
          <p:nvPr>
            <p:ph type="sldNum" sz="quarter" idx="11"/>
          </p:nvPr>
        </p:nvSpPr>
        <p:spPr/>
        <p:txBody>
          <a:bodyPr/>
          <a:lstStyle>
            <a:lvl1pPr>
              <a:defRPr sz="1200">
                <a:latin typeface="+mn-lt"/>
              </a:defRPr>
            </a:lvl1pPr>
          </a:lstStyle>
          <a:p>
            <a:pPr>
              <a:defRPr/>
            </a:pPr>
            <a:r>
              <a:rPr lang="en-US" dirty="0" smtClean="0"/>
              <a:t>L13-</a:t>
            </a:r>
            <a:fld id="{CADB5FF0-9E4C-4A76-B146-CFD9F86D279B}"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sz="1200">
                <a:latin typeface="+mn-lt"/>
              </a:defRPr>
            </a:lvl1pPr>
          </a:lstStyle>
          <a:p>
            <a:pPr>
              <a:defRPr/>
            </a:pPr>
            <a:r>
              <a:rPr lang="en-US" smtClean="0"/>
              <a:t>October 16, 2017</a:t>
            </a:r>
            <a:endParaRPr lang="en-US" dirty="0"/>
          </a:p>
        </p:txBody>
      </p:sp>
      <p:sp>
        <p:nvSpPr>
          <p:cNvPr id="5" name="Rectangle 67"/>
          <p:cNvSpPr>
            <a:spLocks noGrp="1" noChangeArrowheads="1"/>
          </p:cNvSpPr>
          <p:nvPr>
            <p:ph type="sldNum" sz="quarter" idx="11"/>
          </p:nvPr>
        </p:nvSpPr>
        <p:spPr>
          <a:ln/>
        </p:spPr>
        <p:txBody>
          <a:bodyPr/>
          <a:lstStyle>
            <a:lvl1pPr>
              <a:defRPr sz="1200">
                <a:latin typeface="+mn-lt"/>
              </a:defRPr>
            </a:lvl1pPr>
          </a:lstStyle>
          <a:p>
            <a:pPr>
              <a:defRPr/>
            </a:pPr>
            <a:r>
              <a:rPr lang="en-US" dirty="0" smtClean="0"/>
              <a:t>L13-</a:t>
            </a:r>
            <a:fld id="{D02EE386-C9BD-4FB7-9577-6096B5320EC4}"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mn-lt"/>
              </a:defRPr>
            </a:lvl1pPr>
          </a:lstStyle>
          <a:p>
            <a:pPr>
              <a:defRPr/>
            </a:pPr>
            <a:r>
              <a:rPr lang="en-US" smtClean="0"/>
              <a:t>October 16, 2017</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mn-lt"/>
              </a:defRPr>
            </a:lvl1pPr>
          </a:lstStyle>
          <a:p>
            <a:pPr>
              <a:defRPr/>
            </a:pPr>
            <a:r>
              <a:rPr lang="en-US" dirty="0" smtClean="0"/>
              <a:t>L13-</a:t>
            </a:r>
            <a:fld id="{B7BB6FD0-6433-4498-9FC0-51B88F6D3916}"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70447" y="6400800"/>
            <a:ext cx="301846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latin typeface="+mn-lt"/>
              </a:defRPr>
            </a:lvl1pPr>
          </a:lstStyle>
          <a:p>
            <a:pPr>
              <a:defRPr/>
            </a:pPr>
            <a:r>
              <a:rPr lang="en-US" dirty="0" smtClean="0"/>
              <a:t>http://csg.csail.mit.edu/6.175</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6"/>
            <a:ext cx="7774817" cy="4273952"/>
          </a:xfrm>
        </p:spPr>
        <p:txBody>
          <a:bodyPr/>
          <a:lstStyle/>
          <a:p>
            <a:pPr lvl="0" eaLnBrk="1" hangingPunct="1">
              <a:lnSpc>
                <a:spcPct val="80000"/>
              </a:lnSpc>
              <a:buClr>
                <a:srgbClr val="6F89F7"/>
              </a:buClr>
            </a:pPr>
            <a:r>
              <a:rPr lang="en-US" sz="2400" dirty="0">
                <a:solidFill>
                  <a:srgbClr val="660066"/>
                </a:solidFill>
              </a:rPr>
              <a:t>Constructive Computer Architecture:</a:t>
            </a:r>
          </a:p>
          <a:p>
            <a:pPr eaLnBrk="1" hangingPunct="1">
              <a:lnSpc>
                <a:spcPct val="80000"/>
              </a:lnSpc>
              <a:buClr>
                <a:srgbClr val="6F89F7"/>
              </a:buClr>
            </a:pPr>
            <a:r>
              <a:rPr lang="en-US" sz="4000" dirty="0" smtClean="0">
                <a:solidFill>
                  <a:schemeClr val="tx2"/>
                </a:solidFill>
              </a:rPr>
              <a:t>Data </a:t>
            </a:r>
            <a:r>
              <a:rPr lang="en-US" sz="4000" dirty="0">
                <a:solidFill>
                  <a:schemeClr val="tx2"/>
                </a:solidFill>
              </a:rPr>
              <a:t>Hazards</a:t>
            </a:r>
          </a:p>
          <a:p>
            <a:pPr lvl="0" eaLnBrk="1" hangingPunct="1">
              <a:lnSpc>
                <a:spcPct val="80000"/>
              </a:lnSpc>
              <a:buClr>
                <a:srgbClr val="6F89F7"/>
              </a:buClr>
            </a:pPr>
            <a:r>
              <a:rPr lang="en-US" sz="4000" dirty="0" smtClean="0">
                <a:solidFill>
                  <a:srgbClr val="660066"/>
                </a:solidFill>
              </a:rPr>
              <a:t>in Pipelined Processors</a:t>
            </a:r>
            <a:endParaRPr lang="en-US" sz="4000" dirty="0">
              <a:solidFill>
                <a:srgbClr val="660066"/>
              </a:solidFill>
            </a:endParaRPr>
          </a:p>
          <a:p>
            <a:pPr algn="ctr" eaLnBrk="1" hangingPunct="1">
              <a:lnSpc>
                <a:spcPct val="80000"/>
              </a:lnSpc>
              <a:spcBef>
                <a:spcPct val="0"/>
              </a:spcBef>
              <a:buFont typeface="Wingdings" pitchFamily="-96" charset="2"/>
              <a:buNone/>
            </a:pPr>
            <a:endParaRPr lang="en-US" sz="3600" dirty="0" smtClean="0">
              <a:solidFill>
                <a:schemeClr val="tx2"/>
              </a:solidFill>
            </a:endParaRPr>
          </a:p>
          <a:p>
            <a:pPr eaLnBrk="1" hangingPunct="1">
              <a:lnSpc>
                <a:spcPct val="80000"/>
              </a:lnSpc>
              <a:buFont typeface="Wingdings" pitchFamily="-96" charset="2"/>
              <a:buNone/>
            </a:pPr>
            <a:endParaRPr lang="en-US" sz="1800" dirty="0" smtClean="0"/>
          </a:p>
          <a:p>
            <a:pPr eaLnBrk="1" hangingPunct="1">
              <a:lnSpc>
                <a:spcPct val="80000"/>
              </a:lnSpc>
            </a:pPr>
            <a:endParaRPr lang="en-US" sz="2400" dirty="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of Technology</a:t>
            </a:r>
          </a:p>
        </p:txBody>
      </p:sp>
      <p:sp>
        <p:nvSpPr>
          <p:cNvPr id="2" name="Date Placeholder 1"/>
          <p:cNvSpPr>
            <a:spLocks noGrp="1"/>
          </p:cNvSpPr>
          <p:nvPr>
            <p:ph type="dt" sz="quarter" idx="10"/>
          </p:nvPr>
        </p:nvSpPr>
        <p:spPr/>
        <p:txBody>
          <a:bodyPr/>
          <a:lstStyle/>
          <a:p>
            <a:pPr>
              <a:defRPr/>
            </a:pPr>
            <a:r>
              <a:rPr lang="en-US" smtClean="0"/>
              <a:t>October 16,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CADB5FF0-9E4C-4A76-B146-CFD9F86D279B}" type="slidenum">
              <a:rPr lang="en-US" smtClean="0"/>
              <a:pPr>
                <a:defRPr/>
              </a:pPr>
              <a:t>1</a:t>
            </a:fld>
            <a:endParaRPr lang="en-US" dirty="0"/>
          </a:p>
        </p:txBody>
      </p:sp>
    </p:spTree>
    <p:extLst>
      <p:ext uri="{BB962C8B-B14F-4D97-AF65-F5344CB8AC3E}">
        <p14:creationId xmlns:p14="http://schemas.microsoft.com/office/powerpoint/2010/main" val="3925736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a:t>
            </a:r>
            <a:r>
              <a:rPr lang="en-US" dirty="0" smtClean="0"/>
              <a:t>rule</a:t>
            </a:r>
            <a:endParaRPr lang="en-US" dirty="0"/>
          </a:p>
        </p:txBody>
      </p:sp>
      <p:sp>
        <p:nvSpPr>
          <p:cNvPr id="3" name="Content Placeholder 2"/>
          <p:cNvSpPr>
            <a:spLocks noGrp="1"/>
          </p:cNvSpPr>
          <p:nvPr>
            <p:ph idx="1"/>
          </p:nvPr>
        </p:nvSpPr>
        <p:spPr>
          <a:xfrm>
            <a:off x="640316" y="1532860"/>
            <a:ext cx="8337697"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iMem.req</a:t>
            </a:r>
            <a:r>
              <a:rPr lang="en-US" sz="1600" dirty="0" smtClean="0">
                <a:latin typeface="Courier New" pitchFamily="49" charset="0"/>
                <a:cs typeface="Courier New" pitchFamily="49" charset="0"/>
              </a:rPr>
              <a:t>(pc[0]);</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nap(pc[0]); pc[0]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p>
          <a:p>
            <a:pPr>
              <a:buNone/>
            </a:pP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cs typeface="Courier New" pitchFamily="49" charset="0"/>
              </a:rPr>
              <a:t>      </a:t>
            </a:r>
            <a:r>
              <a:rPr lang="en-US" sz="1600" dirty="0" smtClean="0">
                <a:cs typeface="Courier New" pitchFamily="49" charset="0"/>
              </a:rPr>
              <a:t>    …fetch register values </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e</a:t>
            </a:r>
            <a:r>
              <a:rPr lang="en-US" sz="1600" dirty="0" smtClean="0">
                <a:latin typeface="Courier New" pitchFamily="49" charset="0"/>
                <a:cs typeface="Courier New" pitchFamily="49" charset="0"/>
              </a:rPr>
              <a:t>poch,</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11" name="TextBox 10"/>
          <p:cNvSpPr txBox="1"/>
          <p:nvPr/>
        </p:nvSpPr>
        <p:spPr>
          <a:xfrm>
            <a:off x="3402448" y="1419212"/>
            <a:ext cx="5575565" cy="400110"/>
          </a:xfrm>
          <a:prstGeom prst="rect">
            <a:avLst/>
          </a:prstGeom>
          <a:noFill/>
        </p:spPr>
        <p:txBody>
          <a:bodyPr wrap="none" rtlCol="0">
            <a:spAutoFit/>
          </a:bodyPr>
          <a:lstStyle/>
          <a:p>
            <a:r>
              <a:rPr lang="en-US" dirty="0" smtClean="0">
                <a:solidFill>
                  <a:srgbClr val="FF0000"/>
                </a:solidFill>
                <a:latin typeface="Comic Sans MS" pitchFamily="66" charset="0"/>
              </a:rPr>
              <a:t>What should happen to pc when Fetch stalls?</a:t>
            </a:r>
            <a:endParaRPr lang="en-US" dirty="0">
              <a:solidFill>
                <a:srgbClr val="FF0000"/>
              </a:solidFill>
              <a:latin typeface="Comic Sans MS" pitchFamily="66" charset="0"/>
            </a:endParaRPr>
          </a:p>
        </p:txBody>
      </p:sp>
      <p:sp>
        <p:nvSpPr>
          <p:cNvPr id="13" name="TextBox 12"/>
          <p:cNvSpPr txBox="1"/>
          <p:nvPr/>
        </p:nvSpPr>
        <p:spPr>
          <a:xfrm>
            <a:off x="6022249" y="4698311"/>
            <a:ext cx="2822648" cy="1015663"/>
          </a:xfrm>
          <a:prstGeom prst="rect">
            <a:avLst/>
          </a:prstGeom>
          <a:noFill/>
        </p:spPr>
        <p:txBody>
          <a:bodyPr wrap="square" rtlCol="0">
            <a:spAutoFit/>
          </a:bodyPr>
          <a:lstStyle/>
          <a:p>
            <a:r>
              <a:rPr lang="en-US" dirty="0" smtClean="0">
                <a:solidFill>
                  <a:srgbClr val="FF0000"/>
                </a:solidFill>
                <a:latin typeface="Comic Sans MS" pitchFamily="66" charset="0"/>
              </a:rPr>
              <a:t>pc should change only when the instruction is </a:t>
            </a:r>
            <a:r>
              <a:rPr lang="en-US" dirty="0" err="1" smtClean="0">
                <a:solidFill>
                  <a:srgbClr val="FF0000"/>
                </a:solidFill>
                <a:latin typeface="Comic Sans MS" pitchFamily="66" charset="0"/>
              </a:rPr>
              <a:t>enqueued</a:t>
            </a:r>
            <a:r>
              <a:rPr lang="en-US" dirty="0" smtClean="0">
                <a:solidFill>
                  <a:srgbClr val="FF0000"/>
                </a:solidFill>
                <a:latin typeface="Comic Sans MS" pitchFamily="66" charset="0"/>
              </a:rPr>
              <a:t> in d2e</a:t>
            </a:r>
            <a:endParaRPr lang="en-US" dirty="0">
              <a:solidFill>
                <a:srgbClr val="FF0000"/>
              </a:solidFill>
              <a:latin typeface="Comic Sans MS" pitchFamily="66" charset="0"/>
            </a:endParaRPr>
          </a:p>
        </p:txBody>
      </p:sp>
      <p:sp>
        <p:nvSpPr>
          <p:cNvPr id="14" name="Freeform 13"/>
          <p:cNvSpPr/>
          <p:nvPr/>
        </p:nvSpPr>
        <p:spPr bwMode="auto">
          <a:xfrm>
            <a:off x="4238482" y="2050991"/>
            <a:ext cx="1850430" cy="350377"/>
          </a:xfrm>
          <a:custGeom>
            <a:avLst/>
            <a:gdLst>
              <a:gd name="connsiteX0" fmla="*/ 946298 w 1477926"/>
              <a:gd name="connsiteY0" fmla="*/ 59 h 595482"/>
              <a:gd name="connsiteX1" fmla="*/ 893135 w 1477926"/>
              <a:gd name="connsiteY1" fmla="*/ 10691 h 595482"/>
              <a:gd name="connsiteX2" fmla="*/ 786810 w 1477926"/>
              <a:gd name="connsiteY2" fmla="*/ 31956 h 595482"/>
              <a:gd name="connsiteX3" fmla="*/ 372140 w 1477926"/>
              <a:gd name="connsiteY3" fmla="*/ 42589 h 595482"/>
              <a:gd name="connsiteX4" fmla="*/ 159489 w 1477926"/>
              <a:gd name="connsiteY4" fmla="*/ 53222 h 595482"/>
              <a:gd name="connsiteX5" fmla="*/ 42531 w 1477926"/>
              <a:gd name="connsiteY5" fmla="*/ 106384 h 595482"/>
              <a:gd name="connsiteX6" fmla="*/ 31898 w 1477926"/>
              <a:gd name="connsiteY6" fmla="*/ 138282 h 595482"/>
              <a:gd name="connsiteX7" fmla="*/ 10633 w 1477926"/>
              <a:gd name="connsiteY7" fmla="*/ 170180 h 595482"/>
              <a:gd name="connsiteX8" fmla="*/ 0 w 1477926"/>
              <a:gd name="connsiteY8" fmla="*/ 212710 h 595482"/>
              <a:gd name="connsiteX9" fmla="*/ 10633 w 1477926"/>
              <a:gd name="connsiteY9" fmla="*/ 319036 h 595482"/>
              <a:gd name="connsiteX10" fmla="*/ 31898 w 1477926"/>
              <a:gd name="connsiteY10" fmla="*/ 393463 h 595482"/>
              <a:gd name="connsiteX11" fmla="*/ 63796 w 1477926"/>
              <a:gd name="connsiteY11" fmla="*/ 542319 h 595482"/>
              <a:gd name="connsiteX12" fmla="*/ 127591 w 1477926"/>
              <a:gd name="connsiteY12" fmla="*/ 574217 h 595482"/>
              <a:gd name="connsiteX13" fmla="*/ 191386 w 1477926"/>
              <a:gd name="connsiteY13" fmla="*/ 584850 h 595482"/>
              <a:gd name="connsiteX14" fmla="*/ 520996 w 1477926"/>
              <a:gd name="connsiteY14" fmla="*/ 595482 h 595482"/>
              <a:gd name="connsiteX15" fmla="*/ 701749 w 1477926"/>
              <a:gd name="connsiteY15" fmla="*/ 584850 h 595482"/>
              <a:gd name="connsiteX16" fmla="*/ 839972 w 1477926"/>
              <a:gd name="connsiteY16" fmla="*/ 563584 h 595482"/>
              <a:gd name="connsiteX17" fmla="*/ 882503 w 1477926"/>
              <a:gd name="connsiteY17" fmla="*/ 552952 h 595482"/>
              <a:gd name="connsiteX18" fmla="*/ 1158949 w 1477926"/>
              <a:gd name="connsiteY18" fmla="*/ 521054 h 595482"/>
              <a:gd name="connsiteX19" fmla="*/ 1201479 w 1477926"/>
              <a:gd name="connsiteY19" fmla="*/ 499789 h 595482"/>
              <a:gd name="connsiteX20" fmla="*/ 1275907 w 1477926"/>
              <a:gd name="connsiteY20" fmla="*/ 467891 h 595482"/>
              <a:gd name="connsiteX21" fmla="*/ 1318438 w 1477926"/>
              <a:gd name="connsiteY21" fmla="*/ 435994 h 595482"/>
              <a:gd name="connsiteX22" fmla="*/ 1392865 w 1477926"/>
              <a:gd name="connsiteY22" fmla="*/ 393463 h 595482"/>
              <a:gd name="connsiteX23" fmla="*/ 1477926 w 1477926"/>
              <a:gd name="connsiteY23" fmla="*/ 350933 h 595482"/>
              <a:gd name="connsiteX24" fmla="*/ 1435396 w 1477926"/>
              <a:gd name="connsiteY24" fmla="*/ 297770 h 595482"/>
              <a:gd name="connsiteX25" fmla="*/ 1392865 w 1477926"/>
              <a:gd name="connsiteY25" fmla="*/ 244608 h 595482"/>
              <a:gd name="connsiteX26" fmla="*/ 1382233 w 1477926"/>
              <a:gd name="connsiteY26" fmla="*/ 212710 h 595482"/>
              <a:gd name="connsiteX27" fmla="*/ 1371600 w 1477926"/>
              <a:gd name="connsiteY27" fmla="*/ 170180 h 595482"/>
              <a:gd name="connsiteX28" fmla="*/ 1275907 w 1477926"/>
              <a:gd name="connsiteY28" fmla="*/ 117017 h 595482"/>
              <a:gd name="connsiteX29" fmla="*/ 1233377 w 1477926"/>
              <a:gd name="connsiteY29" fmla="*/ 95752 h 595482"/>
              <a:gd name="connsiteX30" fmla="*/ 1190847 w 1477926"/>
              <a:gd name="connsiteY30" fmla="*/ 85119 h 595482"/>
              <a:gd name="connsiteX31" fmla="*/ 1158949 w 1477926"/>
              <a:gd name="connsiteY31" fmla="*/ 74487 h 595482"/>
              <a:gd name="connsiteX32" fmla="*/ 1063256 w 1477926"/>
              <a:gd name="connsiteY32" fmla="*/ 53222 h 595482"/>
              <a:gd name="connsiteX33" fmla="*/ 1020726 w 1477926"/>
              <a:gd name="connsiteY33" fmla="*/ 31956 h 595482"/>
              <a:gd name="connsiteX34" fmla="*/ 882503 w 1477926"/>
              <a:gd name="connsiteY34" fmla="*/ 10691 h 595482"/>
              <a:gd name="connsiteX35" fmla="*/ 776177 w 1477926"/>
              <a:gd name="connsiteY35" fmla="*/ 59 h 59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77926" h="595482">
                <a:moveTo>
                  <a:pt x="946298" y="59"/>
                </a:moveTo>
                <a:cubicBezTo>
                  <a:pt x="928577" y="3603"/>
                  <a:pt x="910777" y="6771"/>
                  <a:pt x="893135" y="10691"/>
                </a:cubicBezTo>
                <a:cubicBezTo>
                  <a:pt x="856217" y="18895"/>
                  <a:pt x="825885" y="30219"/>
                  <a:pt x="786810" y="31956"/>
                </a:cubicBezTo>
                <a:cubicBezTo>
                  <a:pt x="648678" y="38095"/>
                  <a:pt x="510329" y="37904"/>
                  <a:pt x="372140" y="42589"/>
                </a:cubicBezTo>
                <a:cubicBezTo>
                  <a:pt x="301209" y="44994"/>
                  <a:pt x="230373" y="49678"/>
                  <a:pt x="159489" y="53222"/>
                </a:cubicBezTo>
                <a:cubicBezTo>
                  <a:pt x="59841" y="78134"/>
                  <a:pt x="95094" y="53821"/>
                  <a:pt x="42531" y="106384"/>
                </a:cubicBezTo>
                <a:cubicBezTo>
                  <a:pt x="38987" y="117017"/>
                  <a:pt x="36910" y="128257"/>
                  <a:pt x="31898" y="138282"/>
                </a:cubicBezTo>
                <a:cubicBezTo>
                  <a:pt x="26183" y="149712"/>
                  <a:pt x="15667" y="158434"/>
                  <a:pt x="10633" y="170180"/>
                </a:cubicBezTo>
                <a:cubicBezTo>
                  <a:pt x="4877" y="183611"/>
                  <a:pt x="3544" y="198533"/>
                  <a:pt x="0" y="212710"/>
                </a:cubicBezTo>
                <a:cubicBezTo>
                  <a:pt x="3544" y="248152"/>
                  <a:pt x="5596" y="283775"/>
                  <a:pt x="10633" y="319036"/>
                </a:cubicBezTo>
                <a:cubicBezTo>
                  <a:pt x="13972" y="342406"/>
                  <a:pt x="24322" y="370737"/>
                  <a:pt x="31898" y="393463"/>
                </a:cubicBezTo>
                <a:cubicBezTo>
                  <a:pt x="33021" y="402443"/>
                  <a:pt x="43137" y="528546"/>
                  <a:pt x="63796" y="542319"/>
                </a:cubicBezTo>
                <a:cubicBezTo>
                  <a:pt x="92471" y="561436"/>
                  <a:pt x="94576" y="566880"/>
                  <a:pt x="127591" y="574217"/>
                </a:cubicBezTo>
                <a:cubicBezTo>
                  <a:pt x="148636" y="578894"/>
                  <a:pt x="169859" y="583686"/>
                  <a:pt x="191386" y="584850"/>
                </a:cubicBezTo>
                <a:cubicBezTo>
                  <a:pt x="301153" y="590783"/>
                  <a:pt x="411126" y="591938"/>
                  <a:pt x="520996" y="595482"/>
                </a:cubicBezTo>
                <a:cubicBezTo>
                  <a:pt x="581247" y="591938"/>
                  <a:pt x="641586" y="589663"/>
                  <a:pt x="701749" y="584850"/>
                </a:cubicBezTo>
                <a:cubicBezTo>
                  <a:pt x="752105" y="580822"/>
                  <a:pt x="792080" y="574227"/>
                  <a:pt x="839972" y="563584"/>
                </a:cubicBezTo>
                <a:cubicBezTo>
                  <a:pt x="854237" y="560414"/>
                  <a:pt x="868051" y="555120"/>
                  <a:pt x="882503" y="552952"/>
                </a:cubicBezTo>
                <a:cubicBezTo>
                  <a:pt x="985230" y="537543"/>
                  <a:pt x="1059792" y="530970"/>
                  <a:pt x="1158949" y="521054"/>
                </a:cubicBezTo>
                <a:cubicBezTo>
                  <a:pt x="1173126" y="513966"/>
                  <a:pt x="1186911" y="506033"/>
                  <a:pt x="1201479" y="499789"/>
                </a:cubicBezTo>
                <a:cubicBezTo>
                  <a:pt x="1247522" y="480056"/>
                  <a:pt x="1224614" y="499949"/>
                  <a:pt x="1275907" y="467891"/>
                </a:cubicBezTo>
                <a:cubicBezTo>
                  <a:pt x="1290934" y="458499"/>
                  <a:pt x="1304018" y="446294"/>
                  <a:pt x="1318438" y="435994"/>
                </a:cubicBezTo>
                <a:cubicBezTo>
                  <a:pt x="1365224" y="402576"/>
                  <a:pt x="1336796" y="424613"/>
                  <a:pt x="1392865" y="393463"/>
                </a:cubicBezTo>
                <a:cubicBezTo>
                  <a:pt x="1468189" y="351616"/>
                  <a:pt x="1419616" y="370370"/>
                  <a:pt x="1477926" y="350933"/>
                </a:cubicBezTo>
                <a:cubicBezTo>
                  <a:pt x="1412476" y="252759"/>
                  <a:pt x="1495997" y="373522"/>
                  <a:pt x="1435396" y="297770"/>
                </a:cubicBezTo>
                <a:cubicBezTo>
                  <a:pt x="1381755" y="230718"/>
                  <a:pt x="1444204" y="295944"/>
                  <a:pt x="1392865" y="244608"/>
                </a:cubicBezTo>
                <a:cubicBezTo>
                  <a:pt x="1389321" y="233975"/>
                  <a:pt x="1385312" y="223487"/>
                  <a:pt x="1382233" y="212710"/>
                </a:cubicBezTo>
                <a:cubicBezTo>
                  <a:pt x="1378219" y="198659"/>
                  <a:pt x="1380368" y="181870"/>
                  <a:pt x="1371600" y="170180"/>
                </a:cubicBezTo>
                <a:cubicBezTo>
                  <a:pt x="1329889" y="114565"/>
                  <a:pt x="1325732" y="135702"/>
                  <a:pt x="1275907" y="117017"/>
                </a:cubicBezTo>
                <a:cubicBezTo>
                  <a:pt x="1261066" y="111452"/>
                  <a:pt x="1248218" y="101317"/>
                  <a:pt x="1233377" y="95752"/>
                </a:cubicBezTo>
                <a:cubicBezTo>
                  <a:pt x="1219694" y="90621"/>
                  <a:pt x="1204898" y="89133"/>
                  <a:pt x="1190847" y="85119"/>
                </a:cubicBezTo>
                <a:cubicBezTo>
                  <a:pt x="1180070" y="82040"/>
                  <a:pt x="1169726" y="77566"/>
                  <a:pt x="1158949" y="74487"/>
                </a:cubicBezTo>
                <a:cubicBezTo>
                  <a:pt x="1123900" y="64473"/>
                  <a:pt x="1099814" y="60533"/>
                  <a:pt x="1063256" y="53222"/>
                </a:cubicBezTo>
                <a:cubicBezTo>
                  <a:pt x="1049079" y="46133"/>
                  <a:pt x="1035763" y="36968"/>
                  <a:pt x="1020726" y="31956"/>
                </a:cubicBezTo>
                <a:cubicBezTo>
                  <a:pt x="990958" y="22033"/>
                  <a:pt x="904203" y="13584"/>
                  <a:pt x="882503" y="10691"/>
                </a:cubicBezTo>
                <a:cubicBezTo>
                  <a:pt x="791486" y="-1445"/>
                  <a:pt x="835709" y="59"/>
                  <a:pt x="776177" y="59"/>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10</a:t>
            </a:fld>
            <a:endParaRPr lang="en-US" dirty="0"/>
          </a:p>
        </p:txBody>
      </p:sp>
    </p:spTree>
    <p:extLst>
      <p:ext uri="{BB962C8B-B14F-4D97-AF65-F5344CB8AC3E}">
        <p14:creationId xmlns:p14="http://schemas.microsoft.com/office/powerpoint/2010/main" val="380167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corrected</a:t>
            </a:r>
            <a:endParaRPr lang="en-US" dirty="0"/>
          </a:p>
        </p:txBody>
      </p:sp>
      <p:sp>
        <p:nvSpPr>
          <p:cNvPr id="3" name="Content Placeholder 2"/>
          <p:cNvSpPr>
            <a:spLocks noGrp="1"/>
          </p:cNvSpPr>
          <p:nvPr>
            <p:ph idx="1"/>
          </p:nvPr>
        </p:nvSpPr>
        <p:spPr>
          <a:xfrm>
            <a:off x="614916" y="1501157"/>
            <a:ext cx="8337697"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iMem.req</a:t>
            </a:r>
            <a:r>
              <a:rPr lang="en-US" sz="1600" dirty="0" smtClean="0">
                <a:latin typeface="Courier New" pitchFamily="49" charset="0"/>
                <a:cs typeface="Courier New" pitchFamily="49" charset="0"/>
              </a:rPr>
              <a:t>(pc[0]);</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nap(pc[0]); pc[0]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p>
          <a:p>
            <a:pPr>
              <a:buNone/>
            </a:pP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a:cs typeface="Courier New" pitchFamily="49" charset="0"/>
              </a:rPr>
              <a:t> …fetch register values </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cxnSp>
        <p:nvCxnSpPr>
          <p:cNvPr id="5" name="Straight Connector 4"/>
          <p:cNvCxnSpPr/>
          <p:nvPr/>
        </p:nvCxnSpPr>
        <p:spPr bwMode="auto">
          <a:xfrm flipV="1">
            <a:off x="4213123" y="2186028"/>
            <a:ext cx="1446027" cy="10632"/>
          </a:xfrm>
          <a:prstGeom prst="line">
            <a:avLst/>
          </a:prstGeom>
          <a:noFill/>
          <a:ln w="19050" cap="flat" cmpd="sng" algn="ctr">
            <a:solidFill>
              <a:srgbClr val="FF0000"/>
            </a:solidFill>
            <a:prstDash val="solid"/>
            <a:round/>
            <a:headEnd type="none" w="med" len="med"/>
            <a:tailEnd type="none" w="med" len="med"/>
          </a:ln>
          <a:effectLst/>
        </p:spPr>
      </p:cxnSp>
      <p:sp>
        <p:nvSpPr>
          <p:cNvPr id="10" name="TextBox 9"/>
          <p:cNvSpPr txBox="1"/>
          <p:nvPr/>
        </p:nvSpPr>
        <p:spPr>
          <a:xfrm>
            <a:off x="4495800" y="4279002"/>
            <a:ext cx="2406428" cy="338554"/>
          </a:xfrm>
          <a:prstGeom prst="rect">
            <a:avLst/>
          </a:prstGeom>
          <a:solidFill>
            <a:schemeClr val="bg1"/>
          </a:solidFill>
        </p:spPr>
        <p:txBody>
          <a:bodyPr wrap="none" rtlCol="0">
            <a:spAutoFit/>
          </a:bodyPr>
          <a:lstStyle/>
          <a:p>
            <a:r>
              <a:rPr lang="en-US" sz="1600" dirty="0" smtClean="0">
                <a:solidFill>
                  <a:srgbClr val="FF0000"/>
                </a:solidFill>
                <a:latin typeface="Courier New" pitchFamily="49" charset="0"/>
                <a:cs typeface="Courier New" pitchFamily="49" charset="0"/>
              </a:rPr>
              <a:t>pc[0] </a:t>
            </a:r>
            <a:r>
              <a:rPr lang="en-US" sz="1600" dirty="0">
                <a:solidFill>
                  <a:srgbClr val="FF0000"/>
                </a:solidFill>
                <a:latin typeface="Courier New" pitchFamily="49" charset="0"/>
                <a:cs typeface="Courier New" pitchFamily="49" charset="0"/>
              </a:rPr>
              <a:t>&lt;= </a:t>
            </a:r>
            <a:r>
              <a:rPr lang="en-US" sz="1600" dirty="0" err="1" smtClean="0">
                <a:solidFill>
                  <a:srgbClr val="FF0000"/>
                </a:solidFill>
                <a:latin typeface="Courier New" pitchFamily="49" charset="0"/>
                <a:cs typeface="Courier New" pitchFamily="49" charset="0"/>
              </a:rPr>
              <a:t>ppcF</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end</a:t>
            </a:r>
            <a:endParaRPr lang="en-US" sz="1600" b="1" dirty="0">
              <a:latin typeface="Courier New" pitchFamily="49" charset="0"/>
              <a:cs typeface="Courier New" pitchFamily="49" charset="0"/>
            </a:endParaRPr>
          </a:p>
        </p:txBody>
      </p:sp>
      <p:sp>
        <p:nvSpPr>
          <p:cNvPr id="12" name="TextBox 11"/>
          <p:cNvSpPr txBox="1"/>
          <p:nvPr/>
        </p:nvSpPr>
        <p:spPr>
          <a:xfrm>
            <a:off x="267269" y="5317961"/>
            <a:ext cx="3275462" cy="1015663"/>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To avoid structural hazards, scoreboard must allow two search ports</a:t>
            </a:r>
            <a:endParaRPr lang="en-US" dirty="0">
              <a:latin typeface="Comic Sans MS" panose="030F0702030302020204" pitchFamily="66" charset="0"/>
            </a:endParaRPr>
          </a:p>
        </p:txBody>
      </p:sp>
      <p:sp>
        <p:nvSpPr>
          <p:cNvPr id="9" name="Freeform 8"/>
          <p:cNvSpPr/>
          <p:nvPr/>
        </p:nvSpPr>
        <p:spPr bwMode="auto">
          <a:xfrm>
            <a:off x="6088913" y="2196661"/>
            <a:ext cx="1551028" cy="2082342"/>
          </a:xfrm>
          <a:custGeom>
            <a:avLst/>
            <a:gdLst>
              <a:gd name="connsiteX0" fmla="*/ 0 w 2399317"/>
              <a:gd name="connsiteY0" fmla="*/ 0 h 2394065"/>
              <a:gd name="connsiteX1" fmla="*/ 2394065 w 2399317"/>
              <a:gd name="connsiteY1" fmla="*/ 872836 h 2394065"/>
              <a:gd name="connsiteX2" fmla="*/ 515389 w 2399317"/>
              <a:gd name="connsiteY2" fmla="*/ 2394065 h 2394065"/>
            </a:gdLst>
            <a:ahLst/>
            <a:cxnLst>
              <a:cxn ang="0">
                <a:pos x="connsiteX0" y="connsiteY0"/>
              </a:cxn>
              <a:cxn ang="0">
                <a:pos x="connsiteX1" y="connsiteY1"/>
              </a:cxn>
              <a:cxn ang="0">
                <a:pos x="connsiteX2" y="connsiteY2"/>
              </a:cxn>
            </a:cxnLst>
            <a:rect l="l" t="t" r="r" b="b"/>
            <a:pathLst>
              <a:path w="2399317" h="2394065">
                <a:moveTo>
                  <a:pt x="0" y="0"/>
                </a:moveTo>
                <a:cubicBezTo>
                  <a:pt x="1154083" y="236912"/>
                  <a:pt x="2308167" y="473825"/>
                  <a:pt x="2394065" y="872836"/>
                </a:cubicBezTo>
                <a:cubicBezTo>
                  <a:pt x="2479963" y="1271847"/>
                  <a:pt x="1497676" y="1832956"/>
                  <a:pt x="515389" y="2394065"/>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http://csg.csail.mit.edu/6.175</a:t>
            </a:r>
            <a:endParaRPr lang="en-US" dirty="0"/>
          </a:p>
        </p:txBody>
      </p:sp>
      <p:sp>
        <p:nvSpPr>
          <p:cNvPr id="13" name="Slide Number Placeholder 12"/>
          <p:cNvSpPr>
            <a:spLocks noGrp="1"/>
          </p:cNvSpPr>
          <p:nvPr>
            <p:ph type="sldNum" sz="quarter" idx="11"/>
          </p:nvPr>
        </p:nvSpPr>
        <p:spPr/>
        <p:txBody>
          <a:bodyPr/>
          <a:lstStyle/>
          <a:p>
            <a:pPr>
              <a:defRPr/>
            </a:pPr>
            <a:r>
              <a:rPr lang="en-US" smtClean="0"/>
              <a:t>L13-</a:t>
            </a:r>
            <a:fld id="{D02EE386-C9BD-4FB7-9577-6096B5320EC4}" type="slidenum">
              <a:rPr lang="en-US" smtClean="0"/>
              <a:pPr>
                <a:defRPr/>
              </a:pPr>
              <a:t>11</a:t>
            </a:fld>
            <a:endParaRPr lang="en-US" dirty="0"/>
          </a:p>
        </p:txBody>
      </p:sp>
    </p:spTree>
    <p:extLst>
      <p:ext uri="{BB962C8B-B14F-4D97-AF65-F5344CB8AC3E}">
        <p14:creationId xmlns:p14="http://schemas.microsoft.com/office/powerpoint/2010/main" val="217122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1000"/>
                                        <p:tgtEl>
                                          <p:spTgt spid="9"/>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a:t>2-Stage-DH pipeline</a:t>
            </a:r>
            <a:br>
              <a:rPr lang="en-US" sz="4000" dirty="0"/>
            </a:br>
            <a:r>
              <a:rPr lang="en-US" sz="4000" dirty="0" err="1"/>
              <a:t>doExecute</a:t>
            </a:r>
            <a:r>
              <a:rPr lang="en-US" sz="4000" dirty="0"/>
              <a:t> </a:t>
            </a:r>
            <a:r>
              <a:rPr lang="en-US" sz="4000" dirty="0" smtClean="0"/>
              <a:t>rule</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x.pc</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inEp</a:t>
            </a:r>
            <a:r>
              <a:rPr lang="en-US" sz="1600" dirty="0" smtClean="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rVal1E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rVal2E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smtClean="0">
                <a:latin typeface="Courier New" pitchFamily="49" charset="0"/>
                <a:cs typeface="Courier New" pitchFamily="49" charset="0"/>
              </a:rPr>
              <a:t>inEp</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exec(</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rVal1E, rVal2E,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&lt;-</a:t>
            </a:r>
          </a:p>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isValid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rf.wr</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eInst.data</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nextPC</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eInst.brTaken</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eInst.addr</a:t>
            </a:r>
            <a:r>
              <a:rPr lang="en-US" sz="1600" dirty="0">
                <a:latin typeface="Courier New" pitchFamily="49" charset="0"/>
                <a:cs typeface="Courier New" pitchFamily="49" charset="0"/>
              </a:rPr>
              <a:t> :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+ 4;</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 </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x.ppc</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nextPC</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r>
              <a:rPr lang="en-US" sz="1600" dirty="0" smtClean="0">
                <a:latin typeface="Courier New" pitchFamily="49" charset="0"/>
                <a:cs typeface="Courier New" pitchFamily="49" charset="0"/>
              </a:rPr>
              <a:t>pc[1] &lt;= </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epoch </a:t>
            </a:r>
            <a:r>
              <a:rPr lang="en-US" sz="1600" dirty="0">
                <a:latin typeface="Courier New" pitchFamily="49" charset="0"/>
                <a:cs typeface="Courier New" pitchFamily="49" charset="0"/>
              </a:rPr>
              <a:t>&lt;= !</a:t>
            </a:r>
            <a:r>
              <a:rPr lang="en-US" sz="1600" dirty="0" smtClean="0">
                <a:latin typeface="Courier New" pitchFamily="49" charset="0"/>
                <a:cs typeface="Courier New" pitchFamily="49" charset="0"/>
              </a:rPr>
              <a:t>epoch;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solidFill>
                  <a:srgbClr val="FF0000"/>
                </a:solidFill>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sb.remove</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8" name="Rounded Rectangle 7"/>
          <p:cNvSpPr/>
          <p:nvPr/>
        </p:nvSpPr>
        <p:spPr bwMode="auto">
          <a:xfrm>
            <a:off x="948580" y="2615012"/>
            <a:ext cx="7887771" cy="3332860"/>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TextBox 8"/>
          <p:cNvSpPr txBox="1"/>
          <p:nvPr/>
        </p:nvSpPr>
        <p:spPr>
          <a:xfrm>
            <a:off x="5986363" y="5924297"/>
            <a:ext cx="2553904" cy="400110"/>
          </a:xfrm>
          <a:prstGeom prst="rect">
            <a:avLst/>
          </a:prstGeom>
          <a:noFill/>
        </p:spPr>
        <p:txBody>
          <a:bodyPr wrap="none" rtlCol="0">
            <a:spAutoFit/>
          </a:bodyPr>
          <a:lstStyle/>
          <a:p>
            <a:r>
              <a:rPr lang="en-US" dirty="0" smtClean="0">
                <a:latin typeface="Comic Sans MS" panose="030F0702030302020204" pitchFamily="66" charset="0"/>
              </a:rPr>
              <a:t>The same as before</a:t>
            </a:r>
            <a:endParaRPr lang="en-US" dirty="0">
              <a:latin typeface="Comic Sans MS" panose="030F0702030302020204" pitchFamily="66" charset="0"/>
            </a:endParaRPr>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10" name="Footer Placeholder 9"/>
          <p:cNvSpPr>
            <a:spLocks noGrp="1"/>
          </p:cNvSpPr>
          <p:nvPr>
            <p:ph type="ftr" sz="quarter" idx="12"/>
          </p:nvPr>
        </p:nvSpPr>
        <p:spPr/>
        <p:txBody>
          <a:bodyPr/>
          <a:lstStyle/>
          <a:p>
            <a:pPr>
              <a:defRPr/>
            </a:pPr>
            <a:r>
              <a:rPr lang="en-US" smtClean="0"/>
              <a:t>http://csg.csail.mit.edu/6.175</a:t>
            </a:r>
            <a:endParaRPr lang="en-US" dirty="0"/>
          </a:p>
        </p:txBody>
      </p:sp>
      <p:sp>
        <p:nvSpPr>
          <p:cNvPr id="11" name="Slide Number Placeholder 10"/>
          <p:cNvSpPr>
            <a:spLocks noGrp="1"/>
          </p:cNvSpPr>
          <p:nvPr>
            <p:ph type="sldNum" sz="quarter" idx="11"/>
          </p:nvPr>
        </p:nvSpPr>
        <p:spPr/>
        <p:txBody>
          <a:bodyPr/>
          <a:lstStyle/>
          <a:p>
            <a:pPr>
              <a:defRPr/>
            </a:pPr>
            <a:r>
              <a:rPr lang="en-US" smtClean="0"/>
              <a:t>L13-</a:t>
            </a:r>
            <a:fld id="{D02EE386-C9BD-4FB7-9577-6096B5320EC4}" type="slidenum">
              <a:rPr lang="en-US" smtClean="0"/>
              <a:pPr>
                <a:defRPr/>
              </a:pPr>
              <a:t>12</a:t>
            </a:fld>
            <a:endParaRPr lang="en-US" dirty="0"/>
          </a:p>
        </p:txBody>
      </p:sp>
    </p:spTree>
    <p:extLst>
      <p:ext uri="{BB962C8B-B14F-4D97-AF65-F5344CB8AC3E}">
        <p14:creationId xmlns:p14="http://schemas.microsoft.com/office/powerpoint/2010/main" val="2708579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correctness </a:t>
            </a:r>
            <a:r>
              <a:rPr lang="en-US" dirty="0" smtClean="0"/>
              <a:t>issue</a:t>
            </a:r>
            <a:endParaRPr lang="en-US" dirty="0"/>
          </a:p>
        </p:txBody>
      </p:sp>
      <p:sp>
        <p:nvSpPr>
          <p:cNvPr id="3" name="Content Placeholder 2"/>
          <p:cNvSpPr>
            <a:spLocks noGrp="1"/>
          </p:cNvSpPr>
          <p:nvPr>
            <p:ph idx="1"/>
          </p:nvPr>
        </p:nvSpPr>
        <p:spPr>
          <a:xfrm>
            <a:off x="636068" y="3558540"/>
            <a:ext cx="8208356" cy="2766060"/>
          </a:xfrm>
        </p:spPr>
        <p:txBody>
          <a:bodyPr/>
          <a:lstStyle/>
          <a:p>
            <a:r>
              <a:rPr lang="en-US" sz="2400" dirty="0" smtClean="0"/>
              <a:t>If </a:t>
            </a:r>
            <a:r>
              <a:rPr lang="en-US" sz="2400" dirty="0"/>
              <a:t>the search </a:t>
            </a:r>
            <a:r>
              <a:rPr lang="en-US" sz="2400" dirty="0" smtClean="0"/>
              <a:t>by </a:t>
            </a:r>
            <a:r>
              <a:rPr lang="en-US" sz="2400" dirty="0"/>
              <a:t>D</a:t>
            </a:r>
            <a:r>
              <a:rPr lang="en-US" sz="2400" dirty="0" smtClean="0"/>
              <a:t>ecode does </a:t>
            </a:r>
            <a:r>
              <a:rPr lang="en-US" sz="2400" dirty="0"/>
              <a:t>not see an instruction in the scoreboard, then its effect must have taken place. This means that any updates to the register file by that instruction must be visible to the subsequent register </a:t>
            </a:r>
            <a:r>
              <a:rPr lang="en-US" sz="2400" dirty="0" smtClean="0"/>
              <a:t>reads </a:t>
            </a:r>
            <a:r>
              <a:rPr lang="en-US" sz="2400" dirty="0" smtClean="0">
                <a:sym typeface="Symbol"/>
              </a:rPr>
              <a:t></a:t>
            </a:r>
          </a:p>
          <a:p>
            <a:pPr lvl="1"/>
            <a:r>
              <a:rPr lang="en-US" sz="2000" dirty="0" smtClean="0">
                <a:sym typeface="Symbol"/>
              </a:rPr>
              <a:t>remove and </a:t>
            </a:r>
            <a:r>
              <a:rPr lang="en-US" sz="2000" dirty="0" err="1" smtClean="0">
                <a:sym typeface="Symbol"/>
              </a:rPr>
              <a:t>wr</a:t>
            </a:r>
            <a:r>
              <a:rPr lang="en-US" sz="2000" dirty="0" smtClean="0">
                <a:sym typeface="Symbol"/>
              </a:rPr>
              <a:t> should happen atomically</a:t>
            </a:r>
          </a:p>
          <a:p>
            <a:pPr lvl="1"/>
            <a:r>
              <a:rPr lang="en-US" sz="2000" dirty="0" smtClean="0">
                <a:sym typeface="Symbol"/>
              </a:rPr>
              <a:t>search and rd1, rd2 should happen atomically</a:t>
            </a:r>
          </a:p>
        </p:txBody>
      </p:sp>
      <p:grpSp>
        <p:nvGrpSpPr>
          <p:cNvPr id="7" name="Group 6"/>
          <p:cNvGrpSpPr/>
          <p:nvPr/>
        </p:nvGrpSpPr>
        <p:grpSpPr>
          <a:xfrm>
            <a:off x="1776032" y="1453265"/>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flipV="1">
              <a:off x="3517787" y="2828865"/>
              <a:ext cx="2816068" cy="31924"/>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11" name="Slide Number Placeholder 10"/>
          <p:cNvSpPr>
            <a:spLocks noGrp="1"/>
          </p:cNvSpPr>
          <p:nvPr>
            <p:ph type="sldNum" sz="quarter" idx="11"/>
          </p:nvPr>
        </p:nvSpPr>
        <p:spPr/>
        <p:txBody>
          <a:bodyPr/>
          <a:lstStyle/>
          <a:p>
            <a:pPr>
              <a:defRPr/>
            </a:pPr>
            <a:r>
              <a:rPr lang="en-US" smtClean="0"/>
              <a:t>L13-</a:t>
            </a:r>
            <a:fld id="{D02EE386-C9BD-4FB7-9577-6096B5320EC4}" type="slidenum">
              <a:rPr lang="en-US" smtClean="0"/>
              <a:pPr>
                <a:defRPr/>
              </a:pPr>
              <a:t>13</a:t>
            </a:fld>
            <a:endParaRPr lang="en-US" dirty="0"/>
          </a:p>
        </p:txBody>
      </p:sp>
    </p:spTree>
    <p:extLst>
      <p:ext uri="{BB962C8B-B14F-4D97-AF65-F5344CB8AC3E}">
        <p14:creationId xmlns:p14="http://schemas.microsoft.com/office/powerpoint/2010/main" val="177041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smtClean="0"/>
              <a:t>Concurrency </a:t>
            </a:r>
            <a:r>
              <a:rPr lang="en-US" sz="4000" dirty="0"/>
              <a:t>and Performance</a:t>
            </a:r>
            <a:br>
              <a:rPr lang="en-US" sz="4000" dirty="0"/>
            </a:br>
            <a:r>
              <a:rPr lang="en-US" sz="2800" dirty="0" err="1"/>
              <a:t>doFetch</a:t>
            </a:r>
            <a:r>
              <a:rPr lang="en-US" sz="2800" dirty="0"/>
              <a:t> &lt; </a:t>
            </a:r>
            <a:r>
              <a:rPr lang="en-US" sz="2800" dirty="0" err="1" smtClean="0"/>
              <a:t>doExecute</a:t>
            </a:r>
            <a:endParaRPr lang="en-US" sz="2800" dirty="0"/>
          </a:p>
        </p:txBody>
      </p:sp>
      <p:sp>
        <p:nvSpPr>
          <p:cNvPr id="3" name="Content Placeholder 2"/>
          <p:cNvSpPr>
            <a:spLocks noGrp="1"/>
          </p:cNvSpPr>
          <p:nvPr>
            <p:ph idx="1"/>
          </p:nvPr>
        </p:nvSpPr>
        <p:spPr>
          <a:xfrm>
            <a:off x="659941" y="3613108"/>
            <a:ext cx="8289405" cy="2881696"/>
          </a:xfrm>
        </p:spPr>
        <p:txBody>
          <a:bodyPr/>
          <a:lstStyle/>
          <a:p>
            <a:pPr>
              <a:spcBef>
                <a:spcPts val="0"/>
              </a:spcBef>
            </a:pPr>
            <a:r>
              <a:rPr lang="en-US" sz="2000" smtClean="0"/>
              <a:t>For </a:t>
            </a:r>
            <a:r>
              <a:rPr lang="en-US" sz="2000" smtClean="0"/>
              <a:t>correctness:</a:t>
            </a:r>
            <a:endParaRPr lang="en-US" sz="2000" dirty="0"/>
          </a:p>
          <a:p>
            <a:pPr lvl="1">
              <a:spcBef>
                <a:spcPts val="0"/>
              </a:spcBef>
            </a:pPr>
            <a:r>
              <a:rPr lang="en-US" sz="2000" dirty="0" err="1"/>
              <a:t>rf</a:t>
            </a:r>
            <a:r>
              <a:rPr lang="en-US" sz="2000" dirty="0"/>
              <a:t>: </a:t>
            </a:r>
            <a:r>
              <a:rPr lang="en-US" sz="2000" dirty="0" smtClean="0"/>
              <a:t>          </a:t>
            </a:r>
            <a:r>
              <a:rPr lang="en-US" sz="2000" dirty="0" err="1" smtClean="0"/>
              <a:t>rd</a:t>
            </a:r>
            <a:r>
              <a:rPr lang="en-US" sz="2000" dirty="0" smtClean="0"/>
              <a:t> </a:t>
            </a:r>
            <a:r>
              <a:rPr lang="en-US" sz="2000" dirty="0"/>
              <a:t>&lt; </a:t>
            </a:r>
            <a:r>
              <a:rPr lang="en-US" sz="2000" dirty="0" err="1" smtClean="0"/>
              <a:t>wr</a:t>
            </a:r>
            <a:r>
              <a:rPr lang="en-US" sz="2000" dirty="0" smtClean="0"/>
              <a:t>                          (normal </a:t>
            </a:r>
            <a:r>
              <a:rPr lang="en-US" sz="2000" dirty="0" err="1"/>
              <a:t>rf</a:t>
            </a:r>
            <a:r>
              <a:rPr lang="en-US" sz="2000" dirty="0"/>
              <a:t>)</a:t>
            </a:r>
          </a:p>
          <a:p>
            <a:pPr lvl="1">
              <a:spcBef>
                <a:spcPts val="0"/>
              </a:spcBef>
            </a:pPr>
            <a:r>
              <a:rPr lang="en-US" sz="2000" dirty="0" err="1"/>
              <a:t>sb</a:t>
            </a:r>
            <a:r>
              <a:rPr lang="en-US" sz="2000" dirty="0"/>
              <a:t>: </a:t>
            </a:r>
            <a:r>
              <a:rPr lang="en-US" sz="2000" dirty="0" smtClean="0"/>
              <a:t>        {</a:t>
            </a:r>
            <a:r>
              <a:rPr lang="en-US" sz="2000" dirty="0"/>
              <a:t>search, insert</a:t>
            </a:r>
            <a:r>
              <a:rPr lang="en-US" sz="2000" dirty="0" smtClean="0"/>
              <a:t>}</a:t>
            </a:r>
            <a:r>
              <a:rPr lang="en-US" sz="2000" dirty="0"/>
              <a:t> </a:t>
            </a:r>
            <a:r>
              <a:rPr lang="en-US" sz="2000" dirty="0" smtClean="0"/>
              <a:t>&lt; remove </a:t>
            </a:r>
            <a:endParaRPr lang="en-US" sz="2000" dirty="0"/>
          </a:p>
          <a:p>
            <a:pPr lvl="1">
              <a:spcBef>
                <a:spcPts val="0"/>
              </a:spcBef>
            </a:pPr>
            <a:r>
              <a:rPr lang="en-US" sz="2000" dirty="0"/>
              <a:t>d2e: </a:t>
            </a:r>
            <a:r>
              <a:rPr lang="en-US" sz="2000" dirty="0" smtClean="0"/>
              <a:t>      </a:t>
            </a:r>
            <a:r>
              <a:rPr lang="en-US" sz="2000" dirty="0" err="1" smtClean="0"/>
              <a:t>enq</a:t>
            </a:r>
            <a:r>
              <a:rPr lang="en-US" sz="2000" dirty="0" smtClean="0"/>
              <a:t> </a:t>
            </a:r>
            <a:r>
              <a:rPr lang="en-US" sz="2000" dirty="0"/>
              <a:t>{&lt;, CF} {</a:t>
            </a:r>
            <a:r>
              <a:rPr lang="en-US" sz="2000" dirty="0" err="1"/>
              <a:t>deq</a:t>
            </a:r>
            <a:r>
              <a:rPr lang="en-US" sz="2000" dirty="0"/>
              <a:t>, first} </a:t>
            </a:r>
            <a:r>
              <a:rPr lang="en-US" sz="2000" dirty="0" smtClean="0"/>
              <a:t>(CF </a:t>
            </a:r>
            <a:r>
              <a:rPr lang="en-US" sz="2000" dirty="0" err="1"/>
              <a:t>Fifo</a:t>
            </a:r>
            <a:r>
              <a:rPr lang="en-US" sz="2000" dirty="0" smtClean="0"/>
              <a:t>)</a:t>
            </a:r>
          </a:p>
          <a:p>
            <a:pPr>
              <a:spcBef>
                <a:spcPts val="0"/>
              </a:spcBef>
            </a:pPr>
            <a:r>
              <a:rPr lang="en-US" sz="2000" dirty="0" smtClean="0"/>
              <a:t>performance ?</a:t>
            </a:r>
          </a:p>
          <a:p>
            <a:pPr lvl="1">
              <a:spcBef>
                <a:spcPts val="0"/>
              </a:spcBef>
            </a:pPr>
            <a:r>
              <a:rPr lang="en-US" sz="2000" dirty="0" smtClean="0"/>
              <a:t>Dead cycle after each </a:t>
            </a:r>
            <a:r>
              <a:rPr lang="en-US" sz="2000" dirty="0" err="1" smtClean="0"/>
              <a:t>misprediction</a:t>
            </a:r>
            <a:endParaRPr lang="en-US" sz="2000" dirty="0" smtClean="0"/>
          </a:p>
          <a:p>
            <a:pPr lvl="1">
              <a:spcBef>
                <a:spcPts val="0"/>
              </a:spcBef>
            </a:pPr>
            <a:r>
              <a:rPr lang="en-US" sz="2000" dirty="0" smtClean="0"/>
              <a:t>Dead cycle after each RAW hazard </a:t>
            </a:r>
            <a:endParaRPr lang="en-US" sz="2000" dirty="0"/>
          </a:p>
        </p:txBody>
      </p:sp>
      <p:grpSp>
        <p:nvGrpSpPr>
          <p:cNvPr id="45" name="Group 44"/>
          <p:cNvGrpSpPr/>
          <p:nvPr/>
        </p:nvGrpSpPr>
        <p:grpSpPr>
          <a:xfrm>
            <a:off x="1905000" y="1480475"/>
            <a:ext cx="4751001" cy="2029922"/>
            <a:chOff x="1729641" y="1374808"/>
            <a:chExt cx="6196127" cy="3484086"/>
          </a:xfrm>
        </p:grpSpPr>
        <p:sp>
          <p:nvSpPr>
            <p:cNvPr id="46" name="Cloud 45"/>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7" name="Cloud 46"/>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48" name="Group 11"/>
            <p:cNvGrpSpPr>
              <a:grpSpLocks/>
            </p:cNvGrpSpPr>
            <p:nvPr/>
          </p:nvGrpSpPr>
          <p:grpSpPr bwMode="auto">
            <a:xfrm>
              <a:off x="4562031" y="3205054"/>
              <a:ext cx="533400" cy="341313"/>
              <a:chOff x="1920" y="1392"/>
              <a:chExt cx="192" cy="192"/>
            </a:xfrm>
            <a:solidFill>
              <a:schemeClr val="accent1"/>
            </a:solidFill>
          </p:grpSpPr>
          <p:sp>
            <p:nvSpPr>
              <p:cNvPr id="71"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72"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3"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4"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5"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49" name="Straight Arrow Connector 48"/>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51" name="Straight Arrow Connector 50"/>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52" name="Straight Arrow Connector 51"/>
            <p:cNvCxnSpPr/>
            <p:nvPr/>
          </p:nvCxnSpPr>
          <p:spPr bwMode="auto">
            <a:xfrm flipH="1" flipV="1">
              <a:off x="3517787" y="2828865"/>
              <a:ext cx="2816068" cy="31924"/>
            </a:xfrm>
            <a:prstGeom prst="straightConnector1">
              <a:avLst/>
            </a:prstGeom>
            <a:noFill/>
            <a:ln w="9525" cap="flat" cmpd="sng" algn="ctr">
              <a:solidFill>
                <a:srgbClr val="FF0000"/>
              </a:solidFill>
              <a:prstDash val="solid"/>
              <a:round/>
              <a:headEnd type="none" w="med" len="med"/>
              <a:tailEnd type="triangle" w="med" len="med"/>
            </a:ln>
            <a:effectLst/>
          </p:spPr>
        </p:cxnSp>
        <p:sp>
          <p:nvSpPr>
            <p:cNvPr id="53" name="Rectangle 52"/>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54" name="Rectangle 53"/>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55" name="TextBox 54"/>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56" name="TextBox 55"/>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57"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58"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59" name="Straight Arrow Connector 58"/>
            <p:cNvCxnSpPr>
              <a:stCxn id="46"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0" name="Straight Arrow Connector 59"/>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1" name="Straight Arrow Connector 60"/>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62" name="TextBox 61"/>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63" name="TextBox 62"/>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64" name="TextBox 63"/>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65" name="Straight Arrow Connector 64"/>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6" name="Straight Arrow Connector 65"/>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7" name="Straight Arrow Connector 66"/>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68" name="TextBox 67"/>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69" name="TextBox 68"/>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70" name="TextBox 69"/>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pic>
        <p:nvPicPr>
          <p:cNvPr id="8" name="Picture 7" descr="Cool stuff you can use.: Watch Malaysian Prime Minister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56001" y="5255246"/>
            <a:ext cx="528911" cy="555851"/>
          </a:xfrm>
          <a:prstGeom prst="rect">
            <a:avLst/>
          </a:prstGeom>
        </p:spPr>
      </p:pic>
      <p:sp>
        <p:nvSpPr>
          <p:cNvPr id="9" name="TextBox 8"/>
          <p:cNvSpPr txBox="1"/>
          <p:nvPr/>
        </p:nvSpPr>
        <p:spPr>
          <a:xfrm>
            <a:off x="1744041" y="5819508"/>
            <a:ext cx="6682112" cy="707886"/>
          </a:xfrm>
          <a:prstGeom prst="rect">
            <a:avLst/>
          </a:prstGeom>
          <a:noFill/>
        </p:spPr>
        <p:txBody>
          <a:bodyPr wrap="square" rtlCol="0">
            <a:spAutoFit/>
          </a:bodyPr>
          <a:lstStyle/>
          <a:p>
            <a:r>
              <a:rPr lang="en-US" dirty="0" smtClean="0">
                <a:latin typeface="Comic Sans MS" panose="030F0702030302020204" pitchFamily="66" charset="0"/>
              </a:rPr>
              <a:t>Maybe we should consider </a:t>
            </a:r>
            <a:r>
              <a:rPr lang="en-US" dirty="0" err="1" smtClean="0">
                <a:latin typeface="Comic Sans MS" panose="030F0702030302020204" pitchFamily="66" charset="0"/>
              </a:rPr>
              <a:t>doExecute</a:t>
            </a:r>
            <a:r>
              <a:rPr lang="en-US" dirty="0" smtClean="0">
                <a:latin typeface="Comic Sans MS" panose="030F0702030302020204" pitchFamily="66" charset="0"/>
              </a:rPr>
              <a:t> &lt;  </a:t>
            </a:r>
            <a:r>
              <a:rPr lang="en-US" dirty="0" err="1" smtClean="0">
                <a:latin typeface="Comic Sans MS" panose="030F0702030302020204" pitchFamily="66" charset="0"/>
              </a:rPr>
              <a:t>doFetch</a:t>
            </a:r>
            <a:r>
              <a:rPr lang="en-US" dirty="0" smtClean="0">
                <a:latin typeface="Comic Sans MS" panose="030F0702030302020204" pitchFamily="66" charset="0"/>
              </a:rPr>
              <a:t> even though the clock cycle may be a bit longer </a:t>
            </a:r>
            <a:endParaRPr lang="en-US" dirty="0">
              <a:latin typeface="Comic Sans MS" panose="030F0702030302020204" pitchFamily="66" charset="0"/>
            </a:endParaRPr>
          </a:p>
        </p:txBody>
      </p:sp>
      <p:sp>
        <p:nvSpPr>
          <p:cNvPr id="13" name="TextBox 12"/>
          <p:cNvSpPr txBox="1"/>
          <p:nvPr/>
        </p:nvSpPr>
        <p:spPr>
          <a:xfrm>
            <a:off x="7184912" y="2554894"/>
            <a:ext cx="1963583" cy="1015663"/>
          </a:xfrm>
          <a:prstGeom prst="rect">
            <a:avLst/>
          </a:prstGeom>
          <a:noFill/>
        </p:spPr>
        <p:txBody>
          <a:bodyPr wrap="square" rtlCol="0">
            <a:spAutoFit/>
          </a:bodyPr>
          <a:lstStyle/>
          <a:p>
            <a:r>
              <a:rPr lang="en-US" dirty="0" smtClean="0">
                <a:latin typeface="Comic Sans MS" panose="030F0702030302020204" pitchFamily="66" charset="0"/>
              </a:rPr>
              <a:t>Bypass FIFO does not make sense here</a:t>
            </a:r>
            <a:endParaRPr lang="en-US" dirty="0">
              <a:latin typeface="Comic Sans MS" panose="030F0702030302020204" pitchFamily="66" charset="0"/>
            </a:endParaRPr>
          </a:p>
        </p:txBody>
      </p:sp>
      <p:cxnSp>
        <p:nvCxnSpPr>
          <p:cNvPr id="15" name="Straight Connector 14"/>
          <p:cNvCxnSpPr/>
          <p:nvPr/>
        </p:nvCxnSpPr>
        <p:spPr bwMode="auto">
          <a:xfrm flipH="1">
            <a:off x="6576678" y="3578968"/>
            <a:ext cx="1268361" cy="1001578"/>
          </a:xfrm>
          <a:prstGeom prst="line">
            <a:avLst/>
          </a:prstGeom>
          <a:noFill/>
          <a:ln w="9525" cap="flat" cmpd="sng" algn="ctr">
            <a:solidFill>
              <a:srgbClr val="FF0000"/>
            </a:solidFill>
            <a:prstDash val="solid"/>
            <a:round/>
            <a:headEnd type="none" w="med" len="med"/>
            <a:tailEnd type="none" w="med" len="med"/>
          </a:ln>
          <a:effectLst/>
        </p:spPr>
      </p:cxn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10" name="Slide Number Placeholder 9"/>
          <p:cNvSpPr>
            <a:spLocks noGrp="1"/>
          </p:cNvSpPr>
          <p:nvPr>
            <p:ph type="sldNum" sz="quarter" idx="11"/>
          </p:nvPr>
        </p:nvSpPr>
        <p:spPr/>
        <p:txBody>
          <a:bodyPr/>
          <a:lstStyle/>
          <a:p>
            <a:pPr>
              <a:defRPr/>
            </a:pPr>
            <a:r>
              <a:rPr lang="en-US" smtClean="0"/>
              <a:t>L13-</a:t>
            </a:r>
            <a:fld id="{D02EE386-C9BD-4FB7-9577-6096B5320EC4}" type="slidenum">
              <a:rPr lang="en-US" smtClean="0"/>
              <a:pPr>
                <a:defRPr/>
              </a:pPr>
              <a:t>14</a:t>
            </a:fld>
            <a:endParaRPr lang="en-US" dirty="0"/>
          </a:p>
        </p:txBody>
      </p:sp>
    </p:spTree>
    <p:extLst>
      <p:ext uri="{BB962C8B-B14F-4D97-AF65-F5344CB8AC3E}">
        <p14:creationId xmlns:p14="http://schemas.microsoft.com/office/powerpoint/2010/main" val="269457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a:t>2-Stage-DH pipeline</a:t>
            </a:r>
            <a:br>
              <a:rPr lang="en-US" sz="4000" dirty="0"/>
            </a:br>
            <a:r>
              <a:rPr lang="en-US" sz="4000" dirty="0" err="1"/>
              <a:t>doExecute</a:t>
            </a:r>
            <a:r>
              <a:rPr lang="en-US" sz="4000" dirty="0"/>
              <a:t> </a:t>
            </a:r>
            <a:r>
              <a:rPr lang="en-US" sz="4000" dirty="0" smtClean="0"/>
              <a:t>&lt; </a:t>
            </a:r>
            <a:r>
              <a:rPr lang="en-US" sz="4000" dirty="0" err="1" smtClean="0"/>
              <a:t>doFetch</a:t>
            </a:r>
            <a:endParaRPr lang="en-US" dirty="0"/>
          </a:p>
        </p:txBody>
      </p:sp>
      <p:sp>
        <p:nvSpPr>
          <p:cNvPr id="3" name="Content Placeholder 2"/>
          <p:cNvSpPr>
            <a:spLocks noGrp="1"/>
          </p:cNvSpPr>
          <p:nvPr>
            <p:ph idx="1"/>
          </p:nvPr>
        </p:nvSpPr>
        <p:spPr>
          <a:xfrm>
            <a:off x="632460" y="1511598"/>
            <a:ext cx="8273001"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doFetch</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instF</a:t>
            </a:r>
            <a:r>
              <a:rPr lang="en-US" sz="1600" dirty="0">
                <a:latin typeface="Courier New" pitchFamily="49" charset="0"/>
                <a:cs typeface="Courier New" pitchFamily="49" charset="0"/>
              </a:rPr>
              <a:t> = </a:t>
            </a:r>
            <a:r>
              <a:rPr lang="en-US" sz="1600" dirty="0" err="1" smtClean="0">
                <a:latin typeface="Courier New" pitchFamily="49" charset="0"/>
                <a:cs typeface="Courier New" pitchFamily="49" charset="0"/>
              </a:rPr>
              <a:t>iMem.req</a:t>
            </a:r>
            <a:r>
              <a:rPr lang="en-US" sz="1600" dirty="0" smtClean="0">
                <a:latin typeface="Courier New" pitchFamily="49" charset="0"/>
                <a:cs typeface="Courier New" pitchFamily="49" charset="0"/>
              </a:rPr>
              <a:t>(</a:t>
            </a:r>
            <a:r>
              <a:rPr lang="en-US" sz="1600" dirty="0" smtClean="0">
                <a:solidFill>
                  <a:srgbClr val="FF0000"/>
                </a:solidFill>
                <a:latin typeface="Courier New" pitchFamily="49" charset="0"/>
                <a:cs typeface="Courier New" pitchFamily="49" charset="0"/>
              </a:rPr>
              <a:t>pc[1]</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let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ppcF</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nap(</a:t>
            </a:r>
            <a:r>
              <a:rPr lang="en-US" sz="1600" dirty="0" smtClean="0">
                <a:solidFill>
                  <a:srgbClr val="FF0000"/>
                </a:solidFill>
                <a:latin typeface="Courier New" pitchFamily="49" charset="0"/>
                <a:cs typeface="Courier New" pitchFamily="49" charset="0"/>
              </a:rPr>
              <a:t>pc[1]</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let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decode(</a:t>
            </a:r>
            <a:r>
              <a:rPr lang="en-US" sz="1600" dirty="0" err="1">
                <a:latin typeface="Courier New" pitchFamily="49" charset="0"/>
                <a:cs typeface="Courier New" pitchFamily="49" charset="0"/>
              </a:rPr>
              <a:t>instF</a:t>
            </a:r>
            <a:r>
              <a:rPr lang="en-US" sz="1600" dirty="0">
                <a:latin typeface="Courier New" pitchFamily="49" charset="0"/>
                <a:cs typeface="Courier New" pitchFamily="49" charset="0"/>
              </a:rPr>
              <a:t>);</a:t>
            </a:r>
          </a:p>
          <a:p>
            <a:pPr>
              <a:buNone/>
            </a:pPr>
            <a:r>
              <a:rPr lang="en-US" sz="1600" b="1" dirty="0">
                <a:latin typeface="Courier New" pitchFamily="49" charset="0"/>
                <a:cs typeface="Courier New" pitchFamily="49" charset="0"/>
              </a:rPr>
              <a:t>      let</a:t>
            </a:r>
            <a:r>
              <a:rPr lang="en-US" sz="1600" dirty="0">
                <a:latin typeface="Courier New" pitchFamily="49" charset="0"/>
                <a:cs typeface="Courier New" pitchFamily="49" charset="0"/>
              </a:rPr>
              <a:t> stall = sb.search1(dInst.src1)|| sb.search2(dInst.src2);</a:t>
            </a:r>
          </a:p>
          <a:p>
            <a:pPr>
              <a:buNone/>
            </a:pP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(!stall)                </a:t>
            </a:r>
            <a:r>
              <a:rPr lang="en-US" sz="1600" b="1" dirty="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a:cs typeface="Courier New" pitchFamily="49" charset="0"/>
              </a:rPr>
              <a:t> …fetch register values </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d2e.enq(Decode2Execute{pc: </a:t>
            </a:r>
            <a:r>
              <a:rPr lang="en-US" sz="1600" dirty="0" smtClean="0">
                <a:solidFill>
                  <a:srgbClr val="FF0000"/>
                </a:solidFill>
                <a:latin typeface="Courier New" pitchFamily="49" charset="0"/>
                <a:cs typeface="Courier New" pitchFamily="49" charset="0"/>
              </a:rPr>
              <a:t>pc[1]</a:t>
            </a:r>
            <a:r>
              <a:rPr lang="en-US" sz="1600" dirty="0" smtClean="0">
                <a:latin typeface="Courier New" pitchFamily="49" charset="0"/>
                <a:cs typeface="Courier New" pitchFamily="49" charset="0"/>
              </a:rPr>
              <a:t>,</a:t>
            </a:r>
            <a:r>
              <a:rPr lang="en-US" sz="1600" dirty="0" smtClean="0">
                <a:solidFill>
                  <a:srgbClr val="FF0000"/>
                </a:solidFill>
                <a:latin typeface="Courier New" pitchFamily="49" charset="0"/>
                <a:cs typeface="Courier New" pitchFamily="49" charset="0"/>
              </a:rPr>
              <a:t>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ppcF</a:t>
            </a: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sb.insert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dInst.rDst</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pc[1]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ppcF</a:t>
            </a: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dirty="0" smtClean="0">
                <a:latin typeface="+mj-lt"/>
                <a:cs typeface="Courier New" pitchFamily="49" charset="0"/>
              </a:rPr>
              <a:t>the same as before …</a:t>
            </a:r>
            <a:endParaRPr lang="en-US" sz="1600" dirty="0">
              <a:latin typeface="+mj-lt"/>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 </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x.ppc</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nextPC</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r>
              <a:rPr lang="en-US" sz="1600" dirty="0" smtClean="0">
                <a:solidFill>
                  <a:srgbClr val="FF0000"/>
                </a:solidFill>
                <a:latin typeface="Courier New" pitchFamily="49" charset="0"/>
                <a:cs typeface="Courier New" pitchFamily="49" charset="0"/>
              </a:rPr>
              <a:t>pc[0] </a:t>
            </a:r>
            <a:r>
              <a:rPr lang="en-US" sz="1600" dirty="0" smtClean="0">
                <a:latin typeface="Courier New" pitchFamily="49" charset="0"/>
                <a:cs typeface="Courier New" pitchFamily="49" charset="0"/>
              </a:rPr>
              <a:t>&lt;= </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epoch </a:t>
            </a:r>
            <a:r>
              <a:rPr lang="en-US" sz="1600" dirty="0">
                <a:latin typeface="Courier New" pitchFamily="49" charset="0"/>
                <a:cs typeface="Courier New" pitchFamily="49" charset="0"/>
              </a:rPr>
              <a:t>&lt;= !</a:t>
            </a:r>
            <a:r>
              <a:rPr lang="en-US" sz="1600" dirty="0" smtClean="0">
                <a:latin typeface="Courier New" pitchFamily="49" charset="0"/>
                <a:cs typeface="Courier New" pitchFamily="49" charset="0"/>
              </a:rPr>
              <a:t>epoch;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end</a:t>
            </a:r>
            <a:r>
              <a:rPr lang="en-US" sz="1600" b="1" dirty="0" smtClean="0">
                <a:latin typeface="Courier New" pitchFamily="49" charset="0"/>
                <a:cs typeface="Courier New" pitchFamily="49" charset="0"/>
              </a:rPr>
              <a:t> </a:t>
            </a:r>
            <a:r>
              <a:rPr lang="en-US" sz="1600" dirty="0" smtClean="0">
                <a:latin typeface="Courier New" pitchFamily="49" charset="0"/>
                <a:cs typeface="Courier New" pitchFamily="49" charset="0"/>
              </a:rPr>
              <a:t>   d2e.deq;</a:t>
            </a:r>
            <a:r>
              <a:rPr lang="en-US" sz="1600" dirty="0">
                <a:solidFill>
                  <a:srgbClr val="FF0000"/>
                </a:solidFill>
                <a:latin typeface="Courier New" pitchFamily="49" charset="0"/>
                <a:cs typeface="Courier New" pitchFamily="49" charset="0"/>
              </a:rPr>
              <a:t> </a:t>
            </a:r>
            <a:r>
              <a:rPr lang="en-US" sz="1600" dirty="0" err="1">
                <a:latin typeface="Courier New" pitchFamily="49" charset="0"/>
                <a:cs typeface="Courier New" pitchFamily="49" charset="0"/>
              </a:rPr>
              <a:t>sb.remove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15</a:t>
            </a:fld>
            <a:endParaRPr lang="en-US" dirty="0"/>
          </a:p>
        </p:txBody>
      </p:sp>
    </p:spTree>
    <p:extLst>
      <p:ext uri="{BB962C8B-B14F-4D97-AF65-F5344CB8AC3E}">
        <p14:creationId xmlns:p14="http://schemas.microsoft.com/office/powerpoint/2010/main" val="4227574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smtClean="0"/>
              <a:t>Concurrency </a:t>
            </a:r>
            <a:r>
              <a:rPr lang="en-US" sz="4000" dirty="0"/>
              <a:t>and Performance</a:t>
            </a:r>
            <a:br>
              <a:rPr lang="en-US" sz="4000" dirty="0"/>
            </a:br>
            <a:r>
              <a:rPr lang="en-US" sz="2800" dirty="0" err="1"/>
              <a:t>doFetch</a:t>
            </a:r>
            <a:r>
              <a:rPr lang="en-US" sz="2800" dirty="0"/>
              <a:t> &lt; </a:t>
            </a:r>
            <a:r>
              <a:rPr lang="en-US" sz="2800" dirty="0" err="1" smtClean="0"/>
              <a:t>doExecute</a:t>
            </a:r>
            <a:endParaRPr lang="en-US" sz="2800" dirty="0"/>
          </a:p>
        </p:txBody>
      </p:sp>
      <p:sp>
        <p:nvSpPr>
          <p:cNvPr id="3" name="Content Placeholder 2"/>
          <p:cNvSpPr>
            <a:spLocks noGrp="1"/>
          </p:cNvSpPr>
          <p:nvPr>
            <p:ph idx="1"/>
          </p:nvPr>
        </p:nvSpPr>
        <p:spPr>
          <a:xfrm>
            <a:off x="659941" y="3613107"/>
            <a:ext cx="8289405" cy="3026231"/>
          </a:xfrm>
        </p:spPr>
        <p:txBody>
          <a:bodyPr/>
          <a:lstStyle/>
          <a:p>
            <a:pPr>
              <a:spcBef>
                <a:spcPts val="0"/>
              </a:spcBef>
            </a:pPr>
            <a:r>
              <a:rPr lang="en-US" sz="2000" dirty="0" smtClean="0"/>
              <a:t>For correctness;</a:t>
            </a:r>
          </a:p>
          <a:p>
            <a:pPr lvl="1">
              <a:spcBef>
                <a:spcPts val="0"/>
              </a:spcBef>
            </a:pPr>
            <a:r>
              <a:rPr lang="en-US" sz="2000" dirty="0" err="1" smtClean="0"/>
              <a:t>rf</a:t>
            </a:r>
            <a:r>
              <a:rPr lang="en-US" sz="2000" dirty="0"/>
              <a:t>:           </a:t>
            </a:r>
            <a:r>
              <a:rPr lang="en-US" sz="2000" dirty="0" err="1"/>
              <a:t>wr</a:t>
            </a:r>
            <a:r>
              <a:rPr lang="en-US" sz="2000" dirty="0"/>
              <a:t> &lt; </a:t>
            </a:r>
            <a:r>
              <a:rPr lang="en-US" sz="2000" dirty="0" err="1"/>
              <a:t>rd</a:t>
            </a:r>
            <a:r>
              <a:rPr lang="en-US" sz="2000" dirty="0"/>
              <a:t>       </a:t>
            </a:r>
            <a:r>
              <a:rPr lang="en-US" sz="2000" dirty="0" smtClean="0"/>
              <a:t> </a:t>
            </a:r>
            <a:r>
              <a:rPr lang="en-US" sz="2000" dirty="0"/>
              <a:t>(bypass </a:t>
            </a:r>
            <a:r>
              <a:rPr lang="en-US" sz="2000" dirty="0" err="1"/>
              <a:t>rf</a:t>
            </a:r>
            <a:r>
              <a:rPr lang="en-US" sz="2000" dirty="0"/>
              <a:t>)</a:t>
            </a:r>
          </a:p>
          <a:p>
            <a:pPr lvl="1">
              <a:spcBef>
                <a:spcPts val="0"/>
              </a:spcBef>
            </a:pPr>
            <a:r>
              <a:rPr lang="en-US" sz="2000" dirty="0" err="1"/>
              <a:t>sb</a:t>
            </a:r>
            <a:r>
              <a:rPr lang="en-US" sz="2000" dirty="0"/>
              <a:t>:          remove &lt; {search, insert}</a:t>
            </a:r>
          </a:p>
          <a:p>
            <a:pPr lvl="1">
              <a:spcBef>
                <a:spcPts val="0"/>
              </a:spcBef>
            </a:pPr>
            <a:r>
              <a:rPr lang="en-US" sz="2000" dirty="0"/>
              <a:t>d2e:       {first, </a:t>
            </a:r>
            <a:r>
              <a:rPr lang="en-US" sz="2000" dirty="0" err="1"/>
              <a:t>deq</a:t>
            </a:r>
            <a:r>
              <a:rPr lang="en-US" sz="2000" dirty="0"/>
              <a:t>} {&lt;, CF} </a:t>
            </a:r>
            <a:r>
              <a:rPr lang="en-US" sz="2000" dirty="0" err="1"/>
              <a:t>enq</a:t>
            </a:r>
            <a:r>
              <a:rPr lang="en-US" sz="2000" dirty="0"/>
              <a:t> (pipelined or CF </a:t>
            </a:r>
            <a:r>
              <a:rPr lang="en-US" sz="2000" dirty="0" err="1"/>
              <a:t>Fifo</a:t>
            </a:r>
            <a:r>
              <a:rPr lang="en-US" sz="2000" dirty="0" smtClean="0"/>
              <a:t>)</a:t>
            </a:r>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a:p>
          <a:p>
            <a:pPr>
              <a:spcBef>
                <a:spcPts val="0"/>
              </a:spcBef>
            </a:pPr>
            <a:r>
              <a:rPr lang="en-US" sz="2000" dirty="0" smtClean="0"/>
              <a:t>Also no dead cycle after a </a:t>
            </a:r>
            <a:r>
              <a:rPr lang="en-US" sz="2000" dirty="0" err="1" smtClean="0"/>
              <a:t>misprediction</a:t>
            </a:r>
            <a:endParaRPr lang="en-US" sz="2000" dirty="0"/>
          </a:p>
        </p:txBody>
      </p:sp>
      <p:grpSp>
        <p:nvGrpSpPr>
          <p:cNvPr id="45" name="Group 44"/>
          <p:cNvGrpSpPr/>
          <p:nvPr/>
        </p:nvGrpSpPr>
        <p:grpSpPr>
          <a:xfrm>
            <a:off x="1905000" y="1480475"/>
            <a:ext cx="4751001" cy="2029922"/>
            <a:chOff x="1729641" y="1374808"/>
            <a:chExt cx="6196127" cy="3484086"/>
          </a:xfrm>
        </p:grpSpPr>
        <p:sp>
          <p:nvSpPr>
            <p:cNvPr id="46" name="Cloud 45"/>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7" name="Cloud 46"/>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48" name="Group 11"/>
            <p:cNvGrpSpPr>
              <a:grpSpLocks/>
            </p:cNvGrpSpPr>
            <p:nvPr/>
          </p:nvGrpSpPr>
          <p:grpSpPr bwMode="auto">
            <a:xfrm>
              <a:off x="4562031" y="3205054"/>
              <a:ext cx="533400" cy="341313"/>
              <a:chOff x="1920" y="1392"/>
              <a:chExt cx="192" cy="192"/>
            </a:xfrm>
            <a:solidFill>
              <a:schemeClr val="accent1"/>
            </a:solidFill>
          </p:grpSpPr>
          <p:sp>
            <p:nvSpPr>
              <p:cNvPr id="71"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72"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3"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4"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5"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49" name="Straight Arrow Connector 48"/>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51" name="Straight Arrow Connector 50"/>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52" name="Straight Arrow Connector 51"/>
            <p:cNvCxnSpPr/>
            <p:nvPr/>
          </p:nvCxnSpPr>
          <p:spPr bwMode="auto">
            <a:xfrm flipH="1" flipV="1">
              <a:off x="3517787" y="2828865"/>
              <a:ext cx="2816068" cy="31924"/>
            </a:xfrm>
            <a:prstGeom prst="straightConnector1">
              <a:avLst/>
            </a:prstGeom>
            <a:noFill/>
            <a:ln w="9525" cap="flat" cmpd="sng" algn="ctr">
              <a:solidFill>
                <a:srgbClr val="FF0000"/>
              </a:solidFill>
              <a:prstDash val="solid"/>
              <a:round/>
              <a:headEnd type="none" w="med" len="med"/>
              <a:tailEnd type="triangle" w="med" len="med"/>
            </a:ln>
            <a:effectLst/>
          </p:spPr>
        </p:cxnSp>
        <p:sp>
          <p:nvSpPr>
            <p:cNvPr id="53" name="Rectangle 52"/>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54" name="Rectangle 53"/>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55" name="TextBox 54"/>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56" name="TextBox 55"/>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57"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58"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59" name="Straight Arrow Connector 58"/>
            <p:cNvCxnSpPr>
              <a:stCxn id="46"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0" name="Straight Arrow Connector 59"/>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1" name="Straight Arrow Connector 60"/>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62" name="TextBox 61"/>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63" name="TextBox 62"/>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64" name="TextBox 63"/>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65" name="Straight Arrow Connector 64"/>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6" name="Straight Arrow Connector 65"/>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67" name="Straight Arrow Connector 66"/>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68" name="TextBox 67"/>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69" name="TextBox 68"/>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70" name="TextBox 69"/>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41" name="Content Placeholder 2"/>
          <p:cNvSpPr txBox="1">
            <a:spLocks/>
          </p:cNvSpPr>
          <p:nvPr/>
        </p:nvSpPr>
        <p:spPr bwMode="auto">
          <a:xfrm>
            <a:off x="571367" y="4812907"/>
            <a:ext cx="8415268" cy="12658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a:spcBef>
                <a:spcPts val="0"/>
              </a:spcBef>
            </a:pPr>
            <a:r>
              <a:rPr lang="en-US" sz="2000" kern="0" dirty="0" smtClean="0"/>
              <a:t>To avoid a stall due to a RAW hazard between successive instructions </a:t>
            </a:r>
          </a:p>
          <a:p>
            <a:pPr lvl="1">
              <a:spcBef>
                <a:spcPts val="0"/>
              </a:spcBef>
            </a:pPr>
            <a:r>
              <a:rPr lang="en-US" sz="2000" kern="0" dirty="0" err="1" smtClean="0"/>
              <a:t>sb</a:t>
            </a:r>
            <a:r>
              <a:rPr lang="en-US" sz="2000" kern="0" dirty="0" smtClean="0"/>
              <a:t>: remove  </a:t>
            </a:r>
            <a:r>
              <a:rPr lang="en-US" sz="2000" kern="0" dirty="0" smtClean="0">
                <a:solidFill>
                  <a:srgbClr val="FF0000"/>
                </a:solidFill>
              </a:rPr>
              <a:t>?</a:t>
            </a:r>
            <a:r>
              <a:rPr lang="en-US" sz="2000" kern="0" dirty="0" smtClean="0"/>
              <a:t>  search </a:t>
            </a:r>
          </a:p>
          <a:p>
            <a:pPr lvl="1">
              <a:spcBef>
                <a:spcPts val="0"/>
              </a:spcBef>
            </a:pPr>
            <a:r>
              <a:rPr lang="en-US" sz="2000" kern="0" dirty="0" err="1" smtClean="0"/>
              <a:t>rf</a:t>
            </a:r>
            <a:r>
              <a:rPr lang="en-US" sz="2000" kern="0" dirty="0" smtClean="0"/>
              <a:t>:         </a:t>
            </a:r>
            <a:r>
              <a:rPr lang="en-US" sz="2000" kern="0" dirty="0" err="1" smtClean="0"/>
              <a:t>wr</a:t>
            </a:r>
            <a:r>
              <a:rPr lang="en-US" sz="2000" kern="0" dirty="0" smtClean="0"/>
              <a:t>  </a:t>
            </a:r>
            <a:r>
              <a:rPr lang="en-US" sz="2000" kern="0" dirty="0" smtClean="0">
                <a:solidFill>
                  <a:srgbClr val="FF0000"/>
                </a:solidFill>
              </a:rPr>
              <a:t>?</a:t>
            </a:r>
            <a:r>
              <a:rPr lang="en-US" sz="2000" kern="0" dirty="0" smtClean="0"/>
              <a:t>  </a:t>
            </a:r>
            <a:r>
              <a:rPr lang="en-US" sz="2000" kern="0" dirty="0" err="1" smtClean="0"/>
              <a:t>rd</a:t>
            </a:r>
            <a:r>
              <a:rPr lang="en-US" sz="2000" kern="0" dirty="0" smtClean="0"/>
              <a:t>           </a:t>
            </a:r>
          </a:p>
        </p:txBody>
      </p:sp>
      <p:sp>
        <p:nvSpPr>
          <p:cNvPr id="42" name="TextBox 41"/>
          <p:cNvSpPr txBox="1"/>
          <p:nvPr/>
        </p:nvSpPr>
        <p:spPr>
          <a:xfrm>
            <a:off x="2877826" y="5432376"/>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3" name="TextBox 42"/>
          <p:cNvSpPr txBox="1"/>
          <p:nvPr/>
        </p:nvSpPr>
        <p:spPr>
          <a:xfrm>
            <a:off x="2893101" y="5743586"/>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50" name="TextBox 49"/>
          <p:cNvSpPr txBox="1"/>
          <p:nvPr/>
        </p:nvSpPr>
        <p:spPr>
          <a:xfrm>
            <a:off x="4386847" y="5723341"/>
            <a:ext cx="1611980" cy="400110"/>
          </a:xfrm>
          <a:prstGeom prst="rect">
            <a:avLst/>
          </a:prstGeom>
          <a:solidFill>
            <a:schemeClr val="bg1"/>
          </a:solidFill>
        </p:spPr>
        <p:txBody>
          <a:bodyPr wrap="none" rtlCol="0">
            <a:spAutoFit/>
          </a:bodyPr>
          <a:lstStyle/>
          <a:p>
            <a:pPr marL="0" lvl="1"/>
            <a:r>
              <a:rPr lang="en-US" dirty="0">
                <a:solidFill>
                  <a:srgbClr val="FF0000"/>
                </a:solidFill>
              </a:rPr>
              <a:t>(bypass </a:t>
            </a:r>
            <a:r>
              <a:rPr lang="en-US" dirty="0" err="1">
                <a:solidFill>
                  <a:srgbClr val="FF0000"/>
                </a:solidFill>
              </a:rPr>
              <a:t>rf</a:t>
            </a:r>
            <a:r>
              <a:rPr lang="en-US" dirty="0" smtClean="0">
                <a:solidFill>
                  <a:srgbClr val="FF0000"/>
                </a:solidFill>
              </a:rPr>
              <a:t>)</a:t>
            </a:r>
            <a:endParaRPr lang="en-US" dirty="0">
              <a:solidFill>
                <a:srgbClr val="FF0000"/>
              </a:solidFill>
            </a:endParaRPr>
          </a:p>
        </p:txBody>
      </p:sp>
      <p:pic>
        <p:nvPicPr>
          <p:cNvPr id="4" name="Picture 3" descr="sherry hegstrom | ETMOOC Blog Hub"/>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7331" y="5379311"/>
            <a:ext cx="1031120" cy="886318"/>
          </a:xfrm>
          <a:prstGeom prst="rect">
            <a:avLst/>
          </a:prstGeom>
        </p:spPr>
      </p:pic>
      <p:sp>
        <p:nvSpPr>
          <p:cNvPr id="7" name="Date Placeholder 6"/>
          <p:cNvSpPr>
            <a:spLocks noGrp="1"/>
          </p:cNvSpPr>
          <p:nvPr>
            <p:ph type="dt" sz="half" idx="10"/>
          </p:nvPr>
        </p:nvSpPr>
        <p:spPr/>
        <p:txBody>
          <a:bodyPr/>
          <a:lstStyle/>
          <a:p>
            <a:pPr>
              <a:defRPr/>
            </a:pPr>
            <a:r>
              <a:rPr lang="en-US" smtClean="0"/>
              <a:t>October 16,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16</a:t>
            </a:fld>
            <a:endParaRPr lang="en-US" dirty="0"/>
          </a:p>
        </p:txBody>
      </p:sp>
    </p:spTree>
    <p:extLst>
      <p:ext uri="{BB962C8B-B14F-4D97-AF65-F5344CB8AC3E}">
        <p14:creationId xmlns:p14="http://schemas.microsoft.com/office/powerpoint/2010/main" val="44829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animBg="1"/>
      <p:bldP spid="43" grpId="0" animBg="1"/>
      <p:bldP spid="5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WAW hazards</a:t>
            </a:r>
            <a:endParaRPr lang="en-US" dirty="0"/>
          </a:p>
        </p:txBody>
      </p:sp>
      <p:sp>
        <p:nvSpPr>
          <p:cNvPr id="3" name="Content Placeholder 2"/>
          <p:cNvSpPr>
            <a:spLocks noGrp="1"/>
          </p:cNvSpPr>
          <p:nvPr>
            <p:ph idx="1"/>
          </p:nvPr>
        </p:nvSpPr>
        <p:spPr>
          <a:xfrm>
            <a:off x="636182" y="1543493"/>
            <a:ext cx="7772400" cy="4571060"/>
          </a:xfrm>
        </p:spPr>
        <p:txBody>
          <a:bodyPr/>
          <a:lstStyle/>
          <a:p>
            <a:r>
              <a:rPr lang="en-US" sz="2400" dirty="0">
                <a:solidFill>
                  <a:srgbClr val="FF0000"/>
                </a:solidFill>
                <a:latin typeface="+mj-lt"/>
              </a:rPr>
              <a:t>Can a destination register name appear more than once in the scoreboard </a:t>
            </a:r>
            <a:r>
              <a:rPr lang="en-US" sz="2400" dirty="0" smtClean="0">
                <a:solidFill>
                  <a:srgbClr val="FF0000"/>
                </a:solidFill>
                <a:latin typeface="+mj-lt"/>
              </a:rPr>
              <a:t>?</a:t>
            </a:r>
            <a:endParaRPr lang="en-US" sz="2400" dirty="0" smtClean="0"/>
          </a:p>
          <a:p>
            <a:r>
              <a:rPr lang="en-US" sz="2400" dirty="0" smtClean="0"/>
              <a:t>If multiple instructions in the scoreboard can update the register which the current instruction wants to read, then the current instruction has to read the update for the youngest of those instructions</a:t>
            </a:r>
          </a:p>
          <a:p>
            <a:r>
              <a:rPr lang="en-US" sz="2400" dirty="0" smtClean="0"/>
              <a:t>This is not a problem in our design because</a:t>
            </a:r>
          </a:p>
          <a:p>
            <a:pPr lvl="1"/>
            <a:r>
              <a:rPr lang="en-US" sz="2000" dirty="0" smtClean="0"/>
              <a:t>instructions are committed in order </a:t>
            </a:r>
          </a:p>
          <a:p>
            <a:pPr lvl="1"/>
            <a:r>
              <a:rPr lang="en-US" sz="2000" dirty="0" smtClean="0"/>
              <a:t>the RAW hazard for the instruction at the decode stage will remain as long as the any instruction with the required destination is present in </a:t>
            </a:r>
            <a:r>
              <a:rPr lang="en-US" sz="2000" dirty="0" err="1" smtClean="0"/>
              <a:t>sb</a:t>
            </a:r>
            <a:endParaRPr lang="en-US" sz="1600" i="1" dirty="0"/>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17</a:t>
            </a:fld>
            <a:endParaRPr lang="en-US" dirty="0"/>
          </a:p>
        </p:txBody>
      </p:sp>
    </p:spTree>
    <p:extLst>
      <p:ext uri="{BB962C8B-B14F-4D97-AF65-F5344CB8AC3E}">
        <p14:creationId xmlns:p14="http://schemas.microsoft.com/office/powerpoint/2010/main" val="12491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55000" cy="1143000"/>
          </a:xfrm>
        </p:spPr>
        <p:txBody>
          <a:bodyPr/>
          <a:lstStyle/>
          <a:p>
            <a:r>
              <a:rPr lang="en-US" dirty="0" smtClean="0"/>
              <a:t>An alternative design for </a:t>
            </a:r>
            <a:r>
              <a:rPr lang="en-US" dirty="0" err="1" smtClean="0"/>
              <a:t>sb</a:t>
            </a:r>
            <a:endParaRPr lang="en-US" dirty="0"/>
          </a:p>
        </p:txBody>
      </p:sp>
      <p:sp>
        <p:nvSpPr>
          <p:cNvPr id="3" name="Content Placeholder 2"/>
          <p:cNvSpPr>
            <a:spLocks noGrp="1"/>
          </p:cNvSpPr>
          <p:nvPr>
            <p:ph idx="1"/>
          </p:nvPr>
        </p:nvSpPr>
        <p:spPr>
          <a:xfrm>
            <a:off x="1002608" y="3690851"/>
            <a:ext cx="7772400" cy="1546167"/>
          </a:xfrm>
        </p:spPr>
        <p:txBody>
          <a:bodyPr/>
          <a:lstStyle/>
          <a:p>
            <a:r>
              <a:rPr lang="en-US" sz="2000" dirty="0" smtClean="0"/>
              <a:t>Insert: increment the counter for register </a:t>
            </a:r>
            <a:r>
              <a:rPr lang="en-US" sz="2000" dirty="0" err="1" smtClean="0"/>
              <a:t>rd</a:t>
            </a:r>
            <a:endParaRPr lang="en-US" sz="2000" dirty="0" smtClean="0"/>
          </a:p>
          <a:p>
            <a:r>
              <a:rPr lang="en-US" sz="2000" dirty="0" smtClean="0"/>
              <a:t>Remove: decrement </a:t>
            </a:r>
            <a:r>
              <a:rPr lang="en-US" sz="2000" dirty="0"/>
              <a:t>the counter for register </a:t>
            </a:r>
            <a:r>
              <a:rPr lang="en-US" sz="2000" dirty="0" err="1" smtClean="0"/>
              <a:t>rd</a:t>
            </a:r>
            <a:endParaRPr lang="en-US" sz="2000" dirty="0" smtClean="0"/>
          </a:p>
          <a:p>
            <a:r>
              <a:rPr lang="en-US" sz="2000" dirty="0" smtClean="0"/>
              <a:t>Search: If the counter for the source register is &gt;0, return True</a:t>
            </a:r>
            <a:endParaRPr lang="en-US" sz="2000" dirty="0"/>
          </a:p>
        </p:txBody>
      </p:sp>
      <p:sp>
        <p:nvSpPr>
          <p:cNvPr id="4" name="TextBox 3"/>
          <p:cNvSpPr txBox="1"/>
          <p:nvPr/>
        </p:nvSpPr>
        <p:spPr>
          <a:xfrm>
            <a:off x="3086332" y="5302216"/>
            <a:ext cx="5579531" cy="1015663"/>
          </a:xfrm>
          <a:prstGeom prst="rect">
            <a:avLst/>
          </a:prstGeom>
          <a:noFill/>
        </p:spPr>
        <p:txBody>
          <a:bodyPr wrap="square" rtlCol="0">
            <a:spAutoFit/>
          </a:bodyPr>
          <a:lstStyle/>
          <a:p>
            <a:r>
              <a:rPr lang="en-US" dirty="0" smtClean="0">
                <a:latin typeface="Comic Sans MS" panose="030F0702030302020204" pitchFamily="66" charset="0"/>
              </a:rPr>
              <a:t>This design takes less hardware for deep pipelines </a:t>
            </a:r>
            <a:r>
              <a:rPr lang="en-US" dirty="0">
                <a:latin typeface="Comic Sans MS" panose="030F0702030302020204" pitchFamily="66" charset="0"/>
              </a:rPr>
              <a:t>and is more </a:t>
            </a:r>
            <a:r>
              <a:rPr lang="en-US" dirty="0" smtClean="0">
                <a:latin typeface="Comic Sans MS" panose="030F0702030302020204" pitchFamily="66" charset="0"/>
              </a:rPr>
              <a:t>efficient because it avoids associative searches </a:t>
            </a:r>
            <a:endParaRPr lang="en-US" dirty="0">
              <a:latin typeface="Comic Sans MS" panose="030F0702030302020204" pitchFamily="66" charset="0"/>
            </a:endParaRPr>
          </a:p>
        </p:txBody>
      </p:sp>
      <p:grpSp>
        <p:nvGrpSpPr>
          <p:cNvPr id="19" name="Group 18"/>
          <p:cNvGrpSpPr/>
          <p:nvPr/>
        </p:nvGrpSpPr>
        <p:grpSpPr>
          <a:xfrm>
            <a:off x="5868785" y="1729047"/>
            <a:ext cx="2252749" cy="1863767"/>
            <a:chOff x="1280160" y="2053244"/>
            <a:chExt cx="2252749" cy="1863767"/>
          </a:xfrm>
        </p:grpSpPr>
        <p:grpSp>
          <p:nvGrpSpPr>
            <p:cNvPr id="10" name="Group 11"/>
            <p:cNvGrpSpPr>
              <a:grpSpLocks/>
            </p:cNvGrpSpPr>
            <p:nvPr/>
          </p:nvGrpSpPr>
          <p:grpSpPr bwMode="auto">
            <a:xfrm>
              <a:off x="1757690" y="2053244"/>
              <a:ext cx="653001" cy="512007"/>
              <a:chOff x="1920" y="1392"/>
              <a:chExt cx="192" cy="192"/>
            </a:xfrm>
            <a:solidFill>
              <a:schemeClr val="accent1"/>
            </a:solidFill>
          </p:grpSpPr>
          <p:sp>
            <p:nvSpPr>
              <p:cNvPr id="11" name="Rectangle 12"/>
              <p:cNvSpPr>
                <a:spLocks noChangeArrowheads="1"/>
              </p:cNvSpPr>
              <p:nvPr/>
            </p:nvSpPr>
            <p:spPr bwMode="auto">
              <a:xfrm>
                <a:off x="1968" y="1392"/>
                <a:ext cx="144" cy="192"/>
              </a:xfrm>
              <a:prstGeom prst="rect">
                <a:avLst/>
              </a:prstGeom>
              <a:grpFill/>
              <a:ln w="190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 name="Line 13"/>
              <p:cNvSpPr>
                <a:spLocks noChangeShapeType="1"/>
              </p:cNvSpPr>
              <p:nvPr/>
            </p:nvSpPr>
            <p:spPr bwMode="auto">
              <a:xfrm>
                <a:off x="2064" y="1392"/>
                <a:ext cx="0" cy="192"/>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4"/>
              <p:cNvSpPr>
                <a:spLocks noChangeShapeType="1"/>
              </p:cNvSpPr>
              <p:nvPr/>
            </p:nvSpPr>
            <p:spPr bwMode="auto">
              <a:xfrm>
                <a:off x="2016" y="1392"/>
                <a:ext cx="0" cy="192"/>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5"/>
              <p:cNvSpPr>
                <a:spLocks noChangeShapeType="1"/>
              </p:cNvSpPr>
              <p:nvPr/>
            </p:nvSpPr>
            <p:spPr bwMode="auto">
              <a:xfrm>
                <a:off x="1920" y="1392"/>
                <a:ext cx="48" cy="0"/>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5" name="Line 16"/>
              <p:cNvSpPr>
                <a:spLocks noChangeShapeType="1"/>
              </p:cNvSpPr>
              <p:nvPr/>
            </p:nvSpPr>
            <p:spPr bwMode="auto">
              <a:xfrm>
                <a:off x="1920" y="1584"/>
                <a:ext cx="48" cy="0"/>
              </a:xfrm>
              <a:prstGeom prst="line">
                <a:avLst/>
              </a:prstGeom>
              <a:grp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6" name="TextBox 5"/>
            <p:cNvSpPr txBox="1"/>
            <p:nvPr/>
          </p:nvSpPr>
          <p:spPr>
            <a:xfrm>
              <a:off x="1280160" y="2593572"/>
              <a:ext cx="2252749" cy="1323439"/>
            </a:xfrm>
            <a:prstGeom prst="rect">
              <a:avLst/>
            </a:prstGeom>
            <a:noFill/>
            <a:ln>
              <a:solidFill>
                <a:srgbClr val="FF0000"/>
              </a:solidFill>
            </a:ln>
          </p:spPr>
          <p:txBody>
            <a:bodyPr wrap="square" rtlCol="0">
              <a:spAutoFit/>
            </a:bodyPr>
            <a:lstStyle/>
            <a:p>
              <a:r>
                <a:rPr lang="en-US" dirty="0" smtClean="0"/>
                <a:t>One slot to hold </a:t>
              </a:r>
              <a:r>
                <a:rPr lang="en-US" dirty="0" err="1" smtClean="0"/>
                <a:t>rd</a:t>
              </a:r>
              <a:r>
                <a:rPr lang="en-US" dirty="0" smtClean="0"/>
                <a:t> for each instruction in the pipeline</a:t>
              </a:r>
              <a:endParaRPr lang="en-US" dirty="0"/>
            </a:p>
          </p:txBody>
        </p:sp>
      </p:grpSp>
      <p:grpSp>
        <p:nvGrpSpPr>
          <p:cNvPr id="20" name="Group 19"/>
          <p:cNvGrpSpPr/>
          <p:nvPr/>
        </p:nvGrpSpPr>
        <p:grpSpPr>
          <a:xfrm>
            <a:off x="1596043" y="1842654"/>
            <a:ext cx="2344190" cy="1425752"/>
            <a:chOff x="5320145" y="2000597"/>
            <a:chExt cx="2211187" cy="1425752"/>
          </a:xfrm>
        </p:grpSpPr>
        <p:sp>
          <p:nvSpPr>
            <p:cNvPr id="7" name="Rectangle 6"/>
            <p:cNvSpPr/>
            <p:nvPr/>
          </p:nvSpPr>
          <p:spPr bwMode="auto">
            <a:xfrm>
              <a:off x="5320145" y="2000597"/>
              <a:ext cx="290946" cy="149629"/>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Rectangle 15"/>
            <p:cNvSpPr/>
            <p:nvPr/>
          </p:nvSpPr>
          <p:spPr bwMode="auto">
            <a:xfrm>
              <a:off x="5771803" y="2000597"/>
              <a:ext cx="290946" cy="149629"/>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 name="Rectangle 16"/>
            <p:cNvSpPr/>
            <p:nvPr/>
          </p:nvSpPr>
          <p:spPr bwMode="auto">
            <a:xfrm>
              <a:off x="7079672" y="2000597"/>
              <a:ext cx="290946" cy="149629"/>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 name="TextBox 17"/>
            <p:cNvSpPr txBox="1"/>
            <p:nvPr/>
          </p:nvSpPr>
          <p:spPr>
            <a:xfrm>
              <a:off x="5439306" y="2410686"/>
              <a:ext cx="2092026" cy="1015663"/>
            </a:xfrm>
            <a:prstGeom prst="rect">
              <a:avLst/>
            </a:prstGeom>
            <a:noFill/>
            <a:ln>
              <a:solidFill>
                <a:srgbClr val="FF0000"/>
              </a:solidFill>
            </a:ln>
          </p:spPr>
          <p:txBody>
            <a:bodyPr wrap="square" rtlCol="0">
              <a:spAutoFit/>
            </a:bodyPr>
            <a:lstStyle/>
            <a:p>
              <a:r>
                <a:rPr lang="en-US" dirty="0" smtClean="0"/>
                <a:t>One counter for each register in </a:t>
              </a:r>
              <a:r>
                <a:rPr lang="en-US" dirty="0" err="1" smtClean="0"/>
                <a:t>rf</a:t>
              </a:r>
              <a:r>
                <a:rPr lang="en-US" dirty="0" smtClean="0"/>
                <a:t>  (Initially 0)</a:t>
              </a:r>
              <a:endParaRPr lang="en-US" dirty="0"/>
            </a:p>
          </p:txBody>
        </p:sp>
      </p:grpSp>
      <p:sp>
        <p:nvSpPr>
          <p:cNvPr id="21" name="TextBox 20"/>
          <p:cNvSpPr txBox="1"/>
          <p:nvPr/>
        </p:nvSpPr>
        <p:spPr>
          <a:xfrm>
            <a:off x="4746567" y="2327564"/>
            <a:ext cx="470000" cy="400110"/>
          </a:xfrm>
          <a:prstGeom prst="rect">
            <a:avLst/>
          </a:prstGeom>
          <a:noFill/>
        </p:spPr>
        <p:txBody>
          <a:bodyPr wrap="none" rtlCol="0">
            <a:spAutoFit/>
          </a:bodyPr>
          <a:lstStyle/>
          <a:p>
            <a:r>
              <a:rPr lang="en-US" dirty="0" smtClean="0"/>
              <a:t>vs</a:t>
            </a:r>
            <a:endParaRPr lang="en-US" dirty="0"/>
          </a:p>
        </p:txBody>
      </p:sp>
      <p:sp>
        <p:nvSpPr>
          <p:cNvPr id="5" name="Date Placeholder 4"/>
          <p:cNvSpPr>
            <a:spLocks noGrp="1"/>
          </p:cNvSpPr>
          <p:nvPr>
            <p:ph type="dt" sz="half" idx="10"/>
          </p:nvPr>
        </p:nvSpPr>
        <p:spPr/>
        <p:txBody>
          <a:bodyPr/>
          <a:lstStyle/>
          <a:p>
            <a:pPr>
              <a:defRPr/>
            </a:pPr>
            <a:r>
              <a:rPr lang="en-US" smtClean="0"/>
              <a:t>October 16, 2017</a:t>
            </a:r>
            <a:endParaRPr lang="en-US" dirty="0"/>
          </a:p>
        </p:txBody>
      </p:sp>
      <p:sp>
        <p:nvSpPr>
          <p:cNvPr id="23" name="Footer Placeholder 22"/>
          <p:cNvSpPr>
            <a:spLocks noGrp="1"/>
          </p:cNvSpPr>
          <p:nvPr>
            <p:ph type="ftr" sz="quarter" idx="12"/>
          </p:nvPr>
        </p:nvSpPr>
        <p:spPr/>
        <p:txBody>
          <a:bodyPr/>
          <a:lstStyle/>
          <a:p>
            <a:pPr>
              <a:defRPr/>
            </a:pPr>
            <a:r>
              <a:rPr lang="en-US" smtClean="0"/>
              <a:t>http://csg.csail.mit.edu/6.175</a:t>
            </a:r>
            <a:endParaRPr lang="en-US" dirty="0"/>
          </a:p>
        </p:txBody>
      </p:sp>
      <p:sp>
        <p:nvSpPr>
          <p:cNvPr id="24" name="Slide Number Placeholder 23"/>
          <p:cNvSpPr>
            <a:spLocks noGrp="1"/>
          </p:cNvSpPr>
          <p:nvPr>
            <p:ph type="sldNum" sz="quarter" idx="11"/>
          </p:nvPr>
        </p:nvSpPr>
        <p:spPr/>
        <p:txBody>
          <a:bodyPr/>
          <a:lstStyle/>
          <a:p>
            <a:pPr>
              <a:defRPr/>
            </a:pPr>
            <a:r>
              <a:rPr lang="en-US" smtClean="0"/>
              <a:t>L13-</a:t>
            </a:r>
            <a:fld id="{D02EE386-C9BD-4FB7-9577-6096B5320EC4}" type="slidenum">
              <a:rPr lang="en-US" smtClean="0"/>
              <a:pPr>
                <a:defRPr/>
              </a:pPr>
              <a:t>18</a:t>
            </a:fld>
            <a:endParaRPr lang="en-US" dirty="0"/>
          </a:p>
        </p:txBody>
      </p:sp>
    </p:spTree>
    <p:extLst>
      <p:ext uri="{BB962C8B-B14F-4D97-AF65-F5344CB8AC3E}">
        <p14:creationId xmlns:p14="http://schemas.microsoft.com/office/powerpoint/2010/main" val="10922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14916" y="1564758"/>
            <a:ext cx="7970284" cy="4696342"/>
          </a:xfrm>
        </p:spPr>
        <p:txBody>
          <a:bodyPr/>
          <a:lstStyle/>
          <a:p>
            <a:r>
              <a:rPr lang="en-US" sz="2400" dirty="0" smtClean="0"/>
              <a:t>Instruction pipelining requires dealing with control and data hazards</a:t>
            </a:r>
          </a:p>
          <a:p>
            <a:r>
              <a:rPr lang="en-US" sz="2400" dirty="0"/>
              <a:t>S</a:t>
            </a:r>
            <a:r>
              <a:rPr lang="en-US" sz="2400" dirty="0" smtClean="0"/>
              <a:t>peculation is necessary to deal with control hazards</a:t>
            </a:r>
          </a:p>
          <a:p>
            <a:r>
              <a:rPr lang="en-US" sz="2400" dirty="0" smtClean="0"/>
              <a:t>Data hazards are avoided by withholding instructions in the decode stage until the hazard disappears</a:t>
            </a:r>
          </a:p>
          <a:p>
            <a:r>
              <a:rPr lang="en-US" sz="2400" dirty="0" smtClean="0"/>
              <a:t>Performance issues are subtle</a:t>
            </a:r>
          </a:p>
          <a:p>
            <a:pPr lvl="1"/>
            <a:r>
              <a:rPr lang="en-US" sz="2000" dirty="0" smtClean="0"/>
              <a:t>For instance, the value of having a bypass network depends on how frequently it is exercised by programs</a:t>
            </a:r>
          </a:p>
          <a:p>
            <a:pPr lvl="1"/>
            <a:r>
              <a:rPr lang="en-US" sz="2000" dirty="0" smtClean="0"/>
              <a:t>Bypassing necessarily increases combinational path lengths which can slow down the clock</a:t>
            </a:r>
          </a:p>
        </p:txBody>
      </p:sp>
      <p:sp>
        <p:nvSpPr>
          <p:cNvPr id="6" name="TextBox 5"/>
          <p:cNvSpPr txBox="1"/>
          <p:nvPr/>
        </p:nvSpPr>
        <p:spPr>
          <a:xfrm>
            <a:off x="1679944" y="6130895"/>
            <a:ext cx="7032694" cy="400110"/>
          </a:xfrm>
          <a:prstGeom prst="rect">
            <a:avLst/>
          </a:prstGeom>
          <a:noFill/>
        </p:spPr>
        <p:txBody>
          <a:bodyPr wrap="none" rtlCol="0">
            <a:spAutoFit/>
          </a:bodyPr>
          <a:lstStyle/>
          <a:p>
            <a:r>
              <a:rPr lang="en-US" dirty="0" smtClean="0">
                <a:solidFill>
                  <a:srgbClr val="FF0000"/>
                </a:solidFill>
                <a:latin typeface="Comic Sans MS" panose="030F0702030302020204" pitchFamily="66" charset="0"/>
              </a:rPr>
              <a:t>The rest of the slides will be discussed in the Recitation </a:t>
            </a:r>
            <a:endParaRPr lang="en-US" dirty="0">
              <a:solidFill>
                <a:srgbClr val="FF0000"/>
              </a:solidFill>
              <a:latin typeface="Comic Sans MS" panose="030F0702030302020204" pitchFamily="66" charset="0"/>
            </a:endParaRPr>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19</a:t>
            </a:fld>
            <a:endParaRPr lang="en-US" dirty="0"/>
          </a:p>
        </p:txBody>
      </p:sp>
    </p:spTree>
    <p:extLst>
      <p:ext uri="{BB962C8B-B14F-4D97-AF65-F5344CB8AC3E}">
        <p14:creationId xmlns:p14="http://schemas.microsoft.com/office/powerpoint/2010/main" val="42718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idx="4294967295"/>
          </p:nvPr>
        </p:nvSpPr>
        <p:spPr/>
        <p:txBody>
          <a:bodyPr/>
          <a:lstStyle/>
          <a:p>
            <a:pPr eaLnBrk="1" hangingPunct="1"/>
            <a:r>
              <a:rPr lang="en-US" sz="4000" dirty="0" smtClean="0"/>
              <a:t>Consider a different two-stage pipeline</a:t>
            </a:r>
            <a:endParaRPr lang="en-US" sz="3200" dirty="0" smtClean="0"/>
          </a:p>
        </p:txBody>
      </p:sp>
      <p:sp>
        <p:nvSpPr>
          <p:cNvPr id="62" name="Rectangle 61"/>
          <p:cNvSpPr/>
          <p:nvPr/>
        </p:nvSpPr>
        <p:spPr bwMode="auto">
          <a:xfrm>
            <a:off x="2828109" y="1714471"/>
            <a:ext cx="77810" cy="352060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55298" name="Rectangle 17"/>
          <p:cNvSpPr>
            <a:spLocks noChangeArrowheads="1"/>
          </p:cNvSpPr>
          <p:nvPr/>
        </p:nvSpPr>
        <p:spPr bwMode="auto">
          <a:xfrm>
            <a:off x="1074738" y="3256251"/>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dirty="0"/>
              <a:t>PC</a:t>
            </a:r>
          </a:p>
        </p:txBody>
      </p:sp>
      <p:sp>
        <p:nvSpPr>
          <p:cNvPr id="55300" name="Rectangle 17"/>
          <p:cNvSpPr>
            <a:spLocks noChangeArrowheads="1"/>
          </p:cNvSpPr>
          <p:nvPr/>
        </p:nvSpPr>
        <p:spPr bwMode="auto">
          <a:xfrm>
            <a:off x="3648075" y="3265776"/>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dirty="0"/>
              <a:t>Decode</a:t>
            </a:r>
          </a:p>
        </p:txBody>
      </p:sp>
      <p:sp>
        <p:nvSpPr>
          <p:cNvPr id="55301" name="Rectangle 17"/>
          <p:cNvSpPr>
            <a:spLocks noChangeArrowheads="1"/>
          </p:cNvSpPr>
          <p:nvPr/>
        </p:nvSpPr>
        <p:spPr bwMode="auto">
          <a:xfrm>
            <a:off x="5099050" y="1938626"/>
            <a:ext cx="3217863"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dirty="0"/>
              <a:t>Register File</a:t>
            </a:r>
          </a:p>
        </p:txBody>
      </p:sp>
      <p:sp>
        <p:nvSpPr>
          <p:cNvPr id="55302" name="Rectangle 17"/>
          <p:cNvSpPr>
            <a:spLocks noChangeArrowheads="1"/>
          </p:cNvSpPr>
          <p:nvPr/>
        </p:nvSpPr>
        <p:spPr bwMode="auto">
          <a:xfrm>
            <a:off x="5967413" y="3259426"/>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dirty="0"/>
              <a:t>Execute</a:t>
            </a:r>
          </a:p>
        </p:txBody>
      </p:sp>
      <p:sp>
        <p:nvSpPr>
          <p:cNvPr id="55303" name="Rectangle 17"/>
          <p:cNvSpPr>
            <a:spLocks noChangeArrowheads="1"/>
          </p:cNvSpPr>
          <p:nvPr/>
        </p:nvSpPr>
        <p:spPr bwMode="auto">
          <a:xfrm>
            <a:off x="7065963" y="4452829"/>
            <a:ext cx="1101725" cy="78224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dirty="0"/>
              <a:t>Data</a:t>
            </a:r>
          </a:p>
          <a:p>
            <a:pPr algn="ctr">
              <a:lnSpc>
                <a:spcPct val="90000"/>
              </a:lnSpc>
              <a:spcBef>
                <a:spcPct val="25000"/>
              </a:spcBef>
              <a:buClr>
                <a:schemeClr val="bg1"/>
              </a:buClr>
              <a:buSzPct val="100000"/>
              <a:buFont typeface="Wingdings" pitchFamily="2" charset="2"/>
              <a:buNone/>
            </a:pPr>
            <a:r>
              <a:rPr lang="en-US" dirty="0"/>
              <a:t>Memory</a:t>
            </a:r>
          </a:p>
        </p:txBody>
      </p:sp>
      <p:sp>
        <p:nvSpPr>
          <p:cNvPr id="55304" name="Line 8"/>
          <p:cNvSpPr>
            <a:spLocks noChangeShapeType="1"/>
          </p:cNvSpPr>
          <p:nvPr/>
        </p:nvSpPr>
        <p:spPr bwMode="auto">
          <a:xfrm>
            <a:off x="5654675" y="4034126"/>
            <a:ext cx="311150" cy="0"/>
          </a:xfrm>
          <a:prstGeom prst="line">
            <a:avLst/>
          </a:prstGeom>
          <a:noFill/>
          <a:ln w="25400">
            <a:solidFill>
              <a:schemeClr val="tx1"/>
            </a:solidFill>
            <a:round/>
            <a:headEnd/>
            <a:tailEnd type="triangle" w="lg" len="lg"/>
          </a:ln>
        </p:spPr>
        <p:txBody>
          <a:bodyPr/>
          <a:lstStyle/>
          <a:p>
            <a:endParaRPr lang="en-US" dirty="0"/>
          </a:p>
        </p:txBody>
      </p:sp>
      <p:sp>
        <p:nvSpPr>
          <p:cNvPr id="55305" name="Line 8"/>
          <p:cNvSpPr>
            <a:spLocks noChangeShapeType="1"/>
          </p:cNvSpPr>
          <p:nvPr/>
        </p:nvSpPr>
        <p:spPr bwMode="auto">
          <a:xfrm>
            <a:off x="4749800" y="3821401"/>
            <a:ext cx="1214438" cy="0"/>
          </a:xfrm>
          <a:prstGeom prst="line">
            <a:avLst/>
          </a:prstGeom>
          <a:noFill/>
          <a:ln w="25400">
            <a:solidFill>
              <a:schemeClr val="tx1"/>
            </a:solidFill>
            <a:round/>
            <a:headEnd/>
            <a:tailEnd type="triangle" w="lg" len="lg"/>
          </a:ln>
        </p:spPr>
        <p:txBody>
          <a:bodyPr/>
          <a:lstStyle/>
          <a:p>
            <a:endParaRPr lang="en-US" dirty="0"/>
          </a:p>
        </p:txBody>
      </p:sp>
      <p:sp>
        <p:nvSpPr>
          <p:cNvPr id="55306" name="Line 8"/>
          <p:cNvSpPr>
            <a:spLocks noChangeShapeType="1"/>
          </p:cNvSpPr>
          <p:nvPr/>
        </p:nvSpPr>
        <p:spPr bwMode="auto">
          <a:xfrm>
            <a:off x="5670550" y="3429288"/>
            <a:ext cx="292100" cy="0"/>
          </a:xfrm>
          <a:prstGeom prst="line">
            <a:avLst/>
          </a:prstGeom>
          <a:noFill/>
          <a:ln w="25400">
            <a:solidFill>
              <a:schemeClr val="tx1"/>
            </a:solidFill>
            <a:round/>
            <a:headEnd/>
            <a:tailEnd type="triangle" w="lg" len="lg"/>
          </a:ln>
        </p:spPr>
        <p:txBody>
          <a:bodyPr/>
          <a:lstStyle/>
          <a:p>
            <a:endParaRPr lang="en-US" dirty="0"/>
          </a:p>
        </p:txBody>
      </p:sp>
      <p:sp>
        <p:nvSpPr>
          <p:cNvPr id="55307" name="Line 8"/>
          <p:cNvSpPr>
            <a:spLocks noChangeShapeType="1"/>
          </p:cNvSpPr>
          <p:nvPr/>
        </p:nvSpPr>
        <p:spPr bwMode="auto">
          <a:xfrm>
            <a:off x="5511800" y="3615026"/>
            <a:ext cx="457200" cy="0"/>
          </a:xfrm>
          <a:prstGeom prst="line">
            <a:avLst/>
          </a:prstGeom>
          <a:noFill/>
          <a:ln w="25400">
            <a:solidFill>
              <a:schemeClr val="tx1"/>
            </a:solidFill>
            <a:round/>
            <a:headEnd/>
            <a:tailEnd type="triangle" w="lg" len="lg"/>
          </a:ln>
        </p:spPr>
        <p:txBody>
          <a:bodyPr/>
          <a:lstStyle/>
          <a:p>
            <a:endParaRPr lang="en-US" dirty="0"/>
          </a:p>
        </p:txBody>
      </p:sp>
      <p:sp>
        <p:nvSpPr>
          <p:cNvPr id="55308" name="Line 14"/>
          <p:cNvSpPr>
            <a:spLocks noChangeShapeType="1"/>
          </p:cNvSpPr>
          <p:nvPr/>
        </p:nvSpPr>
        <p:spPr bwMode="auto">
          <a:xfrm flipV="1">
            <a:off x="5680075" y="2633951"/>
            <a:ext cx="0" cy="796925"/>
          </a:xfrm>
          <a:prstGeom prst="line">
            <a:avLst/>
          </a:prstGeom>
          <a:noFill/>
          <a:ln w="25400">
            <a:solidFill>
              <a:schemeClr val="tx1"/>
            </a:solidFill>
            <a:round/>
            <a:headEnd/>
            <a:tailEnd/>
          </a:ln>
        </p:spPr>
        <p:txBody>
          <a:bodyPr/>
          <a:lstStyle/>
          <a:p>
            <a:endParaRPr lang="en-US" dirty="0"/>
          </a:p>
        </p:txBody>
      </p:sp>
      <p:sp>
        <p:nvSpPr>
          <p:cNvPr id="55309" name="Line 15"/>
          <p:cNvSpPr>
            <a:spLocks noChangeShapeType="1"/>
          </p:cNvSpPr>
          <p:nvPr/>
        </p:nvSpPr>
        <p:spPr bwMode="auto">
          <a:xfrm flipV="1">
            <a:off x="5521325" y="2653001"/>
            <a:ext cx="0" cy="950912"/>
          </a:xfrm>
          <a:prstGeom prst="line">
            <a:avLst/>
          </a:prstGeom>
          <a:noFill/>
          <a:ln w="25400">
            <a:solidFill>
              <a:schemeClr val="tx1"/>
            </a:solidFill>
            <a:round/>
            <a:headEnd/>
            <a:tailEnd/>
          </a:ln>
        </p:spPr>
        <p:txBody>
          <a:bodyPr/>
          <a:lstStyle/>
          <a:p>
            <a:endParaRPr lang="en-US" dirty="0"/>
          </a:p>
        </p:txBody>
      </p:sp>
      <p:sp>
        <p:nvSpPr>
          <p:cNvPr id="55311" name="Line 17"/>
          <p:cNvSpPr>
            <a:spLocks noChangeShapeType="1"/>
          </p:cNvSpPr>
          <p:nvPr/>
        </p:nvSpPr>
        <p:spPr bwMode="auto">
          <a:xfrm rot="16200000" flipV="1">
            <a:off x="2100263" y="3381663"/>
            <a:ext cx="0" cy="1143000"/>
          </a:xfrm>
          <a:prstGeom prst="line">
            <a:avLst/>
          </a:prstGeom>
          <a:noFill/>
          <a:ln w="25400">
            <a:solidFill>
              <a:schemeClr val="tx1"/>
            </a:solidFill>
            <a:round/>
            <a:headEnd type="triangle" w="lg" len="lg"/>
            <a:tailEnd type="none" w="lg" len="lg"/>
          </a:ln>
        </p:spPr>
        <p:txBody>
          <a:bodyPr/>
          <a:lstStyle/>
          <a:p>
            <a:endParaRPr lang="en-US" dirty="0"/>
          </a:p>
        </p:txBody>
      </p:sp>
      <p:sp>
        <p:nvSpPr>
          <p:cNvPr id="55299" name="Rectangle 17"/>
          <p:cNvSpPr>
            <a:spLocks noChangeArrowheads="1"/>
          </p:cNvSpPr>
          <p:nvPr/>
        </p:nvSpPr>
        <p:spPr bwMode="auto">
          <a:xfrm>
            <a:off x="1549400" y="4452434"/>
            <a:ext cx="1101725" cy="782636"/>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dirty="0" err="1"/>
              <a:t>Inst</a:t>
            </a:r>
            <a:endParaRPr lang="en-US"/>
          </a:p>
          <a:p>
            <a:pPr algn="ctr">
              <a:lnSpc>
                <a:spcPct val="90000"/>
              </a:lnSpc>
              <a:spcBef>
                <a:spcPct val="25000"/>
              </a:spcBef>
              <a:buClr>
                <a:schemeClr val="bg1"/>
              </a:buClr>
              <a:buSzPct val="100000"/>
              <a:buFont typeface="Wingdings" pitchFamily="2" charset="2"/>
              <a:buNone/>
            </a:pPr>
            <a:r>
              <a:rPr lang="en-US"/>
              <a:t>Memory</a:t>
            </a:r>
          </a:p>
        </p:txBody>
      </p:sp>
      <p:sp>
        <p:nvSpPr>
          <p:cNvPr id="55310" name="Line 8"/>
          <p:cNvSpPr>
            <a:spLocks noChangeShapeType="1"/>
          </p:cNvSpPr>
          <p:nvPr/>
        </p:nvSpPr>
        <p:spPr bwMode="auto">
          <a:xfrm rot="5400000">
            <a:off x="1519634" y="4200417"/>
            <a:ext cx="504031" cy="0"/>
          </a:xfrm>
          <a:prstGeom prst="line">
            <a:avLst/>
          </a:prstGeom>
          <a:noFill/>
          <a:ln w="25400">
            <a:solidFill>
              <a:schemeClr val="tx1"/>
            </a:solidFill>
            <a:round/>
            <a:headEnd/>
            <a:tailEnd type="triangle" w="lg" len="lg"/>
          </a:ln>
        </p:spPr>
        <p:txBody>
          <a:bodyPr/>
          <a:lstStyle/>
          <a:p>
            <a:endParaRPr lang="en-US"/>
          </a:p>
        </p:txBody>
      </p:sp>
      <p:sp>
        <p:nvSpPr>
          <p:cNvPr id="55312" name="Line 8"/>
          <p:cNvSpPr>
            <a:spLocks noChangeShapeType="1"/>
          </p:cNvSpPr>
          <p:nvPr/>
        </p:nvSpPr>
        <p:spPr bwMode="auto">
          <a:xfrm rot="5400000">
            <a:off x="2241323" y="4266475"/>
            <a:ext cx="360816" cy="1587"/>
          </a:xfrm>
          <a:prstGeom prst="line">
            <a:avLst/>
          </a:prstGeom>
          <a:noFill/>
          <a:ln w="25400">
            <a:solidFill>
              <a:schemeClr val="tx1"/>
            </a:solidFill>
            <a:round/>
            <a:headEnd/>
            <a:tailEnd type="none" w="lg" len="lg"/>
          </a:ln>
        </p:spPr>
        <p:txBody>
          <a:bodyPr/>
          <a:lstStyle/>
          <a:p>
            <a:endParaRPr lang="en-US"/>
          </a:p>
        </p:txBody>
      </p:sp>
      <p:sp>
        <p:nvSpPr>
          <p:cNvPr id="55313" name="Line 19"/>
          <p:cNvSpPr>
            <a:spLocks noChangeShapeType="1"/>
          </p:cNvSpPr>
          <p:nvPr/>
        </p:nvSpPr>
        <p:spPr bwMode="auto">
          <a:xfrm rot="16200000" flipV="1">
            <a:off x="2545557" y="3963828"/>
            <a:ext cx="0" cy="246063"/>
          </a:xfrm>
          <a:prstGeom prst="line">
            <a:avLst/>
          </a:prstGeom>
          <a:noFill/>
          <a:ln w="25400">
            <a:solidFill>
              <a:schemeClr val="tx1"/>
            </a:solidFill>
            <a:round/>
            <a:headEnd type="triangle" w="lg" len="lg"/>
            <a:tailEnd type="none" w="lg" len="lg"/>
          </a:ln>
        </p:spPr>
        <p:txBody>
          <a:bodyPr/>
          <a:lstStyle/>
          <a:p>
            <a:endParaRPr lang="en-US"/>
          </a:p>
        </p:txBody>
      </p:sp>
      <p:grpSp>
        <p:nvGrpSpPr>
          <p:cNvPr id="55314" name="Group 20"/>
          <p:cNvGrpSpPr>
            <a:grpSpLocks/>
          </p:cNvGrpSpPr>
          <p:nvPr/>
        </p:nvGrpSpPr>
        <p:grpSpPr bwMode="auto">
          <a:xfrm>
            <a:off x="7058025" y="3915063"/>
            <a:ext cx="247650" cy="537371"/>
            <a:chOff x="1707" y="2541"/>
            <a:chExt cx="156" cy="530"/>
          </a:xfrm>
        </p:grpSpPr>
        <p:sp>
          <p:nvSpPr>
            <p:cNvPr id="55355"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55356"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55315" name="Line 23"/>
          <p:cNvSpPr>
            <a:spLocks noChangeShapeType="1"/>
          </p:cNvSpPr>
          <p:nvPr/>
        </p:nvSpPr>
        <p:spPr bwMode="auto">
          <a:xfrm rot="16200000" flipV="1">
            <a:off x="4541044" y="3249107"/>
            <a:ext cx="0" cy="2239962"/>
          </a:xfrm>
          <a:prstGeom prst="line">
            <a:avLst/>
          </a:prstGeom>
          <a:noFill/>
          <a:ln w="25400">
            <a:solidFill>
              <a:schemeClr val="tx1"/>
            </a:solidFill>
            <a:round/>
            <a:headEnd/>
            <a:tailEnd/>
          </a:ln>
        </p:spPr>
        <p:txBody>
          <a:bodyPr/>
          <a:lstStyle/>
          <a:p>
            <a:endParaRPr lang="en-US"/>
          </a:p>
        </p:txBody>
      </p:sp>
      <p:sp>
        <p:nvSpPr>
          <p:cNvPr id="55316" name="Line 24"/>
          <p:cNvSpPr>
            <a:spLocks noChangeShapeType="1"/>
          </p:cNvSpPr>
          <p:nvPr/>
        </p:nvSpPr>
        <p:spPr bwMode="auto">
          <a:xfrm flipV="1">
            <a:off x="5657850" y="4030951"/>
            <a:ext cx="0" cy="338137"/>
          </a:xfrm>
          <a:prstGeom prst="line">
            <a:avLst/>
          </a:prstGeom>
          <a:noFill/>
          <a:ln w="25400">
            <a:solidFill>
              <a:schemeClr val="tx1"/>
            </a:solidFill>
            <a:round/>
            <a:headEnd/>
            <a:tailEnd/>
          </a:ln>
        </p:spPr>
        <p:txBody>
          <a:bodyPr/>
          <a:lstStyle/>
          <a:p>
            <a:endParaRPr lang="en-US"/>
          </a:p>
        </p:txBody>
      </p:sp>
      <p:sp>
        <p:nvSpPr>
          <p:cNvPr id="55317" name="Line 8"/>
          <p:cNvSpPr>
            <a:spLocks noChangeShapeType="1"/>
          </p:cNvSpPr>
          <p:nvPr/>
        </p:nvSpPr>
        <p:spPr bwMode="auto">
          <a:xfrm flipH="1">
            <a:off x="4749800" y="3426112"/>
            <a:ext cx="468313" cy="3175"/>
          </a:xfrm>
          <a:prstGeom prst="line">
            <a:avLst/>
          </a:prstGeom>
          <a:noFill/>
          <a:ln w="25400">
            <a:solidFill>
              <a:schemeClr val="tx1"/>
            </a:solidFill>
            <a:round/>
            <a:headEnd/>
            <a:tailEnd type="none" w="lg" len="lg"/>
          </a:ln>
        </p:spPr>
        <p:txBody>
          <a:bodyPr/>
          <a:lstStyle/>
          <a:p>
            <a:endParaRPr lang="en-US"/>
          </a:p>
        </p:txBody>
      </p:sp>
      <p:sp>
        <p:nvSpPr>
          <p:cNvPr id="55318" name="Line 8"/>
          <p:cNvSpPr>
            <a:spLocks noChangeShapeType="1"/>
          </p:cNvSpPr>
          <p:nvPr/>
        </p:nvSpPr>
        <p:spPr bwMode="auto">
          <a:xfrm flipH="1">
            <a:off x="4749800" y="3611851"/>
            <a:ext cx="627063" cy="0"/>
          </a:xfrm>
          <a:prstGeom prst="line">
            <a:avLst/>
          </a:prstGeom>
          <a:noFill/>
          <a:ln w="25400">
            <a:solidFill>
              <a:schemeClr val="tx1"/>
            </a:solidFill>
            <a:round/>
            <a:headEnd/>
            <a:tailEnd type="none" w="lg" len="lg"/>
          </a:ln>
        </p:spPr>
        <p:txBody>
          <a:bodyPr/>
          <a:lstStyle/>
          <a:p>
            <a:endParaRPr lang="en-US"/>
          </a:p>
        </p:txBody>
      </p:sp>
      <p:sp>
        <p:nvSpPr>
          <p:cNvPr id="55319" name="Line 27"/>
          <p:cNvSpPr>
            <a:spLocks noChangeShapeType="1"/>
          </p:cNvSpPr>
          <p:nvPr/>
        </p:nvSpPr>
        <p:spPr bwMode="auto">
          <a:xfrm flipH="1" flipV="1">
            <a:off x="5208588" y="2653001"/>
            <a:ext cx="0" cy="776287"/>
          </a:xfrm>
          <a:prstGeom prst="line">
            <a:avLst/>
          </a:prstGeom>
          <a:noFill/>
          <a:ln w="25400">
            <a:solidFill>
              <a:schemeClr val="tx1"/>
            </a:solidFill>
            <a:round/>
            <a:headEnd/>
            <a:tailEnd type="triangle" w="lg" len="lg"/>
          </a:ln>
        </p:spPr>
        <p:txBody>
          <a:bodyPr/>
          <a:lstStyle/>
          <a:p>
            <a:endParaRPr lang="en-US"/>
          </a:p>
        </p:txBody>
      </p:sp>
      <p:sp>
        <p:nvSpPr>
          <p:cNvPr id="55320" name="Line 28"/>
          <p:cNvSpPr>
            <a:spLocks noChangeShapeType="1"/>
          </p:cNvSpPr>
          <p:nvPr/>
        </p:nvSpPr>
        <p:spPr bwMode="auto">
          <a:xfrm flipH="1" flipV="1">
            <a:off x="5367338" y="2649826"/>
            <a:ext cx="0" cy="950912"/>
          </a:xfrm>
          <a:prstGeom prst="line">
            <a:avLst/>
          </a:prstGeom>
          <a:noFill/>
          <a:ln w="25400">
            <a:solidFill>
              <a:schemeClr val="tx1"/>
            </a:solidFill>
            <a:round/>
            <a:headEnd/>
            <a:tailEnd type="triangle" w="lg" len="lg"/>
          </a:ln>
        </p:spPr>
        <p:txBody>
          <a:bodyPr/>
          <a:lstStyle/>
          <a:p>
            <a:endParaRPr lang="en-US"/>
          </a:p>
        </p:txBody>
      </p:sp>
      <p:sp>
        <p:nvSpPr>
          <p:cNvPr id="55321" name="AutoShape 10"/>
          <p:cNvSpPr>
            <a:spLocks noChangeArrowheads="1"/>
          </p:cNvSpPr>
          <p:nvPr/>
        </p:nvSpPr>
        <p:spPr bwMode="auto">
          <a:xfrm rot="10800000" flipH="1">
            <a:off x="7666038" y="2978438"/>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55322" name="Line 30"/>
          <p:cNvSpPr>
            <a:spLocks noChangeShapeType="1"/>
          </p:cNvSpPr>
          <p:nvPr/>
        </p:nvSpPr>
        <p:spPr bwMode="auto">
          <a:xfrm flipH="1" flipV="1">
            <a:off x="8032750" y="3200687"/>
            <a:ext cx="0" cy="1246989"/>
          </a:xfrm>
          <a:prstGeom prst="line">
            <a:avLst/>
          </a:prstGeom>
          <a:noFill/>
          <a:ln w="25400">
            <a:solidFill>
              <a:schemeClr val="tx1"/>
            </a:solidFill>
            <a:round/>
            <a:headEnd/>
            <a:tailEnd type="triangle" w="lg" len="lg"/>
          </a:ln>
        </p:spPr>
        <p:txBody>
          <a:bodyPr/>
          <a:lstStyle/>
          <a:p>
            <a:endParaRPr lang="en-US"/>
          </a:p>
        </p:txBody>
      </p:sp>
      <p:sp>
        <p:nvSpPr>
          <p:cNvPr id="55323" name="Line 31"/>
          <p:cNvSpPr>
            <a:spLocks noChangeShapeType="1"/>
          </p:cNvSpPr>
          <p:nvPr/>
        </p:nvSpPr>
        <p:spPr bwMode="auto">
          <a:xfrm flipH="1" flipV="1">
            <a:off x="7947025" y="2646651"/>
            <a:ext cx="0" cy="320675"/>
          </a:xfrm>
          <a:prstGeom prst="line">
            <a:avLst/>
          </a:prstGeom>
          <a:noFill/>
          <a:ln w="25400">
            <a:solidFill>
              <a:schemeClr val="tx1"/>
            </a:solidFill>
            <a:round/>
            <a:headEnd/>
            <a:tailEnd type="triangle" w="lg" len="lg"/>
          </a:ln>
        </p:spPr>
        <p:txBody>
          <a:bodyPr/>
          <a:lstStyle/>
          <a:p>
            <a:endParaRPr lang="en-US"/>
          </a:p>
        </p:txBody>
      </p:sp>
      <p:sp>
        <p:nvSpPr>
          <p:cNvPr id="55324" name="Line 8"/>
          <p:cNvSpPr>
            <a:spLocks noChangeShapeType="1"/>
          </p:cNvSpPr>
          <p:nvPr/>
        </p:nvSpPr>
        <p:spPr bwMode="auto">
          <a:xfrm flipH="1">
            <a:off x="7072313" y="3613438"/>
            <a:ext cx="457200" cy="0"/>
          </a:xfrm>
          <a:prstGeom prst="line">
            <a:avLst/>
          </a:prstGeom>
          <a:noFill/>
          <a:ln w="25400">
            <a:solidFill>
              <a:schemeClr val="tx1"/>
            </a:solidFill>
            <a:round/>
            <a:headEnd/>
            <a:tailEnd type="none" w="lg" len="lg"/>
          </a:ln>
        </p:spPr>
        <p:txBody>
          <a:bodyPr/>
          <a:lstStyle/>
          <a:p>
            <a:endParaRPr lang="en-US"/>
          </a:p>
        </p:txBody>
      </p:sp>
      <p:sp>
        <p:nvSpPr>
          <p:cNvPr id="55325" name="Line 33"/>
          <p:cNvSpPr>
            <a:spLocks noChangeShapeType="1"/>
          </p:cNvSpPr>
          <p:nvPr/>
        </p:nvSpPr>
        <p:spPr bwMode="auto">
          <a:xfrm flipH="1" flipV="1">
            <a:off x="7519988" y="2651413"/>
            <a:ext cx="0" cy="950913"/>
          </a:xfrm>
          <a:prstGeom prst="line">
            <a:avLst/>
          </a:prstGeom>
          <a:noFill/>
          <a:ln w="25400">
            <a:solidFill>
              <a:schemeClr val="tx1"/>
            </a:solidFill>
            <a:round/>
            <a:headEnd/>
            <a:tailEnd type="triangle" w="lg" len="lg"/>
          </a:ln>
        </p:spPr>
        <p:txBody>
          <a:bodyPr/>
          <a:lstStyle/>
          <a:p>
            <a:endParaRPr lang="en-US"/>
          </a:p>
        </p:txBody>
      </p:sp>
      <p:sp>
        <p:nvSpPr>
          <p:cNvPr id="55326" name="Line 8"/>
          <p:cNvSpPr>
            <a:spLocks noChangeShapeType="1"/>
          </p:cNvSpPr>
          <p:nvPr/>
        </p:nvSpPr>
        <p:spPr bwMode="auto">
          <a:xfrm flipH="1">
            <a:off x="7059613" y="3773776"/>
            <a:ext cx="776287" cy="0"/>
          </a:xfrm>
          <a:prstGeom prst="line">
            <a:avLst/>
          </a:prstGeom>
          <a:noFill/>
          <a:ln w="25400">
            <a:solidFill>
              <a:schemeClr val="tx1"/>
            </a:solidFill>
            <a:round/>
            <a:headEnd/>
            <a:tailEnd type="none" w="lg" len="lg"/>
          </a:ln>
        </p:spPr>
        <p:txBody>
          <a:bodyPr/>
          <a:lstStyle/>
          <a:p>
            <a:endParaRPr lang="en-US"/>
          </a:p>
        </p:txBody>
      </p:sp>
      <p:sp>
        <p:nvSpPr>
          <p:cNvPr id="55327" name="Line 35"/>
          <p:cNvSpPr>
            <a:spLocks noChangeShapeType="1"/>
          </p:cNvSpPr>
          <p:nvPr/>
        </p:nvSpPr>
        <p:spPr bwMode="auto">
          <a:xfrm flipH="1" flipV="1">
            <a:off x="7827963" y="3214976"/>
            <a:ext cx="0" cy="557212"/>
          </a:xfrm>
          <a:prstGeom prst="line">
            <a:avLst/>
          </a:prstGeom>
          <a:noFill/>
          <a:ln w="25400">
            <a:solidFill>
              <a:schemeClr val="tx1"/>
            </a:solidFill>
            <a:round/>
            <a:headEnd/>
            <a:tailEnd type="triangle" w="lg" len="lg"/>
          </a:ln>
        </p:spPr>
        <p:txBody>
          <a:bodyPr/>
          <a:lstStyle/>
          <a:p>
            <a:endParaRPr lang="en-US"/>
          </a:p>
        </p:txBody>
      </p:sp>
      <p:sp>
        <p:nvSpPr>
          <p:cNvPr id="55328" name="AutoShape 10"/>
          <p:cNvSpPr>
            <a:spLocks noChangeArrowheads="1"/>
          </p:cNvSpPr>
          <p:nvPr/>
        </p:nvSpPr>
        <p:spPr bwMode="auto">
          <a:xfrm rot="16200000" flipH="1" flipV="1">
            <a:off x="1550194" y="3372932"/>
            <a:ext cx="561975" cy="230187"/>
          </a:xfrm>
          <a:prstGeom prst="flowChartManualOperation">
            <a:avLst/>
          </a:prstGeom>
          <a:solidFill>
            <a:schemeClr val="bg1"/>
          </a:solidFill>
          <a:ln w="25400">
            <a:solidFill>
              <a:schemeClr val="tx1"/>
            </a:solidFill>
            <a:miter lim="800000"/>
            <a:headEnd/>
            <a:tailEnd/>
          </a:ln>
        </p:spPr>
        <p:txBody>
          <a:bodyPr rot="10800000" vert="eaVert"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55329" name="Oval 37"/>
          <p:cNvSpPr>
            <a:spLocks noChangeArrowheads="1"/>
          </p:cNvSpPr>
          <p:nvPr/>
        </p:nvSpPr>
        <p:spPr bwMode="auto">
          <a:xfrm>
            <a:off x="2119313" y="3488026"/>
            <a:ext cx="426244" cy="287337"/>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smtClean="0"/>
              <a:t>nap</a:t>
            </a:r>
            <a:endParaRPr lang="en-US" sz="1200" dirty="0"/>
          </a:p>
        </p:txBody>
      </p:sp>
      <p:sp>
        <p:nvSpPr>
          <p:cNvPr id="55330" name="Line 8"/>
          <p:cNvSpPr>
            <a:spLocks noChangeShapeType="1"/>
          </p:cNvSpPr>
          <p:nvPr/>
        </p:nvSpPr>
        <p:spPr bwMode="auto">
          <a:xfrm rot="16200000" flipV="1">
            <a:off x="2156619" y="3868232"/>
            <a:ext cx="201612" cy="0"/>
          </a:xfrm>
          <a:prstGeom prst="line">
            <a:avLst/>
          </a:prstGeom>
          <a:noFill/>
          <a:ln w="25400">
            <a:solidFill>
              <a:schemeClr val="tx1"/>
            </a:solidFill>
            <a:round/>
            <a:headEnd/>
            <a:tailEnd type="triangle" w="lg" len="lg"/>
          </a:ln>
        </p:spPr>
        <p:txBody>
          <a:bodyPr/>
          <a:lstStyle/>
          <a:p>
            <a:endParaRPr lang="en-US"/>
          </a:p>
        </p:txBody>
      </p:sp>
      <p:sp>
        <p:nvSpPr>
          <p:cNvPr id="55331" name="Line 40"/>
          <p:cNvSpPr>
            <a:spLocks noChangeShapeType="1"/>
          </p:cNvSpPr>
          <p:nvPr/>
        </p:nvSpPr>
        <p:spPr bwMode="auto">
          <a:xfrm rot="16200000" flipH="1">
            <a:off x="1621632" y="3385631"/>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55332" name="Line 41"/>
          <p:cNvSpPr>
            <a:spLocks noChangeShapeType="1"/>
          </p:cNvSpPr>
          <p:nvPr/>
        </p:nvSpPr>
        <p:spPr bwMode="auto">
          <a:xfrm rot="16200000" flipH="1">
            <a:off x="2028032" y="3547556"/>
            <a:ext cx="0" cy="182563"/>
          </a:xfrm>
          <a:prstGeom prst="line">
            <a:avLst/>
          </a:prstGeom>
          <a:noFill/>
          <a:ln w="25400">
            <a:solidFill>
              <a:schemeClr val="tx1"/>
            </a:solidFill>
            <a:round/>
            <a:headEnd type="triangle" w="lg" len="lg"/>
            <a:tailEnd type="none" w="lg" len="lg"/>
          </a:ln>
        </p:spPr>
        <p:txBody>
          <a:bodyPr/>
          <a:lstStyle/>
          <a:p>
            <a:endParaRPr lang="en-US"/>
          </a:p>
        </p:txBody>
      </p:sp>
      <p:sp>
        <p:nvSpPr>
          <p:cNvPr id="55333" name="Line 8"/>
          <p:cNvSpPr>
            <a:spLocks noChangeShapeType="1"/>
          </p:cNvSpPr>
          <p:nvPr/>
        </p:nvSpPr>
        <p:spPr bwMode="auto">
          <a:xfrm flipH="1">
            <a:off x="7065963" y="3427701"/>
            <a:ext cx="292100" cy="0"/>
          </a:xfrm>
          <a:prstGeom prst="line">
            <a:avLst/>
          </a:prstGeom>
          <a:noFill/>
          <a:ln w="25400">
            <a:solidFill>
              <a:schemeClr val="tx1"/>
            </a:solidFill>
            <a:round/>
            <a:headEnd/>
            <a:tailEnd type="none" w="lg" len="lg"/>
          </a:ln>
        </p:spPr>
        <p:txBody>
          <a:bodyPr/>
          <a:lstStyle/>
          <a:p>
            <a:endParaRPr lang="en-US"/>
          </a:p>
        </p:txBody>
      </p:sp>
      <p:sp>
        <p:nvSpPr>
          <p:cNvPr id="55334" name="Line 43"/>
          <p:cNvSpPr>
            <a:spLocks noChangeShapeType="1"/>
          </p:cNvSpPr>
          <p:nvPr/>
        </p:nvSpPr>
        <p:spPr bwMode="auto">
          <a:xfrm flipH="1" flipV="1">
            <a:off x="7348538" y="2999076"/>
            <a:ext cx="0" cy="430212"/>
          </a:xfrm>
          <a:prstGeom prst="line">
            <a:avLst/>
          </a:prstGeom>
          <a:noFill/>
          <a:ln w="25400">
            <a:solidFill>
              <a:schemeClr val="tx1"/>
            </a:solidFill>
            <a:round/>
            <a:headEnd/>
            <a:tailEnd type="none" w="lg" len="lg"/>
          </a:ln>
        </p:spPr>
        <p:txBody>
          <a:bodyPr/>
          <a:lstStyle/>
          <a:p>
            <a:endParaRPr lang="en-US"/>
          </a:p>
        </p:txBody>
      </p:sp>
      <p:sp>
        <p:nvSpPr>
          <p:cNvPr id="55335" name="Line 44"/>
          <p:cNvSpPr>
            <a:spLocks noChangeShapeType="1"/>
          </p:cNvSpPr>
          <p:nvPr/>
        </p:nvSpPr>
        <p:spPr bwMode="auto">
          <a:xfrm rot="16200000" flipV="1">
            <a:off x="4735513" y="406688"/>
            <a:ext cx="0" cy="5210175"/>
          </a:xfrm>
          <a:prstGeom prst="line">
            <a:avLst/>
          </a:prstGeom>
          <a:noFill/>
          <a:ln w="25400">
            <a:solidFill>
              <a:schemeClr val="tx1"/>
            </a:solidFill>
            <a:round/>
            <a:headEnd/>
            <a:tailEnd/>
          </a:ln>
        </p:spPr>
        <p:txBody>
          <a:bodyPr/>
          <a:lstStyle/>
          <a:p>
            <a:endParaRPr lang="en-US"/>
          </a:p>
        </p:txBody>
      </p:sp>
      <p:sp>
        <p:nvSpPr>
          <p:cNvPr id="55336" name="Line 45"/>
          <p:cNvSpPr>
            <a:spLocks noChangeShapeType="1"/>
          </p:cNvSpPr>
          <p:nvPr/>
        </p:nvSpPr>
        <p:spPr bwMode="auto">
          <a:xfrm rot="16200000" flipH="1">
            <a:off x="2035969" y="3277682"/>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55337" name="Line 46"/>
          <p:cNvSpPr>
            <a:spLocks noChangeShapeType="1"/>
          </p:cNvSpPr>
          <p:nvPr/>
        </p:nvSpPr>
        <p:spPr bwMode="auto">
          <a:xfrm flipV="1">
            <a:off x="2133600" y="2998972"/>
            <a:ext cx="3958" cy="377166"/>
          </a:xfrm>
          <a:prstGeom prst="line">
            <a:avLst/>
          </a:prstGeom>
          <a:noFill/>
          <a:ln w="25400">
            <a:solidFill>
              <a:schemeClr val="tx1"/>
            </a:solidFill>
            <a:round/>
            <a:headEnd/>
            <a:tailEnd type="none" w="lg" len="lg"/>
          </a:ln>
        </p:spPr>
        <p:txBody>
          <a:bodyPr/>
          <a:lstStyle/>
          <a:p>
            <a:endParaRPr lang="en-US"/>
          </a:p>
        </p:txBody>
      </p:sp>
      <p:sp>
        <p:nvSpPr>
          <p:cNvPr id="56366" name="Rectangle 17"/>
          <p:cNvSpPr>
            <a:spLocks noChangeArrowheads="1"/>
          </p:cNvSpPr>
          <p:nvPr/>
        </p:nvSpPr>
        <p:spPr bwMode="auto">
          <a:xfrm>
            <a:off x="2671763" y="3275301"/>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96" charset="2"/>
              <a:buNone/>
              <a:defRPr/>
            </a:pPr>
            <a:r>
              <a:rPr lang="en-US" sz="1600" dirty="0" smtClean="0">
                <a:solidFill>
                  <a:srgbClr val="FF0000"/>
                </a:solidFill>
                <a:latin typeface="Verdana" pitchFamily="-96" charset="0"/>
              </a:rPr>
              <a:t>f2d</a:t>
            </a:r>
            <a:endParaRPr lang="en-US" sz="1600" dirty="0">
              <a:solidFill>
                <a:srgbClr val="FF0000"/>
              </a:solidFill>
              <a:latin typeface="Verdana" pitchFamily="-96" charset="0"/>
            </a:endParaRPr>
          </a:p>
        </p:txBody>
      </p:sp>
      <p:sp>
        <p:nvSpPr>
          <p:cNvPr id="55339" name="Line 8"/>
          <p:cNvSpPr>
            <a:spLocks noChangeShapeType="1"/>
          </p:cNvSpPr>
          <p:nvPr/>
        </p:nvSpPr>
        <p:spPr bwMode="auto">
          <a:xfrm flipH="1">
            <a:off x="3121025" y="4032538"/>
            <a:ext cx="311150" cy="0"/>
          </a:xfrm>
          <a:prstGeom prst="line">
            <a:avLst/>
          </a:prstGeom>
          <a:noFill/>
          <a:ln w="25400">
            <a:solidFill>
              <a:schemeClr val="tx1"/>
            </a:solidFill>
            <a:round/>
            <a:headEnd/>
            <a:tailEnd type="none" w="lg" len="lg"/>
          </a:ln>
        </p:spPr>
        <p:txBody>
          <a:bodyPr/>
          <a:lstStyle/>
          <a:p>
            <a:endParaRPr lang="en-US"/>
          </a:p>
        </p:txBody>
      </p:sp>
      <p:sp>
        <p:nvSpPr>
          <p:cNvPr id="55340" name="Line 49"/>
          <p:cNvSpPr>
            <a:spLocks noChangeShapeType="1"/>
          </p:cNvSpPr>
          <p:nvPr/>
        </p:nvSpPr>
        <p:spPr bwMode="auto">
          <a:xfrm flipH="1" flipV="1">
            <a:off x="3429000" y="4029363"/>
            <a:ext cx="0" cy="338138"/>
          </a:xfrm>
          <a:prstGeom prst="line">
            <a:avLst/>
          </a:prstGeom>
          <a:noFill/>
          <a:ln w="25400">
            <a:solidFill>
              <a:schemeClr val="tx1"/>
            </a:solidFill>
            <a:round/>
            <a:headEnd/>
            <a:tailEnd/>
          </a:ln>
        </p:spPr>
        <p:txBody>
          <a:bodyPr/>
          <a:lstStyle/>
          <a:p>
            <a:endParaRPr lang="en-US"/>
          </a:p>
        </p:txBody>
      </p:sp>
      <p:sp>
        <p:nvSpPr>
          <p:cNvPr id="55341" name="Line 8"/>
          <p:cNvSpPr>
            <a:spLocks noChangeShapeType="1"/>
          </p:cNvSpPr>
          <p:nvPr/>
        </p:nvSpPr>
        <p:spPr bwMode="auto">
          <a:xfrm>
            <a:off x="3125789" y="3829338"/>
            <a:ext cx="531812" cy="0"/>
          </a:xfrm>
          <a:prstGeom prst="line">
            <a:avLst/>
          </a:prstGeom>
          <a:noFill/>
          <a:ln w="25400">
            <a:solidFill>
              <a:schemeClr val="tx1"/>
            </a:solidFill>
            <a:round/>
            <a:headEnd/>
            <a:tailEnd type="triangle" w="lg" len="lg"/>
          </a:ln>
        </p:spPr>
        <p:txBody>
          <a:bodyPr/>
          <a:lstStyle/>
          <a:p>
            <a:endParaRPr lang="en-US"/>
          </a:p>
        </p:txBody>
      </p:sp>
      <p:sp>
        <p:nvSpPr>
          <p:cNvPr id="55342" name="AutoShape 52"/>
          <p:cNvSpPr>
            <a:spLocks noChangeArrowheads="1"/>
          </p:cNvSpPr>
          <p:nvPr/>
        </p:nvSpPr>
        <p:spPr bwMode="auto">
          <a:xfrm>
            <a:off x="1168400" y="4034126"/>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55343" name="AutoShape 53"/>
          <p:cNvSpPr>
            <a:spLocks noChangeArrowheads="1"/>
          </p:cNvSpPr>
          <p:nvPr/>
        </p:nvSpPr>
        <p:spPr bwMode="auto">
          <a:xfrm>
            <a:off x="2778125" y="4038888"/>
            <a:ext cx="255588" cy="161925"/>
          </a:xfrm>
          <a:prstGeom prst="triangle">
            <a:avLst>
              <a:gd name="adj" fmla="val 50000"/>
            </a:avLst>
          </a:prstGeom>
          <a:noFill/>
          <a:ln w="25400">
            <a:solidFill>
              <a:srgbClr val="FF0000"/>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65" name="TextBox 64"/>
          <p:cNvSpPr txBox="1"/>
          <p:nvPr/>
        </p:nvSpPr>
        <p:spPr>
          <a:xfrm>
            <a:off x="797559" y="5364418"/>
            <a:ext cx="8040371" cy="707886"/>
          </a:xfrm>
          <a:prstGeom prst="rect">
            <a:avLst/>
          </a:prstGeom>
          <a:noFill/>
          <a:ln>
            <a:solidFill>
              <a:srgbClr val="FF0000"/>
            </a:solidFill>
          </a:ln>
        </p:spPr>
        <p:txBody>
          <a:bodyPr wrap="square" rtlCol="0">
            <a:spAutoFit/>
          </a:bodyPr>
          <a:lstStyle/>
          <a:p>
            <a:r>
              <a:rPr lang="en-US" dirty="0" smtClean="0">
                <a:latin typeface="Comic Sans MS" pitchFamily="66" charset="0"/>
              </a:rPr>
              <a:t>Suppose we move the pipeline stage from Fetch to after Decode and Register fetch for a better balance of work in two stages</a:t>
            </a:r>
            <a:endParaRPr lang="en-US" dirty="0">
              <a:latin typeface="Comic Sans MS" pitchFamily="66" charset="0"/>
            </a:endParaRPr>
          </a:p>
        </p:txBody>
      </p:sp>
      <p:sp>
        <p:nvSpPr>
          <p:cNvPr id="9" name="TextBox 8"/>
          <p:cNvSpPr txBox="1"/>
          <p:nvPr/>
        </p:nvSpPr>
        <p:spPr>
          <a:xfrm>
            <a:off x="1469877" y="1594635"/>
            <a:ext cx="807401" cy="369332"/>
          </a:xfrm>
          <a:prstGeom prst="rect">
            <a:avLst/>
          </a:prstGeom>
          <a:noFill/>
        </p:spPr>
        <p:txBody>
          <a:bodyPr wrap="none" rtlCol="0">
            <a:spAutoFit/>
          </a:bodyPr>
          <a:lstStyle/>
          <a:p>
            <a:r>
              <a:rPr lang="en-US" sz="1800" dirty="0" smtClean="0"/>
              <a:t>Fetch</a:t>
            </a:r>
            <a:endParaRPr lang="en-US" sz="1800" dirty="0"/>
          </a:p>
        </p:txBody>
      </p:sp>
      <p:sp>
        <p:nvSpPr>
          <p:cNvPr id="64" name="TextBox 63"/>
          <p:cNvSpPr txBox="1"/>
          <p:nvPr/>
        </p:nvSpPr>
        <p:spPr>
          <a:xfrm>
            <a:off x="5036685" y="1594635"/>
            <a:ext cx="3577089" cy="369332"/>
          </a:xfrm>
          <a:prstGeom prst="rect">
            <a:avLst/>
          </a:prstGeom>
          <a:noFill/>
        </p:spPr>
        <p:txBody>
          <a:bodyPr wrap="square" rtlCol="0">
            <a:spAutoFit/>
          </a:bodyPr>
          <a:lstStyle/>
          <a:p>
            <a:r>
              <a:rPr lang="en-US" sz="1800" dirty="0" smtClean="0"/>
              <a:t>Execute, Memory, </a:t>
            </a:r>
            <a:r>
              <a:rPr lang="en-US" sz="1800" dirty="0" err="1" smtClean="0"/>
              <a:t>WriteBack</a:t>
            </a:r>
            <a:endParaRPr lang="en-US" sz="1800" dirty="0"/>
          </a:p>
        </p:txBody>
      </p:sp>
      <p:sp>
        <p:nvSpPr>
          <p:cNvPr id="5" name="TextBox 4"/>
          <p:cNvSpPr txBox="1"/>
          <p:nvPr/>
        </p:nvSpPr>
        <p:spPr>
          <a:xfrm>
            <a:off x="3189485" y="2594462"/>
            <a:ext cx="734496" cy="400110"/>
          </a:xfrm>
          <a:prstGeom prst="rect">
            <a:avLst/>
          </a:prstGeom>
          <a:noFill/>
        </p:spPr>
        <p:txBody>
          <a:bodyPr wrap="none" rtlCol="0">
            <a:spAutoFit/>
          </a:bodyPr>
          <a:lstStyle/>
          <a:p>
            <a:r>
              <a:rPr lang="en-US" dirty="0" err="1" smtClean="0"/>
              <a:t>Inst</a:t>
            </a:r>
            <a:r>
              <a:rPr lang="en-US" baseline="-25000" dirty="0" err="1"/>
              <a:t>i</a:t>
            </a:r>
            <a:endParaRPr lang="en-US" dirty="0"/>
          </a:p>
        </p:txBody>
      </p:sp>
      <p:sp>
        <p:nvSpPr>
          <p:cNvPr id="60" name="TextBox 59"/>
          <p:cNvSpPr txBox="1"/>
          <p:nvPr/>
        </p:nvSpPr>
        <p:spPr>
          <a:xfrm>
            <a:off x="1716088" y="2624396"/>
            <a:ext cx="982961" cy="400110"/>
          </a:xfrm>
          <a:prstGeom prst="rect">
            <a:avLst/>
          </a:prstGeom>
          <a:noFill/>
        </p:spPr>
        <p:txBody>
          <a:bodyPr wrap="none" rtlCol="0">
            <a:spAutoFit/>
          </a:bodyPr>
          <a:lstStyle/>
          <a:p>
            <a:r>
              <a:rPr lang="en-US" dirty="0" smtClean="0"/>
              <a:t>Inst</a:t>
            </a:r>
            <a:r>
              <a:rPr lang="en-US" baseline="-25000" dirty="0" smtClean="0"/>
              <a:t>i+1</a:t>
            </a:r>
            <a:endParaRPr lang="en-US" dirty="0"/>
          </a:p>
        </p:txBody>
      </p:sp>
      <p:sp>
        <p:nvSpPr>
          <p:cNvPr id="70" name="TextBox 69"/>
          <p:cNvSpPr txBox="1"/>
          <p:nvPr/>
        </p:nvSpPr>
        <p:spPr>
          <a:xfrm>
            <a:off x="1357965" y="6040940"/>
            <a:ext cx="7357440" cy="707886"/>
          </a:xfrm>
          <a:prstGeom prst="rect">
            <a:avLst/>
          </a:prstGeom>
          <a:noFill/>
          <a:ln>
            <a:noFill/>
          </a:ln>
        </p:spPr>
        <p:txBody>
          <a:bodyPr wrap="square" rtlCol="0">
            <a:spAutoFit/>
          </a:bodyPr>
          <a:lstStyle/>
          <a:p>
            <a:r>
              <a:rPr lang="en-US" dirty="0" smtClean="0">
                <a:solidFill>
                  <a:srgbClr val="FF0000"/>
                </a:solidFill>
                <a:latin typeface="Comic Sans MS" pitchFamily="66" charset="0"/>
              </a:rPr>
              <a:t>Pipeline will still have control hazards and we can use the epoch-based solution as before </a:t>
            </a:r>
            <a:endParaRPr lang="en-US" dirty="0">
              <a:solidFill>
                <a:srgbClr val="FF0000"/>
              </a:solidFill>
              <a:latin typeface="Comic Sans MS" pitchFamily="66" charset="0"/>
            </a:endParaRPr>
          </a:p>
        </p:txBody>
      </p:sp>
      <p:sp>
        <p:nvSpPr>
          <p:cNvPr id="63" name="TextBox 62"/>
          <p:cNvSpPr txBox="1"/>
          <p:nvPr/>
        </p:nvSpPr>
        <p:spPr>
          <a:xfrm>
            <a:off x="3050382" y="1594635"/>
            <a:ext cx="1750613" cy="646331"/>
          </a:xfrm>
          <a:prstGeom prst="rect">
            <a:avLst/>
          </a:prstGeom>
          <a:noFill/>
        </p:spPr>
        <p:txBody>
          <a:bodyPr wrap="square" rtlCol="0">
            <a:spAutoFit/>
          </a:bodyPr>
          <a:lstStyle/>
          <a:p>
            <a:r>
              <a:rPr lang="en-US" sz="1800" dirty="0" smtClean="0"/>
              <a:t>Decode,</a:t>
            </a:r>
          </a:p>
          <a:p>
            <a:r>
              <a:rPr lang="en-US" sz="1800" dirty="0" err="1" smtClean="0"/>
              <a:t>RegisterFetch</a:t>
            </a:r>
            <a:endParaRPr lang="en-US" sz="1800" dirty="0"/>
          </a:p>
        </p:txBody>
      </p:sp>
      <p:sp>
        <p:nvSpPr>
          <p:cNvPr id="66" name="TextBox 65"/>
          <p:cNvSpPr txBox="1"/>
          <p:nvPr/>
        </p:nvSpPr>
        <p:spPr>
          <a:xfrm>
            <a:off x="3050382" y="4533860"/>
            <a:ext cx="4056856" cy="707886"/>
          </a:xfrm>
          <a:prstGeom prst="rect">
            <a:avLst/>
          </a:prstGeom>
          <a:noFill/>
        </p:spPr>
        <p:txBody>
          <a:bodyPr wrap="square" rtlCol="0">
            <a:spAutoFit/>
          </a:bodyPr>
          <a:lstStyle/>
          <a:p>
            <a:r>
              <a:rPr lang="en-US" dirty="0" smtClean="0">
                <a:latin typeface="Comic Sans MS" pitchFamily="66" charset="0"/>
              </a:rPr>
              <a:t>Use the same epoch solution for control hazards as before</a:t>
            </a:r>
            <a:endParaRPr lang="en-US" dirty="0">
              <a:latin typeface="Comic Sans MS" pitchFamily="66" charset="0"/>
            </a:endParaRPr>
          </a:p>
        </p:txBody>
      </p:sp>
      <p:sp>
        <p:nvSpPr>
          <p:cNvPr id="2" name="Date Placeholder 1"/>
          <p:cNvSpPr>
            <a:spLocks noGrp="1"/>
          </p:cNvSpPr>
          <p:nvPr>
            <p:ph type="dt" sz="half" idx="10"/>
          </p:nvPr>
        </p:nvSpPr>
        <p:spPr/>
        <p:txBody>
          <a:bodyPr/>
          <a:lstStyle/>
          <a:p>
            <a:pPr>
              <a:defRPr/>
            </a:pPr>
            <a:r>
              <a:rPr lang="en-US" smtClean="0"/>
              <a:t>October 16, 2017</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2</a:t>
            </a:fld>
            <a:endParaRPr lang="en-US" dirty="0"/>
          </a:p>
        </p:txBody>
      </p:sp>
    </p:spTree>
    <p:extLst>
      <p:ext uri="{BB962C8B-B14F-4D97-AF65-F5344CB8AC3E}">
        <p14:creationId xmlns:p14="http://schemas.microsoft.com/office/powerpoint/2010/main" val="219241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3" presetClass="path" presetSubtype="0" accel="50000" decel="50000" fill="hold" grpId="0" nodeType="clickEffect">
                                  <p:stCondLst>
                                    <p:cond delay="0"/>
                                  </p:stCondLst>
                                  <p:childTnLst>
                                    <p:animMotion origin="layout" path="M 1.66667E-6 -2.96296E-6 L 0.22083 -0.00139 " pathEditMode="relative" rAng="0" ptsTypes="AA">
                                      <p:cBhvr>
                                        <p:cTn id="12" dur="3000" fill="hold"/>
                                        <p:tgtEl>
                                          <p:spTgt spid="62"/>
                                        </p:tgtEl>
                                        <p:attrNameLst>
                                          <p:attrName>ppt_x</p:attrName>
                                          <p:attrName>ppt_y</p:attrName>
                                        </p:attrNameLst>
                                      </p:cBhvr>
                                      <p:rCtr x="11042" y="-69"/>
                                    </p:animMotion>
                                  </p:childTnLst>
                                </p:cTn>
                              </p:par>
                              <p:par>
                                <p:cTn id="13" presetID="42" presetClass="path" presetSubtype="0" accel="50000" decel="50000" fill="hold" grpId="0" nodeType="withEffect">
                                  <p:stCondLst>
                                    <p:cond delay="0"/>
                                  </p:stCondLst>
                                  <p:childTnLst>
                                    <p:animMotion origin="layout" path="M 1.11111E-6 2.59259E-6 L 0.31771 0.00278 " pathEditMode="relative" rAng="0" ptsTypes="AA">
                                      <p:cBhvr>
                                        <p:cTn id="14" dur="3000" fill="hold"/>
                                        <p:tgtEl>
                                          <p:spTgt spid="5"/>
                                        </p:tgtEl>
                                        <p:attrNameLst>
                                          <p:attrName>ppt_x</p:attrName>
                                          <p:attrName>ppt_y</p:attrName>
                                        </p:attrNameLst>
                                      </p:cBhvr>
                                      <p:rCtr x="15885" y="1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5" grpId="0" build="p" animBg="1"/>
      <p:bldP spid="5" grpId="0"/>
      <p:bldP spid="7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idx="4294967295"/>
          </p:nvPr>
        </p:nvSpPr>
        <p:spPr/>
        <p:txBody>
          <a:bodyPr/>
          <a:lstStyle/>
          <a:p>
            <a:pPr eaLnBrk="1" hangingPunct="1"/>
            <a:r>
              <a:rPr lang="en-US" sz="3600" smtClean="0"/>
              <a:t>Normal Register File</a:t>
            </a:r>
          </a:p>
        </p:txBody>
      </p:sp>
      <p:sp>
        <p:nvSpPr>
          <p:cNvPr id="37890" name="Rectangle 3" descr="Rectangle: Click to edit Master text styles&#10;Second level&#10;Third level&#10;Fourth level&#10;Fifth level"/>
          <p:cNvSpPr txBox="1">
            <a:spLocks noChangeArrowheads="1"/>
          </p:cNvSpPr>
          <p:nvPr/>
        </p:nvSpPr>
        <p:spPr bwMode="auto">
          <a:xfrm>
            <a:off x="590550" y="1524000"/>
            <a:ext cx="8743950"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Vector#(32,Reg#(Data))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 </a:t>
            </a:r>
            <a:r>
              <a:rPr lang="en-US" dirty="0" err="1">
                <a:latin typeface="Courier New" pitchFamily="49" charset="0"/>
                <a:cs typeface="Courier New" pitchFamily="49" charset="0"/>
              </a:rPr>
              <a:t>replicateM</a:t>
            </a:r>
            <a:r>
              <a:rPr lang="en-US" dirty="0">
                <a:latin typeface="Courier New" pitchFamily="49" charset="0"/>
                <a:cs typeface="Courier New" pitchFamily="49" charset="0"/>
              </a:rPr>
              <a:t>(</a:t>
            </a:r>
            <a:r>
              <a:rPr lang="en-US" dirty="0" err="1">
                <a:latin typeface="Courier New" pitchFamily="49" charset="0"/>
                <a:cs typeface="Courier New" pitchFamily="49" charset="0"/>
              </a:rPr>
              <a:t>mkReg</a:t>
            </a:r>
            <a:r>
              <a:rPr lang="en-US" dirty="0">
                <a:latin typeface="Courier New" pitchFamily="49" charset="0"/>
                <a:cs typeface="Courier New" pitchFamily="49" charset="0"/>
              </a:rPr>
              <a:t>(0));</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rindx</a:t>
            </a:r>
            <a:r>
              <a:rPr lang="en-US" dirty="0">
                <a:latin typeface="Courier New" pitchFamily="49" charset="0"/>
                <a:cs typeface="Courier New" pitchFamily="49" charset="0"/>
              </a:rPr>
              <a:t>!=0)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 &lt;=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b="1" dirty="0">
              <a:latin typeface="Courier New" pitchFamily="49" charset="0"/>
              <a:cs typeface="Courier New" pitchFamily="49" charset="0"/>
            </a:endParaRPr>
          </a:p>
        </p:txBody>
      </p:sp>
      <p:sp>
        <p:nvSpPr>
          <p:cNvPr id="37895" name="TextBox 7"/>
          <p:cNvSpPr txBox="1">
            <a:spLocks noChangeArrowheads="1"/>
          </p:cNvSpPr>
          <p:nvPr/>
        </p:nvSpPr>
        <p:spPr bwMode="auto">
          <a:xfrm>
            <a:off x="3582988" y="4900613"/>
            <a:ext cx="2257425" cy="406400"/>
          </a:xfrm>
          <a:prstGeom prst="rect">
            <a:avLst/>
          </a:prstGeom>
          <a:noFill/>
          <a:ln w="9525">
            <a:solidFill>
              <a:srgbClr val="FF0000"/>
            </a:solidFill>
            <a:miter lim="800000"/>
            <a:headEnd/>
            <a:tailEnd/>
          </a:ln>
        </p:spPr>
        <p:txBody>
          <a:bodyPr wrap="none">
            <a:spAutoFit/>
          </a:bodyPr>
          <a:lstStyle/>
          <a:p>
            <a:r>
              <a:rPr lang="en-US" dirty="0"/>
              <a:t>{rd1, rd2} &lt; </a:t>
            </a:r>
            <a:r>
              <a:rPr lang="en-US" dirty="0" err="1"/>
              <a:t>wr</a:t>
            </a:r>
            <a:endParaRPr lang="en-US" dirty="0"/>
          </a:p>
        </p:txBody>
      </p:sp>
      <p:sp>
        <p:nvSpPr>
          <p:cNvPr id="2" name="Date Placeholder 1"/>
          <p:cNvSpPr>
            <a:spLocks noGrp="1"/>
          </p:cNvSpPr>
          <p:nvPr>
            <p:ph type="dt" sz="half" idx="10"/>
          </p:nvPr>
        </p:nvSpPr>
        <p:spPr/>
        <p:txBody>
          <a:bodyPr/>
          <a:lstStyle/>
          <a:p>
            <a:pPr>
              <a:defRPr/>
            </a:pPr>
            <a:r>
              <a:rPr lang="en-US" smtClean="0"/>
              <a:t>October 16,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20</a:t>
            </a:fld>
            <a:endParaRPr lang="en-US" dirty="0"/>
          </a:p>
        </p:txBody>
      </p:sp>
    </p:spTree>
    <p:extLst>
      <p:ext uri="{BB962C8B-B14F-4D97-AF65-F5344CB8AC3E}">
        <p14:creationId xmlns:p14="http://schemas.microsoft.com/office/powerpoint/2010/main" val="3728925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p:txBody>
          <a:bodyPr/>
          <a:lstStyle/>
          <a:p>
            <a:pPr eaLnBrk="1" hangingPunct="1"/>
            <a:r>
              <a:rPr lang="en-US" sz="3600" dirty="0" smtClean="0"/>
              <a:t>Bypass Register File using EHR</a:t>
            </a:r>
          </a:p>
        </p:txBody>
      </p:sp>
      <p:sp>
        <p:nvSpPr>
          <p:cNvPr id="41986" name="Rectangle 3" descr="Rectangle: Click to edit Master text styles&#10;Second level&#10;Third level&#10;Fourth level&#10;Fifth level"/>
          <p:cNvSpPr txBox="1">
            <a:spLocks noChangeArrowheads="1"/>
          </p:cNvSpPr>
          <p:nvPr/>
        </p:nvSpPr>
        <p:spPr bwMode="auto">
          <a:xfrm>
            <a:off x="590550" y="1571625"/>
            <a:ext cx="8288338"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mkBypassRFile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a:t>
            </a:r>
            <a:r>
              <a:rPr lang="en-US" dirty="0" smtClean="0">
                <a:latin typeface="Courier New" pitchFamily="49" charset="0"/>
                <a:cs typeface="Courier New" pitchFamily="49" charset="0"/>
              </a:rPr>
              <a:t>32,</a:t>
            </a:r>
            <a:r>
              <a:rPr lang="en-US" dirty="0" smtClean="0">
                <a:solidFill>
                  <a:srgbClr val="FF0000"/>
                </a:solidFill>
                <a:latin typeface="Courier New" pitchFamily="49" charset="0"/>
                <a:cs typeface="Courier New" pitchFamily="49" charset="0"/>
              </a:rPr>
              <a:t>Ehr</a:t>
            </a:r>
            <a:r>
              <a:rPr lang="en-US" dirty="0" smtClean="0">
                <a:latin typeface="Courier New" pitchFamily="49" charset="0"/>
                <a:cs typeface="Courier New" pitchFamily="49" charset="0"/>
              </a:rPr>
              <a:t>#(</a:t>
            </a:r>
            <a:r>
              <a:rPr lang="en-US" dirty="0">
                <a:latin typeface="Courier New" pitchFamily="49" charset="0"/>
                <a:cs typeface="Courier New" pitchFamily="49" charset="0"/>
              </a:rPr>
              <a:t>2, 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replicateM</a:t>
            </a:r>
            <a:r>
              <a:rPr lang="en-US" dirty="0" smtClean="0">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mkEhr</a:t>
            </a:r>
            <a:r>
              <a:rPr lang="en-US" dirty="0" smtClean="0">
                <a:latin typeface="Courier New" pitchFamily="49" charset="0"/>
                <a:cs typeface="Courier New" pitchFamily="49" charset="0"/>
              </a:rPr>
              <a:t>(0</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rindex</a:t>
            </a:r>
            <a:r>
              <a:rPr lang="en-US" dirty="0" smtClean="0">
                <a:latin typeface="Courier New" pitchFamily="49" charset="0"/>
                <a:cs typeface="Courier New" pitchFamily="49" charset="0"/>
              </a:rPr>
              <a:t>!=</a:t>
            </a:r>
            <a:r>
              <a:rPr lang="en-US" dirty="0">
                <a:latin typeface="Courier New" pitchFamily="49" charset="0"/>
                <a:cs typeface="Courier New" pitchFamily="49" charset="0"/>
              </a:rPr>
              <a:t>0)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smtClean="0">
                <a:latin typeface="Courier New" pitchFamily="49" charset="0"/>
                <a:cs typeface="Courier New" pitchFamily="49" charset="0"/>
              </a:rPr>
              <a:t>])[0] &lt;= data;</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dirty="0">
              <a:latin typeface="Courier New" pitchFamily="49" charset="0"/>
              <a:cs typeface="Courier New" pitchFamily="49" charset="0"/>
            </a:endParaRPr>
          </a:p>
        </p:txBody>
      </p:sp>
      <p:sp>
        <p:nvSpPr>
          <p:cNvPr id="41991" name="TextBox 7"/>
          <p:cNvSpPr txBox="1">
            <a:spLocks noChangeArrowheads="1"/>
          </p:cNvSpPr>
          <p:nvPr/>
        </p:nvSpPr>
        <p:spPr bwMode="auto">
          <a:xfrm>
            <a:off x="3588946" y="5353690"/>
            <a:ext cx="2268538" cy="400050"/>
          </a:xfrm>
          <a:prstGeom prst="rect">
            <a:avLst/>
          </a:prstGeom>
          <a:noFill/>
          <a:ln w="9525">
            <a:solidFill>
              <a:srgbClr val="FF0000"/>
            </a:solidFill>
            <a:miter lim="800000"/>
            <a:headEnd/>
            <a:tailEnd/>
          </a:ln>
        </p:spPr>
        <p:txBody>
          <a:bodyPr wrap="none">
            <a:spAutoFit/>
          </a:bodyPr>
          <a:lstStyle/>
          <a:p>
            <a:r>
              <a:rPr lang="en-US" dirty="0" err="1"/>
              <a:t>wr</a:t>
            </a:r>
            <a:r>
              <a:rPr lang="en-US" dirty="0"/>
              <a:t> &lt; {rd1, rd2}</a:t>
            </a:r>
          </a:p>
        </p:txBody>
      </p:sp>
      <p:sp>
        <p:nvSpPr>
          <p:cNvPr id="3" name="Date Placeholder 2"/>
          <p:cNvSpPr>
            <a:spLocks noGrp="1"/>
          </p:cNvSpPr>
          <p:nvPr>
            <p:ph type="dt" sz="half" idx="10"/>
          </p:nvPr>
        </p:nvSpPr>
        <p:spPr/>
        <p:txBody>
          <a:bodyPr/>
          <a:lstStyle/>
          <a:p>
            <a:pPr>
              <a:defRPr/>
            </a:pPr>
            <a:r>
              <a:rPr lang="en-US" smtClean="0"/>
              <a:t>October 16,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21</a:t>
            </a:fld>
            <a:endParaRPr lang="en-US" dirty="0"/>
          </a:p>
        </p:txBody>
      </p:sp>
    </p:spTree>
    <p:extLst>
      <p:ext uri="{BB962C8B-B14F-4D97-AF65-F5344CB8AC3E}">
        <p14:creationId xmlns:p14="http://schemas.microsoft.com/office/powerpoint/2010/main" val="202610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a:xfrm>
            <a:off x="603874" y="418294"/>
            <a:ext cx="7772400" cy="1143000"/>
          </a:xfrm>
        </p:spPr>
        <p:txBody>
          <a:bodyPr/>
          <a:lstStyle/>
          <a:p>
            <a:pPr eaLnBrk="1" hangingPunct="1"/>
            <a:r>
              <a:rPr lang="en-US" sz="4000" dirty="0" smtClean="0"/>
              <a:t>Bypass Register File</a:t>
            </a:r>
            <a:r>
              <a:rPr lang="en-US" sz="3600" dirty="0" smtClean="0"/>
              <a:t/>
            </a:r>
            <a:br>
              <a:rPr lang="en-US" sz="3600" dirty="0" smtClean="0"/>
            </a:br>
            <a:r>
              <a:rPr lang="en-US" sz="2400" dirty="0" smtClean="0"/>
              <a:t>with external bypassing</a:t>
            </a:r>
          </a:p>
        </p:txBody>
      </p:sp>
      <p:sp>
        <p:nvSpPr>
          <p:cNvPr id="41986" name="Rectangle 3" descr="Rectangle: Click to edit Master text styles&#10;Second level&#10;Third level&#10;Fourth level&#10;Fifth level"/>
          <p:cNvSpPr txBox="1">
            <a:spLocks noChangeArrowheads="1"/>
          </p:cNvSpPr>
          <p:nvPr/>
        </p:nvSpPr>
        <p:spPr bwMode="auto">
          <a:xfrm>
            <a:off x="590550" y="1561746"/>
            <a:ext cx="8288338" cy="5009929"/>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module</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mkBypassRFile</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BypassRFile</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RFile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rf</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mkRFile</a:t>
            </a:r>
            <a:r>
              <a:rPr lang="en-US" sz="1800" dirty="0" smtClean="0">
                <a:latin typeface="Courier New" pitchFamily="49" charset="0"/>
                <a:cs typeface="Courier New" pitchFamily="49" charset="0"/>
              </a:rPr>
              <a:t>;</a:t>
            </a:r>
          </a:p>
          <a:p>
            <a:pPr marL="0" indent="0">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a:latin typeface="Courier New" pitchFamily="49" charset="0"/>
                <a:cs typeface="Courier New" pitchFamily="49" charset="0"/>
              </a:rPr>
              <a:t>#(1, Tuple2</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bypass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mkBypassSFifo</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rule </a:t>
            </a:r>
            <a:r>
              <a:rPr lang="en-US" sz="1800" dirty="0" smtClean="0">
                <a:latin typeface="Courier New" pitchFamily="49" charset="0"/>
                <a:cs typeface="Courier New" pitchFamily="49" charset="0"/>
              </a:rPr>
              <a:t>move;</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begin</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bypass.first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bypass.deq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endrule</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method</a:t>
            </a:r>
            <a:r>
              <a:rPr lang="en-US" sz="1800" dirty="0">
                <a:latin typeface="Courier New" pitchFamily="49" charset="0"/>
                <a:cs typeface="Courier New" pitchFamily="49" charset="0"/>
              </a:rPr>
              <a:t> Action </a:t>
            </a:r>
            <a:r>
              <a:rPr lang="en-US" sz="1800" dirty="0" err="1" smtClean="0">
                <a:latin typeface="Courier New" pitchFamily="49" charset="0"/>
                <a:cs typeface="Courier New" pitchFamily="49" charset="0"/>
              </a:rPr>
              <a:t>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if(</a:t>
            </a:r>
            <a:r>
              <a:rPr lang="en-US" sz="1800" dirty="0" err="1">
                <a:latin typeface="Courier New" pitchFamily="49" charset="0"/>
                <a:cs typeface="Courier New" pitchFamily="49" charset="0"/>
              </a:rPr>
              <a:t>rindex</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0) </a:t>
            </a:r>
            <a:r>
              <a:rPr lang="en-US" sz="1800" dirty="0" err="1" smtClean="0">
                <a:latin typeface="Courier New" pitchFamily="49" charset="0"/>
                <a:cs typeface="Courier New" pitchFamily="49" charset="0"/>
              </a:rPr>
              <a:t>bypass.enq</a:t>
            </a:r>
            <a:r>
              <a:rPr lang="en-US" sz="1800" dirty="0" smtClean="0">
                <a:latin typeface="Courier New" pitchFamily="49" charset="0"/>
                <a:cs typeface="Courier New" pitchFamily="49" charset="0"/>
              </a:rPr>
              <a:t>(tuple2(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data));</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endmethod</a:t>
            </a:r>
            <a:endParaRPr lang="en-US" sz="1800"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Data </a:t>
            </a:r>
            <a:r>
              <a:rPr lang="en-US" sz="1800" dirty="0" smtClean="0">
                <a:latin typeface="Courier New" pitchFamily="49" charset="0"/>
                <a:cs typeface="Courier New" pitchFamily="49" charset="0"/>
              </a:rPr>
              <a:t>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return </a:t>
            </a:r>
            <a:r>
              <a:rPr lang="en-US" sz="1800" dirty="0" smtClean="0">
                <a:latin typeface="Courier New" pitchFamily="49" charset="0"/>
                <a:cs typeface="Courier New" pitchFamily="49" charset="0"/>
              </a:rPr>
              <a:t>(!bypass.search1(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 rf.rd1(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method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 </a:t>
            </a:r>
            <a:r>
              <a:rPr lang="en-US" sz="1800" dirty="0" smtClean="0">
                <a:latin typeface="Courier New" pitchFamily="49" charset="0"/>
                <a:cs typeface="Courier New" pitchFamily="49" charset="0"/>
              </a:rPr>
              <a:t>rd2(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return </a:t>
            </a:r>
            <a:r>
              <a:rPr lang="en-US" sz="1800" dirty="0" smtClean="0">
                <a:latin typeface="Courier New" pitchFamily="49" charset="0"/>
                <a:cs typeface="Courier New" pitchFamily="49" charset="0"/>
              </a:rPr>
              <a:t>(!bypass.search2(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rf.rd2(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err="1" smtClean="0">
                <a:latin typeface="Courier New" pitchFamily="49" charset="0"/>
                <a:cs typeface="Courier New" pitchFamily="49" charset="0"/>
              </a:rPr>
              <a:t>endmodule</a:t>
            </a:r>
            <a:endParaRPr lang="en-US" sz="1800" dirty="0">
              <a:latin typeface="Courier New" pitchFamily="49" charset="0"/>
              <a:cs typeface="Courier New" pitchFamily="49" charset="0"/>
            </a:endParaRPr>
          </a:p>
        </p:txBody>
      </p:sp>
      <p:sp>
        <p:nvSpPr>
          <p:cNvPr id="8" name="TextBox 7"/>
          <p:cNvSpPr txBox="1">
            <a:spLocks noChangeArrowheads="1"/>
          </p:cNvSpPr>
          <p:nvPr/>
        </p:nvSpPr>
        <p:spPr bwMode="auto">
          <a:xfrm>
            <a:off x="6541517" y="6047519"/>
            <a:ext cx="2268570" cy="400110"/>
          </a:xfrm>
          <a:prstGeom prst="rect">
            <a:avLst/>
          </a:prstGeom>
          <a:noFill/>
          <a:ln w="9525">
            <a:solidFill>
              <a:srgbClr val="FF0000"/>
            </a:solidFill>
            <a:miter lim="800000"/>
            <a:headEnd/>
            <a:tailEnd/>
          </a:ln>
        </p:spPr>
        <p:txBody>
          <a:bodyPr wrap="none">
            <a:spAutoFit/>
          </a:bodyPr>
          <a:lstStyle/>
          <a:p>
            <a:r>
              <a:rPr lang="en-US" dirty="0" err="1" smtClean="0"/>
              <a:t>wr</a:t>
            </a:r>
            <a:r>
              <a:rPr lang="en-US" dirty="0" smtClean="0"/>
              <a:t> &lt; {rd1</a:t>
            </a:r>
            <a:r>
              <a:rPr lang="en-US" dirty="0"/>
              <a:t>, </a:t>
            </a:r>
            <a:r>
              <a:rPr lang="en-US" dirty="0" smtClean="0"/>
              <a:t>rd2}</a:t>
            </a:r>
            <a:endParaRPr lang="en-US" dirty="0"/>
          </a:p>
        </p:txBody>
      </p:sp>
      <p:grpSp>
        <p:nvGrpSpPr>
          <p:cNvPr id="41990" name="Group 41989"/>
          <p:cNvGrpSpPr/>
          <p:nvPr/>
        </p:nvGrpSpPr>
        <p:grpSpPr>
          <a:xfrm>
            <a:off x="6590424" y="533400"/>
            <a:ext cx="2349214" cy="2159000"/>
            <a:chOff x="6794786" y="876300"/>
            <a:chExt cx="2349214" cy="2159000"/>
          </a:xfrm>
        </p:grpSpPr>
        <p:grpSp>
          <p:nvGrpSpPr>
            <p:cNvPr id="9" name="Group 11"/>
            <p:cNvGrpSpPr>
              <a:grpSpLocks/>
            </p:cNvGrpSpPr>
            <p:nvPr/>
          </p:nvGrpSpPr>
          <p:grpSpPr bwMode="auto">
            <a:xfrm flipH="1">
              <a:off x="8069528" y="2739091"/>
              <a:ext cx="408995" cy="198858"/>
              <a:chOff x="1920" y="1392"/>
              <a:chExt cx="192" cy="192"/>
            </a:xfrm>
            <a:solidFill>
              <a:schemeClr val="accent1"/>
            </a:solidFill>
          </p:grpSpPr>
          <p:sp>
            <p:nvSpPr>
              <p:cNvPr id="10"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1"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Rectangle 2"/>
            <p:cNvSpPr/>
            <p:nvPr/>
          </p:nvSpPr>
          <p:spPr bwMode="auto">
            <a:xfrm>
              <a:off x="7907522" y="1092200"/>
              <a:ext cx="636123" cy="774700"/>
            </a:xfrm>
            <a:prstGeom prst="rect">
              <a:avLst/>
            </a:prstGeom>
            <a:solidFill>
              <a:schemeClr val="accent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TextBox 3"/>
            <p:cNvSpPr txBox="1"/>
            <p:nvPr/>
          </p:nvSpPr>
          <p:spPr>
            <a:xfrm>
              <a:off x="8033864" y="1279495"/>
              <a:ext cx="383438" cy="400110"/>
            </a:xfrm>
            <a:prstGeom prst="rect">
              <a:avLst/>
            </a:prstGeom>
            <a:noFill/>
          </p:spPr>
          <p:txBody>
            <a:bodyPr wrap="none" rtlCol="0">
              <a:spAutoFit/>
            </a:bodyPr>
            <a:lstStyle/>
            <a:p>
              <a:r>
                <a:rPr lang="en-US" dirty="0" err="1" smtClean="0"/>
                <a:t>rf</a:t>
              </a:r>
              <a:endParaRPr lang="en-US" dirty="0"/>
            </a:p>
          </p:txBody>
        </p:sp>
        <p:grpSp>
          <p:nvGrpSpPr>
            <p:cNvPr id="16" name="Group 15"/>
            <p:cNvGrpSpPr/>
            <p:nvPr/>
          </p:nvGrpSpPr>
          <p:grpSpPr>
            <a:xfrm>
              <a:off x="7783254" y="1997105"/>
              <a:ext cx="884658" cy="475286"/>
              <a:chOff x="7213600" y="346105"/>
              <a:chExt cx="884658" cy="475286"/>
            </a:xfrm>
          </p:grpSpPr>
          <p:sp>
            <p:nvSpPr>
              <p:cNvPr id="5" name="Cloud 4"/>
              <p:cNvSpPr/>
              <p:nvPr/>
            </p:nvSpPr>
            <p:spPr bwMode="auto">
              <a:xfrm>
                <a:off x="7213600" y="346105"/>
                <a:ext cx="884658"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7266331" y="398630"/>
                <a:ext cx="818942" cy="369332"/>
              </a:xfrm>
              <a:prstGeom prst="rect">
                <a:avLst/>
              </a:prstGeom>
              <a:noFill/>
            </p:spPr>
            <p:txBody>
              <a:bodyPr wrap="none" rtlCol="0">
                <a:spAutoFit/>
              </a:bodyPr>
              <a:lstStyle/>
              <a:p>
                <a:r>
                  <a:rPr lang="en-US" sz="1800" dirty="0" smtClean="0"/>
                  <a:t>move</a:t>
                </a:r>
                <a:endParaRPr lang="en-US" sz="1800" dirty="0"/>
              </a:p>
            </p:txBody>
          </p:sp>
        </p:grpSp>
        <p:sp>
          <p:nvSpPr>
            <p:cNvPr id="18" name="Freeform 17"/>
            <p:cNvSpPr/>
            <p:nvPr/>
          </p:nvSpPr>
          <p:spPr bwMode="auto">
            <a:xfrm>
              <a:off x="8547100" y="1409700"/>
              <a:ext cx="304800" cy="736600"/>
            </a:xfrm>
            <a:custGeom>
              <a:avLst/>
              <a:gdLst>
                <a:gd name="connsiteX0" fmla="*/ 101600 w 304800"/>
                <a:gd name="connsiteY0" fmla="*/ 723900 h 736600"/>
                <a:gd name="connsiteX1" fmla="*/ 304800 w 304800"/>
                <a:gd name="connsiteY1" fmla="*/ 736600 h 736600"/>
                <a:gd name="connsiteX2" fmla="*/ 304800 w 304800"/>
                <a:gd name="connsiteY2" fmla="*/ 0 h 736600"/>
                <a:gd name="connsiteX3" fmla="*/ 0 w 304800"/>
                <a:gd name="connsiteY3" fmla="*/ 0 h 736600"/>
              </a:gdLst>
              <a:ahLst/>
              <a:cxnLst>
                <a:cxn ang="0">
                  <a:pos x="connsiteX0" y="connsiteY0"/>
                </a:cxn>
                <a:cxn ang="0">
                  <a:pos x="connsiteX1" y="connsiteY1"/>
                </a:cxn>
                <a:cxn ang="0">
                  <a:pos x="connsiteX2" y="connsiteY2"/>
                </a:cxn>
                <a:cxn ang="0">
                  <a:pos x="connsiteX3" y="connsiteY3"/>
                </a:cxn>
              </a:cxnLst>
              <a:rect l="l" t="t" r="r" b="b"/>
              <a:pathLst>
                <a:path w="304800" h="736600">
                  <a:moveTo>
                    <a:pt x="101600" y="723900"/>
                  </a:moveTo>
                  <a:lnTo>
                    <a:pt x="304800" y="736600"/>
                  </a:lnTo>
                  <a:lnTo>
                    <a:pt x="304800"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Freeform 18"/>
            <p:cNvSpPr/>
            <p:nvPr/>
          </p:nvSpPr>
          <p:spPr bwMode="auto">
            <a:xfrm>
              <a:off x="7658100" y="2171700"/>
              <a:ext cx="393700" cy="647700"/>
            </a:xfrm>
            <a:custGeom>
              <a:avLst/>
              <a:gdLst>
                <a:gd name="connsiteX0" fmla="*/ 393700 w 393700"/>
                <a:gd name="connsiteY0" fmla="*/ 647700 h 647700"/>
                <a:gd name="connsiteX1" fmla="*/ 0 w 393700"/>
                <a:gd name="connsiteY1" fmla="*/ 647700 h 647700"/>
                <a:gd name="connsiteX2" fmla="*/ 12700 w 393700"/>
                <a:gd name="connsiteY2" fmla="*/ 0 h 647700"/>
                <a:gd name="connsiteX3" fmla="*/ 177800 w 393700"/>
                <a:gd name="connsiteY3" fmla="*/ 0 h 647700"/>
              </a:gdLst>
              <a:ahLst/>
              <a:cxnLst>
                <a:cxn ang="0">
                  <a:pos x="connsiteX0" y="connsiteY0"/>
                </a:cxn>
                <a:cxn ang="0">
                  <a:pos x="connsiteX1" y="connsiteY1"/>
                </a:cxn>
                <a:cxn ang="0">
                  <a:pos x="connsiteX2" y="connsiteY2"/>
                </a:cxn>
                <a:cxn ang="0">
                  <a:pos x="connsiteX3" y="connsiteY3"/>
                </a:cxn>
              </a:cxnLst>
              <a:rect l="l" t="t" r="r" b="b"/>
              <a:pathLst>
                <a:path w="393700" h="647700">
                  <a:moveTo>
                    <a:pt x="393700" y="647700"/>
                  </a:moveTo>
                  <a:lnTo>
                    <a:pt x="0" y="647700"/>
                  </a:lnTo>
                  <a:lnTo>
                    <a:pt x="12700" y="0"/>
                  </a:lnTo>
                  <a:lnTo>
                    <a:pt x="17780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20" name="Group 19"/>
            <p:cNvGrpSpPr/>
            <p:nvPr/>
          </p:nvGrpSpPr>
          <p:grpSpPr>
            <a:xfrm>
              <a:off x="7178649" y="1324103"/>
              <a:ext cx="479451" cy="475286"/>
              <a:chOff x="6791144" y="1629257"/>
              <a:chExt cx="479451" cy="475286"/>
            </a:xfrm>
          </p:grpSpPr>
          <p:sp>
            <p:nvSpPr>
              <p:cNvPr id="24" name="Cloud 23"/>
              <p:cNvSpPr/>
              <p:nvPr/>
            </p:nvSpPr>
            <p:spPr bwMode="auto">
              <a:xfrm>
                <a:off x="6791144" y="1629257"/>
                <a:ext cx="479451"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TextBox 24"/>
              <p:cNvSpPr txBox="1"/>
              <p:nvPr/>
            </p:nvSpPr>
            <p:spPr>
              <a:xfrm>
                <a:off x="6843875" y="1681782"/>
                <a:ext cx="426720" cy="369332"/>
              </a:xfrm>
              <a:prstGeom prst="rect">
                <a:avLst/>
              </a:prstGeom>
              <a:noFill/>
            </p:spPr>
            <p:txBody>
              <a:bodyPr wrap="none" rtlCol="0">
                <a:spAutoFit/>
              </a:bodyPr>
              <a:lstStyle/>
              <a:p>
                <a:r>
                  <a:rPr lang="en-US" sz="1800" dirty="0" err="1" smtClean="0"/>
                  <a:t>rd</a:t>
                </a:r>
                <a:endParaRPr lang="en-US" sz="1800" dirty="0"/>
              </a:p>
            </p:txBody>
          </p:sp>
        </p:grpSp>
        <p:cxnSp>
          <p:nvCxnSpPr>
            <p:cNvPr id="22" name="Straight Arrow Connector 21"/>
            <p:cNvCxnSpPr>
              <a:endCxn id="10" idx="1"/>
            </p:cNvCxnSpPr>
            <p:nvPr/>
          </p:nvCxnSpPr>
          <p:spPr bwMode="auto">
            <a:xfrm flipH="1">
              <a:off x="8376274" y="2838520"/>
              <a:ext cx="767726" cy="0"/>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30" name="Straight Arrow Connector 29"/>
            <p:cNvCxnSpPr>
              <a:stCxn id="25" idx="1"/>
            </p:cNvCxnSpPr>
            <p:nvPr/>
          </p:nvCxnSpPr>
          <p:spPr bwMode="auto">
            <a:xfrm flipH="1">
              <a:off x="6794786" y="1561294"/>
              <a:ext cx="436594" cy="452"/>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41984" name="Straight Arrow Connector 41983"/>
            <p:cNvCxnSpPr>
              <a:stCxn id="3" idx="1"/>
            </p:cNvCxnSpPr>
            <p:nvPr/>
          </p:nvCxnSpPr>
          <p:spPr bwMode="auto">
            <a:xfrm flipH="1">
              <a:off x="7658100" y="1479550"/>
              <a:ext cx="249422"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41988" name="Straight Arrow Connector 41987"/>
            <p:cNvCxnSpPr/>
            <p:nvPr/>
          </p:nvCxnSpPr>
          <p:spPr bwMode="auto">
            <a:xfrm flipH="1" flipV="1">
              <a:off x="7533640" y="1745960"/>
              <a:ext cx="462782" cy="30367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41989" name="Rectangle 41988"/>
            <p:cNvSpPr/>
            <p:nvPr/>
          </p:nvSpPr>
          <p:spPr bwMode="auto">
            <a:xfrm>
              <a:off x="7013083" y="876300"/>
              <a:ext cx="2016617" cy="2159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7" name="Date Placeholder 16"/>
          <p:cNvSpPr>
            <a:spLocks noGrp="1"/>
          </p:cNvSpPr>
          <p:nvPr>
            <p:ph type="dt" sz="half" idx="10"/>
          </p:nvPr>
        </p:nvSpPr>
        <p:spPr/>
        <p:txBody>
          <a:bodyPr/>
          <a:lstStyle/>
          <a:p>
            <a:pPr>
              <a:defRPr/>
            </a:pPr>
            <a:r>
              <a:rPr lang="en-US" smtClean="0"/>
              <a:t>October 16, 2017</a:t>
            </a:r>
            <a:endParaRPr lang="en-US" dirty="0"/>
          </a:p>
        </p:txBody>
      </p:sp>
      <p:sp>
        <p:nvSpPr>
          <p:cNvPr id="21" name="Footer Placeholder 20"/>
          <p:cNvSpPr>
            <a:spLocks noGrp="1"/>
          </p:cNvSpPr>
          <p:nvPr>
            <p:ph type="ftr" sz="quarter" idx="12"/>
          </p:nvPr>
        </p:nvSpPr>
        <p:spPr/>
        <p:txBody>
          <a:bodyPr/>
          <a:lstStyle/>
          <a:p>
            <a:pPr>
              <a:defRPr/>
            </a:pPr>
            <a:r>
              <a:rPr lang="en-US" smtClean="0"/>
              <a:t>http://csg.csail.mit.edu/6.175</a:t>
            </a:r>
            <a:endParaRPr lang="en-US" dirty="0"/>
          </a:p>
        </p:txBody>
      </p:sp>
      <p:sp>
        <p:nvSpPr>
          <p:cNvPr id="23" name="Slide Number Placeholder 22"/>
          <p:cNvSpPr>
            <a:spLocks noGrp="1"/>
          </p:cNvSpPr>
          <p:nvPr>
            <p:ph type="sldNum" sz="quarter" idx="11"/>
          </p:nvPr>
        </p:nvSpPr>
        <p:spPr/>
        <p:txBody>
          <a:bodyPr/>
          <a:lstStyle/>
          <a:p>
            <a:pPr>
              <a:defRPr/>
            </a:pPr>
            <a:r>
              <a:rPr lang="en-US" smtClean="0"/>
              <a:t>L13-</a:t>
            </a:r>
            <a:fld id="{D02EE386-C9BD-4FB7-9577-6096B5320EC4}" type="slidenum">
              <a:rPr lang="en-US" smtClean="0"/>
              <a:pPr>
                <a:defRPr/>
              </a:pPr>
              <a:t>22</a:t>
            </a:fld>
            <a:endParaRPr lang="en-US" dirty="0"/>
          </a:p>
        </p:txBody>
      </p:sp>
    </p:spTree>
    <p:extLst>
      <p:ext uri="{BB962C8B-B14F-4D97-AF65-F5344CB8AC3E}">
        <p14:creationId xmlns:p14="http://schemas.microsoft.com/office/powerpoint/2010/main" val="27796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6">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6">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6">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6">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6">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6">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6">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9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143000"/>
          </a:xfrm>
        </p:spPr>
        <p:txBody>
          <a:bodyPr/>
          <a:lstStyle/>
          <a:p>
            <a:r>
              <a:rPr lang="en-US" dirty="0"/>
              <a:t>Scoreboard implementation</a:t>
            </a:r>
            <a:br>
              <a:rPr lang="en-US" dirty="0"/>
            </a:br>
            <a:r>
              <a:rPr lang="en-US" sz="2800" dirty="0"/>
              <a:t>using searchable </a:t>
            </a:r>
            <a:r>
              <a:rPr lang="en-US" sz="2800" dirty="0" err="1"/>
              <a:t>Fifos</a:t>
            </a:r>
            <a:endParaRPr lang="en-US" dirty="0"/>
          </a:p>
        </p:txBody>
      </p:sp>
      <p:sp>
        <p:nvSpPr>
          <p:cNvPr id="3" name="Content Placeholder 2"/>
          <p:cNvSpPr>
            <a:spLocks noGrp="1"/>
          </p:cNvSpPr>
          <p:nvPr>
            <p:ph idx="1"/>
          </p:nvPr>
        </p:nvSpPr>
        <p:spPr>
          <a:xfrm>
            <a:off x="678712" y="1531384"/>
            <a:ext cx="7772400" cy="4315046"/>
          </a:xfrm>
        </p:spPr>
        <p:txBody>
          <a:bodyPr/>
          <a:lstStyle/>
          <a:p>
            <a:pPr marL="0" lvl="0" indent="0" eaLnBrk="1" hangingPunct="1">
              <a:spcBef>
                <a:spcPct val="0"/>
              </a:spcBef>
              <a:buClrTx/>
              <a:buSzTx/>
              <a:buNone/>
            </a:pPr>
            <a:r>
              <a:rPr lang="en-US" sz="1800" b="1" kern="1200" dirty="0">
                <a:solidFill>
                  <a:srgbClr val="40458C"/>
                </a:solidFill>
                <a:latin typeface="Courier New" pitchFamily="49" charset="0"/>
                <a:cs typeface="Courier New" pitchFamily="49" charset="0"/>
              </a:rPr>
              <a:t>function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Bool</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isFound</a:t>
            </a:r>
            <a:endParaRPr lang="en-US" sz="1800" kern="1200" dirty="0">
              <a:solidFill>
                <a:srgbClr val="40458C"/>
              </a:solidFill>
              <a:latin typeface="Courier New" pitchFamily="49" charset="0"/>
              <a:cs typeface="Courier New" pitchFamily="49" charset="0"/>
            </a:endParaRP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b="1" kern="1200" dirty="0">
                <a:solidFill>
                  <a:srgbClr val="40458C"/>
                </a:solidFill>
                <a:latin typeface="Courier New" pitchFamily="49" charset="0"/>
                <a:cs typeface="Courier New" pitchFamily="49" charset="0"/>
              </a:rPr>
              <a:t>return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&amp;&amp;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 &amp;&amp; </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fromMaybe</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dst</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fromMaybe</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b="1" kern="1200" dirty="0" err="1" smtClean="0">
                <a:solidFill>
                  <a:srgbClr val="40458C"/>
                </a:solidFill>
                <a:latin typeface="Courier New" pitchFamily="49" charset="0"/>
                <a:cs typeface="Courier New" pitchFamily="49" charset="0"/>
              </a:rPr>
              <a:t>endfunction</a:t>
            </a:r>
            <a:endParaRPr lang="en-US" sz="1800" b="1" kern="1200" dirty="0" smtClean="0">
              <a:solidFill>
                <a:srgbClr val="40458C"/>
              </a:solidFill>
              <a:latin typeface="Courier New" pitchFamily="49" charset="0"/>
              <a:cs typeface="Courier New" pitchFamily="49" charset="0"/>
            </a:endParaRPr>
          </a:p>
          <a:p>
            <a:pPr marL="0" lvl="0" indent="0" eaLnBrk="1" hangingPunct="1">
              <a:spcBef>
                <a:spcPct val="0"/>
              </a:spcBef>
              <a:buClrTx/>
              <a:buSzTx/>
              <a:buNone/>
            </a:pP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module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mkCFScoreboard</a:t>
            </a:r>
            <a:r>
              <a:rPr lang="en-US" sz="1800" dirty="0">
                <a:latin typeface="Courier New" pitchFamily="49" charset="0"/>
                <a:cs typeface="Courier New" pitchFamily="49" charset="0"/>
              </a:rPr>
              <a:t>(Scoreboard#(size));</a:t>
            </a:r>
          </a:p>
          <a:p>
            <a:pPr marL="0" indent="0">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SFifo</a:t>
            </a:r>
            <a:r>
              <a:rPr lang="en-US" sz="1800" dirty="0" smtClean="0">
                <a:latin typeface="Courier New" pitchFamily="49" charset="0"/>
                <a:cs typeface="Courier New" pitchFamily="49" charset="0"/>
              </a:rPr>
              <a:t>#(size,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 &lt;- </a:t>
            </a:r>
            <a:r>
              <a:rPr lang="en-US" sz="1800" dirty="0" err="1" smtClean="0">
                <a:latin typeface="Courier New" pitchFamily="49" charset="0"/>
                <a:cs typeface="Courier New" pitchFamily="49" charset="0"/>
              </a:rPr>
              <a:t>mkCFSFifo</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isFound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insert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f.enq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remove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f.deq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search1 = </a:t>
            </a:r>
            <a:r>
              <a:rPr lang="en-US" sz="1800" dirty="0" smtClean="0">
                <a:latin typeface="Courier New" pitchFamily="49" charset="0"/>
                <a:cs typeface="Courier New" pitchFamily="49" charset="0"/>
              </a:rPr>
              <a:t>f.search1;</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search2 = </a:t>
            </a:r>
            <a:r>
              <a:rPr lang="en-US" sz="1800" dirty="0" smtClean="0">
                <a:latin typeface="Courier New" pitchFamily="49" charset="0"/>
                <a:cs typeface="Courier New" pitchFamily="49" charset="0"/>
              </a:rPr>
              <a:t>f.search2;</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endmodule</a:t>
            </a:r>
            <a:r>
              <a:rPr lang="en-US" sz="1800" dirty="0">
                <a:latin typeface="Courier New" pitchFamily="49" charset="0"/>
                <a:cs typeface="Courier New" pitchFamily="49" charset="0"/>
              </a:rPr>
              <a:t> </a:t>
            </a:r>
          </a:p>
          <a:p>
            <a:pPr marL="0" indent="0">
              <a:buNone/>
            </a:pPr>
            <a:endParaRPr lang="en-US" sz="1800" dirty="0">
              <a:latin typeface="Courier New" pitchFamily="49" charset="0"/>
              <a:cs typeface="Courier New" pitchFamily="49" charset="0"/>
            </a:endParaRPr>
          </a:p>
        </p:txBody>
      </p:sp>
      <p:sp>
        <p:nvSpPr>
          <p:cNvPr id="5" name="Date Placeholder 4"/>
          <p:cNvSpPr>
            <a:spLocks noGrp="1"/>
          </p:cNvSpPr>
          <p:nvPr>
            <p:ph type="dt" sz="half" idx="10"/>
          </p:nvPr>
        </p:nvSpPr>
        <p:spPr/>
        <p:txBody>
          <a:bodyPr/>
          <a:lstStyle/>
          <a:p>
            <a:pPr>
              <a:defRPr/>
            </a:pPr>
            <a:r>
              <a:rPr lang="en-US" smtClean="0"/>
              <a:t>October 16,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23</a:t>
            </a:fld>
            <a:endParaRPr lang="en-US" dirty="0"/>
          </a:p>
        </p:txBody>
      </p:sp>
    </p:spTree>
    <p:extLst>
      <p:ext uri="{BB962C8B-B14F-4D97-AF65-F5344CB8AC3E}">
        <p14:creationId xmlns:p14="http://schemas.microsoft.com/office/powerpoint/2010/main" val="35276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2202"/>
            <a:ext cx="7772400" cy="1315598"/>
          </a:xfrm>
        </p:spPr>
        <p:txBody>
          <a:bodyPr/>
          <a:lstStyle/>
          <a:p>
            <a:r>
              <a:rPr lang="en-US" dirty="0" smtClean="0"/>
              <a:t>Converting the old pipeline into the new one</a:t>
            </a:r>
            <a:endParaRPr lang="en-US" dirty="0"/>
          </a:p>
        </p:txBody>
      </p:sp>
      <p:sp>
        <p:nvSpPr>
          <p:cNvPr id="3" name="Content Placeholder 2"/>
          <p:cNvSpPr>
            <a:spLocks noGrp="1"/>
          </p:cNvSpPr>
          <p:nvPr>
            <p:ph idx="1"/>
          </p:nvPr>
        </p:nvSpPr>
        <p:spPr>
          <a:xfrm>
            <a:off x="670560" y="1539240"/>
            <a:ext cx="7772400" cy="3616654"/>
          </a:xfrm>
        </p:spPr>
        <p:txBody>
          <a:bodyPr/>
          <a:lstStyle/>
          <a:p>
            <a:pPr marL="0" indent="0">
              <a:buNone/>
            </a:pP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doFetch</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iMem.req</a:t>
            </a:r>
            <a:r>
              <a:rPr lang="en-US" sz="1800" dirty="0">
                <a:latin typeface="Courier New" pitchFamily="49" charset="0"/>
                <a:cs typeface="Courier New" pitchFamily="49" charset="0"/>
              </a:rPr>
              <a:t>(pc</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f2d.enq(Fetch2Execute{... </a:t>
            </a:r>
            <a:r>
              <a:rPr lang="en-US" sz="1800" dirty="0" err="1" smtClean="0">
                <a:latin typeface="Courier New" pitchFamily="49" charset="0"/>
                <a:cs typeface="Courier New" pitchFamily="49" charset="0"/>
              </a:rPr>
              <a:t>inst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doExecute</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x = </a:t>
            </a:r>
            <a:r>
              <a:rPr lang="en-US" sz="1800" dirty="0" smtClean="0">
                <a:latin typeface="Courier New" pitchFamily="49" charset="0"/>
                <a:cs typeface="Courier New" pitchFamily="49" charset="0"/>
              </a:rPr>
              <a:t>f2e.first</a:t>
            </a:r>
            <a:r>
              <a:rPr lang="en-US" sz="1800" dirty="0">
                <a:latin typeface="Courier New" pitchFamily="49" charset="0"/>
                <a:cs typeface="Courier New" pitchFamily="49" charset="0"/>
              </a:rPr>
              <a:t>;</a:t>
            </a:r>
          </a:p>
          <a:p>
            <a:pPr marL="0" indent="0">
              <a:buNone/>
            </a:pPr>
            <a:r>
              <a:rPr lang="en-US" sz="1800" b="1" dirty="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instD</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x.inst</a:t>
            </a: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pcD</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x.pc</a:t>
            </a: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inEp</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x.epoch</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 decode(</a:t>
            </a:r>
            <a:r>
              <a:rPr lang="en-US" sz="1800" dirty="0" err="1">
                <a:latin typeface="Courier New" pitchFamily="49" charset="0"/>
                <a:cs typeface="Courier New" pitchFamily="49" charset="0"/>
              </a:rPr>
              <a:t>instD</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rVal1 = rf.rd1(</a:t>
            </a:r>
            <a:r>
              <a:rPr lang="en-US" sz="1800" dirty="0" err="1">
                <a:latin typeface="Courier New" pitchFamily="49" charset="0"/>
                <a:cs typeface="Courier New" pitchFamily="49" charset="0"/>
              </a:rPr>
              <a:t>fromMaybe</a:t>
            </a:r>
            <a:r>
              <a:rPr lang="en-US" sz="1800" dirty="0">
                <a:latin typeface="Courier New" pitchFamily="49" charset="0"/>
                <a:cs typeface="Courier New" pitchFamily="49" charset="0"/>
              </a:rPr>
              <a:t>(?, dInst.src1));</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rVal2 = rf.rd2(</a:t>
            </a:r>
            <a:r>
              <a:rPr lang="en-US" sz="1800" dirty="0" err="1">
                <a:latin typeface="Courier New" pitchFamily="49" charset="0"/>
                <a:cs typeface="Courier New" pitchFamily="49" charset="0"/>
              </a:rPr>
              <a:t>fromMaybe</a:t>
            </a:r>
            <a:r>
              <a:rPr lang="en-US" sz="1800" dirty="0">
                <a:latin typeface="Courier New" pitchFamily="49" charset="0"/>
                <a:cs typeface="Courier New" pitchFamily="49" charset="0"/>
              </a:rPr>
              <a:t>(?, dInst.src2));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eInst</a:t>
            </a:r>
            <a:r>
              <a:rPr lang="en-US" sz="1800" dirty="0">
                <a:latin typeface="Courier New" pitchFamily="49" charset="0"/>
                <a:cs typeface="Courier New" pitchFamily="49" charset="0"/>
              </a:rPr>
              <a:t> = exec(</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rVal1, rVal2, </a:t>
            </a:r>
            <a:r>
              <a:rPr lang="en-US" sz="1800" dirty="0" err="1">
                <a:latin typeface="Courier New" pitchFamily="49" charset="0"/>
                <a:cs typeface="Courier New" pitchFamily="49" charset="0"/>
              </a:rPr>
              <a:t>pcD</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ppcD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b="1" dirty="0" err="1">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endParaRPr lang="en-US" sz="1800" dirty="0">
              <a:latin typeface="Courier New" pitchFamily="49" charset="0"/>
              <a:cs typeface="Courier New" pitchFamily="49" charset="0"/>
            </a:endParaRPr>
          </a:p>
          <a:p>
            <a:pPr marL="0" indent="0">
              <a:buNone/>
            </a:pPr>
            <a:endParaRPr lang="en-US" sz="1800" dirty="0">
              <a:latin typeface="Courier New" pitchFamily="49" charset="0"/>
              <a:cs typeface="Courier New" pitchFamily="49" charset="0"/>
            </a:endParaRPr>
          </a:p>
        </p:txBody>
      </p:sp>
      <p:sp>
        <p:nvSpPr>
          <p:cNvPr id="4" name="Rectangle 3"/>
          <p:cNvSpPr/>
          <p:nvPr/>
        </p:nvSpPr>
        <p:spPr bwMode="auto">
          <a:xfrm>
            <a:off x="1204204" y="3786946"/>
            <a:ext cx="6510969" cy="837282"/>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Freeform 4"/>
          <p:cNvSpPr/>
          <p:nvPr/>
        </p:nvSpPr>
        <p:spPr bwMode="auto">
          <a:xfrm>
            <a:off x="7678624" y="2165684"/>
            <a:ext cx="1068390" cy="1774291"/>
          </a:xfrm>
          <a:custGeom>
            <a:avLst/>
            <a:gdLst>
              <a:gd name="connsiteX0" fmla="*/ 93776 w 1068390"/>
              <a:gd name="connsiteY0" fmla="*/ 1708484 h 1774291"/>
              <a:gd name="connsiteX1" fmla="*/ 93776 w 1068390"/>
              <a:gd name="connsiteY1" fmla="*/ 1648327 h 1774291"/>
              <a:gd name="connsiteX2" fmla="*/ 1068334 w 1068390"/>
              <a:gd name="connsiteY2" fmla="*/ 565484 h 1774291"/>
              <a:gd name="connsiteX3" fmla="*/ 129871 w 1068390"/>
              <a:gd name="connsiteY3" fmla="*/ 0 h 1774291"/>
            </a:gdLst>
            <a:ahLst/>
            <a:cxnLst>
              <a:cxn ang="0">
                <a:pos x="connsiteX0" y="connsiteY0"/>
              </a:cxn>
              <a:cxn ang="0">
                <a:pos x="connsiteX1" y="connsiteY1"/>
              </a:cxn>
              <a:cxn ang="0">
                <a:pos x="connsiteX2" y="connsiteY2"/>
              </a:cxn>
              <a:cxn ang="0">
                <a:pos x="connsiteX3" y="connsiteY3"/>
              </a:cxn>
            </a:cxnLst>
            <a:rect l="l" t="t" r="r" b="b"/>
            <a:pathLst>
              <a:path w="1068390" h="1774291">
                <a:moveTo>
                  <a:pt x="93776" y="1708484"/>
                </a:moveTo>
                <a:cubicBezTo>
                  <a:pt x="12563" y="1773655"/>
                  <a:pt x="-68650" y="1838827"/>
                  <a:pt x="93776" y="1648327"/>
                </a:cubicBezTo>
                <a:cubicBezTo>
                  <a:pt x="256202" y="1457827"/>
                  <a:pt x="1062318" y="840205"/>
                  <a:pt x="1068334" y="565484"/>
                </a:cubicBezTo>
                <a:cubicBezTo>
                  <a:pt x="1074350" y="290763"/>
                  <a:pt x="602110" y="145381"/>
                  <a:pt x="129871"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 name="Straight Connector 9"/>
          <p:cNvCxnSpPr/>
          <p:nvPr/>
        </p:nvCxnSpPr>
        <p:spPr bwMode="auto">
          <a:xfrm>
            <a:off x="3853224" y="3919176"/>
            <a:ext cx="770021" cy="0"/>
          </a:xfrm>
          <a:prstGeom prst="line">
            <a:avLst/>
          </a:prstGeom>
          <a:noFill/>
          <a:ln w="9525" cap="flat" cmpd="sng" algn="ctr">
            <a:solidFill>
              <a:srgbClr val="FF0000"/>
            </a:solidFill>
            <a:prstDash val="solid"/>
            <a:round/>
            <a:headEnd type="none" w="med" len="med"/>
            <a:tailEnd type="none" w="med" len="med"/>
          </a:ln>
          <a:effectLst/>
        </p:spPr>
      </p:cxnSp>
      <p:sp>
        <p:nvSpPr>
          <p:cNvPr id="11" name="TextBox 10"/>
          <p:cNvSpPr txBox="1"/>
          <p:nvPr/>
        </p:nvSpPr>
        <p:spPr>
          <a:xfrm>
            <a:off x="4842206" y="3713229"/>
            <a:ext cx="798617" cy="400110"/>
          </a:xfrm>
          <a:prstGeom prst="rect">
            <a:avLst/>
          </a:prstGeom>
          <a:noFill/>
        </p:spPr>
        <p:txBody>
          <a:bodyPr wrap="none" rtlCol="0">
            <a:spAutoFit/>
          </a:bodyPr>
          <a:lstStyle/>
          <a:p>
            <a:r>
              <a:rPr lang="en-US" dirty="0" err="1" smtClean="0">
                <a:solidFill>
                  <a:srgbClr val="FF0000"/>
                </a:solidFill>
                <a:latin typeface="Comic Sans MS" panose="030F0702030302020204" pitchFamily="66" charset="0"/>
              </a:rPr>
              <a:t>instF</a:t>
            </a:r>
            <a:endParaRPr lang="en-US" dirty="0">
              <a:solidFill>
                <a:srgbClr val="FF0000"/>
              </a:solidFill>
              <a:latin typeface="Comic Sans MS" panose="030F0702030302020204" pitchFamily="66" charset="0"/>
            </a:endParaRPr>
          </a:p>
        </p:txBody>
      </p:sp>
      <p:cxnSp>
        <p:nvCxnSpPr>
          <p:cNvPr id="16" name="Straight Connector 15"/>
          <p:cNvCxnSpPr/>
          <p:nvPr/>
        </p:nvCxnSpPr>
        <p:spPr bwMode="auto">
          <a:xfrm>
            <a:off x="4944282" y="2371838"/>
            <a:ext cx="1961343" cy="12762"/>
          </a:xfrm>
          <a:prstGeom prst="line">
            <a:avLst/>
          </a:prstGeom>
          <a:noFill/>
          <a:ln w="9525" cap="flat" cmpd="sng" algn="ctr">
            <a:solidFill>
              <a:srgbClr val="FF0000"/>
            </a:solidFill>
            <a:prstDash val="solid"/>
            <a:round/>
            <a:headEnd type="none" w="med" len="med"/>
            <a:tailEnd type="none" w="med" len="med"/>
          </a:ln>
          <a:effectLst/>
        </p:spPr>
      </p:cxnSp>
      <p:sp>
        <p:nvSpPr>
          <p:cNvPr id="20" name="Freeform 19"/>
          <p:cNvSpPr/>
          <p:nvPr/>
        </p:nvSpPr>
        <p:spPr bwMode="auto">
          <a:xfrm>
            <a:off x="3507317" y="4555067"/>
            <a:ext cx="4505325" cy="704850"/>
          </a:xfrm>
          <a:custGeom>
            <a:avLst/>
            <a:gdLst>
              <a:gd name="connsiteX0" fmla="*/ 1428750 w 4505325"/>
              <a:gd name="connsiteY0" fmla="*/ 523875 h 704850"/>
              <a:gd name="connsiteX1" fmla="*/ 1285875 w 4505325"/>
              <a:gd name="connsiteY1" fmla="*/ 571500 h 704850"/>
              <a:gd name="connsiteX2" fmla="*/ 1152525 w 4505325"/>
              <a:gd name="connsiteY2" fmla="*/ 609600 h 704850"/>
              <a:gd name="connsiteX3" fmla="*/ 971550 w 4505325"/>
              <a:gd name="connsiteY3" fmla="*/ 628650 h 704850"/>
              <a:gd name="connsiteX4" fmla="*/ 619125 w 4505325"/>
              <a:gd name="connsiteY4" fmla="*/ 619125 h 704850"/>
              <a:gd name="connsiteX5" fmla="*/ 542925 w 4505325"/>
              <a:gd name="connsiteY5" fmla="*/ 609600 h 704850"/>
              <a:gd name="connsiteX6" fmla="*/ 409575 w 4505325"/>
              <a:gd name="connsiteY6" fmla="*/ 581025 h 704850"/>
              <a:gd name="connsiteX7" fmla="*/ 323850 w 4505325"/>
              <a:gd name="connsiteY7" fmla="*/ 552450 h 704850"/>
              <a:gd name="connsiteX8" fmla="*/ 209550 w 4505325"/>
              <a:gd name="connsiteY8" fmla="*/ 495300 h 704850"/>
              <a:gd name="connsiteX9" fmla="*/ 133350 w 4505325"/>
              <a:gd name="connsiteY9" fmla="*/ 438150 h 704850"/>
              <a:gd name="connsiteX10" fmla="*/ 85725 w 4505325"/>
              <a:gd name="connsiteY10" fmla="*/ 409575 h 704850"/>
              <a:gd name="connsiteX11" fmla="*/ 28575 w 4505325"/>
              <a:gd name="connsiteY11" fmla="*/ 323850 h 704850"/>
              <a:gd name="connsiteX12" fmla="*/ 0 w 4505325"/>
              <a:gd name="connsiteY12" fmla="*/ 266700 h 704850"/>
              <a:gd name="connsiteX13" fmla="*/ 9525 w 4505325"/>
              <a:gd name="connsiteY13" fmla="*/ 161925 h 704850"/>
              <a:gd name="connsiteX14" fmla="*/ 19050 w 4505325"/>
              <a:gd name="connsiteY14" fmla="*/ 104775 h 704850"/>
              <a:gd name="connsiteX15" fmla="*/ 38100 w 4505325"/>
              <a:gd name="connsiteY15" fmla="*/ 57150 h 704850"/>
              <a:gd name="connsiteX16" fmla="*/ 1209675 w 4505325"/>
              <a:gd name="connsiteY16" fmla="*/ 47625 h 704850"/>
              <a:gd name="connsiteX17" fmla="*/ 1733550 w 4505325"/>
              <a:gd name="connsiteY17" fmla="*/ 28575 h 704850"/>
              <a:gd name="connsiteX18" fmla="*/ 1952625 w 4505325"/>
              <a:gd name="connsiteY18" fmla="*/ 19050 h 704850"/>
              <a:gd name="connsiteX19" fmla="*/ 2428875 w 4505325"/>
              <a:gd name="connsiteY19" fmla="*/ 9525 h 704850"/>
              <a:gd name="connsiteX20" fmla="*/ 2724150 w 4505325"/>
              <a:gd name="connsiteY20" fmla="*/ 0 h 704850"/>
              <a:gd name="connsiteX21" fmla="*/ 3352800 w 4505325"/>
              <a:gd name="connsiteY21" fmla="*/ 9525 h 704850"/>
              <a:gd name="connsiteX22" fmla="*/ 3514725 w 4505325"/>
              <a:gd name="connsiteY22" fmla="*/ 38100 h 704850"/>
              <a:gd name="connsiteX23" fmla="*/ 3581400 w 4505325"/>
              <a:gd name="connsiteY23" fmla="*/ 47625 h 704850"/>
              <a:gd name="connsiteX24" fmla="*/ 3619500 w 4505325"/>
              <a:gd name="connsiteY24" fmla="*/ 57150 h 704850"/>
              <a:gd name="connsiteX25" fmla="*/ 3857625 w 4505325"/>
              <a:gd name="connsiteY25" fmla="*/ 76200 h 704850"/>
              <a:gd name="connsiteX26" fmla="*/ 4048125 w 4505325"/>
              <a:gd name="connsiteY26" fmla="*/ 95250 h 704850"/>
              <a:gd name="connsiteX27" fmla="*/ 4181475 w 4505325"/>
              <a:gd name="connsiteY27" fmla="*/ 114300 h 704850"/>
              <a:gd name="connsiteX28" fmla="*/ 4257675 w 4505325"/>
              <a:gd name="connsiteY28" fmla="*/ 123825 h 704850"/>
              <a:gd name="connsiteX29" fmla="*/ 4305300 w 4505325"/>
              <a:gd name="connsiteY29" fmla="*/ 133350 h 704850"/>
              <a:gd name="connsiteX30" fmla="*/ 4448175 w 4505325"/>
              <a:gd name="connsiteY30" fmla="*/ 171450 h 704850"/>
              <a:gd name="connsiteX31" fmla="*/ 4495800 w 4505325"/>
              <a:gd name="connsiteY31" fmla="*/ 209550 h 704850"/>
              <a:gd name="connsiteX32" fmla="*/ 4505325 w 4505325"/>
              <a:gd name="connsiteY32" fmla="*/ 247650 h 704850"/>
              <a:gd name="connsiteX33" fmla="*/ 4495800 w 4505325"/>
              <a:gd name="connsiteY33" fmla="*/ 304800 h 704850"/>
              <a:gd name="connsiteX34" fmla="*/ 4467225 w 4505325"/>
              <a:gd name="connsiteY34" fmla="*/ 342900 h 704850"/>
              <a:gd name="connsiteX35" fmla="*/ 4333875 w 4505325"/>
              <a:gd name="connsiteY35" fmla="*/ 419100 h 704850"/>
              <a:gd name="connsiteX36" fmla="*/ 4219575 w 4505325"/>
              <a:gd name="connsiteY36" fmla="*/ 447675 h 704850"/>
              <a:gd name="connsiteX37" fmla="*/ 3619500 w 4505325"/>
              <a:gd name="connsiteY37" fmla="*/ 438150 h 704850"/>
              <a:gd name="connsiteX38" fmla="*/ 3533775 w 4505325"/>
              <a:gd name="connsiteY38" fmla="*/ 428625 h 704850"/>
              <a:gd name="connsiteX39" fmla="*/ 2667000 w 4505325"/>
              <a:gd name="connsiteY39" fmla="*/ 438150 h 704850"/>
              <a:gd name="connsiteX40" fmla="*/ 2419350 w 4505325"/>
              <a:gd name="connsiteY40" fmla="*/ 447675 h 704850"/>
              <a:gd name="connsiteX41" fmla="*/ 2333625 w 4505325"/>
              <a:gd name="connsiteY41" fmla="*/ 457200 h 704850"/>
              <a:gd name="connsiteX42" fmla="*/ 2200275 w 4505325"/>
              <a:gd name="connsiteY42" fmla="*/ 466725 h 704850"/>
              <a:gd name="connsiteX43" fmla="*/ 2133600 w 4505325"/>
              <a:gd name="connsiteY43" fmla="*/ 476250 h 704850"/>
              <a:gd name="connsiteX44" fmla="*/ 1924050 w 4505325"/>
              <a:gd name="connsiteY44" fmla="*/ 485775 h 704850"/>
              <a:gd name="connsiteX45" fmla="*/ 1190625 w 4505325"/>
              <a:gd name="connsiteY45" fmla="*/ 504825 h 704850"/>
              <a:gd name="connsiteX46" fmla="*/ 1181100 w 4505325"/>
              <a:gd name="connsiteY46" fmla="*/ 533400 h 704850"/>
              <a:gd name="connsiteX47" fmla="*/ 1171575 w 4505325"/>
              <a:gd name="connsiteY47" fmla="*/ 609600 h 704850"/>
              <a:gd name="connsiteX48" fmla="*/ 1133475 w 4505325"/>
              <a:gd name="connsiteY48" fmla="*/ 666750 h 704850"/>
              <a:gd name="connsiteX49" fmla="*/ 1104900 w 4505325"/>
              <a:gd name="connsiteY49" fmla="*/ 704850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505325" h="704850">
                <a:moveTo>
                  <a:pt x="1428750" y="523875"/>
                </a:moveTo>
                <a:cubicBezTo>
                  <a:pt x="1239351" y="599635"/>
                  <a:pt x="1404489" y="540286"/>
                  <a:pt x="1285875" y="571500"/>
                </a:cubicBezTo>
                <a:cubicBezTo>
                  <a:pt x="1241168" y="583265"/>
                  <a:pt x="1198500" y="604761"/>
                  <a:pt x="1152525" y="609600"/>
                </a:cubicBezTo>
                <a:lnTo>
                  <a:pt x="971550" y="628650"/>
                </a:lnTo>
                <a:lnTo>
                  <a:pt x="619125" y="619125"/>
                </a:lnTo>
                <a:cubicBezTo>
                  <a:pt x="593553" y="617988"/>
                  <a:pt x="568265" y="613220"/>
                  <a:pt x="542925" y="609600"/>
                </a:cubicBezTo>
                <a:cubicBezTo>
                  <a:pt x="493436" y="602530"/>
                  <a:pt x="459115" y="595596"/>
                  <a:pt x="409575" y="581025"/>
                </a:cubicBezTo>
                <a:cubicBezTo>
                  <a:pt x="380678" y="572526"/>
                  <a:pt x="350791" y="565920"/>
                  <a:pt x="323850" y="552450"/>
                </a:cubicBezTo>
                <a:cubicBezTo>
                  <a:pt x="285750" y="533400"/>
                  <a:pt x="244993" y="518929"/>
                  <a:pt x="209550" y="495300"/>
                </a:cubicBezTo>
                <a:cubicBezTo>
                  <a:pt x="68507" y="401271"/>
                  <a:pt x="359606" y="596529"/>
                  <a:pt x="133350" y="438150"/>
                </a:cubicBezTo>
                <a:cubicBezTo>
                  <a:pt x="118183" y="427533"/>
                  <a:pt x="101600" y="419100"/>
                  <a:pt x="85725" y="409575"/>
                </a:cubicBezTo>
                <a:cubicBezTo>
                  <a:pt x="38165" y="346162"/>
                  <a:pt x="74503" y="397335"/>
                  <a:pt x="28575" y="323850"/>
                </a:cubicBezTo>
                <a:cubicBezTo>
                  <a:pt x="2197" y="281645"/>
                  <a:pt x="14687" y="310762"/>
                  <a:pt x="0" y="266700"/>
                </a:cubicBezTo>
                <a:cubicBezTo>
                  <a:pt x="3175" y="231775"/>
                  <a:pt x="5427" y="196754"/>
                  <a:pt x="9525" y="161925"/>
                </a:cubicBezTo>
                <a:cubicBezTo>
                  <a:pt x="11782" y="142745"/>
                  <a:pt x="13968" y="123407"/>
                  <a:pt x="19050" y="104775"/>
                </a:cubicBezTo>
                <a:cubicBezTo>
                  <a:pt x="23549" y="88280"/>
                  <a:pt x="21022" y="57970"/>
                  <a:pt x="38100" y="57150"/>
                </a:cubicBezTo>
                <a:cubicBezTo>
                  <a:pt x="428189" y="38426"/>
                  <a:pt x="819150" y="50800"/>
                  <a:pt x="1209675" y="47625"/>
                </a:cubicBezTo>
                <a:lnTo>
                  <a:pt x="1733550" y="28575"/>
                </a:lnTo>
                <a:lnTo>
                  <a:pt x="1952625" y="19050"/>
                </a:lnTo>
                <a:lnTo>
                  <a:pt x="2428875" y="9525"/>
                </a:lnTo>
                <a:lnTo>
                  <a:pt x="2724150" y="0"/>
                </a:lnTo>
                <a:lnTo>
                  <a:pt x="3352800" y="9525"/>
                </a:lnTo>
                <a:cubicBezTo>
                  <a:pt x="3414739" y="11199"/>
                  <a:pt x="3453535" y="26627"/>
                  <a:pt x="3514725" y="38100"/>
                </a:cubicBezTo>
                <a:cubicBezTo>
                  <a:pt x="3536791" y="42237"/>
                  <a:pt x="3559311" y="43609"/>
                  <a:pt x="3581400" y="47625"/>
                </a:cubicBezTo>
                <a:cubicBezTo>
                  <a:pt x="3594280" y="49967"/>
                  <a:pt x="3606620" y="54808"/>
                  <a:pt x="3619500" y="57150"/>
                </a:cubicBezTo>
                <a:cubicBezTo>
                  <a:pt x="3704779" y="72655"/>
                  <a:pt x="3760790" y="70820"/>
                  <a:pt x="3857625" y="76200"/>
                </a:cubicBezTo>
                <a:cubicBezTo>
                  <a:pt x="4050674" y="103778"/>
                  <a:pt x="3744459" y="61509"/>
                  <a:pt x="4048125" y="95250"/>
                </a:cubicBezTo>
                <a:cubicBezTo>
                  <a:pt x="4092752" y="100209"/>
                  <a:pt x="4136920" y="108731"/>
                  <a:pt x="4181475" y="114300"/>
                </a:cubicBezTo>
                <a:cubicBezTo>
                  <a:pt x="4206875" y="117475"/>
                  <a:pt x="4232375" y="119933"/>
                  <a:pt x="4257675" y="123825"/>
                </a:cubicBezTo>
                <a:cubicBezTo>
                  <a:pt x="4273676" y="126287"/>
                  <a:pt x="4289541" y="129642"/>
                  <a:pt x="4305300" y="133350"/>
                </a:cubicBezTo>
                <a:cubicBezTo>
                  <a:pt x="4410734" y="158158"/>
                  <a:pt x="4387099" y="151091"/>
                  <a:pt x="4448175" y="171450"/>
                </a:cubicBezTo>
                <a:cubicBezTo>
                  <a:pt x="4464050" y="184150"/>
                  <a:pt x="4483602" y="193286"/>
                  <a:pt x="4495800" y="209550"/>
                </a:cubicBezTo>
                <a:cubicBezTo>
                  <a:pt x="4503655" y="220023"/>
                  <a:pt x="4505325" y="234559"/>
                  <a:pt x="4505325" y="247650"/>
                </a:cubicBezTo>
                <a:cubicBezTo>
                  <a:pt x="4505325" y="266963"/>
                  <a:pt x="4502973" y="286869"/>
                  <a:pt x="4495800" y="304800"/>
                </a:cubicBezTo>
                <a:cubicBezTo>
                  <a:pt x="4489904" y="319540"/>
                  <a:pt x="4478450" y="331675"/>
                  <a:pt x="4467225" y="342900"/>
                </a:cubicBezTo>
                <a:cubicBezTo>
                  <a:pt x="4437340" y="372785"/>
                  <a:pt x="4361455" y="409071"/>
                  <a:pt x="4333875" y="419100"/>
                </a:cubicBezTo>
                <a:cubicBezTo>
                  <a:pt x="4296967" y="432521"/>
                  <a:pt x="4257675" y="438150"/>
                  <a:pt x="4219575" y="447675"/>
                </a:cubicBezTo>
                <a:lnTo>
                  <a:pt x="3619500" y="438150"/>
                </a:lnTo>
                <a:cubicBezTo>
                  <a:pt x="3590760" y="437352"/>
                  <a:pt x="3562526" y="428625"/>
                  <a:pt x="3533775" y="428625"/>
                </a:cubicBezTo>
                <a:cubicBezTo>
                  <a:pt x="3244833" y="428625"/>
                  <a:pt x="2955925" y="434975"/>
                  <a:pt x="2667000" y="438150"/>
                </a:cubicBezTo>
                <a:lnTo>
                  <a:pt x="2419350" y="447675"/>
                </a:lnTo>
                <a:cubicBezTo>
                  <a:pt x="2390646" y="449315"/>
                  <a:pt x="2362268" y="454709"/>
                  <a:pt x="2333625" y="457200"/>
                </a:cubicBezTo>
                <a:cubicBezTo>
                  <a:pt x="2289229" y="461060"/>
                  <a:pt x="2244638" y="462500"/>
                  <a:pt x="2200275" y="466725"/>
                </a:cubicBezTo>
                <a:cubicBezTo>
                  <a:pt x="2177925" y="468854"/>
                  <a:pt x="2155997" y="474705"/>
                  <a:pt x="2133600" y="476250"/>
                </a:cubicBezTo>
                <a:cubicBezTo>
                  <a:pt x="2063844" y="481061"/>
                  <a:pt x="1993875" y="482100"/>
                  <a:pt x="1924050" y="485775"/>
                </a:cubicBezTo>
                <a:cubicBezTo>
                  <a:pt x="1484178" y="508926"/>
                  <a:pt x="2180831" y="488592"/>
                  <a:pt x="1190625" y="504825"/>
                </a:cubicBezTo>
                <a:cubicBezTo>
                  <a:pt x="1187450" y="514350"/>
                  <a:pt x="1182896" y="523522"/>
                  <a:pt x="1181100" y="533400"/>
                </a:cubicBezTo>
                <a:cubicBezTo>
                  <a:pt x="1176521" y="558585"/>
                  <a:pt x="1180184" y="585494"/>
                  <a:pt x="1171575" y="609600"/>
                </a:cubicBezTo>
                <a:cubicBezTo>
                  <a:pt x="1163874" y="631161"/>
                  <a:pt x="1140715" y="645030"/>
                  <a:pt x="1133475" y="666750"/>
                </a:cubicBezTo>
                <a:cubicBezTo>
                  <a:pt x="1121705" y="702060"/>
                  <a:pt x="1132930" y="690835"/>
                  <a:pt x="1104900" y="704850"/>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1" name="Freeform 20"/>
          <p:cNvSpPr/>
          <p:nvPr/>
        </p:nvSpPr>
        <p:spPr bwMode="auto">
          <a:xfrm>
            <a:off x="6686550" y="2514600"/>
            <a:ext cx="2146531" cy="1943100"/>
          </a:xfrm>
          <a:custGeom>
            <a:avLst/>
            <a:gdLst>
              <a:gd name="connsiteX0" fmla="*/ 1381125 w 2146531"/>
              <a:gd name="connsiteY0" fmla="*/ 1943100 h 1943100"/>
              <a:gd name="connsiteX1" fmla="*/ 2085975 w 2146531"/>
              <a:gd name="connsiteY1" fmla="*/ 942975 h 1943100"/>
              <a:gd name="connsiteX2" fmla="*/ 0 w 2146531"/>
              <a:gd name="connsiteY2" fmla="*/ 0 h 1943100"/>
            </a:gdLst>
            <a:ahLst/>
            <a:cxnLst>
              <a:cxn ang="0">
                <a:pos x="connsiteX0" y="connsiteY0"/>
              </a:cxn>
              <a:cxn ang="0">
                <a:pos x="connsiteX1" y="connsiteY1"/>
              </a:cxn>
              <a:cxn ang="0">
                <a:pos x="connsiteX2" y="connsiteY2"/>
              </a:cxn>
            </a:cxnLst>
            <a:rect l="l" t="t" r="r" b="b"/>
            <a:pathLst>
              <a:path w="2146531" h="1943100">
                <a:moveTo>
                  <a:pt x="1381125" y="1943100"/>
                </a:moveTo>
                <a:cubicBezTo>
                  <a:pt x="1848643" y="1604962"/>
                  <a:pt x="2316162" y="1266825"/>
                  <a:pt x="2085975" y="942975"/>
                </a:cubicBezTo>
                <a:cubicBezTo>
                  <a:pt x="1855788" y="619125"/>
                  <a:pt x="927894" y="309562"/>
                  <a:pt x="0"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 name="TextBox 4"/>
          <p:cNvSpPr txBox="1">
            <a:spLocks noChangeArrowheads="1"/>
          </p:cNvSpPr>
          <p:nvPr/>
        </p:nvSpPr>
        <p:spPr bwMode="auto">
          <a:xfrm>
            <a:off x="651015" y="5440443"/>
            <a:ext cx="3126177" cy="400110"/>
          </a:xfrm>
          <a:prstGeom prst="rect">
            <a:avLst/>
          </a:prstGeom>
          <a:noFill/>
          <a:ln w="9525">
            <a:noFill/>
            <a:miter lim="800000"/>
            <a:headEnd/>
            <a:tailEnd/>
          </a:ln>
        </p:spPr>
        <p:txBody>
          <a:bodyPr wrap="none">
            <a:spAutoFit/>
          </a:bodyPr>
          <a:lstStyle/>
          <a:p>
            <a:r>
              <a:rPr lang="en-US" dirty="0">
                <a:solidFill>
                  <a:srgbClr val="FF0000"/>
                </a:solidFill>
                <a:latin typeface="Comic Sans MS" pitchFamily="66" charset="0"/>
              </a:rPr>
              <a:t>Not quite </a:t>
            </a:r>
            <a:r>
              <a:rPr lang="en-US" dirty="0" smtClean="0">
                <a:solidFill>
                  <a:srgbClr val="FF0000"/>
                </a:solidFill>
                <a:latin typeface="Comic Sans MS" pitchFamily="66" charset="0"/>
              </a:rPr>
              <a:t>correct. Why?</a:t>
            </a:r>
            <a:endParaRPr lang="en-US" dirty="0">
              <a:solidFill>
                <a:srgbClr val="FF0000"/>
              </a:solidFill>
              <a:latin typeface="Comic Sans MS" pitchFamily="66" charset="0"/>
            </a:endParaRPr>
          </a:p>
        </p:txBody>
      </p:sp>
      <p:sp>
        <p:nvSpPr>
          <p:cNvPr id="23" name="TextBox 4"/>
          <p:cNvSpPr txBox="1">
            <a:spLocks noChangeArrowheads="1"/>
          </p:cNvSpPr>
          <p:nvPr/>
        </p:nvSpPr>
        <p:spPr bwMode="auto">
          <a:xfrm>
            <a:off x="1995028" y="5786612"/>
            <a:ext cx="5897715" cy="400110"/>
          </a:xfrm>
          <a:prstGeom prst="rect">
            <a:avLst/>
          </a:prstGeom>
          <a:noFill/>
          <a:ln w="9525">
            <a:noFill/>
            <a:miter lim="800000"/>
            <a:headEnd/>
            <a:tailEnd/>
          </a:ln>
        </p:spPr>
        <p:txBody>
          <a:bodyPr wrap="square">
            <a:spAutoFit/>
          </a:bodyPr>
          <a:lstStyle/>
          <a:p>
            <a:r>
              <a:rPr lang="en-US" dirty="0">
                <a:solidFill>
                  <a:srgbClr val="FF0000"/>
                </a:solidFill>
                <a:latin typeface="Comic Sans MS" pitchFamily="66" charset="0"/>
              </a:rPr>
              <a:t>Fetch is potentially reading stale values from </a:t>
            </a:r>
            <a:r>
              <a:rPr lang="en-US" dirty="0" err="1">
                <a:solidFill>
                  <a:srgbClr val="FF0000"/>
                </a:solidFill>
                <a:latin typeface="Comic Sans MS" pitchFamily="66" charset="0"/>
              </a:rPr>
              <a:t>rf</a:t>
            </a:r>
            <a:endParaRPr lang="en-US" dirty="0">
              <a:solidFill>
                <a:srgbClr val="FF0000"/>
              </a:solidFill>
              <a:latin typeface="Comic Sans MS" pitchFamily="66" charset="0"/>
            </a:endParaRPr>
          </a:p>
        </p:txBody>
      </p:sp>
      <p:sp>
        <p:nvSpPr>
          <p:cNvPr id="6" name="Date Placeholder 5"/>
          <p:cNvSpPr>
            <a:spLocks noGrp="1"/>
          </p:cNvSpPr>
          <p:nvPr>
            <p:ph type="dt" sz="half" idx="10"/>
          </p:nvPr>
        </p:nvSpPr>
        <p:spPr/>
        <p:txBody>
          <a:bodyPr/>
          <a:lstStyle/>
          <a:p>
            <a:pPr>
              <a:defRPr/>
            </a:pPr>
            <a:r>
              <a:rPr lang="en-US" smtClean="0"/>
              <a:t>October 16, 2017</a:t>
            </a:r>
            <a:endParaRPr lang="en-US" dirty="0"/>
          </a:p>
        </p:txBody>
      </p:sp>
      <p:sp>
        <p:nvSpPr>
          <p:cNvPr id="12" name="Footer Placeholder 11"/>
          <p:cNvSpPr>
            <a:spLocks noGrp="1"/>
          </p:cNvSpPr>
          <p:nvPr>
            <p:ph type="ftr" sz="quarter" idx="12"/>
          </p:nvPr>
        </p:nvSpPr>
        <p:spPr/>
        <p:txBody>
          <a:bodyPr/>
          <a:lstStyle/>
          <a:p>
            <a:pPr>
              <a:defRPr/>
            </a:pPr>
            <a:r>
              <a:rPr lang="en-US" smtClean="0"/>
              <a:t>http://csg.csail.mit.edu/6.175</a:t>
            </a:r>
            <a:endParaRPr lang="en-US" dirty="0"/>
          </a:p>
        </p:txBody>
      </p:sp>
      <p:sp>
        <p:nvSpPr>
          <p:cNvPr id="13" name="Slide Number Placeholder 12"/>
          <p:cNvSpPr>
            <a:spLocks noGrp="1"/>
          </p:cNvSpPr>
          <p:nvPr>
            <p:ph type="sldNum" sz="quarter" idx="11"/>
          </p:nvPr>
        </p:nvSpPr>
        <p:spPr/>
        <p:txBody>
          <a:bodyPr/>
          <a:lstStyle/>
          <a:p>
            <a:pPr>
              <a:defRPr/>
            </a:pPr>
            <a:r>
              <a:rPr lang="en-US" smtClean="0"/>
              <a:t>L13-</a:t>
            </a:r>
            <a:fld id="{D02EE386-C9BD-4FB7-9577-6096B5320EC4}" type="slidenum">
              <a:rPr lang="en-US" smtClean="0"/>
              <a:pPr>
                <a:defRPr/>
              </a:pPr>
              <a:t>3</a:t>
            </a:fld>
            <a:endParaRPr lang="en-US" dirty="0"/>
          </a:p>
        </p:txBody>
      </p:sp>
    </p:spTree>
    <p:extLst>
      <p:ext uri="{BB962C8B-B14F-4D97-AF65-F5344CB8AC3E}">
        <p14:creationId xmlns:p14="http://schemas.microsoft.com/office/powerpoint/2010/main" val="351644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1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p:bldP spid="20" grpId="0" animBg="1"/>
      <p:bldP spid="21" grpId="0" animBg="1"/>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z="4000" dirty="0" smtClean="0"/>
              <a:t>Data Hazards</a:t>
            </a:r>
          </a:p>
        </p:txBody>
      </p:sp>
      <p:grpSp>
        <p:nvGrpSpPr>
          <p:cNvPr id="20482" name="Group 3"/>
          <p:cNvGrpSpPr>
            <a:grpSpLocks/>
          </p:cNvGrpSpPr>
          <p:nvPr/>
        </p:nvGrpSpPr>
        <p:grpSpPr bwMode="auto">
          <a:xfrm>
            <a:off x="2079625" y="1590675"/>
            <a:ext cx="3525838" cy="850900"/>
            <a:chOff x="1822" y="1896"/>
            <a:chExt cx="2221" cy="536"/>
          </a:xfrm>
        </p:grpSpPr>
        <p:sp>
          <p:nvSpPr>
            <p:cNvPr id="1816580" name="Cloud"/>
            <p:cNvSpPr>
              <a:spLocks noChangeAspect="1" noEditPoints="1" noChangeArrowheads="1"/>
            </p:cNvSpPr>
            <p:nvPr/>
          </p:nvSpPr>
          <p:spPr bwMode="auto">
            <a:xfrm>
              <a:off x="1822" y="1896"/>
              <a:ext cx="749" cy="38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5" name="Text Box 5"/>
            <p:cNvSpPr txBox="1">
              <a:spLocks noChangeArrowheads="1"/>
            </p:cNvSpPr>
            <p:nvPr/>
          </p:nvSpPr>
          <p:spPr bwMode="auto">
            <a:xfrm>
              <a:off x="1881" y="1917"/>
              <a:ext cx="673" cy="365"/>
            </a:xfrm>
            <a:prstGeom prst="rect">
              <a:avLst/>
            </a:prstGeom>
            <a:noFill/>
            <a:ln w="19050">
              <a:noFill/>
              <a:miter lim="800000"/>
              <a:headEnd/>
              <a:tailEnd/>
            </a:ln>
          </p:spPr>
          <p:txBody>
            <a:bodyPr>
              <a:spAutoFit/>
            </a:bodyPr>
            <a:lstStyle/>
            <a:p>
              <a:pPr eaLnBrk="0" hangingPunct="0"/>
              <a:r>
                <a:rPr lang="en-US" sz="1600"/>
                <a:t>fetch &amp; decode</a:t>
              </a:r>
            </a:p>
          </p:txBody>
        </p:sp>
        <p:sp>
          <p:nvSpPr>
            <p:cNvPr id="1816582" name="Cloud"/>
            <p:cNvSpPr>
              <a:spLocks noChangeAspect="1" noEditPoints="1" noChangeArrowheads="1"/>
            </p:cNvSpPr>
            <p:nvPr/>
          </p:nvSpPr>
          <p:spPr bwMode="auto">
            <a:xfrm>
              <a:off x="3341" y="1945"/>
              <a:ext cx="702" cy="28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7" name="Text Box 7"/>
            <p:cNvSpPr txBox="1">
              <a:spLocks noChangeArrowheads="1"/>
            </p:cNvSpPr>
            <p:nvPr/>
          </p:nvSpPr>
          <p:spPr bwMode="auto">
            <a:xfrm>
              <a:off x="3391" y="1985"/>
              <a:ext cx="652" cy="212"/>
            </a:xfrm>
            <a:prstGeom prst="rect">
              <a:avLst/>
            </a:prstGeom>
            <a:noFill/>
            <a:ln w="19050">
              <a:noFill/>
              <a:miter lim="800000"/>
              <a:headEnd/>
              <a:tailEnd/>
            </a:ln>
          </p:spPr>
          <p:txBody>
            <a:bodyPr>
              <a:spAutoFit/>
            </a:bodyPr>
            <a:lstStyle/>
            <a:p>
              <a:pPr eaLnBrk="0" hangingPunct="0"/>
              <a:r>
                <a:rPr lang="en-US" sz="1600"/>
                <a:t>execute</a:t>
              </a:r>
            </a:p>
          </p:txBody>
        </p:sp>
        <p:sp>
          <p:nvSpPr>
            <p:cNvPr id="20498" name="Line 8"/>
            <p:cNvSpPr>
              <a:spLocks noChangeShapeType="1"/>
            </p:cNvSpPr>
            <p:nvPr/>
          </p:nvSpPr>
          <p:spPr bwMode="auto">
            <a:xfrm>
              <a:off x="2531" y="2107"/>
              <a:ext cx="359" cy="0"/>
            </a:xfrm>
            <a:prstGeom prst="line">
              <a:avLst/>
            </a:prstGeom>
            <a:noFill/>
            <a:ln w="19050">
              <a:solidFill>
                <a:schemeClr val="tx1"/>
              </a:solidFill>
              <a:round/>
              <a:headEnd/>
              <a:tailEnd type="triangle" w="med" len="med"/>
            </a:ln>
          </p:spPr>
          <p:txBody>
            <a:bodyPr wrap="none" anchor="ctr"/>
            <a:lstStyle/>
            <a:p>
              <a:endParaRPr lang="en-US"/>
            </a:p>
          </p:txBody>
        </p:sp>
        <p:sp>
          <p:nvSpPr>
            <p:cNvPr id="20499" name="Line 9"/>
            <p:cNvSpPr>
              <a:spLocks noChangeShapeType="1"/>
            </p:cNvSpPr>
            <p:nvPr/>
          </p:nvSpPr>
          <p:spPr bwMode="auto">
            <a:xfrm>
              <a:off x="3032" y="2107"/>
              <a:ext cx="309" cy="0"/>
            </a:xfrm>
            <a:prstGeom prst="line">
              <a:avLst/>
            </a:prstGeom>
            <a:noFill/>
            <a:ln w="19050">
              <a:solidFill>
                <a:schemeClr val="tx1"/>
              </a:solidFill>
              <a:round/>
              <a:headEnd/>
              <a:tailEnd type="triangle" w="med" len="med"/>
            </a:ln>
          </p:spPr>
          <p:txBody>
            <a:bodyPr wrap="none" anchor="ctr"/>
            <a:lstStyle/>
            <a:p>
              <a:endParaRPr lang="en-US"/>
            </a:p>
          </p:txBody>
        </p:sp>
        <p:sp>
          <p:nvSpPr>
            <p:cNvPr id="20500" name="Text Box 10"/>
            <p:cNvSpPr txBox="1">
              <a:spLocks noChangeArrowheads="1"/>
            </p:cNvSpPr>
            <p:nvPr/>
          </p:nvSpPr>
          <p:spPr bwMode="auto">
            <a:xfrm>
              <a:off x="2653" y="2180"/>
              <a:ext cx="703" cy="252"/>
            </a:xfrm>
            <a:prstGeom prst="rect">
              <a:avLst/>
            </a:prstGeom>
            <a:noFill/>
            <a:ln w="19050">
              <a:noFill/>
              <a:miter lim="800000"/>
              <a:headEnd/>
              <a:tailEnd/>
            </a:ln>
          </p:spPr>
          <p:txBody>
            <a:bodyPr>
              <a:spAutoFit/>
            </a:bodyPr>
            <a:lstStyle/>
            <a:p>
              <a:pPr algn="ctr" eaLnBrk="0" hangingPunct="0"/>
              <a:r>
                <a:rPr lang="en-US" dirty="0" smtClean="0"/>
                <a:t>d2e</a:t>
              </a:r>
              <a:endParaRPr lang="en-US" dirty="0"/>
            </a:p>
          </p:txBody>
        </p:sp>
        <p:sp>
          <p:nvSpPr>
            <p:cNvPr id="20501" name="Rectangle 11"/>
            <p:cNvSpPr>
              <a:spLocks noChangeArrowheads="1"/>
            </p:cNvSpPr>
            <p:nvPr/>
          </p:nvSpPr>
          <p:spPr bwMode="auto">
            <a:xfrm>
              <a:off x="2887" y="1981"/>
              <a:ext cx="110" cy="247"/>
            </a:xfrm>
            <a:prstGeom prst="rect">
              <a:avLst/>
            </a:prstGeom>
            <a:solidFill>
              <a:schemeClr val="bg1"/>
            </a:solidFill>
            <a:ln w="9525">
              <a:solidFill>
                <a:srgbClr val="FF0000"/>
              </a:solidFill>
              <a:miter lim="800000"/>
              <a:headEnd/>
              <a:tailEnd/>
            </a:ln>
          </p:spPr>
          <p:txBody>
            <a:bodyPr wrap="none" anchor="ctr"/>
            <a:lstStyle/>
            <a:p>
              <a:endParaRPr lang="en-US"/>
            </a:p>
          </p:txBody>
        </p:sp>
      </p:grpSp>
      <p:sp>
        <p:nvSpPr>
          <p:cNvPr id="20483" name="Rectangle 12"/>
          <p:cNvSpPr>
            <a:spLocks noChangeArrowheads="1"/>
          </p:cNvSpPr>
          <p:nvPr/>
        </p:nvSpPr>
        <p:spPr bwMode="auto">
          <a:xfrm>
            <a:off x="3814763" y="2641600"/>
            <a:ext cx="584200" cy="1006475"/>
          </a:xfrm>
          <a:prstGeom prst="rect">
            <a:avLst/>
          </a:prstGeom>
          <a:noFill/>
          <a:ln w="9525">
            <a:solidFill>
              <a:srgbClr val="FF0000"/>
            </a:solidFill>
            <a:miter lim="800000"/>
            <a:headEnd/>
            <a:tailEnd/>
          </a:ln>
        </p:spPr>
        <p:txBody>
          <a:bodyPr wrap="none" anchor="ctr"/>
          <a:lstStyle/>
          <a:p>
            <a:endParaRPr lang="en-US"/>
          </a:p>
        </p:txBody>
      </p:sp>
      <p:sp>
        <p:nvSpPr>
          <p:cNvPr id="20484" name="Rectangle 13"/>
          <p:cNvSpPr>
            <a:spLocks noChangeArrowheads="1"/>
          </p:cNvSpPr>
          <p:nvPr/>
        </p:nvSpPr>
        <p:spPr bwMode="auto">
          <a:xfrm>
            <a:off x="1520825" y="2590800"/>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endParaRPr lang="en-US"/>
          </a:p>
        </p:txBody>
      </p:sp>
      <p:sp>
        <p:nvSpPr>
          <p:cNvPr id="1816590" name="Rectangle 14" descr="Rectangle: Click to edit Master text styles&#10;Second level&#10;Third level&#10;Fourth level&#10;Fifth level"/>
          <p:cNvSpPr>
            <a:spLocks noChangeArrowheads="1"/>
          </p:cNvSpPr>
          <p:nvPr/>
        </p:nvSpPr>
        <p:spPr bwMode="auto">
          <a:xfrm>
            <a:off x="865188" y="3805238"/>
            <a:ext cx="7975600" cy="1304925"/>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None/>
            </a:pPr>
            <a:r>
              <a:rPr lang="en-US" dirty="0"/>
              <a:t>			I</a:t>
            </a:r>
            <a:r>
              <a:rPr lang="en-US" baseline="-25000" dirty="0"/>
              <a:t>1</a:t>
            </a:r>
            <a:r>
              <a:rPr lang="en-US" dirty="0"/>
              <a:t>	</a:t>
            </a:r>
            <a:r>
              <a:rPr lang="en-US" dirty="0" smtClean="0"/>
              <a:t>R1 </a:t>
            </a:r>
            <a:r>
              <a:rPr lang="en-US" dirty="0" smtClean="0">
                <a:sym typeface="Symbol" panose="05050102010706020507" pitchFamily="18" charset="2"/>
              </a:rPr>
              <a:t></a:t>
            </a:r>
            <a:r>
              <a:rPr lang="en-US" dirty="0" smtClean="0"/>
              <a:t>  R2+R3</a:t>
            </a:r>
            <a:endParaRPr lang="en-US" dirty="0"/>
          </a:p>
          <a:p>
            <a:pPr marL="342900" indent="-342900">
              <a:spcBef>
                <a:spcPct val="20000"/>
              </a:spcBef>
              <a:buClr>
                <a:schemeClr val="hlink"/>
              </a:buClr>
              <a:buSzPct val="110000"/>
              <a:buFont typeface="Wingdings" pitchFamily="2" charset="2"/>
              <a:buNone/>
            </a:pPr>
            <a:r>
              <a:rPr lang="en-US" dirty="0"/>
              <a:t>			I</a:t>
            </a:r>
            <a:r>
              <a:rPr lang="en-US" baseline="-25000" dirty="0"/>
              <a:t>2</a:t>
            </a:r>
            <a:r>
              <a:rPr lang="en-US" dirty="0"/>
              <a:t>	R4 </a:t>
            </a:r>
            <a:r>
              <a:rPr lang="en-US" dirty="0" smtClean="0">
                <a:sym typeface="Symbol" panose="05050102010706020507" pitchFamily="18" charset="2"/>
              </a:rPr>
              <a:t></a:t>
            </a:r>
            <a:r>
              <a:rPr lang="en-US" dirty="0" smtClean="0"/>
              <a:t>  R1+R2</a:t>
            </a:r>
            <a:endParaRPr lang="en-US" dirty="0"/>
          </a:p>
          <a:p>
            <a:pPr marL="342900" indent="-342900">
              <a:spcBef>
                <a:spcPct val="20000"/>
              </a:spcBef>
              <a:buClr>
                <a:schemeClr val="hlink"/>
              </a:buClr>
              <a:buSzPct val="110000"/>
              <a:buFont typeface="Wingdings" pitchFamily="2" charset="2"/>
              <a:buNone/>
            </a:pPr>
            <a:r>
              <a:rPr lang="en-US" dirty="0"/>
              <a:t>	I</a:t>
            </a:r>
            <a:r>
              <a:rPr lang="en-US" baseline="-25000" dirty="0"/>
              <a:t>2</a:t>
            </a:r>
            <a:r>
              <a:rPr lang="en-US" dirty="0"/>
              <a:t> must be stalled until I</a:t>
            </a:r>
            <a:r>
              <a:rPr lang="en-US" baseline="-25000" dirty="0"/>
              <a:t>1</a:t>
            </a:r>
            <a:r>
              <a:rPr lang="en-US" dirty="0"/>
              <a:t> updates the register file</a:t>
            </a:r>
          </a:p>
        </p:txBody>
      </p:sp>
      <p:sp>
        <p:nvSpPr>
          <p:cNvPr id="20486" name="Text Box 15"/>
          <p:cNvSpPr txBox="1">
            <a:spLocks noChangeArrowheads="1"/>
          </p:cNvSpPr>
          <p:nvPr/>
        </p:nvSpPr>
        <p:spPr bwMode="auto">
          <a:xfrm>
            <a:off x="6499225"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pc</a:t>
            </a:r>
          </a:p>
        </p:txBody>
      </p:sp>
      <p:sp>
        <p:nvSpPr>
          <p:cNvPr id="20487" name="Text Box 16"/>
          <p:cNvSpPr txBox="1">
            <a:spLocks noChangeArrowheads="1"/>
          </p:cNvSpPr>
          <p:nvPr/>
        </p:nvSpPr>
        <p:spPr bwMode="auto">
          <a:xfrm>
            <a:off x="7188200"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rf</a:t>
            </a:r>
          </a:p>
        </p:txBody>
      </p:sp>
      <p:sp>
        <p:nvSpPr>
          <p:cNvPr id="20488" name="Text Box 17"/>
          <p:cNvSpPr txBox="1">
            <a:spLocks noChangeArrowheads="1"/>
          </p:cNvSpPr>
          <p:nvPr/>
        </p:nvSpPr>
        <p:spPr bwMode="auto">
          <a:xfrm>
            <a:off x="7877175" y="1528763"/>
            <a:ext cx="1017588" cy="493712"/>
          </a:xfrm>
          <a:prstGeom prst="rect">
            <a:avLst/>
          </a:prstGeom>
          <a:solidFill>
            <a:schemeClr val="bg1"/>
          </a:solidFill>
          <a:ln w="19050">
            <a:solidFill>
              <a:srgbClr val="FF0000"/>
            </a:solidFill>
            <a:miter lim="800000"/>
            <a:headEnd/>
            <a:tailEnd/>
          </a:ln>
        </p:spPr>
        <p:txBody>
          <a:bodyPr tIns="91440" bIns="91440" anchor="ctr">
            <a:spAutoFit/>
          </a:bodyPr>
          <a:lstStyle/>
          <a:p>
            <a:pPr algn="ctr" eaLnBrk="0" hangingPunct="0"/>
            <a:r>
              <a:rPr lang="en-US"/>
              <a:t>dMem</a:t>
            </a:r>
          </a:p>
        </p:txBody>
      </p:sp>
      <p:sp>
        <p:nvSpPr>
          <p:cNvPr id="1816594" name="Rectangle 18"/>
          <p:cNvSpPr>
            <a:spLocks noChangeArrowheads="1"/>
          </p:cNvSpPr>
          <p:nvPr/>
        </p:nvSpPr>
        <p:spPr bwMode="auto">
          <a:xfrm>
            <a:off x="1520825" y="5083175"/>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p>
        </p:txBody>
      </p:sp>
      <p:sp>
        <p:nvSpPr>
          <p:cNvPr id="1816595" name="Line 19"/>
          <p:cNvSpPr>
            <a:spLocks noChangeShapeType="1"/>
          </p:cNvSpPr>
          <p:nvPr/>
        </p:nvSpPr>
        <p:spPr bwMode="auto">
          <a:xfrm>
            <a:off x="4000499" y="4106863"/>
            <a:ext cx="676275" cy="152398"/>
          </a:xfrm>
          <a:prstGeom prst="line">
            <a:avLst/>
          </a:prstGeom>
          <a:noFill/>
          <a:ln w="9525">
            <a:solidFill>
              <a:srgbClr val="FF0000"/>
            </a:solidFill>
            <a:round/>
            <a:headEnd/>
            <a:tailEnd type="triangle" w="med" len="med"/>
          </a:ln>
        </p:spPr>
        <p:txBody>
          <a:bodyPr/>
          <a:lstStyle/>
          <a:p>
            <a:endParaRPr lang="en-US"/>
          </a:p>
        </p:txBody>
      </p:sp>
      <p:sp>
        <p:nvSpPr>
          <p:cNvPr id="2" name="Date Placeholder 1"/>
          <p:cNvSpPr>
            <a:spLocks noGrp="1"/>
          </p:cNvSpPr>
          <p:nvPr>
            <p:ph type="dt" sz="half" idx="10"/>
          </p:nvPr>
        </p:nvSpPr>
        <p:spPr/>
        <p:txBody>
          <a:bodyPr/>
          <a:lstStyle/>
          <a:p>
            <a:pPr>
              <a:defRPr/>
            </a:pPr>
            <a:r>
              <a:rPr lang="en-US" smtClean="0"/>
              <a:t>October 16,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4</a:t>
            </a:fld>
            <a:endParaRPr lang="en-US" dirty="0"/>
          </a:p>
        </p:txBody>
      </p:sp>
    </p:spTree>
    <p:extLst>
      <p:ext uri="{BB962C8B-B14F-4D97-AF65-F5344CB8AC3E}">
        <p14:creationId xmlns:p14="http://schemas.microsoft.com/office/powerpoint/2010/main" val="235154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65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659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659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16595"/>
                                        </p:tgtEl>
                                        <p:attrNameLst>
                                          <p:attrName>style.visibility</p:attrName>
                                        </p:attrNameLst>
                                      </p:cBhvr>
                                      <p:to>
                                        <p:strVal val="visible"/>
                                      </p:to>
                                    </p:set>
                                    <p:animEffect transition="in" filter="wipe(left)">
                                      <p:cBhvr>
                                        <p:cTn id="17" dur="1000"/>
                                        <p:tgtEl>
                                          <p:spTgt spid="181659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16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90" grpId="0" build="p"/>
      <p:bldP spid="1816594" grpId="0"/>
      <p:bldP spid="181659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Dealing with data hazards</a:t>
            </a:r>
            <a:endParaRPr lang="en-US" sz="4000" dirty="0"/>
          </a:p>
        </p:txBody>
      </p:sp>
      <p:sp>
        <p:nvSpPr>
          <p:cNvPr id="3" name="Content Placeholder 2"/>
          <p:cNvSpPr>
            <a:spLocks noGrp="1"/>
          </p:cNvSpPr>
          <p:nvPr>
            <p:ph idx="1"/>
          </p:nvPr>
        </p:nvSpPr>
        <p:spPr>
          <a:xfrm>
            <a:off x="583010" y="1511580"/>
            <a:ext cx="7772400" cy="4114800"/>
          </a:xfrm>
        </p:spPr>
        <p:txBody>
          <a:bodyPr/>
          <a:lstStyle/>
          <a:p>
            <a:r>
              <a:rPr lang="en-US" sz="2400" dirty="0" smtClean="0"/>
              <a:t>Keep track of instructions in the pipeline and determine if the register values to be fetched are stale, i.e., will be modified by some older instruction still in the pipeline. This condition is referred to as a read-after-write (RAW) hazard</a:t>
            </a:r>
          </a:p>
          <a:p>
            <a:r>
              <a:rPr lang="en-US" sz="2400" dirty="0" smtClean="0"/>
              <a:t>Stall the Fetch from dispatching the instruction as long as RAW hazard prevails</a:t>
            </a:r>
          </a:p>
          <a:p>
            <a:r>
              <a:rPr lang="en-US" sz="2400" dirty="0" smtClean="0"/>
              <a:t>RAW hazard will disappear as the pipeline drains</a:t>
            </a:r>
          </a:p>
          <a:p>
            <a:endParaRPr lang="en-US" sz="2400" dirty="0"/>
          </a:p>
        </p:txBody>
      </p:sp>
      <p:sp>
        <p:nvSpPr>
          <p:cNvPr id="7" name="TextBox 6"/>
          <p:cNvSpPr txBox="1"/>
          <p:nvPr/>
        </p:nvSpPr>
        <p:spPr>
          <a:xfrm>
            <a:off x="2073348" y="5380072"/>
            <a:ext cx="6453964" cy="1200329"/>
          </a:xfrm>
          <a:prstGeom prst="rect">
            <a:avLst/>
          </a:prstGeom>
          <a:noFill/>
        </p:spPr>
        <p:txBody>
          <a:bodyPr wrap="square" rtlCol="0">
            <a:spAutoFit/>
          </a:bodyPr>
          <a:lstStyle/>
          <a:p>
            <a:r>
              <a:rPr lang="en-US" sz="2400" dirty="0" smtClean="0"/>
              <a:t>Scoreboard: A data structure to keep track of the instructions in the pipeline beyond the Fetch stage </a:t>
            </a:r>
            <a:endParaRPr lang="en-US" sz="2400" dirty="0"/>
          </a:p>
        </p:txBody>
      </p:sp>
      <p:sp>
        <p:nvSpPr>
          <p:cNvPr id="4" name="Date Placeholder 3"/>
          <p:cNvSpPr>
            <a:spLocks noGrp="1"/>
          </p:cNvSpPr>
          <p:nvPr>
            <p:ph type="dt" sz="half" idx="10"/>
          </p:nvPr>
        </p:nvSpPr>
        <p:spPr/>
        <p:txBody>
          <a:bodyPr/>
          <a:lstStyle/>
          <a:p>
            <a:pPr>
              <a:defRPr/>
            </a:pPr>
            <a:r>
              <a:rPr lang="en-US" smtClean="0"/>
              <a:t>October 16, 2017</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http://csg.csail.mit.edu/6.175</a:t>
            </a:r>
            <a:endParaRPr lang="en-US" dirty="0"/>
          </a:p>
        </p:txBody>
      </p:sp>
      <p:sp>
        <p:nvSpPr>
          <p:cNvPr id="10" name="Slide Number Placeholder 9"/>
          <p:cNvSpPr>
            <a:spLocks noGrp="1"/>
          </p:cNvSpPr>
          <p:nvPr>
            <p:ph type="sldNum" sz="quarter" idx="11"/>
          </p:nvPr>
        </p:nvSpPr>
        <p:spPr/>
        <p:txBody>
          <a:bodyPr/>
          <a:lstStyle/>
          <a:p>
            <a:pPr>
              <a:defRPr/>
            </a:pPr>
            <a:r>
              <a:rPr lang="en-US" smtClean="0"/>
              <a:t>L13-</a:t>
            </a:r>
            <a:fld id="{D02EE386-C9BD-4FB7-9577-6096B5320EC4}" type="slidenum">
              <a:rPr lang="en-US" smtClean="0"/>
              <a:pPr>
                <a:defRPr/>
              </a:pPr>
              <a:t>5</a:t>
            </a:fld>
            <a:endParaRPr lang="en-US" dirty="0"/>
          </a:p>
        </p:txBody>
      </p:sp>
    </p:spTree>
    <p:extLst>
      <p:ext uri="{BB962C8B-B14F-4D97-AF65-F5344CB8AC3E}">
        <p14:creationId xmlns:p14="http://schemas.microsoft.com/office/powerpoint/2010/main" val="10006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Data Hazard</a:t>
            </a:r>
          </a:p>
        </p:txBody>
      </p:sp>
      <p:sp>
        <p:nvSpPr>
          <p:cNvPr id="24578" name="Content Placeholder 2" descr="Rectangle: Click to edit Master text styles&#10;Second level&#10;Third level&#10;Fourth level&#10;Fifth level"/>
          <p:cNvSpPr>
            <a:spLocks noGrp="1"/>
          </p:cNvSpPr>
          <p:nvPr>
            <p:ph idx="1"/>
          </p:nvPr>
        </p:nvSpPr>
        <p:spPr>
          <a:xfrm>
            <a:off x="623888" y="1525588"/>
            <a:ext cx="7772400" cy="2865659"/>
          </a:xfrm>
        </p:spPr>
        <p:txBody>
          <a:bodyPr/>
          <a:lstStyle/>
          <a:p>
            <a:r>
              <a:rPr lang="en-US" sz="2400" dirty="0" smtClean="0">
                <a:cs typeface="Courier New" pitchFamily="49" charset="0"/>
              </a:rPr>
              <a:t>Data </a:t>
            </a:r>
            <a:r>
              <a:rPr lang="en-US" sz="2400" dirty="0">
                <a:cs typeface="Courier New" pitchFamily="49" charset="0"/>
              </a:rPr>
              <a:t>hazard </a:t>
            </a:r>
            <a:r>
              <a:rPr lang="en-US" sz="2400" dirty="0" smtClean="0">
                <a:cs typeface="Courier New" pitchFamily="49" charset="0"/>
              </a:rPr>
              <a:t>depends upon the match between the source registers of the fetched instruction and the destination register of an instruction already in the pipeline</a:t>
            </a:r>
            <a:endParaRPr lang="en-US" sz="2400" dirty="0"/>
          </a:p>
          <a:p>
            <a:r>
              <a:rPr lang="en-US" sz="2400" dirty="0" smtClean="0">
                <a:cs typeface="Courier New" pitchFamily="49" charset="0"/>
              </a:rPr>
              <a:t>Both the source and destination registers must be Valid for a hazard to exist</a:t>
            </a:r>
          </a:p>
        </p:txBody>
      </p:sp>
      <p:sp>
        <p:nvSpPr>
          <p:cNvPr id="8" name="Rectangle 7"/>
          <p:cNvSpPr/>
          <p:nvPr/>
        </p:nvSpPr>
        <p:spPr>
          <a:xfrm>
            <a:off x="1000201" y="4012282"/>
            <a:ext cx="7792542" cy="2246769"/>
          </a:xfrm>
          <a:prstGeom prst="rect">
            <a:avLst/>
          </a:prstGeom>
          <a:ln>
            <a:solidFill>
              <a:srgbClr val="FF0000"/>
            </a:solidFill>
          </a:ln>
        </p:spPr>
        <p:txBody>
          <a:bodyPr wrap="square">
            <a:spAutoFit/>
          </a:bodyPr>
          <a:lstStyle/>
          <a:p>
            <a:r>
              <a:rPr lang="en-US" b="1" dirty="0">
                <a:latin typeface="Courier New" pitchFamily="49" charset="0"/>
                <a:cs typeface="Courier New" pitchFamily="49" charset="0"/>
              </a:rPr>
              <a:t>function</a:t>
            </a:r>
            <a:r>
              <a:rPr lang="en-US" dirty="0">
                <a:latin typeface="Courier New" pitchFamily="49" charset="0"/>
                <a:cs typeface="Courier New" pitchFamily="49" charset="0"/>
              </a:rPr>
              <a:t> </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isFound</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x,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y);</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(x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a:latin typeface="Courier New" pitchFamily="49" charset="0"/>
                <a:cs typeface="Courier New" pitchFamily="49" charset="0"/>
              </a:rPr>
              <a:t>.xv &amp;&amp;&amp; </a:t>
            </a:r>
            <a:r>
              <a:rPr lang="en-US" dirty="0" smtClean="0">
                <a:latin typeface="Courier New" pitchFamily="49" charset="0"/>
                <a:cs typeface="Courier New" pitchFamily="49" charset="0"/>
              </a:rPr>
              <a:t>y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err="1" smtClean="0">
                <a:latin typeface="Courier New" pitchFamily="49" charset="0"/>
                <a:cs typeface="Courier New" pitchFamily="49" charset="0"/>
              </a:rPr>
              <a:t>yv</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&amp;&amp;&amp; </a:t>
            </a:r>
            <a:r>
              <a:rPr lang="en-US" dirty="0" err="1" smtClean="0">
                <a:latin typeface="Courier New" pitchFamily="49" charset="0"/>
                <a:cs typeface="Courier New" pitchFamily="49" charset="0"/>
              </a:rPr>
              <a:t>yv</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xv)</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True;</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smtClean="0">
                <a:latin typeface="Courier New" pitchFamily="49" charset="0"/>
                <a:cs typeface="Courier New" pitchFamily="49" charset="0"/>
              </a:rPr>
              <a:t>else</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False;</a:t>
            </a:r>
          </a:p>
          <a:p>
            <a:r>
              <a:rPr lang="en-US" b="1" dirty="0" err="1" smtClean="0">
                <a:latin typeface="Courier New" pitchFamily="49" charset="0"/>
                <a:cs typeface="Courier New" pitchFamily="49" charset="0"/>
              </a:rPr>
              <a:t>endfunction</a:t>
            </a:r>
            <a:endParaRPr lang="en-US" b="1" dirty="0">
              <a:latin typeface="Courier New" pitchFamily="49" charset="0"/>
              <a:cs typeface="Courier New" pitchFamily="49" charset="0"/>
            </a:endParaRPr>
          </a:p>
        </p:txBody>
      </p:sp>
      <p:sp>
        <p:nvSpPr>
          <p:cNvPr id="2" name="Date Placeholder 1"/>
          <p:cNvSpPr>
            <a:spLocks noGrp="1"/>
          </p:cNvSpPr>
          <p:nvPr>
            <p:ph type="dt" sz="half" idx="10"/>
          </p:nvPr>
        </p:nvSpPr>
        <p:spPr/>
        <p:txBody>
          <a:bodyPr/>
          <a:lstStyle/>
          <a:p>
            <a:pPr>
              <a:defRPr/>
            </a:pPr>
            <a:r>
              <a:rPr lang="en-US" smtClean="0"/>
              <a:t>October 16,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6</a:t>
            </a:fld>
            <a:endParaRPr lang="en-US" dirty="0"/>
          </a:p>
        </p:txBody>
      </p:sp>
    </p:spTree>
    <p:extLst>
      <p:ext uri="{BB962C8B-B14F-4D97-AF65-F5344CB8AC3E}">
        <p14:creationId xmlns:p14="http://schemas.microsoft.com/office/powerpoint/2010/main" val="35760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4000" smtClean="0"/>
              <a:t>Scoreboard: Keeping track of instructions in execution</a:t>
            </a:r>
          </a:p>
        </p:txBody>
      </p:sp>
      <p:sp>
        <p:nvSpPr>
          <p:cNvPr id="25602" name="Content Placeholder 2" descr="Rectangle: Click to edit Master text styles&#10;Second level&#10;Third level&#10;Fourth level&#10;Fifth level"/>
          <p:cNvSpPr>
            <a:spLocks noGrp="1"/>
          </p:cNvSpPr>
          <p:nvPr>
            <p:ph idx="1"/>
          </p:nvPr>
        </p:nvSpPr>
        <p:spPr>
          <a:xfrm>
            <a:off x="623888" y="1525588"/>
            <a:ext cx="7772400" cy="4114800"/>
          </a:xfrm>
        </p:spPr>
        <p:txBody>
          <a:bodyPr/>
          <a:lstStyle/>
          <a:p>
            <a:r>
              <a:rPr lang="en-US" sz="2400" dirty="0" smtClean="0"/>
              <a:t>Scoreboard: a data structure to keep track of the destination registers of the instructions beyond the fetch stage</a:t>
            </a:r>
          </a:p>
          <a:p>
            <a:pPr lvl="1"/>
            <a:r>
              <a:rPr lang="en-US" sz="2000" i="1" dirty="0" smtClean="0"/>
              <a:t>method insert: </a:t>
            </a:r>
            <a:r>
              <a:rPr lang="en-US" sz="2000" dirty="0" smtClean="0"/>
              <a:t>inserts the destination (if any) of an instruction in the scoreboard when the instruction is decoded</a:t>
            </a:r>
          </a:p>
          <a:p>
            <a:pPr lvl="1"/>
            <a:r>
              <a:rPr lang="en-US" sz="2000" i="1" dirty="0" smtClean="0"/>
              <a:t>method search1(</a:t>
            </a:r>
            <a:r>
              <a:rPr lang="en-US" sz="2000" i="1" dirty="0" err="1" smtClean="0"/>
              <a:t>src</a:t>
            </a:r>
            <a:r>
              <a:rPr lang="en-US" sz="2000" i="1" dirty="0" smtClean="0"/>
              <a:t>):</a:t>
            </a:r>
            <a:r>
              <a:rPr lang="en-US" sz="2000" dirty="0" smtClean="0"/>
              <a:t> searches the scoreboard for a data hazard</a:t>
            </a:r>
          </a:p>
          <a:p>
            <a:pPr lvl="1"/>
            <a:r>
              <a:rPr lang="en-US" sz="2000" i="1" dirty="0"/>
              <a:t>method </a:t>
            </a:r>
            <a:r>
              <a:rPr lang="en-US" sz="2000" i="1" dirty="0" smtClean="0"/>
              <a:t>search2(</a:t>
            </a:r>
            <a:r>
              <a:rPr lang="en-US" sz="2000" i="1" dirty="0" err="1" smtClean="0"/>
              <a:t>src</a:t>
            </a:r>
            <a:r>
              <a:rPr lang="en-US" sz="2000" i="1" dirty="0"/>
              <a:t>):</a:t>
            </a:r>
            <a:r>
              <a:rPr lang="en-US" sz="2000" dirty="0"/>
              <a:t> </a:t>
            </a:r>
            <a:r>
              <a:rPr lang="en-US" sz="2000" dirty="0" smtClean="0"/>
              <a:t>same as </a:t>
            </a:r>
            <a:r>
              <a:rPr lang="en-US" sz="2000" i="1" dirty="0" smtClean="0"/>
              <a:t>search1</a:t>
            </a:r>
            <a:r>
              <a:rPr lang="en-US" sz="2000" dirty="0" smtClean="0"/>
              <a:t> </a:t>
            </a:r>
          </a:p>
          <a:p>
            <a:pPr lvl="1"/>
            <a:r>
              <a:rPr lang="en-US" sz="2000" i="1" dirty="0" smtClean="0"/>
              <a:t>method remove: </a:t>
            </a:r>
            <a:r>
              <a:rPr lang="en-US" sz="2000" dirty="0" smtClean="0"/>
              <a:t>deletes the oldest entry when an instruction commits</a:t>
            </a:r>
          </a:p>
        </p:txBody>
      </p:sp>
      <p:sp>
        <p:nvSpPr>
          <p:cNvPr id="2" name="Date Placeholder 1"/>
          <p:cNvSpPr>
            <a:spLocks noGrp="1"/>
          </p:cNvSpPr>
          <p:nvPr>
            <p:ph type="dt" sz="half" idx="10"/>
          </p:nvPr>
        </p:nvSpPr>
        <p:spPr/>
        <p:txBody>
          <a:bodyPr/>
          <a:lstStyle/>
          <a:p>
            <a:pPr>
              <a:defRPr/>
            </a:pPr>
            <a:r>
              <a:rPr lang="en-US" smtClean="0"/>
              <a:t>October 16,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7</a:t>
            </a:fld>
            <a:endParaRPr lang="en-US" dirty="0"/>
          </a:p>
        </p:txBody>
      </p:sp>
    </p:spTree>
    <p:extLst>
      <p:ext uri="{BB962C8B-B14F-4D97-AF65-F5344CB8AC3E}">
        <p14:creationId xmlns:p14="http://schemas.microsoft.com/office/powerpoint/2010/main" val="3944435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title" idx="4294967295"/>
          </p:nvPr>
        </p:nvSpPr>
        <p:spPr/>
        <p:txBody>
          <a:bodyPr/>
          <a:lstStyle/>
          <a:p>
            <a:pPr eaLnBrk="1" hangingPunct="1"/>
            <a:r>
              <a:rPr lang="en-US" sz="3600" dirty="0" smtClean="0"/>
              <a:t>2-Stage-DH pipeline:</a:t>
            </a:r>
            <a:br>
              <a:rPr lang="en-US" sz="3600" dirty="0" smtClean="0"/>
            </a:br>
            <a:r>
              <a:rPr lang="en-US" sz="3600" dirty="0" smtClean="0"/>
              <a:t>Scoreboard and Stall logic</a:t>
            </a:r>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2"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2534"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6" name="Line 8"/>
          <p:cNvSpPr>
            <a:spLocks noChangeShapeType="1"/>
          </p:cNvSpPr>
          <p:nvPr/>
        </p:nvSpPr>
        <p:spPr bwMode="auto">
          <a:xfrm flipV="1">
            <a:off x="3854450" y="4233863"/>
            <a:ext cx="1042988" cy="0"/>
          </a:xfrm>
          <a:prstGeom prst="line">
            <a:avLst/>
          </a:prstGeom>
          <a:noFill/>
          <a:ln w="25400">
            <a:solidFill>
              <a:schemeClr val="tx1"/>
            </a:solidFill>
            <a:round/>
            <a:headEnd type="none" w="med" len="med"/>
            <a:tailEnd type="triangle" w="med" len="med"/>
          </a:ln>
        </p:spPr>
        <p:txBody>
          <a:bodyPr/>
          <a:lstStyle/>
          <a:p>
            <a:endParaRPr lang="en-US"/>
          </a:p>
        </p:txBody>
      </p:sp>
      <p:sp>
        <p:nvSpPr>
          <p:cNvPr id="22537" name="Line 8"/>
          <p:cNvSpPr>
            <a:spLocks noChangeShapeType="1"/>
          </p:cNvSpPr>
          <p:nvPr/>
        </p:nvSpPr>
        <p:spPr bwMode="auto">
          <a:xfrm>
            <a:off x="4603750" y="3937000"/>
            <a:ext cx="292100" cy="0"/>
          </a:xfrm>
          <a:prstGeom prst="line">
            <a:avLst/>
          </a:prstGeom>
          <a:noFill/>
          <a:ln w="25400">
            <a:solidFill>
              <a:schemeClr val="tx1"/>
            </a:solidFill>
            <a:round/>
            <a:headEnd type="none" w="med" len="med"/>
            <a:tailEnd type="triangle" w="med" len="med"/>
          </a:ln>
        </p:spPr>
        <p:txBody>
          <a:bodyPr/>
          <a:lstStyle/>
          <a:p>
            <a:endParaRPr lang="en-US"/>
          </a:p>
        </p:txBody>
      </p:sp>
      <p:sp>
        <p:nvSpPr>
          <p:cNvPr id="22538" name="Line 8"/>
          <p:cNvSpPr>
            <a:spLocks noChangeShapeType="1"/>
          </p:cNvSpPr>
          <p:nvPr/>
        </p:nvSpPr>
        <p:spPr bwMode="auto">
          <a:xfrm>
            <a:off x="4445000" y="4084638"/>
            <a:ext cx="457200" cy="0"/>
          </a:xfrm>
          <a:prstGeom prst="line">
            <a:avLst/>
          </a:prstGeom>
          <a:noFill/>
          <a:ln w="25400">
            <a:solidFill>
              <a:schemeClr val="tx1"/>
            </a:solidFill>
            <a:round/>
            <a:headEnd type="none" w="med" len="med"/>
            <a:tailEnd type="triangle" w="med" len="med"/>
          </a:ln>
        </p:spPr>
        <p:txBody>
          <a:bodyPr/>
          <a:lstStyle/>
          <a:p>
            <a:endParaRPr lang="en-US"/>
          </a:p>
        </p:txBody>
      </p:sp>
      <p:sp>
        <p:nvSpPr>
          <p:cNvPr id="22539"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22540"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22541" name="Line 8"/>
          <p:cNvSpPr>
            <a:spLocks noChangeShapeType="1"/>
          </p:cNvSpPr>
          <p:nvPr/>
        </p:nvSpPr>
        <p:spPr bwMode="auto">
          <a:xfrm rot="5400000">
            <a:off x="1323975" y="4457701"/>
            <a:ext cx="841375" cy="0"/>
          </a:xfrm>
          <a:prstGeom prst="line">
            <a:avLst/>
          </a:prstGeom>
          <a:noFill/>
          <a:ln w="25400">
            <a:solidFill>
              <a:schemeClr val="tx1"/>
            </a:solidFill>
            <a:round/>
            <a:headEnd type="none" w="med" len="med"/>
            <a:tailEnd type="triangle" w="med" len="med"/>
          </a:ln>
        </p:spPr>
        <p:txBody>
          <a:bodyPr/>
          <a:lstStyle/>
          <a:p>
            <a:endParaRPr lang="en-US"/>
          </a:p>
        </p:txBody>
      </p:sp>
      <p:sp>
        <p:nvSpPr>
          <p:cNvPr id="22542"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22543"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med" len="med"/>
            <a:tailEnd type="none" w="med" len="med"/>
          </a:ln>
        </p:spPr>
        <p:txBody>
          <a:bodyPr/>
          <a:lstStyle/>
          <a:p>
            <a:endParaRPr lang="en-US"/>
          </a:p>
        </p:txBody>
      </p:sp>
      <p:grpSp>
        <p:nvGrpSpPr>
          <p:cNvPr id="22544" name="Group 20"/>
          <p:cNvGrpSpPr>
            <a:grpSpLocks/>
          </p:cNvGrpSpPr>
          <p:nvPr/>
        </p:nvGrpSpPr>
        <p:grpSpPr bwMode="auto">
          <a:xfrm>
            <a:off x="7058025" y="4003675"/>
            <a:ext cx="247650" cy="841375"/>
            <a:chOff x="1707" y="2541"/>
            <a:chExt cx="156" cy="530"/>
          </a:xfrm>
        </p:grpSpPr>
        <p:sp>
          <p:nvSpPr>
            <p:cNvPr id="22607"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608"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545"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22546"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22547" name="Line 27"/>
          <p:cNvSpPr>
            <a:spLocks noChangeShapeType="1"/>
          </p:cNvSpPr>
          <p:nvPr/>
        </p:nvSpPr>
        <p:spPr bwMode="auto">
          <a:xfrm flipH="1" flipV="1">
            <a:off x="4132263" y="2741613"/>
            <a:ext cx="0" cy="776287"/>
          </a:xfrm>
          <a:prstGeom prst="line">
            <a:avLst/>
          </a:prstGeom>
          <a:noFill/>
          <a:ln w="25400">
            <a:solidFill>
              <a:schemeClr val="tx1"/>
            </a:solidFill>
            <a:round/>
            <a:headEnd type="none" w="med" len="med"/>
            <a:tailEnd type="triangle" w="med" len="med"/>
          </a:ln>
        </p:spPr>
        <p:txBody>
          <a:bodyPr/>
          <a:lstStyle/>
          <a:p>
            <a:endParaRPr lang="en-US"/>
          </a:p>
        </p:txBody>
      </p:sp>
      <p:sp>
        <p:nvSpPr>
          <p:cNvPr id="22548" name="Line 28"/>
          <p:cNvSpPr>
            <a:spLocks noChangeShapeType="1"/>
          </p:cNvSpPr>
          <p:nvPr/>
        </p:nvSpPr>
        <p:spPr bwMode="auto">
          <a:xfrm flipH="1" flipV="1">
            <a:off x="4291013" y="2738438"/>
            <a:ext cx="0" cy="950912"/>
          </a:xfrm>
          <a:prstGeom prst="line">
            <a:avLst/>
          </a:prstGeom>
          <a:noFill/>
          <a:ln w="25400">
            <a:solidFill>
              <a:schemeClr val="tx1"/>
            </a:solidFill>
            <a:round/>
            <a:headEnd type="none" w="med" len="med"/>
            <a:tailEnd type="triangle" w="med" len="med"/>
          </a:ln>
        </p:spPr>
        <p:txBody>
          <a:bodyPr/>
          <a:lstStyle/>
          <a:p>
            <a:endParaRPr lang="en-US"/>
          </a:p>
        </p:txBody>
      </p:sp>
      <p:sp>
        <p:nvSpPr>
          <p:cNvPr id="22549"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0" name="Line 30"/>
          <p:cNvSpPr>
            <a:spLocks noChangeShapeType="1"/>
          </p:cNvSpPr>
          <p:nvPr/>
        </p:nvSpPr>
        <p:spPr bwMode="auto">
          <a:xfrm flipH="1" flipV="1">
            <a:off x="8032750" y="3289300"/>
            <a:ext cx="0" cy="1554163"/>
          </a:xfrm>
          <a:prstGeom prst="line">
            <a:avLst/>
          </a:prstGeom>
          <a:noFill/>
          <a:ln w="25400">
            <a:solidFill>
              <a:schemeClr val="tx1"/>
            </a:solidFill>
            <a:round/>
            <a:headEnd type="none" w="med" len="med"/>
            <a:tailEnd type="triangle" w="med" len="med"/>
          </a:ln>
        </p:spPr>
        <p:txBody>
          <a:bodyPr/>
          <a:lstStyle/>
          <a:p>
            <a:endParaRPr lang="en-US"/>
          </a:p>
        </p:txBody>
      </p:sp>
      <p:sp>
        <p:nvSpPr>
          <p:cNvPr id="22551" name="Line 31"/>
          <p:cNvSpPr>
            <a:spLocks noChangeShapeType="1"/>
          </p:cNvSpPr>
          <p:nvPr/>
        </p:nvSpPr>
        <p:spPr bwMode="auto">
          <a:xfrm flipH="1" flipV="1">
            <a:off x="7947025" y="2735263"/>
            <a:ext cx="0" cy="320675"/>
          </a:xfrm>
          <a:prstGeom prst="line">
            <a:avLst/>
          </a:prstGeom>
          <a:noFill/>
          <a:ln w="25400">
            <a:solidFill>
              <a:schemeClr val="tx1"/>
            </a:solidFill>
            <a:round/>
            <a:headEnd type="none" w="med" len="med"/>
            <a:tailEnd type="triangle" w="med" len="med"/>
          </a:ln>
        </p:spPr>
        <p:txBody>
          <a:bodyPr/>
          <a:lstStyle/>
          <a:p>
            <a:endParaRPr lang="en-US"/>
          </a:p>
        </p:txBody>
      </p:sp>
      <p:sp>
        <p:nvSpPr>
          <p:cNvPr id="22552"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22553" name="Line 33"/>
          <p:cNvSpPr>
            <a:spLocks noChangeShapeType="1"/>
          </p:cNvSpPr>
          <p:nvPr/>
        </p:nvSpPr>
        <p:spPr bwMode="auto">
          <a:xfrm flipH="1" flipV="1">
            <a:off x="7519988" y="2740025"/>
            <a:ext cx="0" cy="950913"/>
          </a:xfrm>
          <a:prstGeom prst="line">
            <a:avLst/>
          </a:prstGeom>
          <a:noFill/>
          <a:ln w="25400">
            <a:solidFill>
              <a:schemeClr val="tx1"/>
            </a:solidFill>
            <a:round/>
            <a:headEnd type="none" w="med" len="med"/>
            <a:tailEnd type="triangle" w="med" len="med"/>
          </a:ln>
        </p:spPr>
        <p:txBody>
          <a:bodyPr/>
          <a:lstStyle/>
          <a:p>
            <a:endParaRPr lang="en-US"/>
          </a:p>
        </p:txBody>
      </p:sp>
      <p:sp>
        <p:nvSpPr>
          <p:cNvPr id="22554"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22555" name="Line 35"/>
          <p:cNvSpPr>
            <a:spLocks noChangeShapeType="1"/>
          </p:cNvSpPr>
          <p:nvPr/>
        </p:nvSpPr>
        <p:spPr bwMode="auto">
          <a:xfrm flipH="1" flipV="1">
            <a:off x="7827963" y="3303588"/>
            <a:ext cx="0" cy="557212"/>
          </a:xfrm>
          <a:prstGeom prst="line">
            <a:avLst/>
          </a:prstGeom>
          <a:noFill/>
          <a:ln w="25400">
            <a:solidFill>
              <a:schemeClr val="tx1"/>
            </a:solidFill>
            <a:round/>
            <a:headEnd type="none" w="med" len="med"/>
            <a:tailEnd type="triangle" w="med" len="med"/>
          </a:ln>
        </p:spPr>
        <p:txBody>
          <a:bodyPr/>
          <a:lstStyle/>
          <a:p>
            <a:endParaRPr lang="en-US"/>
          </a:p>
        </p:txBody>
      </p:sp>
      <p:sp>
        <p:nvSpPr>
          <p:cNvPr id="22556"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7"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med" len="med"/>
            <a:tailEnd type="none" w="med" len="med"/>
          </a:ln>
        </p:spPr>
        <p:txBody>
          <a:bodyPr/>
          <a:lstStyle/>
          <a:p>
            <a:endParaRPr lang="en-US"/>
          </a:p>
        </p:txBody>
      </p:sp>
      <p:sp>
        <p:nvSpPr>
          <p:cNvPr id="22558"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med" len="med"/>
            <a:tailEnd type="none" w="med" len="med"/>
          </a:ln>
        </p:spPr>
        <p:txBody>
          <a:bodyPr/>
          <a:lstStyle/>
          <a:p>
            <a:endParaRPr lang="en-US"/>
          </a:p>
        </p:txBody>
      </p:sp>
      <p:sp>
        <p:nvSpPr>
          <p:cNvPr id="22559"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med" len="med"/>
            <a:tailEnd type="none" w="med" len="med"/>
          </a:ln>
        </p:spPr>
        <p:txBody>
          <a:bodyPr/>
          <a:lstStyle/>
          <a:p>
            <a:endParaRPr lang="en-US"/>
          </a:p>
        </p:txBody>
      </p:sp>
      <p:sp>
        <p:nvSpPr>
          <p:cNvPr id="22560"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22561" name="Line 8"/>
          <p:cNvSpPr>
            <a:spLocks noChangeShapeType="1"/>
          </p:cNvSpPr>
          <p:nvPr/>
        </p:nvSpPr>
        <p:spPr bwMode="auto">
          <a:xfrm>
            <a:off x="5354638" y="4108450"/>
            <a:ext cx="628650" cy="0"/>
          </a:xfrm>
          <a:prstGeom prst="line">
            <a:avLst/>
          </a:prstGeom>
          <a:noFill/>
          <a:ln w="25400">
            <a:solidFill>
              <a:schemeClr val="tx1"/>
            </a:solidFill>
            <a:round/>
            <a:headEnd type="none" w="med" len="med"/>
            <a:tailEnd type="triangle" w="med" len="med"/>
          </a:ln>
        </p:spPr>
        <p:txBody>
          <a:bodyPr/>
          <a:lstStyle/>
          <a:p>
            <a:endParaRPr lang="en-US"/>
          </a:p>
        </p:txBody>
      </p:sp>
      <p:sp>
        <p:nvSpPr>
          <p:cNvPr id="22562"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22605" name="Rectangle 17"/>
          <p:cNvSpPr>
            <a:spLocks noChangeArrowheads="1"/>
          </p:cNvSpPr>
          <p:nvPr/>
        </p:nvSpPr>
        <p:spPr bwMode="auto">
          <a:xfrm>
            <a:off x="4900613" y="3840163"/>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grpSp>
        <p:nvGrpSpPr>
          <p:cNvPr id="22564" name="Group 20"/>
          <p:cNvGrpSpPr>
            <a:grpSpLocks/>
          </p:cNvGrpSpPr>
          <p:nvPr/>
        </p:nvGrpSpPr>
        <p:grpSpPr bwMode="auto">
          <a:xfrm rot="5400000" flipH="1">
            <a:off x="1638300" y="2559050"/>
            <a:ext cx="395288" cy="598488"/>
            <a:chOff x="1707" y="2541"/>
            <a:chExt cx="156" cy="530"/>
          </a:xfrm>
        </p:grpSpPr>
        <p:sp>
          <p:nvSpPr>
            <p:cNvPr id="22603"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604"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grpSp>
        <p:nvGrpSpPr>
          <p:cNvPr id="22566" name="Group 77"/>
          <p:cNvGrpSpPr>
            <a:grpSpLocks/>
          </p:cNvGrpSpPr>
          <p:nvPr/>
        </p:nvGrpSpPr>
        <p:grpSpPr bwMode="auto">
          <a:xfrm>
            <a:off x="1193800" y="2039938"/>
            <a:ext cx="338138" cy="944562"/>
            <a:chOff x="680" y="1285"/>
            <a:chExt cx="285" cy="595"/>
          </a:xfrm>
        </p:grpSpPr>
        <p:sp>
          <p:nvSpPr>
            <p:cNvPr id="22599"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a:t>  </a:t>
              </a:r>
              <a:r>
                <a:rPr lang="en-US" sz="1400" dirty="0" smtClean="0"/>
                <a:t>epoch</a:t>
              </a:r>
              <a:endParaRPr lang="en-US" sz="1400" dirty="0"/>
            </a:p>
          </p:txBody>
        </p:sp>
        <p:sp>
          <p:nvSpPr>
            <p:cNvPr id="22600"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sp>
        <p:nvSpPr>
          <p:cNvPr id="22568" name="Line 49"/>
          <p:cNvSpPr>
            <a:spLocks noChangeShapeType="1"/>
          </p:cNvSpPr>
          <p:nvPr/>
        </p:nvSpPr>
        <p:spPr bwMode="auto">
          <a:xfrm flipH="1" flipV="1">
            <a:off x="2363788" y="3752850"/>
            <a:ext cx="0" cy="296863"/>
          </a:xfrm>
          <a:prstGeom prst="line">
            <a:avLst/>
          </a:prstGeom>
          <a:noFill/>
          <a:ln w="25400">
            <a:solidFill>
              <a:schemeClr val="tx1"/>
            </a:solidFill>
            <a:round/>
            <a:headEnd type="none" w="med" len="med"/>
            <a:tailEnd type="triangle" w="med" len="med"/>
          </a:ln>
        </p:spPr>
        <p:txBody>
          <a:bodyPr/>
          <a:lstStyle/>
          <a:p>
            <a:endParaRPr lang="en-US"/>
          </a:p>
        </p:txBody>
      </p:sp>
      <p:sp>
        <p:nvSpPr>
          <p:cNvPr id="22569"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22570" name="Group 20"/>
          <p:cNvGrpSpPr>
            <a:grpSpLocks/>
          </p:cNvGrpSpPr>
          <p:nvPr/>
        </p:nvGrpSpPr>
        <p:grpSpPr bwMode="auto">
          <a:xfrm rot="5400000" flipH="1">
            <a:off x="5831024" y="1913077"/>
            <a:ext cx="534713" cy="2493963"/>
            <a:chOff x="1707" y="2541"/>
            <a:chExt cx="155" cy="530"/>
          </a:xfrm>
        </p:grpSpPr>
        <p:sp>
          <p:nvSpPr>
            <p:cNvPr id="22595" name="Line 8"/>
            <p:cNvSpPr>
              <a:spLocks noChangeShapeType="1"/>
            </p:cNvSpPr>
            <p:nvPr/>
          </p:nvSpPr>
          <p:spPr bwMode="auto">
            <a:xfrm rot="16200000" flipH="1">
              <a:off x="1596" y="2806"/>
              <a:ext cx="530" cy="0"/>
            </a:xfrm>
            <a:prstGeom prst="line">
              <a:avLst/>
            </a:prstGeom>
            <a:noFill/>
            <a:ln w="25400">
              <a:solidFill>
                <a:schemeClr val="tx1"/>
              </a:solidFill>
              <a:round/>
              <a:headEnd type="none" w="med" len="med"/>
              <a:tailEnd type="none" w="med" len="med"/>
            </a:ln>
          </p:spPr>
          <p:txBody>
            <a:bodyPr/>
            <a:lstStyle/>
            <a:p>
              <a:endParaRPr lang="en-US"/>
            </a:p>
          </p:txBody>
        </p:sp>
        <p:sp>
          <p:nvSpPr>
            <p:cNvPr id="22596"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574" name="Line 8"/>
          <p:cNvSpPr>
            <a:spLocks noChangeShapeType="1"/>
          </p:cNvSpPr>
          <p:nvPr/>
        </p:nvSpPr>
        <p:spPr bwMode="auto">
          <a:xfrm flipH="1">
            <a:off x="2146830" y="2894013"/>
            <a:ext cx="2741612" cy="0"/>
          </a:xfrm>
          <a:prstGeom prst="line">
            <a:avLst/>
          </a:prstGeom>
          <a:noFill/>
          <a:ln w="25400">
            <a:solidFill>
              <a:schemeClr val="tx1"/>
            </a:solidFill>
            <a:round/>
            <a:headEnd/>
            <a:tailEnd type="none" w="lg" len="lg"/>
          </a:ln>
        </p:spPr>
        <p:txBody>
          <a:bodyPr/>
          <a:lstStyle/>
          <a:p>
            <a:endParaRPr lang="en-US"/>
          </a:p>
        </p:txBody>
      </p:sp>
      <p:sp>
        <p:nvSpPr>
          <p:cNvPr id="22575"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med" len="med"/>
            <a:tailEnd type="none" w="med" len="med"/>
          </a:ln>
        </p:spPr>
        <p:txBody>
          <a:bodyPr/>
          <a:lstStyle/>
          <a:p>
            <a:endParaRPr lang="en-US"/>
          </a:p>
        </p:txBody>
      </p:sp>
      <p:sp>
        <p:nvSpPr>
          <p:cNvPr id="22576"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22577"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22579" name="Line 27"/>
          <p:cNvSpPr>
            <a:spLocks noChangeShapeType="1"/>
          </p:cNvSpPr>
          <p:nvPr/>
        </p:nvSpPr>
        <p:spPr bwMode="auto">
          <a:xfrm>
            <a:off x="4132263" y="3522663"/>
            <a:ext cx="0" cy="1614487"/>
          </a:xfrm>
          <a:prstGeom prst="line">
            <a:avLst/>
          </a:prstGeom>
          <a:noFill/>
          <a:ln w="25400">
            <a:solidFill>
              <a:schemeClr val="tx1"/>
            </a:solidFill>
            <a:round/>
            <a:headEnd type="none" w="med" len="med"/>
            <a:tailEnd type="triangle" w="med" len="med"/>
          </a:ln>
        </p:spPr>
        <p:txBody>
          <a:bodyPr/>
          <a:lstStyle/>
          <a:p>
            <a:endParaRPr lang="en-US"/>
          </a:p>
        </p:txBody>
      </p:sp>
      <p:sp>
        <p:nvSpPr>
          <p:cNvPr id="22580" name="Line 28"/>
          <p:cNvSpPr>
            <a:spLocks noChangeShapeType="1"/>
          </p:cNvSpPr>
          <p:nvPr/>
        </p:nvSpPr>
        <p:spPr bwMode="auto">
          <a:xfrm flipH="1">
            <a:off x="4291013" y="3690938"/>
            <a:ext cx="0" cy="1446212"/>
          </a:xfrm>
          <a:prstGeom prst="line">
            <a:avLst/>
          </a:prstGeom>
          <a:noFill/>
          <a:ln w="25400">
            <a:solidFill>
              <a:schemeClr val="tx1"/>
            </a:solidFill>
            <a:round/>
            <a:headEnd type="none" w="med" len="med"/>
            <a:tailEnd type="triangle" w="med" len="med"/>
          </a:ln>
        </p:spPr>
        <p:txBody>
          <a:bodyPr/>
          <a:lstStyle/>
          <a:p>
            <a:endParaRPr lang="en-US"/>
          </a:p>
        </p:txBody>
      </p:sp>
      <p:sp>
        <p:nvSpPr>
          <p:cNvPr id="22583"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smtClean="0"/>
              <a:t>nap</a:t>
            </a:r>
            <a:endParaRPr lang="en-US" sz="1200" dirty="0"/>
          </a:p>
        </p:txBody>
      </p:sp>
      <p:sp>
        <p:nvSpPr>
          <p:cNvPr id="22584"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22585"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med" len="med"/>
            <a:tailEnd type="none" w="med" len="med"/>
          </a:ln>
        </p:spPr>
        <p:txBody>
          <a:bodyPr/>
          <a:lstStyle/>
          <a:p>
            <a:endParaRPr lang="en-US"/>
          </a:p>
        </p:txBody>
      </p:sp>
      <p:sp>
        <p:nvSpPr>
          <p:cNvPr id="22611" name="Rectangle 17"/>
          <p:cNvSpPr>
            <a:spLocks noChangeArrowheads="1"/>
          </p:cNvSpPr>
          <p:nvPr/>
        </p:nvSpPr>
        <p:spPr bwMode="auto">
          <a:xfrm>
            <a:off x="3795713" y="5135563"/>
            <a:ext cx="2881312" cy="5905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solidFill>
                  <a:srgbClr val="FF0000"/>
                </a:solidFill>
              </a:rPr>
              <a:t>scoreboard</a:t>
            </a:r>
          </a:p>
        </p:txBody>
      </p:sp>
      <p:sp>
        <p:nvSpPr>
          <p:cNvPr id="22613" name="Line 28"/>
          <p:cNvSpPr>
            <a:spLocks noChangeShapeType="1"/>
          </p:cNvSpPr>
          <p:nvPr/>
        </p:nvSpPr>
        <p:spPr bwMode="auto">
          <a:xfrm flipH="1">
            <a:off x="3929063" y="4233863"/>
            <a:ext cx="0" cy="904875"/>
          </a:xfrm>
          <a:prstGeom prst="line">
            <a:avLst/>
          </a:prstGeom>
          <a:noFill/>
          <a:ln w="25400">
            <a:solidFill>
              <a:schemeClr val="tx1"/>
            </a:solidFill>
            <a:round/>
            <a:headEnd type="none" w="med" len="med"/>
            <a:tailEnd type="triangle" w="med" len="med"/>
          </a:ln>
        </p:spPr>
        <p:txBody>
          <a:bodyPr/>
          <a:lstStyle/>
          <a:p>
            <a:endParaRPr lang="en-US"/>
          </a:p>
        </p:txBody>
      </p:sp>
      <p:sp>
        <p:nvSpPr>
          <p:cNvPr id="22614" name="Line 8"/>
          <p:cNvSpPr>
            <a:spLocks noChangeShapeType="1"/>
          </p:cNvSpPr>
          <p:nvPr/>
        </p:nvSpPr>
        <p:spPr bwMode="auto">
          <a:xfrm rot="5400000">
            <a:off x="6134100" y="4714876"/>
            <a:ext cx="841375" cy="0"/>
          </a:xfrm>
          <a:prstGeom prst="line">
            <a:avLst/>
          </a:prstGeom>
          <a:noFill/>
          <a:ln w="25400">
            <a:solidFill>
              <a:schemeClr val="tx1"/>
            </a:solidFill>
            <a:round/>
            <a:headEnd type="none" w="med" len="med"/>
            <a:tailEnd type="triangle" w="med" len="med"/>
          </a:ln>
        </p:spPr>
        <p:txBody>
          <a:bodyPr/>
          <a:lstStyle/>
          <a:p>
            <a:endParaRPr lang="en-US"/>
          </a:p>
        </p:txBody>
      </p:sp>
      <p:sp>
        <p:nvSpPr>
          <p:cNvPr id="22615" name="Line 31"/>
          <p:cNvSpPr>
            <a:spLocks noChangeShapeType="1"/>
          </p:cNvSpPr>
          <p:nvPr/>
        </p:nvSpPr>
        <p:spPr bwMode="auto">
          <a:xfrm flipH="1" flipV="1">
            <a:off x="5146675" y="4764088"/>
            <a:ext cx="0" cy="358775"/>
          </a:xfrm>
          <a:prstGeom prst="line">
            <a:avLst/>
          </a:prstGeom>
          <a:noFill/>
          <a:ln w="25400">
            <a:solidFill>
              <a:schemeClr val="tx1"/>
            </a:solidFill>
            <a:round/>
            <a:headEnd type="none" w="med" len="med"/>
            <a:tailEnd type="triangle" w="med" len="med"/>
          </a:ln>
        </p:spPr>
        <p:txBody>
          <a:bodyPr/>
          <a:lstStyle/>
          <a:p>
            <a:endParaRPr lang="en-US"/>
          </a:p>
        </p:txBody>
      </p:sp>
      <p:sp>
        <p:nvSpPr>
          <p:cNvPr id="2" name="TextBox 1"/>
          <p:cNvSpPr txBox="1"/>
          <p:nvPr/>
        </p:nvSpPr>
        <p:spPr>
          <a:xfrm>
            <a:off x="5300134" y="2937934"/>
            <a:ext cx="1172116" cy="400110"/>
          </a:xfrm>
          <a:prstGeom prst="rect">
            <a:avLst/>
          </a:prstGeom>
          <a:noFill/>
        </p:spPr>
        <p:txBody>
          <a:bodyPr wrap="none" rtlCol="0">
            <a:spAutoFit/>
          </a:bodyPr>
          <a:lstStyle/>
          <a:p>
            <a:r>
              <a:rPr lang="en-US" dirty="0" smtClean="0"/>
              <a:t>redirect</a:t>
            </a:r>
            <a:endParaRPr lang="en-US" dirty="0"/>
          </a:p>
        </p:txBody>
      </p:sp>
      <p:sp>
        <p:nvSpPr>
          <p:cNvPr id="6" name="Date Placeholder 5"/>
          <p:cNvSpPr>
            <a:spLocks noGrp="1"/>
          </p:cNvSpPr>
          <p:nvPr>
            <p:ph type="dt" sz="half" idx="10"/>
          </p:nvPr>
        </p:nvSpPr>
        <p:spPr/>
        <p:txBody>
          <a:bodyPr/>
          <a:lstStyle/>
          <a:p>
            <a:pPr>
              <a:defRPr/>
            </a:pPr>
            <a:r>
              <a:rPr lang="en-US" smtClean="0"/>
              <a:t>October 16, 2017</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8</a:t>
            </a:fld>
            <a:endParaRPr lang="en-US" dirty="0"/>
          </a:p>
        </p:txBody>
      </p:sp>
    </p:spTree>
    <p:extLst>
      <p:ext uri="{BB962C8B-B14F-4D97-AF65-F5344CB8AC3E}">
        <p14:creationId xmlns:p14="http://schemas.microsoft.com/office/powerpoint/2010/main" val="2796025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EHR#(2,Addr</a:t>
            </a:r>
            <a:r>
              <a:rPr lang="en-US" dirty="0">
                <a:latin typeface="Courier New" pitchFamily="49" charset="0"/>
                <a:cs typeface="Courier New" pitchFamily="49" charset="0"/>
              </a:rPr>
              <a:t>)        pc &lt;- </a:t>
            </a:r>
            <a:r>
              <a:rPr lang="en-US" dirty="0" err="1" smtClean="0">
                <a:latin typeface="Courier New" pitchFamily="49" charset="0"/>
                <a:cs typeface="Courier New" pitchFamily="49" charset="0"/>
              </a:rPr>
              <a:t>mkEHR</a:t>
            </a:r>
            <a:r>
              <a:rPr lang="en-US" dirty="0" smtClean="0">
                <a:latin typeface="Courier New" pitchFamily="49" charset="0"/>
                <a:cs typeface="Courier New" pitchFamily="49" charset="0"/>
              </a:rPr>
              <a:t>(U);</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latin typeface="Courier New" pitchFamily="49" charset="0"/>
                <a:cs typeface="Courier New" pitchFamily="49" charset="0"/>
              </a:rPr>
              <a:t>mkFifo</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#(Bool)    e</a:t>
            </a:r>
            <a:r>
              <a:rPr lang="en-US" dirty="0" smtClean="0">
                <a:latin typeface="Courier New" pitchFamily="49" charset="0"/>
                <a:cs typeface="Courier New" pitchFamily="49" charset="0"/>
              </a:rPr>
              <a:t>poch </a:t>
            </a:r>
            <a:r>
              <a:rPr lang="en-US" dirty="0">
                <a:latin typeface="Courier New" pitchFamily="49" charset="0"/>
                <a:cs typeface="Courier New" pitchFamily="49" charset="0"/>
              </a:rPr>
              <a:t>&lt;-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pPr>
            <a:r>
              <a:rPr lang="en-US" dirty="0" smtClean="0">
                <a:solidFill>
                  <a:srgbClr val="FF0000"/>
                </a:solidFill>
                <a:latin typeface="Courier New" pitchFamily="49" charset="0"/>
                <a:cs typeface="Courier New" pitchFamily="49" charset="0"/>
              </a:rPr>
              <a:t>  Scoreboard#(</a:t>
            </a:r>
            <a:r>
              <a:rPr lang="en-US" i="1" dirty="0" smtClean="0">
                <a:solidFill>
                  <a:srgbClr val="FF0000"/>
                </a:solidFill>
                <a:latin typeface="Courier New" pitchFamily="49" charset="0"/>
                <a:cs typeface="Courier New" pitchFamily="49" charset="0"/>
              </a:rPr>
              <a:t>n</a:t>
            </a:r>
            <a:r>
              <a:rPr lang="en-US" dirty="0" smtClean="0">
                <a:solidFill>
                  <a:srgbClr val="FF0000"/>
                </a:solidFill>
                <a:latin typeface="Courier New" pitchFamily="49" charset="0"/>
                <a:cs typeface="Courier New" pitchFamily="49" charset="0"/>
              </a:rPr>
              <a:t>) </a:t>
            </a:r>
            <a:r>
              <a:rPr lang="en-US" dirty="0" err="1">
                <a:solidFill>
                  <a:srgbClr val="FF0000"/>
                </a:solidFill>
                <a:latin typeface="Courier New" pitchFamily="49" charset="0"/>
                <a:cs typeface="Courier New" pitchFamily="49" charset="0"/>
              </a:rPr>
              <a:t>sb</a:t>
            </a:r>
            <a:r>
              <a:rPr lang="en-US" dirty="0">
                <a:solidFill>
                  <a:srgbClr val="FF0000"/>
                </a:solidFill>
                <a:latin typeface="Courier New" pitchFamily="49" charset="0"/>
                <a:cs typeface="Courier New" pitchFamily="49" charset="0"/>
              </a:rPr>
              <a:t> &lt;- </a:t>
            </a:r>
            <a:r>
              <a:rPr lang="en-US" dirty="0" err="1">
                <a:solidFill>
                  <a:srgbClr val="FF0000"/>
                </a:solidFill>
                <a:latin typeface="Courier New" pitchFamily="49" charset="0"/>
                <a:cs typeface="Courier New" pitchFamily="49" charset="0"/>
              </a:rPr>
              <a:t>mkScoreboard</a:t>
            </a:r>
            <a:r>
              <a:rPr lang="en-US" dirty="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i="1" dirty="0" smtClean="0">
                <a:solidFill>
                  <a:srgbClr val="FF0000"/>
                </a:solidFill>
                <a:latin typeface="Courier New" pitchFamily="49" charset="0"/>
                <a:cs typeface="Courier New" pitchFamily="49" charset="0"/>
              </a:rPr>
              <a:t>n, </a:t>
            </a:r>
            <a:r>
              <a:rPr lang="en-US" dirty="0" smtClean="0">
                <a:solidFill>
                  <a:srgbClr val="FF0000"/>
                </a:solidFill>
                <a:latin typeface="Courier New" pitchFamily="49" charset="0"/>
                <a:cs typeface="Courier New" pitchFamily="49" charset="0"/>
              </a:rPr>
              <a:t>the number of slots in the </a:t>
            </a:r>
            <a:r>
              <a:rPr lang="en-US" dirty="0" err="1" smtClean="0">
                <a:solidFill>
                  <a:srgbClr val="FF0000"/>
                </a:solidFill>
                <a:latin typeface="Courier New" pitchFamily="49" charset="0"/>
                <a:cs typeface="Courier New" pitchFamily="49" charset="0"/>
              </a:rPr>
              <a:t>sb</a:t>
            </a:r>
            <a:r>
              <a:rPr lang="en-US" dirty="0" smtClean="0">
                <a:solidFill>
                  <a:srgbClr val="FF0000"/>
                </a:solidFill>
                <a:latin typeface="Courier New" pitchFamily="49" charset="0"/>
                <a:cs typeface="Courier New" pitchFamily="49" charset="0"/>
              </a:rPr>
              <a:t> must be ≥</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 the number of instructions in the Execute</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 </a:t>
            </a:r>
            <a:r>
              <a:rPr lang="en-US" dirty="0" err="1" smtClean="0">
                <a:solidFill>
                  <a:srgbClr val="FF0000"/>
                </a:solidFill>
                <a:latin typeface="Courier New" pitchFamily="49" charset="0"/>
                <a:cs typeface="Courier New" pitchFamily="49" charset="0"/>
              </a:rPr>
              <a:t>phse</a:t>
            </a:r>
            <a:r>
              <a:rPr lang="en-US" dirty="0" smtClean="0">
                <a:solidFill>
                  <a:srgbClr val="FF0000"/>
                </a:solidFill>
                <a:latin typeface="Courier New" pitchFamily="49" charset="0"/>
                <a:cs typeface="Courier New" pitchFamily="49" charset="0"/>
              </a:rPr>
              <a:t> (including d2e)</a:t>
            </a:r>
            <a:endParaRPr lang="en-US" dirty="0" smtClean="0">
              <a:latin typeface="Courier New" pitchFamily="49" charset="0"/>
              <a:cs typeface="Courier New" pitchFamily="49" charset="0"/>
            </a:endParaRP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2" name="TextBox 1"/>
          <p:cNvSpPr txBox="1"/>
          <p:nvPr/>
        </p:nvSpPr>
        <p:spPr>
          <a:xfrm>
            <a:off x="4546601" y="5858933"/>
            <a:ext cx="4001737" cy="400110"/>
          </a:xfrm>
          <a:prstGeom prst="rect">
            <a:avLst/>
          </a:prstGeom>
          <a:noFill/>
        </p:spPr>
        <p:txBody>
          <a:bodyPr wrap="none" rtlCol="0">
            <a:spAutoFit/>
          </a:bodyPr>
          <a:lstStyle/>
          <a:p>
            <a:r>
              <a:rPr lang="en-US" dirty="0" smtClean="0"/>
              <a:t>Assume </a:t>
            </a:r>
            <a:r>
              <a:rPr lang="en-US" dirty="0" err="1" smtClean="0"/>
              <a:t>doFetch</a:t>
            </a:r>
            <a:r>
              <a:rPr lang="en-US" dirty="0" smtClean="0"/>
              <a:t> &lt; </a:t>
            </a:r>
            <a:r>
              <a:rPr lang="en-US" dirty="0" err="1" smtClean="0"/>
              <a:t>doExecute</a:t>
            </a:r>
            <a:endParaRPr lang="en-US" dirty="0"/>
          </a:p>
        </p:txBody>
      </p:sp>
      <p:sp>
        <p:nvSpPr>
          <p:cNvPr id="6" name="Date Placeholder 5"/>
          <p:cNvSpPr>
            <a:spLocks noGrp="1"/>
          </p:cNvSpPr>
          <p:nvPr>
            <p:ph type="dt" sz="half" idx="10"/>
          </p:nvPr>
        </p:nvSpPr>
        <p:spPr/>
        <p:txBody>
          <a:bodyPr/>
          <a:lstStyle/>
          <a:p>
            <a:pPr>
              <a:defRPr/>
            </a:pPr>
            <a:r>
              <a:rPr lang="en-US" smtClean="0"/>
              <a:t>October 16, 2017</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9</a:t>
            </a:fld>
            <a:endParaRPr lang="en-US" dirty="0"/>
          </a:p>
        </p:txBody>
      </p:sp>
    </p:spTree>
    <p:extLst>
      <p:ext uri="{BB962C8B-B14F-4D97-AF65-F5344CB8AC3E}">
        <p14:creationId xmlns:p14="http://schemas.microsoft.com/office/powerpoint/2010/main" val="123181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55326</TotalTime>
  <Words>1535</Words>
  <Application>Microsoft Office PowerPoint</Application>
  <PresentationFormat>On-screen Show (4:3)</PresentationFormat>
  <Paragraphs>378</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Blueprint</vt:lpstr>
      <vt:lpstr>PowerPoint Presentation</vt:lpstr>
      <vt:lpstr>Consider a different two-stage pipeline</vt:lpstr>
      <vt:lpstr>Converting the old pipeline into the new one</vt:lpstr>
      <vt:lpstr>Data Hazards</vt:lpstr>
      <vt:lpstr>Dealing with data hazards</vt:lpstr>
      <vt:lpstr>Data Hazard</vt:lpstr>
      <vt:lpstr>Scoreboard: Keeping track of instructions in execution</vt:lpstr>
      <vt:lpstr>2-Stage-DH pipeline: Scoreboard and Stall logic</vt:lpstr>
      <vt:lpstr>2-Stage-DH pipeline</vt:lpstr>
      <vt:lpstr>2-Stage-DH pipeline doFetch rule</vt:lpstr>
      <vt:lpstr>2-Stage-DH pipeline doFetch rule corrected</vt:lpstr>
      <vt:lpstr>2-Stage-DH pipeline doExecute rule</vt:lpstr>
      <vt:lpstr>A correctness issue</vt:lpstr>
      <vt:lpstr>Concurrency and Performance doFetch &lt; doExecute</vt:lpstr>
      <vt:lpstr>2-Stage-DH pipeline doExecute &lt; doFetch</vt:lpstr>
      <vt:lpstr>Concurrency and Performance doFetch &lt; doExecute</vt:lpstr>
      <vt:lpstr>WAW hazards</vt:lpstr>
      <vt:lpstr>An alternative design for sb</vt:lpstr>
      <vt:lpstr>Summary</vt:lpstr>
      <vt:lpstr>Normal Register File</vt:lpstr>
      <vt:lpstr>Bypass Register File using EHR</vt:lpstr>
      <vt:lpstr>Bypass Register File with external bypassing</vt:lpstr>
      <vt:lpstr>Scoreboard implementation using searchable Fifos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Arvind</cp:lastModifiedBy>
  <cp:revision>1243</cp:revision>
  <cp:lastPrinted>1601-01-01T00:00:00Z</cp:lastPrinted>
  <dcterms:created xsi:type="dcterms:W3CDTF">2003-01-21T19:25:41Z</dcterms:created>
  <dcterms:modified xsi:type="dcterms:W3CDTF">2017-10-16T15:16:56Z</dcterms:modified>
</cp:coreProperties>
</file>