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6"/>
  </p:notesMasterIdLst>
  <p:handoutMasterIdLst>
    <p:handoutMasterId r:id="rId27"/>
  </p:handoutMasterIdLst>
  <p:sldIdLst>
    <p:sldId id="1095" r:id="rId2"/>
    <p:sldId id="1382" r:id="rId3"/>
    <p:sldId id="1385" r:id="rId4"/>
    <p:sldId id="1386" r:id="rId5"/>
    <p:sldId id="1387" r:id="rId6"/>
    <p:sldId id="1427" r:id="rId7"/>
    <p:sldId id="1428" r:id="rId8"/>
    <p:sldId id="1429" r:id="rId9"/>
    <p:sldId id="1430" r:id="rId10"/>
    <p:sldId id="1437" r:id="rId11"/>
    <p:sldId id="1438" r:id="rId12"/>
    <p:sldId id="1431" r:id="rId13"/>
    <p:sldId id="1408" r:id="rId14"/>
    <p:sldId id="1409" r:id="rId15"/>
    <p:sldId id="1411" r:id="rId16"/>
    <p:sldId id="1436" r:id="rId17"/>
    <p:sldId id="1449" r:id="rId18"/>
    <p:sldId id="1450" r:id="rId19"/>
    <p:sldId id="1444" r:id="rId20"/>
    <p:sldId id="1445" r:id="rId21"/>
    <p:sldId id="1440" r:id="rId22"/>
    <p:sldId id="1443" r:id="rId23"/>
    <p:sldId id="1448" r:id="rId24"/>
    <p:sldId id="1434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33"/>
    <a:srgbClr val="FF0000"/>
    <a:srgbClr val="F6FD71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4" autoAdjust="0"/>
    <p:restoredTop sz="84325" autoAdjust="0"/>
  </p:normalViewPr>
  <p:slideViewPr>
    <p:cSldViewPr snapToGrid="0">
      <p:cViewPr varScale="1">
        <p:scale>
          <a:sx n="131" d="100"/>
          <a:sy n="131" d="100"/>
        </p:scale>
        <p:origin x="-408" y="-8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-391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271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55491F45-0594-4AF7-8293-D1A0D15D3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8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8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E79281E9-3A20-49E2-A213-05B2ED7AA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34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428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L17-</a:t>
            </a:r>
            <a:fld id="{D79286D4-C110-430A-829F-6E705EAAE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355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L17-</a:t>
            </a:r>
            <a:fld id="{CE25CA52-471A-4AC0-8BD8-A3168241DE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Architecture: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12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dirty="0" smtClean="0">
                <a:solidFill>
                  <a:srgbClr val="660066"/>
                </a:solidFill>
              </a:rPr>
              <a:t>Branch Prediction: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dirty="0" smtClean="0">
                <a:solidFill>
                  <a:srgbClr val="660066"/>
                </a:solidFill>
              </a:rPr>
              <a:t>Direction Predictors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D79286D4-C110-430A-829F-6E705EAAE9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46" y="1562100"/>
            <a:ext cx="7772400" cy="4114800"/>
          </a:xfrm>
        </p:spPr>
        <p:txBody>
          <a:bodyPr/>
          <a:lstStyle/>
          <a:p>
            <a:r>
              <a:rPr lang="en-US" sz="2400" dirty="0" smtClean="0"/>
              <a:t>Consider the entry in BTB for a branch at the end of a loop</a:t>
            </a:r>
          </a:p>
          <a:p>
            <a:pPr lvl="1"/>
            <a:r>
              <a:rPr lang="en-US" sz="2000" dirty="0" smtClean="0"/>
              <a:t>Execute will delete it on loop exit</a:t>
            </a:r>
          </a:p>
          <a:p>
            <a:pPr lvl="1"/>
            <a:r>
              <a:rPr lang="en-US" sz="2000" dirty="0" smtClean="0"/>
              <a:t>This will cause a misprediction when the loop is executed again!</a:t>
            </a:r>
          </a:p>
          <a:p>
            <a:pPr lvl="1"/>
            <a:r>
              <a:rPr lang="en-US" sz="2000" dirty="0" smtClean="0"/>
              <a:t>Decode will redirect again after consulting BHT! </a:t>
            </a:r>
          </a:p>
          <a:p>
            <a:pPr lvl="1"/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84838" y="3798276"/>
            <a:ext cx="6135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How to prevent Execute from deleting the entry?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7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46" y="1562100"/>
            <a:ext cx="7772400" cy="4114800"/>
          </a:xfrm>
        </p:spPr>
        <p:txBody>
          <a:bodyPr/>
          <a:lstStyle/>
          <a:p>
            <a:r>
              <a:rPr lang="en-US" sz="2400" dirty="0" smtClean="0"/>
              <a:t>Execute could read the BHT entry and not delete the entry from BTB</a:t>
            </a:r>
          </a:p>
          <a:p>
            <a:pPr lvl="1"/>
            <a:r>
              <a:rPr lang="en-US" sz="2000" dirty="0" smtClean="0"/>
              <a:t>To avoid reading the BHT from two places, the direction prediction bits could be passed from the Decode to Execute</a:t>
            </a:r>
          </a:p>
          <a:p>
            <a:r>
              <a:rPr lang="en-US" sz="2400" dirty="0"/>
              <a:t>We can keep the history bits for branches in the </a:t>
            </a:r>
            <a:r>
              <a:rPr lang="en-US" sz="2400" dirty="0" smtClean="0"/>
              <a:t>BTB also and update as necessary;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can set the branches to be always-taken 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24468" y="4871914"/>
            <a:ext cx="45205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Fixing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code,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which is given at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end,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is left as an exercise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5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524000"/>
            <a:ext cx="8124826" cy="4114800"/>
          </a:xfrm>
        </p:spPr>
        <p:txBody>
          <a:bodyPr/>
          <a:lstStyle/>
          <a:p>
            <a:r>
              <a:rPr lang="en-US" sz="2400" dirty="0" smtClean="0"/>
              <a:t>The number of entries in BTB is small both because of the need for fast access and the need to store the target address (small and fat)</a:t>
            </a:r>
          </a:p>
          <a:p>
            <a:r>
              <a:rPr lang="en-US" sz="2400" dirty="0" smtClean="0"/>
              <a:t>The number entries in BHT is large (thin and tall)</a:t>
            </a:r>
          </a:p>
          <a:p>
            <a:r>
              <a:rPr lang="en-US" sz="2400" dirty="0" smtClean="0"/>
              <a:t>Jumps through registers (JALR) are problematic and perhaps should not be kept in the BTB</a:t>
            </a:r>
          </a:p>
          <a:p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Uses of Jump Register (JALR)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72491"/>
            <a:ext cx="7772400" cy="4114800"/>
          </a:xfrm>
          <a:noFill/>
        </p:spPr>
        <p:txBody>
          <a:bodyPr/>
          <a:lstStyle/>
          <a:p>
            <a:pPr marL="285750" indent="-285750" eaLnBrk="1" hangingPunct="1"/>
            <a:r>
              <a:rPr lang="en-US" sz="2400" dirty="0" smtClean="0"/>
              <a:t>Dispatching to an array of functions (jump to specific trap handler)</a:t>
            </a: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685800" lvl="1" eaLnBrk="1" hangingPunct="1"/>
            <a:endParaRPr lang="en-US" sz="2000" dirty="0" smtClean="0"/>
          </a:p>
          <a:p>
            <a:pPr marL="285750" indent="-285750" eaLnBrk="1" hangingPunct="1"/>
            <a:r>
              <a:rPr lang="en-US" sz="2400" dirty="0" smtClean="0"/>
              <a:t>Dynamic </a:t>
            </a:r>
            <a:r>
              <a:rPr lang="en-US" sz="2400" dirty="0" smtClean="0"/>
              <a:t>function call (jump to run-time function address)</a:t>
            </a:r>
          </a:p>
          <a:p>
            <a:pPr marL="285750" indent="-285750" eaLnBrk="1" hangingPunct="1"/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285750" indent="-285750" eaLnBrk="1" hangingPunct="1"/>
            <a:r>
              <a:rPr lang="en-US" sz="2400" dirty="0" smtClean="0"/>
              <a:t>Subroutine returns (jump to return address)</a:t>
            </a:r>
          </a:p>
        </p:txBody>
      </p:sp>
      <p:sp>
        <p:nvSpPr>
          <p:cNvPr id="2124804" name="Text Box 4"/>
          <p:cNvSpPr txBox="1">
            <a:spLocks noChangeArrowheads="1"/>
          </p:cNvSpPr>
          <p:nvPr/>
        </p:nvSpPr>
        <p:spPr bwMode="auto">
          <a:xfrm>
            <a:off x="2320436" y="5949238"/>
            <a:ext cx="630555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latin typeface="Verdana" pitchFamily="34" charset="0"/>
              </a:rPr>
              <a:t>How </a:t>
            </a:r>
            <a:r>
              <a:rPr lang="en-US" sz="2000" b="0" dirty="0" smtClean="0">
                <a:latin typeface="Verdana" pitchFamily="34" charset="0"/>
              </a:rPr>
              <a:t>can we improve subroutine call transfers? </a:t>
            </a:r>
            <a:endParaRPr lang="en-US" sz="2000" b="0" dirty="0">
              <a:latin typeface="Verdana" pitchFamily="34" charset="0"/>
            </a:endParaRPr>
          </a:p>
        </p:txBody>
      </p:sp>
      <p:sp>
        <p:nvSpPr>
          <p:cNvPr id="2124805" name="Text Box 5"/>
          <p:cNvSpPr txBox="1">
            <a:spLocks noChangeArrowheads="1"/>
          </p:cNvSpPr>
          <p:nvPr/>
        </p:nvSpPr>
        <p:spPr bwMode="auto">
          <a:xfrm>
            <a:off x="1337339" y="2474711"/>
            <a:ext cx="739140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BTB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will work well only if the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same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function is invoked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repeatedly</a:t>
            </a:r>
            <a:endParaRPr lang="en-US" sz="2000" b="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24806" name="Text Box 6"/>
          <p:cNvSpPr txBox="1">
            <a:spLocks noChangeArrowheads="1"/>
          </p:cNvSpPr>
          <p:nvPr/>
        </p:nvSpPr>
        <p:spPr bwMode="auto">
          <a:xfrm>
            <a:off x="1337339" y="3904822"/>
            <a:ext cx="7391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BTB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will work </a:t>
            </a: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well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only if the same function is called repeatedly, (</a:t>
            </a: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e.g., in C++ programming, when objects have same type in virtual function call)</a:t>
            </a:r>
          </a:p>
        </p:txBody>
      </p:sp>
      <p:sp>
        <p:nvSpPr>
          <p:cNvPr id="2124807" name="Text Box 7"/>
          <p:cNvSpPr txBox="1">
            <a:spLocks noChangeArrowheads="1"/>
          </p:cNvSpPr>
          <p:nvPr/>
        </p:nvSpPr>
        <p:spPr bwMode="auto">
          <a:xfrm>
            <a:off x="1337339" y="5239872"/>
            <a:ext cx="762000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BTB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is not likely to work because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 function is called from many distinct call sites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9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2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2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804" grpId="0" autoUpdateAnimBg="0"/>
      <p:bldP spid="2124805" grpId="0" autoUpdateAnimBg="0"/>
      <p:bldP spid="2124806" grpId="0" autoUpdateAnimBg="0"/>
      <p:bldP spid="21248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Return Address Stack</a:t>
            </a:r>
            <a:endParaRPr lang="en-US" dirty="0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688580" y="1654407"/>
            <a:ext cx="5281398" cy="1204686"/>
          </a:xfrm>
          <a:noFill/>
        </p:spPr>
        <p:txBody>
          <a:bodyPr/>
          <a:lstStyle/>
          <a:p>
            <a:pPr eaLnBrk="1" hangingPunct="1">
              <a:buBlip>
                <a:blip r:embed="rId2"/>
              </a:buBlip>
            </a:pPr>
            <a:r>
              <a:rPr lang="en-US" sz="2000" dirty="0" smtClean="0"/>
              <a:t>Maintain RAS, a </a:t>
            </a:r>
            <a:r>
              <a:rPr lang="en-US" sz="2000" dirty="0" smtClean="0"/>
              <a:t>small structure </a:t>
            </a:r>
            <a:r>
              <a:rPr lang="en-US" sz="2000" dirty="0" smtClean="0"/>
              <a:t>which holds pcs to </a:t>
            </a:r>
            <a:r>
              <a:rPr lang="en-US" sz="2000" dirty="0" smtClean="0"/>
              <a:t>accelerate JR for subroutine </a:t>
            </a:r>
            <a:r>
              <a:rPr lang="en-US" sz="2000" dirty="0" smtClean="0"/>
              <a:t>returns</a:t>
            </a:r>
            <a:endParaRPr lang="en-US" sz="2000" dirty="0" smtClean="0"/>
          </a:p>
        </p:txBody>
      </p:sp>
      <p:sp>
        <p:nvSpPr>
          <p:cNvPr id="2125828" name="Rectangle 4"/>
          <p:cNvSpPr>
            <a:spLocks noChangeArrowheads="1"/>
          </p:cNvSpPr>
          <p:nvPr/>
        </p:nvSpPr>
        <p:spPr bwMode="auto">
          <a:xfrm>
            <a:off x="3873325" y="543792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pc of </a:t>
            </a:r>
            <a:r>
              <a:rPr lang="en-US" dirty="0" err="1" smtClean="0"/>
              <a:t>fb</a:t>
            </a:r>
            <a:r>
              <a:rPr lang="en-US" dirty="0"/>
              <a:t> </a:t>
            </a:r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2125829" name="Rectangle 5"/>
          <p:cNvSpPr>
            <a:spLocks noChangeArrowheads="1"/>
          </p:cNvSpPr>
          <p:nvPr/>
        </p:nvSpPr>
        <p:spPr bwMode="auto">
          <a:xfrm>
            <a:off x="3873325" y="498072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pc of </a:t>
            </a:r>
            <a:r>
              <a:rPr lang="en-US" dirty="0" smtClean="0"/>
              <a:t>fc </a:t>
            </a:r>
            <a:r>
              <a:rPr lang="en-US" dirty="0"/>
              <a:t>call</a:t>
            </a:r>
          </a:p>
        </p:txBody>
      </p:sp>
      <p:sp>
        <p:nvSpPr>
          <p:cNvPr id="2125836" name="Text Box 12"/>
          <p:cNvSpPr txBox="1">
            <a:spLocks noChangeArrowheads="1"/>
          </p:cNvSpPr>
          <p:nvPr/>
        </p:nvSpPr>
        <p:spPr bwMode="auto">
          <a:xfrm>
            <a:off x="6365302" y="1628030"/>
            <a:ext cx="1953419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/>
              <a:t>fa</a:t>
            </a:r>
            <a:r>
              <a:rPr lang="en-US" dirty="0"/>
              <a:t>() { </a:t>
            </a:r>
            <a:r>
              <a:rPr lang="en-US" dirty="0" err="1"/>
              <a:t>fb</a:t>
            </a:r>
            <a:r>
              <a:rPr lang="en-US" dirty="0"/>
              <a:t>(); 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err="1"/>
              <a:t>fb</a:t>
            </a:r>
            <a:r>
              <a:rPr lang="en-US" dirty="0"/>
              <a:t>() { fc(); 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fc() { </a:t>
            </a:r>
            <a:r>
              <a:rPr lang="en-US" dirty="0" err="1"/>
              <a:t>fd</a:t>
            </a:r>
            <a:r>
              <a:rPr lang="en-US" dirty="0"/>
              <a:t>(); }</a:t>
            </a:r>
          </a:p>
        </p:txBody>
      </p:sp>
      <p:sp>
        <p:nvSpPr>
          <p:cNvPr id="2125837" name="Rectangle 13"/>
          <p:cNvSpPr>
            <a:spLocks noChangeArrowheads="1"/>
          </p:cNvSpPr>
          <p:nvPr/>
        </p:nvSpPr>
        <p:spPr bwMode="auto">
          <a:xfrm>
            <a:off x="3873325" y="452352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pc of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call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873325" y="4066325"/>
            <a:ext cx="4727575" cy="1828800"/>
            <a:chOff x="2208" y="2928"/>
            <a:chExt cx="2978" cy="1152"/>
          </a:xfrm>
        </p:grpSpPr>
        <p:grpSp>
          <p:nvGrpSpPr>
            <p:cNvPr id="36878" name="Group 15"/>
            <p:cNvGrpSpPr>
              <a:grpSpLocks/>
            </p:cNvGrpSpPr>
            <p:nvPr/>
          </p:nvGrpSpPr>
          <p:grpSpPr bwMode="auto">
            <a:xfrm>
              <a:off x="3504" y="2928"/>
              <a:ext cx="1682" cy="1152"/>
              <a:chOff x="3504" y="2928"/>
              <a:chExt cx="1682" cy="1152"/>
            </a:xfrm>
          </p:grpSpPr>
          <p:sp>
            <p:nvSpPr>
              <p:cNvPr id="36884" name="Line 16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5" name="Text Box 17"/>
              <p:cNvSpPr txBox="1">
                <a:spLocks noChangeArrowheads="1"/>
              </p:cNvSpPr>
              <p:nvPr/>
            </p:nvSpPr>
            <p:spPr bwMode="auto">
              <a:xfrm>
                <a:off x="3600" y="3309"/>
                <a:ext cx="1586" cy="44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0" i="1">
                    <a:latin typeface="Verdana" pitchFamily="34" charset="0"/>
                  </a:rPr>
                  <a:t>k entries</a:t>
                </a:r>
              </a:p>
              <a:p>
                <a:pPr eaLnBrk="0" hangingPunct="0"/>
                <a:r>
                  <a:rPr lang="en-US" sz="2000" b="0" i="1">
                    <a:latin typeface="Verdana" pitchFamily="34" charset="0"/>
                  </a:rPr>
                  <a:t>(typically k=8-16)</a:t>
                </a:r>
              </a:p>
            </p:txBody>
          </p:sp>
        </p:grpSp>
        <p:grpSp>
          <p:nvGrpSpPr>
            <p:cNvPr id="36879" name="Group 18"/>
            <p:cNvGrpSpPr>
              <a:grpSpLocks/>
            </p:cNvGrpSpPr>
            <p:nvPr/>
          </p:nvGrpSpPr>
          <p:grpSpPr bwMode="auto">
            <a:xfrm>
              <a:off x="2208" y="2928"/>
              <a:ext cx="1152" cy="1152"/>
              <a:chOff x="2208" y="2928"/>
              <a:chExt cx="1152" cy="1152"/>
            </a:xfrm>
          </p:grpSpPr>
          <p:sp>
            <p:nvSpPr>
              <p:cNvPr id="36880" name="Line 19"/>
              <p:cNvSpPr>
                <a:spLocks noChangeShapeType="1"/>
              </p:cNvSpPr>
              <p:nvPr/>
            </p:nvSpPr>
            <p:spPr bwMode="auto">
              <a:xfrm>
                <a:off x="2208" y="379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1" name="Line 20"/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2" name="Line 21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3" name="Rectangle 22"/>
              <p:cNvSpPr>
                <a:spLocks noChangeArrowheads="1"/>
              </p:cNvSpPr>
              <p:nvPr/>
            </p:nvSpPr>
            <p:spPr bwMode="auto">
              <a:xfrm>
                <a:off x="2208" y="2928"/>
                <a:ext cx="1152" cy="11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260769" y="3075725"/>
            <a:ext cx="3277195" cy="1006475"/>
            <a:chOff x="5260769" y="3075725"/>
            <a:chExt cx="3277195" cy="1006475"/>
          </a:xfrm>
        </p:grpSpPr>
        <p:sp>
          <p:nvSpPr>
            <p:cNvPr id="36887" name="Text Box 11"/>
            <p:cNvSpPr txBox="1">
              <a:spLocks noChangeArrowheads="1"/>
            </p:cNvSpPr>
            <p:nvPr/>
          </p:nvSpPr>
          <p:spPr bwMode="auto">
            <a:xfrm>
              <a:off x="5869376" y="3075725"/>
              <a:ext cx="2668588" cy="10064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b="0" i="1" dirty="0">
                  <a:latin typeface="Verdana" pitchFamily="34" charset="0"/>
                </a:rPr>
                <a:t>Pop return address when subroutine return decoded </a:t>
              </a: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5260769" y="3325091"/>
              <a:ext cx="581891" cy="617517"/>
            </a:xfrm>
            <a:custGeom>
              <a:avLst/>
              <a:gdLst>
                <a:gd name="connsiteX0" fmla="*/ 0 w 581891"/>
                <a:gd name="connsiteY0" fmla="*/ 617517 h 617517"/>
                <a:gd name="connsiteX1" fmla="*/ 118753 w 581891"/>
                <a:gd name="connsiteY1" fmla="*/ 190005 h 617517"/>
                <a:gd name="connsiteX2" fmla="*/ 581891 w 581891"/>
                <a:gd name="connsiteY2" fmla="*/ 0 h 617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1891" h="617517">
                  <a:moveTo>
                    <a:pt x="0" y="617517"/>
                  </a:moveTo>
                  <a:cubicBezTo>
                    <a:pt x="10885" y="455220"/>
                    <a:pt x="21771" y="292924"/>
                    <a:pt x="118753" y="190005"/>
                  </a:cubicBezTo>
                  <a:cubicBezTo>
                    <a:pt x="215735" y="87086"/>
                    <a:pt x="398813" y="43543"/>
                    <a:pt x="581891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64800" y="3075725"/>
            <a:ext cx="3121242" cy="1016001"/>
            <a:chOff x="1064800" y="3075725"/>
            <a:chExt cx="3121242" cy="1016001"/>
          </a:xfrm>
        </p:grpSpPr>
        <p:sp>
          <p:nvSpPr>
            <p:cNvPr id="36889" name="Text Box 8"/>
            <p:cNvSpPr txBox="1">
              <a:spLocks noChangeArrowheads="1"/>
            </p:cNvSpPr>
            <p:nvPr/>
          </p:nvSpPr>
          <p:spPr bwMode="auto">
            <a:xfrm>
              <a:off x="1064800" y="3075725"/>
              <a:ext cx="2895600" cy="10160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b="0" i="1" dirty="0">
                  <a:latin typeface="Verdana" pitchFamily="34" charset="0"/>
                </a:rPr>
                <a:t>Push call address when function call executed</a:t>
              </a:r>
            </a:p>
          </p:txBody>
        </p:sp>
        <p:sp>
          <p:nvSpPr>
            <p:cNvPr id="28" name="Freeform 27"/>
            <p:cNvSpPr/>
            <p:nvPr/>
          </p:nvSpPr>
          <p:spPr bwMode="auto">
            <a:xfrm rot="5400000">
              <a:off x="3586338" y="3342904"/>
              <a:ext cx="581891" cy="617517"/>
            </a:xfrm>
            <a:custGeom>
              <a:avLst/>
              <a:gdLst>
                <a:gd name="connsiteX0" fmla="*/ 0 w 581891"/>
                <a:gd name="connsiteY0" fmla="*/ 617517 h 617517"/>
                <a:gd name="connsiteX1" fmla="*/ 118753 w 581891"/>
                <a:gd name="connsiteY1" fmla="*/ 190005 h 617517"/>
                <a:gd name="connsiteX2" fmla="*/ 581891 w 581891"/>
                <a:gd name="connsiteY2" fmla="*/ 0 h 617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1891" h="617517">
                  <a:moveTo>
                    <a:pt x="0" y="617517"/>
                  </a:moveTo>
                  <a:cubicBezTo>
                    <a:pt x="10885" y="455220"/>
                    <a:pt x="21771" y="292924"/>
                    <a:pt x="118753" y="190005"/>
                  </a:cubicBezTo>
                  <a:cubicBezTo>
                    <a:pt x="215735" y="87086"/>
                    <a:pt x="398813" y="43543"/>
                    <a:pt x="581891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562350" y="6067425"/>
            <a:ext cx="4928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Don’t enter these instructions in BTB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0684" y="4695092"/>
            <a:ext cx="710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6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5828" grpId="0" animBg="1" autoUpdateAnimBg="0"/>
      <p:bldP spid="2125829" grpId="0" animBg="1" autoUpdateAnimBg="0"/>
      <p:bldP spid="2125836" grpId="0"/>
      <p:bldP spid="2125837" grpId="0" animBg="1" autoUpdateAnimBg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723" y="352302"/>
            <a:ext cx="8368145" cy="1143000"/>
          </a:xfrm>
        </p:spPr>
        <p:txBody>
          <a:bodyPr/>
          <a:lstStyle/>
          <a:p>
            <a:r>
              <a:rPr lang="en-US" dirty="0" smtClean="0"/>
              <a:t>Multiple Predictors:</a:t>
            </a:r>
            <a:r>
              <a:rPr lang="en-US" dirty="0"/>
              <a:t> </a:t>
            </a:r>
            <a:r>
              <a:rPr lang="en-US" dirty="0" smtClean="0"/>
              <a:t>BTB + BHT + Ret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355" y="4929119"/>
            <a:ext cx="7782880" cy="1715349"/>
          </a:xfrm>
          <a:ln>
            <a:noFill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/>
              <a:t>The system must work even if every prediction is wrong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Multiple predictors are common;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Performance analysis is quite difficult – depends upon the sizes of various tables and program behavior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In superscalar architectures the branch prediction problem changes to the cache-line prediction problem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9401" y="4003509"/>
            <a:ext cx="16287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Need 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next PC </a:t>
            </a:r>
            <a:r>
              <a:rPr lang="en-US" sz="1800" dirty="0"/>
              <a:t>immediately</a:t>
            </a: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902571" y="3732234"/>
            <a:ext cx="168293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err="1"/>
              <a:t>Instr</a:t>
            </a:r>
            <a:r>
              <a:rPr lang="en-US" sz="1800" dirty="0"/>
              <a:t> type, </a:t>
            </a:r>
            <a:br>
              <a:rPr lang="en-US" sz="1800" dirty="0"/>
            </a:br>
            <a:r>
              <a:rPr lang="en-US" sz="1800" dirty="0"/>
              <a:t>PC relative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516806" y="3732234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Simple conditions, register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5695725" y="3732234"/>
            <a:ext cx="163055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Complex conditions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1196181" y="1487794"/>
            <a:ext cx="1265238" cy="5943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Next </a:t>
            </a:r>
            <a:r>
              <a:rPr lang="en-US" sz="1800" dirty="0" err="1">
                <a:solidFill>
                  <a:srgbClr val="FF0000"/>
                </a:solidFill>
              </a:rPr>
              <a:t>Addr</a:t>
            </a:r>
            <a:endParaRPr lang="en-US" sz="1800" dirty="0">
              <a:solidFill>
                <a:srgbClr val="FF0000"/>
              </a:solidFill>
            </a:endParaRPr>
          </a:p>
          <a:p>
            <a:pPr algn="ctr"/>
            <a:r>
              <a:rPr lang="en-US" sz="1800" dirty="0" err="1">
                <a:solidFill>
                  <a:srgbClr val="FF0000"/>
                </a:solidFill>
              </a:rPr>
              <a:t>Pred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12" name="AutoShape 31"/>
          <p:cNvCxnSpPr>
            <a:cxnSpLocks noChangeShapeType="1"/>
            <a:stCxn id="16" idx="3"/>
            <a:endCxn id="11" idx="2"/>
          </p:cNvCxnSpPr>
          <p:nvPr/>
        </p:nvCxnSpPr>
        <p:spPr bwMode="auto">
          <a:xfrm flipV="1">
            <a:off x="1308100" y="2082094"/>
            <a:ext cx="520700" cy="12373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1234360" y="2373646"/>
            <a:ext cx="804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tight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loop</a:t>
            </a:r>
            <a:endParaRPr lang="en-US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03300" y="2557484"/>
            <a:ext cx="8083550" cy="1524000"/>
            <a:chOff x="1003300" y="2921000"/>
            <a:chExt cx="8083550" cy="1524000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1003300" y="2921000"/>
              <a:ext cx="304800" cy="1524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br>
                <a:rPr lang="en-US"/>
              </a:br>
              <a:r>
                <a:rPr lang="en-US"/>
                <a:t>C</a:t>
              </a:r>
            </a:p>
          </p:txBody>
        </p:sp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1450975" y="3644900"/>
              <a:ext cx="508000" cy="76200"/>
              <a:chOff x="896" y="1632"/>
              <a:chExt cx="320" cy="48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8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9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105025" y="3302000"/>
              <a:ext cx="11430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8862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Reg</a:t>
              </a:r>
              <a:br>
                <a:rPr lang="en-US"/>
              </a:br>
              <a:r>
                <a:rPr lang="en-US"/>
                <a:t>Read</a:t>
              </a:r>
            </a:p>
          </p:txBody>
        </p:sp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3308350" y="3644900"/>
              <a:ext cx="508000" cy="76200"/>
              <a:chOff x="896" y="1632"/>
              <a:chExt cx="320" cy="48"/>
            </a:xfrm>
          </p:grpSpPr>
          <p:sp>
            <p:nvSpPr>
              <p:cNvPr id="31" name="Oval 14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5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6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8293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Execute</a:t>
              </a:r>
            </a:p>
          </p:txBody>
        </p:sp>
        <p:grpSp>
          <p:nvGrpSpPr>
            <p:cNvPr id="22" name="Group 19"/>
            <p:cNvGrpSpPr>
              <a:grpSpLocks/>
            </p:cNvGrpSpPr>
            <p:nvPr/>
          </p:nvGrpSpPr>
          <p:grpSpPr bwMode="auto">
            <a:xfrm>
              <a:off x="5251450" y="3644900"/>
              <a:ext cx="508000" cy="76200"/>
              <a:chOff x="896" y="1632"/>
              <a:chExt cx="320" cy="48"/>
            </a:xfrm>
          </p:grpSpPr>
          <p:sp>
            <p:nvSpPr>
              <p:cNvPr id="28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7791450" y="3279775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Write</a:t>
              </a:r>
            </a:p>
            <a:p>
              <a:pPr algn="ctr"/>
              <a:r>
                <a:rPr lang="en-US" dirty="0" smtClean="0"/>
                <a:t>Back</a:t>
              </a:r>
              <a:endParaRPr lang="en-US" dirty="0"/>
            </a:p>
          </p:txBody>
        </p: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7194550" y="3622675"/>
              <a:ext cx="508000" cy="76200"/>
              <a:chOff x="896" y="1632"/>
              <a:chExt cx="320" cy="48"/>
            </a:xfrm>
          </p:grpSpPr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7416801" y="1525097"/>
            <a:ext cx="1401884" cy="1715201"/>
            <a:chOff x="7499351" y="1612293"/>
            <a:chExt cx="1364895" cy="1915419"/>
          </a:xfrm>
        </p:grpSpPr>
        <p:sp>
          <p:nvSpPr>
            <p:cNvPr id="38" name="TextBox 37"/>
            <p:cNvSpPr txBox="1"/>
            <p:nvPr/>
          </p:nvSpPr>
          <p:spPr>
            <a:xfrm>
              <a:off x="7600950" y="1612293"/>
              <a:ext cx="1263296" cy="120296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Wrong path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insts</a:t>
              </a:r>
              <a:r>
                <a:rPr lang="en-US" sz="1600" dirty="0" smtClean="0">
                  <a:solidFill>
                    <a:srgbClr val="40458C"/>
                  </a:solidFill>
                </a:rPr>
                <a:t> </a:t>
              </a:r>
              <a:r>
                <a:rPr lang="en-US" sz="1600" dirty="0" smtClean="0">
                  <a:solidFill>
                    <a:srgbClr val="40458C"/>
                  </a:solidFill>
                </a:rPr>
                <a:t>must be filtered 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2"/>
            </p:cNvCxnSpPr>
            <p:nvPr/>
          </p:nvCxnSpPr>
          <p:spPr bwMode="auto">
            <a:xfrm flipH="1">
              <a:off x="7499351" y="2815256"/>
              <a:ext cx="733247" cy="71245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1998150" y="2019679"/>
            <a:ext cx="1386320" cy="847441"/>
            <a:chOff x="2105025" y="2362200"/>
            <a:chExt cx="1069974" cy="847441"/>
          </a:xfrm>
        </p:grpSpPr>
        <p:sp>
          <p:nvSpPr>
            <p:cNvPr id="41" name="TextBox 40"/>
            <p:cNvSpPr txBox="1"/>
            <p:nvPr/>
          </p:nvSpPr>
          <p:spPr>
            <a:xfrm>
              <a:off x="2105025" y="2624866"/>
              <a:ext cx="1069974" cy="58477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Br  </a:t>
              </a:r>
              <a:r>
                <a:rPr lang="en-US" sz="1600" dirty="0" err="1">
                  <a:solidFill>
                    <a:srgbClr val="FF0000"/>
                  </a:solidFill>
                </a:rPr>
                <a:t>Dir</a:t>
              </a:r>
              <a:r>
                <a:rPr lang="en-US" sz="1600" dirty="0">
                  <a:solidFill>
                    <a:srgbClr val="FF0000"/>
                  </a:solidFill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</a:rPr>
                <a:t>Pred</a:t>
              </a:r>
              <a:r>
                <a:rPr lang="en-US" sz="1600" dirty="0">
                  <a:solidFill>
                    <a:srgbClr val="FF0000"/>
                  </a:solidFill>
                </a:rPr>
                <a:t>, </a:t>
              </a:r>
              <a:r>
                <a:rPr lang="en-US" sz="1600" dirty="0" smtClean="0">
                  <a:solidFill>
                    <a:srgbClr val="FF0000"/>
                  </a:solidFill>
                </a:rPr>
                <a:t>RAS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457450" y="2362200"/>
              <a:ext cx="219075" cy="24736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457450" y="1875003"/>
            <a:ext cx="2743942" cy="1043773"/>
            <a:chOff x="2457450" y="2238519"/>
            <a:chExt cx="2743942" cy="1043773"/>
          </a:xfrm>
        </p:grpSpPr>
        <p:sp>
          <p:nvSpPr>
            <p:cNvPr id="45" name="TextBox 44"/>
            <p:cNvSpPr txBox="1"/>
            <p:nvPr/>
          </p:nvSpPr>
          <p:spPr>
            <a:xfrm>
              <a:off x="3909950" y="2609561"/>
              <a:ext cx="1291442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correct</a:t>
              </a:r>
              <a:endParaRPr lang="en-US" sz="1600" dirty="0">
                <a:solidFill>
                  <a:srgbClr val="FF0000"/>
                </a:solidFill>
              </a:endParaRPr>
            </a:p>
            <a:p>
              <a:pPr lvl="0" algn="ctr"/>
              <a:r>
                <a:rPr lang="en-US" sz="1600" dirty="0" smtClean="0">
                  <a:solidFill>
                    <a:srgbClr val="FF0000"/>
                  </a:solidFill>
                </a:rPr>
                <a:t>JR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pred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457450" y="2238519"/>
              <a:ext cx="2034381" cy="3710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4487863" y="3196853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2457450" y="1730503"/>
            <a:ext cx="4479924" cy="1185755"/>
            <a:chOff x="2457450" y="2094019"/>
            <a:chExt cx="4479924" cy="1185755"/>
          </a:xfrm>
        </p:grpSpPr>
        <p:sp>
          <p:nvSpPr>
            <p:cNvPr id="49" name="TextBox 48"/>
            <p:cNvSpPr txBox="1"/>
            <p:nvPr/>
          </p:nvSpPr>
          <p:spPr>
            <a:xfrm>
              <a:off x="5867400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57450" y="2094019"/>
              <a:ext cx="3929494" cy="5155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6402387" y="3194335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3" name="Freeform 42"/>
          <p:cNvSpPr/>
          <p:nvPr/>
        </p:nvSpPr>
        <p:spPr bwMode="auto">
          <a:xfrm>
            <a:off x="609600" y="1799771"/>
            <a:ext cx="587829" cy="1531258"/>
          </a:xfrm>
          <a:custGeom>
            <a:avLst/>
            <a:gdLst>
              <a:gd name="connsiteX0" fmla="*/ 587829 w 587829"/>
              <a:gd name="connsiteY0" fmla="*/ 0 h 1531258"/>
              <a:gd name="connsiteX1" fmla="*/ 0 w 587829"/>
              <a:gd name="connsiteY1" fmla="*/ 0 h 1531258"/>
              <a:gd name="connsiteX2" fmla="*/ 0 w 587829"/>
              <a:gd name="connsiteY2" fmla="*/ 1531258 h 1531258"/>
              <a:gd name="connsiteX3" fmla="*/ 391886 w 587829"/>
              <a:gd name="connsiteY3" fmla="*/ 1531258 h 153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829" h="1531258">
                <a:moveTo>
                  <a:pt x="587829" y="0"/>
                </a:moveTo>
                <a:lnTo>
                  <a:pt x="0" y="0"/>
                </a:lnTo>
                <a:lnTo>
                  <a:pt x="0" y="1531258"/>
                </a:lnTo>
                <a:lnTo>
                  <a:pt x="391886" y="153125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6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607457"/>
            <a:ext cx="7772400" cy="4114800"/>
          </a:xfrm>
        </p:spPr>
        <p:txBody>
          <a:bodyPr/>
          <a:lstStyle/>
          <a:p>
            <a:r>
              <a:rPr lang="en-US" sz="2400" dirty="0" smtClean="0"/>
              <a:t>Branch-prediction has first order effect on the performance of your machine</a:t>
            </a:r>
          </a:p>
          <a:p>
            <a:r>
              <a:rPr lang="en-US" sz="2400" dirty="0" smtClean="0"/>
              <a:t>There are just too many branch prediction schemes to be covered in class but </a:t>
            </a:r>
            <a:r>
              <a:rPr lang="en-US" sz="2400" dirty="0" smtClean="0"/>
              <a:t>the three </a:t>
            </a:r>
            <a:r>
              <a:rPr lang="en-US" sz="2400" dirty="0" smtClean="0"/>
              <a:t>discussed here – BTB, BHT and RAS – will take you very far</a:t>
            </a:r>
          </a:p>
          <a:p>
            <a:pPr lvl="1"/>
            <a:r>
              <a:rPr lang="en-US" sz="2000" dirty="0" smtClean="0"/>
              <a:t>Just for curious we will discuss one more</a:t>
            </a:r>
          </a:p>
          <a:p>
            <a:r>
              <a:rPr lang="en-US" sz="2400" dirty="0" smtClean="0"/>
              <a:t>The exact choice depends upon the other features of the microarchitecture as well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7927"/>
            <a:ext cx="8285018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Exploiting Spatial Correlation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err="1" smtClean="0"/>
              <a:t>Yeh</a:t>
            </a:r>
            <a:r>
              <a:rPr lang="en-US" sz="2400" i="1" dirty="0" smtClean="0"/>
              <a:t> and </a:t>
            </a:r>
            <a:r>
              <a:rPr lang="en-US" sz="2400" i="1" dirty="0" err="1" smtClean="0"/>
              <a:t>Patt</a:t>
            </a:r>
            <a:r>
              <a:rPr lang="en-US" sz="2400" i="1" dirty="0" smtClean="0"/>
              <a:t>, 1992</a:t>
            </a:r>
          </a:p>
        </p:txBody>
      </p:sp>
      <p:sp>
        <p:nvSpPr>
          <p:cNvPr id="2114563" name="Rectangle 3"/>
          <p:cNvSpPr>
            <a:spLocks noChangeArrowheads="1"/>
          </p:cNvSpPr>
          <p:nvPr/>
        </p:nvSpPr>
        <p:spPr bwMode="auto">
          <a:xfrm>
            <a:off x="1064491" y="3992543"/>
            <a:ext cx="754512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0" i="1" dirty="0">
                <a:latin typeface="Verdana" pitchFamily="34" charset="0"/>
              </a:rPr>
              <a:t>History register, </a:t>
            </a:r>
            <a:r>
              <a:rPr lang="en-US" b="0" dirty="0">
                <a:latin typeface="Verdana" pitchFamily="34" charset="0"/>
              </a:rPr>
              <a:t>H, records the direction of the last N branches executed by the </a:t>
            </a:r>
            <a:r>
              <a:rPr lang="en-US" b="0" dirty="0" smtClean="0">
                <a:latin typeface="Verdana" pitchFamily="34" charset="0"/>
              </a:rPr>
              <a:t>processor and the predictor uses this information to predict the resolution of the next branch</a:t>
            </a:r>
            <a:endParaRPr lang="en-US" b="0" dirty="0">
              <a:latin typeface="Verdana" pitchFamily="34" charset="0"/>
            </a:endParaRPr>
          </a:p>
          <a:p>
            <a:pPr eaLnBrk="0" hangingPunct="0"/>
            <a:endParaRPr lang="en-US" sz="1400" b="0" dirty="0">
              <a:latin typeface="Verdana" pitchFamily="34" charset="0"/>
            </a:endParaRPr>
          </a:p>
          <a:p>
            <a:pPr eaLnBrk="0" hangingPunct="0"/>
            <a:endParaRPr lang="en-US" b="0" dirty="0">
              <a:latin typeface="Verdana" pitchFamily="34" charset="0"/>
            </a:endParaRP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2921660" y="1725612"/>
            <a:ext cx="293687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if (x[i] &lt; 7) then</a:t>
            </a:r>
          </a:p>
          <a:p>
            <a:pPr eaLnBrk="0" hangingPunct="0"/>
            <a:r>
              <a:rPr lang="en-US" sz="2000"/>
              <a:t>	y += 1;</a:t>
            </a:r>
          </a:p>
          <a:p>
            <a:pPr eaLnBrk="0" hangingPunct="0"/>
            <a:r>
              <a:rPr lang="en-US" sz="2000"/>
              <a:t>if (x[i] &lt; 5) then</a:t>
            </a:r>
          </a:p>
          <a:p>
            <a:pPr eaLnBrk="0" hangingPunct="0"/>
            <a:r>
              <a:rPr lang="en-US" sz="2000"/>
              <a:t>	c -= 4;</a:t>
            </a: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1188481" y="3273425"/>
            <a:ext cx="756363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0" dirty="0"/>
              <a:t>If first condition </a:t>
            </a:r>
            <a:r>
              <a:rPr lang="en-US" b="0" dirty="0" smtClean="0"/>
              <a:t>is false</a:t>
            </a:r>
            <a:r>
              <a:rPr lang="en-US" dirty="0"/>
              <a:t> </a:t>
            </a:r>
            <a:r>
              <a:rPr lang="en-US" dirty="0" smtClean="0"/>
              <a:t>then so is</a:t>
            </a:r>
            <a:r>
              <a:rPr lang="en-US" b="0" dirty="0" smtClean="0"/>
              <a:t> </a:t>
            </a:r>
            <a:r>
              <a:rPr lang="en-US" b="0" dirty="0"/>
              <a:t>second </a:t>
            </a:r>
            <a:r>
              <a:rPr lang="en-US" b="0" dirty="0" smtClean="0"/>
              <a:t>condition</a:t>
            </a:r>
            <a:endParaRPr lang="en-US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02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456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60" y="333168"/>
            <a:ext cx="77724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Two-Level Branch Predictor</a:t>
            </a:r>
            <a:endParaRPr lang="en-US" sz="2000" i="1" dirty="0" smtClean="0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676516" y="1509980"/>
            <a:ext cx="7511673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 dirty="0">
                <a:latin typeface="Verdana" pitchFamily="34" charset="0"/>
              </a:rPr>
              <a:t>Pentium Pro uses the result from the last two branches</a:t>
            </a:r>
          </a:p>
          <a:p>
            <a:pPr eaLnBrk="0" hangingPunct="0"/>
            <a:r>
              <a:rPr lang="en-US" sz="2000" b="0" dirty="0">
                <a:latin typeface="Verdana" pitchFamily="34" charset="0"/>
              </a:rPr>
              <a:t>to select one of the four sets of BHT bits (~95% correct)</a:t>
            </a:r>
          </a:p>
        </p:txBody>
      </p:sp>
      <p:grpSp>
        <p:nvGrpSpPr>
          <p:cNvPr id="24588" name="Group 81"/>
          <p:cNvGrpSpPr>
            <a:grpSpLocks/>
          </p:cNvGrpSpPr>
          <p:nvPr/>
        </p:nvGrpSpPr>
        <p:grpSpPr bwMode="auto">
          <a:xfrm>
            <a:off x="1757525" y="2829275"/>
            <a:ext cx="3280149" cy="994495"/>
            <a:chOff x="624" y="1392"/>
            <a:chExt cx="2316" cy="696"/>
          </a:xfrm>
        </p:grpSpPr>
        <p:sp>
          <p:nvSpPr>
            <p:cNvPr id="24599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000" b="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24600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246" cy="2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0</a:t>
              </a:r>
            </a:p>
          </p:txBody>
        </p:sp>
        <p:sp>
          <p:nvSpPr>
            <p:cNvPr id="24604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246" cy="2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>
                  <a:latin typeface="Verdana" pitchFamily="34" charset="0"/>
                </a:rPr>
                <a:t>0</a:t>
              </a:r>
            </a:p>
          </p:txBody>
        </p:sp>
        <p:grpSp>
          <p:nvGrpSpPr>
            <p:cNvPr id="24605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24607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>
                  <a:gd name="T0" fmla="*/ 0 w 768"/>
                  <a:gd name="T1" fmla="*/ 0 h 336"/>
                  <a:gd name="T2" fmla="*/ 0 w 768"/>
                  <a:gd name="T3" fmla="*/ 336 h 336"/>
                  <a:gd name="T4" fmla="*/ 768 w 768"/>
                  <a:gd name="T5" fmla="*/ 336 h 336"/>
                  <a:gd name="T6" fmla="*/ 0 60000 65536"/>
                  <a:gd name="T7" fmla="*/ 0 60000 65536"/>
                  <a:gd name="T8" fmla="*/ 0 60000 65536"/>
                  <a:gd name="T9" fmla="*/ 0 w 768"/>
                  <a:gd name="T10" fmla="*/ 0 h 336"/>
                  <a:gd name="T11" fmla="*/ 768 w 768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9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238" cy="28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0">
                    <a:latin typeface="Verdana" pitchFamily="34" charset="0"/>
                  </a:rPr>
                  <a:t>k</a:t>
                </a:r>
              </a:p>
            </p:txBody>
          </p:sp>
        </p:grpSp>
        <p:sp>
          <p:nvSpPr>
            <p:cNvPr id="24606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916" cy="2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Fetch PC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75400" y="5327075"/>
            <a:ext cx="1368768" cy="594401"/>
            <a:chOff x="3675400" y="5327075"/>
            <a:chExt cx="1368768" cy="594401"/>
          </a:xfrm>
        </p:grpSpPr>
        <p:sp>
          <p:nvSpPr>
            <p:cNvPr id="24593" name="AutoShape 98"/>
            <p:cNvSpPr>
              <a:spLocks/>
            </p:cNvSpPr>
            <p:nvPr/>
          </p:nvSpPr>
          <p:spPr bwMode="auto">
            <a:xfrm rot="5400000">
              <a:off x="3861446" y="5141029"/>
              <a:ext cx="205758" cy="577850"/>
            </a:xfrm>
            <a:prstGeom prst="rightBrace">
              <a:avLst>
                <a:gd name="adj1" fmla="val 23611"/>
                <a:gd name="adj2" fmla="val 541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99"/>
            <p:cNvSpPr>
              <a:spLocks/>
            </p:cNvSpPr>
            <p:nvPr/>
          </p:nvSpPr>
          <p:spPr bwMode="auto">
            <a:xfrm>
              <a:off x="3956450" y="5441375"/>
              <a:ext cx="1087718" cy="480101"/>
            </a:xfrm>
            <a:custGeom>
              <a:avLst/>
              <a:gdLst>
                <a:gd name="T0" fmla="*/ 0 w 768"/>
                <a:gd name="T1" fmla="*/ 0 h 336"/>
                <a:gd name="T2" fmla="*/ 0 w 768"/>
                <a:gd name="T3" fmla="*/ 336 h 336"/>
                <a:gd name="T4" fmla="*/ 768 w 768"/>
                <a:gd name="T5" fmla="*/ 336 h 336"/>
                <a:gd name="T6" fmla="*/ 0 60000 65536"/>
                <a:gd name="T7" fmla="*/ 0 60000 65536"/>
                <a:gd name="T8" fmla="*/ 0 60000 65536"/>
                <a:gd name="T9" fmla="*/ 0 w 768"/>
                <a:gd name="T10" fmla="*/ 0 h 336"/>
                <a:gd name="T11" fmla="*/ 768 w 76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336">
                  <a:moveTo>
                    <a:pt x="0" y="0"/>
                  </a:moveTo>
                  <a:lnTo>
                    <a:pt x="0" y="336"/>
                  </a:lnTo>
                  <a:lnTo>
                    <a:pt x="768" y="33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31222" y="2386412"/>
            <a:ext cx="3735638" cy="4118506"/>
            <a:chOff x="4646222" y="2386412"/>
            <a:chExt cx="3735638" cy="4118506"/>
          </a:xfrm>
        </p:grpSpPr>
        <p:sp>
          <p:nvSpPr>
            <p:cNvPr id="24587" name="Freeform 80"/>
            <p:cNvSpPr>
              <a:spLocks/>
            </p:cNvSpPr>
            <p:nvPr/>
          </p:nvSpPr>
          <p:spPr bwMode="auto">
            <a:xfrm>
              <a:off x="4646222" y="5708438"/>
              <a:ext cx="2855259" cy="411515"/>
            </a:xfrm>
            <a:custGeom>
              <a:avLst/>
              <a:gdLst>
                <a:gd name="T0" fmla="*/ 0 w 2016"/>
                <a:gd name="T1" fmla="*/ 0 h 288"/>
                <a:gd name="T2" fmla="*/ 2016 w 2016"/>
                <a:gd name="T3" fmla="*/ 0 h 288"/>
                <a:gd name="T4" fmla="*/ 1872 w 2016"/>
                <a:gd name="T5" fmla="*/ 288 h 288"/>
                <a:gd name="T6" fmla="*/ 144 w 2016"/>
                <a:gd name="T7" fmla="*/ 288 h 288"/>
                <a:gd name="T8" fmla="*/ 0 w 2016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6"/>
                <a:gd name="T16" fmla="*/ 0 h 288"/>
                <a:gd name="T17" fmla="*/ 2016 w 2016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6" h="288">
                  <a:moveTo>
                    <a:pt x="0" y="0"/>
                  </a:moveTo>
                  <a:lnTo>
                    <a:pt x="2016" y="0"/>
                  </a:lnTo>
                  <a:lnTo>
                    <a:pt x="1872" y="288"/>
                  </a:lnTo>
                  <a:lnTo>
                    <a:pt x="144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94"/>
            <p:cNvSpPr>
              <a:spLocks noChangeShapeType="1"/>
            </p:cNvSpPr>
            <p:nvPr/>
          </p:nvSpPr>
          <p:spPr bwMode="auto">
            <a:xfrm>
              <a:off x="6073851" y="6119953"/>
              <a:ext cx="0" cy="2743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Rectangle 102"/>
            <p:cNvSpPr>
              <a:spLocks noChangeArrowheads="1"/>
            </p:cNvSpPr>
            <p:nvPr/>
          </p:nvSpPr>
          <p:spPr bwMode="auto">
            <a:xfrm>
              <a:off x="6192697" y="6108043"/>
              <a:ext cx="218916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Taken/¬Taken?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4747293" y="2386412"/>
              <a:ext cx="457200" cy="3333750"/>
              <a:chOff x="6800850" y="1879911"/>
              <a:chExt cx="457200" cy="3333750"/>
            </a:xfrm>
          </p:grpSpPr>
          <p:sp>
            <p:nvSpPr>
              <p:cNvPr id="110" name="Rectangle 109"/>
              <p:cNvSpPr/>
              <p:nvPr/>
            </p:nvSpPr>
            <p:spPr bwMode="auto">
              <a:xfrm>
                <a:off x="6800850" y="1887269"/>
                <a:ext cx="457200" cy="30406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111" name="Group 39"/>
              <p:cNvGrpSpPr>
                <a:grpSpLocks/>
              </p:cNvGrpSpPr>
              <p:nvPr/>
            </p:nvGrpSpPr>
            <p:grpSpPr bwMode="auto">
              <a:xfrm>
                <a:off x="6800850" y="1879911"/>
                <a:ext cx="457200" cy="3333750"/>
                <a:chOff x="4284" y="1035"/>
                <a:chExt cx="288" cy="2100"/>
              </a:xfrm>
            </p:grpSpPr>
            <p:grpSp>
              <p:nvGrpSpPr>
                <p:cNvPr id="112" name="Group 40"/>
                <p:cNvGrpSpPr>
                  <a:grpSpLocks/>
                </p:cNvGrpSpPr>
                <p:nvPr/>
              </p:nvGrpSpPr>
              <p:grpSpPr bwMode="auto">
                <a:xfrm>
                  <a:off x="4284" y="1035"/>
                  <a:ext cx="288" cy="240"/>
                  <a:chOff x="2352" y="576"/>
                  <a:chExt cx="288" cy="240"/>
                </a:xfrm>
              </p:grpSpPr>
              <p:sp>
                <p:nvSpPr>
                  <p:cNvPr id="128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" name="Group 43"/>
                <p:cNvGrpSpPr>
                  <a:grpSpLocks/>
                </p:cNvGrpSpPr>
                <p:nvPr/>
              </p:nvGrpSpPr>
              <p:grpSpPr bwMode="auto">
                <a:xfrm>
                  <a:off x="4284" y="1275"/>
                  <a:ext cx="288" cy="240"/>
                  <a:chOff x="2352" y="576"/>
                  <a:chExt cx="288" cy="240"/>
                </a:xfrm>
              </p:grpSpPr>
              <p:sp>
                <p:nvSpPr>
                  <p:cNvPr id="12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4" name="Group 46"/>
                <p:cNvGrpSpPr>
                  <a:grpSpLocks/>
                </p:cNvGrpSpPr>
                <p:nvPr/>
              </p:nvGrpSpPr>
              <p:grpSpPr bwMode="auto">
                <a:xfrm>
                  <a:off x="4284" y="1515"/>
                  <a:ext cx="288" cy="240"/>
                  <a:chOff x="2352" y="576"/>
                  <a:chExt cx="288" cy="240"/>
                </a:xfrm>
              </p:grpSpPr>
              <p:sp>
                <p:nvSpPr>
                  <p:cNvPr id="124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5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" name="Group 49"/>
                <p:cNvGrpSpPr>
                  <a:grpSpLocks/>
                </p:cNvGrpSpPr>
                <p:nvPr/>
              </p:nvGrpSpPr>
              <p:grpSpPr bwMode="auto">
                <a:xfrm>
                  <a:off x="4284" y="2715"/>
                  <a:ext cx="288" cy="240"/>
                  <a:chOff x="2352" y="576"/>
                  <a:chExt cx="288" cy="240"/>
                </a:xfrm>
              </p:grpSpPr>
              <p:sp>
                <p:nvSpPr>
                  <p:cNvPr id="122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28" y="2955"/>
                  <a:ext cx="3" cy="1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Line 53"/>
                <p:cNvSpPr>
                  <a:spLocks noChangeShapeType="1"/>
                </p:cNvSpPr>
                <p:nvPr/>
              </p:nvSpPr>
              <p:spPr bwMode="auto">
                <a:xfrm>
                  <a:off x="4284" y="1755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284" y="2471"/>
                  <a:ext cx="0" cy="2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72" y="2595"/>
                  <a:ext cx="0" cy="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Line 56"/>
                <p:cNvSpPr>
                  <a:spLocks noChangeShapeType="1"/>
                </p:cNvSpPr>
                <p:nvPr/>
              </p:nvSpPr>
              <p:spPr bwMode="auto">
                <a:xfrm>
                  <a:off x="4572" y="1755"/>
                  <a:ext cx="0" cy="3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Line 57"/>
                <p:cNvSpPr>
                  <a:spLocks noChangeShapeType="1"/>
                </p:cNvSpPr>
                <p:nvPr/>
              </p:nvSpPr>
              <p:spPr bwMode="auto">
                <a:xfrm>
                  <a:off x="4428" y="1899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" name="Group 129"/>
            <p:cNvGrpSpPr/>
            <p:nvPr/>
          </p:nvGrpSpPr>
          <p:grpSpPr>
            <a:xfrm>
              <a:off x="5469995" y="2386412"/>
              <a:ext cx="457200" cy="3333750"/>
              <a:chOff x="6800850" y="1879911"/>
              <a:chExt cx="457200" cy="3333750"/>
            </a:xfrm>
          </p:grpSpPr>
          <p:sp>
            <p:nvSpPr>
              <p:cNvPr id="131" name="Rectangle 130"/>
              <p:cNvSpPr/>
              <p:nvPr/>
            </p:nvSpPr>
            <p:spPr bwMode="auto">
              <a:xfrm>
                <a:off x="6800850" y="1887269"/>
                <a:ext cx="457200" cy="30406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132" name="Group 39"/>
              <p:cNvGrpSpPr>
                <a:grpSpLocks/>
              </p:cNvGrpSpPr>
              <p:nvPr/>
            </p:nvGrpSpPr>
            <p:grpSpPr bwMode="auto">
              <a:xfrm>
                <a:off x="6800850" y="1879911"/>
                <a:ext cx="457200" cy="3333750"/>
                <a:chOff x="4284" y="1035"/>
                <a:chExt cx="288" cy="2100"/>
              </a:xfrm>
            </p:grpSpPr>
            <p:grpSp>
              <p:nvGrpSpPr>
                <p:cNvPr id="133" name="Group 40"/>
                <p:cNvGrpSpPr>
                  <a:grpSpLocks/>
                </p:cNvGrpSpPr>
                <p:nvPr/>
              </p:nvGrpSpPr>
              <p:grpSpPr bwMode="auto">
                <a:xfrm>
                  <a:off x="4284" y="1035"/>
                  <a:ext cx="288" cy="240"/>
                  <a:chOff x="2352" y="576"/>
                  <a:chExt cx="288" cy="240"/>
                </a:xfrm>
              </p:grpSpPr>
              <p:sp>
                <p:nvSpPr>
                  <p:cNvPr id="14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" name="Group 43"/>
                <p:cNvGrpSpPr>
                  <a:grpSpLocks/>
                </p:cNvGrpSpPr>
                <p:nvPr/>
              </p:nvGrpSpPr>
              <p:grpSpPr bwMode="auto">
                <a:xfrm>
                  <a:off x="4284" y="1275"/>
                  <a:ext cx="288" cy="240"/>
                  <a:chOff x="2352" y="576"/>
                  <a:chExt cx="288" cy="240"/>
                </a:xfrm>
              </p:grpSpPr>
              <p:sp>
                <p:nvSpPr>
                  <p:cNvPr id="147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5" name="Group 46"/>
                <p:cNvGrpSpPr>
                  <a:grpSpLocks/>
                </p:cNvGrpSpPr>
                <p:nvPr/>
              </p:nvGrpSpPr>
              <p:grpSpPr bwMode="auto">
                <a:xfrm>
                  <a:off x="4284" y="1515"/>
                  <a:ext cx="288" cy="240"/>
                  <a:chOff x="2352" y="576"/>
                  <a:chExt cx="288" cy="240"/>
                </a:xfrm>
              </p:grpSpPr>
              <p:sp>
                <p:nvSpPr>
                  <p:cNvPr id="14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6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6" name="Group 49"/>
                <p:cNvGrpSpPr>
                  <a:grpSpLocks/>
                </p:cNvGrpSpPr>
                <p:nvPr/>
              </p:nvGrpSpPr>
              <p:grpSpPr bwMode="auto">
                <a:xfrm>
                  <a:off x="4284" y="2715"/>
                  <a:ext cx="288" cy="240"/>
                  <a:chOff x="2352" y="576"/>
                  <a:chExt cx="288" cy="240"/>
                </a:xfrm>
              </p:grpSpPr>
              <p:sp>
                <p:nvSpPr>
                  <p:cNvPr id="143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7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28" y="2955"/>
                  <a:ext cx="3" cy="1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Line 53"/>
                <p:cNvSpPr>
                  <a:spLocks noChangeShapeType="1"/>
                </p:cNvSpPr>
                <p:nvPr/>
              </p:nvSpPr>
              <p:spPr bwMode="auto">
                <a:xfrm>
                  <a:off x="4284" y="1755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284" y="2471"/>
                  <a:ext cx="0" cy="2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0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72" y="2595"/>
                  <a:ext cx="0" cy="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Line 56"/>
                <p:cNvSpPr>
                  <a:spLocks noChangeShapeType="1"/>
                </p:cNvSpPr>
                <p:nvPr/>
              </p:nvSpPr>
              <p:spPr bwMode="auto">
                <a:xfrm>
                  <a:off x="4572" y="1755"/>
                  <a:ext cx="0" cy="3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57"/>
                <p:cNvSpPr>
                  <a:spLocks noChangeShapeType="1"/>
                </p:cNvSpPr>
                <p:nvPr/>
              </p:nvSpPr>
              <p:spPr bwMode="auto">
                <a:xfrm>
                  <a:off x="4428" y="1899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1" name="Group 150"/>
            <p:cNvGrpSpPr/>
            <p:nvPr/>
          </p:nvGrpSpPr>
          <p:grpSpPr>
            <a:xfrm>
              <a:off x="6192697" y="2386412"/>
              <a:ext cx="457200" cy="3333750"/>
              <a:chOff x="6800850" y="1879911"/>
              <a:chExt cx="457200" cy="3333750"/>
            </a:xfrm>
          </p:grpSpPr>
          <p:sp>
            <p:nvSpPr>
              <p:cNvPr id="152" name="Rectangle 151"/>
              <p:cNvSpPr/>
              <p:nvPr/>
            </p:nvSpPr>
            <p:spPr bwMode="auto">
              <a:xfrm>
                <a:off x="6800850" y="1887269"/>
                <a:ext cx="457200" cy="30406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153" name="Group 39"/>
              <p:cNvGrpSpPr>
                <a:grpSpLocks/>
              </p:cNvGrpSpPr>
              <p:nvPr/>
            </p:nvGrpSpPr>
            <p:grpSpPr bwMode="auto">
              <a:xfrm>
                <a:off x="6800850" y="1879911"/>
                <a:ext cx="457200" cy="3333750"/>
                <a:chOff x="4284" y="1035"/>
                <a:chExt cx="288" cy="2100"/>
              </a:xfrm>
            </p:grpSpPr>
            <p:grpSp>
              <p:nvGrpSpPr>
                <p:cNvPr id="154" name="Group 40"/>
                <p:cNvGrpSpPr>
                  <a:grpSpLocks/>
                </p:cNvGrpSpPr>
                <p:nvPr/>
              </p:nvGrpSpPr>
              <p:grpSpPr bwMode="auto">
                <a:xfrm>
                  <a:off x="4284" y="1035"/>
                  <a:ext cx="288" cy="240"/>
                  <a:chOff x="2352" y="576"/>
                  <a:chExt cx="288" cy="240"/>
                </a:xfrm>
              </p:grpSpPr>
              <p:sp>
                <p:nvSpPr>
                  <p:cNvPr id="17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" name="Group 43"/>
                <p:cNvGrpSpPr>
                  <a:grpSpLocks/>
                </p:cNvGrpSpPr>
                <p:nvPr/>
              </p:nvGrpSpPr>
              <p:grpSpPr bwMode="auto">
                <a:xfrm>
                  <a:off x="4284" y="1275"/>
                  <a:ext cx="288" cy="240"/>
                  <a:chOff x="2352" y="576"/>
                  <a:chExt cx="288" cy="240"/>
                </a:xfrm>
              </p:grpSpPr>
              <p:sp>
                <p:nvSpPr>
                  <p:cNvPr id="168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9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" name="Group 46"/>
                <p:cNvGrpSpPr>
                  <a:grpSpLocks/>
                </p:cNvGrpSpPr>
                <p:nvPr/>
              </p:nvGrpSpPr>
              <p:grpSpPr bwMode="auto">
                <a:xfrm>
                  <a:off x="4284" y="1515"/>
                  <a:ext cx="288" cy="240"/>
                  <a:chOff x="2352" y="576"/>
                  <a:chExt cx="288" cy="240"/>
                </a:xfrm>
              </p:grpSpPr>
              <p:sp>
                <p:nvSpPr>
                  <p:cNvPr id="166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" name="Group 49"/>
                <p:cNvGrpSpPr>
                  <a:grpSpLocks/>
                </p:cNvGrpSpPr>
                <p:nvPr/>
              </p:nvGrpSpPr>
              <p:grpSpPr bwMode="auto">
                <a:xfrm>
                  <a:off x="4284" y="2715"/>
                  <a:ext cx="288" cy="240"/>
                  <a:chOff x="2352" y="576"/>
                  <a:chExt cx="288" cy="240"/>
                </a:xfrm>
              </p:grpSpPr>
              <p:sp>
                <p:nvSpPr>
                  <p:cNvPr id="164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5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8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28" y="2955"/>
                  <a:ext cx="3" cy="1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" name="Line 53"/>
                <p:cNvSpPr>
                  <a:spLocks noChangeShapeType="1"/>
                </p:cNvSpPr>
                <p:nvPr/>
              </p:nvSpPr>
              <p:spPr bwMode="auto">
                <a:xfrm>
                  <a:off x="4284" y="1755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284" y="2471"/>
                  <a:ext cx="0" cy="2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72" y="2595"/>
                  <a:ext cx="0" cy="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Line 56"/>
                <p:cNvSpPr>
                  <a:spLocks noChangeShapeType="1"/>
                </p:cNvSpPr>
                <p:nvPr/>
              </p:nvSpPr>
              <p:spPr bwMode="auto">
                <a:xfrm>
                  <a:off x="4572" y="1755"/>
                  <a:ext cx="0" cy="3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Line 57"/>
                <p:cNvSpPr>
                  <a:spLocks noChangeShapeType="1"/>
                </p:cNvSpPr>
                <p:nvPr/>
              </p:nvSpPr>
              <p:spPr bwMode="auto">
                <a:xfrm>
                  <a:off x="4428" y="1899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2" name="Group 171"/>
            <p:cNvGrpSpPr/>
            <p:nvPr/>
          </p:nvGrpSpPr>
          <p:grpSpPr>
            <a:xfrm>
              <a:off x="6915399" y="2386412"/>
              <a:ext cx="457200" cy="3333750"/>
              <a:chOff x="6800850" y="1879911"/>
              <a:chExt cx="457200" cy="3333750"/>
            </a:xfrm>
          </p:grpSpPr>
          <p:sp>
            <p:nvSpPr>
              <p:cNvPr id="173" name="Rectangle 172"/>
              <p:cNvSpPr/>
              <p:nvPr/>
            </p:nvSpPr>
            <p:spPr bwMode="auto">
              <a:xfrm>
                <a:off x="6800850" y="1887269"/>
                <a:ext cx="457200" cy="30406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174" name="Group 39"/>
              <p:cNvGrpSpPr>
                <a:grpSpLocks/>
              </p:cNvGrpSpPr>
              <p:nvPr/>
            </p:nvGrpSpPr>
            <p:grpSpPr bwMode="auto">
              <a:xfrm>
                <a:off x="6800850" y="1879911"/>
                <a:ext cx="457200" cy="3333750"/>
                <a:chOff x="4284" y="1035"/>
                <a:chExt cx="288" cy="2100"/>
              </a:xfrm>
            </p:grpSpPr>
            <p:grpSp>
              <p:nvGrpSpPr>
                <p:cNvPr id="175" name="Group 40"/>
                <p:cNvGrpSpPr>
                  <a:grpSpLocks/>
                </p:cNvGrpSpPr>
                <p:nvPr/>
              </p:nvGrpSpPr>
              <p:grpSpPr bwMode="auto">
                <a:xfrm>
                  <a:off x="4284" y="1035"/>
                  <a:ext cx="288" cy="240"/>
                  <a:chOff x="2352" y="576"/>
                  <a:chExt cx="288" cy="240"/>
                </a:xfrm>
              </p:grpSpPr>
              <p:sp>
                <p:nvSpPr>
                  <p:cNvPr id="19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2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6" name="Group 43"/>
                <p:cNvGrpSpPr>
                  <a:grpSpLocks/>
                </p:cNvGrpSpPr>
                <p:nvPr/>
              </p:nvGrpSpPr>
              <p:grpSpPr bwMode="auto">
                <a:xfrm>
                  <a:off x="4284" y="1275"/>
                  <a:ext cx="288" cy="240"/>
                  <a:chOff x="2352" y="576"/>
                  <a:chExt cx="288" cy="240"/>
                </a:xfrm>
              </p:grpSpPr>
              <p:sp>
                <p:nvSpPr>
                  <p:cNvPr id="18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7" name="Group 46"/>
                <p:cNvGrpSpPr>
                  <a:grpSpLocks/>
                </p:cNvGrpSpPr>
                <p:nvPr/>
              </p:nvGrpSpPr>
              <p:grpSpPr bwMode="auto">
                <a:xfrm>
                  <a:off x="4284" y="1515"/>
                  <a:ext cx="288" cy="240"/>
                  <a:chOff x="2352" y="576"/>
                  <a:chExt cx="288" cy="240"/>
                </a:xfrm>
              </p:grpSpPr>
              <p:sp>
                <p:nvSpPr>
                  <p:cNvPr id="18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8" name="Group 49"/>
                <p:cNvGrpSpPr>
                  <a:grpSpLocks/>
                </p:cNvGrpSpPr>
                <p:nvPr/>
              </p:nvGrpSpPr>
              <p:grpSpPr bwMode="auto">
                <a:xfrm>
                  <a:off x="4284" y="2715"/>
                  <a:ext cx="288" cy="240"/>
                  <a:chOff x="2352" y="576"/>
                  <a:chExt cx="288" cy="240"/>
                </a:xfrm>
              </p:grpSpPr>
              <p:sp>
                <p:nvSpPr>
                  <p:cNvPr id="18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6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9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28" y="2955"/>
                  <a:ext cx="3" cy="1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Line 53"/>
                <p:cNvSpPr>
                  <a:spLocks noChangeShapeType="1"/>
                </p:cNvSpPr>
                <p:nvPr/>
              </p:nvSpPr>
              <p:spPr bwMode="auto">
                <a:xfrm>
                  <a:off x="4284" y="1755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284" y="2471"/>
                  <a:ext cx="0" cy="2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72" y="2595"/>
                  <a:ext cx="0" cy="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Line 56"/>
                <p:cNvSpPr>
                  <a:spLocks noChangeShapeType="1"/>
                </p:cNvSpPr>
                <p:nvPr/>
              </p:nvSpPr>
              <p:spPr bwMode="auto">
                <a:xfrm>
                  <a:off x="4572" y="1755"/>
                  <a:ext cx="0" cy="3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" name="Line 57"/>
                <p:cNvSpPr>
                  <a:spLocks noChangeShapeType="1"/>
                </p:cNvSpPr>
                <p:nvPr/>
              </p:nvSpPr>
              <p:spPr bwMode="auto">
                <a:xfrm>
                  <a:off x="4428" y="1899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" name="Group 7"/>
          <p:cNvGrpSpPr/>
          <p:nvPr/>
        </p:nvGrpSpPr>
        <p:grpSpPr>
          <a:xfrm>
            <a:off x="566971" y="4094130"/>
            <a:ext cx="3801933" cy="1777725"/>
            <a:chOff x="566971" y="4094130"/>
            <a:chExt cx="3801933" cy="1777725"/>
          </a:xfrm>
        </p:grpSpPr>
        <p:sp>
          <p:nvSpPr>
            <p:cNvPr id="24590" name="Rectangle 95"/>
            <p:cNvSpPr>
              <a:spLocks noChangeArrowheads="1"/>
            </p:cNvSpPr>
            <p:nvPr/>
          </p:nvSpPr>
          <p:spPr bwMode="auto">
            <a:xfrm>
              <a:off x="3606438" y="4988625"/>
              <a:ext cx="271929" cy="27434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Rectangle 96"/>
            <p:cNvSpPr>
              <a:spLocks noChangeArrowheads="1"/>
            </p:cNvSpPr>
            <p:nvPr/>
          </p:nvSpPr>
          <p:spPr bwMode="auto">
            <a:xfrm>
              <a:off x="4096975" y="4988625"/>
              <a:ext cx="271929" cy="27434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97"/>
            <p:cNvSpPr>
              <a:spLocks noChangeShapeType="1"/>
            </p:cNvSpPr>
            <p:nvPr/>
          </p:nvSpPr>
          <p:spPr bwMode="auto">
            <a:xfrm>
              <a:off x="2498813" y="5147375"/>
              <a:ext cx="11047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Text Box 100"/>
            <p:cNvSpPr txBox="1">
              <a:spLocks noChangeArrowheads="1"/>
            </p:cNvSpPr>
            <p:nvPr/>
          </p:nvSpPr>
          <p:spPr bwMode="auto">
            <a:xfrm>
              <a:off x="566971" y="5163969"/>
              <a:ext cx="3108429" cy="7078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Shift in Taken/¬Taken results of each branch</a:t>
              </a:r>
            </a:p>
          </p:txBody>
        </p:sp>
        <p:sp>
          <p:nvSpPr>
            <p:cNvPr id="24596" name="Text Box 101"/>
            <p:cNvSpPr txBox="1">
              <a:spLocks noChangeArrowheads="1"/>
            </p:cNvSpPr>
            <p:nvPr/>
          </p:nvSpPr>
          <p:spPr bwMode="auto">
            <a:xfrm>
              <a:off x="877900" y="4094130"/>
              <a:ext cx="2923241" cy="7078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2-bit global branch history shift register</a:t>
              </a:r>
            </a:p>
          </p:txBody>
        </p:sp>
        <p:sp>
          <p:nvSpPr>
            <p:cNvPr id="24598" name="Line 103"/>
            <p:cNvSpPr>
              <a:spLocks noChangeShapeType="1"/>
            </p:cNvSpPr>
            <p:nvPr/>
          </p:nvSpPr>
          <p:spPr bwMode="auto">
            <a:xfrm>
              <a:off x="3935050" y="5141025"/>
              <a:ext cx="1657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3527796" y="4666062"/>
              <a:ext cx="273345" cy="19685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7" name="Text Box 37"/>
          <p:cNvSpPr txBox="1">
            <a:spLocks noChangeArrowheads="1"/>
          </p:cNvSpPr>
          <p:nvPr/>
        </p:nvSpPr>
        <p:spPr bwMode="auto">
          <a:xfrm>
            <a:off x="7726724" y="2871918"/>
            <a:ext cx="1305847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i="1" dirty="0" smtClean="0"/>
              <a:t>Four</a:t>
            </a:r>
          </a:p>
          <a:p>
            <a:pPr eaLnBrk="0" hangingPunct="0"/>
            <a:r>
              <a:rPr lang="en-US" i="1" dirty="0" smtClean="0"/>
              <a:t>2</a:t>
            </a:r>
            <a:r>
              <a:rPr lang="en-US" i="1" baseline="30000" dirty="0" smtClean="0"/>
              <a:t>k</a:t>
            </a:r>
            <a:r>
              <a:rPr lang="en-US" i="1" dirty="0" smtClean="0"/>
              <a:t>, 2-bit</a:t>
            </a:r>
          </a:p>
          <a:p>
            <a:pPr eaLnBrk="0" hangingPunct="0"/>
            <a:r>
              <a:rPr lang="en-US" i="1" dirty="0" smtClean="0"/>
              <a:t>Entry </a:t>
            </a:r>
          </a:p>
          <a:p>
            <a:pPr eaLnBrk="0" hangingPunct="0"/>
            <a:r>
              <a:rPr lang="en-US" i="1" dirty="0" smtClean="0"/>
              <a:t>BHT</a:t>
            </a:r>
            <a:endParaRPr lang="en-US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13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Direction Predictor interface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734" y="1618467"/>
            <a:ext cx="7772400" cy="167214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DirectionPred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ppcDP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pc,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targetPC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update(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pc, Bool taken);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endinterface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723" y="352302"/>
            <a:ext cx="8368145" cy="1143000"/>
          </a:xfrm>
        </p:spPr>
        <p:txBody>
          <a:bodyPr/>
          <a:lstStyle/>
          <a:p>
            <a:r>
              <a:rPr lang="en-US" dirty="0" smtClean="0"/>
              <a:t>Multiple Predictors:</a:t>
            </a:r>
            <a:r>
              <a:rPr lang="en-US" dirty="0"/>
              <a:t> </a:t>
            </a:r>
            <a:r>
              <a:rPr lang="en-US" dirty="0" smtClean="0"/>
              <a:t>BTB + Branch Direction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178" y="5291469"/>
            <a:ext cx="7772400" cy="1318882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Suppose we maintain a table of how a particular Br has resolved before. At the decode stage we can consult this table to check if the incoming (pc, </a:t>
            </a:r>
            <a:r>
              <a:rPr lang="en-US" sz="2000" dirty="0" err="1" smtClean="0"/>
              <a:t>ppc</a:t>
            </a:r>
            <a:r>
              <a:rPr lang="en-US" sz="2000" dirty="0" smtClean="0"/>
              <a:t>) pair matches our prediction. If not redirect the pc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9401" y="4367025"/>
            <a:ext cx="16287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Need 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next PC </a:t>
            </a:r>
            <a:r>
              <a:rPr lang="en-US" sz="1800" dirty="0"/>
              <a:t>immediately</a:t>
            </a: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902571" y="4095750"/>
            <a:ext cx="168293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err="1"/>
              <a:t>Instr</a:t>
            </a:r>
            <a:r>
              <a:rPr lang="en-US" sz="1800" dirty="0"/>
              <a:t> type, </a:t>
            </a:r>
            <a:br>
              <a:rPr lang="en-US" sz="1800" dirty="0"/>
            </a:br>
            <a:r>
              <a:rPr lang="en-US" sz="1800" dirty="0"/>
              <a:t>PC relative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516806" y="4095750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Simple conditions, register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5695725" y="4095750"/>
            <a:ext cx="163055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Complex conditions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1196181" y="1851310"/>
            <a:ext cx="1265238" cy="5943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Next </a:t>
            </a:r>
            <a:r>
              <a:rPr lang="en-US" sz="1800" dirty="0" err="1"/>
              <a:t>Addr</a:t>
            </a:r>
            <a:endParaRPr lang="en-US" sz="1800" dirty="0"/>
          </a:p>
          <a:p>
            <a:pPr algn="ctr"/>
            <a:r>
              <a:rPr lang="en-US" sz="1800" dirty="0" err="1"/>
              <a:t>Pred</a:t>
            </a:r>
            <a:endParaRPr lang="en-US" sz="1800" dirty="0"/>
          </a:p>
        </p:txBody>
      </p:sp>
      <p:cxnSp>
        <p:nvCxnSpPr>
          <p:cNvPr id="12" name="AutoShape 31"/>
          <p:cNvCxnSpPr>
            <a:cxnSpLocks noChangeShapeType="1"/>
            <a:stCxn id="16" idx="3"/>
            <a:endCxn id="11" idx="2"/>
          </p:cNvCxnSpPr>
          <p:nvPr/>
        </p:nvCxnSpPr>
        <p:spPr bwMode="auto">
          <a:xfrm flipV="1">
            <a:off x="1308100" y="2445610"/>
            <a:ext cx="520700" cy="12373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32"/>
          <p:cNvCxnSpPr>
            <a:cxnSpLocks noChangeShapeType="1"/>
          </p:cNvCxnSpPr>
          <p:nvPr/>
        </p:nvCxnSpPr>
        <p:spPr bwMode="auto">
          <a:xfrm rot="16200000" flipH="1" flipV="1">
            <a:off x="561975" y="2276761"/>
            <a:ext cx="1676401" cy="825500"/>
          </a:xfrm>
          <a:prstGeom prst="bentConnector4">
            <a:avLst>
              <a:gd name="adj1" fmla="val -13636"/>
              <a:gd name="adj2" fmla="val 127692"/>
            </a:avLst>
          </a:prstGeom>
          <a:noFill/>
          <a:ln w="19050">
            <a:solidFill>
              <a:srgbClr val="FF5050"/>
            </a:solidFill>
            <a:miter lim="800000"/>
            <a:headEnd/>
            <a:tailEnd type="triangle" w="lg" len="lg"/>
          </a:ln>
        </p:spPr>
      </p:cxn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776582" y="2388500"/>
            <a:ext cx="804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tight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loop</a:t>
            </a:r>
            <a:endParaRPr lang="en-US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03300" y="2921000"/>
            <a:ext cx="8083550" cy="1524000"/>
            <a:chOff x="1003300" y="2921000"/>
            <a:chExt cx="8083550" cy="1524000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1003300" y="2921000"/>
              <a:ext cx="304800" cy="1524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br>
                <a:rPr lang="en-US"/>
              </a:br>
              <a:r>
                <a:rPr lang="en-US"/>
                <a:t>C</a:t>
              </a:r>
            </a:p>
          </p:txBody>
        </p:sp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1450975" y="3644900"/>
              <a:ext cx="508000" cy="76200"/>
              <a:chOff x="896" y="1632"/>
              <a:chExt cx="320" cy="48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8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9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105025" y="3302000"/>
              <a:ext cx="11430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8862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Reg</a:t>
              </a:r>
              <a:br>
                <a:rPr lang="en-US"/>
              </a:br>
              <a:r>
                <a:rPr lang="en-US"/>
                <a:t>Read</a:t>
              </a:r>
            </a:p>
          </p:txBody>
        </p:sp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3308350" y="3644900"/>
              <a:ext cx="508000" cy="76200"/>
              <a:chOff x="896" y="1632"/>
              <a:chExt cx="320" cy="48"/>
            </a:xfrm>
          </p:grpSpPr>
          <p:sp>
            <p:nvSpPr>
              <p:cNvPr id="31" name="Oval 14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5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6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8293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Execute</a:t>
              </a:r>
            </a:p>
          </p:txBody>
        </p:sp>
        <p:grpSp>
          <p:nvGrpSpPr>
            <p:cNvPr id="22" name="Group 19"/>
            <p:cNvGrpSpPr>
              <a:grpSpLocks/>
            </p:cNvGrpSpPr>
            <p:nvPr/>
          </p:nvGrpSpPr>
          <p:grpSpPr bwMode="auto">
            <a:xfrm>
              <a:off x="5251450" y="3644900"/>
              <a:ext cx="508000" cy="76200"/>
              <a:chOff x="896" y="1632"/>
              <a:chExt cx="320" cy="48"/>
            </a:xfrm>
          </p:grpSpPr>
          <p:sp>
            <p:nvSpPr>
              <p:cNvPr id="28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7791450" y="3279775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Write</a:t>
              </a:r>
            </a:p>
            <a:p>
              <a:pPr algn="ctr"/>
              <a:r>
                <a:rPr lang="en-US" dirty="0" smtClean="0"/>
                <a:t>Back</a:t>
              </a:r>
              <a:endParaRPr lang="en-US" dirty="0"/>
            </a:p>
          </p:txBody>
        </p: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7194550" y="3622675"/>
              <a:ext cx="508000" cy="76200"/>
              <a:chOff x="896" y="1632"/>
              <a:chExt cx="320" cy="48"/>
            </a:xfrm>
          </p:grpSpPr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7499350" y="1612293"/>
            <a:ext cx="1171574" cy="1915419"/>
            <a:chOff x="7499350" y="1612293"/>
            <a:chExt cx="1171574" cy="1915419"/>
          </a:xfrm>
        </p:grpSpPr>
        <p:sp>
          <p:nvSpPr>
            <p:cNvPr id="38" name="TextBox 37"/>
            <p:cNvSpPr txBox="1"/>
            <p:nvPr/>
          </p:nvSpPr>
          <p:spPr>
            <a:xfrm>
              <a:off x="7600950" y="1612293"/>
              <a:ext cx="1069974" cy="107721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r>
                <a:rPr lang="en-US" sz="1600" dirty="0" smtClean="0">
                  <a:solidFill>
                    <a:srgbClr val="40458C"/>
                  </a:solidFill>
                </a:rPr>
                <a:t>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insts</a:t>
              </a:r>
              <a:r>
                <a:rPr lang="en-US" sz="1600" dirty="0" smtClean="0">
                  <a:solidFill>
                    <a:srgbClr val="40458C"/>
                  </a:solidFill>
                </a:rPr>
                <a:t> must be filtered 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2"/>
            </p:cNvCxnSpPr>
            <p:nvPr/>
          </p:nvCxnSpPr>
          <p:spPr bwMode="auto">
            <a:xfrm flipH="1">
              <a:off x="7499350" y="2689511"/>
              <a:ext cx="636587" cy="83820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2105025" y="2347570"/>
            <a:ext cx="1069974" cy="917575"/>
            <a:chOff x="2105025" y="2362200"/>
            <a:chExt cx="1069974" cy="917575"/>
          </a:xfrm>
        </p:grpSpPr>
        <p:sp>
          <p:nvSpPr>
            <p:cNvPr id="41" name="TextBox 40"/>
            <p:cNvSpPr txBox="1"/>
            <p:nvPr/>
          </p:nvSpPr>
          <p:spPr>
            <a:xfrm>
              <a:off x="2105025" y="2624866"/>
              <a:ext cx="1069974" cy="58477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FF0000"/>
                  </a:solidFill>
                </a:rPr>
                <a:t>Br 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Dir</a:t>
              </a:r>
              <a:r>
                <a:rPr lang="en-US" sz="1600" dirty="0" smtClean="0">
                  <a:solidFill>
                    <a:srgbClr val="FF0000"/>
                  </a:solidFill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Pred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457450" y="2362200"/>
              <a:ext cx="219075" cy="24736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2666721" y="3194336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457450" y="2238519"/>
            <a:ext cx="2565400" cy="1043773"/>
            <a:chOff x="2457450" y="2238519"/>
            <a:chExt cx="2565400" cy="1043773"/>
          </a:xfrm>
        </p:grpSpPr>
        <p:sp>
          <p:nvSpPr>
            <p:cNvPr id="45" name="TextBox 44"/>
            <p:cNvSpPr txBox="1"/>
            <p:nvPr/>
          </p:nvSpPr>
          <p:spPr>
            <a:xfrm>
              <a:off x="3952876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457450" y="2238519"/>
              <a:ext cx="2034381" cy="3710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4487863" y="3196853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2457450" y="2094019"/>
            <a:ext cx="4479924" cy="1185755"/>
            <a:chOff x="2457450" y="2094019"/>
            <a:chExt cx="4479924" cy="1185755"/>
          </a:xfrm>
        </p:grpSpPr>
        <p:sp>
          <p:nvSpPr>
            <p:cNvPr id="49" name="TextBox 48"/>
            <p:cNvSpPr txBox="1"/>
            <p:nvPr/>
          </p:nvSpPr>
          <p:spPr>
            <a:xfrm>
              <a:off x="5867400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57450" y="2094019"/>
              <a:ext cx="3929494" cy="5155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6402387" y="3194335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1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BHT predictor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524000"/>
            <a:ext cx="8448675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mkBHT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DirectionPred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Vector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BhtEntries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#(Bit#(2)))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bhtArr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(2’b01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BhtIndex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getBhtIndex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)= ...;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computeTarget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targetPC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Bool taken)=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...;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mic Sans MS" panose="030F0702030302020204" pitchFamily="66" charset="0"/>
                <a:cs typeface="Courier New" pitchFamily="49" charset="0"/>
              </a:rPr>
              <a:t>define functions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extractDir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getBhtEntry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newDpBits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...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ppcDP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targetPC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index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getBhtIndex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direction =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extractDir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bhtArr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[index]);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computeTarget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targetPC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direction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Action update(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pc, Bool taken);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index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getBhtIndex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dpBits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getBhtEntry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(index);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bhtArr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[index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&lt;=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newDpBits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dpBits,taken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1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68598"/>
            <a:ext cx="8226670" cy="1143000"/>
          </a:xfrm>
        </p:spPr>
        <p:txBody>
          <a:bodyPr/>
          <a:lstStyle/>
          <a:p>
            <a:r>
              <a:rPr lang="en-US" sz="4000" dirty="0"/>
              <a:t>4-Stage-pipeline </a:t>
            </a:r>
            <a:r>
              <a:rPr lang="en-US" sz="4000" dirty="0" smtClean="0"/>
              <a:t>with BTB and BHT </a:t>
            </a:r>
            <a:r>
              <a:rPr lang="en-US" sz="2400" dirty="0" smtClean="0"/>
              <a:t>fetch</a:t>
            </a:r>
            <a:endParaRPr lang="en-US" sz="1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11598"/>
            <a:ext cx="8273001" cy="508041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fetch;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iMem.enq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(pc[1]);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btb.nap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(pc[1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]); pc[1] &lt;=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f2d.enq(Fetch2Decode{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pc:pc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ppc:ppcF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eEp:eEp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[1],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dEp:dEp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]});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68598"/>
            <a:ext cx="8226670" cy="1143000"/>
          </a:xfrm>
        </p:spPr>
        <p:txBody>
          <a:bodyPr/>
          <a:lstStyle/>
          <a:p>
            <a:r>
              <a:rPr lang="en-US" sz="4000" dirty="0"/>
              <a:t>4-Stage-pipeline </a:t>
            </a:r>
            <a:r>
              <a:rPr lang="en-US" sz="4000" dirty="0" smtClean="0"/>
              <a:t>with BTB and BHT </a:t>
            </a:r>
            <a:r>
              <a:rPr lang="en-US" sz="2400" dirty="0" smtClean="0"/>
              <a:t>decode</a:t>
            </a:r>
            <a:endParaRPr lang="en-US" sz="1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11598"/>
            <a:ext cx="8511540" cy="508041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decode;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iMem.first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f2d.first;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f2d.deq;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//wrong-path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else begin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[0] </a:t>
            </a:r>
            <a:r>
              <a:rPr lang="en-US" sz="1600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1600" dirty="0" err="1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idEp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f2d.deq;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//wrong-path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else begin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//right-path instruction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stall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...; // normal execution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(!stall)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ppcDP</a:t>
            </a:r>
            <a:r>
              <a:rPr lang="en-US" sz="1600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isBranch</a:t>
            </a:r>
            <a:r>
              <a:rPr lang="en-US" sz="1600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)? </a:t>
            </a:r>
            <a:r>
              <a:rPr lang="en-US" sz="1600" dirty="0" err="1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bht.ppcDP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pcD,dInst.add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) : </a:t>
            </a:r>
            <a:r>
              <a:rPr lang="en-US" sz="1600" dirty="0" err="1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sz="1600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ppcDP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1600" dirty="0" err="1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[0]&lt;= !</a:t>
            </a:r>
            <a:r>
              <a:rPr lang="en-US" sz="1600" dirty="0" err="1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[0]; pc[1]&lt;= </a:t>
            </a:r>
            <a:r>
              <a:rPr lang="en-US" sz="1600" dirty="0" err="1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ppcDP</a:t>
            </a:r>
            <a:r>
              <a:rPr lang="en-US" sz="1600" dirty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>
                <a:cs typeface="Courier New" pitchFamily="49" charset="0"/>
              </a:rPr>
              <a:t> …fetch register values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d2e.enq(Decode2Execute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ppcDP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rVal1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rVal1, rVal2: rVal2});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sb.insert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iMem.deq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f2d.deq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7772400" cy="1143000"/>
          </a:xfrm>
        </p:spPr>
        <p:txBody>
          <a:bodyPr/>
          <a:lstStyle/>
          <a:p>
            <a:r>
              <a:rPr lang="en-US" sz="4000" dirty="0"/>
              <a:t>4-Stage-pipeline </a:t>
            </a:r>
            <a:r>
              <a:rPr lang="en-US" sz="4000" dirty="0" smtClean="0"/>
              <a:t>with BTB and BHT </a:t>
            </a:r>
            <a:r>
              <a:rPr lang="en-US" sz="2400" dirty="0" smtClean="0"/>
              <a:t>execute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39463"/>
            <a:ext cx="8211094" cy="4926876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execute;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[0] !=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e2w.enq(Invalid);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d2e.deq;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else      begin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exec(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rVal1E, rVal2E,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begin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pcE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+ 4;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pc[0] &lt;=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epoch[0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 &lt;= !epoch[0];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btb.update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eInst.brTaken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isBranch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dInstE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bht.update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pcE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    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e2w.enq(Valid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Exec12Exec2{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eInst:eInst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pc:pcE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d2e.deq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7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4-Stage-pipeline with BTB and BHT </a:t>
            </a:r>
            <a:r>
              <a:rPr lang="en-US" sz="2400" dirty="0" err="1"/>
              <a:t>writeback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513764"/>
            <a:ext cx="83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writeBack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let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e2w.first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matches tagged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Valid .x)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data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dMem.first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), data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dMem.deq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end  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509588"/>
            <a:ext cx="8208942" cy="976312"/>
          </a:xfrm>
        </p:spPr>
        <p:txBody>
          <a:bodyPr lIns="90488" tIns="44450" rIns="90488" bIns="44450"/>
          <a:lstStyle/>
          <a:p>
            <a:r>
              <a:rPr lang="en-US" dirty="0" smtClean="0"/>
              <a:t>Branch Prediction Bits</a:t>
            </a:r>
            <a:br>
              <a:rPr lang="en-US" dirty="0" smtClean="0"/>
            </a:br>
            <a:r>
              <a:rPr lang="en-US" sz="2400" dirty="0"/>
              <a:t>R</a:t>
            </a:r>
            <a:r>
              <a:rPr lang="en-US" sz="2400" dirty="0" smtClean="0"/>
              <a:t>emember how the branch was resolved previously</a:t>
            </a:r>
            <a:endParaRPr lang="en-US" dirty="0" smtClean="0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688975" y="1608138"/>
            <a:ext cx="5513388" cy="828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400"/>
              <a:t> Assume 2 BP bits per instruction</a:t>
            </a:r>
          </a:p>
          <a:p>
            <a:pPr eaLnBrk="0" hangingPunct="0">
              <a:buFontTx/>
              <a:buChar char="•"/>
            </a:pPr>
            <a:r>
              <a:rPr lang="en-US" sz="2400"/>
              <a:t> Use saturating counter</a:t>
            </a:r>
          </a:p>
        </p:txBody>
      </p:sp>
      <p:graphicFrame>
        <p:nvGraphicFramePr>
          <p:cNvPr id="2151531" name="Group 107"/>
          <p:cNvGraphicFramePr>
            <a:graphicFrameLocks noGrp="1"/>
          </p:cNvGraphicFramePr>
          <p:nvPr/>
        </p:nvGraphicFramePr>
        <p:xfrm>
          <a:off x="1371600" y="2689225"/>
          <a:ext cx="6705600" cy="2820989"/>
        </p:xfrm>
        <a:graphic>
          <a:graphicData uri="http://schemas.openxmlformats.org/drawingml/2006/table">
            <a:tbl>
              <a:tblPr/>
              <a:tblGrid>
                <a:gridCol w="620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354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32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On ¬taken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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727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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 On taken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A6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Strongly taken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A6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Weakly taken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A6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Weakly ¬taken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7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3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Strongly ¬taken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7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6126" y="5664189"/>
            <a:ext cx="6736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Direction prediction changes only after two successive bad predictions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81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Two-bit versus one-bit Branch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the branch instruction needed to implement a loop</a:t>
            </a:r>
          </a:p>
          <a:p>
            <a:pPr lvl="1"/>
            <a:r>
              <a:rPr lang="en-US" sz="2000" dirty="0" smtClean="0"/>
              <a:t>with one bit, the prediction will always be set incorrectly on loop exit</a:t>
            </a:r>
          </a:p>
          <a:p>
            <a:pPr lvl="1"/>
            <a:r>
              <a:rPr lang="en-US" sz="2000" dirty="0" smtClean="0"/>
              <a:t>with two bits the prediction will not change on loop exit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94885" y="4533397"/>
            <a:ext cx="6849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 little bit of hysteresis is good in changing predictions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6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61950"/>
            <a:ext cx="7956550" cy="1136650"/>
          </a:xfrm>
        </p:spPr>
        <p:txBody>
          <a:bodyPr/>
          <a:lstStyle/>
          <a:p>
            <a:r>
              <a:rPr lang="en-US" smtClean="0"/>
              <a:t>Branch History Table (BHT)</a:t>
            </a:r>
          </a:p>
        </p:txBody>
      </p:sp>
      <p:sp>
        <p:nvSpPr>
          <p:cNvPr id="2115587" name="Text Box 3"/>
          <p:cNvSpPr txBox="1">
            <a:spLocks noChangeArrowheads="1"/>
          </p:cNvSpPr>
          <p:nvPr/>
        </p:nvSpPr>
        <p:spPr bwMode="auto">
          <a:xfrm>
            <a:off x="2414300" y="5772688"/>
            <a:ext cx="6151562" cy="707886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rgbClr val="56127A"/>
                </a:solidFill>
              </a:rPr>
              <a:t>4K-entry BHT, 2 bits/entry, ~80-90% correct </a:t>
            </a:r>
            <a:r>
              <a:rPr lang="en-US" dirty="0" smtClean="0">
                <a:solidFill>
                  <a:srgbClr val="56127A"/>
                </a:solidFill>
              </a:rPr>
              <a:t>direction predictions</a:t>
            </a:r>
            <a:endParaRPr lang="en-US" dirty="0">
              <a:solidFill>
                <a:srgbClr val="56127A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32117" y="1740206"/>
            <a:ext cx="2319768" cy="285583"/>
            <a:chOff x="3028951" y="1624745"/>
            <a:chExt cx="2319768" cy="285583"/>
          </a:xfrm>
        </p:grpSpPr>
        <p:sp>
          <p:nvSpPr>
            <p:cNvPr id="15414" name="Rectangle 5"/>
            <p:cNvSpPr>
              <a:spLocks noChangeArrowheads="1"/>
            </p:cNvSpPr>
            <p:nvPr/>
          </p:nvSpPr>
          <p:spPr bwMode="auto">
            <a:xfrm>
              <a:off x="3028951" y="1646241"/>
              <a:ext cx="1919780" cy="2640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200"/>
            </a:p>
          </p:txBody>
        </p:sp>
        <p:grpSp>
          <p:nvGrpSpPr>
            <p:cNvPr id="15415" name="Group 6"/>
            <p:cNvGrpSpPr>
              <a:grpSpLocks/>
            </p:cNvGrpSpPr>
            <p:nvPr/>
          </p:nvGrpSpPr>
          <p:grpSpPr bwMode="auto">
            <a:xfrm>
              <a:off x="4961791" y="1646241"/>
              <a:ext cx="313434" cy="264087"/>
              <a:chOff x="3456" y="960"/>
              <a:chExt cx="288" cy="240"/>
            </a:xfrm>
          </p:grpSpPr>
          <p:sp>
            <p:nvSpPr>
              <p:cNvPr id="15419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15420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15416" name="Text Box 9"/>
            <p:cNvSpPr txBox="1">
              <a:spLocks noChangeArrowheads="1"/>
            </p:cNvSpPr>
            <p:nvPr/>
          </p:nvSpPr>
          <p:spPr bwMode="auto">
            <a:xfrm>
              <a:off x="4909551" y="1624745"/>
              <a:ext cx="28245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/>
                <a:t>0</a:t>
              </a:r>
            </a:p>
          </p:txBody>
        </p:sp>
        <p:sp>
          <p:nvSpPr>
            <p:cNvPr id="15417" name="Text Box 10"/>
            <p:cNvSpPr txBox="1">
              <a:spLocks noChangeArrowheads="1"/>
            </p:cNvSpPr>
            <p:nvPr/>
          </p:nvSpPr>
          <p:spPr bwMode="auto">
            <a:xfrm>
              <a:off x="5066269" y="1624745"/>
              <a:ext cx="28245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dirty="0"/>
                <a:t>0</a:t>
              </a:r>
            </a:p>
          </p:txBody>
        </p:sp>
      </p:grpSp>
      <p:sp>
        <p:nvSpPr>
          <p:cNvPr id="15418" name="Text Box 11"/>
          <p:cNvSpPr txBox="1">
            <a:spLocks noChangeArrowheads="1"/>
          </p:cNvSpPr>
          <p:nvPr/>
        </p:nvSpPr>
        <p:spPr bwMode="auto">
          <a:xfrm>
            <a:off x="4593431" y="1445292"/>
            <a:ext cx="119616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/>
              <a:t>Fetch PC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18779" y="2025789"/>
            <a:ext cx="1113575" cy="1478995"/>
            <a:chOff x="818779" y="2025789"/>
            <a:chExt cx="1113575" cy="1478995"/>
          </a:xfrm>
        </p:grpSpPr>
        <p:sp>
          <p:nvSpPr>
            <p:cNvPr id="15408" name="Text Box 15"/>
            <p:cNvSpPr txBox="1">
              <a:spLocks noChangeArrowheads="1"/>
            </p:cNvSpPr>
            <p:nvPr/>
          </p:nvSpPr>
          <p:spPr bwMode="auto">
            <a:xfrm>
              <a:off x="818779" y="3135452"/>
              <a:ext cx="111357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/>
                <a:t>Branch?</a:t>
              </a:r>
            </a:p>
          </p:txBody>
        </p:sp>
        <p:sp>
          <p:nvSpPr>
            <p:cNvPr id="15409" name="Line 16"/>
            <p:cNvSpPr>
              <a:spLocks noChangeShapeType="1"/>
            </p:cNvSpPr>
            <p:nvPr/>
          </p:nvSpPr>
          <p:spPr bwMode="auto">
            <a:xfrm>
              <a:off x="1529979" y="2025789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69568" y="1740206"/>
            <a:ext cx="2405457" cy="285583"/>
            <a:chOff x="647700" y="4127500"/>
            <a:chExt cx="3352800" cy="419100"/>
          </a:xfrm>
        </p:grpSpPr>
        <p:sp>
          <p:nvSpPr>
            <p:cNvPr id="15400" name="Rectangle 24"/>
            <p:cNvSpPr>
              <a:spLocks noChangeArrowheads="1"/>
            </p:cNvSpPr>
            <p:nvPr/>
          </p:nvSpPr>
          <p:spPr bwMode="auto">
            <a:xfrm>
              <a:off x="647700" y="4127500"/>
              <a:ext cx="1447800" cy="419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/>
                <a:t>Opcode</a:t>
              </a:r>
              <a:endParaRPr lang="en-US" sz="1400" dirty="0"/>
            </a:p>
          </p:txBody>
        </p:sp>
        <p:sp>
          <p:nvSpPr>
            <p:cNvPr id="15401" name="Rectangle 25"/>
            <p:cNvSpPr>
              <a:spLocks noChangeArrowheads="1"/>
            </p:cNvSpPr>
            <p:nvPr/>
          </p:nvSpPr>
          <p:spPr bwMode="auto">
            <a:xfrm>
              <a:off x="2476500" y="4127500"/>
              <a:ext cx="1524000" cy="419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offset</a:t>
              </a:r>
            </a:p>
          </p:txBody>
        </p:sp>
        <p:sp>
          <p:nvSpPr>
            <p:cNvPr id="15403" name="Rectangle 27"/>
            <p:cNvSpPr>
              <a:spLocks noChangeArrowheads="1"/>
            </p:cNvSpPr>
            <p:nvPr/>
          </p:nvSpPr>
          <p:spPr bwMode="auto">
            <a:xfrm>
              <a:off x="2095500" y="4127500"/>
              <a:ext cx="381000" cy="419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15405" name="Text Box 29"/>
          <p:cNvSpPr txBox="1">
            <a:spLocks noChangeArrowheads="1"/>
          </p:cNvSpPr>
          <p:nvPr/>
        </p:nvSpPr>
        <p:spPr bwMode="auto">
          <a:xfrm>
            <a:off x="1441272" y="1426508"/>
            <a:ext cx="14446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/>
              <a:t>Instruction</a:t>
            </a:r>
          </a:p>
        </p:txBody>
      </p:sp>
      <p:grpSp>
        <p:nvGrpSpPr>
          <p:cNvPr id="15370" name="Group 31"/>
          <p:cNvGrpSpPr>
            <a:grpSpLocks/>
          </p:cNvGrpSpPr>
          <p:nvPr/>
        </p:nvGrpSpPr>
        <p:grpSpPr bwMode="auto">
          <a:xfrm>
            <a:off x="5310187" y="2224399"/>
            <a:ext cx="1398588" cy="646113"/>
            <a:chOff x="3345" y="1252"/>
            <a:chExt cx="881" cy="407"/>
          </a:xfrm>
        </p:grpSpPr>
        <p:sp>
          <p:nvSpPr>
            <p:cNvPr id="15394" name="AutoShape 32"/>
            <p:cNvSpPr>
              <a:spLocks/>
            </p:cNvSpPr>
            <p:nvPr/>
          </p:nvSpPr>
          <p:spPr bwMode="auto">
            <a:xfrm rot="5400000">
              <a:off x="3475" y="1122"/>
              <a:ext cx="144" cy="404"/>
            </a:xfrm>
            <a:prstGeom prst="rightBrace">
              <a:avLst>
                <a:gd name="adj1" fmla="val 23611"/>
                <a:gd name="adj2" fmla="val 541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Freeform 33"/>
            <p:cNvSpPr>
              <a:spLocks/>
            </p:cNvSpPr>
            <p:nvPr/>
          </p:nvSpPr>
          <p:spPr bwMode="auto">
            <a:xfrm>
              <a:off x="3537" y="1396"/>
              <a:ext cx="689" cy="263"/>
            </a:xfrm>
            <a:custGeom>
              <a:avLst/>
              <a:gdLst>
                <a:gd name="T0" fmla="*/ 0 w 768"/>
                <a:gd name="T1" fmla="*/ 0 h 336"/>
                <a:gd name="T2" fmla="*/ 0 w 768"/>
                <a:gd name="T3" fmla="*/ 336 h 336"/>
                <a:gd name="T4" fmla="*/ 768 w 768"/>
                <a:gd name="T5" fmla="*/ 336 h 336"/>
                <a:gd name="T6" fmla="*/ 0 60000 65536"/>
                <a:gd name="T7" fmla="*/ 0 60000 65536"/>
                <a:gd name="T8" fmla="*/ 0 60000 65536"/>
                <a:gd name="T9" fmla="*/ 0 w 768"/>
                <a:gd name="T10" fmla="*/ 0 h 336"/>
                <a:gd name="T11" fmla="*/ 768 w 76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336">
                  <a:moveTo>
                    <a:pt x="0" y="0"/>
                  </a:moveTo>
                  <a:lnTo>
                    <a:pt x="0" y="336"/>
                  </a:lnTo>
                  <a:lnTo>
                    <a:pt x="768" y="33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4"/>
            <p:cNvSpPr>
              <a:spLocks noChangeShapeType="1"/>
            </p:cNvSpPr>
            <p:nvPr/>
          </p:nvSpPr>
          <p:spPr bwMode="auto">
            <a:xfrm flipV="1">
              <a:off x="3472" y="1428"/>
              <a:ext cx="144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Text Box 35"/>
            <p:cNvSpPr txBox="1">
              <a:spLocks noChangeArrowheads="1"/>
            </p:cNvSpPr>
            <p:nvPr/>
          </p:nvSpPr>
          <p:spPr bwMode="auto">
            <a:xfrm>
              <a:off x="3602" y="1327"/>
              <a:ext cx="202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/>
                <a:t>k</a:t>
              </a:r>
            </a:p>
          </p:txBody>
        </p:sp>
      </p:grpSp>
      <p:sp>
        <p:nvSpPr>
          <p:cNvPr id="15371" name="Text Box 36"/>
          <p:cNvSpPr txBox="1">
            <a:spLocks noChangeArrowheads="1"/>
          </p:cNvSpPr>
          <p:nvPr/>
        </p:nvSpPr>
        <p:spPr bwMode="auto">
          <a:xfrm>
            <a:off x="5383212" y="2876861"/>
            <a:ext cx="1476375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i="1" dirty="0"/>
              <a:t>BHT Index</a:t>
            </a:r>
          </a:p>
        </p:txBody>
      </p:sp>
      <p:sp>
        <p:nvSpPr>
          <p:cNvPr id="15372" name="Text Box 37"/>
          <p:cNvSpPr txBox="1">
            <a:spLocks noChangeArrowheads="1"/>
          </p:cNvSpPr>
          <p:nvPr/>
        </p:nvSpPr>
        <p:spPr bwMode="auto">
          <a:xfrm>
            <a:off x="7321924" y="1940703"/>
            <a:ext cx="168116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/>
              <a:t>2</a:t>
            </a:r>
            <a:r>
              <a:rPr lang="en-US" i="1" baseline="30000" dirty="0"/>
              <a:t>k</a:t>
            </a:r>
            <a:r>
              <a:rPr lang="en-US" i="1" dirty="0"/>
              <a:t>-entry</a:t>
            </a:r>
          </a:p>
          <a:p>
            <a:pPr eaLnBrk="0" hangingPunct="0"/>
            <a:r>
              <a:rPr lang="en-US" i="1" dirty="0"/>
              <a:t>BHT,</a:t>
            </a:r>
          </a:p>
          <a:p>
            <a:pPr eaLnBrk="0" hangingPunct="0"/>
            <a:r>
              <a:rPr lang="en-US" i="1" dirty="0"/>
              <a:t>2 bits/entry</a:t>
            </a:r>
          </a:p>
        </p:txBody>
      </p:sp>
      <p:sp>
        <p:nvSpPr>
          <p:cNvPr id="15373" name="Text Box 38"/>
          <p:cNvSpPr txBox="1">
            <a:spLocks noChangeArrowheads="1"/>
          </p:cNvSpPr>
          <p:nvPr/>
        </p:nvSpPr>
        <p:spPr bwMode="auto">
          <a:xfrm>
            <a:off x="7029450" y="5027924"/>
            <a:ext cx="1947863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/>
              <a:t>Taken/¬Taken?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00850" y="1879911"/>
            <a:ext cx="457200" cy="3333750"/>
            <a:chOff x="6800850" y="1879911"/>
            <a:chExt cx="457200" cy="333375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800850" y="1887269"/>
              <a:ext cx="457200" cy="304064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Verdana" pitchFamily="34" charset="0"/>
              </a:endParaRPr>
            </a:p>
          </p:txBody>
        </p:sp>
        <p:grpSp>
          <p:nvGrpSpPr>
            <p:cNvPr id="15374" name="Group 39"/>
            <p:cNvGrpSpPr>
              <a:grpSpLocks/>
            </p:cNvGrpSpPr>
            <p:nvPr/>
          </p:nvGrpSpPr>
          <p:grpSpPr bwMode="auto">
            <a:xfrm>
              <a:off x="6800850" y="1879911"/>
              <a:ext cx="457200" cy="3333750"/>
              <a:chOff x="4284" y="1035"/>
              <a:chExt cx="288" cy="2100"/>
            </a:xfrm>
          </p:grpSpPr>
          <p:grpSp>
            <p:nvGrpSpPr>
              <p:cNvPr id="15376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5392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3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7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5390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8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5388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9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9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5386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380" name="Line 52"/>
              <p:cNvSpPr>
                <a:spLocks noChangeShapeType="1"/>
              </p:cNvSpPr>
              <p:nvPr/>
            </p:nvSpPr>
            <p:spPr bwMode="auto">
              <a:xfrm flipH="1">
                <a:off x="4428" y="2955"/>
                <a:ext cx="3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511425" y="2025789"/>
            <a:ext cx="3453531" cy="1518682"/>
            <a:chOff x="2511425" y="2025789"/>
            <a:chExt cx="3453531" cy="1518682"/>
          </a:xfrm>
        </p:grpSpPr>
        <p:sp>
          <p:nvSpPr>
            <p:cNvPr id="15406" name="Line 13"/>
            <p:cNvSpPr>
              <a:spLocks noChangeShapeType="1"/>
            </p:cNvSpPr>
            <p:nvPr/>
          </p:nvSpPr>
          <p:spPr bwMode="auto">
            <a:xfrm>
              <a:off x="3578225" y="304454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Freeform 17"/>
            <p:cNvSpPr>
              <a:spLocks/>
            </p:cNvSpPr>
            <p:nvPr/>
          </p:nvSpPr>
          <p:spPr bwMode="auto">
            <a:xfrm>
              <a:off x="2511425" y="2511148"/>
              <a:ext cx="2057400" cy="533400"/>
            </a:xfrm>
            <a:custGeom>
              <a:avLst/>
              <a:gdLst>
                <a:gd name="T0" fmla="*/ 0 w 1296"/>
                <a:gd name="T1" fmla="*/ 0 h 336"/>
                <a:gd name="T2" fmla="*/ 624 w 1296"/>
                <a:gd name="T3" fmla="*/ 0 h 336"/>
                <a:gd name="T4" fmla="*/ 672 w 1296"/>
                <a:gd name="T5" fmla="*/ 96 h 336"/>
                <a:gd name="T6" fmla="*/ 720 w 1296"/>
                <a:gd name="T7" fmla="*/ 0 h 336"/>
                <a:gd name="T8" fmla="*/ 1296 w 1296"/>
                <a:gd name="T9" fmla="*/ 0 h 336"/>
                <a:gd name="T10" fmla="*/ 1152 w 1296"/>
                <a:gd name="T11" fmla="*/ 336 h 336"/>
                <a:gd name="T12" fmla="*/ 144 w 1296"/>
                <a:gd name="T13" fmla="*/ 336 h 336"/>
                <a:gd name="T14" fmla="*/ 0 w 1296"/>
                <a:gd name="T15" fmla="*/ 0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96"/>
                <a:gd name="T25" fmla="*/ 0 h 336"/>
                <a:gd name="T26" fmla="*/ 1296 w 1296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18"/>
            <p:cNvSpPr>
              <a:spLocks noChangeShapeType="1"/>
            </p:cNvSpPr>
            <p:nvPr/>
          </p:nvSpPr>
          <p:spPr bwMode="auto">
            <a:xfrm>
              <a:off x="2892425" y="2025789"/>
              <a:ext cx="0" cy="4853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Text Box 19"/>
            <p:cNvSpPr txBox="1">
              <a:spLocks noChangeArrowheads="1"/>
            </p:cNvSpPr>
            <p:nvPr/>
          </p:nvSpPr>
          <p:spPr bwMode="auto">
            <a:xfrm>
              <a:off x="3107609" y="3175139"/>
              <a:ext cx="1292533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/>
                <a:t>Target PC</a:t>
              </a:r>
            </a:p>
          </p:txBody>
        </p:sp>
        <p:sp>
          <p:nvSpPr>
            <p:cNvPr id="15413" name="Text Box 20"/>
            <p:cNvSpPr txBox="1">
              <a:spLocks noChangeArrowheads="1"/>
            </p:cNvSpPr>
            <p:nvPr/>
          </p:nvSpPr>
          <p:spPr bwMode="auto">
            <a:xfrm>
              <a:off x="3368675" y="2669898"/>
              <a:ext cx="3921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+</a:t>
              </a:r>
            </a:p>
          </p:txBody>
        </p:sp>
        <p:sp>
          <p:nvSpPr>
            <p:cNvPr id="15404" name="AutoShape 28"/>
            <p:cNvSpPr>
              <a:spLocks/>
            </p:cNvSpPr>
            <p:nvPr/>
          </p:nvSpPr>
          <p:spPr bwMode="auto">
            <a:xfrm rot="5400000">
              <a:off x="4884990" y="1230751"/>
              <a:ext cx="240512" cy="1919421"/>
            </a:xfrm>
            <a:prstGeom prst="rightBrace">
              <a:avLst>
                <a:gd name="adj1" fmla="val 67281"/>
                <a:gd name="adj2" fmla="val 5053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91610" y="2296974"/>
              <a:ext cx="804673" cy="212140"/>
            </a:xfrm>
            <a:custGeom>
              <a:avLst/>
              <a:gdLst>
                <a:gd name="connsiteX0" fmla="*/ 826618 w 833933"/>
                <a:gd name="connsiteY0" fmla="*/ 0 h 204825"/>
                <a:gd name="connsiteX1" fmla="*/ 833933 w 833933"/>
                <a:gd name="connsiteY1" fmla="*/ 117043 h 204825"/>
                <a:gd name="connsiteX2" fmla="*/ 7315 w 833933"/>
                <a:gd name="connsiteY2" fmla="*/ 65837 h 204825"/>
                <a:gd name="connsiteX3" fmla="*/ 0 w 833933"/>
                <a:gd name="connsiteY3" fmla="*/ 204825 h 204825"/>
                <a:gd name="connsiteX0" fmla="*/ 826618 w 841248"/>
                <a:gd name="connsiteY0" fmla="*/ 0 h 204825"/>
                <a:gd name="connsiteX1" fmla="*/ 841248 w 841248"/>
                <a:gd name="connsiteY1" fmla="*/ 87782 h 204825"/>
                <a:gd name="connsiteX2" fmla="*/ 7315 w 841248"/>
                <a:gd name="connsiteY2" fmla="*/ 65837 h 204825"/>
                <a:gd name="connsiteX3" fmla="*/ 0 w 841248"/>
                <a:gd name="connsiteY3" fmla="*/ 204825 h 204825"/>
                <a:gd name="connsiteX0" fmla="*/ 826618 w 841248"/>
                <a:gd name="connsiteY0" fmla="*/ 0 h 204825"/>
                <a:gd name="connsiteX1" fmla="*/ 841248 w 841248"/>
                <a:gd name="connsiteY1" fmla="*/ 87782 h 204825"/>
                <a:gd name="connsiteX2" fmla="*/ 21945 w 841248"/>
                <a:gd name="connsiteY2" fmla="*/ 87783 h 204825"/>
                <a:gd name="connsiteX3" fmla="*/ 0 w 841248"/>
                <a:gd name="connsiteY3" fmla="*/ 204825 h 204825"/>
                <a:gd name="connsiteX0" fmla="*/ 804673 w 819303"/>
                <a:gd name="connsiteY0" fmla="*/ 0 h 212140"/>
                <a:gd name="connsiteX1" fmla="*/ 819303 w 819303"/>
                <a:gd name="connsiteY1" fmla="*/ 87782 h 212140"/>
                <a:gd name="connsiteX2" fmla="*/ 0 w 819303"/>
                <a:gd name="connsiteY2" fmla="*/ 87783 h 212140"/>
                <a:gd name="connsiteX3" fmla="*/ 0 w 819303"/>
                <a:gd name="connsiteY3" fmla="*/ 212140 h 212140"/>
                <a:gd name="connsiteX0" fmla="*/ 804673 w 804673"/>
                <a:gd name="connsiteY0" fmla="*/ 0 h 212140"/>
                <a:gd name="connsiteX1" fmla="*/ 804672 w 804673"/>
                <a:gd name="connsiteY1" fmla="*/ 95097 h 212140"/>
                <a:gd name="connsiteX2" fmla="*/ 0 w 804673"/>
                <a:gd name="connsiteY2" fmla="*/ 87783 h 212140"/>
                <a:gd name="connsiteX3" fmla="*/ 0 w 804673"/>
                <a:gd name="connsiteY3" fmla="*/ 212140 h 21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673" h="212140">
                  <a:moveTo>
                    <a:pt x="804673" y="0"/>
                  </a:moveTo>
                  <a:cubicBezTo>
                    <a:pt x="804673" y="31699"/>
                    <a:pt x="804672" y="63398"/>
                    <a:pt x="804672" y="95097"/>
                  </a:cubicBezTo>
                  <a:lnTo>
                    <a:pt x="0" y="87783"/>
                  </a:lnTo>
                  <a:lnTo>
                    <a:pt x="0" y="212140"/>
                  </a:lnTo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Verdana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1512" y="1712167"/>
            <a:ext cx="1230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After decoding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598" y="3765852"/>
            <a:ext cx="58382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Decode stage:</a:t>
            </a:r>
          </a:p>
          <a:p>
            <a:r>
              <a:rPr lang="en-US" dirty="0" smtClean="0"/>
              <a:t>For a branch </a:t>
            </a:r>
            <a:r>
              <a:rPr lang="en-US" dirty="0"/>
              <a:t>instruction </a:t>
            </a:r>
            <a:r>
              <a:rPr lang="en-US" dirty="0" smtClean="0"/>
              <a:t>consult the BHT to determine the direction prediction;</a:t>
            </a:r>
          </a:p>
          <a:p>
            <a:r>
              <a:rPr lang="en-US" dirty="0" smtClean="0"/>
              <a:t>Use the prediction to compute the </a:t>
            </a:r>
            <a:r>
              <a:rPr lang="en-US" dirty="0" err="1" smtClean="0"/>
              <a:t>nextPC</a:t>
            </a:r>
            <a:r>
              <a:rPr lang="en-US" dirty="0" smtClean="0"/>
              <a:t>;</a:t>
            </a:r>
          </a:p>
          <a:p>
            <a:r>
              <a:rPr lang="en-US" dirty="0" smtClean="0"/>
              <a:t>If the </a:t>
            </a:r>
            <a:r>
              <a:rPr lang="en-US" dirty="0" err="1" smtClean="0"/>
              <a:t>nextPC</a:t>
            </a:r>
            <a:r>
              <a:rPr lang="en-US" dirty="0" smtClean="0"/>
              <a:t> is different from the incoming </a:t>
            </a:r>
            <a:r>
              <a:rPr lang="en-US" dirty="0" err="1" smtClean="0"/>
              <a:t>ppc</a:t>
            </a:r>
            <a:r>
              <a:rPr lang="en-US" dirty="0" smtClean="0"/>
              <a:t>, redirect the Fetch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00030" y="3029210"/>
            <a:ext cx="1772253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No need to keep the target PC because it can be computed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7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5587" grpId="0" animBg="1" autoUpdateAnimBg="0"/>
      <p:bldP spid="14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Where does BHT fit in the processor pipeline?</a:t>
            </a:r>
          </a:p>
        </p:txBody>
      </p:sp>
      <p:sp>
        <p:nvSpPr>
          <p:cNvPr id="3" name="Subtitl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00582" y="1585129"/>
            <a:ext cx="7942255" cy="4226586"/>
          </a:xfrm>
        </p:spPr>
        <p:txBody>
          <a:bodyPr/>
          <a:lstStyle/>
          <a:p>
            <a:r>
              <a:rPr lang="en-US" sz="2400" dirty="0" smtClean="0"/>
              <a:t>BHT can only be used after instruction decode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We still need the next instruction address predictor (e.g., BTB) at the fetch stage</a:t>
            </a:r>
          </a:p>
          <a:p>
            <a:pPr lvl="1"/>
            <a:endParaRPr lang="en-US" sz="2000" dirty="0" smtClean="0"/>
          </a:p>
          <a:p>
            <a:r>
              <a:rPr lang="en-US" sz="2400" i="1" dirty="0" smtClean="0"/>
              <a:t>Predictor training</a:t>
            </a:r>
            <a:r>
              <a:rPr lang="en-US" sz="2400" i="1" dirty="0"/>
              <a:t>: </a:t>
            </a:r>
            <a:r>
              <a:rPr lang="en-US" sz="2400" dirty="0"/>
              <a:t>On a pc misprediction, information about redirecting the pc has to be passed to the fetch stage. However for training </a:t>
            </a:r>
            <a:r>
              <a:rPr lang="en-US" sz="2400" dirty="0" smtClean="0"/>
              <a:t>the direction predictor the direction information </a:t>
            </a:r>
            <a:r>
              <a:rPr lang="en-US" sz="2400" dirty="0"/>
              <a:t>has to be passed </a:t>
            </a:r>
            <a:r>
              <a:rPr lang="en-US" sz="2400" dirty="0" smtClean="0"/>
              <a:t>after every branch execution (misprediction or not)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4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Multiple predictors in a pipeline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3821" y="1596240"/>
            <a:ext cx="7772400" cy="4473633"/>
          </a:xfrm>
        </p:spPr>
        <p:txBody>
          <a:bodyPr/>
          <a:lstStyle/>
          <a:p>
            <a:r>
              <a:rPr lang="en-US" sz="2400" dirty="0" smtClean="0"/>
              <a:t> At each stage we need to take two decisions:</a:t>
            </a:r>
          </a:p>
          <a:p>
            <a:pPr lvl="1"/>
            <a:r>
              <a:rPr lang="en-US" sz="2000" i="1" dirty="0" smtClean="0"/>
              <a:t>Determine if the current instruction is a wrong path instruction: </a:t>
            </a:r>
            <a:r>
              <a:rPr lang="en-US" sz="2000" dirty="0" smtClean="0"/>
              <a:t>Requires looking at epochs</a:t>
            </a:r>
          </a:p>
          <a:p>
            <a:pPr lvl="1"/>
            <a:r>
              <a:rPr lang="en-US" sz="2000" i="1" dirty="0" smtClean="0"/>
              <a:t>Determine if the prediction (</a:t>
            </a:r>
            <a:r>
              <a:rPr lang="en-US" sz="2000" i="1" dirty="0" err="1" smtClean="0"/>
              <a:t>ppc</a:t>
            </a:r>
            <a:r>
              <a:rPr lang="en-US" sz="2000" i="1" dirty="0" smtClean="0"/>
              <a:t>) following the current instruction is good: </a:t>
            </a:r>
            <a:r>
              <a:rPr lang="en-US" sz="2000" dirty="0" smtClean="0"/>
              <a:t>Requires consulting BTB at Decode, and later determining the actual branch resolution at Execute</a:t>
            </a:r>
          </a:p>
          <a:p>
            <a:r>
              <a:rPr lang="en-US" sz="2400" dirty="0" smtClean="0"/>
              <a:t>No redirections </a:t>
            </a:r>
            <a:r>
              <a:rPr lang="en-US" sz="2400" dirty="0" smtClean="0"/>
              <a:t>should </a:t>
            </a:r>
            <a:r>
              <a:rPr lang="en-US" sz="2400" dirty="0" smtClean="0"/>
              <a:t>be generated by known wrong path </a:t>
            </a:r>
            <a:r>
              <a:rPr lang="en-US" sz="2400" dirty="0" smtClean="0"/>
              <a:t>instructions</a:t>
            </a:r>
          </a:p>
          <a:p>
            <a:r>
              <a:rPr lang="en-US" sz="2400" dirty="0" smtClean="0"/>
              <a:t>Redirections </a:t>
            </a:r>
            <a:r>
              <a:rPr lang="en-US" sz="2400" dirty="0" smtClean="0"/>
              <a:t>from Execute stage are always correct, and cannot be ignored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96013" y="5723794"/>
            <a:ext cx="7162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Should training also be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avoided by wrong path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instruction?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3931" y="6166337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Generally yes, but may have some benefits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9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N-Stage </a:t>
            </a:r>
            <a:r>
              <a:rPr lang="en-US" sz="4000" dirty="0" smtClean="0"/>
              <a:t>pipeline with BHT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288" y="4038381"/>
            <a:ext cx="7772400" cy="2552423"/>
          </a:xfrm>
        </p:spPr>
        <p:txBody>
          <a:bodyPr/>
          <a:lstStyle/>
          <a:p>
            <a:r>
              <a:rPr lang="en-US" sz="2000" dirty="0"/>
              <a:t>B</a:t>
            </a:r>
            <a:r>
              <a:rPr lang="en-US" sz="2000" dirty="0" smtClean="0"/>
              <a:t>oth </a:t>
            </a:r>
            <a:r>
              <a:rPr lang="en-US" sz="2000" dirty="0"/>
              <a:t>Decode and Execute can redirect the PC; </a:t>
            </a:r>
            <a:r>
              <a:rPr lang="en-US" sz="2000" dirty="0" smtClean="0"/>
              <a:t>Execute </a:t>
            </a:r>
            <a:r>
              <a:rPr lang="en-US" sz="2000" dirty="0"/>
              <a:t>redirect should never be </a:t>
            </a:r>
            <a:r>
              <a:rPr lang="en-US" sz="2000" dirty="0" smtClean="0"/>
              <a:t>overruled</a:t>
            </a:r>
          </a:p>
          <a:p>
            <a:r>
              <a:rPr lang="en-US" sz="2000" dirty="0" smtClean="0"/>
              <a:t>Use </a:t>
            </a:r>
            <a:r>
              <a:rPr lang="en-US" sz="2000" dirty="0"/>
              <a:t>separate epochs for each redirecting </a:t>
            </a:r>
            <a:r>
              <a:rPr lang="en-US" sz="2000" dirty="0" smtClean="0"/>
              <a:t>stage</a:t>
            </a:r>
          </a:p>
          <a:p>
            <a:pPr lvl="1"/>
            <a:r>
              <a:rPr lang="en-US" sz="1600" dirty="0" err="1" smtClean="0"/>
              <a:t>eEp</a:t>
            </a:r>
            <a:r>
              <a:rPr lang="en-US" sz="1600" dirty="0" smtClean="0"/>
              <a:t> for Execute redirections and </a:t>
            </a:r>
            <a:r>
              <a:rPr lang="en-US" sz="1600" dirty="0" err="1" smtClean="0"/>
              <a:t>dEp</a:t>
            </a:r>
            <a:r>
              <a:rPr lang="en-US" sz="1600" dirty="0" smtClean="0"/>
              <a:t> for Decode redirections</a:t>
            </a:r>
          </a:p>
          <a:p>
            <a:r>
              <a:rPr lang="en-US" sz="2000" dirty="0" smtClean="0"/>
              <a:t>Execute </a:t>
            </a:r>
            <a:r>
              <a:rPr lang="en-US" sz="2000" dirty="0"/>
              <a:t>can update both BTB and BHT</a:t>
            </a:r>
          </a:p>
          <a:p>
            <a:pPr lvl="1"/>
            <a:endParaRPr lang="en-US" sz="16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800410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65523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65523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PC</a:t>
              </a:r>
              <a:endParaRPr lang="en-US" sz="1600" dirty="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149535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87635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1704975" y="1939984"/>
            <a:ext cx="3362325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14500" y="1635185"/>
            <a:ext cx="58959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9921" y="1254185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redirect PC</a:t>
            </a:r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792223" y="1628787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redirect PC 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2578487" y="2225593"/>
            <a:ext cx="78171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dEp</a:t>
            </a:r>
            <a:endParaRPr lang="en-US" sz="1400" dirty="0" smtClean="0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313770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245407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96835" y="2208025"/>
            <a:ext cx="78171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eEp</a:t>
            </a:r>
            <a:endParaRPr lang="en-US" sz="1400" dirty="0" smtClean="0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1457511" y="2334591"/>
            <a:ext cx="633912" cy="65457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200" dirty="0" smtClean="0">
                <a:latin typeface="Verdana" pitchFamily="-96" charset="0"/>
              </a:rPr>
              <a:t>BTB</a:t>
            </a:r>
            <a:endParaRPr lang="en-US" sz="1200" dirty="0">
              <a:latin typeface="Verdana" pitchFamily="-96" charset="0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2042498" y="1634068"/>
            <a:ext cx="454374" cy="765748"/>
          </a:xfrm>
          <a:custGeom>
            <a:avLst/>
            <a:gdLst>
              <a:gd name="connsiteX0" fmla="*/ 665683 w 665683"/>
              <a:gd name="connsiteY0" fmla="*/ 0 h 731520"/>
              <a:gd name="connsiteX1" fmla="*/ 665683 w 665683"/>
              <a:gd name="connsiteY1" fmla="*/ 731520 h 731520"/>
              <a:gd name="connsiteX2" fmla="*/ 0 w 665683"/>
              <a:gd name="connsiteY2" fmla="*/ 724205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683" h="731520">
                <a:moveTo>
                  <a:pt x="665683" y="0"/>
                </a:moveTo>
                <a:lnTo>
                  <a:pt x="665683" y="731520"/>
                </a:lnTo>
                <a:lnTo>
                  <a:pt x="0" y="724205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704714" y="2638135"/>
            <a:ext cx="709575" cy="592246"/>
          </a:xfrm>
          <a:custGeom>
            <a:avLst/>
            <a:gdLst>
              <a:gd name="connsiteX0" fmla="*/ 709575 w 709575"/>
              <a:gd name="connsiteY0" fmla="*/ 0 h 855878"/>
              <a:gd name="connsiteX1" fmla="*/ 0 w 709575"/>
              <a:gd name="connsiteY1" fmla="*/ 0 h 855878"/>
              <a:gd name="connsiteX2" fmla="*/ 14631 w 709575"/>
              <a:gd name="connsiteY2" fmla="*/ 833933 h 855878"/>
              <a:gd name="connsiteX3" fmla="*/ 380391 w 709575"/>
              <a:gd name="connsiteY3" fmla="*/ 855878 h 855878"/>
              <a:gd name="connsiteX0" fmla="*/ 709575 w 709575"/>
              <a:gd name="connsiteY0" fmla="*/ 0 h 855879"/>
              <a:gd name="connsiteX1" fmla="*/ 0 w 709575"/>
              <a:gd name="connsiteY1" fmla="*/ 0 h 855879"/>
              <a:gd name="connsiteX2" fmla="*/ 14631 w 709575"/>
              <a:gd name="connsiteY2" fmla="*/ 855879 h 855879"/>
              <a:gd name="connsiteX3" fmla="*/ 380391 w 709575"/>
              <a:gd name="connsiteY3" fmla="*/ 855878 h 85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575" h="855879">
                <a:moveTo>
                  <a:pt x="709575" y="0"/>
                </a:moveTo>
                <a:lnTo>
                  <a:pt x="0" y="0"/>
                </a:lnTo>
                <a:lnTo>
                  <a:pt x="14631" y="855879"/>
                </a:lnTo>
                <a:lnTo>
                  <a:pt x="380391" y="855878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641719" y="2213505"/>
            <a:ext cx="633912" cy="65457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200" dirty="0" smtClean="0">
                <a:latin typeface="Verdana" pitchFamily="-96" charset="0"/>
              </a:rPr>
              <a:t>BHT</a:t>
            </a:r>
            <a:endParaRPr lang="en-US" sz="1200" dirty="0">
              <a:latin typeface="Verdana" pitchFamily="-96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254400" y="1633927"/>
            <a:ext cx="454374" cy="728801"/>
          </a:xfrm>
          <a:custGeom>
            <a:avLst/>
            <a:gdLst>
              <a:gd name="connsiteX0" fmla="*/ 665683 w 665683"/>
              <a:gd name="connsiteY0" fmla="*/ 0 h 731520"/>
              <a:gd name="connsiteX1" fmla="*/ 665683 w 665683"/>
              <a:gd name="connsiteY1" fmla="*/ 731520 h 731520"/>
              <a:gd name="connsiteX2" fmla="*/ 0 w 665683"/>
              <a:gd name="connsiteY2" fmla="*/ 724205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683" h="731520">
                <a:moveTo>
                  <a:pt x="665683" y="0"/>
                </a:moveTo>
                <a:lnTo>
                  <a:pt x="665683" y="731520"/>
                </a:lnTo>
                <a:lnTo>
                  <a:pt x="0" y="724205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4" name="Straight Arrow Connector 33"/>
          <p:cNvCxnSpPr>
            <a:stCxn id="55" idx="3"/>
          </p:cNvCxnSpPr>
          <p:nvPr/>
        </p:nvCxnSpPr>
        <p:spPr bwMode="auto">
          <a:xfrm>
            <a:off x="4275631" y="2540794"/>
            <a:ext cx="378815" cy="3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Freeform 53"/>
          <p:cNvSpPr/>
          <p:nvPr/>
        </p:nvSpPr>
        <p:spPr>
          <a:xfrm>
            <a:off x="404735" y="1636292"/>
            <a:ext cx="1304361" cy="2231170"/>
          </a:xfrm>
          <a:custGeom>
            <a:avLst/>
            <a:gdLst>
              <a:gd name="connsiteX0" fmla="*/ 709575 w 709575"/>
              <a:gd name="connsiteY0" fmla="*/ 0 h 855878"/>
              <a:gd name="connsiteX1" fmla="*/ 0 w 709575"/>
              <a:gd name="connsiteY1" fmla="*/ 0 h 855878"/>
              <a:gd name="connsiteX2" fmla="*/ 14631 w 709575"/>
              <a:gd name="connsiteY2" fmla="*/ 833933 h 855878"/>
              <a:gd name="connsiteX3" fmla="*/ 380391 w 709575"/>
              <a:gd name="connsiteY3" fmla="*/ 855878 h 855878"/>
              <a:gd name="connsiteX0" fmla="*/ 709575 w 709575"/>
              <a:gd name="connsiteY0" fmla="*/ 0 h 855879"/>
              <a:gd name="connsiteX1" fmla="*/ 0 w 709575"/>
              <a:gd name="connsiteY1" fmla="*/ 0 h 855879"/>
              <a:gd name="connsiteX2" fmla="*/ 14631 w 709575"/>
              <a:gd name="connsiteY2" fmla="*/ 855879 h 855879"/>
              <a:gd name="connsiteX3" fmla="*/ 380391 w 709575"/>
              <a:gd name="connsiteY3" fmla="*/ 855878 h 85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575" h="855879">
                <a:moveTo>
                  <a:pt x="709575" y="0"/>
                </a:moveTo>
                <a:lnTo>
                  <a:pt x="0" y="0"/>
                </a:lnTo>
                <a:lnTo>
                  <a:pt x="14631" y="855879"/>
                </a:lnTo>
                <a:lnTo>
                  <a:pt x="380391" y="855878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586240" y="1938593"/>
            <a:ext cx="1175146" cy="1606581"/>
          </a:xfrm>
          <a:custGeom>
            <a:avLst/>
            <a:gdLst>
              <a:gd name="connsiteX0" fmla="*/ 709575 w 709575"/>
              <a:gd name="connsiteY0" fmla="*/ 0 h 855878"/>
              <a:gd name="connsiteX1" fmla="*/ 0 w 709575"/>
              <a:gd name="connsiteY1" fmla="*/ 0 h 855878"/>
              <a:gd name="connsiteX2" fmla="*/ 14631 w 709575"/>
              <a:gd name="connsiteY2" fmla="*/ 833933 h 855878"/>
              <a:gd name="connsiteX3" fmla="*/ 380391 w 709575"/>
              <a:gd name="connsiteY3" fmla="*/ 855878 h 855878"/>
              <a:gd name="connsiteX0" fmla="*/ 709575 w 709575"/>
              <a:gd name="connsiteY0" fmla="*/ 0 h 855879"/>
              <a:gd name="connsiteX1" fmla="*/ 0 w 709575"/>
              <a:gd name="connsiteY1" fmla="*/ 0 h 855879"/>
              <a:gd name="connsiteX2" fmla="*/ 14631 w 709575"/>
              <a:gd name="connsiteY2" fmla="*/ 855879 h 855879"/>
              <a:gd name="connsiteX3" fmla="*/ 380391 w 709575"/>
              <a:gd name="connsiteY3" fmla="*/ 855878 h 855879"/>
              <a:gd name="connsiteX0" fmla="*/ 713138 w 713138"/>
              <a:gd name="connsiteY0" fmla="*/ 0 h 855879"/>
              <a:gd name="connsiteX1" fmla="*/ 3563 w 713138"/>
              <a:gd name="connsiteY1" fmla="*/ 0 h 855879"/>
              <a:gd name="connsiteX2" fmla="*/ 0 w 713138"/>
              <a:gd name="connsiteY2" fmla="*/ 855879 h 855879"/>
              <a:gd name="connsiteX3" fmla="*/ 383954 w 713138"/>
              <a:gd name="connsiteY3" fmla="*/ 855878 h 855879"/>
              <a:gd name="connsiteX0" fmla="*/ 713138 w 713138"/>
              <a:gd name="connsiteY0" fmla="*/ 0 h 855879"/>
              <a:gd name="connsiteX1" fmla="*/ 3563 w 713138"/>
              <a:gd name="connsiteY1" fmla="*/ 0 h 855879"/>
              <a:gd name="connsiteX2" fmla="*/ 0 w 713138"/>
              <a:gd name="connsiteY2" fmla="*/ 855879 h 855879"/>
              <a:gd name="connsiteX3" fmla="*/ 302083 w 713138"/>
              <a:gd name="connsiteY3" fmla="*/ 855878 h 85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3138" h="855879">
                <a:moveTo>
                  <a:pt x="713138" y="0"/>
                </a:moveTo>
                <a:lnTo>
                  <a:pt x="3563" y="0"/>
                </a:lnTo>
                <a:cubicBezTo>
                  <a:pt x="2375" y="285293"/>
                  <a:pt x="1188" y="570586"/>
                  <a:pt x="0" y="855879"/>
                </a:cubicBezTo>
                <a:lnTo>
                  <a:pt x="302083" y="855878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6872682" y="1643920"/>
            <a:ext cx="165200" cy="728801"/>
          </a:xfrm>
          <a:custGeom>
            <a:avLst/>
            <a:gdLst>
              <a:gd name="connsiteX0" fmla="*/ 665683 w 665683"/>
              <a:gd name="connsiteY0" fmla="*/ 0 h 731520"/>
              <a:gd name="connsiteX1" fmla="*/ 665683 w 665683"/>
              <a:gd name="connsiteY1" fmla="*/ 731520 h 731520"/>
              <a:gd name="connsiteX2" fmla="*/ 0 w 665683"/>
              <a:gd name="connsiteY2" fmla="*/ 724205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683" h="731520">
                <a:moveTo>
                  <a:pt x="665683" y="0"/>
                </a:moveTo>
                <a:lnTo>
                  <a:pt x="665683" y="731520"/>
                </a:lnTo>
                <a:lnTo>
                  <a:pt x="0" y="724205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3344995" y="1956216"/>
            <a:ext cx="170197" cy="396518"/>
          </a:xfrm>
          <a:custGeom>
            <a:avLst/>
            <a:gdLst>
              <a:gd name="connsiteX0" fmla="*/ 665683 w 665683"/>
              <a:gd name="connsiteY0" fmla="*/ 0 h 731520"/>
              <a:gd name="connsiteX1" fmla="*/ 665683 w 665683"/>
              <a:gd name="connsiteY1" fmla="*/ 731520 h 731520"/>
              <a:gd name="connsiteX2" fmla="*/ 0 w 665683"/>
              <a:gd name="connsiteY2" fmla="*/ 724205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683" h="731520">
                <a:moveTo>
                  <a:pt x="665683" y="0"/>
                </a:moveTo>
                <a:lnTo>
                  <a:pt x="665683" y="731520"/>
                </a:lnTo>
                <a:lnTo>
                  <a:pt x="0" y="724205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73164" y="2774679"/>
            <a:ext cx="1709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</a:t>
            </a:r>
            <a:r>
              <a:rPr lang="en-US" sz="1400" dirty="0" err="1" smtClean="0"/>
              <a:t>pc,ppc,ieEp</a:t>
            </a:r>
            <a:r>
              <a:rPr lang="en-US" sz="1400" dirty="0" smtClean="0"/>
              <a:t>,...}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156674" y="2830998"/>
            <a:ext cx="2160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</a:t>
            </a:r>
            <a:r>
              <a:rPr lang="en-US" sz="1400" dirty="0" err="1" smtClean="0"/>
              <a:t>pc,ppc,ieEp,idEp</a:t>
            </a:r>
            <a:r>
              <a:rPr lang="en-US" sz="1400" dirty="0" smtClean="0"/>
              <a:t>,...}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675577" y="1313930"/>
            <a:ext cx="1949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{</a:t>
            </a:r>
            <a:r>
              <a:rPr lang="en-US" sz="1400" dirty="0" smtClean="0"/>
              <a:t>pc, </a:t>
            </a:r>
            <a:r>
              <a:rPr lang="en-US" sz="1400" dirty="0" err="1" smtClean="0"/>
              <a:t>newPc</a:t>
            </a:r>
            <a:r>
              <a:rPr lang="en-US" sz="1400" dirty="0" smtClean="0"/>
              <a:t>, taken}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3388678" y="1652838"/>
            <a:ext cx="148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{</a:t>
            </a:r>
            <a:r>
              <a:rPr lang="en-US" sz="1400" dirty="0" smtClean="0"/>
              <a:t>pc, </a:t>
            </a:r>
            <a:r>
              <a:rPr lang="en-US" sz="1400" dirty="0" err="1" smtClean="0"/>
              <a:t>newPc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3226777" y="3138775"/>
            <a:ext cx="45719" cy="457279"/>
            <a:chOff x="3226777" y="3138775"/>
            <a:chExt cx="45719" cy="457279"/>
          </a:xfrm>
        </p:grpSpPr>
        <p:sp>
          <p:nvSpPr>
            <p:cNvPr id="4" name="Oval 3"/>
            <p:cNvSpPr/>
            <p:nvPr/>
          </p:nvSpPr>
          <p:spPr bwMode="auto">
            <a:xfrm>
              <a:off x="3226777" y="3464169"/>
              <a:ext cx="45719" cy="131885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" name="Straight Connector 5"/>
            <p:cNvCxnSpPr>
              <a:stCxn id="4" idx="0"/>
              <a:endCxn id="49" idx="2"/>
            </p:cNvCxnSpPr>
            <p:nvPr/>
          </p:nvCxnSpPr>
          <p:spPr bwMode="auto">
            <a:xfrm flipH="1" flipV="1">
              <a:off x="3237034" y="3138775"/>
              <a:ext cx="12603" cy="325394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26723" y="3124121"/>
            <a:ext cx="45719" cy="457279"/>
            <a:chOff x="3226777" y="3138775"/>
            <a:chExt cx="45719" cy="457279"/>
          </a:xfrm>
        </p:grpSpPr>
        <p:sp>
          <p:nvSpPr>
            <p:cNvPr id="62" name="Oval 61"/>
            <p:cNvSpPr/>
            <p:nvPr/>
          </p:nvSpPr>
          <p:spPr bwMode="auto">
            <a:xfrm>
              <a:off x="3226777" y="3464169"/>
              <a:ext cx="45719" cy="131885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3" name="Straight Connector 62"/>
            <p:cNvCxnSpPr>
              <a:stCxn id="62" idx="0"/>
            </p:cNvCxnSpPr>
            <p:nvPr/>
          </p:nvCxnSpPr>
          <p:spPr bwMode="auto">
            <a:xfrm flipH="1" flipV="1">
              <a:off x="3237034" y="3138775"/>
              <a:ext cx="12603" cy="325394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0" grpId="0" animBg="1"/>
      <p:bldP spid="51" grpId="0" animBg="1"/>
      <p:bldP spid="56" grpId="0" animBg="1"/>
      <p:bldP spid="59" grpId="0" animBg="1"/>
      <p:bldP spid="48" grpId="0"/>
      <p:bldP spid="49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N-Stage </a:t>
            </a:r>
            <a:r>
              <a:rPr lang="en-US" sz="4000" dirty="0" smtClean="0"/>
              <a:t>pipeline with BHT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 smtClean="0"/>
              <a:t>Decode stage branch prediction activity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4287681" y="3280214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Is </a:t>
            </a:r>
            <a:r>
              <a:rPr lang="en-US" sz="1800" dirty="0" err="1" smtClean="0"/>
              <a:t>ieEp</a:t>
            </a:r>
            <a:r>
              <a:rPr lang="en-US" sz="1800" dirty="0" smtClean="0"/>
              <a:t> = </a:t>
            </a:r>
            <a:r>
              <a:rPr lang="en-US" sz="1800" dirty="0" err="1" smtClean="0"/>
              <a:t>eEP</a:t>
            </a:r>
            <a:r>
              <a:rPr lang="en-US" sz="1800" dirty="0" smtClean="0"/>
              <a:t> ? 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2731107" y="4126948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Is </a:t>
            </a:r>
            <a:r>
              <a:rPr lang="en-US" sz="1800" dirty="0" err="1" smtClean="0"/>
              <a:t>idEp</a:t>
            </a:r>
            <a:r>
              <a:rPr lang="en-US" sz="1800" dirty="0" smtClean="0"/>
              <a:t> = </a:t>
            </a:r>
            <a:r>
              <a:rPr lang="en-US" sz="1800" dirty="0" err="1" smtClean="0"/>
              <a:t>dEp</a:t>
            </a:r>
            <a:r>
              <a:rPr lang="en-US" sz="1800" dirty="0" smtClean="0"/>
              <a:t> ? </a:t>
            </a:r>
            <a:endParaRPr lang="en-US" sz="18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 flipH="1">
            <a:off x="3922128" y="3702273"/>
            <a:ext cx="1394252" cy="40727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4065516" y="357744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5589551" y="3695914"/>
            <a:ext cx="1394252" cy="40727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6219695" y="357744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flipH="1">
            <a:off x="3012878" y="4478003"/>
            <a:ext cx="697126" cy="27967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774858" y="4388342"/>
            <a:ext cx="75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3766334" y="4496280"/>
            <a:ext cx="697126" cy="25965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4253978" y="438660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530560" y="4796663"/>
            <a:ext cx="2318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Current instruction is OK; Consult </a:t>
            </a:r>
            <a:r>
              <a:rPr lang="en-US" sz="1800" dirty="0" smtClean="0">
                <a:latin typeface="Comic Sans MS" panose="030F0702030302020204" pitchFamily="66" charset="0"/>
              </a:rPr>
              <a:t>BHT for branches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03352" y="4673570"/>
            <a:ext cx="2332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Wrong path instruction; drop it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55316" y="6146278"/>
            <a:ext cx="2758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increment </a:t>
            </a:r>
            <a:r>
              <a:rPr lang="en-US" sz="1800" dirty="0" err="1" smtClean="0">
                <a:latin typeface="Comic Sans MS" panose="030F0702030302020204" pitchFamily="66" charset="0"/>
              </a:rPr>
              <a:t>dEp</a:t>
            </a:r>
            <a:r>
              <a:rPr lang="en-US" sz="1800" dirty="0" smtClean="0">
                <a:latin typeface="Comic Sans MS" panose="030F0702030302020204" pitchFamily="66" charset="0"/>
              </a:rPr>
              <a:t>; redirect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167924" y="4186944"/>
            <a:ext cx="2332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Wrong path instruction; drop it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04736" y="1313930"/>
            <a:ext cx="7007180" cy="1921639"/>
            <a:chOff x="404735" y="1313930"/>
            <a:chExt cx="8541755" cy="2685043"/>
          </a:xfrm>
        </p:grpSpPr>
        <p:grpSp>
          <p:nvGrpSpPr>
            <p:cNvPr id="77" name="Group 76"/>
            <p:cNvGrpSpPr/>
            <p:nvPr/>
          </p:nvGrpSpPr>
          <p:grpSpPr>
            <a:xfrm>
              <a:off x="5057776" y="2800410"/>
              <a:ext cx="2935287" cy="1198563"/>
              <a:chOff x="4610101" y="3136900"/>
              <a:chExt cx="2935287" cy="1198563"/>
            </a:xfrm>
          </p:grpSpPr>
          <p:sp>
            <p:nvSpPr>
              <p:cNvPr id="78" name="Rectangle 17"/>
              <p:cNvSpPr>
                <a:spLocks noChangeArrowheads="1"/>
              </p:cNvSpPr>
              <p:nvPr/>
            </p:nvSpPr>
            <p:spPr bwMode="auto">
              <a:xfrm>
                <a:off x="6657975" y="3467099"/>
                <a:ext cx="887413" cy="7969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/>
                  <a:t>Execute</a:t>
                </a:r>
              </a:p>
            </p:txBody>
          </p:sp>
          <p:sp>
            <p:nvSpPr>
              <p:cNvPr id="79" name="Line 8"/>
              <p:cNvSpPr>
                <a:spLocks noChangeShapeType="1"/>
              </p:cNvSpPr>
              <p:nvPr/>
            </p:nvSpPr>
            <p:spPr bwMode="auto">
              <a:xfrm>
                <a:off x="6040438" y="3851275"/>
                <a:ext cx="6286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80" name="Rectangle 17"/>
              <p:cNvSpPr>
                <a:spLocks noChangeArrowheads="1"/>
              </p:cNvSpPr>
              <p:nvPr/>
            </p:nvSpPr>
            <p:spPr bwMode="auto">
              <a:xfrm>
                <a:off x="5638800" y="3402013"/>
                <a:ext cx="371475" cy="93345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 dirty="0" smtClean="0"/>
                  <a:t>d2e</a:t>
                </a:r>
                <a:endParaRPr lang="en-US" sz="1200" dirty="0"/>
              </a:p>
            </p:txBody>
          </p:sp>
          <p:sp>
            <p:nvSpPr>
              <p:cNvPr id="81" name="Line 8"/>
              <p:cNvSpPr>
                <a:spLocks noChangeShapeType="1"/>
              </p:cNvSpPr>
              <p:nvPr/>
            </p:nvSpPr>
            <p:spPr bwMode="auto">
              <a:xfrm rot="16200000">
                <a:off x="6984206" y="3296444"/>
                <a:ext cx="320675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82" name="Line 8"/>
              <p:cNvSpPr>
                <a:spLocks noChangeShapeType="1"/>
              </p:cNvSpPr>
              <p:nvPr/>
            </p:nvSpPr>
            <p:spPr bwMode="auto">
              <a:xfrm rot="16200000">
                <a:off x="4450557" y="3305969"/>
                <a:ext cx="320675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71875" y="3065523"/>
              <a:ext cx="2525713" cy="933450"/>
              <a:chOff x="5638800" y="3402013"/>
              <a:chExt cx="2525713" cy="933450"/>
            </a:xfrm>
          </p:grpSpPr>
          <p:sp>
            <p:nvSpPr>
              <p:cNvPr id="84" name="Rectangle 17"/>
              <p:cNvSpPr>
                <a:spLocks noChangeArrowheads="1"/>
              </p:cNvSpPr>
              <p:nvPr/>
            </p:nvSpPr>
            <p:spPr bwMode="auto">
              <a:xfrm>
                <a:off x="6657975" y="3467099"/>
                <a:ext cx="887413" cy="7969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 dirty="0" smtClean="0"/>
                  <a:t>Decode</a:t>
                </a:r>
                <a:endParaRPr lang="en-US" sz="1200" dirty="0"/>
              </a:p>
            </p:txBody>
          </p:sp>
          <p:sp>
            <p:nvSpPr>
              <p:cNvPr id="85" name="Line 8"/>
              <p:cNvSpPr>
                <a:spLocks noChangeShapeType="1"/>
              </p:cNvSpPr>
              <p:nvPr/>
            </p:nvSpPr>
            <p:spPr bwMode="auto">
              <a:xfrm>
                <a:off x="6040438" y="3851275"/>
                <a:ext cx="6286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86" name="Rectangle 17"/>
              <p:cNvSpPr>
                <a:spLocks noChangeArrowheads="1"/>
              </p:cNvSpPr>
              <p:nvPr/>
            </p:nvSpPr>
            <p:spPr bwMode="auto">
              <a:xfrm>
                <a:off x="5638800" y="3402013"/>
                <a:ext cx="371475" cy="93345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 dirty="0" smtClean="0"/>
                  <a:t>f2d</a:t>
                </a:r>
                <a:endParaRPr lang="en-US" sz="1200" dirty="0"/>
              </a:p>
            </p:txBody>
          </p:sp>
          <p:sp>
            <p:nvSpPr>
              <p:cNvPr id="87" name="Line 8"/>
              <p:cNvSpPr>
                <a:spLocks noChangeShapeType="1"/>
              </p:cNvSpPr>
              <p:nvPr/>
            </p:nvSpPr>
            <p:spPr bwMode="auto">
              <a:xfrm>
                <a:off x="7535863" y="3860800"/>
                <a:ext cx="6286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1076325" y="3065523"/>
              <a:ext cx="2525713" cy="933450"/>
              <a:chOff x="5638800" y="3402013"/>
              <a:chExt cx="2525713" cy="933450"/>
            </a:xfrm>
          </p:grpSpPr>
          <p:sp>
            <p:nvSpPr>
              <p:cNvPr id="89" name="Rectangle 17"/>
              <p:cNvSpPr>
                <a:spLocks noChangeArrowheads="1"/>
              </p:cNvSpPr>
              <p:nvPr/>
            </p:nvSpPr>
            <p:spPr bwMode="auto">
              <a:xfrm>
                <a:off x="6657975" y="3467099"/>
                <a:ext cx="887413" cy="7969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 dirty="0" smtClean="0"/>
                  <a:t>Fetch</a:t>
                </a:r>
                <a:endParaRPr lang="en-US" sz="1200" dirty="0"/>
              </a:p>
            </p:txBody>
          </p:sp>
          <p:sp>
            <p:nvSpPr>
              <p:cNvPr id="90" name="Line 8"/>
              <p:cNvSpPr>
                <a:spLocks noChangeShapeType="1"/>
              </p:cNvSpPr>
              <p:nvPr/>
            </p:nvSpPr>
            <p:spPr bwMode="auto">
              <a:xfrm>
                <a:off x="6040438" y="3851275"/>
                <a:ext cx="6286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91" name="Rectangle 17"/>
              <p:cNvSpPr>
                <a:spLocks noChangeArrowheads="1"/>
              </p:cNvSpPr>
              <p:nvPr/>
            </p:nvSpPr>
            <p:spPr bwMode="auto">
              <a:xfrm>
                <a:off x="5638800" y="3402013"/>
                <a:ext cx="371475" cy="93345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 dirty="0" smtClean="0"/>
                  <a:t>PC</a:t>
                </a:r>
                <a:endParaRPr lang="en-US" sz="1200" dirty="0"/>
              </a:p>
            </p:txBody>
          </p:sp>
          <p:sp>
            <p:nvSpPr>
              <p:cNvPr id="92" name="Line 8"/>
              <p:cNvSpPr>
                <a:spLocks noChangeShapeType="1"/>
              </p:cNvSpPr>
              <p:nvPr/>
            </p:nvSpPr>
            <p:spPr bwMode="auto">
              <a:xfrm>
                <a:off x="7535863" y="3860800"/>
                <a:ext cx="6286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7038975" y="2149535"/>
              <a:ext cx="1266825" cy="768893"/>
              <a:chOff x="6610350" y="2514600"/>
              <a:chExt cx="1266825" cy="768893"/>
            </a:xfrm>
          </p:grpSpPr>
          <p:sp>
            <p:nvSpPr>
              <p:cNvPr id="94" name="Explosion 2 93"/>
              <p:cNvSpPr/>
              <p:nvPr/>
            </p:nvSpPr>
            <p:spPr bwMode="auto">
              <a:xfrm>
                <a:off x="6610350" y="2514600"/>
                <a:ext cx="1266825" cy="742950"/>
              </a:xfrm>
              <a:prstGeom prst="irregularSeal2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6827255" y="2638424"/>
                <a:ext cx="752704" cy="645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/>
                  <a:t>miss </a:t>
                </a:r>
              </a:p>
              <a:p>
                <a:pPr algn="ctr"/>
                <a:r>
                  <a:rPr lang="en-US" sz="1200" dirty="0" err="1" smtClean="0"/>
                  <a:t>pred</a:t>
                </a:r>
                <a:r>
                  <a:rPr lang="en-US" sz="1200" dirty="0" smtClean="0"/>
                  <a:t>?</a:t>
                </a:r>
                <a:endParaRPr lang="en-US" sz="1200" dirty="0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4495800" y="2187635"/>
              <a:ext cx="1266825" cy="768893"/>
              <a:chOff x="6610350" y="2514600"/>
              <a:chExt cx="1266825" cy="768893"/>
            </a:xfrm>
          </p:grpSpPr>
          <p:sp>
            <p:nvSpPr>
              <p:cNvPr id="97" name="Explosion 2 96"/>
              <p:cNvSpPr/>
              <p:nvPr/>
            </p:nvSpPr>
            <p:spPr bwMode="auto">
              <a:xfrm>
                <a:off x="6610350" y="2514600"/>
                <a:ext cx="1266825" cy="742950"/>
              </a:xfrm>
              <a:prstGeom prst="irregularSeal2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6827255" y="2638424"/>
                <a:ext cx="752704" cy="645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/>
                  <a:t>miss </a:t>
                </a:r>
              </a:p>
              <a:p>
                <a:pPr algn="ctr"/>
                <a:r>
                  <a:rPr lang="en-US" sz="1200" dirty="0" err="1" smtClean="0"/>
                  <a:t>pred</a:t>
                </a:r>
                <a:r>
                  <a:rPr lang="en-US" sz="1200" dirty="0" smtClean="0"/>
                  <a:t>?</a:t>
                </a:r>
                <a:endParaRPr lang="en-US" sz="1200" dirty="0"/>
              </a:p>
            </p:txBody>
          </p:sp>
        </p:grpSp>
        <p:sp>
          <p:nvSpPr>
            <p:cNvPr id="99" name="Freeform 98"/>
            <p:cNvSpPr/>
            <p:nvPr/>
          </p:nvSpPr>
          <p:spPr bwMode="auto">
            <a:xfrm>
              <a:off x="1704975" y="1939984"/>
              <a:ext cx="3362325" cy="314325"/>
            </a:xfrm>
            <a:custGeom>
              <a:avLst/>
              <a:gdLst>
                <a:gd name="connsiteX0" fmla="*/ 3362325 w 3362325"/>
                <a:gd name="connsiteY0" fmla="*/ 419100 h 419100"/>
                <a:gd name="connsiteX1" fmla="*/ 3362325 w 3362325"/>
                <a:gd name="connsiteY1" fmla="*/ 0 h 419100"/>
                <a:gd name="connsiteX2" fmla="*/ 0 w 3362325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2325" h="419100">
                  <a:moveTo>
                    <a:pt x="3362325" y="419100"/>
                  </a:moveTo>
                  <a:lnTo>
                    <a:pt x="3362325" y="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1714500" y="1635185"/>
              <a:ext cx="5895975" cy="590550"/>
            </a:xfrm>
            <a:custGeom>
              <a:avLst/>
              <a:gdLst>
                <a:gd name="connsiteX0" fmla="*/ 3362325 w 3362325"/>
                <a:gd name="connsiteY0" fmla="*/ 419100 h 419100"/>
                <a:gd name="connsiteX1" fmla="*/ 3362325 w 3362325"/>
                <a:gd name="connsiteY1" fmla="*/ 0 h 419100"/>
                <a:gd name="connsiteX2" fmla="*/ 0 w 3362325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2325" h="419100">
                  <a:moveTo>
                    <a:pt x="3362325" y="419100"/>
                  </a:moveTo>
                  <a:lnTo>
                    <a:pt x="3362325" y="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92224" y="1628787"/>
              <a:ext cx="1325245" cy="387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redirect PC </a:t>
              </a:r>
              <a:endParaRPr lang="en-US" sz="12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578487" y="2225593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200" dirty="0" err="1" smtClean="0"/>
                <a:t>dEp</a:t>
              </a:r>
              <a:endParaRPr lang="en-US" sz="1200" dirty="0" smtClean="0"/>
            </a:p>
          </p:txBody>
        </p:sp>
        <p:sp>
          <p:nvSpPr>
            <p:cNvPr id="103" name="Line 8"/>
            <p:cNvSpPr>
              <a:spLocks noChangeShapeType="1"/>
            </p:cNvSpPr>
            <p:nvPr/>
          </p:nvSpPr>
          <p:spPr bwMode="auto">
            <a:xfrm rot="16200000">
              <a:off x="8172291" y="3313770"/>
              <a:ext cx="0" cy="3584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04" name="TextBox 103"/>
            <p:cNvSpPr txBox="1"/>
            <p:nvPr/>
          </p:nvSpPr>
          <p:spPr>
            <a:xfrm flipH="1">
              <a:off x="8351519" y="3245407"/>
              <a:ext cx="594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...</a:t>
              </a:r>
              <a:endParaRPr lang="en-US" sz="12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096835" y="2208025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200" dirty="0" err="1" smtClean="0"/>
                <a:t>eEp</a:t>
              </a:r>
              <a:endParaRPr lang="en-US" sz="1200" dirty="0" smtClean="0"/>
            </a:p>
          </p:txBody>
        </p:sp>
        <p:sp>
          <p:nvSpPr>
            <p:cNvPr id="106" name="Rectangle 17"/>
            <p:cNvSpPr>
              <a:spLocks noChangeArrowheads="1"/>
            </p:cNvSpPr>
            <p:nvPr/>
          </p:nvSpPr>
          <p:spPr bwMode="auto">
            <a:xfrm>
              <a:off x="1457511" y="2334591"/>
              <a:ext cx="633912" cy="654577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200" dirty="0" smtClean="0">
                  <a:latin typeface="Verdana" pitchFamily="-96" charset="0"/>
                </a:rPr>
                <a:t>BTB</a:t>
              </a:r>
              <a:endParaRPr lang="en-US" sz="1200" dirty="0">
                <a:latin typeface="Verdana" pitchFamily="-96" charset="0"/>
              </a:endParaRPr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042498" y="1634068"/>
              <a:ext cx="454374" cy="765748"/>
            </a:xfrm>
            <a:custGeom>
              <a:avLst/>
              <a:gdLst>
                <a:gd name="connsiteX0" fmla="*/ 665683 w 665683"/>
                <a:gd name="connsiteY0" fmla="*/ 0 h 731520"/>
                <a:gd name="connsiteX1" fmla="*/ 665683 w 665683"/>
                <a:gd name="connsiteY1" fmla="*/ 731520 h 731520"/>
                <a:gd name="connsiteX2" fmla="*/ 0 w 665683"/>
                <a:gd name="connsiteY2" fmla="*/ 724205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5683" h="731520">
                  <a:moveTo>
                    <a:pt x="665683" y="0"/>
                  </a:moveTo>
                  <a:lnTo>
                    <a:pt x="665683" y="731520"/>
                  </a:lnTo>
                  <a:lnTo>
                    <a:pt x="0" y="724205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04714" y="2638135"/>
              <a:ext cx="709575" cy="592246"/>
            </a:xfrm>
            <a:custGeom>
              <a:avLst/>
              <a:gdLst>
                <a:gd name="connsiteX0" fmla="*/ 709575 w 709575"/>
                <a:gd name="connsiteY0" fmla="*/ 0 h 855878"/>
                <a:gd name="connsiteX1" fmla="*/ 0 w 709575"/>
                <a:gd name="connsiteY1" fmla="*/ 0 h 855878"/>
                <a:gd name="connsiteX2" fmla="*/ 14631 w 709575"/>
                <a:gd name="connsiteY2" fmla="*/ 833933 h 855878"/>
                <a:gd name="connsiteX3" fmla="*/ 380391 w 709575"/>
                <a:gd name="connsiteY3" fmla="*/ 855878 h 855878"/>
                <a:gd name="connsiteX0" fmla="*/ 709575 w 709575"/>
                <a:gd name="connsiteY0" fmla="*/ 0 h 855879"/>
                <a:gd name="connsiteX1" fmla="*/ 0 w 709575"/>
                <a:gd name="connsiteY1" fmla="*/ 0 h 855879"/>
                <a:gd name="connsiteX2" fmla="*/ 14631 w 709575"/>
                <a:gd name="connsiteY2" fmla="*/ 855879 h 855879"/>
                <a:gd name="connsiteX3" fmla="*/ 380391 w 709575"/>
                <a:gd name="connsiteY3" fmla="*/ 855878 h 855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575" h="855879">
                  <a:moveTo>
                    <a:pt x="709575" y="0"/>
                  </a:moveTo>
                  <a:lnTo>
                    <a:pt x="0" y="0"/>
                  </a:lnTo>
                  <a:lnTo>
                    <a:pt x="14631" y="855879"/>
                  </a:lnTo>
                  <a:lnTo>
                    <a:pt x="380391" y="855878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9" name="Rectangle 17"/>
            <p:cNvSpPr>
              <a:spLocks noChangeArrowheads="1"/>
            </p:cNvSpPr>
            <p:nvPr/>
          </p:nvSpPr>
          <p:spPr bwMode="auto">
            <a:xfrm>
              <a:off x="3641719" y="2213505"/>
              <a:ext cx="633912" cy="654577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200" dirty="0" smtClean="0">
                  <a:latin typeface="Verdana" pitchFamily="-96" charset="0"/>
                </a:rPr>
                <a:t>BHT</a:t>
              </a:r>
              <a:endParaRPr lang="en-US" sz="1200" dirty="0">
                <a:latin typeface="Verdana" pitchFamily="-96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254400" y="1633927"/>
              <a:ext cx="454374" cy="728801"/>
            </a:xfrm>
            <a:custGeom>
              <a:avLst/>
              <a:gdLst>
                <a:gd name="connsiteX0" fmla="*/ 665683 w 665683"/>
                <a:gd name="connsiteY0" fmla="*/ 0 h 731520"/>
                <a:gd name="connsiteX1" fmla="*/ 665683 w 665683"/>
                <a:gd name="connsiteY1" fmla="*/ 731520 h 731520"/>
                <a:gd name="connsiteX2" fmla="*/ 0 w 665683"/>
                <a:gd name="connsiteY2" fmla="*/ 724205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5683" h="731520">
                  <a:moveTo>
                    <a:pt x="665683" y="0"/>
                  </a:moveTo>
                  <a:lnTo>
                    <a:pt x="665683" y="731520"/>
                  </a:lnTo>
                  <a:lnTo>
                    <a:pt x="0" y="724205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1" name="Straight Arrow Connector 110"/>
            <p:cNvCxnSpPr>
              <a:stCxn id="109" idx="3"/>
            </p:cNvCxnSpPr>
            <p:nvPr/>
          </p:nvCxnSpPr>
          <p:spPr bwMode="auto">
            <a:xfrm>
              <a:off x="4275631" y="2540794"/>
              <a:ext cx="378815" cy="39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2" name="Freeform 111"/>
            <p:cNvSpPr/>
            <p:nvPr/>
          </p:nvSpPr>
          <p:spPr>
            <a:xfrm>
              <a:off x="404735" y="1636292"/>
              <a:ext cx="1304361" cy="2231170"/>
            </a:xfrm>
            <a:custGeom>
              <a:avLst/>
              <a:gdLst>
                <a:gd name="connsiteX0" fmla="*/ 709575 w 709575"/>
                <a:gd name="connsiteY0" fmla="*/ 0 h 855878"/>
                <a:gd name="connsiteX1" fmla="*/ 0 w 709575"/>
                <a:gd name="connsiteY1" fmla="*/ 0 h 855878"/>
                <a:gd name="connsiteX2" fmla="*/ 14631 w 709575"/>
                <a:gd name="connsiteY2" fmla="*/ 833933 h 855878"/>
                <a:gd name="connsiteX3" fmla="*/ 380391 w 709575"/>
                <a:gd name="connsiteY3" fmla="*/ 855878 h 855878"/>
                <a:gd name="connsiteX0" fmla="*/ 709575 w 709575"/>
                <a:gd name="connsiteY0" fmla="*/ 0 h 855879"/>
                <a:gd name="connsiteX1" fmla="*/ 0 w 709575"/>
                <a:gd name="connsiteY1" fmla="*/ 0 h 855879"/>
                <a:gd name="connsiteX2" fmla="*/ 14631 w 709575"/>
                <a:gd name="connsiteY2" fmla="*/ 855879 h 855879"/>
                <a:gd name="connsiteX3" fmla="*/ 380391 w 709575"/>
                <a:gd name="connsiteY3" fmla="*/ 855878 h 855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575" h="855879">
                  <a:moveTo>
                    <a:pt x="709575" y="0"/>
                  </a:moveTo>
                  <a:lnTo>
                    <a:pt x="0" y="0"/>
                  </a:lnTo>
                  <a:lnTo>
                    <a:pt x="14631" y="855879"/>
                  </a:lnTo>
                  <a:lnTo>
                    <a:pt x="380391" y="855878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86240" y="1938593"/>
              <a:ext cx="1175146" cy="1606581"/>
            </a:xfrm>
            <a:custGeom>
              <a:avLst/>
              <a:gdLst>
                <a:gd name="connsiteX0" fmla="*/ 709575 w 709575"/>
                <a:gd name="connsiteY0" fmla="*/ 0 h 855878"/>
                <a:gd name="connsiteX1" fmla="*/ 0 w 709575"/>
                <a:gd name="connsiteY1" fmla="*/ 0 h 855878"/>
                <a:gd name="connsiteX2" fmla="*/ 14631 w 709575"/>
                <a:gd name="connsiteY2" fmla="*/ 833933 h 855878"/>
                <a:gd name="connsiteX3" fmla="*/ 380391 w 709575"/>
                <a:gd name="connsiteY3" fmla="*/ 855878 h 855878"/>
                <a:gd name="connsiteX0" fmla="*/ 709575 w 709575"/>
                <a:gd name="connsiteY0" fmla="*/ 0 h 855879"/>
                <a:gd name="connsiteX1" fmla="*/ 0 w 709575"/>
                <a:gd name="connsiteY1" fmla="*/ 0 h 855879"/>
                <a:gd name="connsiteX2" fmla="*/ 14631 w 709575"/>
                <a:gd name="connsiteY2" fmla="*/ 855879 h 855879"/>
                <a:gd name="connsiteX3" fmla="*/ 380391 w 709575"/>
                <a:gd name="connsiteY3" fmla="*/ 855878 h 855879"/>
                <a:gd name="connsiteX0" fmla="*/ 713138 w 713138"/>
                <a:gd name="connsiteY0" fmla="*/ 0 h 855879"/>
                <a:gd name="connsiteX1" fmla="*/ 3563 w 713138"/>
                <a:gd name="connsiteY1" fmla="*/ 0 h 855879"/>
                <a:gd name="connsiteX2" fmla="*/ 0 w 713138"/>
                <a:gd name="connsiteY2" fmla="*/ 855879 h 855879"/>
                <a:gd name="connsiteX3" fmla="*/ 383954 w 713138"/>
                <a:gd name="connsiteY3" fmla="*/ 855878 h 855879"/>
                <a:gd name="connsiteX0" fmla="*/ 713138 w 713138"/>
                <a:gd name="connsiteY0" fmla="*/ 0 h 855879"/>
                <a:gd name="connsiteX1" fmla="*/ 3563 w 713138"/>
                <a:gd name="connsiteY1" fmla="*/ 0 h 855879"/>
                <a:gd name="connsiteX2" fmla="*/ 0 w 713138"/>
                <a:gd name="connsiteY2" fmla="*/ 855879 h 855879"/>
                <a:gd name="connsiteX3" fmla="*/ 302083 w 713138"/>
                <a:gd name="connsiteY3" fmla="*/ 855878 h 855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138" h="855879">
                  <a:moveTo>
                    <a:pt x="713138" y="0"/>
                  </a:moveTo>
                  <a:lnTo>
                    <a:pt x="3563" y="0"/>
                  </a:lnTo>
                  <a:cubicBezTo>
                    <a:pt x="2375" y="285293"/>
                    <a:pt x="1188" y="570586"/>
                    <a:pt x="0" y="855879"/>
                  </a:cubicBezTo>
                  <a:lnTo>
                    <a:pt x="302083" y="855878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872682" y="1643920"/>
              <a:ext cx="165200" cy="728801"/>
            </a:xfrm>
            <a:custGeom>
              <a:avLst/>
              <a:gdLst>
                <a:gd name="connsiteX0" fmla="*/ 665683 w 665683"/>
                <a:gd name="connsiteY0" fmla="*/ 0 h 731520"/>
                <a:gd name="connsiteX1" fmla="*/ 665683 w 665683"/>
                <a:gd name="connsiteY1" fmla="*/ 731520 h 731520"/>
                <a:gd name="connsiteX2" fmla="*/ 0 w 665683"/>
                <a:gd name="connsiteY2" fmla="*/ 724205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5683" h="731520">
                  <a:moveTo>
                    <a:pt x="665683" y="0"/>
                  </a:moveTo>
                  <a:lnTo>
                    <a:pt x="665683" y="731520"/>
                  </a:lnTo>
                  <a:lnTo>
                    <a:pt x="0" y="724205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344995" y="1956216"/>
              <a:ext cx="170197" cy="396518"/>
            </a:xfrm>
            <a:custGeom>
              <a:avLst/>
              <a:gdLst>
                <a:gd name="connsiteX0" fmla="*/ 665683 w 665683"/>
                <a:gd name="connsiteY0" fmla="*/ 0 h 731520"/>
                <a:gd name="connsiteX1" fmla="*/ 665683 w 665683"/>
                <a:gd name="connsiteY1" fmla="*/ 731520 h 731520"/>
                <a:gd name="connsiteX2" fmla="*/ 0 w 665683"/>
                <a:gd name="connsiteY2" fmla="*/ 724205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5683" h="731520">
                  <a:moveTo>
                    <a:pt x="665683" y="0"/>
                  </a:moveTo>
                  <a:lnTo>
                    <a:pt x="665683" y="731520"/>
                  </a:lnTo>
                  <a:lnTo>
                    <a:pt x="0" y="724205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073164" y="2774679"/>
              <a:ext cx="1816887" cy="387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{</a:t>
              </a:r>
              <a:r>
                <a:rPr lang="en-US" sz="1200" dirty="0" err="1" smtClean="0"/>
                <a:t>pc,ppc,ieEp</a:t>
              </a:r>
              <a:r>
                <a:rPr lang="en-US" sz="1200" dirty="0" smtClean="0"/>
                <a:t>,...}</a:t>
              </a:r>
              <a:endParaRPr lang="en-US" sz="12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103085" y="2769572"/>
              <a:ext cx="2287034" cy="387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{</a:t>
              </a:r>
              <a:r>
                <a:rPr lang="en-US" sz="1200" dirty="0" err="1" smtClean="0"/>
                <a:t>pc,ppc,ieEp,idEp</a:t>
              </a:r>
              <a:r>
                <a:rPr lang="en-US" sz="1200" dirty="0" smtClean="0"/>
                <a:t>,...}</a:t>
              </a:r>
              <a:endParaRPr lang="en-US" sz="12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675577" y="1313930"/>
              <a:ext cx="2230292" cy="387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{</a:t>
              </a:r>
              <a:r>
                <a:rPr lang="en-US" sz="1200" dirty="0" smtClean="0"/>
                <a:t>pc, </a:t>
              </a:r>
              <a:r>
                <a:rPr lang="en-US" sz="1200" dirty="0" err="1" smtClean="0"/>
                <a:t>newPc</a:t>
              </a:r>
              <a:r>
                <a:rPr lang="en-US" sz="1200" dirty="0" smtClean="0"/>
                <a:t>, taken}</a:t>
              </a:r>
              <a:endParaRPr lang="en-US" sz="12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88678" y="1652839"/>
              <a:ext cx="1488026" cy="387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{</a:t>
              </a:r>
              <a:r>
                <a:rPr lang="en-US" sz="1200" dirty="0" smtClean="0"/>
                <a:t>pc, </a:t>
              </a:r>
              <a:r>
                <a:rPr lang="en-US" sz="1200" dirty="0" err="1" smtClean="0"/>
                <a:t>newPc</a:t>
              </a:r>
              <a:r>
                <a:rPr lang="en-US" sz="1200" dirty="0" smtClean="0"/>
                <a:t>,}</a:t>
              </a:r>
              <a:endParaRPr lang="en-US" sz="1200" dirty="0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3226777" y="3156614"/>
              <a:ext cx="45719" cy="439440"/>
              <a:chOff x="3226777" y="3156614"/>
              <a:chExt cx="45719" cy="439440"/>
            </a:xfrm>
          </p:grpSpPr>
          <p:sp>
            <p:nvSpPr>
              <p:cNvPr id="121" name="Oval 120"/>
              <p:cNvSpPr/>
              <p:nvPr/>
            </p:nvSpPr>
            <p:spPr bwMode="auto">
              <a:xfrm>
                <a:off x="3226777" y="3464169"/>
                <a:ext cx="45719" cy="131885"/>
              </a:xfrm>
              <a:prstGeom prst="ellips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22" name="Straight Connector 121"/>
              <p:cNvCxnSpPr>
                <a:stCxn id="121" idx="0"/>
                <a:endCxn id="117" idx="2"/>
              </p:cNvCxnSpPr>
              <p:nvPr/>
            </p:nvCxnSpPr>
            <p:spPr bwMode="auto">
              <a:xfrm flipH="1" flipV="1">
                <a:off x="3246603" y="3156614"/>
                <a:ext cx="3034" cy="307555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3" name="Group 122"/>
            <p:cNvGrpSpPr/>
            <p:nvPr/>
          </p:nvGrpSpPr>
          <p:grpSpPr>
            <a:xfrm>
              <a:off x="5726723" y="3124121"/>
              <a:ext cx="45719" cy="457279"/>
              <a:chOff x="3226777" y="3138775"/>
              <a:chExt cx="45719" cy="457279"/>
            </a:xfrm>
          </p:grpSpPr>
          <p:sp>
            <p:nvSpPr>
              <p:cNvPr id="124" name="Oval 123"/>
              <p:cNvSpPr/>
              <p:nvPr/>
            </p:nvSpPr>
            <p:spPr bwMode="auto">
              <a:xfrm>
                <a:off x="3226777" y="3464169"/>
                <a:ext cx="45719" cy="131885"/>
              </a:xfrm>
              <a:prstGeom prst="ellips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25" name="Straight Connector 124"/>
              <p:cNvCxnSpPr>
                <a:stCxn id="124" idx="0"/>
              </p:cNvCxnSpPr>
              <p:nvPr/>
            </p:nvCxnSpPr>
            <p:spPr bwMode="auto">
              <a:xfrm flipH="1" flipV="1">
                <a:off x="3237034" y="3138775"/>
                <a:ext cx="12603" cy="325394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26" name="TextBox 125"/>
          <p:cNvSpPr txBox="1"/>
          <p:nvPr/>
        </p:nvSpPr>
        <p:spPr>
          <a:xfrm>
            <a:off x="720970" y="5622198"/>
            <a:ext cx="17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!misprediction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7" name="Straight Connector 126"/>
          <p:cNvCxnSpPr/>
          <p:nvPr/>
        </p:nvCxnSpPr>
        <p:spPr bwMode="auto">
          <a:xfrm>
            <a:off x="2626265" y="5703757"/>
            <a:ext cx="662056" cy="50361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2894108" y="5622198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misprediction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9" name="Straight Connector 128"/>
          <p:cNvCxnSpPr>
            <a:endCxn id="130" idx="0"/>
          </p:cNvCxnSpPr>
          <p:nvPr/>
        </p:nvCxnSpPr>
        <p:spPr bwMode="auto">
          <a:xfrm flipH="1">
            <a:off x="1950043" y="5703065"/>
            <a:ext cx="628685" cy="44321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1183263" y="6146278"/>
            <a:ext cx="1533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No action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84230" y="5614830"/>
            <a:ext cx="2268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See the code at the end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BE49CFAA-92BB-45AE-A2AC-2CF4188AC6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0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4" grpId="0"/>
      <p:bldP spid="66" grpId="0"/>
      <p:bldP spid="67" grpId="0"/>
      <p:bldP spid="68" grpId="0"/>
      <p:bldP spid="69" grpId="0"/>
      <p:bldP spid="71" grpId="0"/>
      <p:bldP spid="126" grpId="0"/>
      <p:bldP spid="128" grpId="0"/>
      <p:bldP spid="130" grpId="0"/>
      <p:bldP spid="3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46764</TotalTime>
  <Words>1709</Words>
  <Application>Microsoft Office PowerPoint</Application>
  <PresentationFormat>On-screen Show (4:3)</PresentationFormat>
  <Paragraphs>384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Blueprint</vt:lpstr>
      <vt:lpstr>PowerPoint Presentation</vt:lpstr>
      <vt:lpstr>Multiple Predictors: BTB + Branch Direction Predictors</vt:lpstr>
      <vt:lpstr>Branch Prediction Bits Remember how the branch was resolved previously</vt:lpstr>
      <vt:lpstr>Two-bit versus one-bit Branch prediction</vt:lpstr>
      <vt:lpstr>Branch History Table (BHT)</vt:lpstr>
      <vt:lpstr>Where does BHT fit in the processor pipeline?</vt:lpstr>
      <vt:lpstr>Multiple predictors in a pipeline</vt:lpstr>
      <vt:lpstr>N-Stage pipeline with BHT</vt:lpstr>
      <vt:lpstr>N-Stage pipeline with BHT Decode stage branch prediction activity</vt:lpstr>
      <vt:lpstr>A small problem</vt:lpstr>
      <vt:lpstr>Possible Fixes</vt:lpstr>
      <vt:lpstr>Discussion</vt:lpstr>
      <vt:lpstr>Uses of Jump Register (JALR)</vt:lpstr>
      <vt:lpstr>Return Address Stack</vt:lpstr>
      <vt:lpstr>Multiple Predictors: BTB + BHT + Ret Predictors</vt:lpstr>
      <vt:lpstr>Takeaway</vt:lpstr>
      <vt:lpstr>Exploiting Spatial Correlation Yeh and Patt, 1992</vt:lpstr>
      <vt:lpstr>Two-Level Branch Predictor</vt:lpstr>
      <vt:lpstr>Direction Predictor interface</vt:lpstr>
      <vt:lpstr>BHT predictor</vt:lpstr>
      <vt:lpstr>4-Stage-pipeline with BTB and BHT fetch</vt:lpstr>
      <vt:lpstr>4-Stage-pipeline with BTB and BHT decode</vt:lpstr>
      <vt:lpstr>4-Stage-pipeline with BTB and BHT execute</vt:lpstr>
      <vt:lpstr>4-Stage-pipeline with BTB and BHT writeback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1377</cp:revision>
  <cp:lastPrinted>2012-10-24T18:08:48Z</cp:lastPrinted>
  <dcterms:created xsi:type="dcterms:W3CDTF">2003-01-21T19:25:41Z</dcterms:created>
  <dcterms:modified xsi:type="dcterms:W3CDTF">2017-10-30T16:14:40Z</dcterms:modified>
</cp:coreProperties>
</file>