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88" r:id="rId2"/>
  </p:sldMasterIdLst>
  <p:notesMasterIdLst>
    <p:notesMasterId r:id="rId37"/>
  </p:notesMasterIdLst>
  <p:handoutMasterIdLst>
    <p:handoutMasterId r:id="rId38"/>
  </p:handoutMasterIdLst>
  <p:sldIdLst>
    <p:sldId id="982" r:id="rId3"/>
    <p:sldId id="1106" r:id="rId4"/>
    <p:sldId id="1107" r:id="rId5"/>
    <p:sldId id="1056" r:id="rId6"/>
    <p:sldId id="1021" r:id="rId7"/>
    <p:sldId id="1118" r:id="rId8"/>
    <p:sldId id="1119" r:id="rId9"/>
    <p:sldId id="1120" r:id="rId10"/>
    <p:sldId id="1124" r:id="rId11"/>
    <p:sldId id="1125" r:id="rId12"/>
    <p:sldId id="1126" r:id="rId13"/>
    <p:sldId id="1121" r:id="rId14"/>
    <p:sldId id="1122" r:id="rId15"/>
    <p:sldId id="1123" r:id="rId16"/>
    <p:sldId id="1127" r:id="rId17"/>
    <p:sldId id="1100" r:id="rId18"/>
    <p:sldId id="1090" r:id="rId19"/>
    <p:sldId id="1139" r:id="rId20"/>
    <p:sldId id="1105" r:id="rId21"/>
    <p:sldId id="1140" r:id="rId22"/>
    <p:sldId id="1061" r:id="rId23"/>
    <p:sldId id="1062" r:id="rId24"/>
    <p:sldId id="1063" r:id="rId25"/>
    <p:sldId id="1012" r:id="rId26"/>
    <p:sldId id="1029" r:id="rId27"/>
    <p:sldId id="1089" r:id="rId28"/>
    <p:sldId id="1111" r:id="rId29"/>
    <p:sldId id="1133" r:id="rId30"/>
    <p:sldId id="1134" r:id="rId31"/>
    <p:sldId id="1135" r:id="rId32"/>
    <p:sldId id="1136" r:id="rId33"/>
    <p:sldId id="1137" r:id="rId34"/>
    <p:sldId id="1015" r:id="rId35"/>
    <p:sldId id="1114" r:id="rId3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Verdana" pitchFamily="-96" charset="0"/>
        <a:ea typeface="+mn-ea"/>
        <a:cs typeface="+mn-cs"/>
      </a:defRPr>
    </a:lvl1pPr>
    <a:lvl2pPr marL="457200" algn="l" rtl="0" eaLnBrk="0" fontAlgn="base" hangingPunct="0">
      <a:spcBef>
        <a:spcPct val="0"/>
      </a:spcBef>
      <a:spcAft>
        <a:spcPct val="0"/>
      </a:spcAft>
      <a:defRPr kern="1200">
        <a:solidFill>
          <a:schemeClr val="tx1"/>
        </a:solidFill>
        <a:latin typeface="Verdana" pitchFamily="-96" charset="0"/>
        <a:ea typeface="+mn-ea"/>
        <a:cs typeface="+mn-cs"/>
      </a:defRPr>
    </a:lvl2pPr>
    <a:lvl3pPr marL="914400" algn="l" rtl="0" eaLnBrk="0" fontAlgn="base" hangingPunct="0">
      <a:spcBef>
        <a:spcPct val="0"/>
      </a:spcBef>
      <a:spcAft>
        <a:spcPct val="0"/>
      </a:spcAft>
      <a:defRPr kern="1200">
        <a:solidFill>
          <a:schemeClr val="tx1"/>
        </a:solidFill>
        <a:latin typeface="Verdana" pitchFamily="-96" charset="0"/>
        <a:ea typeface="+mn-ea"/>
        <a:cs typeface="+mn-cs"/>
      </a:defRPr>
    </a:lvl3pPr>
    <a:lvl4pPr marL="1371600" algn="l" rtl="0" eaLnBrk="0" fontAlgn="base" hangingPunct="0">
      <a:spcBef>
        <a:spcPct val="0"/>
      </a:spcBef>
      <a:spcAft>
        <a:spcPct val="0"/>
      </a:spcAft>
      <a:defRPr kern="1200">
        <a:solidFill>
          <a:schemeClr val="tx1"/>
        </a:solidFill>
        <a:latin typeface="Verdana" pitchFamily="-96" charset="0"/>
        <a:ea typeface="+mn-ea"/>
        <a:cs typeface="+mn-cs"/>
      </a:defRPr>
    </a:lvl4pPr>
    <a:lvl5pPr marL="1828800" algn="l" rtl="0" eaLnBrk="0" fontAlgn="base" hangingPunct="0">
      <a:spcBef>
        <a:spcPct val="0"/>
      </a:spcBef>
      <a:spcAft>
        <a:spcPct val="0"/>
      </a:spcAft>
      <a:defRPr kern="1200">
        <a:solidFill>
          <a:schemeClr val="tx1"/>
        </a:solidFill>
        <a:latin typeface="Verdana" pitchFamily="-96" charset="0"/>
        <a:ea typeface="+mn-ea"/>
        <a:cs typeface="+mn-cs"/>
      </a:defRPr>
    </a:lvl5pPr>
    <a:lvl6pPr marL="2286000" algn="l" defTabSz="914400" rtl="0" eaLnBrk="1" latinLnBrk="0" hangingPunct="1">
      <a:defRPr kern="1200">
        <a:solidFill>
          <a:schemeClr val="tx1"/>
        </a:solidFill>
        <a:latin typeface="Verdana" pitchFamily="-96" charset="0"/>
        <a:ea typeface="+mn-ea"/>
        <a:cs typeface="+mn-cs"/>
      </a:defRPr>
    </a:lvl6pPr>
    <a:lvl7pPr marL="2743200" algn="l" defTabSz="914400" rtl="0" eaLnBrk="1" latinLnBrk="0" hangingPunct="1">
      <a:defRPr kern="1200">
        <a:solidFill>
          <a:schemeClr val="tx1"/>
        </a:solidFill>
        <a:latin typeface="Verdana" pitchFamily="-96" charset="0"/>
        <a:ea typeface="+mn-ea"/>
        <a:cs typeface="+mn-cs"/>
      </a:defRPr>
    </a:lvl7pPr>
    <a:lvl8pPr marL="3200400" algn="l" defTabSz="914400" rtl="0" eaLnBrk="1" latinLnBrk="0" hangingPunct="1">
      <a:defRPr kern="1200">
        <a:solidFill>
          <a:schemeClr val="tx1"/>
        </a:solidFill>
        <a:latin typeface="Verdana" pitchFamily="-96" charset="0"/>
        <a:ea typeface="+mn-ea"/>
        <a:cs typeface="+mn-cs"/>
      </a:defRPr>
    </a:lvl8pPr>
    <a:lvl9pPr marL="3657600" algn="l" defTabSz="914400" rtl="0" eaLnBrk="1" latinLnBrk="0" hangingPunct="1">
      <a:defRPr kern="1200">
        <a:solidFill>
          <a:schemeClr val="tx1"/>
        </a:solidFill>
        <a:latin typeface="Verdana" pitchFamily="-9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6FD71"/>
    <a:srgbClr val="FF0000"/>
    <a:srgbClr val="FF3333"/>
    <a:srgbClr val="FD7E71"/>
    <a:srgbClr val="CC3300"/>
    <a:srgbClr val="000000"/>
    <a:srgbClr val="9698B6"/>
    <a:srgbClr val="52557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9" autoAdjust="0"/>
  </p:normalViewPr>
  <p:slideViewPr>
    <p:cSldViewPr>
      <p:cViewPr varScale="1">
        <p:scale>
          <a:sx n="69" d="100"/>
          <a:sy n="69" d="100"/>
        </p:scale>
        <p:origin x="-1416" y="-102"/>
      </p:cViewPr>
      <p:guideLst>
        <p:guide orient="horz" pos="2448"/>
        <p:guide pos="19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914"/>
    </p:cViewPr>
  </p:sorterViewPr>
  <p:notesViewPr>
    <p:cSldViewPr>
      <p:cViewPr>
        <p:scale>
          <a:sx n="75" d="100"/>
          <a:sy n="75" d="100"/>
        </p:scale>
        <p:origin x="-3948" y="-73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887" tIns="47942" rIns="95887" bIns="47942" numCol="1" anchor="t" anchorCtr="0" compatLnSpc="1">
            <a:prstTxWarp prst="textNoShape">
              <a:avLst/>
            </a:prstTxWarp>
          </a:bodyPr>
          <a:lstStyle>
            <a:lvl1pPr defTabSz="958850" eaLnBrk="1" hangingPunct="1">
              <a:lnSpc>
                <a:spcPct val="100000"/>
              </a:lnSpc>
              <a:spcBef>
                <a:spcPct val="20000"/>
              </a:spcBef>
              <a:buClrTx/>
              <a:buSzTx/>
              <a:buFontTx/>
              <a:buNone/>
              <a:defRPr sz="1200">
                <a:latin typeface="Tahoma" pitchFamily="34" charset="0"/>
              </a:defRPr>
            </a:lvl1pPr>
          </a:lstStyle>
          <a:p>
            <a:pPr>
              <a:defRPr/>
            </a:pPr>
            <a:endParaRPr lang="en-US"/>
          </a:p>
        </p:txBody>
      </p:sp>
      <p:sp>
        <p:nvSpPr>
          <p:cNvPr id="386051"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5887" tIns="47942" rIns="95887" bIns="47942" numCol="1" anchor="t" anchorCtr="0" compatLnSpc="1">
            <a:prstTxWarp prst="textNoShape">
              <a:avLst/>
            </a:prstTxWarp>
          </a:bodyPr>
          <a:lstStyle>
            <a:lvl1pPr algn="r" defTabSz="958850" eaLnBrk="1" hangingPunct="1">
              <a:lnSpc>
                <a:spcPct val="100000"/>
              </a:lnSpc>
              <a:spcBef>
                <a:spcPct val="20000"/>
              </a:spcBef>
              <a:buClrTx/>
              <a:buSzTx/>
              <a:buFontTx/>
              <a:buNone/>
              <a:defRPr sz="1200">
                <a:latin typeface="Tahoma" pitchFamily="34" charset="0"/>
              </a:defRPr>
            </a:lvl1pPr>
          </a:lstStyle>
          <a:p>
            <a:pPr>
              <a:defRPr/>
            </a:pPr>
            <a:endParaRPr lang="en-US"/>
          </a:p>
        </p:txBody>
      </p:sp>
      <p:sp>
        <p:nvSpPr>
          <p:cNvPr id="386052"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5887" tIns="47942" rIns="95887" bIns="47942" numCol="1" anchor="b" anchorCtr="0" compatLnSpc="1">
            <a:prstTxWarp prst="textNoShape">
              <a:avLst/>
            </a:prstTxWarp>
          </a:bodyPr>
          <a:lstStyle>
            <a:lvl1pPr defTabSz="958850" eaLnBrk="1" hangingPunct="1">
              <a:lnSpc>
                <a:spcPct val="100000"/>
              </a:lnSpc>
              <a:spcBef>
                <a:spcPct val="20000"/>
              </a:spcBef>
              <a:buClrTx/>
              <a:buSzTx/>
              <a:buFontTx/>
              <a:buNone/>
              <a:defRPr sz="1200">
                <a:latin typeface="Tahoma" pitchFamily="34" charset="0"/>
              </a:defRPr>
            </a:lvl1pPr>
          </a:lstStyle>
          <a:p>
            <a:pPr>
              <a:defRPr/>
            </a:pPr>
            <a:endParaRPr lang="en-US"/>
          </a:p>
        </p:txBody>
      </p:sp>
      <p:sp>
        <p:nvSpPr>
          <p:cNvPr id="386053"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5887" tIns="47942" rIns="95887" bIns="47942" numCol="1" anchor="b" anchorCtr="0" compatLnSpc="1">
            <a:prstTxWarp prst="textNoShape">
              <a:avLst/>
            </a:prstTxWarp>
          </a:bodyPr>
          <a:lstStyle>
            <a:lvl1pPr algn="r" defTabSz="958850" eaLnBrk="1" hangingPunct="1">
              <a:lnSpc>
                <a:spcPct val="100000"/>
              </a:lnSpc>
              <a:spcBef>
                <a:spcPct val="20000"/>
              </a:spcBef>
              <a:buClrTx/>
              <a:buSzTx/>
              <a:buFontTx/>
              <a:buNone/>
              <a:defRPr sz="1200">
                <a:latin typeface="Tahoma" pitchFamily="34" charset="0"/>
              </a:defRPr>
            </a:lvl1pPr>
          </a:lstStyle>
          <a:p>
            <a:pPr>
              <a:defRPr/>
            </a:pPr>
            <a:fld id="{3DC94048-2A1C-40D7-97E5-1999CFFFE12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5582" name="Rectangle 14"/>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887" tIns="47942" rIns="95887" bIns="47942" numCol="1" anchor="t" anchorCtr="0" compatLnSpc="1">
            <a:prstTxWarp prst="textNoShape">
              <a:avLst/>
            </a:prstTxWarp>
          </a:bodyPr>
          <a:lstStyle>
            <a:lvl1pPr defTabSz="958850" eaLnBrk="0" hangingPunct="0">
              <a:lnSpc>
                <a:spcPct val="100000"/>
              </a:lnSpc>
              <a:spcBef>
                <a:spcPct val="20000"/>
              </a:spcBef>
              <a:buClrTx/>
              <a:buSzTx/>
              <a:buFontTx/>
              <a:buNone/>
              <a:defRPr sz="1200">
                <a:latin typeface="Tahoma" pitchFamily="34" charset="0"/>
              </a:defRPr>
            </a:lvl1pPr>
          </a:lstStyle>
          <a:p>
            <a:pPr>
              <a:defRPr/>
            </a:pPr>
            <a:endParaRPr lang="en-US"/>
          </a:p>
        </p:txBody>
      </p:sp>
      <p:sp>
        <p:nvSpPr>
          <p:cNvPr id="37891" name="Rectangle 15"/>
          <p:cNvSpPr>
            <a:spLocks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65584" name="Rectangle 16"/>
          <p:cNvSpPr>
            <a:spLocks noGrp="1" noChangeArrowheads="1"/>
          </p:cNvSpPr>
          <p:nvPr>
            <p:ph type="body" sz="quarter" idx="3"/>
          </p:nvPr>
        </p:nvSpPr>
        <p:spPr bwMode="auto">
          <a:xfrm>
            <a:off x="976313" y="4560888"/>
            <a:ext cx="5362575" cy="4321175"/>
          </a:xfrm>
          <a:prstGeom prst="rect">
            <a:avLst/>
          </a:prstGeom>
          <a:noFill/>
          <a:ln w="9525">
            <a:noFill/>
            <a:miter lim="800000"/>
            <a:headEnd/>
            <a:tailEnd/>
          </a:ln>
          <a:effectLst/>
        </p:spPr>
        <p:txBody>
          <a:bodyPr vert="horz" wrap="square" lIns="95887" tIns="47942" rIns="95887" bIns="479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5585" name="Rectangle 17"/>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5887" tIns="47942" rIns="95887" bIns="47942" numCol="1" anchor="t" anchorCtr="0" compatLnSpc="1">
            <a:prstTxWarp prst="textNoShape">
              <a:avLst/>
            </a:prstTxWarp>
          </a:bodyPr>
          <a:lstStyle>
            <a:lvl1pPr algn="r" defTabSz="958850" eaLnBrk="0" hangingPunct="0">
              <a:lnSpc>
                <a:spcPct val="100000"/>
              </a:lnSpc>
              <a:spcBef>
                <a:spcPct val="20000"/>
              </a:spcBef>
              <a:buClrTx/>
              <a:buSzTx/>
              <a:buFontTx/>
              <a:buNone/>
              <a:defRPr sz="1200">
                <a:latin typeface="Tahoma" pitchFamily="34" charset="0"/>
              </a:defRPr>
            </a:lvl1pPr>
          </a:lstStyle>
          <a:p>
            <a:pPr>
              <a:defRPr/>
            </a:pPr>
            <a:endParaRPr lang="en-US"/>
          </a:p>
        </p:txBody>
      </p:sp>
      <p:sp>
        <p:nvSpPr>
          <p:cNvPr id="365586" name="Rectangle 18"/>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5887" tIns="47942" rIns="95887" bIns="47942" numCol="1" anchor="b" anchorCtr="0" compatLnSpc="1">
            <a:prstTxWarp prst="textNoShape">
              <a:avLst/>
            </a:prstTxWarp>
          </a:bodyPr>
          <a:lstStyle>
            <a:lvl1pPr defTabSz="958850" eaLnBrk="0" hangingPunct="0">
              <a:lnSpc>
                <a:spcPct val="100000"/>
              </a:lnSpc>
              <a:spcBef>
                <a:spcPct val="20000"/>
              </a:spcBef>
              <a:buClrTx/>
              <a:buSzTx/>
              <a:buFontTx/>
              <a:buNone/>
              <a:defRPr sz="1200">
                <a:latin typeface="Tahoma" pitchFamily="34" charset="0"/>
              </a:defRPr>
            </a:lvl1pPr>
          </a:lstStyle>
          <a:p>
            <a:pPr>
              <a:defRPr/>
            </a:pPr>
            <a:endParaRPr lang="en-US"/>
          </a:p>
        </p:txBody>
      </p:sp>
      <p:sp>
        <p:nvSpPr>
          <p:cNvPr id="365587" name="Rectangle 19"/>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5887" tIns="47942" rIns="95887" bIns="47942" numCol="1" anchor="b" anchorCtr="0" compatLnSpc="1">
            <a:prstTxWarp prst="textNoShape">
              <a:avLst/>
            </a:prstTxWarp>
          </a:bodyPr>
          <a:lstStyle>
            <a:lvl1pPr algn="r" defTabSz="958850" eaLnBrk="0" hangingPunct="0">
              <a:lnSpc>
                <a:spcPct val="100000"/>
              </a:lnSpc>
              <a:spcBef>
                <a:spcPct val="20000"/>
              </a:spcBef>
              <a:buClrTx/>
              <a:buSzTx/>
              <a:buFontTx/>
              <a:buNone/>
              <a:defRPr sz="1200">
                <a:latin typeface="Tahoma" pitchFamily="34" charset="0"/>
              </a:defRPr>
            </a:lvl1pPr>
          </a:lstStyle>
          <a:p>
            <a:pPr>
              <a:defRPr/>
            </a:pPr>
            <a:fld id="{E3819871-C4C3-4711-9E2F-C2DAE9B6E67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9"/>
          <p:cNvSpPr>
            <a:spLocks noGrp="1" noChangeArrowheads="1"/>
          </p:cNvSpPr>
          <p:nvPr>
            <p:ph type="sldNum" sz="quarter" idx="5"/>
          </p:nvPr>
        </p:nvSpPr>
        <p:spPr>
          <a:noFill/>
        </p:spPr>
        <p:txBody>
          <a:bodyPr/>
          <a:lstStyle/>
          <a:p>
            <a:fld id="{6106DBEE-0F85-473E-BFC9-A5735EF8A708}" type="slidenum">
              <a:rPr lang="en-US" smtClean="0">
                <a:latin typeface="Tahoma" pitchFamily="-96" charset="0"/>
              </a:rPr>
              <a:pPr/>
              <a:t>1</a:t>
            </a:fld>
            <a:endParaRPr lang="en-US" smtClean="0">
              <a:latin typeface="Tahoma" pitchFamily="-96" charset="0"/>
            </a:endParaRPr>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latin typeface="Times New Roman" pitchFamily="-9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9"/>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29" tIns="48311" rIns="96629" bIns="48311" anchor="b"/>
          <a:lstStyle/>
          <a:p>
            <a:pPr algn="r" defTabSz="965200">
              <a:spcBef>
                <a:spcPct val="20000"/>
              </a:spcBef>
            </a:pPr>
            <a:fld id="{361F6763-BA10-46D0-92B5-ADFD94C7D933}" type="slidenum">
              <a:rPr lang="en-US" sz="1400">
                <a:latin typeface="Tahoma" pitchFamily="-96" charset="0"/>
              </a:rPr>
              <a:pPr algn="r" defTabSz="965200">
                <a:spcBef>
                  <a:spcPct val="20000"/>
                </a:spcBef>
              </a:pPr>
              <a:t>10</a:t>
            </a:fld>
            <a:endParaRPr lang="en-US" sz="1400">
              <a:latin typeface="Tahoma" pitchFamily="-96" charset="0"/>
            </a:endParaRPr>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xfrm>
            <a:off x="973138" y="4560888"/>
            <a:ext cx="5368925" cy="4321175"/>
          </a:xfrm>
          <a:noFill/>
          <a:ln/>
        </p:spPr>
        <p:txBody>
          <a:bodyPr lIns="96629" tIns="48311" rIns="96629" bIns="48311"/>
          <a:lstStyle/>
          <a:p>
            <a:endParaRPr lang="en-US" smtClean="0">
              <a:latin typeface="Times New Roman" pitchFamily="-9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xfrm>
            <a:off x="974725" y="4560888"/>
            <a:ext cx="5365750" cy="4321175"/>
          </a:xfrm>
          <a:noFill/>
          <a:ln/>
        </p:spPr>
        <p:txBody>
          <a:bodyPr lIns="96629" tIns="48311" rIns="96629" bIns="48311"/>
          <a:lstStyle/>
          <a:p>
            <a:endParaRPr lang="en-US" smtClean="0">
              <a:latin typeface="Times New Roman" pitchFamily="-96" charset="0"/>
            </a:endParaRPr>
          </a:p>
        </p:txBody>
      </p:sp>
      <p:sp>
        <p:nvSpPr>
          <p:cNvPr id="49156" name="Slide Number Placeholder 3"/>
          <p:cNvSpPr txBox="1">
            <a:spLocks noGrp="1"/>
          </p:cNvSpPr>
          <p:nvPr/>
        </p:nvSpPr>
        <p:spPr bwMode="auto">
          <a:xfrm>
            <a:off x="4144963" y="9120188"/>
            <a:ext cx="3170237" cy="481012"/>
          </a:xfrm>
          <a:prstGeom prst="rect">
            <a:avLst/>
          </a:prstGeom>
          <a:noFill/>
          <a:ln w="9525">
            <a:noFill/>
            <a:miter lim="800000"/>
            <a:headEnd/>
            <a:tailEnd/>
          </a:ln>
        </p:spPr>
        <p:txBody>
          <a:bodyPr lIns="96629" tIns="48311" rIns="96629" bIns="48311" anchor="b"/>
          <a:lstStyle/>
          <a:p>
            <a:pPr algn="r" defTabSz="965200">
              <a:spcBef>
                <a:spcPct val="20000"/>
              </a:spcBef>
            </a:pPr>
            <a:fld id="{B7BB0A56-3413-414C-8C2B-456466C8431E}" type="slidenum">
              <a:rPr lang="en-US" sz="1400">
                <a:latin typeface="Tahoma" pitchFamily="-96" charset="0"/>
              </a:rPr>
              <a:pPr algn="r" defTabSz="965200">
                <a:spcBef>
                  <a:spcPct val="20000"/>
                </a:spcBef>
              </a:pPr>
              <a:t>11</a:t>
            </a:fld>
            <a:endParaRPr lang="en-US" sz="1400">
              <a:latin typeface="Tahoma" pitchFamily="-96"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xfrm>
            <a:off x="974725" y="4560888"/>
            <a:ext cx="5365750" cy="4321175"/>
          </a:xfrm>
          <a:noFill/>
          <a:ln/>
        </p:spPr>
        <p:txBody>
          <a:bodyPr lIns="96629" tIns="48311" rIns="96629" bIns="48311"/>
          <a:lstStyle/>
          <a:p>
            <a:endParaRPr lang="en-US" smtClean="0">
              <a:latin typeface="Times New Roman" pitchFamily="-96" charset="0"/>
            </a:endParaRPr>
          </a:p>
        </p:txBody>
      </p:sp>
      <p:sp>
        <p:nvSpPr>
          <p:cNvPr id="50180" name="Slide Number Placeholder 3"/>
          <p:cNvSpPr txBox="1">
            <a:spLocks noGrp="1"/>
          </p:cNvSpPr>
          <p:nvPr/>
        </p:nvSpPr>
        <p:spPr bwMode="auto">
          <a:xfrm>
            <a:off x="4144963" y="9120188"/>
            <a:ext cx="3170237" cy="481012"/>
          </a:xfrm>
          <a:prstGeom prst="rect">
            <a:avLst/>
          </a:prstGeom>
          <a:noFill/>
          <a:ln w="9525">
            <a:noFill/>
            <a:miter lim="800000"/>
            <a:headEnd/>
            <a:tailEnd/>
          </a:ln>
        </p:spPr>
        <p:txBody>
          <a:bodyPr lIns="96629" tIns="48311" rIns="96629" bIns="48311" anchor="b"/>
          <a:lstStyle/>
          <a:p>
            <a:pPr algn="r" defTabSz="965200">
              <a:spcBef>
                <a:spcPct val="20000"/>
              </a:spcBef>
            </a:pPr>
            <a:fld id="{43F2530A-E3DB-4A83-8848-4DD430EC273A}" type="slidenum">
              <a:rPr lang="en-US" sz="1400">
                <a:latin typeface="Tahoma" pitchFamily="-96" charset="0"/>
              </a:rPr>
              <a:pPr algn="r" defTabSz="965200">
                <a:spcBef>
                  <a:spcPct val="20000"/>
                </a:spcBef>
              </a:pPr>
              <a:t>12</a:t>
            </a:fld>
            <a:endParaRPr lang="en-US" sz="1400">
              <a:latin typeface="Tahoma" pitchFamily="-96"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974725" y="4560888"/>
            <a:ext cx="5365750" cy="4321175"/>
          </a:xfrm>
          <a:noFill/>
          <a:ln/>
        </p:spPr>
        <p:txBody>
          <a:bodyPr lIns="96629" tIns="48311" rIns="96629" bIns="48311"/>
          <a:lstStyle/>
          <a:p>
            <a:endParaRPr lang="en-US" smtClean="0">
              <a:latin typeface="Times New Roman" pitchFamily="-96" charset="0"/>
            </a:endParaRPr>
          </a:p>
        </p:txBody>
      </p:sp>
      <p:sp>
        <p:nvSpPr>
          <p:cNvPr id="51204" name="Slide Number Placeholder 3"/>
          <p:cNvSpPr txBox="1">
            <a:spLocks noGrp="1"/>
          </p:cNvSpPr>
          <p:nvPr/>
        </p:nvSpPr>
        <p:spPr bwMode="auto">
          <a:xfrm>
            <a:off x="4144963" y="9120188"/>
            <a:ext cx="3170237" cy="481012"/>
          </a:xfrm>
          <a:prstGeom prst="rect">
            <a:avLst/>
          </a:prstGeom>
          <a:noFill/>
          <a:ln w="9525">
            <a:noFill/>
            <a:miter lim="800000"/>
            <a:headEnd/>
            <a:tailEnd/>
          </a:ln>
        </p:spPr>
        <p:txBody>
          <a:bodyPr lIns="96629" tIns="48311" rIns="96629" bIns="48311" anchor="b"/>
          <a:lstStyle/>
          <a:p>
            <a:pPr algn="r" defTabSz="965200">
              <a:spcBef>
                <a:spcPct val="20000"/>
              </a:spcBef>
            </a:pPr>
            <a:fld id="{E89EC61E-555A-434A-BDD1-4154064A0075}" type="slidenum">
              <a:rPr lang="en-US" sz="1400">
                <a:latin typeface="Tahoma" pitchFamily="-96" charset="0"/>
              </a:rPr>
              <a:pPr algn="r" defTabSz="965200">
                <a:spcBef>
                  <a:spcPct val="20000"/>
                </a:spcBef>
              </a:pPr>
              <a:t>13</a:t>
            </a:fld>
            <a:endParaRPr lang="en-US" sz="1400">
              <a:latin typeface="Tahoma" pitchFamily="-96"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xfrm>
            <a:off x="974725" y="4560888"/>
            <a:ext cx="5365750" cy="4321175"/>
          </a:xfrm>
          <a:noFill/>
          <a:ln/>
        </p:spPr>
        <p:txBody>
          <a:bodyPr lIns="96629" tIns="48311" rIns="96629" bIns="48311"/>
          <a:lstStyle/>
          <a:p>
            <a:endParaRPr lang="en-US" smtClean="0">
              <a:latin typeface="Times New Roman" pitchFamily="-96" charset="0"/>
            </a:endParaRPr>
          </a:p>
        </p:txBody>
      </p:sp>
      <p:sp>
        <p:nvSpPr>
          <p:cNvPr id="52228" name="Slide Number Placeholder 3"/>
          <p:cNvSpPr txBox="1">
            <a:spLocks noGrp="1"/>
          </p:cNvSpPr>
          <p:nvPr/>
        </p:nvSpPr>
        <p:spPr bwMode="auto">
          <a:xfrm>
            <a:off x="4144963" y="9120188"/>
            <a:ext cx="3170237" cy="481012"/>
          </a:xfrm>
          <a:prstGeom prst="rect">
            <a:avLst/>
          </a:prstGeom>
          <a:noFill/>
          <a:ln w="9525">
            <a:noFill/>
            <a:miter lim="800000"/>
            <a:headEnd/>
            <a:tailEnd/>
          </a:ln>
        </p:spPr>
        <p:txBody>
          <a:bodyPr lIns="96629" tIns="48311" rIns="96629" bIns="48311" anchor="b"/>
          <a:lstStyle/>
          <a:p>
            <a:pPr algn="r" defTabSz="965200">
              <a:spcBef>
                <a:spcPct val="20000"/>
              </a:spcBef>
            </a:pPr>
            <a:fld id="{D3330064-6ABD-41B6-B470-9A22EBA32213}" type="slidenum">
              <a:rPr lang="en-US" sz="1400">
                <a:latin typeface="Tahoma" pitchFamily="-96" charset="0"/>
              </a:rPr>
              <a:pPr algn="r" defTabSz="965200">
                <a:spcBef>
                  <a:spcPct val="20000"/>
                </a:spcBef>
              </a:pPr>
              <a:t>14</a:t>
            </a:fld>
            <a:endParaRPr lang="en-US" sz="1400">
              <a:latin typeface="Tahoma" pitchFamily="-96"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9"/>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29" tIns="48311" rIns="96629" bIns="48311" anchor="b"/>
          <a:lstStyle/>
          <a:p>
            <a:pPr algn="r" defTabSz="965200">
              <a:spcBef>
                <a:spcPct val="20000"/>
              </a:spcBef>
            </a:pPr>
            <a:fld id="{294D3B0E-A1BF-4F7B-BCC9-2C7EFE5C1594}" type="slidenum">
              <a:rPr lang="en-US" sz="1400">
                <a:latin typeface="Tahoma" pitchFamily="-96" charset="0"/>
              </a:rPr>
              <a:pPr algn="r" defTabSz="965200">
                <a:spcBef>
                  <a:spcPct val="20000"/>
                </a:spcBef>
              </a:pPr>
              <a:t>15</a:t>
            </a:fld>
            <a:endParaRPr lang="en-US" sz="1400">
              <a:latin typeface="Tahoma" pitchFamily="-96" charset="0"/>
            </a:endParaRPr>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xfrm>
            <a:off x="731838" y="4560888"/>
            <a:ext cx="5851525" cy="4321175"/>
          </a:xfrm>
          <a:noFill/>
          <a:ln/>
        </p:spPr>
        <p:txBody>
          <a:bodyPr lIns="96629" tIns="48311" rIns="96629" bIns="48311"/>
          <a:lstStyle/>
          <a:p>
            <a:endParaRPr lang="en-US" smtClean="0">
              <a:latin typeface="Times New Roman" pitchFamily="-96"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9"/>
          <p:cNvSpPr>
            <a:spLocks noGrp="1" noChangeArrowheads="1"/>
          </p:cNvSpPr>
          <p:nvPr>
            <p:ph type="sldNum" sz="quarter" idx="5"/>
          </p:nvPr>
        </p:nvSpPr>
        <p:spPr>
          <a:noFill/>
        </p:spPr>
        <p:txBody>
          <a:bodyPr/>
          <a:lstStyle/>
          <a:p>
            <a:fld id="{EE2E5D38-C512-4D02-B8D8-45F7EDC09418}" type="slidenum">
              <a:rPr lang="en-US" smtClean="0">
                <a:latin typeface="Tahoma" pitchFamily="-96" charset="0"/>
              </a:rPr>
              <a:pPr/>
              <a:t>16</a:t>
            </a:fld>
            <a:endParaRPr lang="en-US" smtClean="0">
              <a:latin typeface="Tahoma" pitchFamily="-96" charset="0"/>
            </a:endParaRPr>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xfrm>
            <a:off x="974725" y="4560888"/>
            <a:ext cx="5365750" cy="4321175"/>
          </a:xfrm>
          <a:noFill/>
          <a:ln/>
        </p:spPr>
        <p:txBody>
          <a:bodyPr/>
          <a:lstStyle/>
          <a:p>
            <a:endParaRPr lang="en-US" smtClean="0">
              <a:latin typeface="Times New Roman" pitchFamily="-9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9"/>
          <p:cNvSpPr>
            <a:spLocks noGrp="1" noChangeArrowheads="1"/>
          </p:cNvSpPr>
          <p:nvPr>
            <p:ph type="sldNum" sz="quarter" idx="5"/>
          </p:nvPr>
        </p:nvSpPr>
        <p:spPr>
          <a:noFill/>
        </p:spPr>
        <p:txBody>
          <a:bodyPr/>
          <a:lstStyle/>
          <a:p>
            <a:fld id="{B7C40595-8AE6-4320-BD5C-0862E5B63798}" type="slidenum">
              <a:rPr lang="en-US" smtClean="0">
                <a:latin typeface="Tahoma" pitchFamily="-96" charset="0"/>
              </a:rPr>
              <a:pPr/>
              <a:t>17</a:t>
            </a:fld>
            <a:endParaRPr lang="en-US" smtClean="0">
              <a:latin typeface="Tahoma" pitchFamily="-96" charset="0"/>
            </a:endParaRPr>
          </a:p>
        </p:txBody>
      </p:sp>
      <p:sp>
        <p:nvSpPr>
          <p:cNvPr id="55299" name="Rectangle 2"/>
          <p:cNvSpPr>
            <a:spLocks noChangeArrowheads="1" noTextEdit="1"/>
          </p:cNvSpPr>
          <p:nvPr>
            <p:ph type="sldImg"/>
          </p:nvPr>
        </p:nvSpPr>
        <p:spPr>
          <a:xfrm>
            <a:off x="1255713" y="719138"/>
            <a:ext cx="4802187" cy="3602037"/>
          </a:xfrm>
          <a:ln/>
        </p:spPr>
      </p:sp>
      <p:sp>
        <p:nvSpPr>
          <p:cNvPr id="55300" name="Rectangle 3"/>
          <p:cNvSpPr>
            <a:spLocks noGrp="1" noChangeArrowheads="1"/>
          </p:cNvSpPr>
          <p:nvPr>
            <p:ph type="body" idx="1"/>
          </p:nvPr>
        </p:nvSpPr>
        <p:spPr>
          <a:xfrm>
            <a:off x="974725" y="4560888"/>
            <a:ext cx="5365750" cy="4321175"/>
          </a:xfrm>
          <a:noFill/>
          <a:ln/>
        </p:spPr>
        <p:txBody>
          <a:bodyPr/>
          <a:lstStyle/>
          <a:p>
            <a:endParaRPr lang="en-US" smtClean="0">
              <a:latin typeface="Times New Roman" pitchFamily="-96"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latin typeface="Times New Roman" pitchFamily="-96"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9"/>
          <p:cNvSpPr>
            <a:spLocks noGrp="1" noChangeArrowheads="1"/>
          </p:cNvSpPr>
          <p:nvPr>
            <p:ph type="sldNum" sz="quarter" idx="5"/>
          </p:nvPr>
        </p:nvSpPr>
        <p:spPr>
          <a:noFill/>
        </p:spPr>
        <p:txBody>
          <a:bodyPr/>
          <a:lstStyle/>
          <a:p>
            <a:fld id="{C03E4971-5DB5-41EE-853D-05F9AAC51C91}" type="slidenum">
              <a:rPr lang="en-US" smtClean="0">
                <a:latin typeface="Tahoma" pitchFamily="-96" charset="0"/>
              </a:rPr>
              <a:pPr/>
              <a:t>19</a:t>
            </a:fld>
            <a:endParaRPr lang="en-US" smtClean="0">
              <a:latin typeface="Tahoma" pitchFamily="-96" charset="0"/>
            </a:endParaRP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latin typeface="Times New Roman" pitchFamily="-9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9"/>
          <p:cNvSpPr>
            <a:spLocks noGrp="1" noChangeArrowheads="1"/>
          </p:cNvSpPr>
          <p:nvPr>
            <p:ph type="sldNum" sz="quarter" idx="5"/>
          </p:nvPr>
        </p:nvSpPr>
        <p:spPr>
          <a:noFill/>
        </p:spPr>
        <p:txBody>
          <a:bodyPr/>
          <a:lstStyle/>
          <a:p>
            <a:fld id="{42376941-21E5-40FC-899E-33459173A808}" type="slidenum">
              <a:rPr lang="en-US" smtClean="0">
                <a:latin typeface="Tahoma" pitchFamily="-96" charset="0"/>
              </a:rPr>
              <a:pPr/>
              <a:t>2</a:t>
            </a:fld>
            <a:endParaRPr lang="en-US" smtClean="0">
              <a:latin typeface="Tahoma" pitchFamily="-96" charset="0"/>
            </a:endParaRPr>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latin typeface="Times New Roman" pitchFamily="-96"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9"/>
          <p:cNvSpPr>
            <a:spLocks noGrp="1" noChangeArrowheads="1"/>
          </p:cNvSpPr>
          <p:nvPr>
            <p:ph type="sldNum" sz="quarter" idx="5"/>
          </p:nvPr>
        </p:nvSpPr>
        <p:spPr>
          <a:noFill/>
        </p:spPr>
        <p:txBody>
          <a:bodyPr/>
          <a:lstStyle/>
          <a:p>
            <a:fld id="{18FAE032-5D8F-4E1D-AF39-BF1D5298A754}" type="slidenum">
              <a:rPr lang="en-US" smtClean="0">
                <a:latin typeface="Tahoma" pitchFamily="-96" charset="0"/>
              </a:rPr>
              <a:pPr/>
              <a:t>20</a:t>
            </a:fld>
            <a:endParaRPr lang="en-US" smtClean="0">
              <a:latin typeface="Tahoma" pitchFamily="-96" charset="0"/>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latin typeface="Times New Roman" pitchFamily="-96"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9"/>
          <p:cNvSpPr>
            <a:spLocks noGrp="1" noChangeArrowheads="1"/>
          </p:cNvSpPr>
          <p:nvPr>
            <p:ph type="sldNum" sz="quarter" idx="5"/>
          </p:nvPr>
        </p:nvSpPr>
        <p:spPr>
          <a:noFill/>
        </p:spPr>
        <p:txBody>
          <a:bodyPr/>
          <a:lstStyle/>
          <a:p>
            <a:fld id="{7EF83F3B-F321-4A87-9EE8-3BC6D50A8FA6}" type="slidenum">
              <a:rPr lang="en-US" smtClean="0">
                <a:latin typeface="Tahoma" pitchFamily="-96" charset="0"/>
              </a:rPr>
              <a:pPr/>
              <a:t>21</a:t>
            </a:fld>
            <a:endParaRPr lang="en-US" smtClean="0">
              <a:latin typeface="Tahoma" pitchFamily="-96" charset="0"/>
            </a:endParaRPr>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latin typeface="Times New Roman" pitchFamily="-96"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9"/>
          <p:cNvSpPr>
            <a:spLocks noGrp="1" noChangeArrowheads="1"/>
          </p:cNvSpPr>
          <p:nvPr>
            <p:ph type="sldNum" sz="quarter" idx="5"/>
          </p:nvPr>
        </p:nvSpPr>
        <p:spPr>
          <a:noFill/>
        </p:spPr>
        <p:txBody>
          <a:bodyPr/>
          <a:lstStyle/>
          <a:p>
            <a:fld id="{90153F41-20B0-472D-A0D8-7F469CAF4CA8}" type="slidenum">
              <a:rPr lang="en-US" smtClean="0">
                <a:latin typeface="Tahoma" pitchFamily="-96" charset="0"/>
              </a:rPr>
              <a:pPr/>
              <a:t>22</a:t>
            </a:fld>
            <a:endParaRPr lang="en-US" smtClean="0">
              <a:latin typeface="Tahoma" pitchFamily="-96" charset="0"/>
            </a:endParaRPr>
          </a:p>
        </p:txBody>
      </p:sp>
      <p:sp>
        <p:nvSpPr>
          <p:cNvPr id="60419" name="Rectangle 2"/>
          <p:cNvSpPr>
            <a:spLocks noChangeArrowheads="1" noTextEdit="1"/>
          </p:cNvSpPr>
          <p:nvPr>
            <p:ph type="sldImg"/>
          </p:nvPr>
        </p:nvSpPr>
        <p:spPr>
          <a:xfrm>
            <a:off x="1257300" y="722313"/>
            <a:ext cx="4802188" cy="3602037"/>
          </a:xfrm>
          <a:solidFill>
            <a:srgbClr val="FFFFFF"/>
          </a:solidFill>
          <a:ln/>
        </p:spPr>
      </p:sp>
      <p:sp>
        <p:nvSpPr>
          <p:cNvPr id="60420" name="Rectangle 3"/>
          <p:cNvSpPr>
            <a:spLocks noChangeArrowheads="1"/>
          </p:cNvSpPr>
          <p:nvPr>
            <p:ph type="body" idx="1"/>
          </p:nvPr>
        </p:nvSpPr>
        <p:spPr>
          <a:xfrm>
            <a:off x="971550" y="4560888"/>
            <a:ext cx="5372100" cy="4324350"/>
          </a:xfrm>
          <a:solidFill>
            <a:srgbClr val="FFFFFF"/>
          </a:solidFill>
          <a:ln>
            <a:solidFill>
              <a:srgbClr val="000000"/>
            </a:solidFill>
          </a:ln>
        </p:spPr>
        <p:txBody>
          <a:bodyPr lIns="96659" tIns="48330" rIns="96659" bIns="48330"/>
          <a:lstStyle/>
          <a:p>
            <a:r>
              <a:rPr lang="en-US" smtClean="0">
                <a:latin typeface="Times New Roman" pitchFamily="-96" charset="0"/>
              </a:rPr>
              <a:t>The primary limitation in chip capability is not process capability, but design capability.  The theoretical improvements in chip performance from Moore’s Law scaling are not attained for most designs in practice due to the large and increasing effort required to complete a large design and tune its performance. </a:t>
            </a:r>
          </a:p>
          <a:p>
            <a:r>
              <a:rPr lang="en-US" smtClean="0">
                <a:latin typeface="Times New Roman" pitchFamily="-96" charset="0"/>
              </a:rPr>
              <a:t>Nvidia graphics processing units (GPUs) are among the most complex logic chips in production and share many attributes with custom devices required for DoD applications (large quantities of customized digital signal processing with substantial memory bandwidth demands).  Over the 9 years from 1993 to 2002,  the staff years required per GPU design has grown by a factor of 5 for front-end logic design and verification, and by a factor of 9 for back-end physical design and verification. This growth has led design teams to be much more conservative and to give up performance in exchange for reduced design effort.</a:t>
            </a:r>
          </a:p>
          <a:p>
            <a:r>
              <a:rPr lang="en-US" smtClean="0">
                <a:latin typeface="Times New Roman" pitchFamily="-96" charset="0"/>
              </a:rPr>
              <a:t>An approximate measure of the gap can be seen by comparing an aggressive full-custom design with a typical ASIC design.  The Cell microprocessor was recently completed by a team from IBM-Toshiba-Sony with an estimated design cost of $400M, and achieved a clock rate of 4GHz in 90nm technology. This design effort is justified by the very high sales volume anticipated for this commercial part. Using cell-based automated tools, the typical design cost for a 90nm ASIC is around $20-40M, but the expected clock rate would be only approximately 400MHz.  Even with the use of cell-based automated tools, the major part of the cost of a new chip is the staff years required for design and verification.  Mask costs are only a small fraction of total costs.</a:t>
            </a:r>
          </a:p>
          <a:p>
            <a:endParaRPr lang="en-US" smtClean="0">
              <a:latin typeface="Times New Roman" pitchFamily="-96" charset="0"/>
            </a:endParaRPr>
          </a:p>
          <a:p>
            <a:endParaRPr lang="en-US" smtClean="0">
              <a:latin typeface="Times New Roman" pitchFamily="-96"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9"/>
          <p:cNvSpPr>
            <a:spLocks noGrp="1" noChangeArrowheads="1"/>
          </p:cNvSpPr>
          <p:nvPr>
            <p:ph type="sldNum" sz="quarter" idx="5"/>
          </p:nvPr>
        </p:nvSpPr>
        <p:spPr>
          <a:noFill/>
        </p:spPr>
        <p:txBody>
          <a:bodyPr/>
          <a:lstStyle/>
          <a:p>
            <a:fld id="{10CAEE6C-DF79-479E-A8B5-00BF01E58D33}" type="slidenum">
              <a:rPr lang="en-US" smtClean="0">
                <a:latin typeface="Tahoma" pitchFamily="-96" charset="0"/>
              </a:rPr>
              <a:pPr/>
              <a:t>23</a:t>
            </a:fld>
            <a:endParaRPr lang="en-US" smtClean="0">
              <a:latin typeface="Tahoma" pitchFamily="-96" charset="0"/>
            </a:endParaRPr>
          </a:p>
        </p:txBody>
      </p:sp>
      <p:sp>
        <p:nvSpPr>
          <p:cNvPr id="61443" name="Rectangle 2"/>
          <p:cNvSpPr>
            <a:spLocks noChangeArrowheads="1" noTextEdit="1"/>
          </p:cNvSpPr>
          <p:nvPr>
            <p:ph type="sldImg"/>
          </p:nvPr>
        </p:nvSpPr>
        <p:spPr>
          <a:xfrm>
            <a:off x="1257300" y="722313"/>
            <a:ext cx="4802188" cy="3602037"/>
          </a:xfrm>
          <a:solidFill>
            <a:srgbClr val="FFFFFF"/>
          </a:solidFill>
          <a:ln/>
        </p:spPr>
      </p:sp>
      <p:sp>
        <p:nvSpPr>
          <p:cNvPr id="61444" name="Rectangle 3"/>
          <p:cNvSpPr>
            <a:spLocks noChangeArrowheads="1"/>
          </p:cNvSpPr>
          <p:nvPr>
            <p:ph type="body" idx="1"/>
          </p:nvPr>
        </p:nvSpPr>
        <p:spPr>
          <a:xfrm>
            <a:off x="971550" y="4560888"/>
            <a:ext cx="5372100" cy="4324350"/>
          </a:xfrm>
          <a:solidFill>
            <a:srgbClr val="FFFFFF"/>
          </a:solidFill>
          <a:ln>
            <a:solidFill>
              <a:srgbClr val="000000"/>
            </a:solidFill>
          </a:ln>
        </p:spPr>
        <p:txBody>
          <a:bodyPr lIns="96659" tIns="48330" rIns="96659" bIns="48330"/>
          <a:lstStyle/>
          <a:p>
            <a:r>
              <a:rPr lang="en-US" smtClean="0">
                <a:latin typeface="Times New Roman" pitchFamily="-96" charset="0"/>
              </a:rPr>
              <a:t>The primary limitation in chip capability is not process capability, but design capability.  The theoretical improvements in chip performance from Moore’s Law scaling are not attained for most designs in practice due to the large and increasing effort required to complete a large design and tune its performance. </a:t>
            </a:r>
          </a:p>
          <a:p>
            <a:r>
              <a:rPr lang="en-US" smtClean="0">
                <a:latin typeface="Times New Roman" pitchFamily="-96" charset="0"/>
              </a:rPr>
              <a:t>Nvidia graphics processing units (GPUs) are among the most complex logic chips in production and share many attributes with custom devices required for DoD applications (large quantities of customized digital signal processing with substantial memory bandwidth demands).  Over the 9 years from 1993 to 2002,  the staff years required per GPU design has grown by a factor of 5 for front-end logic design and verification, and by a factor of 9 for back-end physical design and verification. This growth has led design teams to be much more conservative and to give up performance in exchange for reduced design effort.</a:t>
            </a:r>
          </a:p>
          <a:p>
            <a:r>
              <a:rPr lang="en-US" smtClean="0">
                <a:latin typeface="Times New Roman" pitchFamily="-96" charset="0"/>
              </a:rPr>
              <a:t>An approximate measure of the gap can be seen by comparing an aggressive full-custom design with a typical ASIC design.  The Cell microprocessor was recently completed by a team from IBM-Toshiba-Sony with an estimated design cost of $400M, and achieved a clock rate of 4GHz in 90nm technology. This design effort is justified by the very high sales volume anticipated for this commercial part. Using cell-based automated tools, the typical design cost for a 90nm ASIC is around $20-40M, but the expected clock rate would be only approximately 400MHz.  Even with the use of cell-based automated tools, the major part of the cost of a new chip is the staff years required for design and verification.  Mask costs are only a small fraction of total costs.</a:t>
            </a:r>
          </a:p>
          <a:p>
            <a:endParaRPr lang="en-US" smtClean="0">
              <a:latin typeface="Times New Roman" pitchFamily="-96" charset="0"/>
            </a:endParaRPr>
          </a:p>
          <a:p>
            <a:endParaRPr lang="en-US" smtClean="0">
              <a:latin typeface="Times New Roman" pitchFamily="-96"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9"/>
          <p:cNvSpPr>
            <a:spLocks noGrp="1" noChangeArrowheads="1"/>
          </p:cNvSpPr>
          <p:nvPr>
            <p:ph type="sldNum" sz="quarter" idx="5"/>
          </p:nvPr>
        </p:nvSpPr>
        <p:spPr>
          <a:noFill/>
        </p:spPr>
        <p:txBody>
          <a:bodyPr/>
          <a:lstStyle/>
          <a:p>
            <a:fld id="{8BEAE042-F7D2-45EF-81B5-8E0E1B446D21}" type="slidenum">
              <a:rPr lang="en-US" smtClean="0">
                <a:latin typeface="Tahoma" pitchFamily="-96" charset="0"/>
              </a:rPr>
              <a:pPr/>
              <a:t>24</a:t>
            </a:fld>
            <a:endParaRPr lang="en-US" smtClean="0">
              <a:latin typeface="Tahoma" pitchFamily="-96" charset="0"/>
            </a:endParaRPr>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latin typeface="Times New Roman" pitchFamily="-96"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9"/>
          <p:cNvSpPr>
            <a:spLocks noGrp="1" noChangeArrowheads="1"/>
          </p:cNvSpPr>
          <p:nvPr>
            <p:ph type="sldNum" sz="quarter" idx="5"/>
          </p:nvPr>
        </p:nvSpPr>
        <p:spPr>
          <a:noFill/>
        </p:spPr>
        <p:txBody>
          <a:bodyPr/>
          <a:lstStyle/>
          <a:p>
            <a:fld id="{6F123D15-0B9A-4E2A-A314-D28CA29D23B7}" type="slidenum">
              <a:rPr lang="en-US" smtClean="0">
                <a:latin typeface="Tahoma" pitchFamily="-96" charset="0"/>
              </a:rPr>
              <a:pPr/>
              <a:t>25</a:t>
            </a:fld>
            <a:endParaRPr lang="en-US" smtClean="0">
              <a:latin typeface="Tahoma" pitchFamily="-96" charset="0"/>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xfrm>
            <a:off x="731838" y="4560888"/>
            <a:ext cx="5851525" cy="4321175"/>
          </a:xfrm>
          <a:noFill/>
          <a:ln/>
        </p:spPr>
        <p:txBody>
          <a:bodyPr/>
          <a:lstStyle/>
          <a:p>
            <a:endParaRPr lang="en-US" smtClean="0">
              <a:latin typeface="Times New Roman" pitchFamily="-96"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9"/>
          <p:cNvSpPr>
            <a:spLocks noGrp="1" noChangeArrowheads="1"/>
          </p:cNvSpPr>
          <p:nvPr>
            <p:ph type="sldNum" sz="quarter" idx="5"/>
          </p:nvPr>
        </p:nvSpPr>
        <p:spPr>
          <a:noFill/>
        </p:spPr>
        <p:txBody>
          <a:bodyPr/>
          <a:lstStyle/>
          <a:p>
            <a:fld id="{76FA04D9-7EC8-4B86-BB7C-0EE181662E1B}" type="slidenum">
              <a:rPr lang="en-US" smtClean="0">
                <a:latin typeface="Tahoma" pitchFamily="-96" charset="0"/>
              </a:rPr>
              <a:pPr/>
              <a:t>26</a:t>
            </a:fld>
            <a:endParaRPr lang="en-US" smtClean="0">
              <a:latin typeface="Tahoma" pitchFamily="-96" charset="0"/>
            </a:endParaRPr>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xfrm>
            <a:off x="974725" y="4560888"/>
            <a:ext cx="5365750" cy="4321175"/>
          </a:xfrm>
          <a:noFill/>
          <a:ln/>
        </p:spPr>
        <p:txBody>
          <a:bodyPr/>
          <a:lstStyle/>
          <a:p>
            <a:endParaRPr lang="en-US" smtClean="0">
              <a:latin typeface="Times New Roman" pitchFamily="-96"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9"/>
          <p:cNvSpPr>
            <a:spLocks noGrp="1" noChangeArrowheads="1"/>
          </p:cNvSpPr>
          <p:nvPr>
            <p:ph type="sldNum" sz="quarter" idx="5"/>
          </p:nvPr>
        </p:nvSpPr>
        <p:spPr>
          <a:noFill/>
        </p:spPr>
        <p:txBody>
          <a:bodyPr/>
          <a:lstStyle/>
          <a:p>
            <a:fld id="{C709906E-041A-402C-9D24-7766843D7D5B}" type="slidenum">
              <a:rPr lang="en-US" smtClean="0">
                <a:latin typeface="Tahoma" pitchFamily="-96" charset="0"/>
              </a:rPr>
              <a:pPr/>
              <a:t>27</a:t>
            </a:fld>
            <a:endParaRPr lang="en-US" smtClean="0">
              <a:latin typeface="Tahoma" pitchFamily="-96" charset="0"/>
            </a:endParaRPr>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latin typeface="Times New Roman" pitchFamily="-96"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9"/>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29" tIns="48311" rIns="96629" bIns="48311" anchor="b"/>
          <a:lstStyle/>
          <a:p>
            <a:pPr algn="r" defTabSz="965200">
              <a:spcBef>
                <a:spcPct val="20000"/>
              </a:spcBef>
            </a:pPr>
            <a:fld id="{F0E98868-912A-4795-8E21-A3F1FE0B6B09}" type="slidenum">
              <a:rPr lang="en-US" sz="1400">
                <a:latin typeface="Tahoma" pitchFamily="-96" charset="0"/>
              </a:rPr>
              <a:pPr algn="r" defTabSz="965200">
                <a:spcBef>
                  <a:spcPct val="20000"/>
                </a:spcBef>
              </a:pPr>
              <a:t>28</a:t>
            </a:fld>
            <a:endParaRPr lang="en-US" sz="1400">
              <a:latin typeface="Tahoma" pitchFamily="-96" charset="0"/>
            </a:endParaRPr>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xfrm>
            <a:off x="974725" y="4560888"/>
            <a:ext cx="5365750" cy="4321175"/>
          </a:xfrm>
          <a:noFill/>
          <a:ln/>
        </p:spPr>
        <p:txBody>
          <a:bodyPr lIns="96629" tIns="48311" rIns="96629" bIns="48311"/>
          <a:lstStyle/>
          <a:p>
            <a:endParaRPr lang="en-US" smtClean="0">
              <a:latin typeface="Times New Roman" pitchFamily="-96"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9"/>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29" tIns="48311" rIns="96629" bIns="48311" anchor="b"/>
          <a:lstStyle/>
          <a:p>
            <a:pPr algn="r" defTabSz="965200">
              <a:spcBef>
                <a:spcPct val="20000"/>
              </a:spcBef>
            </a:pPr>
            <a:fld id="{062E9EC0-5257-4D48-B775-724ECB21E160}" type="slidenum">
              <a:rPr lang="en-US" sz="1400">
                <a:latin typeface="Tahoma" pitchFamily="-96" charset="0"/>
              </a:rPr>
              <a:pPr algn="r" defTabSz="965200">
                <a:spcBef>
                  <a:spcPct val="20000"/>
                </a:spcBef>
              </a:pPr>
              <a:t>29</a:t>
            </a:fld>
            <a:endParaRPr lang="en-US" sz="1400">
              <a:latin typeface="Tahoma" pitchFamily="-96" charset="0"/>
            </a:endParaRPr>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xfrm>
            <a:off x="974725" y="4560888"/>
            <a:ext cx="5365750" cy="4321175"/>
          </a:xfrm>
          <a:noFill/>
          <a:ln/>
        </p:spPr>
        <p:txBody>
          <a:bodyPr lIns="96629" tIns="48311" rIns="96629" bIns="48311"/>
          <a:lstStyle/>
          <a:p>
            <a:endParaRPr lang="en-US" smtClean="0">
              <a:latin typeface="Times New Roman" pitchFamily="-9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9"/>
          <p:cNvSpPr>
            <a:spLocks noGrp="1" noChangeArrowheads="1"/>
          </p:cNvSpPr>
          <p:nvPr>
            <p:ph type="sldNum" sz="quarter" idx="5"/>
          </p:nvPr>
        </p:nvSpPr>
        <p:spPr>
          <a:noFill/>
        </p:spPr>
        <p:txBody>
          <a:bodyPr/>
          <a:lstStyle/>
          <a:p>
            <a:fld id="{95B22129-C20E-45EB-8100-8A2879414098}" type="slidenum">
              <a:rPr lang="en-US" smtClean="0">
                <a:latin typeface="Tahoma" pitchFamily="-96" charset="0"/>
              </a:rPr>
              <a:pPr/>
              <a:t>3</a:t>
            </a:fld>
            <a:endParaRPr lang="en-US" smtClean="0">
              <a:latin typeface="Tahoma" pitchFamily="-96" charset="0"/>
            </a:endParaRPr>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latin typeface="Times New Roman" pitchFamily="-96"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9"/>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29" tIns="48311" rIns="96629" bIns="48311" anchor="b"/>
          <a:lstStyle/>
          <a:p>
            <a:pPr algn="r" defTabSz="965200">
              <a:spcBef>
                <a:spcPct val="20000"/>
              </a:spcBef>
            </a:pPr>
            <a:fld id="{2F7365D5-642F-4242-9859-643C265EF099}" type="slidenum">
              <a:rPr lang="en-US" sz="1400">
                <a:latin typeface="Tahoma" pitchFamily="-96" charset="0"/>
              </a:rPr>
              <a:pPr algn="r" defTabSz="965200">
                <a:spcBef>
                  <a:spcPct val="20000"/>
                </a:spcBef>
              </a:pPr>
              <a:t>30</a:t>
            </a:fld>
            <a:endParaRPr lang="en-US" sz="1400">
              <a:latin typeface="Tahoma" pitchFamily="-96" charset="0"/>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p:spPr>
        <p:txBody>
          <a:bodyPr lIns="96629" tIns="48311" rIns="96629" bIns="48311"/>
          <a:lstStyle/>
          <a:p>
            <a:r>
              <a:rPr lang="en-US" smtClean="0">
                <a:latin typeface="Times New Roman" pitchFamily="-96" charset="0"/>
              </a:rPr>
              <a:t>A hardware platform with large FPGA and RF front-end was provided by Nokia.</a:t>
            </a:r>
          </a:p>
          <a:p>
            <a:r>
              <a:rPr lang="en-US" smtClean="0">
                <a:latin typeface="Times New Roman" pitchFamily="-96" charset="0"/>
              </a:rPr>
              <a:t>It took approximately 5 months to develop a full speed 802.11a/g transceiver (8K lines of Bluespec) and another one month to write new cross-layer</a:t>
            </a:r>
          </a:p>
          <a:p>
            <a:r>
              <a:rPr lang="en-US" smtClean="0">
                <a:latin typeface="Times New Roman" pitchFamily="-96" charset="0"/>
              </a:rPr>
              <a:t>protocols and conduct experiments. </a:t>
            </a:r>
          </a:p>
          <a:p>
            <a:r>
              <a:rPr lang="en-US" smtClean="0">
                <a:latin typeface="Times New Roman" pitchFamily="-96" charset="0"/>
              </a:rPr>
              <a:t>The ease of writing new protocols has a lot to with Bluespec --- latency insensitive designs, correctness by construction of control circuitry, modular refinement, polymorphic type system,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9"/>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29" tIns="48311" rIns="96629" bIns="48311" anchor="b"/>
          <a:lstStyle/>
          <a:p>
            <a:pPr algn="r" defTabSz="965200">
              <a:spcBef>
                <a:spcPct val="20000"/>
              </a:spcBef>
            </a:pPr>
            <a:fld id="{120EFF51-D565-4738-B497-CFE6C4C1B3EF}" type="slidenum">
              <a:rPr lang="en-US" sz="1400">
                <a:latin typeface="Tahoma" pitchFamily="-96" charset="0"/>
              </a:rPr>
              <a:pPr algn="r" defTabSz="965200">
                <a:spcBef>
                  <a:spcPct val="20000"/>
                </a:spcBef>
              </a:pPr>
              <a:t>31</a:t>
            </a:fld>
            <a:endParaRPr lang="en-US" sz="1400">
              <a:latin typeface="Tahoma" pitchFamily="-96" charset="0"/>
            </a:endParaRPr>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xfrm>
            <a:off x="977900" y="4560888"/>
            <a:ext cx="5359400" cy="4321175"/>
          </a:xfrm>
          <a:noFill/>
          <a:ln/>
        </p:spPr>
        <p:txBody>
          <a:bodyPr lIns="96629" tIns="48311" rIns="96629" bIns="48311"/>
          <a:lstStyle/>
          <a:p>
            <a:endParaRPr lang="en-US" smtClean="0">
              <a:latin typeface="Times New Roman" pitchFamily="-96"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xfrm>
            <a:off x="974725" y="4560888"/>
            <a:ext cx="5365750" cy="4321175"/>
          </a:xfrm>
          <a:noFill/>
          <a:ln/>
        </p:spPr>
        <p:txBody>
          <a:bodyPr lIns="96629" tIns="48311" rIns="96629" bIns="48311"/>
          <a:lstStyle/>
          <a:p>
            <a:endParaRPr lang="en-US" smtClean="0">
              <a:latin typeface="Times New Roman" pitchFamily="-96" charset="0"/>
            </a:endParaRPr>
          </a:p>
        </p:txBody>
      </p:sp>
      <p:sp>
        <p:nvSpPr>
          <p:cNvPr id="70660" name="Slide Number Placeholder 3"/>
          <p:cNvSpPr txBox="1">
            <a:spLocks noGrp="1"/>
          </p:cNvSpPr>
          <p:nvPr/>
        </p:nvSpPr>
        <p:spPr bwMode="auto">
          <a:xfrm>
            <a:off x="4144963" y="9120188"/>
            <a:ext cx="3170237" cy="481012"/>
          </a:xfrm>
          <a:prstGeom prst="rect">
            <a:avLst/>
          </a:prstGeom>
          <a:noFill/>
          <a:ln w="9525">
            <a:noFill/>
            <a:miter lim="800000"/>
            <a:headEnd/>
            <a:tailEnd/>
          </a:ln>
        </p:spPr>
        <p:txBody>
          <a:bodyPr lIns="96629" tIns="48311" rIns="96629" bIns="48311" anchor="b"/>
          <a:lstStyle/>
          <a:p>
            <a:pPr algn="r" defTabSz="965200">
              <a:spcBef>
                <a:spcPct val="20000"/>
              </a:spcBef>
            </a:pPr>
            <a:fld id="{C3D4E32F-E043-4105-927D-86CB78223624}" type="slidenum">
              <a:rPr lang="en-US" sz="1400">
                <a:latin typeface="Tahoma" pitchFamily="-96" charset="0"/>
              </a:rPr>
              <a:pPr algn="r" defTabSz="965200">
                <a:spcBef>
                  <a:spcPct val="20000"/>
                </a:spcBef>
              </a:pPr>
              <a:t>32</a:t>
            </a:fld>
            <a:endParaRPr lang="en-US" sz="1400">
              <a:latin typeface="Tahoma" pitchFamily="-96"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9"/>
          <p:cNvSpPr>
            <a:spLocks noGrp="1" noChangeArrowheads="1"/>
          </p:cNvSpPr>
          <p:nvPr>
            <p:ph type="sldNum" sz="quarter" idx="5"/>
          </p:nvPr>
        </p:nvSpPr>
        <p:spPr>
          <a:noFill/>
        </p:spPr>
        <p:txBody>
          <a:bodyPr/>
          <a:lstStyle/>
          <a:p>
            <a:fld id="{8AA08C2C-8A19-4F49-8DAA-69A887B7EE42}" type="slidenum">
              <a:rPr lang="en-US" smtClean="0">
                <a:latin typeface="Tahoma" pitchFamily="-96" charset="0"/>
              </a:rPr>
              <a:pPr/>
              <a:t>33</a:t>
            </a:fld>
            <a:endParaRPr lang="en-US" smtClean="0">
              <a:latin typeface="Tahoma" pitchFamily="-96" charset="0"/>
            </a:endParaRPr>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latin typeface="Times New Roman" pitchFamily="-96"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latin typeface="Times New Roman" pitchFamily="-9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9"/>
          <p:cNvSpPr>
            <a:spLocks noGrp="1" noChangeArrowheads="1"/>
          </p:cNvSpPr>
          <p:nvPr>
            <p:ph type="sldNum" sz="quarter" idx="5"/>
          </p:nvPr>
        </p:nvSpPr>
        <p:spPr>
          <a:noFill/>
        </p:spPr>
        <p:txBody>
          <a:bodyPr/>
          <a:lstStyle/>
          <a:p>
            <a:fld id="{D62355A1-DEB8-484C-8814-47E22CCC63C5}" type="slidenum">
              <a:rPr lang="en-US" smtClean="0">
                <a:latin typeface="Tahoma" pitchFamily="-96" charset="0"/>
              </a:rPr>
              <a:pPr/>
              <a:t>4</a:t>
            </a:fld>
            <a:endParaRPr lang="en-US" smtClean="0">
              <a:latin typeface="Tahoma" pitchFamily="-96" charset="0"/>
            </a:endParaRPr>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latin typeface="Times New Roman" pitchFamily="-9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9"/>
          <p:cNvSpPr>
            <a:spLocks noGrp="1" noChangeArrowheads="1"/>
          </p:cNvSpPr>
          <p:nvPr>
            <p:ph type="sldNum" sz="quarter" idx="5"/>
          </p:nvPr>
        </p:nvSpPr>
        <p:spPr>
          <a:noFill/>
        </p:spPr>
        <p:txBody>
          <a:bodyPr/>
          <a:lstStyle/>
          <a:p>
            <a:fld id="{8A79EE78-689D-447B-9B6A-636A78602B09}" type="slidenum">
              <a:rPr lang="en-US" smtClean="0">
                <a:latin typeface="Tahoma" pitchFamily="-96" charset="0"/>
              </a:rPr>
              <a:pPr/>
              <a:t>5</a:t>
            </a:fld>
            <a:endParaRPr lang="en-US" smtClean="0">
              <a:latin typeface="Tahoma" pitchFamily="-96" charset="0"/>
            </a:endParaRPr>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xfrm>
            <a:off x="731838" y="4560888"/>
            <a:ext cx="5851525" cy="4321175"/>
          </a:xfrm>
          <a:noFill/>
          <a:ln/>
        </p:spPr>
        <p:txBody>
          <a:bodyPr/>
          <a:lstStyle/>
          <a:p>
            <a:endParaRPr lang="en-US" smtClean="0">
              <a:latin typeface="Times New Roman" pitchFamily="-9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9"/>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29" tIns="48311" rIns="96629" bIns="48311" anchor="b"/>
          <a:lstStyle/>
          <a:p>
            <a:pPr algn="r" defTabSz="965200">
              <a:spcBef>
                <a:spcPct val="20000"/>
              </a:spcBef>
            </a:pPr>
            <a:fld id="{D77D9FAA-84C5-4C09-851F-3D057B7971E9}" type="slidenum">
              <a:rPr lang="en-US" sz="1400">
                <a:latin typeface="Tahoma" pitchFamily="-96" charset="0"/>
              </a:rPr>
              <a:pPr algn="r" defTabSz="965200">
                <a:spcBef>
                  <a:spcPct val="20000"/>
                </a:spcBef>
              </a:pPr>
              <a:t>6</a:t>
            </a:fld>
            <a:endParaRPr lang="en-US" sz="1400">
              <a:latin typeface="Tahoma" pitchFamily="-96" charset="0"/>
            </a:endParaRPr>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xfrm>
            <a:off x="974725" y="4560888"/>
            <a:ext cx="5365750" cy="4321175"/>
          </a:xfrm>
          <a:noFill/>
          <a:ln/>
        </p:spPr>
        <p:txBody>
          <a:bodyPr lIns="96629" tIns="48311" rIns="96629" bIns="48311"/>
          <a:lstStyle/>
          <a:p>
            <a:endParaRPr lang="en-US" smtClean="0">
              <a:latin typeface="Times New Roman" pitchFamily="-9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9"/>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29" tIns="48311" rIns="96629" bIns="48311" anchor="b"/>
          <a:lstStyle/>
          <a:p>
            <a:pPr algn="r" defTabSz="965200">
              <a:spcBef>
                <a:spcPct val="20000"/>
              </a:spcBef>
            </a:pPr>
            <a:fld id="{C05DEE45-FF5A-49F7-A094-660F4DEB4C0F}" type="slidenum">
              <a:rPr lang="en-US" sz="1400">
                <a:latin typeface="Tahoma" pitchFamily="-96" charset="0"/>
              </a:rPr>
              <a:pPr algn="r" defTabSz="965200">
                <a:spcBef>
                  <a:spcPct val="20000"/>
                </a:spcBef>
              </a:pPr>
              <a:t>7</a:t>
            </a:fld>
            <a:endParaRPr lang="en-US" sz="1400">
              <a:latin typeface="Tahoma" pitchFamily="-96" charset="0"/>
            </a:endParaRPr>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xfrm>
            <a:off x="977900" y="4560888"/>
            <a:ext cx="5359400" cy="4321175"/>
          </a:xfrm>
          <a:noFill/>
          <a:ln/>
        </p:spPr>
        <p:txBody>
          <a:bodyPr lIns="96629" tIns="48311" rIns="96629" bIns="48311"/>
          <a:lstStyle/>
          <a:p>
            <a:endParaRPr lang="en-US" smtClean="0">
              <a:latin typeface="Times New Roman" pitchFamily="-9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9"/>
          <p:cNvSpPr txBox="1">
            <a:spLocks noGrp="1" noChangeArrowheads="1"/>
          </p:cNvSpPr>
          <p:nvPr/>
        </p:nvSpPr>
        <p:spPr bwMode="auto">
          <a:xfrm>
            <a:off x="4144963" y="9120188"/>
            <a:ext cx="3170237" cy="481012"/>
          </a:xfrm>
          <a:prstGeom prst="rect">
            <a:avLst/>
          </a:prstGeom>
          <a:noFill/>
          <a:ln w="9525">
            <a:noFill/>
            <a:miter lim="800000"/>
            <a:headEnd/>
            <a:tailEnd/>
          </a:ln>
        </p:spPr>
        <p:txBody>
          <a:bodyPr lIns="96629" tIns="48311" rIns="96629" bIns="48311" anchor="b"/>
          <a:lstStyle/>
          <a:p>
            <a:pPr algn="r" defTabSz="965200">
              <a:spcBef>
                <a:spcPct val="20000"/>
              </a:spcBef>
            </a:pPr>
            <a:fld id="{FB92B970-DC7F-42CD-BBB3-41DEB67DC253}" type="slidenum">
              <a:rPr lang="en-US" sz="1400">
                <a:latin typeface="Tahoma" pitchFamily="-96" charset="0"/>
              </a:rPr>
              <a:pPr algn="r" defTabSz="965200">
                <a:spcBef>
                  <a:spcPct val="20000"/>
                </a:spcBef>
              </a:pPr>
              <a:t>8</a:t>
            </a:fld>
            <a:endParaRPr lang="en-US" sz="1400">
              <a:latin typeface="Tahoma" pitchFamily="-96" charset="0"/>
            </a:endParaRPr>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xfrm>
            <a:off x="974725" y="4560888"/>
            <a:ext cx="5365750" cy="4321175"/>
          </a:xfrm>
          <a:noFill/>
          <a:ln/>
        </p:spPr>
        <p:txBody>
          <a:bodyPr lIns="96629" tIns="48311" rIns="96629" bIns="48311"/>
          <a:lstStyle/>
          <a:p>
            <a:endParaRPr lang="en-US" smtClean="0">
              <a:latin typeface="Times New Roman" pitchFamily="-96"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xfrm>
            <a:off x="974725" y="4560888"/>
            <a:ext cx="5365750" cy="4321175"/>
          </a:xfrm>
          <a:noFill/>
          <a:ln/>
        </p:spPr>
        <p:txBody>
          <a:bodyPr lIns="96629" tIns="48311" rIns="96629" bIns="48311"/>
          <a:lstStyle/>
          <a:p>
            <a:endParaRPr lang="en-US" smtClean="0">
              <a:latin typeface="Times New Roman" pitchFamily="-96" charset="0"/>
            </a:endParaRPr>
          </a:p>
        </p:txBody>
      </p:sp>
      <p:sp>
        <p:nvSpPr>
          <p:cNvPr id="47108" name="Slide Number Placeholder 3"/>
          <p:cNvSpPr txBox="1">
            <a:spLocks noGrp="1"/>
          </p:cNvSpPr>
          <p:nvPr/>
        </p:nvSpPr>
        <p:spPr bwMode="auto">
          <a:xfrm>
            <a:off x="4144963" y="9120188"/>
            <a:ext cx="3170237" cy="481012"/>
          </a:xfrm>
          <a:prstGeom prst="rect">
            <a:avLst/>
          </a:prstGeom>
          <a:noFill/>
          <a:ln w="9525">
            <a:noFill/>
            <a:miter lim="800000"/>
            <a:headEnd/>
            <a:tailEnd/>
          </a:ln>
        </p:spPr>
        <p:txBody>
          <a:bodyPr lIns="96629" tIns="48311" rIns="96629" bIns="48311" anchor="b"/>
          <a:lstStyle/>
          <a:p>
            <a:pPr algn="r" defTabSz="965200">
              <a:spcBef>
                <a:spcPct val="20000"/>
              </a:spcBef>
            </a:pPr>
            <a:fld id="{398DF303-67FF-47F1-BE8B-BA8154BE4B29}" type="slidenum">
              <a:rPr lang="en-US" sz="1400">
                <a:latin typeface="Tahoma" pitchFamily="-96" charset="0"/>
              </a:rPr>
              <a:pPr algn="r" defTabSz="965200">
                <a:spcBef>
                  <a:spcPct val="20000"/>
                </a:spcBef>
              </a:pPr>
              <a:t>9</a:t>
            </a:fld>
            <a:endParaRPr lang="en-US" sz="1400">
              <a:latin typeface="Tahoma" pitchFamily="-9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r>
              <a:rPr lang="en-US"/>
              <a:t>L01-</a:t>
            </a:r>
            <a:fld id="{016EAC8E-E3C0-4203-8ADB-E23956CF9F7D}" type="slidenum">
              <a:rPr lang="en-US"/>
              <a:pPr>
                <a:defRPr/>
              </a:pPr>
              <a:t>‹#›</a:t>
            </a:fld>
            <a:endParaRPr lang="en-US"/>
          </a:p>
        </p:txBody>
      </p:sp>
      <p:sp>
        <p:nvSpPr>
          <p:cNvPr id="5" name="Rectangle 69"/>
          <p:cNvSpPr>
            <a:spLocks noGrp="1" noChangeArrowheads="1"/>
          </p:cNvSpPr>
          <p:nvPr>
            <p:ph type="dt" sz="half" idx="11"/>
          </p:nvPr>
        </p:nvSpPr>
        <p:spPr>
          <a:ln/>
        </p:spPr>
        <p:txBody>
          <a:bodyPr/>
          <a:lstStyle>
            <a:lvl1pPr>
              <a:defRPr/>
            </a:lvl1pPr>
          </a:lstStyle>
          <a:p>
            <a:pPr>
              <a:defRPr/>
            </a:pPr>
            <a:r>
              <a:rPr lang="en-US" smtClean="0"/>
              <a:t>February 2, 2011</a:t>
            </a:r>
            <a:endParaRPr lang="en-US"/>
          </a:p>
        </p:txBody>
      </p:sp>
      <p:sp>
        <p:nvSpPr>
          <p:cNvPr id="6" name="Rectangle 70"/>
          <p:cNvSpPr>
            <a:spLocks noGrp="1" noChangeArrowheads="1"/>
          </p:cNvSpPr>
          <p:nvPr>
            <p:ph type="ftr" sz="quarter" idx="12"/>
          </p:nvPr>
        </p:nvSpPr>
        <p:spPr>
          <a:ln/>
        </p:spPr>
        <p:txBody>
          <a:bodyPr/>
          <a:lstStyle>
            <a:lvl1pPr>
              <a:defRPr/>
            </a:lvl1pPr>
          </a:lstStyle>
          <a:p>
            <a:pPr>
              <a:defRPr/>
            </a:pPr>
            <a:r>
              <a:rPr lang="en-US"/>
              <a:t>http://csg.csail.mit.edu/6.375</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r>
              <a:rPr lang="en-US"/>
              <a:t>L01-</a:t>
            </a:r>
            <a:fld id="{D304C4BA-3BF4-4D8B-9B98-C7BB7C756B18}" type="slidenum">
              <a:rPr lang="en-US"/>
              <a:pPr>
                <a:defRPr/>
              </a:pPr>
              <a:t>‹#›</a:t>
            </a:fld>
            <a:endParaRPr lang="en-US"/>
          </a:p>
        </p:txBody>
      </p:sp>
      <p:sp>
        <p:nvSpPr>
          <p:cNvPr id="5" name="Rectangle 69"/>
          <p:cNvSpPr>
            <a:spLocks noGrp="1" noChangeArrowheads="1"/>
          </p:cNvSpPr>
          <p:nvPr>
            <p:ph type="dt" sz="half" idx="11"/>
          </p:nvPr>
        </p:nvSpPr>
        <p:spPr>
          <a:ln/>
        </p:spPr>
        <p:txBody>
          <a:bodyPr/>
          <a:lstStyle>
            <a:lvl1pPr>
              <a:defRPr/>
            </a:lvl1pPr>
          </a:lstStyle>
          <a:p>
            <a:pPr>
              <a:defRPr/>
            </a:pPr>
            <a:r>
              <a:rPr lang="en-US" smtClean="0"/>
              <a:t>February 2, 2011</a:t>
            </a:r>
            <a:endParaRPr lang="en-US"/>
          </a:p>
        </p:txBody>
      </p:sp>
      <p:sp>
        <p:nvSpPr>
          <p:cNvPr id="6" name="Rectangle 70"/>
          <p:cNvSpPr>
            <a:spLocks noGrp="1" noChangeArrowheads="1"/>
          </p:cNvSpPr>
          <p:nvPr>
            <p:ph type="ftr" sz="quarter" idx="12"/>
          </p:nvPr>
        </p:nvSpPr>
        <p:spPr>
          <a:ln/>
        </p:spPr>
        <p:txBody>
          <a:bodyPr/>
          <a:lstStyle>
            <a:lvl1pPr>
              <a:defRPr/>
            </a:lvl1pPr>
          </a:lstStyle>
          <a:p>
            <a:pPr>
              <a:defRPr/>
            </a:pPr>
            <a:r>
              <a:rPr lang="en-US"/>
              <a:t>http://csg.csail.mit.edu/6.375</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r>
              <a:rPr lang="en-US"/>
              <a:t>L01-</a:t>
            </a:r>
            <a:fld id="{40DA0586-CFF4-4746-90C5-FF77D1613CB6}" type="slidenum">
              <a:rPr lang="en-US"/>
              <a:pPr>
                <a:defRPr/>
              </a:pPr>
              <a:t>‹#›</a:t>
            </a:fld>
            <a:endParaRPr lang="en-US"/>
          </a:p>
        </p:txBody>
      </p:sp>
      <p:sp>
        <p:nvSpPr>
          <p:cNvPr id="5" name="Rectangle 69"/>
          <p:cNvSpPr>
            <a:spLocks noGrp="1" noChangeArrowheads="1"/>
          </p:cNvSpPr>
          <p:nvPr>
            <p:ph type="dt" sz="half" idx="11"/>
          </p:nvPr>
        </p:nvSpPr>
        <p:spPr>
          <a:ln/>
        </p:spPr>
        <p:txBody>
          <a:bodyPr/>
          <a:lstStyle>
            <a:lvl1pPr>
              <a:defRPr/>
            </a:lvl1pPr>
          </a:lstStyle>
          <a:p>
            <a:pPr>
              <a:defRPr/>
            </a:pPr>
            <a:r>
              <a:rPr lang="en-US" smtClean="0"/>
              <a:t>February 2, 2011</a:t>
            </a:r>
            <a:endParaRPr lang="en-US"/>
          </a:p>
        </p:txBody>
      </p:sp>
      <p:sp>
        <p:nvSpPr>
          <p:cNvPr id="6" name="Rectangle 70"/>
          <p:cNvSpPr>
            <a:spLocks noGrp="1" noChangeArrowheads="1"/>
          </p:cNvSpPr>
          <p:nvPr>
            <p:ph type="ftr" sz="quarter" idx="12"/>
          </p:nvPr>
        </p:nvSpPr>
        <p:spPr>
          <a:ln/>
        </p:spPr>
        <p:txBody>
          <a:bodyPr/>
          <a:lstStyle>
            <a:lvl1pPr>
              <a:defRPr/>
            </a:lvl1pPr>
          </a:lstStyle>
          <a:p>
            <a:pPr>
              <a:defRPr/>
            </a:pPr>
            <a:r>
              <a:rPr lang="en-US"/>
              <a:t>http://csg.csail.mit.edu/6.375</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9"/>
          <p:cNvSpPr>
            <a:spLocks noGrp="1" noChangeArrowheads="1"/>
          </p:cNvSpPr>
          <p:nvPr>
            <p:ph type="dt" sz="quarter" idx="10"/>
          </p:nvPr>
        </p:nvSpPr>
        <p:spPr>
          <a:ln/>
        </p:spPr>
        <p:txBody>
          <a:bodyPr/>
          <a:lstStyle>
            <a:lvl1pPr>
              <a:defRPr/>
            </a:lvl1pPr>
          </a:lstStyle>
          <a:p>
            <a:pPr>
              <a:defRPr/>
            </a:pPr>
            <a:r>
              <a:rPr lang="en-US" smtClean="0"/>
              <a:t>February 2, 2011</a:t>
            </a: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r>
              <a:rPr lang="en-US" smtClean="0"/>
              <a:t>http://csg.csail.mit.edu/6.375</a:t>
            </a: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r>
              <a:rPr lang="en-US"/>
              <a:t>L01-</a:t>
            </a:r>
            <a:fld id="{777AE057-1BAB-4142-8B3C-1CBD7C5C357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quarter" idx="10"/>
          </p:nvPr>
        </p:nvSpPr>
        <p:spPr>
          <a:ln/>
        </p:spPr>
        <p:txBody>
          <a:bodyPr/>
          <a:lstStyle>
            <a:lvl1pPr>
              <a:defRPr/>
            </a:lvl1pPr>
          </a:lstStyle>
          <a:p>
            <a:pPr>
              <a:defRPr/>
            </a:pPr>
            <a:r>
              <a:rPr lang="en-US" smtClean="0"/>
              <a:t>February 2, 2011</a:t>
            </a: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r>
              <a:rPr lang="en-US" smtClean="0"/>
              <a:t>http://csg.csail.mit.edu/6.375</a:t>
            </a: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r>
              <a:rPr lang="en-US"/>
              <a:t>L01-</a:t>
            </a:r>
            <a:fld id="{5415A0C9-C9A7-462A-9000-113DC550540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quarter" idx="10"/>
          </p:nvPr>
        </p:nvSpPr>
        <p:spPr>
          <a:ln/>
        </p:spPr>
        <p:txBody>
          <a:bodyPr/>
          <a:lstStyle>
            <a:lvl1pPr>
              <a:defRPr/>
            </a:lvl1pPr>
          </a:lstStyle>
          <a:p>
            <a:pPr>
              <a:defRPr/>
            </a:pPr>
            <a:r>
              <a:rPr lang="en-US" smtClean="0"/>
              <a:t>February 2, 2011</a:t>
            </a: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r>
              <a:rPr lang="en-US" smtClean="0"/>
              <a:t>http://csg.csail.mit.edu/6.375</a:t>
            </a: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r>
              <a:rPr lang="en-US"/>
              <a:t>L01-</a:t>
            </a:r>
            <a:fld id="{FC832668-2A05-48B5-B282-735BD90DBB3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quarter" idx="10"/>
          </p:nvPr>
        </p:nvSpPr>
        <p:spPr>
          <a:ln/>
        </p:spPr>
        <p:txBody>
          <a:bodyPr/>
          <a:lstStyle>
            <a:lvl1pPr>
              <a:defRPr/>
            </a:lvl1pPr>
          </a:lstStyle>
          <a:p>
            <a:pPr>
              <a:defRPr/>
            </a:pPr>
            <a:r>
              <a:rPr lang="en-US" smtClean="0"/>
              <a:t>February 2, 2011</a:t>
            </a: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r>
              <a:rPr lang="en-US" smtClean="0"/>
              <a:t>http://csg.csail.mit.edu/6.375</a:t>
            </a: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r>
              <a:rPr lang="en-US"/>
              <a:t>L01-</a:t>
            </a:r>
            <a:fld id="{3797ACFC-D7AC-4BF7-A69D-643144A8869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quarter" idx="10"/>
          </p:nvPr>
        </p:nvSpPr>
        <p:spPr>
          <a:ln/>
        </p:spPr>
        <p:txBody>
          <a:bodyPr/>
          <a:lstStyle>
            <a:lvl1pPr>
              <a:defRPr/>
            </a:lvl1pPr>
          </a:lstStyle>
          <a:p>
            <a:pPr>
              <a:defRPr/>
            </a:pPr>
            <a:r>
              <a:rPr lang="en-US" smtClean="0"/>
              <a:t>February 2, 2011</a:t>
            </a: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r>
              <a:rPr lang="en-US" smtClean="0"/>
              <a:t>http://csg.csail.mit.edu/6.375</a:t>
            </a: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r>
              <a:rPr lang="en-US"/>
              <a:t>L01-</a:t>
            </a:r>
            <a:fld id="{74023537-3FD3-420D-AF63-B81D6BC7724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quarter" idx="10"/>
          </p:nvPr>
        </p:nvSpPr>
        <p:spPr>
          <a:ln/>
        </p:spPr>
        <p:txBody>
          <a:bodyPr/>
          <a:lstStyle>
            <a:lvl1pPr>
              <a:defRPr/>
            </a:lvl1pPr>
          </a:lstStyle>
          <a:p>
            <a:pPr>
              <a:defRPr/>
            </a:pPr>
            <a:r>
              <a:rPr lang="en-US" smtClean="0"/>
              <a:t>February 2, 2011</a:t>
            </a: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r>
              <a:rPr lang="en-US" smtClean="0"/>
              <a:t>http://csg.csail.mit.edu/6.375</a:t>
            </a: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r>
              <a:rPr lang="en-US"/>
              <a:t>L01-</a:t>
            </a:r>
            <a:fld id="{4171C844-0C92-43B2-A3CA-6B0D58553BC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quarter" idx="10"/>
          </p:nvPr>
        </p:nvSpPr>
        <p:spPr>
          <a:ln/>
        </p:spPr>
        <p:txBody>
          <a:bodyPr/>
          <a:lstStyle>
            <a:lvl1pPr>
              <a:defRPr/>
            </a:lvl1pPr>
          </a:lstStyle>
          <a:p>
            <a:pPr>
              <a:defRPr/>
            </a:pPr>
            <a:r>
              <a:rPr lang="en-US" smtClean="0"/>
              <a:t>February 2, 2011</a:t>
            </a: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r>
              <a:rPr lang="en-US" smtClean="0"/>
              <a:t>http://csg.csail.mit.edu/6.375</a:t>
            </a: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r>
              <a:rPr lang="en-US"/>
              <a:t>L01-</a:t>
            </a:r>
            <a:fld id="{499D5AB9-1E89-4C57-AE5A-CFD38B56ADE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quarter" idx="10"/>
          </p:nvPr>
        </p:nvSpPr>
        <p:spPr>
          <a:ln/>
        </p:spPr>
        <p:txBody>
          <a:bodyPr/>
          <a:lstStyle>
            <a:lvl1pPr>
              <a:defRPr/>
            </a:lvl1pPr>
          </a:lstStyle>
          <a:p>
            <a:pPr>
              <a:defRPr/>
            </a:pPr>
            <a:r>
              <a:rPr lang="en-US" smtClean="0"/>
              <a:t>February 2, 2011</a:t>
            </a: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r>
              <a:rPr lang="en-US" smtClean="0"/>
              <a:t>http://csg.csail.mit.edu/6.375</a:t>
            </a: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r>
              <a:rPr lang="en-US"/>
              <a:t>L01-</a:t>
            </a:r>
            <a:fld id="{C375047F-2FC1-495B-B69A-76A459A29F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r>
              <a:rPr lang="en-US"/>
              <a:t>L01-</a:t>
            </a:r>
            <a:fld id="{D57BA7AC-54E4-4008-8E32-6437CFFDEC93}" type="slidenum">
              <a:rPr lang="en-US"/>
              <a:pPr>
                <a:defRPr/>
              </a:pPr>
              <a:t>‹#›</a:t>
            </a:fld>
            <a:endParaRPr lang="en-US"/>
          </a:p>
        </p:txBody>
      </p:sp>
      <p:sp>
        <p:nvSpPr>
          <p:cNvPr id="5" name="Rectangle 69"/>
          <p:cNvSpPr>
            <a:spLocks noGrp="1" noChangeArrowheads="1"/>
          </p:cNvSpPr>
          <p:nvPr>
            <p:ph type="dt" sz="half" idx="11"/>
          </p:nvPr>
        </p:nvSpPr>
        <p:spPr>
          <a:ln/>
        </p:spPr>
        <p:txBody>
          <a:bodyPr/>
          <a:lstStyle>
            <a:lvl1pPr>
              <a:defRPr/>
            </a:lvl1pPr>
          </a:lstStyle>
          <a:p>
            <a:pPr>
              <a:defRPr/>
            </a:pPr>
            <a:r>
              <a:rPr lang="en-US" smtClean="0"/>
              <a:t>February 2, 2011</a:t>
            </a:r>
            <a:endParaRPr lang="en-US"/>
          </a:p>
        </p:txBody>
      </p:sp>
      <p:sp>
        <p:nvSpPr>
          <p:cNvPr id="6" name="Rectangle 70"/>
          <p:cNvSpPr>
            <a:spLocks noGrp="1" noChangeArrowheads="1"/>
          </p:cNvSpPr>
          <p:nvPr>
            <p:ph type="ftr" sz="quarter" idx="12"/>
          </p:nvPr>
        </p:nvSpPr>
        <p:spPr>
          <a:ln/>
        </p:spPr>
        <p:txBody>
          <a:bodyPr/>
          <a:lstStyle>
            <a:lvl1pPr>
              <a:defRPr/>
            </a:lvl1pPr>
          </a:lstStyle>
          <a:p>
            <a:pPr>
              <a:defRPr/>
            </a:pPr>
            <a:r>
              <a:rPr lang="en-US"/>
              <a:t>http://csg.csail.mit.edu/6.375</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quarter" idx="10"/>
          </p:nvPr>
        </p:nvSpPr>
        <p:spPr>
          <a:ln/>
        </p:spPr>
        <p:txBody>
          <a:bodyPr/>
          <a:lstStyle>
            <a:lvl1pPr>
              <a:defRPr/>
            </a:lvl1pPr>
          </a:lstStyle>
          <a:p>
            <a:pPr>
              <a:defRPr/>
            </a:pPr>
            <a:r>
              <a:rPr lang="en-US" smtClean="0"/>
              <a:t>February 2, 2011</a:t>
            </a: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r>
              <a:rPr lang="en-US" smtClean="0"/>
              <a:t>http://csg.csail.mit.edu/6.375</a:t>
            </a: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r>
              <a:rPr lang="en-US"/>
              <a:t>L01-</a:t>
            </a:r>
            <a:fld id="{85DB35CA-A5B1-4F23-8F77-80704CC73E8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quarter" idx="10"/>
          </p:nvPr>
        </p:nvSpPr>
        <p:spPr>
          <a:ln/>
        </p:spPr>
        <p:txBody>
          <a:bodyPr/>
          <a:lstStyle>
            <a:lvl1pPr>
              <a:defRPr/>
            </a:lvl1pPr>
          </a:lstStyle>
          <a:p>
            <a:pPr>
              <a:defRPr/>
            </a:pPr>
            <a:r>
              <a:rPr lang="en-US" smtClean="0"/>
              <a:t>February 2, 2011</a:t>
            </a: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r>
              <a:rPr lang="en-US" smtClean="0"/>
              <a:t>http://csg.csail.mit.edu/6.375</a:t>
            </a: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r>
              <a:rPr lang="en-US"/>
              <a:t>L01-</a:t>
            </a:r>
            <a:fld id="{37E155C1-DAED-495A-9502-49A79A49406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quarter" idx="10"/>
          </p:nvPr>
        </p:nvSpPr>
        <p:spPr>
          <a:ln/>
        </p:spPr>
        <p:txBody>
          <a:bodyPr/>
          <a:lstStyle>
            <a:lvl1pPr>
              <a:defRPr/>
            </a:lvl1pPr>
          </a:lstStyle>
          <a:p>
            <a:pPr>
              <a:defRPr/>
            </a:pPr>
            <a:r>
              <a:rPr lang="en-US" smtClean="0"/>
              <a:t>February 2, 2011</a:t>
            </a: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r>
              <a:rPr lang="en-US" smtClean="0"/>
              <a:t>http://csg.csail.mit.edu/6.375</a:t>
            </a: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r>
              <a:rPr lang="en-US"/>
              <a:t>L01-</a:t>
            </a:r>
            <a:fld id="{B4A63044-F3F9-4200-B403-FF21851B4A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sldNum" sz="quarter" idx="10"/>
          </p:nvPr>
        </p:nvSpPr>
        <p:spPr>
          <a:ln/>
        </p:spPr>
        <p:txBody>
          <a:bodyPr/>
          <a:lstStyle>
            <a:lvl1pPr>
              <a:defRPr/>
            </a:lvl1pPr>
          </a:lstStyle>
          <a:p>
            <a:pPr>
              <a:defRPr/>
            </a:pPr>
            <a:r>
              <a:rPr lang="en-US"/>
              <a:t>L01-</a:t>
            </a:r>
            <a:fld id="{06FEC0C8-F7B6-4CE3-BDF4-A874A3938578}" type="slidenum">
              <a:rPr lang="en-US"/>
              <a:pPr>
                <a:defRPr/>
              </a:pPr>
              <a:t>‹#›</a:t>
            </a:fld>
            <a:endParaRPr lang="en-US"/>
          </a:p>
        </p:txBody>
      </p:sp>
      <p:sp>
        <p:nvSpPr>
          <p:cNvPr id="5" name="Rectangle 69"/>
          <p:cNvSpPr>
            <a:spLocks noGrp="1" noChangeArrowheads="1"/>
          </p:cNvSpPr>
          <p:nvPr>
            <p:ph type="dt" sz="half" idx="11"/>
          </p:nvPr>
        </p:nvSpPr>
        <p:spPr>
          <a:ln/>
        </p:spPr>
        <p:txBody>
          <a:bodyPr/>
          <a:lstStyle>
            <a:lvl1pPr>
              <a:defRPr/>
            </a:lvl1pPr>
          </a:lstStyle>
          <a:p>
            <a:pPr>
              <a:defRPr/>
            </a:pPr>
            <a:r>
              <a:rPr lang="en-US" smtClean="0"/>
              <a:t>February 2, 2011</a:t>
            </a:r>
            <a:endParaRPr lang="en-US"/>
          </a:p>
        </p:txBody>
      </p:sp>
      <p:sp>
        <p:nvSpPr>
          <p:cNvPr id="6" name="Rectangle 70"/>
          <p:cNvSpPr>
            <a:spLocks noGrp="1" noChangeArrowheads="1"/>
          </p:cNvSpPr>
          <p:nvPr>
            <p:ph type="ftr" sz="quarter" idx="12"/>
          </p:nvPr>
        </p:nvSpPr>
        <p:spPr>
          <a:ln/>
        </p:spPr>
        <p:txBody>
          <a:bodyPr/>
          <a:lstStyle>
            <a:lvl1pPr>
              <a:defRPr/>
            </a:lvl1pPr>
          </a:lstStyle>
          <a:p>
            <a:pPr>
              <a:defRPr/>
            </a:pPr>
            <a:r>
              <a:rPr lang="en-US"/>
              <a:t>http://csg.csail.mit.edu/6.375</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sldNum" sz="quarter" idx="10"/>
          </p:nvPr>
        </p:nvSpPr>
        <p:spPr>
          <a:ln/>
        </p:spPr>
        <p:txBody>
          <a:bodyPr/>
          <a:lstStyle>
            <a:lvl1pPr>
              <a:defRPr/>
            </a:lvl1pPr>
          </a:lstStyle>
          <a:p>
            <a:pPr>
              <a:defRPr/>
            </a:pPr>
            <a:r>
              <a:rPr lang="en-US"/>
              <a:t>L01-</a:t>
            </a:r>
            <a:fld id="{E0936228-4C8A-4885-B994-B1EE7CF02497}" type="slidenum">
              <a:rPr lang="en-US"/>
              <a:pPr>
                <a:defRPr/>
              </a:pPr>
              <a:t>‹#›</a:t>
            </a:fld>
            <a:endParaRPr lang="en-US"/>
          </a:p>
        </p:txBody>
      </p:sp>
      <p:sp>
        <p:nvSpPr>
          <p:cNvPr id="6" name="Rectangle 69"/>
          <p:cNvSpPr>
            <a:spLocks noGrp="1" noChangeArrowheads="1"/>
          </p:cNvSpPr>
          <p:nvPr>
            <p:ph type="dt" sz="half" idx="11"/>
          </p:nvPr>
        </p:nvSpPr>
        <p:spPr>
          <a:ln/>
        </p:spPr>
        <p:txBody>
          <a:bodyPr/>
          <a:lstStyle>
            <a:lvl1pPr>
              <a:defRPr/>
            </a:lvl1pPr>
          </a:lstStyle>
          <a:p>
            <a:pPr>
              <a:defRPr/>
            </a:pPr>
            <a:r>
              <a:rPr lang="en-US" smtClean="0"/>
              <a:t>February 2, 2011</a:t>
            </a:r>
            <a:endParaRPr lang="en-US"/>
          </a:p>
        </p:txBody>
      </p:sp>
      <p:sp>
        <p:nvSpPr>
          <p:cNvPr id="7" name="Rectangle 70"/>
          <p:cNvSpPr>
            <a:spLocks noGrp="1" noChangeArrowheads="1"/>
          </p:cNvSpPr>
          <p:nvPr>
            <p:ph type="ftr" sz="quarter" idx="12"/>
          </p:nvPr>
        </p:nvSpPr>
        <p:spPr>
          <a:ln/>
        </p:spPr>
        <p:txBody>
          <a:bodyPr/>
          <a:lstStyle>
            <a:lvl1pPr>
              <a:defRPr/>
            </a:lvl1pPr>
          </a:lstStyle>
          <a:p>
            <a:pPr>
              <a:defRPr/>
            </a:pPr>
            <a:r>
              <a:rPr lang="en-US"/>
              <a:t>http://csg.csail.mit.edu/6.375</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sldNum" sz="quarter" idx="10"/>
          </p:nvPr>
        </p:nvSpPr>
        <p:spPr>
          <a:ln/>
        </p:spPr>
        <p:txBody>
          <a:bodyPr/>
          <a:lstStyle>
            <a:lvl1pPr>
              <a:defRPr/>
            </a:lvl1pPr>
          </a:lstStyle>
          <a:p>
            <a:pPr>
              <a:defRPr/>
            </a:pPr>
            <a:r>
              <a:rPr lang="en-US"/>
              <a:t>L01-</a:t>
            </a:r>
            <a:fld id="{546E8FD4-95D3-4CA5-835D-9B5DBC01CCA9}" type="slidenum">
              <a:rPr lang="en-US"/>
              <a:pPr>
                <a:defRPr/>
              </a:pPr>
              <a:t>‹#›</a:t>
            </a:fld>
            <a:endParaRPr lang="en-US"/>
          </a:p>
        </p:txBody>
      </p:sp>
      <p:sp>
        <p:nvSpPr>
          <p:cNvPr id="8" name="Rectangle 69"/>
          <p:cNvSpPr>
            <a:spLocks noGrp="1" noChangeArrowheads="1"/>
          </p:cNvSpPr>
          <p:nvPr>
            <p:ph type="dt" sz="half" idx="11"/>
          </p:nvPr>
        </p:nvSpPr>
        <p:spPr>
          <a:ln/>
        </p:spPr>
        <p:txBody>
          <a:bodyPr/>
          <a:lstStyle>
            <a:lvl1pPr>
              <a:defRPr/>
            </a:lvl1pPr>
          </a:lstStyle>
          <a:p>
            <a:pPr>
              <a:defRPr/>
            </a:pPr>
            <a:r>
              <a:rPr lang="en-US" smtClean="0"/>
              <a:t>February 2, 2011</a:t>
            </a:r>
            <a:endParaRPr lang="en-US"/>
          </a:p>
        </p:txBody>
      </p:sp>
      <p:sp>
        <p:nvSpPr>
          <p:cNvPr id="9" name="Rectangle 70"/>
          <p:cNvSpPr>
            <a:spLocks noGrp="1" noChangeArrowheads="1"/>
          </p:cNvSpPr>
          <p:nvPr>
            <p:ph type="ftr" sz="quarter" idx="12"/>
          </p:nvPr>
        </p:nvSpPr>
        <p:spPr>
          <a:ln/>
        </p:spPr>
        <p:txBody>
          <a:bodyPr/>
          <a:lstStyle>
            <a:lvl1pPr>
              <a:defRPr/>
            </a:lvl1pPr>
          </a:lstStyle>
          <a:p>
            <a:pPr>
              <a:defRPr/>
            </a:pPr>
            <a:r>
              <a:rPr lang="en-US"/>
              <a:t>http://csg.csail.mit.edu/6.375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sldNum" sz="quarter" idx="10"/>
          </p:nvPr>
        </p:nvSpPr>
        <p:spPr>
          <a:ln/>
        </p:spPr>
        <p:txBody>
          <a:bodyPr/>
          <a:lstStyle>
            <a:lvl1pPr>
              <a:defRPr/>
            </a:lvl1pPr>
          </a:lstStyle>
          <a:p>
            <a:pPr>
              <a:defRPr/>
            </a:pPr>
            <a:r>
              <a:rPr lang="en-US"/>
              <a:t>L01-</a:t>
            </a:r>
            <a:fld id="{2AC49868-3F84-4C45-9ED0-EC56E889986A}" type="slidenum">
              <a:rPr lang="en-US"/>
              <a:pPr>
                <a:defRPr/>
              </a:pPr>
              <a:t>‹#›</a:t>
            </a:fld>
            <a:endParaRPr lang="en-US"/>
          </a:p>
        </p:txBody>
      </p:sp>
      <p:sp>
        <p:nvSpPr>
          <p:cNvPr id="4" name="Rectangle 69"/>
          <p:cNvSpPr>
            <a:spLocks noGrp="1" noChangeArrowheads="1"/>
          </p:cNvSpPr>
          <p:nvPr>
            <p:ph type="dt" sz="half" idx="11"/>
          </p:nvPr>
        </p:nvSpPr>
        <p:spPr>
          <a:ln/>
        </p:spPr>
        <p:txBody>
          <a:bodyPr/>
          <a:lstStyle>
            <a:lvl1pPr>
              <a:defRPr/>
            </a:lvl1pPr>
          </a:lstStyle>
          <a:p>
            <a:pPr>
              <a:defRPr/>
            </a:pPr>
            <a:r>
              <a:rPr lang="en-US" smtClean="0"/>
              <a:t>February 2, 2011</a:t>
            </a:r>
            <a:endParaRPr lang="en-US"/>
          </a:p>
        </p:txBody>
      </p:sp>
      <p:sp>
        <p:nvSpPr>
          <p:cNvPr id="5" name="Rectangle 70"/>
          <p:cNvSpPr>
            <a:spLocks noGrp="1" noChangeArrowheads="1"/>
          </p:cNvSpPr>
          <p:nvPr>
            <p:ph type="ftr" sz="quarter" idx="12"/>
          </p:nvPr>
        </p:nvSpPr>
        <p:spPr>
          <a:ln/>
        </p:spPr>
        <p:txBody>
          <a:bodyPr/>
          <a:lstStyle>
            <a:lvl1pPr>
              <a:defRPr/>
            </a:lvl1pPr>
          </a:lstStyle>
          <a:p>
            <a:pPr>
              <a:defRPr/>
            </a:pPr>
            <a:r>
              <a:rPr lang="en-US"/>
              <a:t>http://csg.csail.mit.edu/6.375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sldNum" sz="quarter" idx="10"/>
          </p:nvPr>
        </p:nvSpPr>
        <p:spPr>
          <a:ln/>
        </p:spPr>
        <p:txBody>
          <a:bodyPr/>
          <a:lstStyle>
            <a:lvl1pPr>
              <a:defRPr/>
            </a:lvl1pPr>
          </a:lstStyle>
          <a:p>
            <a:pPr>
              <a:defRPr/>
            </a:pPr>
            <a:r>
              <a:rPr lang="en-US"/>
              <a:t>L01-</a:t>
            </a:r>
            <a:fld id="{C80A3C9D-449F-4A5D-931A-34EB58C6EE6A}" type="slidenum">
              <a:rPr lang="en-US"/>
              <a:pPr>
                <a:defRPr/>
              </a:pPr>
              <a:t>‹#›</a:t>
            </a:fld>
            <a:endParaRPr lang="en-US"/>
          </a:p>
        </p:txBody>
      </p:sp>
      <p:sp>
        <p:nvSpPr>
          <p:cNvPr id="3" name="Rectangle 69"/>
          <p:cNvSpPr>
            <a:spLocks noGrp="1" noChangeArrowheads="1"/>
          </p:cNvSpPr>
          <p:nvPr>
            <p:ph type="dt" sz="half" idx="11"/>
          </p:nvPr>
        </p:nvSpPr>
        <p:spPr>
          <a:ln/>
        </p:spPr>
        <p:txBody>
          <a:bodyPr/>
          <a:lstStyle>
            <a:lvl1pPr>
              <a:defRPr/>
            </a:lvl1pPr>
          </a:lstStyle>
          <a:p>
            <a:pPr>
              <a:defRPr/>
            </a:pPr>
            <a:r>
              <a:rPr lang="en-US" smtClean="0"/>
              <a:t>February 2, 2011</a:t>
            </a:r>
            <a:endParaRPr lang="en-US"/>
          </a:p>
        </p:txBody>
      </p:sp>
      <p:sp>
        <p:nvSpPr>
          <p:cNvPr id="4" name="Rectangle 70"/>
          <p:cNvSpPr>
            <a:spLocks noGrp="1" noChangeArrowheads="1"/>
          </p:cNvSpPr>
          <p:nvPr>
            <p:ph type="ftr" sz="quarter" idx="12"/>
          </p:nvPr>
        </p:nvSpPr>
        <p:spPr>
          <a:ln/>
        </p:spPr>
        <p:txBody>
          <a:bodyPr/>
          <a:lstStyle>
            <a:lvl1pPr>
              <a:defRPr/>
            </a:lvl1pPr>
          </a:lstStyle>
          <a:p>
            <a:pPr>
              <a:defRPr/>
            </a:pPr>
            <a:r>
              <a:rPr lang="en-US"/>
              <a:t>http://csg.csail.mit.edu/6.375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pPr>
              <a:defRPr/>
            </a:pPr>
            <a:r>
              <a:rPr lang="en-US"/>
              <a:t>L01-</a:t>
            </a:r>
            <a:fld id="{25CC60F5-E712-425D-AD44-4B964C4FC9B0}" type="slidenum">
              <a:rPr lang="en-US"/>
              <a:pPr>
                <a:defRPr/>
              </a:pPr>
              <a:t>‹#›</a:t>
            </a:fld>
            <a:endParaRPr lang="en-US"/>
          </a:p>
        </p:txBody>
      </p:sp>
      <p:sp>
        <p:nvSpPr>
          <p:cNvPr id="6" name="Rectangle 69"/>
          <p:cNvSpPr>
            <a:spLocks noGrp="1" noChangeArrowheads="1"/>
          </p:cNvSpPr>
          <p:nvPr>
            <p:ph type="dt" sz="half" idx="11"/>
          </p:nvPr>
        </p:nvSpPr>
        <p:spPr>
          <a:ln/>
        </p:spPr>
        <p:txBody>
          <a:bodyPr/>
          <a:lstStyle>
            <a:lvl1pPr>
              <a:defRPr/>
            </a:lvl1pPr>
          </a:lstStyle>
          <a:p>
            <a:pPr>
              <a:defRPr/>
            </a:pPr>
            <a:r>
              <a:rPr lang="en-US" smtClean="0"/>
              <a:t>February 2, 2011</a:t>
            </a:r>
            <a:endParaRPr lang="en-US"/>
          </a:p>
        </p:txBody>
      </p:sp>
      <p:sp>
        <p:nvSpPr>
          <p:cNvPr id="7" name="Rectangle 70"/>
          <p:cNvSpPr>
            <a:spLocks noGrp="1" noChangeArrowheads="1"/>
          </p:cNvSpPr>
          <p:nvPr>
            <p:ph type="ftr" sz="quarter" idx="12"/>
          </p:nvPr>
        </p:nvSpPr>
        <p:spPr>
          <a:ln/>
        </p:spPr>
        <p:txBody>
          <a:bodyPr/>
          <a:lstStyle>
            <a:lvl1pPr>
              <a:defRPr/>
            </a:lvl1pPr>
          </a:lstStyle>
          <a:p>
            <a:pPr>
              <a:defRPr/>
            </a:pPr>
            <a:r>
              <a:rPr lang="en-US"/>
              <a:t>http://csg.csail.mit.edu/6.375</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pPr>
              <a:defRPr/>
            </a:pPr>
            <a:r>
              <a:rPr lang="en-US"/>
              <a:t>L01-</a:t>
            </a:r>
            <a:fld id="{F20C9EAD-802D-48A6-BF3D-F5ADBEBF334E}" type="slidenum">
              <a:rPr lang="en-US"/>
              <a:pPr>
                <a:defRPr/>
              </a:pPr>
              <a:t>‹#›</a:t>
            </a:fld>
            <a:endParaRPr lang="en-US"/>
          </a:p>
        </p:txBody>
      </p:sp>
      <p:sp>
        <p:nvSpPr>
          <p:cNvPr id="6" name="Rectangle 69"/>
          <p:cNvSpPr>
            <a:spLocks noGrp="1" noChangeArrowheads="1"/>
          </p:cNvSpPr>
          <p:nvPr>
            <p:ph type="dt" sz="half" idx="11"/>
          </p:nvPr>
        </p:nvSpPr>
        <p:spPr>
          <a:ln/>
        </p:spPr>
        <p:txBody>
          <a:bodyPr/>
          <a:lstStyle>
            <a:lvl1pPr>
              <a:defRPr/>
            </a:lvl1pPr>
          </a:lstStyle>
          <a:p>
            <a:pPr>
              <a:defRPr/>
            </a:pPr>
            <a:r>
              <a:rPr lang="en-US" smtClean="0"/>
              <a:t>February 2, 2011</a:t>
            </a:r>
            <a:endParaRPr lang="en-US"/>
          </a:p>
        </p:txBody>
      </p:sp>
      <p:sp>
        <p:nvSpPr>
          <p:cNvPr id="7" name="Rectangle 70"/>
          <p:cNvSpPr>
            <a:spLocks noGrp="1" noChangeArrowheads="1"/>
          </p:cNvSpPr>
          <p:nvPr>
            <p:ph type="ftr" sz="quarter" idx="12"/>
          </p:nvPr>
        </p:nvSpPr>
        <p:spPr>
          <a:ln/>
        </p:spPr>
        <p:txBody>
          <a:bodyPr/>
          <a:lstStyle>
            <a:lvl1pPr>
              <a:defRPr/>
            </a:lvl1pPr>
          </a:lstStyle>
          <a:p>
            <a:pPr>
              <a:defRPr/>
            </a:pPr>
            <a:r>
              <a:rPr lang="en-US"/>
              <a:t>http://csg.csail.mit.edu/6.375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8000"/>
            <a:chOff x="0" y="0"/>
            <a:chExt cx="5760" cy="4320"/>
          </a:xfrm>
        </p:grpSpPr>
        <p:grpSp>
          <p:nvGrpSpPr>
            <p:cNvPr id="3080" name="Group 3"/>
            <p:cNvGrpSpPr>
              <a:grpSpLocks/>
            </p:cNvGrpSpPr>
            <p:nvPr/>
          </p:nvGrpSpPr>
          <p:grpSpPr bwMode="auto">
            <a:xfrm>
              <a:off x="0" y="0"/>
              <a:ext cx="5760" cy="4320"/>
              <a:chOff x="0" y="0"/>
              <a:chExt cx="5760" cy="4320"/>
            </a:xfrm>
          </p:grpSpPr>
          <p:grpSp>
            <p:nvGrpSpPr>
              <p:cNvPr id="3087" name="Group 4"/>
              <p:cNvGrpSpPr>
                <a:grpSpLocks/>
              </p:cNvGrpSpPr>
              <p:nvPr/>
            </p:nvGrpSpPr>
            <p:grpSpPr bwMode="auto">
              <a:xfrm>
                <a:off x="0" y="192"/>
                <a:ext cx="5760" cy="4032"/>
                <a:chOff x="0" y="192"/>
                <a:chExt cx="5760" cy="4032"/>
              </a:xfrm>
            </p:grpSpPr>
            <p:sp>
              <p:nvSpPr>
                <p:cNvPr id="41267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7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7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8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8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8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8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8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8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8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8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8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8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9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9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9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9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9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9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9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9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69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grpSp>
          <p:grpSp>
            <p:nvGrpSpPr>
              <p:cNvPr id="3088" name="Group 27"/>
              <p:cNvGrpSpPr>
                <a:grpSpLocks/>
              </p:cNvGrpSpPr>
              <p:nvPr/>
            </p:nvGrpSpPr>
            <p:grpSpPr bwMode="auto">
              <a:xfrm>
                <a:off x="192" y="0"/>
                <a:ext cx="5376" cy="4320"/>
                <a:chOff x="192" y="0"/>
                <a:chExt cx="5376" cy="4320"/>
              </a:xfrm>
            </p:grpSpPr>
            <p:sp>
              <p:nvSpPr>
                <p:cNvPr id="41270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0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0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0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0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0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0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0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0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0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1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1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1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1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1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1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1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1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1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1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2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2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2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2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2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2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2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2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2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grpSp>
        </p:grpSp>
        <p:sp>
          <p:nvSpPr>
            <p:cNvPr id="41272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30"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grpSp>
          <p:nvGrpSpPr>
            <p:cNvPr id="3083" name="Group 59"/>
            <p:cNvGrpSpPr>
              <a:grpSpLocks/>
            </p:cNvGrpSpPr>
            <p:nvPr/>
          </p:nvGrpSpPr>
          <p:grpSpPr bwMode="auto">
            <a:xfrm>
              <a:off x="261" y="892"/>
              <a:ext cx="1124" cy="1464"/>
              <a:chOff x="96" y="916"/>
              <a:chExt cx="2208" cy="2876"/>
            </a:xfrm>
          </p:grpSpPr>
          <p:sp>
            <p:nvSpPr>
              <p:cNvPr id="412732"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33"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412734"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grpSp>
      </p:grpSp>
      <p:sp>
        <p:nvSpPr>
          <p:cNvPr id="3075"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2739" name="Rectangle 67"/>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r>
              <a:rPr lang="en-US"/>
              <a:t>L01-</a:t>
            </a:r>
            <a:fld id="{3B70A01E-3058-42DB-9244-E37A225E4E5C}" type="slidenum">
              <a:rPr lang="en-US"/>
              <a:pPr>
                <a:defRPr/>
              </a:pPr>
              <a:t>‹#›</a:t>
            </a:fld>
            <a:endParaRPr lang="en-US"/>
          </a:p>
        </p:txBody>
      </p:sp>
      <p:sp>
        <p:nvSpPr>
          <p:cNvPr id="128069" name="Rectangle 69"/>
          <p:cNvSpPr>
            <a:spLocks noGrp="1" noChangeArrowheads="1"/>
          </p:cNvSpPr>
          <p:nvPr>
            <p:ph type="dt" sz="half" idx="2"/>
          </p:nvPr>
        </p:nvSpPr>
        <p:spPr bwMode="auto">
          <a:xfrm>
            <a:off x="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spcBef>
                <a:spcPct val="25000"/>
              </a:spcBef>
              <a:buClr>
                <a:schemeClr val="bg1"/>
              </a:buClr>
              <a:buSzPct val="100000"/>
              <a:buFont typeface="Wingdings" pitchFamily="-96" charset="2"/>
              <a:buNone/>
              <a:defRPr sz="1400" smtClean="0"/>
            </a:lvl1pPr>
          </a:lstStyle>
          <a:p>
            <a:pPr>
              <a:defRPr/>
            </a:pPr>
            <a:r>
              <a:rPr lang="en-US" smtClean="0"/>
              <a:t>February 2, 2011</a:t>
            </a:r>
            <a:endParaRPr lang="en-US"/>
          </a:p>
        </p:txBody>
      </p:sp>
      <p:sp>
        <p:nvSpPr>
          <p:cNvPr id="128070" name="Rectangle 70"/>
          <p:cNvSpPr>
            <a:spLocks noGrp="1" noChangeArrowheads="1"/>
          </p:cNvSpPr>
          <p:nvPr>
            <p:ph type="ftr" sz="quarter" idx="3"/>
          </p:nvPr>
        </p:nvSpPr>
        <p:spPr bwMode="auto">
          <a:xfrm>
            <a:off x="34290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90000"/>
              </a:lnSpc>
              <a:spcBef>
                <a:spcPct val="25000"/>
              </a:spcBef>
              <a:buClr>
                <a:schemeClr val="bg1"/>
              </a:buClr>
              <a:buSzPct val="100000"/>
              <a:buFont typeface="Wingdings" pitchFamily="-96" charset="2"/>
              <a:buNone/>
              <a:defRPr sz="1400" smtClean="0"/>
            </a:lvl1pPr>
          </a:lstStyle>
          <a:p>
            <a:pPr>
              <a:defRPr/>
            </a:pPr>
            <a:r>
              <a:rPr lang="en-US"/>
              <a:t>http://csg.csail.mit.edu/6.375</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96" charset="0"/>
        </a:defRPr>
      </a:lvl2pPr>
      <a:lvl3pPr algn="l" rtl="0" eaLnBrk="0" fontAlgn="base" hangingPunct="0">
        <a:spcBef>
          <a:spcPct val="0"/>
        </a:spcBef>
        <a:spcAft>
          <a:spcPct val="0"/>
        </a:spcAft>
        <a:defRPr sz="4400">
          <a:solidFill>
            <a:schemeClr val="tx2"/>
          </a:solidFill>
          <a:latin typeface="Verdana" pitchFamily="-96" charset="0"/>
        </a:defRPr>
      </a:lvl3pPr>
      <a:lvl4pPr algn="l" rtl="0" eaLnBrk="0" fontAlgn="base" hangingPunct="0">
        <a:spcBef>
          <a:spcPct val="0"/>
        </a:spcBef>
        <a:spcAft>
          <a:spcPct val="0"/>
        </a:spcAft>
        <a:defRPr sz="4400">
          <a:solidFill>
            <a:schemeClr val="tx2"/>
          </a:solidFill>
          <a:latin typeface="Verdana" pitchFamily="-96" charset="0"/>
        </a:defRPr>
      </a:lvl4pPr>
      <a:lvl5pPr algn="l" rtl="0" eaLnBrk="0" fontAlgn="base" hangingPunct="0">
        <a:spcBef>
          <a:spcPct val="0"/>
        </a:spcBef>
        <a:spcAft>
          <a:spcPct val="0"/>
        </a:spcAft>
        <a:defRPr sz="4400">
          <a:solidFill>
            <a:schemeClr val="tx2"/>
          </a:solidFill>
          <a:latin typeface="Verdana" pitchFamily="-96" charset="0"/>
        </a:defRPr>
      </a:lvl5pPr>
      <a:lvl6pPr marL="457200" algn="l" rtl="0" fontAlgn="base">
        <a:spcBef>
          <a:spcPct val="0"/>
        </a:spcBef>
        <a:spcAft>
          <a:spcPct val="0"/>
        </a:spcAft>
        <a:defRPr sz="4400">
          <a:solidFill>
            <a:schemeClr val="tx2"/>
          </a:solidFill>
          <a:latin typeface="Verdana" pitchFamily="-96" charset="0"/>
        </a:defRPr>
      </a:lvl6pPr>
      <a:lvl7pPr marL="914400" algn="l" rtl="0" fontAlgn="base">
        <a:spcBef>
          <a:spcPct val="0"/>
        </a:spcBef>
        <a:spcAft>
          <a:spcPct val="0"/>
        </a:spcAft>
        <a:defRPr sz="4400">
          <a:solidFill>
            <a:schemeClr val="tx2"/>
          </a:solidFill>
          <a:latin typeface="Verdana" pitchFamily="-96" charset="0"/>
        </a:defRPr>
      </a:lvl7pPr>
      <a:lvl8pPr marL="1371600" algn="l" rtl="0" fontAlgn="base">
        <a:spcBef>
          <a:spcPct val="0"/>
        </a:spcBef>
        <a:spcAft>
          <a:spcPct val="0"/>
        </a:spcAft>
        <a:defRPr sz="4400">
          <a:solidFill>
            <a:schemeClr val="tx2"/>
          </a:solidFill>
          <a:latin typeface="Verdana" pitchFamily="-96" charset="0"/>
        </a:defRPr>
      </a:lvl8pPr>
      <a:lvl9pPr marL="1828800" algn="l" rtl="0" fontAlgn="base">
        <a:spcBef>
          <a:spcPct val="0"/>
        </a:spcBef>
        <a:spcAft>
          <a:spcPct val="0"/>
        </a:spcAft>
        <a:defRPr sz="4400">
          <a:solidFill>
            <a:schemeClr val="tx2"/>
          </a:solidFill>
          <a:latin typeface="Verdana" pitchFamily="-96"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96" charset="2"/>
        <a:buBlip>
          <a:blip r:embed="rId1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96"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96"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96"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96"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96"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96"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96"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96"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grpSp>
          <p:nvGrpSpPr>
            <p:cNvPr id="4104" name="Group 3"/>
            <p:cNvGrpSpPr>
              <a:grpSpLocks/>
            </p:cNvGrpSpPr>
            <p:nvPr/>
          </p:nvGrpSpPr>
          <p:grpSpPr bwMode="auto">
            <a:xfrm>
              <a:off x="0" y="0"/>
              <a:ext cx="5760" cy="4320"/>
              <a:chOff x="0" y="0"/>
              <a:chExt cx="5760" cy="4320"/>
            </a:xfrm>
          </p:grpSpPr>
          <p:sp>
            <p:nvSpPr>
              <p:cNvPr id="79"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grpSp>
            <p:nvGrpSpPr>
              <p:cNvPr id="4115" name="Group 5"/>
              <p:cNvGrpSpPr>
                <a:grpSpLocks/>
              </p:cNvGrpSpPr>
              <p:nvPr userDrawn="1"/>
            </p:nvGrpSpPr>
            <p:grpSpPr bwMode="auto">
              <a:xfrm>
                <a:off x="0" y="0"/>
                <a:ext cx="5760" cy="4320"/>
                <a:chOff x="0" y="0"/>
                <a:chExt cx="5760" cy="4320"/>
              </a:xfrm>
            </p:grpSpPr>
            <p:sp>
              <p:nvSpPr>
                <p:cNvPr id="82"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83"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84"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85"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86"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87"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88"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89"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90"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91"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92"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93"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94"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95"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96"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97"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98"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99"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00"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01"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02"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03"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0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0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0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0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0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0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1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1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1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1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1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1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1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1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1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1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2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2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2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2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2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2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2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2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2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2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3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3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13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grpSp>
          <p:sp>
            <p:nvSpPr>
              <p:cNvPr id="81"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grpSp>
        <p:grpSp>
          <p:nvGrpSpPr>
            <p:cNvPr id="4105" name="Group 58"/>
            <p:cNvGrpSpPr>
              <a:grpSpLocks/>
            </p:cNvGrpSpPr>
            <p:nvPr userDrawn="1"/>
          </p:nvGrpSpPr>
          <p:grpSpPr bwMode="auto">
            <a:xfrm>
              <a:off x="3" y="559"/>
              <a:ext cx="4192" cy="1796"/>
              <a:chOff x="3" y="559"/>
              <a:chExt cx="4192" cy="1796"/>
            </a:xfrm>
          </p:grpSpPr>
          <p:sp>
            <p:nvSpPr>
              <p:cNvPr id="75"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76"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77"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78"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grpSp>
        <p:grpSp>
          <p:nvGrpSpPr>
            <p:cNvPr id="4106" name="Group 63"/>
            <p:cNvGrpSpPr>
              <a:grpSpLocks/>
            </p:cNvGrpSpPr>
            <p:nvPr userDrawn="1"/>
          </p:nvGrpSpPr>
          <p:grpSpPr bwMode="auto">
            <a:xfrm>
              <a:off x="1480" y="1952"/>
              <a:ext cx="3808" cy="1812"/>
              <a:chOff x="1480" y="1952"/>
              <a:chExt cx="3808" cy="1812"/>
            </a:xfrm>
          </p:grpSpPr>
          <p:sp>
            <p:nvSpPr>
              <p:cNvPr id="72"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73"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sp>
            <p:nvSpPr>
              <p:cNvPr id="74"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eaLnBrk="1" hangingPunct="1">
                  <a:lnSpc>
                    <a:spcPct val="90000"/>
                  </a:lnSpc>
                  <a:spcBef>
                    <a:spcPct val="25000"/>
                  </a:spcBef>
                  <a:buClr>
                    <a:schemeClr val="bg1"/>
                  </a:buClr>
                  <a:buSzPct val="100000"/>
                  <a:buFont typeface="Wingdings" pitchFamily="2" charset="2"/>
                  <a:buChar char="•"/>
                  <a:defRPr/>
                </a:pPr>
                <a:endParaRPr lang="en-US" sz="2000">
                  <a:latin typeface="Verdana" pitchFamily="34" charset="0"/>
                </a:endParaRPr>
              </a:p>
            </p:txBody>
          </p:sp>
        </p:grpSp>
      </p:grpSp>
      <p:sp>
        <p:nvSpPr>
          <p:cNvPr id="4099"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0"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 name="Rectangle 69"/>
          <p:cNvSpPr>
            <a:spLocks noGrp="1" noChangeArrowheads="1"/>
          </p:cNvSpPr>
          <p:nvPr>
            <p:ph type="dt" sz="quarter" idx="2"/>
          </p:nvPr>
        </p:nvSpPr>
        <p:spPr bwMode="auto">
          <a:xfrm>
            <a:off x="0" y="64008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latin typeface="Tahoma" pitchFamily="34" charset="0"/>
              </a:defRPr>
            </a:lvl1pPr>
          </a:lstStyle>
          <a:p>
            <a:pPr>
              <a:defRPr/>
            </a:pPr>
            <a:r>
              <a:rPr lang="en-US" smtClean="0"/>
              <a:t>February 2, 2011</a:t>
            </a:r>
            <a:endParaRPr lang="en-US"/>
          </a:p>
        </p:txBody>
      </p:sp>
      <p:sp>
        <p:nvSpPr>
          <p:cNvPr id="134" name="Rectangle 70"/>
          <p:cNvSpPr>
            <a:spLocks noGrp="1" noChangeArrowheads="1"/>
          </p:cNvSpPr>
          <p:nvPr>
            <p:ph type="ftr" sz="quarter" idx="3"/>
          </p:nvPr>
        </p:nvSpPr>
        <p:spPr bwMode="auto">
          <a:xfrm>
            <a:off x="3098800" y="64008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400">
                <a:latin typeface="Tahoma" pitchFamily="34" charset="0"/>
              </a:defRPr>
            </a:lvl1pPr>
          </a:lstStyle>
          <a:p>
            <a:pPr>
              <a:defRPr/>
            </a:pPr>
            <a:r>
              <a:rPr lang="en-US" smtClean="0"/>
              <a:t>http://csg.csail.mit.edu/6.375</a:t>
            </a:r>
            <a:endParaRPr lang="en-US"/>
          </a:p>
        </p:txBody>
      </p:sp>
      <p:sp>
        <p:nvSpPr>
          <p:cNvPr id="135" name="Rectangle 71"/>
          <p:cNvSpPr>
            <a:spLocks noGrp="1" noChangeArrowheads="1"/>
          </p:cNvSpPr>
          <p:nvPr>
            <p:ph type="sldNum" sz="quarter" idx="4"/>
          </p:nvPr>
        </p:nvSpPr>
        <p:spPr bwMode="auto">
          <a:xfrm>
            <a:off x="7239000" y="64008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a:latin typeface="Tahoma" pitchFamily="34" charset="0"/>
              </a:defRPr>
            </a:lvl1pPr>
          </a:lstStyle>
          <a:p>
            <a:pPr>
              <a:defRPr/>
            </a:pPr>
            <a:r>
              <a:rPr lang="en-US"/>
              <a:t>L01-</a:t>
            </a:r>
            <a:fld id="{FDB9B42E-5E44-4F18-8EBD-A242D996F4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pitchFamily="-96" charset="0"/>
        </a:defRPr>
      </a:lvl2pPr>
      <a:lvl3pPr algn="l" rtl="0" eaLnBrk="0" fontAlgn="base" hangingPunct="0">
        <a:spcBef>
          <a:spcPct val="0"/>
        </a:spcBef>
        <a:spcAft>
          <a:spcPct val="0"/>
        </a:spcAft>
        <a:defRPr sz="4400">
          <a:solidFill>
            <a:schemeClr val="tx2"/>
          </a:solidFill>
          <a:latin typeface="Verdana" pitchFamily="-96" charset="0"/>
        </a:defRPr>
      </a:lvl3pPr>
      <a:lvl4pPr algn="l" rtl="0" eaLnBrk="0" fontAlgn="base" hangingPunct="0">
        <a:spcBef>
          <a:spcPct val="0"/>
        </a:spcBef>
        <a:spcAft>
          <a:spcPct val="0"/>
        </a:spcAft>
        <a:defRPr sz="4400">
          <a:solidFill>
            <a:schemeClr val="tx2"/>
          </a:solidFill>
          <a:latin typeface="Verdana" pitchFamily="-96" charset="0"/>
        </a:defRPr>
      </a:lvl4pPr>
      <a:lvl5pPr algn="l" rtl="0" eaLnBrk="0" fontAlgn="base" hangingPunct="0">
        <a:spcBef>
          <a:spcPct val="0"/>
        </a:spcBef>
        <a:spcAft>
          <a:spcPct val="0"/>
        </a:spcAft>
        <a:defRPr sz="4400">
          <a:solidFill>
            <a:schemeClr val="tx2"/>
          </a:solidFill>
          <a:latin typeface="Verdana" pitchFamily="-96" charset="0"/>
        </a:defRPr>
      </a:lvl5pPr>
      <a:lvl6pPr marL="457200" algn="l" rtl="0" fontAlgn="base">
        <a:spcBef>
          <a:spcPct val="0"/>
        </a:spcBef>
        <a:spcAft>
          <a:spcPct val="0"/>
        </a:spcAft>
        <a:defRPr sz="4400">
          <a:solidFill>
            <a:schemeClr val="tx2"/>
          </a:solidFill>
          <a:latin typeface="Verdana" pitchFamily="-96" charset="0"/>
        </a:defRPr>
      </a:lvl6pPr>
      <a:lvl7pPr marL="914400" algn="l" rtl="0" fontAlgn="base">
        <a:spcBef>
          <a:spcPct val="0"/>
        </a:spcBef>
        <a:spcAft>
          <a:spcPct val="0"/>
        </a:spcAft>
        <a:defRPr sz="4400">
          <a:solidFill>
            <a:schemeClr val="tx2"/>
          </a:solidFill>
          <a:latin typeface="Verdana" pitchFamily="-96" charset="0"/>
        </a:defRPr>
      </a:lvl7pPr>
      <a:lvl8pPr marL="1371600" algn="l" rtl="0" fontAlgn="base">
        <a:spcBef>
          <a:spcPct val="0"/>
        </a:spcBef>
        <a:spcAft>
          <a:spcPct val="0"/>
        </a:spcAft>
        <a:defRPr sz="4400">
          <a:solidFill>
            <a:schemeClr val="tx2"/>
          </a:solidFill>
          <a:latin typeface="Verdana" pitchFamily="-96" charset="0"/>
        </a:defRPr>
      </a:lvl8pPr>
      <a:lvl9pPr marL="1828800" algn="l" rtl="0" fontAlgn="base">
        <a:spcBef>
          <a:spcPct val="0"/>
        </a:spcBef>
        <a:spcAft>
          <a:spcPct val="0"/>
        </a:spcAft>
        <a:defRPr sz="4400">
          <a:solidFill>
            <a:schemeClr val="tx2"/>
          </a:solidFill>
          <a:latin typeface="Verdana" pitchFamily="-96"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96" charset="2"/>
        <a:buBlip>
          <a:blip r:embed="rId13"/>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96"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96" charset="2"/>
        <a:buChar char="w"/>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96" charset="2"/>
        <a:buChar char="n"/>
        <a:defRPr>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96" charset="2"/>
        <a:buChar char="n"/>
        <a:defRPr>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96" charset="2"/>
        <a:buChar char="n"/>
        <a:defRPr>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96" charset="2"/>
        <a:buChar char="n"/>
        <a:defRPr>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96" charset="2"/>
        <a:buChar char="n"/>
        <a:defRPr>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96"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csg.csail.mit.edu/6.375/handouts.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bluespec.com/forum/download.php?id=107" TargetMode="External"/><Relationship Id="rId5" Type="http://schemas.openxmlformats.org/officeDocument/2006/relationships/hyperlink" Target="http://www.bluespec.com/forum/download.php?id=96" TargetMode="External"/><Relationship Id="rId4" Type="http://schemas.openxmlformats.org/officeDocument/2006/relationships/hyperlink" Target="http://sites.google.com/a/bluespec.com/learning-bluespec/Home/Small-Example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0"/>
          </p:nvPr>
        </p:nvSpPr>
        <p:spPr>
          <a:noFill/>
        </p:spPr>
        <p:txBody>
          <a:bodyPr/>
          <a:lstStyle/>
          <a:p>
            <a:r>
              <a:rPr lang="en-US"/>
              <a:t>L01-</a:t>
            </a:r>
            <a:fld id="{DE64C2DF-9B87-49F8-8BBF-5323B0A35F91}" type="slidenum">
              <a:rPr lang="en-US"/>
              <a:pPr/>
              <a:t>1</a:t>
            </a:fld>
            <a:endParaRPr lang="en-US"/>
          </a:p>
        </p:txBody>
      </p:sp>
      <p:sp>
        <p:nvSpPr>
          <p:cNvPr id="1029" name="Footer Placeholder 5"/>
          <p:cNvSpPr>
            <a:spLocks noGrp="1"/>
          </p:cNvSpPr>
          <p:nvPr>
            <p:ph type="ftr" sz="quarter" idx="12"/>
          </p:nvPr>
        </p:nvSpPr>
        <p:spPr>
          <a:noFill/>
        </p:spPr>
        <p:txBody>
          <a:bodyPr/>
          <a:lstStyle/>
          <a:p>
            <a:r>
              <a:rPr lang="en-US"/>
              <a:t>http://csg.csail.mit.edu/6.375</a:t>
            </a:r>
          </a:p>
        </p:txBody>
      </p:sp>
      <p:sp>
        <p:nvSpPr>
          <p:cNvPr id="1030" name="Rectangle 11"/>
          <p:cNvSpPr>
            <a:spLocks noGrp="1" noChangeArrowheads="1"/>
          </p:cNvSpPr>
          <p:nvPr>
            <p:ph type="ctrTitle"/>
          </p:nvPr>
        </p:nvSpPr>
        <p:spPr>
          <a:xfrm>
            <a:off x="609600" y="76200"/>
            <a:ext cx="7772400" cy="1470025"/>
          </a:xfrm>
        </p:spPr>
        <p:txBody>
          <a:bodyPr/>
          <a:lstStyle/>
          <a:p>
            <a:pPr eaLnBrk="1" hangingPunct="1"/>
            <a:r>
              <a:rPr lang="en-US" sz="3600" smtClean="0"/>
              <a:t>6.375: Complex Digital Systems</a:t>
            </a:r>
          </a:p>
        </p:txBody>
      </p:sp>
      <p:sp>
        <p:nvSpPr>
          <p:cNvPr id="1031" name="Rectangle 12" descr="Rectangle: Click to edit Master text styles&#10;Second level&#10;Third level&#10;Fourth level&#10;Fifth level"/>
          <p:cNvSpPr>
            <a:spLocks noGrp="1" noChangeArrowheads="1"/>
          </p:cNvSpPr>
          <p:nvPr>
            <p:ph type="subTitle" idx="1"/>
          </p:nvPr>
        </p:nvSpPr>
        <p:spPr/>
        <p:txBody>
          <a:bodyPr/>
          <a:lstStyle/>
          <a:p>
            <a:pPr eaLnBrk="1" hangingPunct="1"/>
            <a:endParaRPr lang="en-US" smtClean="0"/>
          </a:p>
        </p:txBody>
      </p:sp>
      <p:pic>
        <p:nvPicPr>
          <p:cNvPr id="1032" name="Picture 8" descr="scale_plot3_2006_09_26"/>
          <p:cNvPicPr>
            <a:picLocks noChangeAspect="1" noChangeArrowheads="1"/>
          </p:cNvPicPr>
          <p:nvPr/>
        </p:nvPicPr>
        <p:blipFill>
          <a:blip r:embed="rId4" cstate="print"/>
          <a:srcRect/>
          <a:stretch>
            <a:fillRect/>
          </a:stretch>
        </p:blipFill>
        <p:spPr bwMode="auto">
          <a:xfrm>
            <a:off x="1397000" y="1743075"/>
            <a:ext cx="6113463" cy="3460750"/>
          </a:xfrm>
          <a:prstGeom prst="rect">
            <a:avLst/>
          </a:prstGeom>
          <a:noFill/>
          <a:ln w="9525">
            <a:noFill/>
            <a:miter lim="800000"/>
            <a:headEnd/>
            <a:tailEnd/>
          </a:ln>
        </p:spPr>
      </p:pic>
      <p:graphicFrame>
        <p:nvGraphicFramePr>
          <p:cNvPr id="1026" name="Object 5"/>
          <p:cNvGraphicFramePr>
            <a:graphicFrameLocks/>
          </p:cNvGraphicFramePr>
          <p:nvPr/>
        </p:nvGraphicFramePr>
        <p:xfrm>
          <a:off x="838200" y="3144838"/>
          <a:ext cx="1082675" cy="2265362"/>
        </p:xfrm>
        <a:graphic>
          <a:graphicData uri="http://schemas.openxmlformats.org/presentationml/2006/ole">
            <p:oleObj spid="_x0000_s1026" name="ClipArt" r:id="rId5" imgW="1699920" imgH="3659040" progId="MS_ClipArt_Gallery.2">
              <p:embed/>
            </p:oleObj>
          </a:graphicData>
        </a:graphic>
      </p:graphicFrame>
      <p:sp>
        <p:nvSpPr>
          <p:cNvPr id="1033" name="Rectangle 10"/>
          <p:cNvSpPr>
            <a:spLocks noChangeArrowheads="1"/>
          </p:cNvSpPr>
          <p:nvPr/>
        </p:nvSpPr>
        <p:spPr bwMode="auto">
          <a:xfrm>
            <a:off x="1219200" y="5562600"/>
            <a:ext cx="7086600" cy="946150"/>
          </a:xfrm>
          <a:prstGeom prst="rect">
            <a:avLst/>
          </a:prstGeom>
          <a:noFill/>
          <a:ln w="9525">
            <a:noFill/>
            <a:miter lim="800000"/>
            <a:headEnd/>
            <a:tailEnd/>
          </a:ln>
        </p:spPr>
        <p:txBody>
          <a:bodyPr>
            <a:spAutoFit/>
          </a:bodyPr>
          <a:lstStyle/>
          <a:p>
            <a:pPr eaLnBrk="1" hangingPunct="1">
              <a:lnSpc>
                <a:spcPct val="80000"/>
              </a:lnSpc>
              <a:spcBef>
                <a:spcPct val="20000"/>
              </a:spcBef>
              <a:buClr>
                <a:schemeClr val="hlink"/>
              </a:buClr>
              <a:buSzPct val="110000"/>
              <a:buFont typeface="Wingdings" pitchFamily="-96" charset="2"/>
              <a:buNone/>
            </a:pPr>
            <a:r>
              <a:rPr lang="en-US" sz="2000"/>
              <a:t>Lecturer: 		Arvind</a:t>
            </a:r>
          </a:p>
          <a:p>
            <a:pPr eaLnBrk="1" hangingPunct="1">
              <a:lnSpc>
                <a:spcPct val="80000"/>
              </a:lnSpc>
              <a:spcBef>
                <a:spcPct val="20000"/>
              </a:spcBef>
              <a:buClr>
                <a:schemeClr val="hlink"/>
              </a:buClr>
              <a:buSzPct val="110000"/>
              <a:buFont typeface="Wingdings" pitchFamily="-96" charset="2"/>
              <a:buNone/>
            </a:pPr>
            <a:r>
              <a:rPr lang="en-US" sz="2000"/>
              <a:t>TA: 	    	   	Richard S. Uhler</a:t>
            </a:r>
          </a:p>
          <a:p>
            <a:pPr eaLnBrk="1" hangingPunct="1">
              <a:lnSpc>
                <a:spcPct val="80000"/>
              </a:lnSpc>
              <a:spcBef>
                <a:spcPct val="20000"/>
              </a:spcBef>
              <a:buClr>
                <a:schemeClr val="hlink"/>
              </a:buClr>
              <a:buSzPct val="110000"/>
              <a:buFont typeface="Wingdings" pitchFamily="-96" charset="2"/>
              <a:buNone/>
            </a:pPr>
            <a:r>
              <a:rPr lang="en-US" sz="2000"/>
              <a:t>Administration: 	Sally Lee</a:t>
            </a:r>
          </a:p>
        </p:txBody>
      </p:sp>
      <p:sp>
        <p:nvSpPr>
          <p:cNvPr id="10" name="Date Placeholder 9"/>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0"/>
          </p:nvPr>
        </p:nvSpPr>
        <p:spPr>
          <a:noFill/>
        </p:spPr>
        <p:txBody>
          <a:bodyPr/>
          <a:lstStyle/>
          <a:p>
            <a:r>
              <a:rPr lang="en-US"/>
              <a:t>L01-</a:t>
            </a:r>
            <a:fld id="{A8707329-B62D-402B-9742-10734EFEFFE4}" type="slidenum">
              <a:rPr lang="en-US"/>
              <a:pPr/>
              <a:t>10</a:t>
            </a:fld>
            <a:endParaRPr lang="en-US"/>
          </a:p>
        </p:txBody>
      </p:sp>
      <p:sp>
        <p:nvSpPr>
          <p:cNvPr id="13316" name="Footer Placeholder 3"/>
          <p:cNvSpPr>
            <a:spLocks noGrp="1"/>
          </p:cNvSpPr>
          <p:nvPr>
            <p:ph type="ftr" sz="quarter" idx="12"/>
          </p:nvPr>
        </p:nvSpPr>
        <p:spPr>
          <a:noFill/>
        </p:spPr>
        <p:txBody>
          <a:bodyPr/>
          <a:lstStyle/>
          <a:p>
            <a:r>
              <a:rPr lang="en-US"/>
              <a:t>http://csg.csail.mit.edu/6.375</a:t>
            </a:r>
          </a:p>
        </p:txBody>
      </p:sp>
      <p:sp>
        <p:nvSpPr>
          <p:cNvPr id="13317" name="Rectangle 2"/>
          <p:cNvSpPr>
            <a:spLocks noGrp="1" noChangeArrowheads="1"/>
          </p:cNvSpPr>
          <p:nvPr>
            <p:ph type="title" idx="4294967295"/>
          </p:nvPr>
        </p:nvSpPr>
        <p:spPr>
          <a:xfrm>
            <a:off x="609600" y="304800"/>
            <a:ext cx="8097838" cy="1143000"/>
          </a:xfrm>
        </p:spPr>
        <p:txBody>
          <a:bodyPr/>
          <a:lstStyle/>
          <a:p>
            <a:pPr eaLnBrk="1" hangingPunct="1"/>
            <a:r>
              <a:rPr lang="en-US" sz="4000" smtClean="0"/>
              <a:t>SoC &amp; Multicore Convergence:</a:t>
            </a:r>
            <a:br>
              <a:rPr lang="en-US" sz="4000" smtClean="0"/>
            </a:br>
            <a:r>
              <a:rPr lang="en-US" sz="2800" i="1" smtClean="0"/>
              <a:t>more application specific blocks</a:t>
            </a:r>
          </a:p>
        </p:txBody>
      </p:sp>
      <p:grpSp>
        <p:nvGrpSpPr>
          <p:cNvPr id="13318" name="Group 3"/>
          <p:cNvGrpSpPr>
            <a:grpSpLocks/>
          </p:cNvGrpSpPr>
          <p:nvPr/>
        </p:nvGrpSpPr>
        <p:grpSpPr bwMode="auto">
          <a:xfrm>
            <a:off x="2355850" y="2017713"/>
            <a:ext cx="6303963" cy="4033837"/>
            <a:chOff x="525" y="1181"/>
            <a:chExt cx="5393" cy="3365"/>
          </a:xfrm>
        </p:grpSpPr>
        <p:pic>
          <p:nvPicPr>
            <p:cNvPr id="13331" name="Picture 4"/>
            <p:cNvPicPr>
              <a:picLocks noChangeAspect="1" noChangeArrowheads="1"/>
            </p:cNvPicPr>
            <p:nvPr/>
          </p:nvPicPr>
          <p:blipFill>
            <a:blip r:embed="rId3" cstate="print"/>
            <a:srcRect/>
            <a:stretch>
              <a:fillRect/>
            </a:stretch>
          </p:blipFill>
          <p:spPr bwMode="auto">
            <a:xfrm>
              <a:off x="525" y="3755"/>
              <a:ext cx="824" cy="785"/>
            </a:xfrm>
            <a:prstGeom prst="rect">
              <a:avLst/>
            </a:prstGeom>
            <a:noFill/>
            <a:ln w="9525">
              <a:noFill/>
              <a:miter lim="800000"/>
              <a:headEnd/>
              <a:tailEnd/>
            </a:ln>
          </p:spPr>
        </p:pic>
        <p:pic>
          <p:nvPicPr>
            <p:cNvPr id="13332" name="Picture 5"/>
            <p:cNvPicPr>
              <a:picLocks noChangeAspect="1" noChangeArrowheads="1"/>
            </p:cNvPicPr>
            <p:nvPr/>
          </p:nvPicPr>
          <p:blipFill>
            <a:blip r:embed="rId4" cstate="print"/>
            <a:srcRect/>
            <a:stretch>
              <a:fillRect/>
            </a:stretch>
          </p:blipFill>
          <p:spPr bwMode="auto">
            <a:xfrm>
              <a:off x="1462" y="2028"/>
              <a:ext cx="859" cy="793"/>
            </a:xfrm>
            <a:prstGeom prst="rect">
              <a:avLst/>
            </a:prstGeom>
            <a:noFill/>
            <a:ln w="9525">
              <a:noFill/>
              <a:miter lim="800000"/>
              <a:headEnd/>
              <a:tailEnd/>
            </a:ln>
          </p:spPr>
        </p:pic>
        <p:pic>
          <p:nvPicPr>
            <p:cNvPr id="13333" name="Picture 6"/>
            <p:cNvPicPr>
              <a:picLocks noChangeAspect="1" noChangeArrowheads="1"/>
            </p:cNvPicPr>
            <p:nvPr/>
          </p:nvPicPr>
          <p:blipFill>
            <a:blip r:embed="rId5" cstate="print"/>
            <a:srcRect/>
            <a:stretch>
              <a:fillRect/>
            </a:stretch>
          </p:blipFill>
          <p:spPr bwMode="auto">
            <a:xfrm>
              <a:off x="4210" y="2905"/>
              <a:ext cx="841" cy="762"/>
            </a:xfrm>
            <a:prstGeom prst="rect">
              <a:avLst/>
            </a:prstGeom>
            <a:noFill/>
            <a:ln w="9525">
              <a:noFill/>
              <a:miter lim="800000"/>
              <a:headEnd/>
              <a:tailEnd/>
            </a:ln>
          </p:spPr>
        </p:pic>
        <p:pic>
          <p:nvPicPr>
            <p:cNvPr id="13334" name="Picture 7"/>
            <p:cNvPicPr>
              <a:picLocks noChangeAspect="1" noChangeArrowheads="1"/>
            </p:cNvPicPr>
            <p:nvPr/>
          </p:nvPicPr>
          <p:blipFill>
            <a:blip r:embed="rId6" cstate="print"/>
            <a:srcRect/>
            <a:stretch>
              <a:fillRect/>
            </a:stretch>
          </p:blipFill>
          <p:spPr bwMode="auto">
            <a:xfrm>
              <a:off x="5056" y="2902"/>
              <a:ext cx="862" cy="763"/>
            </a:xfrm>
            <a:prstGeom prst="rect">
              <a:avLst/>
            </a:prstGeom>
            <a:noFill/>
            <a:ln w="9525">
              <a:noFill/>
              <a:miter lim="800000"/>
              <a:headEnd/>
              <a:tailEnd/>
            </a:ln>
          </p:spPr>
        </p:pic>
        <p:pic>
          <p:nvPicPr>
            <p:cNvPr id="13335" name="Picture 8"/>
            <p:cNvPicPr>
              <a:picLocks noChangeAspect="1" noChangeArrowheads="1"/>
            </p:cNvPicPr>
            <p:nvPr/>
          </p:nvPicPr>
          <p:blipFill>
            <a:blip r:embed="rId7" cstate="print"/>
            <a:srcRect/>
            <a:stretch>
              <a:fillRect/>
            </a:stretch>
          </p:blipFill>
          <p:spPr bwMode="auto">
            <a:xfrm>
              <a:off x="4220" y="1181"/>
              <a:ext cx="760" cy="789"/>
            </a:xfrm>
            <a:prstGeom prst="rect">
              <a:avLst/>
            </a:prstGeom>
            <a:noFill/>
            <a:ln w="9525">
              <a:noFill/>
              <a:miter lim="800000"/>
              <a:headEnd/>
              <a:tailEnd/>
            </a:ln>
          </p:spPr>
        </p:pic>
        <p:pic>
          <p:nvPicPr>
            <p:cNvPr id="13336" name="Picture 9"/>
            <p:cNvPicPr>
              <a:picLocks noChangeAspect="1" noChangeArrowheads="1"/>
            </p:cNvPicPr>
            <p:nvPr/>
          </p:nvPicPr>
          <p:blipFill>
            <a:blip r:embed="rId5" cstate="print"/>
            <a:srcRect/>
            <a:stretch>
              <a:fillRect/>
            </a:stretch>
          </p:blipFill>
          <p:spPr bwMode="auto">
            <a:xfrm>
              <a:off x="3299" y="2023"/>
              <a:ext cx="841" cy="793"/>
            </a:xfrm>
            <a:prstGeom prst="rect">
              <a:avLst/>
            </a:prstGeom>
            <a:noFill/>
            <a:ln w="9525">
              <a:noFill/>
              <a:miter lim="800000"/>
              <a:headEnd/>
              <a:tailEnd/>
            </a:ln>
          </p:spPr>
        </p:pic>
        <p:pic>
          <p:nvPicPr>
            <p:cNvPr id="13337" name="Picture 10"/>
            <p:cNvPicPr>
              <a:picLocks noChangeAspect="1" noChangeArrowheads="1"/>
            </p:cNvPicPr>
            <p:nvPr/>
          </p:nvPicPr>
          <p:blipFill>
            <a:blip r:embed="rId8" cstate="print"/>
            <a:srcRect/>
            <a:stretch>
              <a:fillRect/>
            </a:stretch>
          </p:blipFill>
          <p:spPr bwMode="auto">
            <a:xfrm>
              <a:off x="3314" y="2884"/>
              <a:ext cx="769" cy="763"/>
            </a:xfrm>
            <a:prstGeom prst="rect">
              <a:avLst/>
            </a:prstGeom>
            <a:noFill/>
            <a:ln w="9525">
              <a:noFill/>
              <a:miter lim="800000"/>
              <a:headEnd/>
              <a:tailEnd/>
            </a:ln>
          </p:spPr>
        </p:pic>
        <p:pic>
          <p:nvPicPr>
            <p:cNvPr id="13338" name="Picture 11"/>
            <p:cNvPicPr>
              <a:picLocks noChangeAspect="1" noChangeArrowheads="1"/>
            </p:cNvPicPr>
            <p:nvPr/>
          </p:nvPicPr>
          <p:blipFill>
            <a:blip r:embed="rId7" cstate="print"/>
            <a:srcRect/>
            <a:stretch>
              <a:fillRect/>
            </a:stretch>
          </p:blipFill>
          <p:spPr bwMode="auto">
            <a:xfrm>
              <a:off x="3323" y="3749"/>
              <a:ext cx="760" cy="789"/>
            </a:xfrm>
            <a:prstGeom prst="rect">
              <a:avLst/>
            </a:prstGeom>
            <a:noFill/>
            <a:ln w="9525">
              <a:noFill/>
              <a:miter lim="800000"/>
              <a:headEnd/>
              <a:tailEnd/>
            </a:ln>
          </p:spPr>
        </p:pic>
        <p:pic>
          <p:nvPicPr>
            <p:cNvPr id="13339" name="Picture 12"/>
            <p:cNvPicPr>
              <a:picLocks noChangeAspect="1" noChangeArrowheads="1"/>
            </p:cNvPicPr>
            <p:nvPr/>
          </p:nvPicPr>
          <p:blipFill>
            <a:blip r:embed="rId5" cstate="print"/>
            <a:srcRect/>
            <a:stretch>
              <a:fillRect/>
            </a:stretch>
          </p:blipFill>
          <p:spPr bwMode="auto">
            <a:xfrm>
              <a:off x="525" y="2930"/>
              <a:ext cx="841" cy="744"/>
            </a:xfrm>
            <a:prstGeom prst="rect">
              <a:avLst/>
            </a:prstGeom>
            <a:noFill/>
            <a:ln w="9525">
              <a:noFill/>
              <a:miter lim="800000"/>
              <a:headEnd/>
              <a:tailEnd/>
            </a:ln>
          </p:spPr>
        </p:pic>
        <p:pic>
          <p:nvPicPr>
            <p:cNvPr id="13340" name="Picture 13"/>
            <p:cNvPicPr>
              <a:picLocks noChangeAspect="1" noChangeArrowheads="1"/>
            </p:cNvPicPr>
            <p:nvPr/>
          </p:nvPicPr>
          <p:blipFill>
            <a:blip r:embed="rId8" cstate="print"/>
            <a:srcRect/>
            <a:stretch>
              <a:fillRect/>
            </a:stretch>
          </p:blipFill>
          <p:spPr bwMode="auto">
            <a:xfrm>
              <a:off x="1480" y="2907"/>
              <a:ext cx="768" cy="763"/>
            </a:xfrm>
            <a:prstGeom prst="rect">
              <a:avLst/>
            </a:prstGeom>
            <a:noFill/>
            <a:ln w="9525">
              <a:noFill/>
              <a:miter lim="800000"/>
              <a:headEnd/>
              <a:tailEnd/>
            </a:ln>
          </p:spPr>
        </p:pic>
        <p:pic>
          <p:nvPicPr>
            <p:cNvPr id="13341" name="Picture 14"/>
            <p:cNvPicPr>
              <a:picLocks noChangeAspect="1" noChangeArrowheads="1"/>
            </p:cNvPicPr>
            <p:nvPr/>
          </p:nvPicPr>
          <p:blipFill>
            <a:blip r:embed="rId7" cstate="print"/>
            <a:srcRect/>
            <a:stretch>
              <a:fillRect/>
            </a:stretch>
          </p:blipFill>
          <p:spPr bwMode="auto">
            <a:xfrm>
              <a:off x="1488" y="3751"/>
              <a:ext cx="760" cy="789"/>
            </a:xfrm>
            <a:prstGeom prst="rect">
              <a:avLst/>
            </a:prstGeom>
            <a:noFill/>
            <a:ln w="9525">
              <a:noFill/>
              <a:miter lim="800000"/>
              <a:headEnd/>
              <a:tailEnd/>
            </a:ln>
          </p:spPr>
        </p:pic>
        <p:pic>
          <p:nvPicPr>
            <p:cNvPr id="13342" name="Picture 15"/>
            <p:cNvPicPr>
              <a:picLocks noChangeAspect="1" noChangeArrowheads="1"/>
            </p:cNvPicPr>
            <p:nvPr/>
          </p:nvPicPr>
          <p:blipFill>
            <a:blip r:embed="rId9" cstate="print"/>
            <a:srcRect/>
            <a:stretch>
              <a:fillRect/>
            </a:stretch>
          </p:blipFill>
          <p:spPr bwMode="auto">
            <a:xfrm>
              <a:off x="5056" y="1181"/>
              <a:ext cx="847" cy="763"/>
            </a:xfrm>
            <a:prstGeom prst="rect">
              <a:avLst/>
            </a:prstGeom>
            <a:noFill/>
            <a:ln w="9525">
              <a:noFill/>
              <a:miter lim="800000"/>
              <a:headEnd/>
              <a:tailEnd/>
            </a:ln>
          </p:spPr>
        </p:pic>
        <p:pic>
          <p:nvPicPr>
            <p:cNvPr id="13343" name="Picture 16"/>
            <p:cNvPicPr>
              <a:picLocks noChangeAspect="1" noChangeArrowheads="1"/>
            </p:cNvPicPr>
            <p:nvPr/>
          </p:nvPicPr>
          <p:blipFill>
            <a:blip r:embed="rId4" cstate="print"/>
            <a:srcRect/>
            <a:stretch>
              <a:fillRect/>
            </a:stretch>
          </p:blipFill>
          <p:spPr bwMode="auto">
            <a:xfrm>
              <a:off x="4197" y="2023"/>
              <a:ext cx="859" cy="793"/>
            </a:xfrm>
            <a:prstGeom prst="rect">
              <a:avLst/>
            </a:prstGeom>
            <a:noFill/>
            <a:ln w="9525">
              <a:noFill/>
              <a:miter lim="800000"/>
              <a:headEnd/>
              <a:tailEnd/>
            </a:ln>
          </p:spPr>
        </p:pic>
        <p:pic>
          <p:nvPicPr>
            <p:cNvPr id="13344" name="Picture 17"/>
            <p:cNvPicPr>
              <a:picLocks noChangeAspect="1" noChangeArrowheads="1"/>
            </p:cNvPicPr>
            <p:nvPr/>
          </p:nvPicPr>
          <p:blipFill>
            <a:blip r:embed="rId7" cstate="print"/>
            <a:srcRect/>
            <a:stretch>
              <a:fillRect/>
            </a:stretch>
          </p:blipFill>
          <p:spPr bwMode="auto">
            <a:xfrm>
              <a:off x="5056" y="2025"/>
              <a:ext cx="847" cy="789"/>
            </a:xfrm>
            <a:prstGeom prst="rect">
              <a:avLst/>
            </a:prstGeom>
            <a:noFill/>
            <a:ln w="9525">
              <a:noFill/>
              <a:miter lim="800000"/>
              <a:headEnd/>
              <a:tailEnd/>
            </a:ln>
          </p:spPr>
        </p:pic>
        <p:pic>
          <p:nvPicPr>
            <p:cNvPr id="13345" name="Picture 18"/>
            <p:cNvPicPr>
              <a:picLocks noChangeAspect="1" noChangeArrowheads="1"/>
            </p:cNvPicPr>
            <p:nvPr/>
          </p:nvPicPr>
          <p:blipFill>
            <a:blip r:embed="rId5" cstate="print"/>
            <a:srcRect/>
            <a:stretch>
              <a:fillRect/>
            </a:stretch>
          </p:blipFill>
          <p:spPr bwMode="auto">
            <a:xfrm>
              <a:off x="1480" y="1181"/>
              <a:ext cx="841" cy="745"/>
            </a:xfrm>
            <a:prstGeom prst="rect">
              <a:avLst/>
            </a:prstGeom>
            <a:noFill/>
            <a:ln w="9525">
              <a:noFill/>
              <a:miter lim="800000"/>
              <a:headEnd/>
              <a:tailEnd/>
            </a:ln>
          </p:spPr>
        </p:pic>
        <p:pic>
          <p:nvPicPr>
            <p:cNvPr id="13346" name="Picture 19"/>
            <p:cNvPicPr>
              <a:picLocks noChangeAspect="1" noChangeArrowheads="1"/>
            </p:cNvPicPr>
            <p:nvPr/>
          </p:nvPicPr>
          <p:blipFill>
            <a:blip r:embed="rId8" cstate="print"/>
            <a:srcRect/>
            <a:stretch>
              <a:fillRect/>
            </a:stretch>
          </p:blipFill>
          <p:spPr bwMode="auto">
            <a:xfrm>
              <a:off x="3299" y="1181"/>
              <a:ext cx="769" cy="763"/>
            </a:xfrm>
            <a:prstGeom prst="rect">
              <a:avLst/>
            </a:prstGeom>
            <a:noFill/>
            <a:ln w="9525">
              <a:noFill/>
              <a:miter lim="800000"/>
              <a:headEnd/>
              <a:tailEnd/>
            </a:ln>
          </p:spPr>
        </p:pic>
        <p:pic>
          <p:nvPicPr>
            <p:cNvPr id="13347" name="Picture 20"/>
            <p:cNvPicPr>
              <a:picLocks noChangeAspect="1" noChangeArrowheads="1"/>
            </p:cNvPicPr>
            <p:nvPr/>
          </p:nvPicPr>
          <p:blipFill>
            <a:blip r:embed="rId5" cstate="print"/>
            <a:srcRect/>
            <a:stretch>
              <a:fillRect/>
            </a:stretch>
          </p:blipFill>
          <p:spPr bwMode="auto">
            <a:xfrm>
              <a:off x="525" y="1181"/>
              <a:ext cx="841" cy="745"/>
            </a:xfrm>
            <a:prstGeom prst="rect">
              <a:avLst/>
            </a:prstGeom>
            <a:noFill/>
            <a:ln w="9525">
              <a:noFill/>
              <a:miter lim="800000"/>
              <a:headEnd/>
              <a:tailEnd/>
            </a:ln>
          </p:spPr>
        </p:pic>
        <p:pic>
          <p:nvPicPr>
            <p:cNvPr id="13348" name="Picture 21"/>
            <p:cNvPicPr>
              <a:picLocks noChangeAspect="1" noChangeArrowheads="1"/>
            </p:cNvPicPr>
            <p:nvPr/>
          </p:nvPicPr>
          <p:blipFill>
            <a:blip r:embed="rId8" cstate="print"/>
            <a:srcRect/>
            <a:stretch>
              <a:fillRect/>
            </a:stretch>
          </p:blipFill>
          <p:spPr bwMode="auto">
            <a:xfrm>
              <a:off x="2408" y="1181"/>
              <a:ext cx="769" cy="763"/>
            </a:xfrm>
            <a:prstGeom prst="rect">
              <a:avLst/>
            </a:prstGeom>
            <a:noFill/>
            <a:ln w="9525">
              <a:noFill/>
              <a:miter lim="800000"/>
              <a:headEnd/>
              <a:tailEnd/>
            </a:ln>
          </p:spPr>
        </p:pic>
        <p:pic>
          <p:nvPicPr>
            <p:cNvPr id="13349" name="Picture 22"/>
            <p:cNvPicPr>
              <a:picLocks noChangeAspect="1" noChangeArrowheads="1"/>
            </p:cNvPicPr>
            <p:nvPr/>
          </p:nvPicPr>
          <p:blipFill>
            <a:blip r:embed="rId4" cstate="print"/>
            <a:srcRect/>
            <a:stretch>
              <a:fillRect/>
            </a:stretch>
          </p:blipFill>
          <p:spPr bwMode="auto">
            <a:xfrm>
              <a:off x="525" y="2068"/>
              <a:ext cx="859" cy="794"/>
            </a:xfrm>
            <a:prstGeom prst="rect">
              <a:avLst/>
            </a:prstGeom>
            <a:noFill/>
            <a:ln w="9525">
              <a:noFill/>
              <a:miter lim="800000"/>
              <a:headEnd/>
              <a:tailEnd/>
            </a:ln>
          </p:spPr>
        </p:pic>
        <p:pic>
          <p:nvPicPr>
            <p:cNvPr id="13350" name="Picture 23"/>
            <p:cNvPicPr>
              <a:picLocks noChangeAspect="1" noChangeArrowheads="1"/>
            </p:cNvPicPr>
            <p:nvPr/>
          </p:nvPicPr>
          <p:blipFill>
            <a:blip r:embed="rId7" cstate="print"/>
            <a:srcRect/>
            <a:stretch>
              <a:fillRect/>
            </a:stretch>
          </p:blipFill>
          <p:spPr bwMode="auto">
            <a:xfrm>
              <a:off x="2417" y="2028"/>
              <a:ext cx="760" cy="788"/>
            </a:xfrm>
            <a:prstGeom prst="rect">
              <a:avLst/>
            </a:prstGeom>
            <a:noFill/>
            <a:ln w="9525">
              <a:noFill/>
              <a:miter lim="800000"/>
              <a:headEnd/>
              <a:tailEnd/>
            </a:ln>
          </p:spPr>
        </p:pic>
        <p:grpSp>
          <p:nvGrpSpPr>
            <p:cNvPr id="13351" name="Group 24"/>
            <p:cNvGrpSpPr>
              <a:grpSpLocks/>
            </p:cNvGrpSpPr>
            <p:nvPr/>
          </p:nvGrpSpPr>
          <p:grpSpPr bwMode="auto">
            <a:xfrm>
              <a:off x="528" y="1918"/>
              <a:ext cx="5375" cy="1882"/>
              <a:chOff x="480" y="1692"/>
              <a:chExt cx="4886" cy="1661"/>
            </a:xfrm>
          </p:grpSpPr>
          <p:sp>
            <p:nvSpPr>
              <p:cNvPr id="13362" name="Rectangle 25" descr="Narrow vertical"/>
              <p:cNvSpPr>
                <a:spLocks noChangeArrowheads="1"/>
              </p:cNvSpPr>
              <p:nvPr/>
            </p:nvSpPr>
            <p:spPr bwMode="auto">
              <a:xfrm rot="5400000" flipV="1">
                <a:off x="2862" y="-690"/>
                <a:ext cx="122" cy="4886"/>
              </a:xfrm>
              <a:prstGeom prst="rect">
                <a:avLst/>
              </a:prstGeom>
              <a:pattFill prst="narVert">
                <a:fgClr>
                  <a:schemeClr val="tx1"/>
                </a:fgClr>
                <a:bgClr>
                  <a:schemeClr val="bg1"/>
                </a:bgClr>
              </a:pattFill>
              <a:ln w="9525">
                <a:solidFill>
                  <a:schemeClr val="tx1"/>
                </a:solidFill>
                <a:miter lim="800000"/>
                <a:headEnd/>
                <a:tailEnd/>
              </a:ln>
            </p:spPr>
            <p:txBody>
              <a:bodyPr wrap="none"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3363" name="Rectangle 26" descr="Narrow vertical"/>
              <p:cNvSpPr>
                <a:spLocks noChangeArrowheads="1"/>
              </p:cNvSpPr>
              <p:nvPr/>
            </p:nvSpPr>
            <p:spPr bwMode="auto">
              <a:xfrm rot="5400000" flipV="1">
                <a:off x="2862" y="79"/>
                <a:ext cx="122" cy="4886"/>
              </a:xfrm>
              <a:prstGeom prst="rect">
                <a:avLst/>
              </a:prstGeom>
              <a:pattFill prst="narVert">
                <a:fgClr>
                  <a:schemeClr val="tx1"/>
                </a:fgClr>
                <a:bgClr>
                  <a:schemeClr val="bg1"/>
                </a:bgClr>
              </a:pattFill>
              <a:ln w="9525">
                <a:solidFill>
                  <a:schemeClr val="tx1"/>
                </a:solidFill>
                <a:miter lim="800000"/>
                <a:headEnd/>
                <a:tailEnd/>
              </a:ln>
            </p:spPr>
            <p:txBody>
              <a:bodyPr wrap="none"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3364" name="Rectangle 27" descr="Narrow vertical"/>
              <p:cNvSpPr>
                <a:spLocks noChangeArrowheads="1"/>
              </p:cNvSpPr>
              <p:nvPr/>
            </p:nvSpPr>
            <p:spPr bwMode="auto">
              <a:xfrm rot="5400000" flipV="1">
                <a:off x="2862" y="849"/>
                <a:ext cx="122" cy="4886"/>
              </a:xfrm>
              <a:prstGeom prst="rect">
                <a:avLst/>
              </a:prstGeom>
              <a:pattFill prst="narVert">
                <a:fgClr>
                  <a:schemeClr val="tx1"/>
                </a:fgClr>
                <a:bgClr>
                  <a:schemeClr val="bg1"/>
                </a:bgClr>
              </a:pattFill>
              <a:ln w="9525">
                <a:solidFill>
                  <a:schemeClr val="tx1"/>
                </a:solidFill>
                <a:miter lim="800000"/>
                <a:headEnd/>
                <a:tailEnd/>
              </a:ln>
            </p:spPr>
            <p:txBody>
              <a:bodyPr wrap="none" anchor="ctr"/>
              <a:lstStyle/>
              <a:p>
                <a:pPr eaLnBrk="1" hangingPunct="1">
                  <a:lnSpc>
                    <a:spcPct val="90000"/>
                  </a:lnSpc>
                  <a:spcBef>
                    <a:spcPct val="25000"/>
                  </a:spcBef>
                  <a:buClr>
                    <a:schemeClr val="bg1"/>
                  </a:buClr>
                  <a:buSzPct val="100000"/>
                  <a:buFont typeface="Wingdings" pitchFamily="-96" charset="2"/>
                  <a:buChar char="•"/>
                </a:pPr>
                <a:endParaRPr lang="en-US" sz="2000"/>
              </a:p>
            </p:txBody>
          </p:sp>
        </p:grpSp>
        <p:pic>
          <p:nvPicPr>
            <p:cNvPr id="13352" name="Picture 28"/>
            <p:cNvPicPr>
              <a:picLocks noChangeAspect="1" noChangeArrowheads="1"/>
            </p:cNvPicPr>
            <p:nvPr/>
          </p:nvPicPr>
          <p:blipFill>
            <a:blip r:embed="rId8" cstate="print"/>
            <a:srcRect/>
            <a:stretch>
              <a:fillRect/>
            </a:stretch>
          </p:blipFill>
          <p:spPr bwMode="auto">
            <a:xfrm>
              <a:off x="2377" y="3779"/>
              <a:ext cx="769" cy="762"/>
            </a:xfrm>
            <a:prstGeom prst="rect">
              <a:avLst/>
            </a:prstGeom>
            <a:noFill/>
            <a:ln w="9525">
              <a:noFill/>
              <a:miter lim="800000"/>
              <a:headEnd/>
              <a:tailEnd/>
            </a:ln>
          </p:spPr>
        </p:pic>
        <p:pic>
          <p:nvPicPr>
            <p:cNvPr id="13353" name="Picture 29"/>
            <p:cNvPicPr>
              <a:picLocks noChangeAspect="1" noChangeArrowheads="1"/>
            </p:cNvPicPr>
            <p:nvPr/>
          </p:nvPicPr>
          <p:blipFill>
            <a:blip r:embed="rId8" cstate="print"/>
            <a:srcRect/>
            <a:stretch>
              <a:fillRect/>
            </a:stretch>
          </p:blipFill>
          <p:spPr bwMode="auto">
            <a:xfrm>
              <a:off x="4206" y="3780"/>
              <a:ext cx="769" cy="762"/>
            </a:xfrm>
            <a:prstGeom prst="rect">
              <a:avLst/>
            </a:prstGeom>
            <a:noFill/>
            <a:ln w="9525">
              <a:noFill/>
              <a:miter lim="800000"/>
              <a:headEnd/>
              <a:tailEnd/>
            </a:ln>
          </p:spPr>
        </p:pic>
        <p:pic>
          <p:nvPicPr>
            <p:cNvPr id="13354" name="Picture 30"/>
            <p:cNvPicPr>
              <a:picLocks noChangeAspect="1" noChangeArrowheads="1"/>
            </p:cNvPicPr>
            <p:nvPr/>
          </p:nvPicPr>
          <p:blipFill>
            <a:blip r:embed="rId8" cstate="print"/>
            <a:srcRect/>
            <a:stretch>
              <a:fillRect/>
            </a:stretch>
          </p:blipFill>
          <p:spPr bwMode="auto">
            <a:xfrm>
              <a:off x="2397" y="2899"/>
              <a:ext cx="769" cy="763"/>
            </a:xfrm>
            <a:prstGeom prst="rect">
              <a:avLst/>
            </a:prstGeom>
            <a:noFill/>
            <a:ln w="9525">
              <a:noFill/>
              <a:miter lim="800000"/>
              <a:headEnd/>
              <a:tailEnd/>
            </a:ln>
          </p:spPr>
        </p:pic>
        <p:pic>
          <p:nvPicPr>
            <p:cNvPr id="13355" name="Picture 31"/>
            <p:cNvPicPr>
              <a:picLocks noChangeAspect="1" noChangeArrowheads="1"/>
            </p:cNvPicPr>
            <p:nvPr/>
          </p:nvPicPr>
          <p:blipFill>
            <a:blip r:embed="rId10" cstate="print"/>
            <a:srcRect/>
            <a:stretch>
              <a:fillRect/>
            </a:stretch>
          </p:blipFill>
          <p:spPr bwMode="auto">
            <a:xfrm>
              <a:off x="5125" y="3759"/>
              <a:ext cx="793" cy="787"/>
            </a:xfrm>
            <a:prstGeom prst="rect">
              <a:avLst/>
            </a:prstGeom>
            <a:noFill/>
            <a:ln w="9525">
              <a:noFill/>
              <a:miter lim="800000"/>
              <a:headEnd/>
              <a:tailEnd/>
            </a:ln>
          </p:spPr>
        </p:pic>
        <p:grpSp>
          <p:nvGrpSpPr>
            <p:cNvPr id="13356" name="Group 32"/>
            <p:cNvGrpSpPr>
              <a:grpSpLocks/>
            </p:cNvGrpSpPr>
            <p:nvPr/>
          </p:nvGrpSpPr>
          <p:grpSpPr bwMode="auto">
            <a:xfrm>
              <a:off x="1349" y="1197"/>
              <a:ext cx="3776" cy="3344"/>
              <a:chOff x="1226" y="1056"/>
              <a:chExt cx="3433" cy="2996"/>
            </a:xfrm>
          </p:grpSpPr>
          <p:sp>
            <p:nvSpPr>
              <p:cNvPr id="13357" name="Rectangle 33" descr="Narrow vertical"/>
              <p:cNvSpPr>
                <a:spLocks noChangeArrowheads="1"/>
              </p:cNvSpPr>
              <p:nvPr/>
            </p:nvSpPr>
            <p:spPr bwMode="auto">
              <a:xfrm>
                <a:off x="1226" y="1056"/>
                <a:ext cx="136" cy="2996"/>
              </a:xfrm>
              <a:prstGeom prst="rect">
                <a:avLst/>
              </a:prstGeom>
              <a:pattFill prst="narVert">
                <a:fgClr>
                  <a:schemeClr val="tx1"/>
                </a:fgClr>
                <a:bgClr>
                  <a:schemeClr val="bg1"/>
                </a:bgClr>
              </a:pattFill>
              <a:ln w="9525">
                <a:solidFill>
                  <a:schemeClr val="tx1"/>
                </a:solidFill>
                <a:miter lim="800000"/>
                <a:headEnd/>
                <a:tailEnd/>
              </a:ln>
            </p:spPr>
            <p:txBody>
              <a:bodyPr wrap="none" lIns="101882" tIns="50941" rIns="101882" bIns="50941"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3358" name="Rectangle 34" descr="Narrow vertical"/>
              <p:cNvSpPr>
                <a:spLocks noChangeArrowheads="1"/>
              </p:cNvSpPr>
              <p:nvPr/>
            </p:nvSpPr>
            <p:spPr bwMode="auto">
              <a:xfrm>
                <a:off x="2050" y="1056"/>
                <a:ext cx="136" cy="2996"/>
              </a:xfrm>
              <a:prstGeom prst="rect">
                <a:avLst/>
              </a:prstGeom>
              <a:pattFill prst="narVert">
                <a:fgClr>
                  <a:schemeClr val="tx1"/>
                </a:fgClr>
                <a:bgClr>
                  <a:schemeClr val="bg1"/>
                </a:bgClr>
              </a:pattFill>
              <a:ln w="9525">
                <a:solidFill>
                  <a:schemeClr val="tx1"/>
                </a:solidFill>
                <a:miter lim="800000"/>
                <a:headEnd/>
                <a:tailEnd/>
              </a:ln>
            </p:spPr>
            <p:txBody>
              <a:bodyPr wrap="none" lIns="101882" tIns="50941" rIns="101882" bIns="50941"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3359" name="Rectangle 35" descr="Narrow vertical"/>
              <p:cNvSpPr>
                <a:spLocks noChangeArrowheads="1"/>
              </p:cNvSpPr>
              <p:nvPr/>
            </p:nvSpPr>
            <p:spPr bwMode="auto">
              <a:xfrm>
                <a:off x="2874" y="1056"/>
                <a:ext cx="136" cy="2996"/>
              </a:xfrm>
              <a:prstGeom prst="rect">
                <a:avLst/>
              </a:prstGeom>
              <a:pattFill prst="narVert">
                <a:fgClr>
                  <a:schemeClr val="tx1"/>
                </a:fgClr>
                <a:bgClr>
                  <a:schemeClr val="bg1"/>
                </a:bgClr>
              </a:pattFill>
              <a:ln w="9525">
                <a:solidFill>
                  <a:schemeClr val="tx1"/>
                </a:solidFill>
                <a:miter lim="800000"/>
                <a:headEnd/>
                <a:tailEnd/>
              </a:ln>
            </p:spPr>
            <p:txBody>
              <a:bodyPr wrap="none" lIns="101882" tIns="50941" rIns="101882" bIns="50941"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3360" name="Rectangle 36" descr="Narrow vertical"/>
              <p:cNvSpPr>
                <a:spLocks noChangeArrowheads="1"/>
              </p:cNvSpPr>
              <p:nvPr/>
            </p:nvSpPr>
            <p:spPr bwMode="auto">
              <a:xfrm>
                <a:off x="3698" y="1056"/>
                <a:ext cx="136" cy="2996"/>
              </a:xfrm>
              <a:prstGeom prst="rect">
                <a:avLst/>
              </a:prstGeom>
              <a:pattFill prst="narVert">
                <a:fgClr>
                  <a:schemeClr val="tx1"/>
                </a:fgClr>
                <a:bgClr>
                  <a:schemeClr val="bg1"/>
                </a:bgClr>
              </a:pattFill>
              <a:ln w="9525">
                <a:solidFill>
                  <a:schemeClr val="tx1"/>
                </a:solidFill>
                <a:miter lim="800000"/>
                <a:headEnd/>
                <a:tailEnd/>
              </a:ln>
            </p:spPr>
            <p:txBody>
              <a:bodyPr wrap="none" lIns="101882" tIns="50941" rIns="101882" bIns="50941"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3361" name="Rectangle 37" descr="Narrow vertical"/>
              <p:cNvSpPr>
                <a:spLocks noChangeArrowheads="1"/>
              </p:cNvSpPr>
              <p:nvPr/>
            </p:nvSpPr>
            <p:spPr bwMode="auto">
              <a:xfrm>
                <a:off x="4523" y="1056"/>
                <a:ext cx="136" cy="2996"/>
              </a:xfrm>
              <a:prstGeom prst="rect">
                <a:avLst/>
              </a:prstGeom>
              <a:pattFill prst="narVert">
                <a:fgClr>
                  <a:schemeClr val="tx1"/>
                </a:fgClr>
                <a:bgClr>
                  <a:schemeClr val="bg1"/>
                </a:bgClr>
              </a:pattFill>
              <a:ln w="9525">
                <a:solidFill>
                  <a:schemeClr val="tx1"/>
                </a:solidFill>
                <a:miter lim="800000"/>
                <a:headEnd/>
                <a:tailEnd/>
              </a:ln>
            </p:spPr>
            <p:txBody>
              <a:bodyPr wrap="none" lIns="91429" tIns="45714" rIns="91429" bIns="45714" anchor="ctr"/>
              <a:lstStyle/>
              <a:p>
                <a:pPr algn="ctr" eaLnBrk="1" hangingPunct="1">
                  <a:lnSpc>
                    <a:spcPct val="90000"/>
                  </a:lnSpc>
                  <a:spcBef>
                    <a:spcPct val="25000"/>
                  </a:spcBef>
                  <a:buClr>
                    <a:schemeClr val="bg1"/>
                  </a:buClr>
                  <a:buSzPct val="100000"/>
                  <a:buFont typeface="Wingdings" pitchFamily="-96" charset="2"/>
                  <a:buNone/>
                </a:pPr>
                <a:endParaRPr lang="en-US" sz="2000"/>
              </a:p>
            </p:txBody>
          </p:sp>
        </p:grpSp>
      </p:grpSp>
      <p:grpSp>
        <p:nvGrpSpPr>
          <p:cNvPr id="5" name="Group 38"/>
          <p:cNvGrpSpPr>
            <a:grpSpLocks/>
          </p:cNvGrpSpPr>
          <p:nvPr/>
        </p:nvGrpSpPr>
        <p:grpSpPr bwMode="auto">
          <a:xfrm>
            <a:off x="5264150" y="1539875"/>
            <a:ext cx="3533775" cy="736600"/>
            <a:chOff x="3316" y="970"/>
            <a:chExt cx="2226" cy="464"/>
          </a:xfrm>
        </p:grpSpPr>
        <p:sp>
          <p:nvSpPr>
            <p:cNvPr id="13329" name="Text Box 39"/>
            <p:cNvSpPr txBox="1">
              <a:spLocks noChangeArrowheads="1"/>
            </p:cNvSpPr>
            <p:nvPr/>
          </p:nvSpPr>
          <p:spPr bwMode="auto">
            <a:xfrm>
              <a:off x="3316" y="970"/>
              <a:ext cx="2226" cy="248"/>
            </a:xfrm>
            <a:prstGeom prst="rect">
              <a:avLst/>
            </a:prstGeom>
            <a:noFill/>
            <a:ln w="12700">
              <a:noFill/>
              <a:miter lim="800000"/>
              <a:headEnd/>
              <a:tailEnd/>
            </a:ln>
          </p:spPr>
          <p:txBody>
            <a:bodyPr lIns="91165" tIns="45583" rIns="91165" bIns="45583" anchor="ctr">
              <a:spAutoFit/>
            </a:bodyPr>
            <a:lstStyle/>
            <a:p>
              <a:pPr algn="ctr" defTabSz="820738">
                <a:lnSpc>
                  <a:spcPct val="90000"/>
                </a:lnSpc>
                <a:spcBef>
                  <a:spcPct val="50000"/>
                </a:spcBef>
                <a:buClr>
                  <a:schemeClr val="tx1"/>
                </a:buClr>
                <a:buFont typeface="Wingdings" pitchFamily="-96" charset="2"/>
                <a:buNone/>
              </a:pPr>
              <a:r>
                <a:rPr lang="en-US" sz="2200"/>
                <a:t>On-chip memory banks</a:t>
              </a:r>
            </a:p>
          </p:txBody>
        </p:sp>
        <p:sp>
          <p:nvSpPr>
            <p:cNvPr id="13330" name="Line 40"/>
            <p:cNvSpPr>
              <a:spLocks noChangeShapeType="1"/>
            </p:cNvSpPr>
            <p:nvPr/>
          </p:nvSpPr>
          <p:spPr bwMode="auto">
            <a:xfrm flipV="1">
              <a:off x="4492" y="1194"/>
              <a:ext cx="10" cy="240"/>
            </a:xfrm>
            <a:prstGeom prst="line">
              <a:avLst/>
            </a:prstGeom>
            <a:noFill/>
            <a:ln w="25400">
              <a:solidFill>
                <a:srgbClr val="FF0000"/>
              </a:solidFill>
              <a:round/>
              <a:headEnd type="triangle" w="med" len="med"/>
              <a:tailEnd/>
            </a:ln>
          </p:spPr>
          <p:txBody>
            <a:bodyPr lIns="101588" tIns="50794" rIns="101588" bIns="50794" anchor="ctr">
              <a:spAutoFit/>
            </a:bodyPr>
            <a:lstStyle/>
            <a:p>
              <a:endParaRPr lang="en-US"/>
            </a:p>
          </p:txBody>
        </p:sp>
      </p:grpSp>
      <p:grpSp>
        <p:nvGrpSpPr>
          <p:cNvPr id="6" name="Group 41"/>
          <p:cNvGrpSpPr>
            <a:grpSpLocks/>
          </p:cNvGrpSpPr>
          <p:nvPr/>
        </p:nvGrpSpPr>
        <p:grpSpPr bwMode="auto">
          <a:xfrm>
            <a:off x="0" y="4297363"/>
            <a:ext cx="2471738" cy="1747837"/>
            <a:chOff x="0" y="2707"/>
            <a:chExt cx="1557" cy="1101"/>
          </a:xfrm>
        </p:grpSpPr>
        <p:sp>
          <p:nvSpPr>
            <p:cNvPr id="13327" name="Line 42"/>
            <p:cNvSpPr>
              <a:spLocks noChangeShapeType="1"/>
            </p:cNvSpPr>
            <p:nvPr/>
          </p:nvSpPr>
          <p:spPr bwMode="auto">
            <a:xfrm flipH="1" flipV="1">
              <a:off x="1267" y="3172"/>
              <a:ext cx="290" cy="7"/>
            </a:xfrm>
            <a:prstGeom prst="line">
              <a:avLst/>
            </a:prstGeom>
            <a:noFill/>
            <a:ln w="25400">
              <a:solidFill>
                <a:srgbClr val="FF0000"/>
              </a:solidFill>
              <a:round/>
              <a:headEnd type="triangle" w="med" len="med"/>
              <a:tailEnd/>
            </a:ln>
          </p:spPr>
          <p:txBody>
            <a:bodyPr lIns="101588" tIns="50794" rIns="101588" bIns="50794" anchor="ctr">
              <a:spAutoFit/>
            </a:bodyPr>
            <a:lstStyle/>
            <a:p>
              <a:endParaRPr lang="en-US"/>
            </a:p>
          </p:txBody>
        </p:sp>
        <p:sp>
          <p:nvSpPr>
            <p:cNvPr id="13328" name="Text Box 43"/>
            <p:cNvSpPr txBox="1">
              <a:spLocks noChangeArrowheads="1"/>
            </p:cNvSpPr>
            <p:nvPr/>
          </p:nvSpPr>
          <p:spPr bwMode="auto">
            <a:xfrm>
              <a:off x="0" y="2707"/>
              <a:ext cx="1527" cy="1101"/>
            </a:xfrm>
            <a:prstGeom prst="rect">
              <a:avLst/>
            </a:prstGeom>
            <a:noFill/>
            <a:ln w="12700">
              <a:noFill/>
              <a:miter lim="800000"/>
              <a:headEnd/>
              <a:tailEnd/>
            </a:ln>
          </p:spPr>
          <p:txBody>
            <a:bodyPr lIns="91165" tIns="45583" rIns="91165" bIns="45583" anchor="ctr"/>
            <a:lstStyle/>
            <a:p>
              <a:pPr algn="ctr" defTabSz="820738">
                <a:lnSpc>
                  <a:spcPct val="90000"/>
                </a:lnSpc>
                <a:spcBef>
                  <a:spcPct val="50000"/>
                </a:spcBef>
                <a:buClr>
                  <a:schemeClr val="tx1"/>
                </a:buClr>
                <a:buFont typeface="Wingdings" pitchFamily="-96" charset="2"/>
                <a:buNone/>
              </a:pPr>
              <a:r>
                <a:rPr lang="en-US" sz="2200"/>
                <a:t>Structured on-chip networks</a:t>
              </a:r>
            </a:p>
          </p:txBody>
        </p:sp>
      </p:grpSp>
      <p:grpSp>
        <p:nvGrpSpPr>
          <p:cNvPr id="7" name="Group 44"/>
          <p:cNvGrpSpPr>
            <a:grpSpLocks/>
          </p:cNvGrpSpPr>
          <p:nvPr/>
        </p:nvGrpSpPr>
        <p:grpSpPr bwMode="auto">
          <a:xfrm>
            <a:off x="127000" y="3140075"/>
            <a:ext cx="2370138" cy="996950"/>
            <a:chOff x="80" y="1978"/>
            <a:chExt cx="1493" cy="628"/>
          </a:xfrm>
        </p:grpSpPr>
        <p:sp>
          <p:nvSpPr>
            <p:cNvPr id="13325" name="Line 45"/>
            <p:cNvSpPr>
              <a:spLocks noChangeShapeType="1"/>
            </p:cNvSpPr>
            <p:nvPr/>
          </p:nvSpPr>
          <p:spPr bwMode="auto">
            <a:xfrm flipH="1">
              <a:off x="1145" y="2243"/>
              <a:ext cx="428" cy="2"/>
            </a:xfrm>
            <a:prstGeom prst="line">
              <a:avLst/>
            </a:prstGeom>
            <a:noFill/>
            <a:ln w="25400">
              <a:solidFill>
                <a:srgbClr val="FF0000"/>
              </a:solidFill>
              <a:round/>
              <a:headEnd type="triangle" w="med" len="med"/>
              <a:tailEnd/>
            </a:ln>
          </p:spPr>
          <p:txBody>
            <a:bodyPr lIns="101588" tIns="50794" rIns="101588" bIns="50794" anchor="ctr">
              <a:spAutoFit/>
            </a:bodyPr>
            <a:lstStyle/>
            <a:p>
              <a:endParaRPr lang="en-US"/>
            </a:p>
          </p:txBody>
        </p:sp>
        <p:sp>
          <p:nvSpPr>
            <p:cNvPr id="13326" name="Text Box 46"/>
            <p:cNvSpPr txBox="1">
              <a:spLocks noChangeArrowheads="1"/>
            </p:cNvSpPr>
            <p:nvPr/>
          </p:nvSpPr>
          <p:spPr bwMode="auto">
            <a:xfrm>
              <a:off x="80" y="1978"/>
              <a:ext cx="1274" cy="628"/>
            </a:xfrm>
            <a:prstGeom prst="rect">
              <a:avLst/>
            </a:prstGeom>
            <a:noFill/>
            <a:ln w="12700">
              <a:noFill/>
              <a:miter lim="800000"/>
              <a:headEnd/>
              <a:tailEnd/>
            </a:ln>
          </p:spPr>
          <p:txBody>
            <a:bodyPr lIns="91165" tIns="45583" rIns="91165" bIns="45583" anchor="ctr">
              <a:spAutoFit/>
            </a:bodyPr>
            <a:lstStyle/>
            <a:p>
              <a:pPr algn="ctr" defTabSz="820738">
                <a:lnSpc>
                  <a:spcPct val="90000"/>
                </a:lnSpc>
                <a:spcBef>
                  <a:spcPct val="50000"/>
                </a:spcBef>
                <a:buClr>
                  <a:schemeClr val="tx1"/>
                </a:buClr>
                <a:buFont typeface="Wingdings" pitchFamily="-96" charset="2"/>
                <a:buNone/>
              </a:pPr>
              <a:r>
                <a:rPr lang="en-US" sz="2200"/>
                <a:t>General-purpose processors</a:t>
              </a:r>
            </a:p>
          </p:txBody>
        </p:sp>
      </p:grpSp>
      <p:grpSp>
        <p:nvGrpSpPr>
          <p:cNvPr id="8" name="Group 47"/>
          <p:cNvGrpSpPr>
            <a:grpSpLocks/>
          </p:cNvGrpSpPr>
          <p:nvPr/>
        </p:nvGrpSpPr>
        <p:grpSpPr bwMode="auto">
          <a:xfrm>
            <a:off x="0" y="1616075"/>
            <a:ext cx="4972050" cy="1298575"/>
            <a:chOff x="0" y="1018"/>
            <a:chExt cx="3132" cy="818"/>
          </a:xfrm>
        </p:grpSpPr>
        <p:sp>
          <p:nvSpPr>
            <p:cNvPr id="13323" name="Text Box 48"/>
            <p:cNvSpPr txBox="1">
              <a:spLocks noChangeArrowheads="1"/>
            </p:cNvSpPr>
            <p:nvPr/>
          </p:nvSpPr>
          <p:spPr bwMode="auto">
            <a:xfrm>
              <a:off x="0" y="1018"/>
              <a:ext cx="1484" cy="818"/>
            </a:xfrm>
            <a:prstGeom prst="rect">
              <a:avLst/>
            </a:prstGeom>
            <a:noFill/>
            <a:ln w="12700">
              <a:noFill/>
              <a:miter lim="800000"/>
              <a:headEnd/>
              <a:tailEnd/>
            </a:ln>
          </p:spPr>
          <p:txBody>
            <a:bodyPr lIns="91165" tIns="45583" rIns="91165" bIns="45583" anchor="ctr">
              <a:spAutoFit/>
            </a:bodyPr>
            <a:lstStyle/>
            <a:p>
              <a:pPr algn="ctr" defTabSz="820738">
                <a:lnSpc>
                  <a:spcPct val="90000"/>
                </a:lnSpc>
                <a:spcBef>
                  <a:spcPct val="50000"/>
                </a:spcBef>
                <a:buClr>
                  <a:schemeClr val="tx1"/>
                </a:buClr>
                <a:buFont typeface="Wingdings" pitchFamily="-96" charset="2"/>
                <a:buNone/>
              </a:pPr>
              <a:r>
                <a:rPr lang="en-US" sz="2200"/>
                <a:t>Application-specific processing units</a:t>
              </a:r>
            </a:p>
          </p:txBody>
        </p:sp>
        <p:sp>
          <p:nvSpPr>
            <p:cNvPr id="13324" name="Freeform 49"/>
            <p:cNvSpPr>
              <a:spLocks/>
            </p:cNvSpPr>
            <p:nvPr/>
          </p:nvSpPr>
          <p:spPr bwMode="auto">
            <a:xfrm>
              <a:off x="1428" y="1088"/>
              <a:ext cx="1704" cy="316"/>
            </a:xfrm>
            <a:custGeom>
              <a:avLst/>
              <a:gdLst>
                <a:gd name="T0" fmla="*/ 0 w 1817"/>
                <a:gd name="T1" fmla="*/ 2147483647 h 113"/>
                <a:gd name="T2" fmla="*/ 475 w 1817"/>
                <a:gd name="T3" fmla="*/ 1634871208 h 113"/>
                <a:gd name="T4" fmla="*/ 573 w 1817"/>
                <a:gd name="T5" fmla="*/ 2147483647 h 113"/>
                <a:gd name="T6" fmla="*/ 0 60000 65536"/>
                <a:gd name="T7" fmla="*/ 0 60000 65536"/>
                <a:gd name="T8" fmla="*/ 0 60000 65536"/>
                <a:gd name="T9" fmla="*/ 0 w 1817"/>
                <a:gd name="T10" fmla="*/ 0 h 113"/>
                <a:gd name="T11" fmla="*/ 1817 w 1817"/>
                <a:gd name="T12" fmla="*/ 113 h 113"/>
              </a:gdLst>
              <a:ahLst/>
              <a:cxnLst>
                <a:cxn ang="T6">
                  <a:pos x="T0" y="T1"/>
                </a:cxn>
                <a:cxn ang="T7">
                  <a:pos x="T2" y="T3"/>
                </a:cxn>
                <a:cxn ang="T8">
                  <a:pos x="T4" y="T5"/>
                </a:cxn>
              </a:cxnLst>
              <a:rect l="T9" t="T10" r="T11" b="T12"/>
              <a:pathLst>
                <a:path w="1817" h="113">
                  <a:moveTo>
                    <a:pt x="0" y="24"/>
                  </a:moveTo>
                  <a:cubicBezTo>
                    <a:pt x="603" y="12"/>
                    <a:pt x="1206" y="0"/>
                    <a:pt x="1509" y="15"/>
                  </a:cubicBezTo>
                  <a:cubicBezTo>
                    <a:pt x="1812" y="30"/>
                    <a:pt x="1814" y="71"/>
                    <a:pt x="1817" y="113"/>
                  </a:cubicBezTo>
                </a:path>
              </a:pathLst>
            </a:custGeom>
            <a:noFill/>
            <a:ln w="9525" cap="flat" cmpd="sng">
              <a:solidFill>
                <a:srgbClr val="FF0000"/>
              </a:solidFill>
              <a:prstDash val="solid"/>
              <a:round/>
              <a:headEnd type="none" w="med" len="med"/>
              <a:tailEnd type="triangle" w="med" len="med"/>
            </a:ln>
          </p:spPr>
          <p:txBody>
            <a:bodyPr/>
            <a:lstStyle/>
            <a:p>
              <a:endParaRPr lang="en-US"/>
            </a:p>
          </p:txBody>
        </p:sp>
      </p:grpSp>
      <p:sp>
        <p:nvSpPr>
          <p:cNvPr id="53" name="Date Placeholder 52"/>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p:spPr>
        <p:txBody>
          <a:bodyPr/>
          <a:lstStyle/>
          <a:p>
            <a:r>
              <a:rPr lang="en-US"/>
              <a:t>L01-</a:t>
            </a:r>
            <a:fld id="{6DD3DBDB-4BC4-4147-9CCD-4CD33598C8E0}" type="slidenum">
              <a:rPr lang="en-US"/>
              <a:pPr/>
              <a:t>11</a:t>
            </a:fld>
            <a:endParaRPr lang="en-US"/>
          </a:p>
        </p:txBody>
      </p:sp>
      <p:sp>
        <p:nvSpPr>
          <p:cNvPr id="14340" name="Footer Placeholder 3"/>
          <p:cNvSpPr>
            <a:spLocks noGrp="1"/>
          </p:cNvSpPr>
          <p:nvPr>
            <p:ph type="ftr" sz="quarter" idx="12"/>
          </p:nvPr>
        </p:nvSpPr>
        <p:spPr>
          <a:noFill/>
        </p:spPr>
        <p:txBody>
          <a:bodyPr/>
          <a:lstStyle/>
          <a:p>
            <a:r>
              <a:rPr lang="en-US"/>
              <a:t>http://csg.csail.mit.edu/6.375</a:t>
            </a:r>
          </a:p>
        </p:txBody>
      </p:sp>
      <p:sp>
        <p:nvSpPr>
          <p:cNvPr id="14341" name="Rectangle 2"/>
          <p:cNvSpPr>
            <a:spLocks noGrp="1" noChangeArrowheads="1"/>
          </p:cNvSpPr>
          <p:nvPr>
            <p:ph type="title" idx="4294967295"/>
          </p:nvPr>
        </p:nvSpPr>
        <p:spPr/>
        <p:txBody>
          <a:bodyPr/>
          <a:lstStyle/>
          <a:p>
            <a:pPr eaLnBrk="1" hangingPunct="1"/>
            <a:r>
              <a:rPr lang="en-US" sz="4000" smtClean="0"/>
              <a:t>To reduce the design cost of SoCs we need …  </a:t>
            </a:r>
          </a:p>
        </p:txBody>
      </p:sp>
      <p:sp>
        <p:nvSpPr>
          <p:cNvPr id="3" name="Rectangle 3" descr="Rectangle: Click to edit Master text styles&#10;Second level&#10;Third level&#10;Fourth level&#10;Fifth level"/>
          <p:cNvSpPr>
            <a:spLocks noGrp="1" noChangeArrowheads="1"/>
          </p:cNvSpPr>
          <p:nvPr>
            <p:ph type="body" idx="4294967295"/>
          </p:nvPr>
        </p:nvSpPr>
        <p:spPr>
          <a:xfrm>
            <a:off x="838200" y="1631950"/>
            <a:ext cx="7772400" cy="3910013"/>
          </a:xfrm>
        </p:spPr>
        <p:txBody>
          <a:bodyPr/>
          <a:lstStyle/>
          <a:p>
            <a:pPr eaLnBrk="1" hangingPunct="1">
              <a:lnSpc>
                <a:spcPct val="90000"/>
              </a:lnSpc>
            </a:pPr>
            <a:r>
              <a:rPr lang="en-US" sz="2800" smtClean="0"/>
              <a:t>Extreme IP reuse</a:t>
            </a:r>
            <a:endParaRPr lang="en-US" sz="2800" smtClean="0">
              <a:sym typeface="Symbol" pitchFamily="-96" charset="2"/>
            </a:endParaRPr>
          </a:p>
          <a:p>
            <a:pPr lvl="1" eaLnBrk="1" hangingPunct="1">
              <a:lnSpc>
                <a:spcPct val="90000"/>
              </a:lnSpc>
            </a:pPr>
            <a:r>
              <a:rPr lang="en-US" sz="2400" smtClean="0"/>
              <a:t>Multiple instantiations of a block for different performance and application requirements </a:t>
            </a:r>
            <a:endParaRPr lang="en-US" sz="2400" smtClean="0">
              <a:solidFill>
                <a:srgbClr val="FF0000"/>
              </a:solidFill>
            </a:endParaRPr>
          </a:p>
          <a:p>
            <a:pPr lvl="1" eaLnBrk="1" hangingPunct="1">
              <a:lnSpc>
                <a:spcPct val="90000"/>
              </a:lnSpc>
            </a:pPr>
            <a:r>
              <a:rPr lang="en-US" sz="2400" smtClean="0"/>
              <a:t>Packaging of IP so that the blocks can be assembled easily to build a large system (black box model)</a:t>
            </a:r>
          </a:p>
          <a:p>
            <a:pPr eaLnBrk="1" hangingPunct="1">
              <a:lnSpc>
                <a:spcPct val="90000"/>
              </a:lnSpc>
            </a:pPr>
            <a:r>
              <a:rPr lang="en-US" sz="2800" smtClean="0"/>
              <a:t>Architectural exploration to understand cost, power and performance tradeoffs</a:t>
            </a:r>
          </a:p>
          <a:p>
            <a:pPr eaLnBrk="1" hangingPunct="1">
              <a:lnSpc>
                <a:spcPct val="90000"/>
              </a:lnSpc>
            </a:pPr>
            <a:r>
              <a:rPr lang="en-US" sz="2800" smtClean="0"/>
              <a:t>Full system simulations for validation and verification</a:t>
            </a:r>
            <a:r>
              <a:rPr lang="en-US" sz="2000" smtClean="0"/>
              <a:t>   </a:t>
            </a:r>
          </a:p>
        </p:txBody>
      </p:sp>
      <p:grpSp>
        <p:nvGrpSpPr>
          <p:cNvPr id="2" name="Group 8"/>
          <p:cNvGrpSpPr>
            <a:grpSpLocks/>
          </p:cNvGrpSpPr>
          <p:nvPr/>
        </p:nvGrpSpPr>
        <p:grpSpPr bwMode="auto">
          <a:xfrm>
            <a:off x="2676525" y="1447800"/>
            <a:ext cx="5597525" cy="773113"/>
            <a:chOff x="1686" y="912"/>
            <a:chExt cx="3526" cy="487"/>
          </a:xfrm>
        </p:grpSpPr>
        <p:sp>
          <p:nvSpPr>
            <p:cNvPr id="14344" name="Freeform 5"/>
            <p:cNvSpPr>
              <a:spLocks/>
            </p:cNvSpPr>
            <p:nvPr/>
          </p:nvSpPr>
          <p:spPr bwMode="auto">
            <a:xfrm>
              <a:off x="1686" y="912"/>
              <a:ext cx="528" cy="487"/>
            </a:xfrm>
            <a:custGeom>
              <a:avLst/>
              <a:gdLst>
                <a:gd name="T0" fmla="*/ 106 w 528"/>
                <a:gd name="T1" fmla="*/ 432 h 487"/>
                <a:gd name="T2" fmla="*/ 79 w 528"/>
                <a:gd name="T3" fmla="*/ 405 h 487"/>
                <a:gd name="T4" fmla="*/ 42 w 528"/>
                <a:gd name="T5" fmla="*/ 350 h 487"/>
                <a:gd name="T6" fmla="*/ 51 w 528"/>
                <a:gd name="T7" fmla="*/ 139 h 487"/>
                <a:gd name="T8" fmla="*/ 143 w 528"/>
                <a:gd name="T9" fmla="*/ 66 h 487"/>
                <a:gd name="T10" fmla="*/ 197 w 528"/>
                <a:gd name="T11" fmla="*/ 48 h 487"/>
                <a:gd name="T12" fmla="*/ 307 w 528"/>
                <a:gd name="T13" fmla="*/ 2 h 487"/>
                <a:gd name="T14" fmla="*/ 481 w 528"/>
                <a:gd name="T15" fmla="*/ 48 h 487"/>
                <a:gd name="T16" fmla="*/ 444 w 528"/>
                <a:gd name="T17" fmla="*/ 295 h 487"/>
                <a:gd name="T18" fmla="*/ 335 w 528"/>
                <a:gd name="T19" fmla="*/ 368 h 487"/>
                <a:gd name="T20" fmla="*/ 280 w 528"/>
                <a:gd name="T21" fmla="*/ 386 h 487"/>
                <a:gd name="T22" fmla="*/ 207 w 528"/>
                <a:gd name="T23" fmla="*/ 441 h 487"/>
                <a:gd name="T24" fmla="*/ 133 w 528"/>
                <a:gd name="T25" fmla="*/ 487 h 487"/>
                <a:gd name="T26" fmla="*/ 88 w 528"/>
                <a:gd name="T27" fmla="*/ 377 h 4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8"/>
                <a:gd name="T43" fmla="*/ 0 h 487"/>
                <a:gd name="T44" fmla="*/ 528 w 528"/>
                <a:gd name="T45" fmla="*/ 487 h 4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8" h="487">
                  <a:moveTo>
                    <a:pt x="106" y="432"/>
                  </a:moveTo>
                  <a:cubicBezTo>
                    <a:pt x="97" y="423"/>
                    <a:pt x="87" y="415"/>
                    <a:pt x="79" y="405"/>
                  </a:cubicBezTo>
                  <a:cubicBezTo>
                    <a:pt x="65" y="388"/>
                    <a:pt x="42" y="350"/>
                    <a:pt x="42" y="350"/>
                  </a:cubicBezTo>
                  <a:cubicBezTo>
                    <a:pt x="21" y="283"/>
                    <a:pt x="0" y="198"/>
                    <a:pt x="51" y="139"/>
                  </a:cubicBezTo>
                  <a:cubicBezTo>
                    <a:pt x="67" y="121"/>
                    <a:pt x="120" y="78"/>
                    <a:pt x="143" y="66"/>
                  </a:cubicBezTo>
                  <a:cubicBezTo>
                    <a:pt x="160" y="57"/>
                    <a:pt x="197" y="48"/>
                    <a:pt x="197" y="48"/>
                  </a:cubicBezTo>
                  <a:cubicBezTo>
                    <a:pt x="228" y="19"/>
                    <a:pt x="267" y="12"/>
                    <a:pt x="307" y="2"/>
                  </a:cubicBezTo>
                  <a:cubicBezTo>
                    <a:pt x="403" y="10"/>
                    <a:pt x="415" y="0"/>
                    <a:pt x="481" y="48"/>
                  </a:cubicBezTo>
                  <a:cubicBezTo>
                    <a:pt x="528" y="118"/>
                    <a:pt x="512" y="242"/>
                    <a:pt x="444" y="295"/>
                  </a:cubicBezTo>
                  <a:cubicBezTo>
                    <a:pt x="409" y="323"/>
                    <a:pt x="376" y="350"/>
                    <a:pt x="335" y="368"/>
                  </a:cubicBezTo>
                  <a:cubicBezTo>
                    <a:pt x="317" y="376"/>
                    <a:pt x="280" y="386"/>
                    <a:pt x="280" y="386"/>
                  </a:cubicBezTo>
                  <a:cubicBezTo>
                    <a:pt x="250" y="407"/>
                    <a:pt x="241" y="430"/>
                    <a:pt x="207" y="441"/>
                  </a:cubicBezTo>
                  <a:cubicBezTo>
                    <a:pt x="184" y="462"/>
                    <a:pt x="159" y="470"/>
                    <a:pt x="133" y="487"/>
                  </a:cubicBezTo>
                  <a:cubicBezTo>
                    <a:pt x="75" y="468"/>
                    <a:pt x="88" y="437"/>
                    <a:pt x="88" y="377"/>
                  </a:cubicBezTo>
                </a:path>
              </a:pathLst>
            </a:custGeom>
            <a:noFill/>
            <a:ln w="38100" cap="flat" cmpd="sng">
              <a:solidFill>
                <a:srgbClr val="FF0000"/>
              </a:solidFill>
              <a:prstDash val="solid"/>
              <a:round/>
              <a:headEnd/>
              <a:tailEnd/>
            </a:ln>
          </p:spPr>
          <p:txBody>
            <a:bodyPr/>
            <a:lstStyle/>
            <a:p>
              <a:endParaRPr lang="en-US"/>
            </a:p>
          </p:txBody>
        </p:sp>
        <p:sp>
          <p:nvSpPr>
            <p:cNvPr id="14345" name="Text Box 6"/>
            <p:cNvSpPr txBox="1">
              <a:spLocks noChangeArrowheads="1"/>
            </p:cNvSpPr>
            <p:nvPr/>
          </p:nvSpPr>
          <p:spPr bwMode="auto">
            <a:xfrm>
              <a:off x="3316" y="971"/>
              <a:ext cx="1896" cy="231"/>
            </a:xfrm>
            <a:prstGeom prst="rect">
              <a:avLst/>
            </a:prstGeom>
            <a:noFill/>
            <a:ln w="9525">
              <a:noFill/>
              <a:miter lim="800000"/>
              <a:headEnd/>
              <a:tailEnd/>
            </a:ln>
          </p:spPr>
          <p:txBody>
            <a:bodyPr wrap="none">
              <a:spAutoFit/>
            </a:bodyPr>
            <a:lstStyle/>
            <a:p>
              <a:pPr eaLnBrk="1" hangingPunct="1">
                <a:lnSpc>
                  <a:spcPct val="90000"/>
                </a:lnSpc>
                <a:spcBef>
                  <a:spcPct val="25000"/>
                </a:spcBef>
                <a:buClr>
                  <a:schemeClr val="bg1"/>
                </a:buClr>
                <a:buSzPct val="100000"/>
                <a:buFont typeface="Wingdings" pitchFamily="-96" charset="2"/>
                <a:buNone/>
              </a:pPr>
              <a:r>
                <a:rPr lang="en-US" sz="2000">
                  <a:solidFill>
                    <a:srgbClr val="FF0000"/>
                  </a:solidFill>
                </a:rPr>
                <a:t>“Intellectual Property”</a:t>
              </a:r>
            </a:p>
          </p:txBody>
        </p:sp>
        <p:sp>
          <p:nvSpPr>
            <p:cNvPr id="14346" name="Freeform 7"/>
            <p:cNvSpPr>
              <a:spLocks/>
            </p:cNvSpPr>
            <p:nvPr/>
          </p:nvSpPr>
          <p:spPr bwMode="auto">
            <a:xfrm>
              <a:off x="2203" y="983"/>
              <a:ext cx="1180" cy="105"/>
            </a:xfrm>
            <a:custGeom>
              <a:avLst/>
              <a:gdLst>
                <a:gd name="T0" fmla="*/ 0 w 1180"/>
                <a:gd name="T1" fmla="*/ 50 h 105"/>
                <a:gd name="T2" fmla="*/ 320 w 1180"/>
                <a:gd name="T3" fmla="*/ 32 h 105"/>
                <a:gd name="T4" fmla="*/ 576 w 1180"/>
                <a:gd name="T5" fmla="*/ 78 h 105"/>
                <a:gd name="T6" fmla="*/ 640 w 1180"/>
                <a:gd name="T7" fmla="*/ 96 h 105"/>
                <a:gd name="T8" fmla="*/ 1180 w 1180"/>
                <a:gd name="T9" fmla="*/ 105 h 105"/>
                <a:gd name="T10" fmla="*/ 0 60000 65536"/>
                <a:gd name="T11" fmla="*/ 0 60000 65536"/>
                <a:gd name="T12" fmla="*/ 0 60000 65536"/>
                <a:gd name="T13" fmla="*/ 0 60000 65536"/>
                <a:gd name="T14" fmla="*/ 0 60000 65536"/>
                <a:gd name="T15" fmla="*/ 0 w 1180"/>
                <a:gd name="T16" fmla="*/ 0 h 105"/>
                <a:gd name="T17" fmla="*/ 1180 w 1180"/>
                <a:gd name="T18" fmla="*/ 105 h 105"/>
              </a:gdLst>
              <a:ahLst/>
              <a:cxnLst>
                <a:cxn ang="T10">
                  <a:pos x="T0" y="T1"/>
                </a:cxn>
                <a:cxn ang="T11">
                  <a:pos x="T2" y="T3"/>
                </a:cxn>
                <a:cxn ang="T12">
                  <a:pos x="T4" y="T5"/>
                </a:cxn>
                <a:cxn ang="T13">
                  <a:pos x="T6" y="T7"/>
                </a:cxn>
                <a:cxn ang="T14">
                  <a:pos x="T8" y="T9"/>
                </a:cxn>
              </a:cxnLst>
              <a:rect l="T15" t="T16" r="T17" b="T18"/>
              <a:pathLst>
                <a:path w="1180" h="105">
                  <a:moveTo>
                    <a:pt x="0" y="50"/>
                  </a:moveTo>
                  <a:cubicBezTo>
                    <a:pt x="103" y="0"/>
                    <a:pt x="201" y="27"/>
                    <a:pt x="320" y="32"/>
                  </a:cubicBezTo>
                  <a:cubicBezTo>
                    <a:pt x="406" y="46"/>
                    <a:pt x="490" y="63"/>
                    <a:pt x="576" y="78"/>
                  </a:cubicBezTo>
                  <a:cubicBezTo>
                    <a:pt x="598" y="82"/>
                    <a:pt x="618" y="95"/>
                    <a:pt x="640" y="96"/>
                  </a:cubicBezTo>
                  <a:cubicBezTo>
                    <a:pt x="906" y="105"/>
                    <a:pt x="990" y="105"/>
                    <a:pt x="1180" y="105"/>
                  </a:cubicBezTo>
                </a:path>
              </a:pathLst>
            </a:custGeom>
            <a:noFill/>
            <a:ln w="9525" cap="flat" cmpd="sng">
              <a:solidFill>
                <a:srgbClr val="FF0000"/>
              </a:solidFill>
              <a:prstDash val="solid"/>
              <a:round/>
              <a:headEnd/>
              <a:tailEnd/>
            </a:ln>
          </p:spPr>
          <p:txBody>
            <a:bodyPr/>
            <a:lstStyle/>
            <a:p>
              <a:endParaRPr lang="en-US"/>
            </a:p>
          </p:txBody>
        </p:sp>
      </p:grpSp>
      <p:sp>
        <p:nvSpPr>
          <p:cNvPr id="11" name="Date Placeholder 10"/>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0"/>
          </p:nvPr>
        </p:nvSpPr>
        <p:spPr>
          <a:noFill/>
        </p:spPr>
        <p:txBody>
          <a:bodyPr/>
          <a:lstStyle/>
          <a:p>
            <a:r>
              <a:rPr lang="en-US"/>
              <a:t>L01-</a:t>
            </a:r>
            <a:fld id="{C0938897-A04D-4C53-8248-930CE3B22662}" type="slidenum">
              <a:rPr lang="en-US"/>
              <a:pPr/>
              <a:t>12</a:t>
            </a:fld>
            <a:endParaRPr lang="en-US"/>
          </a:p>
        </p:txBody>
      </p:sp>
      <p:sp>
        <p:nvSpPr>
          <p:cNvPr id="15364" name="Footer Placeholder 3"/>
          <p:cNvSpPr>
            <a:spLocks noGrp="1"/>
          </p:cNvSpPr>
          <p:nvPr>
            <p:ph type="ftr" sz="quarter" idx="12"/>
          </p:nvPr>
        </p:nvSpPr>
        <p:spPr>
          <a:noFill/>
        </p:spPr>
        <p:txBody>
          <a:bodyPr/>
          <a:lstStyle/>
          <a:p>
            <a:r>
              <a:rPr lang="en-US"/>
              <a:t>http://csg.csail.mit.edu/6.375</a:t>
            </a:r>
          </a:p>
        </p:txBody>
      </p:sp>
      <p:sp>
        <p:nvSpPr>
          <p:cNvPr id="15365" name="Title 4"/>
          <p:cNvSpPr>
            <a:spLocks noGrp="1"/>
          </p:cNvSpPr>
          <p:nvPr>
            <p:ph type="ctrTitle" idx="4294967295"/>
          </p:nvPr>
        </p:nvSpPr>
        <p:spPr>
          <a:xfrm>
            <a:off x="990600" y="3771900"/>
            <a:ext cx="7772400" cy="1143000"/>
          </a:xfrm>
        </p:spPr>
        <p:txBody>
          <a:bodyPr/>
          <a:lstStyle/>
          <a:p>
            <a:pPr eaLnBrk="1" hangingPunct="1"/>
            <a:r>
              <a:rPr lang="en-US" smtClean="0"/>
              <a:t>Hardware design today is like programming was in the fifties, i.e., before the invention of high-level languages </a:t>
            </a:r>
          </a:p>
        </p:txBody>
      </p:sp>
      <p:sp>
        <p:nvSpPr>
          <p:cNvPr id="6" name="Date Placeholder 5"/>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0"/>
          </p:nvPr>
        </p:nvSpPr>
        <p:spPr>
          <a:noFill/>
        </p:spPr>
        <p:txBody>
          <a:bodyPr/>
          <a:lstStyle/>
          <a:p>
            <a:r>
              <a:rPr lang="en-US"/>
              <a:t>L01-</a:t>
            </a:r>
            <a:fld id="{EA6357F4-8F8C-4D80-A7BC-FB6F32CFD352}" type="slidenum">
              <a:rPr lang="en-US"/>
              <a:pPr/>
              <a:t>13</a:t>
            </a:fld>
            <a:endParaRPr lang="en-US"/>
          </a:p>
        </p:txBody>
      </p:sp>
      <p:sp>
        <p:nvSpPr>
          <p:cNvPr id="16388" name="Footer Placeholder 3"/>
          <p:cNvSpPr>
            <a:spLocks noGrp="1"/>
          </p:cNvSpPr>
          <p:nvPr>
            <p:ph type="ftr" sz="quarter" idx="12"/>
          </p:nvPr>
        </p:nvSpPr>
        <p:spPr>
          <a:noFill/>
        </p:spPr>
        <p:txBody>
          <a:bodyPr/>
          <a:lstStyle/>
          <a:p>
            <a:r>
              <a:rPr lang="en-US"/>
              <a:t>http://csg.csail.mit.edu/6.375</a:t>
            </a:r>
          </a:p>
        </p:txBody>
      </p:sp>
      <p:sp>
        <p:nvSpPr>
          <p:cNvPr id="16389" name="Title 1"/>
          <p:cNvSpPr>
            <a:spLocks noGrp="1"/>
          </p:cNvSpPr>
          <p:nvPr>
            <p:ph type="title" idx="4294967295"/>
          </p:nvPr>
        </p:nvSpPr>
        <p:spPr>
          <a:xfrm>
            <a:off x="609600" y="346075"/>
            <a:ext cx="8207375" cy="1143000"/>
          </a:xfrm>
        </p:spPr>
        <p:txBody>
          <a:bodyPr/>
          <a:lstStyle/>
          <a:p>
            <a:pPr eaLnBrk="1" hangingPunct="1"/>
            <a:r>
              <a:rPr lang="en-US" sz="4000" smtClean="0">
                <a:solidFill>
                  <a:srgbClr val="660066"/>
                </a:solidFill>
              </a:rPr>
              <a:t>Programmers had to know many detail of their computer</a:t>
            </a:r>
            <a:endParaRPr lang="en-US" smtClean="0"/>
          </a:p>
        </p:txBody>
      </p:sp>
      <p:pic>
        <p:nvPicPr>
          <p:cNvPr id="16390" name="Picture 2"/>
          <p:cNvPicPr>
            <a:picLocks noChangeAspect="1" noChangeArrowheads="1"/>
          </p:cNvPicPr>
          <p:nvPr/>
        </p:nvPicPr>
        <p:blipFill>
          <a:blip r:embed="rId3" cstate="print"/>
          <a:srcRect/>
          <a:stretch>
            <a:fillRect/>
          </a:stretch>
        </p:blipFill>
        <p:spPr bwMode="auto">
          <a:xfrm>
            <a:off x="2667000" y="1676400"/>
            <a:ext cx="3810000" cy="2495550"/>
          </a:xfrm>
          <a:prstGeom prst="rect">
            <a:avLst/>
          </a:prstGeom>
          <a:noFill/>
          <a:ln w="9525">
            <a:noFill/>
            <a:miter lim="800000"/>
            <a:headEnd/>
            <a:tailEnd/>
          </a:ln>
        </p:spPr>
      </p:pic>
      <p:sp>
        <p:nvSpPr>
          <p:cNvPr id="6" name="Rectangle 3"/>
          <p:cNvSpPr>
            <a:spLocks noChangeArrowheads="1"/>
          </p:cNvSpPr>
          <p:nvPr/>
        </p:nvSpPr>
        <p:spPr bwMode="auto">
          <a:xfrm>
            <a:off x="990600" y="4267200"/>
            <a:ext cx="7656513" cy="1601788"/>
          </a:xfrm>
          <a:prstGeom prst="rect">
            <a:avLst/>
          </a:prstGeom>
          <a:noFill/>
          <a:ln w="9525">
            <a:solidFill>
              <a:srgbClr val="FF0000"/>
            </a:solidFill>
            <a:miter lim="800000"/>
            <a:headEnd/>
            <a:tailEnd/>
          </a:ln>
        </p:spPr>
        <p:txBody>
          <a:bodyPr/>
          <a:lstStyle/>
          <a:p>
            <a:pPr marL="381000" indent="-381000">
              <a:lnSpc>
                <a:spcPct val="90000"/>
              </a:lnSpc>
              <a:spcBef>
                <a:spcPct val="25000"/>
              </a:spcBef>
              <a:buClr>
                <a:schemeClr val="bg1"/>
              </a:buClr>
              <a:buSzPct val="100000"/>
              <a:buFont typeface="Wingdings" pitchFamily="-96" charset="2"/>
              <a:buNone/>
            </a:pPr>
            <a:r>
              <a:rPr lang="en-US" sz="2000"/>
              <a:t>An IBM 650 Instruction:      60 1234 1009</a:t>
            </a:r>
          </a:p>
          <a:p>
            <a:pPr marL="762000" lvl="1" indent="-304800">
              <a:lnSpc>
                <a:spcPct val="90000"/>
              </a:lnSpc>
              <a:spcBef>
                <a:spcPct val="25000"/>
              </a:spcBef>
              <a:buClr>
                <a:schemeClr val="bg1"/>
              </a:buClr>
              <a:buSzPct val="100000"/>
              <a:buFontTx/>
              <a:buChar char="•"/>
            </a:pPr>
            <a:r>
              <a:rPr lang="en-US" sz="2000"/>
              <a:t>“Load the contents of location 1234 into the </a:t>
            </a:r>
            <a:r>
              <a:rPr lang="en-US" sz="2000" i="1"/>
              <a:t>distribution</a:t>
            </a:r>
            <a:r>
              <a:rPr lang="en-US" sz="2000"/>
              <a:t>; put it also into the </a:t>
            </a:r>
            <a:r>
              <a:rPr lang="en-US" sz="2000" i="1"/>
              <a:t>upper accumulator</a:t>
            </a:r>
            <a:r>
              <a:rPr lang="en-US" sz="2000"/>
              <a:t>; set </a:t>
            </a:r>
            <a:r>
              <a:rPr lang="en-US" sz="2000" i="1"/>
              <a:t>lower accumulator</a:t>
            </a:r>
            <a:r>
              <a:rPr lang="en-US" sz="2000"/>
              <a:t> to zero; and then go to location 1009 for the next instruction.”</a:t>
            </a:r>
          </a:p>
          <a:p>
            <a:pPr marL="381000" indent="-381000" eaLnBrk="1" hangingPunct="1">
              <a:lnSpc>
                <a:spcPct val="90000"/>
              </a:lnSpc>
              <a:spcBef>
                <a:spcPct val="20000"/>
              </a:spcBef>
              <a:buClr>
                <a:schemeClr val="bg1"/>
              </a:buClr>
              <a:buSzPct val="100000"/>
              <a:buFont typeface="Wingdings" pitchFamily="-96" charset="2"/>
              <a:buChar char="•"/>
            </a:pPr>
            <a:endParaRPr lang="en-US" sz="2800"/>
          </a:p>
        </p:txBody>
      </p:sp>
      <p:sp>
        <p:nvSpPr>
          <p:cNvPr id="7" name="TextBox 6"/>
          <p:cNvSpPr txBox="1">
            <a:spLocks noChangeArrowheads="1"/>
          </p:cNvSpPr>
          <p:nvPr/>
        </p:nvSpPr>
        <p:spPr bwMode="auto">
          <a:xfrm>
            <a:off x="1643063" y="4408488"/>
            <a:ext cx="6891337" cy="646112"/>
          </a:xfrm>
          <a:prstGeom prst="rect">
            <a:avLst/>
          </a:prstGeom>
          <a:solidFill>
            <a:schemeClr val="tx1"/>
          </a:solidFill>
          <a:ln w="9525">
            <a:noFill/>
            <a:miter lim="800000"/>
            <a:headEnd/>
            <a:tailEnd/>
          </a:ln>
        </p:spPr>
        <p:txBody>
          <a:bodyPr>
            <a:spAutoFit/>
          </a:bodyPr>
          <a:lstStyle/>
          <a:p>
            <a:pPr eaLnBrk="1" hangingPunct="1">
              <a:lnSpc>
                <a:spcPct val="90000"/>
              </a:lnSpc>
              <a:spcBef>
                <a:spcPct val="25000"/>
              </a:spcBef>
              <a:buClr>
                <a:schemeClr val="bg1"/>
              </a:buClr>
              <a:buSzPct val="100000"/>
              <a:buFont typeface="Wingdings" pitchFamily="-96" charset="2"/>
              <a:buNone/>
            </a:pPr>
            <a:r>
              <a:rPr lang="en-US" sz="2000">
                <a:solidFill>
                  <a:srgbClr val="FFC000"/>
                </a:solidFill>
              </a:rPr>
              <a:t>Can you program a computer without knowing , for example, how many registers it has?</a:t>
            </a:r>
          </a:p>
        </p:txBody>
      </p:sp>
      <p:sp>
        <p:nvSpPr>
          <p:cNvPr id="16393" name="TextBox 7"/>
          <p:cNvSpPr txBox="1">
            <a:spLocks noChangeArrowheads="1"/>
          </p:cNvSpPr>
          <p:nvPr/>
        </p:nvSpPr>
        <p:spPr bwMode="auto">
          <a:xfrm>
            <a:off x="7015163" y="2579688"/>
            <a:ext cx="1265237" cy="722312"/>
          </a:xfrm>
          <a:prstGeom prst="rect">
            <a:avLst/>
          </a:prstGeom>
          <a:noFill/>
          <a:ln w="9525">
            <a:noFill/>
            <a:miter lim="800000"/>
            <a:headEnd/>
            <a:tailEnd/>
          </a:ln>
        </p:spPr>
        <p:txBody>
          <a:bodyPr wrap="none">
            <a:spAutoFit/>
          </a:bodyPr>
          <a:lstStyle/>
          <a:p>
            <a:pPr algn="ctr" eaLnBrk="1" hangingPunct="1">
              <a:lnSpc>
                <a:spcPct val="90000"/>
              </a:lnSpc>
              <a:spcBef>
                <a:spcPct val="25000"/>
              </a:spcBef>
              <a:buClr>
                <a:schemeClr val="bg1"/>
              </a:buClr>
              <a:buSzPct val="100000"/>
              <a:buFont typeface="Wingdings" pitchFamily="-96" charset="2"/>
              <a:buNone/>
            </a:pPr>
            <a:r>
              <a:rPr lang="en-US" sz="2000"/>
              <a:t>IBM 650</a:t>
            </a:r>
          </a:p>
          <a:p>
            <a:pPr algn="ctr" eaLnBrk="1" hangingPunct="1">
              <a:lnSpc>
                <a:spcPct val="90000"/>
              </a:lnSpc>
              <a:spcBef>
                <a:spcPct val="25000"/>
              </a:spcBef>
              <a:buClr>
                <a:schemeClr val="bg1"/>
              </a:buClr>
              <a:buSzPct val="100000"/>
              <a:buFont typeface="Wingdings" pitchFamily="-96" charset="2"/>
              <a:buNone/>
            </a:pPr>
            <a:r>
              <a:rPr lang="en-US" sz="2000"/>
              <a:t>(1954)</a:t>
            </a:r>
          </a:p>
        </p:txBody>
      </p:sp>
      <p:sp>
        <p:nvSpPr>
          <p:cNvPr id="9" name="TextBox 8"/>
          <p:cNvSpPr txBox="1">
            <a:spLocks noChangeArrowheads="1"/>
          </p:cNvSpPr>
          <p:nvPr/>
        </p:nvSpPr>
        <p:spPr bwMode="auto">
          <a:xfrm>
            <a:off x="2819400" y="6019800"/>
            <a:ext cx="5965825" cy="420688"/>
          </a:xfrm>
          <a:prstGeom prst="rect">
            <a:avLst/>
          </a:prstGeom>
          <a:solidFill>
            <a:schemeClr val="tx1"/>
          </a:solidFill>
          <a:ln w="9525">
            <a:noFill/>
            <a:miter lim="800000"/>
            <a:headEnd/>
            <a:tailEnd/>
          </a:ln>
        </p:spPr>
        <p:txBody>
          <a:bodyPr wrap="none">
            <a:spAutoFit/>
          </a:bodyPr>
          <a:lstStyle/>
          <a:p>
            <a:pPr eaLnBrk="1" hangingPunct="1">
              <a:lnSpc>
                <a:spcPct val="90000"/>
              </a:lnSpc>
              <a:spcBef>
                <a:spcPct val="25000"/>
              </a:spcBef>
              <a:buClr>
                <a:schemeClr val="bg1"/>
              </a:buClr>
              <a:buSzPct val="100000"/>
              <a:buFont typeface="Wingdings" pitchFamily="-96" charset="2"/>
              <a:buNone/>
            </a:pPr>
            <a:r>
              <a:rPr lang="en-US" sz="2400">
                <a:solidFill>
                  <a:srgbClr val="FFC000"/>
                </a:solidFill>
              </a:rPr>
              <a:t>Fortran changed this mind set (1956)</a:t>
            </a:r>
          </a:p>
        </p:txBody>
      </p:sp>
      <p:grpSp>
        <p:nvGrpSpPr>
          <p:cNvPr id="2" name="Group 11"/>
          <p:cNvGrpSpPr>
            <a:grpSpLocks/>
          </p:cNvGrpSpPr>
          <p:nvPr/>
        </p:nvGrpSpPr>
        <p:grpSpPr bwMode="auto">
          <a:xfrm>
            <a:off x="304800" y="3970338"/>
            <a:ext cx="1363663" cy="1770062"/>
            <a:chOff x="304802" y="3969763"/>
            <a:chExt cx="1364343" cy="1771090"/>
          </a:xfrm>
        </p:grpSpPr>
        <p:pic>
          <p:nvPicPr>
            <p:cNvPr id="16396" name="Picture 5" descr="MCj04238400000[1]"/>
            <p:cNvPicPr>
              <a:picLocks noChangeAspect="1" noChangeArrowheads="1"/>
            </p:cNvPicPr>
            <p:nvPr/>
          </p:nvPicPr>
          <p:blipFill>
            <a:blip r:embed="rId4" cstate="print"/>
            <a:srcRect/>
            <a:stretch>
              <a:fillRect/>
            </a:stretch>
          </p:blipFill>
          <p:spPr bwMode="auto">
            <a:xfrm>
              <a:off x="348339" y="3969763"/>
              <a:ext cx="1057957" cy="1107743"/>
            </a:xfrm>
            <a:prstGeom prst="rect">
              <a:avLst/>
            </a:prstGeom>
            <a:noFill/>
            <a:ln w="9525">
              <a:noFill/>
              <a:miter lim="800000"/>
              <a:headEnd/>
              <a:tailEnd/>
            </a:ln>
          </p:spPr>
        </p:pic>
        <p:sp>
          <p:nvSpPr>
            <p:cNvPr id="16397" name="TextBox 10"/>
            <p:cNvSpPr txBox="1">
              <a:spLocks noChangeArrowheads="1"/>
            </p:cNvSpPr>
            <p:nvPr/>
          </p:nvSpPr>
          <p:spPr bwMode="auto">
            <a:xfrm>
              <a:off x="304802" y="5094522"/>
              <a:ext cx="1364343" cy="646331"/>
            </a:xfrm>
            <a:prstGeom prst="rect">
              <a:avLst/>
            </a:prstGeom>
            <a:noFill/>
            <a:ln w="9525">
              <a:noFill/>
              <a:miter lim="800000"/>
              <a:headEnd/>
              <a:tailEnd/>
            </a:ln>
          </p:spPr>
          <p:txBody>
            <a:bodyPr>
              <a:spAutoFit/>
            </a:bodyPr>
            <a:lstStyle/>
            <a:p>
              <a:pPr algn="ctr" eaLnBrk="1" hangingPunct="1">
                <a:lnSpc>
                  <a:spcPct val="90000"/>
                </a:lnSpc>
                <a:spcBef>
                  <a:spcPct val="25000"/>
                </a:spcBef>
                <a:buClr>
                  <a:schemeClr val="bg1"/>
                </a:buClr>
                <a:buSzPct val="100000"/>
                <a:buFont typeface="Wingdings" pitchFamily="-96" charset="2"/>
                <a:buNone/>
              </a:pPr>
              <a:r>
                <a:rPr lang="en-US" sz="2000"/>
                <a:t>1950s reaction</a:t>
              </a:r>
            </a:p>
          </p:txBody>
        </p:sp>
      </p:grpSp>
      <p:sp>
        <p:nvSpPr>
          <p:cNvPr id="14" name="Date Placeholder 13"/>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0"/>
          </p:nvPr>
        </p:nvSpPr>
        <p:spPr>
          <a:noFill/>
        </p:spPr>
        <p:txBody>
          <a:bodyPr/>
          <a:lstStyle/>
          <a:p>
            <a:r>
              <a:rPr lang="en-US"/>
              <a:t>L01-</a:t>
            </a:r>
            <a:fld id="{83BBFD07-09D5-401A-8E05-F58A47954E9D}" type="slidenum">
              <a:rPr lang="en-US"/>
              <a:pPr/>
              <a:t>14</a:t>
            </a:fld>
            <a:endParaRPr lang="en-US"/>
          </a:p>
        </p:txBody>
      </p:sp>
      <p:sp>
        <p:nvSpPr>
          <p:cNvPr id="17412" name="Footer Placeholder 3"/>
          <p:cNvSpPr>
            <a:spLocks noGrp="1"/>
          </p:cNvSpPr>
          <p:nvPr>
            <p:ph type="ftr" sz="quarter" idx="12"/>
          </p:nvPr>
        </p:nvSpPr>
        <p:spPr>
          <a:noFill/>
        </p:spPr>
        <p:txBody>
          <a:bodyPr/>
          <a:lstStyle/>
          <a:p>
            <a:r>
              <a:rPr lang="en-US"/>
              <a:t>http://csg.csail.mit.edu/6.375</a:t>
            </a:r>
          </a:p>
        </p:txBody>
      </p:sp>
      <p:sp>
        <p:nvSpPr>
          <p:cNvPr id="17413" name="Title 1"/>
          <p:cNvSpPr>
            <a:spLocks noGrp="1"/>
          </p:cNvSpPr>
          <p:nvPr>
            <p:ph type="ctrTitle" idx="4294967295"/>
          </p:nvPr>
        </p:nvSpPr>
        <p:spPr>
          <a:xfrm>
            <a:off x="609600" y="381000"/>
            <a:ext cx="8067675" cy="1143000"/>
          </a:xfrm>
        </p:spPr>
        <p:txBody>
          <a:bodyPr/>
          <a:lstStyle/>
          <a:p>
            <a:pPr eaLnBrk="1" hangingPunct="1"/>
            <a:r>
              <a:rPr lang="en-US" sz="3600" smtClean="0"/>
              <a:t>For designing complex SoCs deep circuits knowledge is secondary  </a:t>
            </a:r>
          </a:p>
        </p:txBody>
      </p:sp>
      <p:sp>
        <p:nvSpPr>
          <p:cNvPr id="17414" name="Subtitle 4" descr="Rectangle: Click to edit Master text styles&#10;Second level&#10;Third level&#10;Fourth level&#10;Fifth level"/>
          <p:cNvSpPr>
            <a:spLocks noGrp="1"/>
          </p:cNvSpPr>
          <p:nvPr>
            <p:ph type="subTitle" idx="4294967295"/>
          </p:nvPr>
        </p:nvSpPr>
        <p:spPr>
          <a:xfrm>
            <a:off x="1447800" y="1752600"/>
            <a:ext cx="6400800" cy="2217738"/>
          </a:xfrm>
        </p:spPr>
        <p:txBody>
          <a:bodyPr/>
          <a:lstStyle/>
          <a:p>
            <a:pPr marL="0" indent="0" eaLnBrk="1" hangingPunct="1">
              <a:buFont typeface="Wingdings" pitchFamily="-96" charset="2"/>
              <a:buNone/>
            </a:pPr>
            <a:r>
              <a:rPr lang="en-US" sz="2800" smtClean="0"/>
              <a:t>Using modern high-level hardware synthesis tools like Bluespec requires computer science training in programming and architecture rather than circuit design</a:t>
            </a:r>
          </a:p>
        </p:txBody>
      </p:sp>
      <p:pic>
        <p:nvPicPr>
          <p:cNvPr id="5" name="Content Placeholder 4" descr="scan0110b.jpg"/>
          <p:cNvPicPr>
            <a:picLocks noChangeAspect="1"/>
          </p:cNvPicPr>
          <p:nvPr/>
        </p:nvPicPr>
        <p:blipFill>
          <a:blip r:embed="rId3" cstate="print"/>
          <a:srcRect/>
          <a:stretch>
            <a:fillRect/>
          </a:stretch>
        </p:blipFill>
        <p:spPr bwMode="auto">
          <a:xfrm>
            <a:off x="809625" y="4575175"/>
            <a:ext cx="1657350" cy="2066925"/>
          </a:xfrm>
          <a:prstGeom prst="rect">
            <a:avLst/>
          </a:prstGeom>
          <a:noFill/>
          <a:ln w="9525">
            <a:noFill/>
            <a:miter lim="800000"/>
            <a:headEnd/>
            <a:tailEnd/>
          </a:ln>
        </p:spPr>
      </p:pic>
      <p:pic>
        <p:nvPicPr>
          <p:cNvPr id="6" name="Picture 5" descr="cover.jpg"/>
          <p:cNvPicPr>
            <a:picLocks noChangeAspect="1"/>
          </p:cNvPicPr>
          <p:nvPr/>
        </p:nvPicPr>
        <p:blipFill>
          <a:blip r:embed="rId4" cstate="print"/>
          <a:srcRect/>
          <a:stretch>
            <a:fillRect/>
          </a:stretch>
        </p:blipFill>
        <p:spPr bwMode="auto">
          <a:xfrm>
            <a:off x="6580188" y="4505325"/>
            <a:ext cx="1531937" cy="1663700"/>
          </a:xfrm>
          <a:prstGeom prst="rect">
            <a:avLst/>
          </a:prstGeom>
          <a:noFill/>
          <a:ln w="9525">
            <a:noFill/>
            <a:miter lim="800000"/>
            <a:headEnd/>
            <a:tailEnd/>
          </a:ln>
        </p:spPr>
      </p:pic>
      <p:pic>
        <p:nvPicPr>
          <p:cNvPr id="7" name="Picture 6" descr="5186DDDVR8L._SS500_.jpg"/>
          <p:cNvPicPr>
            <a:picLocks noChangeAspect="1"/>
          </p:cNvPicPr>
          <p:nvPr/>
        </p:nvPicPr>
        <p:blipFill>
          <a:blip r:embed="rId5" cstate="print"/>
          <a:srcRect/>
          <a:stretch>
            <a:fillRect/>
          </a:stretch>
        </p:blipFill>
        <p:spPr bwMode="auto">
          <a:xfrm>
            <a:off x="4759325" y="4487863"/>
            <a:ext cx="1785938" cy="1785937"/>
          </a:xfrm>
          <a:prstGeom prst="rect">
            <a:avLst/>
          </a:prstGeom>
          <a:noFill/>
          <a:ln w="9525">
            <a:noFill/>
            <a:miter lim="800000"/>
            <a:headEnd/>
            <a:tailEnd/>
          </a:ln>
        </p:spPr>
      </p:pic>
      <p:pic>
        <p:nvPicPr>
          <p:cNvPr id="8" name="Picture 6" descr="C:\Documents and Settings\Arvind\Local Settings\Temporary Internet Files\Content.IE5\6NUX4XIJ\MCj04325380000[1].png"/>
          <p:cNvPicPr>
            <a:picLocks noChangeAspect="1" noChangeArrowheads="1"/>
          </p:cNvPicPr>
          <p:nvPr/>
        </p:nvPicPr>
        <p:blipFill>
          <a:blip r:embed="rId6" cstate="print"/>
          <a:srcRect/>
          <a:stretch>
            <a:fillRect/>
          </a:stretch>
        </p:blipFill>
        <p:spPr bwMode="auto">
          <a:xfrm>
            <a:off x="1096963" y="5037138"/>
            <a:ext cx="965200" cy="949325"/>
          </a:xfrm>
          <a:prstGeom prst="rect">
            <a:avLst/>
          </a:prstGeom>
          <a:noFill/>
          <a:ln w="9525">
            <a:noFill/>
            <a:miter lim="800000"/>
            <a:headEnd/>
            <a:tailEnd/>
          </a:ln>
        </p:spPr>
      </p:pic>
      <p:pic>
        <p:nvPicPr>
          <p:cNvPr id="11273" name="Picture 9" descr="C:\Documents and Settings\Arvind\Local Settings\Temporary Internet Files\Content.IE5\6NUX4XIJ\MMj01855880000[1].gif"/>
          <p:cNvPicPr>
            <a:picLocks noChangeAspect="1" noChangeArrowheads="1" noCrop="1"/>
          </p:cNvPicPr>
          <p:nvPr/>
        </p:nvPicPr>
        <p:blipFill>
          <a:blip r:embed="rId7" cstate="print"/>
          <a:srcRect/>
          <a:stretch>
            <a:fillRect/>
          </a:stretch>
        </p:blipFill>
        <p:spPr bwMode="auto">
          <a:xfrm>
            <a:off x="5805488" y="4848225"/>
            <a:ext cx="1698625" cy="1030288"/>
          </a:xfrm>
          <a:prstGeom prst="rect">
            <a:avLst/>
          </a:prstGeom>
          <a:noFill/>
          <a:ln w="9525">
            <a:noFill/>
            <a:miter lim="800000"/>
            <a:headEnd/>
            <a:tailEnd/>
          </a:ln>
        </p:spPr>
      </p:pic>
      <p:sp>
        <p:nvSpPr>
          <p:cNvPr id="12" name="Date Placeholder 11"/>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0"/>
          </p:nvPr>
        </p:nvSpPr>
        <p:spPr>
          <a:noFill/>
        </p:spPr>
        <p:txBody>
          <a:bodyPr/>
          <a:lstStyle/>
          <a:p>
            <a:r>
              <a:rPr lang="en-US"/>
              <a:t>L01-</a:t>
            </a:r>
            <a:fld id="{391CFEB9-CA4B-4726-959C-89CD4B341E87}" type="slidenum">
              <a:rPr lang="en-US"/>
              <a:pPr/>
              <a:t>15</a:t>
            </a:fld>
            <a:endParaRPr lang="en-US"/>
          </a:p>
        </p:txBody>
      </p:sp>
      <p:sp>
        <p:nvSpPr>
          <p:cNvPr id="18436" name="Footer Placeholder 3"/>
          <p:cNvSpPr>
            <a:spLocks noGrp="1"/>
          </p:cNvSpPr>
          <p:nvPr>
            <p:ph type="ftr" sz="quarter" idx="12"/>
          </p:nvPr>
        </p:nvSpPr>
        <p:spPr>
          <a:noFill/>
        </p:spPr>
        <p:txBody>
          <a:bodyPr/>
          <a:lstStyle/>
          <a:p>
            <a:r>
              <a:rPr lang="en-US"/>
              <a:t>http://csg.csail.mit.edu/6.375</a:t>
            </a:r>
          </a:p>
        </p:txBody>
      </p:sp>
      <p:sp>
        <p:nvSpPr>
          <p:cNvPr id="18437" name="Rectangle 2"/>
          <p:cNvSpPr>
            <a:spLocks noGrp="1" noChangeArrowheads="1"/>
          </p:cNvSpPr>
          <p:nvPr>
            <p:ph type="title" idx="4294967295"/>
          </p:nvPr>
        </p:nvSpPr>
        <p:spPr>
          <a:xfrm>
            <a:off x="628650" y="239713"/>
            <a:ext cx="8139113" cy="1279525"/>
          </a:xfrm>
        </p:spPr>
        <p:txBody>
          <a:bodyPr/>
          <a:lstStyle/>
          <a:p>
            <a:pPr eaLnBrk="1" hangingPunct="1"/>
            <a:r>
              <a:rPr lang="en-US" sz="3400" smtClean="0"/>
              <a:t>Bluespec A new way of expressing behavior</a:t>
            </a:r>
          </a:p>
        </p:txBody>
      </p:sp>
      <p:sp>
        <p:nvSpPr>
          <p:cNvPr id="1430531" name="Rectangle 3" descr="Rectangle: Click to edit Master text styles&#10;Second level&#10;Third level&#10;Fourth level&#10;Fifth level"/>
          <p:cNvSpPr>
            <a:spLocks noGrp="1" noChangeArrowheads="1"/>
          </p:cNvSpPr>
          <p:nvPr>
            <p:ph type="body" idx="4294967295"/>
          </p:nvPr>
        </p:nvSpPr>
        <p:spPr>
          <a:xfrm>
            <a:off x="609600" y="1600200"/>
            <a:ext cx="7861300" cy="4500563"/>
          </a:xfrm>
        </p:spPr>
        <p:txBody>
          <a:bodyPr/>
          <a:lstStyle/>
          <a:p>
            <a:pPr eaLnBrk="1" hangingPunct="1">
              <a:lnSpc>
                <a:spcPct val="90000"/>
              </a:lnSpc>
              <a:spcBef>
                <a:spcPct val="15000"/>
              </a:spcBef>
            </a:pPr>
            <a:r>
              <a:rPr lang="en-US" sz="2800" smtClean="0"/>
              <a:t>A formal method of composing modules with parallel interfaces (ports) </a:t>
            </a:r>
          </a:p>
          <a:p>
            <a:pPr lvl="1" eaLnBrk="1" hangingPunct="1">
              <a:lnSpc>
                <a:spcPct val="90000"/>
              </a:lnSpc>
              <a:spcBef>
                <a:spcPct val="15000"/>
              </a:spcBef>
            </a:pPr>
            <a:r>
              <a:rPr lang="en-US" sz="2400" smtClean="0"/>
              <a:t>Compiler manages muxing of ports and associated control</a:t>
            </a:r>
          </a:p>
          <a:p>
            <a:pPr eaLnBrk="1" hangingPunct="1">
              <a:lnSpc>
                <a:spcPct val="90000"/>
              </a:lnSpc>
              <a:spcBef>
                <a:spcPct val="15000"/>
              </a:spcBef>
            </a:pPr>
            <a:r>
              <a:rPr lang="en-US" sz="2800" smtClean="0"/>
              <a:t>Powerful and </a:t>
            </a:r>
            <a:r>
              <a:rPr lang="en-US" sz="2800" i="1" smtClean="0">
                <a:solidFill>
                  <a:srgbClr val="FF0000"/>
                </a:solidFill>
              </a:rPr>
              <a:t>zero-cost</a:t>
            </a:r>
            <a:r>
              <a:rPr lang="en-US" sz="2400" i="1" smtClean="0">
                <a:solidFill>
                  <a:srgbClr val="FF0000"/>
                </a:solidFill>
              </a:rPr>
              <a:t> </a:t>
            </a:r>
            <a:r>
              <a:rPr lang="en-US" sz="2400" smtClean="0"/>
              <a:t>parameterization of modules</a:t>
            </a:r>
          </a:p>
          <a:p>
            <a:pPr lvl="1" eaLnBrk="1" hangingPunct="1">
              <a:lnSpc>
                <a:spcPct val="90000"/>
              </a:lnSpc>
              <a:spcBef>
                <a:spcPct val="15000"/>
              </a:spcBef>
              <a:buClr>
                <a:schemeClr val="hlink"/>
              </a:buClr>
              <a:buSzPct val="110000"/>
              <a:buFont typeface="Wingdings" pitchFamily="-96" charset="2"/>
              <a:buBlip>
                <a:blip r:embed="rId3"/>
              </a:buBlip>
            </a:pPr>
            <a:r>
              <a:rPr lang="en-US" sz="2400" smtClean="0"/>
              <a:t>Encapsulation of C and Verilog codes using Bluespec wrappers </a:t>
            </a:r>
          </a:p>
          <a:p>
            <a:pPr lvl="1" eaLnBrk="1" hangingPunct="1">
              <a:lnSpc>
                <a:spcPct val="90000"/>
              </a:lnSpc>
              <a:spcBef>
                <a:spcPct val="15000"/>
              </a:spcBef>
            </a:pPr>
            <a:r>
              <a:rPr lang="en-US" sz="2400" smtClean="0"/>
              <a:t>Helps Transaction Level modeling</a:t>
            </a:r>
          </a:p>
        </p:txBody>
      </p:sp>
      <p:sp>
        <p:nvSpPr>
          <p:cNvPr id="1430532" name="Text Box 4"/>
          <p:cNvSpPr txBox="1">
            <a:spLocks noChangeArrowheads="1"/>
          </p:cNvSpPr>
          <p:nvPr/>
        </p:nvSpPr>
        <p:spPr bwMode="auto">
          <a:xfrm>
            <a:off x="725488" y="5278438"/>
            <a:ext cx="7999412" cy="430212"/>
          </a:xfrm>
          <a:prstGeom prst="rect">
            <a:avLst/>
          </a:prstGeom>
          <a:noFill/>
          <a:ln w="9525" algn="ctr">
            <a:solidFill>
              <a:srgbClr val="FF0000"/>
            </a:solidFill>
            <a:miter lim="800000"/>
            <a:headEnd/>
            <a:tailEnd/>
          </a:ln>
        </p:spPr>
        <p:txBody>
          <a:bodyPr>
            <a:spAutoFit/>
          </a:bodyPr>
          <a:lstStyle/>
          <a:p>
            <a:pPr eaLnBrk="1" hangingPunct="1">
              <a:lnSpc>
                <a:spcPct val="90000"/>
              </a:lnSpc>
              <a:spcBef>
                <a:spcPct val="25000"/>
              </a:spcBef>
              <a:buFont typeface="Wingdings" pitchFamily="-96" charset="2"/>
              <a:buChar char="è"/>
            </a:pPr>
            <a:r>
              <a:rPr kumimoji="1" lang="en-US" sz="2400" i="1">
                <a:sym typeface="Wingdings" pitchFamily="-96" charset="2"/>
              </a:rPr>
              <a:t> S</a:t>
            </a:r>
            <a:r>
              <a:rPr kumimoji="1" lang="en-US" sz="2400" i="1"/>
              <a:t>maller, simpler, clearer, more correct code</a:t>
            </a:r>
          </a:p>
        </p:txBody>
      </p:sp>
      <p:sp>
        <p:nvSpPr>
          <p:cNvPr id="1430533" name="Text Box 5"/>
          <p:cNvSpPr txBox="1">
            <a:spLocks noChangeArrowheads="1"/>
          </p:cNvSpPr>
          <p:nvPr/>
        </p:nvSpPr>
        <p:spPr bwMode="auto">
          <a:xfrm>
            <a:off x="730250" y="5849938"/>
            <a:ext cx="6513513" cy="430212"/>
          </a:xfrm>
          <a:prstGeom prst="rect">
            <a:avLst/>
          </a:prstGeom>
          <a:noFill/>
          <a:ln w="9525" algn="ctr">
            <a:solidFill>
              <a:srgbClr val="FF0000"/>
            </a:solidFill>
            <a:miter lim="800000"/>
            <a:headEnd/>
            <a:tailEnd/>
          </a:ln>
        </p:spPr>
        <p:txBody>
          <a:bodyPr>
            <a:spAutoFit/>
          </a:bodyPr>
          <a:lstStyle/>
          <a:p>
            <a:pPr eaLnBrk="1" hangingPunct="1">
              <a:lnSpc>
                <a:spcPct val="90000"/>
              </a:lnSpc>
              <a:spcBef>
                <a:spcPct val="25000"/>
              </a:spcBef>
              <a:buFont typeface="Wingdings" pitchFamily="-96" charset="2"/>
              <a:buChar char="è"/>
            </a:pPr>
            <a:r>
              <a:rPr kumimoji="1" lang="en-US" sz="2400" i="1">
                <a:sym typeface="Wingdings" pitchFamily="-96" charset="2"/>
              </a:rPr>
              <a:t> not just simulation, synthesis as well</a:t>
            </a:r>
            <a:endParaRPr kumimoji="1" lang="en-US" sz="2400" i="1"/>
          </a:p>
        </p:txBody>
      </p:sp>
      <p:sp>
        <p:nvSpPr>
          <p:cNvPr id="18441" name="Text Box 6"/>
          <p:cNvSpPr txBox="1">
            <a:spLocks noChangeArrowheads="1"/>
          </p:cNvSpPr>
          <p:nvPr/>
        </p:nvSpPr>
        <p:spPr bwMode="auto">
          <a:xfrm>
            <a:off x="738188" y="476250"/>
            <a:ext cx="1993900" cy="530225"/>
          </a:xfrm>
          <a:prstGeom prst="rect">
            <a:avLst/>
          </a:prstGeom>
          <a:solidFill>
            <a:schemeClr val="tx1"/>
          </a:solidFill>
          <a:ln w="9525">
            <a:noFill/>
            <a:miter lim="800000"/>
            <a:headEnd/>
            <a:tailEnd/>
          </a:ln>
        </p:spPr>
        <p:txBody>
          <a:bodyPr wrap="none">
            <a:spAutoFit/>
          </a:bodyPr>
          <a:lstStyle/>
          <a:p>
            <a:pPr eaLnBrk="1" hangingPunct="1">
              <a:lnSpc>
                <a:spcPct val="90000"/>
              </a:lnSpc>
              <a:spcBef>
                <a:spcPct val="25000"/>
              </a:spcBef>
              <a:buClr>
                <a:schemeClr val="bg1"/>
              </a:buClr>
              <a:buSzPct val="100000"/>
              <a:buFont typeface="Wingdings" pitchFamily="-96" charset="2"/>
              <a:buNone/>
            </a:pPr>
            <a:r>
              <a:rPr lang="en-US" sz="3200">
                <a:solidFill>
                  <a:srgbClr val="DFBD2D"/>
                </a:solidFill>
              </a:rPr>
              <a:t>Bluespec</a:t>
            </a:r>
          </a:p>
        </p:txBody>
      </p:sp>
      <p:sp>
        <p:nvSpPr>
          <p:cNvPr id="10" name="Date Placeholder 9"/>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05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053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053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05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0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0531" grpId="0" build="p"/>
      <p:bldP spid="1430532" grpId="0" animBg="1"/>
      <p:bldP spid="14305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0"/>
          </p:nvPr>
        </p:nvSpPr>
        <p:spPr>
          <a:noFill/>
        </p:spPr>
        <p:txBody>
          <a:bodyPr/>
          <a:lstStyle/>
          <a:p>
            <a:r>
              <a:rPr lang="en-US"/>
              <a:t>L01-</a:t>
            </a:r>
            <a:fld id="{74368EA6-6A89-4261-9AAF-6BA9A52C4AED}" type="slidenum">
              <a:rPr lang="en-US"/>
              <a:pPr/>
              <a:t>16</a:t>
            </a:fld>
            <a:endParaRPr lang="en-US"/>
          </a:p>
        </p:txBody>
      </p:sp>
      <p:sp>
        <p:nvSpPr>
          <p:cNvPr id="19460" name="Footer Placeholder 3"/>
          <p:cNvSpPr>
            <a:spLocks noGrp="1"/>
          </p:cNvSpPr>
          <p:nvPr>
            <p:ph type="ftr" sz="quarter" idx="12"/>
          </p:nvPr>
        </p:nvSpPr>
        <p:spPr>
          <a:noFill/>
        </p:spPr>
        <p:txBody>
          <a:bodyPr/>
          <a:lstStyle/>
          <a:p>
            <a:r>
              <a:rPr lang="en-US"/>
              <a:t>http://csg.csail.mit.edu/6.375</a:t>
            </a:r>
          </a:p>
        </p:txBody>
      </p:sp>
      <p:sp>
        <p:nvSpPr>
          <p:cNvPr id="19461" name="Rectangle 2"/>
          <p:cNvSpPr>
            <a:spLocks noGrp="1" noChangeArrowheads="1"/>
          </p:cNvSpPr>
          <p:nvPr>
            <p:ph type="title" idx="4294967295"/>
          </p:nvPr>
        </p:nvSpPr>
        <p:spPr/>
        <p:txBody>
          <a:bodyPr/>
          <a:lstStyle/>
          <a:p>
            <a:pPr eaLnBrk="1" hangingPunct="1"/>
            <a:r>
              <a:rPr lang="en-US" altLang="zh-TW" sz="3200" smtClean="0">
                <a:ea typeface="新細明體" charset="-120"/>
              </a:rPr>
              <a:t>IP Reuse via parameterized modules</a:t>
            </a:r>
            <a:br>
              <a:rPr lang="en-US" altLang="zh-TW" sz="3200" smtClean="0">
                <a:ea typeface="新細明體" charset="-120"/>
              </a:rPr>
            </a:br>
            <a:r>
              <a:rPr lang="en-US" altLang="zh-TW" sz="2800" i="1" smtClean="0">
                <a:ea typeface="新細明體" charset="-120"/>
              </a:rPr>
              <a:t>Example OFDM based protocols</a:t>
            </a:r>
          </a:p>
        </p:txBody>
      </p:sp>
      <p:sp>
        <p:nvSpPr>
          <p:cNvPr id="19462" name="Content Placeholder 209" descr="Rectangle: Click to edit Master text styles&#10;Second level&#10;Third level&#10;Fourth level&#10;Fifth level"/>
          <p:cNvSpPr>
            <a:spLocks noGrp="1"/>
          </p:cNvSpPr>
          <p:nvPr>
            <p:ph idx="4294967295"/>
          </p:nvPr>
        </p:nvSpPr>
        <p:spPr/>
        <p:txBody>
          <a:bodyPr/>
          <a:lstStyle/>
          <a:p>
            <a:pPr eaLnBrk="1" hangingPunct="1"/>
            <a:endParaRPr lang="en-US" smtClean="0"/>
          </a:p>
        </p:txBody>
      </p:sp>
      <p:sp>
        <p:nvSpPr>
          <p:cNvPr id="1446915" name="Rectangle 3" descr="Rectangle: Click to edit Master text styles&#10;Second level&#10;Third level&#10;Fourth level&#10;Fifth level"/>
          <p:cNvSpPr>
            <a:spLocks noChangeArrowheads="1"/>
          </p:cNvSpPr>
          <p:nvPr/>
        </p:nvSpPr>
        <p:spPr bwMode="auto">
          <a:xfrm>
            <a:off x="114300" y="3992563"/>
            <a:ext cx="7486650" cy="2184400"/>
          </a:xfrm>
          <a:prstGeom prst="rect">
            <a:avLst/>
          </a:prstGeom>
          <a:solidFill>
            <a:schemeClr val="folHlink"/>
          </a:solidFill>
          <a:ln w="9525">
            <a:noFill/>
            <a:miter lim="800000"/>
            <a:headEnd/>
            <a:tailEnd/>
          </a:ln>
        </p:spPr>
        <p:txBody>
          <a:bodyPr/>
          <a:lstStyle/>
          <a:p>
            <a:pPr marL="342900" indent="-342900" eaLnBrk="1" hangingPunct="1">
              <a:spcBef>
                <a:spcPct val="20000"/>
              </a:spcBef>
              <a:buClr>
                <a:schemeClr val="hlink"/>
              </a:buClr>
              <a:buSzPct val="110000"/>
              <a:buFont typeface="Wingdings" pitchFamily="-96" charset="2"/>
              <a:buNone/>
            </a:pPr>
            <a:endParaRPr lang="en-US" altLang="zh-TW" sz="2800">
              <a:ea typeface="新細明體" charset="-120"/>
            </a:endParaRPr>
          </a:p>
        </p:txBody>
      </p:sp>
      <p:sp>
        <p:nvSpPr>
          <p:cNvPr id="19464" name="Text Box 4"/>
          <p:cNvSpPr txBox="1">
            <a:spLocks noChangeArrowheads="1"/>
          </p:cNvSpPr>
          <p:nvPr/>
        </p:nvSpPr>
        <p:spPr bwMode="auto">
          <a:xfrm>
            <a:off x="-44450" y="1806575"/>
            <a:ext cx="485775" cy="274638"/>
          </a:xfrm>
          <a:prstGeom prst="rect">
            <a:avLst/>
          </a:prstGeom>
          <a:noFill/>
          <a:ln w="9525">
            <a:noFill/>
            <a:miter lim="800000"/>
            <a:headEnd/>
            <a:tailEnd/>
          </a:ln>
        </p:spPr>
        <p:txBody>
          <a:bodyPr wrap="none">
            <a:spAutoFit/>
          </a:bodyPr>
          <a:lstStyle/>
          <a:p>
            <a:pPr eaLnBrk="1" hangingPunct="1"/>
            <a:r>
              <a:rPr kumimoji="1" lang="en-US" altLang="zh-TW" sz="1200">
                <a:latin typeface="Tahoma" pitchFamily="-96" charset="0"/>
                <a:ea typeface="新細明體" charset="-120"/>
              </a:rPr>
              <a:t>MAC</a:t>
            </a:r>
          </a:p>
        </p:txBody>
      </p:sp>
      <p:sp>
        <p:nvSpPr>
          <p:cNvPr id="19465" name="Text Box 5"/>
          <p:cNvSpPr txBox="1">
            <a:spLocks noChangeArrowheads="1"/>
          </p:cNvSpPr>
          <p:nvPr/>
        </p:nvSpPr>
        <p:spPr bwMode="auto">
          <a:xfrm>
            <a:off x="-46038" y="2943225"/>
            <a:ext cx="485776" cy="274638"/>
          </a:xfrm>
          <a:prstGeom prst="rect">
            <a:avLst/>
          </a:prstGeom>
          <a:noFill/>
          <a:ln w="9525">
            <a:noFill/>
            <a:miter lim="800000"/>
            <a:headEnd/>
            <a:tailEnd/>
          </a:ln>
        </p:spPr>
        <p:txBody>
          <a:bodyPr wrap="none">
            <a:spAutoFit/>
          </a:bodyPr>
          <a:lstStyle/>
          <a:p>
            <a:pPr eaLnBrk="1" hangingPunct="1"/>
            <a:r>
              <a:rPr kumimoji="1" lang="en-US" altLang="zh-TW" sz="1200">
                <a:latin typeface="Tahoma" pitchFamily="-96" charset="0"/>
                <a:ea typeface="新細明體" charset="-120"/>
              </a:rPr>
              <a:t>MAC</a:t>
            </a:r>
          </a:p>
        </p:txBody>
      </p:sp>
      <p:sp>
        <p:nvSpPr>
          <p:cNvPr id="19466" name="Rectangle 6"/>
          <p:cNvSpPr>
            <a:spLocks noChangeArrowheads="1"/>
          </p:cNvSpPr>
          <p:nvPr/>
        </p:nvSpPr>
        <p:spPr bwMode="auto">
          <a:xfrm>
            <a:off x="7696200" y="3505200"/>
            <a:ext cx="141288" cy="173038"/>
          </a:xfrm>
          <a:prstGeom prst="rect">
            <a:avLst/>
          </a:prstGeom>
          <a:solidFill>
            <a:schemeClr val="accent1"/>
          </a:solidFill>
          <a:ln w="9525">
            <a:solidFill>
              <a:schemeClr val="tx1"/>
            </a:solidFill>
            <a:miter lim="800000"/>
            <a:headEnd/>
            <a:tailEnd/>
          </a:ln>
        </p:spPr>
        <p:txBody>
          <a:bodyPr wrap="none"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467" name="Text Box 7"/>
          <p:cNvSpPr txBox="1">
            <a:spLocks noChangeArrowheads="1"/>
          </p:cNvSpPr>
          <p:nvPr/>
        </p:nvSpPr>
        <p:spPr bwMode="auto">
          <a:xfrm>
            <a:off x="7848600" y="3459163"/>
            <a:ext cx="1311275" cy="274637"/>
          </a:xfrm>
          <a:prstGeom prst="rect">
            <a:avLst/>
          </a:prstGeom>
          <a:noFill/>
          <a:ln w="9525">
            <a:noFill/>
            <a:miter lim="800000"/>
            <a:headEnd/>
            <a:tailEnd/>
          </a:ln>
        </p:spPr>
        <p:txBody>
          <a:bodyPr wrap="none">
            <a:spAutoFit/>
          </a:bodyPr>
          <a:lstStyle/>
          <a:p>
            <a:pPr eaLnBrk="1" hangingPunct="1"/>
            <a:r>
              <a:rPr kumimoji="1" lang="en-US" altLang="zh-TW" sz="1200">
                <a:latin typeface="Tahoma" pitchFamily="-96" charset="0"/>
                <a:ea typeface="新細明體" charset="-120"/>
              </a:rPr>
              <a:t>standard specific</a:t>
            </a:r>
          </a:p>
        </p:txBody>
      </p:sp>
      <p:sp>
        <p:nvSpPr>
          <p:cNvPr id="19468" name="Rectangle 8"/>
          <p:cNvSpPr>
            <a:spLocks noChangeArrowheads="1"/>
          </p:cNvSpPr>
          <p:nvPr/>
        </p:nvSpPr>
        <p:spPr bwMode="auto">
          <a:xfrm>
            <a:off x="7807325" y="3752850"/>
            <a:ext cx="141288" cy="173038"/>
          </a:xfrm>
          <a:prstGeom prst="rect">
            <a:avLst/>
          </a:prstGeom>
          <a:solidFill>
            <a:schemeClr val="bg1"/>
          </a:solidFill>
          <a:ln w="9525">
            <a:solidFill>
              <a:schemeClr val="tx1"/>
            </a:solidFill>
            <a:miter lim="800000"/>
            <a:headEnd/>
            <a:tailEnd/>
          </a:ln>
        </p:spPr>
        <p:txBody>
          <a:bodyPr wrap="none"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469" name="Text Box 9"/>
          <p:cNvSpPr txBox="1">
            <a:spLocks noChangeArrowheads="1"/>
          </p:cNvSpPr>
          <p:nvPr/>
        </p:nvSpPr>
        <p:spPr bwMode="auto">
          <a:xfrm>
            <a:off x="7959725" y="3790950"/>
            <a:ext cx="1017588" cy="244475"/>
          </a:xfrm>
          <a:prstGeom prst="rect">
            <a:avLst/>
          </a:prstGeom>
          <a:noFill/>
          <a:ln w="9525">
            <a:noFill/>
            <a:miter lim="800000"/>
            <a:headEnd/>
            <a:tailEnd/>
          </a:ln>
        </p:spPr>
        <p:txBody>
          <a:bodyPr wrap="none">
            <a:spAutoFit/>
          </a:bodyPr>
          <a:lstStyle/>
          <a:p>
            <a:pPr eaLnBrk="1" hangingPunct="1"/>
            <a:r>
              <a:rPr kumimoji="1" lang="en-US" altLang="zh-TW" sz="1000">
                <a:latin typeface="Tahoma" pitchFamily="-96" charset="0"/>
                <a:ea typeface="新細明體" charset="-120"/>
              </a:rPr>
              <a:t>potential reuse</a:t>
            </a:r>
          </a:p>
        </p:txBody>
      </p:sp>
      <p:grpSp>
        <p:nvGrpSpPr>
          <p:cNvPr id="19470" name="Group 10"/>
          <p:cNvGrpSpPr>
            <a:grpSpLocks/>
          </p:cNvGrpSpPr>
          <p:nvPr/>
        </p:nvGrpSpPr>
        <p:grpSpPr bwMode="auto">
          <a:xfrm>
            <a:off x="388938" y="1614488"/>
            <a:ext cx="8378825" cy="2024062"/>
            <a:chOff x="411" y="1003"/>
            <a:chExt cx="4765" cy="1180"/>
          </a:xfrm>
        </p:grpSpPr>
        <p:sp>
          <p:nvSpPr>
            <p:cNvPr id="19490" name="Line 11"/>
            <p:cNvSpPr>
              <a:spLocks noChangeShapeType="1"/>
            </p:cNvSpPr>
            <p:nvPr/>
          </p:nvSpPr>
          <p:spPr bwMode="auto">
            <a:xfrm>
              <a:off x="738" y="2001"/>
              <a:ext cx="0" cy="145"/>
            </a:xfrm>
            <a:prstGeom prst="line">
              <a:avLst/>
            </a:prstGeom>
            <a:noFill/>
            <a:ln w="9525">
              <a:solidFill>
                <a:schemeClr val="tx1"/>
              </a:solidFill>
              <a:round/>
              <a:headEnd/>
              <a:tailEnd/>
            </a:ln>
          </p:spPr>
          <p:txBody>
            <a:bodyPr/>
            <a:lstStyle/>
            <a:p>
              <a:endParaRPr lang="en-US"/>
            </a:p>
          </p:txBody>
        </p:sp>
        <p:sp>
          <p:nvSpPr>
            <p:cNvPr id="19491" name="Rectangle 12"/>
            <p:cNvSpPr>
              <a:spLocks noChangeArrowheads="1"/>
            </p:cNvSpPr>
            <p:nvPr/>
          </p:nvSpPr>
          <p:spPr bwMode="auto">
            <a:xfrm flipH="1">
              <a:off x="1066" y="1010"/>
              <a:ext cx="357" cy="369"/>
            </a:xfrm>
            <a:prstGeom prst="rect">
              <a:avLst/>
            </a:prstGeom>
            <a:solidFill>
              <a:schemeClr val="bg1"/>
            </a:solidFill>
            <a:ln w="9525">
              <a:solidFill>
                <a:schemeClr val="tx1"/>
              </a:solidFill>
              <a:miter lim="800000"/>
              <a:headEnd/>
              <a:tailEnd/>
            </a:ln>
          </p:spPr>
          <p:txBody>
            <a:bodyPr wrap="none" anchor="ctr"/>
            <a:lstStyle/>
            <a:p>
              <a:pPr algn="ctr" eaLnBrk="1" hangingPunct="1"/>
              <a:r>
                <a:rPr kumimoji="1" lang="en-US" altLang="zh-TW" sz="1000">
                  <a:latin typeface="Tahoma" pitchFamily="-96" charset="0"/>
                  <a:ea typeface="新細明體" charset="-120"/>
                </a:rPr>
                <a:t>Scrambler</a:t>
              </a:r>
            </a:p>
          </p:txBody>
        </p:sp>
        <p:sp>
          <p:nvSpPr>
            <p:cNvPr id="19492" name="Rectangle 13"/>
            <p:cNvSpPr>
              <a:spLocks noChangeArrowheads="1"/>
            </p:cNvSpPr>
            <p:nvPr/>
          </p:nvSpPr>
          <p:spPr bwMode="auto">
            <a:xfrm flipH="1">
              <a:off x="1572" y="1010"/>
              <a:ext cx="358" cy="369"/>
            </a:xfrm>
            <a:prstGeom prst="rect">
              <a:avLst/>
            </a:prstGeom>
            <a:solidFill>
              <a:schemeClr val="bg1"/>
            </a:solidFill>
            <a:ln w="9525">
              <a:solidFill>
                <a:schemeClr val="tx1"/>
              </a:solidFill>
              <a:miter lim="800000"/>
              <a:headEnd/>
              <a:tailEnd/>
            </a:ln>
          </p:spPr>
          <p:txBody>
            <a:bodyPr wrap="none" anchor="ctr"/>
            <a:lstStyle/>
            <a:p>
              <a:pPr algn="ctr" eaLnBrk="1" hangingPunct="1"/>
              <a:r>
                <a:rPr kumimoji="1" lang="en-US" altLang="zh-TW" sz="1000">
                  <a:latin typeface="Tahoma" pitchFamily="-96" charset="0"/>
                  <a:ea typeface="新細明體" charset="-120"/>
                </a:rPr>
                <a:t>FEC</a:t>
              </a:r>
            </a:p>
            <a:p>
              <a:pPr algn="ctr" eaLnBrk="1" hangingPunct="1"/>
              <a:r>
                <a:rPr kumimoji="1" lang="en-US" altLang="zh-TW" sz="1000">
                  <a:latin typeface="Tahoma" pitchFamily="-96" charset="0"/>
                  <a:ea typeface="新細明體" charset="-120"/>
                </a:rPr>
                <a:t>Encoder</a:t>
              </a:r>
            </a:p>
          </p:txBody>
        </p:sp>
        <p:sp>
          <p:nvSpPr>
            <p:cNvPr id="19493" name="Rectangle 14"/>
            <p:cNvSpPr>
              <a:spLocks noChangeArrowheads="1"/>
            </p:cNvSpPr>
            <p:nvPr/>
          </p:nvSpPr>
          <p:spPr bwMode="auto">
            <a:xfrm flipH="1">
              <a:off x="2079" y="1010"/>
              <a:ext cx="357" cy="369"/>
            </a:xfrm>
            <a:prstGeom prst="rect">
              <a:avLst/>
            </a:prstGeom>
            <a:solidFill>
              <a:schemeClr val="bg1"/>
            </a:solidFill>
            <a:ln w="9525">
              <a:solidFill>
                <a:schemeClr val="tx1"/>
              </a:solidFill>
              <a:miter lim="800000"/>
              <a:headEnd/>
              <a:tailEnd/>
            </a:ln>
          </p:spPr>
          <p:txBody>
            <a:bodyPr wrap="none" anchor="ctr"/>
            <a:lstStyle/>
            <a:p>
              <a:pPr algn="ctr" eaLnBrk="1" hangingPunct="1"/>
              <a:r>
                <a:rPr kumimoji="1" lang="en-US" altLang="zh-TW" sz="1000">
                  <a:latin typeface="Tahoma" pitchFamily="-96" charset="0"/>
                  <a:ea typeface="新細明體" charset="-120"/>
                </a:rPr>
                <a:t>Interleaver</a:t>
              </a:r>
            </a:p>
          </p:txBody>
        </p:sp>
        <p:sp>
          <p:nvSpPr>
            <p:cNvPr id="19494" name="Rectangle 15"/>
            <p:cNvSpPr>
              <a:spLocks noChangeArrowheads="1"/>
            </p:cNvSpPr>
            <p:nvPr/>
          </p:nvSpPr>
          <p:spPr bwMode="auto">
            <a:xfrm flipH="1">
              <a:off x="2585" y="1010"/>
              <a:ext cx="357" cy="369"/>
            </a:xfrm>
            <a:prstGeom prst="rect">
              <a:avLst/>
            </a:prstGeom>
            <a:solidFill>
              <a:schemeClr val="bg1"/>
            </a:solidFill>
            <a:ln w="9525">
              <a:solidFill>
                <a:schemeClr val="tx1"/>
              </a:solidFill>
              <a:miter lim="800000"/>
              <a:headEnd/>
              <a:tailEnd/>
            </a:ln>
          </p:spPr>
          <p:txBody>
            <a:bodyPr wrap="none" anchor="ctr"/>
            <a:lstStyle/>
            <a:p>
              <a:pPr algn="ctr" eaLnBrk="1" hangingPunct="1"/>
              <a:r>
                <a:rPr kumimoji="1" lang="en-US" altLang="zh-TW" sz="1000">
                  <a:latin typeface="Tahoma" pitchFamily="-96" charset="0"/>
                  <a:ea typeface="新細明體" charset="-120"/>
                </a:rPr>
                <a:t>Mapper</a:t>
              </a:r>
            </a:p>
          </p:txBody>
        </p:sp>
        <p:sp>
          <p:nvSpPr>
            <p:cNvPr id="19495" name="Rectangle 16"/>
            <p:cNvSpPr>
              <a:spLocks noChangeArrowheads="1"/>
            </p:cNvSpPr>
            <p:nvPr/>
          </p:nvSpPr>
          <p:spPr bwMode="auto">
            <a:xfrm flipH="1">
              <a:off x="3091" y="1010"/>
              <a:ext cx="358" cy="369"/>
            </a:xfrm>
            <a:prstGeom prst="rect">
              <a:avLst/>
            </a:prstGeom>
            <a:solidFill>
              <a:schemeClr val="bg1"/>
            </a:solidFill>
            <a:ln w="9525">
              <a:solidFill>
                <a:schemeClr val="tx1"/>
              </a:solidFill>
              <a:miter lim="800000"/>
              <a:headEnd/>
              <a:tailEnd/>
            </a:ln>
          </p:spPr>
          <p:txBody>
            <a:bodyPr wrap="none" anchor="ctr"/>
            <a:lstStyle/>
            <a:p>
              <a:pPr algn="ctr" eaLnBrk="1" hangingPunct="1"/>
              <a:r>
                <a:rPr kumimoji="1" lang="en-US" altLang="zh-TW" sz="1000">
                  <a:latin typeface="Tahoma" pitchFamily="-96" charset="0"/>
                  <a:ea typeface="新細明體" charset="-120"/>
                </a:rPr>
                <a:t>Pilot &amp;</a:t>
              </a:r>
            </a:p>
            <a:p>
              <a:pPr algn="ctr" eaLnBrk="1" hangingPunct="1"/>
              <a:r>
                <a:rPr kumimoji="1" lang="en-US" altLang="zh-TW" sz="1000">
                  <a:latin typeface="Tahoma" pitchFamily="-96" charset="0"/>
                  <a:ea typeface="新細明體" charset="-120"/>
                </a:rPr>
                <a:t>Guard</a:t>
              </a:r>
            </a:p>
            <a:p>
              <a:pPr algn="ctr" eaLnBrk="1" hangingPunct="1"/>
              <a:r>
                <a:rPr kumimoji="1" lang="en-US" altLang="zh-TW" sz="1000">
                  <a:latin typeface="Tahoma" pitchFamily="-96" charset="0"/>
                  <a:ea typeface="新細明體" charset="-120"/>
                </a:rPr>
                <a:t>Insertion</a:t>
              </a:r>
            </a:p>
          </p:txBody>
        </p:sp>
        <p:sp>
          <p:nvSpPr>
            <p:cNvPr id="19496" name="Rectangle 17"/>
            <p:cNvSpPr>
              <a:spLocks noChangeArrowheads="1"/>
            </p:cNvSpPr>
            <p:nvPr/>
          </p:nvSpPr>
          <p:spPr bwMode="auto">
            <a:xfrm flipH="1">
              <a:off x="3597" y="1003"/>
              <a:ext cx="358" cy="370"/>
            </a:xfrm>
            <a:prstGeom prst="rect">
              <a:avLst/>
            </a:prstGeom>
            <a:solidFill>
              <a:schemeClr val="bg1"/>
            </a:solidFill>
            <a:ln w="9525">
              <a:solidFill>
                <a:schemeClr val="tx1"/>
              </a:solidFill>
              <a:miter lim="800000"/>
              <a:headEnd/>
              <a:tailEnd/>
            </a:ln>
          </p:spPr>
          <p:txBody>
            <a:bodyPr wrap="none" anchor="ctr"/>
            <a:lstStyle/>
            <a:p>
              <a:pPr algn="ctr" eaLnBrk="1" hangingPunct="1"/>
              <a:r>
                <a:rPr kumimoji="1" lang="en-US" altLang="zh-TW" sz="1000">
                  <a:latin typeface="Tahoma" pitchFamily="-96" charset="0"/>
                  <a:ea typeface="新細明體" charset="-120"/>
                </a:rPr>
                <a:t>IFFT</a:t>
              </a:r>
            </a:p>
          </p:txBody>
        </p:sp>
        <p:sp>
          <p:nvSpPr>
            <p:cNvPr id="19497" name="Rectangle 18"/>
            <p:cNvSpPr>
              <a:spLocks noChangeArrowheads="1"/>
            </p:cNvSpPr>
            <p:nvPr/>
          </p:nvSpPr>
          <p:spPr bwMode="auto">
            <a:xfrm flipH="1">
              <a:off x="4104" y="1003"/>
              <a:ext cx="357" cy="370"/>
            </a:xfrm>
            <a:prstGeom prst="rect">
              <a:avLst/>
            </a:prstGeom>
            <a:solidFill>
              <a:schemeClr val="bg1"/>
            </a:solidFill>
            <a:ln w="9525">
              <a:solidFill>
                <a:schemeClr val="tx1"/>
              </a:solidFill>
              <a:miter lim="800000"/>
              <a:headEnd/>
              <a:tailEnd/>
            </a:ln>
          </p:spPr>
          <p:txBody>
            <a:bodyPr wrap="none" anchor="ctr"/>
            <a:lstStyle/>
            <a:p>
              <a:pPr algn="ctr" eaLnBrk="1" hangingPunct="1"/>
              <a:r>
                <a:rPr kumimoji="1" lang="en-US" altLang="zh-TW" sz="1000">
                  <a:latin typeface="Tahoma" pitchFamily="-96" charset="0"/>
                  <a:ea typeface="新細明體" charset="-120"/>
                </a:rPr>
                <a:t>CP</a:t>
              </a:r>
            </a:p>
            <a:p>
              <a:pPr algn="ctr" eaLnBrk="1" hangingPunct="1"/>
              <a:r>
                <a:rPr kumimoji="1" lang="en-US" altLang="zh-TW" sz="1000">
                  <a:latin typeface="Tahoma" pitchFamily="-96" charset="0"/>
                  <a:ea typeface="新細明體" charset="-120"/>
                </a:rPr>
                <a:t>Insertion</a:t>
              </a:r>
            </a:p>
          </p:txBody>
        </p:sp>
        <p:sp>
          <p:nvSpPr>
            <p:cNvPr id="19498" name="Rectangle 19"/>
            <p:cNvSpPr>
              <a:spLocks noChangeArrowheads="1"/>
            </p:cNvSpPr>
            <p:nvPr/>
          </p:nvSpPr>
          <p:spPr bwMode="auto">
            <a:xfrm flipH="1">
              <a:off x="1066" y="1645"/>
              <a:ext cx="357" cy="369"/>
            </a:xfrm>
            <a:prstGeom prst="rect">
              <a:avLst/>
            </a:prstGeom>
            <a:solidFill>
              <a:schemeClr val="bg1"/>
            </a:solidFill>
            <a:ln w="9525">
              <a:solidFill>
                <a:schemeClr val="tx1"/>
              </a:solidFill>
              <a:miter lim="800000"/>
              <a:headEnd/>
              <a:tailEnd/>
            </a:ln>
          </p:spPr>
          <p:txBody>
            <a:bodyPr wrap="none" anchor="ctr"/>
            <a:lstStyle/>
            <a:p>
              <a:pPr algn="ctr" eaLnBrk="1" hangingPunct="1"/>
              <a:r>
                <a:rPr kumimoji="1" lang="en-US" altLang="zh-TW" sz="1000">
                  <a:latin typeface="Tahoma" pitchFamily="-96" charset="0"/>
                  <a:ea typeface="新細明體" charset="-120"/>
                </a:rPr>
                <a:t>De-</a:t>
              </a:r>
            </a:p>
            <a:p>
              <a:pPr algn="ctr" eaLnBrk="1" hangingPunct="1"/>
              <a:r>
                <a:rPr kumimoji="1" lang="en-US" altLang="zh-TW" sz="1000">
                  <a:latin typeface="Tahoma" pitchFamily="-96" charset="0"/>
                  <a:ea typeface="新細明體" charset="-120"/>
                </a:rPr>
                <a:t>Scrambler</a:t>
              </a:r>
            </a:p>
          </p:txBody>
        </p:sp>
        <p:sp>
          <p:nvSpPr>
            <p:cNvPr id="19499" name="Rectangle 20"/>
            <p:cNvSpPr>
              <a:spLocks noChangeArrowheads="1"/>
            </p:cNvSpPr>
            <p:nvPr/>
          </p:nvSpPr>
          <p:spPr bwMode="auto">
            <a:xfrm flipH="1">
              <a:off x="1572" y="1645"/>
              <a:ext cx="358" cy="369"/>
            </a:xfrm>
            <a:prstGeom prst="rect">
              <a:avLst/>
            </a:prstGeom>
            <a:solidFill>
              <a:schemeClr val="bg1"/>
            </a:solidFill>
            <a:ln w="9525">
              <a:solidFill>
                <a:schemeClr val="tx1"/>
              </a:solidFill>
              <a:miter lim="800000"/>
              <a:headEnd/>
              <a:tailEnd/>
            </a:ln>
          </p:spPr>
          <p:txBody>
            <a:bodyPr wrap="none" anchor="ctr"/>
            <a:lstStyle/>
            <a:p>
              <a:pPr algn="ctr" eaLnBrk="1" hangingPunct="1"/>
              <a:r>
                <a:rPr kumimoji="1" lang="en-US" altLang="zh-TW" sz="1000">
                  <a:latin typeface="Tahoma" pitchFamily="-96" charset="0"/>
                  <a:ea typeface="新細明體" charset="-120"/>
                </a:rPr>
                <a:t>FEC</a:t>
              </a:r>
            </a:p>
            <a:p>
              <a:pPr algn="ctr" eaLnBrk="1" hangingPunct="1"/>
              <a:r>
                <a:rPr kumimoji="1" lang="en-US" altLang="zh-TW" sz="1000">
                  <a:latin typeface="Tahoma" pitchFamily="-96" charset="0"/>
                  <a:ea typeface="新細明體" charset="-120"/>
                </a:rPr>
                <a:t>Decoder</a:t>
              </a:r>
            </a:p>
          </p:txBody>
        </p:sp>
        <p:sp>
          <p:nvSpPr>
            <p:cNvPr id="19500" name="Rectangle 21"/>
            <p:cNvSpPr>
              <a:spLocks noChangeArrowheads="1"/>
            </p:cNvSpPr>
            <p:nvPr/>
          </p:nvSpPr>
          <p:spPr bwMode="auto">
            <a:xfrm flipH="1">
              <a:off x="2079" y="1645"/>
              <a:ext cx="357" cy="369"/>
            </a:xfrm>
            <a:prstGeom prst="rect">
              <a:avLst/>
            </a:prstGeom>
            <a:solidFill>
              <a:schemeClr val="bg1"/>
            </a:solidFill>
            <a:ln w="9525">
              <a:solidFill>
                <a:schemeClr val="tx1"/>
              </a:solidFill>
              <a:miter lim="800000"/>
              <a:headEnd/>
              <a:tailEnd/>
            </a:ln>
          </p:spPr>
          <p:txBody>
            <a:bodyPr wrap="none" anchor="ctr"/>
            <a:lstStyle/>
            <a:p>
              <a:pPr algn="ctr" eaLnBrk="1" hangingPunct="1"/>
              <a:r>
                <a:rPr kumimoji="1" lang="en-US" altLang="zh-TW" sz="1000">
                  <a:latin typeface="Tahoma" pitchFamily="-96" charset="0"/>
                  <a:ea typeface="新細明體" charset="-120"/>
                </a:rPr>
                <a:t>De-</a:t>
              </a:r>
            </a:p>
            <a:p>
              <a:pPr algn="ctr" eaLnBrk="1" hangingPunct="1"/>
              <a:r>
                <a:rPr kumimoji="1" lang="en-US" altLang="zh-TW" sz="1000">
                  <a:latin typeface="Tahoma" pitchFamily="-96" charset="0"/>
                  <a:ea typeface="新細明體" charset="-120"/>
                </a:rPr>
                <a:t>Interleaver</a:t>
              </a:r>
            </a:p>
          </p:txBody>
        </p:sp>
        <p:sp>
          <p:nvSpPr>
            <p:cNvPr id="19501" name="Rectangle 22"/>
            <p:cNvSpPr>
              <a:spLocks noChangeArrowheads="1"/>
            </p:cNvSpPr>
            <p:nvPr/>
          </p:nvSpPr>
          <p:spPr bwMode="auto">
            <a:xfrm flipH="1">
              <a:off x="2585" y="1645"/>
              <a:ext cx="357" cy="369"/>
            </a:xfrm>
            <a:prstGeom prst="rect">
              <a:avLst/>
            </a:prstGeom>
            <a:solidFill>
              <a:schemeClr val="bg1"/>
            </a:solidFill>
            <a:ln w="9525">
              <a:solidFill>
                <a:schemeClr val="tx1"/>
              </a:solidFill>
              <a:miter lim="800000"/>
              <a:headEnd/>
              <a:tailEnd/>
            </a:ln>
          </p:spPr>
          <p:txBody>
            <a:bodyPr wrap="none" anchor="ctr"/>
            <a:lstStyle/>
            <a:p>
              <a:pPr algn="ctr" eaLnBrk="1" hangingPunct="1"/>
              <a:r>
                <a:rPr kumimoji="1" lang="en-US" altLang="zh-TW" sz="1000">
                  <a:latin typeface="Tahoma" pitchFamily="-96" charset="0"/>
                  <a:ea typeface="新細明體" charset="-120"/>
                </a:rPr>
                <a:t>De-</a:t>
              </a:r>
            </a:p>
            <a:p>
              <a:pPr algn="ctr" eaLnBrk="1" hangingPunct="1"/>
              <a:r>
                <a:rPr kumimoji="1" lang="en-US" altLang="zh-TW" sz="1000">
                  <a:latin typeface="Tahoma" pitchFamily="-96" charset="0"/>
                  <a:ea typeface="新細明體" charset="-120"/>
                </a:rPr>
                <a:t>Mapper</a:t>
              </a:r>
            </a:p>
          </p:txBody>
        </p:sp>
        <p:sp>
          <p:nvSpPr>
            <p:cNvPr id="19502" name="Rectangle 23"/>
            <p:cNvSpPr>
              <a:spLocks noChangeArrowheads="1"/>
            </p:cNvSpPr>
            <p:nvPr/>
          </p:nvSpPr>
          <p:spPr bwMode="auto">
            <a:xfrm flipH="1">
              <a:off x="3091" y="1645"/>
              <a:ext cx="358" cy="369"/>
            </a:xfrm>
            <a:prstGeom prst="rect">
              <a:avLst/>
            </a:prstGeom>
            <a:solidFill>
              <a:schemeClr val="bg1"/>
            </a:solidFill>
            <a:ln w="9525">
              <a:solidFill>
                <a:schemeClr val="tx1"/>
              </a:solidFill>
              <a:miter lim="800000"/>
              <a:headEnd/>
              <a:tailEnd/>
            </a:ln>
          </p:spPr>
          <p:txBody>
            <a:bodyPr wrap="none" anchor="ctr"/>
            <a:lstStyle/>
            <a:p>
              <a:pPr algn="ctr" eaLnBrk="1" hangingPunct="1"/>
              <a:r>
                <a:rPr kumimoji="1" lang="en-US" altLang="zh-TW" sz="1000">
                  <a:latin typeface="Tahoma" pitchFamily="-96" charset="0"/>
                  <a:ea typeface="新細明體" charset="-120"/>
                </a:rPr>
                <a:t>Channel</a:t>
              </a:r>
            </a:p>
            <a:p>
              <a:pPr algn="ctr" eaLnBrk="1" hangingPunct="1"/>
              <a:r>
                <a:rPr kumimoji="1" lang="en-US" altLang="zh-TW" sz="1000">
                  <a:latin typeface="Tahoma" pitchFamily="-96" charset="0"/>
                  <a:ea typeface="新細明體" charset="-120"/>
                </a:rPr>
                <a:t>Estimater</a:t>
              </a:r>
            </a:p>
          </p:txBody>
        </p:sp>
        <p:sp>
          <p:nvSpPr>
            <p:cNvPr id="19503" name="Rectangle 24"/>
            <p:cNvSpPr>
              <a:spLocks noChangeArrowheads="1"/>
            </p:cNvSpPr>
            <p:nvPr/>
          </p:nvSpPr>
          <p:spPr bwMode="auto">
            <a:xfrm flipH="1">
              <a:off x="3597" y="1638"/>
              <a:ext cx="358" cy="370"/>
            </a:xfrm>
            <a:prstGeom prst="rect">
              <a:avLst/>
            </a:prstGeom>
            <a:solidFill>
              <a:schemeClr val="bg1"/>
            </a:solidFill>
            <a:ln w="9525">
              <a:solidFill>
                <a:schemeClr val="tx1"/>
              </a:solidFill>
              <a:miter lim="800000"/>
              <a:headEnd/>
              <a:tailEnd/>
            </a:ln>
          </p:spPr>
          <p:txBody>
            <a:bodyPr wrap="none" anchor="ctr"/>
            <a:lstStyle/>
            <a:p>
              <a:pPr algn="ctr" eaLnBrk="1" hangingPunct="1"/>
              <a:r>
                <a:rPr kumimoji="1" lang="en-US" altLang="zh-TW" sz="1000">
                  <a:latin typeface="Tahoma" pitchFamily="-96" charset="0"/>
                  <a:ea typeface="新細明體" charset="-120"/>
                </a:rPr>
                <a:t>FFT</a:t>
              </a:r>
            </a:p>
          </p:txBody>
        </p:sp>
        <p:sp>
          <p:nvSpPr>
            <p:cNvPr id="19504" name="Rectangle 25"/>
            <p:cNvSpPr>
              <a:spLocks noChangeArrowheads="1"/>
            </p:cNvSpPr>
            <p:nvPr/>
          </p:nvSpPr>
          <p:spPr bwMode="auto">
            <a:xfrm flipH="1">
              <a:off x="4610" y="1638"/>
              <a:ext cx="417" cy="370"/>
            </a:xfrm>
            <a:prstGeom prst="rect">
              <a:avLst/>
            </a:prstGeom>
            <a:solidFill>
              <a:schemeClr val="bg1"/>
            </a:solidFill>
            <a:ln w="9525">
              <a:solidFill>
                <a:schemeClr val="tx1"/>
              </a:solidFill>
              <a:miter lim="800000"/>
              <a:headEnd/>
              <a:tailEnd/>
            </a:ln>
          </p:spPr>
          <p:txBody>
            <a:bodyPr wrap="none" anchor="ctr"/>
            <a:lstStyle/>
            <a:p>
              <a:pPr algn="ctr" eaLnBrk="1" hangingPunct="1"/>
              <a:r>
                <a:rPr kumimoji="1" lang="en-US" altLang="zh-TW" sz="1000">
                  <a:latin typeface="Tahoma" pitchFamily="-96" charset="0"/>
                  <a:ea typeface="新細明體" charset="-120"/>
                </a:rPr>
                <a:t>Synchronizer</a:t>
              </a:r>
            </a:p>
          </p:txBody>
        </p:sp>
        <p:sp>
          <p:nvSpPr>
            <p:cNvPr id="19505" name="Rectangle 26"/>
            <p:cNvSpPr>
              <a:spLocks noChangeArrowheads="1"/>
            </p:cNvSpPr>
            <p:nvPr/>
          </p:nvSpPr>
          <p:spPr bwMode="auto">
            <a:xfrm flipH="1">
              <a:off x="560" y="1017"/>
              <a:ext cx="357" cy="370"/>
            </a:xfrm>
            <a:prstGeom prst="rect">
              <a:avLst/>
            </a:prstGeom>
            <a:solidFill>
              <a:schemeClr val="accent1"/>
            </a:solidFill>
            <a:ln w="9525">
              <a:solidFill>
                <a:schemeClr val="tx1"/>
              </a:solidFill>
              <a:miter lim="800000"/>
              <a:headEnd/>
              <a:tailEnd/>
            </a:ln>
          </p:spPr>
          <p:txBody>
            <a:bodyPr wrap="none" anchor="ctr"/>
            <a:lstStyle/>
            <a:p>
              <a:pPr algn="ctr" eaLnBrk="1" hangingPunct="1"/>
              <a:r>
                <a:rPr kumimoji="1" lang="en-US" altLang="zh-TW" sz="1000">
                  <a:latin typeface="Tahoma" pitchFamily="-96" charset="0"/>
                  <a:ea typeface="新細明體" charset="-120"/>
                </a:rPr>
                <a:t>TX</a:t>
              </a:r>
            </a:p>
            <a:p>
              <a:pPr algn="ctr" eaLnBrk="1" hangingPunct="1"/>
              <a:r>
                <a:rPr kumimoji="1" lang="en-US" altLang="zh-TW" sz="1000">
                  <a:latin typeface="Tahoma" pitchFamily="-96" charset="0"/>
                  <a:ea typeface="新細明體" charset="-120"/>
                </a:rPr>
                <a:t>Controller</a:t>
              </a:r>
            </a:p>
          </p:txBody>
        </p:sp>
        <p:sp>
          <p:nvSpPr>
            <p:cNvPr id="19506" name="Rectangle 27"/>
            <p:cNvSpPr>
              <a:spLocks noChangeArrowheads="1"/>
            </p:cNvSpPr>
            <p:nvPr/>
          </p:nvSpPr>
          <p:spPr bwMode="auto">
            <a:xfrm flipH="1">
              <a:off x="560" y="1638"/>
              <a:ext cx="357" cy="370"/>
            </a:xfrm>
            <a:prstGeom prst="rect">
              <a:avLst/>
            </a:prstGeom>
            <a:solidFill>
              <a:schemeClr val="accent1"/>
            </a:solidFill>
            <a:ln w="9525">
              <a:solidFill>
                <a:schemeClr val="tx1"/>
              </a:solidFill>
              <a:miter lim="800000"/>
              <a:headEnd/>
              <a:tailEnd/>
            </a:ln>
          </p:spPr>
          <p:txBody>
            <a:bodyPr wrap="none" anchor="ctr"/>
            <a:lstStyle/>
            <a:p>
              <a:pPr algn="ctr" eaLnBrk="1" hangingPunct="1"/>
              <a:r>
                <a:rPr kumimoji="1" lang="en-US" altLang="zh-TW" sz="1000">
                  <a:latin typeface="Tahoma" pitchFamily="-96" charset="0"/>
                  <a:ea typeface="新細明體" charset="-120"/>
                </a:rPr>
                <a:t>RX</a:t>
              </a:r>
            </a:p>
            <a:p>
              <a:pPr algn="ctr" eaLnBrk="1" hangingPunct="1"/>
              <a:r>
                <a:rPr kumimoji="1" lang="en-US" altLang="zh-TW" sz="1000">
                  <a:latin typeface="Tahoma" pitchFamily="-96" charset="0"/>
                  <a:ea typeface="新細明體" charset="-120"/>
                </a:rPr>
                <a:t>Controller</a:t>
              </a:r>
            </a:p>
          </p:txBody>
        </p:sp>
        <p:sp>
          <p:nvSpPr>
            <p:cNvPr id="19507" name="Line 28"/>
            <p:cNvSpPr>
              <a:spLocks noChangeShapeType="1"/>
            </p:cNvSpPr>
            <p:nvPr/>
          </p:nvSpPr>
          <p:spPr bwMode="auto">
            <a:xfrm>
              <a:off x="738" y="2146"/>
              <a:ext cx="1758" cy="0"/>
            </a:xfrm>
            <a:prstGeom prst="line">
              <a:avLst/>
            </a:prstGeom>
            <a:noFill/>
            <a:ln w="9525">
              <a:solidFill>
                <a:schemeClr val="tx1"/>
              </a:solidFill>
              <a:round/>
              <a:headEnd/>
              <a:tailEnd type="triangle" w="med" len="med"/>
            </a:ln>
          </p:spPr>
          <p:txBody>
            <a:bodyPr/>
            <a:lstStyle/>
            <a:p>
              <a:endParaRPr lang="en-US"/>
            </a:p>
          </p:txBody>
        </p:sp>
        <p:sp>
          <p:nvSpPr>
            <p:cNvPr id="19508" name="Line 29"/>
            <p:cNvSpPr>
              <a:spLocks noChangeShapeType="1"/>
            </p:cNvSpPr>
            <p:nvPr/>
          </p:nvSpPr>
          <p:spPr bwMode="auto">
            <a:xfrm flipV="1">
              <a:off x="4282" y="2001"/>
              <a:ext cx="0" cy="145"/>
            </a:xfrm>
            <a:prstGeom prst="line">
              <a:avLst/>
            </a:prstGeom>
            <a:noFill/>
            <a:ln w="9525">
              <a:solidFill>
                <a:schemeClr val="tx1"/>
              </a:solidFill>
              <a:round/>
              <a:headEnd/>
              <a:tailEnd type="triangle" w="med" len="med"/>
            </a:ln>
          </p:spPr>
          <p:txBody>
            <a:bodyPr/>
            <a:lstStyle/>
            <a:p>
              <a:endParaRPr lang="en-US"/>
            </a:p>
          </p:txBody>
        </p:sp>
        <p:grpSp>
          <p:nvGrpSpPr>
            <p:cNvPr id="19509" name="Group 30"/>
            <p:cNvGrpSpPr>
              <a:grpSpLocks/>
            </p:cNvGrpSpPr>
            <p:nvPr/>
          </p:nvGrpSpPr>
          <p:grpSpPr bwMode="auto">
            <a:xfrm>
              <a:off x="917" y="1166"/>
              <a:ext cx="149" cy="72"/>
              <a:chOff x="1104" y="912"/>
              <a:chExt cx="240" cy="96"/>
            </a:xfrm>
          </p:grpSpPr>
          <p:sp>
            <p:nvSpPr>
              <p:cNvPr id="19660" name="Line 31"/>
              <p:cNvSpPr>
                <a:spLocks noChangeShapeType="1"/>
              </p:cNvSpPr>
              <p:nvPr/>
            </p:nvSpPr>
            <p:spPr bwMode="auto">
              <a:xfrm>
                <a:off x="1104" y="960"/>
                <a:ext cx="96" cy="0"/>
              </a:xfrm>
              <a:prstGeom prst="line">
                <a:avLst/>
              </a:prstGeom>
              <a:noFill/>
              <a:ln w="9525">
                <a:solidFill>
                  <a:schemeClr val="tx1"/>
                </a:solidFill>
                <a:round/>
                <a:headEnd/>
                <a:tailEnd type="triangle" w="med" len="med"/>
              </a:ln>
            </p:spPr>
            <p:txBody>
              <a:bodyPr/>
              <a:lstStyle/>
              <a:p>
                <a:endParaRPr lang="en-US"/>
              </a:p>
            </p:txBody>
          </p:sp>
          <p:grpSp>
            <p:nvGrpSpPr>
              <p:cNvPr id="19661" name="Group 32"/>
              <p:cNvGrpSpPr>
                <a:grpSpLocks/>
              </p:cNvGrpSpPr>
              <p:nvPr/>
            </p:nvGrpSpPr>
            <p:grpSpPr bwMode="auto">
              <a:xfrm>
                <a:off x="1176" y="912"/>
                <a:ext cx="72" cy="96"/>
                <a:chOff x="1176" y="480"/>
                <a:chExt cx="72" cy="96"/>
              </a:xfrm>
            </p:grpSpPr>
            <p:sp>
              <p:nvSpPr>
                <p:cNvPr id="19663" name="Rectangle 33"/>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664" name="Line 34"/>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665" name="Line 35"/>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666" name="Line 36"/>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sp>
            <p:nvSpPr>
              <p:cNvPr id="19662" name="Line 37"/>
              <p:cNvSpPr>
                <a:spLocks noChangeShapeType="1"/>
              </p:cNvSpPr>
              <p:nvPr/>
            </p:nvSpPr>
            <p:spPr bwMode="auto">
              <a:xfrm>
                <a:off x="1248" y="960"/>
                <a:ext cx="96" cy="0"/>
              </a:xfrm>
              <a:prstGeom prst="line">
                <a:avLst/>
              </a:prstGeom>
              <a:noFill/>
              <a:ln w="9525">
                <a:solidFill>
                  <a:schemeClr val="tx1"/>
                </a:solidFill>
                <a:round/>
                <a:headEnd/>
                <a:tailEnd type="triangle" w="med" len="med"/>
              </a:ln>
            </p:spPr>
            <p:txBody>
              <a:bodyPr/>
              <a:lstStyle/>
              <a:p>
                <a:endParaRPr lang="en-US"/>
              </a:p>
            </p:txBody>
          </p:sp>
        </p:grpSp>
        <p:grpSp>
          <p:nvGrpSpPr>
            <p:cNvPr id="19510" name="Group 38"/>
            <p:cNvGrpSpPr>
              <a:grpSpLocks/>
            </p:cNvGrpSpPr>
            <p:nvPr/>
          </p:nvGrpSpPr>
          <p:grpSpPr bwMode="auto">
            <a:xfrm>
              <a:off x="1423" y="1166"/>
              <a:ext cx="149" cy="72"/>
              <a:chOff x="1104" y="912"/>
              <a:chExt cx="240" cy="96"/>
            </a:xfrm>
          </p:grpSpPr>
          <p:sp>
            <p:nvSpPr>
              <p:cNvPr id="19653" name="Line 39"/>
              <p:cNvSpPr>
                <a:spLocks noChangeShapeType="1"/>
              </p:cNvSpPr>
              <p:nvPr/>
            </p:nvSpPr>
            <p:spPr bwMode="auto">
              <a:xfrm>
                <a:off x="1104" y="960"/>
                <a:ext cx="96" cy="0"/>
              </a:xfrm>
              <a:prstGeom prst="line">
                <a:avLst/>
              </a:prstGeom>
              <a:noFill/>
              <a:ln w="9525">
                <a:solidFill>
                  <a:schemeClr val="tx1"/>
                </a:solidFill>
                <a:round/>
                <a:headEnd/>
                <a:tailEnd type="triangle" w="med" len="med"/>
              </a:ln>
            </p:spPr>
            <p:txBody>
              <a:bodyPr/>
              <a:lstStyle/>
              <a:p>
                <a:endParaRPr lang="en-US"/>
              </a:p>
            </p:txBody>
          </p:sp>
          <p:grpSp>
            <p:nvGrpSpPr>
              <p:cNvPr id="19654" name="Group 40"/>
              <p:cNvGrpSpPr>
                <a:grpSpLocks/>
              </p:cNvGrpSpPr>
              <p:nvPr/>
            </p:nvGrpSpPr>
            <p:grpSpPr bwMode="auto">
              <a:xfrm>
                <a:off x="1176" y="912"/>
                <a:ext cx="72" cy="96"/>
                <a:chOff x="1176" y="480"/>
                <a:chExt cx="72" cy="96"/>
              </a:xfrm>
            </p:grpSpPr>
            <p:sp>
              <p:nvSpPr>
                <p:cNvPr id="19656" name="Rectangle 41"/>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657" name="Line 42"/>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658" name="Line 43"/>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659" name="Line 44"/>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sp>
            <p:nvSpPr>
              <p:cNvPr id="19655" name="Line 45"/>
              <p:cNvSpPr>
                <a:spLocks noChangeShapeType="1"/>
              </p:cNvSpPr>
              <p:nvPr/>
            </p:nvSpPr>
            <p:spPr bwMode="auto">
              <a:xfrm>
                <a:off x="1248" y="960"/>
                <a:ext cx="96" cy="0"/>
              </a:xfrm>
              <a:prstGeom prst="line">
                <a:avLst/>
              </a:prstGeom>
              <a:noFill/>
              <a:ln w="9525">
                <a:solidFill>
                  <a:schemeClr val="tx1"/>
                </a:solidFill>
                <a:round/>
                <a:headEnd/>
                <a:tailEnd type="triangle" w="med" len="med"/>
              </a:ln>
            </p:spPr>
            <p:txBody>
              <a:bodyPr/>
              <a:lstStyle/>
              <a:p>
                <a:endParaRPr lang="en-US"/>
              </a:p>
            </p:txBody>
          </p:sp>
        </p:grpSp>
        <p:grpSp>
          <p:nvGrpSpPr>
            <p:cNvPr id="19511" name="Group 46"/>
            <p:cNvGrpSpPr>
              <a:grpSpLocks/>
            </p:cNvGrpSpPr>
            <p:nvPr/>
          </p:nvGrpSpPr>
          <p:grpSpPr bwMode="auto">
            <a:xfrm>
              <a:off x="1930" y="1166"/>
              <a:ext cx="149" cy="72"/>
              <a:chOff x="1104" y="912"/>
              <a:chExt cx="240" cy="96"/>
            </a:xfrm>
          </p:grpSpPr>
          <p:sp>
            <p:nvSpPr>
              <p:cNvPr id="19646" name="Line 47"/>
              <p:cNvSpPr>
                <a:spLocks noChangeShapeType="1"/>
              </p:cNvSpPr>
              <p:nvPr/>
            </p:nvSpPr>
            <p:spPr bwMode="auto">
              <a:xfrm>
                <a:off x="1104" y="960"/>
                <a:ext cx="96" cy="0"/>
              </a:xfrm>
              <a:prstGeom prst="line">
                <a:avLst/>
              </a:prstGeom>
              <a:noFill/>
              <a:ln w="9525">
                <a:solidFill>
                  <a:schemeClr val="tx1"/>
                </a:solidFill>
                <a:round/>
                <a:headEnd/>
                <a:tailEnd type="triangle" w="med" len="med"/>
              </a:ln>
            </p:spPr>
            <p:txBody>
              <a:bodyPr/>
              <a:lstStyle/>
              <a:p>
                <a:endParaRPr lang="en-US"/>
              </a:p>
            </p:txBody>
          </p:sp>
          <p:grpSp>
            <p:nvGrpSpPr>
              <p:cNvPr id="19647" name="Group 48"/>
              <p:cNvGrpSpPr>
                <a:grpSpLocks/>
              </p:cNvGrpSpPr>
              <p:nvPr/>
            </p:nvGrpSpPr>
            <p:grpSpPr bwMode="auto">
              <a:xfrm>
                <a:off x="1176" y="912"/>
                <a:ext cx="72" cy="96"/>
                <a:chOff x="1176" y="480"/>
                <a:chExt cx="72" cy="96"/>
              </a:xfrm>
            </p:grpSpPr>
            <p:sp>
              <p:nvSpPr>
                <p:cNvPr id="19649" name="Rectangle 49"/>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650" name="Line 50"/>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651" name="Line 51"/>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652" name="Line 52"/>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sp>
            <p:nvSpPr>
              <p:cNvPr id="19648" name="Line 53"/>
              <p:cNvSpPr>
                <a:spLocks noChangeShapeType="1"/>
              </p:cNvSpPr>
              <p:nvPr/>
            </p:nvSpPr>
            <p:spPr bwMode="auto">
              <a:xfrm>
                <a:off x="1248" y="960"/>
                <a:ext cx="96" cy="0"/>
              </a:xfrm>
              <a:prstGeom prst="line">
                <a:avLst/>
              </a:prstGeom>
              <a:noFill/>
              <a:ln w="9525">
                <a:solidFill>
                  <a:schemeClr val="tx1"/>
                </a:solidFill>
                <a:round/>
                <a:headEnd/>
                <a:tailEnd type="triangle" w="med" len="med"/>
              </a:ln>
            </p:spPr>
            <p:txBody>
              <a:bodyPr/>
              <a:lstStyle/>
              <a:p>
                <a:endParaRPr lang="en-US"/>
              </a:p>
            </p:txBody>
          </p:sp>
        </p:grpSp>
        <p:grpSp>
          <p:nvGrpSpPr>
            <p:cNvPr id="19512" name="Group 54"/>
            <p:cNvGrpSpPr>
              <a:grpSpLocks/>
            </p:cNvGrpSpPr>
            <p:nvPr/>
          </p:nvGrpSpPr>
          <p:grpSpPr bwMode="auto">
            <a:xfrm>
              <a:off x="2436" y="1166"/>
              <a:ext cx="149" cy="72"/>
              <a:chOff x="1104" y="912"/>
              <a:chExt cx="240" cy="96"/>
            </a:xfrm>
          </p:grpSpPr>
          <p:sp>
            <p:nvSpPr>
              <p:cNvPr id="19639" name="Line 55"/>
              <p:cNvSpPr>
                <a:spLocks noChangeShapeType="1"/>
              </p:cNvSpPr>
              <p:nvPr/>
            </p:nvSpPr>
            <p:spPr bwMode="auto">
              <a:xfrm>
                <a:off x="1104" y="960"/>
                <a:ext cx="96" cy="0"/>
              </a:xfrm>
              <a:prstGeom prst="line">
                <a:avLst/>
              </a:prstGeom>
              <a:noFill/>
              <a:ln w="9525">
                <a:solidFill>
                  <a:schemeClr val="tx1"/>
                </a:solidFill>
                <a:round/>
                <a:headEnd/>
                <a:tailEnd type="triangle" w="med" len="med"/>
              </a:ln>
            </p:spPr>
            <p:txBody>
              <a:bodyPr/>
              <a:lstStyle/>
              <a:p>
                <a:endParaRPr lang="en-US"/>
              </a:p>
            </p:txBody>
          </p:sp>
          <p:grpSp>
            <p:nvGrpSpPr>
              <p:cNvPr id="19640" name="Group 56"/>
              <p:cNvGrpSpPr>
                <a:grpSpLocks/>
              </p:cNvGrpSpPr>
              <p:nvPr/>
            </p:nvGrpSpPr>
            <p:grpSpPr bwMode="auto">
              <a:xfrm>
                <a:off x="1176" y="912"/>
                <a:ext cx="72" cy="96"/>
                <a:chOff x="1176" y="480"/>
                <a:chExt cx="72" cy="96"/>
              </a:xfrm>
            </p:grpSpPr>
            <p:sp>
              <p:nvSpPr>
                <p:cNvPr id="19642" name="Rectangle 57"/>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643" name="Line 58"/>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644" name="Line 59"/>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645" name="Line 60"/>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sp>
            <p:nvSpPr>
              <p:cNvPr id="19641" name="Line 61"/>
              <p:cNvSpPr>
                <a:spLocks noChangeShapeType="1"/>
              </p:cNvSpPr>
              <p:nvPr/>
            </p:nvSpPr>
            <p:spPr bwMode="auto">
              <a:xfrm>
                <a:off x="1248" y="960"/>
                <a:ext cx="96" cy="0"/>
              </a:xfrm>
              <a:prstGeom prst="line">
                <a:avLst/>
              </a:prstGeom>
              <a:noFill/>
              <a:ln w="9525">
                <a:solidFill>
                  <a:schemeClr val="tx1"/>
                </a:solidFill>
                <a:round/>
                <a:headEnd/>
                <a:tailEnd type="triangle" w="med" len="med"/>
              </a:ln>
            </p:spPr>
            <p:txBody>
              <a:bodyPr/>
              <a:lstStyle/>
              <a:p>
                <a:endParaRPr lang="en-US"/>
              </a:p>
            </p:txBody>
          </p:sp>
        </p:grpSp>
        <p:grpSp>
          <p:nvGrpSpPr>
            <p:cNvPr id="19513" name="Group 62"/>
            <p:cNvGrpSpPr>
              <a:grpSpLocks/>
            </p:cNvGrpSpPr>
            <p:nvPr/>
          </p:nvGrpSpPr>
          <p:grpSpPr bwMode="auto">
            <a:xfrm>
              <a:off x="411" y="1166"/>
              <a:ext cx="149" cy="72"/>
              <a:chOff x="1104" y="912"/>
              <a:chExt cx="240" cy="96"/>
            </a:xfrm>
          </p:grpSpPr>
          <p:sp>
            <p:nvSpPr>
              <p:cNvPr id="19632" name="Line 63"/>
              <p:cNvSpPr>
                <a:spLocks noChangeShapeType="1"/>
              </p:cNvSpPr>
              <p:nvPr/>
            </p:nvSpPr>
            <p:spPr bwMode="auto">
              <a:xfrm>
                <a:off x="1104" y="960"/>
                <a:ext cx="96" cy="0"/>
              </a:xfrm>
              <a:prstGeom prst="line">
                <a:avLst/>
              </a:prstGeom>
              <a:noFill/>
              <a:ln w="9525">
                <a:solidFill>
                  <a:schemeClr val="tx1"/>
                </a:solidFill>
                <a:round/>
                <a:headEnd/>
                <a:tailEnd type="triangle" w="med" len="med"/>
              </a:ln>
            </p:spPr>
            <p:txBody>
              <a:bodyPr/>
              <a:lstStyle/>
              <a:p>
                <a:endParaRPr lang="en-US"/>
              </a:p>
            </p:txBody>
          </p:sp>
          <p:grpSp>
            <p:nvGrpSpPr>
              <p:cNvPr id="19633" name="Group 64"/>
              <p:cNvGrpSpPr>
                <a:grpSpLocks/>
              </p:cNvGrpSpPr>
              <p:nvPr/>
            </p:nvGrpSpPr>
            <p:grpSpPr bwMode="auto">
              <a:xfrm>
                <a:off x="1176" y="912"/>
                <a:ext cx="72" cy="96"/>
                <a:chOff x="1176" y="480"/>
                <a:chExt cx="72" cy="96"/>
              </a:xfrm>
            </p:grpSpPr>
            <p:sp>
              <p:nvSpPr>
                <p:cNvPr id="19635" name="Rectangle 65"/>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636" name="Line 66"/>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637" name="Line 67"/>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638" name="Line 68"/>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sp>
            <p:nvSpPr>
              <p:cNvPr id="19634" name="Line 69"/>
              <p:cNvSpPr>
                <a:spLocks noChangeShapeType="1"/>
              </p:cNvSpPr>
              <p:nvPr/>
            </p:nvSpPr>
            <p:spPr bwMode="auto">
              <a:xfrm>
                <a:off x="1248" y="960"/>
                <a:ext cx="96" cy="0"/>
              </a:xfrm>
              <a:prstGeom prst="line">
                <a:avLst/>
              </a:prstGeom>
              <a:noFill/>
              <a:ln w="9525">
                <a:solidFill>
                  <a:schemeClr val="tx1"/>
                </a:solidFill>
                <a:round/>
                <a:headEnd/>
                <a:tailEnd type="triangle" w="med" len="med"/>
              </a:ln>
            </p:spPr>
            <p:txBody>
              <a:bodyPr/>
              <a:lstStyle/>
              <a:p>
                <a:endParaRPr lang="en-US"/>
              </a:p>
            </p:txBody>
          </p:sp>
        </p:grpSp>
        <p:grpSp>
          <p:nvGrpSpPr>
            <p:cNvPr id="19514" name="Group 70"/>
            <p:cNvGrpSpPr>
              <a:grpSpLocks/>
            </p:cNvGrpSpPr>
            <p:nvPr/>
          </p:nvGrpSpPr>
          <p:grpSpPr bwMode="auto">
            <a:xfrm>
              <a:off x="2942" y="1166"/>
              <a:ext cx="149" cy="72"/>
              <a:chOff x="1104" y="912"/>
              <a:chExt cx="240" cy="96"/>
            </a:xfrm>
          </p:grpSpPr>
          <p:sp>
            <p:nvSpPr>
              <p:cNvPr id="19625" name="Line 71"/>
              <p:cNvSpPr>
                <a:spLocks noChangeShapeType="1"/>
              </p:cNvSpPr>
              <p:nvPr/>
            </p:nvSpPr>
            <p:spPr bwMode="auto">
              <a:xfrm>
                <a:off x="1104" y="960"/>
                <a:ext cx="96" cy="0"/>
              </a:xfrm>
              <a:prstGeom prst="line">
                <a:avLst/>
              </a:prstGeom>
              <a:noFill/>
              <a:ln w="9525">
                <a:solidFill>
                  <a:schemeClr val="tx1"/>
                </a:solidFill>
                <a:round/>
                <a:headEnd/>
                <a:tailEnd type="triangle" w="med" len="med"/>
              </a:ln>
            </p:spPr>
            <p:txBody>
              <a:bodyPr/>
              <a:lstStyle/>
              <a:p>
                <a:endParaRPr lang="en-US"/>
              </a:p>
            </p:txBody>
          </p:sp>
          <p:grpSp>
            <p:nvGrpSpPr>
              <p:cNvPr id="19626" name="Group 72"/>
              <p:cNvGrpSpPr>
                <a:grpSpLocks/>
              </p:cNvGrpSpPr>
              <p:nvPr/>
            </p:nvGrpSpPr>
            <p:grpSpPr bwMode="auto">
              <a:xfrm>
                <a:off x="1176" y="912"/>
                <a:ext cx="72" cy="96"/>
                <a:chOff x="1176" y="480"/>
                <a:chExt cx="72" cy="96"/>
              </a:xfrm>
            </p:grpSpPr>
            <p:sp>
              <p:nvSpPr>
                <p:cNvPr id="19628" name="Rectangle 73"/>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629" name="Line 74"/>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630" name="Line 75"/>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631" name="Line 76"/>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sp>
            <p:nvSpPr>
              <p:cNvPr id="19627" name="Line 77"/>
              <p:cNvSpPr>
                <a:spLocks noChangeShapeType="1"/>
              </p:cNvSpPr>
              <p:nvPr/>
            </p:nvSpPr>
            <p:spPr bwMode="auto">
              <a:xfrm>
                <a:off x="1248" y="960"/>
                <a:ext cx="96" cy="0"/>
              </a:xfrm>
              <a:prstGeom prst="line">
                <a:avLst/>
              </a:prstGeom>
              <a:noFill/>
              <a:ln w="9525">
                <a:solidFill>
                  <a:schemeClr val="tx1"/>
                </a:solidFill>
                <a:round/>
                <a:headEnd/>
                <a:tailEnd type="triangle" w="med" len="med"/>
              </a:ln>
            </p:spPr>
            <p:txBody>
              <a:bodyPr/>
              <a:lstStyle/>
              <a:p>
                <a:endParaRPr lang="en-US"/>
              </a:p>
            </p:txBody>
          </p:sp>
        </p:grpSp>
        <p:grpSp>
          <p:nvGrpSpPr>
            <p:cNvPr id="19515" name="Group 78"/>
            <p:cNvGrpSpPr>
              <a:grpSpLocks/>
            </p:cNvGrpSpPr>
            <p:nvPr/>
          </p:nvGrpSpPr>
          <p:grpSpPr bwMode="auto">
            <a:xfrm>
              <a:off x="3449" y="1166"/>
              <a:ext cx="148" cy="72"/>
              <a:chOff x="1104" y="912"/>
              <a:chExt cx="240" cy="96"/>
            </a:xfrm>
          </p:grpSpPr>
          <p:sp>
            <p:nvSpPr>
              <p:cNvPr id="19618" name="Line 79"/>
              <p:cNvSpPr>
                <a:spLocks noChangeShapeType="1"/>
              </p:cNvSpPr>
              <p:nvPr/>
            </p:nvSpPr>
            <p:spPr bwMode="auto">
              <a:xfrm>
                <a:off x="1104" y="960"/>
                <a:ext cx="96" cy="0"/>
              </a:xfrm>
              <a:prstGeom prst="line">
                <a:avLst/>
              </a:prstGeom>
              <a:noFill/>
              <a:ln w="9525">
                <a:solidFill>
                  <a:schemeClr val="tx1"/>
                </a:solidFill>
                <a:round/>
                <a:headEnd/>
                <a:tailEnd type="triangle" w="med" len="med"/>
              </a:ln>
            </p:spPr>
            <p:txBody>
              <a:bodyPr/>
              <a:lstStyle/>
              <a:p>
                <a:endParaRPr lang="en-US"/>
              </a:p>
            </p:txBody>
          </p:sp>
          <p:grpSp>
            <p:nvGrpSpPr>
              <p:cNvPr id="19619" name="Group 80"/>
              <p:cNvGrpSpPr>
                <a:grpSpLocks/>
              </p:cNvGrpSpPr>
              <p:nvPr/>
            </p:nvGrpSpPr>
            <p:grpSpPr bwMode="auto">
              <a:xfrm>
                <a:off x="1176" y="912"/>
                <a:ext cx="72" cy="96"/>
                <a:chOff x="1176" y="480"/>
                <a:chExt cx="72" cy="96"/>
              </a:xfrm>
            </p:grpSpPr>
            <p:sp>
              <p:nvSpPr>
                <p:cNvPr id="19621" name="Rectangle 81"/>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622" name="Line 82"/>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623" name="Line 83"/>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624" name="Line 84"/>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sp>
            <p:nvSpPr>
              <p:cNvPr id="19620" name="Line 85"/>
              <p:cNvSpPr>
                <a:spLocks noChangeShapeType="1"/>
              </p:cNvSpPr>
              <p:nvPr/>
            </p:nvSpPr>
            <p:spPr bwMode="auto">
              <a:xfrm>
                <a:off x="1248" y="960"/>
                <a:ext cx="96" cy="0"/>
              </a:xfrm>
              <a:prstGeom prst="line">
                <a:avLst/>
              </a:prstGeom>
              <a:noFill/>
              <a:ln w="9525">
                <a:solidFill>
                  <a:schemeClr val="tx1"/>
                </a:solidFill>
                <a:round/>
                <a:headEnd/>
                <a:tailEnd type="triangle" w="med" len="med"/>
              </a:ln>
            </p:spPr>
            <p:txBody>
              <a:bodyPr/>
              <a:lstStyle/>
              <a:p>
                <a:endParaRPr lang="en-US"/>
              </a:p>
            </p:txBody>
          </p:sp>
        </p:grpSp>
        <p:grpSp>
          <p:nvGrpSpPr>
            <p:cNvPr id="19516" name="Group 86"/>
            <p:cNvGrpSpPr>
              <a:grpSpLocks/>
            </p:cNvGrpSpPr>
            <p:nvPr/>
          </p:nvGrpSpPr>
          <p:grpSpPr bwMode="auto">
            <a:xfrm>
              <a:off x="3955" y="1166"/>
              <a:ext cx="149" cy="72"/>
              <a:chOff x="6432" y="912"/>
              <a:chExt cx="240" cy="96"/>
            </a:xfrm>
          </p:grpSpPr>
          <p:sp>
            <p:nvSpPr>
              <p:cNvPr id="19611" name="Line 87"/>
              <p:cNvSpPr>
                <a:spLocks noChangeShapeType="1"/>
              </p:cNvSpPr>
              <p:nvPr/>
            </p:nvSpPr>
            <p:spPr bwMode="auto">
              <a:xfrm>
                <a:off x="6432" y="960"/>
                <a:ext cx="96" cy="0"/>
              </a:xfrm>
              <a:prstGeom prst="line">
                <a:avLst/>
              </a:prstGeom>
              <a:noFill/>
              <a:ln w="9525">
                <a:solidFill>
                  <a:schemeClr val="tx1"/>
                </a:solidFill>
                <a:round/>
                <a:headEnd/>
                <a:tailEnd type="triangle" w="med" len="med"/>
              </a:ln>
            </p:spPr>
            <p:txBody>
              <a:bodyPr/>
              <a:lstStyle/>
              <a:p>
                <a:endParaRPr lang="en-US"/>
              </a:p>
            </p:txBody>
          </p:sp>
          <p:grpSp>
            <p:nvGrpSpPr>
              <p:cNvPr id="19612" name="Group 88"/>
              <p:cNvGrpSpPr>
                <a:grpSpLocks/>
              </p:cNvGrpSpPr>
              <p:nvPr/>
            </p:nvGrpSpPr>
            <p:grpSpPr bwMode="auto">
              <a:xfrm>
                <a:off x="6504" y="912"/>
                <a:ext cx="72" cy="96"/>
                <a:chOff x="1176" y="480"/>
                <a:chExt cx="72" cy="96"/>
              </a:xfrm>
            </p:grpSpPr>
            <p:sp>
              <p:nvSpPr>
                <p:cNvPr id="19614" name="Rectangle 89"/>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615" name="Line 90"/>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616" name="Line 91"/>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617" name="Line 92"/>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sp>
            <p:nvSpPr>
              <p:cNvPr id="19613" name="Line 93"/>
              <p:cNvSpPr>
                <a:spLocks noChangeShapeType="1"/>
              </p:cNvSpPr>
              <p:nvPr/>
            </p:nvSpPr>
            <p:spPr bwMode="auto">
              <a:xfrm>
                <a:off x="6576" y="960"/>
                <a:ext cx="96" cy="0"/>
              </a:xfrm>
              <a:prstGeom prst="line">
                <a:avLst/>
              </a:prstGeom>
              <a:noFill/>
              <a:ln w="9525">
                <a:solidFill>
                  <a:schemeClr val="tx1"/>
                </a:solidFill>
                <a:round/>
                <a:headEnd/>
                <a:tailEnd type="triangle" w="med" len="med"/>
              </a:ln>
            </p:spPr>
            <p:txBody>
              <a:bodyPr/>
              <a:lstStyle/>
              <a:p>
                <a:endParaRPr lang="en-US"/>
              </a:p>
            </p:txBody>
          </p:sp>
        </p:grpSp>
        <p:sp>
          <p:nvSpPr>
            <p:cNvPr id="19517" name="Line 94"/>
            <p:cNvSpPr>
              <a:spLocks noChangeShapeType="1"/>
            </p:cNvSpPr>
            <p:nvPr/>
          </p:nvSpPr>
          <p:spPr bwMode="auto">
            <a:xfrm>
              <a:off x="4461" y="1202"/>
              <a:ext cx="358" cy="0"/>
            </a:xfrm>
            <a:prstGeom prst="line">
              <a:avLst/>
            </a:prstGeom>
            <a:noFill/>
            <a:ln w="9525">
              <a:solidFill>
                <a:schemeClr val="tx1"/>
              </a:solidFill>
              <a:round/>
              <a:headEnd/>
              <a:tailEnd type="triangle" w="med" len="med"/>
            </a:ln>
          </p:spPr>
          <p:txBody>
            <a:bodyPr/>
            <a:lstStyle/>
            <a:p>
              <a:endParaRPr lang="en-US"/>
            </a:p>
          </p:txBody>
        </p:sp>
        <p:grpSp>
          <p:nvGrpSpPr>
            <p:cNvPr id="19518" name="Group 95"/>
            <p:cNvGrpSpPr>
              <a:grpSpLocks/>
            </p:cNvGrpSpPr>
            <p:nvPr/>
          </p:nvGrpSpPr>
          <p:grpSpPr bwMode="auto">
            <a:xfrm>
              <a:off x="4804" y="1166"/>
              <a:ext cx="44" cy="72"/>
              <a:chOff x="1176" y="480"/>
              <a:chExt cx="72" cy="96"/>
            </a:xfrm>
          </p:grpSpPr>
          <p:sp>
            <p:nvSpPr>
              <p:cNvPr id="19607" name="Rectangle 96"/>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608" name="Line 97"/>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609" name="Line 98"/>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610" name="Line 99"/>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sp>
          <p:nvSpPr>
            <p:cNvPr id="19519" name="Line 100"/>
            <p:cNvSpPr>
              <a:spLocks noChangeShapeType="1"/>
            </p:cNvSpPr>
            <p:nvPr/>
          </p:nvSpPr>
          <p:spPr bwMode="auto">
            <a:xfrm>
              <a:off x="4848" y="1202"/>
              <a:ext cx="328" cy="0"/>
            </a:xfrm>
            <a:prstGeom prst="line">
              <a:avLst/>
            </a:prstGeom>
            <a:noFill/>
            <a:ln w="9525">
              <a:solidFill>
                <a:schemeClr val="tx1"/>
              </a:solidFill>
              <a:round/>
              <a:headEnd/>
              <a:tailEnd type="triangle" w="med" len="med"/>
            </a:ln>
          </p:spPr>
          <p:txBody>
            <a:bodyPr/>
            <a:lstStyle/>
            <a:p>
              <a:endParaRPr lang="en-US"/>
            </a:p>
          </p:txBody>
        </p:sp>
        <p:grpSp>
          <p:nvGrpSpPr>
            <p:cNvPr id="19520" name="Group 101"/>
            <p:cNvGrpSpPr>
              <a:grpSpLocks/>
            </p:cNvGrpSpPr>
            <p:nvPr/>
          </p:nvGrpSpPr>
          <p:grpSpPr bwMode="auto">
            <a:xfrm flipH="1">
              <a:off x="5027" y="1819"/>
              <a:ext cx="149" cy="73"/>
              <a:chOff x="1104" y="912"/>
              <a:chExt cx="240" cy="96"/>
            </a:xfrm>
          </p:grpSpPr>
          <p:sp>
            <p:nvSpPr>
              <p:cNvPr id="19600" name="Line 102"/>
              <p:cNvSpPr>
                <a:spLocks noChangeShapeType="1"/>
              </p:cNvSpPr>
              <p:nvPr/>
            </p:nvSpPr>
            <p:spPr bwMode="auto">
              <a:xfrm>
                <a:off x="1104" y="960"/>
                <a:ext cx="96" cy="0"/>
              </a:xfrm>
              <a:prstGeom prst="line">
                <a:avLst/>
              </a:prstGeom>
              <a:noFill/>
              <a:ln w="9525">
                <a:solidFill>
                  <a:schemeClr val="tx1"/>
                </a:solidFill>
                <a:round/>
                <a:headEnd/>
                <a:tailEnd type="triangle" w="med" len="med"/>
              </a:ln>
            </p:spPr>
            <p:txBody>
              <a:bodyPr/>
              <a:lstStyle/>
              <a:p>
                <a:endParaRPr lang="en-US"/>
              </a:p>
            </p:txBody>
          </p:sp>
          <p:grpSp>
            <p:nvGrpSpPr>
              <p:cNvPr id="19601" name="Group 103"/>
              <p:cNvGrpSpPr>
                <a:grpSpLocks/>
              </p:cNvGrpSpPr>
              <p:nvPr/>
            </p:nvGrpSpPr>
            <p:grpSpPr bwMode="auto">
              <a:xfrm>
                <a:off x="1176" y="912"/>
                <a:ext cx="72" cy="96"/>
                <a:chOff x="1176" y="480"/>
                <a:chExt cx="72" cy="96"/>
              </a:xfrm>
            </p:grpSpPr>
            <p:sp>
              <p:nvSpPr>
                <p:cNvPr id="19603" name="Rectangle 104"/>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604" name="Line 105"/>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605" name="Line 106"/>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606" name="Line 107"/>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sp>
            <p:nvSpPr>
              <p:cNvPr id="19602" name="Line 108"/>
              <p:cNvSpPr>
                <a:spLocks noChangeShapeType="1"/>
              </p:cNvSpPr>
              <p:nvPr/>
            </p:nvSpPr>
            <p:spPr bwMode="auto">
              <a:xfrm>
                <a:off x="1248" y="960"/>
                <a:ext cx="96" cy="0"/>
              </a:xfrm>
              <a:prstGeom prst="line">
                <a:avLst/>
              </a:prstGeom>
              <a:noFill/>
              <a:ln w="9525">
                <a:solidFill>
                  <a:schemeClr val="tx1"/>
                </a:solidFill>
                <a:round/>
                <a:headEnd/>
                <a:tailEnd type="triangle" w="med" len="med"/>
              </a:ln>
            </p:spPr>
            <p:txBody>
              <a:bodyPr/>
              <a:lstStyle/>
              <a:p>
                <a:endParaRPr lang="en-US"/>
              </a:p>
            </p:txBody>
          </p:sp>
        </p:grpSp>
        <p:grpSp>
          <p:nvGrpSpPr>
            <p:cNvPr id="19521" name="Group 109"/>
            <p:cNvGrpSpPr>
              <a:grpSpLocks/>
            </p:cNvGrpSpPr>
            <p:nvPr/>
          </p:nvGrpSpPr>
          <p:grpSpPr bwMode="auto">
            <a:xfrm flipH="1">
              <a:off x="3955" y="1819"/>
              <a:ext cx="149" cy="73"/>
              <a:chOff x="1104" y="912"/>
              <a:chExt cx="240" cy="96"/>
            </a:xfrm>
          </p:grpSpPr>
          <p:sp>
            <p:nvSpPr>
              <p:cNvPr id="19593" name="Line 110"/>
              <p:cNvSpPr>
                <a:spLocks noChangeShapeType="1"/>
              </p:cNvSpPr>
              <p:nvPr/>
            </p:nvSpPr>
            <p:spPr bwMode="auto">
              <a:xfrm>
                <a:off x="1104" y="960"/>
                <a:ext cx="96" cy="0"/>
              </a:xfrm>
              <a:prstGeom prst="line">
                <a:avLst/>
              </a:prstGeom>
              <a:noFill/>
              <a:ln w="9525">
                <a:solidFill>
                  <a:schemeClr val="tx1"/>
                </a:solidFill>
                <a:round/>
                <a:headEnd/>
                <a:tailEnd type="triangle" w="med" len="med"/>
              </a:ln>
            </p:spPr>
            <p:txBody>
              <a:bodyPr/>
              <a:lstStyle/>
              <a:p>
                <a:endParaRPr lang="en-US"/>
              </a:p>
            </p:txBody>
          </p:sp>
          <p:grpSp>
            <p:nvGrpSpPr>
              <p:cNvPr id="19594" name="Group 111"/>
              <p:cNvGrpSpPr>
                <a:grpSpLocks/>
              </p:cNvGrpSpPr>
              <p:nvPr/>
            </p:nvGrpSpPr>
            <p:grpSpPr bwMode="auto">
              <a:xfrm>
                <a:off x="1176" y="912"/>
                <a:ext cx="72" cy="96"/>
                <a:chOff x="1176" y="480"/>
                <a:chExt cx="72" cy="96"/>
              </a:xfrm>
            </p:grpSpPr>
            <p:sp>
              <p:nvSpPr>
                <p:cNvPr id="19596" name="Rectangle 112"/>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597" name="Line 113"/>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598" name="Line 114"/>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599" name="Line 115"/>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sp>
            <p:nvSpPr>
              <p:cNvPr id="19595" name="Line 116"/>
              <p:cNvSpPr>
                <a:spLocks noChangeShapeType="1"/>
              </p:cNvSpPr>
              <p:nvPr/>
            </p:nvSpPr>
            <p:spPr bwMode="auto">
              <a:xfrm>
                <a:off x="1248" y="960"/>
                <a:ext cx="96" cy="0"/>
              </a:xfrm>
              <a:prstGeom prst="line">
                <a:avLst/>
              </a:prstGeom>
              <a:noFill/>
              <a:ln w="9525">
                <a:solidFill>
                  <a:schemeClr val="tx1"/>
                </a:solidFill>
                <a:round/>
                <a:headEnd/>
                <a:tailEnd type="triangle" w="med" len="med"/>
              </a:ln>
            </p:spPr>
            <p:txBody>
              <a:bodyPr/>
              <a:lstStyle/>
              <a:p>
                <a:endParaRPr lang="en-US"/>
              </a:p>
            </p:txBody>
          </p:sp>
        </p:grpSp>
        <p:grpSp>
          <p:nvGrpSpPr>
            <p:cNvPr id="19522" name="Group 117"/>
            <p:cNvGrpSpPr>
              <a:grpSpLocks/>
            </p:cNvGrpSpPr>
            <p:nvPr/>
          </p:nvGrpSpPr>
          <p:grpSpPr bwMode="auto">
            <a:xfrm flipH="1">
              <a:off x="3449" y="1819"/>
              <a:ext cx="148" cy="73"/>
              <a:chOff x="1104" y="912"/>
              <a:chExt cx="240" cy="96"/>
            </a:xfrm>
          </p:grpSpPr>
          <p:sp>
            <p:nvSpPr>
              <p:cNvPr id="19586" name="Line 118"/>
              <p:cNvSpPr>
                <a:spLocks noChangeShapeType="1"/>
              </p:cNvSpPr>
              <p:nvPr/>
            </p:nvSpPr>
            <p:spPr bwMode="auto">
              <a:xfrm>
                <a:off x="1104" y="960"/>
                <a:ext cx="96" cy="0"/>
              </a:xfrm>
              <a:prstGeom prst="line">
                <a:avLst/>
              </a:prstGeom>
              <a:noFill/>
              <a:ln w="9525">
                <a:solidFill>
                  <a:schemeClr val="tx1"/>
                </a:solidFill>
                <a:round/>
                <a:headEnd/>
                <a:tailEnd type="triangle" w="med" len="med"/>
              </a:ln>
            </p:spPr>
            <p:txBody>
              <a:bodyPr/>
              <a:lstStyle/>
              <a:p>
                <a:endParaRPr lang="en-US"/>
              </a:p>
            </p:txBody>
          </p:sp>
          <p:grpSp>
            <p:nvGrpSpPr>
              <p:cNvPr id="19587" name="Group 119"/>
              <p:cNvGrpSpPr>
                <a:grpSpLocks/>
              </p:cNvGrpSpPr>
              <p:nvPr/>
            </p:nvGrpSpPr>
            <p:grpSpPr bwMode="auto">
              <a:xfrm>
                <a:off x="1176" y="912"/>
                <a:ext cx="72" cy="96"/>
                <a:chOff x="1176" y="480"/>
                <a:chExt cx="72" cy="96"/>
              </a:xfrm>
            </p:grpSpPr>
            <p:sp>
              <p:nvSpPr>
                <p:cNvPr id="19589" name="Rectangle 120"/>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590" name="Line 121"/>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591" name="Line 122"/>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592" name="Line 123"/>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sp>
            <p:nvSpPr>
              <p:cNvPr id="19588" name="Line 124"/>
              <p:cNvSpPr>
                <a:spLocks noChangeShapeType="1"/>
              </p:cNvSpPr>
              <p:nvPr/>
            </p:nvSpPr>
            <p:spPr bwMode="auto">
              <a:xfrm>
                <a:off x="1248" y="960"/>
                <a:ext cx="96" cy="0"/>
              </a:xfrm>
              <a:prstGeom prst="line">
                <a:avLst/>
              </a:prstGeom>
              <a:noFill/>
              <a:ln w="9525">
                <a:solidFill>
                  <a:schemeClr val="tx1"/>
                </a:solidFill>
                <a:round/>
                <a:headEnd/>
                <a:tailEnd type="triangle" w="med" len="med"/>
              </a:ln>
            </p:spPr>
            <p:txBody>
              <a:bodyPr/>
              <a:lstStyle/>
              <a:p>
                <a:endParaRPr lang="en-US"/>
              </a:p>
            </p:txBody>
          </p:sp>
        </p:grpSp>
        <p:grpSp>
          <p:nvGrpSpPr>
            <p:cNvPr id="19523" name="Group 125"/>
            <p:cNvGrpSpPr>
              <a:grpSpLocks/>
            </p:cNvGrpSpPr>
            <p:nvPr/>
          </p:nvGrpSpPr>
          <p:grpSpPr bwMode="auto">
            <a:xfrm flipH="1">
              <a:off x="2942" y="1819"/>
              <a:ext cx="149" cy="73"/>
              <a:chOff x="1104" y="912"/>
              <a:chExt cx="240" cy="96"/>
            </a:xfrm>
          </p:grpSpPr>
          <p:sp>
            <p:nvSpPr>
              <p:cNvPr id="19579" name="Line 126"/>
              <p:cNvSpPr>
                <a:spLocks noChangeShapeType="1"/>
              </p:cNvSpPr>
              <p:nvPr/>
            </p:nvSpPr>
            <p:spPr bwMode="auto">
              <a:xfrm>
                <a:off x="1104" y="960"/>
                <a:ext cx="96" cy="0"/>
              </a:xfrm>
              <a:prstGeom prst="line">
                <a:avLst/>
              </a:prstGeom>
              <a:noFill/>
              <a:ln w="9525">
                <a:solidFill>
                  <a:schemeClr val="tx1"/>
                </a:solidFill>
                <a:round/>
                <a:headEnd/>
                <a:tailEnd type="triangle" w="med" len="med"/>
              </a:ln>
            </p:spPr>
            <p:txBody>
              <a:bodyPr/>
              <a:lstStyle/>
              <a:p>
                <a:endParaRPr lang="en-US"/>
              </a:p>
            </p:txBody>
          </p:sp>
          <p:grpSp>
            <p:nvGrpSpPr>
              <p:cNvPr id="19580" name="Group 127"/>
              <p:cNvGrpSpPr>
                <a:grpSpLocks/>
              </p:cNvGrpSpPr>
              <p:nvPr/>
            </p:nvGrpSpPr>
            <p:grpSpPr bwMode="auto">
              <a:xfrm>
                <a:off x="1176" y="912"/>
                <a:ext cx="72" cy="96"/>
                <a:chOff x="1176" y="480"/>
                <a:chExt cx="72" cy="96"/>
              </a:xfrm>
            </p:grpSpPr>
            <p:sp>
              <p:nvSpPr>
                <p:cNvPr id="19582" name="Rectangle 128"/>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583" name="Line 129"/>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584" name="Line 130"/>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585" name="Line 131"/>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sp>
            <p:nvSpPr>
              <p:cNvPr id="19581" name="Line 132"/>
              <p:cNvSpPr>
                <a:spLocks noChangeShapeType="1"/>
              </p:cNvSpPr>
              <p:nvPr/>
            </p:nvSpPr>
            <p:spPr bwMode="auto">
              <a:xfrm>
                <a:off x="1248" y="960"/>
                <a:ext cx="96" cy="0"/>
              </a:xfrm>
              <a:prstGeom prst="line">
                <a:avLst/>
              </a:prstGeom>
              <a:noFill/>
              <a:ln w="9525">
                <a:solidFill>
                  <a:schemeClr val="tx1"/>
                </a:solidFill>
                <a:round/>
                <a:headEnd/>
                <a:tailEnd type="triangle" w="med" len="med"/>
              </a:ln>
            </p:spPr>
            <p:txBody>
              <a:bodyPr/>
              <a:lstStyle/>
              <a:p>
                <a:endParaRPr lang="en-US"/>
              </a:p>
            </p:txBody>
          </p:sp>
        </p:grpSp>
        <p:grpSp>
          <p:nvGrpSpPr>
            <p:cNvPr id="19524" name="Group 133"/>
            <p:cNvGrpSpPr>
              <a:grpSpLocks/>
            </p:cNvGrpSpPr>
            <p:nvPr/>
          </p:nvGrpSpPr>
          <p:grpSpPr bwMode="auto">
            <a:xfrm flipH="1">
              <a:off x="2436" y="1819"/>
              <a:ext cx="149" cy="73"/>
              <a:chOff x="1104" y="912"/>
              <a:chExt cx="240" cy="96"/>
            </a:xfrm>
          </p:grpSpPr>
          <p:sp>
            <p:nvSpPr>
              <p:cNvPr id="19572" name="Line 134"/>
              <p:cNvSpPr>
                <a:spLocks noChangeShapeType="1"/>
              </p:cNvSpPr>
              <p:nvPr/>
            </p:nvSpPr>
            <p:spPr bwMode="auto">
              <a:xfrm>
                <a:off x="1104" y="960"/>
                <a:ext cx="96" cy="0"/>
              </a:xfrm>
              <a:prstGeom prst="line">
                <a:avLst/>
              </a:prstGeom>
              <a:noFill/>
              <a:ln w="9525">
                <a:solidFill>
                  <a:schemeClr val="tx1"/>
                </a:solidFill>
                <a:round/>
                <a:headEnd/>
                <a:tailEnd type="triangle" w="med" len="med"/>
              </a:ln>
            </p:spPr>
            <p:txBody>
              <a:bodyPr/>
              <a:lstStyle/>
              <a:p>
                <a:endParaRPr lang="en-US"/>
              </a:p>
            </p:txBody>
          </p:sp>
          <p:grpSp>
            <p:nvGrpSpPr>
              <p:cNvPr id="19573" name="Group 135"/>
              <p:cNvGrpSpPr>
                <a:grpSpLocks/>
              </p:cNvGrpSpPr>
              <p:nvPr/>
            </p:nvGrpSpPr>
            <p:grpSpPr bwMode="auto">
              <a:xfrm>
                <a:off x="1176" y="912"/>
                <a:ext cx="72" cy="96"/>
                <a:chOff x="1176" y="480"/>
                <a:chExt cx="72" cy="96"/>
              </a:xfrm>
            </p:grpSpPr>
            <p:sp>
              <p:nvSpPr>
                <p:cNvPr id="19575" name="Rectangle 136"/>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576" name="Line 137"/>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577" name="Line 138"/>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578" name="Line 139"/>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sp>
            <p:nvSpPr>
              <p:cNvPr id="19574" name="Line 140"/>
              <p:cNvSpPr>
                <a:spLocks noChangeShapeType="1"/>
              </p:cNvSpPr>
              <p:nvPr/>
            </p:nvSpPr>
            <p:spPr bwMode="auto">
              <a:xfrm>
                <a:off x="1248" y="960"/>
                <a:ext cx="96" cy="0"/>
              </a:xfrm>
              <a:prstGeom prst="line">
                <a:avLst/>
              </a:prstGeom>
              <a:noFill/>
              <a:ln w="9525">
                <a:solidFill>
                  <a:schemeClr val="tx1"/>
                </a:solidFill>
                <a:round/>
                <a:headEnd/>
                <a:tailEnd type="triangle" w="med" len="med"/>
              </a:ln>
            </p:spPr>
            <p:txBody>
              <a:bodyPr/>
              <a:lstStyle/>
              <a:p>
                <a:endParaRPr lang="en-US"/>
              </a:p>
            </p:txBody>
          </p:sp>
        </p:grpSp>
        <p:grpSp>
          <p:nvGrpSpPr>
            <p:cNvPr id="19525" name="Group 141"/>
            <p:cNvGrpSpPr>
              <a:grpSpLocks/>
            </p:cNvGrpSpPr>
            <p:nvPr/>
          </p:nvGrpSpPr>
          <p:grpSpPr bwMode="auto">
            <a:xfrm flipH="1">
              <a:off x="1930" y="1819"/>
              <a:ext cx="149" cy="73"/>
              <a:chOff x="1104" y="912"/>
              <a:chExt cx="240" cy="96"/>
            </a:xfrm>
          </p:grpSpPr>
          <p:sp>
            <p:nvSpPr>
              <p:cNvPr id="19565" name="Line 142"/>
              <p:cNvSpPr>
                <a:spLocks noChangeShapeType="1"/>
              </p:cNvSpPr>
              <p:nvPr/>
            </p:nvSpPr>
            <p:spPr bwMode="auto">
              <a:xfrm>
                <a:off x="1104" y="960"/>
                <a:ext cx="96" cy="0"/>
              </a:xfrm>
              <a:prstGeom prst="line">
                <a:avLst/>
              </a:prstGeom>
              <a:noFill/>
              <a:ln w="9525">
                <a:solidFill>
                  <a:schemeClr val="tx1"/>
                </a:solidFill>
                <a:round/>
                <a:headEnd/>
                <a:tailEnd type="triangle" w="med" len="med"/>
              </a:ln>
            </p:spPr>
            <p:txBody>
              <a:bodyPr/>
              <a:lstStyle/>
              <a:p>
                <a:endParaRPr lang="en-US"/>
              </a:p>
            </p:txBody>
          </p:sp>
          <p:grpSp>
            <p:nvGrpSpPr>
              <p:cNvPr id="19566" name="Group 143"/>
              <p:cNvGrpSpPr>
                <a:grpSpLocks/>
              </p:cNvGrpSpPr>
              <p:nvPr/>
            </p:nvGrpSpPr>
            <p:grpSpPr bwMode="auto">
              <a:xfrm>
                <a:off x="1176" y="912"/>
                <a:ext cx="72" cy="96"/>
                <a:chOff x="1176" y="480"/>
                <a:chExt cx="72" cy="96"/>
              </a:xfrm>
            </p:grpSpPr>
            <p:sp>
              <p:nvSpPr>
                <p:cNvPr id="19568" name="Rectangle 144"/>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569" name="Line 145"/>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570" name="Line 146"/>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571" name="Line 147"/>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sp>
            <p:nvSpPr>
              <p:cNvPr id="19567" name="Line 148"/>
              <p:cNvSpPr>
                <a:spLocks noChangeShapeType="1"/>
              </p:cNvSpPr>
              <p:nvPr/>
            </p:nvSpPr>
            <p:spPr bwMode="auto">
              <a:xfrm>
                <a:off x="1248" y="960"/>
                <a:ext cx="96" cy="0"/>
              </a:xfrm>
              <a:prstGeom prst="line">
                <a:avLst/>
              </a:prstGeom>
              <a:noFill/>
              <a:ln w="9525">
                <a:solidFill>
                  <a:schemeClr val="tx1"/>
                </a:solidFill>
                <a:round/>
                <a:headEnd/>
                <a:tailEnd type="triangle" w="med" len="med"/>
              </a:ln>
            </p:spPr>
            <p:txBody>
              <a:bodyPr/>
              <a:lstStyle/>
              <a:p>
                <a:endParaRPr lang="en-US"/>
              </a:p>
            </p:txBody>
          </p:sp>
        </p:grpSp>
        <p:grpSp>
          <p:nvGrpSpPr>
            <p:cNvPr id="19526" name="Group 149"/>
            <p:cNvGrpSpPr>
              <a:grpSpLocks/>
            </p:cNvGrpSpPr>
            <p:nvPr/>
          </p:nvGrpSpPr>
          <p:grpSpPr bwMode="auto">
            <a:xfrm flipH="1">
              <a:off x="1423" y="1819"/>
              <a:ext cx="149" cy="73"/>
              <a:chOff x="1104" y="912"/>
              <a:chExt cx="240" cy="96"/>
            </a:xfrm>
          </p:grpSpPr>
          <p:sp>
            <p:nvSpPr>
              <p:cNvPr id="19558" name="Line 150"/>
              <p:cNvSpPr>
                <a:spLocks noChangeShapeType="1"/>
              </p:cNvSpPr>
              <p:nvPr/>
            </p:nvSpPr>
            <p:spPr bwMode="auto">
              <a:xfrm>
                <a:off x="1104" y="960"/>
                <a:ext cx="96" cy="0"/>
              </a:xfrm>
              <a:prstGeom prst="line">
                <a:avLst/>
              </a:prstGeom>
              <a:noFill/>
              <a:ln w="9525">
                <a:solidFill>
                  <a:schemeClr val="tx1"/>
                </a:solidFill>
                <a:round/>
                <a:headEnd/>
                <a:tailEnd type="triangle" w="med" len="med"/>
              </a:ln>
            </p:spPr>
            <p:txBody>
              <a:bodyPr/>
              <a:lstStyle/>
              <a:p>
                <a:endParaRPr lang="en-US"/>
              </a:p>
            </p:txBody>
          </p:sp>
          <p:grpSp>
            <p:nvGrpSpPr>
              <p:cNvPr id="19559" name="Group 151"/>
              <p:cNvGrpSpPr>
                <a:grpSpLocks/>
              </p:cNvGrpSpPr>
              <p:nvPr/>
            </p:nvGrpSpPr>
            <p:grpSpPr bwMode="auto">
              <a:xfrm>
                <a:off x="1176" y="912"/>
                <a:ext cx="72" cy="96"/>
                <a:chOff x="1176" y="480"/>
                <a:chExt cx="72" cy="96"/>
              </a:xfrm>
            </p:grpSpPr>
            <p:sp>
              <p:nvSpPr>
                <p:cNvPr id="19561" name="Rectangle 152"/>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562" name="Line 153"/>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563" name="Line 154"/>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564" name="Line 155"/>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sp>
            <p:nvSpPr>
              <p:cNvPr id="19560" name="Line 156"/>
              <p:cNvSpPr>
                <a:spLocks noChangeShapeType="1"/>
              </p:cNvSpPr>
              <p:nvPr/>
            </p:nvSpPr>
            <p:spPr bwMode="auto">
              <a:xfrm>
                <a:off x="1248" y="960"/>
                <a:ext cx="96" cy="0"/>
              </a:xfrm>
              <a:prstGeom prst="line">
                <a:avLst/>
              </a:prstGeom>
              <a:noFill/>
              <a:ln w="9525">
                <a:solidFill>
                  <a:schemeClr val="tx1"/>
                </a:solidFill>
                <a:round/>
                <a:headEnd/>
                <a:tailEnd type="triangle" w="med" len="med"/>
              </a:ln>
            </p:spPr>
            <p:txBody>
              <a:bodyPr/>
              <a:lstStyle/>
              <a:p>
                <a:endParaRPr lang="en-US"/>
              </a:p>
            </p:txBody>
          </p:sp>
        </p:grpSp>
        <p:grpSp>
          <p:nvGrpSpPr>
            <p:cNvPr id="19527" name="Group 157"/>
            <p:cNvGrpSpPr>
              <a:grpSpLocks/>
            </p:cNvGrpSpPr>
            <p:nvPr/>
          </p:nvGrpSpPr>
          <p:grpSpPr bwMode="auto">
            <a:xfrm>
              <a:off x="917" y="1819"/>
              <a:ext cx="149" cy="73"/>
              <a:chOff x="1104" y="1776"/>
              <a:chExt cx="240" cy="96"/>
            </a:xfrm>
          </p:grpSpPr>
          <p:sp>
            <p:nvSpPr>
              <p:cNvPr id="19551" name="Line 158"/>
              <p:cNvSpPr>
                <a:spLocks noChangeShapeType="1"/>
              </p:cNvSpPr>
              <p:nvPr/>
            </p:nvSpPr>
            <p:spPr bwMode="auto">
              <a:xfrm flipH="1">
                <a:off x="1248" y="1824"/>
                <a:ext cx="96" cy="0"/>
              </a:xfrm>
              <a:prstGeom prst="line">
                <a:avLst/>
              </a:prstGeom>
              <a:noFill/>
              <a:ln w="9525">
                <a:solidFill>
                  <a:schemeClr val="tx1"/>
                </a:solidFill>
                <a:round/>
                <a:headEnd/>
                <a:tailEnd type="triangle" w="med" len="med"/>
              </a:ln>
            </p:spPr>
            <p:txBody>
              <a:bodyPr/>
              <a:lstStyle/>
              <a:p>
                <a:endParaRPr lang="en-US"/>
              </a:p>
            </p:txBody>
          </p:sp>
          <p:grpSp>
            <p:nvGrpSpPr>
              <p:cNvPr id="19552" name="Group 159"/>
              <p:cNvGrpSpPr>
                <a:grpSpLocks/>
              </p:cNvGrpSpPr>
              <p:nvPr/>
            </p:nvGrpSpPr>
            <p:grpSpPr bwMode="auto">
              <a:xfrm flipH="1">
                <a:off x="1200" y="1776"/>
                <a:ext cx="72" cy="96"/>
                <a:chOff x="1176" y="480"/>
                <a:chExt cx="72" cy="96"/>
              </a:xfrm>
            </p:grpSpPr>
            <p:sp>
              <p:nvSpPr>
                <p:cNvPr id="19554" name="Rectangle 160"/>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555" name="Line 161"/>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556" name="Line 162"/>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557" name="Line 163"/>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sp>
            <p:nvSpPr>
              <p:cNvPr id="19553" name="Line 164"/>
              <p:cNvSpPr>
                <a:spLocks noChangeShapeType="1"/>
              </p:cNvSpPr>
              <p:nvPr/>
            </p:nvSpPr>
            <p:spPr bwMode="auto">
              <a:xfrm flipH="1">
                <a:off x="1104" y="1824"/>
                <a:ext cx="96" cy="0"/>
              </a:xfrm>
              <a:prstGeom prst="line">
                <a:avLst/>
              </a:prstGeom>
              <a:noFill/>
              <a:ln w="9525">
                <a:solidFill>
                  <a:schemeClr val="tx1"/>
                </a:solidFill>
                <a:round/>
                <a:headEnd/>
                <a:tailEnd type="triangle" w="med" len="med"/>
              </a:ln>
            </p:spPr>
            <p:txBody>
              <a:bodyPr/>
              <a:lstStyle/>
              <a:p>
                <a:endParaRPr lang="en-US"/>
              </a:p>
            </p:txBody>
          </p:sp>
        </p:grpSp>
        <p:grpSp>
          <p:nvGrpSpPr>
            <p:cNvPr id="19528" name="Group 165"/>
            <p:cNvGrpSpPr>
              <a:grpSpLocks/>
            </p:cNvGrpSpPr>
            <p:nvPr/>
          </p:nvGrpSpPr>
          <p:grpSpPr bwMode="auto">
            <a:xfrm>
              <a:off x="2481" y="2110"/>
              <a:ext cx="44" cy="73"/>
              <a:chOff x="1176" y="480"/>
              <a:chExt cx="72" cy="96"/>
            </a:xfrm>
          </p:grpSpPr>
          <p:sp>
            <p:nvSpPr>
              <p:cNvPr id="19547" name="Rectangle 166"/>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548" name="Line 167"/>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549" name="Line 168"/>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550" name="Line 169"/>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grpSp>
          <p:nvGrpSpPr>
            <p:cNvPr id="19529" name="Group 170"/>
            <p:cNvGrpSpPr>
              <a:grpSpLocks/>
            </p:cNvGrpSpPr>
            <p:nvPr/>
          </p:nvGrpSpPr>
          <p:grpSpPr bwMode="auto">
            <a:xfrm>
              <a:off x="411" y="1819"/>
              <a:ext cx="149" cy="73"/>
              <a:chOff x="1104" y="1776"/>
              <a:chExt cx="240" cy="96"/>
            </a:xfrm>
          </p:grpSpPr>
          <p:sp>
            <p:nvSpPr>
              <p:cNvPr id="19540" name="Line 171"/>
              <p:cNvSpPr>
                <a:spLocks noChangeShapeType="1"/>
              </p:cNvSpPr>
              <p:nvPr/>
            </p:nvSpPr>
            <p:spPr bwMode="auto">
              <a:xfrm flipH="1">
                <a:off x="1248" y="1824"/>
                <a:ext cx="96" cy="0"/>
              </a:xfrm>
              <a:prstGeom prst="line">
                <a:avLst/>
              </a:prstGeom>
              <a:noFill/>
              <a:ln w="9525">
                <a:solidFill>
                  <a:schemeClr val="tx1"/>
                </a:solidFill>
                <a:round/>
                <a:headEnd/>
                <a:tailEnd type="triangle" w="med" len="med"/>
              </a:ln>
            </p:spPr>
            <p:txBody>
              <a:bodyPr/>
              <a:lstStyle/>
              <a:p>
                <a:endParaRPr lang="en-US"/>
              </a:p>
            </p:txBody>
          </p:sp>
          <p:grpSp>
            <p:nvGrpSpPr>
              <p:cNvPr id="19541" name="Group 172"/>
              <p:cNvGrpSpPr>
                <a:grpSpLocks/>
              </p:cNvGrpSpPr>
              <p:nvPr/>
            </p:nvGrpSpPr>
            <p:grpSpPr bwMode="auto">
              <a:xfrm flipH="1">
                <a:off x="1200" y="1776"/>
                <a:ext cx="72" cy="96"/>
                <a:chOff x="1176" y="480"/>
                <a:chExt cx="72" cy="96"/>
              </a:xfrm>
            </p:grpSpPr>
            <p:sp>
              <p:nvSpPr>
                <p:cNvPr id="19543" name="Rectangle 173"/>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544" name="Line 174"/>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545" name="Line 175"/>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546" name="Line 176"/>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sp>
            <p:nvSpPr>
              <p:cNvPr id="19542" name="Line 177"/>
              <p:cNvSpPr>
                <a:spLocks noChangeShapeType="1"/>
              </p:cNvSpPr>
              <p:nvPr/>
            </p:nvSpPr>
            <p:spPr bwMode="auto">
              <a:xfrm flipH="1">
                <a:off x="1104" y="1824"/>
                <a:ext cx="96" cy="0"/>
              </a:xfrm>
              <a:prstGeom prst="line">
                <a:avLst/>
              </a:prstGeom>
              <a:noFill/>
              <a:ln w="9525">
                <a:solidFill>
                  <a:schemeClr val="tx1"/>
                </a:solidFill>
                <a:round/>
                <a:headEnd/>
                <a:tailEnd type="triangle" w="med" len="med"/>
              </a:ln>
            </p:spPr>
            <p:txBody>
              <a:bodyPr/>
              <a:lstStyle/>
              <a:p>
                <a:endParaRPr lang="en-US"/>
              </a:p>
            </p:txBody>
          </p:sp>
        </p:grpSp>
        <p:sp>
          <p:nvSpPr>
            <p:cNvPr id="19530" name="Line 178"/>
            <p:cNvSpPr>
              <a:spLocks noChangeShapeType="1"/>
            </p:cNvSpPr>
            <p:nvPr/>
          </p:nvSpPr>
          <p:spPr bwMode="auto">
            <a:xfrm>
              <a:off x="2525" y="2146"/>
              <a:ext cx="1757" cy="0"/>
            </a:xfrm>
            <a:prstGeom prst="line">
              <a:avLst/>
            </a:prstGeom>
            <a:noFill/>
            <a:ln w="9525">
              <a:solidFill>
                <a:schemeClr val="tx1"/>
              </a:solidFill>
              <a:round/>
              <a:headEnd/>
              <a:tailEnd/>
            </a:ln>
          </p:spPr>
          <p:txBody>
            <a:bodyPr/>
            <a:lstStyle/>
            <a:p>
              <a:endParaRPr lang="en-US"/>
            </a:p>
          </p:txBody>
        </p:sp>
        <p:sp>
          <p:nvSpPr>
            <p:cNvPr id="19531" name="Rectangle 179"/>
            <p:cNvSpPr>
              <a:spLocks noChangeArrowheads="1"/>
            </p:cNvSpPr>
            <p:nvPr/>
          </p:nvSpPr>
          <p:spPr bwMode="auto">
            <a:xfrm flipH="1">
              <a:off x="4104" y="1638"/>
              <a:ext cx="357" cy="370"/>
            </a:xfrm>
            <a:prstGeom prst="rect">
              <a:avLst/>
            </a:prstGeom>
            <a:solidFill>
              <a:schemeClr val="bg1"/>
            </a:solidFill>
            <a:ln w="9525">
              <a:solidFill>
                <a:schemeClr val="tx1"/>
              </a:solidFill>
              <a:miter lim="800000"/>
              <a:headEnd/>
              <a:tailEnd/>
            </a:ln>
          </p:spPr>
          <p:txBody>
            <a:bodyPr wrap="none" anchor="ctr"/>
            <a:lstStyle/>
            <a:p>
              <a:pPr algn="ctr" eaLnBrk="1" hangingPunct="1"/>
              <a:r>
                <a:rPr kumimoji="1" lang="en-US" altLang="zh-TW" sz="1000">
                  <a:latin typeface="Tahoma" pitchFamily="-96" charset="0"/>
                  <a:ea typeface="新細明體" charset="-120"/>
                </a:rPr>
                <a:t>S/P</a:t>
              </a:r>
            </a:p>
          </p:txBody>
        </p:sp>
        <p:grpSp>
          <p:nvGrpSpPr>
            <p:cNvPr id="19532" name="Group 180"/>
            <p:cNvGrpSpPr>
              <a:grpSpLocks/>
            </p:cNvGrpSpPr>
            <p:nvPr/>
          </p:nvGrpSpPr>
          <p:grpSpPr bwMode="auto">
            <a:xfrm flipH="1">
              <a:off x="4461" y="1819"/>
              <a:ext cx="149" cy="73"/>
              <a:chOff x="1104" y="912"/>
              <a:chExt cx="240" cy="96"/>
            </a:xfrm>
          </p:grpSpPr>
          <p:sp>
            <p:nvSpPr>
              <p:cNvPr id="19533" name="Line 181"/>
              <p:cNvSpPr>
                <a:spLocks noChangeShapeType="1"/>
              </p:cNvSpPr>
              <p:nvPr/>
            </p:nvSpPr>
            <p:spPr bwMode="auto">
              <a:xfrm>
                <a:off x="1104" y="960"/>
                <a:ext cx="96" cy="0"/>
              </a:xfrm>
              <a:prstGeom prst="line">
                <a:avLst/>
              </a:prstGeom>
              <a:noFill/>
              <a:ln w="9525">
                <a:solidFill>
                  <a:schemeClr val="tx1"/>
                </a:solidFill>
                <a:round/>
                <a:headEnd/>
                <a:tailEnd type="triangle" w="med" len="med"/>
              </a:ln>
            </p:spPr>
            <p:txBody>
              <a:bodyPr/>
              <a:lstStyle/>
              <a:p>
                <a:endParaRPr lang="en-US"/>
              </a:p>
            </p:txBody>
          </p:sp>
          <p:grpSp>
            <p:nvGrpSpPr>
              <p:cNvPr id="19534" name="Group 182"/>
              <p:cNvGrpSpPr>
                <a:grpSpLocks/>
              </p:cNvGrpSpPr>
              <p:nvPr/>
            </p:nvGrpSpPr>
            <p:grpSpPr bwMode="auto">
              <a:xfrm>
                <a:off x="1176" y="912"/>
                <a:ext cx="72" cy="96"/>
                <a:chOff x="1176" y="480"/>
                <a:chExt cx="72" cy="96"/>
              </a:xfrm>
            </p:grpSpPr>
            <p:sp>
              <p:nvSpPr>
                <p:cNvPr id="19536" name="Rectangle 183"/>
                <p:cNvSpPr>
                  <a:spLocks noChangeArrowheads="1"/>
                </p:cNvSpPr>
                <p:nvPr/>
              </p:nvSpPr>
              <p:spPr bwMode="auto">
                <a:xfrm>
                  <a:off x="1200" y="480"/>
                  <a:ext cx="48" cy="96"/>
                </a:xfrm>
                <a:prstGeom prst="rect">
                  <a:avLst/>
                </a:prstGeom>
                <a:noFill/>
                <a:ln w="19050" algn="ctr">
                  <a:solidFill>
                    <a:schemeClr val="tx1"/>
                  </a:solidFill>
                  <a:miter lim="800000"/>
                  <a:headEnd/>
                  <a:tailEnd/>
                </a:ln>
              </p:spPr>
              <p:txBody>
                <a:bodyPr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19537" name="Line 184"/>
                <p:cNvSpPr>
                  <a:spLocks noChangeShapeType="1"/>
                </p:cNvSpPr>
                <p:nvPr/>
              </p:nvSpPr>
              <p:spPr bwMode="auto">
                <a:xfrm>
                  <a:off x="1224" y="480"/>
                  <a:ext cx="0" cy="96"/>
                </a:xfrm>
                <a:prstGeom prst="line">
                  <a:avLst/>
                </a:prstGeom>
                <a:noFill/>
                <a:ln w="19050">
                  <a:solidFill>
                    <a:schemeClr val="tx1"/>
                  </a:solidFill>
                  <a:round/>
                  <a:headEnd/>
                  <a:tailEnd/>
                </a:ln>
              </p:spPr>
              <p:txBody>
                <a:bodyPr wrap="none" anchor="ctr">
                  <a:spAutoFit/>
                </a:bodyPr>
                <a:lstStyle/>
                <a:p>
                  <a:endParaRPr lang="en-US"/>
                </a:p>
              </p:txBody>
            </p:sp>
            <p:sp>
              <p:nvSpPr>
                <p:cNvPr id="19538" name="Line 185"/>
                <p:cNvSpPr>
                  <a:spLocks noChangeShapeType="1"/>
                </p:cNvSpPr>
                <p:nvPr/>
              </p:nvSpPr>
              <p:spPr bwMode="auto">
                <a:xfrm>
                  <a:off x="1176" y="480"/>
                  <a:ext cx="24" cy="0"/>
                </a:xfrm>
                <a:prstGeom prst="line">
                  <a:avLst/>
                </a:prstGeom>
                <a:noFill/>
                <a:ln w="19050">
                  <a:solidFill>
                    <a:schemeClr val="tx1"/>
                  </a:solidFill>
                  <a:round/>
                  <a:headEnd/>
                  <a:tailEnd/>
                </a:ln>
              </p:spPr>
              <p:txBody>
                <a:bodyPr wrap="none" anchor="ctr">
                  <a:spAutoFit/>
                </a:bodyPr>
                <a:lstStyle/>
                <a:p>
                  <a:endParaRPr lang="en-US"/>
                </a:p>
              </p:txBody>
            </p:sp>
            <p:sp>
              <p:nvSpPr>
                <p:cNvPr id="19539" name="Line 186"/>
                <p:cNvSpPr>
                  <a:spLocks noChangeShapeType="1"/>
                </p:cNvSpPr>
                <p:nvPr/>
              </p:nvSpPr>
              <p:spPr bwMode="auto">
                <a:xfrm>
                  <a:off x="1176" y="576"/>
                  <a:ext cx="24" cy="0"/>
                </a:xfrm>
                <a:prstGeom prst="line">
                  <a:avLst/>
                </a:prstGeom>
                <a:noFill/>
                <a:ln w="19050">
                  <a:solidFill>
                    <a:schemeClr val="tx1"/>
                  </a:solidFill>
                  <a:round/>
                  <a:headEnd/>
                  <a:tailEnd/>
                </a:ln>
              </p:spPr>
              <p:txBody>
                <a:bodyPr wrap="none" anchor="ctr">
                  <a:spAutoFit/>
                </a:bodyPr>
                <a:lstStyle/>
                <a:p>
                  <a:endParaRPr lang="en-US"/>
                </a:p>
              </p:txBody>
            </p:sp>
          </p:grpSp>
          <p:sp>
            <p:nvSpPr>
              <p:cNvPr id="19535" name="Line 187"/>
              <p:cNvSpPr>
                <a:spLocks noChangeShapeType="1"/>
              </p:cNvSpPr>
              <p:nvPr/>
            </p:nvSpPr>
            <p:spPr bwMode="auto">
              <a:xfrm>
                <a:off x="1248" y="960"/>
                <a:ext cx="96" cy="0"/>
              </a:xfrm>
              <a:prstGeom prst="line">
                <a:avLst/>
              </a:prstGeom>
              <a:noFill/>
              <a:ln w="9525">
                <a:solidFill>
                  <a:schemeClr val="tx1"/>
                </a:solidFill>
                <a:round/>
                <a:headEnd/>
                <a:tailEnd type="triangle" w="med" len="med"/>
              </a:ln>
            </p:spPr>
            <p:txBody>
              <a:bodyPr/>
              <a:lstStyle/>
              <a:p>
                <a:endParaRPr lang="en-US"/>
              </a:p>
            </p:txBody>
          </p:sp>
        </p:grpSp>
      </p:grpSp>
      <p:sp>
        <p:nvSpPr>
          <p:cNvPr id="19471" name="Text Box 188"/>
          <p:cNvSpPr txBox="1">
            <a:spLocks noChangeArrowheads="1"/>
          </p:cNvSpPr>
          <p:nvPr/>
        </p:nvSpPr>
        <p:spPr bwMode="auto">
          <a:xfrm>
            <a:off x="8767763" y="1803400"/>
            <a:ext cx="438150" cy="274638"/>
          </a:xfrm>
          <a:prstGeom prst="rect">
            <a:avLst/>
          </a:prstGeom>
          <a:noFill/>
          <a:ln w="9525">
            <a:noFill/>
            <a:miter lim="800000"/>
            <a:headEnd/>
            <a:tailEnd/>
          </a:ln>
        </p:spPr>
        <p:txBody>
          <a:bodyPr wrap="none">
            <a:spAutoFit/>
          </a:bodyPr>
          <a:lstStyle/>
          <a:p>
            <a:pPr eaLnBrk="1" hangingPunct="1"/>
            <a:r>
              <a:rPr kumimoji="1" lang="en-US" altLang="zh-TW" sz="1200">
                <a:latin typeface="Tahoma" pitchFamily="-96" charset="0"/>
                <a:ea typeface="新細明體" charset="-120"/>
              </a:rPr>
              <a:t>D/A</a:t>
            </a:r>
          </a:p>
        </p:txBody>
      </p:sp>
      <p:sp>
        <p:nvSpPr>
          <p:cNvPr id="19472" name="Text Box 189"/>
          <p:cNvSpPr txBox="1">
            <a:spLocks noChangeArrowheads="1"/>
          </p:cNvSpPr>
          <p:nvPr/>
        </p:nvSpPr>
        <p:spPr bwMode="auto">
          <a:xfrm>
            <a:off x="8748713" y="2941638"/>
            <a:ext cx="438150" cy="274637"/>
          </a:xfrm>
          <a:prstGeom prst="rect">
            <a:avLst/>
          </a:prstGeom>
          <a:noFill/>
          <a:ln w="9525">
            <a:noFill/>
            <a:miter lim="800000"/>
            <a:headEnd/>
            <a:tailEnd/>
          </a:ln>
        </p:spPr>
        <p:txBody>
          <a:bodyPr wrap="none">
            <a:spAutoFit/>
          </a:bodyPr>
          <a:lstStyle/>
          <a:p>
            <a:pPr eaLnBrk="1" hangingPunct="1"/>
            <a:r>
              <a:rPr kumimoji="1" lang="en-US" altLang="zh-TW" sz="1200">
                <a:latin typeface="Tahoma" pitchFamily="-96" charset="0"/>
                <a:ea typeface="新細明體" charset="-120"/>
              </a:rPr>
              <a:t>A/D</a:t>
            </a:r>
          </a:p>
        </p:txBody>
      </p:sp>
      <p:sp>
        <p:nvSpPr>
          <p:cNvPr id="1447102" name="Rectangle 190" descr="Rectangle: Click to edit Master text styles&#10;Second level&#10;Third level&#10;Fourth level&#10;Fifth level"/>
          <p:cNvSpPr>
            <a:spLocks noChangeArrowheads="1"/>
          </p:cNvSpPr>
          <p:nvPr/>
        </p:nvSpPr>
        <p:spPr bwMode="auto">
          <a:xfrm>
            <a:off x="114300" y="5603875"/>
            <a:ext cx="6353175" cy="474663"/>
          </a:xfrm>
          <a:prstGeom prst="rect">
            <a:avLst/>
          </a:prstGeom>
          <a:solidFill>
            <a:schemeClr val="folHlink"/>
          </a:solidFill>
          <a:ln w="9525">
            <a:noFill/>
            <a:miter lim="800000"/>
            <a:headEnd/>
            <a:tailEnd/>
          </a:ln>
        </p:spPr>
        <p:txBody>
          <a:bodyPr/>
          <a:lstStyle/>
          <a:p>
            <a:pPr marL="742950" lvl="1" indent="-285750" eaLnBrk="1" hangingPunct="1">
              <a:spcBef>
                <a:spcPct val="20000"/>
              </a:spcBef>
              <a:buClr>
                <a:schemeClr val="tx1"/>
              </a:buClr>
              <a:buSzPct val="60000"/>
              <a:buFont typeface="Wingdings" pitchFamily="-96" charset="2"/>
              <a:buChar char="n"/>
            </a:pPr>
            <a:r>
              <a:rPr lang="en-US" altLang="zh-TW" sz="2000">
                <a:ea typeface="新細明體" charset="-120"/>
              </a:rPr>
              <a:t>Different algorithms</a:t>
            </a:r>
            <a:endParaRPr lang="en-US" altLang="zh-TW" sz="2400">
              <a:ea typeface="新細明體" charset="-120"/>
            </a:endParaRPr>
          </a:p>
        </p:txBody>
      </p:sp>
      <p:sp>
        <p:nvSpPr>
          <p:cNvPr id="1447103" name="Rectangle 191" descr="Rectangle: Click to edit Master text styles&#10;Second level&#10;Third level&#10;Fourth level&#10;Fifth level"/>
          <p:cNvSpPr>
            <a:spLocks noChangeArrowheads="1"/>
          </p:cNvSpPr>
          <p:nvPr/>
        </p:nvSpPr>
        <p:spPr bwMode="auto">
          <a:xfrm>
            <a:off x="104775" y="4976813"/>
            <a:ext cx="6362700" cy="474662"/>
          </a:xfrm>
          <a:prstGeom prst="rect">
            <a:avLst/>
          </a:prstGeom>
          <a:solidFill>
            <a:schemeClr val="folHlink"/>
          </a:solidFill>
          <a:ln w="9525">
            <a:noFill/>
            <a:miter lim="800000"/>
            <a:headEnd/>
            <a:tailEnd/>
          </a:ln>
        </p:spPr>
        <p:txBody>
          <a:bodyPr/>
          <a:lstStyle/>
          <a:p>
            <a:pPr marL="742950" lvl="1" indent="-285750" eaLnBrk="1" hangingPunct="1">
              <a:spcBef>
                <a:spcPct val="20000"/>
              </a:spcBef>
              <a:buClr>
                <a:schemeClr val="tx1"/>
              </a:buClr>
              <a:buSzPct val="60000"/>
              <a:buFont typeface="Wingdings" pitchFamily="-96" charset="2"/>
              <a:buChar char="n"/>
            </a:pPr>
            <a:r>
              <a:rPr lang="en-US" altLang="zh-TW" sz="2000">
                <a:ea typeface="新細明體" charset="-120"/>
              </a:rPr>
              <a:t>Different throughput requirements</a:t>
            </a:r>
            <a:endParaRPr lang="en-US" altLang="zh-TW" sz="2400">
              <a:ea typeface="新細明體" charset="-120"/>
            </a:endParaRPr>
          </a:p>
        </p:txBody>
      </p:sp>
      <p:sp>
        <p:nvSpPr>
          <p:cNvPr id="1447104" name="Rectangle 192" descr="Rectangle: Click to edit Master text styles&#10;Second level&#10;Third level&#10;Fourth level&#10;Fifth level"/>
          <p:cNvSpPr>
            <a:spLocks noChangeArrowheads="1"/>
          </p:cNvSpPr>
          <p:nvPr/>
        </p:nvSpPr>
        <p:spPr bwMode="auto">
          <a:xfrm>
            <a:off x="114300" y="4130675"/>
            <a:ext cx="6353175" cy="474663"/>
          </a:xfrm>
          <a:prstGeom prst="rect">
            <a:avLst/>
          </a:prstGeom>
          <a:solidFill>
            <a:schemeClr val="folHlink"/>
          </a:solidFill>
          <a:ln w="9525">
            <a:noFill/>
            <a:miter lim="800000"/>
            <a:headEnd/>
            <a:tailEnd/>
          </a:ln>
        </p:spPr>
        <p:txBody>
          <a:bodyPr/>
          <a:lstStyle/>
          <a:p>
            <a:pPr marL="742950" lvl="1" indent="-285750" eaLnBrk="1" hangingPunct="1">
              <a:spcBef>
                <a:spcPct val="20000"/>
              </a:spcBef>
              <a:buClr>
                <a:schemeClr val="tx1"/>
              </a:buClr>
              <a:buSzPct val="60000"/>
              <a:buFont typeface="Wingdings" pitchFamily="-96" charset="2"/>
              <a:buChar char="n"/>
            </a:pPr>
            <a:r>
              <a:rPr lang="en-US" altLang="zh-TW" sz="2000">
                <a:ea typeface="新細明體" charset="-120"/>
              </a:rPr>
              <a:t>Reusable algorithm with different parameter settings</a:t>
            </a:r>
            <a:endParaRPr lang="en-US" altLang="zh-TW" sz="2400">
              <a:ea typeface="新細明體" charset="-120"/>
            </a:endParaRPr>
          </a:p>
        </p:txBody>
      </p:sp>
      <p:grpSp>
        <p:nvGrpSpPr>
          <p:cNvPr id="1447081" name="Group 193"/>
          <p:cNvGrpSpPr>
            <a:grpSpLocks/>
          </p:cNvGrpSpPr>
          <p:nvPr/>
        </p:nvGrpSpPr>
        <p:grpSpPr bwMode="auto">
          <a:xfrm>
            <a:off x="388938" y="419100"/>
            <a:ext cx="3848100" cy="2144713"/>
            <a:chOff x="245" y="264"/>
            <a:chExt cx="2424" cy="1351"/>
          </a:xfrm>
        </p:grpSpPr>
        <p:sp>
          <p:nvSpPr>
            <p:cNvPr id="19487" name="AutoShape 194"/>
            <p:cNvSpPr>
              <a:spLocks/>
            </p:cNvSpPr>
            <p:nvPr/>
          </p:nvSpPr>
          <p:spPr bwMode="auto">
            <a:xfrm>
              <a:off x="246" y="264"/>
              <a:ext cx="2407" cy="384"/>
            </a:xfrm>
            <a:prstGeom prst="borderCallout2">
              <a:avLst>
                <a:gd name="adj1" fmla="val 18750"/>
                <a:gd name="adj2" fmla="val 101995"/>
                <a:gd name="adj3" fmla="val 18750"/>
                <a:gd name="adj4" fmla="val 127171"/>
                <a:gd name="adj5" fmla="val 384116"/>
                <a:gd name="adj6" fmla="val 153343"/>
              </a:avLst>
            </a:prstGeom>
            <a:solidFill>
              <a:srgbClr val="FFFF66"/>
            </a:solidFill>
            <a:ln w="9525" algn="ctr">
              <a:solidFill>
                <a:srgbClr val="FF3300"/>
              </a:solidFill>
              <a:miter lim="800000"/>
              <a:headEnd/>
              <a:tailEnd/>
            </a:ln>
          </p:spPr>
          <p:txBody>
            <a:bodyPr/>
            <a:lstStyle/>
            <a:p>
              <a:pPr algn="ctr" eaLnBrk="1" hangingPunct="1">
                <a:lnSpc>
                  <a:spcPct val="90000"/>
                </a:lnSpc>
                <a:spcBef>
                  <a:spcPct val="25000"/>
                </a:spcBef>
                <a:buClr>
                  <a:schemeClr val="bg1"/>
                </a:buClr>
                <a:buSzPct val="100000"/>
                <a:buFont typeface="Wingdings" pitchFamily="-96" charset="2"/>
                <a:buNone/>
              </a:pPr>
              <a:r>
                <a:rPr lang="en-US" altLang="zh-TW" sz="2000">
                  <a:ea typeface="新細明體" charset="-120"/>
                </a:rPr>
                <a:t>WiFi: 64pt @ 0.25MHz</a:t>
              </a:r>
            </a:p>
          </p:txBody>
        </p:sp>
        <p:sp>
          <p:nvSpPr>
            <p:cNvPr id="19488" name="AutoShape 195"/>
            <p:cNvSpPr>
              <a:spLocks/>
            </p:cNvSpPr>
            <p:nvPr/>
          </p:nvSpPr>
          <p:spPr bwMode="auto">
            <a:xfrm>
              <a:off x="245" y="720"/>
              <a:ext cx="2408" cy="384"/>
            </a:xfrm>
            <a:prstGeom prst="borderCallout2">
              <a:avLst>
                <a:gd name="adj1" fmla="val 18750"/>
                <a:gd name="adj2" fmla="val 101995"/>
                <a:gd name="adj3" fmla="val 18750"/>
                <a:gd name="adj4" fmla="val 127037"/>
                <a:gd name="adj5" fmla="val 262241"/>
                <a:gd name="adj6" fmla="val 153032"/>
              </a:avLst>
            </a:prstGeom>
            <a:solidFill>
              <a:srgbClr val="FFFF66"/>
            </a:solidFill>
            <a:ln w="9525" algn="ctr">
              <a:solidFill>
                <a:srgbClr val="FF3300"/>
              </a:solidFill>
              <a:miter lim="800000"/>
              <a:headEnd/>
              <a:tailEnd/>
            </a:ln>
          </p:spPr>
          <p:txBody>
            <a:bodyPr/>
            <a:lstStyle/>
            <a:p>
              <a:pPr algn="ctr" eaLnBrk="1" hangingPunct="1">
                <a:lnSpc>
                  <a:spcPct val="90000"/>
                </a:lnSpc>
                <a:spcBef>
                  <a:spcPct val="25000"/>
                </a:spcBef>
                <a:buClr>
                  <a:schemeClr val="bg1"/>
                </a:buClr>
                <a:buSzPct val="100000"/>
                <a:buFont typeface="Wingdings" pitchFamily="-96" charset="2"/>
                <a:buNone/>
              </a:pPr>
              <a:r>
                <a:rPr lang="en-US" altLang="zh-TW" sz="2000">
                  <a:ea typeface="新細明體" charset="-120"/>
                </a:rPr>
                <a:t>WiMAX: 256pt @ 0.03MHz</a:t>
              </a:r>
            </a:p>
          </p:txBody>
        </p:sp>
        <p:sp>
          <p:nvSpPr>
            <p:cNvPr id="19489" name="AutoShape 196"/>
            <p:cNvSpPr>
              <a:spLocks/>
            </p:cNvSpPr>
            <p:nvPr/>
          </p:nvSpPr>
          <p:spPr bwMode="auto">
            <a:xfrm>
              <a:off x="261" y="1231"/>
              <a:ext cx="2408" cy="384"/>
            </a:xfrm>
            <a:prstGeom prst="borderCallout2">
              <a:avLst>
                <a:gd name="adj1" fmla="val 18750"/>
                <a:gd name="adj2" fmla="val 101995"/>
                <a:gd name="adj3" fmla="val 18750"/>
                <a:gd name="adj4" fmla="val 126537"/>
                <a:gd name="adj5" fmla="val 126301"/>
                <a:gd name="adj6" fmla="val 152037"/>
              </a:avLst>
            </a:prstGeom>
            <a:solidFill>
              <a:srgbClr val="FFFF66"/>
            </a:solidFill>
            <a:ln w="9525" algn="ctr">
              <a:solidFill>
                <a:srgbClr val="FF3300"/>
              </a:solidFill>
              <a:miter lim="800000"/>
              <a:headEnd/>
              <a:tailEnd/>
            </a:ln>
          </p:spPr>
          <p:txBody>
            <a:bodyPr/>
            <a:lstStyle/>
            <a:p>
              <a:pPr algn="ctr" eaLnBrk="1" hangingPunct="1">
                <a:lnSpc>
                  <a:spcPct val="90000"/>
                </a:lnSpc>
                <a:spcBef>
                  <a:spcPct val="25000"/>
                </a:spcBef>
                <a:buClr>
                  <a:schemeClr val="bg1"/>
                </a:buClr>
                <a:buSzPct val="100000"/>
                <a:buFont typeface="Wingdings" pitchFamily="-96" charset="2"/>
                <a:buNone/>
              </a:pPr>
              <a:r>
                <a:rPr lang="en-US" altLang="zh-TW" sz="2000">
                  <a:ea typeface="新細明體" charset="-120"/>
                </a:rPr>
                <a:t>WUSB: 128pt 8MHz</a:t>
              </a:r>
            </a:p>
          </p:txBody>
        </p:sp>
      </p:grpSp>
      <p:sp>
        <p:nvSpPr>
          <p:cNvPr id="1447109" name="Rectangle 197"/>
          <p:cNvSpPr>
            <a:spLocks noChangeArrowheads="1"/>
          </p:cNvSpPr>
          <p:nvPr/>
        </p:nvSpPr>
        <p:spPr bwMode="auto">
          <a:xfrm>
            <a:off x="1012825" y="4911725"/>
            <a:ext cx="7177088" cy="841375"/>
          </a:xfrm>
          <a:prstGeom prst="rect">
            <a:avLst/>
          </a:prstGeom>
          <a:solidFill>
            <a:schemeClr val="tx1"/>
          </a:solidFill>
          <a:ln w="9525" algn="ctr">
            <a:noFill/>
            <a:miter lim="800000"/>
            <a:headEnd/>
            <a:tailEnd/>
          </a:ln>
        </p:spPr>
        <p:txBody>
          <a:bodyPr>
            <a:spAutoFit/>
          </a:bodyPr>
          <a:lstStyle/>
          <a:p>
            <a:pPr algn="ctr" eaLnBrk="1" hangingPunct="1">
              <a:lnSpc>
                <a:spcPct val="90000"/>
              </a:lnSpc>
              <a:spcBef>
                <a:spcPct val="25000"/>
              </a:spcBef>
              <a:buClr>
                <a:schemeClr val="bg1"/>
              </a:buClr>
              <a:buSzPct val="100000"/>
              <a:buFont typeface="Wingdings" pitchFamily="-96" charset="2"/>
              <a:buNone/>
            </a:pPr>
            <a:r>
              <a:rPr lang="en-US" altLang="zh-TW" sz="2400">
                <a:solidFill>
                  <a:srgbClr val="FFCC00"/>
                </a:solidFill>
                <a:ea typeface="新細明體" charset="-120"/>
              </a:rPr>
              <a:t>85% reusable code between WiFi and WiMAX</a:t>
            </a:r>
          </a:p>
          <a:p>
            <a:pPr algn="ctr" eaLnBrk="1" hangingPunct="1">
              <a:lnSpc>
                <a:spcPct val="90000"/>
              </a:lnSpc>
              <a:spcBef>
                <a:spcPct val="25000"/>
              </a:spcBef>
              <a:buClr>
                <a:schemeClr val="bg1"/>
              </a:buClr>
              <a:buSzPct val="100000"/>
              <a:buFont typeface="Wingdings" pitchFamily="-96" charset="2"/>
              <a:buNone/>
            </a:pPr>
            <a:r>
              <a:rPr lang="en-US" altLang="zh-TW" sz="2400">
                <a:solidFill>
                  <a:srgbClr val="FFCC00"/>
                </a:solidFill>
                <a:ea typeface="新細明體" charset="-120"/>
              </a:rPr>
              <a:t>From WiFi to WiMAX in 4 weeks</a:t>
            </a:r>
          </a:p>
        </p:txBody>
      </p:sp>
      <p:sp>
        <p:nvSpPr>
          <p:cNvPr id="19478" name="Text Box 198"/>
          <p:cNvSpPr txBox="1">
            <a:spLocks noChangeArrowheads="1"/>
          </p:cNvSpPr>
          <p:nvPr/>
        </p:nvSpPr>
        <p:spPr bwMode="auto">
          <a:xfrm>
            <a:off x="82550" y="6259513"/>
            <a:ext cx="3733800" cy="376237"/>
          </a:xfrm>
          <a:prstGeom prst="rect">
            <a:avLst/>
          </a:prstGeom>
          <a:noFill/>
          <a:ln w="9525">
            <a:solidFill>
              <a:srgbClr val="FF0000"/>
            </a:solidFill>
            <a:miter lim="800000"/>
            <a:headEnd/>
            <a:tailEnd/>
          </a:ln>
        </p:spPr>
        <p:txBody>
          <a:bodyPr wrap="none">
            <a:spAutoFit/>
          </a:bodyPr>
          <a:lstStyle/>
          <a:p>
            <a:pPr eaLnBrk="1" hangingPunct="1">
              <a:lnSpc>
                <a:spcPct val="90000"/>
              </a:lnSpc>
              <a:spcBef>
                <a:spcPct val="25000"/>
              </a:spcBef>
              <a:buClr>
                <a:schemeClr val="bg1"/>
              </a:buClr>
              <a:buSzPct val="100000"/>
              <a:buFont typeface="Wingdings" pitchFamily="-96" charset="2"/>
              <a:buChar char="•"/>
            </a:pPr>
            <a:r>
              <a:rPr lang="en-US" sz="2000"/>
              <a:t>(Alfred) Man Cheuk Ng, …</a:t>
            </a:r>
          </a:p>
        </p:txBody>
      </p:sp>
      <p:grpSp>
        <p:nvGrpSpPr>
          <p:cNvPr id="1447082" name="Group 199"/>
          <p:cNvGrpSpPr>
            <a:grpSpLocks/>
          </p:cNvGrpSpPr>
          <p:nvPr/>
        </p:nvGrpSpPr>
        <p:grpSpPr bwMode="auto">
          <a:xfrm>
            <a:off x="6621463" y="3752850"/>
            <a:ext cx="2460625" cy="2243138"/>
            <a:chOff x="4171" y="2364"/>
            <a:chExt cx="1550" cy="1413"/>
          </a:xfrm>
        </p:grpSpPr>
        <p:sp>
          <p:nvSpPr>
            <p:cNvPr id="19484" name="AutoShape 200"/>
            <p:cNvSpPr>
              <a:spLocks/>
            </p:cNvSpPr>
            <p:nvPr/>
          </p:nvSpPr>
          <p:spPr bwMode="auto">
            <a:xfrm>
              <a:off x="4171" y="2364"/>
              <a:ext cx="1550" cy="384"/>
            </a:xfrm>
            <a:prstGeom prst="borderCallout2">
              <a:avLst>
                <a:gd name="adj1" fmla="val 18750"/>
                <a:gd name="adj2" fmla="val -3097"/>
                <a:gd name="adj3" fmla="val 18750"/>
                <a:gd name="adj4" fmla="val -96324"/>
                <a:gd name="adj5" fmla="val -250259"/>
                <a:gd name="adj6" fmla="val -192903"/>
              </a:avLst>
            </a:prstGeom>
            <a:solidFill>
              <a:srgbClr val="FFFF66"/>
            </a:solidFill>
            <a:ln w="9525" algn="ctr">
              <a:solidFill>
                <a:srgbClr val="FF3300"/>
              </a:solidFill>
              <a:miter lim="800000"/>
              <a:headEnd/>
              <a:tailEnd/>
            </a:ln>
          </p:spPr>
          <p:txBody>
            <a:bodyPr/>
            <a:lstStyle/>
            <a:p>
              <a:pPr algn="ctr" eaLnBrk="1" hangingPunct="1">
                <a:lnSpc>
                  <a:spcPct val="90000"/>
                </a:lnSpc>
                <a:spcBef>
                  <a:spcPct val="25000"/>
                </a:spcBef>
                <a:buClr>
                  <a:schemeClr val="bg1"/>
                </a:buClr>
                <a:buSzPct val="100000"/>
                <a:buFont typeface="Wingdings" pitchFamily="-96" charset="2"/>
                <a:buNone/>
              </a:pPr>
              <a:r>
                <a:rPr lang="en-US" altLang="zh-TW" sz="2000">
                  <a:ea typeface="新細明體" charset="-120"/>
                </a:rPr>
                <a:t>WiFi:</a:t>
              </a:r>
              <a:r>
                <a:rPr lang="en-US" altLang="zh-TW">
                  <a:ea typeface="新細明體" charset="-120"/>
                </a:rPr>
                <a:t>x</a:t>
              </a:r>
              <a:r>
                <a:rPr lang="en-US" altLang="zh-TW" baseline="30000">
                  <a:ea typeface="新細明體" charset="-120"/>
                </a:rPr>
                <a:t>7</a:t>
              </a:r>
              <a:r>
                <a:rPr lang="en-US" altLang="zh-TW">
                  <a:ea typeface="新細明體" charset="-120"/>
                </a:rPr>
                <a:t>+x</a:t>
              </a:r>
              <a:r>
                <a:rPr lang="en-US" altLang="zh-TW" baseline="30000">
                  <a:ea typeface="新細明體" charset="-120"/>
                </a:rPr>
                <a:t>4</a:t>
              </a:r>
              <a:r>
                <a:rPr lang="en-US" altLang="zh-TW">
                  <a:ea typeface="新細明體" charset="-120"/>
                </a:rPr>
                <a:t>+1</a:t>
              </a:r>
            </a:p>
          </p:txBody>
        </p:sp>
        <p:sp>
          <p:nvSpPr>
            <p:cNvPr id="19485" name="AutoShape 201"/>
            <p:cNvSpPr>
              <a:spLocks/>
            </p:cNvSpPr>
            <p:nvPr/>
          </p:nvSpPr>
          <p:spPr bwMode="auto">
            <a:xfrm>
              <a:off x="4171" y="2867"/>
              <a:ext cx="1550" cy="384"/>
            </a:xfrm>
            <a:prstGeom prst="borderCallout2">
              <a:avLst>
                <a:gd name="adj1" fmla="val 18750"/>
                <a:gd name="adj2" fmla="val -3097"/>
                <a:gd name="adj3" fmla="val 18750"/>
                <a:gd name="adj4" fmla="val -96194"/>
                <a:gd name="adj5" fmla="val -379949"/>
                <a:gd name="adj6" fmla="val -192708"/>
              </a:avLst>
            </a:prstGeom>
            <a:solidFill>
              <a:srgbClr val="FFFF66"/>
            </a:solidFill>
            <a:ln w="9525" algn="ctr">
              <a:solidFill>
                <a:srgbClr val="FF3300"/>
              </a:solidFill>
              <a:miter lim="800000"/>
              <a:headEnd/>
              <a:tailEnd/>
            </a:ln>
          </p:spPr>
          <p:txBody>
            <a:bodyPr/>
            <a:lstStyle/>
            <a:p>
              <a:pPr algn="ctr" eaLnBrk="1" hangingPunct="1">
                <a:lnSpc>
                  <a:spcPct val="90000"/>
                </a:lnSpc>
                <a:spcBef>
                  <a:spcPct val="25000"/>
                </a:spcBef>
                <a:buClr>
                  <a:schemeClr val="bg1"/>
                </a:buClr>
                <a:buSzPct val="100000"/>
                <a:buFont typeface="Wingdings" pitchFamily="-96" charset="2"/>
                <a:buNone/>
              </a:pPr>
              <a:r>
                <a:rPr lang="en-US" altLang="zh-TW" sz="2000">
                  <a:ea typeface="新細明體" charset="-120"/>
                </a:rPr>
                <a:t>WiMAX:</a:t>
              </a:r>
              <a:r>
                <a:rPr lang="en-US" altLang="zh-TW">
                  <a:ea typeface="新細明體" charset="-120"/>
                </a:rPr>
                <a:t>x</a:t>
              </a:r>
              <a:r>
                <a:rPr lang="en-US" altLang="zh-TW" baseline="30000">
                  <a:ea typeface="新細明體" charset="-120"/>
                </a:rPr>
                <a:t>15</a:t>
              </a:r>
              <a:r>
                <a:rPr lang="en-US" altLang="zh-TW">
                  <a:ea typeface="新細明體" charset="-120"/>
                </a:rPr>
                <a:t>+x</a:t>
              </a:r>
              <a:r>
                <a:rPr lang="en-US" altLang="zh-TW" baseline="30000">
                  <a:ea typeface="新細明體" charset="-120"/>
                </a:rPr>
                <a:t>14</a:t>
              </a:r>
              <a:r>
                <a:rPr lang="en-US" altLang="zh-TW">
                  <a:ea typeface="新細明體" charset="-120"/>
                </a:rPr>
                <a:t>+1</a:t>
              </a:r>
            </a:p>
          </p:txBody>
        </p:sp>
        <p:sp>
          <p:nvSpPr>
            <p:cNvPr id="19486" name="AutoShape 202"/>
            <p:cNvSpPr>
              <a:spLocks/>
            </p:cNvSpPr>
            <p:nvPr/>
          </p:nvSpPr>
          <p:spPr bwMode="auto">
            <a:xfrm>
              <a:off x="4171" y="3393"/>
              <a:ext cx="1550" cy="384"/>
            </a:xfrm>
            <a:prstGeom prst="borderCallout2">
              <a:avLst>
                <a:gd name="adj1" fmla="val 18750"/>
                <a:gd name="adj2" fmla="val -3097"/>
                <a:gd name="adj3" fmla="val 18750"/>
                <a:gd name="adj4" fmla="val -96259"/>
                <a:gd name="adj5" fmla="val -516148"/>
                <a:gd name="adj6" fmla="val -192708"/>
              </a:avLst>
            </a:prstGeom>
            <a:solidFill>
              <a:srgbClr val="FFFF66"/>
            </a:solidFill>
            <a:ln w="9525" algn="ctr">
              <a:solidFill>
                <a:srgbClr val="FF3300"/>
              </a:solidFill>
              <a:miter lim="800000"/>
              <a:headEnd/>
              <a:tailEnd/>
            </a:ln>
          </p:spPr>
          <p:txBody>
            <a:bodyPr/>
            <a:lstStyle/>
            <a:p>
              <a:pPr algn="ctr" eaLnBrk="1" hangingPunct="1">
                <a:lnSpc>
                  <a:spcPct val="90000"/>
                </a:lnSpc>
                <a:spcBef>
                  <a:spcPct val="25000"/>
                </a:spcBef>
                <a:buClr>
                  <a:schemeClr val="bg1"/>
                </a:buClr>
                <a:buSzPct val="100000"/>
                <a:buFont typeface="Wingdings" pitchFamily="-96" charset="2"/>
                <a:buNone/>
              </a:pPr>
              <a:r>
                <a:rPr lang="en-US" altLang="zh-TW" sz="2000">
                  <a:ea typeface="新細明體" charset="-120"/>
                </a:rPr>
                <a:t>WUSB:</a:t>
              </a:r>
              <a:r>
                <a:rPr lang="en-US" altLang="zh-TW">
                  <a:ea typeface="新細明體" charset="-120"/>
                </a:rPr>
                <a:t>x</a:t>
              </a:r>
              <a:r>
                <a:rPr lang="en-US" altLang="zh-TW" baseline="30000">
                  <a:ea typeface="新細明體" charset="-120"/>
                </a:rPr>
                <a:t>15</a:t>
              </a:r>
              <a:r>
                <a:rPr lang="en-US" altLang="zh-TW">
                  <a:ea typeface="新細明體" charset="-120"/>
                </a:rPr>
                <a:t>+x</a:t>
              </a:r>
              <a:r>
                <a:rPr lang="en-US" altLang="zh-TW" baseline="30000">
                  <a:ea typeface="新細明體" charset="-120"/>
                </a:rPr>
                <a:t>14</a:t>
              </a:r>
              <a:r>
                <a:rPr lang="en-US" altLang="zh-TW">
                  <a:ea typeface="新細明體" charset="-120"/>
                </a:rPr>
                <a:t>+1</a:t>
              </a:r>
            </a:p>
          </p:txBody>
        </p:sp>
      </p:grpSp>
      <p:grpSp>
        <p:nvGrpSpPr>
          <p:cNvPr id="1447083" name="Group 203"/>
          <p:cNvGrpSpPr>
            <a:grpSpLocks/>
          </p:cNvGrpSpPr>
          <p:nvPr/>
        </p:nvGrpSpPr>
        <p:grpSpPr bwMode="auto">
          <a:xfrm>
            <a:off x="6726238" y="3752850"/>
            <a:ext cx="2209800" cy="2243138"/>
            <a:chOff x="4237" y="2364"/>
            <a:chExt cx="1392" cy="1413"/>
          </a:xfrm>
        </p:grpSpPr>
        <p:sp>
          <p:nvSpPr>
            <p:cNvPr id="19481" name="AutoShape 204"/>
            <p:cNvSpPr>
              <a:spLocks/>
            </p:cNvSpPr>
            <p:nvPr/>
          </p:nvSpPr>
          <p:spPr bwMode="auto">
            <a:xfrm>
              <a:off x="4237" y="2364"/>
              <a:ext cx="1371" cy="384"/>
            </a:xfrm>
            <a:prstGeom prst="borderCallout2">
              <a:avLst>
                <a:gd name="adj1" fmla="val 18750"/>
                <a:gd name="adj2" fmla="val -3500"/>
                <a:gd name="adj3" fmla="val 18750"/>
                <a:gd name="adj4" fmla="val -85630"/>
                <a:gd name="adj5" fmla="val -247134"/>
                <a:gd name="adj6" fmla="val -170824"/>
              </a:avLst>
            </a:prstGeom>
            <a:solidFill>
              <a:srgbClr val="FFFF66"/>
            </a:solidFill>
            <a:ln w="9525" algn="ctr">
              <a:solidFill>
                <a:srgbClr val="FF3300"/>
              </a:solidFill>
              <a:miter lim="800000"/>
              <a:headEnd/>
              <a:tailEnd/>
            </a:ln>
          </p:spPr>
          <p:txBody>
            <a:bodyPr/>
            <a:lstStyle/>
            <a:p>
              <a:pPr algn="ctr" eaLnBrk="1" hangingPunct="1">
                <a:lnSpc>
                  <a:spcPct val="90000"/>
                </a:lnSpc>
                <a:spcBef>
                  <a:spcPct val="25000"/>
                </a:spcBef>
                <a:buClr>
                  <a:schemeClr val="bg1"/>
                </a:buClr>
                <a:buSzPct val="100000"/>
                <a:buFont typeface="Wingdings" pitchFamily="-96" charset="2"/>
                <a:buNone/>
              </a:pPr>
              <a:r>
                <a:rPr lang="en-US" altLang="zh-TW" sz="2000">
                  <a:ea typeface="新細明體" charset="-120"/>
                </a:rPr>
                <a:t>Convolutional</a:t>
              </a:r>
            </a:p>
          </p:txBody>
        </p:sp>
        <p:sp>
          <p:nvSpPr>
            <p:cNvPr id="19482" name="AutoShape 205"/>
            <p:cNvSpPr>
              <a:spLocks/>
            </p:cNvSpPr>
            <p:nvPr/>
          </p:nvSpPr>
          <p:spPr bwMode="auto">
            <a:xfrm>
              <a:off x="4258" y="2867"/>
              <a:ext cx="1371" cy="384"/>
            </a:xfrm>
            <a:prstGeom prst="borderCallout2">
              <a:avLst>
                <a:gd name="adj1" fmla="val 18750"/>
                <a:gd name="adj2" fmla="val -3500"/>
                <a:gd name="adj3" fmla="val 18750"/>
                <a:gd name="adj4" fmla="val -86287"/>
                <a:gd name="adj5" fmla="val -376824"/>
                <a:gd name="adj6" fmla="val -172139"/>
              </a:avLst>
            </a:prstGeom>
            <a:solidFill>
              <a:srgbClr val="FFFF66"/>
            </a:solidFill>
            <a:ln w="9525" algn="ctr">
              <a:solidFill>
                <a:srgbClr val="FF3300"/>
              </a:solidFill>
              <a:miter lim="800000"/>
              <a:headEnd/>
              <a:tailEnd/>
            </a:ln>
          </p:spPr>
          <p:txBody>
            <a:bodyPr/>
            <a:lstStyle/>
            <a:p>
              <a:pPr algn="ctr" eaLnBrk="1" hangingPunct="1">
                <a:lnSpc>
                  <a:spcPct val="90000"/>
                </a:lnSpc>
                <a:spcBef>
                  <a:spcPct val="25000"/>
                </a:spcBef>
                <a:buClr>
                  <a:schemeClr val="bg1"/>
                </a:buClr>
                <a:buSzPct val="100000"/>
                <a:buFont typeface="Wingdings" pitchFamily="-96" charset="2"/>
                <a:buNone/>
              </a:pPr>
              <a:r>
                <a:rPr lang="en-US" altLang="zh-TW" sz="2000">
                  <a:ea typeface="新細明體" charset="-120"/>
                </a:rPr>
                <a:t>Reed-Solomon</a:t>
              </a:r>
            </a:p>
          </p:txBody>
        </p:sp>
        <p:sp>
          <p:nvSpPr>
            <p:cNvPr id="19483" name="AutoShape 206"/>
            <p:cNvSpPr>
              <a:spLocks/>
            </p:cNvSpPr>
            <p:nvPr/>
          </p:nvSpPr>
          <p:spPr bwMode="auto">
            <a:xfrm>
              <a:off x="4254" y="3393"/>
              <a:ext cx="1371" cy="384"/>
            </a:xfrm>
            <a:prstGeom prst="borderCallout2">
              <a:avLst>
                <a:gd name="adj1" fmla="val 18750"/>
                <a:gd name="adj2" fmla="val -3500"/>
                <a:gd name="adj3" fmla="val 18750"/>
                <a:gd name="adj4" fmla="val -86144"/>
                <a:gd name="adj5" fmla="val -513023"/>
                <a:gd name="adj6" fmla="val -171847"/>
              </a:avLst>
            </a:prstGeom>
            <a:solidFill>
              <a:srgbClr val="FFFF66"/>
            </a:solidFill>
            <a:ln w="9525" algn="ctr">
              <a:solidFill>
                <a:srgbClr val="FF3300"/>
              </a:solidFill>
              <a:miter lim="800000"/>
              <a:headEnd/>
              <a:tailEnd/>
            </a:ln>
          </p:spPr>
          <p:txBody>
            <a:bodyPr/>
            <a:lstStyle/>
            <a:p>
              <a:pPr algn="ctr" eaLnBrk="1" hangingPunct="1">
                <a:lnSpc>
                  <a:spcPct val="90000"/>
                </a:lnSpc>
                <a:spcBef>
                  <a:spcPct val="25000"/>
                </a:spcBef>
                <a:buClr>
                  <a:schemeClr val="bg1"/>
                </a:buClr>
                <a:buSzPct val="100000"/>
                <a:buFont typeface="Wingdings" pitchFamily="-96" charset="2"/>
                <a:buNone/>
              </a:pPr>
              <a:r>
                <a:rPr lang="en-US" altLang="zh-TW" sz="2000">
                  <a:ea typeface="新細明體" charset="-120"/>
                </a:rPr>
                <a:t>Turbo</a:t>
              </a:r>
            </a:p>
          </p:txBody>
        </p:sp>
      </p:grpSp>
      <p:sp>
        <p:nvSpPr>
          <p:cNvPr id="211" name="Date Placeholder 210"/>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46915"/>
                                        </p:tgtEl>
                                        <p:attrNameLst>
                                          <p:attrName>style.visibility</p:attrName>
                                        </p:attrNameLst>
                                      </p:cBhvr>
                                      <p:to>
                                        <p:strVal val="visible"/>
                                      </p:to>
                                    </p:set>
                                    <p:anim calcmode="lin" valueType="num">
                                      <p:cBhvr>
                                        <p:cTn id="7" dur="500" fill="hold"/>
                                        <p:tgtEl>
                                          <p:spTgt spid="1446915"/>
                                        </p:tgtEl>
                                        <p:attrNameLst>
                                          <p:attrName>ppt_w</p:attrName>
                                        </p:attrNameLst>
                                      </p:cBhvr>
                                      <p:tavLst>
                                        <p:tav tm="0">
                                          <p:val>
                                            <p:fltVal val="0"/>
                                          </p:val>
                                        </p:tav>
                                        <p:tav tm="100000">
                                          <p:val>
                                            <p:strVal val="#ppt_w"/>
                                          </p:val>
                                        </p:tav>
                                      </p:tavLst>
                                    </p:anim>
                                    <p:anim calcmode="lin" valueType="num">
                                      <p:cBhvr>
                                        <p:cTn id="8" dur="500" fill="hold"/>
                                        <p:tgtEl>
                                          <p:spTgt spid="1446915"/>
                                        </p:tgtEl>
                                        <p:attrNameLst>
                                          <p:attrName>ppt_h</p:attrName>
                                        </p:attrNameLst>
                                      </p:cBhvr>
                                      <p:tavLst>
                                        <p:tav tm="0">
                                          <p:val>
                                            <p:fltVal val="0"/>
                                          </p:val>
                                        </p:tav>
                                        <p:tav tm="100000">
                                          <p:val>
                                            <p:strVal val="#ppt_h"/>
                                          </p:val>
                                        </p:tav>
                                      </p:tavLst>
                                    </p:anim>
                                    <p:animEffect transition="in" filter="fade">
                                      <p:cBhvr>
                                        <p:cTn id="9" dur="500"/>
                                        <p:tgtEl>
                                          <p:spTgt spid="144691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447104"/>
                                        </p:tgtEl>
                                        <p:attrNameLst>
                                          <p:attrName>style.visibility</p:attrName>
                                        </p:attrNameLst>
                                      </p:cBhvr>
                                      <p:to>
                                        <p:strVal val="visible"/>
                                      </p:to>
                                    </p:set>
                                    <p:anim calcmode="lin" valueType="num">
                                      <p:cBhvr>
                                        <p:cTn id="12" dur="500" fill="hold"/>
                                        <p:tgtEl>
                                          <p:spTgt spid="1447104"/>
                                        </p:tgtEl>
                                        <p:attrNameLst>
                                          <p:attrName>ppt_w</p:attrName>
                                        </p:attrNameLst>
                                      </p:cBhvr>
                                      <p:tavLst>
                                        <p:tav tm="0">
                                          <p:val>
                                            <p:fltVal val="0"/>
                                          </p:val>
                                        </p:tav>
                                        <p:tav tm="100000">
                                          <p:val>
                                            <p:strVal val="#ppt_w"/>
                                          </p:val>
                                        </p:tav>
                                      </p:tavLst>
                                    </p:anim>
                                    <p:anim calcmode="lin" valueType="num">
                                      <p:cBhvr>
                                        <p:cTn id="13" dur="500" fill="hold"/>
                                        <p:tgtEl>
                                          <p:spTgt spid="1447104"/>
                                        </p:tgtEl>
                                        <p:attrNameLst>
                                          <p:attrName>ppt_h</p:attrName>
                                        </p:attrNameLst>
                                      </p:cBhvr>
                                      <p:tavLst>
                                        <p:tav tm="0">
                                          <p:val>
                                            <p:fltVal val="0"/>
                                          </p:val>
                                        </p:tav>
                                        <p:tav tm="100000">
                                          <p:val>
                                            <p:strVal val="#ppt_h"/>
                                          </p:val>
                                        </p:tav>
                                      </p:tavLst>
                                    </p:anim>
                                    <p:animEffect transition="in" filter="fade">
                                      <p:cBhvr>
                                        <p:cTn id="14" dur="500"/>
                                        <p:tgtEl>
                                          <p:spTgt spid="1447104"/>
                                        </p:tgtEl>
                                      </p:cBhvr>
                                    </p:animEffect>
                                  </p:childTnLst>
                                </p:cTn>
                              </p:par>
                              <p:par>
                                <p:cTn id="15" presetID="53" presetClass="entr" presetSubtype="0" fill="hold" nodeType="withEffect">
                                  <p:stCondLst>
                                    <p:cond delay="0"/>
                                  </p:stCondLst>
                                  <p:childTnLst>
                                    <p:set>
                                      <p:cBhvr>
                                        <p:cTn id="16" dur="1" fill="hold">
                                          <p:stCondLst>
                                            <p:cond delay="0"/>
                                          </p:stCondLst>
                                        </p:cTn>
                                        <p:tgtEl>
                                          <p:spTgt spid="1447082"/>
                                        </p:tgtEl>
                                        <p:attrNameLst>
                                          <p:attrName>style.visibility</p:attrName>
                                        </p:attrNameLst>
                                      </p:cBhvr>
                                      <p:to>
                                        <p:strVal val="visible"/>
                                      </p:to>
                                    </p:set>
                                    <p:anim calcmode="lin" valueType="num">
                                      <p:cBhvr>
                                        <p:cTn id="17" dur="500" fill="hold"/>
                                        <p:tgtEl>
                                          <p:spTgt spid="1447082"/>
                                        </p:tgtEl>
                                        <p:attrNameLst>
                                          <p:attrName>ppt_w</p:attrName>
                                        </p:attrNameLst>
                                      </p:cBhvr>
                                      <p:tavLst>
                                        <p:tav tm="0">
                                          <p:val>
                                            <p:fltVal val="0"/>
                                          </p:val>
                                        </p:tav>
                                        <p:tav tm="100000">
                                          <p:val>
                                            <p:strVal val="#ppt_w"/>
                                          </p:val>
                                        </p:tav>
                                      </p:tavLst>
                                    </p:anim>
                                    <p:anim calcmode="lin" valueType="num">
                                      <p:cBhvr>
                                        <p:cTn id="18" dur="500" fill="hold"/>
                                        <p:tgtEl>
                                          <p:spTgt spid="1447082"/>
                                        </p:tgtEl>
                                        <p:attrNameLst>
                                          <p:attrName>ppt_h</p:attrName>
                                        </p:attrNameLst>
                                      </p:cBhvr>
                                      <p:tavLst>
                                        <p:tav tm="0">
                                          <p:val>
                                            <p:fltVal val="0"/>
                                          </p:val>
                                        </p:tav>
                                        <p:tav tm="100000">
                                          <p:val>
                                            <p:strVal val="#ppt_h"/>
                                          </p:val>
                                        </p:tav>
                                      </p:tavLst>
                                    </p:anim>
                                    <p:animEffect transition="in" filter="fade">
                                      <p:cBhvr>
                                        <p:cTn id="19" dur="500"/>
                                        <p:tgtEl>
                                          <p:spTgt spid="144708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447103"/>
                                        </p:tgtEl>
                                        <p:attrNameLst>
                                          <p:attrName>style.visibility</p:attrName>
                                        </p:attrNameLst>
                                      </p:cBhvr>
                                      <p:to>
                                        <p:strVal val="visible"/>
                                      </p:to>
                                    </p:set>
                                    <p:anim calcmode="lin" valueType="num">
                                      <p:cBhvr>
                                        <p:cTn id="24" dur="500" fill="hold"/>
                                        <p:tgtEl>
                                          <p:spTgt spid="1447103"/>
                                        </p:tgtEl>
                                        <p:attrNameLst>
                                          <p:attrName>ppt_w</p:attrName>
                                        </p:attrNameLst>
                                      </p:cBhvr>
                                      <p:tavLst>
                                        <p:tav tm="0">
                                          <p:val>
                                            <p:fltVal val="0"/>
                                          </p:val>
                                        </p:tav>
                                        <p:tav tm="100000">
                                          <p:val>
                                            <p:strVal val="#ppt_w"/>
                                          </p:val>
                                        </p:tav>
                                      </p:tavLst>
                                    </p:anim>
                                    <p:anim calcmode="lin" valueType="num">
                                      <p:cBhvr>
                                        <p:cTn id="25" dur="500" fill="hold"/>
                                        <p:tgtEl>
                                          <p:spTgt spid="1447103"/>
                                        </p:tgtEl>
                                        <p:attrNameLst>
                                          <p:attrName>ppt_h</p:attrName>
                                        </p:attrNameLst>
                                      </p:cBhvr>
                                      <p:tavLst>
                                        <p:tav tm="0">
                                          <p:val>
                                            <p:fltVal val="0"/>
                                          </p:val>
                                        </p:tav>
                                        <p:tav tm="100000">
                                          <p:val>
                                            <p:strVal val="#ppt_h"/>
                                          </p:val>
                                        </p:tav>
                                      </p:tavLst>
                                    </p:anim>
                                    <p:animEffect transition="in" filter="fade">
                                      <p:cBhvr>
                                        <p:cTn id="26" dur="500"/>
                                        <p:tgtEl>
                                          <p:spTgt spid="1447103"/>
                                        </p:tgtEl>
                                      </p:cBhvr>
                                    </p:animEffect>
                                  </p:childTnLst>
                                </p:cTn>
                              </p:par>
                              <p:par>
                                <p:cTn id="27" presetID="53" presetClass="entr" presetSubtype="0" fill="hold" nodeType="withEffect">
                                  <p:stCondLst>
                                    <p:cond delay="0"/>
                                  </p:stCondLst>
                                  <p:childTnLst>
                                    <p:set>
                                      <p:cBhvr>
                                        <p:cTn id="28" dur="1" fill="hold">
                                          <p:stCondLst>
                                            <p:cond delay="0"/>
                                          </p:stCondLst>
                                        </p:cTn>
                                        <p:tgtEl>
                                          <p:spTgt spid="1447081"/>
                                        </p:tgtEl>
                                        <p:attrNameLst>
                                          <p:attrName>style.visibility</p:attrName>
                                        </p:attrNameLst>
                                      </p:cBhvr>
                                      <p:to>
                                        <p:strVal val="visible"/>
                                      </p:to>
                                    </p:set>
                                    <p:anim calcmode="lin" valueType="num">
                                      <p:cBhvr>
                                        <p:cTn id="29" dur="500" fill="hold"/>
                                        <p:tgtEl>
                                          <p:spTgt spid="1447081"/>
                                        </p:tgtEl>
                                        <p:attrNameLst>
                                          <p:attrName>ppt_w</p:attrName>
                                        </p:attrNameLst>
                                      </p:cBhvr>
                                      <p:tavLst>
                                        <p:tav tm="0">
                                          <p:val>
                                            <p:fltVal val="0"/>
                                          </p:val>
                                        </p:tav>
                                        <p:tav tm="100000">
                                          <p:val>
                                            <p:strVal val="#ppt_w"/>
                                          </p:val>
                                        </p:tav>
                                      </p:tavLst>
                                    </p:anim>
                                    <p:anim calcmode="lin" valueType="num">
                                      <p:cBhvr>
                                        <p:cTn id="30" dur="500" fill="hold"/>
                                        <p:tgtEl>
                                          <p:spTgt spid="1447081"/>
                                        </p:tgtEl>
                                        <p:attrNameLst>
                                          <p:attrName>ppt_h</p:attrName>
                                        </p:attrNameLst>
                                      </p:cBhvr>
                                      <p:tavLst>
                                        <p:tav tm="0">
                                          <p:val>
                                            <p:fltVal val="0"/>
                                          </p:val>
                                        </p:tav>
                                        <p:tav tm="100000">
                                          <p:val>
                                            <p:strVal val="#ppt_h"/>
                                          </p:val>
                                        </p:tav>
                                      </p:tavLst>
                                    </p:anim>
                                    <p:animEffect transition="in" filter="fade">
                                      <p:cBhvr>
                                        <p:cTn id="31" dur="500"/>
                                        <p:tgtEl>
                                          <p:spTgt spid="1447081"/>
                                        </p:tgtEl>
                                      </p:cBhvr>
                                    </p:animEffect>
                                  </p:childTnLst>
                                </p:cTn>
                              </p:par>
                              <p:par>
                                <p:cTn id="32" presetID="53" presetClass="exit" presetSubtype="0" fill="hold" nodeType="withEffect">
                                  <p:stCondLst>
                                    <p:cond delay="0"/>
                                  </p:stCondLst>
                                  <p:childTnLst>
                                    <p:anim calcmode="lin" valueType="num">
                                      <p:cBhvr>
                                        <p:cTn id="33" dur="500"/>
                                        <p:tgtEl>
                                          <p:spTgt spid="1447082"/>
                                        </p:tgtEl>
                                        <p:attrNameLst>
                                          <p:attrName>ppt_w</p:attrName>
                                        </p:attrNameLst>
                                      </p:cBhvr>
                                      <p:tavLst>
                                        <p:tav tm="0">
                                          <p:val>
                                            <p:strVal val="ppt_w"/>
                                          </p:val>
                                        </p:tav>
                                        <p:tav tm="100000">
                                          <p:val>
                                            <p:fltVal val="0"/>
                                          </p:val>
                                        </p:tav>
                                      </p:tavLst>
                                    </p:anim>
                                    <p:anim calcmode="lin" valueType="num">
                                      <p:cBhvr>
                                        <p:cTn id="34" dur="500"/>
                                        <p:tgtEl>
                                          <p:spTgt spid="1447082"/>
                                        </p:tgtEl>
                                        <p:attrNameLst>
                                          <p:attrName>ppt_h</p:attrName>
                                        </p:attrNameLst>
                                      </p:cBhvr>
                                      <p:tavLst>
                                        <p:tav tm="0">
                                          <p:val>
                                            <p:strVal val="ppt_h"/>
                                          </p:val>
                                        </p:tav>
                                        <p:tav tm="100000">
                                          <p:val>
                                            <p:fltVal val="0"/>
                                          </p:val>
                                        </p:tav>
                                      </p:tavLst>
                                    </p:anim>
                                    <p:animEffect transition="out" filter="fade">
                                      <p:cBhvr>
                                        <p:cTn id="35" dur="500"/>
                                        <p:tgtEl>
                                          <p:spTgt spid="1447082"/>
                                        </p:tgtEl>
                                      </p:cBhvr>
                                    </p:animEffect>
                                    <p:set>
                                      <p:cBhvr>
                                        <p:cTn id="36" dur="1" fill="hold">
                                          <p:stCondLst>
                                            <p:cond delay="499"/>
                                          </p:stCondLst>
                                        </p:cTn>
                                        <p:tgtEl>
                                          <p:spTgt spid="144708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1447102"/>
                                        </p:tgtEl>
                                        <p:attrNameLst>
                                          <p:attrName>style.visibility</p:attrName>
                                        </p:attrNameLst>
                                      </p:cBhvr>
                                      <p:to>
                                        <p:strVal val="visible"/>
                                      </p:to>
                                    </p:set>
                                    <p:anim calcmode="lin" valueType="num">
                                      <p:cBhvr>
                                        <p:cTn id="41" dur="500" fill="hold"/>
                                        <p:tgtEl>
                                          <p:spTgt spid="1447102"/>
                                        </p:tgtEl>
                                        <p:attrNameLst>
                                          <p:attrName>ppt_w</p:attrName>
                                        </p:attrNameLst>
                                      </p:cBhvr>
                                      <p:tavLst>
                                        <p:tav tm="0">
                                          <p:val>
                                            <p:fltVal val="0"/>
                                          </p:val>
                                        </p:tav>
                                        <p:tav tm="100000">
                                          <p:val>
                                            <p:strVal val="#ppt_w"/>
                                          </p:val>
                                        </p:tav>
                                      </p:tavLst>
                                    </p:anim>
                                    <p:anim calcmode="lin" valueType="num">
                                      <p:cBhvr>
                                        <p:cTn id="42" dur="500" fill="hold"/>
                                        <p:tgtEl>
                                          <p:spTgt spid="1447102"/>
                                        </p:tgtEl>
                                        <p:attrNameLst>
                                          <p:attrName>ppt_h</p:attrName>
                                        </p:attrNameLst>
                                      </p:cBhvr>
                                      <p:tavLst>
                                        <p:tav tm="0">
                                          <p:val>
                                            <p:fltVal val="0"/>
                                          </p:val>
                                        </p:tav>
                                        <p:tav tm="100000">
                                          <p:val>
                                            <p:strVal val="#ppt_h"/>
                                          </p:val>
                                        </p:tav>
                                      </p:tavLst>
                                    </p:anim>
                                    <p:animEffect transition="in" filter="fade">
                                      <p:cBhvr>
                                        <p:cTn id="43" dur="500"/>
                                        <p:tgtEl>
                                          <p:spTgt spid="1447102"/>
                                        </p:tgtEl>
                                      </p:cBhvr>
                                    </p:animEffect>
                                  </p:childTnLst>
                                </p:cTn>
                              </p:par>
                              <p:par>
                                <p:cTn id="44" presetID="53" presetClass="entr" presetSubtype="0" fill="hold" nodeType="withEffect">
                                  <p:stCondLst>
                                    <p:cond delay="0"/>
                                  </p:stCondLst>
                                  <p:childTnLst>
                                    <p:set>
                                      <p:cBhvr>
                                        <p:cTn id="45" dur="1" fill="hold">
                                          <p:stCondLst>
                                            <p:cond delay="0"/>
                                          </p:stCondLst>
                                        </p:cTn>
                                        <p:tgtEl>
                                          <p:spTgt spid="1447083"/>
                                        </p:tgtEl>
                                        <p:attrNameLst>
                                          <p:attrName>style.visibility</p:attrName>
                                        </p:attrNameLst>
                                      </p:cBhvr>
                                      <p:to>
                                        <p:strVal val="visible"/>
                                      </p:to>
                                    </p:set>
                                    <p:anim calcmode="lin" valueType="num">
                                      <p:cBhvr>
                                        <p:cTn id="46" dur="500" fill="hold"/>
                                        <p:tgtEl>
                                          <p:spTgt spid="1447083"/>
                                        </p:tgtEl>
                                        <p:attrNameLst>
                                          <p:attrName>ppt_w</p:attrName>
                                        </p:attrNameLst>
                                      </p:cBhvr>
                                      <p:tavLst>
                                        <p:tav tm="0">
                                          <p:val>
                                            <p:fltVal val="0"/>
                                          </p:val>
                                        </p:tav>
                                        <p:tav tm="100000">
                                          <p:val>
                                            <p:strVal val="#ppt_w"/>
                                          </p:val>
                                        </p:tav>
                                      </p:tavLst>
                                    </p:anim>
                                    <p:anim calcmode="lin" valueType="num">
                                      <p:cBhvr>
                                        <p:cTn id="47" dur="500" fill="hold"/>
                                        <p:tgtEl>
                                          <p:spTgt spid="1447083"/>
                                        </p:tgtEl>
                                        <p:attrNameLst>
                                          <p:attrName>ppt_h</p:attrName>
                                        </p:attrNameLst>
                                      </p:cBhvr>
                                      <p:tavLst>
                                        <p:tav tm="0">
                                          <p:val>
                                            <p:fltVal val="0"/>
                                          </p:val>
                                        </p:tav>
                                        <p:tav tm="100000">
                                          <p:val>
                                            <p:strVal val="#ppt_h"/>
                                          </p:val>
                                        </p:tav>
                                      </p:tavLst>
                                    </p:anim>
                                    <p:animEffect transition="in" filter="fade">
                                      <p:cBhvr>
                                        <p:cTn id="48" dur="500"/>
                                        <p:tgtEl>
                                          <p:spTgt spid="1447083"/>
                                        </p:tgtEl>
                                      </p:cBhvr>
                                    </p:animEffect>
                                  </p:childTnLst>
                                </p:cTn>
                              </p:par>
                              <p:par>
                                <p:cTn id="49" presetID="53" presetClass="exit" presetSubtype="0" fill="hold" nodeType="withEffect">
                                  <p:stCondLst>
                                    <p:cond delay="0"/>
                                  </p:stCondLst>
                                  <p:childTnLst>
                                    <p:anim calcmode="lin" valueType="num">
                                      <p:cBhvr>
                                        <p:cTn id="50" dur="500"/>
                                        <p:tgtEl>
                                          <p:spTgt spid="1447081"/>
                                        </p:tgtEl>
                                        <p:attrNameLst>
                                          <p:attrName>ppt_w</p:attrName>
                                        </p:attrNameLst>
                                      </p:cBhvr>
                                      <p:tavLst>
                                        <p:tav tm="0">
                                          <p:val>
                                            <p:strVal val="ppt_w"/>
                                          </p:val>
                                        </p:tav>
                                        <p:tav tm="100000">
                                          <p:val>
                                            <p:fltVal val="0"/>
                                          </p:val>
                                        </p:tav>
                                      </p:tavLst>
                                    </p:anim>
                                    <p:anim calcmode="lin" valueType="num">
                                      <p:cBhvr>
                                        <p:cTn id="51" dur="500"/>
                                        <p:tgtEl>
                                          <p:spTgt spid="1447081"/>
                                        </p:tgtEl>
                                        <p:attrNameLst>
                                          <p:attrName>ppt_h</p:attrName>
                                        </p:attrNameLst>
                                      </p:cBhvr>
                                      <p:tavLst>
                                        <p:tav tm="0">
                                          <p:val>
                                            <p:strVal val="ppt_h"/>
                                          </p:val>
                                        </p:tav>
                                        <p:tav tm="100000">
                                          <p:val>
                                            <p:fltVal val="0"/>
                                          </p:val>
                                        </p:tav>
                                      </p:tavLst>
                                    </p:anim>
                                    <p:animEffect transition="out" filter="fade">
                                      <p:cBhvr>
                                        <p:cTn id="52" dur="500"/>
                                        <p:tgtEl>
                                          <p:spTgt spid="1447081"/>
                                        </p:tgtEl>
                                      </p:cBhvr>
                                    </p:animEffect>
                                    <p:set>
                                      <p:cBhvr>
                                        <p:cTn id="53" dur="1" fill="hold">
                                          <p:stCondLst>
                                            <p:cond delay="499"/>
                                          </p:stCondLst>
                                        </p:cTn>
                                        <p:tgtEl>
                                          <p:spTgt spid="144708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1447109"/>
                                        </p:tgtEl>
                                        <p:attrNameLst>
                                          <p:attrName>style.visibility</p:attrName>
                                        </p:attrNameLst>
                                      </p:cBhvr>
                                      <p:to>
                                        <p:strVal val="visible"/>
                                      </p:to>
                                    </p:set>
                                    <p:anim calcmode="lin" valueType="num">
                                      <p:cBhvr>
                                        <p:cTn id="58" dur="500" fill="hold"/>
                                        <p:tgtEl>
                                          <p:spTgt spid="1447109"/>
                                        </p:tgtEl>
                                        <p:attrNameLst>
                                          <p:attrName>ppt_w</p:attrName>
                                        </p:attrNameLst>
                                      </p:cBhvr>
                                      <p:tavLst>
                                        <p:tav tm="0">
                                          <p:val>
                                            <p:fltVal val="0"/>
                                          </p:val>
                                        </p:tav>
                                        <p:tav tm="100000">
                                          <p:val>
                                            <p:strVal val="#ppt_w"/>
                                          </p:val>
                                        </p:tav>
                                      </p:tavLst>
                                    </p:anim>
                                    <p:anim calcmode="lin" valueType="num">
                                      <p:cBhvr>
                                        <p:cTn id="59" dur="500" fill="hold"/>
                                        <p:tgtEl>
                                          <p:spTgt spid="1447109"/>
                                        </p:tgtEl>
                                        <p:attrNameLst>
                                          <p:attrName>ppt_h</p:attrName>
                                        </p:attrNameLst>
                                      </p:cBhvr>
                                      <p:tavLst>
                                        <p:tav tm="0">
                                          <p:val>
                                            <p:fltVal val="0"/>
                                          </p:val>
                                        </p:tav>
                                        <p:tav tm="100000">
                                          <p:val>
                                            <p:strVal val="#ppt_h"/>
                                          </p:val>
                                        </p:tav>
                                      </p:tavLst>
                                    </p:anim>
                                    <p:animEffect transition="in" filter="fade">
                                      <p:cBhvr>
                                        <p:cTn id="60" dur="500"/>
                                        <p:tgtEl>
                                          <p:spTgt spid="1447109"/>
                                        </p:tgtEl>
                                      </p:cBhvr>
                                    </p:animEffect>
                                  </p:childTnLst>
                                </p:cTn>
                              </p:par>
                              <p:par>
                                <p:cTn id="61" presetID="53" presetClass="exit" presetSubtype="0" fill="hold" nodeType="withEffect">
                                  <p:stCondLst>
                                    <p:cond delay="0"/>
                                  </p:stCondLst>
                                  <p:childTnLst>
                                    <p:anim calcmode="lin" valueType="num">
                                      <p:cBhvr>
                                        <p:cTn id="62" dur="500"/>
                                        <p:tgtEl>
                                          <p:spTgt spid="1447083"/>
                                        </p:tgtEl>
                                        <p:attrNameLst>
                                          <p:attrName>ppt_w</p:attrName>
                                        </p:attrNameLst>
                                      </p:cBhvr>
                                      <p:tavLst>
                                        <p:tav tm="0">
                                          <p:val>
                                            <p:strVal val="ppt_w"/>
                                          </p:val>
                                        </p:tav>
                                        <p:tav tm="100000">
                                          <p:val>
                                            <p:fltVal val="0"/>
                                          </p:val>
                                        </p:tav>
                                      </p:tavLst>
                                    </p:anim>
                                    <p:anim calcmode="lin" valueType="num">
                                      <p:cBhvr>
                                        <p:cTn id="63" dur="500"/>
                                        <p:tgtEl>
                                          <p:spTgt spid="1447083"/>
                                        </p:tgtEl>
                                        <p:attrNameLst>
                                          <p:attrName>ppt_h</p:attrName>
                                        </p:attrNameLst>
                                      </p:cBhvr>
                                      <p:tavLst>
                                        <p:tav tm="0">
                                          <p:val>
                                            <p:strVal val="ppt_h"/>
                                          </p:val>
                                        </p:tav>
                                        <p:tav tm="100000">
                                          <p:val>
                                            <p:fltVal val="0"/>
                                          </p:val>
                                        </p:tav>
                                      </p:tavLst>
                                    </p:anim>
                                    <p:animEffect transition="out" filter="fade">
                                      <p:cBhvr>
                                        <p:cTn id="64" dur="500"/>
                                        <p:tgtEl>
                                          <p:spTgt spid="1447083"/>
                                        </p:tgtEl>
                                      </p:cBhvr>
                                    </p:animEffect>
                                    <p:set>
                                      <p:cBhvr>
                                        <p:cTn id="65" dur="1" fill="hold">
                                          <p:stCondLst>
                                            <p:cond delay="499"/>
                                          </p:stCondLst>
                                        </p:cTn>
                                        <p:tgtEl>
                                          <p:spTgt spid="14470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6915" grpId="0" animBg="1"/>
      <p:bldP spid="1447103" grpId="0" animBg="1"/>
      <p:bldP spid="1447104" grpId="0" animBg="1"/>
      <p:bldP spid="1447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r>
              <a:rPr lang="en-US"/>
              <a:t>L01-</a:t>
            </a:r>
            <a:fld id="{AE8E3412-463B-4270-9D40-369A33D01876}" type="slidenum">
              <a:rPr lang="en-US"/>
              <a:pPr/>
              <a:t>17</a:t>
            </a:fld>
            <a:endParaRPr lang="en-US"/>
          </a:p>
        </p:txBody>
      </p:sp>
      <p:sp>
        <p:nvSpPr>
          <p:cNvPr id="20484" name="Footer Placeholder 3"/>
          <p:cNvSpPr>
            <a:spLocks noGrp="1"/>
          </p:cNvSpPr>
          <p:nvPr>
            <p:ph type="ftr" sz="quarter" idx="12"/>
          </p:nvPr>
        </p:nvSpPr>
        <p:spPr>
          <a:noFill/>
        </p:spPr>
        <p:txBody>
          <a:bodyPr/>
          <a:lstStyle/>
          <a:p>
            <a:r>
              <a:rPr lang="en-US"/>
              <a:t>http://csg.csail.mit.edu/6.375</a:t>
            </a:r>
          </a:p>
        </p:txBody>
      </p:sp>
      <p:sp>
        <p:nvSpPr>
          <p:cNvPr id="20485" name="Rectangle 2"/>
          <p:cNvSpPr>
            <a:spLocks noGrp="1" noChangeArrowheads="1"/>
          </p:cNvSpPr>
          <p:nvPr>
            <p:ph type="title" idx="4294967295"/>
          </p:nvPr>
        </p:nvSpPr>
        <p:spPr/>
        <p:txBody>
          <a:bodyPr/>
          <a:lstStyle/>
          <a:p>
            <a:pPr eaLnBrk="1" hangingPunct="1"/>
            <a:r>
              <a:rPr lang="en-US" sz="3600" smtClean="0"/>
              <a:t>High-level Synthesis from Bluespec</a:t>
            </a:r>
          </a:p>
        </p:txBody>
      </p:sp>
      <p:sp>
        <p:nvSpPr>
          <p:cNvPr id="20486" name="Content Placeholder 50" descr="Rectangle: Click to edit Master text styles&#10;Second level&#10;Third level&#10;Fourth level&#10;Fifth level"/>
          <p:cNvSpPr>
            <a:spLocks noGrp="1"/>
          </p:cNvSpPr>
          <p:nvPr>
            <p:ph idx="4294967295"/>
          </p:nvPr>
        </p:nvSpPr>
        <p:spPr/>
        <p:txBody>
          <a:bodyPr/>
          <a:lstStyle/>
          <a:p>
            <a:pPr eaLnBrk="1" hangingPunct="1"/>
            <a:endParaRPr lang="en-US" smtClean="0"/>
          </a:p>
        </p:txBody>
      </p:sp>
      <p:grpSp>
        <p:nvGrpSpPr>
          <p:cNvPr id="2" name="Group 3"/>
          <p:cNvGrpSpPr>
            <a:grpSpLocks/>
          </p:cNvGrpSpPr>
          <p:nvPr/>
        </p:nvGrpSpPr>
        <p:grpSpPr bwMode="auto">
          <a:xfrm>
            <a:off x="993775" y="2716213"/>
            <a:ext cx="4357688" cy="3471862"/>
            <a:chOff x="626" y="1711"/>
            <a:chExt cx="2745" cy="2187"/>
          </a:xfrm>
        </p:grpSpPr>
        <p:cxnSp>
          <p:nvCxnSpPr>
            <p:cNvPr id="20520" name="AutoShape 4"/>
            <p:cNvCxnSpPr>
              <a:cxnSpLocks noChangeShapeType="1"/>
              <a:stCxn id="20497" idx="2"/>
              <a:endCxn id="20522" idx="0"/>
            </p:cNvCxnSpPr>
            <p:nvPr/>
          </p:nvCxnSpPr>
          <p:spPr bwMode="auto">
            <a:xfrm flipH="1">
              <a:off x="1648" y="2780"/>
              <a:ext cx="1723" cy="250"/>
            </a:xfrm>
            <a:prstGeom prst="straightConnector1">
              <a:avLst/>
            </a:prstGeom>
            <a:noFill/>
            <a:ln w="9525">
              <a:solidFill>
                <a:srgbClr val="000000"/>
              </a:solidFill>
              <a:round/>
              <a:headEnd/>
              <a:tailEnd type="triangle" w="med" len="med"/>
            </a:ln>
          </p:spPr>
        </p:cxnSp>
        <p:cxnSp>
          <p:nvCxnSpPr>
            <p:cNvPr id="20521" name="AutoShape 5"/>
            <p:cNvCxnSpPr>
              <a:cxnSpLocks noChangeShapeType="1"/>
              <a:stCxn id="20525" idx="2"/>
              <a:endCxn id="20526" idx="0"/>
            </p:cNvCxnSpPr>
            <p:nvPr/>
          </p:nvCxnSpPr>
          <p:spPr bwMode="auto">
            <a:xfrm>
              <a:off x="1254" y="2199"/>
              <a:ext cx="5" cy="235"/>
            </a:xfrm>
            <a:prstGeom prst="straightConnector1">
              <a:avLst/>
            </a:prstGeom>
            <a:noFill/>
            <a:ln w="9525">
              <a:solidFill>
                <a:srgbClr val="000000"/>
              </a:solidFill>
              <a:round/>
              <a:headEnd/>
              <a:tailEnd type="triangle" w="med" len="med"/>
            </a:ln>
          </p:spPr>
        </p:cxnSp>
        <p:sp>
          <p:nvSpPr>
            <p:cNvPr id="20522" name="AutoShape 6"/>
            <p:cNvSpPr>
              <a:spLocks noChangeArrowheads="1"/>
            </p:cNvSpPr>
            <p:nvPr/>
          </p:nvSpPr>
          <p:spPr bwMode="auto">
            <a:xfrm>
              <a:off x="1161" y="3030"/>
              <a:ext cx="973" cy="237"/>
            </a:xfrm>
            <a:prstGeom prst="roundRect">
              <a:avLst>
                <a:gd name="adj" fmla="val 16667"/>
              </a:avLst>
            </a:prstGeom>
            <a:solidFill>
              <a:srgbClr val="FFCC00"/>
            </a:solidFill>
            <a:ln w="9525" algn="ctr">
              <a:solidFill>
                <a:schemeClr val="tx1"/>
              </a:solidFill>
              <a:round/>
              <a:headEnd/>
              <a:tailEnd/>
            </a:ln>
          </p:spPr>
          <p:txBody>
            <a:bodyPr wrap="none" lIns="91429" tIns="45714" rIns="91429" bIns="45714">
              <a:spAutoFit/>
            </a:bodyPr>
            <a:lstStyle/>
            <a:p>
              <a:pPr algn="ctr" eaLnBrk="1" hangingPunct="1">
                <a:lnSpc>
                  <a:spcPct val="90000"/>
                </a:lnSpc>
                <a:spcBef>
                  <a:spcPct val="25000"/>
                </a:spcBef>
                <a:buFont typeface="Wingdings" pitchFamily="-96" charset="2"/>
                <a:buNone/>
              </a:pPr>
              <a:r>
                <a:rPr kumimoji="1" lang="en-US"/>
                <a:t>VCD output</a:t>
              </a:r>
            </a:p>
          </p:txBody>
        </p:sp>
        <p:sp>
          <p:nvSpPr>
            <p:cNvPr id="20523" name="Text Box 7"/>
            <p:cNvSpPr txBox="1">
              <a:spLocks noChangeArrowheads="1"/>
            </p:cNvSpPr>
            <p:nvPr/>
          </p:nvSpPr>
          <p:spPr bwMode="auto">
            <a:xfrm>
              <a:off x="1125" y="3505"/>
              <a:ext cx="1037" cy="393"/>
            </a:xfrm>
            <a:prstGeom prst="rect">
              <a:avLst/>
            </a:prstGeom>
            <a:solidFill>
              <a:srgbClr val="C0C0C0"/>
            </a:solidFill>
            <a:ln w="9525" algn="ctr">
              <a:solidFill>
                <a:schemeClr val="tx2"/>
              </a:solidFill>
              <a:miter lim="800000"/>
              <a:headEnd/>
              <a:tailEnd/>
            </a:ln>
          </p:spPr>
          <p:txBody>
            <a:bodyPr wrap="none" lIns="91429" tIns="45714" rIns="91429" bIns="45714"/>
            <a:lstStyle/>
            <a:p>
              <a:pPr algn="ctr" eaLnBrk="1" hangingPunct="1">
                <a:lnSpc>
                  <a:spcPct val="90000"/>
                </a:lnSpc>
                <a:spcBef>
                  <a:spcPct val="25000"/>
                </a:spcBef>
                <a:buFont typeface="Wingdings" pitchFamily="-96" charset="2"/>
                <a:buNone/>
              </a:pPr>
              <a:r>
                <a:rPr kumimoji="1" lang="en-US">
                  <a:solidFill>
                    <a:schemeClr val="tx2"/>
                  </a:solidFill>
                </a:rPr>
                <a:t>Debussy</a:t>
              </a:r>
            </a:p>
            <a:p>
              <a:pPr algn="ctr" eaLnBrk="1" hangingPunct="1">
                <a:lnSpc>
                  <a:spcPct val="90000"/>
                </a:lnSpc>
                <a:spcBef>
                  <a:spcPct val="25000"/>
                </a:spcBef>
                <a:buFont typeface="Wingdings" pitchFamily="-96" charset="2"/>
                <a:buNone/>
              </a:pPr>
              <a:r>
                <a:rPr kumimoji="1" lang="en-US">
                  <a:solidFill>
                    <a:schemeClr val="tx2"/>
                  </a:solidFill>
                </a:rPr>
                <a:t>Visualization</a:t>
              </a:r>
            </a:p>
          </p:txBody>
        </p:sp>
        <p:cxnSp>
          <p:nvCxnSpPr>
            <p:cNvPr id="20524" name="AutoShape 8"/>
            <p:cNvCxnSpPr>
              <a:cxnSpLocks noChangeShapeType="1"/>
              <a:stCxn id="20522" idx="2"/>
              <a:endCxn id="20523" idx="0"/>
            </p:cNvCxnSpPr>
            <p:nvPr/>
          </p:nvCxnSpPr>
          <p:spPr bwMode="auto">
            <a:xfrm flipH="1">
              <a:off x="1644" y="3267"/>
              <a:ext cx="4" cy="238"/>
            </a:xfrm>
            <a:prstGeom prst="straightConnector1">
              <a:avLst/>
            </a:prstGeom>
            <a:noFill/>
            <a:ln w="9525">
              <a:solidFill>
                <a:srgbClr val="000000"/>
              </a:solidFill>
              <a:round/>
              <a:headEnd/>
              <a:tailEnd type="triangle" w="med" len="med"/>
            </a:ln>
          </p:spPr>
        </p:cxnSp>
        <p:sp>
          <p:nvSpPr>
            <p:cNvPr id="20525" name="AutoShape 9"/>
            <p:cNvSpPr>
              <a:spLocks noChangeArrowheads="1"/>
            </p:cNvSpPr>
            <p:nvPr/>
          </p:nvSpPr>
          <p:spPr bwMode="auto">
            <a:xfrm>
              <a:off x="1137" y="1968"/>
              <a:ext cx="234" cy="231"/>
            </a:xfrm>
            <a:prstGeom prst="roundRect">
              <a:avLst>
                <a:gd name="adj" fmla="val 16667"/>
              </a:avLst>
            </a:prstGeom>
            <a:solidFill>
              <a:srgbClr val="FFCC00"/>
            </a:solidFill>
            <a:ln w="9525" algn="ctr">
              <a:solidFill>
                <a:schemeClr val="tx1"/>
              </a:solidFill>
              <a:round/>
              <a:headEnd/>
              <a:tailEnd/>
            </a:ln>
          </p:spPr>
          <p:txBody>
            <a:bodyPr wrap="none" lIns="91429" tIns="45714" rIns="91429" bIns="45714">
              <a:spAutoFit/>
            </a:bodyPr>
            <a:lstStyle/>
            <a:p>
              <a:pPr algn="ctr" eaLnBrk="1" hangingPunct="1">
                <a:lnSpc>
                  <a:spcPct val="90000"/>
                </a:lnSpc>
                <a:spcBef>
                  <a:spcPct val="25000"/>
                </a:spcBef>
                <a:buFont typeface="Wingdings" pitchFamily="-96" charset="2"/>
                <a:buNone/>
              </a:pPr>
              <a:r>
                <a:rPr kumimoji="1" lang="en-US"/>
                <a:t>C</a:t>
              </a:r>
            </a:p>
          </p:txBody>
        </p:sp>
        <p:sp>
          <p:nvSpPr>
            <p:cNvPr id="20526" name="Text Box 10"/>
            <p:cNvSpPr txBox="1">
              <a:spLocks noChangeArrowheads="1"/>
            </p:cNvSpPr>
            <p:nvPr/>
          </p:nvSpPr>
          <p:spPr bwMode="auto">
            <a:xfrm>
              <a:off x="626" y="2434"/>
              <a:ext cx="1265" cy="347"/>
            </a:xfrm>
            <a:prstGeom prst="rect">
              <a:avLst/>
            </a:prstGeom>
            <a:solidFill>
              <a:schemeClr val="tx1"/>
            </a:solidFill>
            <a:ln w="9525" algn="ctr">
              <a:solidFill>
                <a:srgbClr val="000000"/>
              </a:solidFill>
              <a:miter lim="800000"/>
              <a:headEnd/>
              <a:tailEnd/>
            </a:ln>
          </p:spPr>
          <p:txBody>
            <a:bodyPr wrap="none" lIns="91429" tIns="45714" rIns="91429" bIns="45714"/>
            <a:lstStyle/>
            <a:p>
              <a:pPr algn="ctr" eaLnBrk="1" hangingPunct="1">
                <a:lnSpc>
                  <a:spcPct val="90000"/>
                </a:lnSpc>
                <a:spcBef>
                  <a:spcPct val="25000"/>
                </a:spcBef>
                <a:buFont typeface="Wingdings" pitchFamily="-96" charset="2"/>
                <a:buNone/>
              </a:pPr>
              <a:r>
                <a:rPr kumimoji="1" lang="en-US" sz="500">
                  <a:solidFill>
                    <a:schemeClr val="bg1"/>
                  </a:solidFill>
                </a:rPr>
                <a:t/>
              </a:r>
              <a:br>
                <a:rPr kumimoji="1" lang="en-US" sz="500">
                  <a:solidFill>
                    <a:schemeClr val="bg1"/>
                  </a:solidFill>
                </a:rPr>
              </a:br>
              <a:r>
                <a:rPr kumimoji="1" lang="en-US">
                  <a:solidFill>
                    <a:schemeClr val="bg1"/>
                  </a:solidFill>
                </a:rPr>
                <a:t>Bluesim</a:t>
              </a:r>
            </a:p>
          </p:txBody>
        </p:sp>
        <p:cxnSp>
          <p:nvCxnSpPr>
            <p:cNvPr id="20527" name="AutoShape 11"/>
            <p:cNvCxnSpPr>
              <a:cxnSpLocks noChangeShapeType="1"/>
            </p:cNvCxnSpPr>
            <p:nvPr/>
          </p:nvCxnSpPr>
          <p:spPr bwMode="auto">
            <a:xfrm flipH="1">
              <a:off x="1255" y="1711"/>
              <a:ext cx="1089" cy="257"/>
            </a:xfrm>
            <a:prstGeom prst="straightConnector1">
              <a:avLst/>
            </a:prstGeom>
            <a:noFill/>
            <a:ln w="9525">
              <a:solidFill>
                <a:srgbClr val="000000"/>
              </a:solidFill>
              <a:round/>
              <a:headEnd/>
              <a:tailEnd type="triangle" w="med" len="med"/>
            </a:ln>
          </p:spPr>
        </p:cxnSp>
        <p:cxnSp>
          <p:nvCxnSpPr>
            <p:cNvPr id="20528" name="AutoShape 12"/>
            <p:cNvCxnSpPr>
              <a:cxnSpLocks noChangeShapeType="1"/>
              <a:stCxn id="20526" idx="2"/>
              <a:endCxn id="20522" idx="0"/>
            </p:cNvCxnSpPr>
            <p:nvPr/>
          </p:nvCxnSpPr>
          <p:spPr bwMode="auto">
            <a:xfrm>
              <a:off x="1259" y="2781"/>
              <a:ext cx="389" cy="249"/>
            </a:xfrm>
            <a:prstGeom prst="straightConnector1">
              <a:avLst/>
            </a:prstGeom>
            <a:noFill/>
            <a:ln w="9525">
              <a:solidFill>
                <a:srgbClr val="000000"/>
              </a:solidFill>
              <a:round/>
              <a:headEnd/>
              <a:tailEnd type="triangle" w="med" len="med"/>
            </a:ln>
          </p:spPr>
        </p:cxnSp>
        <p:sp>
          <p:nvSpPr>
            <p:cNvPr id="20529" name="AutoShape 13"/>
            <p:cNvSpPr>
              <a:spLocks noChangeArrowheads="1"/>
            </p:cNvSpPr>
            <p:nvPr/>
          </p:nvSpPr>
          <p:spPr bwMode="auto">
            <a:xfrm>
              <a:off x="1899" y="2554"/>
              <a:ext cx="975" cy="85"/>
            </a:xfrm>
            <a:prstGeom prst="leftRightArrow">
              <a:avLst>
                <a:gd name="adj1" fmla="val 50000"/>
                <a:gd name="adj2" fmla="val 229412"/>
              </a:avLst>
            </a:prstGeom>
            <a:solidFill>
              <a:schemeClr val="accent1"/>
            </a:solidFill>
            <a:ln w="9525" algn="ctr">
              <a:solidFill>
                <a:srgbClr val="000000"/>
              </a:solidFill>
              <a:miter lim="800000"/>
              <a:headEnd/>
              <a:tailEnd/>
            </a:ln>
          </p:spPr>
          <p:txBody>
            <a:bodyPr wrap="none"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20530" name="Text Box 14"/>
            <p:cNvSpPr txBox="1">
              <a:spLocks noChangeArrowheads="1"/>
            </p:cNvSpPr>
            <p:nvPr/>
          </p:nvSpPr>
          <p:spPr bwMode="auto">
            <a:xfrm rot="-5400000">
              <a:off x="2270" y="2366"/>
              <a:ext cx="247" cy="485"/>
            </a:xfrm>
            <a:prstGeom prst="rect">
              <a:avLst/>
            </a:prstGeom>
            <a:solidFill>
              <a:srgbClr val="99CC00"/>
            </a:solidFill>
            <a:ln w="9525" algn="ctr">
              <a:noFill/>
              <a:miter lim="800000"/>
              <a:headEnd/>
              <a:tailEnd/>
            </a:ln>
          </p:spPr>
          <p:txBody>
            <a:bodyPr vert="eaVert" lIns="91429" tIns="45714" rIns="91429" bIns="45714"/>
            <a:lstStyle/>
            <a:p>
              <a:pPr algn="ctr" eaLnBrk="1" hangingPunct="1">
                <a:lnSpc>
                  <a:spcPct val="90000"/>
                </a:lnSpc>
                <a:spcBef>
                  <a:spcPct val="25000"/>
                </a:spcBef>
                <a:buFont typeface="Wingdings" pitchFamily="-96" charset="2"/>
                <a:buNone/>
              </a:pPr>
              <a:r>
                <a:rPr kumimoji="1" lang="en-US" sz="1000"/>
                <a:t>Cycle</a:t>
              </a:r>
              <a:br>
                <a:rPr kumimoji="1" lang="en-US" sz="1000"/>
              </a:br>
              <a:r>
                <a:rPr kumimoji="1" lang="en-US" sz="1000"/>
                <a:t>Accurate</a:t>
              </a:r>
            </a:p>
          </p:txBody>
        </p:sp>
        <p:sp>
          <p:nvSpPr>
            <p:cNvPr id="20531" name="Line 15"/>
            <p:cNvSpPr>
              <a:spLocks noChangeShapeType="1"/>
            </p:cNvSpPr>
            <p:nvPr/>
          </p:nvSpPr>
          <p:spPr bwMode="auto">
            <a:xfrm>
              <a:off x="2130" y="3252"/>
              <a:ext cx="324" cy="246"/>
            </a:xfrm>
            <a:prstGeom prst="line">
              <a:avLst/>
            </a:prstGeom>
            <a:noFill/>
            <a:ln w="9525">
              <a:solidFill>
                <a:srgbClr val="FF0000"/>
              </a:solidFill>
              <a:round/>
              <a:headEnd/>
              <a:tailEnd type="triangle" w="med" len="med"/>
            </a:ln>
          </p:spPr>
          <p:txBody>
            <a:bodyPr/>
            <a:lstStyle/>
            <a:p>
              <a:endParaRPr lang="en-US"/>
            </a:p>
          </p:txBody>
        </p:sp>
      </p:grpSp>
      <p:grpSp>
        <p:nvGrpSpPr>
          <p:cNvPr id="20488" name="Group 16"/>
          <p:cNvGrpSpPr>
            <a:grpSpLocks/>
          </p:cNvGrpSpPr>
          <p:nvPr/>
        </p:nvGrpSpPr>
        <p:grpSpPr bwMode="auto">
          <a:xfrm>
            <a:off x="1814513" y="1490663"/>
            <a:ext cx="7046912" cy="5245100"/>
            <a:chOff x="1143" y="939"/>
            <a:chExt cx="4439" cy="3304"/>
          </a:xfrm>
        </p:grpSpPr>
        <p:sp>
          <p:nvSpPr>
            <p:cNvPr id="20495" name="AutoShape 17"/>
            <p:cNvSpPr>
              <a:spLocks noChangeArrowheads="1"/>
            </p:cNvSpPr>
            <p:nvPr/>
          </p:nvSpPr>
          <p:spPr bwMode="auto">
            <a:xfrm>
              <a:off x="1143" y="939"/>
              <a:ext cx="2401" cy="237"/>
            </a:xfrm>
            <a:prstGeom prst="roundRect">
              <a:avLst>
                <a:gd name="adj" fmla="val 16667"/>
              </a:avLst>
            </a:prstGeom>
            <a:solidFill>
              <a:srgbClr val="FFCC00"/>
            </a:solidFill>
            <a:ln w="9525" algn="ctr">
              <a:solidFill>
                <a:schemeClr val="tx1"/>
              </a:solidFill>
              <a:round/>
              <a:headEnd/>
              <a:tailEnd/>
            </a:ln>
          </p:spPr>
          <p:txBody>
            <a:bodyPr wrap="none" lIns="91429" tIns="45714" rIns="91429" bIns="45714">
              <a:spAutoFit/>
            </a:bodyPr>
            <a:lstStyle/>
            <a:p>
              <a:pPr algn="ctr" eaLnBrk="1" hangingPunct="1">
                <a:lnSpc>
                  <a:spcPct val="90000"/>
                </a:lnSpc>
                <a:spcBef>
                  <a:spcPct val="25000"/>
                </a:spcBef>
                <a:buFont typeface="Wingdings" pitchFamily="-96" charset="2"/>
                <a:buNone/>
              </a:pPr>
              <a:r>
                <a:rPr kumimoji="1" lang="en-US"/>
                <a:t>Bluespec SystemVerilog source</a:t>
              </a:r>
            </a:p>
          </p:txBody>
        </p:sp>
        <p:sp>
          <p:nvSpPr>
            <p:cNvPr id="20496" name="AutoShape 18"/>
            <p:cNvSpPr>
              <a:spLocks noChangeArrowheads="1"/>
            </p:cNvSpPr>
            <p:nvPr/>
          </p:nvSpPr>
          <p:spPr bwMode="auto">
            <a:xfrm>
              <a:off x="2773" y="1967"/>
              <a:ext cx="1196" cy="237"/>
            </a:xfrm>
            <a:prstGeom prst="roundRect">
              <a:avLst>
                <a:gd name="adj" fmla="val 16667"/>
              </a:avLst>
            </a:prstGeom>
            <a:solidFill>
              <a:srgbClr val="FFCC00"/>
            </a:solidFill>
            <a:ln w="9525" algn="ctr">
              <a:solidFill>
                <a:schemeClr val="tx1"/>
              </a:solidFill>
              <a:round/>
              <a:headEnd/>
              <a:tailEnd/>
            </a:ln>
          </p:spPr>
          <p:txBody>
            <a:bodyPr wrap="none" lIns="91429" tIns="45714" rIns="91429" bIns="45714">
              <a:spAutoFit/>
            </a:bodyPr>
            <a:lstStyle/>
            <a:p>
              <a:pPr algn="ctr" eaLnBrk="1" hangingPunct="1">
                <a:lnSpc>
                  <a:spcPct val="90000"/>
                </a:lnSpc>
                <a:spcBef>
                  <a:spcPct val="25000"/>
                </a:spcBef>
                <a:buFont typeface="Wingdings" pitchFamily="-96" charset="2"/>
                <a:buNone/>
              </a:pPr>
              <a:r>
                <a:rPr kumimoji="1" lang="en-US"/>
                <a:t>Verilog 95 RTL</a:t>
              </a:r>
            </a:p>
          </p:txBody>
        </p:sp>
        <p:sp>
          <p:nvSpPr>
            <p:cNvPr id="20497" name="Text Box 19"/>
            <p:cNvSpPr txBox="1">
              <a:spLocks noChangeArrowheads="1"/>
            </p:cNvSpPr>
            <p:nvPr/>
          </p:nvSpPr>
          <p:spPr bwMode="auto">
            <a:xfrm>
              <a:off x="2873" y="2434"/>
              <a:ext cx="995" cy="346"/>
            </a:xfrm>
            <a:prstGeom prst="rect">
              <a:avLst/>
            </a:prstGeom>
            <a:solidFill>
              <a:srgbClr val="C0C0C0"/>
            </a:solidFill>
            <a:ln w="9525" algn="ctr">
              <a:solidFill>
                <a:schemeClr val="tx2"/>
              </a:solidFill>
              <a:miter lim="800000"/>
              <a:headEnd/>
              <a:tailEnd/>
            </a:ln>
          </p:spPr>
          <p:txBody>
            <a:bodyPr wrap="none" lIns="91429" tIns="45714" rIns="91429" bIns="45714"/>
            <a:lstStyle/>
            <a:p>
              <a:pPr algn="ctr" eaLnBrk="1" hangingPunct="1">
                <a:lnSpc>
                  <a:spcPct val="90000"/>
                </a:lnSpc>
                <a:spcBef>
                  <a:spcPct val="25000"/>
                </a:spcBef>
                <a:buFont typeface="Wingdings" pitchFamily="-96" charset="2"/>
                <a:buNone/>
              </a:pPr>
              <a:r>
                <a:rPr kumimoji="1" lang="en-US" sz="500">
                  <a:solidFill>
                    <a:schemeClr val="tx2"/>
                  </a:solidFill>
                </a:rPr>
                <a:t/>
              </a:r>
              <a:br>
                <a:rPr kumimoji="1" lang="en-US" sz="500">
                  <a:solidFill>
                    <a:schemeClr val="tx2"/>
                  </a:solidFill>
                </a:rPr>
              </a:br>
              <a:r>
                <a:rPr kumimoji="1" lang="en-US">
                  <a:solidFill>
                    <a:schemeClr val="tx2"/>
                  </a:solidFill>
                </a:rPr>
                <a:t>Verilog sim</a:t>
              </a:r>
            </a:p>
          </p:txBody>
        </p:sp>
        <p:sp>
          <p:nvSpPr>
            <p:cNvPr id="20498" name="Text Box 20"/>
            <p:cNvSpPr txBox="1">
              <a:spLocks noChangeArrowheads="1"/>
            </p:cNvSpPr>
            <p:nvPr/>
          </p:nvSpPr>
          <p:spPr bwMode="auto">
            <a:xfrm>
              <a:off x="1156" y="1382"/>
              <a:ext cx="2376" cy="329"/>
            </a:xfrm>
            <a:prstGeom prst="rect">
              <a:avLst/>
            </a:prstGeom>
            <a:solidFill>
              <a:schemeClr val="tx1"/>
            </a:solidFill>
            <a:ln w="9525" algn="ctr">
              <a:solidFill>
                <a:srgbClr val="000000"/>
              </a:solidFill>
              <a:miter lim="800000"/>
              <a:headEnd/>
              <a:tailEnd/>
            </a:ln>
          </p:spPr>
          <p:txBody>
            <a:bodyPr lIns="91429" tIns="45714" rIns="91429" bIns="45714"/>
            <a:lstStyle/>
            <a:p>
              <a:pPr algn="ctr" eaLnBrk="1" hangingPunct="1">
                <a:lnSpc>
                  <a:spcPct val="90000"/>
                </a:lnSpc>
                <a:spcBef>
                  <a:spcPct val="25000"/>
                </a:spcBef>
                <a:buFont typeface="Wingdings" pitchFamily="-96" charset="2"/>
                <a:buNone/>
              </a:pPr>
              <a:r>
                <a:rPr kumimoji="1" lang="en-US" sz="500">
                  <a:solidFill>
                    <a:schemeClr val="bg1"/>
                  </a:solidFill>
                </a:rPr>
                <a:t/>
              </a:r>
              <a:br>
                <a:rPr kumimoji="1" lang="en-US" sz="500">
                  <a:solidFill>
                    <a:schemeClr val="bg1"/>
                  </a:solidFill>
                </a:rPr>
              </a:br>
              <a:r>
                <a:rPr kumimoji="1" lang="en-US">
                  <a:solidFill>
                    <a:schemeClr val="bg1"/>
                  </a:solidFill>
                </a:rPr>
                <a:t>Bluespec Compiler</a:t>
              </a:r>
            </a:p>
          </p:txBody>
        </p:sp>
        <p:cxnSp>
          <p:nvCxnSpPr>
            <p:cNvPr id="20499" name="AutoShape 21"/>
            <p:cNvCxnSpPr>
              <a:cxnSpLocks noChangeShapeType="1"/>
              <a:stCxn id="20495" idx="2"/>
              <a:endCxn id="20498" idx="0"/>
            </p:cNvCxnSpPr>
            <p:nvPr/>
          </p:nvCxnSpPr>
          <p:spPr bwMode="auto">
            <a:xfrm>
              <a:off x="2344" y="1176"/>
              <a:ext cx="0" cy="206"/>
            </a:xfrm>
            <a:prstGeom prst="straightConnector1">
              <a:avLst/>
            </a:prstGeom>
            <a:noFill/>
            <a:ln w="9525">
              <a:solidFill>
                <a:srgbClr val="000000"/>
              </a:solidFill>
              <a:round/>
              <a:headEnd/>
              <a:tailEnd type="triangle" w="med" len="med"/>
            </a:ln>
          </p:spPr>
        </p:cxnSp>
        <p:cxnSp>
          <p:nvCxnSpPr>
            <p:cNvPr id="20500" name="AutoShape 22"/>
            <p:cNvCxnSpPr>
              <a:cxnSpLocks noChangeShapeType="1"/>
              <a:stCxn id="20498" idx="2"/>
              <a:endCxn id="20496" idx="0"/>
            </p:cNvCxnSpPr>
            <p:nvPr/>
          </p:nvCxnSpPr>
          <p:spPr bwMode="auto">
            <a:xfrm>
              <a:off x="2344" y="1711"/>
              <a:ext cx="1027" cy="256"/>
            </a:xfrm>
            <a:prstGeom prst="straightConnector1">
              <a:avLst/>
            </a:prstGeom>
            <a:noFill/>
            <a:ln w="9525">
              <a:solidFill>
                <a:srgbClr val="000000"/>
              </a:solidFill>
              <a:round/>
              <a:headEnd/>
              <a:tailEnd type="triangle" w="med" len="med"/>
            </a:ln>
          </p:spPr>
        </p:cxnSp>
        <p:cxnSp>
          <p:nvCxnSpPr>
            <p:cNvPr id="20501" name="AutoShape 23"/>
            <p:cNvCxnSpPr>
              <a:cxnSpLocks noChangeShapeType="1"/>
              <a:stCxn id="20496" idx="2"/>
              <a:endCxn id="20497" idx="0"/>
            </p:cNvCxnSpPr>
            <p:nvPr/>
          </p:nvCxnSpPr>
          <p:spPr bwMode="auto">
            <a:xfrm>
              <a:off x="3371" y="2204"/>
              <a:ext cx="0" cy="230"/>
            </a:xfrm>
            <a:prstGeom prst="straightConnector1">
              <a:avLst/>
            </a:prstGeom>
            <a:noFill/>
            <a:ln w="9525">
              <a:solidFill>
                <a:srgbClr val="000000"/>
              </a:solidFill>
              <a:round/>
              <a:headEnd/>
              <a:tailEnd type="triangle" w="med" len="med"/>
            </a:ln>
          </p:spPr>
        </p:cxnSp>
        <p:sp>
          <p:nvSpPr>
            <p:cNvPr id="20502" name="Text Box 24"/>
            <p:cNvSpPr txBox="1">
              <a:spLocks noChangeArrowheads="1"/>
            </p:cNvSpPr>
            <p:nvPr/>
          </p:nvSpPr>
          <p:spPr bwMode="auto">
            <a:xfrm>
              <a:off x="3906" y="2434"/>
              <a:ext cx="1088" cy="346"/>
            </a:xfrm>
            <a:prstGeom prst="rect">
              <a:avLst/>
            </a:prstGeom>
            <a:solidFill>
              <a:srgbClr val="C0C0C0"/>
            </a:solidFill>
            <a:ln w="9525" algn="ctr">
              <a:solidFill>
                <a:schemeClr val="tx2"/>
              </a:solidFill>
              <a:miter lim="800000"/>
              <a:headEnd/>
              <a:tailEnd/>
            </a:ln>
          </p:spPr>
          <p:txBody>
            <a:bodyPr wrap="none" lIns="91429" tIns="45714" rIns="91429" bIns="45714"/>
            <a:lstStyle/>
            <a:p>
              <a:pPr algn="ctr" eaLnBrk="1" hangingPunct="1">
                <a:lnSpc>
                  <a:spcPct val="90000"/>
                </a:lnSpc>
                <a:spcBef>
                  <a:spcPct val="25000"/>
                </a:spcBef>
                <a:buFont typeface="Wingdings" pitchFamily="-96" charset="2"/>
                <a:buNone/>
              </a:pPr>
              <a:r>
                <a:rPr kumimoji="1" lang="en-US" sz="500">
                  <a:solidFill>
                    <a:schemeClr val="tx2"/>
                  </a:solidFill>
                </a:rPr>
                <a:t/>
              </a:r>
              <a:br>
                <a:rPr kumimoji="1" lang="en-US" sz="500">
                  <a:solidFill>
                    <a:schemeClr val="tx2"/>
                  </a:solidFill>
                </a:rPr>
              </a:br>
              <a:r>
                <a:rPr kumimoji="1" lang="en-US">
                  <a:solidFill>
                    <a:schemeClr val="tx2"/>
                  </a:solidFill>
                </a:rPr>
                <a:t>RTL synthesis</a:t>
              </a:r>
            </a:p>
          </p:txBody>
        </p:sp>
        <p:sp>
          <p:nvSpPr>
            <p:cNvPr id="20503" name="AutoShape 25"/>
            <p:cNvSpPr>
              <a:spLocks noChangeArrowheads="1"/>
            </p:cNvSpPr>
            <p:nvPr/>
          </p:nvSpPr>
          <p:spPr bwMode="auto">
            <a:xfrm>
              <a:off x="4184" y="3030"/>
              <a:ext cx="534" cy="238"/>
            </a:xfrm>
            <a:prstGeom prst="roundRect">
              <a:avLst>
                <a:gd name="adj" fmla="val 16667"/>
              </a:avLst>
            </a:prstGeom>
            <a:solidFill>
              <a:srgbClr val="FFCC00"/>
            </a:solidFill>
            <a:ln w="9525" algn="ctr">
              <a:solidFill>
                <a:schemeClr val="tx1"/>
              </a:solidFill>
              <a:round/>
              <a:headEnd/>
              <a:tailEnd/>
            </a:ln>
          </p:spPr>
          <p:txBody>
            <a:bodyPr wrap="none" lIns="91429" tIns="45714" rIns="91429" bIns="45714">
              <a:spAutoFit/>
            </a:bodyPr>
            <a:lstStyle/>
            <a:p>
              <a:pPr algn="ctr" eaLnBrk="1" hangingPunct="1">
                <a:lnSpc>
                  <a:spcPct val="90000"/>
                </a:lnSpc>
                <a:spcBef>
                  <a:spcPct val="25000"/>
                </a:spcBef>
                <a:buFont typeface="Wingdings" pitchFamily="-96" charset="2"/>
                <a:buNone/>
              </a:pPr>
              <a:r>
                <a:rPr kumimoji="1" lang="en-US"/>
                <a:t>gates</a:t>
              </a:r>
            </a:p>
          </p:txBody>
        </p:sp>
        <p:cxnSp>
          <p:nvCxnSpPr>
            <p:cNvPr id="20504" name="AutoShape 26"/>
            <p:cNvCxnSpPr>
              <a:cxnSpLocks noChangeShapeType="1"/>
            </p:cNvCxnSpPr>
            <p:nvPr/>
          </p:nvCxnSpPr>
          <p:spPr bwMode="auto">
            <a:xfrm>
              <a:off x="4450" y="2793"/>
              <a:ext cx="0" cy="229"/>
            </a:xfrm>
            <a:prstGeom prst="straightConnector1">
              <a:avLst/>
            </a:prstGeom>
            <a:noFill/>
            <a:ln w="9525">
              <a:solidFill>
                <a:srgbClr val="000000"/>
              </a:solidFill>
              <a:round/>
              <a:headEnd/>
              <a:tailEnd type="triangle" w="med" len="med"/>
            </a:ln>
          </p:spPr>
        </p:cxnSp>
        <p:cxnSp>
          <p:nvCxnSpPr>
            <p:cNvPr id="20505" name="AutoShape 27"/>
            <p:cNvCxnSpPr>
              <a:cxnSpLocks noChangeShapeType="1"/>
            </p:cNvCxnSpPr>
            <p:nvPr/>
          </p:nvCxnSpPr>
          <p:spPr bwMode="auto">
            <a:xfrm>
              <a:off x="3371" y="2205"/>
              <a:ext cx="1080" cy="228"/>
            </a:xfrm>
            <a:prstGeom prst="straightConnector1">
              <a:avLst/>
            </a:prstGeom>
            <a:noFill/>
            <a:ln w="9525">
              <a:solidFill>
                <a:srgbClr val="000000"/>
              </a:solidFill>
              <a:round/>
              <a:headEnd/>
              <a:tailEnd type="triangle" w="med" len="med"/>
            </a:ln>
          </p:spPr>
        </p:cxnSp>
        <p:grpSp>
          <p:nvGrpSpPr>
            <p:cNvPr id="20506" name="Group 28"/>
            <p:cNvGrpSpPr>
              <a:grpSpLocks/>
            </p:cNvGrpSpPr>
            <p:nvPr/>
          </p:nvGrpSpPr>
          <p:grpSpPr bwMode="auto">
            <a:xfrm>
              <a:off x="3588" y="3452"/>
              <a:ext cx="920" cy="791"/>
              <a:chOff x="3948" y="3452"/>
              <a:chExt cx="920" cy="791"/>
            </a:xfrm>
          </p:grpSpPr>
          <p:sp>
            <p:nvSpPr>
              <p:cNvPr id="20513" name="Rectangle 29"/>
              <p:cNvSpPr>
                <a:spLocks noChangeArrowheads="1"/>
              </p:cNvSpPr>
              <p:nvPr/>
            </p:nvSpPr>
            <p:spPr bwMode="auto">
              <a:xfrm>
                <a:off x="3948" y="3452"/>
                <a:ext cx="920" cy="791"/>
              </a:xfrm>
              <a:prstGeom prst="rect">
                <a:avLst/>
              </a:prstGeom>
              <a:solidFill>
                <a:srgbClr val="C0C0C0"/>
              </a:solidFill>
              <a:ln w="9525" algn="ctr">
                <a:solidFill>
                  <a:srgbClr val="000000"/>
                </a:solidFill>
                <a:miter lim="800000"/>
                <a:headEnd/>
                <a:tailEnd/>
              </a:ln>
            </p:spPr>
            <p:txBody>
              <a:bodyPr wrap="none"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20514" name="WordArt 30"/>
              <p:cNvSpPr>
                <a:spLocks noChangeArrowheads="1" noChangeShapeType="1" noTextEdit="1"/>
              </p:cNvSpPr>
              <p:nvPr/>
            </p:nvSpPr>
            <p:spPr bwMode="auto">
              <a:xfrm rot="5400000">
                <a:off x="4473" y="3793"/>
                <a:ext cx="620" cy="89"/>
              </a:xfrm>
              <a:prstGeom prst="rect">
                <a:avLst/>
              </a:prstGeom>
            </p:spPr>
            <p:txBody>
              <a:bodyPr vert="wordArtVert" wrap="none" fromWordArt="1">
                <a:prstTxWarp prst="textPlain">
                  <a:avLst>
                    <a:gd name="adj" fmla="val 50000"/>
                  </a:avLst>
                </a:prstTxWarp>
              </a:bodyPr>
              <a:lstStyle/>
              <a:p>
                <a:pPr algn="ctr" fontAlgn="auto"/>
                <a:r>
                  <a:rPr lang="en-US" sz="2000" kern="10">
                    <a:ln w="12700">
                      <a:noFill/>
                      <a:round/>
                      <a:headEnd/>
                      <a:tailEnd/>
                    </a:ln>
                    <a:solidFill>
                      <a:srgbClr val="660066"/>
                    </a:solidFill>
                    <a:latin typeface="Times New Roman"/>
                    <a:cs typeface="Times New Roman"/>
                  </a:rPr>
                  <a:t>Physical</a:t>
                </a:r>
              </a:p>
            </p:txBody>
          </p:sp>
          <p:sp>
            <p:nvSpPr>
              <p:cNvPr id="20515" name="Rectangle 31"/>
              <p:cNvSpPr>
                <a:spLocks noChangeArrowheads="1"/>
              </p:cNvSpPr>
              <p:nvPr/>
            </p:nvSpPr>
            <p:spPr bwMode="auto">
              <a:xfrm>
                <a:off x="4087" y="3527"/>
                <a:ext cx="559" cy="283"/>
              </a:xfrm>
              <a:prstGeom prst="rect">
                <a:avLst/>
              </a:prstGeom>
              <a:solidFill>
                <a:srgbClr val="DDDDDD"/>
              </a:solidFill>
              <a:ln w="9525" algn="ctr">
                <a:noFill/>
                <a:miter lim="800000"/>
                <a:headEnd/>
                <a:tailEnd/>
              </a:ln>
            </p:spPr>
            <p:txBody>
              <a:bodyPr wrap="none"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20516" name="Rectangle 32"/>
              <p:cNvSpPr>
                <a:spLocks noChangeArrowheads="1"/>
              </p:cNvSpPr>
              <p:nvPr/>
            </p:nvSpPr>
            <p:spPr bwMode="auto">
              <a:xfrm>
                <a:off x="4086" y="3914"/>
                <a:ext cx="559" cy="283"/>
              </a:xfrm>
              <a:prstGeom prst="rect">
                <a:avLst/>
              </a:prstGeom>
              <a:solidFill>
                <a:srgbClr val="DDDDDD"/>
              </a:solidFill>
              <a:ln w="9525" algn="ctr">
                <a:noFill/>
                <a:miter lim="800000"/>
                <a:headEnd/>
                <a:tailEnd/>
              </a:ln>
            </p:spPr>
            <p:txBody>
              <a:bodyPr wrap="none"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20517" name="WordArt 33"/>
              <p:cNvSpPr>
                <a:spLocks noChangeArrowheads="1" noChangeShapeType="1" noTextEdit="1"/>
              </p:cNvSpPr>
              <p:nvPr/>
            </p:nvSpPr>
            <p:spPr bwMode="auto">
              <a:xfrm>
                <a:off x="4206" y="3585"/>
                <a:ext cx="290" cy="156"/>
              </a:xfrm>
              <a:prstGeom prst="rect">
                <a:avLst/>
              </a:prstGeom>
            </p:spPr>
            <p:txBody>
              <a:bodyPr wrap="none" fromWordArt="1">
                <a:prstTxWarp prst="textPlain">
                  <a:avLst>
                    <a:gd name="adj" fmla="val 50000"/>
                  </a:avLst>
                </a:prstTxWarp>
              </a:bodyPr>
              <a:lstStyle/>
              <a:p>
                <a:pPr algn="ctr"/>
                <a:r>
                  <a:rPr lang="en-US" kern="10">
                    <a:ln w="12700">
                      <a:noFill/>
                      <a:round/>
                      <a:headEnd/>
                      <a:tailEnd/>
                    </a:ln>
                    <a:solidFill>
                      <a:srgbClr val="660066"/>
                    </a:solidFill>
                    <a:latin typeface="Times New Roman"/>
                    <a:cs typeface="Times New Roman"/>
                  </a:rPr>
                  <a:t>Place &amp;</a:t>
                </a:r>
              </a:p>
              <a:p>
                <a:pPr algn="ctr"/>
                <a:r>
                  <a:rPr lang="en-US" kern="10">
                    <a:ln w="12700">
                      <a:noFill/>
                      <a:round/>
                      <a:headEnd/>
                      <a:tailEnd/>
                    </a:ln>
                    <a:solidFill>
                      <a:srgbClr val="660066"/>
                    </a:solidFill>
                    <a:latin typeface="Times New Roman"/>
                    <a:cs typeface="Times New Roman"/>
                  </a:rPr>
                  <a:t>Route</a:t>
                </a:r>
              </a:p>
            </p:txBody>
          </p:sp>
          <p:sp>
            <p:nvSpPr>
              <p:cNvPr id="20518" name="WordArt 34"/>
              <p:cNvSpPr>
                <a:spLocks noChangeArrowheads="1" noChangeShapeType="1" noTextEdit="1"/>
              </p:cNvSpPr>
              <p:nvPr/>
            </p:nvSpPr>
            <p:spPr bwMode="auto">
              <a:xfrm>
                <a:off x="4186" y="3997"/>
                <a:ext cx="342" cy="126"/>
              </a:xfrm>
              <a:prstGeom prst="rect">
                <a:avLst/>
              </a:prstGeom>
            </p:spPr>
            <p:txBody>
              <a:bodyPr wrap="none" fromWordArt="1">
                <a:prstTxWarp prst="textPlain">
                  <a:avLst>
                    <a:gd name="adj" fmla="val 50000"/>
                  </a:avLst>
                </a:prstTxWarp>
              </a:bodyPr>
              <a:lstStyle/>
              <a:p>
                <a:pPr algn="ctr"/>
                <a:r>
                  <a:rPr lang="en-US" kern="10">
                    <a:ln w="12700">
                      <a:noFill/>
                      <a:round/>
                      <a:headEnd/>
                      <a:tailEnd/>
                    </a:ln>
                    <a:solidFill>
                      <a:srgbClr val="660066"/>
                    </a:solidFill>
                    <a:latin typeface="Times New Roman"/>
                    <a:cs typeface="Times New Roman"/>
                  </a:rPr>
                  <a:t>Tapeout</a:t>
                </a:r>
              </a:p>
            </p:txBody>
          </p:sp>
          <p:sp>
            <p:nvSpPr>
              <p:cNvPr id="20519" name="Line 35"/>
              <p:cNvSpPr>
                <a:spLocks noChangeShapeType="1"/>
              </p:cNvSpPr>
              <p:nvPr/>
            </p:nvSpPr>
            <p:spPr bwMode="auto">
              <a:xfrm>
                <a:off x="4354" y="3809"/>
                <a:ext cx="0" cy="93"/>
              </a:xfrm>
              <a:prstGeom prst="line">
                <a:avLst/>
              </a:prstGeom>
              <a:noFill/>
              <a:ln w="9525">
                <a:solidFill>
                  <a:srgbClr val="000000"/>
                </a:solidFill>
                <a:round/>
                <a:headEnd/>
                <a:tailEnd type="triangle" w="med" len="med"/>
              </a:ln>
            </p:spPr>
            <p:txBody>
              <a:bodyPr wrap="none" anchor="ctr"/>
              <a:lstStyle/>
              <a:p>
                <a:endParaRPr lang="en-US"/>
              </a:p>
            </p:txBody>
          </p:sp>
        </p:grpSp>
        <p:cxnSp>
          <p:nvCxnSpPr>
            <p:cNvPr id="20507" name="AutoShape 36"/>
            <p:cNvCxnSpPr>
              <a:cxnSpLocks noChangeShapeType="1"/>
              <a:endCxn id="20513" idx="0"/>
            </p:cNvCxnSpPr>
            <p:nvPr/>
          </p:nvCxnSpPr>
          <p:spPr bwMode="auto">
            <a:xfrm flipH="1">
              <a:off x="4048" y="3269"/>
              <a:ext cx="410" cy="183"/>
            </a:xfrm>
            <a:prstGeom prst="straightConnector1">
              <a:avLst/>
            </a:prstGeom>
            <a:noFill/>
            <a:ln w="9525">
              <a:solidFill>
                <a:schemeClr val="tx1"/>
              </a:solidFill>
              <a:round/>
              <a:headEnd/>
              <a:tailEnd type="triangle" w="med" len="med"/>
            </a:ln>
          </p:spPr>
        </p:cxnSp>
        <p:sp>
          <p:nvSpPr>
            <p:cNvPr id="20508" name="Rectangle 37"/>
            <p:cNvSpPr>
              <a:spLocks noChangeArrowheads="1"/>
            </p:cNvSpPr>
            <p:nvPr/>
          </p:nvSpPr>
          <p:spPr bwMode="auto">
            <a:xfrm>
              <a:off x="4662" y="3452"/>
              <a:ext cx="920" cy="479"/>
            </a:xfrm>
            <a:prstGeom prst="rect">
              <a:avLst/>
            </a:prstGeom>
            <a:solidFill>
              <a:srgbClr val="C0C0C0"/>
            </a:solidFill>
            <a:ln w="9525" algn="ctr">
              <a:solidFill>
                <a:srgbClr val="000000"/>
              </a:solidFill>
              <a:miter lim="800000"/>
              <a:headEnd/>
              <a:tailEnd/>
            </a:ln>
          </p:spPr>
          <p:txBody>
            <a:bodyPr wrap="none"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20509" name="Text Box 38"/>
            <p:cNvSpPr txBox="1">
              <a:spLocks noChangeArrowheads="1"/>
            </p:cNvSpPr>
            <p:nvPr/>
          </p:nvSpPr>
          <p:spPr bwMode="auto">
            <a:xfrm>
              <a:off x="4814" y="3584"/>
              <a:ext cx="537" cy="231"/>
            </a:xfrm>
            <a:prstGeom prst="rect">
              <a:avLst/>
            </a:prstGeom>
            <a:solidFill>
              <a:srgbClr val="DDDDDD"/>
            </a:solidFill>
            <a:ln w="9525">
              <a:noFill/>
              <a:miter lim="800000"/>
              <a:headEnd/>
              <a:tailEnd/>
            </a:ln>
          </p:spPr>
          <p:txBody>
            <a:bodyPr wrap="none" lIns="91429" tIns="45714" rIns="91429" bIns="45714">
              <a:spAutoFit/>
            </a:bodyPr>
            <a:lstStyle/>
            <a:p>
              <a:pPr eaLnBrk="1" hangingPunct="1">
                <a:lnSpc>
                  <a:spcPct val="90000"/>
                </a:lnSpc>
                <a:spcBef>
                  <a:spcPct val="25000"/>
                </a:spcBef>
                <a:buClr>
                  <a:schemeClr val="bg1"/>
                </a:buClr>
                <a:buSzPct val="100000"/>
                <a:buFont typeface="Wingdings" pitchFamily="-96" charset="2"/>
                <a:buNone/>
              </a:pPr>
              <a:r>
                <a:rPr lang="en-US" sz="2000">
                  <a:solidFill>
                    <a:schemeClr val="tx2"/>
                  </a:solidFill>
                </a:rPr>
                <a:t>FPGA</a:t>
              </a:r>
            </a:p>
          </p:txBody>
        </p:sp>
        <p:cxnSp>
          <p:nvCxnSpPr>
            <p:cNvPr id="20510" name="AutoShape 39"/>
            <p:cNvCxnSpPr>
              <a:cxnSpLocks noChangeShapeType="1"/>
              <a:stCxn id="20503" idx="2"/>
              <a:endCxn id="20508" idx="0"/>
            </p:cNvCxnSpPr>
            <p:nvPr/>
          </p:nvCxnSpPr>
          <p:spPr bwMode="auto">
            <a:xfrm>
              <a:off x="4451" y="3268"/>
              <a:ext cx="671" cy="184"/>
            </a:xfrm>
            <a:prstGeom prst="straightConnector1">
              <a:avLst/>
            </a:prstGeom>
            <a:noFill/>
            <a:ln w="9525">
              <a:solidFill>
                <a:schemeClr val="tx1"/>
              </a:solidFill>
              <a:round/>
              <a:headEnd/>
              <a:tailEnd type="triangle" w="med" len="med"/>
            </a:ln>
          </p:spPr>
        </p:cxnSp>
        <p:sp>
          <p:nvSpPr>
            <p:cNvPr id="1426472" name="Cloud"/>
            <p:cNvSpPr>
              <a:spLocks noChangeAspect="1" noEditPoints="1" noChangeArrowheads="1"/>
            </p:cNvSpPr>
            <p:nvPr/>
          </p:nvSpPr>
          <p:spPr bwMode="auto">
            <a:xfrm>
              <a:off x="2268" y="3417"/>
              <a:ext cx="1188" cy="67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DDDDD"/>
            </a:solidFill>
            <a:ln w="9525">
              <a:solidFill>
                <a:srgbClr val="FF0000"/>
              </a:solidFill>
              <a:miter lim="800000"/>
              <a:headEnd/>
              <a:tailEnd/>
            </a:ln>
            <a:effectLst>
              <a:outerShdw dist="107763" dir="2700000" algn="ctr" rotWithShape="0">
                <a:srgbClr val="808080"/>
              </a:outerShdw>
            </a:effectLst>
          </p:spPr>
          <p:txBody>
            <a:bodyPr lIns="91429" tIns="45714" rIns="91429" bIns="45714"/>
            <a:lstStyle/>
            <a:p>
              <a:pPr algn="ctr" eaLnBrk="1" hangingPunct="1">
                <a:lnSpc>
                  <a:spcPct val="90000"/>
                </a:lnSpc>
                <a:spcBef>
                  <a:spcPct val="25000"/>
                </a:spcBef>
                <a:buClr>
                  <a:schemeClr val="bg1"/>
                </a:buClr>
                <a:buSzPct val="100000"/>
                <a:buFont typeface="Wingdings" pitchFamily="2" charset="2"/>
                <a:buNone/>
                <a:defRPr/>
              </a:pPr>
              <a:r>
                <a:rPr lang="en-US" sz="1600">
                  <a:solidFill>
                    <a:schemeClr val="tx2"/>
                  </a:solidFill>
                  <a:latin typeface="Verdana" pitchFamily="34" charset="0"/>
                </a:rPr>
                <a:t>Power estimation tool</a:t>
              </a:r>
            </a:p>
          </p:txBody>
        </p:sp>
        <p:sp>
          <p:nvSpPr>
            <p:cNvPr id="20512" name="Line 41"/>
            <p:cNvSpPr>
              <a:spLocks noChangeShapeType="1"/>
            </p:cNvSpPr>
            <p:nvPr/>
          </p:nvSpPr>
          <p:spPr bwMode="auto">
            <a:xfrm flipH="1">
              <a:off x="3324" y="3240"/>
              <a:ext cx="858" cy="252"/>
            </a:xfrm>
            <a:prstGeom prst="line">
              <a:avLst/>
            </a:prstGeom>
            <a:noFill/>
            <a:ln w="9525">
              <a:solidFill>
                <a:srgbClr val="FF0000"/>
              </a:solidFill>
              <a:round/>
              <a:headEnd/>
              <a:tailEnd type="triangle" w="med" len="med"/>
            </a:ln>
          </p:spPr>
          <p:txBody>
            <a:bodyPr/>
            <a:lstStyle/>
            <a:p>
              <a:endParaRPr lang="en-US"/>
            </a:p>
          </p:txBody>
        </p:sp>
      </p:grpSp>
      <p:sp>
        <p:nvSpPr>
          <p:cNvPr id="1426475" name="Freeform 43"/>
          <p:cNvSpPr>
            <a:spLocks/>
          </p:cNvSpPr>
          <p:nvPr/>
        </p:nvSpPr>
        <p:spPr bwMode="auto">
          <a:xfrm>
            <a:off x="4559300" y="1290638"/>
            <a:ext cx="3670300" cy="5491162"/>
          </a:xfrm>
          <a:custGeom>
            <a:avLst/>
            <a:gdLst>
              <a:gd name="T0" fmla="*/ 0 w 2312"/>
              <a:gd name="T1" fmla="*/ 0 h 3459"/>
              <a:gd name="T2" fmla="*/ 456147493 w 2312"/>
              <a:gd name="T3" fmla="*/ 1597778863 h 3459"/>
              <a:gd name="T4" fmla="*/ 1449090422 w 2312"/>
              <a:gd name="T5" fmla="*/ 2147483647 h 3459"/>
              <a:gd name="T6" fmla="*/ 2147483647 w 2312"/>
              <a:gd name="T7" fmla="*/ 2147483647 h 3459"/>
              <a:gd name="T8" fmla="*/ 2147483647 w 2312"/>
              <a:gd name="T9" fmla="*/ 2147483647 h 3459"/>
              <a:gd name="T10" fmla="*/ 2147483647 w 2312"/>
              <a:gd name="T11" fmla="*/ 2147483647 h 3459"/>
              <a:gd name="T12" fmla="*/ 0 60000 65536"/>
              <a:gd name="T13" fmla="*/ 0 60000 65536"/>
              <a:gd name="T14" fmla="*/ 0 60000 65536"/>
              <a:gd name="T15" fmla="*/ 0 60000 65536"/>
              <a:gd name="T16" fmla="*/ 0 60000 65536"/>
              <a:gd name="T17" fmla="*/ 0 60000 65536"/>
              <a:gd name="T18" fmla="*/ 0 w 2312"/>
              <a:gd name="T19" fmla="*/ 0 h 3459"/>
              <a:gd name="T20" fmla="*/ 2312 w 2312"/>
              <a:gd name="T21" fmla="*/ 3459 h 3459"/>
            </a:gdLst>
            <a:ahLst/>
            <a:cxnLst>
              <a:cxn ang="T12">
                <a:pos x="T0" y="T1"/>
              </a:cxn>
              <a:cxn ang="T13">
                <a:pos x="T2" y="T3"/>
              </a:cxn>
              <a:cxn ang="T14">
                <a:pos x="T4" y="T5"/>
              </a:cxn>
              <a:cxn ang="T15">
                <a:pos x="T6" y="T7"/>
              </a:cxn>
              <a:cxn ang="T16">
                <a:pos x="T8" y="T9"/>
              </a:cxn>
              <a:cxn ang="T17">
                <a:pos x="T10" y="T11"/>
              </a:cxn>
            </a:cxnLst>
            <a:rect l="T18" t="T19" r="T20" b="T21"/>
            <a:pathLst>
              <a:path w="2312" h="3459">
                <a:moveTo>
                  <a:pt x="0" y="0"/>
                </a:moveTo>
                <a:cubicBezTo>
                  <a:pt x="30" y="106"/>
                  <a:pt x="85" y="435"/>
                  <a:pt x="181" y="634"/>
                </a:cubicBezTo>
                <a:cubicBezTo>
                  <a:pt x="277" y="833"/>
                  <a:pt x="386" y="1055"/>
                  <a:pt x="575" y="1196"/>
                </a:cubicBezTo>
                <a:cubicBezTo>
                  <a:pt x="764" y="1337"/>
                  <a:pt x="1099" y="1257"/>
                  <a:pt x="1315" y="1482"/>
                </a:cubicBezTo>
                <a:cubicBezTo>
                  <a:pt x="1531" y="1707"/>
                  <a:pt x="1706" y="2215"/>
                  <a:pt x="1872" y="2544"/>
                </a:cubicBezTo>
                <a:cubicBezTo>
                  <a:pt x="2038" y="2873"/>
                  <a:pt x="2220" y="3269"/>
                  <a:pt x="2312" y="3459"/>
                </a:cubicBezTo>
              </a:path>
            </a:pathLst>
          </a:custGeom>
          <a:noFill/>
          <a:ln w="57150" cap="flat" cmpd="sng">
            <a:solidFill>
              <a:srgbClr val="FF0000"/>
            </a:solidFill>
            <a:prstDash val="solid"/>
            <a:round/>
            <a:headEnd type="none" w="med" len="med"/>
            <a:tailEnd type="triangle" w="med" len="med"/>
          </a:ln>
        </p:spPr>
        <p:txBody>
          <a:bodyPr/>
          <a:lstStyle/>
          <a:p>
            <a:endParaRPr lang="en-US"/>
          </a:p>
        </p:txBody>
      </p:sp>
      <p:sp>
        <p:nvSpPr>
          <p:cNvPr id="1426476" name="Text Box 44"/>
          <p:cNvSpPr txBox="1">
            <a:spLocks noChangeArrowheads="1"/>
          </p:cNvSpPr>
          <p:nvPr/>
        </p:nvSpPr>
        <p:spPr bwMode="auto">
          <a:xfrm>
            <a:off x="5943600" y="1371600"/>
            <a:ext cx="3048000" cy="366713"/>
          </a:xfrm>
          <a:prstGeom prst="rect">
            <a:avLst/>
          </a:prstGeom>
          <a:noFill/>
          <a:ln w="9525">
            <a:noFill/>
            <a:miter lim="800000"/>
            <a:headEnd/>
            <a:tailEnd/>
          </a:ln>
        </p:spPr>
        <p:txBody>
          <a:bodyPr>
            <a:spAutoFit/>
          </a:bodyPr>
          <a:lstStyle/>
          <a:p>
            <a:pPr eaLnBrk="1" hangingPunct="1">
              <a:lnSpc>
                <a:spcPct val="90000"/>
              </a:lnSpc>
              <a:spcBef>
                <a:spcPct val="20000"/>
              </a:spcBef>
              <a:buClr>
                <a:schemeClr val="tx1"/>
              </a:buClr>
              <a:buSzPct val="60000"/>
              <a:buFont typeface="Wingdings" pitchFamily="-96" charset="2"/>
              <a:buNone/>
            </a:pPr>
            <a:r>
              <a:rPr lang="en-US" sz="2000">
                <a:solidFill>
                  <a:srgbClr val="FF0000"/>
                </a:solidFill>
              </a:rPr>
              <a:t>First simulate</a:t>
            </a:r>
          </a:p>
        </p:txBody>
      </p:sp>
      <p:sp>
        <p:nvSpPr>
          <p:cNvPr id="1426478" name="Freeform 46"/>
          <p:cNvSpPr>
            <a:spLocks/>
          </p:cNvSpPr>
          <p:nvPr/>
        </p:nvSpPr>
        <p:spPr bwMode="auto">
          <a:xfrm>
            <a:off x="1803400" y="1263650"/>
            <a:ext cx="2619375" cy="2774950"/>
          </a:xfrm>
          <a:custGeom>
            <a:avLst/>
            <a:gdLst>
              <a:gd name="T0" fmla="*/ 2147483647 w 1650"/>
              <a:gd name="T1" fmla="*/ 0 h 1748"/>
              <a:gd name="T2" fmla="*/ 2147483647 w 1650"/>
              <a:gd name="T3" fmla="*/ 1381045636 h 1748"/>
              <a:gd name="T4" fmla="*/ 922377311 w 1650"/>
              <a:gd name="T5" fmla="*/ 2147483647 h 1748"/>
              <a:gd name="T6" fmla="*/ 148688431 w 1650"/>
              <a:gd name="T7" fmla="*/ 2147483647 h 1748"/>
              <a:gd name="T8" fmla="*/ 37801551 w 1650"/>
              <a:gd name="T9" fmla="*/ 2147483647 h 1748"/>
              <a:gd name="T10" fmla="*/ 0 60000 65536"/>
              <a:gd name="T11" fmla="*/ 0 60000 65536"/>
              <a:gd name="T12" fmla="*/ 0 60000 65536"/>
              <a:gd name="T13" fmla="*/ 0 60000 65536"/>
              <a:gd name="T14" fmla="*/ 0 60000 65536"/>
              <a:gd name="T15" fmla="*/ 0 w 1650"/>
              <a:gd name="T16" fmla="*/ 0 h 1748"/>
              <a:gd name="T17" fmla="*/ 1650 w 1650"/>
              <a:gd name="T18" fmla="*/ 1748 h 1748"/>
            </a:gdLst>
            <a:ahLst/>
            <a:cxnLst>
              <a:cxn ang="T10">
                <a:pos x="T0" y="T1"/>
              </a:cxn>
              <a:cxn ang="T11">
                <a:pos x="T2" y="T3"/>
              </a:cxn>
              <a:cxn ang="T12">
                <a:pos x="T4" y="T5"/>
              </a:cxn>
              <a:cxn ang="T13">
                <a:pos x="T6" y="T7"/>
              </a:cxn>
              <a:cxn ang="T14">
                <a:pos x="T8" y="T9"/>
              </a:cxn>
            </a:cxnLst>
            <a:rect l="T15" t="T16" r="T17" b="T18"/>
            <a:pathLst>
              <a:path w="1650" h="1748">
                <a:moveTo>
                  <a:pt x="1650" y="0"/>
                </a:moveTo>
                <a:cubicBezTo>
                  <a:pt x="1580" y="91"/>
                  <a:pt x="1443" y="393"/>
                  <a:pt x="1229" y="548"/>
                </a:cubicBezTo>
                <a:cubicBezTo>
                  <a:pt x="1015" y="703"/>
                  <a:pt x="561" y="804"/>
                  <a:pt x="366" y="932"/>
                </a:cubicBezTo>
                <a:cubicBezTo>
                  <a:pt x="171" y="1060"/>
                  <a:pt x="117" y="1180"/>
                  <a:pt x="59" y="1316"/>
                </a:cubicBezTo>
                <a:cubicBezTo>
                  <a:pt x="0" y="1452"/>
                  <a:pt x="7" y="1600"/>
                  <a:pt x="15" y="1748"/>
                </a:cubicBezTo>
              </a:path>
            </a:pathLst>
          </a:custGeom>
          <a:noFill/>
          <a:ln w="57150" cap="flat" cmpd="sng">
            <a:solidFill>
              <a:srgbClr val="FF0000"/>
            </a:solidFill>
            <a:prstDash val="solid"/>
            <a:round/>
            <a:headEnd type="none" w="med" len="med"/>
            <a:tailEnd type="triangle" w="med" len="med"/>
          </a:ln>
        </p:spPr>
        <p:txBody>
          <a:bodyPr/>
          <a:lstStyle/>
          <a:p>
            <a:endParaRPr lang="en-US"/>
          </a:p>
        </p:txBody>
      </p:sp>
      <p:sp>
        <p:nvSpPr>
          <p:cNvPr id="1426479" name="Freeform 47"/>
          <p:cNvSpPr>
            <a:spLocks/>
          </p:cNvSpPr>
          <p:nvPr/>
        </p:nvSpPr>
        <p:spPr bwMode="auto">
          <a:xfrm>
            <a:off x="5014913" y="3152775"/>
            <a:ext cx="2062162" cy="3476625"/>
          </a:xfrm>
          <a:custGeom>
            <a:avLst/>
            <a:gdLst>
              <a:gd name="T0" fmla="*/ 441026476 w 1299"/>
              <a:gd name="T1" fmla="*/ 0 h 2190"/>
              <a:gd name="T2" fmla="*/ 357862065 w 1299"/>
              <a:gd name="T3" fmla="*/ 1756548123 h 2190"/>
              <a:gd name="T4" fmla="*/ 2147483647 w 1299"/>
              <a:gd name="T5" fmla="*/ 2147483647 h 2190"/>
              <a:gd name="T6" fmla="*/ 2147483647 w 1299"/>
              <a:gd name="T7" fmla="*/ 2147483647 h 2190"/>
              <a:gd name="T8" fmla="*/ 1958160195 w 1299"/>
              <a:gd name="T9" fmla="*/ 2147483647 h 2190"/>
              <a:gd name="T10" fmla="*/ 0 60000 65536"/>
              <a:gd name="T11" fmla="*/ 0 60000 65536"/>
              <a:gd name="T12" fmla="*/ 0 60000 65536"/>
              <a:gd name="T13" fmla="*/ 0 60000 65536"/>
              <a:gd name="T14" fmla="*/ 0 60000 65536"/>
              <a:gd name="T15" fmla="*/ 0 w 1299"/>
              <a:gd name="T16" fmla="*/ 0 h 2190"/>
              <a:gd name="T17" fmla="*/ 1299 w 1299"/>
              <a:gd name="T18" fmla="*/ 2190 h 2190"/>
            </a:gdLst>
            <a:ahLst/>
            <a:cxnLst>
              <a:cxn ang="T10">
                <a:pos x="T0" y="T1"/>
              </a:cxn>
              <a:cxn ang="T11">
                <a:pos x="T2" y="T3"/>
              </a:cxn>
              <a:cxn ang="T12">
                <a:pos x="T4" y="T5"/>
              </a:cxn>
              <a:cxn ang="T13">
                <a:pos x="T6" y="T7"/>
              </a:cxn>
              <a:cxn ang="T14">
                <a:pos x="T8" y="T9"/>
              </a:cxn>
            </a:cxnLst>
            <a:rect l="T15" t="T16" r="T17" b="T18"/>
            <a:pathLst>
              <a:path w="1299" h="2190">
                <a:moveTo>
                  <a:pt x="175" y="0"/>
                </a:moveTo>
                <a:cubicBezTo>
                  <a:pt x="169" y="116"/>
                  <a:pt x="0" y="539"/>
                  <a:pt x="142" y="697"/>
                </a:cubicBezTo>
                <a:cubicBezTo>
                  <a:pt x="284" y="855"/>
                  <a:pt x="842" y="829"/>
                  <a:pt x="1028" y="950"/>
                </a:cubicBezTo>
                <a:cubicBezTo>
                  <a:pt x="1214" y="1071"/>
                  <a:pt x="1299" y="1215"/>
                  <a:pt x="1257" y="1422"/>
                </a:cubicBezTo>
                <a:cubicBezTo>
                  <a:pt x="1215" y="1629"/>
                  <a:pt x="989" y="1910"/>
                  <a:pt x="777" y="2190"/>
                </a:cubicBezTo>
              </a:path>
            </a:pathLst>
          </a:custGeom>
          <a:noFill/>
          <a:ln w="57150" cap="flat" cmpd="sng">
            <a:solidFill>
              <a:schemeClr val="tx2"/>
            </a:solidFill>
            <a:prstDash val="solid"/>
            <a:round/>
            <a:headEnd type="none" w="med" len="med"/>
            <a:tailEnd type="triangle" w="med" len="med"/>
          </a:ln>
        </p:spPr>
        <p:txBody>
          <a:bodyPr/>
          <a:lstStyle/>
          <a:p>
            <a:endParaRPr lang="en-US"/>
          </a:p>
        </p:txBody>
      </p:sp>
      <p:sp>
        <p:nvSpPr>
          <p:cNvPr id="1426480" name="Text Box 48"/>
          <p:cNvSpPr txBox="1">
            <a:spLocks noChangeArrowheads="1"/>
          </p:cNvSpPr>
          <p:nvPr/>
        </p:nvSpPr>
        <p:spPr bwMode="auto">
          <a:xfrm>
            <a:off x="5943600" y="1905000"/>
            <a:ext cx="3048000" cy="366713"/>
          </a:xfrm>
          <a:prstGeom prst="rect">
            <a:avLst/>
          </a:prstGeom>
          <a:noFill/>
          <a:ln w="9525">
            <a:noFill/>
            <a:miter lim="800000"/>
            <a:headEnd/>
            <a:tailEnd/>
          </a:ln>
        </p:spPr>
        <p:txBody>
          <a:bodyPr>
            <a:spAutoFit/>
          </a:bodyPr>
          <a:lstStyle/>
          <a:p>
            <a:pPr eaLnBrk="1" hangingPunct="1">
              <a:lnSpc>
                <a:spcPct val="90000"/>
              </a:lnSpc>
              <a:spcBef>
                <a:spcPct val="20000"/>
              </a:spcBef>
              <a:buClr>
                <a:schemeClr val="tx1"/>
              </a:buClr>
              <a:buSzPct val="60000"/>
              <a:buFont typeface="Wingdings" pitchFamily="-96" charset="2"/>
              <a:buNone/>
            </a:pPr>
            <a:r>
              <a:rPr lang="en-US" sz="2000">
                <a:solidFill>
                  <a:srgbClr val="FF0000"/>
                </a:solidFill>
              </a:rPr>
              <a:t>Second run on FPGAs</a:t>
            </a:r>
          </a:p>
        </p:txBody>
      </p:sp>
      <p:sp>
        <p:nvSpPr>
          <p:cNvPr id="1426481" name="Text Box 49"/>
          <p:cNvSpPr txBox="1">
            <a:spLocks noChangeArrowheads="1"/>
          </p:cNvSpPr>
          <p:nvPr/>
        </p:nvSpPr>
        <p:spPr bwMode="auto">
          <a:xfrm>
            <a:off x="5943600" y="2438400"/>
            <a:ext cx="3048000" cy="641350"/>
          </a:xfrm>
          <a:prstGeom prst="rect">
            <a:avLst/>
          </a:prstGeom>
          <a:noFill/>
          <a:ln w="9525">
            <a:noFill/>
            <a:miter lim="800000"/>
            <a:headEnd/>
            <a:tailEnd/>
          </a:ln>
        </p:spPr>
        <p:txBody>
          <a:bodyPr>
            <a:spAutoFit/>
          </a:bodyPr>
          <a:lstStyle/>
          <a:p>
            <a:pPr eaLnBrk="1" hangingPunct="1">
              <a:lnSpc>
                <a:spcPct val="90000"/>
              </a:lnSpc>
              <a:spcBef>
                <a:spcPct val="20000"/>
              </a:spcBef>
              <a:buClr>
                <a:schemeClr val="tx1"/>
              </a:buClr>
              <a:buSzPct val="60000"/>
              <a:buFont typeface="Wingdings" pitchFamily="-96" charset="2"/>
              <a:buNone/>
            </a:pPr>
            <a:r>
              <a:rPr lang="en-US" sz="2000">
                <a:solidFill>
                  <a:schemeClr val="tx2"/>
                </a:solidFill>
              </a:rPr>
              <a:t>We won’t explore the chip design path</a:t>
            </a:r>
          </a:p>
        </p:txBody>
      </p:sp>
      <p:sp>
        <p:nvSpPr>
          <p:cNvPr id="52" name="Date Placeholder 51"/>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26478"/>
                                        </p:tgtEl>
                                        <p:attrNameLst>
                                          <p:attrName>style.visibility</p:attrName>
                                        </p:attrNameLst>
                                      </p:cBhvr>
                                      <p:to>
                                        <p:strVal val="visible"/>
                                      </p:to>
                                    </p:set>
                                    <p:animEffect transition="in" filter="wipe(up)">
                                      <p:cBhvr>
                                        <p:cTn id="12" dur="2000"/>
                                        <p:tgtEl>
                                          <p:spTgt spid="1426478"/>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4264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26475"/>
                                        </p:tgtEl>
                                        <p:attrNameLst>
                                          <p:attrName>style.visibility</p:attrName>
                                        </p:attrNameLst>
                                      </p:cBhvr>
                                      <p:to>
                                        <p:strVal val="visible"/>
                                      </p:to>
                                    </p:set>
                                    <p:animEffect transition="in" filter="wipe(up)">
                                      <p:cBhvr>
                                        <p:cTn id="19" dur="2000"/>
                                        <p:tgtEl>
                                          <p:spTgt spid="1426475"/>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42648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426479"/>
                                        </p:tgtEl>
                                        <p:attrNameLst>
                                          <p:attrName>style.visibility</p:attrName>
                                        </p:attrNameLst>
                                      </p:cBhvr>
                                      <p:to>
                                        <p:strVal val="visible"/>
                                      </p:to>
                                    </p:set>
                                    <p:animEffect transition="in" filter="wipe(up)">
                                      <p:cBhvr>
                                        <p:cTn id="26" dur="1000"/>
                                        <p:tgtEl>
                                          <p:spTgt spid="1426479"/>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426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6475" grpId="0" animBg="1"/>
      <p:bldP spid="1426476" grpId="0"/>
      <p:bldP spid="1426478" grpId="0" animBg="1"/>
      <p:bldP spid="1426479" grpId="0" animBg="1"/>
      <p:bldP spid="1426480" grpId="0"/>
      <p:bldP spid="14264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p>
            <a:r>
              <a:rPr lang="en-US"/>
              <a:t>L01-</a:t>
            </a:r>
            <a:fld id="{F3933B5E-108C-408D-92B8-C33A66C818EE}" type="slidenum">
              <a:rPr lang="en-US"/>
              <a:pPr/>
              <a:t>18</a:t>
            </a:fld>
            <a:endParaRPr lang="en-US"/>
          </a:p>
        </p:txBody>
      </p:sp>
      <p:sp>
        <p:nvSpPr>
          <p:cNvPr id="21508" name="Footer Placeholder 5"/>
          <p:cNvSpPr>
            <a:spLocks noGrp="1"/>
          </p:cNvSpPr>
          <p:nvPr>
            <p:ph type="ftr" sz="quarter" idx="12"/>
          </p:nvPr>
        </p:nvSpPr>
        <p:spPr>
          <a:noFill/>
        </p:spPr>
        <p:txBody>
          <a:bodyPr/>
          <a:lstStyle/>
          <a:p>
            <a:r>
              <a:rPr lang="en-US"/>
              <a:t>http://csg.csail.mit.edu/6.375</a:t>
            </a:r>
          </a:p>
        </p:txBody>
      </p:sp>
      <p:sp>
        <p:nvSpPr>
          <p:cNvPr id="21509" name="Rectangle 2"/>
          <p:cNvSpPr>
            <a:spLocks noGrp="1" noChangeArrowheads="1"/>
          </p:cNvSpPr>
          <p:nvPr>
            <p:ph type="ctrTitle"/>
          </p:nvPr>
        </p:nvSpPr>
        <p:spPr>
          <a:xfrm>
            <a:off x="685800" y="1524000"/>
            <a:ext cx="7772400" cy="1470025"/>
          </a:xfrm>
        </p:spPr>
        <p:txBody>
          <a:bodyPr/>
          <a:lstStyle/>
          <a:p>
            <a:pPr eaLnBrk="1" hangingPunct="1"/>
            <a:r>
              <a:rPr lang="en-US" smtClean="0"/>
              <a:t>FPGAs: a new opportunity</a:t>
            </a:r>
          </a:p>
        </p:txBody>
      </p:sp>
      <p:sp>
        <p:nvSpPr>
          <p:cNvPr id="21510" name="Rectangle 4" descr="Rectangle: Click to edit Master text styles&#10;Second level&#10;Third level&#10;Fourth level&#10;Fifth level"/>
          <p:cNvSpPr>
            <a:spLocks noGrp="1" noChangeArrowheads="1"/>
          </p:cNvSpPr>
          <p:nvPr>
            <p:ph type="subTitle" idx="1"/>
          </p:nvPr>
        </p:nvSpPr>
        <p:spPr/>
        <p:txBody>
          <a:bodyPr/>
          <a:lstStyle/>
          <a:p>
            <a:pPr eaLnBrk="1" hangingPunct="1"/>
            <a:endParaRPr lang="en-US" smtClean="0"/>
          </a:p>
        </p:txBody>
      </p:sp>
      <p:sp>
        <p:nvSpPr>
          <p:cNvPr id="7" name="Date Placeholder 6"/>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0"/>
          </p:nvPr>
        </p:nvSpPr>
        <p:spPr>
          <a:noFill/>
        </p:spPr>
        <p:txBody>
          <a:bodyPr/>
          <a:lstStyle/>
          <a:p>
            <a:r>
              <a:rPr lang="en-US"/>
              <a:t>L01-</a:t>
            </a:r>
            <a:fld id="{6A251F5D-2501-42BD-946A-7C63CAA2FDCD}" type="slidenum">
              <a:rPr lang="en-US"/>
              <a:pPr/>
              <a:t>19</a:t>
            </a:fld>
            <a:endParaRPr lang="en-US"/>
          </a:p>
        </p:txBody>
      </p:sp>
      <p:sp>
        <p:nvSpPr>
          <p:cNvPr id="22532" name="Footer Placeholder 3"/>
          <p:cNvSpPr>
            <a:spLocks noGrp="1"/>
          </p:cNvSpPr>
          <p:nvPr>
            <p:ph type="ftr" sz="quarter" idx="12"/>
          </p:nvPr>
        </p:nvSpPr>
        <p:spPr>
          <a:noFill/>
        </p:spPr>
        <p:txBody>
          <a:bodyPr/>
          <a:lstStyle/>
          <a:p>
            <a:r>
              <a:rPr lang="en-US"/>
              <a:t>http://csg.csail.mit.edu/6.375</a:t>
            </a:r>
          </a:p>
        </p:txBody>
      </p:sp>
      <p:sp>
        <p:nvSpPr>
          <p:cNvPr id="22533" name="Rectangle 3"/>
          <p:cNvSpPr>
            <a:spLocks noGrp="1" noChangeArrowheads="1"/>
          </p:cNvSpPr>
          <p:nvPr>
            <p:ph type="title" idx="4294967295"/>
          </p:nvPr>
        </p:nvSpPr>
        <p:spPr/>
        <p:txBody>
          <a:bodyPr/>
          <a:lstStyle/>
          <a:p>
            <a:pPr eaLnBrk="1" hangingPunct="1"/>
            <a:r>
              <a:rPr lang="en-US" smtClean="0"/>
              <a:t>Chip Design Styles</a:t>
            </a:r>
          </a:p>
        </p:txBody>
      </p:sp>
      <p:sp>
        <p:nvSpPr>
          <p:cNvPr id="1457154" name="Rectangle 2" descr="Rectangle: Click to edit Master text styles&#10;Second level&#10;Third level&#10;Fourth level&#10;Fifth level"/>
          <p:cNvSpPr>
            <a:spLocks noGrp="1" noChangeArrowheads="1"/>
          </p:cNvSpPr>
          <p:nvPr>
            <p:ph idx="4294967295"/>
          </p:nvPr>
        </p:nvSpPr>
        <p:spPr>
          <a:xfrm>
            <a:off x="762000" y="1600200"/>
            <a:ext cx="7772400" cy="4114800"/>
          </a:xfrm>
        </p:spPr>
        <p:txBody>
          <a:bodyPr/>
          <a:lstStyle/>
          <a:p>
            <a:pPr marL="228600" indent="-228600" eaLnBrk="1" hangingPunct="1">
              <a:lnSpc>
                <a:spcPct val="90000"/>
              </a:lnSpc>
            </a:pPr>
            <a:r>
              <a:rPr lang="en-US" sz="2800" smtClean="0"/>
              <a:t>Custom and Semi-Custom</a:t>
            </a:r>
          </a:p>
          <a:p>
            <a:pPr marL="573088" lvl="1" indent="-171450" eaLnBrk="1" hangingPunct="1">
              <a:lnSpc>
                <a:spcPct val="90000"/>
              </a:lnSpc>
            </a:pPr>
            <a:r>
              <a:rPr lang="en-US" sz="2000" smtClean="0"/>
              <a:t>Hand-drawn transistors (+ some standard cells)</a:t>
            </a:r>
          </a:p>
          <a:p>
            <a:pPr marL="573088" lvl="1" indent="-171450" eaLnBrk="1" hangingPunct="1">
              <a:lnSpc>
                <a:spcPct val="90000"/>
              </a:lnSpc>
            </a:pPr>
            <a:r>
              <a:rPr lang="en-US" sz="2000" smtClean="0"/>
              <a:t>High volume, best possible performance: used for most advanced microprocessors</a:t>
            </a:r>
          </a:p>
          <a:p>
            <a:pPr marL="228600" indent="-228600" eaLnBrk="1" hangingPunct="1">
              <a:lnSpc>
                <a:spcPct val="90000"/>
              </a:lnSpc>
            </a:pPr>
            <a:r>
              <a:rPr lang="en-US" sz="2800" smtClean="0"/>
              <a:t>Standard-Cell-Based ASICs </a:t>
            </a:r>
          </a:p>
          <a:p>
            <a:pPr marL="573088" lvl="1" indent="-171450" eaLnBrk="1" hangingPunct="1">
              <a:lnSpc>
                <a:spcPct val="90000"/>
              </a:lnSpc>
            </a:pPr>
            <a:r>
              <a:rPr lang="en-US" sz="2000" smtClean="0"/>
              <a:t>High volume, moderate performance: Graphics chips, network chips, cell-phone chips</a:t>
            </a:r>
          </a:p>
          <a:p>
            <a:pPr marL="228600" indent="-228600" eaLnBrk="1" hangingPunct="1">
              <a:lnSpc>
                <a:spcPct val="90000"/>
              </a:lnSpc>
            </a:pPr>
            <a:r>
              <a:rPr lang="en-US" sz="2800" smtClean="0"/>
              <a:t>Field-Programmable Gate Arrays</a:t>
            </a:r>
          </a:p>
          <a:p>
            <a:pPr marL="573088" lvl="1" indent="-171450" eaLnBrk="1" hangingPunct="1">
              <a:lnSpc>
                <a:spcPct val="90000"/>
              </a:lnSpc>
            </a:pPr>
            <a:r>
              <a:rPr lang="en-US" sz="2000" smtClean="0"/>
              <a:t>Prototyping </a:t>
            </a:r>
          </a:p>
          <a:p>
            <a:pPr marL="573088" lvl="1" indent="-171450" eaLnBrk="1" hangingPunct="1">
              <a:lnSpc>
                <a:spcPct val="90000"/>
              </a:lnSpc>
            </a:pPr>
            <a:r>
              <a:rPr lang="en-US" sz="2000" smtClean="0"/>
              <a:t>Low volume, low-moderate performance applications </a:t>
            </a:r>
            <a:endParaRPr lang="en-US" sz="2400" smtClean="0"/>
          </a:p>
        </p:txBody>
      </p:sp>
      <p:sp>
        <p:nvSpPr>
          <p:cNvPr id="1457156" name="Text Box 4"/>
          <p:cNvSpPr txBox="1">
            <a:spLocks noChangeArrowheads="1"/>
          </p:cNvSpPr>
          <p:nvPr/>
        </p:nvSpPr>
        <p:spPr bwMode="auto">
          <a:xfrm>
            <a:off x="1600200" y="5486400"/>
            <a:ext cx="5562600" cy="749300"/>
          </a:xfrm>
          <a:prstGeom prst="rect">
            <a:avLst/>
          </a:prstGeom>
          <a:solidFill>
            <a:schemeClr val="tx1"/>
          </a:solidFill>
          <a:ln w="9525">
            <a:noFill/>
            <a:miter lim="800000"/>
            <a:headEnd/>
            <a:tailEnd/>
          </a:ln>
        </p:spPr>
        <p:txBody>
          <a:bodyPr>
            <a:spAutoFit/>
          </a:bodyPr>
          <a:lstStyle/>
          <a:p>
            <a:pPr algn="ctr" eaLnBrk="1" hangingPunct="1">
              <a:lnSpc>
                <a:spcPct val="90000"/>
              </a:lnSpc>
              <a:spcBef>
                <a:spcPct val="25000"/>
              </a:spcBef>
              <a:buClr>
                <a:schemeClr val="bg1"/>
              </a:buClr>
              <a:buSzPct val="100000"/>
              <a:buFont typeface="Wingdings" pitchFamily="-96" charset="2"/>
              <a:buNone/>
            </a:pPr>
            <a:r>
              <a:rPr lang="en-US" sz="2400">
                <a:solidFill>
                  <a:srgbClr val="DFBD2D"/>
                </a:solidFill>
              </a:rPr>
              <a:t>Different design styles have vastly different costs</a:t>
            </a:r>
          </a:p>
        </p:txBody>
      </p:sp>
      <p:sp>
        <p:nvSpPr>
          <p:cNvPr id="8" name="Date Placeholder 7"/>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715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715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571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715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5715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5715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5715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5715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57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7154" grpId="0" build="p"/>
      <p:bldP spid="1457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a:noFill/>
        </p:spPr>
        <p:txBody>
          <a:bodyPr/>
          <a:lstStyle/>
          <a:p>
            <a:r>
              <a:rPr lang="en-US"/>
              <a:t>L01-</a:t>
            </a:r>
            <a:fld id="{19753E11-D835-4584-B39E-08D2F9275EB8}" type="slidenum">
              <a:rPr lang="en-US"/>
              <a:pPr/>
              <a:t>2</a:t>
            </a:fld>
            <a:endParaRPr lang="en-US"/>
          </a:p>
        </p:txBody>
      </p:sp>
      <p:sp>
        <p:nvSpPr>
          <p:cNvPr id="5124" name="Footer Placeholder 3"/>
          <p:cNvSpPr>
            <a:spLocks noGrp="1"/>
          </p:cNvSpPr>
          <p:nvPr>
            <p:ph type="ftr" sz="quarter" idx="12"/>
          </p:nvPr>
        </p:nvSpPr>
        <p:spPr>
          <a:noFill/>
        </p:spPr>
        <p:txBody>
          <a:bodyPr/>
          <a:lstStyle/>
          <a:p>
            <a:r>
              <a:rPr lang="en-US"/>
              <a:t>http://csg.csail.mit.edu/6.375</a:t>
            </a:r>
          </a:p>
        </p:txBody>
      </p:sp>
      <p:sp>
        <p:nvSpPr>
          <p:cNvPr id="5125" name="Rectangle 2"/>
          <p:cNvSpPr>
            <a:spLocks noGrp="1" noChangeArrowheads="1"/>
          </p:cNvSpPr>
          <p:nvPr>
            <p:ph type="title" idx="4294967295"/>
          </p:nvPr>
        </p:nvSpPr>
        <p:spPr/>
        <p:txBody>
          <a:bodyPr/>
          <a:lstStyle/>
          <a:p>
            <a:pPr eaLnBrk="1" hangingPunct="1"/>
            <a:r>
              <a:rPr lang="en-US" smtClean="0"/>
              <a:t>Why take 6.375</a:t>
            </a:r>
          </a:p>
        </p:txBody>
      </p:sp>
      <p:sp>
        <p:nvSpPr>
          <p:cNvPr id="5126" name="Rectangle 3" descr="Rectangle: Click to edit Master text styles&#10;Second level&#10;Third level&#10;Fourth level&#10;Fifth level"/>
          <p:cNvSpPr>
            <a:spLocks noGrp="1" noChangeArrowheads="1"/>
          </p:cNvSpPr>
          <p:nvPr>
            <p:ph idx="4294967295"/>
          </p:nvPr>
        </p:nvSpPr>
        <p:spPr>
          <a:xfrm>
            <a:off x="838200" y="1600200"/>
            <a:ext cx="7772400" cy="2438400"/>
          </a:xfrm>
        </p:spPr>
        <p:txBody>
          <a:bodyPr/>
          <a:lstStyle/>
          <a:p>
            <a:pPr eaLnBrk="1" hangingPunct="1"/>
            <a:r>
              <a:rPr lang="en-US" sz="2800" smtClean="0"/>
              <a:t>Something new and exciting as well as useful</a:t>
            </a:r>
          </a:p>
          <a:p>
            <a:pPr eaLnBrk="1" hangingPunct="1"/>
            <a:endParaRPr lang="en-US" sz="2800" smtClean="0"/>
          </a:p>
          <a:p>
            <a:pPr eaLnBrk="1" hangingPunct="1"/>
            <a:r>
              <a:rPr lang="en-US" sz="2800" smtClean="0"/>
              <a:t>Fun: Design systems that you never thought you could design in a course</a:t>
            </a:r>
          </a:p>
          <a:p>
            <a:pPr lvl="1" eaLnBrk="1" hangingPunct="1"/>
            <a:r>
              <a:rPr lang="en-US" sz="2400" smtClean="0"/>
              <a:t>made possible by large FPGAs and Bluespec</a:t>
            </a:r>
          </a:p>
        </p:txBody>
      </p:sp>
      <p:sp>
        <p:nvSpPr>
          <p:cNvPr id="5128" name="Text Box 8"/>
          <p:cNvSpPr txBox="1">
            <a:spLocks noChangeArrowheads="1"/>
          </p:cNvSpPr>
          <p:nvPr/>
        </p:nvSpPr>
        <p:spPr bwMode="auto">
          <a:xfrm>
            <a:off x="1143000" y="4937125"/>
            <a:ext cx="7391400" cy="701675"/>
          </a:xfrm>
          <a:prstGeom prst="rect">
            <a:avLst/>
          </a:prstGeom>
          <a:solidFill>
            <a:schemeClr val="tx1"/>
          </a:solidFill>
          <a:ln w="9525">
            <a:noFill/>
            <a:miter lim="800000"/>
            <a:headEnd/>
            <a:tailEnd/>
          </a:ln>
        </p:spPr>
        <p:txBody>
          <a:bodyPr>
            <a:spAutoFit/>
          </a:bodyPr>
          <a:lstStyle/>
          <a:p>
            <a:pPr eaLnBrk="1" hangingPunct="1">
              <a:spcBef>
                <a:spcPct val="20000"/>
              </a:spcBef>
              <a:buClr>
                <a:schemeClr val="tx1"/>
              </a:buClr>
              <a:buSzPct val="60000"/>
              <a:buFont typeface="Wingdings" pitchFamily="-96" charset="2"/>
              <a:buNone/>
            </a:pPr>
            <a:r>
              <a:rPr lang="en-US" sz="2000">
                <a:solidFill>
                  <a:srgbClr val="DFBD2D"/>
                </a:solidFill>
              </a:rPr>
              <a:t>You will also discover that is possible to design complex digital systems with little knowledge of circuits</a:t>
            </a:r>
          </a:p>
        </p:txBody>
      </p:sp>
      <p:sp>
        <p:nvSpPr>
          <p:cNvPr id="8" name="Date Placeholder 7"/>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0"/>
          </p:nvPr>
        </p:nvSpPr>
        <p:spPr>
          <a:xfrm>
            <a:off x="7010400" y="6553200"/>
            <a:ext cx="2133600" cy="304800"/>
          </a:xfrm>
          <a:noFill/>
        </p:spPr>
        <p:txBody>
          <a:bodyPr anchor="t"/>
          <a:lstStyle/>
          <a:p>
            <a:pPr eaLnBrk="0" hangingPunct="0">
              <a:lnSpc>
                <a:spcPct val="90000"/>
              </a:lnSpc>
              <a:spcBef>
                <a:spcPct val="25000"/>
              </a:spcBef>
              <a:buClr>
                <a:schemeClr val="bg1"/>
              </a:buClr>
              <a:buSzPct val="100000"/>
              <a:buFont typeface="Wingdings" pitchFamily="-96" charset="2"/>
              <a:buNone/>
            </a:pPr>
            <a:r>
              <a:rPr lang="en-US" dirty="0"/>
              <a:t>L01-</a:t>
            </a:r>
            <a:fld id="{15E8A11C-90D5-492B-984D-DF224B1BE3B5}" type="slidenum">
              <a:rPr lang="en-US"/>
              <a:pPr eaLnBrk="0" hangingPunct="0">
                <a:lnSpc>
                  <a:spcPct val="90000"/>
                </a:lnSpc>
                <a:spcBef>
                  <a:spcPct val="25000"/>
                </a:spcBef>
                <a:buClr>
                  <a:schemeClr val="bg1"/>
                </a:buClr>
                <a:buSzPct val="100000"/>
                <a:buFont typeface="Wingdings" pitchFamily="-96" charset="2"/>
                <a:buNone/>
              </a:pPr>
              <a:t>20</a:t>
            </a:fld>
            <a:endParaRPr lang="en-US" dirty="0"/>
          </a:p>
        </p:txBody>
      </p:sp>
      <p:sp>
        <p:nvSpPr>
          <p:cNvPr id="23556" name="Footer Placeholder 6"/>
          <p:cNvSpPr>
            <a:spLocks noGrp="1"/>
          </p:cNvSpPr>
          <p:nvPr>
            <p:ph type="ftr" sz="quarter" idx="12"/>
          </p:nvPr>
        </p:nvSpPr>
        <p:spPr>
          <a:noFill/>
        </p:spPr>
        <p:txBody>
          <a:bodyPr/>
          <a:lstStyle/>
          <a:p>
            <a:r>
              <a:rPr lang="en-US" smtClean="0"/>
              <a:t>http://csg.csail.mit.edu/6.375</a:t>
            </a:r>
            <a:endParaRPr lang="en-US"/>
          </a:p>
        </p:txBody>
      </p:sp>
      <p:sp>
        <p:nvSpPr>
          <p:cNvPr id="23557" name="Rectangle 2"/>
          <p:cNvSpPr>
            <a:spLocks noGrp="1" noChangeArrowheads="1"/>
          </p:cNvSpPr>
          <p:nvPr>
            <p:ph type="title"/>
          </p:nvPr>
        </p:nvSpPr>
        <p:spPr>
          <a:xfrm>
            <a:off x="644525" y="352425"/>
            <a:ext cx="6737350" cy="1143000"/>
          </a:xfrm>
        </p:spPr>
        <p:txBody>
          <a:bodyPr/>
          <a:lstStyle/>
          <a:p>
            <a:pPr eaLnBrk="1" hangingPunct="1"/>
            <a:r>
              <a:rPr lang="en-US" sz="4000" smtClean="0"/>
              <a:t>Exponential growth: Moore’s Law</a:t>
            </a:r>
          </a:p>
        </p:txBody>
      </p:sp>
      <p:pic>
        <p:nvPicPr>
          <p:cNvPr id="23558" name="Picture 3" descr="8080"/>
          <p:cNvPicPr>
            <a:picLocks noChangeAspect="1" noChangeArrowheads="1"/>
          </p:cNvPicPr>
          <p:nvPr>
            <p:ph sz="half" idx="1"/>
          </p:nvPr>
        </p:nvPicPr>
        <p:blipFill>
          <a:blip r:embed="rId3" cstate="print"/>
          <a:srcRect/>
          <a:stretch>
            <a:fillRect/>
          </a:stretch>
        </p:blipFill>
        <p:spPr>
          <a:xfrm>
            <a:off x="720725" y="1733550"/>
            <a:ext cx="820738" cy="917575"/>
          </a:xfrm>
          <a:noFill/>
        </p:spPr>
      </p:pic>
      <p:pic>
        <p:nvPicPr>
          <p:cNvPr id="23559" name="Picture 4" descr="8086"/>
          <p:cNvPicPr>
            <a:picLocks noChangeAspect="1" noChangeArrowheads="1"/>
          </p:cNvPicPr>
          <p:nvPr/>
        </p:nvPicPr>
        <p:blipFill>
          <a:blip r:embed="rId4" cstate="print"/>
          <a:srcRect/>
          <a:stretch>
            <a:fillRect/>
          </a:stretch>
        </p:blipFill>
        <p:spPr bwMode="auto">
          <a:xfrm>
            <a:off x="2435225" y="1841500"/>
            <a:ext cx="803275" cy="788988"/>
          </a:xfrm>
          <a:prstGeom prst="rect">
            <a:avLst/>
          </a:prstGeom>
          <a:noFill/>
          <a:ln w="9525">
            <a:noFill/>
            <a:miter lim="800000"/>
            <a:headEnd/>
            <a:tailEnd/>
          </a:ln>
        </p:spPr>
      </p:pic>
      <p:pic>
        <p:nvPicPr>
          <p:cNvPr id="23560" name="Picture 5" descr="80286"/>
          <p:cNvPicPr>
            <a:picLocks noChangeAspect="1" noChangeArrowheads="1"/>
          </p:cNvPicPr>
          <p:nvPr/>
        </p:nvPicPr>
        <p:blipFill>
          <a:blip r:embed="rId5" cstate="print"/>
          <a:srcRect/>
          <a:stretch>
            <a:fillRect/>
          </a:stretch>
        </p:blipFill>
        <p:spPr bwMode="auto">
          <a:xfrm>
            <a:off x="4492625" y="1470025"/>
            <a:ext cx="1184275" cy="1181100"/>
          </a:xfrm>
          <a:prstGeom prst="rect">
            <a:avLst/>
          </a:prstGeom>
          <a:noFill/>
          <a:ln w="9525">
            <a:noFill/>
            <a:miter lim="800000"/>
            <a:headEnd/>
            <a:tailEnd/>
          </a:ln>
        </p:spPr>
      </p:pic>
      <p:pic>
        <p:nvPicPr>
          <p:cNvPr id="23561" name="Picture 6" descr="Pentium"/>
          <p:cNvPicPr>
            <a:picLocks noChangeAspect="1" noChangeArrowheads="1"/>
          </p:cNvPicPr>
          <p:nvPr/>
        </p:nvPicPr>
        <p:blipFill>
          <a:blip r:embed="rId6" cstate="print"/>
          <a:srcRect/>
          <a:stretch>
            <a:fillRect/>
          </a:stretch>
        </p:blipFill>
        <p:spPr bwMode="auto">
          <a:xfrm>
            <a:off x="3086100" y="3090863"/>
            <a:ext cx="2879725" cy="2681287"/>
          </a:xfrm>
          <a:prstGeom prst="rect">
            <a:avLst/>
          </a:prstGeom>
          <a:noFill/>
          <a:ln w="9525">
            <a:noFill/>
            <a:miter lim="800000"/>
            <a:headEnd/>
            <a:tailEnd/>
          </a:ln>
        </p:spPr>
      </p:pic>
      <p:pic>
        <p:nvPicPr>
          <p:cNvPr id="23562" name="Picture 7" descr="80386"/>
          <p:cNvPicPr>
            <a:picLocks noChangeAspect="1" noChangeArrowheads="1"/>
          </p:cNvPicPr>
          <p:nvPr/>
        </p:nvPicPr>
        <p:blipFill>
          <a:blip r:embed="rId7" cstate="print"/>
          <a:srcRect/>
          <a:stretch>
            <a:fillRect/>
          </a:stretch>
        </p:blipFill>
        <p:spPr bwMode="auto">
          <a:xfrm>
            <a:off x="6819900" y="1581150"/>
            <a:ext cx="1143000" cy="1112838"/>
          </a:xfrm>
          <a:prstGeom prst="rect">
            <a:avLst/>
          </a:prstGeom>
          <a:noFill/>
          <a:ln w="9525">
            <a:noFill/>
            <a:miter lim="800000"/>
            <a:headEnd/>
            <a:tailEnd/>
          </a:ln>
        </p:spPr>
      </p:pic>
      <p:sp>
        <p:nvSpPr>
          <p:cNvPr id="23563" name="Rectangle 8"/>
          <p:cNvSpPr>
            <a:spLocks noChangeArrowheads="1"/>
          </p:cNvSpPr>
          <p:nvPr/>
        </p:nvSpPr>
        <p:spPr bwMode="auto">
          <a:xfrm>
            <a:off x="619125" y="2651125"/>
            <a:ext cx="1554163" cy="396875"/>
          </a:xfrm>
          <a:prstGeom prst="rect">
            <a:avLst/>
          </a:prstGeom>
          <a:noFill/>
          <a:ln w="9525">
            <a:noFill/>
            <a:miter lim="800000"/>
            <a:headEnd/>
            <a:tailEnd/>
          </a:ln>
        </p:spPr>
        <p:txBody>
          <a:bodyPr wrap="none" lIns="91429" tIns="45714" rIns="91429" bIns="45714" anchor="ctr">
            <a:spAutoFit/>
          </a:bodyPr>
          <a:lstStyle/>
          <a:p>
            <a:r>
              <a:rPr lang="en-US" sz="1000">
                <a:latin typeface="Arial" charset="0"/>
              </a:rPr>
              <a:t>Intel 8080A, 1974</a:t>
            </a:r>
            <a:br>
              <a:rPr lang="en-US" sz="1000">
                <a:latin typeface="Arial" charset="0"/>
              </a:rPr>
            </a:br>
            <a:r>
              <a:rPr lang="en-US" sz="1000">
                <a:latin typeface="Arial" charset="0"/>
              </a:rPr>
              <a:t>3Mhz, 6K transistors, 6u</a:t>
            </a:r>
          </a:p>
        </p:txBody>
      </p:sp>
      <p:sp>
        <p:nvSpPr>
          <p:cNvPr id="23564" name="Rectangle 9"/>
          <p:cNvSpPr>
            <a:spLocks noChangeArrowheads="1"/>
          </p:cNvSpPr>
          <p:nvPr/>
        </p:nvSpPr>
        <p:spPr bwMode="auto">
          <a:xfrm>
            <a:off x="2324100" y="2632075"/>
            <a:ext cx="1695450" cy="396875"/>
          </a:xfrm>
          <a:prstGeom prst="rect">
            <a:avLst/>
          </a:prstGeom>
          <a:noFill/>
          <a:ln w="9525">
            <a:noFill/>
            <a:miter lim="800000"/>
            <a:headEnd/>
            <a:tailEnd/>
          </a:ln>
        </p:spPr>
        <p:txBody>
          <a:bodyPr wrap="none" lIns="91429" tIns="45714" rIns="91429" bIns="45714" anchor="ctr">
            <a:spAutoFit/>
          </a:bodyPr>
          <a:lstStyle/>
          <a:p>
            <a:r>
              <a:rPr lang="en-US" sz="1000">
                <a:latin typeface="Arial" charset="0"/>
              </a:rPr>
              <a:t>Intel 8086, 1978, 33mm</a:t>
            </a:r>
            <a:r>
              <a:rPr lang="en-US" sz="1000" baseline="30000">
                <a:latin typeface="Arial" charset="0"/>
              </a:rPr>
              <a:t>2</a:t>
            </a:r>
          </a:p>
          <a:p>
            <a:r>
              <a:rPr lang="en-US" sz="1000">
                <a:latin typeface="Arial" charset="0"/>
              </a:rPr>
              <a:t>10Mhz, 29K transistors, 3u</a:t>
            </a:r>
          </a:p>
        </p:txBody>
      </p:sp>
      <p:sp>
        <p:nvSpPr>
          <p:cNvPr id="23565" name="Rectangle 10"/>
          <p:cNvSpPr>
            <a:spLocks noChangeArrowheads="1"/>
          </p:cNvSpPr>
          <p:nvPr/>
        </p:nvSpPr>
        <p:spPr bwMode="auto">
          <a:xfrm>
            <a:off x="4381500" y="2647950"/>
            <a:ext cx="1976438" cy="396875"/>
          </a:xfrm>
          <a:prstGeom prst="rect">
            <a:avLst/>
          </a:prstGeom>
          <a:noFill/>
          <a:ln w="9525">
            <a:noFill/>
            <a:miter lim="800000"/>
            <a:headEnd/>
            <a:tailEnd/>
          </a:ln>
        </p:spPr>
        <p:txBody>
          <a:bodyPr wrap="none" lIns="91429" tIns="45714" rIns="91429" bIns="45714" anchor="ctr">
            <a:spAutoFit/>
          </a:bodyPr>
          <a:lstStyle/>
          <a:p>
            <a:r>
              <a:rPr lang="en-US" sz="1000">
                <a:latin typeface="Arial" charset="0"/>
              </a:rPr>
              <a:t>Intel 80286, 1982, 47mm</a:t>
            </a:r>
            <a:r>
              <a:rPr lang="en-US" sz="1000" baseline="30000">
                <a:latin typeface="Arial" charset="0"/>
              </a:rPr>
              <a:t>2</a:t>
            </a:r>
          </a:p>
          <a:p>
            <a:r>
              <a:rPr lang="en-US" sz="1000">
                <a:latin typeface="Arial" charset="0"/>
              </a:rPr>
              <a:t>12.5Mhz, 134K transistors, 1.5u</a:t>
            </a:r>
          </a:p>
        </p:txBody>
      </p:sp>
      <p:sp>
        <p:nvSpPr>
          <p:cNvPr id="23566" name="Rectangle 11"/>
          <p:cNvSpPr>
            <a:spLocks noChangeArrowheads="1"/>
          </p:cNvSpPr>
          <p:nvPr/>
        </p:nvSpPr>
        <p:spPr bwMode="auto">
          <a:xfrm>
            <a:off x="6677025" y="2647950"/>
            <a:ext cx="1800225" cy="396875"/>
          </a:xfrm>
          <a:prstGeom prst="rect">
            <a:avLst/>
          </a:prstGeom>
          <a:noFill/>
          <a:ln w="9525">
            <a:noFill/>
            <a:miter lim="800000"/>
            <a:headEnd/>
            <a:tailEnd/>
          </a:ln>
        </p:spPr>
        <p:txBody>
          <a:bodyPr wrap="none" lIns="91429" tIns="45714" rIns="91429" bIns="45714" anchor="ctr">
            <a:spAutoFit/>
          </a:bodyPr>
          <a:lstStyle/>
          <a:p>
            <a:r>
              <a:rPr lang="en-US" sz="1000">
                <a:latin typeface="Arial" charset="0"/>
              </a:rPr>
              <a:t>Intel 386DX, 1985, 43mm</a:t>
            </a:r>
            <a:r>
              <a:rPr lang="en-US" sz="1000" baseline="30000">
                <a:latin typeface="Arial" charset="0"/>
              </a:rPr>
              <a:t>2</a:t>
            </a:r>
          </a:p>
          <a:p>
            <a:r>
              <a:rPr lang="en-US" sz="1000">
                <a:latin typeface="Arial" charset="0"/>
              </a:rPr>
              <a:t>33Mhz, 275K transistors, 1u </a:t>
            </a:r>
          </a:p>
        </p:txBody>
      </p:sp>
      <p:sp>
        <p:nvSpPr>
          <p:cNvPr id="23567" name="Rectangle 12"/>
          <p:cNvSpPr>
            <a:spLocks noChangeArrowheads="1"/>
          </p:cNvSpPr>
          <p:nvPr/>
        </p:nvSpPr>
        <p:spPr bwMode="auto">
          <a:xfrm>
            <a:off x="495300" y="5756275"/>
            <a:ext cx="1785938" cy="396875"/>
          </a:xfrm>
          <a:prstGeom prst="rect">
            <a:avLst/>
          </a:prstGeom>
          <a:noFill/>
          <a:ln w="9525">
            <a:noFill/>
            <a:miter lim="800000"/>
            <a:headEnd/>
            <a:tailEnd/>
          </a:ln>
        </p:spPr>
        <p:txBody>
          <a:bodyPr wrap="none" lIns="91429" tIns="45714" rIns="91429" bIns="45714" anchor="ctr">
            <a:spAutoFit/>
          </a:bodyPr>
          <a:lstStyle/>
          <a:p>
            <a:r>
              <a:rPr lang="en-US" sz="1000">
                <a:latin typeface="Arial" charset="0"/>
              </a:rPr>
              <a:t>Intel 486, 1989, 81mm</a:t>
            </a:r>
            <a:r>
              <a:rPr lang="en-US" sz="1000" baseline="30000">
                <a:latin typeface="Arial" charset="0"/>
              </a:rPr>
              <a:t>2</a:t>
            </a:r>
          </a:p>
          <a:p>
            <a:r>
              <a:rPr lang="en-US" sz="1000">
                <a:latin typeface="Arial" charset="0"/>
              </a:rPr>
              <a:t>50Mhz, 1.2M transistors, .8u</a:t>
            </a:r>
          </a:p>
        </p:txBody>
      </p:sp>
      <p:sp>
        <p:nvSpPr>
          <p:cNvPr id="23568" name="Rectangle 13"/>
          <p:cNvSpPr>
            <a:spLocks noChangeArrowheads="1"/>
          </p:cNvSpPr>
          <p:nvPr/>
        </p:nvSpPr>
        <p:spPr bwMode="auto">
          <a:xfrm>
            <a:off x="3009900" y="5756275"/>
            <a:ext cx="2881313" cy="396875"/>
          </a:xfrm>
          <a:prstGeom prst="rect">
            <a:avLst/>
          </a:prstGeom>
          <a:noFill/>
          <a:ln w="9525">
            <a:noFill/>
            <a:miter lim="800000"/>
            <a:headEnd/>
            <a:tailEnd/>
          </a:ln>
        </p:spPr>
        <p:txBody>
          <a:bodyPr wrap="none" lIns="91429" tIns="45714" rIns="91429" bIns="45714" anchor="ctr">
            <a:spAutoFit/>
          </a:bodyPr>
          <a:lstStyle/>
          <a:p>
            <a:r>
              <a:rPr lang="en-US" sz="1000">
                <a:latin typeface="Arial" charset="0"/>
              </a:rPr>
              <a:t>Intel Pentium, 1993/1994/1996, 295/147/90mm</a:t>
            </a:r>
            <a:r>
              <a:rPr lang="en-US" sz="1000" baseline="30000">
                <a:latin typeface="Arial" charset="0"/>
              </a:rPr>
              <a:t>2</a:t>
            </a:r>
          </a:p>
          <a:p>
            <a:r>
              <a:rPr lang="en-US" sz="1000">
                <a:latin typeface="Arial" charset="0"/>
              </a:rPr>
              <a:t>66Mhz, 3.1M transistors, .8u/.6u/.35u</a:t>
            </a:r>
          </a:p>
        </p:txBody>
      </p:sp>
      <p:sp>
        <p:nvSpPr>
          <p:cNvPr id="23569" name="Rectangle 14"/>
          <p:cNvSpPr>
            <a:spLocks noChangeArrowheads="1"/>
          </p:cNvSpPr>
          <p:nvPr/>
        </p:nvSpPr>
        <p:spPr bwMode="auto">
          <a:xfrm>
            <a:off x="6362700" y="5756275"/>
            <a:ext cx="2457450" cy="396875"/>
          </a:xfrm>
          <a:prstGeom prst="rect">
            <a:avLst/>
          </a:prstGeom>
          <a:noFill/>
          <a:ln w="9525">
            <a:noFill/>
            <a:miter lim="800000"/>
            <a:headEnd/>
            <a:tailEnd/>
          </a:ln>
        </p:spPr>
        <p:txBody>
          <a:bodyPr wrap="none" lIns="91429" tIns="45714" rIns="91429" bIns="45714" anchor="ctr">
            <a:spAutoFit/>
          </a:bodyPr>
          <a:lstStyle/>
          <a:p>
            <a:r>
              <a:rPr lang="en-US" sz="1000">
                <a:latin typeface="Arial" charset="0"/>
              </a:rPr>
              <a:t>Intel Pentium II, 1997, 203mm</a:t>
            </a:r>
            <a:r>
              <a:rPr lang="en-US" sz="1000" baseline="30000">
                <a:latin typeface="Arial" charset="0"/>
              </a:rPr>
              <a:t>2</a:t>
            </a:r>
            <a:r>
              <a:rPr lang="en-US" sz="1000">
                <a:latin typeface="Arial" charset="0"/>
              </a:rPr>
              <a:t>/104mm</a:t>
            </a:r>
            <a:r>
              <a:rPr lang="en-US" sz="1000" baseline="30000">
                <a:latin typeface="Arial" charset="0"/>
              </a:rPr>
              <a:t>2</a:t>
            </a:r>
          </a:p>
          <a:p>
            <a:r>
              <a:rPr lang="en-US" sz="1000">
                <a:latin typeface="Arial" charset="0"/>
              </a:rPr>
              <a:t>300/333Mhz, 7.5M transistors, .35u/.25u</a:t>
            </a:r>
          </a:p>
        </p:txBody>
      </p:sp>
      <p:pic>
        <p:nvPicPr>
          <p:cNvPr id="23570" name="Picture 15" descr="p2"/>
          <p:cNvPicPr>
            <a:picLocks noChangeAspect="1" noChangeArrowheads="1"/>
          </p:cNvPicPr>
          <p:nvPr/>
        </p:nvPicPr>
        <p:blipFill>
          <a:blip r:embed="rId8" cstate="print"/>
          <a:srcRect/>
          <a:stretch>
            <a:fillRect/>
          </a:stretch>
        </p:blipFill>
        <p:spPr bwMode="auto">
          <a:xfrm>
            <a:off x="6438900" y="3181350"/>
            <a:ext cx="2360613" cy="2574925"/>
          </a:xfrm>
          <a:prstGeom prst="rect">
            <a:avLst/>
          </a:prstGeom>
          <a:noFill/>
          <a:ln w="9525">
            <a:noFill/>
            <a:miter lim="800000"/>
            <a:headEnd/>
            <a:tailEnd/>
          </a:ln>
        </p:spPr>
      </p:pic>
      <p:pic>
        <p:nvPicPr>
          <p:cNvPr id="23571" name="Picture 16" descr="mooreslawgraph2"/>
          <p:cNvPicPr>
            <a:picLocks noChangeAspect="1" noChangeArrowheads="1"/>
          </p:cNvPicPr>
          <p:nvPr>
            <p:ph sz="half" idx="2"/>
          </p:nvPr>
        </p:nvPicPr>
        <p:blipFill>
          <a:blip r:embed="rId9" cstate="print"/>
          <a:srcRect/>
          <a:stretch>
            <a:fillRect/>
          </a:stretch>
        </p:blipFill>
        <p:spPr>
          <a:xfrm>
            <a:off x="6134100" y="0"/>
            <a:ext cx="2628900" cy="1514475"/>
          </a:xfrm>
          <a:noFill/>
        </p:spPr>
      </p:pic>
      <p:sp>
        <p:nvSpPr>
          <p:cNvPr id="23572" name="Text Box 17"/>
          <p:cNvSpPr txBox="1">
            <a:spLocks noChangeArrowheads="1"/>
          </p:cNvSpPr>
          <p:nvPr/>
        </p:nvSpPr>
        <p:spPr bwMode="auto">
          <a:xfrm>
            <a:off x="3787775" y="6269038"/>
            <a:ext cx="5367338" cy="274637"/>
          </a:xfrm>
          <a:prstGeom prst="rect">
            <a:avLst/>
          </a:prstGeom>
          <a:noFill/>
          <a:ln w="9525">
            <a:noFill/>
            <a:miter lim="800000"/>
            <a:headEnd/>
            <a:tailEnd/>
          </a:ln>
        </p:spPr>
        <p:txBody>
          <a:bodyPr wrap="none" lIns="91429" tIns="45714" rIns="91429" bIns="45714">
            <a:spAutoFit/>
          </a:bodyPr>
          <a:lstStyle/>
          <a:p>
            <a:r>
              <a:rPr lang="en-US" sz="1200">
                <a:latin typeface="Arial" charset="0"/>
              </a:rPr>
              <a:t>http://www.intel.com/intel/intelis/museum/exhibit/hist_micro/hof/hof_main.htm</a:t>
            </a:r>
          </a:p>
        </p:txBody>
      </p:sp>
      <p:sp>
        <p:nvSpPr>
          <p:cNvPr id="1224722" name="Rectangle 18"/>
          <p:cNvSpPr>
            <a:spLocks noChangeArrowheads="1"/>
          </p:cNvSpPr>
          <p:nvPr/>
        </p:nvSpPr>
        <p:spPr bwMode="auto">
          <a:xfrm>
            <a:off x="619125" y="6203950"/>
            <a:ext cx="2981325" cy="3429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none" lIns="91429" tIns="45714" rIns="91429" bIns="45714" anchor="ctr"/>
          <a:lstStyle/>
          <a:p>
            <a:pPr algn="ctr">
              <a:defRPr/>
            </a:pPr>
            <a:r>
              <a:rPr lang="en-US" sz="1200">
                <a:latin typeface="Arial" charset="0"/>
              </a:rPr>
              <a:t>Shown with approximate relative sizes</a:t>
            </a:r>
          </a:p>
        </p:txBody>
      </p:sp>
      <p:pic>
        <p:nvPicPr>
          <p:cNvPr id="23574" name="Picture 19" descr="486"/>
          <p:cNvPicPr>
            <a:picLocks noChangeAspect="1" noChangeArrowheads="1"/>
          </p:cNvPicPr>
          <p:nvPr/>
        </p:nvPicPr>
        <p:blipFill>
          <a:blip r:embed="rId10" cstate="print"/>
          <a:srcRect/>
          <a:stretch>
            <a:fillRect/>
          </a:stretch>
        </p:blipFill>
        <p:spPr bwMode="auto">
          <a:xfrm>
            <a:off x="619125" y="3714750"/>
            <a:ext cx="1319213" cy="2055813"/>
          </a:xfrm>
          <a:prstGeom prst="rect">
            <a:avLst/>
          </a:prstGeom>
          <a:noFill/>
          <a:ln w="9525">
            <a:noFill/>
            <a:miter lim="800000"/>
            <a:headEnd/>
            <a:tailEnd/>
          </a:ln>
        </p:spPr>
      </p:pic>
      <p:sp>
        <p:nvSpPr>
          <p:cNvPr id="23575" name="Rectangle 20"/>
          <p:cNvSpPr>
            <a:spLocks noChangeArrowheads="1"/>
          </p:cNvSpPr>
          <p:nvPr/>
        </p:nvSpPr>
        <p:spPr bwMode="auto">
          <a:xfrm>
            <a:off x="3086100" y="3729038"/>
            <a:ext cx="1546225" cy="2041525"/>
          </a:xfrm>
          <a:prstGeom prst="rect">
            <a:avLst/>
          </a:prstGeom>
          <a:noFill/>
          <a:ln w="38100">
            <a:solidFill>
              <a:schemeClr val="bg1"/>
            </a:solidFill>
            <a:miter lim="800000"/>
            <a:headEnd/>
            <a:tailEnd/>
          </a:ln>
        </p:spPr>
        <p:txBody>
          <a:bodyPr wrap="none" anchor="ctr"/>
          <a:lstStyle/>
          <a:p>
            <a:endParaRPr lang="en-US"/>
          </a:p>
        </p:txBody>
      </p:sp>
      <p:sp>
        <p:nvSpPr>
          <p:cNvPr id="23576" name="Rectangle 21"/>
          <p:cNvSpPr>
            <a:spLocks noChangeArrowheads="1"/>
          </p:cNvSpPr>
          <p:nvPr/>
        </p:nvSpPr>
        <p:spPr bwMode="auto">
          <a:xfrm>
            <a:off x="6438900" y="3867150"/>
            <a:ext cx="1676400" cy="1889125"/>
          </a:xfrm>
          <a:prstGeom prst="rect">
            <a:avLst/>
          </a:prstGeom>
          <a:noFill/>
          <a:ln w="38100">
            <a:solidFill>
              <a:schemeClr val="bg1"/>
            </a:solidFill>
            <a:miter lim="800000"/>
            <a:headEnd/>
            <a:tailEnd/>
          </a:ln>
        </p:spPr>
        <p:txBody>
          <a:bodyPr wrap="none" anchor="ctr"/>
          <a:lstStyle/>
          <a:p>
            <a:endParaRPr lang="en-US"/>
          </a:p>
        </p:txBody>
      </p:sp>
      <p:sp>
        <p:nvSpPr>
          <p:cNvPr id="23577" name="Line 22"/>
          <p:cNvSpPr>
            <a:spLocks noChangeShapeType="1"/>
          </p:cNvSpPr>
          <p:nvPr/>
        </p:nvSpPr>
        <p:spPr bwMode="auto">
          <a:xfrm flipH="1">
            <a:off x="4632325" y="3090863"/>
            <a:ext cx="1333500" cy="623887"/>
          </a:xfrm>
          <a:prstGeom prst="line">
            <a:avLst/>
          </a:prstGeom>
          <a:noFill/>
          <a:ln w="9525">
            <a:solidFill>
              <a:schemeClr val="bg1"/>
            </a:solidFill>
            <a:round/>
            <a:headEnd/>
            <a:tailEnd type="triangle" w="med" len="med"/>
          </a:ln>
        </p:spPr>
        <p:txBody>
          <a:bodyPr wrap="none" anchor="ctr"/>
          <a:lstStyle/>
          <a:p>
            <a:endParaRPr lang="en-US"/>
          </a:p>
        </p:txBody>
      </p:sp>
      <p:sp>
        <p:nvSpPr>
          <p:cNvPr id="23578" name="Line 23"/>
          <p:cNvSpPr>
            <a:spLocks noChangeShapeType="1"/>
          </p:cNvSpPr>
          <p:nvPr/>
        </p:nvSpPr>
        <p:spPr bwMode="auto">
          <a:xfrm flipH="1">
            <a:off x="8115300" y="3243263"/>
            <a:ext cx="647700" cy="623887"/>
          </a:xfrm>
          <a:prstGeom prst="line">
            <a:avLst/>
          </a:prstGeom>
          <a:noFill/>
          <a:ln w="9525">
            <a:solidFill>
              <a:schemeClr val="bg1"/>
            </a:solidFill>
            <a:round/>
            <a:headEnd/>
            <a:tailEnd type="triangle" w="med" len="med"/>
          </a:ln>
        </p:spPr>
        <p:txBody>
          <a:bodyPr wrap="none" anchor="ctr"/>
          <a:lstStyle/>
          <a:p>
            <a:endParaRPr lang="en-US"/>
          </a:p>
        </p:txBody>
      </p:sp>
      <p:sp>
        <p:nvSpPr>
          <p:cNvPr id="27" name="Date Placeholder 26"/>
          <p:cNvSpPr>
            <a:spLocks noGrp="1"/>
          </p:cNvSpPr>
          <p:nvPr>
            <p:ph type="dt" sz="half" idx="11"/>
          </p:nvPr>
        </p:nvSpPr>
        <p:spPr>
          <a:xfrm>
            <a:off x="0" y="6553200"/>
            <a:ext cx="2133600" cy="304800"/>
          </a:xfrm>
        </p:spPr>
        <p:txBody>
          <a:bodyPr/>
          <a:lstStyle/>
          <a:p>
            <a:pPr>
              <a:defRPr/>
            </a:pPr>
            <a:r>
              <a:rPr lang="en-US" dirty="0" smtClean="0"/>
              <a:t>February 2, 2011</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0"/>
          </p:nvPr>
        </p:nvSpPr>
        <p:spPr>
          <a:noFill/>
        </p:spPr>
        <p:txBody>
          <a:bodyPr/>
          <a:lstStyle/>
          <a:p>
            <a:r>
              <a:rPr lang="en-US"/>
              <a:t>L01-</a:t>
            </a:r>
            <a:fld id="{C37BDB3F-CCDD-4711-AEAD-591EC1C5BC16}" type="slidenum">
              <a:rPr lang="en-US"/>
              <a:pPr/>
              <a:t>21</a:t>
            </a:fld>
            <a:endParaRPr lang="en-US"/>
          </a:p>
        </p:txBody>
      </p:sp>
      <p:sp>
        <p:nvSpPr>
          <p:cNvPr id="24580" name="Footer Placeholder 3"/>
          <p:cNvSpPr>
            <a:spLocks noGrp="1"/>
          </p:cNvSpPr>
          <p:nvPr>
            <p:ph type="ftr" sz="quarter" idx="12"/>
          </p:nvPr>
        </p:nvSpPr>
        <p:spPr>
          <a:noFill/>
        </p:spPr>
        <p:txBody>
          <a:bodyPr/>
          <a:lstStyle/>
          <a:p>
            <a:r>
              <a:rPr lang="en-US"/>
              <a:t>http://csg.csail.mit.edu/6.375</a:t>
            </a:r>
          </a:p>
        </p:txBody>
      </p:sp>
      <p:sp>
        <p:nvSpPr>
          <p:cNvPr id="24581" name="Rectangle 1026"/>
          <p:cNvSpPr>
            <a:spLocks noGrp="1" noChangeArrowheads="1"/>
          </p:cNvSpPr>
          <p:nvPr>
            <p:ph type="title" idx="4294967295"/>
          </p:nvPr>
        </p:nvSpPr>
        <p:spPr/>
        <p:txBody>
          <a:bodyPr/>
          <a:lstStyle/>
          <a:p>
            <a:pPr eaLnBrk="1" hangingPunct="1"/>
            <a:r>
              <a:rPr lang="en-US" smtClean="0"/>
              <a:t>Intel Penryn (2007)</a:t>
            </a:r>
          </a:p>
        </p:txBody>
      </p:sp>
      <p:sp>
        <p:nvSpPr>
          <p:cNvPr id="24582" name="Rectangle 1027" descr="Rectangle: Click to edit Master text styles&#10;Second level&#10;Third level&#10;Fourth level&#10;Fifth level"/>
          <p:cNvSpPr>
            <a:spLocks noGrp="1" noChangeArrowheads="1"/>
          </p:cNvSpPr>
          <p:nvPr>
            <p:ph idx="4294967295"/>
          </p:nvPr>
        </p:nvSpPr>
        <p:spPr>
          <a:xfrm>
            <a:off x="609600" y="1524000"/>
            <a:ext cx="4572000" cy="4114800"/>
          </a:xfrm>
        </p:spPr>
        <p:txBody>
          <a:bodyPr/>
          <a:lstStyle/>
          <a:p>
            <a:pPr eaLnBrk="1" hangingPunct="1">
              <a:lnSpc>
                <a:spcPct val="90000"/>
              </a:lnSpc>
            </a:pPr>
            <a:r>
              <a:rPr lang="en-US" sz="2000" smtClean="0"/>
              <a:t>Dual core</a:t>
            </a:r>
          </a:p>
          <a:p>
            <a:pPr eaLnBrk="1" hangingPunct="1">
              <a:lnSpc>
                <a:spcPct val="90000"/>
              </a:lnSpc>
            </a:pPr>
            <a:r>
              <a:rPr lang="en-US" sz="2000" smtClean="0"/>
              <a:t>Quad-issue out-of-order superscalar processors</a:t>
            </a:r>
          </a:p>
          <a:p>
            <a:pPr eaLnBrk="1" hangingPunct="1">
              <a:lnSpc>
                <a:spcPct val="90000"/>
              </a:lnSpc>
            </a:pPr>
            <a:r>
              <a:rPr lang="en-US" sz="2000" smtClean="0"/>
              <a:t>6MB shared L2 cache</a:t>
            </a:r>
          </a:p>
          <a:p>
            <a:pPr eaLnBrk="1" hangingPunct="1">
              <a:lnSpc>
                <a:spcPct val="90000"/>
              </a:lnSpc>
            </a:pPr>
            <a:r>
              <a:rPr lang="en-US" sz="2000" smtClean="0"/>
              <a:t>45nm technology</a:t>
            </a:r>
          </a:p>
          <a:p>
            <a:pPr lvl="1" eaLnBrk="1" hangingPunct="1">
              <a:lnSpc>
                <a:spcPct val="90000"/>
              </a:lnSpc>
            </a:pPr>
            <a:r>
              <a:rPr lang="en-US" sz="1800" smtClean="0"/>
              <a:t>Metal gate transistors</a:t>
            </a:r>
          </a:p>
          <a:p>
            <a:pPr lvl="1" eaLnBrk="1" hangingPunct="1">
              <a:lnSpc>
                <a:spcPct val="90000"/>
              </a:lnSpc>
            </a:pPr>
            <a:r>
              <a:rPr lang="en-US" sz="1800" smtClean="0"/>
              <a:t>High-K gate dielectric</a:t>
            </a:r>
          </a:p>
          <a:p>
            <a:pPr eaLnBrk="1" hangingPunct="1">
              <a:lnSpc>
                <a:spcPct val="90000"/>
              </a:lnSpc>
            </a:pPr>
            <a:r>
              <a:rPr lang="en-US" sz="2000" smtClean="0"/>
              <a:t>410 Million transistors</a:t>
            </a:r>
          </a:p>
          <a:p>
            <a:pPr eaLnBrk="1" hangingPunct="1">
              <a:lnSpc>
                <a:spcPct val="90000"/>
              </a:lnSpc>
            </a:pPr>
            <a:r>
              <a:rPr lang="en-US" sz="2000" smtClean="0"/>
              <a:t>3+? GHz clock frequency</a:t>
            </a:r>
          </a:p>
          <a:p>
            <a:pPr eaLnBrk="1" hangingPunct="1">
              <a:lnSpc>
                <a:spcPct val="90000"/>
              </a:lnSpc>
              <a:buFont typeface="Wingdings" pitchFamily="-96" charset="2"/>
              <a:buNone/>
            </a:pPr>
            <a:endParaRPr lang="en-US" sz="2000" smtClean="0"/>
          </a:p>
          <a:p>
            <a:pPr algn="ctr" eaLnBrk="1" hangingPunct="1">
              <a:lnSpc>
                <a:spcPct val="90000"/>
              </a:lnSpc>
              <a:buFont typeface="Wingdings" pitchFamily="-96" charset="2"/>
              <a:buNone/>
            </a:pPr>
            <a:r>
              <a:rPr lang="en-US" sz="2000" i="1" smtClean="0"/>
              <a:t>Could fit over 500 486 processors on same size die.</a:t>
            </a:r>
          </a:p>
        </p:txBody>
      </p:sp>
      <p:pic>
        <p:nvPicPr>
          <p:cNvPr id="24583" name="Picture 1028" descr="penryn_die"/>
          <p:cNvPicPr>
            <a:picLocks noChangeAspect="1" noChangeArrowheads="1"/>
          </p:cNvPicPr>
          <p:nvPr/>
        </p:nvPicPr>
        <p:blipFill>
          <a:blip r:embed="rId3" cstate="print"/>
          <a:srcRect/>
          <a:stretch>
            <a:fillRect/>
          </a:stretch>
        </p:blipFill>
        <p:spPr bwMode="auto">
          <a:xfrm>
            <a:off x="5334000" y="1447800"/>
            <a:ext cx="3605213" cy="5181600"/>
          </a:xfrm>
          <a:prstGeom prst="rect">
            <a:avLst/>
          </a:prstGeom>
          <a:noFill/>
          <a:ln w="9525">
            <a:noFill/>
            <a:miter lim="800000"/>
            <a:headEnd/>
            <a:tailEnd/>
          </a:ln>
        </p:spPr>
      </p:pic>
      <p:sp>
        <p:nvSpPr>
          <p:cNvPr id="8" name="Date Placeholder 7"/>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1"/>
          <p:cNvSpPr>
            <a:spLocks noGrp="1"/>
          </p:cNvSpPr>
          <p:nvPr>
            <p:ph type="sldNum" sz="quarter" idx="10"/>
          </p:nvPr>
        </p:nvSpPr>
        <p:spPr>
          <a:noFill/>
        </p:spPr>
        <p:txBody>
          <a:bodyPr/>
          <a:lstStyle/>
          <a:p>
            <a:r>
              <a:rPr lang="en-US"/>
              <a:t>L01-</a:t>
            </a:r>
            <a:fld id="{164E7364-F241-45D0-8441-2A2D05286E03}" type="slidenum">
              <a:rPr lang="en-US"/>
              <a:pPr/>
              <a:t>22</a:t>
            </a:fld>
            <a:endParaRPr lang="en-US"/>
          </a:p>
        </p:txBody>
      </p:sp>
      <p:sp>
        <p:nvSpPr>
          <p:cNvPr id="2053" name="Footer Placeholder 3"/>
          <p:cNvSpPr>
            <a:spLocks noGrp="1"/>
          </p:cNvSpPr>
          <p:nvPr>
            <p:ph type="ftr" sz="quarter" idx="12"/>
          </p:nvPr>
        </p:nvSpPr>
        <p:spPr>
          <a:noFill/>
        </p:spPr>
        <p:txBody>
          <a:bodyPr/>
          <a:lstStyle/>
          <a:p>
            <a:r>
              <a:rPr lang="en-US"/>
              <a:t>http://csg.csail.mit.edu/6.375</a:t>
            </a:r>
          </a:p>
        </p:txBody>
      </p:sp>
      <p:sp>
        <p:nvSpPr>
          <p:cNvPr id="2054" name="Rectangle 1031"/>
          <p:cNvSpPr>
            <a:spLocks noGrp="1" noChangeArrowheads="1"/>
          </p:cNvSpPr>
          <p:nvPr>
            <p:ph type="title" idx="4294967295"/>
          </p:nvPr>
        </p:nvSpPr>
        <p:spPr/>
        <p:txBody>
          <a:bodyPr/>
          <a:lstStyle/>
          <a:p>
            <a:pPr eaLnBrk="1" hangingPunct="1"/>
            <a:r>
              <a:rPr lang="en-US" sz="4000" smtClean="0"/>
              <a:t>But Design Effort is Growing</a:t>
            </a:r>
            <a:br>
              <a:rPr lang="en-US" sz="4000" smtClean="0"/>
            </a:br>
            <a:r>
              <a:rPr lang="en-US" sz="2400" i="1" smtClean="0"/>
              <a:t>Nvidia Graphics Processing Units</a:t>
            </a:r>
          </a:p>
        </p:txBody>
      </p:sp>
      <p:sp>
        <p:nvSpPr>
          <p:cNvPr id="2055" name="Rectangle 1036" descr="Rectangle: Click to edit Master text styles&#10;Second level&#10;Third level&#10;Fourth level&#10;Fifth level"/>
          <p:cNvSpPr>
            <a:spLocks noGrp="1" noChangeArrowheads="1"/>
          </p:cNvSpPr>
          <p:nvPr>
            <p:ph idx="4294967295"/>
          </p:nvPr>
        </p:nvSpPr>
        <p:spPr>
          <a:xfrm>
            <a:off x="838200" y="5029200"/>
            <a:ext cx="7772400" cy="1066800"/>
          </a:xfrm>
        </p:spPr>
        <p:txBody>
          <a:bodyPr/>
          <a:lstStyle/>
          <a:p>
            <a:pPr eaLnBrk="1" hangingPunct="1"/>
            <a:r>
              <a:rPr lang="en-US" sz="2000" smtClean="0"/>
              <a:t>Front-end is designing the logic (RTL)</a:t>
            </a:r>
          </a:p>
          <a:p>
            <a:pPr eaLnBrk="1" hangingPunct="1"/>
            <a:r>
              <a:rPr lang="en-US" sz="2000" smtClean="0"/>
              <a:t>Back-end is fitting all the gates and wires on the chip; meeting timing specifications; wiring up power, ground, and clock</a:t>
            </a:r>
          </a:p>
        </p:txBody>
      </p:sp>
      <p:graphicFrame>
        <p:nvGraphicFramePr>
          <p:cNvPr id="2050" name="Object 1026"/>
          <p:cNvGraphicFramePr>
            <a:graphicFrameLocks noChangeAspect="1"/>
          </p:cNvGraphicFramePr>
          <p:nvPr>
            <p:ph type="chart" sz="half" idx="4294967295"/>
          </p:nvPr>
        </p:nvGraphicFramePr>
        <p:xfrm>
          <a:off x="409575" y="1379538"/>
          <a:ext cx="4086225" cy="3725862"/>
        </p:xfrm>
        <a:graphic>
          <a:graphicData uri="http://schemas.openxmlformats.org/presentationml/2006/ole">
            <p:oleObj spid="_x0000_s2050" name="Chart" r:id="rId4" imgW="5724737" imgH="5219700" progId="MSGraph.Chart.8">
              <p:embed followColorScheme="full"/>
            </p:oleObj>
          </a:graphicData>
        </a:graphic>
      </p:graphicFrame>
      <p:sp>
        <p:nvSpPr>
          <p:cNvPr id="2056" name="Text Box 1028"/>
          <p:cNvSpPr txBox="1">
            <a:spLocks noChangeArrowheads="1"/>
          </p:cNvSpPr>
          <p:nvPr/>
        </p:nvSpPr>
        <p:spPr bwMode="auto">
          <a:xfrm>
            <a:off x="4530725" y="1474788"/>
            <a:ext cx="1946275" cy="366712"/>
          </a:xfrm>
          <a:prstGeom prst="rect">
            <a:avLst/>
          </a:prstGeom>
          <a:noFill/>
          <a:ln w="19050">
            <a:noFill/>
            <a:miter lim="800000"/>
            <a:headEnd/>
            <a:tailEnd/>
          </a:ln>
        </p:spPr>
        <p:txBody>
          <a:bodyPr lIns="91165" tIns="45583" rIns="91165" bIns="45583" anchor="ctr">
            <a:spAutoFit/>
          </a:bodyPr>
          <a:lstStyle/>
          <a:p>
            <a:pPr algn="ctr" defTabSz="820738"/>
            <a:r>
              <a:rPr lang="en-US">
                <a:solidFill>
                  <a:srgbClr val="FF0000"/>
                </a:solidFill>
              </a:rPr>
              <a:t>Transistors (M)</a:t>
            </a:r>
          </a:p>
        </p:txBody>
      </p:sp>
      <p:sp>
        <p:nvSpPr>
          <p:cNvPr id="2057" name="Text Box 1029"/>
          <p:cNvSpPr txBox="1">
            <a:spLocks noChangeArrowheads="1"/>
          </p:cNvSpPr>
          <p:nvPr/>
        </p:nvSpPr>
        <p:spPr bwMode="auto">
          <a:xfrm>
            <a:off x="4398963" y="3200400"/>
            <a:ext cx="2209800" cy="641350"/>
          </a:xfrm>
          <a:prstGeom prst="rect">
            <a:avLst/>
          </a:prstGeom>
          <a:noFill/>
          <a:ln w="19050">
            <a:noFill/>
            <a:miter lim="800000"/>
            <a:headEnd/>
            <a:tailEnd/>
          </a:ln>
        </p:spPr>
        <p:txBody>
          <a:bodyPr lIns="91165" tIns="45583" rIns="91165" bIns="45583" anchor="ctr">
            <a:spAutoFit/>
          </a:bodyPr>
          <a:lstStyle/>
          <a:p>
            <a:pPr algn="ctr" defTabSz="820738"/>
            <a:r>
              <a:rPr lang="en-US">
                <a:solidFill>
                  <a:srgbClr val="0000FF"/>
                </a:solidFill>
              </a:rPr>
              <a:t>Relative staffing on front-end</a:t>
            </a:r>
          </a:p>
        </p:txBody>
      </p:sp>
      <p:sp>
        <p:nvSpPr>
          <p:cNvPr id="2058" name="Text Box 1030"/>
          <p:cNvSpPr txBox="1">
            <a:spLocks noChangeArrowheads="1"/>
          </p:cNvSpPr>
          <p:nvPr/>
        </p:nvSpPr>
        <p:spPr bwMode="auto">
          <a:xfrm>
            <a:off x="4392613" y="2286000"/>
            <a:ext cx="2222500" cy="641350"/>
          </a:xfrm>
          <a:prstGeom prst="rect">
            <a:avLst/>
          </a:prstGeom>
          <a:noFill/>
          <a:ln w="19050">
            <a:noFill/>
            <a:miter lim="800000"/>
            <a:headEnd/>
            <a:tailEnd/>
          </a:ln>
        </p:spPr>
        <p:txBody>
          <a:bodyPr lIns="91165" tIns="45583" rIns="91165" bIns="45583" anchor="ctr">
            <a:spAutoFit/>
          </a:bodyPr>
          <a:lstStyle/>
          <a:p>
            <a:pPr algn="ctr" defTabSz="820738"/>
            <a:r>
              <a:rPr lang="en-US">
                <a:solidFill>
                  <a:srgbClr val="006411"/>
                </a:solidFill>
              </a:rPr>
              <a:t>Relative staffing on back-end</a:t>
            </a:r>
          </a:p>
        </p:txBody>
      </p:sp>
      <p:sp>
        <p:nvSpPr>
          <p:cNvPr id="2060" name="Text Box 1034"/>
          <p:cNvSpPr txBox="1">
            <a:spLocks noChangeArrowheads="1"/>
          </p:cNvSpPr>
          <p:nvPr/>
        </p:nvSpPr>
        <p:spPr bwMode="auto">
          <a:xfrm>
            <a:off x="6705600" y="2286000"/>
            <a:ext cx="2139950" cy="641350"/>
          </a:xfrm>
          <a:prstGeom prst="rect">
            <a:avLst/>
          </a:prstGeom>
          <a:noFill/>
          <a:ln w="19050">
            <a:noFill/>
            <a:miter lim="800000"/>
            <a:headEnd/>
            <a:tailEnd/>
          </a:ln>
        </p:spPr>
        <p:txBody>
          <a:bodyPr lIns="91165" tIns="45583" rIns="91165" bIns="45583" anchor="ctr">
            <a:spAutoFit/>
          </a:bodyPr>
          <a:lstStyle/>
          <a:p>
            <a:pPr algn="ctr" defTabSz="820738"/>
            <a:r>
              <a:rPr lang="en-US">
                <a:solidFill>
                  <a:srgbClr val="006411"/>
                </a:solidFill>
              </a:rPr>
              <a:t>9x growth in back-end staff</a:t>
            </a:r>
          </a:p>
        </p:txBody>
      </p:sp>
      <p:sp>
        <p:nvSpPr>
          <p:cNvPr id="2061" name="Text Box 1035"/>
          <p:cNvSpPr txBox="1">
            <a:spLocks noChangeArrowheads="1"/>
          </p:cNvSpPr>
          <p:nvPr/>
        </p:nvSpPr>
        <p:spPr bwMode="auto">
          <a:xfrm>
            <a:off x="6705600" y="3200400"/>
            <a:ext cx="2063750" cy="641350"/>
          </a:xfrm>
          <a:prstGeom prst="rect">
            <a:avLst/>
          </a:prstGeom>
          <a:noFill/>
          <a:ln w="19050">
            <a:noFill/>
            <a:miter lim="800000"/>
            <a:headEnd/>
            <a:tailEnd/>
          </a:ln>
        </p:spPr>
        <p:txBody>
          <a:bodyPr lIns="91165" tIns="45583" rIns="91165" bIns="45583" anchor="ctr">
            <a:spAutoFit/>
          </a:bodyPr>
          <a:lstStyle/>
          <a:p>
            <a:pPr algn="ctr" defTabSz="820738"/>
            <a:r>
              <a:rPr lang="en-US">
                <a:solidFill>
                  <a:srgbClr val="0000FF"/>
                </a:solidFill>
              </a:rPr>
              <a:t>5x growth in front-end staff</a:t>
            </a:r>
          </a:p>
        </p:txBody>
      </p:sp>
      <p:sp>
        <p:nvSpPr>
          <p:cNvPr id="13" name="Date Placeholder 12"/>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20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0"/>
          </p:nvPr>
        </p:nvSpPr>
        <p:spPr>
          <a:noFill/>
        </p:spPr>
        <p:txBody>
          <a:bodyPr/>
          <a:lstStyle/>
          <a:p>
            <a:r>
              <a:rPr lang="en-US"/>
              <a:t>L01-</a:t>
            </a:r>
            <a:fld id="{789CA5B0-CEB6-4F7F-8674-FDC40C0DB2CB}" type="slidenum">
              <a:rPr lang="en-US"/>
              <a:pPr/>
              <a:t>23</a:t>
            </a:fld>
            <a:endParaRPr lang="en-US"/>
          </a:p>
        </p:txBody>
      </p:sp>
      <p:sp>
        <p:nvSpPr>
          <p:cNvPr id="25604" name="Footer Placeholder 3"/>
          <p:cNvSpPr>
            <a:spLocks noGrp="1"/>
          </p:cNvSpPr>
          <p:nvPr>
            <p:ph type="ftr" sz="quarter" idx="12"/>
          </p:nvPr>
        </p:nvSpPr>
        <p:spPr>
          <a:noFill/>
        </p:spPr>
        <p:txBody>
          <a:bodyPr/>
          <a:lstStyle/>
          <a:p>
            <a:r>
              <a:rPr lang="en-US"/>
              <a:t>http://csg.csail.mit.edu/6.375</a:t>
            </a:r>
          </a:p>
        </p:txBody>
      </p:sp>
      <p:sp>
        <p:nvSpPr>
          <p:cNvPr id="25605" name="Rectangle 1031"/>
          <p:cNvSpPr>
            <a:spLocks noGrp="1" noChangeArrowheads="1"/>
          </p:cNvSpPr>
          <p:nvPr>
            <p:ph type="title" idx="4294967295"/>
          </p:nvPr>
        </p:nvSpPr>
        <p:spPr/>
        <p:txBody>
          <a:bodyPr/>
          <a:lstStyle/>
          <a:p>
            <a:pPr eaLnBrk="1" hangingPunct="1"/>
            <a:r>
              <a:rPr lang="en-US" sz="3600" smtClean="0"/>
              <a:t>Design Cost Impacts Chip Cost</a:t>
            </a:r>
            <a:r>
              <a:rPr lang="en-US" sz="2800" smtClean="0"/>
              <a:t/>
            </a:r>
            <a:br>
              <a:rPr lang="en-US" sz="2800" smtClean="0"/>
            </a:br>
            <a:r>
              <a:rPr lang="en-US" sz="2800" smtClean="0"/>
              <a:t>An Altera study</a:t>
            </a:r>
          </a:p>
        </p:txBody>
      </p:sp>
      <p:sp>
        <p:nvSpPr>
          <p:cNvPr id="1365000" name="Rectangle 1032" descr="Rectangle: Click to edit Master text styles&#10;Second level&#10;Third level&#10;Fourth level&#10;Fifth level"/>
          <p:cNvSpPr>
            <a:spLocks noGrp="1" noChangeArrowheads="1"/>
          </p:cNvSpPr>
          <p:nvPr>
            <p:ph idx="4294967295"/>
          </p:nvPr>
        </p:nvSpPr>
        <p:spPr>
          <a:xfrm>
            <a:off x="609600" y="1524000"/>
            <a:ext cx="7772400" cy="4114800"/>
          </a:xfrm>
        </p:spPr>
        <p:txBody>
          <a:bodyPr/>
          <a:lstStyle/>
          <a:p>
            <a:pPr marL="290513" indent="-290513" defTabSz="1006475" eaLnBrk="1" hangingPunct="1">
              <a:spcBef>
                <a:spcPct val="50000"/>
              </a:spcBef>
            </a:pPr>
            <a:r>
              <a:rPr lang="en-US" sz="2400" smtClean="0"/>
              <a:t>Non-Recurring Engineering (NRE) costs for a 90nm ASIC is ~ $30M</a:t>
            </a:r>
          </a:p>
          <a:p>
            <a:pPr marL="628650" lvl="1" indent="-223838" defTabSz="1006475" eaLnBrk="1" hangingPunct="1"/>
            <a:r>
              <a:rPr lang="en-US" sz="2000" smtClean="0"/>
              <a:t>59% chip design (architecture, logic &amp; I/O design, product &amp; test engineering)</a:t>
            </a:r>
          </a:p>
          <a:p>
            <a:pPr marL="628650" lvl="1" indent="-223838" defTabSz="1006475" eaLnBrk="1" hangingPunct="1"/>
            <a:r>
              <a:rPr lang="en-US" sz="2000" smtClean="0"/>
              <a:t>30% software and applications development</a:t>
            </a:r>
          </a:p>
          <a:p>
            <a:pPr marL="628650" lvl="1" indent="-223838" defTabSz="1006475" eaLnBrk="1" hangingPunct="1"/>
            <a:r>
              <a:rPr lang="en-US" sz="2000" smtClean="0"/>
              <a:t>11% prototyping (masks, wafers, boards)</a:t>
            </a:r>
          </a:p>
          <a:p>
            <a:pPr marL="290513" indent="-290513" defTabSz="1006475" eaLnBrk="1" hangingPunct="1">
              <a:spcBef>
                <a:spcPct val="50000"/>
              </a:spcBef>
            </a:pPr>
            <a:r>
              <a:rPr lang="en-US" sz="2400" smtClean="0"/>
              <a:t>If we sell 100,000 units, NRE costs add </a:t>
            </a:r>
          </a:p>
          <a:p>
            <a:pPr marL="628650" lvl="1" indent="-223838" defTabSz="1006475" eaLnBrk="1" hangingPunct="1">
              <a:spcBef>
                <a:spcPct val="50000"/>
              </a:spcBef>
              <a:buFont typeface="Wingdings" pitchFamily="-96" charset="2"/>
              <a:buNone/>
            </a:pPr>
            <a:r>
              <a:rPr lang="en-US" sz="2400" smtClean="0"/>
              <a:t>                    $30M/100K = </a:t>
            </a:r>
            <a:r>
              <a:rPr lang="en-US" sz="2400" smtClean="0">
                <a:solidFill>
                  <a:srgbClr val="FF0000"/>
                </a:solidFill>
              </a:rPr>
              <a:t>$300 per chip</a:t>
            </a:r>
            <a:r>
              <a:rPr lang="en-US" sz="2400" smtClean="0"/>
              <a:t>!</a:t>
            </a:r>
          </a:p>
        </p:txBody>
      </p:sp>
      <p:sp>
        <p:nvSpPr>
          <p:cNvPr id="1365005" name="Text Box 1037"/>
          <p:cNvSpPr txBox="1">
            <a:spLocks noChangeArrowheads="1"/>
          </p:cNvSpPr>
          <p:nvPr/>
        </p:nvSpPr>
        <p:spPr bwMode="auto">
          <a:xfrm>
            <a:off x="5022850" y="6096000"/>
            <a:ext cx="3730625" cy="420688"/>
          </a:xfrm>
          <a:prstGeom prst="rect">
            <a:avLst/>
          </a:prstGeom>
          <a:solidFill>
            <a:schemeClr val="tx1"/>
          </a:solidFill>
          <a:ln w="9525">
            <a:noFill/>
            <a:miter lim="800000"/>
            <a:headEnd/>
            <a:tailEnd/>
          </a:ln>
        </p:spPr>
        <p:txBody>
          <a:bodyPr wrap="none">
            <a:spAutoFit/>
          </a:bodyPr>
          <a:lstStyle/>
          <a:p>
            <a:pPr eaLnBrk="1" hangingPunct="1">
              <a:lnSpc>
                <a:spcPct val="90000"/>
              </a:lnSpc>
              <a:spcBef>
                <a:spcPct val="25000"/>
              </a:spcBef>
              <a:buClr>
                <a:schemeClr val="bg1"/>
              </a:buClr>
              <a:buSzPct val="100000"/>
              <a:buFont typeface="Wingdings" pitchFamily="-96" charset="2"/>
              <a:buNone/>
            </a:pPr>
            <a:r>
              <a:rPr lang="en-US" sz="2400">
                <a:solidFill>
                  <a:srgbClr val="DFBD2D"/>
                </a:solidFill>
              </a:rPr>
              <a:t>Alternative: Use FPGAs</a:t>
            </a:r>
          </a:p>
        </p:txBody>
      </p:sp>
      <p:sp>
        <p:nvSpPr>
          <p:cNvPr id="1365006" name="Text Box 1038"/>
          <p:cNvSpPr txBox="1">
            <a:spLocks noChangeArrowheads="1"/>
          </p:cNvSpPr>
          <p:nvPr/>
        </p:nvSpPr>
        <p:spPr bwMode="auto">
          <a:xfrm>
            <a:off x="1371600" y="4953000"/>
            <a:ext cx="6400800" cy="1016000"/>
          </a:xfrm>
          <a:prstGeom prst="rect">
            <a:avLst/>
          </a:prstGeom>
          <a:noFill/>
          <a:ln w="9525">
            <a:solidFill>
              <a:srgbClr val="FF0000"/>
            </a:solidFill>
            <a:miter lim="800000"/>
            <a:headEnd/>
            <a:tailEnd/>
          </a:ln>
        </p:spPr>
        <p:txBody>
          <a:bodyPr>
            <a:spAutoFit/>
          </a:bodyPr>
          <a:lstStyle/>
          <a:p>
            <a:pPr eaLnBrk="1" hangingPunct="1">
              <a:spcBef>
                <a:spcPct val="50000"/>
              </a:spcBef>
              <a:buClr>
                <a:schemeClr val="hlink"/>
              </a:buClr>
              <a:buSzPct val="110000"/>
              <a:buFont typeface="Wingdings" pitchFamily="-96" charset="2"/>
              <a:buNone/>
            </a:pPr>
            <a:r>
              <a:rPr lang="en-US" sz="2000" i="1"/>
              <a:t>Hand-crafted IBM-Sony-Toshiba Cell microprocessor achieves 4GHz in 90nm, but at the development cost of &gt;$400M </a:t>
            </a:r>
          </a:p>
        </p:txBody>
      </p:sp>
      <p:sp>
        <p:nvSpPr>
          <p:cNvPr id="9" name="Date Placeholder 8"/>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5000">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65000">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650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65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5000" grpId="0" build="p"/>
      <p:bldP spid="1365005" grpId="0" animBg="1"/>
      <p:bldP spid="13650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0"/>
          </p:nvPr>
        </p:nvSpPr>
        <p:spPr>
          <a:noFill/>
        </p:spPr>
        <p:txBody>
          <a:bodyPr/>
          <a:lstStyle/>
          <a:p>
            <a:r>
              <a:rPr lang="en-US"/>
              <a:t>L01-</a:t>
            </a:r>
            <a:fld id="{7508A937-83C3-41E9-ABA0-6033AF8440F5}" type="slidenum">
              <a:rPr lang="en-US"/>
              <a:pPr/>
              <a:t>24</a:t>
            </a:fld>
            <a:endParaRPr lang="en-US"/>
          </a:p>
        </p:txBody>
      </p:sp>
      <p:sp>
        <p:nvSpPr>
          <p:cNvPr id="26628" name="Footer Placeholder 3"/>
          <p:cNvSpPr>
            <a:spLocks noGrp="1"/>
          </p:cNvSpPr>
          <p:nvPr>
            <p:ph type="ftr" sz="quarter" idx="12"/>
          </p:nvPr>
        </p:nvSpPr>
        <p:spPr>
          <a:noFill/>
        </p:spPr>
        <p:txBody>
          <a:bodyPr/>
          <a:lstStyle/>
          <a:p>
            <a:r>
              <a:rPr lang="en-US"/>
              <a:t>http://csg.csail.mit.edu/6.375</a:t>
            </a:r>
          </a:p>
        </p:txBody>
      </p:sp>
      <p:sp>
        <p:nvSpPr>
          <p:cNvPr id="26629" name="Rectangle 2"/>
          <p:cNvSpPr>
            <a:spLocks noGrp="1" noChangeArrowheads="1"/>
          </p:cNvSpPr>
          <p:nvPr>
            <p:ph type="title" idx="4294967295"/>
          </p:nvPr>
        </p:nvSpPr>
        <p:spPr/>
        <p:txBody>
          <a:bodyPr/>
          <a:lstStyle/>
          <a:p>
            <a:pPr eaLnBrk="1" hangingPunct="1"/>
            <a:r>
              <a:rPr lang="en-US" smtClean="0"/>
              <a:t>Field-Programmable Gate Arrays (FPGAs)</a:t>
            </a:r>
          </a:p>
        </p:txBody>
      </p:sp>
      <p:sp>
        <p:nvSpPr>
          <p:cNvPr id="1238019" name="Rectangle 3" descr="Rectangle: Click to edit Master text styles&#10;Second level&#10;Third level&#10;Fourth level&#10;Fifth level"/>
          <p:cNvSpPr>
            <a:spLocks noGrp="1" noChangeArrowheads="1"/>
          </p:cNvSpPr>
          <p:nvPr>
            <p:ph idx="4294967295"/>
          </p:nvPr>
        </p:nvSpPr>
        <p:spPr>
          <a:xfrm>
            <a:off x="609600" y="1524000"/>
            <a:ext cx="5943600" cy="4114800"/>
          </a:xfrm>
        </p:spPr>
        <p:txBody>
          <a:bodyPr/>
          <a:lstStyle/>
          <a:p>
            <a:pPr marL="288925" indent="-288925" eaLnBrk="1" hangingPunct="1"/>
            <a:r>
              <a:rPr lang="en-US" sz="2000" smtClean="0"/>
              <a:t>Arrays mass-produced but programmed by customer after fabrication</a:t>
            </a:r>
          </a:p>
          <a:p>
            <a:pPr marL="625475" lvl="1" indent="-222250" eaLnBrk="1" hangingPunct="1"/>
            <a:r>
              <a:rPr lang="en-US" sz="1800" smtClean="0"/>
              <a:t>Can be programmed by loading SRAM bits, or loading FLASH memory</a:t>
            </a:r>
          </a:p>
          <a:p>
            <a:pPr marL="288925" indent="-288925" eaLnBrk="1" hangingPunct="1"/>
            <a:r>
              <a:rPr lang="en-US" sz="2000" smtClean="0"/>
              <a:t>Each cell in array contains a programmable logic function</a:t>
            </a:r>
          </a:p>
          <a:p>
            <a:pPr marL="288925" indent="-288925" eaLnBrk="1" hangingPunct="1"/>
            <a:r>
              <a:rPr lang="en-US" sz="2000" smtClean="0"/>
              <a:t>Array has programmable interconnect between logic functions</a:t>
            </a:r>
          </a:p>
          <a:p>
            <a:pPr marL="288925" indent="-288925" eaLnBrk="1" hangingPunct="1"/>
            <a:r>
              <a:rPr lang="en-US" sz="2000" smtClean="0"/>
              <a:t>Overhead of programmability makes arrays expensive and slow as compared to ASICs </a:t>
            </a:r>
          </a:p>
          <a:p>
            <a:pPr marL="288925" indent="-288925" eaLnBrk="1" hangingPunct="1"/>
            <a:r>
              <a:rPr lang="en-US" sz="2000" smtClean="0"/>
              <a:t>However, much cheaper than an ASIC for small volumes because NRE costs do not include chip development costs (only include programming)</a:t>
            </a:r>
          </a:p>
        </p:txBody>
      </p:sp>
      <p:grpSp>
        <p:nvGrpSpPr>
          <p:cNvPr id="26631" name="Group 4"/>
          <p:cNvGrpSpPr>
            <a:grpSpLocks/>
          </p:cNvGrpSpPr>
          <p:nvPr/>
        </p:nvGrpSpPr>
        <p:grpSpPr bwMode="auto">
          <a:xfrm>
            <a:off x="6629400" y="2305050"/>
            <a:ext cx="2057400" cy="2057400"/>
            <a:chOff x="3984" y="672"/>
            <a:chExt cx="1296" cy="1296"/>
          </a:xfrm>
        </p:grpSpPr>
        <p:sp>
          <p:nvSpPr>
            <p:cNvPr id="26634" name="Rectangle 5"/>
            <p:cNvSpPr>
              <a:spLocks noChangeArrowheads="1"/>
            </p:cNvSpPr>
            <p:nvPr/>
          </p:nvSpPr>
          <p:spPr bwMode="auto">
            <a:xfrm>
              <a:off x="4944" y="1632"/>
              <a:ext cx="336" cy="336"/>
            </a:xfrm>
            <a:prstGeom prst="rect">
              <a:avLst/>
            </a:prstGeom>
            <a:solidFill>
              <a:srgbClr val="FFFFFF"/>
            </a:solidFill>
            <a:ln w="12700">
              <a:solidFill>
                <a:schemeClr val="tx1"/>
              </a:solidFill>
              <a:miter lim="800000"/>
              <a:headEnd/>
              <a:tailEnd/>
            </a:ln>
          </p:spPr>
          <p:txBody>
            <a:bodyPr wrap="none"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26635" name="Rectangle 6"/>
            <p:cNvSpPr>
              <a:spLocks noChangeArrowheads="1"/>
            </p:cNvSpPr>
            <p:nvPr/>
          </p:nvSpPr>
          <p:spPr bwMode="auto">
            <a:xfrm>
              <a:off x="3984" y="1152"/>
              <a:ext cx="336" cy="336"/>
            </a:xfrm>
            <a:prstGeom prst="rect">
              <a:avLst/>
            </a:prstGeom>
            <a:solidFill>
              <a:srgbClr val="FFFFFF"/>
            </a:solidFill>
            <a:ln w="12700">
              <a:solidFill>
                <a:schemeClr val="tx1"/>
              </a:solidFill>
              <a:miter lim="800000"/>
              <a:headEnd/>
              <a:tailEnd/>
            </a:ln>
          </p:spPr>
          <p:txBody>
            <a:bodyPr wrap="none" lIns="91429" tIns="45714" rIns="91429" bIns="45714" anchor="ctr"/>
            <a:lstStyle/>
            <a:p>
              <a:pPr algn="ctr"/>
              <a:endParaRPr lang="en-US" sz="2000">
                <a:latin typeface="Arial" charset="0"/>
              </a:endParaRPr>
            </a:p>
          </p:txBody>
        </p:sp>
        <p:sp>
          <p:nvSpPr>
            <p:cNvPr id="26636" name="AutoShape 7"/>
            <p:cNvSpPr>
              <a:spLocks noChangeArrowheads="1"/>
            </p:cNvSpPr>
            <p:nvPr/>
          </p:nvSpPr>
          <p:spPr bwMode="auto">
            <a:xfrm>
              <a:off x="5040" y="1728"/>
              <a:ext cx="192" cy="192"/>
            </a:xfrm>
            <a:prstGeom prst="flowChartDelay">
              <a:avLst/>
            </a:prstGeom>
            <a:solidFill>
              <a:schemeClr val="bg2"/>
            </a:solidFill>
            <a:ln w="12700">
              <a:solidFill>
                <a:schemeClr val="tx1"/>
              </a:solidFill>
              <a:miter lim="800000"/>
              <a:headEnd/>
              <a:tailEnd/>
            </a:ln>
          </p:spPr>
          <p:txBody>
            <a:bodyPr wrap="none"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26637" name="Rectangle 8"/>
            <p:cNvSpPr>
              <a:spLocks noChangeArrowheads="1"/>
            </p:cNvSpPr>
            <p:nvPr/>
          </p:nvSpPr>
          <p:spPr bwMode="auto">
            <a:xfrm>
              <a:off x="4464" y="1152"/>
              <a:ext cx="336" cy="336"/>
            </a:xfrm>
            <a:prstGeom prst="rect">
              <a:avLst/>
            </a:prstGeom>
            <a:solidFill>
              <a:srgbClr val="FFFFFF"/>
            </a:solidFill>
            <a:ln w="12700">
              <a:solidFill>
                <a:schemeClr val="tx1"/>
              </a:solidFill>
              <a:miter lim="800000"/>
              <a:headEnd/>
              <a:tailEnd/>
            </a:ln>
          </p:spPr>
          <p:txBody>
            <a:bodyPr wrap="none" lIns="91429" tIns="45714" rIns="91429" bIns="45714" anchor="ctr"/>
            <a:lstStyle/>
            <a:p>
              <a:pPr algn="ctr"/>
              <a:endParaRPr lang="en-US" sz="2000">
                <a:latin typeface="Arial" charset="0"/>
              </a:endParaRPr>
            </a:p>
          </p:txBody>
        </p:sp>
        <p:sp>
          <p:nvSpPr>
            <p:cNvPr id="26638" name="Rectangle 9"/>
            <p:cNvSpPr>
              <a:spLocks noChangeArrowheads="1"/>
            </p:cNvSpPr>
            <p:nvPr/>
          </p:nvSpPr>
          <p:spPr bwMode="auto">
            <a:xfrm>
              <a:off x="4944" y="1152"/>
              <a:ext cx="336" cy="336"/>
            </a:xfrm>
            <a:prstGeom prst="rect">
              <a:avLst/>
            </a:prstGeom>
            <a:solidFill>
              <a:srgbClr val="FFFFFF"/>
            </a:solidFill>
            <a:ln w="12700">
              <a:solidFill>
                <a:schemeClr val="tx1"/>
              </a:solidFill>
              <a:miter lim="800000"/>
              <a:headEnd/>
              <a:tailEnd/>
            </a:ln>
          </p:spPr>
          <p:txBody>
            <a:bodyPr wrap="none"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26639" name="Rectangle 10"/>
            <p:cNvSpPr>
              <a:spLocks noChangeArrowheads="1"/>
            </p:cNvSpPr>
            <p:nvPr/>
          </p:nvSpPr>
          <p:spPr bwMode="auto">
            <a:xfrm>
              <a:off x="3984" y="1632"/>
              <a:ext cx="336" cy="336"/>
            </a:xfrm>
            <a:prstGeom prst="rect">
              <a:avLst/>
            </a:prstGeom>
            <a:solidFill>
              <a:srgbClr val="FFFFFF"/>
            </a:solidFill>
            <a:ln w="12700">
              <a:solidFill>
                <a:schemeClr val="tx1"/>
              </a:solidFill>
              <a:miter lim="800000"/>
              <a:headEnd/>
              <a:tailEnd/>
            </a:ln>
          </p:spPr>
          <p:txBody>
            <a:bodyPr wrap="none" lIns="91429" tIns="45714" rIns="91429" bIns="45714" anchor="ctr"/>
            <a:lstStyle/>
            <a:p>
              <a:pPr algn="ctr"/>
              <a:endParaRPr lang="en-US" sz="2000">
                <a:latin typeface="Arial" charset="0"/>
              </a:endParaRPr>
            </a:p>
          </p:txBody>
        </p:sp>
        <p:sp>
          <p:nvSpPr>
            <p:cNvPr id="26640" name="Rectangle 11"/>
            <p:cNvSpPr>
              <a:spLocks noChangeArrowheads="1"/>
            </p:cNvSpPr>
            <p:nvPr/>
          </p:nvSpPr>
          <p:spPr bwMode="auto">
            <a:xfrm>
              <a:off x="4464" y="1632"/>
              <a:ext cx="336" cy="336"/>
            </a:xfrm>
            <a:prstGeom prst="rect">
              <a:avLst/>
            </a:prstGeom>
            <a:solidFill>
              <a:srgbClr val="FFFFFF"/>
            </a:solidFill>
            <a:ln w="12700">
              <a:solidFill>
                <a:schemeClr val="tx1"/>
              </a:solidFill>
              <a:miter lim="800000"/>
              <a:headEnd/>
              <a:tailEnd/>
            </a:ln>
          </p:spPr>
          <p:txBody>
            <a:bodyPr wrap="none"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26641" name="Rectangle 12"/>
            <p:cNvSpPr>
              <a:spLocks noChangeArrowheads="1"/>
            </p:cNvSpPr>
            <p:nvPr/>
          </p:nvSpPr>
          <p:spPr bwMode="auto">
            <a:xfrm>
              <a:off x="3984" y="672"/>
              <a:ext cx="336" cy="336"/>
            </a:xfrm>
            <a:prstGeom prst="rect">
              <a:avLst/>
            </a:prstGeom>
            <a:solidFill>
              <a:srgbClr val="FFFFFF"/>
            </a:solidFill>
            <a:ln w="12700">
              <a:solidFill>
                <a:schemeClr val="tx1"/>
              </a:solidFill>
              <a:miter lim="800000"/>
              <a:headEnd/>
              <a:tailEnd/>
            </a:ln>
          </p:spPr>
          <p:txBody>
            <a:bodyPr wrap="none"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26642" name="Rectangle 13"/>
            <p:cNvSpPr>
              <a:spLocks noChangeArrowheads="1"/>
            </p:cNvSpPr>
            <p:nvPr/>
          </p:nvSpPr>
          <p:spPr bwMode="auto">
            <a:xfrm>
              <a:off x="4464" y="672"/>
              <a:ext cx="336" cy="336"/>
            </a:xfrm>
            <a:prstGeom prst="rect">
              <a:avLst/>
            </a:prstGeom>
            <a:solidFill>
              <a:srgbClr val="FFFFFF"/>
            </a:solidFill>
            <a:ln w="12700">
              <a:solidFill>
                <a:schemeClr val="tx1"/>
              </a:solidFill>
              <a:miter lim="800000"/>
              <a:headEnd/>
              <a:tailEnd/>
            </a:ln>
          </p:spPr>
          <p:txBody>
            <a:bodyPr wrap="none" lIns="91429" tIns="45714" rIns="91429" bIns="45714" anchor="ctr"/>
            <a:lstStyle/>
            <a:p>
              <a:pPr algn="ctr"/>
              <a:endParaRPr lang="en-US" sz="2000">
                <a:latin typeface="Arial" charset="0"/>
              </a:endParaRPr>
            </a:p>
          </p:txBody>
        </p:sp>
        <p:sp>
          <p:nvSpPr>
            <p:cNvPr id="26643" name="Rectangle 14"/>
            <p:cNvSpPr>
              <a:spLocks noChangeArrowheads="1"/>
            </p:cNvSpPr>
            <p:nvPr/>
          </p:nvSpPr>
          <p:spPr bwMode="auto">
            <a:xfrm>
              <a:off x="4944" y="672"/>
              <a:ext cx="336" cy="336"/>
            </a:xfrm>
            <a:prstGeom prst="rect">
              <a:avLst/>
            </a:prstGeom>
            <a:solidFill>
              <a:srgbClr val="FFFFFF"/>
            </a:solidFill>
            <a:ln w="12700">
              <a:solidFill>
                <a:schemeClr val="tx1"/>
              </a:solidFill>
              <a:miter lim="800000"/>
              <a:headEnd/>
              <a:tailEnd/>
            </a:ln>
          </p:spPr>
          <p:txBody>
            <a:bodyPr wrap="none"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26644" name="AutoShape 15"/>
            <p:cNvSpPr>
              <a:spLocks noChangeArrowheads="1"/>
            </p:cNvSpPr>
            <p:nvPr/>
          </p:nvSpPr>
          <p:spPr bwMode="auto">
            <a:xfrm flipH="1">
              <a:off x="4032" y="768"/>
              <a:ext cx="240" cy="192"/>
            </a:xfrm>
            <a:prstGeom prst="flowChartOnlineStorage">
              <a:avLst/>
            </a:prstGeom>
            <a:solidFill>
              <a:schemeClr val="bg2"/>
            </a:solidFill>
            <a:ln w="12700">
              <a:solidFill>
                <a:schemeClr val="tx1"/>
              </a:solidFill>
              <a:miter lim="800000"/>
              <a:headEnd/>
              <a:tailEnd/>
            </a:ln>
          </p:spPr>
          <p:txBody>
            <a:bodyPr wrap="none"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26645" name="Freeform 16"/>
            <p:cNvSpPr>
              <a:spLocks/>
            </p:cNvSpPr>
            <p:nvPr/>
          </p:nvSpPr>
          <p:spPr bwMode="auto">
            <a:xfrm>
              <a:off x="4272" y="864"/>
              <a:ext cx="768" cy="916"/>
            </a:xfrm>
            <a:custGeom>
              <a:avLst/>
              <a:gdLst>
                <a:gd name="T0" fmla="*/ 0 w 768"/>
                <a:gd name="T1" fmla="*/ 0 h 916"/>
                <a:gd name="T2" fmla="*/ 128 w 768"/>
                <a:gd name="T3" fmla="*/ 4 h 916"/>
                <a:gd name="T4" fmla="*/ 132 w 768"/>
                <a:gd name="T5" fmla="*/ 672 h 916"/>
                <a:gd name="T6" fmla="*/ 624 w 768"/>
                <a:gd name="T7" fmla="*/ 668 h 916"/>
                <a:gd name="T8" fmla="*/ 624 w 768"/>
                <a:gd name="T9" fmla="*/ 912 h 916"/>
                <a:gd name="T10" fmla="*/ 768 w 768"/>
                <a:gd name="T11" fmla="*/ 916 h 916"/>
                <a:gd name="T12" fmla="*/ 0 60000 65536"/>
                <a:gd name="T13" fmla="*/ 0 60000 65536"/>
                <a:gd name="T14" fmla="*/ 0 60000 65536"/>
                <a:gd name="T15" fmla="*/ 0 60000 65536"/>
                <a:gd name="T16" fmla="*/ 0 60000 65536"/>
                <a:gd name="T17" fmla="*/ 0 60000 65536"/>
                <a:gd name="T18" fmla="*/ 0 w 768"/>
                <a:gd name="T19" fmla="*/ 0 h 916"/>
                <a:gd name="T20" fmla="*/ 768 w 768"/>
                <a:gd name="T21" fmla="*/ 916 h 916"/>
              </a:gdLst>
              <a:ahLst/>
              <a:cxnLst>
                <a:cxn ang="T12">
                  <a:pos x="T0" y="T1"/>
                </a:cxn>
                <a:cxn ang="T13">
                  <a:pos x="T2" y="T3"/>
                </a:cxn>
                <a:cxn ang="T14">
                  <a:pos x="T4" y="T5"/>
                </a:cxn>
                <a:cxn ang="T15">
                  <a:pos x="T6" y="T7"/>
                </a:cxn>
                <a:cxn ang="T16">
                  <a:pos x="T8" y="T9"/>
                </a:cxn>
                <a:cxn ang="T17">
                  <a:pos x="T10" y="T11"/>
                </a:cxn>
              </a:cxnLst>
              <a:rect l="T18" t="T19" r="T20" b="T21"/>
              <a:pathLst>
                <a:path w="768" h="916">
                  <a:moveTo>
                    <a:pt x="0" y="0"/>
                  </a:moveTo>
                  <a:lnTo>
                    <a:pt x="128" y="4"/>
                  </a:lnTo>
                  <a:lnTo>
                    <a:pt x="132" y="672"/>
                  </a:lnTo>
                  <a:lnTo>
                    <a:pt x="624" y="668"/>
                  </a:lnTo>
                  <a:lnTo>
                    <a:pt x="624" y="912"/>
                  </a:lnTo>
                  <a:lnTo>
                    <a:pt x="768" y="916"/>
                  </a:lnTo>
                </a:path>
              </a:pathLst>
            </a:custGeom>
            <a:noFill/>
            <a:ln w="28575" cap="flat" cmpd="sng">
              <a:solidFill>
                <a:schemeClr val="tx1"/>
              </a:solidFill>
              <a:prstDash val="solid"/>
              <a:round/>
              <a:headEnd/>
              <a:tailEnd/>
            </a:ln>
          </p:spPr>
          <p:txBody>
            <a:bodyPr wrap="none" anchor="ctr"/>
            <a:lstStyle/>
            <a:p>
              <a:endParaRPr lang="en-US"/>
            </a:p>
          </p:txBody>
        </p:sp>
        <p:sp>
          <p:nvSpPr>
            <p:cNvPr id="26646" name="AutoShape 17"/>
            <p:cNvSpPr>
              <a:spLocks noChangeArrowheads="1"/>
            </p:cNvSpPr>
            <p:nvPr/>
          </p:nvSpPr>
          <p:spPr bwMode="auto">
            <a:xfrm flipH="1">
              <a:off x="4512" y="1728"/>
              <a:ext cx="240" cy="192"/>
            </a:xfrm>
            <a:prstGeom prst="flowChartOnlineStorage">
              <a:avLst/>
            </a:prstGeom>
            <a:solidFill>
              <a:schemeClr val="bg2"/>
            </a:solidFill>
            <a:ln w="12700">
              <a:solidFill>
                <a:schemeClr val="tx1"/>
              </a:solidFill>
              <a:miter lim="800000"/>
              <a:headEnd/>
              <a:tailEnd/>
            </a:ln>
          </p:spPr>
          <p:txBody>
            <a:bodyPr wrap="none" anchor="ct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26647" name="Line 18"/>
            <p:cNvSpPr>
              <a:spLocks noChangeShapeType="1"/>
            </p:cNvSpPr>
            <p:nvPr/>
          </p:nvSpPr>
          <p:spPr bwMode="auto">
            <a:xfrm>
              <a:off x="4752" y="1824"/>
              <a:ext cx="288" cy="1"/>
            </a:xfrm>
            <a:prstGeom prst="line">
              <a:avLst/>
            </a:prstGeom>
            <a:noFill/>
            <a:ln w="28575">
              <a:solidFill>
                <a:schemeClr val="tx1"/>
              </a:solidFill>
              <a:round/>
              <a:headEnd/>
              <a:tailEnd/>
            </a:ln>
          </p:spPr>
          <p:txBody>
            <a:bodyPr wrap="none" anchor="ctr"/>
            <a:lstStyle/>
            <a:p>
              <a:endParaRPr lang="en-US"/>
            </a:p>
          </p:txBody>
        </p:sp>
      </p:grpSp>
      <p:sp>
        <p:nvSpPr>
          <p:cNvPr id="1238036" name="Line 20"/>
          <p:cNvSpPr>
            <a:spLocks noChangeShapeType="1"/>
          </p:cNvSpPr>
          <p:nvPr/>
        </p:nvSpPr>
        <p:spPr bwMode="auto">
          <a:xfrm flipV="1">
            <a:off x="4724400" y="2667000"/>
            <a:ext cx="1905000" cy="685800"/>
          </a:xfrm>
          <a:prstGeom prst="line">
            <a:avLst/>
          </a:prstGeom>
          <a:noFill/>
          <a:ln w="9525">
            <a:solidFill>
              <a:srgbClr val="FF0000"/>
            </a:solidFill>
            <a:round/>
            <a:headEnd/>
            <a:tailEnd type="triangle" w="med" len="med"/>
          </a:ln>
        </p:spPr>
        <p:txBody>
          <a:bodyPr wrap="none" anchor="ctr"/>
          <a:lstStyle/>
          <a:p>
            <a:endParaRPr lang="en-US"/>
          </a:p>
        </p:txBody>
      </p:sp>
      <p:sp>
        <p:nvSpPr>
          <p:cNvPr id="1238037" name="Line 21"/>
          <p:cNvSpPr>
            <a:spLocks noChangeShapeType="1"/>
          </p:cNvSpPr>
          <p:nvPr/>
        </p:nvSpPr>
        <p:spPr bwMode="auto">
          <a:xfrm flipV="1">
            <a:off x="5943600" y="3657600"/>
            <a:ext cx="1295400" cy="304800"/>
          </a:xfrm>
          <a:prstGeom prst="line">
            <a:avLst/>
          </a:prstGeom>
          <a:noFill/>
          <a:ln w="9525">
            <a:solidFill>
              <a:srgbClr val="FF0000"/>
            </a:solidFill>
            <a:round/>
            <a:headEnd/>
            <a:tailEnd type="triangle" w="med" len="med"/>
          </a:ln>
        </p:spPr>
        <p:txBody>
          <a:bodyPr wrap="none" anchor="ctr"/>
          <a:lstStyle/>
          <a:p>
            <a:endParaRPr lang="en-US"/>
          </a:p>
        </p:txBody>
      </p:sp>
      <p:sp>
        <p:nvSpPr>
          <p:cNvPr id="24" name="Date Placeholder 23"/>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380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80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8019">
                                            <p:txEl>
                                              <p:pRg st="2" end="2"/>
                                            </p:txEl>
                                          </p:spTgt>
                                        </p:tgtEl>
                                        <p:attrNameLst>
                                          <p:attrName>style.visibility</p:attrName>
                                        </p:attrNameLst>
                                      </p:cBhvr>
                                      <p:to>
                                        <p:strVal val="visible"/>
                                      </p:to>
                                    </p:set>
                                  </p:childTnLst>
                                </p:cTn>
                              </p:par>
                              <p:par>
                                <p:cTn id="13" presetID="22" presetClass="entr" presetSubtype="4" fill="hold" grpId="0" nodeType="withEffect">
                                  <p:stCondLst>
                                    <p:cond delay="0"/>
                                  </p:stCondLst>
                                  <p:childTnLst>
                                    <p:set>
                                      <p:cBhvr>
                                        <p:cTn id="14" dur="1" fill="hold">
                                          <p:stCondLst>
                                            <p:cond delay="0"/>
                                          </p:stCondLst>
                                        </p:cTn>
                                        <p:tgtEl>
                                          <p:spTgt spid="1238036"/>
                                        </p:tgtEl>
                                        <p:attrNameLst>
                                          <p:attrName>style.visibility</p:attrName>
                                        </p:attrNameLst>
                                      </p:cBhvr>
                                      <p:to>
                                        <p:strVal val="visible"/>
                                      </p:to>
                                    </p:set>
                                    <p:animEffect transition="in" filter="wipe(down)">
                                      <p:cBhvr>
                                        <p:cTn id="15" dur="500"/>
                                        <p:tgtEl>
                                          <p:spTgt spid="123803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38019">
                                            <p:txEl>
                                              <p:pRg st="3" end="3"/>
                                            </p:txEl>
                                          </p:spTgt>
                                        </p:tgtEl>
                                        <p:attrNameLst>
                                          <p:attrName>style.visibility</p:attrName>
                                        </p:attrNameLst>
                                      </p:cBhvr>
                                      <p:to>
                                        <p:strVal val="visible"/>
                                      </p:to>
                                    </p:set>
                                  </p:childTnLst>
                                </p:cTn>
                              </p:par>
                              <p:par>
                                <p:cTn id="20" presetID="22" presetClass="entr" presetSubtype="4" fill="hold" grpId="0" nodeType="withEffect">
                                  <p:stCondLst>
                                    <p:cond delay="0"/>
                                  </p:stCondLst>
                                  <p:childTnLst>
                                    <p:set>
                                      <p:cBhvr>
                                        <p:cTn id="21" dur="1" fill="hold">
                                          <p:stCondLst>
                                            <p:cond delay="0"/>
                                          </p:stCondLst>
                                        </p:cTn>
                                        <p:tgtEl>
                                          <p:spTgt spid="1238037"/>
                                        </p:tgtEl>
                                        <p:attrNameLst>
                                          <p:attrName>style.visibility</p:attrName>
                                        </p:attrNameLst>
                                      </p:cBhvr>
                                      <p:to>
                                        <p:strVal val="visible"/>
                                      </p:to>
                                    </p:set>
                                    <p:animEffect transition="in" filter="wipe(down)">
                                      <p:cBhvr>
                                        <p:cTn id="22" dur="500"/>
                                        <p:tgtEl>
                                          <p:spTgt spid="123803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801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80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8019" grpId="0" build="p"/>
      <p:bldP spid="1238036" grpId="0" animBg="1"/>
      <p:bldP spid="12380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0"/>
          </p:nvPr>
        </p:nvSpPr>
        <p:spPr>
          <a:noFill/>
        </p:spPr>
        <p:txBody>
          <a:bodyPr/>
          <a:lstStyle/>
          <a:p>
            <a:r>
              <a:rPr lang="en-US"/>
              <a:t>L01-</a:t>
            </a:r>
            <a:fld id="{15DD3938-198F-4F14-B074-6583A2A38BDF}" type="slidenum">
              <a:rPr lang="en-US"/>
              <a:pPr/>
              <a:t>25</a:t>
            </a:fld>
            <a:endParaRPr lang="en-US"/>
          </a:p>
        </p:txBody>
      </p:sp>
      <p:sp>
        <p:nvSpPr>
          <p:cNvPr id="27652" name="Footer Placeholder 3"/>
          <p:cNvSpPr>
            <a:spLocks noGrp="1"/>
          </p:cNvSpPr>
          <p:nvPr>
            <p:ph type="ftr" sz="quarter" idx="12"/>
          </p:nvPr>
        </p:nvSpPr>
        <p:spPr>
          <a:noFill/>
        </p:spPr>
        <p:txBody>
          <a:bodyPr/>
          <a:lstStyle/>
          <a:p>
            <a:r>
              <a:rPr lang="en-US"/>
              <a:t>http://csg.csail.mit.edu/6.375</a:t>
            </a:r>
          </a:p>
        </p:txBody>
      </p:sp>
      <p:sp>
        <p:nvSpPr>
          <p:cNvPr id="27653" name="Rectangle 2"/>
          <p:cNvSpPr>
            <a:spLocks noGrp="1" noChangeArrowheads="1"/>
          </p:cNvSpPr>
          <p:nvPr>
            <p:ph type="title" idx="4294967295"/>
          </p:nvPr>
        </p:nvSpPr>
        <p:spPr/>
        <p:txBody>
          <a:bodyPr/>
          <a:lstStyle/>
          <a:p>
            <a:pPr eaLnBrk="1" hangingPunct="1"/>
            <a:r>
              <a:rPr lang="en-US" sz="3600" smtClean="0"/>
              <a:t>FPGA Pros and Cons</a:t>
            </a:r>
          </a:p>
        </p:txBody>
      </p:sp>
      <p:sp>
        <p:nvSpPr>
          <p:cNvPr id="27654" name="Rectangle 3" descr="Rectangle: Click to edit Master text styles&#10;Second level&#10;Third level&#10;Fourth level&#10;Fifth level"/>
          <p:cNvSpPr>
            <a:spLocks noGrp="1" noChangeArrowheads="1"/>
          </p:cNvSpPr>
          <p:nvPr>
            <p:ph idx="4294967295"/>
          </p:nvPr>
        </p:nvSpPr>
        <p:spPr>
          <a:xfrm>
            <a:off x="685800" y="1600200"/>
            <a:ext cx="5257800" cy="4114800"/>
          </a:xfrm>
        </p:spPr>
        <p:txBody>
          <a:bodyPr/>
          <a:lstStyle/>
          <a:p>
            <a:pPr eaLnBrk="1" hangingPunct="1">
              <a:buFont typeface="Wingdings" pitchFamily="-96" charset="2"/>
              <a:buNone/>
            </a:pPr>
            <a:r>
              <a:rPr lang="en-US" sz="2400" smtClean="0"/>
              <a:t>Advantages</a:t>
            </a:r>
          </a:p>
          <a:p>
            <a:pPr lvl="1" eaLnBrk="1" hangingPunct="1"/>
            <a:r>
              <a:rPr lang="en-US" sz="2000" smtClean="0"/>
              <a:t>Dramatically reduce the cost of errors</a:t>
            </a:r>
          </a:p>
          <a:p>
            <a:pPr lvl="1" eaLnBrk="1" hangingPunct="1"/>
            <a:r>
              <a:rPr lang="en-US" sz="2000" smtClean="0"/>
              <a:t>Little physical design work</a:t>
            </a:r>
          </a:p>
          <a:p>
            <a:pPr lvl="1" eaLnBrk="1" hangingPunct="1"/>
            <a:r>
              <a:rPr lang="en-US" sz="2000" smtClean="0"/>
              <a:t>Remove the reticle costs from each design</a:t>
            </a:r>
          </a:p>
        </p:txBody>
      </p:sp>
      <p:pic>
        <p:nvPicPr>
          <p:cNvPr id="27655" name="Picture 5" descr="getasset"/>
          <p:cNvPicPr>
            <a:picLocks noChangeAspect="1" noChangeArrowheads="1"/>
          </p:cNvPicPr>
          <p:nvPr/>
        </p:nvPicPr>
        <p:blipFill>
          <a:blip r:embed="rId3" cstate="print"/>
          <a:srcRect/>
          <a:stretch>
            <a:fillRect/>
          </a:stretch>
        </p:blipFill>
        <p:spPr bwMode="auto">
          <a:xfrm>
            <a:off x="6080125" y="1636713"/>
            <a:ext cx="2379663" cy="2379662"/>
          </a:xfrm>
          <a:prstGeom prst="rect">
            <a:avLst/>
          </a:prstGeom>
          <a:noFill/>
          <a:ln w="9525">
            <a:noFill/>
            <a:miter lim="800000"/>
            <a:headEnd/>
            <a:tailEnd/>
          </a:ln>
        </p:spPr>
      </p:pic>
      <p:sp>
        <p:nvSpPr>
          <p:cNvPr id="1267718" name="Rectangle 6"/>
          <p:cNvSpPr>
            <a:spLocks noChangeArrowheads="1"/>
          </p:cNvSpPr>
          <p:nvPr/>
        </p:nvSpPr>
        <p:spPr bwMode="auto">
          <a:xfrm>
            <a:off x="762000" y="4191000"/>
            <a:ext cx="7721600" cy="2178050"/>
          </a:xfrm>
          <a:prstGeom prst="rect">
            <a:avLst/>
          </a:prstGeom>
          <a:noFill/>
          <a:ln w="12700">
            <a:noFill/>
            <a:miter lim="800000"/>
            <a:headEnd/>
            <a:tailEnd/>
          </a:ln>
        </p:spPr>
        <p:txBody>
          <a:bodyPr lIns="0" tIns="0" rIns="0" bIns="0"/>
          <a:lstStyle/>
          <a:p>
            <a:pPr marL="342900" indent="-342900" eaLnBrk="1" hangingPunct="1">
              <a:spcBef>
                <a:spcPct val="20000"/>
              </a:spcBef>
              <a:buClr>
                <a:schemeClr val="hlink"/>
              </a:buClr>
              <a:buSzPct val="110000"/>
              <a:buFont typeface="Wingdings" pitchFamily="-96" charset="2"/>
              <a:buNone/>
            </a:pPr>
            <a:r>
              <a:rPr lang="en-US" sz="2400"/>
              <a:t>Disadvantages (as compared to an ASIC)</a:t>
            </a:r>
          </a:p>
          <a:p>
            <a:pPr marL="342900" indent="-342900" eaLnBrk="1" hangingPunct="1">
              <a:spcBef>
                <a:spcPct val="20000"/>
              </a:spcBef>
              <a:buClr>
                <a:schemeClr val="hlink"/>
              </a:buClr>
              <a:buSzPct val="110000"/>
              <a:buFont typeface="Wingdings" pitchFamily="-96" charset="2"/>
              <a:buNone/>
            </a:pPr>
            <a:r>
              <a:rPr lang="en-US" b="1" i="1"/>
              <a:t>					</a:t>
            </a:r>
            <a:r>
              <a:rPr lang="en-US" i="1"/>
              <a:t>[Kuon &amp; Rose, FPGA2006]</a:t>
            </a:r>
          </a:p>
          <a:p>
            <a:pPr marL="742950" lvl="1" indent="-285750" eaLnBrk="1" hangingPunct="1">
              <a:spcBef>
                <a:spcPct val="20000"/>
              </a:spcBef>
              <a:buClr>
                <a:schemeClr val="tx1"/>
              </a:buClr>
              <a:buSzPct val="60000"/>
              <a:buFont typeface="Wingdings" pitchFamily="-96" charset="2"/>
              <a:buChar char="n"/>
            </a:pPr>
            <a:r>
              <a:rPr lang="en-US" sz="2000"/>
              <a:t>Switching power around ~12X worse</a:t>
            </a:r>
          </a:p>
          <a:p>
            <a:pPr marL="742950" lvl="1" indent="-285750" eaLnBrk="1" hangingPunct="1">
              <a:spcBef>
                <a:spcPct val="20000"/>
              </a:spcBef>
              <a:buClr>
                <a:schemeClr val="tx1"/>
              </a:buClr>
              <a:buSzPct val="60000"/>
              <a:buFont typeface="Wingdings" pitchFamily="-96" charset="2"/>
              <a:buChar char="n"/>
            </a:pPr>
            <a:r>
              <a:rPr lang="en-US" sz="2000"/>
              <a:t>Performance up 3-4X worse</a:t>
            </a:r>
          </a:p>
          <a:p>
            <a:pPr marL="742950" lvl="1" indent="-285750" eaLnBrk="1" hangingPunct="1">
              <a:spcBef>
                <a:spcPct val="20000"/>
              </a:spcBef>
              <a:buClr>
                <a:schemeClr val="tx1"/>
              </a:buClr>
              <a:buSzPct val="60000"/>
              <a:buFont typeface="Wingdings" pitchFamily="-96" charset="2"/>
              <a:buChar char="n"/>
            </a:pPr>
            <a:r>
              <a:rPr lang="en-US" sz="2000"/>
              <a:t>Area 20-40X greater</a:t>
            </a:r>
          </a:p>
        </p:txBody>
      </p:sp>
      <p:sp>
        <p:nvSpPr>
          <p:cNvPr id="1267719" name="Text Box 7"/>
          <p:cNvSpPr txBox="1">
            <a:spLocks noChangeArrowheads="1"/>
          </p:cNvSpPr>
          <p:nvPr/>
        </p:nvSpPr>
        <p:spPr bwMode="auto">
          <a:xfrm>
            <a:off x="6059488" y="5375275"/>
            <a:ext cx="2743200" cy="1006475"/>
          </a:xfrm>
          <a:prstGeom prst="rect">
            <a:avLst/>
          </a:prstGeom>
          <a:solidFill>
            <a:schemeClr val="tx1"/>
          </a:solidFill>
          <a:ln w="9525">
            <a:noFill/>
            <a:miter lim="800000"/>
            <a:headEnd/>
            <a:tailEnd/>
          </a:ln>
        </p:spPr>
        <p:txBody>
          <a:bodyPr>
            <a:spAutoFit/>
          </a:bodyPr>
          <a:lstStyle/>
          <a:p>
            <a:pPr eaLnBrk="1" hangingPunct="1">
              <a:spcBef>
                <a:spcPct val="20000"/>
              </a:spcBef>
              <a:buClr>
                <a:schemeClr val="hlink"/>
              </a:buClr>
              <a:buSzPct val="110000"/>
              <a:buFont typeface="Wingdings" pitchFamily="-96" charset="2"/>
              <a:buNone/>
            </a:pPr>
            <a:r>
              <a:rPr lang="en-US" sz="2000">
                <a:solidFill>
                  <a:srgbClr val="DFBD2D"/>
                </a:solidFill>
              </a:rPr>
              <a:t>Still requires tremendous design effort at RTL level</a:t>
            </a:r>
          </a:p>
        </p:txBody>
      </p:sp>
      <p:sp>
        <p:nvSpPr>
          <p:cNvPr id="10" name="Date Placeholder 9"/>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77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77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7718" grpId="0" autoUpdateAnimBg="0"/>
      <p:bldP spid="12677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0"/>
          </p:nvPr>
        </p:nvSpPr>
        <p:spPr>
          <a:noFill/>
        </p:spPr>
        <p:txBody>
          <a:bodyPr/>
          <a:lstStyle/>
          <a:p>
            <a:r>
              <a:rPr lang="en-US"/>
              <a:t>L01-</a:t>
            </a:r>
            <a:fld id="{08895E4F-2AEE-41EB-B960-D7F62BA9D676}" type="slidenum">
              <a:rPr lang="en-US"/>
              <a:pPr/>
              <a:t>26</a:t>
            </a:fld>
            <a:endParaRPr lang="en-US"/>
          </a:p>
        </p:txBody>
      </p:sp>
      <p:sp>
        <p:nvSpPr>
          <p:cNvPr id="28676" name="Footer Placeholder 3"/>
          <p:cNvSpPr>
            <a:spLocks noGrp="1"/>
          </p:cNvSpPr>
          <p:nvPr>
            <p:ph type="ftr" sz="quarter" idx="12"/>
          </p:nvPr>
        </p:nvSpPr>
        <p:spPr>
          <a:noFill/>
        </p:spPr>
        <p:txBody>
          <a:bodyPr/>
          <a:lstStyle/>
          <a:p>
            <a:r>
              <a:rPr lang="en-US"/>
              <a:t>http://csg.csail.mit.edu/6.375</a:t>
            </a:r>
          </a:p>
        </p:txBody>
      </p:sp>
      <p:sp>
        <p:nvSpPr>
          <p:cNvPr id="28677" name="Rectangle 2"/>
          <p:cNvSpPr>
            <a:spLocks noGrp="1" noChangeArrowheads="1"/>
          </p:cNvSpPr>
          <p:nvPr>
            <p:ph type="title" idx="4294967295"/>
          </p:nvPr>
        </p:nvSpPr>
        <p:spPr/>
        <p:txBody>
          <a:bodyPr/>
          <a:lstStyle/>
          <a:p>
            <a:pPr eaLnBrk="1" hangingPunct="1"/>
            <a:r>
              <a:rPr lang="en-US" sz="3600" smtClean="0"/>
              <a:t>The new opportunity</a:t>
            </a:r>
          </a:p>
        </p:txBody>
      </p:sp>
      <p:sp>
        <p:nvSpPr>
          <p:cNvPr id="1424387" name="Rectangle 3" descr="Rectangle: Click to edit Master text styles&#10;Second level&#10;Third level&#10;Fourth level&#10;Fifth level"/>
          <p:cNvSpPr>
            <a:spLocks noGrp="1" noChangeArrowheads="1"/>
          </p:cNvSpPr>
          <p:nvPr>
            <p:ph idx="4294967295"/>
          </p:nvPr>
        </p:nvSpPr>
        <p:spPr/>
        <p:txBody>
          <a:bodyPr/>
          <a:lstStyle/>
          <a:p>
            <a:pPr eaLnBrk="1" hangingPunct="1"/>
            <a:r>
              <a:rPr lang="en-US" sz="2800" smtClean="0"/>
              <a:t>“Big” FPGAs have become widely available </a:t>
            </a:r>
          </a:p>
          <a:p>
            <a:pPr lvl="1" eaLnBrk="1" hangingPunct="1"/>
            <a:r>
              <a:rPr lang="en-US" sz="2400" smtClean="0"/>
              <a:t>A multicore can be emulated on one FPGA</a:t>
            </a:r>
          </a:p>
          <a:p>
            <a:pPr lvl="1" eaLnBrk="1" hangingPunct="1"/>
            <a:r>
              <a:rPr lang="en-US" sz="2400" smtClean="0"/>
              <a:t>but the programming model is RTL and not too many people design hardware</a:t>
            </a:r>
          </a:p>
          <a:p>
            <a:pPr eaLnBrk="1" hangingPunct="1"/>
            <a:r>
              <a:rPr lang="en-US" sz="2800" smtClean="0"/>
              <a:t>Enable the use of FPGAs via Bluespec</a:t>
            </a:r>
          </a:p>
        </p:txBody>
      </p:sp>
      <p:sp>
        <p:nvSpPr>
          <p:cNvPr id="7" name="Date Placeholder 6"/>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24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24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24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4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438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0"/>
          </p:nvPr>
        </p:nvSpPr>
        <p:spPr>
          <a:noFill/>
        </p:spPr>
        <p:txBody>
          <a:bodyPr/>
          <a:lstStyle/>
          <a:p>
            <a:r>
              <a:rPr lang="en-US"/>
              <a:t>L01-</a:t>
            </a:r>
            <a:fld id="{D108B443-183D-42F0-8FAD-143BE6BD0D72}" type="slidenum">
              <a:rPr lang="en-US"/>
              <a:pPr/>
              <a:t>27</a:t>
            </a:fld>
            <a:endParaRPr lang="en-US"/>
          </a:p>
        </p:txBody>
      </p:sp>
      <p:sp>
        <p:nvSpPr>
          <p:cNvPr id="29700" name="Footer Placeholder 3"/>
          <p:cNvSpPr>
            <a:spLocks noGrp="1"/>
          </p:cNvSpPr>
          <p:nvPr>
            <p:ph type="ftr" sz="quarter" idx="12"/>
          </p:nvPr>
        </p:nvSpPr>
        <p:spPr>
          <a:noFill/>
        </p:spPr>
        <p:txBody>
          <a:bodyPr/>
          <a:lstStyle/>
          <a:p>
            <a:r>
              <a:rPr lang="en-US"/>
              <a:t>http://csg.csail.mit.edu/6.375</a:t>
            </a:r>
          </a:p>
        </p:txBody>
      </p:sp>
      <p:sp>
        <p:nvSpPr>
          <p:cNvPr id="29701" name="Rectangle 4"/>
          <p:cNvSpPr>
            <a:spLocks noGrp="1" noChangeArrowheads="1"/>
          </p:cNvSpPr>
          <p:nvPr>
            <p:ph type="ctrTitle" idx="4294967295"/>
          </p:nvPr>
        </p:nvSpPr>
        <p:spPr>
          <a:xfrm>
            <a:off x="990600" y="1600200"/>
            <a:ext cx="7772400" cy="1447800"/>
          </a:xfrm>
        </p:spPr>
        <p:txBody>
          <a:bodyPr/>
          <a:lstStyle/>
          <a:p>
            <a:pPr eaLnBrk="1" hangingPunct="1"/>
            <a:r>
              <a:rPr lang="en-US" sz="3200" smtClean="0"/>
              <a:t>Fun: Design systems that you never thought you would design in a course</a:t>
            </a:r>
          </a:p>
        </p:txBody>
      </p:sp>
      <p:sp>
        <p:nvSpPr>
          <p:cNvPr id="29702" name="Subtitle 6" descr="Rectangle: Click to edit Master text styles&#10;Second level&#10;Third level&#10;Fourth level&#10;Fifth level"/>
          <p:cNvSpPr>
            <a:spLocks noGrp="1"/>
          </p:cNvSpPr>
          <p:nvPr>
            <p:ph type="subTitle" idx="4294967295"/>
          </p:nvPr>
        </p:nvSpPr>
        <p:spPr>
          <a:xfrm>
            <a:off x="990600" y="3309938"/>
            <a:ext cx="6400800" cy="1752600"/>
          </a:xfrm>
        </p:spPr>
        <p:txBody>
          <a:bodyPr/>
          <a:lstStyle/>
          <a:p>
            <a:pPr marL="0" indent="0" eaLnBrk="1" hangingPunct="1">
              <a:buFont typeface="Wingdings" pitchFamily="-96" charset="2"/>
              <a:buNone/>
            </a:pPr>
            <a:endParaRPr lang="en-US" smtClean="0"/>
          </a:p>
        </p:txBody>
      </p:sp>
      <p:sp>
        <p:nvSpPr>
          <p:cNvPr id="7" name="Date Placeholder 6"/>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0"/>
          </p:nvPr>
        </p:nvSpPr>
        <p:spPr>
          <a:noFill/>
        </p:spPr>
        <p:txBody>
          <a:bodyPr/>
          <a:lstStyle/>
          <a:p>
            <a:r>
              <a:rPr lang="en-US"/>
              <a:t>L01-</a:t>
            </a:r>
            <a:fld id="{C1B31C34-E7A6-4846-A562-60C763774F93}" type="slidenum">
              <a:rPr lang="en-US"/>
              <a:pPr/>
              <a:t>28</a:t>
            </a:fld>
            <a:endParaRPr lang="en-US"/>
          </a:p>
        </p:txBody>
      </p:sp>
      <p:sp>
        <p:nvSpPr>
          <p:cNvPr id="30724" name="Footer Placeholder 3"/>
          <p:cNvSpPr>
            <a:spLocks noGrp="1"/>
          </p:cNvSpPr>
          <p:nvPr>
            <p:ph type="ftr" sz="quarter" idx="12"/>
          </p:nvPr>
        </p:nvSpPr>
        <p:spPr>
          <a:noFill/>
        </p:spPr>
        <p:txBody>
          <a:bodyPr/>
          <a:lstStyle/>
          <a:p>
            <a:r>
              <a:rPr lang="en-US"/>
              <a:t>http://csg.csail.mit.edu/6.375</a:t>
            </a:r>
          </a:p>
        </p:txBody>
      </p:sp>
      <p:sp>
        <p:nvSpPr>
          <p:cNvPr id="30725" name="Rectangle 2"/>
          <p:cNvSpPr>
            <a:spLocks noGrp="1" noChangeArrowheads="1"/>
          </p:cNvSpPr>
          <p:nvPr>
            <p:ph type="title" idx="4294967295"/>
          </p:nvPr>
        </p:nvSpPr>
        <p:spPr/>
        <p:txBody>
          <a:bodyPr/>
          <a:lstStyle/>
          <a:p>
            <a:pPr eaLnBrk="1" hangingPunct="1"/>
            <a:r>
              <a:rPr lang="en-US" smtClean="0"/>
              <a:t>Some Bluespec/FPGA projects at MIT</a:t>
            </a:r>
          </a:p>
        </p:txBody>
      </p:sp>
      <p:sp>
        <p:nvSpPr>
          <p:cNvPr id="30726" name="Rectangle 3" descr="Rectangle: Click to edit Master text styles&#10;Second level&#10;Third level&#10;Fourth level&#10;Fifth level"/>
          <p:cNvSpPr>
            <a:spLocks noGrp="1" noChangeArrowheads="1"/>
          </p:cNvSpPr>
          <p:nvPr>
            <p:ph type="body" idx="4294967295"/>
          </p:nvPr>
        </p:nvSpPr>
        <p:spPr>
          <a:xfrm>
            <a:off x="838200" y="1600200"/>
            <a:ext cx="7772400" cy="4648200"/>
          </a:xfrm>
        </p:spPr>
        <p:txBody>
          <a:bodyPr/>
          <a:lstStyle/>
          <a:p>
            <a:pPr eaLnBrk="1" hangingPunct="1">
              <a:lnSpc>
                <a:spcPct val="90000"/>
              </a:lnSpc>
            </a:pPr>
            <a:r>
              <a:rPr lang="en-US" sz="2800" dirty="0" smtClean="0"/>
              <a:t>Video decoder – H.264</a:t>
            </a:r>
          </a:p>
          <a:p>
            <a:pPr lvl="1" eaLnBrk="1" hangingPunct="1">
              <a:lnSpc>
                <a:spcPct val="90000"/>
              </a:lnSpc>
            </a:pPr>
            <a:endParaRPr lang="en-US" sz="2400" dirty="0" smtClean="0"/>
          </a:p>
          <a:p>
            <a:pPr eaLnBrk="1" hangingPunct="1">
              <a:lnSpc>
                <a:spcPct val="90000"/>
              </a:lnSpc>
            </a:pPr>
            <a:r>
              <a:rPr lang="en-US" sz="2800" dirty="0" err="1" smtClean="0"/>
              <a:t>AirBlue</a:t>
            </a:r>
            <a:r>
              <a:rPr lang="en-US" sz="2800" dirty="0" smtClean="0"/>
              <a:t> – A new platform to experiment with cross-layer wireless protocols</a:t>
            </a:r>
          </a:p>
          <a:p>
            <a:pPr lvl="1" eaLnBrk="1" hangingPunct="1">
              <a:lnSpc>
                <a:spcPct val="90000"/>
              </a:lnSpc>
            </a:pPr>
            <a:endParaRPr lang="en-US" sz="2400" dirty="0" smtClean="0"/>
          </a:p>
          <a:p>
            <a:pPr eaLnBrk="1" hangingPunct="1">
              <a:lnSpc>
                <a:spcPct val="90000"/>
              </a:lnSpc>
            </a:pPr>
            <a:r>
              <a:rPr lang="en-US" sz="2800" dirty="0" smtClean="0"/>
              <a:t>Cycle-accurate performance models</a:t>
            </a:r>
          </a:p>
          <a:p>
            <a:pPr lvl="1" eaLnBrk="1" hangingPunct="1">
              <a:lnSpc>
                <a:spcPct val="90000"/>
              </a:lnSpc>
            </a:pPr>
            <a:r>
              <a:rPr lang="en-US" sz="2400" dirty="0" smtClean="0"/>
              <a:t>Intel’s </a:t>
            </a:r>
            <a:r>
              <a:rPr lang="en-US" sz="2400" dirty="0" err="1" smtClean="0"/>
              <a:t>Hasim</a:t>
            </a:r>
            <a:endParaRPr lang="en-US" sz="2400" dirty="0" smtClean="0"/>
          </a:p>
          <a:p>
            <a:pPr lvl="1" eaLnBrk="1" hangingPunct="1">
              <a:lnSpc>
                <a:spcPct val="90000"/>
              </a:lnSpc>
            </a:pPr>
            <a:r>
              <a:rPr lang="en-US" sz="2400" dirty="0" smtClean="0"/>
              <a:t>IBM’s PowerPC</a:t>
            </a:r>
          </a:p>
          <a:p>
            <a:pPr lvl="1" eaLnBrk="1" hangingPunct="1">
              <a:lnSpc>
                <a:spcPct val="90000"/>
              </a:lnSpc>
              <a:buFont typeface="Wingdings" pitchFamily="-96" charset="2"/>
              <a:buNone/>
            </a:pPr>
            <a:endParaRPr lang="en-US" sz="2400" dirty="0" smtClean="0"/>
          </a:p>
          <a:p>
            <a:pPr eaLnBrk="1" hangingPunct="1">
              <a:lnSpc>
                <a:spcPct val="90000"/>
              </a:lnSpc>
            </a:pPr>
            <a:r>
              <a:rPr lang="en-US" sz="2800" dirty="0" smtClean="0"/>
              <a:t>Hardware software co-generation</a:t>
            </a:r>
          </a:p>
        </p:txBody>
      </p:sp>
      <p:sp>
        <p:nvSpPr>
          <p:cNvPr id="7" name="Date Placeholder 6"/>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0"/>
          </p:nvPr>
        </p:nvSpPr>
        <p:spPr>
          <a:noFill/>
        </p:spPr>
        <p:txBody>
          <a:bodyPr/>
          <a:lstStyle/>
          <a:p>
            <a:r>
              <a:rPr lang="en-US"/>
              <a:t>L01-</a:t>
            </a:r>
            <a:fld id="{02F73F75-EE1B-40CF-A40B-0B290767D1E3}" type="slidenum">
              <a:rPr lang="en-US"/>
              <a:pPr/>
              <a:t>29</a:t>
            </a:fld>
            <a:endParaRPr lang="en-US"/>
          </a:p>
        </p:txBody>
      </p:sp>
      <p:sp>
        <p:nvSpPr>
          <p:cNvPr id="31748" name="Footer Placeholder 3"/>
          <p:cNvSpPr>
            <a:spLocks noGrp="1"/>
          </p:cNvSpPr>
          <p:nvPr>
            <p:ph type="ftr" sz="quarter" idx="12"/>
          </p:nvPr>
        </p:nvSpPr>
        <p:spPr>
          <a:noFill/>
        </p:spPr>
        <p:txBody>
          <a:bodyPr/>
          <a:lstStyle/>
          <a:p>
            <a:r>
              <a:rPr lang="en-US"/>
              <a:t>http://csg.csail.mit.edu/6.375</a:t>
            </a:r>
          </a:p>
        </p:txBody>
      </p:sp>
      <p:sp>
        <p:nvSpPr>
          <p:cNvPr id="31749" name="Rectangle 2"/>
          <p:cNvSpPr>
            <a:spLocks noGrp="1" noChangeArrowheads="1"/>
          </p:cNvSpPr>
          <p:nvPr>
            <p:ph type="title" idx="4294967295"/>
          </p:nvPr>
        </p:nvSpPr>
        <p:spPr>
          <a:xfrm>
            <a:off x="555625" y="346075"/>
            <a:ext cx="8534400" cy="1143000"/>
          </a:xfrm>
        </p:spPr>
        <p:txBody>
          <a:bodyPr/>
          <a:lstStyle/>
          <a:p>
            <a:pPr eaLnBrk="1" hangingPunct="1"/>
            <a:r>
              <a:rPr lang="en-US" sz="4000" smtClean="0"/>
              <a:t>H.264 Video Decoder</a:t>
            </a:r>
            <a:br>
              <a:rPr lang="en-US" sz="4000" smtClean="0"/>
            </a:br>
            <a:r>
              <a:rPr lang="en-US" sz="2400" smtClean="0"/>
              <a:t>Chun-Chieh Lin, K Elliott Fleming [MEMOCODE 2008]</a:t>
            </a:r>
            <a:endParaRPr lang="en-US" sz="4000" smtClean="0"/>
          </a:p>
        </p:txBody>
      </p:sp>
      <p:sp>
        <p:nvSpPr>
          <p:cNvPr id="1650691" name="Rectangle 3" descr="Rectangle: Click to edit Master text styles&#10;Second level&#10;Third level&#10;Fourth level&#10;Fifth level"/>
          <p:cNvSpPr>
            <a:spLocks noGrp="1" noChangeArrowheads="1"/>
          </p:cNvSpPr>
          <p:nvPr>
            <p:ph type="body" idx="4294967295"/>
          </p:nvPr>
        </p:nvSpPr>
        <p:spPr>
          <a:xfrm>
            <a:off x="823913" y="1600200"/>
            <a:ext cx="4938712" cy="4114800"/>
          </a:xfrm>
        </p:spPr>
        <p:txBody>
          <a:bodyPr/>
          <a:lstStyle/>
          <a:p>
            <a:pPr eaLnBrk="1" hangingPunct="1">
              <a:lnSpc>
                <a:spcPct val="85000"/>
              </a:lnSpc>
            </a:pPr>
            <a:r>
              <a:rPr lang="en-US" sz="2400" smtClean="0"/>
              <a:t>Used everywhere - cell phones, DVDs, HD-DVDs</a:t>
            </a:r>
            <a:endParaRPr lang="en-US" sz="2000" smtClean="0"/>
          </a:p>
          <a:p>
            <a:pPr eaLnBrk="1" hangingPunct="1">
              <a:lnSpc>
                <a:spcPct val="85000"/>
              </a:lnSpc>
            </a:pPr>
            <a:r>
              <a:rPr lang="en-US" sz="2400" smtClean="0"/>
              <a:t>Initial Design</a:t>
            </a:r>
          </a:p>
          <a:p>
            <a:pPr lvl="1" eaLnBrk="1" hangingPunct="1">
              <a:lnSpc>
                <a:spcPct val="85000"/>
              </a:lnSpc>
            </a:pPr>
            <a:r>
              <a:rPr lang="en-US" sz="2000" smtClean="0"/>
              <a:t>Eight man-months</a:t>
            </a:r>
          </a:p>
          <a:p>
            <a:pPr lvl="1" eaLnBrk="1" hangingPunct="1">
              <a:lnSpc>
                <a:spcPct val="85000"/>
              </a:lnSpc>
            </a:pPr>
            <a:r>
              <a:rPr lang="en-US" sz="2000" smtClean="0"/>
              <a:t>8K lines of Bluespec </a:t>
            </a:r>
          </a:p>
          <a:p>
            <a:pPr lvl="2" eaLnBrk="1" hangingPunct="1">
              <a:lnSpc>
                <a:spcPct val="85000"/>
              </a:lnSpc>
            </a:pPr>
            <a:r>
              <a:rPr lang="en-US" sz="1800" smtClean="0"/>
              <a:t>in contrast to 80K lines of C standard</a:t>
            </a:r>
          </a:p>
          <a:p>
            <a:pPr lvl="1" eaLnBrk="1" hangingPunct="1">
              <a:lnSpc>
                <a:spcPct val="85000"/>
              </a:lnSpc>
            </a:pPr>
            <a:r>
              <a:rPr lang="en-US" sz="2000" smtClean="0"/>
              <a:t>Decoded 720p@32FPS </a:t>
            </a:r>
          </a:p>
          <a:p>
            <a:pPr eaLnBrk="1" hangingPunct="1">
              <a:lnSpc>
                <a:spcPct val="85000"/>
              </a:lnSpc>
            </a:pPr>
            <a:r>
              <a:rPr lang="en-US" sz="2400" smtClean="0"/>
              <a:t>Major architectural explorations over 3 months </a:t>
            </a:r>
          </a:p>
          <a:p>
            <a:pPr lvl="1" eaLnBrk="1" hangingPunct="1">
              <a:lnSpc>
                <a:spcPct val="80000"/>
              </a:lnSpc>
            </a:pPr>
            <a:r>
              <a:rPr lang="en-US" sz="2000" smtClean="0"/>
              <a:t>High performance designs (4.2 mm sq in 180nm)</a:t>
            </a:r>
          </a:p>
          <a:p>
            <a:pPr lvl="2" eaLnBrk="1" hangingPunct="1">
              <a:lnSpc>
                <a:spcPct val="80000"/>
              </a:lnSpc>
            </a:pPr>
            <a:r>
              <a:rPr lang="en-US" sz="1800" smtClean="0"/>
              <a:t>720p@75FPS, 1080p@65FPS,</a:t>
            </a:r>
          </a:p>
          <a:p>
            <a:pPr lvl="1" eaLnBrk="1" hangingPunct="1">
              <a:lnSpc>
                <a:spcPct val="90000"/>
              </a:lnSpc>
            </a:pPr>
            <a:r>
              <a:rPr lang="en-US" sz="2000" smtClean="0"/>
              <a:t>Low cost designs </a:t>
            </a:r>
          </a:p>
          <a:p>
            <a:pPr lvl="2" eaLnBrk="1" hangingPunct="1">
              <a:lnSpc>
                <a:spcPct val="90000"/>
              </a:lnSpc>
            </a:pPr>
            <a:r>
              <a:rPr lang="en-US" sz="1800" smtClean="0"/>
              <a:t>QCIF@15FPS (2.2mm sq), 720p@30FPS (2.4mm sq)</a:t>
            </a:r>
          </a:p>
        </p:txBody>
      </p:sp>
      <p:pic>
        <p:nvPicPr>
          <p:cNvPr id="31751" name="Picture 2"/>
          <p:cNvPicPr>
            <a:picLocks noChangeAspect="1" noChangeArrowheads="1"/>
          </p:cNvPicPr>
          <p:nvPr/>
        </p:nvPicPr>
        <p:blipFill>
          <a:blip r:embed="rId3" cstate="print"/>
          <a:srcRect/>
          <a:stretch>
            <a:fillRect/>
          </a:stretch>
        </p:blipFill>
        <p:spPr bwMode="auto">
          <a:xfrm>
            <a:off x="5578475" y="1714500"/>
            <a:ext cx="3084513" cy="2466975"/>
          </a:xfrm>
          <a:prstGeom prst="rect">
            <a:avLst/>
          </a:prstGeom>
          <a:noFill/>
          <a:ln w="9525">
            <a:noFill/>
            <a:miter lim="800000"/>
            <a:headEnd/>
            <a:tailEnd/>
          </a:ln>
        </p:spPr>
      </p:pic>
      <p:sp>
        <p:nvSpPr>
          <p:cNvPr id="116742" name="Text Box 6"/>
          <p:cNvSpPr txBox="1">
            <a:spLocks noChangeArrowheads="1"/>
          </p:cNvSpPr>
          <p:nvPr/>
        </p:nvSpPr>
        <p:spPr bwMode="auto">
          <a:xfrm>
            <a:off x="6248400" y="4800600"/>
            <a:ext cx="2514600" cy="1200329"/>
          </a:xfrm>
          <a:prstGeom prst="rect">
            <a:avLst/>
          </a:prstGeom>
          <a:noFill/>
          <a:ln w="9525">
            <a:solidFill>
              <a:srgbClr val="FF0000"/>
            </a:solidFill>
            <a:miter lim="800000"/>
            <a:headEnd/>
            <a:tailEnd/>
          </a:ln>
        </p:spPr>
        <p:txBody>
          <a:bodyPr>
            <a:spAutoFit/>
          </a:bodyPr>
          <a:lstStyle/>
          <a:p>
            <a:r>
              <a:rPr lang="en-US" dirty="0" smtClean="0"/>
              <a:t>Can be refined further to run </a:t>
            </a:r>
            <a:r>
              <a:rPr lang="en-US" dirty="0"/>
              <a:t>1080p@75FPS on FPGAs</a:t>
            </a:r>
          </a:p>
        </p:txBody>
      </p:sp>
      <p:sp>
        <p:nvSpPr>
          <p:cNvPr id="9" name="Date Placeholder 8"/>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069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069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5069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5069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069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5069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5069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5069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5069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5069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6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691" grpId="0" build="p"/>
      <p:bldP spid="1167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r>
              <a:rPr lang="en-US"/>
              <a:t>L01-</a:t>
            </a:r>
            <a:fld id="{73BDCB66-7163-4EC0-92DF-70E7A19A35AE}" type="slidenum">
              <a:rPr lang="en-US"/>
              <a:pPr/>
              <a:t>3</a:t>
            </a:fld>
            <a:endParaRPr lang="en-US"/>
          </a:p>
        </p:txBody>
      </p:sp>
      <p:sp>
        <p:nvSpPr>
          <p:cNvPr id="6148" name="Footer Placeholder 5"/>
          <p:cNvSpPr>
            <a:spLocks noGrp="1"/>
          </p:cNvSpPr>
          <p:nvPr>
            <p:ph type="ftr" sz="quarter" idx="12"/>
          </p:nvPr>
        </p:nvSpPr>
        <p:spPr>
          <a:noFill/>
        </p:spPr>
        <p:txBody>
          <a:bodyPr/>
          <a:lstStyle/>
          <a:p>
            <a:r>
              <a:rPr lang="en-US"/>
              <a:t>http://csg.csail.mit.edu/6.375</a:t>
            </a:r>
          </a:p>
        </p:txBody>
      </p:sp>
      <p:sp>
        <p:nvSpPr>
          <p:cNvPr id="6149" name="Rectangle 4"/>
          <p:cNvSpPr>
            <a:spLocks noGrp="1" noChangeArrowheads="1"/>
          </p:cNvSpPr>
          <p:nvPr>
            <p:ph type="ctrTitle"/>
          </p:nvPr>
        </p:nvSpPr>
        <p:spPr>
          <a:xfrm>
            <a:off x="609600" y="1524000"/>
            <a:ext cx="7772400" cy="1470025"/>
          </a:xfrm>
        </p:spPr>
        <p:txBody>
          <a:bodyPr/>
          <a:lstStyle/>
          <a:p>
            <a:pPr eaLnBrk="1" hangingPunct="1"/>
            <a:r>
              <a:rPr lang="en-US" smtClean="0"/>
              <a:t>New, exciting and useful …</a:t>
            </a:r>
          </a:p>
        </p:txBody>
      </p:sp>
      <p:sp>
        <p:nvSpPr>
          <p:cNvPr id="6" name="Date Placeholder 5"/>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0"/>
          </p:nvPr>
        </p:nvSpPr>
        <p:spPr>
          <a:noFill/>
        </p:spPr>
        <p:txBody>
          <a:bodyPr/>
          <a:lstStyle/>
          <a:p>
            <a:r>
              <a:rPr lang="en-US"/>
              <a:t>L01-</a:t>
            </a:r>
            <a:fld id="{99F0415B-07C3-4084-8A3A-769D1894E7DA}" type="slidenum">
              <a:rPr lang="en-US"/>
              <a:pPr/>
              <a:t>30</a:t>
            </a:fld>
            <a:endParaRPr lang="en-US"/>
          </a:p>
        </p:txBody>
      </p:sp>
      <p:sp>
        <p:nvSpPr>
          <p:cNvPr id="32772" name="Footer Placeholder 3"/>
          <p:cNvSpPr>
            <a:spLocks noGrp="1"/>
          </p:cNvSpPr>
          <p:nvPr>
            <p:ph type="ftr" sz="quarter" idx="12"/>
          </p:nvPr>
        </p:nvSpPr>
        <p:spPr>
          <a:noFill/>
        </p:spPr>
        <p:txBody>
          <a:bodyPr/>
          <a:lstStyle/>
          <a:p>
            <a:r>
              <a:rPr lang="en-US"/>
              <a:t>http://csg.csail.mit.edu/6.375</a:t>
            </a:r>
          </a:p>
        </p:txBody>
      </p:sp>
      <p:sp>
        <p:nvSpPr>
          <p:cNvPr id="32773" name="Rectangle 2"/>
          <p:cNvSpPr>
            <a:spLocks noGrp="1" noChangeArrowheads="1"/>
          </p:cNvSpPr>
          <p:nvPr>
            <p:ph type="title" idx="4294967295"/>
          </p:nvPr>
        </p:nvSpPr>
        <p:spPr>
          <a:xfrm>
            <a:off x="609600" y="304800"/>
            <a:ext cx="8356600" cy="1143000"/>
          </a:xfrm>
        </p:spPr>
        <p:txBody>
          <a:bodyPr/>
          <a:lstStyle/>
          <a:p>
            <a:pPr eaLnBrk="1" hangingPunct="1"/>
            <a:r>
              <a:rPr lang="en-US" sz="3600" smtClean="0"/>
              <a:t>AirBlue: A platform for Cross-Layer Wireless Protocol development</a:t>
            </a:r>
            <a:endParaRPr lang="en-US" sz="1800" smtClean="0"/>
          </a:p>
        </p:txBody>
      </p:sp>
      <p:sp>
        <p:nvSpPr>
          <p:cNvPr id="24580" name="Rectangle 3" descr="Rectangle: Click to edit Master text styles&#10;Second level&#10;Third level&#10;Fourth level&#10;Fifth level"/>
          <p:cNvSpPr>
            <a:spLocks noGrp="1" noChangeArrowheads="1"/>
          </p:cNvSpPr>
          <p:nvPr>
            <p:ph type="body" idx="4294967295"/>
          </p:nvPr>
        </p:nvSpPr>
        <p:spPr>
          <a:xfrm>
            <a:off x="779463" y="3875088"/>
            <a:ext cx="8269287" cy="2636837"/>
          </a:xfrm>
        </p:spPr>
        <p:txBody>
          <a:bodyPr/>
          <a:lstStyle/>
          <a:p>
            <a:pPr marL="342900" lvl="1" indent="-342900" eaLnBrk="1" hangingPunct="1">
              <a:buClr>
                <a:schemeClr val="hlink"/>
              </a:buClr>
              <a:buSzPct val="110000"/>
              <a:buFont typeface="Wingdings" pitchFamily="-96" charset="2"/>
              <a:buBlip>
                <a:blip r:embed="rId3"/>
              </a:buBlip>
            </a:pPr>
            <a:r>
              <a:rPr lang="en-US" sz="2000" i="1" smtClean="0"/>
              <a:t>Cross-layer protocols </a:t>
            </a:r>
            <a:r>
              <a:rPr lang="en-US" sz="2000" smtClean="0">
                <a:ea typeface="ＭＳ Ｐゴシック" pitchFamily="-107" charset="-128"/>
              </a:rPr>
              <a:t>(i.e., jointly optimizing PHY and MAC layers) are </a:t>
            </a:r>
            <a:r>
              <a:rPr lang="en-US" sz="2000" smtClean="0"/>
              <a:t>the hottest area of research in wireless</a:t>
            </a:r>
          </a:p>
          <a:p>
            <a:pPr eaLnBrk="1" hangingPunct="1"/>
            <a:r>
              <a:rPr lang="en-US" sz="2000" smtClean="0"/>
              <a:t>Several cross-layer experiments (e.g., SoftPhy) have already been conducted on full-speed 802.11a/g implementation</a:t>
            </a:r>
          </a:p>
        </p:txBody>
      </p:sp>
      <p:pic>
        <p:nvPicPr>
          <p:cNvPr id="32775" name="Picture 44" descr="nok-fpga.png"/>
          <p:cNvPicPr>
            <a:picLocks noChangeAspect="1"/>
          </p:cNvPicPr>
          <p:nvPr/>
        </p:nvPicPr>
        <p:blipFill>
          <a:blip r:embed="rId4" cstate="print"/>
          <a:srcRect/>
          <a:stretch>
            <a:fillRect/>
          </a:stretch>
        </p:blipFill>
        <p:spPr bwMode="auto">
          <a:xfrm>
            <a:off x="1566863" y="1608138"/>
            <a:ext cx="5053012" cy="2249487"/>
          </a:xfrm>
          <a:prstGeom prst="rect">
            <a:avLst/>
          </a:prstGeom>
          <a:noFill/>
          <a:ln w="9525">
            <a:noFill/>
            <a:miter lim="800000"/>
            <a:headEnd/>
            <a:tailEnd/>
          </a:ln>
        </p:spPr>
      </p:pic>
      <p:sp>
        <p:nvSpPr>
          <p:cNvPr id="32776" name="TextBox 46"/>
          <p:cNvSpPr txBox="1">
            <a:spLocks noChangeArrowheads="1"/>
          </p:cNvSpPr>
          <p:nvPr/>
        </p:nvSpPr>
        <p:spPr bwMode="auto">
          <a:xfrm>
            <a:off x="7018338" y="2217738"/>
            <a:ext cx="1882775" cy="1187450"/>
          </a:xfrm>
          <a:prstGeom prst="rect">
            <a:avLst/>
          </a:prstGeom>
          <a:solidFill>
            <a:schemeClr val="tx1"/>
          </a:solidFill>
          <a:ln w="9525">
            <a:noFill/>
            <a:miter lim="800000"/>
            <a:headEnd/>
            <a:tailEnd/>
          </a:ln>
        </p:spPr>
        <p:txBody>
          <a:bodyPr>
            <a:spAutoFit/>
          </a:bodyPr>
          <a:lstStyle/>
          <a:p>
            <a:pPr algn="ctr" eaLnBrk="1" hangingPunct="1"/>
            <a:r>
              <a:rPr lang="en-US" sz="2400">
                <a:solidFill>
                  <a:srgbClr val="DFBD2D"/>
                </a:solidFill>
                <a:ea typeface="ＭＳ Ｐゴシック" pitchFamily="-107" charset="-128"/>
              </a:rPr>
              <a:t>Fits in Nokia N95 phones</a:t>
            </a:r>
          </a:p>
        </p:txBody>
      </p:sp>
      <p:sp>
        <p:nvSpPr>
          <p:cNvPr id="1826822" name="Text Box 6"/>
          <p:cNvSpPr txBox="1">
            <a:spLocks noChangeArrowheads="1"/>
          </p:cNvSpPr>
          <p:nvPr/>
        </p:nvSpPr>
        <p:spPr bwMode="auto">
          <a:xfrm>
            <a:off x="4267200" y="5791200"/>
            <a:ext cx="4289425" cy="641350"/>
          </a:xfrm>
          <a:prstGeom prst="rect">
            <a:avLst/>
          </a:prstGeom>
          <a:solidFill>
            <a:schemeClr val="tx1"/>
          </a:solidFill>
          <a:ln w="9525">
            <a:noFill/>
            <a:miter lim="800000"/>
            <a:headEnd/>
            <a:tailEnd/>
          </a:ln>
        </p:spPr>
        <p:txBody>
          <a:bodyPr>
            <a:spAutoFit/>
          </a:bodyPr>
          <a:lstStyle/>
          <a:p>
            <a:pPr eaLnBrk="1" hangingPunct="1">
              <a:lnSpc>
                <a:spcPct val="90000"/>
              </a:lnSpc>
              <a:spcBef>
                <a:spcPct val="25000"/>
              </a:spcBef>
              <a:buClr>
                <a:schemeClr val="bg1"/>
              </a:buClr>
              <a:buSzPct val="100000"/>
              <a:buFont typeface="Wingdings" pitchFamily="-96" charset="2"/>
              <a:buNone/>
            </a:pPr>
            <a:r>
              <a:rPr lang="en-US" sz="2000">
                <a:solidFill>
                  <a:srgbClr val="DFBD2D"/>
                </a:solidFill>
              </a:rPr>
              <a:t>Each new protocol required less than 100 lines of code</a:t>
            </a:r>
          </a:p>
        </p:txBody>
      </p:sp>
      <p:sp>
        <p:nvSpPr>
          <p:cNvPr id="8" name="Text Box 6"/>
          <p:cNvSpPr txBox="1">
            <a:spLocks noChangeArrowheads="1"/>
          </p:cNvSpPr>
          <p:nvPr/>
        </p:nvSpPr>
        <p:spPr bwMode="auto">
          <a:xfrm>
            <a:off x="0" y="2527300"/>
            <a:ext cx="1906588" cy="646113"/>
          </a:xfrm>
          <a:prstGeom prst="rect">
            <a:avLst/>
          </a:prstGeom>
          <a:solidFill>
            <a:schemeClr val="tx1"/>
          </a:solidFill>
          <a:ln w="9525">
            <a:noFill/>
            <a:miter lim="800000"/>
            <a:headEnd/>
            <a:tailEnd/>
          </a:ln>
        </p:spPr>
        <p:txBody>
          <a:bodyPr>
            <a:spAutoFit/>
          </a:bodyPr>
          <a:lstStyle/>
          <a:p>
            <a:pPr algn="ctr" eaLnBrk="1" hangingPunct="1">
              <a:lnSpc>
                <a:spcPct val="90000"/>
              </a:lnSpc>
              <a:spcBef>
                <a:spcPct val="25000"/>
              </a:spcBef>
              <a:buClr>
                <a:schemeClr val="bg1"/>
              </a:buClr>
              <a:buSzPct val="100000"/>
              <a:buFont typeface="Wingdings" pitchFamily="-96" charset="2"/>
              <a:buNone/>
            </a:pPr>
            <a:r>
              <a:rPr lang="en-US" sz="2000">
                <a:solidFill>
                  <a:srgbClr val="DFBD2D"/>
                </a:solidFill>
              </a:rPr>
              <a:t>Now building AirBlue2.0</a:t>
            </a:r>
          </a:p>
        </p:txBody>
      </p:sp>
      <p:sp>
        <p:nvSpPr>
          <p:cNvPr id="32779" name="TextBox 8"/>
          <p:cNvSpPr txBox="1">
            <a:spLocks noChangeArrowheads="1"/>
          </p:cNvSpPr>
          <p:nvPr/>
        </p:nvSpPr>
        <p:spPr bwMode="auto">
          <a:xfrm>
            <a:off x="0" y="5943600"/>
            <a:ext cx="3851275" cy="366713"/>
          </a:xfrm>
          <a:prstGeom prst="rect">
            <a:avLst/>
          </a:prstGeom>
          <a:noFill/>
          <a:ln w="9525">
            <a:noFill/>
            <a:miter lim="800000"/>
            <a:headEnd/>
            <a:tailEnd/>
          </a:ln>
        </p:spPr>
        <p:txBody>
          <a:bodyPr wrap="none">
            <a:spAutoFit/>
          </a:bodyPr>
          <a:lstStyle/>
          <a:p>
            <a:pPr eaLnBrk="1" hangingPunct="1">
              <a:lnSpc>
                <a:spcPct val="90000"/>
              </a:lnSpc>
              <a:spcBef>
                <a:spcPct val="25000"/>
              </a:spcBef>
              <a:buClr>
                <a:schemeClr val="bg1"/>
              </a:buClr>
              <a:buSzPct val="100000"/>
              <a:buFont typeface="Wingdings" pitchFamily="-96" charset="2"/>
              <a:buNone/>
            </a:pPr>
            <a:r>
              <a:rPr lang="en-US" sz="2000"/>
              <a:t>With Prof Hari Balakrishanan</a:t>
            </a:r>
          </a:p>
        </p:txBody>
      </p:sp>
      <p:sp>
        <p:nvSpPr>
          <p:cNvPr id="12" name="Date Placeholder 11"/>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68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P spid="1826822"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0"/>
          </p:nvPr>
        </p:nvSpPr>
        <p:spPr>
          <a:noFill/>
        </p:spPr>
        <p:txBody>
          <a:bodyPr/>
          <a:lstStyle/>
          <a:p>
            <a:r>
              <a:rPr lang="en-US"/>
              <a:t>L01-</a:t>
            </a:r>
            <a:fld id="{0771BCB4-4391-4494-B518-1E1A8A595A74}" type="slidenum">
              <a:rPr lang="en-US"/>
              <a:pPr/>
              <a:t>31</a:t>
            </a:fld>
            <a:endParaRPr lang="en-US"/>
          </a:p>
        </p:txBody>
      </p:sp>
      <p:sp>
        <p:nvSpPr>
          <p:cNvPr id="33796" name="Footer Placeholder 3"/>
          <p:cNvSpPr>
            <a:spLocks noGrp="1"/>
          </p:cNvSpPr>
          <p:nvPr>
            <p:ph type="ftr" sz="quarter" idx="12"/>
          </p:nvPr>
        </p:nvSpPr>
        <p:spPr>
          <a:noFill/>
        </p:spPr>
        <p:txBody>
          <a:bodyPr/>
          <a:lstStyle/>
          <a:p>
            <a:r>
              <a:rPr lang="en-US"/>
              <a:t>http://csg.csail.mit.edu/6.375</a:t>
            </a:r>
          </a:p>
        </p:txBody>
      </p:sp>
      <p:sp>
        <p:nvSpPr>
          <p:cNvPr id="33797" name="Rectangle 2"/>
          <p:cNvSpPr>
            <a:spLocks noGrp="1" noChangeArrowheads="1"/>
          </p:cNvSpPr>
          <p:nvPr>
            <p:ph type="title" idx="4294967295"/>
          </p:nvPr>
        </p:nvSpPr>
        <p:spPr/>
        <p:txBody>
          <a:bodyPr/>
          <a:lstStyle/>
          <a:p>
            <a:pPr eaLnBrk="1" hangingPunct="1"/>
            <a:r>
              <a:rPr lang="en-US" smtClean="0"/>
              <a:t>IBM: PowerPC Prototype </a:t>
            </a:r>
            <a:r>
              <a:rPr lang="en-US" sz="2400" smtClean="0"/>
              <a:t/>
            </a:r>
            <a:br>
              <a:rPr lang="en-US" sz="2400" smtClean="0"/>
            </a:br>
            <a:r>
              <a:rPr lang="en-US" sz="2400" smtClean="0"/>
              <a:t>K. Ekanadham, Jessica Tseng (IBM)</a:t>
            </a:r>
            <a:br>
              <a:rPr lang="en-US" sz="2400" smtClean="0"/>
            </a:br>
            <a:r>
              <a:rPr lang="en-US" sz="2400" smtClean="0"/>
              <a:t>Asif Khan, M. Vijayaraghavan (MIT)</a:t>
            </a:r>
            <a:endParaRPr lang="en-US" smtClean="0"/>
          </a:p>
        </p:txBody>
      </p:sp>
      <p:sp>
        <p:nvSpPr>
          <p:cNvPr id="33798" name="Rectangle 3" descr="Rectangle: Click to edit Master text styles&#10;Second level&#10;Third level&#10;Fourth level&#10;Fifth level"/>
          <p:cNvSpPr>
            <a:spLocks noGrp="1" noChangeArrowheads="1"/>
          </p:cNvSpPr>
          <p:nvPr>
            <p:ph type="body" idx="4294967295"/>
          </p:nvPr>
        </p:nvSpPr>
        <p:spPr>
          <a:xfrm>
            <a:off x="720725" y="1609725"/>
            <a:ext cx="7772400" cy="2308225"/>
          </a:xfrm>
        </p:spPr>
        <p:txBody>
          <a:bodyPr/>
          <a:lstStyle/>
          <a:p>
            <a:pPr eaLnBrk="1" hangingPunct="1">
              <a:lnSpc>
                <a:spcPct val="90000"/>
              </a:lnSpc>
            </a:pPr>
            <a:r>
              <a:rPr lang="en-US" sz="2400" smtClean="0"/>
              <a:t>Goal: Implement a multithreaded, multicore, in-order PowerPC on an FPGA platform and boot Linux on it </a:t>
            </a:r>
            <a:r>
              <a:rPr lang="en-US" sz="2400" smtClean="0">
                <a:solidFill>
                  <a:srgbClr val="FF0000"/>
                </a:solidFill>
              </a:rPr>
              <a:t>in 12 months</a:t>
            </a:r>
          </a:p>
          <a:p>
            <a:pPr lvl="1" eaLnBrk="1" hangingPunct="1">
              <a:lnSpc>
                <a:spcPct val="90000"/>
              </a:lnSpc>
            </a:pPr>
            <a:endParaRPr lang="en-US" sz="2000" smtClean="0"/>
          </a:p>
          <a:p>
            <a:pPr eaLnBrk="1" hangingPunct="1">
              <a:lnSpc>
                <a:spcPct val="90000"/>
              </a:lnSpc>
            </a:pPr>
            <a:r>
              <a:rPr lang="en-US" sz="2400" smtClean="0"/>
              <a:t>Team: </a:t>
            </a:r>
          </a:p>
          <a:p>
            <a:pPr lvl="1" eaLnBrk="1" hangingPunct="1">
              <a:lnSpc>
                <a:spcPct val="90000"/>
              </a:lnSpc>
            </a:pPr>
            <a:r>
              <a:rPr lang="en-US" sz="2000" smtClean="0"/>
              <a:t>2(IBM) + 2(MIT) + Linux and FPGA help</a:t>
            </a:r>
          </a:p>
        </p:txBody>
      </p:sp>
      <p:sp>
        <p:nvSpPr>
          <p:cNvPr id="1810436" name="Rectangle 4" descr="Rectangle: Click to edit Master text styles&#10;Second level&#10;Third level&#10;Fourth level&#10;Fifth level"/>
          <p:cNvSpPr>
            <a:spLocks noChangeArrowheads="1"/>
          </p:cNvSpPr>
          <p:nvPr/>
        </p:nvSpPr>
        <p:spPr bwMode="auto">
          <a:xfrm>
            <a:off x="1141413" y="3933825"/>
            <a:ext cx="7634287" cy="1371600"/>
          </a:xfrm>
          <a:prstGeom prst="rect">
            <a:avLst/>
          </a:prstGeom>
          <a:solidFill>
            <a:schemeClr val="tx1"/>
          </a:solidFill>
          <a:ln w="9525">
            <a:noFill/>
            <a:miter lim="800000"/>
            <a:headEnd/>
            <a:tailEnd/>
          </a:ln>
        </p:spPr>
        <p:txBody>
          <a:bodyPr/>
          <a:lstStyle/>
          <a:p>
            <a:pPr marL="342900" indent="-342900" eaLnBrk="1" hangingPunct="1">
              <a:lnSpc>
                <a:spcPct val="80000"/>
              </a:lnSpc>
              <a:spcBef>
                <a:spcPct val="20000"/>
              </a:spcBef>
              <a:buClr>
                <a:schemeClr val="hlink"/>
              </a:buClr>
              <a:buSzPct val="110000"/>
              <a:buFont typeface="Wingdings" pitchFamily="-96" charset="2"/>
              <a:buNone/>
            </a:pPr>
            <a:r>
              <a:rPr lang="en-US" sz="2400">
                <a:solidFill>
                  <a:srgbClr val="DFBD2D"/>
                </a:solidFill>
              </a:rPr>
              <a:t>The team accomplished the goal (Nov 2008)</a:t>
            </a:r>
          </a:p>
          <a:p>
            <a:pPr marL="742950" lvl="1" indent="-285750" eaLnBrk="1" hangingPunct="1">
              <a:lnSpc>
                <a:spcPct val="80000"/>
              </a:lnSpc>
              <a:spcBef>
                <a:spcPct val="20000"/>
              </a:spcBef>
              <a:buClr>
                <a:schemeClr val="tx1"/>
              </a:buClr>
              <a:buSzPct val="60000"/>
              <a:buFont typeface="Wingdings" pitchFamily="-96" charset="2"/>
              <a:buNone/>
            </a:pPr>
            <a:r>
              <a:rPr lang="en-US" sz="2000">
                <a:solidFill>
                  <a:srgbClr val="DFBD2D"/>
                </a:solidFill>
              </a:rPr>
              <a:t>- Bluespec PowerPC boots Linux on FPGAs in 10min;</a:t>
            </a:r>
          </a:p>
          <a:p>
            <a:pPr marL="742950" lvl="1" indent="-285750" eaLnBrk="1" hangingPunct="1">
              <a:lnSpc>
                <a:spcPct val="80000"/>
              </a:lnSpc>
              <a:spcBef>
                <a:spcPct val="20000"/>
              </a:spcBef>
              <a:buClr>
                <a:schemeClr val="tx1"/>
              </a:buClr>
              <a:buSzPct val="60000"/>
              <a:buFont typeface="Wingdings" pitchFamily="-96" charset="2"/>
              <a:buNone/>
            </a:pPr>
            <a:r>
              <a:rPr lang="en-US" sz="2000">
                <a:solidFill>
                  <a:srgbClr val="DFBD2D"/>
                </a:solidFill>
              </a:rPr>
              <a:t>- 100M instructions to reach “Hello World”; </a:t>
            </a:r>
          </a:p>
          <a:p>
            <a:pPr marL="742950" lvl="1" indent="-285750" eaLnBrk="1" hangingPunct="1">
              <a:lnSpc>
                <a:spcPct val="80000"/>
              </a:lnSpc>
              <a:spcBef>
                <a:spcPct val="20000"/>
              </a:spcBef>
              <a:buClr>
                <a:schemeClr val="tx1"/>
              </a:buClr>
              <a:buSzPct val="60000"/>
              <a:buFont typeface="Wingdings" pitchFamily="-96" charset="2"/>
              <a:buNone/>
            </a:pPr>
            <a:r>
              <a:rPr lang="en-US" sz="2000">
                <a:solidFill>
                  <a:srgbClr val="DFBD2D"/>
                </a:solidFill>
              </a:rPr>
              <a:t>- 15K lines of Bluespec generated 90K lines of Verilog</a:t>
            </a:r>
          </a:p>
        </p:txBody>
      </p:sp>
      <p:sp>
        <p:nvSpPr>
          <p:cNvPr id="1810437" name="Rectangle 5" descr="Rectangle: Click to edit Master text styles&#10;Second level&#10;Third level&#10;Fourth level&#10;Fifth level"/>
          <p:cNvSpPr>
            <a:spLocks noChangeArrowheads="1"/>
          </p:cNvSpPr>
          <p:nvPr/>
        </p:nvSpPr>
        <p:spPr bwMode="auto">
          <a:xfrm>
            <a:off x="1155700" y="5407025"/>
            <a:ext cx="7597775" cy="981075"/>
          </a:xfrm>
          <a:prstGeom prst="rect">
            <a:avLst/>
          </a:prstGeom>
          <a:solidFill>
            <a:schemeClr val="tx1"/>
          </a:solidFill>
          <a:ln w="9525">
            <a:noFill/>
            <a:miter lim="800000"/>
            <a:headEnd/>
            <a:tailEnd/>
          </a:ln>
        </p:spPr>
        <p:txBody>
          <a:bodyPr/>
          <a:lstStyle/>
          <a:p>
            <a:pPr marL="342900" indent="-342900" eaLnBrk="1" hangingPunct="1">
              <a:lnSpc>
                <a:spcPct val="80000"/>
              </a:lnSpc>
              <a:spcBef>
                <a:spcPct val="20000"/>
              </a:spcBef>
              <a:buClr>
                <a:schemeClr val="hlink"/>
              </a:buClr>
              <a:buSzPct val="110000"/>
              <a:buFont typeface="Wingdings" pitchFamily="-96" charset="2"/>
              <a:buNone/>
            </a:pPr>
            <a:r>
              <a:rPr lang="en-US" sz="2400">
                <a:solidFill>
                  <a:srgbClr val="DFBD2D"/>
                </a:solidFill>
              </a:rPr>
              <a:t>IBM synthesized the generated Verilog using their tools in 40nm library</a:t>
            </a:r>
          </a:p>
          <a:p>
            <a:pPr marL="742950" lvl="1" indent="-285750" eaLnBrk="1" hangingPunct="1">
              <a:lnSpc>
                <a:spcPct val="80000"/>
              </a:lnSpc>
              <a:spcBef>
                <a:spcPct val="20000"/>
              </a:spcBef>
              <a:buClr>
                <a:schemeClr val="tx1"/>
              </a:buClr>
              <a:buSzPct val="60000"/>
              <a:buFont typeface="Wingdings" pitchFamily="-96" charset="2"/>
              <a:buNone/>
            </a:pPr>
            <a:r>
              <a:rPr lang="en-US" sz="2000">
                <a:solidFill>
                  <a:srgbClr val="DFBD2D"/>
                </a:solidFill>
              </a:rPr>
              <a:t> – ran at 500MHz on the first try!</a:t>
            </a:r>
          </a:p>
        </p:txBody>
      </p:sp>
      <p:sp>
        <p:nvSpPr>
          <p:cNvPr id="9" name="Date Placeholder 8"/>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04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0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0436" grpId="0" animBg="1"/>
      <p:bldP spid="18104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0"/>
          </p:nvPr>
        </p:nvSpPr>
        <p:spPr>
          <a:noFill/>
        </p:spPr>
        <p:txBody>
          <a:bodyPr/>
          <a:lstStyle/>
          <a:p>
            <a:r>
              <a:rPr lang="en-US"/>
              <a:t>L01-</a:t>
            </a:r>
            <a:fld id="{28DC388D-AE9E-4147-9ABB-AF913586FA30}" type="slidenum">
              <a:rPr lang="en-US"/>
              <a:pPr/>
              <a:t>32</a:t>
            </a:fld>
            <a:endParaRPr lang="en-US"/>
          </a:p>
        </p:txBody>
      </p:sp>
      <p:sp>
        <p:nvSpPr>
          <p:cNvPr id="34820" name="Footer Placeholder 3"/>
          <p:cNvSpPr>
            <a:spLocks noGrp="1"/>
          </p:cNvSpPr>
          <p:nvPr>
            <p:ph type="ftr" sz="quarter" idx="12"/>
          </p:nvPr>
        </p:nvSpPr>
        <p:spPr>
          <a:noFill/>
        </p:spPr>
        <p:txBody>
          <a:bodyPr/>
          <a:lstStyle/>
          <a:p>
            <a:r>
              <a:rPr lang="en-US"/>
              <a:t>http://csg.csail.mit.edu/6.375</a:t>
            </a:r>
          </a:p>
        </p:txBody>
      </p:sp>
      <p:sp>
        <p:nvSpPr>
          <p:cNvPr id="34821" name="Title 1"/>
          <p:cNvSpPr>
            <a:spLocks noGrp="1"/>
          </p:cNvSpPr>
          <p:nvPr>
            <p:ph type="title" idx="4294967295"/>
          </p:nvPr>
        </p:nvSpPr>
        <p:spPr>
          <a:xfrm>
            <a:off x="609600" y="304800"/>
            <a:ext cx="8239125" cy="1143000"/>
          </a:xfrm>
        </p:spPr>
        <p:txBody>
          <a:bodyPr/>
          <a:lstStyle/>
          <a:p>
            <a:pPr eaLnBrk="1" hangingPunct="1"/>
            <a:r>
              <a:rPr lang="en-US" sz="3600" smtClean="0"/>
              <a:t>Phase II: IBM/MIT Collaboration</a:t>
            </a:r>
            <a:br>
              <a:rPr lang="en-US" sz="3600" smtClean="0"/>
            </a:br>
            <a:r>
              <a:rPr lang="en-US" sz="2400" smtClean="0"/>
              <a:t>March 2009 – </a:t>
            </a:r>
            <a:endParaRPr lang="en-US" sz="3600" smtClean="0"/>
          </a:p>
        </p:txBody>
      </p:sp>
      <p:sp>
        <p:nvSpPr>
          <p:cNvPr id="26627" name="Content Placeholder 2" descr="Rectangle: Click to edit Master text styles&#10;Second level&#10;Third level&#10;Fourth level&#10;Fifth level"/>
          <p:cNvSpPr>
            <a:spLocks noGrp="1"/>
          </p:cNvSpPr>
          <p:nvPr>
            <p:ph idx="4294967295"/>
          </p:nvPr>
        </p:nvSpPr>
        <p:spPr>
          <a:xfrm>
            <a:off x="649288" y="1582738"/>
            <a:ext cx="7772400" cy="4114800"/>
          </a:xfrm>
        </p:spPr>
        <p:txBody>
          <a:bodyPr/>
          <a:lstStyle/>
          <a:p>
            <a:pPr eaLnBrk="1" hangingPunct="1"/>
            <a:r>
              <a:rPr lang="en-US" sz="2400" dirty="0" smtClean="0">
                <a:solidFill>
                  <a:schemeClr val="tx2"/>
                </a:solidFill>
              </a:rPr>
              <a:t>Goal:</a:t>
            </a:r>
            <a:r>
              <a:rPr lang="en-US" sz="2400" dirty="0" smtClean="0"/>
              <a:t> Produce a </a:t>
            </a:r>
            <a:r>
              <a:rPr lang="en-US" sz="2400" i="1" dirty="0" smtClean="0"/>
              <a:t>cycle-accurate </a:t>
            </a:r>
            <a:r>
              <a:rPr lang="en-US" sz="2400" dirty="0" smtClean="0"/>
              <a:t>and </a:t>
            </a:r>
            <a:r>
              <a:rPr lang="en-US" sz="2400" i="1" dirty="0" smtClean="0"/>
              <a:t>highly parameterized model </a:t>
            </a:r>
            <a:r>
              <a:rPr lang="en-US" sz="2400" dirty="0" smtClean="0"/>
              <a:t>of multithreaded, </a:t>
            </a:r>
            <a:r>
              <a:rPr lang="en-US" sz="2400" dirty="0" err="1" smtClean="0"/>
              <a:t>multicore</a:t>
            </a:r>
            <a:r>
              <a:rPr lang="en-US" sz="2400" dirty="0" smtClean="0"/>
              <a:t> PowerPC to run on FPGAs</a:t>
            </a:r>
          </a:p>
          <a:p>
            <a:pPr lvl="1" eaLnBrk="1" hangingPunct="1"/>
            <a:r>
              <a:rPr lang="en-US" sz="2000" dirty="0" smtClean="0">
                <a:solidFill>
                  <a:srgbClr val="353A77"/>
                </a:solidFill>
              </a:rPr>
              <a:t>demonstrate </a:t>
            </a:r>
            <a:r>
              <a:rPr lang="en-US" sz="2000" dirty="0" smtClean="0">
                <a:solidFill>
                  <a:srgbClr val="FF0000"/>
                </a:solidFill>
              </a:rPr>
              <a:t>1000X speedup and flexibility </a:t>
            </a:r>
            <a:r>
              <a:rPr lang="en-US" sz="2000" dirty="0" smtClean="0">
                <a:solidFill>
                  <a:srgbClr val="353A77"/>
                </a:solidFill>
              </a:rPr>
              <a:t>by running the models on FPGAs</a:t>
            </a:r>
            <a:endParaRPr lang="en-US" sz="2400" dirty="0" smtClean="0">
              <a:solidFill>
                <a:srgbClr val="353A77"/>
              </a:solidFill>
            </a:endParaRPr>
          </a:p>
          <a:p>
            <a:pPr eaLnBrk="1" hangingPunct="1"/>
            <a:r>
              <a:rPr lang="en-US" sz="2400" dirty="0" smtClean="0"/>
              <a:t>Use cheaper and widely available FPGA boards</a:t>
            </a:r>
          </a:p>
          <a:p>
            <a:pPr lvl="1" eaLnBrk="1" hangingPunct="1"/>
            <a:r>
              <a:rPr lang="en-US" sz="2000" dirty="0" smtClean="0"/>
              <a:t>Xilinx 110 as opposed to 330</a:t>
            </a:r>
          </a:p>
          <a:p>
            <a:pPr eaLnBrk="1" hangingPunct="1"/>
            <a:r>
              <a:rPr lang="en-US" sz="2400" dirty="0" smtClean="0">
                <a:solidFill>
                  <a:schemeClr val="tx2"/>
                </a:solidFill>
              </a:rPr>
              <a:t>Target open source distribution </a:t>
            </a:r>
            <a:endParaRPr lang="en-US" sz="2400" dirty="0" smtClean="0"/>
          </a:p>
        </p:txBody>
      </p:sp>
      <p:sp>
        <p:nvSpPr>
          <p:cNvPr id="7" name="TextBox 6"/>
          <p:cNvSpPr txBox="1"/>
          <p:nvPr/>
        </p:nvSpPr>
        <p:spPr>
          <a:xfrm>
            <a:off x="1741488" y="5254625"/>
            <a:ext cx="6778625" cy="749300"/>
          </a:xfrm>
          <a:prstGeom prst="rect">
            <a:avLst/>
          </a:prstGeom>
          <a:solidFill>
            <a:schemeClr val="accent4"/>
          </a:solidFill>
        </p:spPr>
        <p:txBody>
          <a:bodyPr>
            <a:spAutoFit/>
          </a:bodyPr>
          <a:lstStyle/>
          <a:p>
            <a:pPr eaLnBrk="1" hangingPunct="1">
              <a:lnSpc>
                <a:spcPct val="90000"/>
              </a:lnSpc>
              <a:spcBef>
                <a:spcPct val="25000"/>
              </a:spcBef>
              <a:buClr>
                <a:schemeClr val="bg1"/>
              </a:buClr>
              <a:buSzPct val="100000"/>
              <a:buFont typeface="Wingdings" pitchFamily="-96" charset="2"/>
              <a:buNone/>
              <a:defRPr/>
            </a:pPr>
            <a:r>
              <a:rPr lang="en-US" sz="2400">
                <a:solidFill>
                  <a:srgbClr val="E0BF33"/>
                </a:solidFill>
              </a:rPr>
              <a:t>The model is currently able to boot 32-bit Linux on FPGAs and runs at 4.4 MIPS</a:t>
            </a:r>
          </a:p>
        </p:txBody>
      </p:sp>
      <p:sp>
        <p:nvSpPr>
          <p:cNvPr id="8" name="Date Placeholder 7"/>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0"/>
          </p:nvPr>
        </p:nvSpPr>
        <p:spPr>
          <a:noFill/>
        </p:spPr>
        <p:txBody>
          <a:bodyPr/>
          <a:lstStyle/>
          <a:p>
            <a:r>
              <a:rPr lang="en-US"/>
              <a:t>L01-</a:t>
            </a:r>
            <a:fld id="{6F9E7267-278C-43BA-8F72-22B5892066C1}" type="slidenum">
              <a:rPr lang="en-US"/>
              <a:pPr/>
              <a:t>33</a:t>
            </a:fld>
            <a:endParaRPr lang="en-US"/>
          </a:p>
        </p:txBody>
      </p:sp>
      <p:sp>
        <p:nvSpPr>
          <p:cNvPr id="35844" name="Footer Placeholder 3"/>
          <p:cNvSpPr>
            <a:spLocks noGrp="1"/>
          </p:cNvSpPr>
          <p:nvPr>
            <p:ph type="ftr" sz="quarter" idx="12"/>
          </p:nvPr>
        </p:nvSpPr>
        <p:spPr>
          <a:noFill/>
        </p:spPr>
        <p:txBody>
          <a:bodyPr/>
          <a:lstStyle/>
          <a:p>
            <a:r>
              <a:rPr lang="en-US"/>
              <a:t>http://csg.csail.mit.edu/6.375</a:t>
            </a:r>
          </a:p>
        </p:txBody>
      </p:sp>
      <p:sp>
        <p:nvSpPr>
          <p:cNvPr id="35845" name="Rectangle 2"/>
          <p:cNvSpPr>
            <a:spLocks noGrp="1" noChangeArrowheads="1"/>
          </p:cNvSpPr>
          <p:nvPr>
            <p:ph type="title" idx="4294967295"/>
          </p:nvPr>
        </p:nvSpPr>
        <p:spPr/>
        <p:txBody>
          <a:bodyPr/>
          <a:lstStyle/>
          <a:p>
            <a:pPr eaLnBrk="1" hangingPunct="1"/>
            <a:r>
              <a:rPr lang="en-US" smtClean="0"/>
              <a:t>The Course Philosophy</a:t>
            </a:r>
          </a:p>
        </p:txBody>
      </p:sp>
      <p:sp>
        <p:nvSpPr>
          <p:cNvPr id="1241091" name="Rectangle 3" descr="Rectangle: Click to edit Master text styles&#10;Second level&#10;Third level&#10;Fourth level&#10;Fifth level"/>
          <p:cNvSpPr>
            <a:spLocks noGrp="1" noChangeArrowheads="1"/>
          </p:cNvSpPr>
          <p:nvPr>
            <p:ph idx="4294967295"/>
          </p:nvPr>
        </p:nvSpPr>
        <p:spPr>
          <a:xfrm>
            <a:off x="609600" y="1524000"/>
            <a:ext cx="7772400" cy="4114800"/>
          </a:xfrm>
        </p:spPr>
        <p:txBody>
          <a:bodyPr/>
          <a:lstStyle/>
          <a:p>
            <a:pPr marL="285750" indent="-285750" eaLnBrk="1" hangingPunct="1">
              <a:lnSpc>
                <a:spcPct val="90000"/>
              </a:lnSpc>
            </a:pPr>
            <a:r>
              <a:rPr lang="en-US" sz="2400" smtClean="0"/>
              <a:t>Effective abstractions to reduce design effort</a:t>
            </a:r>
          </a:p>
          <a:p>
            <a:pPr marL="687388" lvl="1" indent="-230188" eaLnBrk="1" hangingPunct="1">
              <a:lnSpc>
                <a:spcPct val="90000"/>
              </a:lnSpc>
            </a:pPr>
            <a:r>
              <a:rPr lang="en-US" sz="1800" smtClean="0"/>
              <a:t>High-level design language rather than logic gates</a:t>
            </a:r>
          </a:p>
          <a:p>
            <a:pPr marL="687388" lvl="1" indent="-230188" eaLnBrk="1" hangingPunct="1">
              <a:lnSpc>
                <a:spcPct val="90000"/>
              </a:lnSpc>
            </a:pPr>
            <a:r>
              <a:rPr lang="en-US" sz="1800" smtClean="0"/>
              <a:t>Control specified with Guarded Atomic Actions rather than with finite state machines</a:t>
            </a:r>
          </a:p>
          <a:p>
            <a:pPr marL="687388" lvl="1" indent="-230188" eaLnBrk="1" hangingPunct="1">
              <a:lnSpc>
                <a:spcPct val="90000"/>
              </a:lnSpc>
            </a:pPr>
            <a:r>
              <a:rPr lang="en-US" sz="1800" smtClean="0"/>
              <a:t>Guarded module interfaces automatically ensure correctness of composition of existing modules</a:t>
            </a:r>
          </a:p>
          <a:p>
            <a:pPr marL="285750" indent="-285750" eaLnBrk="1" hangingPunct="1">
              <a:lnSpc>
                <a:spcPct val="90000"/>
              </a:lnSpc>
            </a:pPr>
            <a:r>
              <a:rPr lang="en-US" sz="2400" smtClean="0"/>
              <a:t>Design discipline to avoid bad design points</a:t>
            </a:r>
          </a:p>
          <a:p>
            <a:pPr marL="687388" lvl="1" indent="-230188" eaLnBrk="1" hangingPunct="1">
              <a:lnSpc>
                <a:spcPct val="90000"/>
              </a:lnSpc>
            </a:pPr>
            <a:r>
              <a:rPr lang="en-US" sz="1800" smtClean="0"/>
              <a:t>Decoupled units rather than tightly coupled state machines</a:t>
            </a:r>
          </a:p>
          <a:p>
            <a:pPr marL="285750" indent="-285750" eaLnBrk="1" hangingPunct="1">
              <a:lnSpc>
                <a:spcPct val="90000"/>
              </a:lnSpc>
            </a:pPr>
            <a:r>
              <a:rPr lang="en-US" sz="2400" smtClean="0"/>
              <a:t>Design space exploration to find good designs</a:t>
            </a:r>
          </a:p>
          <a:p>
            <a:pPr marL="687388" lvl="1" indent="-230188" eaLnBrk="1" hangingPunct="1">
              <a:lnSpc>
                <a:spcPct val="90000"/>
              </a:lnSpc>
            </a:pPr>
            <a:r>
              <a:rPr lang="en-US" sz="1800" smtClean="0"/>
              <a:t>Architecture choice has largest impact on solution quality</a:t>
            </a:r>
          </a:p>
        </p:txBody>
      </p:sp>
      <p:sp>
        <p:nvSpPr>
          <p:cNvPr id="1241093" name="Text Box 5"/>
          <p:cNvSpPr txBox="1">
            <a:spLocks noChangeArrowheads="1"/>
          </p:cNvSpPr>
          <p:nvPr/>
        </p:nvSpPr>
        <p:spPr bwMode="auto">
          <a:xfrm>
            <a:off x="2362200" y="5410200"/>
            <a:ext cx="4411663" cy="366713"/>
          </a:xfrm>
          <a:prstGeom prst="rect">
            <a:avLst/>
          </a:prstGeom>
          <a:solidFill>
            <a:schemeClr val="tx1"/>
          </a:solidFill>
          <a:ln w="9525">
            <a:noFill/>
            <a:miter lim="800000"/>
            <a:headEnd/>
            <a:tailEnd/>
          </a:ln>
        </p:spPr>
        <p:txBody>
          <a:bodyPr wrap="none">
            <a:spAutoFit/>
          </a:bodyPr>
          <a:lstStyle/>
          <a:p>
            <a:pPr eaLnBrk="1" hangingPunct="1">
              <a:lnSpc>
                <a:spcPct val="90000"/>
              </a:lnSpc>
              <a:spcBef>
                <a:spcPct val="25000"/>
              </a:spcBef>
              <a:buClr>
                <a:schemeClr val="bg1"/>
              </a:buClr>
              <a:buSzPct val="100000"/>
              <a:buFont typeface="Wingdings" pitchFamily="-96" charset="2"/>
              <a:buNone/>
            </a:pPr>
            <a:r>
              <a:rPr lang="en-US" sz="2000">
                <a:solidFill>
                  <a:srgbClr val="DFBD2D"/>
                </a:solidFill>
              </a:rPr>
              <a:t>We learn by doing actual designs</a:t>
            </a:r>
          </a:p>
        </p:txBody>
      </p:sp>
      <p:sp>
        <p:nvSpPr>
          <p:cNvPr id="8" name="Date Placeholder 7"/>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410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10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10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410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410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410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410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4109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41093"/>
                                        </p:tgtEl>
                                        <p:attrNameLst>
                                          <p:attrName>style.visibility</p:attrName>
                                        </p:attrNameLst>
                                      </p:cBhvr>
                                      <p:to>
                                        <p:strVal val="visible"/>
                                      </p:to>
                                    </p:set>
                                  </p:childTnLst>
                                </p:cTn>
                              </p:par>
                              <p:par>
                                <p:cTn id="29" presetID="6" presetClass="emph" presetSubtype="0" fill="hold" grpId="1" nodeType="withEffect">
                                  <p:stCondLst>
                                    <p:cond delay="0"/>
                                  </p:stCondLst>
                                  <p:childTnLst>
                                    <p:animScale>
                                      <p:cBhvr>
                                        <p:cTn id="30" dur="2000" fill="hold"/>
                                        <p:tgtEl>
                                          <p:spTgt spid="124109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1091" grpId="0" build="p"/>
      <p:bldP spid="1241093" grpId="0" animBg="1"/>
      <p:bldP spid="124109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p>
            <a:r>
              <a:rPr lang="en-US"/>
              <a:t>L01-</a:t>
            </a:r>
            <a:fld id="{1A90D2BA-DC27-4E8C-8235-FD32ACB0D104}" type="slidenum">
              <a:rPr lang="en-US"/>
              <a:pPr/>
              <a:t>34</a:t>
            </a:fld>
            <a:endParaRPr lang="en-US"/>
          </a:p>
        </p:txBody>
      </p:sp>
      <p:sp>
        <p:nvSpPr>
          <p:cNvPr id="36868" name="Footer Placeholder 5"/>
          <p:cNvSpPr>
            <a:spLocks noGrp="1"/>
          </p:cNvSpPr>
          <p:nvPr>
            <p:ph type="ftr" sz="quarter" idx="12"/>
          </p:nvPr>
        </p:nvSpPr>
        <p:spPr>
          <a:noFill/>
        </p:spPr>
        <p:txBody>
          <a:bodyPr/>
          <a:lstStyle/>
          <a:p>
            <a:r>
              <a:rPr lang="en-US"/>
              <a:t>http://csg.csail.mit.edu/6.375</a:t>
            </a:r>
          </a:p>
        </p:txBody>
      </p:sp>
      <p:sp>
        <p:nvSpPr>
          <p:cNvPr id="36869" name="Rectangle 2"/>
          <p:cNvSpPr>
            <a:spLocks noGrp="1" noChangeArrowheads="1"/>
          </p:cNvSpPr>
          <p:nvPr>
            <p:ph type="title"/>
          </p:nvPr>
        </p:nvSpPr>
        <p:spPr/>
        <p:txBody>
          <a:bodyPr/>
          <a:lstStyle/>
          <a:p>
            <a:pPr eaLnBrk="1" hangingPunct="1"/>
            <a:r>
              <a:rPr lang="en-US" sz="4000" smtClean="0"/>
              <a:t>The course has no text book but …</a:t>
            </a:r>
          </a:p>
        </p:txBody>
      </p:sp>
      <p:sp>
        <p:nvSpPr>
          <p:cNvPr id="68611" name="Rectangle 3" descr="Rectangle: Click to edit Master text styles&#10;Second level&#10;Third level&#10;Fourth level&#10;Fifth level"/>
          <p:cNvSpPr>
            <a:spLocks noGrp="1" noChangeArrowheads="1"/>
          </p:cNvSpPr>
          <p:nvPr>
            <p:ph type="body" idx="1"/>
          </p:nvPr>
        </p:nvSpPr>
        <p:spPr>
          <a:xfrm>
            <a:off x="838200" y="1600200"/>
            <a:ext cx="7340600" cy="3736975"/>
          </a:xfrm>
        </p:spPr>
        <p:txBody>
          <a:bodyPr/>
          <a:lstStyle/>
          <a:p>
            <a:pPr eaLnBrk="1" hangingPunct="1">
              <a:lnSpc>
                <a:spcPct val="80000"/>
              </a:lnSpc>
            </a:pPr>
            <a:r>
              <a:rPr lang="en-US" sz="1600" smtClean="0"/>
              <a:t>Lecture slides (with animation)</a:t>
            </a:r>
          </a:p>
          <a:p>
            <a:pPr lvl="1" eaLnBrk="1" hangingPunct="1">
              <a:lnSpc>
                <a:spcPct val="80000"/>
              </a:lnSpc>
            </a:pPr>
            <a:r>
              <a:rPr lang="en-US" sz="1600" smtClean="0"/>
              <a:t>Make sure you sure you understand the lectures before exploring other materials</a:t>
            </a:r>
          </a:p>
          <a:p>
            <a:pPr lvl="1" eaLnBrk="1" hangingPunct="1">
              <a:lnSpc>
                <a:spcPct val="80000"/>
              </a:lnSpc>
            </a:pPr>
            <a:r>
              <a:rPr lang="en-US" sz="1600" smtClean="0">
                <a:hlinkClick r:id="rId3"/>
              </a:rPr>
              <a:t>http://csg.csail.mit.edu/6.375/handouts.html</a:t>
            </a:r>
            <a:endParaRPr lang="en-US" sz="1600" smtClean="0"/>
          </a:p>
          <a:p>
            <a:pPr eaLnBrk="1" hangingPunct="1">
              <a:lnSpc>
                <a:spcPct val="80000"/>
              </a:lnSpc>
            </a:pPr>
            <a:r>
              <a:rPr lang="en-US" sz="1600" smtClean="0"/>
              <a:t>Small Example suite (from Bluespec Inc)</a:t>
            </a:r>
          </a:p>
          <a:p>
            <a:pPr lvl="1" eaLnBrk="1" hangingPunct="1">
              <a:lnSpc>
                <a:spcPct val="80000"/>
              </a:lnSpc>
            </a:pPr>
            <a:r>
              <a:rPr lang="en-US" sz="1600" smtClean="0"/>
              <a:t>A series of small examples (currently over 70), focusing on one topic at a time. Good entry for learning the language by yourself</a:t>
            </a:r>
          </a:p>
          <a:p>
            <a:pPr lvl="1" eaLnBrk="1" hangingPunct="1">
              <a:lnSpc>
                <a:spcPct val="80000"/>
              </a:lnSpc>
            </a:pPr>
            <a:r>
              <a:rPr lang="en-US" sz="1600" smtClean="0">
                <a:hlinkClick r:id="rId4"/>
              </a:rPr>
              <a:t>http://sites.google.com/a/bluespec.com/learning-bluespec/Home/Small-Examples</a:t>
            </a:r>
            <a:endParaRPr lang="en-US" sz="1600" smtClean="0"/>
          </a:p>
          <a:p>
            <a:pPr lvl="1" eaLnBrk="1" hangingPunct="1">
              <a:lnSpc>
                <a:spcPct val="80000"/>
              </a:lnSpc>
            </a:pPr>
            <a:r>
              <a:rPr lang="en-US" sz="1600" smtClean="0"/>
              <a:t>bluespec.com </a:t>
            </a:r>
            <a:r>
              <a:rPr lang="en-US" sz="1600" smtClean="0">
                <a:sym typeface="Wingdings" pitchFamily="-96" charset="2"/>
              </a:rPr>
              <a:t> Resources  Wiki  Small Examples</a:t>
            </a:r>
            <a:endParaRPr lang="en-US" sz="1600" smtClean="0"/>
          </a:p>
          <a:p>
            <a:pPr eaLnBrk="1" hangingPunct="1">
              <a:lnSpc>
                <a:spcPct val="80000"/>
              </a:lnSpc>
            </a:pPr>
            <a:r>
              <a:rPr lang="en-US" sz="1600" smtClean="0"/>
              <a:t>Bluespec System Verilog Reference manual </a:t>
            </a:r>
          </a:p>
          <a:p>
            <a:pPr lvl="1" eaLnBrk="1" hangingPunct="1">
              <a:lnSpc>
                <a:spcPct val="80000"/>
              </a:lnSpc>
            </a:pPr>
            <a:r>
              <a:rPr lang="en-US" sz="1600" smtClean="0"/>
              <a:t>It is a reference, not a tutorial</a:t>
            </a:r>
          </a:p>
          <a:p>
            <a:pPr lvl="1" eaLnBrk="1" hangingPunct="1">
              <a:lnSpc>
                <a:spcPct val="80000"/>
              </a:lnSpc>
            </a:pPr>
            <a:r>
              <a:rPr lang="en-US" sz="1600" smtClean="0">
                <a:hlinkClick r:id="rId5"/>
              </a:rPr>
              <a:t>http://www.bluespec.com/forum/download.php?id=96</a:t>
            </a:r>
            <a:endParaRPr lang="en-US" sz="1600" smtClean="0"/>
          </a:p>
          <a:p>
            <a:pPr lvl="1" eaLnBrk="1" hangingPunct="1">
              <a:lnSpc>
                <a:spcPct val="80000"/>
              </a:lnSpc>
            </a:pPr>
            <a:r>
              <a:rPr lang="en-US" sz="1600" smtClean="0"/>
              <a:t>bluespec.com </a:t>
            </a:r>
            <a:r>
              <a:rPr lang="en-US" sz="1600" smtClean="0">
                <a:sym typeface="Wingdings" pitchFamily="-96" charset="2"/>
              </a:rPr>
              <a:t> Resources  Wiki  BSV Documentation  Reference Manual</a:t>
            </a:r>
            <a:endParaRPr lang="en-US" sz="1600" smtClean="0"/>
          </a:p>
          <a:p>
            <a:pPr eaLnBrk="1" hangingPunct="1">
              <a:lnSpc>
                <a:spcPct val="80000"/>
              </a:lnSpc>
            </a:pPr>
            <a:r>
              <a:rPr lang="en-US" sz="1600" smtClean="0"/>
              <a:t>Bluespec System Verilog Users guide</a:t>
            </a:r>
          </a:p>
          <a:p>
            <a:pPr lvl="1" eaLnBrk="1" hangingPunct="1">
              <a:lnSpc>
                <a:spcPct val="80000"/>
              </a:lnSpc>
            </a:pPr>
            <a:r>
              <a:rPr lang="en-US" sz="1600" smtClean="0"/>
              <a:t>How to use all the tools for developing BSV programs</a:t>
            </a:r>
          </a:p>
          <a:p>
            <a:pPr lvl="1" eaLnBrk="1" hangingPunct="1">
              <a:lnSpc>
                <a:spcPct val="80000"/>
              </a:lnSpc>
            </a:pPr>
            <a:r>
              <a:rPr lang="en-US" sz="1600" smtClean="0">
                <a:hlinkClick r:id="rId6"/>
              </a:rPr>
              <a:t>http://www.bluespec.com/forum/download.php?id=107</a:t>
            </a:r>
            <a:endParaRPr lang="en-US" sz="1600" smtClean="0"/>
          </a:p>
          <a:p>
            <a:pPr lvl="1" eaLnBrk="1" hangingPunct="1">
              <a:lnSpc>
                <a:spcPct val="80000"/>
              </a:lnSpc>
            </a:pPr>
            <a:r>
              <a:rPr lang="en-US" sz="1600" smtClean="0"/>
              <a:t>bluespec.com </a:t>
            </a:r>
            <a:r>
              <a:rPr lang="en-US" sz="1600" smtClean="0">
                <a:sym typeface="Wingdings" pitchFamily="-96" charset="2"/>
              </a:rPr>
              <a:t> Resources  Wiki  BSV Documentation  User Guide</a:t>
            </a:r>
            <a:endParaRPr lang="en-US" sz="1600" smtClean="0"/>
          </a:p>
        </p:txBody>
      </p:sp>
      <p:sp>
        <p:nvSpPr>
          <p:cNvPr id="7" name="Date Placeholder 6"/>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11">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61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611">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611">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611">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611">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611">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8611">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611">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6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a:noFill/>
        </p:spPr>
        <p:txBody>
          <a:bodyPr/>
          <a:lstStyle/>
          <a:p>
            <a:r>
              <a:rPr lang="en-US"/>
              <a:t>L01-</a:t>
            </a:r>
            <a:fld id="{70DE105B-0B18-4373-87BE-42E52D266A46}" type="slidenum">
              <a:rPr lang="en-US"/>
              <a:pPr/>
              <a:t>4</a:t>
            </a:fld>
            <a:endParaRPr lang="en-US"/>
          </a:p>
        </p:txBody>
      </p:sp>
      <p:sp>
        <p:nvSpPr>
          <p:cNvPr id="7172" name="Footer Placeholder 3"/>
          <p:cNvSpPr>
            <a:spLocks noGrp="1"/>
          </p:cNvSpPr>
          <p:nvPr>
            <p:ph type="ftr" sz="quarter" idx="12"/>
          </p:nvPr>
        </p:nvSpPr>
        <p:spPr>
          <a:noFill/>
        </p:spPr>
        <p:txBody>
          <a:bodyPr/>
          <a:lstStyle/>
          <a:p>
            <a:r>
              <a:rPr lang="en-US"/>
              <a:t>http://csg.csail.mit.edu/6.375</a:t>
            </a:r>
          </a:p>
        </p:txBody>
      </p:sp>
      <p:sp>
        <p:nvSpPr>
          <p:cNvPr id="7173" name="Rectangle 29"/>
          <p:cNvSpPr>
            <a:spLocks noGrp="1" noChangeArrowheads="1"/>
          </p:cNvSpPr>
          <p:nvPr>
            <p:ph type="title" idx="4294967295"/>
          </p:nvPr>
        </p:nvSpPr>
        <p:spPr>
          <a:xfrm>
            <a:off x="533400" y="228600"/>
            <a:ext cx="8382000" cy="838200"/>
          </a:xfrm>
        </p:spPr>
        <p:txBody>
          <a:bodyPr/>
          <a:lstStyle/>
          <a:p>
            <a:pPr eaLnBrk="1" hangingPunct="1"/>
            <a:r>
              <a:rPr lang="en-US" sz="3200" smtClean="0"/>
              <a:t>Wide Variety of Products Rely on ASICs</a:t>
            </a:r>
          </a:p>
        </p:txBody>
      </p:sp>
      <p:sp>
        <p:nvSpPr>
          <p:cNvPr id="7174" name="Content Placeholder 17" descr="Rectangle: Click to edit Master text styles&#10;Second level&#10;Third level&#10;Fourth level&#10;Fifth level"/>
          <p:cNvSpPr>
            <a:spLocks noGrp="1"/>
          </p:cNvSpPr>
          <p:nvPr>
            <p:ph idx="4294967295"/>
          </p:nvPr>
        </p:nvSpPr>
        <p:spPr/>
        <p:txBody>
          <a:bodyPr/>
          <a:lstStyle/>
          <a:p>
            <a:pPr eaLnBrk="1" hangingPunct="1"/>
            <a:endParaRPr lang="en-US" smtClean="0"/>
          </a:p>
        </p:txBody>
      </p:sp>
      <p:pic>
        <p:nvPicPr>
          <p:cNvPr id="1351712" name="Picture 32" descr="Untitled1"/>
          <p:cNvPicPr>
            <a:picLocks noChangeAspect="1" noChangeArrowheads="1"/>
          </p:cNvPicPr>
          <p:nvPr/>
        </p:nvPicPr>
        <p:blipFill>
          <a:blip r:embed="rId3" cstate="print"/>
          <a:srcRect/>
          <a:stretch>
            <a:fillRect/>
          </a:stretch>
        </p:blipFill>
        <p:spPr bwMode="auto">
          <a:xfrm>
            <a:off x="3276600" y="2819400"/>
            <a:ext cx="2252663" cy="1160463"/>
          </a:xfrm>
          <a:prstGeom prst="rect">
            <a:avLst/>
          </a:prstGeom>
          <a:noFill/>
          <a:ln w="9525">
            <a:noFill/>
            <a:miter lim="800000"/>
            <a:headEnd/>
            <a:tailEnd/>
          </a:ln>
        </p:spPr>
      </p:pic>
      <p:pic>
        <p:nvPicPr>
          <p:cNvPr id="1351685" name="Picture 5" descr="sim_mokei"/>
          <p:cNvPicPr>
            <a:picLocks noChangeAspect="1" noChangeArrowheads="1"/>
          </p:cNvPicPr>
          <p:nvPr/>
        </p:nvPicPr>
        <p:blipFill>
          <a:blip r:embed="rId4" cstate="print"/>
          <a:srcRect/>
          <a:stretch>
            <a:fillRect/>
          </a:stretch>
        </p:blipFill>
        <p:spPr bwMode="auto">
          <a:xfrm>
            <a:off x="5181600" y="4114800"/>
            <a:ext cx="3633788" cy="2219325"/>
          </a:xfrm>
          <a:prstGeom prst="rect">
            <a:avLst/>
          </a:prstGeom>
          <a:noFill/>
          <a:ln w="9525">
            <a:noFill/>
            <a:miter lim="800000"/>
            <a:headEnd/>
            <a:tailEnd/>
          </a:ln>
        </p:spPr>
      </p:pic>
      <p:pic>
        <p:nvPicPr>
          <p:cNvPr id="1351686" name="Picture 6"/>
          <p:cNvPicPr>
            <a:picLocks noChangeAspect="1" noChangeArrowheads="1"/>
          </p:cNvPicPr>
          <p:nvPr/>
        </p:nvPicPr>
        <p:blipFill>
          <a:blip r:embed="rId5" cstate="print"/>
          <a:srcRect/>
          <a:stretch>
            <a:fillRect/>
          </a:stretch>
        </p:blipFill>
        <p:spPr bwMode="auto">
          <a:xfrm>
            <a:off x="533400" y="3733800"/>
            <a:ext cx="2711450" cy="1878013"/>
          </a:xfrm>
          <a:prstGeom prst="rect">
            <a:avLst/>
          </a:prstGeom>
          <a:noFill/>
          <a:ln w="9525">
            <a:noFill/>
            <a:miter lim="800000"/>
            <a:headEnd/>
            <a:tailEnd/>
          </a:ln>
        </p:spPr>
      </p:pic>
      <p:pic>
        <p:nvPicPr>
          <p:cNvPr id="1351687" name="Picture 7"/>
          <p:cNvPicPr>
            <a:picLocks noChangeAspect="1" noChangeArrowheads="1"/>
          </p:cNvPicPr>
          <p:nvPr/>
        </p:nvPicPr>
        <p:blipFill>
          <a:blip r:embed="rId6" cstate="print"/>
          <a:srcRect/>
          <a:stretch>
            <a:fillRect/>
          </a:stretch>
        </p:blipFill>
        <p:spPr bwMode="auto">
          <a:xfrm>
            <a:off x="685800" y="1600200"/>
            <a:ext cx="1027113" cy="1976438"/>
          </a:xfrm>
          <a:prstGeom prst="rect">
            <a:avLst/>
          </a:prstGeom>
          <a:noFill/>
          <a:ln w="9525">
            <a:noFill/>
            <a:miter lim="800000"/>
            <a:headEnd/>
            <a:tailEnd/>
          </a:ln>
        </p:spPr>
      </p:pic>
      <p:pic>
        <p:nvPicPr>
          <p:cNvPr id="1351711" name="Picture 31" descr="froogle_image"/>
          <p:cNvPicPr>
            <a:picLocks noChangeAspect="1" noChangeArrowheads="1"/>
          </p:cNvPicPr>
          <p:nvPr/>
        </p:nvPicPr>
        <p:blipFill>
          <a:blip r:embed="rId7" cstate="print"/>
          <a:srcRect/>
          <a:stretch>
            <a:fillRect/>
          </a:stretch>
        </p:blipFill>
        <p:spPr bwMode="auto">
          <a:xfrm>
            <a:off x="3429000" y="1676400"/>
            <a:ext cx="1141413" cy="1012825"/>
          </a:xfrm>
          <a:prstGeom prst="rect">
            <a:avLst/>
          </a:prstGeom>
          <a:noFill/>
          <a:ln w="9525">
            <a:noFill/>
            <a:miter lim="800000"/>
            <a:headEnd/>
            <a:tailEnd/>
          </a:ln>
        </p:spPr>
      </p:pic>
      <p:pic>
        <p:nvPicPr>
          <p:cNvPr id="1351688" name="Picture 8"/>
          <p:cNvPicPr>
            <a:picLocks noChangeAspect="1" noChangeArrowheads="1"/>
          </p:cNvPicPr>
          <p:nvPr/>
        </p:nvPicPr>
        <p:blipFill>
          <a:blip r:embed="rId8" cstate="print"/>
          <a:srcRect/>
          <a:stretch>
            <a:fillRect/>
          </a:stretch>
        </p:blipFill>
        <p:spPr bwMode="auto">
          <a:xfrm>
            <a:off x="3429000" y="4114800"/>
            <a:ext cx="1731963" cy="998538"/>
          </a:xfrm>
          <a:prstGeom prst="rect">
            <a:avLst/>
          </a:prstGeom>
          <a:noFill/>
          <a:ln w="9525">
            <a:noFill/>
            <a:miter lim="800000"/>
            <a:headEnd/>
            <a:tailEnd/>
          </a:ln>
        </p:spPr>
      </p:pic>
      <p:pic>
        <p:nvPicPr>
          <p:cNvPr id="1351691" name="Picture 11"/>
          <p:cNvPicPr>
            <a:picLocks noChangeAspect="1" noChangeArrowheads="1"/>
          </p:cNvPicPr>
          <p:nvPr/>
        </p:nvPicPr>
        <p:blipFill>
          <a:blip r:embed="rId9" cstate="print"/>
          <a:srcRect/>
          <a:stretch>
            <a:fillRect/>
          </a:stretch>
        </p:blipFill>
        <p:spPr bwMode="auto">
          <a:xfrm>
            <a:off x="5181600" y="1524000"/>
            <a:ext cx="1295400" cy="1827213"/>
          </a:xfrm>
          <a:prstGeom prst="rect">
            <a:avLst/>
          </a:prstGeom>
          <a:noFill/>
          <a:ln w="9525">
            <a:noFill/>
            <a:miter lim="800000"/>
            <a:headEnd/>
            <a:tailEnd/>
          </a:ln>
        </p:spPr>
      </p:pic>
      <p:pic>
        <p:nvPicPr>
          <p:cNvPr id="1351692" name="Picture 12"/>
          <p:cNvPicPr>
            <a:picLocks noChangeAspect="1" noChangeArrowheads="1"/>
          </p:cNvPicPr>
          <p:nvPr/>
        </p:nvPicPr>
        <p:blipFill>
          <a:blip r:embed="rId10" cstate="print"/>
          <a:srcRect/>
          <a:stretch>
            <a:fillRect/>
          </a:stretch>
        </p:blipFill>
        <p:spPr bwMode="auto">
          <a:xfrm>
            <a:off x="6781800" y="1676400"/>
            <a:ext cx="1752600" cy="2082800"/>
          </a:xfrm>
          <a:prstGeom prst="rect">
            <a:avLst/>
          </a:prstGeom>
          <a:noFill/>
          <a:ln w="9525">
            <a:noFill/>
            <a:miter lim="800000"/>
            <a:headEnd/>
            <a:tailEnd/>
          </a:ln>
        </p:spPr>
      </p:pic>
      <p:pic>
        <p:nvPicPr>
          <p:cNvPr id="1351693" name="Picture 13"/>
          <p:cNvPicPr>
            <a:picLocks noChangeAspect="1" noChangeArrowheads="1"/>
          </p:cNvPicPr>
          <p:nvPr/>
        </p:nvPicPr>
        <p:blipFill>
          <a:blip r:embed="rId11" cstate="print"/>
          <a:srcRect/>
          <a:stretch>
            <a:fillRect/>
          </a:stretch>
        </p:blipFill>
        <p:spPr bwMode="auto">
          <a:xfrm>
            <a:off x="381000" y="5791200"/>
            <a:ext cx="1846263" cy="709613"/>
          </a:xfrm>
          <a:prstGeom prst="rect">
            <a:avLst/>
          </a:prstGeom>
          <a:noFill/>
          <a:ln w="9525">
            <a:noFill/>
            <a:miter lim="800000"/>
            <a:headEnd/>
            <a:tailEnd/>
          </a:ln>
        </p:spPr>
      </p:pic>
      <p:pic>
        <p:nvPicPr>
          <p:cNvPr id="1351710" name="Picture 30" descr="ipod"/>
          <p:cNvPicPr>
            <a:picLocks noChangeAspect="1" noChangeArrowheads="1"/>
          </p:cNvPicPr>
          <p:nvPr/>
        </p:nvPicPr>
        <p:blipFill>
          <a:blip r:embed="rId12" cstate="print"/>
          <a:srcRect/>
          <a:stretch>
            <a:fillRect/>
          </a:stretch>
        </p:blipFill>
        <p:spPr bwMode="auto">
          <a:xfrm>
            <a:off x="2057400" y="1600200"/>
            <a:ext cx="1068388" cy="1635125"/>
          </a:xfrm>
          <a:prstGeom prst="rect">
            <a:avLst/>
          </a:prstGeom>
          <a:noFill/>
          <a:ln w="9525">
            <a:noFill/>
            <a:miter lim="800000"/>
            <a:headEnd/>
            <a:tailEnd/>
          </a:ln>
        </p:spPr>
      </p:pic>
      <p:pic>
        <p:nvPicPr>
          <p:cNvPr id="1351705" name="Picture 25"/>
          <p:cNvPicPr>
            <a:picLocks noChangeAspect="1" noChangeArrowheads="1"/>
          </p:cNvPicPr>
          <p:nvPr/>
        </p:nvPicPr>
        <p:blipFill>
          <a:blip r:embed="rId13" cstate="print"/>
          <a:srcRect/>
          <a:stretch>
            <a:fillRect/>
          </a:stretch>
        </p:blipFill>
        <p:spPr bwMode="auto">
          <a:xfrm>
            <a:off x="3276600" y="5562600"/>
            <a:ext cx="1789113" cy="741363"/>
          </a:xfrm>
          <a:prstGeom prst="rect">
            <a:avLst/>
          </a:prstGeom>
          <a:noFill/>
          <a:ln w="9525">
            <a:noFill/>
            <a:miter lim="800000"/>
            <a:headEnd/>
            <a:tailEnd/>
          </a:ln>
        </p:spPr>
      </p:pic>
      <p:sp>
        <p:nvSpPr>
          <p:cNvPr id="7186" name="Text Box 35"/>
          <p:cNvSpPr txBox="1">
            <a:spLocks noChangeArrowheads="1"/>
          </p:cNvSpPr>
          <p:nvPr/>
        </p:nvSpPr>
        <p:spPr bwMode="auto">
          <a:xfrm>
            <a:off x="533400" y="1066800"/>
            <a:ext cx="6172200" cy="396875"/>
          </a:xfrm>
          <a:prstGeom prst="rect">
            <a:avLst/>
          </a:prstGeom>
          <a:noFill/>
          <a:ln w="9525">
            <a:noFill/>
            <a:miter lim="800000"/>
            <a:headEnd/>
            <a:tailEnd/>
          </a:ln>
        </p:spPr>
        <p:txBody>
          <a:bodyPr>
            <a:spAutoFit/>
          </a:bodyPr>
          <a:lstStyle/>
          <a:p>
            <a:pPr eaLnBrk="1" hangingPunct="1">
              <a:spcBef>
                <a:spcPct val="20000"/>
              </a:spcBef>
              <a:buClr>
                <a:schemeClr val="hlink"/>
              </a:buClr>
              <a:buSzPct val="110000"/>
              <a:buFont typeface="Wingdings" pitchFamily="-96" charset="2"/>
              <a:buNone/>
            </a:pPr>
            <a:r>
              <a:rPr lang="en-US" sz="2000"/>
              <a:t>ASIC = Application-Specific Integrated Circuit</a:t>
            </a:r>
          </a:p>
        </p:txBody>
      </p:sp>
      <p:sp>
        <p:nvSpPr>
          <p:cNvPr id="19" name="Date Placeholder 18"/>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00"/>
                                  </p:stCondLst>
                                  <p:childTnLst>
                                    <p:set>
                                      <p:cBhvr>
                                        <p:cTn id="6" dur="1" fill="hold">
                                          <p:stCondLst>
                                            <p:cond delay="0"/>
                                          </p:stCondLst>
                                        </p:cTn>
                                        <p:tgtEl>
                                          <p:spTgt spid="1351712"/>
                                        </p:tgtEl>
                                        <p:attrNameLst>
                                          <p:attrName>style.visibility</p:attrName>
                                        </p:attrNameLst>
                                      </p:cBhvr>
                                      <p:to>
                                        <p:strVal val="visible"/>
                                      </p:to>
                                    </p:set>
                                  </p:childTnLst>
                                </p:cTn>
                              </p:par>
                            </p:childTnLst>
                          </p:cTn>
                        </p:par>
                        <p:par>
                          <p:cTn id="7" fill="hold">
                            <p:stCondLst>
                              <p:cond delay="200"/>
                            </p:stCondLst>
                            <p:childTnLst>
                              <p:par>
                                <p:cTn id="8" presetID="1" presetClass="entr" presetSubtype="0" fill="hold" nodeType="afterEffect">
                                  <p:stCondLst>
                                    <p:cond delay="200"/>
                                  </p:stCondLst>
                                  <p:childTnLst>
                                    <p:set>
                                      <p:cBhvr>
                                        <p:cTn id="9" dur="1" fill="hold">
                                          <p:stCondLst>
                                            <p:cond delay="0"/>
                                          </p:stCondLst>
                                        </p:cTn>
                                        <p:tgtEl>
                                          <p:spTgt spid="1351685"/>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nodeType="afterEffect">
                                  <p:stCondLst>
                                    <p:cond delay="200"/>
                                  </p:stCondLst>
                                  <p:childTnLst>
                                    <p:set>
                                      <p:cBhvr>
                                        <p:cTn id="12" dur="1" fill="hold">
                                          <p:stCondLst>
                                            <p:cond delay="0"/>
                                          </p:stCondLst>
                                        </p:cTn>
                                        <p:tgtEl>
                                          <p:spTgt spid="1351686"/>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nodeType="afterEffect">
                                  <p:stCondLst>
                                    <p:cond delay="200"/>
                                  </p:stCondLst>
                                  <p:childTnLst>
                                    <p:set>
                                      <p:cBhvr>
                                        <p:cTn id="15" dur="1" fill="hold">
                                          <p:stCondLst>
                                            <p:cond delay="0"/>
                                          </p:stCondLst>
                                        </p:cTn>
                                        <p:tgtEl>
                                          <p:spTgt spid="1351687"/>
                                        </p:tgtEl>
                                        <p:attrNameLst>
                                          <p:attrName>style.visibility</p:attrName>
                                        </p:attrNameLst>
                                      </p:cBhvr>
                                      <p:to>
                                        <p:strVal val="visible"/>
                                      </p:to>
                                    </p:set>
                                  </p:childTnLst>
                                </p:cTn>
                              </p:par>
                            </p:childTnLst>
                          </p:cTn>
                        </p:par>
                        <p:par>
                          <p:cTn id="16" fill="hold">
                            <p:stCondLst>
                              <p:cond delay="800"/>
                            </p:stCondLst>
                            <p:childTnLst>
                              <p:par>
                                <p:cTn id="17" presetID="1" presetClass="entr" presetSubtype="0" fill="hold" nodeType="afterEffect">
                                  <p:stCondLst>
                                    <p:cond delay="200"/>
                                  </p:stCondLst>
                                  <p:childTnLst>
                                    <p:set>
                                      <p:cBhvr>
                                        <p:cTn id="18" dur="1" fill="hold">
                                          <p:stCondLst>
                                            <p:cond delay="0"/>
                                          </p:stCondLst>
                                        </p:cTn>
                                        <p:tgtEl>
                                          <p:spTgt spid="1351711"/>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200"/>
                                  </p:stCondLst>
                                  <p:childTnLst>
                                    <p:set>
                                      <p:cBhvr>
                                        <p:cTn id="21" dur="1" fill="hold">
                                          <p:stCondLst>
                                            <p:cond delay="0"/>
                                          </p:stCondLst>
                                        </p:cTn>
                                        <p:tgtEl>
                                          <p:spTgt spid="1351688"/>
                                        </p:tgtEl>
                                        <p:attrNameLst>
                                          <p:attrName>style.visibility</p:attrName>
                                        </p:attrNameLst>
                                      </p:cBhvr>
                                      <p:to>
                                        <p:strVal val="visible"/>
                                      </p:to>
                                    </p:set>
                                  </p:childTnLst>
                                </p:cTn>
                              </p:par>
                            </p:childTnLst>
                          </p:cTn>
                        </p:par>
                        <p:par>
                          <p:cTn id="22" fill="hold">
                            <p:stCondLst>
                              <p:cond delay="1200"/>
                            </p:stCondLst>
                            <p:childTnLst>
                              <p:par>
                                <p:cTn id="23" presetID="1" presetClass="entr" presetSubtype="0" fill="hold" nodeType="afterEffect">
                                  <p:stCondLst>
                                    <p:cond delay="200"/>
                                  </p:stCondLst>
                                  <p:childTnLst>
                                    <p:set>
                                      <p:cBhvr>
                                        <p:cTn id="24" dur="1" fill="hold">
                                          <p:stCondLst>
                                            <p:cond delay="0"/>
                                          </p:stCondLst>
                                        </p:cTn>
                                        <p:tgtEl>
                                          <p:spTgt spid="1351691"/>
                                        </p:tgtEl>
                                        <p:attrNameLst>
                                          <p:attrName>style.visibility</p:attrName>
                                        </p:attrNameLst>
                                      </p:cBhvr>
                                      <p:to>
                                        <p:strVal val="visible"/>
                                      </p:to>
                                    </p:set>
                                  </p:childTnLst>
                                </p:cTn>
                              </p:par>
                            </p:childTnLst>
                          </p:cTn>
                        </p:par>
                        <p:par>
                          <p:cTn id="25" fill="hold">
                            <p:stCondLst>
                              <p:cond delay="1400"/>
                            </p:stCondLst>
                            <p:childTnLst>
                              <p:par>
                                <p:cTn id="26" presetID="1" presetClass="entr" presetSubtype="0" fill="hold" nodeType="afterEffect">
                                  <p:stCondLst>
                                    <p:cond delay="200"/>
                                  </p:stCondLst>
                                  <p:childTnLst>
                                    <p:set>
                                      <p:cBhvr>
                                        <p:cTn id="27" dur="1" fill="hold">
                                          <p:stCondLst>
                                            <p:cond delay="0"/>
                                          </p:stCondLst>
                                        </p:cTn>
                                        <p:tgtEl>
                                          <p:spTgt spid="1351692"/>
                                        </p:tgtEl>
                                        <p:attrNameLst>
                                          <p:attrName>style.visibility</p:attrName>
                                        </p:attrNameLst>
                                      </p:cBhvr>
                                      <p:to>
                                        <p:strVal val="visible"/>
                                      </p:to>
                                    </p:set>
                                  </p:childTnLst>
                                </p:cTn>
                              </p:par>
                            </p:childTnLst>
                          </p:cTn>
                        </p:par>
                        <p:par>
                          <p:cTn id="28" fill="hold">
                            <p:stCondLst>
                              <p:cond delay="1600"/>
                            </p:stCondLst>
                            <p:childTnLst>
                              <p:par>
                                <p:cTn id="29" presetID="1" presetClass="entr" presetSubtype="0" fill="hold" nodeType="afterEffect">
                                  <p:stCondLst>
                                    <p:cond delay="200"/>
                                  </p:stCondLst>
                                  <p:childTnLst>
                                    <p:set>
                                      <p:cBhvr>
                                        <p:cTn id="30" dur="1" fill="hold">
                                          <p:stCondLst>
                                            <p:cond delay="0"/>
                                          </p:stCondLst>
                                        </p:cTn>
                                        <p:tgtEl>
                                          <p:spTgt spid="1351693"/>
                                        </p:tgtEl>
                                        <p:attrNameLst>
                                          <p:attrName>style.visibility</p:attrName>
                                        </p:attrNameLst>
                                      </p:cBhvr>
                                      <p:to>
                                        <p:strVal val="visible"/>
                                      </p:to>
                                    </p:set>
                                  </p:childTnLst>
                                </p:cTn>
                              </p:par>
                            </p:childTnLst>
                          </p:cTn>
                        </p:par>
                        <p:par>
                          <p:cTn id="31" fill="hold">
                            <p:stCondLst>
                              <p:cond delay="1800"/>
                            </p:stCondLst>
                            <p:childTnLst>
                              <p:par>
                                <p:cTn id="32" presetID="1" presetClass="entr" presetSubtype="0" fill="hold" nodeType="afterEffect">
                                  <p:stCondLst>
                                    <p:cond delay="200"/>
                                  </p:stCondLst>
                                  <p:childTnLst>
                                    <p:set>
                                      <p:cBhvr>
                                        <p:cTn id="33" dur="1" fill="hold">
                                          <p:stCondLst>
                                            <p:cond delay="0"/>
                                          </p:stCondLst>
                                        </p:cTn>
                                        <p:tgtEl>
                                          <p:spTgt spid="1351710"/>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nodeType="afterEffect">
                                  <p:stCondLst>
                                    <p:cond delay="200"/>
                                  </p:stCondLst>
                                  <p:childTnLst>
                                    <p:set>
                                      <p:cBhvr>
                                        <p:cTn id="36" dur="1" fill="hold">
                                          <p:stCondLst>
                                            <p:cond delay="0"/>
                                          </p:stCondLst>
                                        </p:cTn>
                                        <p:tgtEl>
                                          <p:spTgt spid="1351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0"/>
          </p:nvPr>
        </p:nvSpPr>
        <p:spPr>
          <a:noFill/>
        </p:spPr>
        <p:txBody>
          <a:bodyPr/>
          <a:lstStyle/>
          <a:p>
            <a:r>
              <a:rPr lang="en-US"/>
              <a:t>L01-</a:t>
            </a:r>
            <a:fld id="{DB0574F0-6648-418B-AD4C-75944B9D6C0F}" type="slidenum">
              <a:rPr lang="en-US"/>
              <a:pPr/>
              <a:t>5</a:t>
            </a:fld>
            <a:endParaRPr lang="en-US"/>
          </a:p>
        </p:txBody>
      </p:sp>
      <p:sp>
        <p:nvSpPr>
          <p:cNvPr id="8196" name="Footer Placeholder 3"/>
          <p:cNvSpPr>
            <a:spLocks noGrp="1"/>
          </p:cNvSpPr>
          <p:nvPr>
            <p:ph type="ftr" sz="quarter" idx="12"/>
          </p:nvPr>
        </p:nvSpPr>
        <p:spPr>
          <a:noFill/>
        </p:spPr>
        <p:txBody>
          <a:bodyPr/>
          <a:lstStyle/>
          <a:p>
            <a:r>
              <a:rPr lang="en-US"/>
              <a:t>http://csg.csail.mit.edu/6.375</a:t>
            </a:r>
          </a:p>
        </p:txBody>
      </p:sp>
      <p:grpSp>
        <p:nvGrpSpPr>
          <p:cNvPr id="8197" name="Group 1026"/>
          <p:cNvGrpSpPr>
            <a:grpSpLocks/>
          </p:cNvGrpSpPr>
          <p:nvPr/>
        </p:nvGrpSpPr>
        <p:grpSpPr bwMode="auto">
          <a:xfrm>
            <a:off x="1981200" y="1219200"/>
            <a:ext cx="5308600" cy="4064000"/>
            <a:chOff x="1463" y="1071"/>
            <a:chExt cx="3344" cy="2560"/>
          </a:xfrm>
        </p:grpSpPr>
        <p:pic>
          <p:nvPicPr>
            <p:cNvPr id="8200" name="Picture 1027"/>
            <p:cNvPicPr>
              <a:picLocks noChangeAspect="1" noChangeArrowheads="1"/>
            </p:cNvPicPr>
            <p:nvPr/>
          </p:nvPicPr>
          <p:blipFill>
            <a:blip r:embed="rId3" cstate="print"/>
            <a:srcRect/>
            <a:stretch>
              <a:fillRect/>
            </a:stretch>
          </p:blipFill>
          <p:spPr bwMode="auto">
            <a:xfrm>
              <a:off x="1463" y="1852"/>
              <a:ext cx="2825" cy="1589"/>
            </a:xfrm>
            <a:prstGeom prst="rect">
              <a:avLst/>
            </a:prstGeom>
            <a:noFill/>
            <a:ln w="9525">
              <a:noFill/>
              <a:miter lim="800000"/>
              <a:headEnd/>
              <a:tailEnd/>
            </a:ln>
          </p:spPr>
        </p:pic>
        <p:sp>
          <p:nvSpPr>
            <p:cNvPr id="8201" name="Text Box 1028"/>
            <p:cNvSpPr txBox="1">
              <a:spLocks noChangeArrowheads="1"/>
            </p:cNvSpPr>
            <p:nvPr/>
          </p:nvSpPr>
          <p:spPr bwMode="auto">
            <a:xfrm>
              <a:off x="1645" y="3496"/>
              <a:ext cx="2082" cy="135"/>
            </a:xfrm>
            <a:prstGeom prst="rect">
              <a:avLst/>
            </a:prstGeom>
            <a:noFill/>
            <a:ln w="9525">
              <a:noFill/>
              <a:miter lim="800000"/>
              <a:headEnd/>
              <a:tailEnd/>
            </a:ln>
          </p:spPr>
          <p:txBody>
            <a:bodyPr wrap="none">
              <a:spAutoFit/>
            </a:bodyPr>
            <a:lstStyle/>
            <a:p>
              <a:pPr eaLnBrk="1" hangingPunct="1"/>
              <a:r>
                <a:rPr lang="en-US" sz="800">
                  <a:latin typeface="Arial" charset="0"/>
                  <a:cs typeface="Arial" charset="0"/>
                </a:rPr>
                <a:t>Source: http://www.intel.com/technology/silicon/mooreslaw/index.htm</a:t>
              </a:r>
            </a:p>
          </p:txBody>
        </p:sp>
        <p:sp>
          <p:nvSpPr>
            <p:cNvPr id="8202" name="Line 1029"/>
            <p:cNvSpPr>
              <a:spLocks noChangeShapeType="1"/>
            </p:cNvSpPr>
            <p:nvPr/>
          </p:nvSpPr>
          <p:spPr bwMode="auto">
            <a:xfrm flipV="1">
              <a:off x="3697" y="1071"/>
              <a:ext cx="1110" cy="1020"/>
            </a:xfrm>
            <a:prstGeom prst="line">
              <a:avLst/>
            </a:prstGeom>
            <a:noFill/>
            <a:ln w="174625">
              <a:solidFill>
                <a:srgbClr val="E9C171"/>
              </a:solidFill>
              <a:round/>
              <a:headEnd/>
              <a:tailEnd type="triangle" w="med" len="med"/>
            </a:ln>
          </p:spPr>
          <p:txBody>
            <a:bodyPr/>
            <a:lstStyle/>
            <a:p>
              <a:endParaRPr lang="en-US"/>
            </a:p>
          </p:txBody>
        </p:sp>
      </p:grpSp>
      <p:sp>
        <p:nvSpPr>
          <p:cNvPr id="8198" name="Rectangle 1030"/>
          <p:cNvSpPr>
            <a:spLocks noGrp="1" noChangeArrowheads="1"/>
          </p:cNvSpPr>
          <p:nvPr>
            <p:ph type="title" idx="4294967295"/>
          </p:nvPr>
        </p:nvSpPr>
        <p:spPr/>
        <p:txBody>
          <a:bodyPr/>
          <a:lstStyle/>
          <a:p>
            <a:pPr eaLnBrk="1" hangingPunct="1"/>
            <a:r>
              <a:rPr lang="en-US" smtClean="0"/>
              <a:t>What’s required?</a:t>
            </a:r>
          </a:p>
        </p:txBody>
      </p:sp>
      <p:sp>
        <p:nvSpPr>
          <p:cNvPr id="8199" name="Rectangle 1031" descr="Rectangle: Click to edit Master text styles&#10;Second level&#10;Third level&#10;Fourth level&#10;Fifth level"/>
          <p:cNvSpPr>
            <a:spLocks noGrp="1" noChangeArrowheads="1"/>
          </p:cNvSpPr>
          <p:nvPr>
            <p:ph idx="4294967295"/>
          </p:nvPr>
        </p:nvSpPr>
        <p:spPr>
          <a:xfrm>
            <a:off x="685800" y="1600200"/>
            <a:ext cx="7772400" cy="4114800"/>
          </a:xfrm>
        </p:spPr>
        <p:txBody>
          <a:bodyPr/>
          <a:lstStyle/>
          <a:p>
            <a:pPr marL="0" indent="0" eaLnBrk="1" hangingPunct="1">
              <a:lnSpc>
                <a:spcPct val="90000"/>
              </a:lnSpc>
              <a:buFont typeface="Wingdings" pitchFamily="-96" charset="2"/>
              <a:buNone/>
            </a:pPr>
            <a:r>
              <a:rPr lang="en-US" sz="2400" smtClean="0"/>
              <a:t>ICs with dramatically higher performance, </a:t>
            </a:r>
          </a:p>
          <a:p>
            <a:pPr marL="0" indent="0" eaLnBrk="1" hangingPunct="1">
              <a:lnSpc>
                <a:spcPct val="90000"/>
              </a:lnSpc>
              <a:buFont typeface="Wingdings" pitchFamily="-96" charset="2"/>
              <a:buNone/>
            </a:pPr>
            <a:r>
              <a:rPr lang="en-US" sz="2400" smtClean="0"/>
              <a:t>optimized for applications</a:t>
            </a:r>
          </a:p>
          <a:p>
            <a:pPr marL="0" indent="0" eaLnBrk="1" hangingPunct="1">
              <a:lnSpc>
                <a:spcPct val="90000"/>
              </a:lnSpc>
              <a:buFont typeface="Wingdings" pitchFamily="-96" charset="2"/>
              <a:buNone/>
            </a:pPr>
            <a:endParaRPr lang="en-US" sz="2400" smtClean="0"/>
          </a:p>
          <a:p>
            <a:pPr marL="0" indent="0" eaLnBrk="1" hangingPunct="1">
              <a:lnSpc>
                <a:spcPct val="90000"/>
              </a:lnSpc>
            </a:pPr>
            <a:endParaRPr lang="en-US" sz="2400" smtClean="0"/>
          </a:p>
          <a:p>
            <a:pPr marL="0" indent="0" eaLnBrk="1" hangingPunct="1">
              <a:lnSpc>
                <a:spcPct val="90000"/>
              </a:lnSpc>
              <a:buFont typeface="Wingdings" pitchFamily="-96" charset="2"/>
              <a:buNone/>
            </a:pPr>
            <a:endParaRPr lang="en-US" sz="2400" smtClean="0"/>
          </a:p>
          <a:p>
            <a:pPr marL="0" indent="0" eaLnBrk="1" hangingPunct="1">
              <a:lnSpc>
                <a:spcPct val="90000"/>
              </a:lnSpc>
              <a:buFont typeface="Wingdings" pitchFamily="-96" charset="2"/>
              <a:buNone/>
            </a:pPr>
            <a:endParaRPr lang="en-US" sz="2400" smtClean="0"/>
          </a:p>
          <a:p>
            <a:pPr marL="0" indent="0" eaLnBrk="1" hangingPunct="1">
              <a:lnSpc>
                <a:spcPct val="90000"/>
              </a:lnSpc>
              <a:buFont typeface="Wingdings" pitchFamily="-96" charset="2"/>
              <a:buNone/>
            </a:pPr>
            <a:endParaRPr lang="en-US" sz="2400" i="1" smtClean="0"/>
          </a:p>
          <a:p>
            <a:pPr marL="0" indent="0" eaLnBrk="1" hangingPunct="1">
              <a:lnSpc>
                <a:spcPct val="90000"/>
              </a:lnSpc>
              <a:buFont typeface="Wingdings" pitchFamily="-96" charset="2"/>
              <a:buNone/>
            </a:pPr>
            <a:endParaRPr lang="en-US" sz="2400" i="1" smtClean="0"/>
          </a:p>
          <a:p>
            <a:pPr marL="0" indent="0" eaLnBrk="1" hangingPunct="1">
              <a:lnSpc>
                <a:spcPct val="90000"/>
              </a:lnSpc>
              <a:buFont typeface="Wingdings" pitchFamily="-96" charset="2"/>
              <a:buNone/>
            </a:pPr>
            <a:endParaRPr lang="en-US" sz="2400" i="1" smtClean="0"/>
          </a:p>
          <a:p>
            <a:pPr marL="0" indent="0" eaLnBrk="1" hangingPunct="1">
              <a:lnSpc>
                <a:spcPct val="90000"/>
              </a:lnSpc>
              <a:buFont typeface="Wingdings" pitchFamily="-96" charset="2"/>
              <a:buNone/>
            </a:pPr>
            <a:r>
              <a:rPr lang="en-US" sz="2400" i="1" smtClean="0"/>
              <a:t>and</a:t>
            </a:r>
            <a:r>
              <a:rPr lang="en-US" sz="2400" smtClean="0"/>
              <a:t> at a </a:t>
            </a:r>
          </a:p>
          <a:p>
            <a:pPr marL="0" indent="0" eaLnBrk="1" hangingPunct="1">
              <a:lnSpc>
                <a:spcPct val="90000"/>
              </a:lnSpc>
            </a:pPr>
            <a:r>
              <a:rPr lang="en-US" sz="2400" smtClean="0"/>
              <a:t> size and power to deliver mobility</a:t>
            </a:r>
          </a:p>
          <a:p>
            <a:pPr marL="0" indent="0" eaLnBrk="1" hangingPunct="1">
              <a:lnSpc>
                <a:spcPct val="90000"/>
              </a:lnSpc>
            </a:pPr>
            <a:r>
              <a:rPr lang="en-US" sz="2400" smtClean="0"/>
              <a:t> cost to address mass consumer markets</a:t>
            </a:r>
          </a:p>
        </p:txBody>
      </p:sp>
      <p:sp>
        <p:nvSpPr>
          <p:cNvPr id="11" name="Date Placeholder 10"/>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0"/>
          </p:nvPr>
        </p:nvSpPr>
        <p:spPr>
          <a:noFill/>
        </p:spPr>
        <p:txBody>
          <a:bodyPr/>
          <a:lstStyle/>
          <a:p>
            <a:r>
              <a:rPr lang="en-US"/>
              <a:t>L01-</a:t>
            </a:r>
            <a:fld id="{79AA2923-8FED-47E1-A008-2B40F961F539}" type="slidenum">
              <a:rPr lang="en-US"/>
              <a:pPr/>
              <a:t>6</a:t>
            </a:fld>
            <a:endParaRPr lang="en-US"/>
          </a:p>
        </p:txBody>
      </p:sp>
      <p:sp>
        <p:nvSpPr>
          <p:cNvPr id="9220" name="Footer Placeholder 3"/>
          <p:cNvSpPr>
            <a:spLocks noGrp="1"/>
          </p:cNvSpPr>
          <p:nvPr>
            <p:ph type="ftr" sz="quarter" idx="12"/>
          </p:nvPr>
        </p:nvSpPr>
        <p:spPr>
          <a:noFill/>
        </p:spPr>
        <p:txBody>
          <a:bodyPr/>
          <a:lstStyle/>
          <a:p>
            <a:r>
              <a:rPr lang="en-US"/>
              <a:t>http://csg.csail.mit.edu/6.375</a:t>
            </a:r>
          </a:p>
        </p:txBody>
      </p:sp>
      <p:sp>
        <p:nvSpPr>
          <p:cNvPr id="9221" name="Rectangle 3"/>
          <p:cNvSpPr>
            <a:spLocks noGrp="1" noChangeArrowheads="1"/>
          </p:cNvSpPr>
          <p:nvPr>
            <p:ph type="title" idx="4294967295"/>
          </p:nvPr>
        </p:nvSpPr>
        <p:spPr>
          <a:xfrm>
            <a:off x="609600" y="209550"/>
            <a:ext cx="8193088" cy="1143000"/>
          </a:xfrm>
        </p:spPr>
        <p:txBody>
          <a:bodyPr anchor="ctr"/>
          <a:lstStyle/>
          <a:p>
            <a:pPr eaLnBrk="1" hangingPunct="1"/>
            <a:r>
              <a:rPr lang="en-US" sz="4000" smtClean="0"/>
              <a:t>Current Cellphone Architecture</a:t>
            </a:r>
          </a:p>
        </p:txBody>
      </p:sp>
      <p:sp>
        <p:nvSpPr>
          <p:cNvPr id="9222" name="Content Placeholder 52" descr="Rectangle: Click to edit Master text styles&#10;Second level&#10;Third level&#10;Fourth level&#10;Fifth level"/>
          <p:cNvSpPr>
            <a:spLocks noGrp="1"/>
          </p:cNvSpPr>
          <p:nvPr>
            <p:ph idx="4294967295"/>
          </p:nvPr>
        </p:nvSpPr>
        <p:spPr/>
        <p:txBody>
          <a:bodyPr/>
          <a:lstStyle/>
          <a:p>
            <a:pPr eaLnBrk="1" hangingPunct="1"/>
            <a:endParaRPr lang="en-US" smtClean="0"/>
          </a:p>
        </p:txBody>
      </p:sp>
      <p:sp>
        <p:nvSpPr>
          <p:cNvPr id="9223" name="Text Box 2"/>
          <p:cNvSpPr txBox="1">
            <a:spLocks noChangeArrowheads="1"/>
          </p:cNvSpPr>
          <p:nvPr/>
        </p:nvSpPr>
        <p:spPr bwMode="auto">
          <a:xfrm>
            <a:off x="4905375" y="1292225"/>
            <a:ext cx="3609975" cy="1373188"/>
          </a:xfrm>
          <a:prstGeom prst="rect">
            <a:avLst/>
          </a:prstGeom>
          <a:noFill/>
          <a:ln w="12700">
            <a:noFill/>
            <a:miter lim="800000"/>
            <a:headEnd/>
            <a:tailEnd/>
          </a:ln>
        </p:spPr>
        <p:txBody>
          <a:bodyPr lIns="91165" tIns="45583" rIns="91165" bIns="45583" anchor="ctr"/>
          <a:lstStyle/>
          <a:p>
            <a:pPr defTabSz="820738">
              <a:lnSpc>
                <a:spcPct val="90000"/>
              </a:lnSpc>
              <a:spcBef>
                <a:spcPct val="50000"/>
              </a:spcBef>
              <a:buClr>
                <a:schemeClr val="tx1"/>
              </a:buClr>
              <a:buFont typeface="Wingdings" pitchFamily="-96" charset="2"/>
              <a:buNone/>
            </a:pPr>
            <a:r>
              <a:rPr lang="en-US" sz="2200"/>
              <a:t>Two chips, each with an ARM general-purpose processor (GPP) and a DSP (</a:t>
            </a:r>
            <a:r>
              <a:rPr lang="en-US" sz="2000"/>
              <a:t>TI OMAP 2420)</a:t>
            </a:r>
          </a:p>
        </p:txBody>
      </p:sp>
      <p:grpSp>
        <p:nvGrpSpPr>
          <p:cNvPr id="9224" name="Group 4"/>
          <p:cNvGrpSpPr>
            <a:grpSpLocks/>
          </p:cNvGrpSpPr>
          <p:nvPr/>
        </p:nvGrpSpPr>
        <p:grpSpPr bwMode="auto">
          <a:xfrm>
            <a:off x="230188" y="1263650"/>
            <a:ext cx="3892550" cy="1463675"/>
            <a:chOff x="145" y="796"/>
            <a:chExt cx="2452" cy="922"/>
          </a:xfrm>
        </p:grpSpPr>
        <p:sp>
          <p:nvSpPr>
            <p:cNvPr id="9234" name="Line 5"/>
            <p:cNvSpPr>
              <a:spLocks noChangeShapeType="1"/>
            </p:cNvSpPr>
            <p:nvPr/>
          </p:nvSpPr>
          <p:spPr bwMode="auto">
            <a:xfrm>
              <a:off x="1978" y="1061"/>
              <a:ext cx="0" cy="297"/>
            </a:xfrm>
            <a:prstGeom prst="line">
              <a:avLst/>
            </a:prstGeom>
            <a:noFill/>
            <a:ln w="12700">
              <a:solidFill>
                <a:schemeClr val="tx1"/>
              </a:solidFill>
              <a:round/>
              <a:headEnd/>
              <a:tailEnd/>
            </a:ln>
          </p:spPr>
          <p:txBody>
            <a:bodyPr/>
            <a:lstStyle/>
            <a:p>
              <a:endParaRPr lang="en-US"/>
            </a:p>
          </p:txBody>
        </p:sp>
        <p:sp>
          <p:nvSpPr>
            <p:cNvPr id="9235" name="Rectangle 6"/>
            <p:cNvSpPr>
              <a:spLocks noChangeArrowheads="1"/>
            </p:cNvSpPr>
            <p:nvPr/>
          </p:nvSpPr>
          <p:spPr bwMode="auto">
            <a:xfrm>
              <a:off x="1585" y="1273"/>
              <a:ext cx="873" cy="432"/>
            </a:xfrm>
            <a:prstGeom prst="rect">
              <a:avLst/>
            </a:prstGeom>
            <a:solidFill>
              <a:schemeClr val="bg1"/>
            </a:solidFill>
            <a:ln w="12700">
              <a:solidFill>
                <a:schemeClr val="tx1"/>
              </a:solidFill>
              <a:miter lim="800000"/>
              <a:headEnd/>
              <a:tailEnd/>
            </a:ln>
          </p:spPr>
          <p:txBody>
            <a:bodyPr lIns="82058" tIns="41029" rIns="82058" bIns="41029" anchor="ctr"/>
            <a:lstStyle/>
            <a:p>
              <a:pPr algn="ctr" defTabSz="820738">
                <a:lnSpc>
                  <a:spcPct val="90000"/>
                </a:lnSpc>
              </a:pPr>
              <a:r>
                <a:rPr lang="en-US">
                  <a:latin typeface="Rotis Sans Serif for Nokia" pitchFamily="34" charset="0"/>
                </a:rPr>
                <a:t>Comms. Processing</a:t>
              </a:r>
            </a:p>
          </p:txBody>
        </p:sp>
        <p:sp>
          <p:nvSpPr>
            <p:cNvPr id="9236" name="Rectangle 7"/>
            <p:cNvSpPr>
              <a:spLocks noChangeArrowheads="1"/>
            </p:cNvSpPr>
            <p:nvPr/>
          </p:nvSpPr>
          <p:spPr bwMode="auto">
            <a:xfrm>
              <a:off x="276" y="1337"/>
              <a:ext cx="960" cy="381"/>
            </a:xfrm>
            <a:prstGeom prst="rect">
              <a:avLst/>
            </a:prstGeom>
            <a:solidFill>
              <a:schemeClr val="bg1"/>
            </a:solidFill>
            <a:ln w="12700">
              <a:solidFill>
                <a:schemeClr val="tx1"/>
              </a:solidFill>
              <a:miter lim="800000"/>
              <a:headEnd/>
              <a:tailEnd/>
            </a:ln>
          </p:spPr>
          <p:txBody>
            <a:bodyPr lIns="82058" tIns="41029" rIns="82058" bIns="41029" anchor="ctr"/>
            <a:lstStyle/>
            <a:p>
              <a:pPr algn="ctr" defTabSz="820738">
                <a:lnSpc>
                  <a:spcPct val="90000"/>
                </a:lnSpc>
              </a:pPr>
              <a:r>
                <a:rPr lang="en-US">
                  <a:latin typeface="Rotis Sans Serif for Nokia" pitchFamily="34" charset="0"/>
                </a:rPr>
                <a:t>Application Processing</a:t>
              </a:r>
            </a:p>
          </p:txBody>
        </p:sp>
        <p:grpSp>
          <p:nvGrpSpPr>
            <p:cNvPr id="9237" name="Group 8"/>
            <p:cNvGrpSpPr>
              <a:grpSpLocks/>
            </p:cNvGrpSpPr>
            <p:nvPr/>
          </p:nvGrpSpPr>
          <p:grpSpPr bwMode="auto">
            <a:xfrm>
              <a:off x="145" y="847"/>
              <a:ext cx="237" cy="115"/>
              <a:chOff x="665" y="533"/>
              <a:chExt cx="261" cy="130"/>
            </a:xfrm>
          </p:grpSpPr>
          <p:sp>
            <p:nvSpPr>
              <p:cNvPr id="9269" name="Freeform 9"/>
              <p:cNvSpPr>
                <a:spLocks/>
              </p:cNvSpPr>
              <p:nvPr/>
            </p:nvSpPr>
            <p:spPr bwMode="auto">
              <a:xfrm>
                <a:off x="665" y="533"/>
                <a:ext cx="261" cy="130"/>
              </a:xfrm>
              <a:custGeom>
                <a:avLst/>
                <a:gdLst>
                  <a:gd name="T0" fmla="*/ 0 w 523"/>
                  <a:gd name="T1" fmla="*/ 0 h 261"/>
                  <a:gd name="T2" fmla="*/ 0 w 523"/>
                  <a:gd name="T3" fmla="*/ 0 h 261"/>
                  <a:gd name="T4" fmla="*/ 0 w 523"/>
                  <a:gd name="T5" fmla="*/ 0 h 261"/>
                  <a:gd name="T6" fmla="*/ 0 w 523"/>
                  <a:gd name="T7" fmla="*/ 0 h 261"/>
                  <a:gd name="T8" fmla="*/ 0 60000 65536"/>
                  <a:gd name="T9" fmla="*/ 0 60000 65536"/>
                  <a:gd name="T10" fmla="*/ 0 60000 65536"/>
                  <a:gd name="T11" fmla="*/ 0 60000 65536"/>
                  <a:gd name="T12" fmla="*/ 0 w 523"/>
                  <a:gd name="T13" fmla="*/ 0 h 261"/>
                  <a:gd name="T14" fmla="*/ 523 w 523"/>
                  <a:gd name="T15" fmla="*/ 261 h 261"/>
                </a:gdLst>
                <a:ahLst/>
                <a:cxnLst>
                  <a:cxn ang="T8">
                    <a:pos x="T0" y="T1"/>
                  </a:cxn>
                  <a:cxn ang="T9">
                    <a:pos x="T2" y="T3"/>
                  </a:cxn>
                  <a:cxn ang="T10">
                    <a:pos x="T4" y="T5"/>
                  </a:cxn>
                  <a:cxn ang="T11">
                    <a:pos x="T6" y="T7"/>
                  </a:cxn>
                </a:cxnLst>
                <a:rect l="T12" t="T13" r="T14" b="T15"/>
                <a:pathLst>
                  <a:path w="523" h="261">
                    <a:moveTo>
                      <a:pt x="523" y="261"/>
                    </a:moveTo>
                    <a:lnTo>
                      <a:pt x="87" y="261"/>
                    </a:lnTo>
                    <a:lnTo>
                      <a:pt x="87" y="87"/>
                    </a:lnTo>
                    <a:lnTo>
                      <a:pt x="0" y="0"/>
                    </a:lnTo>
                  </a:path>
                </a:pathLst>
              </a:custGeom>
              <a:noFill/>
              <a:ln w="11113">
                <a:solidFill>
                  <a:srgbClr val="000000"/>
                </a:solidFill>
                <a:prstDash val="solid"/>
                <a:round/>
                <a:headEnd/>
                <a:tailEnd/>
              </a:ln>
            </p:spPr>
            <p:txBody>
              <a:bodyPr/>
              <a:lstStyle/>
              <a:p>
                <a:endParaRPr lang="en-US"/>
              </a:p>
            </p:txBody>
          </p:sp>
          <p:sp>
            <p:nvSpPr>
              <p:cNvPr id="9270" name="Line 10"/>
              <p:cNvSpPr>
                <a:spLocks noChangeShapeType="1"/>
              </p:cNvSpPr>
              <p:nvPr/>
            </p:nvSpPr>
            <p:spPr bwMode="auto">
              <a:xfrm flipV="1">
                <a:off x="709" y="533"/>
                <a:ext cx="1" cy="43"/>
              </a:xfrm>
              <a:prstGeom prst="line">
                <a:avLst/>
              </a:prstGeom>
              <a:noFill/>
              <a:ln w="11113">
                <a:solidFill>
                  <a:srgbClr val="000000"/>
                </a:solidFill>
                <a:round/>
                <a:headEnd/>
                <a:tailEnd/>
              </a:ln>
            </p:spPr>
            <p:txBody>
              <a:bodyPr/>
              <a:lstStyle/>
              <a:p>
                <a:endParaRPr lang="en-US"/>
              </a:p>
            </p:txBody>
          </p:sp>
          <p:sp>
            <p:nvSpPr>
              <p:cNvPr id="9271" name="Line 11"/>
              <p:cNvSpPr>
                <a:spLocks noChangeShapeType="1"/>
              </p:cNvSpPr>
              <p:nvPr/>
            </p:nvSpPr>
            <p:spPr bwMode="auto">
              <a:xfrm flipV="1">
                <a:off x="709" y="533"/>
                <a:ext cx="43" cy="43"/>
              </a:xfrm>
              <a:prstGeom prst="line">
                <a:avLst/>
              </a:prstGeom>
              <a:noFill/>
              <a:ln w="11113">
                <a:solidFill>
                  <a:srgbClr val="000000"/>
                </a:solidFill>
                <a:round/>
                <a:headEnd/>
                <a:tailEnd/>
              </a:ln>
            </p:spPr>
            <p:txBody>
              <a:bodyPr/>
              <a:lstStyle/>
              <a:p>
                <a:endParaRPr lang="en-US"/>
              </a:p>
            </p:txBody>
          </p:sp>
        </p:grpSp>
        <p:sp>
          <p:nvSpPr>
            <p:cNvPr id="9238" name="Rectangle 12"/>
            <p:cNvSpPr>
              <a:spLocks noChangeArrowheads="1"/>
            </p:cNvSpPr>
            <p:nvPr/>
          </p:nvSpPr>
          <p:spPr bwMode="auto">
            <a:xfrm>
              <a:off x="382" y="955"/>
              <a:ext cx="674" cy="193"/>
            </a:xfrm>
            <a:prstGeom prst="rect">
              <a:avLst/>
            </a:prstGeom>
            <a:solidFill>
              <a:srgbClr val="FFFFFF"/>
            </a:solidFill>
            <a:ln w="11113">
              <a:solidFill>
                <a:srgbClr val="000000"/>
              </a:solidFill>
              <a:miter lim="800000"/>
              <a:headEnd/>
              <a:tailEnd/>
            </a:ln>
          </p:spPr>
          <p:txBody>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9239" name="Rectangle 13"/>
            <p:cNvSpPr>
              <a:spLocks noChangeArrowheads="1"/>
            </p:cNvSpPr>
            <p:nvPr/>
          </p:nvSpPr>
          <p:spPr bwMode="auto">
            <a:xfrm>
              <a:off x="434" y="976"/>
              <a:ext cx="504" cy="121"/>
            </a:xfrm>
            <a:prstGeom prst="rect">
              <a:avLst/>
            </a:prstGeom>
            <a:noFill/>
            <a:ln w="9525">
              <a:noFill/>
              <a:miter lim="800000"/>
              <a:headEnd/>
              <a:tailEnd/>
            </a:ln>
          </p:spPr>
          <p:txBody>
            <a:bodyPr wrap="none" lIns="0" tIns="0" rIns="0" bIns="0">
              <a:spAutoFit/>
            </a:bodyPr>
            <a:lstStyle/>
            <a:p>
              <a:pPr defTabSz="684213">
                <a:lnSpc>
                  <a:spcPct val="90000"/>
                </a:lnSpc>
              </a:pPr>
              <a:r>
                <a:rPr lang="en-US" sz="1400">
                  <a:solidFill>
                    <a:srgbClr val="000000"/>
                  </a:solidFill>
                  <a:latin typeface="Rotis Sans Serif for Nokia" pitchFamily="34" charset="0"/>
                </a:rPr>
                <a:t>WLAN RF</a:t>
              </a:r>
              <a:endParaRPr lang="en-US" sz="3200">
                <a:latin typeface="Nokia Sans Wide" pitchFamily="34" charset="0"/>
              </a:endParaRPr>
            </a:p>
          </p:txBody>
        </p:sp>
        <p:sp>
          <p:nvSpPr>
            <p:cNvPr id="9240" name="Freeform 14"/>
            <p:cNvSpPr>
              <a:spLocks/>
            </p:cNvSpPr>
            <p:nvPr/>
          </p:nvSpPr>
          <p:spPr bwMode="auto">
            <a:xfrm>
              <a:off x="145" y="847"/>
              <a:ext cx="237" cy="115"/>
            </a:xfrm>
            <a:custGeom>
              <a:avLst/>
              <a:gdLst>
                <a:gd name="T0" fmla="*/ 0 w 523"/>
                <a:gd name="T1" fmla="*/ 0 h 261"/>
                <a:gd name="T2" fmla="*/ 0 w 523"/>
                <a:gd name="T3" fmla="*/ 0 h 261"/>
                <a:gd name="T4" fmla="*/ 0 w 523"/>
                <a:gd name="T5" fmla="*/ 0 h 261"/>
                <a:gd name="T6" fmla="*/ 0 w 523"/>
                <a:gd name="T7" fmla="*/ 0 h 261"/>
                <a:gd name="T8" fmla="*/ 0 60000 65536"/>
                <a:gd name="T9" fmla="*/ 0 60000 65536"/>
                <a:gd name="T10" fmla="*/ 0 60000 65536"/>
                <a:gd name="T11" fmla="*/ 0 60000 65536"/>
                <a:gd name="T12" fmla="*/ 0 w 523"/>
                <a:gd name="T13" fmla="*/ 0 h 261"/>
                <a:gd name="T14" fmla="*/ 523 w 523"/>
                <a:gd name="T15" fmla="*/ 261 h 261"/>
              </a:gdLst>
              <a:ahLst/>
              <a:cxnLst>
                <a:cxn ang="T8">
                  <a:pos x="T0" y="T1"/>
                </a:cxn>
                <a:cxn ang="T9">
                  <a:pos x="T2" y="T3"/>
                </a:cxn>
                <a:cxn ang="T10">
                  <a:pos x="T4" y="T5"/>
                </a:cxn>
                <a:cxn ang="T11">
                  <a:pos x="T6" y="T7"/>
                </a:cxn>
              </a:cxnLst>
              <a:rect l="T12" t="T13" r="T14" b="T15"/>
              <a:pathLst>
                <a:path w="523" h="261">
                  <a:moveTo>
                    <a:pt x="523" y="261"/>
                  </a:moveTo>
                  <a:lnTo>
                    <a:pt x="87" y="261"/>
                  </a:lnTo>
                  <a:lnTo>
                    <a:pt x="87" y="87"/>
                  </a:lnTo>
                  <a:lnTo>
                    <a:pt x="0" y="0"/>
                  </a:lnTo>
                </a:path>
              </a:pathLst>
            </a:custGeom>
            <a:noFill/>
            <a:ln w="11113">
              <a:solidFill>
                <a:srgbClr val="000000"/>
              </a:solidFill>
              <a:prstDash val="solid"/>
              <a:round/>
              <a:headEnd/>
              <a:tailEnd/>
            </a:ln>
          </p:spPr>
          <p:txBody>
            <a:bodyPr/>
            <a:lstStyle/>
            <a:p>
              <a:endParaRPr lang="en-US"/>
            </a:p>
          </p:txBody>
        </p:sp>
        <p:sp>
          <p:nvSpPr>
            <p:cNvPr id="9241" name="Line 15"/>
            <p:cNvSpPr>
              <a:spLocks noChangeShapeType="1"/>
            </p:cNvSpPr>
            <p:nvPr/>
          </p:nvSpPr>
          <p:spPr bwMode="auto">
            <a:xfrm flipV="1">
              <a:off x="185" y="847"/>
              <a:ext cx="1" cy="38"/>
            </a:xfrm>
            <a:prstGeom prst="line">
              <a:avLst/>
            </a:prstGeom>
            <a:noFill/>
            <a:ln w="11113">
              <a:solidFill>
                <a:srgbClr val="000000"/>
              </a:solidFill>
              <a:round/>
              <a:headEnd/>
              <a:tailEnd/>
            </a:ln>
          </p:spPr>
          <p:txBody>
            <a:bodyPr/>
            <a:lstStyle/>
            <a:p>
              <a:endParaRPr lang="en-US"/>
            </a:p>
          </p:txBody>
        </p:sp>
        <p:sp>
          <p:nvSpPr>
            <p:cNvPr id="9242" name="Line 16"/>
            <p:cNvSpPr>
              <a:spLocks noChangeShapeType="1"/>
            </p:cNvSpPr>
            <p:nvPr/>
          </p:nvSpPr>
          <p:spPr bwMode="auto">
            <a:xfrm flipV="1">
              <a:off x="185" y="847"/>
              <a:ext cx="39" cy="38"/>
            </a:xfrm>
            <a:prstGeom prst="line">
              <a:avLst/>
            </a:prstGeom>
            <a:noFill/>
            <a:ln w="11113">
              <a:solidFill>
                <a:srgbClr val="000000"/>
              </a:solidFill>
              <a:round/>
              <a:headEnd/>
              <a:tailEnd/>
            </a:ln>
          </p:spPr>
          <p:txBody>
            <a:bodyPr/>
            <a:lstStyle/>
            <a:p>
              <a:endParaRPr lang="en-US"/>
            </a:p>
          </p:txBody>
        </p:sp>
        <p:sp>
          <p:nvSpPr>
            <p:cNvPr id="9243" name="Freeform 17"/>
            <p:cNvSpPr>
              <a:spLocks/>
            </p:cNvSpPr>
            <p:nvPr/>
          </p:nvSpPr>
          <p:spPr bwMode="auto">
            <a:xfrm>
              <a:off x="145" y="847"/>
              <a:ext cx="237" cy="115"/>
            </a:xfrm>
            <a:custGeom>
              <a:avLst/>
              <a:gdLst>
                <a:gd name="T0" fmla="*/ 0 w 523"/>
                <a:gd name="T1" fmla="*/ 0 h 261"/>
                <a:gd name="T2" fmla="*/ 0 w 523"/>
                <a:gd name="T3" fmla="*/ 0 h 261"/>
                <a:gd name="T4" fmla="*/ 0 w 523"/>
                <a:gd name="T5" fmla="*/ 0 h 261"/>
                <a:gd name="T6" fmla="*/ 0 w 523"/>
                <a:gd name="T7" fmla="*/ 0 h 261"/>
                <a:gd name="T8" fmla="*/ 0 60000 65536"/>
                <a:gd name="T9" fmla="*/ 0 60000 65536"/>
                <a:gd name="T10" fmla="*/ 0 60000 65536"/>
                <a:gd name="T11" fmla="*/ 0 60000 65536"/>
                <a:gd name="T12" fmla="*/ 0 w 523"/>
                <a:gd name="T13" fmla="*/ 0 h 261"/>
                <a:gd name="T14" fmla="*/ 523 w 523"/>
                <a:gd name="T15" fmla="*/ 261 h 261"/>
              </a:gdLst>
              <a:ahLst/>
              <a:cxnLst>
                <a:cxn ang="T8">
                  <a:pos x="T0" y="T1"/>
                </a:cxn>
                <a:cxn ang="T9">
                  <a:pos x="T2" y="T3"/>
                </a:cxn>
                <a:cxn ang="T10">
                  <a:pos x="T4" y="T5"/>
                </a:cxn>
                <a:cxn ang="T11">
                  <a:pos x="T6" y="T7"/>
                </a:cxn>
              </a:cxnLst>
              <a:rect l="T12" t="T13" r="T14" b="T15"/>
              <a:pathLst>
                <a:path w="523" h="261">
                  <a:moveTo>
                    <a:pt x="523" y="261"/>
                  </a:moveTo>
                  <a:lnTo>
                    <a:pt x="87" y="261"/>
                  </a:lnTo>
                  <a:lnTo>
                    <a:pt x="87" y="87"/>
                  </a:lnTo>
                  <a:lnTo>
                    <a:pt x="0" y="0"/>
                  </a:lnTo>
                </a:path>
              </a:pathLst>
            </a:custGeom>
            <a:noFill/>
            <a:ln w="11113">
              <a:solidFill>
                <a:srgbClr val="000000"/>
              </a:solidFill>
              <a:prstDash val="solid"/>
              <a:round/>
              <a:headEnd/>
              <a:tailEnd/>
            </a:ln>
          </p:spPr>
          <p:txBody>
            <a:bodyPr/>
            <a:lstStyle/>
            <a:p>
              <a:endParaRPr lang="en-US"/>
            </a:p>
          </p:txBody>
        </p:sp>
        <p:sp>
          <p:nvSpPr>
            <p:cNvPr id="9244" name="Line 18"/>
            <p:cNvSpPr>
              <a:spLocks noChangeShapeType="1"/>
            </p:cNvSpPr>
            <p:nvPr/>
          </p:nvSpPr>
          <p:spPr bwMode="auto">
            <a:xfrm flipV="1">
              <a:off x="185" y="847"/>
              <a:ext cx="1" cy="38"/>
            </a:xfrm>
            <a:prstGeom prst="line">
              <a:avLst/>
            </a:prstGeom>
            <a:noFill/>
            <a:ln w="11113">
              <a:solidFill>
                <a:srgbClr val="000000"/>
              </a:solidFill>
              <a:round/>
              <a:headEnd/>
              <a:tailEnd/>
            </a:ln>
          </p:spPr>
          <p:txBody>
            <a:bodyPr/>
            <a:lstStyle/>
            <a:p>
              <a:endParaRPr lang="en-US"/>
            </a:p>
          </p:txBody>
        </p:sp>
        <p:sp>
          <p:nvSpPr>
            <p:cNvPr id="9245" name="Line 19"/>
            <p:cNvSpPr>
              <a:spLocks noChangeShapeType="1"/>
            </p:cNvSpPr>
            <p:nvPr/>
          </p:nvSpPr>
          <p:spPr bwMode="auto">
            <a:xfrm flipV="1">
              <a:off x="185" y="847"/>
              <a:ext cx="39" cy="38"/>
            </a:xfrm>
            <a:prstGeom prst="line">
              <a:avLst/>
            </a:prstGeom>
            <a:noFill/>
            <a:ln w="11113">
              <a:solidFill>
                <a:srgbClr val="000000"/>
              </a:solidFill>
              <a:round/>
              <a:headEnd/>
              <a:tailEnd/>
            </a:ln>
          </p:spPr>
          <p:txBody>
            <a:bodyPr/>
            <a:lstStyle/>
            <a:p>
              <a:endParaRPr lang="en-US"/>
            </a:p>
          </p:txBody>
        </p:sp>
        <p:sp>
          <p:nvSpPr>
            <p:cNvPr id="9246" name="Rectangle 20"/>
            <p:cNvSpPr>
              <a:spLocks noChangeArrowheads="1"/>
            </p:cNvSpPr>
            <p:nvPr/>
          </p:nvSpPr>
          <p:spPr bwMode="auto">
            <a:xfrm>
              <a:off x="377" y="909"/>
              <a:ext cx="802" cy="239"/>
            </a:xfrm>
            <a:prstGeom prst="rect">
              <a:avLst/>
            </a:prstGeom>
            <a:solidFill>
              <a:schemeClr val="accent1"/>
            </a:solidFill>
            <a:ln w="11113">
              <a:solidFill>
                <a:srgbClr val="000000"/>
              </a:solidFill>
              <a:miter lim="800000"/>
              <a:headEnd/>
              <a:tailEnd/>
            </a:ln>
          </p:spPr>
          <p:txBody>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9247" name="Rectangle 21"/>
            <p:cNvSpPr>
              <a:spLocks noChangeArrowheads="1"/>
            </p:cNvSpPr>
            <p:nvPr/>
          </p:nvSpPr>
          <p:spPr bwMode="auto">
            <a:xfrm>
              <a:off x="524" y="976"/>
              <a:ext cx="504" cy="121"/>
            </a:xfrm>
            <a:prstGeom prst="rect">
              <a:avLst/>
            </a:prstGeom>
            <a:noFill/>
            <a:ln w="9525">
              <a:noFill/>
              <a:miter lim="800000"/>
              <a:headEnd/>
              <a:tailEnd/>
            </a:ln>
          </p:spPr>
          <p:txBody>
            <a:bodyPr wrap="none" lIns="0" tIns="0" rIns="0" bIns="0">
              <a:spAutoFit/>
            </a:bodyPr>
            <a:lstStyle/>
            <a:p>
              <a:pPr defTabSz="684213">
                <a:lnSpc>
                  <a:spcPct val="90000"/>
                </a:lnSpc>
              </a:pPr>
              <a:r>
                <a:rPr lang="en-US" sz="1400">
                  <a:solidFill>
                    <a:srgbClr val="000000"/>
                  </a:solidFill>
                  <a:latin typeface="Rotis Sans Serif for Nokia" pitchFamily="34" charset="0"/>
                </a:rPr>
                <a:t>WLAN RF</a:t>
              </a:r>
              <a:endParaRPr lang="en-US" sz="3200">
                <a:latin typeface="Nokia Sans Wide" pitchFamily="34" charset="0"/>
              </a:endParaRPr>
            </a:p>
          </p:txBody>
        </p:sp>
        <p:sp>
          <p:nvSpPr>
            <p:cNvPr id="9248" name="Rectangle 22"/>
            <p:cNvSpPr>
              <a:spLocks noChangeArrowheads="1"/>
            </p:cNvSpPr>
            <p:nvPr/>
          </p:nvSpPr>
          <p:spPr bwMode="auto">
            <a:xfrm>
              <a:off x="739" y="1186"/>
              <a:ext cx="176" cy="116"/>
            </a:xfrm>
            <a:prstGeom prst="rect">
              <a:avLst/>
            </a:prstGeom>
            <a:noFill/>
            <a:ln w="9525">
              <a:noFill/>
              <a:miter lim="800000"/>
              <a:headEnd/>
              <a:tailEnd/>
            </a:ln>
          </p:spPr>
          <p:txBody>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9249" name="Rectangle 23"/>
            <p:cNvSpPr>
              <a:spLocks noChangeArrowheads="1"/>
            </p:cNvSpPr>
            <p:nvPr/>
          </p:nvSpPr>
          <p:spPr bwMode="auto">
            <a:xfrm>
              <a:off x="787" y="1204"/>
              <a:ext cx="0" cy="275"/>
            </a:xfrm>
            <a:prstGeom prst="rect">
              <a:avLst/>
            </a:prstGeom>
            <a:noFill/>
            <a:ln w="9525">
              <a:noFill/>
              <a:miter lim="800000"/>
              <a:headEnd/>
              <a:tailEnd/>
            </a:ln>
          </p:spPr>
          <p:txBody>
            <a:bodyPr wrap="none" lIns="0" tIns="0" rIns="0" bIns="0">
              <a:spAutoFit/>
            </a:bodyPr>
            <a:lstStyle/>
            <a:p>
              <a:pPr defTabSz="684213">
                <a:lnSpc>
                  <a:spcPct val="90000"/>
                </a:lnSpc>
              </a:pPr>
              <a:endParaRPr lang="en-US" sz="3200">
                <a:latin typeface="Nokia Sans Wide" pitchFamily="34" charset="0"/>
              </a:endParaRPr>
            </a:p>
          </p:txBody>
        </p:sp>
        <p:sp>
          <p:nvSpPr>
            <p:cNvPr id="9250" name="Rectangle 24"/>
            <p:cNvSpPr>
              <a:spLocks noChangeArrowheads="1"/>
            </p:cNvSpPr>
            <p:nvPr/>
          </p:nvSpPr>
          <p:spPr bwMode="auto">
            <a:xfrm>
              <a:off x="739" y="1186"/>
              <a:ext cx="176" cy="116"/>
            </a:xfrm>
            <a:prstGeom prst="rect">
              <a:avLst/>
            </a:prstGeom>
            <a:noFill/>
            <a:ln w="9525">
              <a:noFill/>
              <a:miter lim="800000"/>
              <a:headEnd/>
              <a:tailEnd/>
            </a:ln>
          </p:spPr>
          <p:txBody>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9251" name="Rectangle 25"/>
            <p:cNvSpPr>
              <a:spLocks noChangeArrowheads="1"/>
            </p:cNvSpPr>
            <p:nvPr/>
          </p:nvSpPr>
          <p:spPr bwMode="auto">
            <a:xfrm>
              <a:off x="787" y="1204"/>
              <a:ext cx="0" cy="275"/>
            </a:xfrm>
            <a:prstGeom prst="rect">
              <a:avLst/>
            </a:prstGeom>
            <a:noFill/>
            <a:ln w="9525">
              <a:noFill/>
              <a:miter lim="800000"/>
              <a:headEnd/>
              <a:tailEnd/>
            </a:ln>
          </p:spPr>
          <p:txBody>
            <a:bodyPr wrap="none" lIns="0" tIns="0" rIns="0" bIns="0">
              <a:spAutoFit/>
            </a:bodyPr>
            <a:lstStyle/>
            <a:p>
              <a:pPr defTabSz="684213">
                <a:lnSpc>
                  <a:spcPct val="90000"/>
                </a:lnSpc>
              </a:pPr>
              <a:endParaRPr lang="en-US" sz="3200">
                <a:latin typeface="Nokia Sans Wide" pitchFamily="34" charset="0"/>
              </a:endParaRPr>
            </a:p>
          </p:txBody>
        </p:sp>
        <p:grpSp>
          <p:nvGrpSpPr>
            <p:cNvPr id="9252" name="Group 26"/>
            <p:cNvGrpSpPr>
              <a:grpSpLocks/>
            </p:cNvGrpSpPr>
            <p:nvPr/>
          </p:nvGrpSpPr>
          <p:grpSpPr bwMode="auto">
            <a:xfrm>
              <a:off x="1340" y="796"/>
              <a:ext cx="237" cy="115"/>
              <a:chOff x="665" y="533"/>
              <a:chExt cx="261" cy="130"/>
            </a:xfrm>
          </p:grpSpPr>
          <p:sp>
            <p:nvSpPr>
              <p:cNvPr id="9266" name="Freeform 27"/>
              <p:cNvSpPr>
                <a:spLocks/>
              </p:cNvSpPr>
              <p:nvPr/>
            </p:nvSpPr>
            <p:spPr bwMode="auto">
              <a:xfrm>
                <a:off x="665" y="533"/>
                <a:ext cx="261" cy="130"/>
              </a:xfrm>
              <a:custGeom>
                <a:avLst/>
                <a:gdLst>
                  <a:gd name="T0" fmla="*/ 0 w 523"/>
                  <a:gd name="T1" fmla="*/ 0 h 261"/>
                  <a:gd name="T2" fmla="*/ 0 w 523"/>
                  <a:gd name="T3" fmla="*/ 0 h 261"/>
                  <a:gd name="T4" fmla="*/ 0 w 523"/>
                  <a:gd name="T5" fmla="*/ 0 h 261"/>
                  <a:gd name="T6" fmla="*/ 0 w 523"/>
                  <a:gd name="T7" fmla="*/ 0 h 261"/>
                  <a:gd name="T8" fmla="*/ 0 60000 65536"/>
                  <a:gd name="T9" fmla="*/ 0 60000 65536"/>
                  <a:gd name="T10" fmla="*/ 0 60000 65536"/>
                  <a:gd name="T11" fmla="*/ 0 60000 65536"/>
                  <a:gd name="T12" fmla="*/ 0 w 523"/>
                  <a:gd name="T13" fmla="*/ 0 h 261"/>
                  <a:gd name="T14" fmla="*/ 523 w 523"/>
                  <a:gd name="T15" fmla="*/ 261 h 261"/>
                </a:gdLst>
                <a:ahLst/>
                <a:cxnLst>
                  <a:cxn ang="T8">
                    <a:pos x="T0" y="T1"/>
                  </a:cxn>
                  <a:cxn ang="T9">
                    <a:pos x="T2" y="T3"/>
                  </a:cxn>
                  <a:cxn ang="T10">
                    <a:pos x="T4" y="T5"/>
                  </a:cxn>
                  <a:cxn ang="T11">
                    <a:pos x="T6" y="T7"/>
                  </a:cxn>
                </a:cxnLst>
                <a:rect l="T12" t="T13" r="T14" b="T15"/>
                <a:pathLst>
                  <a:path w="523" h="261">
                    <a:moveTo>
                      <a:pt x="523" y="261"/>
                    </a:moveTo>
                    <a:lnTo>
                      <a:pt x="87" y="261"/>
                    </a:lnTo>
                    <a:lnTo>
                      <a:pt x="87" y="87"/>
                    </a:lnTo>
                    <a:lnTo>
                      <a:pt x="0" y="0"/>
                    </a:lnTo>
                  </a:path>
                </a:pathLst>
              </a:custGeom>
              <a:noFill/>
              <a:ln w="11113">
                <a:solidFill>
                  <a:srgbClr val="000000"/>
                </a:solidFill>
                <a:prstDash val="solid"/>
                <a:round/>
                <a:headEnd/>
                <a:tailEnd/>
              </a:ln>
            </p:spPr>
            <p:txBody>
              <a:bodyPr/>
              <a:lstStyle/>
              <a:p>
                <a:endParaRPr lang="en-US"/>
              </a:p>
            </p:txBody>
          </p:sp>
          <p:sp>
            <p:nvSpPr>
              <p:cNvPr id="9267" name="Line 28"/>
              <p:cNvSpPr>
                <a:spLocks noChangeShapeType="1"/>
              </p:cNvSpPr>
              <p:nvPr/>
            </p:nvSpPr>
            <p:spPr bwMode="auto">
              <a:xfrm flipV="1">
                <a:off x="709" y="533"/>
                <a:ext cx="1" cy="43"/>
              </a:xfrm>
              <a:prstGeom prst="line">
                <a:avLst/>
              </a:prstGeom>
              <a:noFill/>
              <a:ln w="11113">
                <a:solidFill>
                  <a:srgbClr val="000000"/>
                </a:solidFill>
                <a:round/>
                <a:headEnd/>
                <a:tailEnd/>
              </a:ln>
            </p:spPr>
            <p:txBody>
              <a:bodyPr/>
              <a:lstStyle/>
              <a:p>
                <a:endParaRPr lang="en-US"/>
              </a:p>
            </p:txBody>
          </p:sp>
          <p:sp>
            <p:nvSpPr>
              <p:cNvPr id="9268" name="Line 29"/>
              <p:cNvSpPr>
                <a:spLocks noChangeShapeType="1"/>
              </p:cNvSpPr>
              <p:nvPr/>
            </p:nvSpPr>
            <p:spPr bwMode="auto">
              <a:xfrm flipV="1">
                <a:off x="709" y="533"/>
                <a:ext cx="43" cy="43"/>
              </a:xfrm>
              <a:prstGeom prst="line">
                <a:avLst/>
              </a:prstGeom>
              <a:noFill/>
              <a:ln w="11113">
                <a:solidFill>
                  <a:srgbClr val="000000"/>
                </a:solidFill>
                <a:round/>
                <a:headEnd/>
                <a:tailEnd/>
              </a:ln>
            </p:spPr>
            <p:txBody>
              <a:bodyPr/>
              <a:lstStyle/>
              <a:p>
                <a:endParaRPr lang="en-US"/>
              </a:p>
            </p:txBody>
          </p:sp>
        </p:grpSp>
        <p:sp>
          <p:nvSpPr>
            <p:cNvPr id="9253" name="Rectangle 30"/>
            <p:cNvSpPr>
              <a:spLocks noChangeArrowheads="1"/>
            </p:cNvSpPr>
            <p:nvPr/>
          </p:nvSpPr>
          <p:spPr bwMode="auto">
            <a:xfrm>
              <a:off x="1577" y="913"/>
              <a:ext cx="674" cy="192"/>
            </a:xfrm>
            <a:prstGeom prst="rect">
              <a:avLst/>
            </a:prstGeom>
            <a:solidFill>
              <a:srgbClr val="FFFFFF"/>
            </a:solidFill>
            <a:ln w="11113">
              <a:solidFill>
                <a:srgbClr val="000000"/>
              </a:solidFill>
              <a:miter lim="800000"/>
              <a:headEnd/>
              <a:tailEnd/>
            </a:ln>
          </p:spPr>
          <p:txBody>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9254" name="Rectangle 31"/>
            <p:cNvSpPr>
              <a:spLocks noChangeArrowheads="1"/>
            </p:cNvSpPr>
            <p:nvPr/>
          </p:nvSpPr>
          <p:spPr bwMode="auto">
            <a:xfrm>
              <a:off x="1629" y="934"/>
              <a:ext cx="504" cy="121"/>
            </a:xfrm>
            <a:prstGeom prst="rect">
              <a:avLst/>
            </a:prstGeom>
            <a:noFill/>
            <a:ln w="9525">
              <a:noFill/>
              <a:miter lim="800000"/>
              <a:headEnd/>
              <a:tailEnd/>
            </a:ln>
          </p:spPr>
          <p:txBody>
            <a:bodyPr wrap="none" lIns="0" tIns="0" rIns="0" bIns="0">
              <a:spAutoFit/>
            </a:bodyPr>
            <a:lstStyle/>
            <a:p>
              <a:pPr defTabSz="684213">
                <a:lnSpc>
                  <a:spcPct val="90000"/>
                </a:lnSpc>
              </a:pPr>
              <a:r>
                <a:rPr lang="en-US" sz="1400">
                  <a:solidFill>
                    <a:srgbClr val="000000"/>
                  </a:solidFill>
                  <a:latin typeface="Rotis Sans Serif for Nokia" pitchFamily="34" charset="0"/>
                </a:rPr>
                <a:t>WLAN RF</a:t>
              </a:r>
              <a:endParaRPr lang="en-US" sz="3200">
                <a:latin typeface="Nokia Sans Wide" pitchFamily="34" charset="0"/>
              </a:endParaRPr>
            </a:p>
          </p:txBody>
        </p:sp>
        <p:sp>
          <p:nvSpPr>
            <p:cNvPr id="9255" name="Freeform 32"/>
            <p:cNvSpPr>
              <a:spLocks/>
            </p:cNvSpPr>
            <p:nvPr/>
          </p:nvSpPr>
          <p:spPr bwMode="auto">
            <a:xfrm>
              <a:off x="1340" y="796"/>
              <a:ext cx="237" cy="115"/>
            </a:xfrm>
            <a:custGeom>
              <a:avLst/>
              <a:gdLst>
                <a:gd name="T0" fmla="*/ 0 w 523"/>
                <a:gd name="T1" fmla="*/ 0 h 261"/>
                <a:gd name="T2" fmla="*/ 0 w 523"/>
                <a:gd name="T3" fmla="*/ 0 h 261"/>
                <a:gd name="T4" fmla="*/ 0 w 523"/>
                <a:gd name="T5" fmla="*/ 0 h 261"/>
                <a:gd name="T6" fmla="*/ 0 w 523"/>
                <a:gd name="T7" fmla="*/ 0 h 261"/>
                <a:gd name="T8" fmla="*/ 0 60000 65536"/>
                <a:gd name="T9" fmla="*/ 0 60000 65536"/>
                <a:gd name="T10" fmla="*/ 0 60000 65536"/>
                <a:gd name="T11" fmla="*/ 0 60000 65536"/>
                <a:gd name="T12" fmla="*/ 0 w 523"/>
                <a:gd name="T13" fmla="*/ 0 h 261"/>
                <a:gd name="T14" fmla="*/ 523 w 523"/>
                <a:gd name="T15" fmla="*/ 261 h 261"/>
              </a:gdLst>
              <a:ahLst/>
              <a:cxnLst>
                <a:cxn ang="T8">
                  <a:pos x="T0" y="T1"/>
                </a:cxn>
                <a:cxn ang="T9">
                  <a:pos x="T2" y="T3"/>
                </a:cxn>
                <a:cxn ang="T10">
                  <a:pos x="T4" y="T5"/>
                </a:cxn>
                <a:cxn ang="T11">
                  <a:pos x="T6" y="T7"/>
                </a:cxn>
              </a:cxnLst>
              <a:rect l="T12" t="T13" r="T14" b="T15"/>
              <a:pathLst>
                <a:path w="523" h="261">
                  <a:moveTo>
                    <a:pt x="523" y="261"/>
                  </a:moveTo>
                  <a:lnTo>
                    <a:pt x="87" y="261"/>
                  </a:lnTo>
                  <a:lnTo>
                    <a:pt x="87" y="87"/>
                  </a:lnTo>
                  <a:lnTo>
                    <a:pt x="0" y="0"/>
                  </a:lnTo>
                </a:path>
              </a:pathLst>
            </a:custGeom>
            <a:noFill/>
            <a:ln w="11113">
              <a:solidFill>
                <a:srgbClr val="000000"/>
              </a:solidFill>
              <a:prstDash val="solid"/>
              <a:round/>
              <a:headEnd/>
              <a:tailEnd/>
            </a:ln>
          </p:spPr>
          <p:txBody>
            <a:bodyPr/>
            <a:lstStyle/>
            <a:p>
              <a:endParaRPr lang="en-US"/>
            </a:p>
          </p:txBody>
        </p:sp>
        <p:sp>
          <p:nvSpPr>
            <p:cNvPr id="9256" name="Line 33"/>
            <p:cNvSpPr>
              <a:spLocks noChangeShapeType="1"/>
            </p:cNvSpPr>
            <p:nvPr/>
          </p:nvSpPr>
          <p:spPr bwMode="auto">
            <a:xfrm flipV="1">
              <a:off x="1380" y="796"/>
              <a:ext cx="1" cy="38"/>
            </a:xfrm>
            <a:prstGeom prst="line">
              <a:avLst/>
            </a:prstGeom>
            <a:noFill/>
            <a:ln w="11113">
              <a:solidFill>
                <a:srgbClr val="000000"/>
              </a:solidFill>
              <a:round/>
              <a:headEnd/>
              <a:tailEnd/>
            </a:ln>
          </p:spPr>
          <p:txBody>
            <a:bodyPr/>
            <a:lstStyle/>
            <a:p>
              <a:endParaRPr lang="en-US"/>
            </a:p>
          </p:txBody>
        </p:sp>
        <p:sp>
          <p:nvSpPr>
            <p:cNvPr id="9257" name="Line 34"/>
            <p:cNvSpPr>
              <a:spLocks noChangeShapeType="1"/>
            </p:cNvSpPr>
            <p:nvPr/>
          </p:nvSpPr>
          <p:spPr bwMode="auto">
            <a:xfrm flipV="1">
              <a:off x="1380" y="796"/>
              <a:ext cx="39" cy="38"/>
            </a:xfrm>
            <a:prstGeom prst="line">
              <a:avLst/>
            </a:prstGeom>
            <a:noFill/>
            <a:ln w="11113">
              <a:solidFill>
                <a:srgbClr val="000000"/>
              </a:solidFill>
              <a:round/>
              <a:headEnd/>
              <a:tailEnd/>
            </a:ln>
          </p:spPr>
          <p:txBody>
            <a:bodyPr/>
            <a:lstStyle/>
            <a:p>
              <a:endParaRPr lang="en-US"/>
            </a:p>
          </p:txBody>
        </p:sp>
        <p:sp>
          <p:nvSpPr>
            <p:cNvPr id="9258" name="Freeform 35"/>
            <p:cNvSpPr>
              <a:spLocks/>
            </p:cNvSpPr>
            <p:nvPr/>
          </p:nvSpPr>
          <p:spPr bwMode="auto">
            <a:xfrm>
              <a:off x="1340" y="796"/>
              <a:ext cx="237" cy="115"/>
            </a:xfrm>
            <a:custGeom>
              <a:avLst/>
              <a:gdLst>
                <a:gd name="T0" fmla="*/ 0 w 523"/>
                <a:gd name="T1" fmla="*/ 0 h 261"/>
                <a:gd name="T2" fmla="*/ 0 w 523"/>
                <a:gd name="T3" fmla="*/ 0 h 261"/>
                <a:gd name="T4" fmla="*/ 0 w 523"/>
                <a:gd name="T5" fmla="*/ 0 h 261"/>
                <a:gd name="T6" fmla="*/ 0 w 523"/>
                <a:gd name="T7" fmla="*/ 0 h 261"/>
                <a:gd name="T8" fmla="*/ 0 60000 65536"/>
                <a:gd name="T9" fmla="*/ 0 60000 65536"/>
                <a:gd name="T10" fmla="*/ 0 60000 65536"/>
                <a:gd name="T11" fmla="*/ 0 60000 65536"/>
                <a:gd name="T12" fmla="*/ 0 w 523"/>
                <a:gd name="T13" fmla="*/ 0 h 261"/>
                <a:gd name="T14" fmla="*/ 523 w 523"/>
                <a:gd name="T15" fmla="*/ 261 h 261"/>
              </a:gdLst>
              <a:ahLst/>
              <a:cxnLst>
                <a:cxn ang="T8">
                  <a:pos x="T0" y="T1"/>
                </a:cxn>
                <a:cxn ang="T9">
                  <a:pos x="T2" y="T3"/>
                </a:cxn>
                <a:cxn ang="T10">
                  <a:pos x="T4" y="T5"/>
                </a:cxn>
                <a:cxn ang="T11">
                  <a:pos x="T6" y="T7"/>
                </a:cxn>
              </a:cxnLst>
              <a:rect l="T12" t="T13" r="T14" b="T15"/>
              <a:pathLst>
                <a:path w="523" h="261">
                  <a:moveTo>
                    <a:pt x="523" y="261"/>
                  </a:moveTo>
                  <a:lnTo>
                    <a:pt x="87" y="261"/>
                  </a:lnTo>
                  <a:lnTo>
                    <a:pt x="87" y="87"/>
                  </a:lnTo>
                  <a:lnTo>
                    <a:pt x="0" y="0"/>
                  </a:lnTo>
                </a:path>
              </a:pathLst>
            </a:custGeom>
            <a:noFill/>
            <a:ln w="11113">
              <a:solidFill>
                <a:srgbClr val="000000"/>
              </a:solidFill>
              <a:prstDash val="solid"/>
              <a:round/>
              <a:headEnd/>
              <a:tailEnd/>
            </a:ln>
          </p:spPr>
          <p:txBody>
            <a:bodyPr/>
            <a:lstStyle/>
            <a:p>
              <a:endParaRPr lang="en-US"/>
            </a:p>
          </p:txBody>
        </p:sp>
        <p:sp>
          <p:nvSpPr>
            <p:cNvPr id="9259" name="Line 36"/>
            <p:cNvSpPr>
              <a:spLocks noChangeShapeType="1"/>
            </p:cNvSpPr>
            <p:nvPr/>
          </p:nvSpPr>
          <p:spPr bwMode="auto">
            <a:xfrm flipV="1">
              <a:off x="1380" y="796"/>
              <a:ext cx="1" cy="38"/>
            </a:xfrm>
            <a:prstGeom prst="line">
              <a:avLst/>
            </a:prstGeom>
            <a:noFill/>
            <a:ln w="11113">
              <a:solidFill>
                <a:srgbClr val="000000"/>
              </a:solidFill>
              <a:round/>
              <a:headEnd/>
              <a:tailEnd/>
            </a:ln>
          </p:spPr>
          <p:txBody>
            <a:bodyPr/>
            <a:lstStyle/>
            <a:p>
              <a:endParaRPr lang="en-US"/>
            </a:p>
          </p:txBody>
        </p:sp>
        <p:sp>
          <p:nvSpPr>
            <p:cNvPr id="9260" name="Line 37"/>
            <p:cNvSpPr>
              <a:spLocks noChangeShapeType="1"/>
            </p:cNvSpPr>
            <p:nvPr/>
          </p:nvSpPr>
          <p:spPr bwMode="auto">
            <a:xfrm flipV="1">
              <a:off x="1380" y="796"/>
              <a:ext cx="39" cy="38"/>
            </a:xfrm>
            <a:prstGeom prst="line">
              <a:avLst/>
            </a:prstGeom>
            <a:noFill/>
            <a:ln w="11113">
              <a:solidFill>
                <a:srgbClr val="000000"/>
              </a:solidFill>
              <a:round/>
              <a:headEnd/>
              <a:tailEnd/>
            </a:ln>
          </p:spPr>
          <p:txBody>
            <a:bodyPr/>
            <a:lstStyle/>
            <a:p>
              <a:endParaRPr lang="en-US"/>
            </a:p>
          </p:txBody>
        </p:sp>
        <p:sp>
          <p:nvSpPr>
            <p:cNvPr id="9261" name="Rectangle 38"/>
            <p:cNvSpPr>
              <a:spLocks noChangeArrowheads="1"/>
            </p:cNvSpPr>
            <p:nvPr/>
          </p:nvSpPr>
          <p:spPr bwMode="auto">
            <a:xfrm>
              <a:off x="1572" y="868"/>
              <a:ext cx="1025" cy="275"/>
            </a:xfrm>
            <a:prstGeom prst="rect">
              <a:avLst/>
            </a:prstGeom>
            <a:solidFill>
              <a:schemeClr val="accent1"/>
            </a:solidFill>
            <a:ln w="11113">
              <a:solidFill>
                <a:srgbClr val="000000"/>
              </a:solidFill>
              <a:miter lim="800000"/>
              <a:headEnd/>
              <a:tailEnd/>
            </a:ln>
          </p:spPr>
          <p:txBody>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9262" name="Rectangle 39"/>
            <p:cNvSpPr>
              <a:spLocks noChangeArrowheads="1"/>
            </p:cNvSpPr>
            <p:nvPr/>
          </p:nvSpPr>
          <p:spPr bwMode="auto">
            <a:xfrm>
              <a:off x="1629" y="934"/>
              <a:ext cx="914" cy="121"/>
            </a:xfrm>
            <a:prstGeom prst="rect">
              <a:avLst/>
            </a:prstGeom>
            <a:noFill/>
            <a:ln w="9525">
              <a:noFill/>
              <a:miter lim="800000"/>
              <a:headEnd/>
              <a:tailEnd/>
            </a:ln>
          </p:spPr>
          <p:txBody>
            <a:bodyPr lIns="0" tIns="0" rIns="0" bIns="0">
              <a:spAutoFit/>
            </a:bodyPr>
            <a:lstStyle/>
            <a:p>
              <a:pPr defTabSz="684213">
                <a:lnSpc>
                  <a:spcPct val="90000"/>
                </a:lnSpc>
              </a:pPr>
              <a:r>
                <a:rPr lang="en-US" sz="1400">
                  <a:solidFill>
                    <a:srgbClr val="000000"/>
                  </a:solidFill>
                  <a:latin typeface="Rotis Sans Serif for Nokia" pitchFamily="34" charset="0"/>
                </a:rPr>
                <a:t>WCDMA/GSM RF</a:t>
              </a:r>
              <a:endParaRPr lang="en-US" sz="3200">
                <a:latin typeface="Nokia Sans Wide" pitchFamily="34" charset="0"/>
              </a:endParaRPr>
            </a:p>
          </p:txBody>
        </p:sp>
        <p:sp>
          <p:nvSpPr>
            <p:cNvPr id="9263" name="Rectangle 40"/>
            <p:cNvSpPr>
              <a:spLocks noChangeArrowheads="1"/>
            </p:cNvSpPr>
            <p:nvPr/>
          </p:nvSpPr>
          <p:spPr bwMode="auto">
            <a:xfrm>
              <a:off x="1933" y="1143"/>
              <a:ext cx="177" cy="117"/>
            </a:xfrm>
            <a:prstGeom prst="rect">
              <a:avLst/>
            </a:prstGeom>
            <a:noFill/>
            <a:ln w="9525">
              <a:noFill/>
              <a:miter lim="800000"/>
              <a:headEnd/>
              <a:tailEnd/>
            </a:ln>
          </p:spPr>
          <p:txBody>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9264" name="Rectangle 41"/>
            <p:cNvSpPr>
              <a:spLocks noChangeArrowheads="1"/>
            </p:cNvSpPr>
            <p:nvPr/>
          </p:nvSpPr>
          <p:spPr bwMode="auto">
            <a:xfrm>
              <a:off x="1933" y="1143"/>
              <a:ext cx="177" cy="117"/>
            </a:xfrm>
            <a:prstGeom prst="rect">
              <a:avLst/>
            </a:prstGeom>
            <a:noFill/>
            <a:ln w="9525">
              <a:noFill/>
              <a:miter lim="800000"/>
              <a:headEnd/>
              <a:tailEnd/>
            </a:ln>
          </p:spPr>
          <p:txBody>
            <a:bodyPr/>
            <a:lstStyle/>
            <a:p>
              <a:pPr eaLnBrk="1" hangingPunct="1">
                <a:lnSpc>
                  <a:spcPct val="90000"/>
                </a:lnSpc>
                <a:spcBef>
                  <a:spcPct val="25000"/>
                </a:spcBef>
                <a:buClr>
                  <a:schemeClr val="bg1"/>
                </a:buClr>
                <a:buSzPct val="100000"/>
                <a:buFont typeface="Wingdings" pitchFamily="-96" charset="2"/>
                <a:buChar char="•"/>
              </a:pPr>
              <a:endParaRPr lang="en-US" sz="2000"/>
            </a:p>
          </p:txBody>
        </p:sp>
        <p:sp>
          <p:nvSpPr>
            <p:cNvPr id="9265" name="Line 42"/>
            <p:cNvSpPr>
              <a:spLocks noChangeShapeType="1"/>
            </p:cNvSpPr>
            <p:nvPr/>
          </p:nvSpPr>
          <p:spPr bwMode="auto">
            <a:xfrm>
              <a:off x="768" y="1167"/>
              <a:ext cx="0" cy="170"/>
            </a:xfrm>
            <a:prstGeom prst="line">
              <a:avLst/>
            </a:prstGeom>
            <a:noFill/>
            <a:ln w="12700">
              <a:solidFill>
                <a:schemeClr val="tx1"/>
              </a:solidFill>
              <a:round/>
              <a:headEnd/>
              <a:tailEnd/>
            </a:ln>
          </p:spPr>
          <p:txBody>
            <a:bodyPr/>
            <a:lstStyle/>
            <a:p>
              <a:endParaRPr lang="en-US"/>
            </a:p>
          </p:txBody>
        </p:sp>
      </p:grpSp>
      <p:sp>
        <p:nvSpPr>
          <p:cNvPr id="9225" name="Rectangle 43"/>
          <p:cNvSpPr>
            <a:spLocks noChangeArrowheads="1"/>
          </p:cNvSpPr>
          <p:nvPr/>
        </p:nvSpPr>
        <p:spPr bwMode="auto">
          <a:xfrm>
            <a:off x="5383213" y="2398713"/>
            <a:ext cx="0" cy="438150"/>
          </a:xfrm>
          <a:prstGeom prst="rect">
            <a:avLst/>
          </a:prstGeom>
          <a:noFill/>
          <a:ln w="9525">
            <a:noFill/>
            <a:miter lim="800000"/>
            <a:headEnd/>
            <a:tailEnd/>
          </a:ln>
        </p:spPr>
        <p:txBody>
          <a:bodyPr wrap="none" lIns="0" tIns="0" rIns="0" bIns="0">
            <a:spAutoFit/>
          </a:bodyPr>
          <a:lstStyle/>
          <a:p>
            <a:pPr defTabSz="684213">
              <a:lnSpc>
                <a:spcPct val="90000"/>
              </a:lnSpc>
            </a:pPr>
            <a:endParaRPr lang="en-US" sz="3200">
              <a:latin typeface="Nokia Sans Wide" pitchFamily="34" charset="0"/>
            </a:endParaRPr>
          </a:p>
        </p:txBody>
      </p:sp>
      <p:sp>
        <p:nvSpPr>
          <p:cNvPr id="9226" name="Rectangle 44"/>
          <p:cNvSpPr>
            <a:spLocks noChangeArrowheads="1"/>
          </p:cNvSpPr>
          <p:nvPr/>
        </p:nvSpPr>
        <p:spPr bwMode="auto">
          <a:xfrm>
            <a:off x="5383213" y="2398713"/>
            <a:ext cx="0" cy="438150"/>
          </a:xfrm>
          <a:prstGeom prst="rect">
            <a:avLst/>
          </a:prstGeom>
          <a:noFill/>
          <a:ln w="9525">
            <a:noFill/>
            <a:miter lim="800000"/>
            <a:headEnd/>
            <a:tailEnd/>
          </a:ln>
        </p:spPr>
        <p:txBody>
          <a:bodyPr wrap="none" lIns="0" tIns="0" rIns="0" bIns="0">
            <a:spAutoFit/>
          </a:bodyPr>
          <a:lstStyle/>
          <a:p>
            <a:pPr defTabSz="684213">
              <a:lnSpc>
                <a:spcPct val="90000"/>
              </a:lnSpc>
            </a:pPr>
            <a:endParaRPr lang="en-US" sz="3200">
              <a:latin typeface="Nokia Sans Wide" pitchFamily="34" charset="0"/>
            </a:endParaRPr>
          </a:p>
        </p:txBody>
      </p:sp>
      <p:sp>
        <p:nvSpPr>
          <p:cNvPr id="9227" name="Line 45"/>
          <p:cNvSpPr>
            <a:spLocks noChangeShapeType="1"/>
          </p:cNvSpPr>
          <p:nvPr/>
        </p:nvSpPr>
        <p:spPr bwMode="auto">
          <a:xfrm>
            <a:off x="1892300" y="2390775"/>
            <a:ext cx="693738" cy="0"/>
          </a:xfrm>
          <a:prstGeom prst="line">
            <a:avLst/>
          </a:prstGeom>
          <a:noFill/>
          <a:ln w="12700">
            <a:solidFill>
              <a:schemeClr val="tx1"/>
            </a:solidFill>
            <a:round/>
            <a:headEnd/>
            <a:tailEnd/>
          </a:ln>
        </p:spPr>
        <p:txBody>
          <a:bodyPr/>
          <a:lstStyle/>
          <a:p>
            <a:endParaRPr lang="en-US"/>
          </a:p>
        </p:txBody>
      </p:sp>
      <p:grpSp>
        <p:nvGrpSpPr>
          <p:cNvPr id="9228" name="Group 46"/>
          <p:cNvGrpSpPr>
            <a:grpSpLocks/>
          </p:cNvGrpSpPr>
          <p:nvPr/>
        </p:nvGrpSpPr>
        <p:grpSpPr bwMode="auto">
          <a:xfrm>
            <a:off x="658813" y="2800350"/>
            <a:ext cx="7135812" cy="4006850"/>
            <a:chOff x="415" y="1764"/>
            <a:chExt cx="4495" cy="2524"/>
          </a:xfrm>
        </p:grpSpPr>
        <p:pic>
          <p:nvPicPr>
            <p:cNvPr id="9232" name="Picture 47" descr="l4_omap2420"/>
            <p:cNvPicPr>
              <a:picLocks noChangeAspect="1" noChangeArrowheads="1"/>
            </p:cNvPicPr>
            <p:nvPr/>
          </p:nvPicPr>
          <p:blipFill>
            <a:blip r:embed="rId3" cstate="print"/>
            <a:srcRect/>
            <a:stretch>
              <a:fillRect/>
            </a:stretch>
          </p:blipFill>
          <p:spPr bwMode="auto">
            <a:xfrm>
              <a:off x="861" y="1832"/>
              <a:ext cx="4049" cy="2456"/>
            </a:xfrm>
            <a:prstGeom prst="rect">
              <a:avLst/>
            </a:prstGeom>
            <a:noFill/>
            <a:ln w="9525">
              <a:noFill/>
              <a:miter lim="800000"/>
              <a:headEnd/>
              <a:tailEnd/>
            </a:ln>
          </p:spPr>
        </p:pic>
        <p:sp>
          <p:nvSpPr>
            <p:cNvPr id="9233" name="AutoShape 48"/>
            <p:cNvSpPr>
              <a:spLocks noChangeArrowheads="1"/>
            </p:cNvSpPr>
            <p:nvPr/>
          </p:nvSpPr>
          <p:spPr bwMode="auto">
            <a:xfrm rot="-1415113">
              <a:off x="415" y="1764"/>
              <a:ext cx="466" cy="381"/>
            </a:xfrm>
            <a:prstGeom prst="downArrow">
              <a:avLst>
                <a:gd name="adj1" fmla="val 50000"/>
                <a:gd name="adj2" fmla="val 25000"/>
              </a:avLst>
            </a:prstGeom>
            <a:solidFill>
              <a:schemeClr val="folHlink"/>
            </a:solidFill>
            <a:ln w="12700">
              <a:solidFill>
                <a:schemeClr val="tx1"/>
              </a:solidFill>
              <a:miter lim="800000"/>
              <a:headEnd/>
              <a:tailEnd/>
            </a:ln>
          </p:spPr>
          <p:txBody>
            <a:bodyPr lIns="101588" tIns="50794" rIns="101588" bIns="50794" anchor="ctr">
              <a:spAutoFit/>
            </a:bodyPr>
            <a:lstStyle/>
            <a:p>
              <a:pPr eaLnBrk="1" hangingPunct="1">
                <a:lnSpc>
                  <a:spcPct val="90000"/>
                </a:lnSpc>
                <a:spcBef>
                  <a:spcPct val="25000"/>
                </a:spcBef>
                <a:buClr>
                  <a:schemeClr val="bg1"/>
                </a:buClr>
                <a:buSzPct val="100000"/>
                <a:buFont typeface="Wingdings" pitchFamily="-96" charset="2"/>
                <a:buChar char="•"/>
              </a:pPr>
              <a:endParaRPr lang="en-US" sz="2000"/>
            </a:p>
          </p:txBody>
        </p:sp>
      </p:grpSp>
      <p:sp>
        <p:nvSpPr>
          <p:cNvPr id="1699889" name="Text Box 49"/>
          <p:cNvSpPr txBox="1">
            <a:spLocks noChangeArrowheads="1"/>
          </p:cNvSpPr>
          <p:nvPr/>
        </p:nvSpPr>
        <p:spPr bwMode="auto">
          <a:xfrm rot="-2136403">
            <a:off x="773113" y="3425825"/>
            <a:ext cx="6770687" cy="2205038"/>
          </a:xfrm>
          <a:prstGeom prst="rect">
            <a:avLst/>
          </a:prstGeom>
          <a:noFill/>
          <a:ln w="9525">
            <a:noFill/>
            <a:miter lim="800000"/>
            <a:headEnd/>
            <a:tailEnd/>
          </a:ln>
        </p:spPr>
        <p:txBody>
          <a:bodyPr>
            <a:spAutoFit/>
          </a:bodyPr>
          <a:lstStyle/>
          <a:p>
            <a:pPr algn="ctr" eaLnBrk="1" hangingPunct="1">
              <a:lnSpc>
                <a:spcPct val="90000"/>
              </a:lnSpc>
              <a:spcBef>
                <a:spcPct val="25000"/>
              </a:spcBef>
              <a:buClr>
                <a:schemeClr val="bg1"/>
              </a:buClr>
              <a:buSzPct val="100000"/>
              <a:buFont typeface="Wingdings" pitchFamily="-96" charset="2"/>
              <a:buNone/>
            </a:pPr>
            <a:r>
              <a:rPr lang="en-US" sz="3600" b="1">
                <a:solidFill>
                  <a:srgbClr val="FF0000"/>
                </a:solidFill>
              </a:rPr>
              <a:t>Complex, High Performance</a:t>
            </a:r>
          </a:p>
          <a:p>
            <a:pPr algn="ctr" eaLnBrk="1" hangingPunct="1">
              <a:lnSpc>
                <a:spcPct val="90000"/>
              </a:lnSpc>
              <a:spcBef>
                <a:spcPct val="25000"/>
              </a:spcBef>
              <a:buClr>
                <a:schemeClr val="bg1"/>
              </a:buClr>
              <a:buSzPct val="100000"/>
              <a:buFont typeface="Wingdings" pitchFamily="-96" charset="2"/>
              <a:buNone/>
            </a:pPr>
            <a:r>
              <a:rPr lang="en-US" sz="3600" b="1">
                <a:solidFill>
                  <a:srgbClr val="FF0000"/>
                </a:solidFill>
              </a:rPr>
              <a:t>but must not dissipate more than 3 watts</a:t>
            </a:r>
          </a:p>
        </p:txBody>
      </p:sp>
      <p:sp>
        <p:nvSpPr>
          <p:cNvPr id="1699890" name="Freeform 50"/>
          <p:cNvSpPr>
            <a:spLocks/>
          </p:cNvSpPr>
          <p:nvPr/>
        </p:nvSpPr>
        <p:spPr bwMode="auto">
          <a:xfrm flipV="1">
            <a:off x="1285875" y="3786188"/>
            <a:ext cx="1195388" cy="852487"/>
          </a:xfrm>
          <a:custGeom>
            <a:avLst/>
            <a:gdLst>
              <a:gd name="T0" fmla="*/ 2147483647 w 881"/>
              <a:gd name="T1" fmla="*/ 2147483647 h 327"/>
              <a:gd name="T2" fmla="*/ 2147483647 w 881"/>
              <a:gd name="T3" fmla="*/ 2147483647 h 327"/>
              <a:gd name="T4" fmla="*/ 2147483647 w 881"/>
              <a:gd name="T5" fmla="*/ 2147483647 h 327"/>
              <a:gd name="T6" fmla="*/ 2147483647 w 881"/>
              <a:gd name="T7" fmla="*/ 2147483647 h 327"/>
              <a:gd name="T8" fmla="*/ 2147483647 w 881"/>
              <a:gd name="T9" fmla="*/ 2147483647 h 327"/>
              <a:gd name="T10" fmla="*/ 2147483647 w 881"/>
              <a:gd name="T11" fmla="*/ 2147483647 h 327"/>
              <a:gd name="T12" fmla="*/ 2147483647 w 881"/>
              <a:gd name="T13" fmla="*/ 2147483647 h 327"/>
              <a:gd name="T14" fmla="*/ 0 60000 65536"/>
              <a:gd name="T15" fmla="*/ 0 60000 65536"/>
              <a:gd name="T16" fmla="*/ 0 60000 65536"/>
              <a:gd name="T17" fmla="*/ 0 60000 65536"/>
              <a:gd name="T18" fmla="*/ 0 60000 65536"/>
              <a:gd name="T19" fmla="*/ 0 60000 65536"/>
              <a:gd name="T20" fmla="*/ 0 60000 65536"/>
              <a:gd name="T21" fmla="*/ 0 w 881"/>
              <a:gd name="T22" fmla="*/ 0 h 327"/>
              <a:gd name="T23" fmla="*/ 881 w 881"/>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1" h="327">
                <a:moveTo>
                  <a:pt x="527" y="90"/>
                </a:moveTo>
                <a:cubicBezTo>
                  <a:pt x="326" y="60"/>
                  <a:pt x="126" y="31"/>
                  <a:pt x="63" y="64"/>
                </a:cubicBezTo>
                <a:cubicBezTo>
                  <a:pt x="0" y="97"/>
                  <a:pt x="83" y="247"/>
                  <a:pt x="149" y="287"/>
                </a:cubicBezTo>
                <a:cubicBezTo>
                  <a:pt x="215" y="327"/>
                  <a:pt x="345" y="314"/>
                  <a:pt x="458" y="304"/>
                </a:cubicBezTo>
                <a:cubicBezTo>
                  <a:pt x="571" y="294"/>
                  <a:pt x="775" y="274"/>
                  <a:pt x="828" y="227"/>
                </a:cubicBezTo>
                <a:cubicBezTo>
                  <a:pt x="881" y="180"/>
                  <a:pt x="875" y="42"/>
                  <a:pt x="776" y="21"/>
                </a:cubicBezTo>
                <a:cubicBezTo>
                  <a:pt x="677" y="0"/>
                  <a:pt x="322" y="84"/>
                  <a:pt x="235" y="98"/>
                </a:cubicBezTo>
              </a:path>
            </a:pathLst>
          </a:custGeom>
          <a:noFill/>
          <a:ln w="28575" cap="flat" cmpd="sng">
            <a:solidFill>
              <a:srgbClr val="FF3300"/>
            </a:solidFill>
            <a:prstDash val="solid"/>
            <a:round/>
            <a:headEnd/>
            <a:tailEnd/>
          </a:ln>
        </p:spPr>
        <p:txBody>
          <a:bodyPr wrap="none" anchor="ctr"/>
          <a:lstStyle/>
          <a:p>
            <a:endParaRPr lang="en-US"/>
          </a:p>
        </p:txBody>
      </p:sp>
      <p:sp>
        <p:nvSpPr>
          <p:cNvPr id="1699891" name="Text Box 51"/>
          <p:cNvSpPr txBox="1">
            <a:spLocks noChangeArrowheads="1"/>
          </p:cNvSpPr>
          <p:nvPr/>
        </p:nvSpPr>
        <p:spPr bwMode="auto">
          <a:xfrm>
            <a:off x="96838" y="4325938"/>
            <a:ext cx="1662112" cy="1190625"/>
          </a:xfrm>
          <a:prstGeom prst="rect">
            <a:avLst/>
          </a:prstGeom>
          <a:noFill/>
          <a:ln w="9525">
            <a:noFill/>
            <a:miter lim="800000"/>
            <a:headEnd/>
            <a:tailEnd/>
          </a:ln>
        </p:spPr>
        <p:txBody>
          <a:bodyPr>
            <a:spAutoFit/>
          </a:bodyPr>
          <a:lstStyle/>
          <a:p>
            <a:pPr eaLnBrk="1" hangingPunct="1">
              <a:lnSpc>
                <a:spcPct val="90000"/>
              </a:lnSpc>
              <a:spcBef>
                <a:spcPct val="25000"/>
              </a:spcBef>
              <a:buClr>
                <a:schemeClr val="bg1"/>
              </a:buClr>
              <a:buSzPct val="100000"/>
              <a:buFont typeface="Wingdings" pitchFamily="-96" charset="2"/>
              <a:buNone/>
            </a:pPr>
            <a:r>
              <a:rPr lang="en-US" sz="2000"/>
              <a:t>Many specialized complex blocks</a:t>
            </a:r>
          </a:p>
        </p:txBody>
      </p:sp>
      <p:sp>
        <p:nvSpPr>
          <p:cNvPr id="56" name="Date Placeholder 55"/>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98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98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699889"/>
                                        </p:tgtEl>
                                        <p:attrNameLst>
                                          <p:attrName>style.visibility</p:attrName>
                                        </p:attrNameLst>
                                      </p:cBhvr>
                                      <p:to>
                                        <p:strVal val="visible"/>
                                      </p:to>
                                    </p:set>
                                    <p:anim calcmode="lin" valueType="num">
                                      <p:cBhvr additive="base">
                                        <p:cTn id="13" dur="1000" fill="hold"/>
                                        <p:tgtEl>
                                          <p:spTgt spid="1699889"/>
                                        </p:tgtEl>
                                        <p:attrNameLst>
                                          <p:attrName>ppt_x</p:attrName>
                                        </p:attrNameLst>
                                      </p:cBhvr>
                                      <p:tavLst>
                                        <p:tav tm="0">
                                          <p:val>
                                            <p:strVal val="1+#ppt_w/2"/>
                                          </p:val>
                                        </p:tav>
                                        <p:tav tm="100000">
                                          <p:val>
                                            <p:strVal val="#ppt_x"/>
                                          </p:val>
                                        </p:tav>
                                      </p:tavLst>
                                    </p:anim>
                                    <p:anim calcmode="lin" valueType="num">
                                      <p:cBhvr additive="base">
                                        <p:cTn id="14" dur="1000" fill="hold"/>
                                        <p:tgtEl>
                                          <p:spTgt spid="16998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9" grpId="0"/>
      <p:bldP spid="1699890" grpId="0" animBg="1"/>
      <p:bldP spid="16998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p:spPr>
        <p:txBody>
          <a:bodyPr/>
          <a:lstStyle/>
          <a:p>
            <a:r>
              <a:rPr lang="en-US"/>
              <a:t>L01-</a:t>
            </a:r>
            <a:fld id="{5250D189-F465-470A-A7B0-98D805659DD9}" type="slidenum">
              <a:rPr lang="en-US"/>
              <a:pPr/>
              <a:t>7</a:t>
            </a:fld>
            <a:endParaRPr lang="en-US"/>
          </a:p>
        </p:txBody>
      </p:sp>
      <p:sp>
        <p:nvSpPr>
          <p:cNvPr id="10244" name="Footer Placeholder 3"/>
          <p:cNvSpPr>
            <a:spLocks noGrp="1"/>
          </p:cNvSpPr>
          <p:nvPr>
            <p:ph type="ftr" sz="quarter" idx="12"/>
          </p:nvPr>
        </p:nvSpPr>
        <p:spPr>
          <a:noFill/>
        </p:spPr>
        <p:txBody>
          <a:bodyPr/>
          <a:lstStyle/>
          <a:p>
            <a:r>
              <a:rPr lang="en-US"/>
              <a:t>http://csg.csail.mit.edu/6.375</a:t>
            </a:r>
          </a:p>
        </p:txBody>
      </p:sp>
      <p:sp>
        <p:nvSpPr>
          <p:cNvPr id="10245" name="Rectangle 2"/>
          <p:cNvSpPr>
            <a:spLocks noGrp="1" noChangeArrowheads="1"/>
          </p:cNvSpPr>
          <p:nvPr>
            <p:ph type="title" idx="4294967295"/>
          </p:nvPr>
        </p:nvSpPr>
        <p:spPr>
          <a:xfrm>
            <a:off x="595313" y="176213"/>
            <a:ext cx="7772400" cy="1360487"/>
          </a:xfrm>
        </p:spPr>
        <p:txBody>
          <a:bodyPr/>
          <a:lstStyle/>
          <a:p>
            <a:pPr eaLnBrk="1" hangingPunct="1"/>
            <a:r>
              <a:rPr lang="en-US" sz="4000" smtClean="0"/>
              <a:t>Server microprocessors also need specialized blocks </a:t>
            </a:r>
          </a:p>
        </p:txBody>
      </p:sp>
      <p:sp>
        <p:nvSpPr>
          <p:cNvPr id="10246" name="Rectangle 3" descr="Rectangle: Click to edit Master text styles&#10;Second level&#10;Third level&#10;Fourth level&#10;Fifth level"/>
          <p:cNvSpPr>
            <a:spLocks noGrp="1" noChangeArrowheads="1"/>
          </p:cNvSpPr>
          <p:nvPr>
            <p:ph type="body" idx="4294967295"/>
          </p:nvPr>
        </p:nvSpPr>
        <p:spPr>
          <a:xfrm>
            <a:off x="779463" y="1746250"/>
            <a:ext cx="7772400" cy="4492625"/>
          </a:xfrm>
        </p:spPr>
        <p:txBody>
          <a:bodyPr/>
          <a:lstStyle/>
          <a:p>
            <a:pPr eaLnBrk="1" hangingPunct="1"/>
            <a:r>
              <a:rPr lang="en-US" smtClean="0"/>
              <a:t>compression/decompression	</a:t>
            </a:r>
          </a:p>
          <a:p>
            <a:pPr eaLnBrk="1" hangingPunct="1"/>
            <a:r>
              <a:rPr lang="en-US" smtClean="0"/>
              <a:t>encryption/decryption</a:t>
            </a:r>
          </a:p>
          <a:p>
            <a:pPr eaLnBrk="1" hangingPunct="1"/>
            <a:r>
              <a:rPr lang="en-US" smtClean="0"/>
              <a:t>intrusion detection and other security related solutions</a:t>
            </a:r>
          </a:p>
          <a:p>
            <a:pPr eaLnBrk="1" hangingPunct="1"/>
            <a:r>
              <a:rPr lang="en-US" smtClean="0"/>
              <a:t>Dealing with spam</a:t>
            </a:r>
          </a:p>
          <a:p>
            <a:pPr eaLnBrk="1" hangingPunct="1"/>
            <a:r>
              <a:rPr lang="en-US" smtClean="0"/>
              <a:t>Self diagnosing errors and masking them</a:t>
            </a:r>
          </a:p>
          <a:p>
            <a:pPr eaLnBrk="1" hangingPunct="1"/>
            <a:r>
              <a:rPr lang="en-US" smtClean="0"/>
              <a:t>…</a:t>
            </a:r>
          </a:p>
        </p:txBody>
      </p:sp>
      <p:sp>
        <p:nvSpPr>
          <p:cNvPr id="7" name="Date Placeholder 6"/>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0"/>
          </p:nvPr>
        </p:nvSpPr>
        <p:spPr>
          <a:noFill/>
        </p:spPr>
        <p:txBody>
          <a:bodyPr/>
          <a:lstStyle/>
          <a:p>
            <a:r>
              <a:rPr lang="en-US"/>
              <a:t>L01-</a:t>
            </a:r>
            <a:fld id="{01C0E0D6-3E9D-4DB8-A419-FEC947FEAE10}" type="slidenum">
              <a:rPr lang="en-US"/>
              <a:pPr/>
              <a:t>8</a:t>
            </a:fld>
            <a:endParaRPr lang="en-US"/>
          </a:p>
        </p:txBody>
      </p:sp>
      <p:sp>
        <p:nvSpPr>
          <p:cNvPr id="11268" name="Footer Placeholder 3"/>
          <p:cNvSpPr>
            <a:spLocks noGrp="1"/>
          </p:cNvSpPr>
          <p:nvPr>
            <p:ph type="ftr" sz="quarter" idx="12"/>
          </p:nvPr>
        </p:nvSpPr>
        <p:spPr>
          <a:noFill/>
        </p:spPr>
        <p:txBody>
          <a:bodyPr/>
          <a:lstStyle/>
          <a:p>
            <a:r>
              <a:rPr lang="en-US"/>
              <a:t>http://csg.csail.mit.edu/6.375</a:t>
            </a:r>
          </a:p>
        </p:txBody>
      </p:sp>
      <p:sp>
        <p:nvSpPr>
          <p:cNvPr id="11269" name="Rectangle 2"/>
          <p:cNvSpPr>
            <a:spLocks noGrp="1" noChangeArrowheads="1"/>
          </p:cNvSpPr>
          <p:nvPr>
            <p:ph type="title" idx="4294967295"/>
          </p:nvPr>
        </p:nvSpPr>
        <p:spPr>
          <a:xfrm>
            <a:off x="609600" y="304800"/>
            <a:ext cx="8242300" cy="1143000"/>
          </a:xfrm>
        </p:spPr>
        <p:txBody>
          <a:bodyPr/>
          <a:lstStyle/>
          <a:p>
            <a:pPr eaLnBrk="1" hangingPunct="1"/>
            <a:r>
              <a:rPr lang="en-US" sz="4000" smtClean="0"/>
              <a:t>Real power saving implies specialized hardware</a:t>
            </a:r>
          </a:p>
        </p:txBody>
      </p:sp>
      <p:sp>
        <p:nvSpPr>
          <p:cNvPr id="11270" name="Rectangle 3" descr="Rectangle: Click to edit Master text styles&#10;Second level&#10;Third level&#10;Fourth level&#10;Fifth level"/>
          <p:cNvSpPr>
            <a:spLocks noGrp="1" noChangeArrowheads="1"/>
          </p:cNvSpPr>
          <p:nvPr>
            <p:ph type="body" idx="4294967295"/>
          </p:nvPr>
        </p:nvSpPr>
        <p:spPr>
          <a:xfrm>
            <a:off x="838200" y="1619250"/>
            <a:ext cx="7772400" cy="2652713"/>
          </a:xfrm>
        </p:spPr>
        <p:txBody>
          <a:bodyPr/>
          <a:lstStyle/>
          <a:p>
            <a:pPr eaLnBrk="1" hangingPunct="1"/>
            <a:r>
              <a:rPr lang="en-US" sz="2800" smtClean="0"/>
              <a:t>H.264 video decoder implementations in software vs. hardware </a:t>
            </a:r>
          </a:p>
          <a:p>
            <a:pPr lvl="1" eaLnBrk="1" hangingPunct="1"/>
            <a:r>
              <a:rPr lang="en-US" sz="2400" smtClean="0"/>
              <a:t>the power/energy savings could be 100 to 1000 fold</a:t>
            </a:r>
            <a:endParaRPr lang="en-US" sz="2400" smtClean="0">
              <a:solidFill>
                <a:srgbClr val="FF0000"/>
              </a:solidFill>
            </a:endParaRPr>
          </a:p>
        </p:txBody>
      </p:sp>
      <p:sp>
        <p:nvSpPr>
          <p:cNvPr id="1637380" name="Rectangle 4" descr="Rectangle: Click to edit Master text styles&#10;Second level&#10;Third level&#10;Fourth level&#10;Fifth level"/>
          <p:cNvSpPr>
            <a:spLocks noChangeArrowheads="1"/>
          </p:cNvSpPr>
          <p:nvPr/>
        </p:nvSpPr>
        <p:spPr bwMode="auto">
          <a:xfrm>
            <a:off x="1328738" y="3924300"/>
            <a:ext cx="7281862" cy="2628900"/>
          </a:xfrm>
          <a:prstGeom prst="rect">
            <a:avLst/>
          </a:prstGeom>
          <a:noFill/>
          <a:ln w="9525">
            <a:noFill/>
            <a:miter lim="800000"/>
            <a:headEnd/>
            <a:tailEnd/>
          </a:ln>
        </p:spPr>
        <p:txBody>
          <a:bodyPr/>
          <a:lstStyle/>
          <a:p>
            <a:pPr marL="342900" indent="-342900" eaLnBrk="1" hangingPunct="1">
              <a:spcBef>
                <a:spcPct val="20000"/>
              </a:spcBef>
              <a:buClr>
                <a:schemeClr val="hlink"/>
              </a:buClr>
              <a:buSzPct val="110000"/>
              <a:buFont typeface="Wingdings" pitchFamily="-96" charset="2"/>
              <a:buNone/>
            </a:pPr>
            <a:r>
              <a:rPr lang="en-US" sz="2800" i="1"/>
              <a:t>but our mind set is that hardware design is:</a:t>
            </a:r>
            <a:endParaRPr lang="en-US" sz="2800"/>
          </a:p>
          <a:p>
            <a:pPr marL="742950" lvl="1" indent="-285750" eaLnBrk="1" hangingPunct="1">
              <a:spcBef>
                <a:spcPct val="20000"/>
              </a:spcBef>
              <a:buClr>
                <a:schemeClr val="tx1"/>
              </a:buClr>
              <a:buSzPct val="60000"/>
              <a:buFont typeface="Wingdings" pitchFamily="-96" charset="2"/>
              <a:buChar char="n"/>
            </a:pPr>
            <a:r>
              <a:rPr lang="en-US" sz="2400"/>
              <a:t>Difficult, risky</a:t>
            </a:r>
          </a:p>
          <a:p>
            <a:pPr marL="1143000" lvl="2" indent="-228600" eaLnBrk="1" hangingPunct="1">
              <a:spcBef>
                <a:spcPct val="20000"/>
              </a:spcBef>
              <a:buClr>
                <a:schemeClr val="hlink"/>
              </a:buClr>
              <a:buSzPct val="95000"/>
              <a:buFont typeface="Wingdings" pitchFamily="-96" charset="2"/>
              <a:buChar char="w"/>
            </a:pPr>
            <a:r>
              <a:rPr lang="en-US" sz="2000"/>
              <a:t>Increases time-to-market </a:t>
            </a:r>
          </a:p>
          <a:p>
            <a:pPr marL="742950" lvl="1" indent="-285750" eaLnBrk="1" hangingPunct="1">
              <a:spcBef>
                <a:spcPct val="20000"/>
              </a:spcBef>
              <a:buClr>
                <a:schemeClr val="tx1"/>
              </a:buClr>
              <a:buSzPct val="60000"/>
              <a:buFont typeface="Wingdings" pitchFamily="-96" charset="2"/>
              <a:buChar char="n"/>
            </a:pPr>
            <a:r>
              <a:rPr lang="en-US" sz="2400"/>
              <a:t>Inflexible, brittle, error prone, ...</a:t>
            </a:r>
          </a:p>
          <a:p>
            <a:pPr marL="1143000" lvl="2" indent="-228600" eaLnBrk="1" hangingPunct="1">
              <a:spcBef>
                <a:spcPct val="20000"/>
              </a:spcBef>
              <a:buClr>
                <a:schemeClr val="hlink"/>
              </a:buClr>
              <a:buSzPct val="95000"/>
              <a:buFont typeface="Wingdings" pitchFamily="-96" charset="2"/>
              <a:buChar char="w"/>
            </a:pPr>
            <a:r>
              <a:rPr lang="en-US" sz="2000"/>
              <a:t>Difficult to deal with changing standards, …</a:t>
            </a:r>
          </a:p>
        </p:txBody>
      </p:sp>
      <p:sp>
        <p:nvSpPr>
          <p:cNvPr id="1637381" name="Text Box 5"/>
          <p:cNvSpPr txBox="1">
            <a:spLocks noChangeArrowheads="1"/>
          </p:cNvSpPr>
          <p:nvPr/>
        </p:nvSpPr>
        <p:spPr bwMode="auto">
          <a:xfrm>
            <a:off x="5246688" y="4543425"/>
            <a:ext cx="3070225" cy="1628775"/>
          </a:xfrm>
          <a:prstGeom prst="rect">
            <a:avLst/>
          </a:prstGeom>
          <a:solidFill>
            <a:schemeClr val="tx1"/>
          </a:solidFill>
          <a:ln w="9525">
            <a:noFill/>
            <a:miter lim="800000"/>
            <a:headEnd/>
            <a:tailEnd/>
          </a:ln>
        </p:spPr>
        <p:txBody>
          <a:bodyPr>
            <a:spAutoFit/>
          </a:bodyPr>
          <a:lstStyle/>
          <a:p>
            <a:pPr eaLnBrk="1" hangingPunct="1">
              <a:lnSpc>
                <a:spcPct val="90000"/>
              </a:lnSpc>
              <a:spcBef>
                <a:spcPct val="25000"/>
              </a:spcBef>
              <a:buClr>
                <a:schemeClr val="bg1"/>
              </a:buClr>
              <a:buSzPct val="100000"/>
              <a:buFont typeface="Wingdings" pitchFamily="-96" charset="2"/>
              <a:buNone/>
            </a:pPr>
            <a:r>
              <a:rPr lang="en-US" sz="2800">
                <a:solidFill>
                  <a:srgbClr val="FFCC00"/>
                </a:solidFill>
              </a:rPr>
              <a:t>New design flows and  tools can change this mind set</a:t>
            </a:r>
          </a:p>
        </p:txBody>
      </p:sp>
      <p:sp>
        <p:nvSpPr>
          <p:cNvPr id="9" name="Date Placeholder 8"/>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73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738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738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738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738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637381"/>
                                        </p:tgtEl>
                                        <p:attrNameLst>
                                          <p:attrName>style.visibility</p:attrName>
                                        </p:attrNameLst>
                                      </p:cBhvr>
                                      <p:to>
                                        <p:strVal val="visible"/>
                                      </p:to>
                                    </p:set>
                                  </p:childTnLst>
                                </p:cTn>
                              </p:par>
                            </p:childTnLst>
                          </p:cTn>
                        </p:par>
                        <p:par>
                          <p:cTn id="23" fill="hold">
                            <p:stCondLst>
                              <p:cond delay="0"/>
                            </p:stCondLst>
                            <p:childTnLst>
                              <p:par>
                                <p:cTn id="24" presetID="6" presetClass="emph" presetSubtype="0" fill="hold" grpId="0" nodeType="afterEffect">
                                  <p:stCondLst>
                                    <p:cond delay="2000"/>
                                  </p:stCondLst>
                                  <p:childTnLst>
                                    <p:animScale>
                                      <p:cBhvr>
                                        <p:cTn id="25" dur="2000" fill="hold"/>
                                        <p:tgtEl>
                                          <p:spTgt spid="163738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7380" grpId="0" build="p" bldLvl="2"/>
      <p:bldP spid="1637381" grpId="0" animBg="1"/>
      <p:bldP spid="163738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p:spPr>
        <p:txBody>
          <a:bodyPr/>
          <a:lstStyle/>
          <a:p>
            <a:r>
              <a:rPr lang="en-US"/>
              <a:t>L01-</a:t>
            </a:r>
            <a:fld id="{914D3B42-0DD1-42D0-BEA5-48D87227ABC3}" type="slidenum">
              <a:rPr lang="en-US"/>
              <a:pPr/>
              <a:t>9</a:t>
            </a:fld>
            <a:endParaRPr lang="en-US"/>
          </a:p>
        </p:txBody>
      </p:sp>
      <p:sp>
        <p:nvSpPr>
          <p:cNvPr id="12292" name="Footer Placeholder 3"/>
          <p:cNvSpPr>
            <a:spLocks noGrp="1"/>
          </p:cNvSpPr>
          <p:nvPr>
            <p:ph type="ftr" sz="quarter" idx="12"/>
          </p:nvPr>
        </p:nvSpPr>
        <p:spPr>
          <a:noFill/>
        </p:spPr>
        <p:txBody>
          <a:bodyPr/>
          <a:lstStyle/>
          <a:p>
            <a:r>
              <a:rPr lang="en-US"/>
              <a:t>http://csg.csail.mit.edu/6.375</a:t>
            </a:r>
          </a:p>
        </p:txBody>
      </p:sp>
      <p:sp>
        <p:nvSpPr>
          <p:cNvPr id="12293" name="Title 1"/>
          <p:cNvSpPr>
            <a:spLocks noGrp="1"/>
          </p:cNvSpPr>
          <p:nvPr>
            <p:ph type="title" idx="4294967295"/>
          </p:nvPr>
        </p:nvSpPr>
        <p:spPr/>
        <p:txBody>
          <a:bodyPr/>
          <a:lstStyle/>
          <a:p>
            <a:pPr eaLnBrk="1" hangingPunct="1"/>
            <a:r>
              <a:rPr lang="en-US" smtClean="0"/>
              <a:t>Will multicores reduce the need for new hardware?</a:t>
            </a:r>
          </a:p>
        </p:txBody>
      </p:sp>
      <p:pic>
        <p:nvPicPr>
          <p:cNvPr id="12294" name="Picture 3"/>
          <p:cNvPicPr>
            <a:picLocks noChangeAspect="1" noChangeArrowheads="1"/>
          </p:cNvPicPr>
          <p:nvPr/>
        </p:nvPicPr>
        <p:blipFill>
          <a:blip r:embed="rId3" cstate="print"/>
          <a:srcRect/>
          <a:stretch>
            <a:fillRect/>
          </a:stretch>
        </p:blipFill>
        <p:spPr bwMode="auto">
          <a:xfrm>
            <a:off x="981075" y="1600200"/>
            <a:ext cx="3905250" cy="4667250"/>
          </a:xfrm>
          <a:prstGeom prst="rect">
            <a:avLst/>
          </a:prstGeom>
          <a:noFill/>
          <a:ln w="9525">
            <a:noFill/>
            <a:miter lim="800000"/>
            <a:headEnd/>
            <a:tailEnd/>
          </a:ln>
        </p:spPr>
      </p:pic>
      <p:sp>
        <p:nvSpPr>
          <p:cNvPr id="8" name="Subtitle 2" descr="Rectangle: Click to edit Master text styles&#10;Second level&#10;Third level&#10;Fourth level&#10;Fifth level"/>
          <p:cNvSpPr txBox="1">
            <a:spLocks/>
          </p:cNvSpPr>
          <p:nvPr/>
        </p:nvSpPr>
        <p:spPr bwMode="auto">
          <a:xfrm>
            <a:off x="5713413" y="2368550"/>
            <a:ext cx="2693987" cy="1752600"/>
          </a:xfrm>
          <a:prstGeom prst="rect">
            <a:avLst/>
          </a:prstGeom>
          <a:noFill/>
          <a:ln w="9525">
            <a:noFill/>
            <a:miter lim="800000"/>
            <a:headEnd/>
            <a:tailEnd/>
          </a:ln>
        </p:spPr>
        <p:txBody>
          <a:bodyPr/>
          <a:lstStyle/>
          <a:p>
            <a:pPr marL="342900" indent="-342900">
              <a:spcBef>
                <a:spcPct val="20000"/>
              </a:spcBef>
              <a:buClr>
                <a:schemeClr val="hlink"/>
              </a:buClr>
              <a:buSzPct val="110000"/>
              <a:buFont typeface="Wingdings" pitchFamily="2" charset="2"/>
              <a:buNone/>
              <a:defRPr/>
            </a:pPr>
            <a:r>
              <a:rPr lang="en-US" sz="2400" kern="0" dirty="0">
                <a:latin typeface="+mn-lt"/>
              </a:rPr>
              <a:t>Unlikely – because of power and performance </a:t>
            </a:r>
          </a:p>
        </p:txBody>
      </p:sp>
      <p:sp>
        <p:nvSpPr>
          <p:cNvPr id="12296" name="TextBox 8"/>
          <p:cNvSpPr txBox="1">
            <a:spLocks noChangeArrowheads="1"/>
          </p:cNvSpPr>
          <p:nvPr/>
        </p:nvSpPr>
        <p:spPr bwMode="auto">
          <a:xfrm>
            <a:off x="341313" y="5432425"/>
            <a:ext cx="1978025" cy="368300"/>
          </a:xfrm>
          <a:prstGeom prst="rect">
            <a:avLst/>
          </a:prstGeom>
          <a:noFill/>
          <a:ln w="9525">
            <a:noFill/>
            <a:miter lim="800000"/>
            <a:headEnd/>
            <a:tailEnd/>
          </a:ln>
        </p:spPr>
        <p:txBody>
          <a:bodyPr wrap="none">
            <a:spAutoFit/>
          </a:bodyPr>
          <a:lstStyle/>
          <a:p>
            <a:pPr eaLnBrk="1" hangingPunct="1">
              <a:lnSpc>
                <a:spcPct val="90000"/>
              </a:lnSpc>
              <a:spcBef>
                <a:spcPct val="25000"/>
              </a:spcBef>
              <a:buClr>
                <a:schemeClr val="bg1"/>
              </a:buClr>
              <a:buSzPct val="100000"/>
              <a:buFont typeface="Wingdings" pitchFamily="-96" charset="2"/>
              <a:buNone/>
            </a:pPr>
            <a:r>
              <a:rPr lang="en-US" sz="2000"/>
              <a:t>64-core Tilera</a:t>
            </a:r>
          </a:p>
        </p:txBody>
      </p:sp>
      <p:sp>
        <p:nvSpPr>
          <p:cNvPr id="9" name="Date Placeholder 8"/>
          <p:cNvSpPr>
            <a:spLocks noGrp="1"/>
          </p:cNvSpPr>
          <p:nvPr>
            <p:ph type="dt" sz="half" idx="11"/>
          </p:nvPr>
        </p:nvSpPr>
        <p:spPr/>
        <p:txBody>
          <a:bodyPr/>
          <a:lstStyle/>
          <a:p>
            <a:pPr>
              <a:defRPr/>
            </a:pPr>
            <a:r>
              <a:rPr lang="en-US" smtClean="0"/>
              <a:t>February 2, 2011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9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96"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ueprint">
  <a:themeElements>
    <a:clrScheme name="1_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1_Bluepri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9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96" charset="0"/>
          </a:defRPr>
        </a:defPPr>
      </a:lstStyle>
    </a:lnDef>
  </a:objectDefaults>
  <a:extraClrSchemeLst>
    <a:extraClrScheme>
      <a:clrScheme name="1_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1_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1_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1_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1_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1_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1_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1_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21319</TotalTime>
  <Words>2699</Words>
  <Application>Microsoft Office PowerPoint</Application>
  <PresentationFormat>On-screen Show (4:3)</PresentationFormat>
  <Paragraphs>458</Paragraphs>
  <Slides>34</Slides>
  <Notes>34</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34</vt:i4>
      </vt:variant>
    </vt:vector>
  </HeadingPairs>
  <TitlesOfParts>
    <vt:vector size="48" baseType="lpstr">
      <vt:lpstr>Verdana</vt:lpstr>
      <vt:lpstr>Arial</vt:lpstr>
      <vt:lpstr>Wingdings</vt:lpstr>
      <vt:lpstr>Times New Roman</vt:lpstr>
      <vt:lpstr>Tahoma</vt:lpstr>
      <vt:lpstr>Rotis Sans Serif for Nokia</vt:lpstr>
      <vt:lpstr>Nokia Sans Wide</vt:lpstr>
      <vt:lpstr>Symbol</vt:lpstr>
      <vt:lpstr>新細明體</vt:lpstr>
      <vt:lpstr>ＭＳ Ｐゴシック</vt:lpstr>
      <vt:lpstr>Blueprint</vt:lpstr>
      <vt:lpstr>1_Blueprint</vt:lpstr>
      <vt:lpstr>ClipArt</vt:lpstr>
      <vt:lpstr>Microsoft Graph Chart</vt:lpstr>
      <vt:lpstr>6.375: Complex Digital Systems</vt:lpstr>
      <vt:lpstr>Why take 6.375</vt:lpstr>
      <vt:lpstr>New, exciting and useful …</vt:lpstr>
      <vt:lpstr>Wide Variety of Products Rely on ASICs</vt:lpstr>
      <vt:lpstr>What’s required?</vt:lpstr>
      <vt:lpstr>Current Cellphone Architecture</vt:lpstr>
      <vt:lpstr>Server microprocessors also need specialized blocks </vt:lpstr>
      <vt:lpstr>Real power saving implies specialized hardware</vt:lpstr>
      <vt:lpstr>Will multicores reduce the need for new hardware?</vt:lpstr>
      <vt:lpstr>SoC &amp; Multicore Convergence: more application specific blocks</vt:lpstr>
      <vt:lpstr>To reduce the design cost of SoCs we need …  </vt:lpstr>
      <vt:lpstr>Hardware design today is like programming was in the fifties, i.e., before the invention of high-level languages </vt:lpstr>
      <vt:lpstr>Programmers had to know many detail of their computer</vt:lpstr>
      <vt:lpstr>For designing complex SoCs deep circuits knowledge is secondary  </vt:lpstr>
      <vt:lpstr>Bluespec A new way of expressing behavior</vt:lpstr>
      <vt:lpstr>IP Reuse via parameterized modules Example OFDM based protocols</vt:lpstr>
      <vt:lpstr>High-level Synthesis from Bluespec</vt:lpstr>
      <vt:lpstr>FPGAs: a new opportunity</vt:lpstr>
      <vt:lpstr>Chip Design Styles</vt:lpstr>
      <vt:lpstr>Exponential growth: Moore’s Law</vt:lpstr>
      <vt:lpstr>Intel Penryn (2007)</vt:lpstr>
      <vt:lpstr>But Design Effort is Growing Nvidia Graphics Processing Units</vt:lpstr>
      <vt:lpstr>Design Cost Impacts Chip Cost An Altera study</vt:lpstr>
      <vt:lpstr>Field-Programmable Gate Arrays (FPGAs)</vt:lpstr>
      <vt:lpstr>FPGA Pros and Cons</vt:lpstr>
      <vt:lpstr>The new opportunity</vt:lpstr>
      <vt:lpstr>Fun: Design systems that you never thought you would design in a course</vt:lpstr>
      <vt:lpstr>Some Bluespec/FPGA projects at MIT</vt:lpstr>
      <vt:lpstr>H.264 Video Decoder Chun-Chieh Lin, K Elliott Fleming [MEMOCODE 2008]</vt:lpstr>
      <vt:lpstr>AirBlue: A platform for Cross-Layer Wireless Protocol development</vt:lpstr>
      <vt:lpstr>IBM: PowerPC Prototype  K. Ekanadham, Jessica Tseng (IBM) Asif Khan, M. Vijayaraghavan (MIT)</vt:lpstr>
      <vt:lpstr>Phase II: IBM/MIT Collaboration March 2009 – </vt:lpstr>
      <vt:lpstr>The Course Philosophy</vt:lpstr>
      <vt:lpstr>The course has no text book but …</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 6.375 Lecture 01</dc:title>
  <dc:creator>Arvind, Krste Asanovic</dc:creator>
  <cp:lastModifiedBy>Arvind</cp:lastModifiedBy>
  <cp:revision>910</cp:revision>
  <cp:lastPrinted>2009-04-22T19:24:48Z</cp:lastPrinted>
  <dcterms:created xsi:type="dcterms:W3CDTF">2003-01-21T19:25:41Z</dcterms:created>
  <dcterms:modified xsi:type="dcterms:W3CDTF">2011-02-02T19:20:29Z</dcterms:modified>
</cp:coreProperties>
</file>