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32"/>
  </p:notesMasterIdLst>
  <p:handoutMasterIdLst>
    <p:handoutMasterId r:id="rId33"/>
  </p:handoutMasterIdLst>
  <p:sldIdLst>
    <p:sldId id="1095" r:id="rId2"/>
    <p:sldId id="1200" r:id="rId3"/>
    <p:sldId id="1100" r:id="rId4"/>
    <p:sldId id="1101" r:id="rId5"/>
    <p:sldId id="1120" r:id="rId6"/>
    <p:sldId id="1169" r:id="rId7"/>
    <p:sldId id="1168" r:id="rId8"/>
    <p:sldId id="1170" r:id="rId9"/>
    <p:sldId id="1171" r:id="rId10"/>
    <p:sldId id="1172" r:id="rId11"/>
    <p:sldId id="1173" r:id="rId12"/>
    <p:sldId id="1103" r:id="rId13"/>
    <p:sldId id="1175" r:id="rId14"/>
    <p:sldId id="1176" r:id="rId15"/>
    <p:sldId id="1177" r:id="rId16"/>
    <p:sldId id="1178" r:id="rId17"/>
    <p:sldId id="1179" r:id="rId18"/>
    <p:sldId id="1180" r:id="rId19"/>
    <p:sldId id="1181" r:id="rId20"/>
    <p:sldId id="1182" r:id="rId21"/>
    <p:sldId id="1219" r:id="rId22"/>
    <p:sldId id="1220" r:id="rId23"/>
    <p:sldId id="1221" r:id="rId24"/>
    <p:sldId id="1208" r:id="rId25"/>
    <p:sldId id="1184" r:id="rId26"/>
    <p:sldId id="1185" r:id="rId27"/>
    <p:sldId id="1186" r:id="rId28"/>
    <p:sldId id="1209" r:id="rId29"/>
    <p:sldId id="1192" r:id="rId30"/>
    <p:sldId id="1210" r:id="rId31"/>
  </p:sldIdLst>
  <p:sldSz cx="9144000" cy="6858000" type="screen4x3"/>
  <p:notesSz cx="7315200" cy="9601200"/>
  <p:defaultTextStyle>
    <a:defPPr>
      <a:defRPr lang="en-US"/>
    </a:defPPr>
    <a:lvl1pPr algn="l" rtl="0" fontAlgn="base">
      <a:lnSpc>
        <a:spcPct val="90000"/>
      </a:lnSpc>
      <a:spcBef>
        <a:spcPct val="25000"/>
      </a:spcBef>
      <a:spcAft>
        <a:spcPct val="0"/>
      </a:spcAft>
      <a:buClr>
        <a:schemeClr val="bg1"/>
      </a:buClr>
      <a:buSzPct val="100000"/>
      <a:buFont typeface="Wingdings" pitchFamily="-96" charset="2"/>
      <a:buChar char="•"/>
      <a:defRPr sz="2000" kern="1200">
        <a:solidFill>
          <a:schemeClr val="tx1"/>
        </a:solidFill>
        <a:latin typeface="Verdana" pitchFamily="-96" charset="0"/>
        <a:ea typeface="+mn-ea"/>
        <a:cs typeface="+mn-cs"/>
      </a:defRPr>
    </a:lvl1pPr>
    <a:lvl2pPr marL="457200" algn="l" rtl="0" fontAlgn="base">
      <a:lnSpc>
        <a:spcPct val="90000"/>
      </a:lnSpc>
      <a:spcBef>
        <a:spcPct val="25000"/>
      </a:spcBef>
      <a:spcAft>
        <a:spcPct val="0"/>
      </a:spcAft>
      <a:buClr>
        <a:schemeClr val="bg1"/>
      </a:buClr>
      <a:buSzPct val="100000"/>
      <a:buFont typeface="Wingdings" pitchFamily="-96" charset="2"/>
      <a:buChar char="•"/>
      <a:defRPr sz="2000" kern="1200">
        <a:solidFill>
          <a:schemeClr val="tx1"/>
        </a:solidFill>
        <a:latin typeface="Verdana" pitchFamily="-96" charset="0"/>
        <a:ea typeface="+mn-ea"/>
        <a:cs typeface="+mn-cs"/>
      </a:defRPr>
    </a:lvl2pPr>
    <a:lvl3pPr marL="914400" algn="l" rtl="0" fontAlgn="base">
      <a:lnSpc>
        <a:spcPct val="90000"/>
      </a:lnSpc>
      <a:spcBef>
        <a:spcPct val="25000"/>
      </a:spcBef>
      <a:spcAft>
        <a:spcPct val="0"/>
      </a:spcAft>
      <a:buClr>
        <a:schemeClr val="bg1"/>
      </a:buClr>
      <a:buSzPct val="100000"/>
      <a:buFont typeface="Wingdings" pitchFamily="-96" charset="2"/>
      <a:buChar char="•"/>
      <a:defRPr sz="2000" kern="1200">
        <a:solidFill>
          <a:schemeClr val="tx1"/>
        </a:solidFill>
        <a:latin typeface="Verdana" pitchFamily="-96" charset="0"/>
        <a:ea typeface="+mn-ea"/>
        <a:cs typeface="+mn-cs"/>
      </a:defRPr>
    </a:lvl3pPr>
    <a:lvl4pPr marL="1371600" algn="l" rtl="0" fontAlgn="base">
      <a:lnSpc>
        <a:spcPct val="90000"/>
      </a:lnSpc>
      <a:spcBef>
        <a:spcPct val="25000"/>
      </a:spcBef>
      <a:spcAft>
        <a:spcPct val="0"/>
      </a:spcAft>
      <a:buClr>
        <a:schemeClr val="bg1"/>
      </a:buClr>
      <a:buSzPct val="100000"/>
      <a:buFont typeface="Wingdings" pitchFamily="-96" charset="2"/>
      <a:buChar char="•"/>
      <a:defRPr sz="2000" kern="1200">
        <a:solidFill>
          <a:schemeClr val="tx1"/>
        </a:solidFill>
        <a:latin typeface="Verdana" pitchFamily="-96" charset="0"/>
        <a:ea typeface="+mn-ea"/>
        <a:cs typeface="+mn-cs"/>
      </a:defRPr>
    </a:lvl4pPr>
    <a:lvl5pPr marL="1828800" algn="l" rtl="0" fontAlgn="base">
      <a:lnSpc>
        <a:spcPct val="90000"/>
      </a:lnSpc>
      <a:spcBef>
        <a:spcPct val="25000"/>
      </a:spcBef>
      <a:spcAft>
        <a:spcPct val="0"/>
      </a:spcAft>
      <a:buClr>
        <a:schemeClr val="bg1"/>
      </a:buClr>
      <a:buSzPct val="100000"/>
      <a:buFont typeface="Wingdings" pitchFamily="-96" charset="2"/>
      <a:buChar char="•"/>
      <a:defRPr sz="2000" kern="1200">
        <a:solidFill>
          <a:schemeClr val="tx1"/>
        </a:solidFill>
        <a:latin typeface="Verdana" pitchFamily="-96" charset="0"/>
        <a:ea typeface="+mn-ea"/>
        <a:cs typeface="+mn-cs"/>
      </a:defRPr>
    </a:lvl5pPr>
    <a:lvl6pPr marL="2286000" algn="l" defTabSz="914400" rtl="0" eaLnBrk="1" latinLnBrk="0" hangingPunct="1">
      <a:defRPr sz="2000" kern="1200">
        <a:solidFill>
          <a:schemeClr val="tx1"/>
        </a:solidFill>
        <a:latin typeface="Verdana" pitchFamily="-96" charset="0"/>
        <a:ea typeface="+mn-ea"/>
        <a:cs typeface="+mn-cs"/>
      </a:defRPr>
    </a:lvl6pPr>
    <a:lvl7pPr marL="2743200" algn="l" defTabSz="914400" rtl="0" eaLnBrk="1" latinLnBrk="0" hangingPunct="1">
      <a:defRPr sz="2000" kern="1200">
        <a:solidFill>
          <a:schemeClr val="tx1"/>
        </a:solidFill>
        <a:latin typeface="Verdana" pitchFamily="-96" charset="0"/>
        <a:ea typeface="+mn-ea"/>
        <a:cs typeface="+mn-cs"/>
      </a:defRPr>
    </a:lvl7pPr>
    <a:lvl8pPr marL="3200400" algn="l" defTabSz="914400" rtl="0" eaLnBrk="1" latinLnBrk="0" hangingPunct="1">
      <a:defRPr sz="2000" kern="1200">
        <a:solidFill>
          <a:schemeClr val="tx1"/>
        </a:solidFill>
        <a:latin typeface="Verdana" pitchFamily="-96" charset="0"/>
        <a:ea typeface="+mn-ea"/>
        <a:cs typeface="+mn-cs"/>
      </a:defRPr>
    </a:lvl8pPr>
    <a:lvl9pPr marL="3657600" algn="l" defTabSz="914400" rtl="0" eaLnBrk="1" latinLnBrk="0" hangingPunct="1">
      <a:defRPr sz="2000" kern="1200">
        <a:solidFill>
          <a:schemeClr val="tx1"/>
        </a:solidFill>
        <a:latin typeface="Verdana" pitchFamily="-9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a:srgbClr val="F6FD71"/>
    <a:srgbClr val="FF3333"/>
    <a:srgbClr val="FD7E71"/>
    <a:srgbClr val="CC3300"/>
    <a:srgbClr val="000000"/>
    <a:srgbClr val="DFBD2D"/>
    <a:srgbClr val="7076B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0" autoAdjust="0"/>
    <p:restoredTop sz="96519" autoAdjust="0"/>
  </p:normalViewPr>
  <p:slideViewPr>
    <p:cSldViewPr snapToGrid="0">
      <p:cViewPr>
        <p:scale>
          <a:sx n="70" d="100"/>
          <a:sy n="70" d="100"/>
        </p:scale>
        <p:origin x="-1326" y="72"/>
      </p:cViewPr>
      <p:guideLst>
        <p:guide orient="horz" pos="2448"/>
        <p:guide pos="1968"/>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100" d="100"/>
        <a:sy n="100" d="100"/>
      </p:scale>
      <p:origin x="0" y="4722"/>
    </p:cViewPr>
  </p:sorterViewPr>
  <p:notesViewPr>
    <p:cSldViewPr snapToGrid="0">
      <p:cViewPr>
        <p:scale>
          <a:sx n="75" d="100"/>
          <a:sy n="75" d="100"/>
        </p:scale>
        <p:origin x="-1404" y="732"/>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_rels/viewProps.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6050"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29" tIns="48311" rIns="96629" bIns="48311" numCol="1" anchor="t" anchorCtr="0" compatLnSpc="1">
            <a:prstTxWarp prst="textNoShape">
              <a:avLst/>
            </a:prstTxWarp>
          </a:bodyPr>
          <a:lstStyle>
            <a:lvl1pPr defTabSz="965200">
              <a:lnSpc>
                <a:spcPct val="100000"/>
              </a:lnSpc>
              <a:spcBef>
                <a:spcPct val="20000"/>
              </a:spcBef>
              <a:buClrTx/>
              <a:buSzTx/>
              <a:buFontTx/>
              <a:buNone/>
              <a:defRPr sz="1400">
                <a:latin typeface="Tahoma" pitchFamily="34" charset="0"/>
              </a:defRPr>
            </a:lvl1pPr>
          </a:lstStyle>
          <a:p>
            <a:pPr>
              <a:defRPr/>
            </a:pPr>
            <a:endParaRPr lang="en-US"/>
          </a:p>
        </p:txBody>
      </p:sp>
      <p:sp>
        <p:nvSpPr>
          <p:cNvPr id="386051" name="Rectangle 3"/>
          <p:cNvSpPr>
            <a:spLocks noGrp="1" noChangeArrowheads="1"/>
          </p:cNvSpPr>
          <p:nvPr>
            <p:ph type="dt" sz="quarter" idx="1"/>
          </p:nvPr>
        </p:nvSpPr>
        <p:spPr bwMode="auto">
          <a:xfrm>
            <a:off x="4144963" y="0"/>
            <a:ext cx="3170237" cy="481013"/>
          </a:xfrm>
          <a:prstGeom prst="rect">
            <a:avLst/>
          </a:prstGeom>
          <a:noFill/>
          <a:ln w="9525">
            <a:noFill/>
            <a:miter lim="800000"/>
            <a:headEnd/>
            <a:tailEnd/>
          </a:ln>
          <a:effectLst/>
        </p:spPr>
        <p:txBody>
          <a:bodyPr vert="horz" wrap="square" lIns="96629" tIns="48311" rIns="96629" bIns="48311" numCol="1" anchor="t" anchorCtr="0" compatLnSpc="1">
            <a:prstTxWarp prst="textNoShape">
              <a:avLst/>
            </a:prstTxWarp>
          </a:bodyPr>
          <a:lstStyle>
            <a:lvl1pPr algn="r" defTabSz="965200">
              <a:lnSpc>
                <a:spcPct val="100000"/>
              </a:lnSpc>
              <a:spcBef>
                <a:spcPct val="20000"/>
              </a:spcBef>
              <a:buClrTx/>
              <a:buSzTx/>
              <a:buFontTx/>
              <a:buNone/>
              <a:defRPr sz="1400">
                <a:latin typeface="Tahoma" pitchFamily="34" charset="0"/>
              </a:defRPr>
            </a:lvl1pPr>
          </a:lstStyle>
          <a:p>
            <a:pPr>
              <a:defRPr/>
            </a:pPr>
            <a:endParaRPr lang="en-US"/>
          </a:p>
        </p:txBody>
      </p:sp>
      <p:sp>
        <p:nvSpPr>
          <p:cNvPr id="386052" name="Rectangle 4"/>
          <p:cNvSpPr>
            <a:spLocks noGrp="1" noChangeArrowheads="1"/>
          </p:cNvSpPr>
          <p:nvPr>
            <p:ph type="ftr" sz="quarter" idx="2"/>
          </p:nvPr>
        </p:nvSpPr>
        <p:spPr bwMode="auto">
          <a:xfrm>
            <a:off x="0" y="9120188"/>
            <a:ext cx="3170238" cy="481012"/>
          </a:xfrm>
          <a:prstGeom prst="rect">
            <a:avLst/>
          </a:prstGeom>
          <a:noFill/>
          <a:ln w="9525">
            <a:noFill/>
            <a:miter lim="800000"/>
            <a:headEnd/>
            <a:tailEnd/>
          </a:ln>
          <a:effectLst/>
        </p:spPr>
        <p:txBody>
          <a:bodyPr vert="horz" wrap="square" lIns="96629" tIns="48311" rIns="96629" bIns="48311" numCol="1" anchor="b" anchorCtr="0" compatLnSpc="1">
            <a:prstTxWarp prst="textNoShape">
              <a:avLst/>
            </a:prstTxWarp>
          </a:bodyPr>
          <a:lstStyle>
            <a:lvl1pPr defTabSz="965200">
              <a:lnSpc>
                <a:spcPct val="100000"/>
              </a:lnSpc>
              <a:spcBef>
                <a:spcPct val="20000"/>
              </a:spcBef>
              <a:buClrTx/>
              <a:buSzTx/>
              <a:buFontTx/>
              <a:buNone/>
              <a:defRPr sz="1400">
                <a:latin typeface="Tahoma" pitchFamily="34" charset="0"/>
              </a:defRPr>
            </a:lvl1pPr>
          </a:lstStyle>
          <a:p>
            <a:pPr>
              <a:defRPr/>
            </a:pPr>
            <a:endParaRPr lang="en-US"/>
          </a:p>
        </p:txBody>
      </p:sp>
      <p:sp>
        <p:nvSpPr>
          <p:cNvPr id="386053"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6629" tIns="48311" rIns="96629" bIns="48311" numCol="1" anchor="b" anchorCtr="0" compatLnSpc="1">
            <a:prstTxWarp prst="textNoShape">
              <a:avLst/>
            </a:prstTxWarp>
          </a:bodyPr>
          <a:lstStyle>
            <a:lvl1pPr algn="r" defTabSz="965200">
              <a:lnSpc>
                <a:spcPct val="100000"/>
              </a:lnSpc>
              <a:spcBef>
                <a:spcPct val="20000"/>
              </a:spcBef>
              <a:buClrTx/>
              <a:buSzTx/>
              <a:buFontTx/>
              <a:buNone/>
              <a:defRPr sz="1400">
                <a:latin typeface="Tahoma" pitchFamily="34" charset="0"/>
              </a:defRPr>
            </a:lvl1pPr>
          </a:lstStyle>
          <a:p>
            <a:pPr>
              <a:defRPr/>
            </a:pPr>
            <a:fld id="{D06BDAD0-7E88-4F24-996F-A4239B167086}" type="slidenum">
              <a:rPr lang="en-US"/>
              <a:pPr>
                <a:defRPr/>
              </a:pPr>
              <a:t>‹#›</a:t>
            </a:fld>
            <a:endParaRPr lang="en-US"/>
          </a:p>
        </p:txBody>
      </p:sp>
    </p:spTree>
    <p:extLst>
      <p:ext uri="{BB962C8B-B14F-4D97-AF65-F5344CB8AC3E}">
        <p14:creationId xmlns:p14="http://schemas.microsoft.com/office/powerpoint/2010/main" xmlns="" val="4024932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5582" name="Rectangle 14"/>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29" tIns="48311" rIns="96629" bIns="48311" numCol="1" anchor="t" anchorCtr="0" compatLnSpc="1">
            <a:prstTxWarp prst="textNoShape">
              <a:avLst/>
            </a:prstTxWarp>
          </a:bodyPr>
          <a:lstStyle>
            <a:lvl1pPr defTabSz="965200" eaLnBrk="0" hangingPunct="0">
              <a:lnSpc>
                <a:spcPct val="100000"/>
              </a:lnSpc>
              <a:spcBef>
                <a:spcPct val="20000"/>
              </a:spcBef>
              <a:buClrTx/>
              <a:buSzTx/>
              <a:buFontTx/>
              <a:buNone/>
              <a:defRPr sz="1400">
                <a:latin typeface="Tahoma" pitchFamily="34" charset="0"/>
              </a:defRPr>
            </a:lvl1pPr>
          </a:lstStyle>
          <a:p>
            <a:pPr>
              <a:defRPr/>
            </a:pPr>
            <a:endParaRPr lang="en-US"/>
          </a:p>
        </p:txBody>
      </p:sp>
      <p:sp>
        <p:nvSpPr>
          <p:cNvPr id="33795" name="Rectangle 15"/>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365584" name="Rectangle 16"/>
          <p:cNvSpPr>
            <a:spLocks noGrp="1" noChangeArrowheads="1"/>
          </p:cNvSpPr>
          <p:nvPr>
            <p:ph type="body" sz="quarter" idx="3"/>
          </p:nvPr>
        </p:nvSpPr>
        <p:spPr bwMode="auto">
          <a:xfrm>
            <a:off x="974725" y="4560888"/>
            <a:ext cx="5365750" cy="4321175"/>
          </a:xfrm>
          <a:prstGeom prst="rect">
            <a:avLst/>
          </a:prstGeom>
          <a:noFill/>
          <a:ln w="9525">
            <a:noFill/>
            <a:miter lim="800000"/>
            <a:headEnd/>
            <a:tailEnd/>
          </a:ln>
          <a:effectLst/>
        </p:spPr>
        <p:txBody>
          <a:bodyPr vert="horz" wrap="square" lIns="96629" tIns="48311" rIns="96629" bIns="4831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5585" name="Rectangle 17"/>
          <p:cNvSpPr>
            <a:spLocks noGrp="1" noChangeArrowheads="1"/>
          </p:cNvSpPr>
          <p:nvPr>
            <p:ph type="dt" idx="1"/>
          </p:nvPr>
        </p:nvSpPr>
        <p:spPr bwMode="auto">
          <a:xfrm>
            <a:off x="4144963" y="0"/>
            <a:ext cx="3170237" cy="481013"/>
          </a:xfrm>
          <a:prstGeom prst="rect">
            <a:avLst/>
          </a:prstGeom>
          <a:noFill/>
          <a:ln w="9525">
            <a:noFill/>
            <a:miter lim="800000"/>
            <a:headEnd/>
            <a:tailEnd/>
          </a:ln>
          <a:effectLst/>
        </p:spPr>
        <p:txBody>
          <a:bodyPr vert="horz" wrap="square" lIns="96629" tIns="48311" rIns="96629" bIns="48311" numCol="1" anchor="t" anchorCtr="0" compatLnSpc="1">
            <a:prstTxWarp prst="textNoShape">
              <a:avLst/>
            </a:prstTxWarp>
          </a:bodyPr>
          <a:lstStyle>
            <a:lvl1pPr algn="r" defTabSz="965200" eaLnBrk="0" hangingPunct="0">
              <a:lnSpc>
                <a:spcPct val="100000"/>
              </a:lnSpc>
              <a:spcBef>
                <a:spcPct val="20000"/>
              </a:spcBef>
              <a:buClrTx/>
              <a:buSzTx/>
              <a:buFontTx/>
              <a:buNone/>
              <a:defRPr sz="1400">
                <a:latin typeface="Tahoma" pitchFamily="34" charset="0"/>
              </a:defRPr>
            </a:lvl1pPr>
          </a:lstStyle>
          <a:p>
            <a:pPr>
              <a:defRPr/>
            </a:pPr>
            <a:endParaRPr lang="en-US"/>
          </a:p>
        </p:txBody>
      </p:sp>
      <p:sp>
        <p:nvSpPr>
          <p:cNvPr id="365586" name="Rectangle 18"/>
          <p:cNvSpPr>
            <a:spLocks noGrp="1" noChangeArrowheads="1"/>
          </p:cNvSpPr>
          <p:nvPr>
            <p:ph type="ftr" sz="quarter" idx="4"/>
          </p:nvPr>
        </p:nvSpPr>
        <p:spPr bwMode="auto">
          <a:xfrm>
            <a:off x="0" y="9120188"/>
            <a:ext cx="3170238" cy="481012"/>
          </a:xfrm>
          <a:prstGeom prst="rect">
            <a:avLst/>
          </a:prstGeom>
          <a:noFill/>
          <a:ln w="9525">
            <a:noFill/>
            <a:miter lim="800000"/>
            <a:headEnd/>
            <a:tailEnd/>
          </a:ln>
          <a:effectLst/>
        </p:spPr>
        <p:txBody>
          <a:bodyPr vert="horz" wrap="square" lIns="96629" tIns="48311" rIns="96629" bIns="48311" numCol="1" anchor="b" anchorCtr="0" compatLnSpc="1">
            <a:prstTxWarp prst="textNoShape">
              <a:avLst/>
            </a:prstTxWarp>
          </a:bodyPr>
          <a:lstStyle>
            <a:lvl1pPr defTabSz="965200" eaLnBrk="0" hangingPunct="0">
              <a:lnSpc>
                <a:spcPct val="100000"/>
              </a:lnSpc>
              <a:spcBef>
                <a:spcPct val="20000"/>
              </a:spcBef>
              <a:buClrTx/>
              <a:buSzTx/>
              <a:buFontTx/>
              <a:buNone/>
              <a:defRPr sz="1400">
                <a:latin typeface="Tahoma" pitchFamily="34" charset="0"/>
              </a:defRPr>
            </a:lvl1pPr>
          </a:lstStyle>
          <a:p>
            <a:pPr>
              <a:defRPr/>
            </a:pPr>
            <a:endParaRPr lang="en-US"/>
          </a:p>
        </p:txBody>
      </p:sp>
      <p:sp>
        <p:nvSpPr>
          <p:cNvPr id="365587" name="Rectangle 19"/>
          <p:cNvSpPr>
            <a:spLocks noGrp="1" noChangeArrowheads="1"/>
          </p:cNvSpPr>
          <p:nvPr>
            <p:ph type="sldNum" sz="quarter" idx="5"/>
          </p:nvPr>
        </p:nvSpPr>
        <p:spPr bwMode="auto">
          <a:xfrm>
            <a:off x="4144963" y="9120188"/>
            <a:ext cx="3170237" cy="481012"/>
          </a:xfrm>
          <a:prstGeom prst="rect">
            <a:avLst/>
          </a:prstGeom>
          <a:noFill/>
          <a:ln w="9525">
            <a:noFill/>
            <a:miter lim="800000"/>
            <a:headEnd/>
            <a:tailEnd/>
          </a:ln>
          <a:effectLst/>
        </p:spPr>
        <p:txBody>
          <a:bodyPr vert="horz" wrap="square" lIns="96629" tIns="48311" rIns="96629" bIns="48311" numCol="1" anchor="b" anchorCtr="0" compatLnSpc="1">
            <a:prstTxWarp prst="textNoShape">
              <a:avLst/>
            </a:prstTxWarp>
          </a:bodyPr>
          <a:lstStyle>
            <a:lvl1pPr algn="r" defTabSz="965200" eaLnBrk="0" hangingPunct="0">
              <a:lnSpc>
                <a:spcPct val="100000"/>
              </a:lnSpc>
              <a:spcBef>
                <a:spcPct val="20000"/>
              </a:spcBef>
              <a:buClrTx/>
              <a:buSzTx/>
              <a:buFontTx/>
              <a:buNone/>
              <a:defRPr sz="1400">
                <a:latin typeface="Tahoma" pitchFamily="34" charset="0"/>
              </a:defRPr>
            </a:lvl1pPr>
          </a:lstStyle>
          <a:p>
            <a:pPr>
              <a:defRPr/>
            </a:pPr>
            <a:fld id="{89D0B5DD-E471-468E-BF81-0C492E66EA7C}" type="slidenum">
              <a:rPr lang="en-US"/>
              <a:pPr>
                <a:defRPr/>
              </a:pPr>
              <a:t>‹#›</a:t>
            </a:fld>
            <a:endParaRPr lang="en-US"/>
          </a:p>
        </p:txBody>
      </p:sp>
    </p:spTree>
    <p:extLst>
      <p:ext uri="{BB962C8B-B14F-4D97-AF65-F5344CB8AC3E}">
        <p14:creationId xmlns:p14="http://schemas.microsoft.com/office/powerpoint/2010/main" xmlns="" val="3707396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9"/>
          <p:cNvSpPr>
            <a:spLocks noGrp="1" noChangeArrowheads="1"/>
          </p:cNvSpPr>
          <p:nvPr>
            <p:ph type="sldNum" sz="quarter" idx="5"/>
          </p:nvPr>
        </p:nvSpPr>
        <p:spPr>
          <a:noFill/>
        </p:spPr>
        <p:txBody>
          <a:bodyPr/>
          <a:lstStyle/>
          <a:p>
            <a:fld id="{40B0DD2B-47E4-4465-BCE9-3DB57373C462}" type="slidenum">
              <a:rPr lang="en-US" smtClean="0">
                <a:latin typeface="Tahoma" pitchFamily="-96" charset="0"/>
              </a:rPr>
              <a:pPr/>
              <a:t>1</a:t>
            </a:fld>
            <a:endParaRPr lang="en-US" smtClean="0">
              <a:latin typeface="Tahoma" pitchFamily="-96"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9"/>
          <p:cNvSpPr>
            <a:spLocks noGrp="1" noChangeArrowheads="1"/>
          </p:cNvSpPr>
          <p:nvPr>
            <p:ph type="sldNum" sz="quarter" idx="5"/>
          </p:nvPr>
        </p:nvSpPr>
        <p:spPr>
          <a:noFill/>
        </p:spPr>
        <p:txBody>
          <a:bodyPr/>
          <a:lstStyle/>
          <a:p>
            <a:fld id="{B0F4DACD-4CD2-4C1C-9544-CB0B068DD330}" type="slidenum">
              <a:rPr lang="en-US" smtClean="0">
                <a:latin typeface="Tahoma" pitchFamily="-96" charset="0"/>
              </a:rPr>
              <a:pPr/>
              <a:t>10</a:t>
            </a:fld>
            <a:endParaRPr lang="en-US" smtClean="0">
              <a:latin typeface="Tahoma" pitchFamily="-96"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9"/>
          <p:cNvSpPr>
            <a:spLocks noGrp="1" noChangeArrowheads="1"/>
          </p:cNvSpPr>
          <p:nvPr>
            <p:ph type="sldNum" sz="quarter" idx="5"/>
          </p:nvPr>
        </p:nvSpPr>
        <p:spPr>
          <a:noFill/>
        </p:spPr>
        <p:txBody>
          <a:bodyPr/>
          <a:lstStyle/>
          <a:p>
            <a:fld id="{01532558-1EA3-4013-868B-DA38A2A370A4}" type="slidenum">
              <a:rPr lang="en-US" smtClean="0">
                <a:latin typeface="Tahoma" pitchFamily="-96" charset="0"/>
              </a:rPr>
              <a:pPr/>
              <a:t>11</a:t>
            </a:fld>
            <a:endParaRPr lang="en-US" smtClean="0">
              <a:latin typeface="Tahoma" pitchFamily="-96"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9"/>
          <p:cNvSpPr>
            <a:spLocks noGrp="1" noChangeArrowheads="1"/>
          </p:cNvSpPr>
          <p:nvPr>
            <p:ph type="sldNum" sz="quarter" idx="5"/>
          </p:nvPr>
        </p:nvSpPr>
        <p:spPr>
          <a:noFill/>
        </p:spPr>
        <p:txBody>
          <a:bodyPr/>
          <a:lstStyle/>
          <a:p>
            <a:fld id="{C5F55AFF-7717-49BD-AC23-8AF1ECEA5D99}" type="slidenum">
              <a:rPr lang="en-US" smtClean="0">
                <a:latin typeface="Tahoma" pitchFamily="-96" charset="0"/>
              </a:rPr>
              <a:pPr/>
              <a:t>12</a:t>
            </a:fld>
            <a:endParaRPr lang="en-US" smtClean="0">
              <a:latin typeface="Tahoma" pitchFamily="-96" charset="0"/>
            </a:endParaRPr>
          </a:p>
        </p:txBody>
      </p:sp>
      <p:sp>
        <p:nvSpPr>
          <p:cNvPr id="46083" name="Rectangle 2"/>
          <p:cNvSpPr>
            <a:spLocks noGrp="1" noRot="1" noChangeAspect="1" noChangeArrowheads="1" noTextEdit="1"/>
          </p:cNvSpPr>
          <p:nvPr>
            <p:ph type="sldImg"/>
          </p:nvPr>
        </p:nvSpPr>
        <p:spPr>
          <a:xfrm>
            <a:off x="1255713" y="719138"/>
            <a:ext cx="4802187" cy="3602037"/>
          </a:xfrm>
          <a:ln/>
        </p:spPr>
      </p:sp>
      <p:sp>
        <p:nvSpPr>
          <p:cNvPr id="46084"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9"/>
          <p:cNvSpPr>
            <a:spLocks noGrp="1" noChangeArrowheads="1"/>
          </p:cNvSpPr>
          <p:nvPr>
            <p:ph type="sldNum" sz="quarter" idx="5"/>
          </p:nvPr>
        </p:nvSpPr>
        <p:spPr>
          <a:noFill/>
        </p:spPr>
        <p:txBody>
          <a:bodyPr/>
          <a:lstStyle/>
          <a:p>
            <a:fld id="{774E479E-B033-41F5-88DC-F35C02C798FB}" type="slidenum">
              <a:rPr lang="en-US" smtClean="0">
                <a:latin typeface="Tahoma" pitchFamily="-96" charset="0"/>
              </a:rPr>
              <a:pPr/>
              <a:t>13</a:t>
            </a:fld>
            <a:endParaRPr lang="en-US" smtClean="0">
              <a:latin typeface="Tahoma" pitchFamily="-96"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9"/>
          <p:cNvSpPr>
            <a:spLocks noGrp="1" noChangeArrowheads="1"/>
          </p:cNvSpPr>
          <p:nvPr>
            <p:ph type="sldNum" sz="quarter" idx="5"/>
          </p:nvPr>
        </p:nvSpPr>
        <p:spPr>
          <a:noFill/>
        </p:spPr>
        <p:txBody>
          <a:bodyPr/>
          <a:lstStyle/>
          <a:p>
            <a:fld id="{86AE605D-0DDF-40CC-BD4B-E8DF2D27F571}" type="slidenum">
              <a:rPr lang="en-US" smtClean="0">
                <a:latin typeface="Tahoma" pitchFamily="-96" charset="0"/>
              </a:rPr>
              <a:pPr/>
              <a:t>14</a:t>
            </a:fld>
            <a:endParaRPr lang="en-US" smtClean="0">
              <a:latin typeface="Tahoma" pitchFamily="-96"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9"/>
          <p:cNvSpPr>
            <a:spLocks noGrp="1" noChangeArrowheads="1"/>
          </p:cNvSpPr>
          <p:nvPr>
            <p:ph type="sldNum" sz="quarter" idx="5"/>
          </p:nvPr>
        </p:nvSpPr>
        <p:spPr>
          <a:noFill/>
        </p:spPr>
        <p:txBody>
          <a:bodyPr/>
          <a:lstStyle/>
          <a:p>
            <a:fld id="{83495489-9EE7-43D5-975A-AECDAE82D6C2}" type="slidenum">
              <a:rPr lang="en-US" smtClean="0">
                <a:latin typeface="Tahoma" pitchFamily="-96" charset="0"/>
              </a:rPr>
              <a:pPr/>
              <a:t>15</a:t>
            </a:fld>
            <a:endParaRPr lang="en-US" smtClean="0">
              <a:latin typeface="Tahoma" pitchFamily="-96"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9"/>
          <p:cNvSpPr>
            <a:spLocks noGrp="1" noChangeArrowheads="1"/>
          </p:cNvSpPr>
          <p:nvPr>
            <p:ph type="sldNum" sz="quarter" idx="5"/>
          </p:nvPr>
        </p:nvSpPr>
        <p:spPr>
          <a:noFill/>
        </p:spPr>
        <p:txBody>
          <a:bodyPr/>
          <a:lstStyle/>
          <a:p>
            <a:fld id="{5E30EA96-94E5-4D62-A6FF-A0D3A7D3AF7B}" type="slidenum">
              <a:rPr lang="en-US" smtClean="0">
                <a:latin typeface="Tahoma" pitchFamily="-96" charset="0"/>
              </a:rPr>
              <a:pPr/>
              <a:t>16</a:t>
            </a:fld>
            <a:endParaRPr lang="en-US" smtClean="0">
              <a:latin typeface="Tahoma" pitchFamily="-96"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9"/>
          <p:cNvSpPr>
            <a:spLocks noGrp="1" noChangeArrowheads="1"/>
          </p:cNvSpPr>
          <p:nvPr>
            <p:ph type="sldNum" sz="quarter" idx="5"/>
          </p:nvPr>
        </p:nvSpPr>
        <p:spPr>
          <a:noFill/>
        </p:spPr>
        <p:txBody>
          <a:bodyPr/>
          <a:lstStyle/>
          <a:p>
            <a:fld id="{E99555C9-8A94-4C7C-90B0-5DA6F9C3813A}" type="slidenum">
              <a:rPr lang="en-US" smtClean="0">
                <a:latin typeface="Tahoma" pitchFamily="-96" charset="0"/>
              </a:rPr>
              <a:pPr/>
              <a:t>17</a:t>
            </a:fld>
            <a:endParaRPr lang="en-US" smtClean="0">
              <a:latin typeface="Tahoma" pitchFamily="-96"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9"/>
          <p:cNvSpPr>
            <a:spLocks noGrp="1" noChangeArrowheads="1"/>
          </p:cNvSpPr>
          <p:nvPr>
            <p:ph type="sldNum" sz="quarter" idx="5"/>
          </p:nvPr>
        </p:nvSpPr>
        <p:spPr>
          <a:noFill/>
        </p:spPr>
        <p:txBody>
          <a:bodyPr/>
          <a:lstStyle/>
          <a:p>
            <a:fld id="{AC1B3FFD-CB4D-4F5D-8E3A-6066152D0A96}" type="slidenum">
              <a:rPr lang="en-US" smtClean="0">
                <a:latin typeface="Tahoma" pitchFamily="-96" charset="0"/>
              </a:rPr>
              <a:pPr/>
              <a:t>18</a:t>
            </a:fld>
            <a:endParaRPr lang="en-US" smtClean="0">
              <a:latin typeface="Tahoma" pitchFamily="-96"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9"/>
          <p:cNvSpPr>
            <a:spLocks noGrp="1" noChangeArrowheads="1"/>
          </p:cNvSpPr>
          <p:nvPr>
            <p:ph type="sldNum" sz="quarter" idx="5"/>
          </p:nvPr>
        </p:nvSpPr>
        <p:spPr>
          <a:noFill/>
        </p:spPr>
        <p:txBody>
          <a:bodyPr/>
          <a:lstStyle/>
          <a:p>
            <a:fld id="{B7B1F71E-ECF9-43F8-9776-46C6DA105A4B}" type="slidenum">
              <a:rPr lang="en-US" smtClean="0">
                <a:latin typeface="Tahoma" pitchFamily="-96" charset="0"/>
              </a:rPr>
              <a:pPr/>
              <a:t>19</a:t>
            </a:fld>
            <a:endParaRPr lang="en-US" smtClean="0">
              <a:latin typeface="Tahoma" pitchFamily="-96"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9"/>
          <p:cNvSpPr>
            <a:spLocks noGrp="1" noChangeArrowheads="1"/>
          </p:cNvSpPr>
          <p:nvPr>
            <p:ph type="sldNum" sz="quarter" idx="5"/>
          </p:nvPr>
        </p:nvSpPr>
        <p:spPr>
          <a:noFill/>
        </p:spPr>
        <p:txBody>
          <a:bodyPr/>
          <a:lstStyle/>
          <a:p>
            <a:fld id="{0B342B26-40EA-4D9D-8080-9DEE9F3D9231}" type="slidenum">
              <a:rPr lang="en-US" smtClean="0">
                <a:latin typeface="Tahoma" pitchFamily="-96" charset="0"/>
              </a:rPr>
              <a:pPr/>
              <a:t>2</a:t>
            </a:fld>
            <a:endParaRPr lang="en-US" smtClean="0">
              <a:latin typeface="Tahoma" pitchFamily="-96"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9"/>
          <p:cNvSpPr>
            <a:spLocks noGrp="1" noChangeArrowheads="1"/>
          </p:cNvSpPr>
          <p:nvPr>
            <p:ph type="sldNum" sz="quarter" idx="5"/>
          </p:nvPr>
        </p:nvSpPr>
        <p:spPr>
          <a:noFill/>
        </p:spPr>
        <p:txBody>
          <a:bodyPr/>
          <a:lstStyle/>
          <a:p>
            <a:fld id="{950EEE53-1976-418D-A406-7EDB11D01144}" type="slidenum">
              <a:rPr lang="en-US" smtClean="0">
                <a:latin typeface="Tahoma" pitchFamily="-96" charset="0"/>
              </a:rPr>
              <a:pPr/>
              <a:t>20</a:t>
            </a:fld>
            <a:endParaRPr lang="en-US" smtClean="0">
              <a:latin typeface="Tahoma" pitchFamily="-96"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latin typeface="Times New Roman" pitchFamily="-96" charset="0"/>
            </a:endParaRPr>
          </a:p>
        </p:txBody>
      </p:sp>
      <p:sp>
        <p:nvSpPr>
          <p:cNvPr id="54276" name="Slide Number Placeholder 3"/>
          <p:cNvSpPr>
            <a:spLocks noGrp="1"/>
          </p:cNvSpPr>
          <p:nvPr>
            <p:ph type="sldNum" sz="quarter" idx="5"/>
          </p:nvPr>
        </p:nvSpPr>
        <p:spPr>
          <a:noFill/>
        </p:spPr>
        <p:txBody>
          <a:bodyPr/>
          <a:lstStyle/>
          <a:p>
            <a:fld id="{4837038C-3CDA-4E22-9BFF-9EFAC296A102}" type="slidenum">
              <a:rPr lang="en-US" smtClean="0">
                <a:latin typeface="Tahoma" pitchFamily="-96" charset="0"/>
              </a:rPr>
              <a:pPr/>
              <a:t>21</a:t>
            </a:fld>
            <a:endParaRPr lang="en-US" smtClean="0">
              <a:latin typeface="Tahoma" pitchFamily="-96"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latin typeface="Times New Roman" pitchFamily="-96" charset="0"/>
            </a:endParaRPr>
          </a:p>
        </p:txBody>
      </p:sp>
      <p:sp>
        <p:nvSpPr>
          <p:cNvPr id="55300" name="Slide Number Placeholder 3"/>
          <p:cNvSpPr>
            <a:spLocks noGrp="1"/>
          </p:cNvSpPr>
          <p:nvPr>
            <p:ph type="sldNum" sz="quarter" idx="5"/>
          </p:nvPr>
        </p:nvSpPr>
        <p:spPr>
          <a:noFill/>
        </p:spPr>
        <p:txBody>
          <a:bodyPr/>
          <a:lstStyle/>
          <a:p>
            <a:fld id="{CD984361-356A-4E5D-9473-A9B27965A023}" type="slidenum">
              <a:rPr lang="en-US" smtClean="0">
                <a:latin typeface="Tahoma" pitchFamily="-96" charset="0"/>
              </a:rPr>
              <a:pPr/>
              <a:t>22</a:t>
            </a:fld>
            <a:endParaRPr lang="en-US" smtClean="0">
              <a:latin typeface="Tahoma" pitchFamily="-96"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latin typeface="Times New Roman" pitchFamily="-96" charset="0"/>
            </a:endParaRPr>
          </a:p>
        </p:txBody>
      </p:sp>
      <p:sp>
        <p:nvSpPr>
          <p:cNvPr id="56324" name="Slide Number Placeholder 3"/>
          <p:cNvSpPr>
            <a:spLocks noGrp="1"/>
          </p:cNvSpPr>
          <p:nvPr>
            <p:ph type="sldNum" sz="quarter" idx="5"/>
          </p:nvPr>
        </p:nvSpPr>
        <p:spPr>
          <a:noFill/>
        </p:spPr>
        <p:txBody>
          <a:bodyPr/>
          <a:lstStyle/>
          <a:p>
            <a:fld id="{BAF7F6B1-295D-4C55-AEF1-895476A6926C}" type="slidenum">
              <a:rPr lang="en-US" smtClean="0">
                <a:latin typeface="Tahoma" pitchFamily="-96" charset="0"/>
              </a:rPr>
              <a:pPr/>
              <a:t>23</a:t>
            </a:fld>
            <a:endParaRPr lang="en-US" smtClean="0">
              <a:latin typeface="Tahoma" pitchFamily="-96"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9"/>
          <p:cNvSpPr>
            <a:spLocks noGrp="1" noChangeArrowheads="1"/>
          </p:cNvSpPr>
          <p:nvPr>
            <p:ph type="sldNum" sz="quarter" idx="5"/>
          </p:nvPr>
        </p:nvSpPr>
        <p:spPr>
          <a:noFill/>
        </p:spPr>
        <p:txBody>
          <a:bodyPr/>
          <a:lstStyle/>
          <a:p>
            <a:fld id="{570CE3C4-65F6-4377-8860-7AEC793174BB}" type="slidenum">
              <a:rPr lang="en-US" smtClean="0">
                <a:latin typeface="Tahoma" pitchFamily="-96" charset="0"/>
              </a:rPr>
              <a:pPr/>
              <a:t>24</a:t>
            </a:fld>
            <a:endParaRPr lang="en-US" smtClean="0">
              <a:latin typeface="Tahoma" pitchFamily="-96" charset="0"/>
            </a:endParaRPr>
          </a:p>
        </p:txBody>
      </p:sp>
      <p:sp>
        <p:nvSpPr>
          <p:cNvPr id="58371" name="Rectangle 2"/>
          <p:cNvSpPr>
            <a:spLocks noGrp="1" noRot="1" noChangeAspect="1" noChangeArrowheads="1" noTextEdit="1"/>
          </p:cNvSpPr>
          <p:nvPr>
            <p:ph type="sldImg"/>
          </p:nvPr>
        </p:nvSpPr>
        <p:spPr>
          <a:xfrm>
            <a:off x="1268413" y="727075"/>
            <a:ext cx="4781550" cy="3586163"/>
          </a:xfrm>
          <a:ln/>
        </p:spPr>
      </p:sp>
      <p:sp>
        <p:nvSpPr>
          <p:cNvPr id="58372" name="Rectangle 3"/>
          <p:cNvSpPr>
            <a:spLocks noGrp="1" noChangeArrowheads="1"/>
          </p:cNvSpPr>
          <p:nvPr>
            <p:ph type="body" idx="1"/>
          </p:nvPr>
        </p:nvSpPr>
        <p:spPr>
          <a:xfrm>
            <a:off x="979488" y="4556125"/>
            <a:ext cx="5356225" cy="4321175"/>
          </a:xfrm>
          <a:noFill/>
          <a:ln/>
        </p:spPr>
        <p:txBody>
          <a:bodyPr lIns="94090" tIns="47044" rIns="94090" bIns="47044"/>
          <a:lstStyle/>
          <a:p>
            <a:pPr defTabSz="457200"/>
            <a:r>
              <a:rPr lang="en-US" smtClean="0">
                <a:latin typeface="Times New Roman" pitchFamily="-96" charset="0"/>
              </a:rPr>
              <a:t>Abstractly, we can think of a rule having to parts, a pi function and a delta function.</a:t>
            </a:r>
          </a:p>
          <a:p>
            <a:pPr defTabSz="457200"/>
            <a:endParaRPr lang="en-US" smtClean="0">
              <a:latin typeface="Times New Roman" pitchFamily="-96" charset="0"/>
            </a:endParaRPr>
          </a:p>
          <a:p>
            <a:pPr defTabSz="457200"/>
            <a:r>
              <a:rPr lang="en-US" smtClean="0">
                <a:latin typeface="Times New Roman" pitchFamily="-96" charset="0"/>
              </a:rPr>
              <a:t>The pi function tells us whetherule can be applied to a term s</a:t>
            </a:r>
          </a:p>
          <a:p>
            <a:pPr defTabSz="457200"/>
            <a:endParaRPr lang="en-US" smtClean="0">
              <a:latin typeface="Times New Roman" pitchFamily="-96" charset="0"/>
            </a:endParaRPr>
          </a:p>
          <a:p>
            <a:pPr defTabSz="457200"/>
            <a:r>
              <a:rPr lang="en-US" smtClean="0">
                <a:latin typeface="Times New Roman" pitchFamily="-96" charset="0"/>
              </a:rPr>
              <a:t>If the the pievaluates to true, then the delta function tells us what is the new term.</a:t>
            </a:r>
          </a:p>
          <a:p>
            <a:pPr defTabSz="457200"/>
            <a:endParaRPr lang="en-US" smtClean="0">
              <a:latin typeface="Times New Roman" pitchFamily="-96" charset="0"/>
            </a:endParaRPr>
          </a:p>
          <a:p>
            <a:pPr defTabSz="457200"/>
            <a:r>
              <a:rPr lang="en-US" smtClean="0">
                <a:latin typeface="Times New Roman" pitchFamily="-96" charset="0"/>
              </a:rPr>
              <a:t>And if pi is false, the rule cannot change 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9"/>
          <p:cNvSpPr>
            <a:spLocks noGrp="1" noChangeArrowheads="1"/>
          </p:cNvSpPr>
          <p:nvPr>
            <p:ph type="sldNum" sz="quarter" idx="5"/>
          </p:nvPr>
        </p:nvSpPr>
        <p:spPr>
          <a:noFill/>
        </p:spPr>
        <p:txBody>
          <a:bodyPr/>
          <a:lstStyle/>
          <a:p>
            <a:fld id="{A2CFAA76-A1FE-404B-855B-E531A946D7AC}" type="slidenum">
              <a:rPr lang="en-US" smtClean="0">
                <a:latin typeface="Tahoma" pitchFamily="-96" charset="0"/>
              </a:rPr>
              <a:pPr/>
              <a:t>25</a:t>
            </a:fld>
            <a:endParaRPr lang="en-US" smtClean="0">
              <a:latin typeface="Tahoma" pitchFamily="-96" charset="0"/>
            </a:endParaRPr>
          </a:p>
        </p:txBody>
      </p:sp>
      <p:sp>
        <p:nvSpPr>
          <p:cNvPr id="59395" name="Rectangle 2"/>
          <p:cNvSpPr>
            <a:spLocks noGrp="1" noRot="1" noChangeAspect="1" noChangeArrowheads="1" noTextEdit="1"/>
          </p:cNvSpPr>
          <p:nvPr>
            <p:ph type="sldImg"/>
          </p:nvPr>
        </p:nvSpPr>
        <p:spPr>
          <a:xfrm>
            <a:off x="1268413" y="728663"/>
            <a:ext cx="4779962" cy="3584575"/>
          </a:xfrm>
          <a:ln/>
        </p:spPr>
      </p:sp>
      <p:sp>
        <p:nvSpPr>
          <p:cNvPr id="59396" name="Rectangle 3"/>
          <p:cNvSpPr>
            <a:spLocks noGrp="1" noChangeArrowheads="1"/>
          </p:cNvSpPr>
          <p:nvPr>
            <p:ph type="body" idx="1"/>
          </p:nvPr>
        </p:nvSpPr>
        <p:spPr>
          <a:xfrm>
            <a:off x="976313" y="4556125"/>
            <a:ext cx="5359400" cy="4319588"/>
          </a:xfrm>
          <a:noFill/>
          <a:ln/>
        </p:spPr>
        <p:txBody>
          <a:bodyPr lIns="94995" tIns="47498" rIns="94995" bIns="47498"/>
          <a:lstStyle/>
          <a:p>
            <a:r>
              <a:rPr lang="en-US" smtClean="0">
                <a:latin typeface="Times New Roman" pitchFamily="-96" charset="0"/>
              </a:rPr>
              <a:t>In a circuit, pi maps to combination logic that looks at the current state and generates a boolean enable signal for this rule</a:t>
            </a:r>
          </a:p>
          <a:p>
            <a:endParaRPr lang="en-US" smtClean="0">
              <a:latin typeface="Times New Roman" pitchFamily="-96" charset="0"/>
            </a:endParaRPr>
          </a:p>
          <a:p>
            <a:r>
              <a:rPr lang="en-US" smtClean="0">
                <a:latin typeface="Times New Roman" pitchFamily="-96" charset="0"/>
              </a:rPr>
              <a:t>The delta functions is another combination logic that computes the next state value from the current state value.  Actually, delta has to compute the control signals to set the state element to the new value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9"/>
          <p:cNvSpPr>
            <a:spLocks noGrp="1" noChangeArrowheads="1"/>
          </p:cNvSpPr>
          <p:nvPr>
            <p:ph type="sldNum" sz="quarter" idx="5"/>
          </p:nvPr>
        </p:nvSpPr>
        <p:spPr>
          <a:noFill/>
        </p:spPr>
        <p:txBody>
          <a:bodyPr/>
          <a:lstStyle/>
          <a:p>
            <a:fld id="{D0BC987A-63C1-4A03-B7E8-A52467E8E21F}" type="slidenum">
              <a:rPr lang="en-US" smtClean="0">
                <a:latin typeface="Tahoma" pitchFamily="-96" charset="0"/>
              </a:rPr>
              <a:pPr/>
              <a:t>26</a:t>
            </a:fld>
            <a:endParaRPr lang="en-US" smtClean="0">
              <a:latin typeface="Tahoma" pitchFamily="-96" charset="0"/>
            </a:endParaRPr>
          </a:p>
        </p:txBody>
      </p:sp>
      <p:sp>
        <p:nvSpPr>
          <p:cNvPr id="60419" name="Rectangle 2"/>
          <p:cNvSpPr>
            <a:spLocks noGrp="1" noRot="1" noChangeAspect="1" noChangeArrowheads="1" noTextEdit="1"/>
          </p:cNvSpPr>
          <p:nvPr>
            <p:ph type="sldImg"/>
          </p:nvPr>
        </p:nvSpPr>
        <p:spPr>
          <a:xfrm>
            <a:off x="1268413" y="728663"/>
            <a:ext cx="4779962" cy="3584575"/>
          </a:xfrm>
          <a:ln/>
        </p:spPr>
      </p:sp>
      <p:sp>
        <p:nvSpPr>
          <p:cNvPr id="60420" name="Rectangle 3"/>
          <p:cNvSpPr>
            <a:spLocks noGrp="1" noChangeArrowheads="1"/>
          </p:cNvSpPr>
          <p:nvPr>
            <p:ph type="body" idx="1"/>
          </p:nvPr>
        </p:nvSpPr>
        <p:spPr>
          <a:xfrm>
            <a:off x="976313" y="4556125"/>
            <a:ext cx="5359400" cy="4319588"/>
          </a:xfrm>
          <a:noFill/>
          <a:ln/>
        </p:spPr>
        <p:txBody>
          <a:bodyPr lIns="94995" tIns="47498" rIns="94995" bIns="47498"/>
          <a:lstStyle/>
          <a:p>
            <a:r>
              <a:rPr lang="en-US" smtClean="0">
                <a:latin typeface="Times New Roman" pitchFamily="-96" charset="0"/>
              </a:rPr>
              <a:t>After mapping all the rules, we have to combine their logic some how.</a:t>
            </a:r>
          </a:p>
          <a:p>
            <a:r>
              <a:rPr lang="en-US" smtClean="0">
                <a:latin typeface="Times New Roman" pitchFamily="-96" charset="0"/>
              </a:rPr>
              <a:t>For a particular state elemetn like the PC register,</a:t>
            </a:r>
          </a:p>
          <a:p>
            <a:r>
              <a:rPr lang="en-US" smtClean="0">
                <a:latin typeface="Times New Roman" pitchFamily="-96" charset="0"/>
              </a:rPr>
              <a:t>the latch enable is the or the enable signals from all the rules that updates PC.</a:t>
            </a:r>
          </a:p>
          <a:p>
            <a:r>
              <a:rPr lang="en-US" smtClean="0">
                <a:latin typeface="Times New Roman" pitchFamily="-96" charset="0"/>
              </a:rPr>
              <a:t>The actual next state value of PC has to be selected through a multiplexer.</a:t>
            </a:r>
          </a:p>
          <a:p>
            <a:endParaRPr lang="en-US" smtClean="0">
              <a:latin typeface="Times New Roman" pitchFamily="-96" charset="0"/>
            </a:endParaRPr>
          </a:p>
          <a:p>
            <a:r>
              <a:rPr lang="en-US" smtClean="0">
                <a:latin typeface="Times New Roman" pitchFamily="-96" charset="0"/>
              </a:rPr>
              <a:t>Notice, this circuit only works if only one of these pi signal is asserted at a time</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9"/>
          <p:cNvSpPr>
            <a:spLocks noGrp="1" noChangeArrowheads="1"/>
          </p:cNvSpPr>
          <p:nvPr>
            <p:ph type="sldNum" sz="quarter" idx="5"/>
          </p:nvPr>
        </p:nvSpPr>
        <p:spPr>
          <a:noFill/>
        </p:spPr>
        <p:txBody>
          <a:bodyPr/>
          <a:lstStyle/>
          <a:p>
            <a:fld id="{CE3B2727-08A9-430A-8EC3-32E9B9301078}" type="slidenum">
              <a:rPr lang="en-US" smtClean="0">
                <a:latin typeface="Tahoma" pitchFamily="-96" charset="0"/>
              </a:rPr>
              <a:pPr/>
              <a:t>27</a:t>
            </a:fld>
            <a:endParaRPr lang="en-US" smtClean="0">
              <a:latin typeface="Tahoma" pitchFamily="-96" charset="0"/>
            </a:endParaRPr>
          </a:p>
        </p:txBody>
      </p:sp>
      <p:sp>
        <p:nvSpPr>
          <p:cNvPr id="61443" name="Rectangle 2"/>
          <p:cNvSpPr>
            <a:spLocks noGrp="1" noRot="1" noChangeAspect="1" noChangeArrowheads="1" noTextEdit="1"/>
          </p:cNvSpPr>
          <p:nvPr>
            <p:ph type="sldImg"/>
          </p:nvPr>
        </p:nvSpPr>
        <p:spPr>
          <a:xfrm>
            <a:off x="1268413" y="728663"/>
            <a:ext cx="4779962" cy="3584575"/>
          </a:xfrm>
          <a:ln/>
        </p:spPr>
      </p:sp>
      <p:sp>
        <p:nvSpPr>
          <p:cNvPr id="61444" name="Rectangle 3"/>
          <p:cNvSpPr>
            <a:spLocks noGrp="1" noChangeArrowheads="1"/>
          </p:cNvSpPr>
          <p:nvPr>
            <p:ph type="body" idx="1"/>
          </p:nvPr>
        </p:nvSpPr>
        <p:spPr>
          <a:xfrm>
            <a:off x="976313" y="4556125"/>
            <a:ext cx="5359400" cy="4319588"/>
          </a:xfrm>
          <a:noFill/>
          <a:ln/>
        </p:spPr>
        <p:txBody>
          <a:bodyPr lIns="94995" tIns="47498" rIns="94995" bIns="47498"/>
          <a:lstStyle/>
          <a:p>
            <a:r>
              <a:rPr lang="en-US" smtClean="0">
                <a:latin typeface="Times New Roman" pitchFamily="-96" charset="0"/>
              </a:rPr>
              <a:t>After mapping all the rules, we have to combine their logic some how.</a:t>
            </a:r>
          </a:p>
          <a:p>
            <a:r>
              <a:rPr lang="en-US" smtClean="0">
                <a:latin typeface="Times New Roman" pitchFamily="-96" charset="0"/>
              </a:rPr>
              <a:t>For a particular state elemetn like the PC register,</a:t>
            </a:r>
          </a:p>
          <a:p>
            <a:r>
              <a:rPr lang="en-US" smtClean="0">
                <a:latin typeface="Times New Roman" pitchFamily="-96" charset="0"/>
              </a:rPr>
              <a:t>the latch enable is the or the enable signals from all the rules that updates PC.</a:t>
            </a:r>
          </a:p>
          <a:p>
            <a:r>
              <a:rPr lang="en-US" smtClean="0">
                <a:latin typeface="Times New Roman" pitchFamily="-96" charset="0"/>
              </a:rPr>
              <a:t>The actual next state value of PC has to be selected through a multiplexer.</a:t>
            </a:r>
          </a:p>
          <a:p>
            <a:endParaRPr lang="en-US" smtClean="0">
              <a:latin typeface="Times New Roman" pitchFamily="-96" charset="0"/>
            </a:endParaRPr>
          </a:p>
          <a:p>
            <a:r>
              <a:rPr lang="en-US" smtClean="0">
                <a:latin typeface="Times New Roman" pitchFamily="-96" charset="0"/>
              </a:rPr>
              <a:t>Notice, this circuit only works if only one of these pi signal is asserted at a time</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9"/>
          <p:cNvSpPr>
            <a:spLocks noGrp="1" noChangeArrowheads="1"/>
          </p:cNvSpPr>
          <p:nvPr>
            <p:ph type="sldNum" sz="quarter" idx="5"/>
          </p:nvPr>
        </p:nvSpPr>
        <p:spPr>
          <a:noFill/>
        </p:spPr>
        <p:txBody>
          <a:bodyPr/>
          <a:lstStyle/>
          <a:p>
            <a:fld id="{176F7E85-3FC6-4398-90D5-B9118A342D28}" type="slidenum">
              <a:rPr lang="en-US" smtClean="0">
                <a:latin typeface="Tahoma" pitchFamily="-96" charset="0"/>
              </a:rPr>
              <a:pPr/>
              <a:t>28</a:t>
            </a:fld>
            <a:endParaRPr lang="en-US" smtClean="0">
              <a:latin typeface="Tahoma" pitchFamily="-96"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9"/>
          <p:cNvSpPr>
            <a:spLocks noGrp="1" noChangeArrowheads="1"/>
          </p:cNvSpPr>
          <p:nvPr>
            <p:ph type="sldNum" sz="quarter" idx="5"/>
          </p:nvPr>
        </p:nvSpPr>
        <p:spPr>
          <a:noFill/>
        </p:spPr>
        <p:txBody>
          <a:bodyPr/>
          <a:lstStyle/>
          <a:p>
            <a:fld id="{ABE61B42-F6BC-4106-B442-6C924453A76C}" type="slidenum">
              <a:rPr lang="en-US" smtClean="0">
                <a:latin typeface="Tahoma" pitchFamily="-96" charset="0"/>
              </a:rPr>
              <a:pPr/>
              <a:t>29</a:t>
            </a:fld>
            <a:endParaRPr lang="en-US" smtClean="0">
              <a:latin typeface="Tahoma" pitchFamily="-96" charset="0"/>
            </a:endParaRPr>
          </a:p>
        </p:txBody>
      </p:sp>
      <p:sp>
        <p:nvSpPr>
          <p:cNvPr id="63491" name="Rectangle 2"/>
          <p:cNvSpPr>
            <a:spLocks noGrp="1" noRot="1" noChangeAspect="1" noChangeArrowheads="1" noTextEdit="1"/>
          </p:cNvSpPr>
          <p:nvPr>
            <p:ph type="sldImg"/>
          </p:nvPr>
        </p:nvSpPr>
        <p:spPr>
          <a:xfrm>
            <a:off x="1273175" y="730250"/>
            <a:ext cx="4776788" cy="3582988"/>
          </a:xfrm>
          <a:ln/>
        </p:spPr>
      </p:sp>
      <p:sp>
        <p:nvSpPr>
          <p:cNvPr id="63492" name="Rectangle 3"/>
          <p:cNvSpPr>
            <a:spLocks noGrp="1" noChangeArrowheads="1"/>
          </p:cNvSpPr>
          <p:nvPr>
            <p:ph type="body" idx="1"/>
          </p:nvPr>
        </p:nvSpPr>
        <p:spPr>
          <a:xfrm>
            <a:off x="976313" y="4556125"/>
            <a:ext cx="5360987" cy="4319588"/>
          </a:xfrm>
          <a:noFill/>
          <a:ln/>
        </p:spPr>
        <p:txBody>
          <a:bodyPr lIns="94312" tIns="47156" rIns="94312" bIns="47156"/>
          <a:lstStyle/>
          <a:p>
            <a:r>
              <a:rPr lang="en-US" smtClean="0">
                <a:latin typeface="Times New Roman" pitchFamily="-96" charset="0"/>
              </a:rPr>
              <a:t>After mapping all the rules, we have to combine their logic some how.</a:t>
            </a:r>
          </a:p>
          <a:p>
            <a:r>
              <a:rPr lang="en-US" smtClean="0">
                <a:latin typeface="Times New Roman" pitchFamily="-96" charset="0"/>
              </a:rPr>
              <a:t>For a particular state elemetn like the PC register,</a:t>
            </a:r>
          </a:p>
          <a:p>
            <a:r>
              <a:rPr lang="en-US" smtClean="0">
                <a:latin typeface="Times New Roman" pitchFamily="-96" charset="0"/>
              </a:rPr>
              <a:t>the latch enable is the or the enable signals from all the rules that updates PC.</a:t>
            </a:r>
          </a:p>
          <a:p>
            <a:r>
              <a:rPr lang="en-US" smtClean="0">
                <a:latin typeface="Times New Roman" pitchFamily="-96" charset="0"/>
              </a:rPr>
              <a:t>The actual next state value of PC has to be selected through a multiplexer.</a:t>
            </a:r>
          </a:p>
          <a:p>
            <a:endParaRPr lang="en-US" smtClean="0">
              <a:latin typeface="Times New Roman" pitchFamily="-96" charset="0"/>
            </a:endParaRPr>
          </a:p>
          <a:p>
            <a:r>
              <a:rPr lang="en-US" smtClean="0">
                <a:latin typeface="Times New Roman" pitchFamily="-96" charset="0"/>
              </a:rPr>
              <a:t>Notice, this circuit only works if only one of these pi signal is asserted at a time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9"/>
          <p:cNvSpPr>
            <a:spLocks noGrp="1" noChangeArrowheads="1"/>
          </p:cNvSpPr>
          <p:nvPr>
            <p:ph type="sldNum" sz="quarter" idx="5"/>
          </p:nvPr>
        </p:nvSpPr>
        <p:spPr>
          <a:noFill/>
        </p:spPr>
        <p:txBody>
          <a:bodyPr/>
          <a:lstStyle/>
          <a:p>
            <a:fld id="{E39A4175-B528-40E3-9C79-C048D78CB62F}" type="slidenum">
              <a:rPr lang="en-US" smtClean="0">
                <a:latin typeface="Tahoma" pitchFamily="-96" charset="0"/>
              </a:rPr>
              <a:pPr/>
              <a:t>3</a:t>
            </a:fld>
            <a:endParaRPr lang="en-US" smtClean="0">
              <a:latin typeface="Tahoma" pitchFamily="-96"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9"/>
          <p:cNvSpPr>
            <a:spLocks noGrp="1" noChangeArrowheads="1"/>
          </p:cNvSpPr>
          <p:nvPr>
            <p:ph type="sldNum" sz="quarter" idx="5"/>
          </p:nvPr>
        </p:nvSpPr>
        <p:spPr>
          <a:noFill/>
        </p:spPr>
        <p:txBody>
          <a:bodyPr/>
          <a:lstStyle/>
          <a:p>
            <a:fld id="{4ABB6814-13B4-4B84-8B80-952362EC67CB}" type="slidenum">
              <a:rPr lang="en-US" smtClean="0">
                <a:latin typeface="Tahoma" pitchFamily="-96" charset="0"/>
              </a:rPr>
              <a:pPr/>
              <a:t>30</a:t>
            </a:fld>
            <a:endParaRPr lang="en-US" smtClean="0">
              <a:latin typeface="Tahoma" pitchFamily="-96"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9"/>
          <p:cNvSpPr>
            <a:spLocks noGrp="1" noChangeArrowheads="1"/>
          </p:cNvSpPr>
          <p:nvPr>
            <p:ph type="sldNum" sz="quarter" idx="5"/>
          </p:nvPr>
        </p:nvSpPr>
        <p:spPr>
          <a:noFill/>
        </p:spPr>
        <p:txBody>
          <a:bodyPr/>
          <a:lstStyle/>
          <a:p>
            <a:fld id="{38EB8797-3C2A-43A0-A8DE-EB9B652837E9}" type="slidenum">
              <a:rPr lang="en-US" smtClean="0">
                <a:latin typeface="Tahoma" pitchFamily="-96" charset="0"/>
              </a:rPr>
              <a:pPr/>
              <a:t>4</a:t>
            </a:fld>
            <a:endParaRPr lang="en-US" smtClean="0">
              <a:latin typeface="Tahoma" pitchFamily="-96"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9"/>
          <p:cNvSpPr>
            <a:spLocks noGrp="1" noChangeArrowheads="1"/>
          </p:cNvSpPr>
          <p:nvPr>
            <p:ph type="sldNum" sz="quarter" idx="5"/>
          </p:nvPr>
        </p:nvSpPr>
        <p:spPr>
          <a:noFill/>
        </p:spPr>
        <p:txBody>
          <a:bodyPr/>
          <a:lstStyle/>
          <a:p>
            <a:fld id="{D48C7C6A-4DFB-4740-96AC-1C178570A0CC}" type="slidenum">
              <a:rPr lang="en-US" smtClean="0">
                <a:latin typeface="Tahoma" pitchFamily="-96" charset="0"/>
              </a:rPr>
              <a:pPr/>
              <a:t>5</a:t>
            </a:fld>
            <a:endParaRPr lang="en-US" smtClean="0">
              <a:latin typeface="Tahoma" pitchFamily="-96"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731838" y="4560888"/>
            <a:ext cx="5851525" cy="4321175"/>
          </a:xfrm>
          <a:noFill/>
          <a:ln/>
        </p:spPr>
        <p:txBody>
          <a:bodyPr/>
          <a:lstStyle/>
          <a:p>
            <a:endParaRPr lang="en-US" smtClean="0">
              <a:latin typeface="Times New Roman" pitchFamily="-96"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9"/>
          <p:cNvSpPr>
            <a:spLocks noGrp="1" noChangeArrowheads="1"/>
          </p:cNvSpPr>
          <p:nvPr>
            <p:ph type="sldNum" sz="quarter" idx="5"/>
          </p:nvPr>
        </p:nvSpPr>
        <p:spPr>
          <a:noFill/>
        </p:spPr>
        <p:txBody>
          <a:bodyPr/>
          <a:lstStyle/>
          <a:p>
            <a:fld id="{A12860A7-F3F6-4ACC-B6DE-2ECBB61C262F}" type="slidenum">
              <a:rPr lang="en-US" smtClean="0">
                <a:latin typeface="Tahoma" pitchFamily="-96" charset="0"/>
              </a:rPr>
              <a:pPr/>
              <a:t>6</a:t>
            </a:fld>
            <a:endParaRPr lang="en-US" smtClean="0">
              <a:latin typeface="Tahoma" pitchFamily="-96"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9"/>
          <p:cNvSpPr>
            <a:spLocks noGrp="1" noChangeArrowheads="1"/>
          </p:cNvSpPr>
          <p:nvPr>
            <p:ph type="sldNum" sz="quarter" idx="5"/>
          </p:nvPr>
        </p:nvSpPr>
        <p:spPr>
          <a:noFill/>
        </p:spPr>
        <p:txBody>
          <a:bodyPr/>
          <a:lstStyle/>
          <a:p>
            <a:fld id="{364B55E6-D723-4A57-9BA1-89E49CB2D5C6}" type="slidenum">
              <a:rPr lang="en-US" smtClean="0">
                <a:latin typeface="Tahoma" pitchFamily="-96" charset="0"/>
              </a:rPr>
              <a:pPr/>
              <a:t>7</a:t>
            </a:fld>
            <a:endParaRPr lang="en-US" smtClean="0">
              <a:latin typeface="Tahoma" pitchFamily="-96"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9"/>
          <p:cNvSpPr>
            <a:spLocks noGrp="1" noChangeArrowheads="1"/>
          </p:cNvSpPr>
          <p:nvPr>
            <p:ph type="sldNum" sz="quarter" idx="5"/>
          </p:nvPr>
        </p:nvSpPr>
        <p:spPr>
          <a:noFill/>
        </p:spPr>
        <p:txBody>
          <a:bodyPr/>
          <a:lstStyle/>
          <a:p>
            <a:fld id="{441BBDC4-E7A2-4DEF-A335-D0FBE2EDEC9D}" type="slidenum">
              <a:rPr lang="en-US" smtClean="0">
                <a:latin typeface="Tahoma" pitchFamily="-96" charset="0"/>
              </a:rPr>
              <a:pPr/>
              <a:t>8</a:t>
            </a:fld>
            <a:endParaRPr lang="en-US" smtClean="0">
              <a:latin typeface="Tahoma" pitchFamily="-96"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9"/>
          <p:cNvSpPr>
            <a:spLocks noGrp="1" noChangeArrowheads="1"/>
          </p:cNvSpPr>
          <p:nvPr>
            <p:ph type="sldNum" sz="quarter" idx="5"/>
          </p:nvPr>
        </p:nvSpPr>
        <p:spPr>
          <a:noFill/>
        </p:spPr>
        <p:txBody>
          <a:bodyPr/>
          <a:lstStyle/>
          <a:p>
            <a:fld id="{9B9ECD5B-123D-4045-9EF5-0B1D1F71A69D}" type="slidenum">
              <a:rPr lang="en-US" smtClean="0">
                <a:latin typeface="Tahoma" pitchFamily="-96" charset="0"/>
              </a:rPr>
              <a:pPr/>
              <a:t>9</a:t>
            </a:fld>
            <a:endParaRPr lang="en-US" smtClean="0">
              <a:latin typeface="Tahoma" pitchFamily="-96"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buFont typeface="Wingdings" pitchFamily="2" charset="2"/>
                  <a:buChar char="•"/>
                  <a:defRPr/>
                </a:pPr>
                <a:endParaRPr lang="en-US">
                  <a:latin typeface="Verdana" pitchFamily="34" charset="0"/>
                </a:endParaRPr>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sp>
        <p:nvSpPr>
          <p:cNvPr id="413763"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413764"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69"/>
          <p:cNvSpPr>
            <a:spLocks noGrp="1" noChangeArrowheads="1"/>
          </p:cNvSpPr>
          <p:nvPr>
            <p:ph type="dt" sz="quarter" idx="10"/>
          </p:nvPr>
        </p:nvSpPr>
        <p:spPr/>
        <p:txBody>
          <a:bodyPr/>
          <a:lstStyle>
            <a:lvl1pPr>
              <a:defRPr sz="1400" smtClean="0">
                <a:latin typeface="Tahoma" pitchFamily="34" charset="0"/>
              </a:defRPr>
            </a:lvl1pPr>
          </a:lstStyle>
          <a:p>
            <a:pPr>
              <a:defRPr/>
            </a:pPr>
            <a:r>
              <a:rPr lang="en-US" smtClean="0"/>
              <a:t>February 7, 2011</a:t>
            </a:r>
            <a:endParaRPr lang="en-US" dirty="0"/>
          </a:p>
        </p:txBody>
      </p:sp>
      <p:sp>
        <p:nvSpPr>
          <p:cNvPr id="70" name="Rectangle 71"/>
          <p:cNvSpPr>
            <a:spLocks noGrp="1" noChangeArrowheads="1"/>
          </p:cNvSpPr>
          <p:nvPr>
            <p:ph type="sldNum" sz="quarter" idx="11"/>
          </p:nvPr>
        </p:nvSpPr>
        <p:spPr/>
        <p:txBody>
          <a:bodyPr/>
          <a:lstStyle>
            <a:lvl1pPr>
              <a:defRPr>
                <a:latin typeface="Tahoma" pitchFamily="34" charset="0"/>
              </a:defRPr>
            </a:lvl1pPr>
          </a:lstStyle>
          <a:p>
            <a:pPr>
              <a:defRPr/>
            </a:pPr>
            <a:r>
              <a:rPr lang="en-US" dirty="0" smtClean="0"/>
              <a:t>L02-</a:t>
            </a:r>
            <a:fld id="{E106E5FE-2B70-4D48-BE0C-1D2745C5F17A}" type="slidenum">
              <a:rPr lang="en-US" smtClean="0"/>
              <a:pPr>
                <a:defRPr/>
              </a:pPr>
              <a:t>‹#›</a:t>
            </a:fld>
            <a:endParaRPr lang="en-US" dirty="0"/>
          </a:p>
        </p:txBody>
      </p:sp>
      <p:sp>
        <p:nvSpPr>
          <p:cNvPr id="71" name="Rectangle 72"/>
          <p:cNvSpPr>
            <a:spLocks noGrp="1" noChangeArrowheads="1"/>
          </p:cNvSpPr>
          <p:nvPr>
            <p:ph type="ftr" sz="quarter" idx="12"/>
          </p:nvPr>
        </p:nvSpPr>
        <p:spPr/>
        <p:txBody>
          <a:bodyPr/>
          <a:lstStyle>
            <a:lvl1pPr>
              <a:defRPr/>
            </a:lvl1pPr>
          </a:lstStyle>
          <a:p>
            <a:pPr>
              <a:defRPr/>
            </a:pPr>
            <a:r>
              <a:rPr lang="en-US" smtClean="0"/>
              <a:t>http://csg.csail.mit.edu/6.375</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5"/>
          <p:cNvSpPr>
            <a:spLocks noGrp="1" noChangeArrowheads="1"/>
          </p:cNvSpPr>
          <p:nvPr>
            <p:ph type="dt" sz="half" idx="10"/>
          </p:nvPr>
        </p:nvSpPr>
        <p:spPr>
          <a:ln/>
        </p:spPr>
        <p:txBody>
          <a:bodyPr/>
          <a:lstStyle>
            <a:lvl1pPr>
              <a:defRPr/>
            </a:lvl1pPr>
          </a:lstStyle>
          <a:p>
            <a:pPr>
              <a:defRPr/>
            </a:pPr>
            <a:r>
              <a:rPr lang="en-US" smtClean="0"/>
              <a:t>February 7, 2011</a:t>
            </a:r>
            <a:endParaRPr lang="en-US" dirty="0"/>
          </a:p>
        </p:txBody>
      </p:sp>
      <p:sp>
        <p:nvSpPr>
          <p:cNvPr id="5" name="Rectangle 67"/>
          <p:cNvSpPr>
            <a:spLocks noGrp="1" noChangeArrowheads="1"/>
          </p:cNvSpPr>
          <p:nvPr>
            <p:ph type="sldNum" sz="quarter" idx="11"/>
          </p:nvPr>
        </p:nvSpPr>
        <p:spPr>
          <a:ln/>
        </p:spPr>
        <p:txBody>
          <a:bodyPr/>
          <a:lstStyle>
            <a:lvl1pPr>
              <a:defRPr/>
            </a:lvl1pPr>
          </a:lstStyle>
          <a:p>
            <a:pPr>
              <a:defRPr/>
            </a:pPr>
            <a:r>
              <a:rPr lang="en-US" dirty="0" smtClean="0"/>
              <a:t>L02-</a:t>
            </a:r>
            <a:fld id="{EC0A9AF3-268B-496B-8C8B-87FFEF969083}" type="slidenum">
              <a:rPr lang="en-US" smtClean="0"/>
              <a:pPr>
                <a:defRPr/>
              </a:pPr>
              <a:t>‹#›</a:t>
            </a:fld>
            <a:endParaRPr lang="en-US" dirty="0"/>
          </a:p>
        </p:txBody>
      </p:sp>
      <p:sp>
        <p:nvSpPr>
          <p:cNvPr id="6" name="Rectangle 69"/>
          <p:cNvSpPr>
            <a:spLocks noGrp="1" noChangeArrowheads="1"/>
          </p:cNvSpPr>
          <p:nvPr>
            <p:ph type="ftr" sz="quarter" idx="12"/>
          </p:nvPr>
        </p:nvSpPr>
        <p:spPr>
          <a:ln/>
        </p:spPr>
        <p:txBody>
          <a:bodyPr/>
          <a:lstStyle>
            <a:lvl1pPr>
              <a:defRPr/>
            </a:lvl1pPr>
          </a:lstStyle>
          <a:p>
            <a:pPr>
              <a:defRPr/>
            </a:pPr>
            <a:r>
              <a:rPr lang="en-US" smtClean="0"/>
              <a:t>http://csg.csail.mit.edu/6.375</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412677"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78"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79"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0"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1"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2"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3"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4"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5"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6"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7"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8"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9"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0"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1"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2"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3"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4"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5"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6"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7"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8"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nvGrpSpPr>
              <p:cNvPr id="1040" name="Group 27"/>
              <p:cNvGrpSpPr>
                <a:grpSpLocks/>
              </p:cNvGrpSpPr>
              <p:nvPr/>
            </p:nvGrpSpPr>
            <p:grpSpPr bwMode="auto">
              <a:xfrm>
                <a:off x="192" y="0"/>
                <a:ext cx="5376" cy="4320"/>
                <a:chOff x="192" y="0"/>
                <a:chExt cx="5376" cy="4320"/>
              </a:xfrm>
            </p:grpSpPr>
            <p:sp>
              <p:nvSpPr>
                <p:cNvPr id="41270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sp>
          <p:nvSpPr>
            <p:cNvPr id="412729"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30"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nvGrpSpPr>
            <p:cNvPr id="1035" name="Group 59"/>
            <p:cNvGrpSpPr>
              <a:grpSpLocks/>
            </p:cNvGrpSpPr>
            <p:nvPr/>
          </p:nvGrpSpPr>
          <p:grpSpPr bwMode="auto">
            <a:xfrm>
              <a:off x="261" y="892"/>
              <a:ext cx="1124" cy="1464"/>
              <a:chOff x="96" y="916"/>
              <a:chExt cx="2208" cy="2876"/>
            </a:xfrm>
          </p:grpSpPr>
          <p:sp>
            <p:nvSpPr>
              <p:cNvPr id="412732"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33"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34"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2737" name="Rectangle 65"/>
          <p:cNvSpPr>
            <a:spLocks noGrp="1" noChangeArrowheads="1"/>
          </p:cNvSpPr>
          <p:nvPr>
            <p:ph type="dt" sz="half" idx="2"/>
          </p:nvPr>
        </p:nvSpPr>
        <p:spPr bwMode="auto">
          <a:xfrm>
            <a:off x="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ClrTx/>
              <a:buSzTx/>
              <a:buFontTx/>
              <a:buNone/>
              <a:defRPr sz="1200" smtClean="0">
                <a:latin typeface="Verdana" pitchFamily="34" charset="0"/>
              </a:defRPr>
            </a:lvl1pPr>
          </a:lstStyle>
          <a:p>
            <a:pPr>
              <a:defRPr/>
            </a:pPr>
            <a:r>
              <a:rPr lang="en-US" smtClean="0"/>
              <a:t>February 7, 2011</a:t>
            </a:r>
            <a:endParaRPr lang="en-US" dirty="0"/>
          </a:p>
        </p:txBody>
      </p:sp>
      <p:sp>
        <p:nvSpPr>
          <p:cNvPr id="412739" name="Rectangle 67"/>
          <p:cNvSpPr>
            <a:spLocks noGrp="1" noChangeArrowheads="1"/>
          </p:cNvSpPr>
          <p:nvPr>
            <p:ph type="sldNum" sz="quarter" idx="4"/>
          </p:nvPr>
        </p:nvSpPr>
        <p:spPr bwMode="auto">
          <a:xfrm>
            <a:off x="72390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buFontTx/>
              <a:buNone/>
              <a:defRPr sz="1400">
                <a:latin typeface="Verdana" pitchFamily="34" charset="0"/>
              </a:defRPr>
            </a:lvl1pPr>
          </a:lstStyle>
          <a:p>
            <a:pPr>
              <a:defRPr/>
            </a:pPr>
            <a:r>
              <a:rPr lang="en-US" dirty="0" smtClean="0"/>
              <a:t>L02-</a:t>
            </a:r>
            <a:fld id="{B24ECE11-5C89-470A-9AF8-7FAC56BAE18E}" type="slidenum">
              <a:rPr lang="en-US" smtClean="0"/>
              <a:pPr>
                <a:defRPr/>
              </a:pPr>
              <a:t>‹#›</a:t>
            </a:fld>
            <a:endParaRPr lang="en-US" dirty="0"/>
          </a:p>
        </p:txBody>
      </p:sp>
      <p:sp>
        <p:nvSpPr>
          <p:cNvPr id="412741" name="Rectangle 69"/>
          <p:cNvSpPr>
            <a:spLocks noGrp="1" noChangeArrowheads="1"/>
          </p:cNvSpPr>
          <p:nvPr>
            <p:ph type="ftr" sz="quarter" idx="3"/>
          </p:nvPr>
        </p:nvSpPr>
        <p:spPr bwMode="auto">
          <a:xfrm>
            <a:off x="309880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lnSpc>
                <a:spcPct val="100000"/>
              </a:lnSpc>
              <a:spcBef>
                <a:spcPct val="0"/>
              </a:spcBef>
              <a:buClrTx/>
              <a:buSzTx/>
              <a:buFontTx/>
              <a:buNone/>
              <a:defRPr sz="1400">
                <a:latin typeface="Tahoma" pitchFamily="34" charset="0"/>
              </a:defRPr>
            </a:lvl1pPr>
          </a:lstStyle>
          <a:p>
            <a:pPr>
              <a:defRPr/>
            </a:pPr>
            <a:r>
              <a:rPr lang="en-US" smtClean="0"/>
              <a:t>http://csg.csail.mit.edu/6.375</a:t>
            </a:r>
            <a:endParaRPr lang="en-US" dirty="0"/>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Lst>
  <p:timing>
    <p:tnLst>
      <p:par>
        <p:cTn id="1" dur="indefinite" restart="never" nodeType="tmRoot"/>
      </p:par>
    </p:tnLst>
  </p:timing>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itchFamily="34" charset="0"/>
        </a:defRPr>
      </a:lvl2pPr>
      <a:lvl3pPr algn="l" rtl="0" eaLnBrk="0" fontAlgn="base" hangingPunct="0">
        <a:spcBef>
          <a:spcPct val="0"/>
        </a:spcBef>
        <a:spcAft>
          <a:spcPct val="0"/>
        </a:spcAft>
        <a:defRPr sz="4400">
          <a:solidFill>
            <a:schemeClr val="tx2"/>
          </a:solidFill>
          <a:latin typeface="Verdana" pitchFamily="34" charset="0"/>
        </a:defRPr>
      </a:lvl3pPr>
      <a:lvl4pPr algn="l" rtl="0" eaLnBrk="0" fontAlgn="base" hangingPunct="0">
        <a:spcBef>
          <a:spcPct val="0"/>
        </a:spcBef>
        <a:spcAft>
          <a:spcPct val="0"/>
        </a:spcAft>
        <a:defRPr sz="4400">
          <a:solidFill>
            <a:schemeClr val="tx2"/>
          </a:solidFill>
          <a:latin typeface="Verdana" pitchFamily="34" charset="0"/>
        </a:defRPr>
      </a:lvl4pPr>
      <a:lvl5pPr algn="l" rtl="0" eaLnBrk="0" fontAlgn="base" hangingPunct="0">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96" charset="2"/>
        <a:buBlip>
          <a:blip r:embed="rId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96"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96"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96"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96"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Rectangle: Click to edit Master text styles&#10;Second level&#10;Third level&#10;Fourth level&#10;Fifth level"/>
          <p:cNvSpPr>
            <a:spLocks noGrp="1" noChangeArrowheads="1"/>
          </p:cNvSpPr>
          <p:nvPr>
            <p:ph type="subTitle" idx="1"/>
          </p:nvPr>
        </p:nvSpPr>
        <p:spPr>
          <a:xfrm>
            <a:off x="781050" y="1527175"/>
            <a:ext cx="7864475" cy="4651375"/>
          </a:xfrm>
        </p:spPr>
        <p:txBody>
          <a:bodyPr/>
          <a:lstStyle/>
          <a:p>
            <a:pPr eaLnBrk="1" hangingPunct="1">
              <a:lnSpc>
                <a:spcPct val="80000"/>
              </a:lnSpc>
              <a:buFont typeface="Wingdings" pitchFamily="-96" charset="2"/>
              <a:buNone/>
            </a:pPr>
            <a:r>
              <a:rPr lang="en-US" sz="3600" smtClean="0">
                <a:solidFill>
                  <a:schemeClr val="tx2"/>
                </a:solidFill>
              </a:rPr>
              <a:t>Introduction to Bluespec: A new methodology for designing Hardware </a:t>
            </a:r>
            <a:endParaRPr lang="en-US" smtClean="0">
              <a:solidFill>
                <a:schemeClr val="tx2"/>
              </a:solidFill>
            </a:endParaRPr>
          </a:p>
          <a:p>
            <a:pPr algn="ctr" eaLnBrk="1" hangingPunct="1">
              <a:lnSpc>
                <a:spcPct val="80000"/>
              </a:lnSpc>
              <a:spcBef>
                <a:spcPct val="0"/>
              </a:spcBef>
              <a:buFont typeface="Wingdings" pitchFamily="-96" charset="2"/>
              <a:buNone/>
            </a:pPr>
            <a:endParaRPr lang="en-US" sz="3600" smtClean="0">
              <a:solidFill>
                <a:schemeClr val="tx2"/>
              </a:solidFill>
            </a:endParaRPr>
          </a:p>
          <a:p>
            <a:pPr eaLnBrk="1" hangingPunct="1">
              <a:lnSpc>
                <a:spcPct val="80000"/>
              </a:lnSpc>
              <a:buFont typeface="Wingdings" pitchFamily="-96" charset="2"/>
              <a:buNone/>
            </a:pPr>
            <a:endParaRPr lang="en-US" sz="1800" smtClean="0"/>
          </a:p>
          <a:p>
            <a:pPr eaLnBrk="1" hangingPunct="1">
              <a:lnSpc>
                <a:spcPct val="80000"/>
              </a:lnSpc>
              <a:buFont typeface="Wingdings" pitchFamily="-96" charset="2"/>
              <a:buNone/>
            </a:pPr>
            <a:r>
              <a:rPr lang="en-US" sz="2400" smtClean="0"/>
              <a:t>Arvind</a:t>
            </a:r>
          </a:p>
          <a:p>
            <a:pPr eaLnBrk="1" hangingPunct="1">
              <a:lnSpc>
                <a:spcPct val="80000"/>
              </a:lnSpc>
              <a:buFont typeface="Wingdings" pitchFamily="-96" charset="2"/>
              <a:buNone/>
            </a:pPr>
            <a:r>
              <a:rPr lang="en-US" sz="2400" smtClean="0"/>
              <a:t>Computer Science &amp; Artificial Intelligence Lab.</a:t>
            </a:r>
          </a:p>
          <a:p>
            <a:pPr eaLnBrk="1" hangingPunct="1">
              <a:lnSpc>
                <a:spcPct val="80000"/>
              </a:lnSpc>
              <a:buFont typeface="Wingdings" pitchFamily="-96" charset="2"/>
              <a:buNone/>
            </a:pPr>
            <a:r>
              <a:rPr lang="en-US" sz="2400" smtClean="0"/>
              <a:t>Massachusetts Institute of Technology</a:t>
            </a:r>
          </a:p>
        </p:txBody>
      </p:sp>
      <p:sp>
        <p:nvSpPr>
          <p:cNvPr id="9" name="Date Placeholder 8"/>
          <p:cNvSpPr>
            <a:spLocks noGrp="1"/>
          </p:cNvSpPr>
          <p:nvPr>
            <p:ph type="dt" sz="quarter" idx="10"/>
          </p:nvPr>
        </p:nvSpPr>
        <p:spPr/>
        <p:txBody>
          <a:bodyPr/>
          <a:lstStyle/>
          <a:p>
            <a:pPr>
              <a:defRPr/>
            </a:pPr>
            <a:r>
              <a:rPr lang="en-US" smtClean="0"/>
              <a:t>February 7, 2011</a:t>
            </a:r>
            <a:endParaRPr lang="en-US" dirty="0"/>
          </a:p>
        </p:txBody>
      </p:sp>
      <p:sp>
        <p:nvSpPr>
          <p:cNvPr id="10" name="Footer Placeholder 9"/>
          <p:cNvSpPr>
            <a:spLocks noGrp="1"/>
          </p:cNvSpPr>
          <p:nvPr>
            <p:ph type="ftr" sz="quarter" idx="12"/>
          </p:nvPr>
        </p:nvSpPr>
        <p:spPr/>
        <p:txBody>
          <a:bodyPr/>
          <a:lstStyle/>
          <a:p>
            <a:pPr>
              <a:defRPr/>
            </a:pPr>
            <a:r>
              <a:rPr lang="en-US" smtClean="0"/>
              <a:t>http://csg.csail.mit.edu/6.375</a:t>
            </a:r>
            <a:endParaRPr lang="en-US" dirty="0"/>
          </a:p>
        </p:txBody>
      </p:sp>
      <p:sp>
        <p:nvSpPr>
          <p:cNvPr id="11" name="Slide Number Placeholder 10"/>
          <p:cNvSpPr>
            <a:spLocks noGrp="1"/>
          </p:cNvSpPr>
          <p:nvPr>
            <p:ph type="sldNum" sz="quarter" idx="11"/>
          </p:nvPr>
        </p:nvSpPr>
        <p:spPr/>
        <p:txBody>
          <a:bodyPr/>
          <a:lstStyle/>
          <a:p>
            <a:pPr>
              <a:defRPr/>
            </a:pPr>
            <a:r>
              <a:rPr lang="en-US" smtClean="0"/>
              <a:t>L02-</a:t>
            </a:r>
            <a:fld id="{E106E5FE-2B70-4D48-BE0C-1D2745C5F17A}" type="slidenum">
              <a:rPr lang="en-US" smtClean="0"/>
              <a:pPr>
                <a:defRPr/>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55"/>
          <p:cNvGrpSpPr>
            <a:grpSpLocks/>
          </p:cNvGrpSpPr>
          <p:nvPr/>
        </p:nvGrpSpPr>
        <p:grpSpPr bwMode="auto">
          <a:xfrm>
            <a:off x="3983038" y="1539875"/>
            <a:ext cx="2503487" cy="2333625"/>
            <a:chOff x="2509" y="970"/>
            <a:chExt cx="1577" cy="1470"/>
          </a:xfrm>
        </p:grpSpPr>
        <p:sp>
          <p:nvSpPr>
            <p:cNvPr id="12323" name="Rectangle 3"/>
            <p:cNvSpPr>
              <a:spLocks noChangeArrowheads="1"/>
            </p:cNvSpPr>
            <p:nvPr/>
          </p:nvSpPr>
          <p:spPr bwMode="auto">
            <a:xfrm>
              <a:off x="3234" y="983"/>
              <a:ext cx="852" cy="1457"/>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12324" name="Rectangle 4"/>
            <p:cNvSpPr>
              <a:spLocks noChangeArrowheads="1"/>
            </p:cNvSpPr>
            <p:nvPr/>
          </p:nvSpPr>
          <p:spPr bwMode="auto">
            <a:xfrm>
              <a:off x="3234" y="1073"/>
              <a:ext cx="200" cy="607"/>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12325" name="Line 5"/>
            <p:cNvSpPr>
              <a:spLocks noChangeShapeType="1"/>
            </p:cNvSpPr>
            <p:nvPr/>
          </p:nvSpPr>
          <p:spPr bwMode="auto">
            <a:xfrm flipH="1">
              <a:off x="2511" y="1607"/>
              <a:ext cx="718" cy="0"/>
            </a:xfrm>
            <a:prstGeom prst="line">
              <a:avLst/>
            </a:prstGeom>
            <a:noFill/>
            <a:ln w="12700">
              <a:solidFill>
                <a:schemeClr val="tx1"/>
              </a:solidFill>
              <a:round/>
              <a:headEnd/>
              <a:tailEnd type="triangle" w="med" len="med"/>
            </a:ln>
          </p:spPr>
          <p:txBody>
            <a:bodyPr wrap="none" anchor="ctr"/>
            <a:lstStyle/>
            <a:p>
              <a:endParaRPr lang="en-US"/>
            </a:p>
          </p:txBody>
        </p:sp>
        <p:sp>
          <p:nvSpPr>
            <p:cNvPr id="12326" name="Text Box 6"/>
            <p:cNvSpPr txBox="1">
              <a:spLocks noChangeArrowheads="1"/>
            </p:cNvSpPr>
            <p:nvPr/>
          </p:nvSpPr>
          <p:spPr bwMode="auto">
            <a:xfrm>
              <a:off x="2559" y="1418"/>
              <a:ext cx="327"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a:t>rdy</a:t>
              </a:r>
            </a:p>
          </p:txBody>
        </p:sp>
        <p:sp>
          <p:nvSpPr>
            <p:cNvPr id="12327" name="Line 7"/>
            <p:cNvSpPr>
              <a:spLocks noChangeShapeType="1"/>
            </p:cNvSpPr>
            <p:nvPr/>
          </p:nvSpPr>
          <p:spPr bwMode="auto">
            <a:xfrm rot="10800000" flipH="1">
              <a:off x="2518" y="1453"/>
              <a:ext cx="718" cy="0"/>
            </a:xfrm>
            <a:prstGeom prst="line">
              <a:avLst/>
            </a:prstGeom>
            <a:noFill/>
            <a:ln w="12700">
              <a:solidFill>
                <a:schemeClr val="tx1"/>
              </a:solidFill>
              <a:round/>
              <a:headEnd/>
              <a:tailEnd type="triangle" w="med" len="med"/>
            </a:ln>
          </p:spPr>
          <p:txBody>
            <a:bodyPr wrap="none" anchor="ctr"/>
            <a:lstStyle/>
            <a:p>
              <a:endParaRPr lang="en-US"/>
            </a:p>
          </p:txBody>
        </p:sp>
        <p:sp>
          <p:nvSpPr>
            <p:cNvPr id="12328" name="Text Box 8"/>
            <p:cNvSpPr txBox="1">
              <a:spLocks noChangeArrowheads="1"/>
            </p:cNvSpPr>
            <p:nvPr/>
          </p:nvSpPr>
          <p:spPr bwMode="auto">
            <a:xfrm>
              <a:off x="2548" y="1272"/>
              <a:ext cx="430"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a:t>enab</a:t>
              </a:r>
            </a:p>
          </p:txBody>
        </p:sp>
        <p:sp>
          <p:nvSpPr>
            <p:cNvPr id="12329" name="Line 9"/>
            <p:cNvSpPr>
              <a:spLocks noChangeShapeType="1"/>
            </p:cNvSpPr>
            <p:nvPr/>
          </p:nvSpPr>
          <p:spPr bwMode="auto">
            <a:xfrm rot="10800000" flipH="1">
              <a:off x="2509" y="1300"/>
              <a:ext cx="734" cy="0"/>
            </a:xfrm>
            <a:prstGeom prst="line">
              <a:avLst/>
            </a:prstGeom>
            <a:noFill/>
            <a:ln w="38100">
              <a:solidFill>
                <a:schemeClr val="tx1"/>
              </a:solidFill>
              <a:round/>
              <a:headEnd/>
              <a:tailEnd type="triangle" w="med" len="med"/>
            </a:ln>
          </p:spPr>
          <p:txBody>
            <a:bodyPr wrap="none" anchor="ctr"/>
            <a:lstStyle/>
            <a:p>
              <a:endParaRPr lang="en-US"/>
            </a:p>
          </p:txBody>
        </p:sp>
        <p:sp>
          <p:nvSpPr>
            <p:cNvPr id="12330" name="Line 10"/>
            <p:cNvSpPr>
              <a:spLocks noChangeShapeType="1"/>
            </p:cNvSpPr>
            <p:nvPr/>
          </p:nvSpPr>
          <p:spPr bwMode="auto">
            <a:xfrm>
              <a:off x="2860" y="1233"/>
              <a:ext cx="109" cy="134"/>
            </a:xfrm>
            <a:prstGeom prst="line">
              <a:avLst/>
            </a:prstGeom>
            <a:noFill/>
            <a:ln w="9525">
              <a:solidFill>
                <a:schemeClr val="tx1"/>
              </a:solidFill>
              <a:round/>
              <a:headEnd/>
              <a:tailEnd/>
            </a:ln>
          </p:spPr>
          <p:txBody>
            <a:bodyPr wrap="none" anchor="ctr"/>
            <a:lstStyle/>
            <a:p>
              <a:endParaRPr lang="en-US"/>
            </a:p>
          </p:txBody>
        </p:sp>
        <p:sp>
          <p:nvSpPr>
            <p:cNvPr id="12331" name="Text Box 11"/>
            <p:cNvSpPr txBox="1">
              <a:spLocks noChangeArrowheads="1"/>
            </p:cNvSpPr>
            <p:nvPr/>
          </p:nvSpPr>
          <p:spPr bwMode="auto">
            <a:xfrm>
              <a:off x="2571" y="1130"/>
              <a:ext cx="614"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t>Int#(32)</a:t>
              </a:r>
            </a:p>
          </p:txBody>
        </p:sp>
        <p:sp>
          <p:nvSpPr>
            <p:cNvPr id="12332" name="Line 12"/>
            <p:cNvSpPr>
              <a:spLocks noChangeShapeType="1"/>
            </p:cNvSpPr>
            <p:nvPr/>
          </p:nvSpPr>
          <p:spPr bwMode="auto">
            <a:xfrm flipH="1">
              <a:off x="2518" y="2063"/>
              <a:ext cx="718" cy="0"/>
            </a:xfrm>
            <a:prstGeom prst="line">
              <a:avLst/>
            </a:prstGeom>
            <a:noFill/>
            <a:ln w="38100">
              <a:solidFill>
                <a:schemeClr val="tx1"/>
              </a:solidFill>
              <a:round/>
              <a:headEnd/>
              <a:tailEnd type="triangle" w="med" len="med"/>
            </a:ln>
          </p:spPr>
          <p:txBody>
            <a:bodyPr wrap="none" anchor="ctr"/>
            <a:lstStyle/>
            <a:p>
              <a:endParaRPr lang="en-US"/>
            </a:p>
          </p:txBody>
        </p:sp>
        <p:sp>
          <p:nvSpPr>
            <p:cNvPr id="12333" name="Line 13"/>
            <p:cNvSpPr>
              <a:spLocks noChangeShapeType="1"/>
            </p:cNvSpPr>
            <p:nvPr/>
          </p:nvSpPr>
          <p:spPr bwMode="auto">
            <a:xfrm>
              <a:off x="2868" y="1994"/>
              <a:ext cx="107" cy="138"/>
            </a:xfrm>
            <a:prstGeom prst="line">
              <a:avLst/>
            </a:prstGeom>
            <a:noFill/>
            <a:ln w="9525">
              <a:solidFill>
                <a:schemeClr val="tx1"/>
              </a:solidFill>
              <a:round/>
              <a:headEnd/>
              <a:tailEnd/>
            </a:ln>
          </p:spPr>
          <p:txBody>
            <a:bodyPr wrap="none" anchor="ctr"/>
            <a:lstStyle/>
            <a:p>
              <a:endParaRPr lang="en-US"/>
            </a:p>
          </p:txBody>
        </p:sp>
        <p:sp>
          <p:nvSpPr>
            <p:cNvPr id="12334" name="Text Box 14"/>
            <p:cNvSpPr txBox="1">
              <a:spLocks noChangeArrowheads="1"/>
            </p:cNvSpPr>
            <p:nvPr/>
          </p:nvSpPr>
          <p:spPr bwMode="auto">
            <a:xfrm>
              <a:off x="2572" y="1885"/>
              <a:ext cx="614"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t>Int#(32)</a:t>
              </a:r>
            </a:p>
          </p:txBody>
        </p:sp>
        <p:sp>
          <p:nvSpPr>
            <p:cNvPr id="12335" name="Line 15"/>
            <p:cNvSpPr>
              <a:spLocks noChangeShapeType="1"/>
            </p:cNvSpPr>
            <p:nvPr/>
          </p:nvSpPr>
          <p:spPr bwMode="auto">
            <a:xfrm flipH="1">
              <a:off x="2521" y="2209"/>
              <a:ext cx="718" cy="0"/>
            </a:xfrm>
            <a:prstGeom prst="line">
              <a:avLst/>
            </a:prstGeom>
            <a:noFill/>
            <a:ln w="12700">
              <a:solidFill>
                <a:schemeClr val="tx1"/>
              </a:solidFill>
              <a:round/>
              <a:headEnd/>
              <a:tailEnd type="triangle" w="med" len="med"/>
            </a:ln>
          </p:spPr>
          <p:txBody>
            <a:bodyPr wrap="none" anchor="ctr"/>
            <a:lstStyle/>
            <a:p>
              <a:endParaRPr lang="en-US"/>
            </a:p>
          </p:txBody>
        </p:sp>
        <p:sp>
          <p:nvSpPr>
            <p:cNvPr id="12336" name="Text Box 16"/>
            <p:cNvSpPr txBox="1">
              <a:spLocks noChangeArrowheads="1"/>
            </p:cNvSpPr>
            <p:nvPr/>
          </p:nvSpPr>
          <p:spPr bwMode="auto">
            <a:xfrm>
              <a:off x="2569" y="2044"/>
              <a:ext cx="327"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a:t>rdy</a:t>
              </a:r>
            </a:p>
          </p:txBody>
        </p:sp>
        <p:sp>
          <p:nvSpPr>
            <p:cNvPr id="12337" name="Text Box 17"/>
            <p:cNvSpPr txBox="1">
              <a:spLocks noChangeArrowheads="1"/>
            </p:cNvSpPr>
            <p:nvPr/>
          </p:nvSpPr>
          <p:spPr bwMode="auto">
            <a:xfrm rot="-5400000">
              <a:off x="3093" y="1238"/>
              <a:ext cx="452" cy="231"/>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a:t>start</a:t>
              </a:r>
            </a:p>
          </p:txBody>
        </p:sp>
        <p:grpSp>
          <p:nvGrpSpPr>
            <p:cNvPr id="12338" name="Group 18"/>
            <p:cNvGrpSpPr>
              <a:grpSpLocks/>
            </p:cNvGrpSpPr>
            <p:nvPr/>
          </p:nvGrpSpPr>
          <p:grpSpPr bwMode="auto">
            <a:xfrm>
              <a:off x="3203" y="1873"/>
              <a:ext cx="241" cy="526"/>
              <a:chOff x="2233" y="2561"/>
              <a:chExt cx="241" cy="526"/>
            </a:xfrm>
          </p:grpSpPr>
          <p:sp>
            <p:nvSpPr>
              <p:cNvPr id="12343" name="Rectangle 19"/>
              <p:cNvSpPr>
                <a:spLocks noChangeArrowheads="1"/>
              </p:cNvSpPr>
              <p:nvPr/>
            </p:nvSpPr>
            <p:spPr bwMode="auto">
              <a:xfrm>
                <a:off x="2267" y="2596"/>
                <a:ext cx="207" cy="449"/>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12344" name="Text Box 20"/>
              <p:cNvSpPr txBox="1">
                <a:spLocks noChangeArrowheads="1"/>
              </p:cNvSpPr>
              <p:nvPr/>
            </p:nvSpPr>
            <p:spPr bwMode="auto">
              <a:xfrm rot="-5400000">
                <a:off x="2086" y="2708"/>
                <a:ext cx="526" cy="231"/>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a:t>result</a:t>
                </a:r>
              </a:p>
            </p:txBody>
          </p:sp>
        </p:grpSp>
        <p:sp>
          <p:nvSpPr>
            <p:cNvPr id="12339" name="Text Box 21"/>
            <p:cNvSpPr txBox="1">
              <a:spLocks noChangeArrowheads="1"/>
            </p:cNvSpPr>
            <p:nvPr/>
          </p:nvSpPr>
          <p:spPr bwMode="auto">
            <a:xfrm rot="-5400000">
              <a:off x="3442" y="1520"/>
              <a:ext cx="650" cy="404"/>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a:t>GCD</a:t>
              </a:r>
            </a:p>
            <a:p>
              <a:pPr algn="ctr">
                <a:lnSpc>
                  <a:spcPct val="100000"/>
                </a:lnSpc>
                <a:spcBef>
                  <a:spcPct val="0"/>
                </a:spcBef>
                <a:buClrTx/>
                <a:buSzTx/>
                <a:buFontTx/>
                <a:buNone/>
              </a:pPr>
              <a:r>
                <a:rPr lang="en-US" sz="1800"/>
                <a:t>module</a:t>
              </a:r>
            </a:p>
          </p:txBody>
        </p:sp>
        <p:sp>
          <p:nvSpPr>
            <p:cNvPr id="12340" name="Line 22"/>
            <p:cNvSpPr>
              <a:spLocks noChangeShapeType="1"/>
            </p:cNvSpPr>
            <p:nvPr/>
          </p:nvSpPr>
          <p:spPr bwMode="auto">
            <a:xfrm rot="10800000" flipH="1">
              <a:off x="2509" y="1132"/>
              <a:ext cx="734" cy="0"/>
            </a:xfrm>
            <a:prstGeom prst="line">
              <a:avLst/>
            </a:prstGeom>
            <a:noFill/>
            <a:ln w="38100">
              <a:solidFill>
                <a:schemeClr val="tx1"/>
              </a:solidFill>
              <a:round/>
              <a:headEnd/>
              <a:tailEnd type="triangle" w="med" len="med"/>
            </a:ln>
          </p:spPr>
          <p:txBody>
            <a:bodyPr wrap="none" anchor="ctr"/>
            <a:lstStyle/>
            <a:p>
              <a:endParaRPr lang="en-US"/>
            </a:p>
          </p:txBody>
        </p:sp>
        <p:sp>
          <p:nvSpPr>
            <p:cNvPr id="12341" name="Line 23"/>
            <p:cNvSpPr>
              <a:spLocks noChangeShapeType="1"/>
            </p:cNvSpPr>
            <p:nvPr/>
          </p:nvSpPr>
          <p:spPr bwMode="auto">
            <a:xfrm>
              <a:off x="2860" y="1065"/>
              <a:ext cx="109" cy="134"/>
            </a:xfrm>
            <a:prstGeom prst="line">
              <a:avLst/>
            </a:prstGeom>
            <a:noFill/>
            <a:ln w="9525">
              <a:solidFill>
                <a:schemeClr val="tx1"/>
              </a:solidFill>
              <a:round/>
              <a:headEnd/>
              <a:tailEnd/>
            </a:ln>
          </p:spPr>
          <p:txBody>
            <a:bodyPr wrap="none" anchor="ctr"/>
            <a:lstStyle/>
            <a:p>
              <a:endParaRPr lang="en-US"/>
            </a:p>
          </p:txBody>
        </p:sp>
        <p:sp>
          <p:nvSpPr>
            <p:cNvPr id="12342" name="Text Box 24"/>
            <p:cNvSpPr txBox="1">
              <a:spLocks noChangeArrowheads="1"/>
            </p:cNvSpPr>
            <p:nvPr/>
          </p:nvSpPr>
          <p:spPr bwMode="auto">
            <a:xfrm>
              <a:off x="2572" y="970"/>
              <a:ext cx="614"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cs typeface="Courier New" pitchFamily="49" charset="0"/>
                </a:rPr>
                <a:t>Int#(32)</a:t>
              </a:r>
            </a:p>
          </p:txBody>
        </p:sp>
      </p:grpSp>
      <p:grpSp>
        <p:nvGrpSpPr>
          <p:cNvPr id="4" name="Group 25"/>
          <p:cNvGrpSpPr>
            <a:grpSpLocks/>
          </p:cNvGrpSpPr>
          <p:nvPr/>
        </p:nvGrpSpPr>
        <p:grpSpPr bwMode="auto">
          <a:xfrm>
            <a:off x="2665413" y="2338388"/>
            <a:ext cx="1001712" cy="1371600"/>
            <a:chOff x="1437" y="1841"/>
            <a:chExt cx="631" cy="864"/>
          </a:xfrm>
        </p:grpSpPr>
        <p:sp>
          <p:nvSpPr>
            <p:cNvPr id="12321" name="Text Box 26"/>
            <p:cNvSpPr txBox="1">
              <a:spLocks noChangeArrowheads="1"/>
            </p:cNvSpPr>
            <p:nvPr/>
          </p:nvSpPr>
          <p:spPr bwMode="auto">
            <a:xfrm>
              <a:off x="1437" y="1841"/>
              <a:ext cx="631" cy="231"/>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i="1">
                  <a:solidFill>
                    <a:schemeClr val="accent2"/>
                  </a:solidFill>
                </a:rPr>
                <a:t>y == 0</a:t>
              </a:r>
            </a:p>
          </p:txBody>
        </p:sp>
        <p:sp>
          <p:nvSpPr>
            <p:cNvPr id="12322" name="Text Box 27"/>
            <p:cNvSpPr txBox="1">
              <a:spLocks noChangeArrowheads="1"/>
            </p:cNvSpPr>
            <p:nvPr/>
          </p:nvSpPr>
          <p:spPr bwMode="auto">
            <a:xfrm>
              <a:off x="1437" y="2474"/>
              <a:ext cx="631" cy="231"/>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i="1">
                  <a:solidFill>
                    <a:schemeClr val="accent2"/>
                  </a:solidFill>
                </a:rPr>
                <a:t>y == 0</a:t>
              </a:r>
            </a:p>
          </p:txBody>
        </p:sp>
      </p:grpSp>
      <p:sp>
        <p:nvSpPr>
          <p:cNvPr id="1565724" name="Text Box 28"/>
          <p:cNvSpPr txBox="1">
            <a:spLocks noChangeArrowheads="1"/>
          </p:cNvSpPr>
          <p:nvPr/>
        </p:nvSpPr>
        <p:spPr bwMode="auto">
          <a:xfrm>
            <a:off x="942975" y="2597150"/>
            <a:ext cx="2036763" cy="701675"/>
          </a:xfrm>
          <a:prstGeom prst="rect">
            <a:avLst/>
          </a:prstGeom>
          <a:noFill/>
          <a:ln w="9525">
            <a:noFill/>
            <a:miter lim="800000"/>
            <a:headEnd/>
            <a:tailEnd/>
          </a:ln>
        </p:spPr>
        <p:txBody>
          <a:bodyPr>
            <a:spAutoFit/>
          </a:bodyPr>
          <a:lstStyle/>
          <a:p>
            <a:pPr algn="ctr">
              <a:lnSpc>
                <a:spcPct val="100000"/>
              </a:lnSpc>
              <a:spcBef>
                <a:spcPct val="0"/>
              </a:spcBef>
              <a:buClrTx/>
              <a:buSzTx/>
              <a:buFontTx/>
              <a:buNone/>
            </a:pPr>
            <a:r>
              <a:rPr lang="en-US" i="1"/>
              <a:t>implicit conditions</a:t>
            </a:r>
          </a:p>
        </p:txBody>
      </p:sp>
      <p:sp>
        <p:nvSpPr>
          <p:cNvPr id="1565725" name="Text Box 29"/>
          <p:cNvSpPr txBox="1">
            <a:spLocks noChangeArrowheads="1"/>
          </p:cNvSpPr>
          <p:nvPr/>
        </p:nvSpPr>
        <p:spPr bwMode="auto">
          <a:xfrm>
            <a:off x="1344613" y="3935413"/>
            <a:ext cx="7661275" cy="1381125"/>
          </a:xfrm>
          <a:prstGeom prst="rect">
            <a:avLst/>
          </a:prstGeom>
          <a:noFill/>
          <a:ln w="9525">
            <a:solidFill>
              <a:srgbClr val="FF0000"/>
            </a:solidFill>
            <a:miter lim="800000"/>
            <a:headEnd/>
            <a:tailEnd/>
          </a:ln>
        </p:spPr>
        <p:txBody>
          <a:bodyPr wrap="none">
            <a:spAutoFit/>
          </a:bodyPr>
          <a:lstStyle/>
          <a:p>
            <a:pPr>
              <a:spcBef>
                <a:spcPct val="20000"/>
              </a:spcBef>
              <a:buClrTx/>
              <a:buSzTx/>
              <a:buFontTx/>
              <a:buNone/>
            </a:pPr>
            <a:r>
              <a:rPr lang="en-US" b="1">
                <a:solidFill>
                  <a:srgbClr val="56127A"/>
                </a:solidFill>
                <a:latin typeface="Courier New" pitchFamily="49" charset="0"/>
                <a:cs typeface="Courier New" pitchFamily="49" charset="0"/>
              </a:rPr>
              <a:t>interface</a:t>
            </a:r>
            <a:r>
              <a:rPr lang="en-US">
                <a:solidFill>
                  <a:srgbClr val="56127A"/>
                </a:solidFill>
                <a:latin typeface="Courier New" pitchFamily="49" charset="0"/>
                <a:cs typeface="Courier New" pitchFamily="49" charset="0"/>
              </a:rPr>
              <a:t> I_GCD;</a:t>
            </a:r>
          </a:p>
          <a:p>
            <a:pPr>
              <a:spcBef>
                <a:spcPct val="20000"/>
              </a:spcBef>
              <a:buClrTx/>
              <a:buSzTx/>
              <a:buFontTx/>
              <a:buNone/>
            </a:pPr>
            <a:r>
              <a:rPr lang="en-US">
                <a:solidFill>
                  <a:srgbClr val="56127A"/>
                </a:solidFill>
                <a:latin typeface="Courier New" pitchFamily="49" charset="0"/>
                <a:cs typeface="Courier New" pitchFamily="49" charset="0"/>
              </a:rPr>
              <a:t>    </a:t>
            </a:r>
            <a:r>
              <a:rPr lang="en-US" b="1">
                <a:solidFill>
                  <a:srgbClr val="56127A"/>
                </a:solidFill>
                <a:latin typeface="Courier New" pitchFamily="49" charset="0"/>
                <a:cs typeface="Courier New" pitchFamily="49" charset="0"/>
              </a:rPr>
              <a:t>method</a:t>
            </a:r>
            <a:r>
              <a:rPr lang="en-US">
                <a:solidFill>
                  <a:srgbClr val="56127A"/>
                </a:solidFill>
                <a:latin typeface="Courier New" pitchFamily="49" charset="0"/>
                <a:cs typeface="Courier New" pitchFamily="49" charset="0"/>
              </a:rPr>
              <a:t> </a:t>
            </a:r>
            <a:r>
              <a:rPr lang="en-US" b="1">
                <a:solidFill>
                  <a:srgbClr val="56127A"/>
                </a:solidFill>
                <a:latin typeface="Courier New" pitchFamily="49" charset="0"/>
                <a:cs typeface="Courier New" pitchFamily="49" charset="0"/>
              </a:rPr>
              <a:t>Action</a:t>
            </a:r>
            <a:r>
              <a:rPr lang="en-US">
                <a:solidFill>
                  <a:srgbClr val="56127A"/>
                </a:solidFill>
                <a:latin typeface="Courier New" pitchFamily="49" charset="0"/>
                <a:cs typeface="Courier New" pitchFamily="49" charset="0"/>
              </a:rPr>
              <a:t> start (Int#(32) a, Int#(32) b);</a:t>
            </a:r>
          </a:p>
          <a:p>
            <a:pPr>
              <a:spcBef>
                <a:spcPct val="20000"/>
              </a:spcBef>
              <a:buClrTx/>
              <a:buSzTx/>
              <a:buFontTx/>
              <a:buNone/>
            </a:pPr>
            <a:r>
              <a:rPr lang="en-US">
                <a:solidFill>
                  <a:srgbClr val="56127A"/>
                </a:solidFill>
                <a:latin typeface="Courier New" pitchFamily="49" charset="0"/>
                <a:cs typeface="Courier New" pitchFamily="49" charset="0"/>
              </a:rPr>
              <a:t>    </a:t>
            </a:r>
            <a:r>
              <a:rPr lang="en-US" b="1">
                <a:solidFill>
                  <a:srgbClr val="56127A"/>
                </a:solidFill>
                <a:latin typeface="Courier New" pitchFamily="49" charset="0"/>
                <a:cs typeface="Courier New" pitchFamily="49" charset="0"/>
              </a:rPr>
              <a:t>method</a:t>
            </a:r>
            <a:r>
              <a:rPr lang="en-US">
                <a:solidFill>
                  <a:srgbClr val="56127A"/>
                </a:solidFill>
                <a:latin typeface="Courier New" pitchFamily="49" charset="0"/>
                <a:cs typeface="Courier New" pitchFamily="49" charset="0"/>
              </a:rPr>
              <a:t> Int#(32) result();</a:t>
            </a:r>
          </a:p>
          <a:p>
            <a:pPr>
              <a:spcBef>
                <a:spcPct val="20000"/>
              </a:spcBef>
              <a:buClrTx/>
              <a:buSzTx/>
              <a:buFontTx/>
              <a:buNone/>
            </a:pPr>
            <a:r>
              <a:rPr lang="en-US" b="1">
                <a:solidFill>
                  <a:srgbClr val="56127A"/>
                </a:solidFill>
                <a:latin typeface="Courier New" pitchFamily="49" charset="0"/>
                <a:cs typeface="Courier New" pitchFamily="49" charset="0"/>
              </a:rPr>
              <a:t>endinterface</a:t>
            </a:r>
          </a:p>
        </p:txBody>
      </p:sp>
      <p:sp>
        <p:nvSpPr>
          <p:cNvPr id="12294" name="Rectangle 30"/>
          <p:cNvSpPr>
            <a:spLocks noGrp="1" noChangeArrowheads="1"/>
          </p:cNvSpPr>
          <p:nvPr>
            <p:ph type="title"/>
          </p:nvPr>
        </p:nvSpPr>
        <p:spPr/>
        <p:txBody>
          <a:bodyPr/>
          <a:lstStyle/>
          <a:p>
            <a:pPr eaLnBrk="1" hangingPunct="1"/>
            <a:r>
              <a:rPr lang="en-US" smtClean="0"/>
              <a:t>GCD Hardware Module</a:t>
            </a:r>
          </a:p>
        </p:txBody>
      </p:sp>
      <p:grpSp>
        <p:nvGrpSpPr>
          <p:cNvPr id="5" name="Group 57"/>
          <p:cNvGrpSpPr>
            <a:grpSpLocks/>
          </p:cNvGrpSpPr>
          <p:nvPr/>
        </p:nvGrpSpPr>
        <p:grpSpPr bwMode="auto">
          <a:xfrm>
            <a:off x="3536950" y="1336675"/>
            <a:ext cx="4841875" cy="3635375"/>
            <a:chOff x="2228" y="842"/>
            <a:chExt cx="3050" cy="2290"/>
          </a:xfrm>
        </p:grpSpPr>
        <p:grpSp>
          <p:nvGrpSpPr>
            <p:cNvPr id="12302" name="Group 32"/>
            <p:cNvGrpSpPr>
              <a:grpSpLocks/>
            </p:cNvGrpSpPr>
            <p:nvPr/>
          </p:nvGrpSpPr>
          <p:grpSpPr bwMode="auto">
            <a:xfrm>
              <a:off x="2934" y="842"/>
              <a:ext cx="289" cy="322"/>
              <a:chOff x="2928" y="824"/>
              <a:chExt cx="289" cy="322"/>
            </a:xfrm>
          </p:grpSpPr>
          <p:sp>
            <p:nvSpPr>
              <p:cNvPr id="12319" name="Line 33"/>
              <p:cNvSpPr>
                <a:spLocks noChangeShapeType="1"/>
              </p:cNvSpPr>
              <p:nvPr/>
            </p:nvSpPr>
            <p:spPr bwMode="auto">
              <a:xfrm flipH="1">
                <a:off x="2928" y="954"/>
                <a:ext cx="138" cy="192"/>
              </a:xfrm>
              <a:prstGeom prst="line">
                <a:avLst/>
              </a:prstGeom>
              <a:noFill/>
              <a:ln w="9525">
                <a:solidFill>
                  <a:srgbClr val="FF0000"/>
                </a:solidFill>
                <a:round/>
                <a:headEnd/>
                <a:tailEnd/>
              </a:ln>
            </p:spPr>
            <p:txBody>
              <a:bodyPr/>
              <a:lstStyle/>
              <a:p>
                <a:endParaRPr lang="en-US"/>
              </a:p>
            </p:txBody>
          </p:sp>
          <p:sp>
            <p:nvSpPr>
              <p:cNvPr id="12320" name="Text Box 34"/>
              <p:cNvSpPr txBox="1">
                <a:spLocks noChangeArrowheads="1"/>
              </p:cNvSpPr>
              <p:nvPr/>
            </p:nvSpPr>
            <p:spPr bwMode="auto">
              <a:xfrm>
                <a:off x="3038" y="824"/>
                <a:ext cx="179" cy="231"/>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t</a:t>
                </a:r>
              </a:p>
            </p:txBody>
          </p:sp>
        </p:grpSp>
        <p:sp>
          <p:nvSpPr>
            <p:cNvPr id="12303" name="AutoShape 35"/>
            <p:cNvSpPr>
              <a:spLocks noChangeArrowheads="1"/>
            </p:cNvSpPr>
            <p:nvPr/>
          </p:nvSpPr>
          <p:spPr bwMode="auto">
            <a:xfrm>
              <a:off x="2228" y="2250"/>
              <a:ext cx="815" cy="203"/>
            </a:xfrm>
            <a:prstGeom prst="wedgeRectCallout">
              <a:avLst>
                <a:gd name="adj1" fmla="val -33926"/>
                <a:gd name="adj2" fmla="val 98769"/>
              </a:avLst>
            </a:prstGeom>
            <a:noFill/>
            <a:ln w="9525">
              <a:solidFill>
                <a:srgbClr val="FF0000"/>
              </a:solidFill>
              <a:miter lim="800000"/>
              <a:headEnd/>
              <a:tailEnd/>
            </a:ln>
          </p:spPr>
          <p:txBody>
            <a:bodyPr wrap="none">
              <a:spAutoFit/>
            </a:bodyPr>
            <a:lstStyle/>
            <a:p>
              <a:pPr>
                <a:buFont typeface="Wingdings" pitchFamily="-96" charset="2"/>
                <a:buNone/>
              </a:pPr>
              <a:r>
                <a:rPr lang="en-US" sz="1600">
                  <a:solidFill>
                    <a:srgbClr val="FF0000"/>
                  </a:solidFill>
                  <a:latin typeface="Courier New" pitchFamily="49" charset="0"/>
                </a:rPr>
                <a:t>#(type t)</a:t>
              </a:r>
            </a:p>
          </p:txBody>
        </p:sp>
        <p:grpSp>
          <p:nvGrpSpPr>
            <p:cNvPr id="12304" name="Group 36"/>
            <p:cNvGrpSpPr>
              <a:grpSpLocks/>
            </p:cNvGrpSpPr>
            <p:nvPr/>
          </p:nvGrpSpPr>
          <p:grpSpPr bwMode="auto">
            <a:xfrm>
              <a:off x="2934" y="1010"/>
              <a:ext cx="289" cy="322"/>
              <a:chOff x="2928" y="824"/>
              <a:chExt cx="289" cy="322"/>
            </a:xfrm>
          </p:grpSpPr>
          <p:sp>
            <p:nvSpPr>
              <p:cNvPr id="12317" name="Line 37"/>
              <p:cNvSpPr>
                <a:spLocks noChangeShapeType="1"/>
              </p:cNvSpPr>
              <p:nvPr/>
            </p:nvSpPr>
            <p:spPr bwMode="auto">
              <a:xfrm flipH="1">
                <a:off x="2928" y="954"/>
                <a:ext cx="138" cy="192"/>
              </a:xfrm>
              <a:prstGeom prst="line">
                <a:avLst/>
              </a:prstGeom>
              <a:noFill/>
              <a:ln w="9525">
                <a:solidFill>
                  <a:srgbClr val="FF0000"/>
                </a:solidFill>
                <a:round/>
                <a:headEnd/>
                <a:tailEnd/>
              </a:ln>
            </p:spPr>
            <p:txBody>
              <a:bodyPr/>
              <a:lstStyle/>
              <a:p>
                <a:endParaRPr lang="en-US"/>
              </a:p>
            </p:txBody>
          </p:sp>
          <p:sp>
            <p:nvSpPr>
              <p:cNvPr id="12318" name="Text Box 38"/>
              <p:cNvSpPr txBox="1">
                <a:spLocks noChangeArrowheads="1"/>
              </p:cNvSpPr>
              <p:nvPr/>
            </p:nvSpPr>
            <p:spPr bwMode="auto">
              <a:xfrm>
                <a:off x="3038" y="824"/>
                <a:ext cx="179" cy="231"/>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t</a:t>
                </a:r>
              </a:p>
            </p:txBody>
          </p:sp>
        </p:grpSp>
        <p:grpSp>
          <p:nvGrpSpPr>
            <p:cNvPr id="12305" name="Group 39"/>
            <p:cNvGrpSpPr>
              <a:grpSpLocks/>
            </p:cNvGrpSpPr>
            <p:nvPr/>
          </p:nvGrpSpPr>
          <p:grpSpPr bwMode="auto">
            <a:xfrm>
              <a:off x="2934" y="1772"/>
              <a:ext cx="289" cy="322"/>
              <a:chOff x="2928" y="824"/>
              <a:chExt cx="289" cy="322"/>
            </a:xfrm>
          </p:grpSpPr>
          <p:sp>
            <p:nvSpPr>
              <p:cNvPr id="12315" name="Line 40"/>
              <p:cNvSpPr>
                <a:spLocks noChangeShapeType="1"/>
              </p:cNvSpPr>
              <p:nvPr/>
            </p:nvSpPr>
            <p:spPr bwMode="auto">
              <a:xfrm flipH="1">
                <a:off x="2928" y="954"/>
                <a:ext cx="138" cy="192"/>
              </a:xfrm>
              <a:prstGeom prst="line">
                <a:avLst/>
              </a:prstGeom>
              <a:noFill/>
              <a:ln w="9525">
                <a:solidFill>
                  <a:srgbClr val="FF0000"/>
                </a:solidFill>
                <a:round/>
                <a:headEnd/>
                <a:tailEnd/>
              </a:ln>
            </p:spPr>
            <p:txBody>
              <a:bodyPr/>
              <a:lstStyle/>
              <a:p>
                <a:endParaRPr lang="en-US"/>
              </a:p>
            </p:txBody>
          </p:sp>
          <p:sp>
            <p:nvSpPr>
              <p:cNvPr id="12316" name="Text Box 41"/>
              <p:cNvSpPr txBox="1">
                <a:spLocks noChangeArrowheads="1"/>
              </p:cNvSpPr>
              <p:nvPr/>
            </p:nvSpPr>
            <p:spPr bwMode="auto">
              <a:xfrm>
                <a:off x="3038" y="824"/>
                <a:ext cx="179" cy="231"/>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t</a:t>
                </a:r>
              </a:p>
            </p:txBody>
          </p:sp>
        </p:grpSp>
        <p:grpSp>
          <p:nvGrpSpPr>
            <p:cNvPr id="12306" name="Group 42"/>
            <p:cNvGrpSpPr>
              <a:grpSpLocks/>
            </p:cNvGrpSpPr>
            <p:nvPr/>
          </p:nvGrpSpPr>
          <p:grpSpPr bwMode="auto">
            <a:xfrm>
              <a:off x="3825" y="2594"/>
              <a:ext cx="289" cy="322"/>
              <a:chOff x="2928" y="824"/>
              <a:chExt cx="289" cy="322"/>
            </a:xfrm>
          </p:grpSpPr>
          <p:sp>
            <p:nvSpPr>
              <p:cNvPr id="12313" name="Line 43"/>
              <p:cNvSpPr>
                <a:spLocks noChangeShapeType="1"/>
              </p:cNvSpPr>
              <p:nvPr/>
            </p:nvSpPr>
            <p:spPr bwMode="auto">
              <a:xfrm flipH="1">
                <a:off x="2928" y="954"/>
                <a:ext cx="138" cy="192"/>
              </a:xfrm>
              <a:prstGeom prst="line">
                <a:avLst/>
              </a:prstGeom>
              <a:noFill/>
              <a:ln w="9525">
                <a:solidFill>
                  <a:srgbClr val="FF0000"/>
                </a:solidFill>
                <a:round/>
                <a:headEnd/>
                <a:tailEnd/>
              </a:ln>
            </p:spPr>
            <p:txBody>
              <a:bodyPr/>
              <a:lstStyle/>
              <a:p>
                <a:endParaRPr lang="en-US"/>
              </a:p>
            </p:txBody>
          </p:sp>
          <p:sp>
            <p:nvSpPr>
              <p:cNvPr id="12314" name="Text Box 44"/>
              <p:cNvSpPr txBox="1">
                <a:spLocks noChangeArrowheads="1"/>
              </p:cNvSpPr>
              <p:nvPr/>
            </p:nvSpPr>
            <p:spPr bwMode="auto">
              <a:xfrm>
                <a:off x="3038" y="824"/>
                <a:ext cx="179" cy="231"/>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t</a:t>
                </a:r>
              </a:p>
            </p:txBody>
          </p:sp>
        </p:grpSp>
        <p:grpSp>
          <p:nvGrpSpPr>
            <p:cNvPr id="12307" name="Group 45"/>
            <p:cNvGrpSpPr>
              <a:grpSpLocks/>
            </p:cNvGrpSpPr>
            <p:nvPr/>
          </p:nvGrpSpPr>
          <p:grpSpPr bwMode="auto">
            <a:xfrm>
              <a:off x="4989" y="2594"/>
              <a:ext cx="289" cy="322"/>
              <a:chOff x="2928" y="824"/>
              <a:chExt cx="289" cy="322"/>
            </a:xfrm>
          </p:grpSpPr>
          <p:sp>
            <p:nvSpPr>
              <p:cNvPr id="12311" name="Line 46"/>
              <p:cNvSpPr>
                <a:spLocks noChangeShapeType="1"/>
              </p:cNvSpPr>
              <p:nvPr/>
            </p:nvSpPr>
            <p:spPr bwMode="auto">
              <a:xfrm flipH="1">
                <a:off x="2928" y="954"/>
                <a:ext cx="138" cy="192"/>
              </a:xfrm>
              <a:prstGeom prst="line">
                <a:avLst/>
              </a:prstGeom>
              <a:noFill/>
              <a:ln w="9525">
                <a:solidFill>
                  <a:srgbClr val="FF0000"/>
                </a:solidFill>
                <a:round/>
                <a:headEnd/>
                <a:tailEnd/>
              </a:ln>
            </p:spPr>
            <p:txBody>
              <a:bodyPr/>
              <a:lstStyle/>
              <a:p>
                <a:endParaRPr lang="en-US"/>
              </a:p>
            </p:txBody>
          </p:sp>
          <p:sp>
            <p:nvSpPr>
              <p:cNvPr id="12312" name="Text Box 47"/>
              <p:cNvSpPr txBox="1">
                <a:spLocks noChangeArrowheads="1"/>
              </p:cNvSpPr>
              <p:nvPr/>
            </p:nvSpPr>
            <p:spPr bwMode="auto">
              <a:xfrm>
                <a:off x="3038" y="824"/>
                <a:ext cx="179" cy="231"/>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t</a:t>
                </a:r>
              </a:p>
            </p:txBody>
          </p:sp>
        </p:grpSp>
        <p:grpSp>
          <p:nvGrpSpPr>
            <p:cNvPr id="12308" name="Group 48"/>
            <p:cNvGrpSpPr>
              <a:grpSpLocks/>
            </p:cNvGrpSpPr>
            <p:nvPr/>
          </p:nvGrpSpPr>
          <p:grpSpPr bwMode="auto">
            <a:xfrm>
              <a:off x="2487" y="2810"/>
              <a:ext cx="289" cy="322"/>
              <a:chOff x="2928" y="824"/>
              <a:chExt cx="289" cy="322"/>
            </a:xfrm>
          </p:grpSpPr>
          <p:sp>
            <p:nvSpPr>
              <p:cNvPr id="12309" name="Line 49"/>
              <p:cNvSpPr>
                <a:spLocks noChangeShapeType="1"/>
              </p:cNvSpPr>
              <p:nvPr/>
            </p:nvSpPr>
            <p:spPr bwMode="auto">
              <a:xfrm flipH="1">
                <a:off x="2928" y="954"/>
                <a:ext cx="138" cy="192"/>
              </a:xfrm>
              <a:prstGeom prst="line">
                <a:avLst/>
              </a:prstGeom>
              <a:noFill/>
              <a:ln w="9525">
                <a:solidFill>
                  <a:srgbClr val="FF0000"/>
                </a:solidFill>
                <a:round/>
                <a:headEnd/>
                <a:tailEnd/>
              </a:ln>
            </p:spPr>
            <p:txBody>
              <a:bodyPr/>
              <a:lstStyle/>
              <a:p>
                <a:endParaRPr lang="en-US"/>
              </a:p>
            </p:txBody>
          </p:sp>
          <p:sp>
            <p:nvSpPr>
              <p:cNvPr id="12310" name="Text Box 50"/>
              <p:cNvSpPr txBox="1">
                <a:spLocks noChangeArrowheads="1"/>
              </p:cNvSpPr>
              <p:nvPr/>
            </p:nvSpPr>
            <p:spPr bwMode="auto">
              <a:xfrm>
                <a:off x="3038" y="824"/>
                <a:ext cx="179" cy="231"/>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t</a:t>
                </a:r>
              </a:p>
            </p:txBody>
          </p:sp>
        </p:grpSp>
      </p:grpSp>
      <p:sp>
        <p:nvSpPr>
          <p:cNvPr id="1565747" name="Text Box 51"/>
          <p:cNvSpPr txBox="1">
            <a:spLocks noChangeArrowheads="1"/>
          </p:cNvSpPr>
          <p:nvPr/>
        </p:nvSpPr>
        <p:spPr bwMode="auto">
          <a:xfrm>
            <a:off x="6870700" y="1768475"/>
            <a:ext cx="1979613" cy="1444625"/>
          </a:xfrm>
          <a:prstGeom prst="rect">
            <a:avLst/>
          </a:prstGeom>
          <a:noFill/>
          <a:ln w="9525">
            <a:solidFill>
              <a:schemeClr val="tx1"/>
            </a:solidFill>
            <a:miter lim="800000"/>
            <a:headEnd/>
            <a:tailEnd/>
          </a:ln>
        </p:spPr>
        <p:txBody>
          <a:bodyPr>
            <a:spAutoFit/>
          </a:bodyPr>
          <a:lstStyle/>
          <a:p>
            <a:pPr>
              <a:buFont typeface="Wingdings" pitchFamily="-96" charset="2"/>
              <a:buNone/>
            </a:pPr>
            <a:r>
              <a:rPr lang="en-US" sz="1800"/>
              <a:t>In a GCD call </a:t>
            </a:r>
            <a:r>
              <a:rPr lang="en-US" sz="1800">
                <a:solidFill>
                  <a:srgbClr val="FF0000"/>
                </a:solidFill>
              </a:rPr>
              <a:t>t</a:t>
            </a:r>
            <a:r>
              <a:rPr lang="en-US" sz="1800"/>
              <a:t> could be</a:t>
            </a:r>
          </a:p>
          <a:p>
            <a:pPr>
              <a:buFont typeface="Wingdings" pitchFamily="-96" charset="2"/>
              <a:buNone/>
            </a:pPr>
            <a:r>
              <a:rPr lang="en-US" sz="1600">
                <a:latin typeface="Courier New" pitchFamily="49" charset="0"/>
              </a:rPr>
              <a:t>Int#(32),</a:t>
            </a:r>
          </a:p>
          <a:p>
            <a:pPr>
              <a:buFont typeface="Wingdings" pitchFamily="-96" charset="2"/>
              <a:buNone/>
            </a:pPr>
            <a:r>
              <a:rPr lang="en-US" sz="1600">
                <a:latin typeface="Courier New" pitchFamily="49" charset="0"/>
              </a:rPr>
              <a:t>UInt#(16),</a:t>
            </a:r>
          </a:p>
          <a:p>
            <a:pPr>
              <a:buFont typeface="Wingdings" pitchFamily="-96" charset="2"/>
              <a:buNone/>
            </a:pPr>
            <a:r>
              <a:rPr lang="en-US" sz="1600">
                <a:latin typeface="Courier New" pitchFamily="49" charset="0"/>
              </a:rPr>
              <a:t>Int#(13), ...</a:t>
            </a:r>
          </a:p>
        </p:txBody>
      </p:sp>
      <p:sp>
        <p:nvSpPr>
          <p:cNvPr id="1565748" name="Rectangle 52" descr="Rectangle: Click to edit Master text styles&#10;Second level&#10;Third level&#10;Fourth level&#10;Fifth level"/>
          <p:cNvSpPr>
            <a:spLocks noGrp="1" noChangeArrowheads="1"/>
          </p:cNvSpPr>
          <p:nvPr>
            <p:ph type="body" idx="1"/>
          </p:nvPr>
        </p:nvSpPr>
        <p:spPr>
          <a:xfrm>
            <a:off x="866775" y="5400675"/>
            <a:ext cx="7772400" cy="400050"/>
          </a:xfrm>
          <a:noFill/>
        </p:spPr>
        <p:txBody>
          <a:bodyPr/>
          <a:lstStyle/>
          <a:p>
            <a:pPr eaLnBrk="1" hangingPunct="1"/>
            <a:r>
              <a:rPr lang="en-US" sz="2000" smtClean="0"/>
              <a:t>The module can easily be made polymorphic</a:t>
            </a:r>
          </a:p>
        </p:txBody>
      </p:sp>
      <p:sp>
        <p:nvSpPr>
          <p:cNvPr id="1565749" name="Rectangle 53" descr="Rectangle: Click to edit Master text styles&#10;Second level&#10;Third level&#10;Fourth level&#10;Fifth level"/>
          <p:cNvSpPr>
            <a:spLocks noChangeArrowheads="1"/>
          </p:cNvSpPr>
          <p:nvPr/>
        </p:nvSpPr>
        <p:spPr bwMode="auto">
          <a:xfrm>
            <a:off x="866775" y="5800725"/>
            <a:ext cx="7772400" cy="695325"/>
          </a:xfrm>
          <a:prstGeom prst="rect">
            <a:avLst/>
          </a:prstGeom>
          <a:noFill/>
          <a:ln w="9525">
            <a:noFill/>
            <a:miter lim="800000"/>
            <a:headEnd/>
            <a:tailEnd/>
          </a:ln>
        </p:spPr>
        <p:txBody>
          <a:bodyPr/>
          <a:lstStyle/>
          <a:p>
            <a:pPr marL="342900" indent="-342900">
              <a:lnSpc>
                <a:spcPct val="100000"/>
              </a:lnSpc>
              <a:spcBef>
                <a:spcPct val="20000"/>
              </a:spcBef>
              <a:buClr>
                <a:schemeClr val="hlink"/>
              </a:buClr>
              <a:buSzPct val="110000"/>
              <a:buFont typeface="Wingdings" pitchFamily="-96" charset="2"/>
              <a:buBlip>
                <a:blip r:embed="rId3"/>
              </a:buBlip>
            </a:pPr>
            <a:r>
              <a:rPr lang="en-US"/>
              <a:t>Many different implementations can provide the same interface:		</a:t>
            </a:r>
            <a:r>
              <a:rPr lang="en-US">
                <a:solidFill>
                  <a:srgbClr val="56127A"/>
                </a:solidFill>
                <a:latin typeface="Courier New" pitchFamily="49" charset="0"/>
              </a:rPr>
              <a:t>module mkGCD (I_GCD)</a:t>
            </a:r>
          </a:p>
        </p:txBody>
      </p:sp>
      <p:sp>
        <p:nvSpPr>
          <p:cNvPr id="60" name="Date Placeholder 59"/>
          <p:cNvSpPr>
            <a:spLocks noGrp="1"/>
          </p:cNvSpPr>
          <p:nvPr>
            <p:ph type="dt" sz="half" idx="10"/>
          </p:nvPr>
        </p:nvSpPr>
        <p:spPr/>
        <p:txBody>
          <a:bodyPr/>
          <a:lstStyle/>
          <a:p>
            <a:pPr>
              <a:defRPr/>
            </a:pPr>
            <a:r>
              <a:rPr lang="en-US" smtClean="0"/>
              <a:t>February 7, 2011</a:t>
            </a:r>
            <a:endParaRPr lang="en-US" dirty="0"/>
          </a:p>
        </p:txBody>
      </p:sp>
      <p:sp>
        <p:nvSpPr>
          <p:cNvPr id="61" name="Footer Placeholder 60"/>
          <p:cNvSpPr>
            <a:spLocks noGrp="1"/>
          </p:cNvSpPr>
          <p:nvPr>
            <p:ph type="ftr" sz="quarter" idx="12"/>
          </p:nvPr>
        </p:nvSpPr>
        <p:spPr/>
        <p:txBody>
          <a:bodyPr/>
          <a:lstStyle/>
          <a:p>
            <a:pPr>
              <a:defRPr/>
            </a:pPr>
            <a:r>
              <a:rPr lang="en-US" smtClean="0"/>
              <a:t>http://csg.csail.mit.edu/6.375</a:t>
            </a:r>
            <a:endParaRPr lang="en-US" dirty="0"/>
          </a:p>
        </p:txBody>
      </p:sp>
      <p:sp>
        <p:nvSpPr>
          <p:cNvPr id="62" name="Slide Number Placeholder 61"/>
          <p:cNvSpPr>
            <a:spLocks noGrp="1"/>
          </p:cNvSpPr>
          <p:nvPr>
            <p:ph type="sldNum" sz="quarter" idx="11"/>
          </p:nvPr>
        </p:nvSpPr>
        <p:spPr/>
        <p:txBody>
          <a:bodyPr/>
          <a:lstStyle/>
          <a:p>
            <a:pPr>
              <a:defRPr/>
            </a:pPr>
            <a:r>
              <a:rPr lang="en-US" smtClean="0"/>
              <a:t>L02-</a:t>
            </a:r>
            <a:fld id="{EC0A9AF3-268B-496B-8C8B-87FFEF969083}" type="slidenum">
              <a:rPr lang="en-US" smtClean="0"/>
              <a:pPr>
                <a:defRPr/>
              </a:pPr>
              <a:t>10</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657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5657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6574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565747"/>
                                        </p:tgtEl>
                                        <p:attrNameLst>
                                          <p:attrName>style.visibility</p:attrName>
                                        </p:attrNameLst>
                                      </p:cBhvr>
                                      <p:to>
                                        <p:strVal val="visible"/>
                                      </p:to>
                                    </p:set>
                                    <p:animEffect transition="in" filter="checkerboard(across)">
                                      <p:cBhvr>
                                        <p:cTn id="27" dur="500"/>
                                        <p:tgtEl>
                                          <p:spTgt spid="1565747"/>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5657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5724" grpId="0" autoUpdateAnimBg="0"/>
      <p:bldP spid="1565725" grpId="0" animBg="1" autoUpdateAnimBg="0"/>
      <p:bldP spid="1565747" grpId="0" animBg="1"/>
      <p:bldP spid="1565748" grpId="0" build="p"/>
      <p:bldP spid="156574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1152525" y="2552700"/>
            <a:ext cx="5695950" cy="876300"/>
          </a:xfrm>
          <a:prstGeom prst="rect">
            <a:avLst/>
          </a:prstGeom>
          <a:solidFill>
            <a:schemeClr val="folHlink"/>
          </a:solidFill>
          <a:ln w="9525">
            <a:noFill/>
            <a:miter lim="800000"/>
            <a:headEnd/>
            <a:tailEnd/>
          </a:ln>
        </p:spPr>
        <p:txBody>
          <a:bodyPr wrap="none" anchor="ctr"/>
          <a:lstStyle/>
          <a:p>
            <a:endParaRPr lang="en-US"/>
          </a:p>
        </p:txBody>
      </p:sp>
      <p:sp>
        <p:nvSpPr>
          <p:cNvPr id="13315" name="Text Box 3"/>
          <p:cNvSpPr txBox="1">
            <a:spLocks noChangeArrowheads="1"/>
          </p:cNvSpPr>
          <p:nvPr/>
        </p:nvSpPr>
        <p:spPr bwMode="auto">
          <a:xfrm>
            <a:off x="795338" y="1554163"/>
            <a:ext cx="7935912" cy="5092700"/>
          </a:xfrm>
          <a:prstGeom prst="rect">
            <a:avLst/>
          </a:prstGeom>
          <a:noFill/>
          <a:ln w="9525">
            <a:noFill/>
            <a:miter lim="800000"/>
            <a:headEnd/>
            <a:tailEnd/>
          </a:ln>
        </p:spPr>
        <p:txBody>
          <a:bodyPr>
            <a:spAutoFit/>
          </a:bodyPr>
          <a:lstStyle/>
          <a:p>
            <a:pPr>
              <a:lnSpc>
                <a:spcPct val="100000"/>
              </a:lnSpc>
              <a:spcBef>
                <a:spcPct val="10000"/>
              </a:spcBef>
              <a:buClrTx/>
              <a:buSzTx/>
              <a:buFontTx/>
              <a:buNone/>
            </a:pPr>
            <a:r>
              <a:rPr lang="en-US" sz="1800" b="1">
                <a:solidFill>
                  <a:srgbClr val="56127A"/>
                </a:solidFill>
                <a:latin typeface="Courier New" pitchFamily="49" charset="0"/>
                <a:cs typeface="Courier New" pitchFamily="49" charset="0"/>
              </a:rPr>
              <a:t>module</a:t>
            </a:r>
            <a:r>
              <a:rPr lang="en-US" sz="1800">
                <a:solidFill>
                  <a:srgbClr val="56127A"/>
                </a:solidFill>
                <a:latin typeface="Courier New" pitchFamily="49" charset="0"/>
                <a:cs typeface="Courier New" pitchFamily="49" charset="0"/>
              </a:rPr>
              <a:t> mkGCD (I_GCD);</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rPr>
              <a:t>    Reg#(Int#(32)) x &lt;- </a:t>
            </a:r>
            <a:r>
              <a:rPr lang="en-US" sz="1800">
                <a:solidFill>
                  <a:srgbClr val="56127A"/>
                </a:solidFill>
                <a:latin typeface="Courier New" pitchFamily="49" charset="0"/>
                <a:cs typeface="Courier New" pitchFamily="49" charset="0"/>
                <a:sym typeface="Wingdings" pitchFamily="-96" charset="2"/>
              </a:rPr>
              <a:t>mkRegU;</a:t>
            </a:r>
            <a:r>
              <a:rPr lang="en-US" sz="1800">
                <a:solidFill>
                  <a:srgbClr val="56127A"/>
                </a:solidFill>
                <a:latin typeface="Courier New" pitchFamily="49" charset="0"/>
                <a:cs typeface="Courier New" pitchFamily="49" charset="0"/>
              </a:rPr>
              <a:t> </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rPr>
              <a:t>    Reg#(Int#(32)) y &lt;- </a:t>
            </a:r>
            <a:r>
              <a:rPr lang="en-US" sz="1800">
                <a:solidFill>
                  <a:srgbClr val="56127A"/>
                </a:solidFill>
                <a:latin typeface="Courier New" pitchFamily="49" charset="0"/>
                <a:cs typeface="Courier New" pitchFamily="49" charset="0"/>
                <a:sym typeface="Wingdings" pitchFamily="-96" charset="2"/>
              </a:rPr>
              <a:t>mkReg(0);</a:t>
            </a:r>
          </a:p>
          <a:p>
            <a:pPr>
              <a:lnSpc>
                <a:spcPct val="100000"/>
              </a:lnSpc>
              <a:spcBef>
                <a:spcPct val="0"/>
              </a:spcBef>
              <a:buClrTx/>
              <a:buSzTx/>
              <a:buFontTx/>
              <a:buNone/>
            </a:pPr>
            <a:endParaRPr lang="en-US" sz="1000">
              <a:solidFill>
                <a:srgbClr val="56127A"/>
              </a:solidFill>
              <a:latin typeface="Courier New" pitchFamily="49" charset="0"/>
              <a:cs typeface="Courier New" pitchFamily="49" charset="0"/>
              <a:sym typeface="Wingdings" pitchFamily="-96" charset="2"/>
            </a:endParaRP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rule</a:t>
            </a:r>
            <a:r>
              <a:rPr lang="en-US" sz="1800">
                <a:solidFill>
                  <a:srgbClr val="56127A"/>
                </a:solidFill>
                <a:latin typeface="Courier New" pitchFamily="49" charset="0"/>
                <a:cs typeface="Courier New" pitchFamily="49" charset="0"/>
                <a:sym typeface="Wingdings" pitchFamily="-96" charset="2"/>
              </a:rPr>
              <a:t> swapANDsub ((x &gt; y) &amp;&amp;  (y != 0));</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x &lt;= y;  y &lt;= x - y;</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endrule</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rule</a:t>
            </a:r>
            <a:r>
              <a:rPr lang="en-US" sz="1800">
                <a:solidFill>
                  <a:srgbClr val="56127A"/>
                </a:solidFill>
                <a:latin typeface="Courier New" pitchFamily="49" charset="0"/>
                <a:cs typeface="Courier New" pitchFamily="49" charset="0"/>
                <a:sym typeface="Wingdings" pitchFamily="-96" charset="2"/>
              </a:rPr>
              <a:t> subtract ((x&lt;=y) &amp;&amp; (y!=0));</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y &lt;= y – x;</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endrule</a:t>
            </a:r>
          </a:p>
          <a:p>
            <a:pPr>
              <a:lnSpc>
                <a:spcPct val="100000"/>
              </a:lnSpc>
              <a:spcBef>
                <a:spcPct val="0"/>
              </a:spcBef>
              <a:buClrTx/>
              <a:buSzTx/>
              <a:buFontTx/>
              <a:buNone/>
            </a:pPr>
            <a:endParaRPr lang="en-US" sz="1000">
              <a:latin typeface="Courier New" pitchFamily="49" charset="0"/>
              <a:cs typeface="Courier New" pitchFamily="49" charset="0"/>
              <a:sym typeface="Wingdings" pitchFamily="-96" charset="2"/>
            </a:endParaRP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method Action</a:t>
            </a:r>
            <a:r>
              <a:rPr lang="en-US" sz="1800">
                <a:solidFill>
                  <a:srgbClr val="56127A"/>
                </a:solidFill>
                <a:latin typeface="Courier New" pitchFamily="49" charset="0"/>
                <a:cs typeface="Courier New" pitchFamily="49" charset="0"/>
                <a:sym typeface="Wingdings" pitchFamily="-96" charset="2"/>
              </a:rPr>
              <a:t> start(Int#(32) a, Int#(32) b) </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if</a:t>
            </a:r>
            <a:r>
              <a:rPr lang="en-US" sz="1800">
                <a:solidFill>
                  <a:srgbClr val="56127A"/>
                </a:solidFill>
                <a:latin typeface="Courier New" pitchFamily="49" charset="0"/>
                <a:cs typeface="Courier New" pitchFamily="49" charset="0"/>
                <a:sym typeface="Wingdings" pitchFamily="-96" charset="2"/>
              </a:rPr>
              <a:t> (y==0);</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x &lt;= a;  y &lt;= b;</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endmethod</a:t>
            </a:r>
            <a:r>
              <a:rPr lang="en-US" sz="1800">
                <a:solidFill>
                  <a:srgbClr val="56127A"/>
                </a:solidFill>
                <a:latin typeface="Courier New" pitchFamily="49" charset="0"/>
                <a:cs typeface="Courier New" pitchFamily="49" charset="0"/>
                <a:sym typeface="Wingdings" pitchFamily="-96" charset="2"/>
              </a:rPr>
              <a:t> </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method</a:t>
            </a:r>
            <a:r>
              <a:rPr lang="en-US" sz="1800">
                <a:solidFill>
                  <a:srgbClr val="56127A"/>
                </a:solidFill>
                <a:latin typeface="Courier New" pitchFamily="49" charset="0"/>
                <a:cs typeface="Courier New" pitchFamily="49" charset="0"/>
                <a:sym typeface="Wingdings" pitchFamily="-96" charset="2"/>
              </a:rPr>
              <a:t> Int#(32) result() </a:t>
            </a:r>
            <a:r>
              <a:rPr lang="en-US" sz="1800" b="1">
                <a:solidFill>
                  <a:srgbClr val="56127A"/>
                </a:solidFill>
                <a:latin typeface="Courier New" pitchFamily="49" charset="0"/>
                <a:cs typeface="Courier New" pitchFamily="49" charset="0"/>
                <a:sym typeface="Wingdings" pitchFamily="-96" charset="2"/>
              </a:rPr>
              <a:t>if</a:t>
            </a:r>
            <a:r>
              <a:rPr lang="en-US" sz="1800">
                <a:solidFill>
                  <a:srgbClr val="56127A"/>
                </a:solidFill>
                <a:latin typeface="Courier New" pitchFamily="49" charset="0"/>
                <a:cs typeface="Courier New" pitchFamily="49" charset="0"/>
                <a:sym typeface="Wingdings" pitchFamily="-96" charset="2"/>
              </a:rPr>
              <a:t> (y==0);</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return</a:t>
            </a:r>
            <a:r>
              <a:rPr lang="en-US" sz="1800">
                <a:solidFill>
                  <a:srgbClr val="56127A"/>
                </a:solidFill>
                <a:latin typeface="Courier New" pitchFamily="49" charset="0"/>
                <a:cs typeface="Courier New" pitchFamily="49" charset="0"/>
                <a:sym typeface="Wingdings" pitchFamily="-96" charset="2"/>
              </a:rPr>
              <a:t> x;</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endmethod</a:t>
            </a:r>
          </a:p>
          <a:p>
            <a:pPr>
              <a:lnSpc>
                <a:spcPct val="100000"/>
              </a:lnSpc>
              <a:spcBef>
                <a:spcPct val="10000"/>
              </a:spcBef>
              <a:buClrTx/>
              <a:buSzTx/>
              <a:buFontTx/>
              <a:buNone/>
            </a:pPr>
            <a:r>
              <a:rPr lang="en-US" sz="1800" b="1">
                <a:solidFill>
                  <a:srgbClr val="56127A"/>
                </a:solidFill>
                <a:latin typeface="Courier New" pitchFamily="49" charset="0"/>
                <a:cs typeface="Courier New" pitchFamily="49" charset="0"/>
                <a:sym typeface="Wingdings" pitchFamily="-96" charset="2"/>
              </a:rPr>
              <a:t>endmodule</a:t>
            </a:r>
          </a:p>
        </p:txBody>
      </p:sp>
      <p:sp>
        <p:nvSpPr>
          <p:cNvPr id="13316" name="Rectangle 4"/>
          <p:cNvSpPr>
            <a:spLocks noGrp="1" noChangeArrowheads="1"/>
          </p:cNvSpPr>
          <p:nvPr>
            <p:ph type="title"/>
          </p:nvPr>
        </p:nvSpPr>
        <p:spPr>
          <a:xfrm>
            <a:off x="657225" y="295275"/>
            <a:ext cx="7772400" cy="1143000"/>
          </a:xfrm>
        </p:spPr>
        <p:txBody>
          <a:bodyPr/>
          <a:lstStyle/>
          <a:p>
            <a:pPr eaLnBrk="1" hangingPunct="1"/>
            <a:r>
              <a:rPr lang="en-US" sz="4000" smtClean="0"/>
              <a:t>GCD: </a:t>
            </a:r>
            <a:br>
              <a:rPr lang="en-US" sz="4000" smtClean="0"/>
            </a:br>
            <a:r>
              <a:rPr lang="en-US" sz="4000" smtClean="0"/>
              <a:t>Another implementation</a:t>
            </a:r>
          </a:p>
        </p:txBody>
      </p:sp>
      <p:grpSp>
        <p:nvGrpSpPr>
          <p:cNvPr id="13317" name="Group 5"/>
          <p:cNvGrpSpPr>
            <a:grpSpLocks/>
          </p:cNvGrpSpPr>
          <p:nvPr/>
        </p:nvGrpSpPr>
        <p:grpSpPr bwMode="auto">
          <a:xfrm>
            <a:off x="5191125" y="1793875"/>
            <a:ext cx="3554413" cy="768350"/>
            <a:chOff x="3270" y="1130"/>
            <a:chExt cx="2239" cy="484"/>
          </a:xfrm>
        </p:grpSpPr>
        <p:sp>
          <p:nvSpPr>
            <p:cNvPr id="13323" name="Text Box 6"/>
            <p:cNvSpPr txBox="1">
              <a:spLocks noChangeArrowheads="1"/>
            </p:cNvSpPr>
            <p:nvPr/>
          </p:nvSpPr>
          <p:spPr bwMode="auto">
            <a:xfrm>
              <a:off x="3878" y="1130"/>
              <a:ext cx="1631" cy="410"/>
            </a:xfrm>
            <a:prstGeom prst="rect">
              <a:avLst/>
            </a:prstGeom>
            <a:noFill/>
            <a:ln w="9525">
              <a:solidFill>
                <a:srgbClr val="FF0000"/>
              </a:solidFill>
              <a:miter lim="800000"/>
              <a:headEnd/>
              <a:tailEnd/>
            </a:ln>
          </p:spPr>
          <p:txBody>
            <a:bodyPr>
              <a:spAutoFit/>
            </a:bodyPr>
            <a:lstStyle/>
            <a:p>
              <a:pPr algn="ctr">
                <a:buFont typeface="Wingdings" pitchFamily="-96" charset="2"/>
                <a:buNone/>
              </a:pPr>
              <a:r>
                <a:rPr lang="en-US"/>
                <a:t>Combine swap and subtract rule</a:t>
              </a:r>
            </a:p>
          </p:txBody>
        </p:sp>
        <p:sp>
          <p:nvSpPr>
            <p:cNvPr id="13324" name="Freeform 7"/>
            <p:cNvSpPr>
              <a:spLocks/>
            </p:cNvSpPr>
            <p:nvPr/>
          </p:nvSpPr>
          <p:spPr bwMode="auto">
            <a:xfrm>
              <a:off x="3270" y="1272"/>
              <a:ext cx="600" cy="342"/>
            </a:xfrm>
            <a:custGeom>
              <a:avLst/>
              <a:gdLst>
                <a:gd name="T0" fmla="*/ 600 w 600"/>
                <a:gd name="T1" fmla="*/ 0 h 342"/>
                <a:gd name="T2" fmla="*/ 222 w 600"/>
                <a:gd name="T3" fmla="*/ 66 h 342"/>
                <a:gd name="T4" fmla="*/ 0 w 600"/>
                <a:gd name="T5" fmla="*/ 342 h 342"/>
                <a:gd name="T6" fmla="*/ 0 60000 65536"/>
                <a:gd name="T7" fmla="*/ 0 60000 65536"/>
                <a:gd name="T8" fmla="*/ 0 60000 65536"/>
                <a:gd name="T9" fmla="*/ 0 w 600"/>
                <a:gd name="T10" fmla="*/ 0 h 342"/>
                <a:gd name="T11" fmla="*/ 600 w 600"/>
                <a:gd name="T12" fmla="*/ 342 h 342"/>
              </a:gdLst>
              <a:ahLst/>
              <a:cxnLst>
                <a:cxn ang="T6">
                  <a:pos x="T0" y="T1"/>
                </a:cxn>
                <a:cxn ang="T7">
                  <a:pos x="T2" y="T3"/>
                </a:cxn>
                <a:cxn ang="T8">
                  <a:pos x="T4" y="T5"/>
                </a:cxn>
              </a:cxnLst>
              <a:rect l="T9" t="T10" r="T11" b="T12"/>
              <a:pathLst>
                <a:path w="600" h="342">
                  <a:moveTo>
                    <a:pt x="600" y="0"/>
                  </a:moveTo>
                  <a:cubicBezTo>
                    <a:pt x="461" y="4"/>
                    <a:pt x="322" y="9"/>
                    <a:pt x="222" y="66"/>
                  </a:cubicBezTo>
                  <a:cubicBezTo>
                    <a:pt x="122" y="123"/>
                    <a:pt x="61" y="232"/>
                    <a:pt x="0" y="342"/>
                  </a:cubicBezTo>
                </a:path>
              </a:pathLst>
            </a:custGeom>
            <a:noFill/>
            <a:ln w="9525" cap="flat" cmpd="sng">
              <a:solidFill>
                <a:srgbClr val="FF0000"/>
              </a:solidFill>
              <a:prstDash val="solid"/>
              <a:round/>
              <a:headEnd type="none" w="med" len="med"/>
              <a:tailEnd type="triangle" w="med" len="med"/>
            </a:ln>
          </p:spPr>
          <p:txBody>
            <a:bodyPr/>
            <a:lstStyle/>
            <a:p>
              <a:endParaRPr lang="en-US"/>
            </a:p>
          </p:txBody>
        </p:sp>
      </p:grpSp>
      <p:sp>
        <p:nvSpPr>
          <p:cNvPr id="1567752" name="Text Box 8"/>
          <p:cNvSpPr txBox="1">
            <a:spLocks noChangeArrowheads="1"/>
          </p:cNvSpPr>
          <p:nvPr/>
        </p:nvSpPr>
        <p:spPr bwMode="auto">
          <a:xfrm>
            <a:off x="4860925" y="5718175"/>
            <a:ext cx="3314700" cy="366713"/>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Does it compute faster ?</a:t>
            </a:r>
          </a:p>
        </p:txBody>
      </p:sp>
      <p:sp>
        <p:nvSpPr>
          <p:cNvPr id="1567753" name="Text Box 9"/>
          <p:cNvSpPr txBox="1">
            <a:spLocks noChangeArrowheads="1"/>
          </p:cNvSpPr>
          <p:nvPr/>
        </p:nvSpPr>
        <p:spPr bwMode="auto">
          <a:xfrm>
            <a:off x="4860925" y="6146800"/>
            <a:ext cx="4010025" cy="366713"/>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Does it take more resources ?</a:t>
            </a:r>
          </a:p>
        </p:txBody>
      </p:sp>
      <p:sp>
        <p:nvSpPr>
          <p:cNvPr id="16" name="Date Placeholder 15"/>
          <p:cNvSpPr>
            <a:spLocks noGrp="1"/>
          </p:cNvSpPr>
          <p:nvPr>
            <p:ph type="dt" sz="half" idx="10"/>
          </p:nvPr>
        </p:nvSpPr>
        <p:spPr/>
        <p:txBody>
          <a:bodyPr/>
          <a:lstStyle/>
          <a:p>
            <a:pPr>
              <a:defRPr/>
            </a:pPr>
            <a:r>
              <a:rPr lang="en-US" smtClean="0"/>
              <a:t>February 7, 2011</a:t>
            </a:r>
            <a:endParaRPr lang="en-US" dirty="0"/>
          </a:p>
        </p:txBody>
      </p:sp>
      <p:sp>
        <p:nvSpPr>
          <p:cNvPr id="17" name="Footer Placeholder 16"/>
          <p:cNvSpPr>
            <a:spLocks noGrp="1"/>
          </p:cNvSpPr>
          <p:nvPr>
            <p:ph type="ftr" sz="quarter" idx="12"/>
          </p:nvPr>
        </p:nvSpPr>
        <p:spPr/>
        <p:txBody>
          <a:bodyPr/>
          <a:lstStyle/>
          <a:p>
            <a:pPr>
              <a:defRPr/>
            </a:pPr>
            <a:r>
              <a:rPr lang="en-US" smtClean="0"/>
              <a:t>http://csg.csail.mit.edu/6.375</a:t>
            </a:r>
            <a:endParaRPr lang="en-US" dirty="0"/>
          </a:p>
        </p:txBody>
      </p:sp>
      <p:sp>
        <p:nvSpPr>
          <p:cNvPr id="18" name="Slide Number Placeholder 17"/>
          <p:cNvSpPr>
            <a:spLocks noGrp="1"/>
          </p:cNvSpPr>
          <p:nvPr>
            <p:ph type="sldNum" sz="quarter" idx="11"/>
          </p:nvPr>
        </p:nvSpPr>
        <p:spPr/>
        <p:txBody>
          <a:bodyPr/>
          <a:lstStyle/>
          <a:p>
            <a:pPr>
              <a:defRPr/>
            </a:pPr>
            <a:r>
              <a:rPr lang="en-US" smtClean="0"/>
              <a:t>L02-</a:t>
            </a:r>
            <a:fld id="{EC0A9AF3-268B-496B-8C8B-87FFEF969083}" type="slidenum">
              <a:rPr lang="en-US" smtClean="0"/>
              <a:pPr>
                <a:defRPr/>
              </a:pPr>
              <a:t>11</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567752"/>
                                        </p:tgtEl>
                                        <p:attrNameLst>
                                          <p:attrName>style.visibility</p:attrName>
                                        </p:attrNameLst>
                                      </p:cBhvr>
                                      <p:to>
                                        <p:strVal val="visible"/>
                                      </p:to>
                                    </p:set>
                                    <p:anim calcmode="lin" valueType="num">
                                      <p:cBhvr additive="base">
                                        <p:cTn id="7" dur="1000" fill="hold"/>
                                        <p:tgtEl>
                                          <p:spTgt spid="1567752"/>
                                        </p:tgtEl>
                                        <p:attrNameLst>
                                          <p:attrName>ppt_x</p:attrName>
                                        </p:attrNameLst>
                                      </p:cBhvr>
                                      <p:tavLst>
                                        <p:tav tm="0">
                                          <p:val>
                                            <p:strVal val="1+#ppt_w/2"/>
                                          </p:val>
                                        </p:tav>
                                        <p:tav tm="100000">
                                          <p:val>
                                            <p:strVal val="#ppt_x"/>
                                          </p:val>
                                        </p:tav>
                                      </p:tavLst>
                                    </p:anim>
                                    <p:anim calcmode="lin" valueType="num">
                                      <p:cBhvr additive="base">
                                        <p:cTn id="8" dur="1000" fill="hold"/>
                                        <p:tgtEl>
                                          <p:spTgt spid="156775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567753"/>
                                        </p:tgtEl>
                                        <p:attrNameLst>
                                          <p:attrName>style.visibility</p:attrName>
                                        </p:attrNameLst>
                                      </p:cBhvr>
                                      <p:to>
                                        <p:strVal val="visible"/>
                                      </p:to>
                                    </p:set>
                                    <p:anim calcmode="lin" valueType="num">
                                      <p:cBhvr additive="base">
                                        <p:cTn id="13" dur="1000" fill="hold"/>
                                        <p:tgtEl>
                                          <p:spTgt spid="1567753"/>
                                        </p:tgtEl>
                                        <p:attrNameLst>
                                          <p:attrName>ppt_x</p:attrName>
                                        </p:attrNameLst>
                                      </p:cBhvr>
                                      <p:tavLst>
                                        <p:tav tm="0">
                                          <p:val>
                                            <p:strVal val="1+#ppt_w/2"/>
                                          </p:val>
                                        </p:tav>
                                        <p:tav tm="100000">
                                          <p:val>
                                            <p:strVal val="#ppt_x"/>
                                          </p:val>
                                        </p:tav>
                                      </p:tavLst>
                                    </p:anim>
                                    <p:anim calcmode="lin" valueType="num">
                                      <p:cBhvr additive="base">
                                        <p:cTn id="14" dur="1000" fill="hold"/>
                                        <p:tgtEl>
                                          <p:spTgt spid="156775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7752" grpId="0"/>
      <p:bldP spid="156775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Bluespec Tool flow</a:t>
            </a:r>
          </a:p>
        </p:txBody>
      </p:sp>
      <p:grpSp>
        <p:nvGrpSpPr>
          <p:cNvPr id="14" name="Group 13"/>
          <p:cNvGrpSpPr/>
          <p:nvPr/>
        </p:nvGrpSpPr>
        <p:grpSpPr>
          <a:xfrm>
            <a:off x="993775" y="1490663"/>
            <a:ext cx="7963079" cy="5204170"/>
            <a:chOff x="993775" y="1490663"/>
            <a:chExt cx="7963079" cy="5204170"/>
          </a:xfrm>
        </p:grpSpPr>
        <p:sp>
          <p:nvSpPr>
            <p:cNvPr id="14344" name="AutoShape 4"/>
            <p:cNvSpPr>
              <a:spLocks noChangeArrowheads="1"/>
            </p:cNvSpPr>
            <p:nvPr/>
          </p:nvSpPr>
          <p:spPr bwMode="auto">
            <a:xfrm>
              <a:off x="1814513" y="1490663"/>
              <a:ext cx="3811588" cy="376238"/>
            </a:xfrm>
            <a:prstGeom prst="roundRect">
              <a:avLst>
                <a:gd name="adj" fmla="val 16667"/>
              </a:avLst>
            </a:prstGeom>
            <a:solidFill>
              <a:srgbClr val="FFCC00"/>
            </a:solidFill>
            <a:ln w="9525" algn="ctr">
              <a:solidFill>
                <a:schemeClr val="tx1"/>
              </a:solidFill>
              <a:round/>
              <a:headEnd/>
              <a:tailEnd/>
            </a:ln>
          </p:spPr>
          <p:txBody>
            <a:bodyPr wrap="none" lIns="91429" tIns="45714" rIns="91429" bIns="45714">
              <a:spAutoFit/>
            </a:bodyPr>
            <a:lstStyle/>
            <a:p>
              <a:pPr algn="ctr">
                <a:buClrTx/>
                <a:buSzTx/>
                <a:buFont typeface="Wingdings" pitchFamily="-96" charset="2"/>
                <a:buNone/>
              </a:pPr>
              <a:r>
                <a:rPr kumimoji="1" lang="en-US" sz="1800"/>
                <a:t>Bluespec SystemVerilog source</a:t>
              </a:r>
            </a:p>
          </p:txBody>
        </p:sp>
        <p:sp>
          <p:nvSpPr>
            <p:cNvPr id="14345" name="AutoShape 5"/>
            <p:cNvSpPr>
              <a:spLocks noChangeArrowheads="1"/>
            </p:cNvSpPr>
            <p:nvPr/>
          </p:nvSpPr>
          <p:spPr bwMode="auto">
            <a:xfrm>
              <a:off x="4440417" y="3081682"/>
              <a:ext cx="1898650" cy="376238"/>
            </a:xfrm>
            <a:prstGeom prst="roundRect">
              <a:avLst>
                <a:gd name="adj" fmla="val 16667"/>
              </a:avLst>
            </a:prstGeom>
            <a:solidFill>
              <a:srgbClr val="FFCC00"/>
            </a:solidFill>
            <a:ln w="9525" algn="ctr">
              <a:solidFill>
                <a:schemeClr val="tx1"/>
              </a:solidFill>
              <a:round/>
              <a:headEnd/>
              <a:tailEnd/>
            </a:ln>
          </p:spPr>
          <p:txBody>
            <a:bodyPr wrap="none" lIns="91429" tIns="45714" rIns="91429" bIns="45714">
              <a:spAutoFit/>
            </a:bodyPr>
            <a:lstStyle/>
            <a:p>
              <a:pPr algn="ctr">
                <a:buClrTx/>
                <a:buSzTx/>
                <a:buFont typeface="Wingdings" pitchFamily="-96" charset="2"/>
                <a:buNone/>
              </a:pPr>
              <a:r>
                <a:rPr kumimoji="1" lang="en-US" sz="1800" dirty="0"/>
                <a:t>Verilog 95 RTL</a:t>
              </a:r>
            </a:p>
          </p:txBody>
        </p:sp>
        <p:sp>
          <p:nvSpPr>
            <p:cNvPr id="14346" name="Text Box 6"/>
            <p:cNvSpPr txBox="1">
              <a:spLocks noChangeArrowheads="1"/>
            </p:cNvSpPr>
            <p:nvPr/>
          </p:nvSpPr>
          <p:spPr bwMode="auto">
            <a:xfrm>
              <a:off x="4560888" y="3863976"/>
              <a:ext cx="1579563" cy="549275"/>
            </a:xfrm>
            <a:prstGeom prst="rect">
              <a:avLst/>
            </a:prstGeom>
            <a:solidFill>
              <a:srgbClr val="C0C0C0"/>
            </a:solidFill>
            <a:ln w="9525" algn="ctr">
              <a:solidFill>
                <a:schemeClr val="tx2"/>
              </a:solidFill>
              <a:miter lim="800000"/>
              <a:headEnd/>
              <a:tailEnd/>
            </a:ln>
          </p:spPr>
          <p:txBody>
            <a:bodyPr wrap="none" lIns="91429" tIns="45714" rIns="91429" bIns="45714"/>
            <a:lstStyle/>
            <a:p>
              <a:pPr algn="ctr">
                <a:buClrTx/>
                <a:buSzTx/>
                <a:buFont typeface="Wingdings" pitchFamily="-96" charset="2"/>
                <a:buNone/>
              </a:pPr>
              <a:r>
                <a:rPr kumimoji="1" lang="en-US" sz="500">
                  <a:solidFill>
                    <a:schemeClr val="tx2"/>
                  </a:solidFill>
                </a:rPr>
                <a:t/>
              </a:r>
              <a:br>
                <a:rPr kumimoji="1" lang="en-US" sz="500">
                  <a:solidFill>
                    <a:schemeClr val="tx2"/>
                  </a:solidFill>
                </a:rPr>
              </a:br>
              <a:r>
                <a:rPr kumimoji="1" lang="en-US" sz="1800">
                  <a:solidFill>
                    <a:schemeClr val="tx2"/>
                  </a:solidFill>
                </a:rPr>
                <a:t>Verilog sim</a:t>
              </a:r>
            </a:p>
          </p:txBody>
        </p:sp>
        <p:sp>
          <p:nvSpPr>
            <p:cNvPr id="14347" name="AutoShape 7"/>
            <p:cNvSpPr>
              <a:spLocks noChangeArrowheads="1"/>
            </p:cNvSpPr>
            <p:nvPr/>
          </p:nvSpPr>
          <p:spPr bwMode="auto">
            <a:xfrm>
              <a:off x="1900238" y="4810126"/>
              <a:ext cx="1544638" cy="376238"/>
            </a:xfrm>
            <a:prstGeom prst="roundRect">
              <a:avLst>
                <a:gd name="adj" fmla="val 16667"/>
              </a:avLst>
            </a:prstGeom>
            <a:solidFill>
              <a:srgbClr val="FFCC00"/>
            </a:solidFill>
            <a:ln w="9525" algn="ctr">
              <a:solidFill>
                <a:schemeClr val="tx1"/>
              </a:solidFill>
              <a:round/>
              <a:headEnd/>
              <a:tailEnd/>
            </a:ln>
          </p:spPr>
          <p:txBody>
            <a:bodyPr wrap="none" lIns="91429" tIns="45714" rIns="91429" bIns="45714">
              <a:spAutoFit/>
            </a:bodyPr>
            <a:lstStyle/>
            <a:p>
              <a:pPr algn="ctr">
                <a:buClrTx/>
                <a:buSzTx/>
                <a:buFont typeface="Wingdings" pitchFamily="-96" charset="2"/>
                <a:buNone/>
              </a:pPr>
              <a:r>
                <a:rPr kumimoji="1" lang="en-US" sz="1800"/>
                <a:t>VCD output</a:t>
              </a:r>
            </a:p>
          </p:txBody>
        </p:sp>
        <p:sp>
          <p:nvSpPr>
            <p:cNvPr id="14348" name="Text Box 8"/>
            <p:cNvSpPr txBox="1">
              <a:spLocks noChangeArrowheads="1"/>
            </p:cNvSpPr>
            <p:nvPr/>
          </p:nvSpPr>
          <p:spPr bwMode="auto">
            <a:xfrm>
              <a:off x="1843088" y="5564188"/>
              <a:ext cx="1646238" cy="623888"/>
            </a:xfrm>
            <a:prstGeom prst="rect">
              <a:avLst/>
            </a:prstGeom>
            <a:solidFill>
              <a:srgbClr val="C0C0C0"/>
            </a:solidFill>
            <a:ln w="9525" algn="ctr">
              <a:solidFill>
                <a:schemeClr val="tx2"/>
              </a:solidFill>
              <a:miter lim="800000"/>
              <a:headEnd/>
              <a:tailEnd/>
            </a:ln>
          </p:spPr>
          <p:txBody>
            <a:bodyPr wrap="none" lIns="91429" tIns="45714" rIns="91429" bIns="45714"/>
            <a:lstStyle/>
            <a:p>
              <a:pPr algn="ctr">
                <a:buClrTx/>
                <a:buSzTx/>
                <a:buFont typeface="Wingdings" pitchFamily="-96" charset="2"/>
                <a:buNone/>
              </a:pPr>
              <a:r>
                <a:rPr kumimoji="1" lang="en-US" sz="1800">
                  <a:solidFill>
                    <a:schemeClr val="tx2"/>
                  </a:solidFill>
                </a:rPr>
                <a:t>Debussy</a:t>
              </a:r>
            </a:p>
            <a:p>
              <a:pPr algn="ctr">
                <a:buClrTx/>
                <a:buSzTx/>
                <a:buFont typeface="Wingdings" pitchFamily="-96" charset="2"/>
                <a:buNone/>
              </a:pPr>
              <a:r>
                <a:rPr kumimoji="1" lang="en-US" sz="1800">
                  <a:solidFill>
                    <a:schemeClr val="tx2"/>
                  </a:solidFill>
                </a:rPr>
                <a:t>Visualization</a:t>
              </a:r>
            </a:p>
          </p:txBody>
        </p:sp>
        <p:sp>
          <p:nvSpPr>
            <p:cNvPr id="14349" name="Text Box 9"/>
            <p:cNvSpPr txBox="1">
              <a:spLocks noChangeArrowheads="1"/>
            </p:cNvSpPr>
            <p:nvPr/>
          </p:nvSpPr>
          <p:spPr bwMode="auto">
            <a:xfrm>
              <a:off x="1873429" y="2193926"/>
              <a:ext cx="3771900" cy="522288"/>
            </a:xfrm>
            <a:prstGeom prst="rect">
              <a:avLst/>
            </a:prstGeom>
            <a:solidFill>
              <a:schemeClr val="tx1"/>
            </a:solidFill>
            <a:ln w="9525" algn="ctr">
              <a:solidFill>
                <a:srgbClr val="000000"/>
              </a:solidFill>
              <a:miter lim="800000"/>
              <a:headEnd/>
              <a:tailEnd/>
            </a:ln>
          </p:spPr>
          <p:txBody>
            <a:bodyPr lIns="91429" tIns="45714" rIns="91429" bIns="45714"/>
            <a:lstStyle/>
            <a:p>
              <a:pPr algn="ctr">
                <a:buClrTx/>
                <a:buSzTx/>
                <a:buFont typeface="Wingdings" pitchFamily="-96" charset="2"/>
                <a:buNone/>
              </a:pPr>
              <a:r>
                <a:rPr kumimoji="1" lang="en-US" sz="500">
                  <a:solidFill>
                    <a:schemeClr val="bg1"/>
                  </a:solidFill>
                </a:rPr>
                <a:t/>
              </a:r>
              <a:br>
                <a:rPr kumimoji="1" lang="en-US" sz="500">
                  <a:solidFill>
                    <a:schemeClr val="bg1"/>
                  </a:solidFill>
                </a:rPr>
              </a:br>
              <a:r>
                <a:rPr kumimoji="1" lang="en-US" sz="1800">
                  <a:solidFill>
                    <a:schemeClr val="bg1"/>
                  </a:solidFill>
                </a:rPr>
                <a:t>Bluespec Compiler</a:t>
              </a:r>
            </a:p>
          </p:txBody>
        </p:sp>
        <p:cxnSp>
          <p:nvCxnSpPr>
            <p:cNvPr id="14350" name="AutoShape 10"/>
            <p:cNvCxnSpPr>
              <a:cxnSpLocks noChangeShapeType="1"/>
              <a:stCxn id="14344" idx="2"/>
              <a:endCxn id="14349" idx="0"/>
            </p:cNvCxnSpPr>
            <p:nvPr/>
          </p:nvCxnSpPr>
          <p:spPr bwMode="auto">
            <a:xfrm>
              <a:off x="3720307" y="1866901"/>
              <a:ext cx="39072" cy="327025"/>
            </a:xfrm>
            <a:prstGeom prst="straightConnector1">
              <a:avLst/>
            </a:prstGeom>
            <a:noFill/>
            <a:ln w="9525">
              <a:solidFill>
                <a:srgbClr val="000000"/>
              </a:solidFill>
              <a:round/>
              <a:headEnd/>
              <a:tailEnd type="triangle" w="med" len="med"/>
            </a:ln>
          </p:spPr>
        </p:cxnSp>
        <p:cxnSp>
          <p:nvCxnSpPr>
            <p:cNvPr id="14351" name="AutoShape 11"/>
            <p:cNvCxnSpPr>
              <a:cxnSpLocks noChangeShapeType="1"/>
              <a:stCxn id="14349" idx="2"/>
              <a:endCxn id="14345" idx="0"/>
            </p:cNvCxnSpPr>
            <p:nvPr/>
          </p:nvCxnSpPr>
          <p:spPr bwMode="auto">
            <a:xfrm>
              <a:off x="3759379" y="2716214"/>
              <a:ext cx="1630363" cy="365468"/>
            </a:xfrm>
            <a:prstGeom prst="straightConnector1">
              <a:avLst/>
            </a:prstGeom>
            <a:noFill/>
            <a:ln w="9525">
              <a:solidFill>
                <a:srgbClr val="000000"/>
              </a:solidFill>
              <a:round/>
              <a:headEnd/>
              <a:tailEnd type="triangle" w="med" len="med"/>
            </a:ln>
          </p:spPr>
        </p:cxnSp>
        <p:cxnSp>
          <p:nvCxnSpPr>
            <p:cNvPr id="14352" name="AutoShape 12"/>
            <p:cNvCxnSpPr>
              <a:cxnSpLocks noChangeShapeType="1"/>
              <a:stCxn id="14345" idx="2"/>
              <a:endCxn id="14346" idx="0"/>
            </p:cNvCxnSpPr>
            <p:nvPr/>
          </p:nvCxnSpPr>
          <p:spPr bwMode="auto">
            <a:xfrm flipH="1">
              <a:off x="5350670" y="3457920"/>
              <a:ext cx="39072" cy="406056"/>
            </a:xfrm>
            <a:prstGeom prst="straightConnector1">
              <a:avLst/>
            </a:prstGeom>
            <a:noFill/>
            <a:ln w="9525">
              <a:solidFill>
                <a:srgbClr val="000000"/>
              </a:solidFill>
              <a:round/>
              <a:headEnd/>
              <a:tailEnd type="triangle" w="med" len="med"/>
            </a:ln>
          </p:spPr>
        </p:cxnSp>
        <p:cxnSp>
          <p:nvCxnSpPr>
            <p:cNvPr id="14353" name="AutoShape 13"/>
            <p:cNvCxnSpPr>
              <a:cxnSpLocks noChangeShapeType="1"/>
              <a:stCxn id="14346" idx="2"/>
              <a:endCxn id="14347" idx="0"/>
            </p:cNvCxnSpPr>
            <p:nvPr/>
          </p:nvCxnSpPr>
          <p:spPr bwMode="auto">
            <a:xfrm flipH="1">
              <a:off x="2672557" y="4413251"/>
              <a:ext cx="2678113" cy="396875"/>
            </a:xfrm>
            <a:prstGeom prst="straightConnector1">
              <a:avLst/>
            </a:prstGeom>
            <a:noFill/>
            <a:ln w="9525">
              <a:solidFill>
                <a:srgbClr val="000000"/>
              </a:solidFill>
              <a:round/>
              <a:headEnd/>
              <a:tailEnd type="triangle" w="med" len="med"/>
            </a:ln>
          </p:spPr>
        </p:cxnSp>
        <p:cxnSp>
          <p:nvCxnSpPr>
            <p:cNvPr id="14354" name="AutoShape 14"/>
            <p:cNvCxnSpPr>
              <a:cxnSpLocks noChangeShapeType="1"/>
            </p:cNvCxnSpPr>
            <p:nvPr/>
          </p:nvCxnSpPr>
          <p:spPr bwMode="auto">
            <a:xfrm flipH="1">
              <a:off x="2704486" y="5145433"/>
              <a:ext cx="6350" cy="377824"/>
            </a:xfrm>
            <a:prstGeom prst="straightConnector1">
              <a:avLst/>
            </a:prstGeom>
            <a:noFill/>
            <a:ln w="9525">
              <a:solidFill>
                <a:srgbClr val="000000"/>
              </a:solidFill>
              <a:round/>
              <a:headEnd/>
              <a:tailEnd type="triangle" w="med" len="med"/>
            </a:ln>
          </p:spPr>
        </p:cxnSp>
        <p:sp>
          <p:nvSpPr>
            <p:cNvPr id="14355" name="Text Box 15"/>
            <p:cNvSpPr txBox="1">
              <a:spLocks noChangeArrowheads="1"/>
            </p:cNvSpPr>
            <p:nvPr/>
          </p:nvSpPr>
          <p:spPr bwMode="auto">
            <a:xfrm>
              <a:off x="6239054" y="3863989"/>
              <a:ext cx="1727200" cy="549275"/>
            </a:xfrm>
            <a:prstGeom prst="rect">
              <a:avLst/>
            </a:prstGeom>
            <a:solidFill>
              <a:srgbClr val="C0C0C0"/>
            </a:solidFill>
            <a:ln w="9525" algn="ctr">
              <a:solidFill>
                <a:schemeClr val="tx2"/>
              </a:solidFill>
              <a:miter lim="800000"/>
              <a:headEnd/>
              <a:tailEnd/>
            </a:ln>
          </p:spPr>
          <p:txBody>
            <a:bodyPr wrap="none" lIns="91429" tIns="45714" rIns="91429" bIns="45714"/>
            <a:lstStyle/>
            <a:p>
              <a:pPr algn="ctr">
                <a:buClrTx/>
                <a:buSzTx/>
                <a:buFont typeface="Wingdings" pitchFamily="-96" charset="2"/>
                <a:buNone/>
              </a:pPr>
              <a:r>
                <a:rPr kumimoji="1" lang="en-US" sz="500" dirty="0">
                  <a:solidFill>
                    <a:schemeClr val="tx2"/>
                  </a:solidFill>
                </a:rPr>
                <a:t/>
              </a:r>
              <a:br>
                <a:rPr kumimoji="1" lang="en-US" sz="500" dirty="0">
                  <a:solidFill>
                    <a:schemeClr val="tx2"/>
                  </a:solidFill>
                </a:rPr>
              </a:br>
              <a:r>
                <a:rPr kumimoji="1" lang="en-US" sz="1800" dirty="0">
                  <a:solidFill>
                    <a:schemeClr val="tx2"/>
                  </a:solidFill>
                </a:rPr>
                <a:t>RTL synthesis</a:t>
              </a:r>
            </a:p>
          </p:txBody>
        </p:sp>
        <p:sp>
          <p:nvSpPr>
            <p:cNvPr id="14356" name="AutoShape 16"/>
            <p:cNvSpPr>
              <a:spLocks noChangeArrowheads="1"/>
            </p:cNvSpPr>
            <p:nvPr/>
          </p:nvSpPr>
          <p:spPr bwMode="auto">
            <a:xfrm>
              <a:off x="6737529" y="4769195"/>
              <a:ext cx="847725" cy="377825"/>
            </a:xfrm>
            <a:prstGeom prst="roundRect">
              <a:avLst>
                <a:gd name="adj" fmla="val 16667"/>
              </a:avLst>
            </a:prstGeom>
            <a:solidFill>
              <a:srgbClr val="FFCC00"/>
            </a:solidFill>
            <a:ln w="9525" algn="ctr">
              <a:solidFill>
                <a:schemeClr val="tx1"/>
              </a:solidFill>
              <a:round/>
              <a:headEnd/>
              <a:tailEnd/>
            </a:ln>
          </p:spPr>
          <p:txBody>
            <a:bodyPr wrap="none" lIns="91429" tIns="45714" rIns="91429" bIns="45714">
              <a:spAutoFit/>
            </a:bodyPr>
            <a:lstStyle/>
            <a:p>
              <a:pPr algn="ctr">
                <a:buClrTx/>
                <a:buSzTx/>
                <a:buFont typeface="Wingdings" pitchFamily="-96" charset="2"/>
                <a:buNone/>
              </a:pPr>
              <a:r>
                <a:rPr kumimoji="1" lang="en-US" sz="1800"/>
                <a:t>gates</a:t>
              </a:r>
            </a:p>
          </p:txBody>
        </p:sp>
        <p:cxnSp>
          <p:nvCxnSpPr>
            <p:cNvPr id="14357" name="AutoShape 17"/>
            <p:cNvCxnSpPr>
              <a:cxnSpLocks noChangeShapeType="1"/>
              <a:stCxn id="14355" idx="2"/>
              <a:endCxn id="14356" idx="0"/>
            </p:cNvCxnSpPr>
            <p:nvPr/>
          </p:nvCxnSpPr>
          <p:spPr bwMode="auto">
            <a:xfrm rot="16200000" flipH="1">
              <a:off x="6954058" y="4561860"/>
              <a:ext cx="355931" cy="58738"/>
            </a:xfrm>
            <a:prstGeom prst="straightConnector1">
              <a:avLst/>
            </a:prstGeom>
            <a:noFill/>
            <a:ln w="9525">
              <a:solidFill>
                <a:srgbClr val="000000"/>
              </a:solidFill>
              <a:round/>
              <a:headEnd/>
              <a:tailEnd type="triangle" w="med" len="med"/>
            </a:ln>
          </p:spPr>
        </p:cxnSp>
        <p:cxnSp>
          <p:nvCxnSpPr>
            <p:cNvPr id="14358" name="AutoShape 18"/>
            <p:cNvCxnSpPr>
              <a:cxnSpLocks noChangeShapeType="1"/>
            </p:cNvCxnSpPr>
            <p:nvPr/>
          </p:nvCxnSpPr>
          <p:spPr bwMode="auto">
            <a:xfrm>
              <a:off x="5389742" y="3459507"/>
              <a:ext cx="1714500" cy="361950"/>
            </a:xfrm>
            <a:prstGeom prst="straightConnector1">
              <a:avLst/>
            </a:prstGeom>
            <a:noFill/>
            <a:ln w="9525">
              <a:solidFill>
                <a:srgbClr val="000000"/>
              </a:solidFill>
              <a:round/>
              <a:headEnd/>
              <a:tailEnd type="triangle" w="med" len="med"/>
            </a:ln>
          </p:spPr>
        </p:cxnSp>
        <p:sp>
          <p:nvSpPr>
            <p:cNvPr id="14359" name="AutoShape 19"/>
            <p:cNvSpPr>
              <a:spLocks noChangeArrowheads="1"/>
            </p:cNvSpPr>
            <p:nvPr/>
          </p:nvSpPr>
          <p:spPr bwMode="auto">
            <a:xfrm>
              <a:off x="1804988" y="3124201"/>
              <a:ext cx="371475" cy="366713"/>
            </a:xfrm>
            <a:prstGeom prst="roundRect">
              <a:avLst>
                <a:gd name="adj" fmla="val 16667"/>
              </a:avLst>
            </a:prstGeom>
            <a:solidFill>
              <a:srgbClr val="FFCC00"/>
            </a:solidFill>
            <a:ln w="9525" algn="ctr">
              <a:solidFill>
                <a:schemeClr val="tx1"/>
              </a:solidFill>
              <a:round/>
              <a:headEnd/>
              <a:tailEnd/>
            </a:ln>
          </p:spPr>
          <p:txBody>
            <a:bodyPr wrap="none" lIns="91429" tIns="45714" rIns="91429" bIns="45714">
              <a:spAutoFit/>
            </a:bodyPr>
            <a:lstStyle/>
            <a:p>
              <a:pPr algn="ctr">
                <a:buClrTx/>
                <a:buSzTx/>
                <a:buFont typeface="Wingdings" pitchFamily="-96" charset="2"/>
                <a:buNone/>
              </a:pPr>
              <a:r>
                <a:rPr kumimoji="1" lang="en-US" sz="1800"/>
                <a:t>C</a:t>
              </a:r>
            </a:p>
          </p:txBody>
        </p:sp>
        <p:sp>
          <p:nvSpPr>
            <p:cNvPr id="14360" name="Text Box 20"/>
            <p:cNvSpPr txBox="1">
              <a:spLocks noChangeArrowheads="1"/>
            </p:cNvSpPr>
            <p:nvPr/>
          </p:nvSpPr>
          <p:spPr bwMode="auto">
            <a:xfrm>
              <a:off x="993775" y="3863976"/>
              <a:ext cx="2008188" cy="550863"/>
            </a:xfrm>
            <a:prstGeom prst="rect">
              <a:avLst/>
            </a:prstGeom>
            <a:solidFill>
              <a:schemeClr val="tx1"/>
            </a:solidFill>
            <a:ln w="9525" algn="ctr">
              <a:solidFill>
                <a:srgbClr val="000000"/>
              </a:solidFill>
              <a:miter lim="800000"/>
              <a:headEnd/>
              <a:tailEnd/>
            </a:ln>
          </p:spPr>
          <p:txBody>
            <a:bodyPr wrap="none" lIns="91429" tIns="45714" rIns="91429" bIns="45714"/>
            <a:lstStyle/>
            <a:p>
              <a:pPr algn="ctr">
                <a:buClrTx/>
                <a:buSzTx/>
                <a:buFont typeface="Wingdings" pitchFamily="-96" charset="2"/>
                <a:buNone/>
              </a:pPr>
              <a:r>
                <a:rPr kumimoji="1" lang="en-US" sz="500">
                  <a:solidFill>
                    <a:schemeClr val="bg1"/>
                  </a:solidFill>
                </a:rPr>
                <a:t/>
              </a:r>
              <a:br>
                <a:rPr kumimoji="1" lang="en-US" sz="500">
                  <a:solidFill>
                    <a:schemeClr val="bg1"/>
                  </a:solidFill>
                </a:rPr>
              </a:br>
              <a:r>
                <a:rPr kumimoji="1" lang="en-US" sz="1800">
                  <a:solidFill>
                    <a:schemeClr val="bg1"/>
                  </a:solidFill>
                </a:rPr>
                <a:t>Bluesim</a:t>
              </a:r>
            </a:p>
          </p:txBody>
        </p:sp>
        <p:cxnSp>
          <p:nvCxnSpPr>
            <p:cNvPr id="14361" name="AutoShape 21"/>
            <p:cNvCxnSpPr>
              <a:cxnSpLocks noChangeShapeType="1"/>
            </p:cNvCxnSpPr>
            <p:nvPr/>
          </p:nvCxnSpPr>
          <p:spPr bwMode="auto">
            <a:xfrm flipH="1">
              <a:off x="1992313" y="2716213"/>
              <a:ext cx="1728788" cy="407988"/>
            </a:xfrm>
            <a:prstGeom prst="straightConnector1">
              <a:avLst/>
            </a:prstGeom>
            <a:noFill/>
            <a:ln w="9525">
              <a:solidFill>
                <a:srgbClr val="000000"/>
              </a:solidFill>
              <a:round/>
              <a:headEnd/>
              <a:tailEnd type="triangle" w="med" len="med"/>
            </a:ln>
          </p:spPr>
        </p:cxnSp>
        <p:cxnSp>
          <p:nvCxnSpPr>
            <p:cNvPr id="14362" name="AutoShape 22"/>
            <p:cNvCxnSpPr>
              <a:cxnSpLocks noChangeShapeType="1"/>
              <a:stCxn id="14359" idx="2"/>
              <a:endCxn id="14360" idx="0"/>
            </p:cNvCxnSpPr>
            <p:nvPr/>
          </p:nvCxnSpPr>
          <p:spPr bwMode="auto">
            <a:xfrm>
              <a:off x="1992313" y="3502026"/>
              <a:ext cx="6350" cy="361950"/>
            </a:xfrm>
            <a:prstGeom prst="straightConnector1">
              <a:avLst/>
            </a:prstGeom>
            <a:noFill/>
            <a:ln w="9525">
              <a:solidFill>
                <a:srgbClr val="000000"/>
              </a:solidFill>
              <a:round/>
              <a:headEnd/>
              <a:tailEnd type="triangle" w="med" len="med"/>
            </a:ln>
          </p:spPr>
        </p:cxnSp>
        <p:cxnSp>
          <p:nvCxnSpPr>
            <p:cNvPr id="14363" name="AutoShape 23"/>
            <p:cNvCxnSpPr>
              <a:cxnSpLocks noChangeShapeType="1"/>
              <a:stCxn id="14360" idx="2"/>
              <a:endCxn id="14347" idx="0"/>
            </p:cNvCxnSpPr>
            <p:nvPr/>
          </p:nvCxnSpPr>
          <p:spPr bwMode="auto">
            <a:xfrm>
              <a:off x="1997869" y="4414839"/>
              <a:ext cx="674688" cy="395287"/>
            </a:xfrm>
            <a:prstGeom prst="straightConnector1">
              <a:avLst/>
            </a:prstGeom>
            <a:noFill/>
            <a:ln w="9525">
              <a:solidFill>
                <a:srgbClr val="000000"/>
              </a:solidFill>
              <a:round/>
              <a:headEnd/>
              <a:tailEnd type="triangle" w="med" len="med"/>
            </a:ln>
          </p:spPr>
        </p:cxnSp>
        <p:sp>
          <p:nvSpPr>
            <p:cNvPr id="14364" name="AutoShape 24"/>
            <p:cNvSpPr>
              <a:spLocks noChangeArrowheads="1"/>
            </p:cNvSpPr>
            <p:nvPr/>
          </p:nvSpPr>
          <p:spPr bwMode="auto">
            <a:xfrm>
              <a:off x="3014663" y="4054476"/>
              <a:ext cx="1547813" cy="134938"/>
            </a:xfrm>
            <a:prstGeom prst="leftRightArrow">
              <a:avLst>
                <a:gd name="adj1" fmla="val 50000"/>
                <a:gd name="adj2" fmla="val 229412"/>
              </a:avLst>
            </a:prstGeom>
            <a:solidFill>
              <a:schemeClr val="accent1"/>
            </a:solidFill>
            <a:ln w="9525" algn="ctr">
              <a:solidFill>
                <a:srgbClr val="000000"/>
              </a:solidFill>
              <a:miter lim="800000"/>
              <a:headEnd/>
              <a:tailEnd/>
            </a:ln>
          </p:spPr>
          <p:txBody>
            <a:bodyPr wrap="none" anchor="ctr"/>
            <a:lstStyle/>
            <a:p>
              <a:endParaRPr lang="en-US"/>
            </a:p>
          </p:txBody>
        </p:sp>
        <p:sp>
          <p:nvSpPr>
            <p:cNvPr id="14365" name="Text Box 25"/>
            <p:cNvSpPr txBox="1">
              <a:spLocks noChangeArrowheads="1"/>
            </p:cNvSpPr>
            <p:nvPr/>
          </p:nvSpPr>
          <p:spPr bwMode="auto">
            <a:xfrm rot="16200000">
              <a:off x="3603625" y="3756026"/>
              <a:ext cx="392113" cy="769938"/>
            </a:xfrm>
            <a:prstGeom prst="rect">
              <a:avLst/>
            </a:prstGeom>
            <a:solidFill>
              <a:srgbClr val="99CC00"/>
            </a:solidFill>
            <a:ln w="9525" algn="ctr">
              <a:noFill/>
              <a:miter lim="800000"/>
              <a:headEnd/>
              <a:tailEnd/>
            </a:ln>
          </p:spPr>
          <p:txBody>
            <a:bodyPr vert="eaVert" lIns="91429" tIns="45714" rIns="91429" bIns="45714"/>
            <a:lstStyle/>
            <a:p>
              <a:pPr algn="ctr">
                <a:buClrTx/>
                <a:buSzTx/>
                <a:buFont typeface="Wingdings" pitchFamily="-96" charset="2"/>
                <a:buNone/>
              </a:pPr>
              <a:r>
                <a:rPr kumimoji="1" lang="en-US" sz="1000"/>
                <a:t>Cycle</a:t>
              </a:r>
              <a:br>
                <a:rPr kumimoji="1" lang="en-US" sz="1000"/>
              </a:br>
              <a:r>
                <a:rPr kumimoji="1" lang="en-US" sz="1000"/>
                <a:t>Accurate</a:t>
              </a:r>
            </a:p>
          </p:txBody>
        </p:sp>
        <p:grpSp>
          <p:nvGrpSpPr>
            <p:cNvPr id="14366" name="Group 26"/>
            <p:cNvGrpSpPr>
              <a:grpSpLocks/>
            </p:cNvGrpSpPr>
            <p:nvPr/>
          </p:nvGrpSpPr>
          <p:grpSpPr bwMode="auto">
            <a:xfrm>
              <a:off x="5791379" y="5439120"/>
              <a:ext cx="1460500" cy="1255713"/>
              <a:chOff x="3948" y="3452"/>
              <a:chExt cx="920" cy="791"/>
            </a:xfrm>
          </p:grpSpPr>
          <p:sp>
            <p:nvSpPr>
              <p:cNvPr id="14375" name="Rectangle 27"/>
              <p:cNvSpPr>
                <a:spLocks noChangeArrowheads="1"/>
              </p:cNvSpPr>
              <p:nvPr/>
            </p:nvSpPr>
            <p:spPr bwMode="auto">
              <a:xfrm>
                <a:off x="3948" y="3452"/>
                <a:ext cx="920" cy="791"/>
              </a:xfrm>
              <a:prstGeom prst="rect">
                <a:avLst/>
              </a:prstGeom>
              <a:solidFill>
                <a:srgbClr val="C0C0C0"/>
              </a:solidFill>
              <a:ln w="9525" algn="ctr">
                <a:solidFill>
                  <a:srgbClr val="000000"/>
                </a:solidFill>
                <a:miter lim="800000"/>
                <a:headEnd/>
                <a:tailEnd/>
              </a:ln>
            </p:spPr>
            <p:txBody>
              <a:bodyPr wrap="none" anchor="ctr"/>
              <a:lstStyle/>
              <a:p>
                <a:endParaRPr lang="en-US"/>
              </a:p>
            </p:txBody>
          </p:sp>
          <p:sp>
            <p:nvSpPr>
              <p:cNvPr id="14376" name="WordArt 28"/>
              <p:cNvSpPr>
                <a:spLocks noChangeArrowheads="1" noChangeShapeType="1" noTextEdit="1"/>
              </p:cNvSpPr>
              <p:nvPr/>
            </p:nvSpPr>
            <p:spPr bwMode="auto">
              <a:xfrm rot="5400000">
                <a:off x="4473" y="3793"/>
                <a:ext cx="620" cy="89"/>
              </a:xfrm>
              <a:prstGeom prst="rect">
                <a:avLst/>
              </a:prstGeom>
            </p:spPr>
            <p:txBody>
              <a:bodyPr vert="wordArtVert" wrap="none" fromWordArt="1">
                <a:prstTxWarp prst="textPlain">
                  <a:avLst>
                    <a:gd name="adj" fmla="val 50000"/>
                  </a:avLst>
                </a:prstTxWarp>
              </a:bodyPr>
              <a:lstStyle/>
              <a:p>
                <a:pPr algn="ctr" fontAlgn="auto">
                  <a:buNone/>
                </a:pPr>
                <a:r>
                  <a:rPr lang="en-US" kern="10" dirty="0" smtClean="0">
                    <a:ln w="12700">
                      <a:noFill/>
                      <a:round/>
                      <a:headEnd/>
                      <a:tailEnd/>
                    </a:ln>
                    <a:solidFill>
                      <a:srgbClr val="660066"/>
                    </a:solidFill>
                    <a:latin typeface="+mn-lt"/>
                    <a:ea typeface="+mn-lt"/>
                    <a:cs typeface="+mn-lt"/>
                  </a:rPr>
                  <a:t>Physical</a:t>
                </a:r>
                <a:endParaRPr lang="en-US" kern="10" dirty="0">
                  <a:ln w="12700">
                    <a:noFill/>
                    <a:round/>
                    <a:headEnd/>
                    <a:tailEnd/>
                  </a:ln>
                  <a:solidFill>
                    <a:srgbClr val="660066"/>
                  </a:solidFill>
                  <a:latin typeface="+mn-lt"/>
                  <a:ea typeface="+mn-lt"/>
                  <a:cs typeface="+mn-lt"/>
                </a:endParaRPr>
              </a:p>
            </p:txBody>
          </p:sp>
          <p:sp>
            <p:nvSpPr>
              <p:cNvPr id="14377" name="Rectangle 29"/>
              <p:cNvSpPr>
                <a:spLocks noChangeArrowheads="1"/>
              </p:cNvSpPr>
              <p:nvPr/>
            </p:nvSpPr>
            <p:spPr bwMode="auto">
              <a:xfrm>
                <a:off x="4087" y="3527"/>
                <a:ext cx="559" cy="283"/>
              </a:xfrm>
              <a:prstGeom prst="rect">
                <a:avLst/>
              </a:prstGeom>
              <a:solidFill>
                <a:srgbClr val="DDDDDD"/>
              </a:solidFill>
              <a:ln w="9525" algn="ctr">
                <a:noFill/>
                <a:miter lim="800000"/>
                <a:headEnd/>
                <a:tailEnd/>
              </a:ln>
            </p:spPr>
            <p:txBody>
              <a:bodyPr wrap="none" anchor="ctr"/>
              <a:lstStyle/>
              <a:p>
                <a:endParaRPr lang="en-US"/>
              </a:p>
            </p:txBody>
          </p:sp>
          <p:sp>
            <p:nvSpPr>
              <p:cNvPr id="14378" name="Rectangle 30"/>
              <p:cNvSpPr>
                <a:spLocks noChangeArrowheads="1"/>
              </p:cNvSpPr>
              <p:nvPr/>
            </p:nvSpPr>
            <p:spPr bwMode="auto">
              <a:xfrm>
                <a:off x="4086" y="3914"/>
                <a:ext cx="559" cy="283"/>
              </a:xfrm>
              <a:prstGeom prst="rect">
                <a:avLst/>
              </a:prstGeom>
              <a:solidFill>
                <a:srgbClr val="DDDDDD"/>
              </a:solidFill>
              <a:ln w="9525" algn="ctr">
                <a:noFill/>
                <a:miter lim="800000"/>
                <a:headEnd/>
                <a:tailEnd/>
              </a:ln>
            </p:spPr>
            <p:txBody>
              <a:bodyPr wrap="none" anchor="ctr"/>
              <a:lstStyle/>
              <a:p>
                <a:endParaRPr lang="en-US"/>
              </a:p>
            </p:txBody>
          </p:sp>
          <p:sp>
            <p:nvSpPr>
              <p:cNvPr id="14379" name="WordArt 31"/>
              <p:cNvSpPr>
                <a:spLocks noChangeArrowheads="1" noChangeShapeType="1" noTextEdit="1"/>
              </p:cNvSpPr>
              <p:nvPr/>
            </p:nvSpPr>
            <p:spPr bwMode="auto">
              <a:xfrm>
                <a:off x="4206" y="3585"/>
                <a:ext cx="290" cy="156"/>
              </a:xfrm>
              <a:prstGeom prst="rect">
                <a:avLst/>
              </a:prstGeom>
            </p:spPr>
            <p:txBody>
              <a:bodyPr wrap="none" fromWordArt="1">
                <a:prstTxWarp prst="textPlain">
                  <a:avLst>
                    <a:gd name="adj" fmla="val 50000"/>
                  </a:avLst>
                </a:prstTxWarp>
              </a:bodyPr>
              <a:lstStyle/>
              <a:p>
                <a:pPr algn="ctr">
                  <a:buNone/>
                </a:pPr>
                <a:r>
                  <a:rPr lang="en-US" sz="1800" kern="10" dirty="0">
                    <a:ln w="12700">
                      <a:noFill/>
                      <a:round/>
                      <a:headEnd/>
                      <a:tailEnd/>
                    </a:ln>
                    <a:solidFill>
                      <a:srgbClr val="660066"/>
                    </a:solidFill>
                    <a:latin typeface="+mn-lt"/>
                    <a:ea typeface="+mn-lt"/>
                    <a:cs typeface="+mn-lt"/>
                  </a:rPr>
                  <a:t>Place &amp;</a:t>
                </a:r>
              </a:p>
              <a:p>
                <a:pPr algn="ctr">
                  <a:buNone/>
                </a:pPr>
                <a:r>
                  <a:rPr lang="en-US" sz="1800" kern="10" dirty="0">
                    <a:ln w="12700">
                      <a:noFill/>
                      <a:round/>
                      <a:headEnd/>
                      <a:tailEnd/>
                    </a:ln>
                    <a:solidFill>
                      <a:srgbClr val="660066"/>
                    </a:solidFill>
                    <a:latin typeface="+mn-lt"/>
                    <a:ea typeface="+mn-lt"/>
                    <a:cs typeface="+mn-lt"/>
                  </a:rPr>
                  <a:t>Route</a:t>
                </a:r>
              </a:p>
            </p:txBody>
          </p:sp>
          <p:sp>
            <p:nvSpPr>
              <p:cNvPr id="14380" name="WordArt 32"/>
              <p:cNvSpPr>
                <a:spLocks noChangeArrowheads="1" noChangeShapeType="1" noTextEdit="1"/>
              </p:cNvSpPr>
              <p:nvPr/>
            </p:nvSpPr>
            <p:spPr bwMode="auto">
              <a:xfrm>
                <a:off x="4186" y="3997"/>
                <a:ext cx="342" cy="126"/>
              </a:xfrm>
              <a:prstGeom prst="rect">
                <a:avLst/>
              </a:prstGeom>
            </p:spPr>
            <p:txBody>
              <a:bodyPr wrap="none" fromWordArt="1">
                <a:prstTxWarp prst="textPlain">
                  <a:avLst>
                    <a:gd name="adj" fmla="val 50000"/>
                  </a:avLst>
                </a:prstTxWarp>
              </a:bodyPr>
              <a:lstStyle/>
              <a:p>
                <a:pPr algn="ctr">
                  <a:buNone/>
                </a:pPr>
                <a:r>
                  <a:rPr lang="en-US" sz="1800" kern="10" dirty="0" err="1">
                    <a:ln w="12700">
                      <a:noFill/>
                      <a:round/>
                      <a:headEnd/>
                      <a:tailEnd/>
                    </a:ln>
                    <a:solidFill>
                      <a:srgbClr val="660066"/>
                    </a:solidFill>
                    <a:latin typeface="+mn-lt"/>
                    <a:ea typeface="+mn-lt"/>
                    <a:cs typeface="+mn-lt"/>
                  </a:rPr>
                  <a:t>Tapeout</a:t>
                </a:r>
                <a:endParaRPr lang="en-US" sz="1800" kern="10" dirty="0">
                  <a:ln w="12700">
                    <a:noFill/>
                    <a:round/>
                    <a:headEnd/>
                    <a:tailEnd/>
                  </a:ln>
                  <a:solidFill>
                    <a:srgbClr val="660066"/>
                  </a:solidFill>
                  <a:latin typeface="+mn-lt"/>
                  <a:ea typeface="+mn-lt"/>
                  <a:cs typeface="+mn-lt"/>
                </a:endParaRPr>
              </a:p>
            </p:txBody>
          </p:sp>
          <p:sp>
            <p:nvSpPr>
              <p:cNvPr id="14381" name="Line 33"/>
              <p:cNvSpPr>
                <a:spLocks noChangeShapeType="1"/>
              </p:cNvSpPr>
              <p:nvPr/>
            </p:nvSpPr>
            <p:spPr bwMode="auto">
              <a:xfrm>
                <a:off x="4354" y="3809"/>
                <a:ext cx="0" cy="93"/>
              </a:xfrm>
              <a:prstGeom prst="line">
                <a:avLst/>
              </a:prstGeom>
              <a:noFill/>
              <a:ln w="9525">
                <a:solidFill>
                  <a:srgbClr val="000000"/>
                </a:solidFill>
                <a:round/>
                <a:headEnd/>
                <a:tailEnd type="triangle" w="med" len="med"/>
              </a:ln>
            </p:spPr>
            <p:txBody>
              <a:bodyPr wrap="none" anchor="ctr"/>
              <a:lstStyle/>
              <a:p>
                <a:endParaRPr lang="en-US"/>
              </a:p>
            </p:txBody>
          </p:sp>
        </p:grpSp>
        <p:cxnSp>
          <p:nvCxnSpPr>
            <p:cNvPr id="14367" name="AutoShape 34"/>
            <p:cNvCxnSpPr>
              <a:cxnSpLocks noChangeShapeType="1"/>
              <a:endCxn id="14375" idx="0"/>
            </p:cNvCxnSpPr>
            <p:nvPr/>
          </p:nvCxnSpPr>
          <p:spPr bwMode="auto">
            <a:xfrm flipH="1">
              <a:off x="6521629" y="5148607"/>
              <a:ext cx="650875" cy="290513"/>
            </a:xfrm>
            <a:prstGeom prst="straightConnector1">
              <a:avLst/>
            </a:prstGeom>
            <a:noFill/>
            <a:ln w="9525">
              <a:solidFill>
                <a:schemeClr val="tx1"/>
              </a:solidFill>
              <a:round/>
              <a:headEnd/>
              <a:tailEnd type="triangle" w="med" len="med"/>
            </a:ln>
          </p:spPr>
        </p:cxnSp>
        <p:sp>
          <p:nvSpPr>
            <p:cNvPr id="14368" name="Rectangle 35"/>
            <p:cNvSpPr>
              <a:spLocks noChangeArrowheads="1"/>
            </p:cNvSpPr>
            <p:nvPr/>
          </p:nvSpPr>
          <p:spPr bwMode="auto">
            <a:xfrm>
              <a:off x="7496354" y="5439120"/>
              <a:ext cx="1460500" cy="760413"/>
            </a:xfrm>
            <a:prstGeom prst="rect">
              <a:avLst/>
            </a:prstGeom>
            <a:solidFill>
              <a:srgbClr val="C0C0C0"/>
            </a:solidFill>
            <a:ln w="9525" algn="ctr">
              <a:solidFill>
                <a:srgbClr val="000000"/>
              </a:solidFill>
              <a:miter lim="800000"/>
              <a:headEnd/>
              <a:tailEnd/>
            </a:ln>
          </p:spPr>
          <p:txBody>
            <a:bodyPr wrap="none" anchor="ctr"/>
            <a:lstStyle/>
            <a:p>
              <a:endParaRPr lang="en-US"/>
            </a:p>
          </p:txBody>
        </p:sp>
        <p:sp>
          <p:nvSpPr>
            <p:cNvPr id="14369" name="Text Box 36"/>
            <p:cNvSpPr txBox="1">
              <a:spLocks noChangeArrowheads="1"/>
            </p:cNvSpPr>
            <p:nvPr/>
          </p:nvSpPr>
          <p:spPr bwMode="auto">
            <a:xfrm>
              <a:off x="7737654" y="5648670"/>
              <a:ext cx="852488" cy="366713"/>
            </a:xfrm>
            <a:prstGeom prst="rect">
              <a:avLst/>
            </a:prstGeom>
            <a:solidFill>
              <a:srgbClr val="DDDDDD"/>
            </a:solidFill>
            <a:ln w="9525">
              <a:noFill/>
              <a:miter lim="800000"/>
              <a:headEnd/>
              <a:tailEnd/>
            </a:ln>
          </p:spPr>
          <p:txBody>
            <a:bodyPr wrap="none" lIns="91429" tIns="45714" rIns="91429" bIns="45714">
              <a:spAutoFit/>
            </a:bodyPr>
            <a:lstStyle/>
            <a:p>
              <a:pPr>
                <a:buFont typeface="Wingdings" pitchFamily="-96" charset="2"/>
                <a:buNone/>
              </a:pPr>
              <a:r>
                <a:rPr lang="en-US">
                  <a:solidFill>
                    <a:schemeClr val="tx2"/>
                  </a:solidFill>
                </a:rPr>
                <a:t>FPGA</a:t>
              </a:r>
            </a:p>
          </p:txBody>
        </p:sp>
        <p:cxnSp>
          <p:nvCxnSpPr>
            <p:cNvPr id="14370" name="AutoShape 37"/>
            <p:cNvCxnSpPr>
              <a:cxnSpLocks noChangeShapeType="1"/>
              <a:stCxn id="14356" idx="2"/>
              <a:endCxn id="14368" idx="0"/>
            </p:cNvCxnSpPr>
            <p:nvPr/>
          </p:nvCxnSpPr>
          <p:spPr bwMode="auto">
            <a:xfrm>
              <a:off x="7161392" y="5147020"/>
              <a:ext cx="1065213" cy="292100"/>
            </a:xfrm>
            <a:prstGeom prst="straightConnector1">
              <a:avLst/>
            </a:prstGeom>
            <a:noFill/>
            <a:ln w="9525">
              <a:solidFill>
                <a:schemeClr val="tx1"/>
              </a:solidFill>
              <a:round/>
              <a:headEnd/>
              <a:tailEnd type="triangle" w="med" len="med"/>
            </a:ln>
          </p:spPr>
        </p:cxnSp>
        <p:grpSp>
          <p:nvGrpSpPr>
            <p:cNvPr id="14371" name="Group 38"/>
            <p:cNvGrpSpPr>
              <a:grpSpLocks/>
            </p:cNvGrpSpPr>
            <p:nvPr/>
          </p:nvGrpSpPr>
          <p:grpSpPr bwMode="auto">
            <a:xfrm>
              <a:off x="3438525" y="5143501"/>
              <a:ext cx="3257550" cy="1357313"/>
              <a:chOff x="2130" y="3240"/>
              <a:chExt cx="2052" cy="855"/>
            </a:xfrm>
          </p:grpSpPr>
          <p:sp>
            <p:nvSpPr>
              <p:cNvPr id="1409063" name="Cloud"/>
              <p:cNvSpPr>
                <a:spLocks noChangeAspect="1" noEditPoints="1" noChangeArrowheads="1"/>
              </p:cNvSpPr>
              <p:nvPr/>
            </p:nvSpPr>
            <p:spPr bwMode="auto">
              <a:xfrm>
                <a:off x="2251" y="3417"/>
                <a:ext cx="1257" cy="67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DDDDDD"/>
              </a:solidFill>
              <a:ln w="9525">
                <a:solidFill>
                  <a:srgbClr val="FF0000"/>
                </a:solidFill>
                <a:miter lim="800000"/>
                <a:headEnd/>
                <a:tailEnd/>
              </a:ln>
              <a:effectLst>
                <a:outerShdw dist="107763" dir="2700000" algn="ctr" rotWithShape="0">
                  <a:srgbClr val="808080"/>
                </a:outerShdw>
              </a:effectLst>
            </p:spPr>
            <p:txBody>
              <a:bodyPr lIns="91429" tIns="45714" rIns="91429" bIns="45714"/>
              <a:lstStyle/>
              <a:p>
                <a:pPr algn="ctr">
                  <a:buFont typeface="Wingdings" pitchFamily="2" charset="2"/>
                  <a:buNone/>
                  <a:defRPr/>
                </a:pPr>
                <a:r>
                  <a:rPr lang="en-US" sz="1600" dirty="0">
                    <a:solidFill>
                      <a:schemeClr val="tx2"/>
                    </a:solidFill>
                    <a:latin typeface="Verdana" pitchFamily="34" charset="0"/>
                  </a:rPr>
                  <a:t>Power estimation tool</a:t>
                </a:r>
              </a:p>
            </p:txBody>
          </p:sp>
          <p:sp>
            <p:nvSpPr>
              <p:cNvPr id="14373" name="Line 40"/>
              <p:cNvSpPr>
                <a:spLocks noChangeShapeType="1"/>
              </p:cNvSpPr>
              <p:nvPr/>
            </p:nvSpPr>
            <p:spPr bwMode="auto">
              <a:xfrm>
                <a:off x="2130" y="3252"/>
                <a:ext cx="324" cy="246"/>
              </a:xfrm>
              <a:prstGeom prst="line">
                <a:avLst/>
              </a:prstGeom>
              <a:noFill/>
              <a:ln w="9525">
                <a:solidFill>
                  <a:srgbClr val="FF0000"/>
                </a:solidFill>
                <a:round/>
                <a:headEnd/>
                <a:tailEnd type="triangle" w="med" len="med"/>
              </a:ln>
            </p:spPr>
            <p:txBody>
              <a:bodyPr/>
              <a:lstStyle/>
              <a:p>
                <a:endParaRPr lang="en-US"/>
              </a:p>
            </p:txBody>
          </p:sp>
          <p:sp>
            <p:nvSpPr>
              <p:cNvPr id="14374" name="Line 41"/>
              <p:cNvSpPr>
                <a:spLocks noChangeShapeType="1"/>
              </p:cNvSpPr>
              <p:nvPr/>
            </p:nvSpPr>
            <p:spPr bwMode="auto">
              <a:xfrm flipH="1">
                <a:off x="3324" y="3240"/>
                <a:ext cx="858" cy="252"/>
              </a:xfrm>
              <a:prstGeom prst="line">
                <a:avLst/>
              </a:prstGeom>
              <a:noFill/>
              <a:ln w="9525">
                <a:solidFill>
                  <a:srgbClr val="FF0000"/>
                </a:solidFill>
                <a:round/>
                <a:headEnd/>
                <a:tailEnd type="triangle" w="med" len="med"/>
              </a:ln>
            </p:spPr>
            <p:txBody>
              <a:bodyPr/>
              <a:lstStyle/>
              <a:p>
                <a:endParaRPr lang="en-US"/>
              </a:p>
            </p:txBody>
          </p:sp>
        </p:grpSp>
      </p:grpSp>
      <p:sp>
        <p:nvSpPr>
          <p:cNvPr id="49" name="Freeform 43"/>
          <p:cNvSpPr>
            <a:spLocks/>
          </p:cNvSpPr>
          <p:nvPr/>
        </p:nvSpPr>
        <p:spPr bwMode="auto">
          <a:xfrm>
            <a:off x="4605516" y="1303398"/>
            <a:ext cx="3670300" cy="5491162"/>
          </a:xfrm>
          <a:custGeom>
            <a:avLst/>
            <a:gdLst>
              <a:gd name="T0" fmla="*/ 0 w 2312"/>
              <a:gd name="T1" fmla="*/ 0 h 3459"/>
              <a:gd name="T2" fmla="*/ 287337 w 2312"/>
              <a:gd name="T3" fmla="*/ 1006475 h 3459"/>
              <a:gd name="T4" fmla="*/ 912813 w 2312"/>
              <a:gd name="T5" fmla="*/ 1898650 h 3459"/>
              <a:gd name="T6" fmla="*/ 2087562 w 2312"/>
              <a:gd name="T7" fmla="*/ 2352675 h 3459"/>
              <a:gd name="T8" fmla="*/ 2971800 w 2312"/>
              <a:gd name="T9" fmla="*/ 4038600 h 3459"/>
              <a:gd name="T10" fmla="*/ 3670300 w 2312"/>
              <a:gd name="T11" fmla="*/ 5491162 h 3459"/>
              <a:gd name="T12" fmla="*/ 0 60000 65536"/>
              <a:gd name="T13" fmla="*/ 0 60000 65536"/>
              <a:gd name="T14" fmla="*/ 0 60000 65536"/>
              <a:gd name="T15" fmla="*/ 0 60000 65536"/>
              <a:gd name="T16" fmla="*/ 0 60000 65536"/>
              <a:gd name="T17" fmla="*/ 0 60000 65536"/>
              <a:gd name="T18" fmla="*/ 0 w 2312"/>
              <a:gd name="T19" fmla="*/ 0 h 3459"/>
              <a:gd name="T20" fmla="*/ 2312 w 2312"/>
              <a:gd name="T21" fmla="*/ 3459 h 3459"/>
            </a:gdLst>
            <a:ahLst/>
            <a:cxnLst>
              <a:cxn ang="T12">
                <a:pos x="T0" y="T1"/>
              </a:cxn>
              <a:cxn ang="T13">
                <a:pos x="T2" y="T3"/>
              </a:cxn>
              <a:cxn ang="T14">
                <a:pos x="T4" y="T5"/>
              </a:cxn>
              <a:cxn ang="T15">
                <a:pos x="T6" y="T7"/>
              </a:cxn>
              <a:cxn ang="T16">
                <a:pos x="T8" y="T9"/>
              </a:cxn>
              <a:cxn ang="T17">
                <a:pos x="T10" y="T11"/>
              </a:cxn>
            </a:cxnLst>
            <a:rect l="T18" t="T19" r="T20" b="T21"/>
            <a:pathLst>
              <a:path w="2312" h="3459">
                <a:moveTo>
                  <a:pt x="0" y="0"/>
                </a:moveTo>
                <a:cubicBezTo>
                  <a:pt x="30" y="106"/>
                  <a:pt x="85" y="435"/>
                  <a:pt x="181" y="634"/>
                </a:cubicBezTo>
                <a:cubicBezTo>
                  <a:pt x="277" y="833"/>
                  <a:pt x="386" y="1055"/>
                  <a:pt x="575" y="1196"/>
                </a:cubicBezTo>
                <a:cubicBezTo>
                  <a:pt x="764" y="1337"/>
                  <a:pt x="1099" y="1257"/>
                  <a:pt x="1315" y="1482"/>
                </a:cubicBezTo>
                <a:cubicBezTo>
                  <a:pt x="1531" y="1707"/>
                  <a:pt x="1706" y="2215"/>
                  <a:pt x="1872" y="2544"/>
                </a:cubicBezTo>
                <a:cubicBezTo>
                  <a:pt x="2038" y="2873"/>
                  <a:pt x="2220" y="3269"/>
                  <a:pt x="2312" y="3459"/>
                </a:cubicBezTo>
              </a:path>
            </a:pathLst>
          </a:custGeom>
          <a:noFill/>
          <a:ln w="57150" cap="flat" cmpd="sng">
            <a:solidFill>
              <a:srgbClr val="FF0000"/>
            </a:solidFill>
            <a:prstDash val="solid"/>
            <a:round/>
            <a:headEnd type="none" w="med" len="med"/>
            <a:tailEnd type="triangle" w="med" len="med"/>
          </a:ln>
        </p:spPr>
        <p:txBody>
          <a:bodyPr/>
          <a:lstStyle/>
          <a:p>
            <a:endParaRPr lang="en-US"/>
          </a:p>
        </p:txBody>
      </p:sp>
      <p:sp>
        <p:nvSpPr>
          <p:cNvPr id="50" name="Freeform 46"/>
          <p:cNvSpPr>
            <a:spLocks/>
          </p:cNvSpPr>
          <p:nvPr/>
        </p:nvSpPr>
        <p:spPr bwMode="auto">
          <a:xfrm>
            <a:off x="1843088" y="1328739"/>
            <a:ext cx="2619375" cy="2774950"/>
          </a:xfrm>
          <a:custGeom>
            <a:avLst/>
            <a:gdLst>
              <a:gd name="T0" fmla="*/ 2619375 w 1650"/>
              <a:gd name="T1" fmla="*/ 0 h 1748"/>
              <a:gd name="T2" fmla="*/ 1951038 w 1650"/>
              <a:gd name="T3" fmla="*/ 869950 h 1748"/>
              <a:gd name="T4" fmla="*/ 581025 w 1650"/>
              <a:gd name="T5" fmla="*/ 1479550 h 1748"/>
              <a:gd name="T6" fmla="*/ 93662 w 1650"/>
              <a:gd name="T7" fmla="*/ 2089150 h 1748"/>
              <a:gd name="T8" fmla="*/ 23812 w 1650"/>
              <a:gd name="T9" fmla="*/ 2774950 h 1748"/>
              <a:gd name="T10" fmla="*/ 0 60000 65536"/>
              <a:gd name="T11" fmla="*/ 0 60000 65536"/>
              <a:gd name="T12" fmla="*/ 0 60000 65536"/>
              <a:gd name="T13" fmla="*/ 0 60000 65536"/>
              <a:gd name="T14" fmla="*/ 0 60000 65536"/>
              <a:gd name="T15" fmla="*/ 0 w 1650"/>
              <a:gd name="T16" fmla="*/ 0 h 1748"/>
              <a:gd name="T17" fmla="*/ 1650 w 1650"/>
              <a:gd name="T18" fmla="*/ 1748 h 1748"/>
            </a:gdLst>
            <a:ahLst/>
            <a:cxnLst>
              <a:cxn ang="T10">
                <a:pos x="T0" y="T1"/>
              </a:cxn>
              <a:cxn ang="T11">
                <a:pos x="T2" y="T3"/>
              </a:cxn>
              <a:cxn ang="T12">
                <a:pos x="T4" y="T5"/>
              </a:cxn>
              <a:cxn ang="T13">
                <a:pos x="T6" y="T7"/>
              </a:cxn>
              <a:cxn ang="T14">
                <a:pos x="T8" y="T9"/>
              </a:cxn>
            </a:cxnLst>
            <a:rect l="T15" t="T16" r="T17" b="T18"/>
            <a:pathLst>
              <a:path w="1650" h="1748">
                <a:moveTo>
                  <a:pt x="1650" y="0"/>
                </a:moveTo>
                <a:cubicBezTo>
                  <a:pt x="1580" y="91"/>
                  <a:pt x="1443" y="393"/>
                  <a:pt x="1229" y="548"/>
                </a:cubicBezTo>
                <a:cubicBezTo>
                  <a:pt x="1015" y="703"/>
                  <a:pt x="561" y="804"/>
                  <a:pt x="366" y="932"/>
                </a:cubicBezTo>
                <a:cubicBezTo>
                  <a:pt x="171" y="1060"/>
                  <a:pt x="117" y="1180"/>
                  <a:pt x="59" y="1316"/>
                </a:cubicBezTo>
                <a:cubicBezTo>
                  <a:pt x="0" y="1452"/>
                  <a:pt x="7" y="1600"/>
                  <a:pt x="15" y="1748"/>
                </a:cubicBezTo>
              </a:path>
            </a:pathLst>
          </a:custGeom>
          <a:noFill/>
          <a:ln w="57150" cap="flat" cmpd="sng">
            <a:solidFill>
              <a:srgbClr val="FF0000"/>
            </a:solidFill>
            <a:prstDash val="solid"/>
            <a:round/>
            <a:headEnd type="none" w="med" len="med"/>
            <a:tailEnd type="triangle" w="med" len="med"/>
          </a:ln>
        </p:spPr>
        <p:txBody>
          <a:bodyPr/>
          <a:lstStyle/>
          <a:p>
            <a:endParaRPr lang="en-US"/>
          </a:p>
        </p:txBody>
      </p:sp>
      <p:sp>
        <p:nvSpPr>
          <p:cNvPr id="51" name="Freeform 47"/>
          <p:cNvSpPr>
            <a:spLocks/>
          </p:cNvSpPr>
          <p:nvPr/>
        </p:nvSpPr>
        <p:spPr bwMode="auto">
          <a:xfrm>
            <a:off x="4912519" y="3219794"/>
            <a:ext cx="2062162" cy="3476625"/>
          </a:xfrm>
          <a:custGeom>
            <a:avLst/>
            <a:gdLst>
              <a:gd name="T0" fmla="*/ 277812 w 1299"/>
              <a:gd name="T1" fmla="*/ 0 h 2190"/>
              <a:gd name="T2" fmla="*/ 225425 w 1299"/>
              <a:gd name="T3" fmla="*/ 1106487 h 2190"/>
              <a:gd name="T4" fmla="*/ 1631950 w 1299"/>
              <a:gd name="T5" fmla="*/ 1508125 h 2190"/>
              <a:gd name="T6" fmla="*/ 1995487 w 1299"/>
              <a:gd name="T7" fmla="*/ 2257425 h 2190"/>
              <a:gd name="T8" fmla="*/ 1233487 w 1299"/>
              <a:gd name="T9" fmla="*/ 3476625 h 2190"/>
              <a:gd name="T10" fmla="*/ 0 60000 65536"/>
              <a:gd name="T11" fmla="*/ 0 60000 65536"/>
              <a:gd name="T12" fmla="*/ 0 60000 65536"/>
              <a:gd name="T13" fmla="*/ 0 60000 65536"/>
              <a:gd name="T14" fmla="*/ 0 60000 65536"/>
              <a:gd name="T15" fmla="*/ 0 w 1299"/>
              <a:gd name="T16" fmla="*/ 0 h 2190"/>
              <a:gd name="T17" fmla="*/ 1299 w 1299"/>
              <a:gd name="T18" fmla="*/ 2190 h 2190"/>
            </a:gdLst>
            <a:ahLst/>
            <a:cxnLst>
              <a:cxn ang="T10">
                <a:pos x="T0" y="T1"/>
              </a:cxn>
              <a:cxn ang="T11">
                <a:pos x="T2" y="T3"/>
              </a:cxn>
              <a:cxn ang="T12">
                <a:pos x="T4" y="T5"/>
              </a:cxn>
              <a:cxn ang="T13">
                <a:pos x="T6" y="T7"/>
              </a:cxn>
              <a:cxn ang="T14">
                <a:pos x="T8" y="T9"/>
              </a:cxn>
            </a:cxnLst>
            <a:rect l="T15" t="T16" r="T17" b="T18"/>
            <a:pathLst>
              <a:path w="1299" h="2190">
                <a:moveTo>
                  <a:pt x="175" y="0"/>
                </a:moveTo>
                <a:cubicBezTo>
                  <a:pt x="169" y="116"/>
                  <a:pt x="0" y="539"/>
                  <a:pt x="142" y="697"/>
                </a:cubicBezTo>
                <a:cubicBezTo>
                  <a:pt x="284" y="855"/>
                  <a:pt x="842" y="829"/>
                  <a:pt x="1028" y="950"/>
                </a:cubicBezTo>
                <a:cubicBezTo>
                  <a:pt x="1214" y="1071"/>
                  <a:pt x="1299" y="1215"/>
                  <a:pt x="1257" y="1422"/>
                </a:cubicBezTo>
                <a:cubicBezTo>
                  <a:pt x="1215" y="1629"/>
                  <a:pt x="989" y="1910"/>
                  <a:pt x="777" y="2190"/>
                </a:cubicBezTo>
              </a:path>
            </a:pathLst>
          </a:custGeom>
          <a:noFill/>
          <a:ln w="57150" cap="flat" cmpd="sng">
            <a:solidFill>
              <a:schemeClr val="tx2"/>
            </a:solidFill>
            <a:prstDash val="solid"/>
            <a:round/>
            <a:headEnd type="none" w="med" len="med"/>
            <a:tailEnd type="triangle" w="med" len="med"/>
          </a:ln>
        </p:spPr>
        <p:txBody>
          <a:bodyPr/>
          <a:lstStyle/>
          <a:p>
            <a:endParaRPr lang="en-US"/>
          </a:p>
        </p:txBody>
      </p:sp>
      <p:sp>
        <p:nvSpPr>
          <p:cNvPr id="52" name="Text Box 44"/>
          <p:cNvSpPr txBox="1">
            <a:spLocks noChangeArrowheads="1"/>
          </p:cNvSpPr>
          <p:nvPr/>
        </p:nvSpPr>
        <p:spPr bwMode="auto">
          <a:xfrm>
            <a:off x="5943600" y="1371600"/>
            <a:ext cx="3048000" cy="366713"/>
          </a:xfrm>
          <a:prstGeom prst="rect">
            <a:avLst/>
          </a:prstGeom>
          <a:noFill/>
          <a:ln w="9525">
            <a:noFill/>
            <a:miter lim="800000"/>
            <a:headEnd/>
            <a:tailEnd/>
          </a:ln>
        </p:spPr>
        <p:txBody>
          <a:bodyPr>
            <a:spAutoFit/>
          </a:bodyPr>
          <a:lstStyle/>
          <a:p>
            <a:pPr>
              <a:spcBef>
                <a:spcPct val="20000"/>
              </a:spcBef>
              <a:buClr>
                <a:schemeClr val="tx1"/>
              </a:buClr>
              <a:buSzPct val="60000"/>
              <a:buFont typeface="Wingdings" pitchFamily="-96" charset="2"/>
              <a:buNone/>
            </a:pPr>
            <a:r>
              <a:rPr lang="en-US" dirty="0" smtClean="0">
                <a:solidFill>
                  <a:srgbClr val="FF0000"/>
                </a:solidFill>
              </a:rPr>
              <a:t>1. Simulate</a:t>
            </a:r>
            <a:endParaRPr lang="en-US" dirty="0">
              <a:solidFill>
                <a:srgbClr val="FF0000"/>
              </a:solidFill>
            </a:endParaRPr>
          </a:p>
        </p:txBody>
      </p:sp>
      <p:sp>
        <p:nvSpPr>
          <p:cNvPr id="53" name="Text Box 48"/>
          <p:cNvSpPr txBox="1">
            <a:spLocks noChangeArrowheads="1"/>
          </p:cNvSpPr>
          <p:nvPr/>
        </p:nvSpPr>
        <p:spPr bwMode="auto">
          <a:xfrm>
            <a:off x="5943600" y="1905000"/>
            <a:ext cx="3048000" cy="366713"/>
          </a:xfrm>
          <a:prstGeom prst="rect">
            <a:avLst/>
          </a:prstGeom>
          <a:noFill/>
          <a:ln w="9525">
            <a:noFill/>
            <a:miter lim="800000"/>
            <a:headEnd/>
            <a:tailEnd/>
          </a:ln>
        </p:spPr>
        <p:txBody>
          <a:bodyPr>
            <a:spAutoFit/>
          </a:bodyPr>
          <a:lstStyle/>
          <a:p>
            <a:pPr>
              <a:spcBef>
                <a:spcPct val="20000"/>
              </a:spcBef>
              <a:buClr>
                <a:schemeClr val="tx1"/>
              </a:buClr>
              <a:buSzPct val="60000"/>
              <a:buFont typeface="Wingdings" pitchFamily="-96" charset="2"/>
              <a:buNone/>
            </a:pPr>
            <a:r>
              <a:rPr lang="en-US" dirty="0" smtClean="0">
                <a:solidFill>
                  <a:srgbClr val="FF0000"/>
                </a:solidFill>
              </a:rPr>
              <a:t>2. Run </a:t>
            </a:r>
            <a:r>
              <a:rPr lang="en-US" dirty="0">
                <a:solidFill>
                  <a:srgbClr val="FF0000"/>
                </a:solidFill>
              </a:rPr>
              <a:t>on FPGAs</a:t>
            </a:r>
          </a:p>
        </p:txBody>
      </p:sp>
      <p:sp>
        <p:nvSpPr>
          <p:cNvPr id="54" name="Text Box 49"/>
          <p:cNvSpPr txBox="1">
            <a:spLocks noChangeArrowheads="1"/>
          </p:cNvSpPr>
          <p:nvPr/>
        </p:nvSpPr>
        <p:spPr bwMode="auto">
          <a:xfrm>
            <a:off x="5943600" y="2438400"/>
            <a:ext cx="3048000" cy="369332"/>
          </a:xfrm>
          <a:prstGeom prst="rect">
            <a:avLst/>
          </a:prstGeom>
          <a:noFill/>
          <a:ln w="9525">
            <a:noFill/>
            <a:miter lim="800000"/>
            <a:headEnd/>
            <a:tailEnd/>
          </a:ln>
        </p:spPr>
        <p:txBody>
          <a:bodyPr>
            <a:spAutoFit/>
          </a:bodyPr>
          <a:lstStyle/>
          <a:p>
            <a:pPr>
              <a:spcBef>
                <a:spcPct val="20000"/>
              </a:spcBef>
              <a:buClr>
                <a:schemeClr val="tx1"/>
              </a:buClr>
              <a:buSzPct val="60000"/>
              <a:buFont typeface="Wingdings" pitchFamily="-96" charset="2"/>
              <a:buNone/>
            </a:pPr>
            <a:r>
              <a:rPr lang="en-US" dirty="0" smtClean="0">
                <a:solidFill>
                  <a:schemeClr val="tx2"/>
                </a:solidFill>
              </a:rPr>
              <a:t>3. Produce an ASIC</a:t>
            </a:r>
            <a:endParaRPr lang="en-US" dirty="0">
              <a:solidFill>
                <a:schemeClr val="tx2"/>
              </a:solidFill>
            </a:endParaRPr>
          </a:p>
        </p:txBody>
      </p:sp>
      <p:sp>
        <p:nvSpPr>
          <p:cNvPr id="55" name="Date Placeholder 54"/>
          <p:cNvSpPr>
            <a:spLocks noGrp="1"/>
          </p:cNvSpPr>
          <p:nvPr>
            <p:ph type="dt" sz="half" idx="10"/>
          </p:nvPr>
        </p:nvSpPr>
        <p:spPr/>
        <p:txBody>
          <a:bodyPr/>
          <a:lstStyle/>
          <a:p>
            <a:pPr>
              <a:defRPr/>
            </a:pPr>
            <a:r>
              <a:rPr lang="en-US" smtClean="0"/>
              <a:t>February 7, 2011</a:t>
            </a:r>
            <a:endParaRPr lang="en-US" dirty="0"/>
          </a:p>
        </p:txBody>
      </p:sp>
      <p:sp>
        <p:nvSpPr>
          <p:cNvPr id="56" name="Footer Placeholder 55"/>
          <p:cNvSpPr>
            <a:spLocks noGrp="1"/>
          </p:cNvSpPr>
          <p:nvPr>
            <p:ph type="ftr" sz="quarter" idx="12"/>
          </p:nvPr>
        </p:nvSpPr>
        <p:spPr/>
        <p:txBody>
          <a:bodyPr/>
          <a:lstStyle/>
          <a:p>
            <a:pPr>
              <a:defRPr/>
            </a:pPr>
            <a:r>
              <a:rPr lang="en-US" smtClean="0"/>
              <a:t>http://csg.csail.mit.edu/6.375</a:t>
            </a:r>
            <a:endParaRPr lang="en-US" dirty="0"/>
          </a:p>
        </p:txBody>
      </p:sp>
      <p:sp>
        <p:nvSpPr>
          <p:cNvPr id="57" name="Slide Number Placeholder 56"/>
          <p:cNvSpPr>
            <a:spLocks noGrp="1"/>
          </p:cNvSpPr>
          <p:nvPr>
            <p:ph type="sldNum" sz="quarter" idx="11"/>
          </p:nvPr>
        </p:nvSpPr>
        <p:spPr/>
        <p:txBody>
          <a:bodyPr/>
          <a:lstStyle/>
          <a:p>
            <a:pPr>
              <a:defRPr/>
            </a:pPr>
            <a:r>
              <a:rPr lang="en-US" smtClean="0"/>
              <a:t>L02-</a:t>
            </a:r>
            <a:fld id="{EC0A9AF3-268B-496B-8C8B-87FFEF969083}" type="slidenum">
              <a:rPr lang="en-US" smtClean="0"/>
              <a:pPr>
                <a:defRPr/>
              </a:pPr>
              <a:t>12</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wipe(up)">
                                      <p:cBhvr>
                                        <p:cTn id="7" dur="2000"/>
                                        <p:tgtEl>
                                          <p:spTgt spid="50"/>
                                        </p:tgtEl>
                                      </p:cBhvr>
                                    </p:animEffect>
                                  </p:childTnLst>
                                </p:cTn>
                              </p:par>
                              <p:par>
                                <p:cTn id="8" presetID="1" presetClass="entr" presetSubtype="0" fill="hold" grpId="0" nodeType="withEffect">
                                  <p:stCondLst>
                                    <p:cond delay="0"/>
                                  </p:stCondLst>
                                  <p:childTnLst>
                                    <p:set>
                                      <p:cBhvr>
                                        <p:cTn id="9" dur="1" fill="hold">
                                          <p:stCondLst>
                                            <p:cond delay="0"/>
                                          </p:stCondLst>
                                        </p:cTn>
                                        <p:tgtEl>
                                          <p:spTgt spid="52"/>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49"/>
                                        </p:tgtEl>
                                        <p:attrNameLst>
                                          <p:attrName>style.visibility</p:attrName>
                                        </p:attrNameLst>
                                      </p:cBhvr>
                                      <p:to>
                                        <p:strVal val="visible"/>
                                      </p:to>
                                    </p:set>
                                    <p:animEffect transition="in" filter="wipe(up)">
                                      <p:cBhvr>
                                        <p:cTn id="14" dur="2000"/>
                                        <p:tgtEl>
                                          <p:spTgt spid="49"/>
                                        </p:tgtEl>
                                      </p:cBhvr>
                                    </p:animEffect>
                                  </p:childTnLst>
                                </p:cTn>
                              </p:par>
                              <p:par>
                                <p:cTn id="15" presetID="1" presetClass="entr" presetSubtype="0" fill="hold" grpId="0" nodeType="withEffect">
                                  <p:stCondLst>
                                    <p:cond delay="0"/>
                                  </p:stCondLst>
                                  <p:childTnLst>
                                    <p:set>
                                      <p:cBhvr>
                                        <p:cTn id="16" dur="1" fill="hold">
                                          <p:stCondLst>
                                            <p:cond delay="0"/>
                                          </p:stCondLst>
                                        </p:cTn>
                                        <p:tgtEl>
                                          <p:spTgt spid="5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51"/>
                                        </p:tgtEl>
                                        <p:attrNameLst>
                                          <p:attrName>style.visibility</p:attrName>
                                        </p:attrNameLst>
                                      </p:cBhvr>
                                      <p:to>
                                        <p:strVal val="visible"/>
                                      </p:to>
                                    </p:set>
                                    <p:animEffect transition="in" filter="wipe(up)">
                                      <p:cBhvr>
                                        <p:cTn id="21" dur="1000"/>
                                        <p:tgtEl>
                                          <p:spTgt spid="51"/>
                                        </p:tgtEl>
                                      </p:cBhvr>
                                    </p:animEffect>
                                  </p:childTnLst>
                                </p:cTn>
                              </p:par>
                              <p:par>
                                <p:cTn id="22" presetID="1" presetClass="entr" presetSubtype="0" fill="hold" grpId="0" nodeType="withEffect">
                                  <p:stCondLst>
                                    <p:cond delay="0"/>
                                  </p:stCondLst>
                                  <p:childTnLst>
                                    <p:set>
                                      <p:cBhvr>
                                        <p:cTn id="23"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0" grpId="0" animBg="1"/>
      <p:bldP spid="51" grpId="0" animBg="1"/>
      <p:bldP spid="52" grpId="0"/>
      <p:bldP spid="53" grpId="0"/>
      <p:bldP spid="5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Generated Verilog RTL: </a:t>
            </a:r>
            <a:r>
              <a:rPr lang="en-US" sz="3200" smtClean="0"/>
              <a:t>GCD</a:t>
            </a:r>
          </a:p>
        </p:txBody>
      </p:sp>
      <p:sp>
        <p:nvSpPr>
          <p:cNvPr id="15363" name="Content Placeholder 6" descr="Rectangle: Click to edit Master text styles&#10;Second level&#10;Third level&#10;Fourth level&#10;Fifth level"/>
          <p:cNvSpPr>
            <a:spLocks noGrp="1"/>
          </p:cNvSpPr>
          <p:nvPr>
            <p:ph idx="1"/>
          </p:nvPr>
        </p:nvSpPr>
        <p:spPr/>
        <p:txBody>
          <a:bodyPr/>
          <a:lstStyle/>
          <a:p>
            <a:pPr eaLnBrk="1" hangingPunct="1"/>
            <a:endParaRPr lang="en-US" smtClean="0"/>
          </a:p>
        </p:txBody>
      </p:sp>
      <p:sp>
        <p:nvSpPr>
          <p:cNvPr id="15364" name="Text Box 3"/>
          <p:cNvSpPr txBox="1">
            <a:spLocks noChangeArrowheads="1"/>
          </p:cNvSpPr>
          <p:nvPr/>
        </p:nvSpPr>
        <p:spPr bwMode="auto">
          <a:xfrm>
            <a:off x="590550" y="1533525"/>
            <a:ext cx="8129588" cy="473710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sz="1600" b="1">
                <a:solidFill>
                  <a:schemeClr val="tx2"/>
                </a:solidFill>
                <a:latin typeface="Courier New" pitchFamily="49" charset="0"/>
              </a:rPr>
              <a:t>module</a:t>
            </a:r>
            <a:r>
              <a:rPr lang="en-US" sz="1600" b="1">
                <a:latin typeface="Courier New" pitchFamily="49" charset="0"/>
              </a:rPr>
              <a:t> mkGCD(CLK,RST_N,start_a,start_b,EN_start,RDY_start,</a:t>
            </a:r>
          </a:p>
          <a:p>
            <a:pPr>
              <a:lnSpc>
                <a:spcPct val="100000"/>
              </a:lnSpc>
              <a:spcBef>
                <a:spcPct val="0"/>
              </a:spcBef>
              <a:buClrTx/>
              <a:buSzTx/>
              <a:buFontTx/>
              <a:buNone/>
            </a:pPr>
            <a:r>
              <a:rPr lang="en-US" sz="1600" b="1">
                <a:latin typeface="Courier New" pitchFamily="49" charset="0"/>
              </a:rPr>
              <a:t>	      result,RDY_result);</a:t>
            </a:r>
          </a:p>
          <a:p>
            <a:pPr>
              <a:lnSpc>
                <a:spcPct val="100000"/>
              </a:lnSpc>
              <a:spcBef>
                <a:spcPct val="0"/>
              </a:spcBef>
              <a:buClrTx/>
              <a:buSzTx/>
              <a:buFontTx/>
              <a:buNone/>
            </a:pPr>
            <a:r>
              <a:rPr lang="en-US" sz="1600" b="1">
                <a:latin typeface="Courier New" pitchFamily="49" charset="0"/>
              </a:rPr>
              <a:t>  </a:t>
            </a:r>
            <a:r>
              <a:rPr lang="en-US" sz="1600" b="1">
                <a:solidFill>
                  <a:schemeClr val="tx2"/>
                </a:solidFill>
                <a:latin typeface="Courier New" pitchFamily="49" charset="0"/>
              </a:rPr>
              <a:t>input</a:t>
            </a:r>
            <a:r>
              <a:rPr lang="en-US" sz="1600" b="1">
                <a:latin typeface="Courier New" pitchFamily="49" charset="0"/>
              </a:rPr>
              <a:t>  CLK; </a:t>
            </a:r>
            <a:r>
              <a:rPr lang="en-US" sz="1600" b="1">
                <a:solidFill>
                  <a:schemeClr val="tx2"/>
                </a:solidFill>
                <a:latin typeface="Courier New" pitchFamily="49" charset="0"/>
              </a:rPr>
              <a:t>input</a:t>
            </a:r>
            <a:r>
              <a:rPr lang="en-US" sz="1600" b="1">
                <a:latin typeface="Courier New" pitchFamily="49" charset="0"/>
              </a:rPr>
              <a:t>  RST_N;</a:t>
            </a:r>
          </a:p>
          <a:p>
            <a:pPr>
              <a:lnSpc>
                <a:spcPct val="100000"/>
              </a:lnSpc>
              <a:spcBef>
                <a:spcPct val="0"/>
              </a:spcBef>
              <a:buClrTx/>
              <a:buSzTx/>
              <a:buFontTx/>
              <a:buNone/>
            </a:pPr>
            <a:r>
              <a:rPr lang="en-US" sz="1600" b="1">
                <a:solidFill>
                  <a:srgbClr val="FF0000"/>
                </a:solidFill>
                <a:latin typeface="Courier New" pitchFamily="49" charset="0"/>
              </a:rPr>
              <a:t>// action method start</a:t>
            </a:r>
          </a:p>
          <a:p>
            <a:pPr>
              <a:lnSpc>
                <a:spcPct val="100000"/>
              </a:lnSpc>
              <a:spcBef>
                <a:spcPct val="0"/>
              </a:spcBef>
              <a:buClrTx/>
              <a:buSzTx/>
              <a:buFontTx/>
              <a:buNone/>
            </a:pPr>
            <a:r>
              <a:rPr lang="en-US" sz="1600" b="1">
                <a:latin typeface="Courier New" pitchFamily="49" charset="0"/>
              </a:rPr>
              <a:t>  </a:t>
            </a:r>
            <a:r>
              <a:rPr lang="en-US" sz="1600" b="1">
                <a:solidFill>
                  <a:schemeClr val="tx2"/>
                </a:solidFill>
                <a:latin typeface="Courier New" pitchFamily="49" charset="0"/>
              </a:rPr>
              <a:t>input</a:t>
            </a:r>
            <a:r>
              <a:rPr lang="en-US" sz="1600" b="1">
                <a:latin typeface="Courier New" pitchFamily="49" charset="0"/>
              </a:rPr>
              <a:t> [31 : 0] start_a; </a:t>
            </a:r>
            <a:r>
              <a:rPr lang="en-US" sz="1600" b="1">
                <a:solidFill>
                  <a:schemeClr val="tx2"/>
                </a:solidFill>
                <a:latin typeface="Courier New" pitchFamily="49" charset="0"/>
              </a:rPr>
              <a:t>input</a:t>
            </a:r>
            <a:r>
              <a:rPr lang="en-US" sz="1600" b="1">
                <a:latin typeface="Courier New" pitchFamily="49" charset="0"/>
              </a:rPr>
              <a:t> [31 : 0] start_b; </a:t>
            </a:r>
            <a:r>
              <a:rPr lang="en-US" sz="1600" b="1">
                <a:solidFill>
                  <a:schemeClr val="tx2"/>
                </a:solidFill>
                <a:latin typeface="Courier New" pitchFamily="49" charset="0"/>
              </a:rPr>
              <a:t>input</a:t>
            </a:r>
            <a:r>
              <a:rPr lang="en-US" sz="1600" b="1">
                <a:latin typeface="Courier New" pitchFamily="49" charset="0"/>
              </a:rPr>
              <a:t> EN_start;</a:t>
            </a:r>
          </a:p>
          <a:p>
            <a:pPr>
              <a:lnSpc>
                <a:spcPct val="100000"/>
              </a:lnSpc>
              <a:spcBef>
                <a:spcPct val="0"/>
              </a:spcBef>
              <a:buClrTx/>
              <a:buSzTx/>
              <a:buFontTx/>
              <a:buNone/>
            </a:pPr>
            <a:r>
              <a:rPr lang="en-US" sz="1600" b="1">
                <a:latin typeface="Courier New" pitchFamily="49" charset="0"/>
              </a:rPr>
              <a:t>  </a:t>
            </a:r>
            <a:r>
              <a:rPr lang="en-US" sz="1600" b="1">
                <a:solidFill>
                  <a:schemeClr val="tx2"/>
                </a:solidFill>
                <a:latin typeface="Courier New" pitchFamily="49" charset="0"/>
              </a:rPr>
              <a:t>output</a:t>
            </a:r>
            <a:r>
              <a:rPr lang="en-US" sz="1600" b="1">
                <a:latin typeface="Courier New" pitchFamily="49" charset="0"/>
              </a:rPr>
              <a:t> RDY_start;</a:t>
            </a:r>
          </a:p>
          <a:p>
            <a:pPr>
              <a:lnSpc>
                <a:spcPct val="100000"/>
              </a:lnSpc>
              <a:spcBef>
                <a:spcPct val="0"/>
              </a:spcBef>
              <a:buClrTx/>
              <a:buSzTx/>
              <a:buFontTx/>
              <a:buNone/>
            </a:pPr>
            <a:r>
              <a:rPr lang="en-US" sz="1600" b="1">
                <a:solidFill>
                  <a:srgbClr val="FF0000"/>
                </a:solidFill>
                <a:latin typeface="Courier New" pitchFamily="49" charset="0"/>
              </a:rPr>
              <a:t>// value method result</a:t>
            </a:r>
          </a:p>
          <a:p>
            <a:pPr>
              <a:lnSpc>
                <a:spcPct val="100000"/>
              </a:lnSpc>
              <a:spcBef>
                <a:spcPct val="0"/>
              </a:spcBef>
              <a:buClrTx/>
              <a:buSzTx/>
              <a:buFontTx/>
              <a:buNone/>
            </a:pPr>
            <a:r>
              <a:rPr lang="en-US" sz="1600" b="1">
                <a:latin typeface="Courier New" pitchFamily="49" charset="0"/>
              </a:rPr>
              <a:t>  </a:t>
            </a:r>
            <a:r>
              <a:rPr lang="en-US" sz="1600" b="1">
                <a:solidFill>
                  <a:schemeClr val="tx2"/>
                </a:solidFill>
                <a:latin typeface="Courier New" pitchFamily="49" charset="0"/>
              </a:rPr>
              <a:t>output</a:t>
            </a:r>
            <a:r>
              <a:rPr lang="en-US" sz="1600" b="1">
                <a:latin typeface="Courier New" pitchFamily="49" charset="0"/>
              </a:rPr>
              <a:t> [31 : 0] result; </a:t>
            </a:r>
            <a:r>
              <a:rPr lang="en-US" sz="1600" b="1">
                <a:solidFill>
                  <a:schemeClr val="tx2"/>
                </a:solidFill>
                <a:latin typeface="Courier New" pitchFamily="49" charset="0"/>
              </a:rPr>
              <a:t>output</a:t>
            </a:r>
            <a:r>
              <a:rPr lang="en-US" sz="1600" b="1">
                <a:latin typeface="Courier New" pitchFamily="49" charset="0"/>
              </a:rPr>
              <a:t> RDY_result;</a:t>
            </a:r>
          </a:p>
          <a:p>
            <a:pPr>
              <a:lnSpc>
                <a:spcPct val="100000"/>
              </a:lnSpc>
              <a:spcBef>
                <a:spcPct val="0"/>
              </a:spcBef>
              <a:buClrTx/>
              <a:buSzTx/>
              <a:buFontTx/>
              <a:buNone/>
            </a:pPr>
            <a:r>
              <a:rPr lang="en-US" sz="1600" b="1">
                <a:solidFill>
                  <a:srgbClr val="FF0000"/>
                </a:solidFill>
                <a:latin typeface="Courier New" pitchFamily="49" charset="0"/>
              </a:rPr>
              <a:t>// register x and y</a:t>
            </a:r>
          </a:p>
          <a:p>
            <a:pPr>
              <a:lnSpc>
                <a:spcPct val="100000"/>
              </a:lnSpc>
              <a:spcBef>
                <a:spcPct val="0"/>
              </a:spcBef>
              <a:buClrTx/>
              <a:buSzTx/>
              <a:buFontTx/>
              <a:buNone/>
            </a:pPr>
            <a:r>
              <a:rPr lang="en-US" sz="1600" b="1">
                <a:latin typeface="Courier New" pitchFamily="49" charset="0"/>
              </a:rPr>
              <a:t>  </a:t>
            </a:r>
            <a:r>
              <a:rPr lang="en-US" sz="1600" b="1">
                <a:solidFill>
                  <a:schemeClr val="tx2"/>
                </a:solidFill>
                <a:latin typeface="Courier New" pitchFamily="49" charset="0"/>
              </a:rPr>
              <a:t>reg</a:t>
            </a:r>
            <a:r>
              <a:rPr lang="en-US" sz="1600" b="1">
                <a:latin typeface="Courier New" pitchFamily="49" charset="0"/>
              </a:rPr>
              <a:t> [31 : 0] x;</a:t>
            </a:r>
          </a:p>
          <a:p>
            <a:pPr>
              <a:lnSpc>
                <a:spcPct val="100000"/>
              </a:lnSpc>
              <a:spcBef>
                <a:spcPct val="0"/>
              </a:spcBef>
              <a:buClrTx/>
              <a:buSzTx/>
              <a:buFontTx/>
              <a:buNone/>
            </a:pPr>
            <a:r>
              <a:rPr lang="es-ES" sz="1600" b="1">
                <a:latin typeface="Courier New" pitchFamily="49" charset="0"/>
              </a:rPr>
              <a:t>  </a:t>
            </a:r>
            <a:r>
              <a:rPr lang="es-ES" sz="1600" b="1">
                <a:solidFill>
                  <a:schemeClr val="tx2"/>
                </a:solidFill>
                <a:latin typeface="Courier New" pitchFamily="49" charset="0"/>
              </a:rPr>
              <a:t>wire</a:t>
            </a:r>
            <a:r>
              <a:rPr lang="es-ES" sz="1600" b="1">
                <a:latin typeface="Courier New" pitchFamily="49" charset="0"/>
              </a:rPr>
              <a:t> [31 : 0] x$D_IN; </a:t>
            </a:r>
            <a:r>
              <a:rPr lang="es-ES" sz="1600" b="1">
                <a:solidFill>
                  <a:schemeClr val="tx2"/>
                </a:solidFill>
                <a:latin typeface="Courier New" pitchFamily="49" charset="0"/>
              </a:rPr>
              <a:t>wire</a:t>
            </a:r>
            <a:r>
              <a:rPr lang="es-ES" sz="1600" b="1">
                <a:latin typeface="Courier New" pitchFamily="49" charset="0"/>
              </a:rPr>
              <a:t> x$EN;</a:t>
            </a:r>
          </a:p>
          <a:p>
            <a:pPr>
              <a:lnSpc>
                <a:spcPct val="100000"/>
              </a:lnSpc>
              <a:spcBef>
                <a:spcPct val="0"/>
              </a:spcBef>
              <a:buClrTx/>
              <a:buSzTx/>
              <a:buFontTx/>
              <a:buNone/>
            </a:pPr>
            <a:r>
              <a:rPr lang="es-ES" sz="1600" b="1">
                <a:latin typeface="Courier New" pitchFamily="49" charset="0"/>
              </a:rPr>
              <a:t>  </a:t>
            </a:r>
            <a:r>
              <a:rPr lang="es-ES" sz="1600" b="1">
                <a:solidFill>
                  <a:schemeClr val="tx2"/>
                </a:solidFill>
                <a:latin typeface="Courier New" pitchFamily="49" charset="0"/>
              </a:rPr>
              <a:t>reg</a:t>
            </a:r>
            <a:r>
              <a:rPr lang="es-ES" sz="1600" b="1">
                <a:latin typeface="Courier New" pitchFamily="49" charset="0"/>
              </a:rPr>
              <a:t> [31 : 0] y;</a:t>
            </a:r>
          </a:p>
          <a:p>
            <a:pPr>
              <a:lnSpc>
                <a:spcPct val="100000"/>
              </a:lnSpc>
              <a:spcBef>
                <a:spcPct val="0"/>
              </a:spcBef>
              <a:buClrTx/>
              <a:buSzTx/>
              <a:buFontTx/>
              <a:buNone/>
            </a:pPr>
            <a:r>
              <a:rPr lang="es-ES" sz="1600" b="1">
                <a:latin typeface="Courier New" pitchFamily="49" charset="0"/>
              </a:rPr>
              <a:t>  </a:t>
            </a:r>
            <a:r>
              <a:rPr lang="es-ES" sz="1600" b="1">
                <a:solidFill>
                  <a:schemeClr val="tx2"/>
                </a:solidFill>
                <a:latin typeface="Courier New" pitchFamily="49" charset="0"/>
              </a:rPr>
              <a:t>wire</a:t>
            </a:r>
            <a:r>
              <a:rPr lang="es-ES" sz="1600" b="1">
                <a:latin typeface="Courier New" pitchFamily="49" charset="0"/>
              </a:rPr>
              <a:t> [31 : 0] y$D_IN; </a:t>
            </a:r>
            <a:r>
              <a:rPr lang="es-ES" sz="1600" b="1">
                <a:solidFill>
                  <a:schemeClr val="tx2"/>
                </a:solidFill>
                <a:latin typeface="Courier New" pitchFamily="49" charset="0"/>
              </a:rPr>
              <a:t>wire</a:t>
            </a:r>
            <a:r>
              <a:rPr lang="es-ES" sz="1600" b="1">
                <a:latin typeface="Courier New" pitchFamily="49" charset="0"/>
              </a:rPr>
              <a:t> y$EN;</a:t>
            </a:r>
          </a:p>
          <a:p>
            <a:pPr>
              <a:lnSpc>
                <a:spcPct val="100000"/>
              </a:lnSpc>
              <a:spcBef>
                <a:spcPct val="0"/>
              </a:spcBef>
              <a:buClrTx/>
              <a:buSzTx/>
              <a:buFontTx/>
              <a:buNone/>
            </a:pPr>
            <a:r>
              <a:rPr lang="es-ES" sz="1600" b="1">
                <a:latin typeface="Courier New" pitchFamily="49" charset="0"/>
              </a:rPr>
              <a:t>...</a:t>
            </a:r>
          </a:p>
          <a:p>
            <a:pPr>
              <a:lnSpc>
                <a:spcPct val="100000"/>
              </a:lnSpc>
              <a:spcBef>
                <a:spcPct val="0"/>
              </a:spcBef>
              <a:buClrTx/>
              <a:buSzTx/>
              <a:buFontTx/>
              <a:buNone/>
            </a:pPr>
            <a:r>
              <a:rPr lang="en-US" sz="1600" b="1">
                <a:solidFill>
                  <a:srgbClr val="FF0000"/>
                </a:solidFill>
                <a:latin typeface="Courier New" pitchFamily="49" charset="0"/>
              </a:rPr>
              <a:t>// rule RL_subtract</a:t>
            </a:r>
          </a:p>
          <a:p>
            <a:pPr>
              <a:lnSpc>
                <a:spcPct val="100000"/>
              </a:lnSpc>
              <a:spcBef>
                <a:spcPct val="0"/>
              </a:spcBef>
              <a:buClrTx/>
              <a:buSzTx/>
              <a:buFontTx/>
              <a:buNone/>
            </a:pPr>
            <a:r>
              <a:rPr lang="en-US" sz="1600" b="1">
                <a:latin typeface="Courier New" pitchFamily="49" charset="0"/>
              </a:rPr>
              <a:t>  </a:t>
            </a:r>
            <a:r>
              <a:rPr lang="en-US" sz="1600" b="1">
                <a:solidFill>
                  <a:schemeClr val="tx2"/>
                </a:solidFill>
                <a:latin typeface="Courier New" pitchFamily="49" charset="0"/>
              </a:rPr>
              <a:t>assign</a:t>
            </a:r>
            <a:r>
              <a:rPr lang="en-US" sz="1600" b="1">
                <a:latin typeface="Courier New" pitchFamily="49" charset="0"/>
              </a:rPr>
              <a:t> WILL_FIRE_RL_subtract = x_SLE_y___d3 &amp;&amp; !y_EQ_0___d10 ;</a:t>
            </a:r>
          </a:p>
          <a:p>
            <a:pPr>
              <a:lnSpc>
                <a:spcPct val="100000"/>
              </a:lnSpc>
              <a:spcBef>
                <a:spcPct val="0"/>
              </a:spcBef>
              <a:buClrTx/>
              <a:buSzTx/>
              <a:buFontTx/>
              <a:buNone/>
            </a:pPr>
            <a:r>
              <a:rPr lang="en-US" sz="1600" b="1">
                <a:solidFill>
                  <a:srgbClr val="FF0000"/>
                </a:solidFill>
                <a:latin typeface="Courier New" pitchFamily="49" charset="0"/>
              </a:rPr>
              <a:t>// rule RL_swap</a:t>
            </a:r>
          </a:p>
          <a:p>
            <a:pPr>
              <a:lnSpc>
                <a:spcPct val="100000"/>
              </a:lnSpc>
              <a:spcBef>
                <a:spcPct val="0"/>
              </a:spcBef>
              <a:buClrTx/>
              <a:buSzTx/>
              <a:buFontTx/>
              <a:buNone/>
            </a:pPr>
            <a:r>
              <a:rPr lang="en-US" sz="1600" b="1">
                <a:latin typeface="Courier New" pitchFamily="49" charset="0"/>
              </a:rPr>
              <a:t>  </a:t>
            </a:r>
            <a:r>
              <a:rPr lang="en-US" sz="1600" b="1">
                <a:solidFill>
                  <a:schemeClr val="tx2"/>
                </a:solidFill>
                <a:latin typeface="Courier New" pitchFamily="49" charset="0"/>
              </a:rPr>
              <a:t>assign</a:t>
            </a:r>
            <a:r>
              <a:rPr lang="en-US" sz="1600" b="1">
                <a:latin typeface="Courier New" pitchFamily="49" charset="0"/>
              </a:rPr>
              <a:t> WILL_FIRE_RL_swap = !x_SLE_y___d3 &amp;&amp; !y_EQ_0___d10 ;</a:t>
            </a:r>
          </a:p>
          <a:p>
            <a:pPr>
              <a:lnSpc>
                <a:spcPct val="100000"/>
              </a:lnSpc>
              <a:spcBef>
                <a:spcPct val="0"/>
              </a:spcBef>
              <a:buClrTx/>
              <a:buSzTx/>
              <a:buFontTx/>
              <a:buNone/>
            </a:pPr>
            <a:r>
              <a:rPr lang="en-US" sz="1600" b="1">
                <a:latin typeface="Courier New" pitchFamily="49" charset="0"/>
              </a:rPr>
              <a:t>...</a:t>
            </a:r>
          </a:p>
        </p:txBody>
      </p:sp>
      <p:sp>
        <p:nvSpPr>
          <p:cNvPr id="11" name="Date Placeholder 10"/>
          <p:cNvSpPr>
            <a:spLocks noGrp="1"/>
          </p:cNvSpPr>
          <p:nvPr>
            <p:ph type="dt" sz="half" idx="10"/>
          </p:nvPr>
        </p:nvSpPr>
        <p:spPr/>
        <p:txBody>
          <a:bodyPr/>
          <a:lstStyle/>
          <a:p>
            <a:pPr>
              <a:defRPr/>
            </a:pPr>
            <a:r>
              <a:rPr lang="en-US" smtClean="0"/>
              <a:t>February 7, 2011</a:t>
            </a:r>
            <a:endParaRPr lang="en-US" dirty="0"/>
          </a:p>
        </p:txBody>
      </p:sp>
      <p:sp>
        <p:nvSpPr>
          <p:cNvPr id="12" name="Footer Placeholder 11"/>
          <p:cNvSpPr>
            <a:spLocks noGrp="1"/>
          </p:cNvSpPr>
          <p:nvPr>
            <p:ph type="ftr" sz="quarter" idx="12"/>
          </p:nvPr>
        </p:nvSpPr>
        <p:spPr/>
        <p:txBody>
          <a:bodyPr/>
          <a:lstStyle/>
          <a:p>
            <a:pPr>
              <a:defRPr/>
            </a:pPr>
            <a:r>
              <a:rPr lang="en-US" smtClean="0"/>
              <a:t>http://csg.csail.mit.edu/6.375</a:t>
            </a:r>
            <a:endParaRPr lang="en-US" dirty="0"/>
          </a:p>
        </p:txBody>
      </p:sp>
      <p:sp>
        <p:nvSpPr>
          <p:cNvPr id="13" name="Slide Number Placeholder 12"/>
          <p:cNvSpPr>
            <a:spLocks noGrp="1"/>
          </p:cNvSpPr>
          <p:nvPr>
            <p:ph type="sldNum" sz="quarter" idx="11"/>
          </p:nvPr>
        </p:nvSpPr>
        <p:spPr/>
        <p:txBody>
          <a:bodyPr/>
          <a:lstStyle/>
          <a:p>
            <a:pPr>
              <a:defRPr/>
            </a:pPr>
            <a:r>
              <a:rPr lang="en-US" smtClean="0"/>
              <a:t>L02-</a:t>
            </a:r>
            <a:fld id="{EC0A9AF3-268B-496B-8C8B-87FFEF969083}" type="slidenum">
              <a:rPr lang="en-US" smtClean="0"/>
              <a:pPr>
                <a:defRPr/>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Generated Hardware</a:t>
            </a:r>
          </a:p>
        </p:txBody>
      </p:sp>
      <p:grpSp>
        <p:nvGrpSpPr>
          <p:cNvPr id="2" name="Group 3"/>
          <p:cNvGrpSpPr>
            <a:grpSpLocks/>
          </p:cNvGrpSpPr>
          <p:nvPr/>
        </p:nvGrpSpPr>
        <p:grpSpPr bwMode="auto">
          <a:xfrm>
            <a:off x="3587750" y="1838325"/>
            <a:ext cx="4876800" cy="2324100"/>
            <a:chOff x="2272" y="1140"/>
            <a:chExt cx="3072" cy="1464"/>
          </a:xfrm>
        </p:grpSpPr>
        <p:sp>
          <p:nvSpPr>
            <p:cNvPr id="16461" name="Freeform 4"/>
            <p:cNvSpPr>
              <a:spLocks/>
            </p:cNvSpPr>
            <p:nvPr/>
          </p:nvSpPr>
          <p:spPr bwMode="auto">
            <a:xfrm>
              <a:off x="2272" y="1140"/>
              <a:ext cx="2456" cy="1464"/>
            </a:xfrm>
            <a:custGeom>
              <a:avLst/>
              <a:gdLst>
                <a:gd name="T0" fmla="*/ 1106 w 2456"/>
                <a:gd name="T1" fmla="*/ 54 h 1464"/>
                <a:gd name="T2" fmla="*/ 530 w 2456"/>
                <a:gd name="T3" fmla="*/ 48 h 1464"/>
                <a:gd name="T4" fmla="*/ 326 w 2456"/>
                <a:gd name="T5" fmla="*/ 72 h 1464"/>
                <a:gd name="T6" fmla="*/ 152 w 2456"/>
                <a:gd name="T7" fmla="*/ 198 h 1464"/>
                <a:gd name="T8" fmla="*/ 86 w 2456"/>
                <a:gd name="T9" fmla="*/ 306 h 1464"/>
                <a:gd name="T10" fmla="*/ 68 w 2456"/>
                <a:gd name="T11" fmla="*/ 348 h 1464"/>
                <a:gd name="T12" fmla="*/ 56 w 2456"/>
                <a:gd name="T13" fmla="*/ 384 h 1464"/>
                <a:gd name="T14" fmla="*/ 104 w 2456"/>
                <a:gd name="T15" fmla="*/ 768 h 1464"/>
                <a:gd name="T16" fmla="*/ 176 w 2456"/>
                <a:gd name="T17" fmla="*/ 810 h 1464"/>
                <a:gd name="T18" fmla="*/ 1004 w 2456"/>
                <a:gd name="T19" fmla="*/ 816 h 1464"/>
                <a:gd name="T20" fmla="*/ 1232 w 2456"/>
                <a:gd name="T21" fmla="*/ 834 h 1464"/>
                <a:gd name="T22" fmla="*/ 1274 w 2456"/>
                <a:gd name="T23" fmla="*/ 894 h 1464"/>
                <a:gd name="T24" fmla="*/ 1292 w 2456"/>
                <a:gd name="T25" fmla="*/ 972 h 1464"/>
                <a:gd name="T26" fmla="*/ 1310 w 2456"/>
                <a:gd name="T27" fmla="*/ 1026 h 1464"/>
                <a:gd name="T28" fmla="*/ 1322 w 2456"/>
                <a:gd name="T29" fmla="*/ 1062 h 1464"/>
                <a:gd name="T30" fmla="*/ 1790 w 2456"/>
                <a:gd name="T31" fmla="*/ 1422 h 1464"/>
                <a:gd name="T32" fmla="*/ 1994 w 2456"/>
                <a:gd name="T33" fmla="*/ 1464 h 1464"/>
                <a:gd name="T34" fmla="*/ 2222 w 2456"/>
                <a:gd name="T35" fmla="*/ 1446 h 1464"/>
                <a:gd name="T36" fmla="*/ 2282 w 2456"/>
                <a:gd name="T37" fmla="*/ 1410 h 1464"/>
                <a:gd name="T38" fmla="*/ 2432 w 2456"/>
                <a:gd name="T39" fmla="*/ 1188 h 1464"/>
                <a:gd name="T40" fmla="*/ 2456 w 2456"/>
                <a:gd name="T41" fmla="*/ 942 h 1464"/>
                <a:gd name="T42" fmla="*/ 2450 w 2456"/>
                <a:gd name="T43" fmla="*/ 756 h 1464"/>
                <a:gd name="T44" fmla="*/ 2018 w 2456"/>
                <a:gd name="T45" fmla="*/ 246 h 1464"/>
                <a:gd name="T46" fmla="*/ 1784 w 2456"/>
                <a:gd name="T47" fmla="*/ 96 h 1464"/>
                <a:gd name="T48" fmla="*/ 1736 w 2456"/>
                <a:gd name="T49" fmla="*/ 84 h 1464"/>
                <a:gd name="T50" fmla="*/ 1652 w 2456"/>
                <a:gd name="T51" fmla="*/ 72 h 1464"/>
                <a:gd name="T52" fmla="*/ 1502 w 2456"/>
                <a:gd name="T53" fmla="*/ 48 h 1464"/>
                <a:gd name="T54" fmla="*/ 1226 w 2456"/>
                <a:gd name="T55" fmla="*/ 132 h 1464"/>
                <a:gd name="T56" fmla="*/ 1154 w 2456"/>
                <a:gd name="T57" fmla="*/ 126 h 1464"/>
                <a:gd name="T58" fmla="*/ 1064 w 2456"/>
                <a:gd name="T59" fmla="*/ 90 h 1464"/>
                <a:gd name="T60" fmla="*/ 1004 w 2456"/>
                <a:gd name="T61" fmla="*/ 60 h 1464"/>
                <a:gd name="T62" fmla="*/ 926 w 2456"/>
                <a:gd name="T63" fmla="*/ 18 h 1464"/>
                <a:gd name="T64" fmla="*/ 884 w 2456"/>
                <a:gd name="T65" fmla="*/ 0 h 146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56"/>
                <a:gd name="T100" fmla="*/ 0 h 1464"/>
                <a:gd name="T101" fmla="*/ 2456 w 2456"/>
                <a:gd name="T102" fmla="*/ 1464 h 146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56" h="1464">
                  <a:moveTo>
                    <a:pt x="1106" y="54"/>
                  </a:moveTo>
                  <a:cubicBezTo>
                    <a:pt x="897" y="46"/>
                    <a:pt x="763" y="44"/>
                    <a:pt x="530" y="48"/>
                  </a:cubicBezTo>
                  <a:cubicBezTo>
                    <a:pt x="425" y="52"/>
                    <a:pt x="406" y="52"/>
                    <a:pt x="326" y="72"/>
                  </a:cubicBezTo>
                  <a:cubicBezTo>
                    <a:pt x="264" y="113"/>
                    <a:pt x="199" y="136"/>
                    <a:pt x="152" y="198"/>
                  </a:cubicBezTo>
                  <a:cubicBezTo>
                    <a:pt x="139" y="237"/>
                    <a:pt x="105" y="268"/>
                    <a:pt x="86" y="306"/>
                  </a:cubicBezTo>
                  <a:cubicBezTo>
                    <a:pt x="79" y="320"/>
                    <a:pt x="74" y="334"/>
                    <a:pt x="68" y="348"/>
                  </a:cubicBezTo>
                  <a:cubicBezTo>
                    <a:pt x="63" y="360"/>
                    <a:pt x="56" y="384"/>
                    <a:pt x="56" y="384"/>
                  </a:cubicBezTo>
                  <a:cubicBezTo>
                    <a:pt x="42" y="483"/>
                    <a:pt x="0" y="699"/>
                    <a:pt x="104" y="768"/>
                  </a:cubicBezTo>
                  <a:cubicBezTo>
                    <a:pt x="114" y="799"/>
                    <a:pt x="141" y="810"/>
                    <a:pt x="176" y="810"/>
                  </a:cubicBezTo>
                  <a:cubicBezTo>
                    <a:pt x="452" y="812"/>
                    <a:pt x="728" y="814"/>
                    <a:pt x="1004" y="816"/>
                  </a:cubicBezTo>
                  <a:cubicBezTo>
                    <a:pt x="1155" y="821"/>
                    <a:pt x="1143" y="812"/>
                    <a:pt x="1232" y="834"/>
                  </a:cubicBezTo>
                  <a:cubicBezTo>
                    <a:pt x="1246" y="856"/>
                    <a:pt x="1264" y="870"/>
                    <a:pt x="1274" y="894"/>
                  </a:cubicBezTo>
                  <a:cubicBezTo>
                    <a:pt x="1285" y="919"/>
                    <a:pt x="1284" y="946"/>
                    <a:pt x="1292" y="972"/>
                  </a:cubicBezTo>
                  <a:cubicBezTo>
                    <a:pt x="1297" y="990"/>
                    <a:pt x="1304" y="1008"/>
                    <a:pt x="1310" y="1026"/>
                  </a:cubicBezTo>
                  <a:cubicBezTo>
                    <a:pt x="1314" y="1038"/>
                    <a:pt x="1322" y="1062"/>
                    <a:pt x="1322" y="1062"/>
                  </a:cubicBezTo>
                  <a:cubicBezTo>
                    <a:pt x="1353" y="1280"/>
                    <a:pt x="1605" y="1377"/>
                    <a:pt x="1790" y="1422"/>
                  </a:cubicBezTo>
                  <a:cubicBezTo>
                    <a:pt x="1944" y="1459"/>
                    <a:pt x="1899" y="1452"/>
                    <a:pt x="1994" y="1464"/>
                  </a:cubicBezTo>
                  <a:cubicBezTo>
                    <a:pt x="2070" y="1458"/>
                    <a:pt x="2146" y="1455"/>
                    <a:pt x="2222" y="1446"/>
                  </a:cubicBezTo>
                  <a:cubicBezTo>
                    <a:pt x="2248" y="1443"/>
                    <a:pt x="2262" y="1424"/>
                    <a:pt x="2282" y="1410"/>
                  </a:cubicBezTo>
                  <a:cubicBezTo>
                    <a:pt x="2377" y="1341"/>
                    <a:pt x="2378" y="1283"/>
                    <a:pt x="2432" y="1188"/>
                  </a:cubicBezTo>
                  <a:cubicBezTo>
                    <a:pt x="2445" y="1107"/>
                    <a:pt x="2450" y="1024"/>
                    <a:pt x="2456" y="942"/>
                  </a:cubicBezTo>
                  <a:cubicBezTo>
                    <a:pt x="2454" y="880"/>
                    <a:pt x="2455" y="818"/>
                    <a:pt x="2450" y="756"/>
                  </a:cubicBezTo>
                  <a:cubicBezTo>
                    <a:pt x="2432" y="522"/>
                    <a:pt x="2187" y="368"/>
                    <a:pt x="2018" y="246"/>
                  </a:cubicBezTo>
                  <a:cubicBezTo>
                    <a:pt x="1954" y="200"/>
                    <a:pt x="1858" y="114"/>
                    <a:pt x="1784" y="96"/>
                  </a:cubicBezTo>
                  <a:cubicBezTo>
                    <a:pt x="1768" y="92"/>
                    <a:pt x="1752" y="86"/>
                    <a:pt x="1736" y="84"/>
                  </a:cubicBezTo>
                  <a:cubicBezTo>
                    <a:pt x="1708" y="80"/>
                    <a:pt x="1652" y="72"/>
                    <a:pt x="1652" y="72"/>
                  </a:cubicBezTo>
                  <a:cubicBezTo>
                    <a:pt x="1601" y="55"/>
                    <a:pt x="1556" y="52"/>
                    <a:pt x="1502" y="48"/>
                  </a:cubicBezTo>
                  <a:cubicBezTo>
                    <a:pt x="1405" y="57"/>
                    <a:pt x="1318" y="101"/>
                    <a:pt x="1226" y="132"/>
                  </a:cubicBezTo>
                  <a:cubicBezTo>
                    <a:pt x="1202" y="130"/>
                    <a:pt x="1178" y="129"/>
                    <a:pt x="1154" y="126"/>
                  </a:cubicBezTo>
                  <a:cubicBezTo>
                    <a:pt x="1122" y="122"/>
                    <a:pt x="1095" y="98"/>
                    <a:pt x="1064" y="90"/>
                  </a:cubicBezTo>
                  <a:cubicBezTo>
                    <a:pt x="1045" y="77"/>
                    <a:pt x="1026" y="67"/>
                    <a:pt x="1004" y="60"/>
                  </a:cubicBezTo>
                  <a:cubicBezTo>
                    <a:pt x="982" y="38"/>
                    <a:pt x="955" y="30"/>
                    <a:pt x="926" y="18"/>
                  </a:cubicBezTo>
                  <a:cubicBezTo>
                    <a:pt x="912" y="12"/>
                    <a:pt x="884" y="0"/>
                    <a:pt x="884" y="0"/>
                  </a:cubicBezTo>
                </a:path>
              </a:pathLst>
            </a:custGeom>
            <a:noFill/>
            <a:ln w="9525" cap="flat" cmpd="sng">
              <a:solidFill>
                <a:srgbClr val="FF0000"/>
              </a:solidFill>
              <a:prstDash val="solid"/>
              <a:round/>
              <a:headEnd/>
              <a:tailEnd/>
            </a:ln>
          </p:spPr>
          <p:txBody>
            <a:bodyPr/>
            <a:lstStyle/>
            <a:p>
              <a:endParaRPr lang="en-US"/>
            </a:p>
          </p:txBody>
        </p:sp>
        <p:sp>
          <p:nvSpPr>
            <p:cNvPr id="16462" name="Text Box 5"/>
            <p:cNvSpPr txBox="1">
              <a:spLocks noChangeArrowheads="1"/>
            </p:cNvSpPr>
            <p:nvPr/>
          </p:nvSpPr>
          <p:spPr bwMode="auto">
            <a:xfrm>
              <a:off x="4262" y="1881"/>
              <a:ext cx="1082" cy="179"/>
            </a:xfrm>
            <a:prstGeom prst="rect">
              <a:avLst/>
            </a:prstGeom>
            <a:noFill/>
            <a:ln w="9525">
              <a:noFill/>
              <a:miter lim="800000"/>
              <a:headEnd/>
              <a:tailEnd/>
            </a:ln>
          </p:spPr>
          <p:txBody>
            <a:bodyPr wrap="none">
              <a:spAutoFit/>
            </a:bodyPr>
            <a:lstStyle/>
            <a:p>
              <a:pPr>
                <a:buFont typeface="Wingdings" pitchFamily="-96" charset="2"/>
                <a:buNone/>
              </a:pPr>
              <a:r>
                <a:rPr lang="en-US" sz="1400"/>
                <a:t>next state values</a:t>
              </a:r>
            </a:p>
          </p:txBody>
        </p:sp>
      </p:grpSp>
      <p:grpSp>
        <p:nvGrpSpPr>
          <p:cNvPr id="3" name="Group 6"/>
          <p:cNvGrpSpPr>
            <a:grpSpLocks/>
          </p:cNvGrpSpPr>
          <p:nvPr/>
        </p:nvGrpSpPr>
        <p:grpSpPr bwMode="auto">
          <a:xfrm>
            <a:off x="3070225" y="3152775"/>
            <a:ext cx="2373313" cy="1409700"/>
            <a:chOff x="2006" y="1944"/>
            <a:chExt cx="1495" cy="888"/>
          </a:xfrm>
        </p:grpSpPr>
        <p:sp>
          <p:nvSpPr>
            <p:cNvPr id="16459" name="Freeform 7"/>
            <p:cNvSpPr>
              <a:spLocks/>
            </p:cNvSpPr>
            <p:nvPr/>
          </p:nvSpPr>
          <p:spPr bwMode="auto">
            <a:xfrm>
              <a:off x="2382" y="1944"/>
              <a:ext cx="1119" cy="888"/>
            </a:xfrm>
            <a:custGeom>
              <a:avLst/>
              <a:gdLst>
                <a:gd name="T0" fmla="*/ 18 w 1119"/>
                <a:gd name="T1" fmla="*/ 501 h 882"/>
                <a:gd name="T2" fmla="*/ 54 w 1119"/>
                <a:gd name="T3" fmla="*/ 405 h 882"/>
                <a:gd name="T4" fmla="*/ 138 w 1119"/>
                <a:gd name="T5" fmla="*/ 240 h 882"/>
                <a:gd name="T6" fmla="*/ 192 w 1119"/>
                <a:gd name="T7" fmla="*/ 171 h 882"/>
                <a:gd name="T8" fmla="*/ 396 w 1119"/>
                <a:gd name="T9" fmla="*/ 36 h 882"/>
                <a:gd name="T10" fmla="*/ 462 w 1119"/>
                <a:gd name="T11" fmla="*/ 12 h 882"/>
                <a:gd name="T12" fmla="*/ 522 w 1119"/>
                <a:gd name="T13" fmla="*/ 0 h 882"/>
                <a:gd name="T14" fmla="*/ 954 w 1119"/>
                <a:gd name="T15" fmla="*/ 6 h 882"/>
                <a:gd name="T16" fmla="*/ 1062 w 1119"/>
                <a:gd name="T17" fmla="*/ 60 h 882"/>
                <a:gd name="T18" fmla="*/ 1086 w 1119"/>
                <a:gd name="T19" fmla="*/ 117 h 882"/>
                <a:gd name="T20" fmla="*/ 1068 w 1119"/>
                <a:gd name="T21" fmla="*/ 600 h 882"/>
                <a:gd name="T22" fmla="*/ 978 w 1119"/>
                <a:gd name="T23" fmla="*/ 759 h 882"/>
                <a:gd name="T24" fmla="*/ 924 w 1119"/>
                <a:gd name="T25" fmla="*/ 807 h 882"/>
                <a:gd name="T26" fmla="*/ 240 w 1119"/>
                <a:gd name="T27" fmla="*/ 795 h 882"/>
                <a:gd name="T28" fmla="*/ 198 w 1119"/>
                <a:gd name="T29" fmla="*/ 777 h 882"/>
                <a:gd name="T30" fmla="*/ 60 w 1119"/>
                <a:gd name="T31" fmla="*/ 552 h 882"/>
                <a:gd name="T32" fmla="*/ 18 w 1119"/>
                <a:gd name="T33" fmla="*/ 471 h 882"/>
                <a:gd name="T34" fmla="*/ 6 w 1119"/>
                <a:gd name="T35" fmla="*/ 441 h 882"/>
                <a:gd name="T36" fmla="*/ 0 w 1119"/>
                <a:gd name="T37" fmla="*/ 417 h 88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119"/>
                <a:gd name="T58" fmla="*/ 0 h 882"/>
                <a:gd name="T59" fmla="*/ 1119 w 1119"/>
                <a:gd name="T60" fmla="*/ 882 h 88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119" h="882">
                  <a:moveTo>
                    <a:pt x="18" y="492"/>
                  </a:moveTo>
                  <a:cubicBezTo>
                    <a:pt x="24" y="457"/>
                    <a:pt x="34" y="426"/>
                    <a:pt x="54" y="396"/>
                  </a:cubicBezTo>
                  <a:cubicBezTo>
                    <a:pt x="70" y="333"/>
                    <a:pt x="102" y="288"/>
                    <a:pt x="138" y="234"/>
                  </a:cubicBezTo>
                  <a:cubicBezTo>
                    <a:pt x="147" y="199"/>
                    <a:pt x="166" y="191"/>
                    <a:pt x="192" y="168"/>
                  </a:cubicBezTo>
                  <a:cubicBezTo>
                    <a:pt x="255" y="110"/>
                    <a:pt x="316" y="68"/>
                    <a:pt x="396" y="36"/>
                  </a:cubicBezTo>
                  <a:cubicBezTo>
                    <a:pt x="438" y="19"/>
                    <a:pt x="416" y="27"/>
                    <a:pt x="462" y="12"/>
                  </a:cubicBezTo>
                  <a:cubicBezTo>
                    <a:pt x="481" y="6"/>
                    <a:pt x="522" y="0"/>
                    <a:pt x="522" y="0"/>
                  </a:cubicBezTo>
                  <a:cubicBezTo>
                    <a:pt x="666" y="2"/>
                    <a:pt x="810" y="2"/>
                    <a:pt x="954" y="6"/>
                  </a:cubicBezTo>
                  <a:cubicBezTo>
                    <a:pt x="991" y="7"/>
                    <a:pt x="1038" y="31"/>
                    <a:pt x="1062" y="60"/>
                  </a:cubicBezTo>
                  <a:cubicBezTo>
                    <a:pt x="1075" y="75"/>
                    <a:pt x="1086" y="114"/>
                    <a:pt x="1086" y="114"/>
                  </a:cubicBezTo>
                  <a:cubicBezTo>
                    <a:pt x="1106" y="272"/>
                    <a:pt x="1119" y="436"/>
                    <a:pt x="1068" y="588"/>
                  </a:cubicBezTo>
                  <a:cubicBezTo>
                    <a:pt x="1055" y="628"/>
                    <a:pt x="1005" y="711"/>
                    <a:pt x="978" y="744"/>
                  </a:cubicBezTo>
                  <a:cubicBezTo>
                    <a:pt x="963" y="763"/>
                    <a:pt x="924" y="792"/>
                    <a:pt x="924" y="792"/>
                  </a:cubicBezTo>
                  <a:cubicBezTo>
                    <a:pt x="696" y="790"/>
                    <a:pt x="444" y="882"/>
                    <a:pt x="240" y="780"/>
                  </a:cubicBezTo>
                  <a:cubicBezTo>
                    <a:pt x="199" y="759"/>
                    <a:pt x="248" y="774"/>
                    <a:pt x="198" y="762"/>
                  </a:cubicBezTo>
                  <a:cubicBezTo>
                    <a:pt x="135" y="699"/>
                    <a:pt x="103" y="615"/>
                    <a:pt x="60" y="540"/>
                  </a:cubicBezTo>
                  <a:cubicBezTo>
                    <a:pt x="45" y="514"/>
                    <a:pt x="32" y="488"/>
                    <a:pt x="18" y="462"/>
                  </a:cubicBezTo>
                  <a:cubicBezTo>
                    <a:pt x="13" y="453"/>
                    <a:pt x="9" y="442"/>
                    <a:pt x="6" y="432"/>
                  </a:cubicBezTo>
                  <a:cubicBezTo>
                    <a:pt x="3" y="424"/>
                    <a:pt x="0" y="408"/>
                    <a:pt x="0" y="408"/>
                  </a:cubicBezTo>
                </a:path>
              </a:pathLst>
            </a:custGeom>
            <a:noFill/>
            <a:ln w="9525" cap="flat" cmpd="sng">
              <a:solidFill>
                <a:srgbClr val="FF0000"/>
              </a:solidFill>
              <a:prstDash val="solid"/>
              <a:round/>
              <a:headEnd/>
              <a:tailEnd/>
            </a:ln>
          </p:spPr>
          <p:txBody>
            <a:bodyPr/>
            <a:lstStyle/>
            <a:p>
              <a:endParaRPr lang="en-US"/>
            </a:p>
          </p:txBody>
        </p:sp>
        <p:sp>
          <p:nvSpPr>
            <p:cNvPr id="16460" name="Text Box 8"/>
            <p:cNvSpPr txBox="1">
              <a:spLocks noChangeArrowheads="1"/>
            </p:cNvSpPr>
            <p:nvPr/>
          </p:nvSpPr>
          <p:spPr bwMode="auto">
            <a:xfrm>
              <a:off x="2006" y="2307"/>
              <a:ext cx="696" cy="179"/>
            </a:xfrm>
            <a:prstGeom prst="rect">
              <a:avLst/>
            </a:prstGeom>
            <a:noFill/>
            <a:ln w="9525">
              <a:noFill/>
              <a:miter lim="800000"/>
              <a:headEnd/>
              <a:tailEnd/>
            </a:ln>
          </p:spPr>
          <p:txBody>
            <a:bodyPr wrap="none">
              <a:spAutoFit/>
            </a:bodyPr>
            <a:lstStyle/>
            <a:p>
              <a:pPr>
                <a:buFont typeface="Wingdings" pitchFamily="-96" charset="2"/>
                <a:buNone/>
              </a:pPr>
              <a:r>
                <a:rPr lang="en-US" sz="1400"/>
                <a:t>predicates</a:t>
              </a:r>
            </a:p>
          </p:txBody>
        </p:sp>
      </p:grpSp>
      <p:grpSp>
        <p:nvGrpSpPr>
          <p:cNvPr id="4" name="Group 9"/>
          <p:cNvGrpSpPr>
            <a:grpSpLocks/>
          </p:cNvGrpSpPr>
          <p:nvPr/>
        </p:nvGrpSpPr>
        <p:grpSpPr bwMode="auto">
          <a:xfrm>
            <a:off x="3416300" y="2560638"/>
            <a:ext cx="2271713" cy="266700"/>
            <a:chOff x="2152" y="1613"/>
            <a:chExt cx="1431" cy="168"/>
          </a:xfrm>
        </p:grpSpPr>
        <p:grpSp>
          <p:nvGrpSpPr>
            <p:cNvPr id="16453" name="Group 10"/>
            <p:cNvGrpSpPr>
              <a:grpSpLocks/>
            </p:cNvGrpSpPr>
            <p:nvPr/>
          </p:nvGrpSpPr>
          <p:grpSpPr bwMode="auto">
            <a:xfrm>
              <a:off x="2152" y="1619"/>
              <a:ext cx="561" cy="162"/>
              <a:chOff x="2152" y="1619"/>
              <a:chExt cx="561" cy="162"/>
            </a:xfrm>
          </p:grpSpPr>
          <p:sp>
            <p:nvSpPr>
              <p:cNvPr id="16457" name="Line 11"/>
              <p:cNvSpPr>
                <a:spLocks noChangeAspect="1" noChangeShapeType="1"/>
              </p:cNvSpPr>
              <p:nvPr/>
            </p:nvSpPr>
            <p:spPr bwMode="auto">
              <a:xfrm rot="-5400000">
                <a:off x="2433" y="1477"/>
                <a:ext cx="0" cy="561"/>
              </a:xfrm>
              <a:prstGeom prst="line">
                <a:avLst/>
              </a:prstGeom>
              <a:noFill/>
              <a:ln w="9525">
                <a:solidFill>
                  <a:schemeClr val="tx1"/>
                </a:solidFill>
                <a:round/>
                <a:headEnd/>
                <a:tailEnd type="triangle" w="med" len="med"/>
              </a:ln>
            </p:spPr>
            <p:txBody>
              <a:bodyPr/>
              <a:lstStyle/>
              <a:p>
                <a:endParaRPr lang="en-US"/>
              </a:p>
            </p:txBody>
          </p:sp>
          <p:sp>
            <p:nvSpPr>
              <p:cNvPr id="16458" name="Text Box 12"/>
              <p:cNvSpPr txBox="1">
                <a:spLocks noChangeArrowheads="1"/>
              </p:cNvSpPr>
              <p:nvPr/>
            </p:nvSpPr>
            <p:spPr bwMode="auto">
              <a:xfrm>
                <a:off x="2156" y="1619"/>
                <a:ext cx="352" cy="162"/>
              </a:xfrm>
              <a:prstGeom prst="rect">
                <a:avLst/>
              </a:prstGeom>
              <a:noFill/>
              <a:ln w="9525">
                <a:noFill/>
                <a:miter lim="800000"/>
                <a:headEnd/>
                <a:tailEnd/>
              </a:ln>
            </p:spPr>
            <p:txBody>
              <a:bodyPr wrap="none">
                <a:spAutoFit/>
              </a:bodyPr>
              <a:lstStyle/>
              <a:p>
                <a:pPr>
                  <a:buFont typeface="Wingdings" pitchFamily="-96" charset="2"/>
                  <a:buNone/>
                </a:pPr>
                <a:r>
                  <a:rPr lang="en-US" sz="1200"/>
                  <a:t>x_en</a:t>
                </a:r>
              </a:p>
            </p:txBody>
          </p:sp>
        </p:grpSp>
        <p:grpSp>
          <p:nvGrpSpPr>
            <p:cNvPr id="16454" name="Group 13"/>
            <p:cNvGrpSpPr>
              <a:grpSpLocks/>
            </p:cNvGrpSpPr>
            <p:nvPr/>
          </p:nvGrpSpPr>
          <p:grpSpPr bwMode="auto">
            <a:xfrm>
              <a:off x="3172" y="1613"/>
              <a:ext cx="411" cy="162"/>
              <a:chOff x="3184" y="1613"/>
              <a:chExt cx="411" cy="162"/>
            </a:xfrm>
          </p:grpSpPr>
          <p:sp>
            <p:nvSpPr>
              <p:cNvPr id="16455" name="Line 14"/>
              <p:cNvSpPr>
                <a:spLocks noChangeAspect="1" noChangeShapeType="1"/>
              </p:cNvSpPr>
              <p:nvPr/>
            </p:nvSpPr>
            <p:spPr bwMode="auto">
              <a:xfrm rot="-5400000">
                <a:off x="3390" y="1546"/>
                <a:ext cx="0" cy="411"/>
              </a:xfrm>
              <a:prstGeom prst="line">
                <a:avLst/>
              </a:prstGeom>
              <a:noFill/>
              <a:ln w="9525">
                <a:solidFill>
                  <a:schemeClr val="tx1"/>
                </a:solidFill>
                <a:round/>
                <a:headEnd/>
                <a:tailEnd type="triangle" w="med" len="med"/>
              </a:ln>
            </p:spPr>
            <p:txBody>
              <a:bodyPr/>
              <a:lstStyle/>
              <a:p>
                <a:endParaRPr lang="en-US"/>
              </a:p>
            </p:txBody>
          </p:sp>
          <p:sp>
            <p:nvSpPr>
              <p:cNvPr id="16456" name="Text Box 15"/>
              <p:cNvSpPr txBox="1">
                <a:spLocks noChangeArrowheads="1"/>
              </p:cNvSpPr>
              <p:nvPr/>
            </p:nvSpPr>
            <p:spPr bwMode="auto">
              <a:xfrm>
                <a:off x="3206" y="1613"/>
                <a:ext cx="352" cy="162"/>
              </a:xfrm>
              <a:prstGeom prst="rect">
                <a:avLst/>
              </a:prstGeom>
              <a:noFill/>
              <a:ln w="9525">
                <a:noFill/>
                <a:miter lim="800000"/>
                <a:headEnd/>
                <a:tailEnd/>
              </a:ln>
            </p:spPr>
            <p:txBody>
              <a:bodyPr wrap="none">
                <a:spAutoFit/>
              </a:bodyPr>
              <a:lstStyle/>
              <a:p>
                <a:pPr>
                  <a:buFont typeface="Wingdings" pitchFamily="-96" charset="2"/>
                  <a:buNone/>
                </a:pPr>
                <a:r>
                  <a:rPr lang="en-US" sz="1200"/>
                  <a:t>y_en</a:t>
                </a:r>
              </a:p>
            </p:txBody>
          </p:sp>
        </p:grpSp>
      </p:grpSp>
      <p:sp>
        <p:nvSpPr>
          <p:cNvPr id="1573904" name="Rectangle 16"/>
          <p:cNvSpPr>
            <a:spLocks noChangeArrowheads="1"/>
          </p:cNvSpPr>
          <p:nvPr/>
        </p:nvSpPr>
        <p:spPr bwMode="auto">
          <a:xfrm>
            <a:off x="4816475" y="5468938"/>
            <a:ext cx="1095375" cy="655637"/>
          </a:xfrm>
          <a:prstGeom prst="rect">
            <a:avLst/>
          </a:prstGeom>
          <a:noFill/>
          <a:ln w="9525">
            <a:noFill/>
            <a:miter lim="800000"/>
            <a:headEnd/>
            <a:tailEnd/>
          </a:ln>
        </p:spPr>
        <p:txBody>
          <a:bodyPr wrap="none">
            <a:spAutoFit/>
          </a:bodyPr>
          <a:lstStyle/>
          <a:p>
            <a:pPr>
              <a:buFont typeface="Wingdings" pitchFamily="-96" charset="2"/>
              <a:buNone/>
            </a:pPr>
            <a:r>
              <a:rPr lang="en-US" sz="1800"/>
              <a:t>x_en = </a:t>
            </a:r>
          </a:p>
          <a:p>
            <a:pPr>
              <a:buFont typeface="Wingdings" pitchFamily="-96" charset="2"/>
              <a:buNone/>
            </a:pPr>
            <a:r>
              <a:rPr lang="en-US" sz="1800"/>
              <a:t>y_en =</a:t>
            </a:r>
          </a:p>
        </p:txBody>
      </p:sp>
      <p:grpSp>
        <p:nvGrpSpPr>
          <p:cNvPr id="16391" name="Group 17"/>
          <p:cNvGrpSpPr>
            <a:grpSpLocks/>
          </p:cNvGrpSpPr>
          <p:nvPr/>
        </p:nvGrpSpPr>
        <p:grpSpPr bwMode="auto">
          <a:xfrm>
            <a:off x="4041775" y="2641600"/>
            <a:ext cx="2214563" cy="2190750"/>
            <a:chOff x="1544" y="2096"/>
            <a:chExt cx="1395" cy="1380"/>
          </a:xfrm>
        </p:grpSpPr>
        <p:grpSp>
          <p:nvGrpSpPr>
            <p:cNvPr id="16425" name="Group 18"/>
            <p:cNvGrpSpPr>
              <a:grpSpLocks/>
            </p:cNvGrpSpPr>
            <p:nvPr/>
          </p:nvGrpSpPr>
          <p:grpSpPr bwMode="auto">
            <a:xfrm>
              <a:off x="1716" y="2102"/>
              <a:ext cx="359" cy="144"/>
              <a:chOff x="2724" y="1670"/>
              <a:chExt cx="359" cy="144"/>
            </a:xfrm>
          </p:grpSpPr>
          <p:sp>
            <p:nvSpPr>
              <p:cNvPr id="16450" name="Rectangle 19"/>
              <p:cNvSpPr>
                <a:spLocks noChangeAspect="1" noChangeArrowheads="1"/>
              </p:cNvSpPr>
              <p:nvPr/>
            </p:nvSpPr>
            <p:spPr bwMode="auto">
              <a:xfrm>
                <a:off x="2725" y="1687"/>
                <a:ext cx="358" cy="124"/>
              </a:xfrm>
              <a:prstGeom prst="rect">
                <a:avLst/>
              </a:prstGeom>
              <a:solidFill>
                <a:schemeClr val="folHlink"/>
              </a:solidFill>
              <a:ln w="9525">
                <a:solidFill>
                  <a:srgbClr val="FF0000"/>
                </a:solidFill>
                <a:miter lim="800000"/>
                <a:headEnd/>
                <a:tailEnd/>
              </a:ln>
            </p:spPr>
            <p:txBody>
              <a:bodyPr wrap="none" anchor="ctr"/>
              <a:lstStyle/>
              <a:p>
                <a:endParaRPr lang="en-US"/>
              </a:p>
            </p:txBody>
          </p:sp>
          <p:sp>
            <p:nvSpPr>
              <p:cNvPr id="16451" name="Text Box 20"/>
              <p:cNvSpPr txBox="1">
                <a:spLocks noChangeArrowheads="1"/>
              </p:cNvSpPr>
              <p:nvPr/>
            </p:nvSpPr>
            <p:spPr bwMode="auto">
              <a:xfrm>
                <a:off x="2810" y="1670"/>
                <a:ext cx="163" cy="144"/>
              </a:xfrm>
              <a:prstGeom prst="rect">
                <a:avLst/>
              </a:prstGeom>
              <a:noFill/>
              <a:ln w="9525">
                <a:noFill/>
                <a:miter lim="800000"/>
                <a:headEnd/>
                <a:tailEnd/>
              </a:ln>
            </p:spPr>
            <p:txBody>
              <a:bodyPr wrap="none">
                <a:spAutoFit/>
              </a:bodyPr>
              <a:lstStyle/>
              <a:p>
                <a:pPr>
                  <a:buFont typeface="Wingdings" pitchFamily="-96" charset="2"/>
                  <a:buNone/>
                </a:pPr>
                <a:r>
                  <a:rPr lang="en-US" sz="1000"/>
                  <a:t>x</a:t>
                </a:r>
              </a:p>
            </p:txBody>
          </p:sp>
          <p:sp>
            <p:nvSpPr>
              <p:cNvPr id="16452" name="Freeform 21"/>
              <p:cNvSpPr>
                <a:spLocks/>
              </p:cNvSpPr>
              <p:nvPr/>
            </p:nvSpPr>
            <p:spPr bwMode="auto">
              <a:xfrm>
                <a:off x="2724" y="1692"/>
                <a:ext cx="42" cy="114"/>
              </a:xfrm>
              <a:custGeom>
                <a:avLst/>
                <a:gdLst>
                  <a:gd name="T0" fmla="*/ 0 w 42"/>
                  <a:gd name="T1" fmla="*/ 0 h 114"/>
                  <a:gd name="T2" fmla="*/ 42 w 42"/>
                  <a:gd name="T3" fmla="*/ 60 h 114"/>
                  <a:gd name="T4" fmla="*/ 6 w 42"/>
                  <a:gd name="T5" fmla="*/ 114 h 114"/>
                  <a:gd name="T6" fmla="*/ 0 60000 65536"/>
                  <a:gd name="T7" fmla="*/ 0 60000 65536"/>
                  <a:gd name="T8" fmla="*/ 0 60000 65536"/>
                  <a:gd name="T9" fmla="*/ 0 w 42"/>
                  <a:gd name="T10" fmla="*/ 0 h 114"/>
                  <a:gd name="T11" fmla="*/ 42 w 42"/>
                  <a:gd name="T12" fmla="*/ 114 h 114"/>
                </a:gdLst>
                <a:ahLst/>
                <a:cxnLst>
                  <a:cxn ang="T6">
                    <a:pos x="T0" y="T1"/>
                  </a:cxn>
                  <a:cxn ang="T7">
                    <a:pos x="T2" y="T3"/>
                  </a:cxn>
                  <a:cxn ang="T8">
                    <a:pos x="T4" y="T5"/>
                  </a:cxn>
                </a:cxnLst>
                <a:rect l="T9" t="T10" r="T11" b="T12"/>
                <a:pathLst>
                  <a:path w="42" h="114">
                    <a:moveTo>
                      <a:pt x="0" y="0"/>
                    </a:moveTo>
                    <a:lnTo>
                      <a:pt x="42" y="60"/>
                    </a:lnTo>
                    <a:lnTo>
                      <a:pt x="6" y="114"/>
                    </a:lnTo>
                  </a:path>
                </a:pathLst>
              </a:custGeom>
              <a:noFill/>
              <a:ln w="9525" cap="flat" cmpd="sng">
                <a:solidFill>
                  <a:srgbClr val="FF0000"/>
                </a:solidFill>
                <a:prstDash val="solid"/>
                <a:round/>
                <a:headEnd/>
                <a:tailEnd/>
              </a:ln>
            </p:spPr>
            <p:txBody>
              <a:bodyPr/>
              <a:lstStyle/>
              <a:p>
                <a:endParaRPr lang="en-US"/>
              </a:p>
            </p:txBody>
          </p:sp>
        </p:grpSp>
        <p:grpSp>
          <p:nvGrpSpPr>
            <p:cNvPr id="16426" name="Group 22"/>
            <p:cNvGrpSpPr>
              <a:grpSpLocks/>
            </p:cNvGrpSpPr>
            <p:nvPr/>
          </p:nvGrpSpPr>
          <p:grpSpPr bwMode="auto">
            <a:xfrm>
              <a:off x="2580" y="2096"/>
              <a:ext cx="359" cy="144"/>
              <a:chOff x="2724" y="1670"/>
              <a:chExt cx="359" cy="144"/>
            </a:xfrm>
          </p:grpSpPr>
          <p:sp>
            <p:nvSpPr>
              <p:cNvPr id="16447" name="Rectangle 23"/>
              <p:cNvSpPr>
                <a:spLocks noChangeAspect="1" noChangeArrowheads="1"/>
              </p:cNvSpPr>
              <p:nvPr/>
            </p:nvSpPr>
            <p:spPr bwMode="auto">
              <a:xfrm>
                <a:off x="2725" y="1687"/>
                <a:ext cx="358" cy="124"/>
              </a:xfrm>
              <a:prstGeom prst="rect">
                <a:avLst/>
              </a:prstGeom>
              <a:solidFill>
                <a:schemeClr val="folHlink"/>
              </a:solidFill>
              <a:ln w="9525">
                <a:solidFill>
                  <a:srgbClr val="FF0000"/>
                </a:solidFill>
                <a:miter lim="800000"/>
                <a:headEnd/>
                <a:tailEnd/>
              </a:ln>
            </p:spPr>
            <p:txBody>
              <a:bodyPr wrap="none" anchor="ctr"/>
              <a:lstStyle/>
              <a:p>
                <a:endParaRPr lang="en-US"/>
              </a:p>
            </p:txBody>
          </p:sp>
          <p:sp>
            <p:nvSpPr>
              <p:cNvPr id="16448" name="Text Box 24"/>
              <p:cNvSpPr txBox="1">
                <a:spLocks noChangeArrowheads="1"/>
              </p:cNvSpPr>
              <p:nvPr/>
            </p:nvSpPr>
            <p:spPr bwMode="auto">
              <a:xfrm>
                <a:off x="2810" y="1670"/>
                <a:ext cx="163" cy="144"/>
              </a:xfrm>
              <a:prstGeom prst="rect">
                <a:avLst/>
              </a:prstGeom>
              <a:noFill/>
              <a:ln w="9525">
                <a:noFill/>
                <a:miter lim="800000"/>
                <a:headEnd/>
                <a:tailEnd/>
              </a:ln>
            </p:spPr>
            <p:txBody>
              <a:bodyPr wrap="none">
                <a:spAutoFit/>
              </a:bodyPr>
              <a:lstStyle/>
              <a:p>
                <a:pPr>
                  <a:buFont typeface="Wingdings" pitchFamily="-96" charset="2"/>
                  <a:buNone/>
                </a:pPr>
                <a:r>
                  <a:rPr lang="en-US" sz="1000"/>
                  <a:t>y</a:t>
                </a:r>
              </a:p>
            </p:txBody>
          </p:sp>
          <p:sp>
            <p:nvSpPr>
              <p:cNvPr id="16449" name="Freeform 25"/>
              <p:cNvSpPr>
                <a:spLocks/>
              </p:cNvSpPr>
              <p:nvPr/>
            </p:nvSpPr>
            <p:spPr bwMode="auto">
              <a:xfrm>
                <a:off x="2724" y="1692"/>
                <a:ext cx="42" cy="114"/>
              </a:xfrm>
              <a:custGeom>
                <a:avLst/>
                <a:gdLst>
                  <a:gd name="T0" fmla="*/ 0 w 42"/>
                  <a:gd name="T1" fmla="*/ 0 h 114"/>
                  <a:gd name="T2" fmla="*/ 42 w 42"/>
                  <a:gd name="T3" fmla="*/ 60 h 114"/>
                  <a:gd name="T4" fmla="*/ 6 w 42"/>
                  <a:gd name="T5" fmla="*/ 114 h 114"/>
                  <a:gd name="T6" fmla="*/ 0 60000 65536"/>
                  <a:gd name="T7" fmla="*/ 0 60000 65536"/>
                  <a:gd name="T8" fmla="*/ 0 60000 65536"/>
                  <a:gd name="T9" fmla="*/ 0 w 42"/>
                  <a:gd name="T10" fmla="*/ 0 h 114"/>
                  <a:gd name="T11" fmla="*/ 42 w 42"/>
                  <a:gd name="T12" fmla="*/ 114 h 114"/>
                </a:gdLst>
                <a:ahLst/>
                <a:cxnLst>
                  <a:cxn ang="T6">
                    <a:pos x="T0" y="T1"/>
                  </a:cxn>
                  <a:cxn ang="T7">
                    <a:pos x="T2" y="T3"/>
                  </a:cxn>
                  <a:cxn ang="T8">
                    <a:pos x="T4" y="T5"/>
                  </a:cxn>
                </a:cxnLst>
                <a:rect l="T9" t="T10" r="T11" b="T12"/>
                <a:pathLst>
                  <a:path w="42" h="114">
                    <a:moveTo>
                      <a:pt x="0" y="0"/>
                    </a:moveTo>
                    <a:lnTo>
                      <a:pt x="42" y="60"/>
                    </a:lnTo>
                    <a:lnTo>
                      <a:pt x="6" y="114"/>
                    </a:lnTo>
                  </a:path>
                </a:pathLst>
              </a:custGeom>
              <a:noFill/>
              <a:ln w="9525" cap="flat" cmpd="sng">
                <a:solidFill>
                  <a:srgbClr val="FF0000"/>
                </a:solidFill>
                <a:prstDash val="solid"/>
                <a:round/>
                <a:headEnd/>
                <a:tailEnd/>
              </a:ln>
            </p:spPr>
            <p:txBody>
              <a:bodyPr/>
              <a:lstStyle/>
              <a:p>
                <a:endParaRPr lang="en-US"/>
              </a:p>
            </p:txBody>
          </p:sp>
        </p:grpSp>
        <p:sp>
          <p:nvSpPr>
            <p:cNvPr id="16427" name="Text Box 26"/>
            <p:cNvSpPr txBox="1">
              <a:spLocks noChangeArrowheads="1"/>
            </p:cNvSpPr>
            <p:nvPr/>
          </p:nvSpPr>
          <p:spPr bwMode="auto">
            <a:xfrm>
              <a:off x="1676" y="2469"/>
              <a:ext cx="187" cy="150"/>
            </a:xfrm>
            <a:prstGeom prst="rect">
              <a:avLst/>
            </a:prstGeom>
            <a:noFill/>
            <a:ln w="9525">
              <a:solidFill>
                <a:schemeClr val="tx1"/>
              </a:solidFill>
              <a:miter lim="800000"/>
              <a:headEnd/>
              <a:tailEnd/>
            </a:ln>
          </p:spPr>
          <p:txBody>
            <a:bodyPr wrap="none">
              <a:spAutoFit/>
            </a:bodyPr>
            <a:lstStyle/>
            <a:p>
              <a:pPr>
                <a:buFont typeface="Wingdings" pitchFamily="-96" charset="2"/>
                <a:buNone/>
              </a:pPr>
              <a:r>
                <a:rPr lang="en-US" sz="1000"/>
                <a:t>&gt;</a:t>
              </a:r>
            </a:p>
          </p:txBody>
        </p:sp>
        <p:sp>
          <p:nvSpPr>
            <p:cNvPr id="16428" name="Text Box 27"/>
            <p:cNvSpPr txBox="1">
              <a:spLocks noChangeArrowheads="1"/>
            </p:cNvSpPr>
            <p:nvPr/>
          </p:nvSpPr>
          <p:spPr bwMode="auto">
            <a:xfrm>
              <a:off x="2030" y="2463"/>
              <a:ext cx="341" cy="150"/>
            </a:xfrm>
            <a:prstGeom prst="rect">
              <a:avLst/>
            </a:prstGeom>
            <a:noFill/>
            <a:ln w="9525">
              <a:solidFill>
                <a:schemeClr val="tx1"/>
              </a:solidFill>
              <a:miter lim="800000"/>
              <a:headEnd/>
              <a:tailEnd/>
            </a:ln>
          </p:spPr>
          <p:txBody>
            <a:bodyPr wrap="none">
              <a:spAutoFit/>
            </a:bodyPr>
            <a:lstStyle/>
            <a:p>
              <a:pPr>
                <a:buFont typeface="Wingdings" pitchFamily="-96" charset="2"/>
                <a:buNone/>
              </a:pPr>
              <a:r>
                <a:rPr lang="en-US" sz="1000"/>
                <a:t>!(=0)</a:t>
              </a:r>
            </a:p>
          </p:txBody>
        </p:sp>
        <p:sp>
          <p:nvSpPr>
            <p:cNvPr id="16429" name="AutoShape 28"/>
            <p:cNvSpPr>
              <a:spLocks noChangeArrowheads="1"/>
            </p:cNvSpPr>
            <p:nvPr/>
          </p:nvSpPr>
          <p:spPr bwMode="auto">
            <a:xfrm rot="5400000">
              <a:off x="1710" y="2934"/>
              <a:ext cx="144" cy="264"/>
            </a:xfrm>
            <a:prstGeom prst="flowChartDelay">
              <a:avLst/>
            </a:prstGeom>
            <a:noFill/>
            <a:ln w="9525">
              <a:solidFill>
                <a:schemeClr val="tx1"/>
              </a:solidFill>
              <a:miter lim="800000"/>
              <a:headEnd/>
              <a:tailEnd/>
            </a:ln>
          </p:spPr>
          <p:txBody>
            <a:bodyPr wrap="none" anchor="ctr"/>
            <a:lstStyle/>
            <a:p>
              <a:endParaRPr lang="en-US"/>
            </a:p>
          </p:txBody>
        </p:sp>
        <p:sp>
          <p:nvSpPr>
            <p:cNvPr id="16430" name="AutoShape 29"/>
            <p:cNvSpPr>
              <a:spLocks noChangeArrowheads="1"/>
            </p:cNvSpPr>
            <p:nvPr/>
          </p:nvSpPr>
          <p:spPr bwMode="auto">
            <a:xfrm rot="5400000">
              <a:off x="2118" y="2940"/>
              <a:ext cx="144" cy="264"/>
            </a:xfrm>
            <a:prstGeom prst="flowChartDelay">
              <a:avLst/>
            </a:prstGeom>
            <a:noFill/>
            <a:ln w="9525">
              <a:solidFill>
                <a:schemeClr val="tx1"/>
              </a:solidFill>
              <a:miter lim="800000"/>
              <a:headEnd/>
              <a:tailEnd/>
            </a:ln>
          </p:spPr>
          <p:txBody>
            <a:bodyPr wrap="none" anchor="ctr"/>
            <a:lstStyle/>
            <a:p>
              <a:endParaRPr lang="en-US"/>
            </a:p>
          </p:txBody>
        </p:sp>
        <p:grpSp>
          <p:nvGrpSpPr>
            <p:cNvPr id="16431" name="Group 30"/>
            <p:cNvGrpSpPr>
              <a:grpSpLocks/>
            </p:cNvGrpSpPr>
            <p:nvPr/>
          </p:nvGrpSpPr>
          <p:grpSpPr bwMode="auto">
            <a:xfrm>
              <a:off x="2058" y="2784"/>
              <a:ext cx="144" cy="155"/>
              <a:chOff x="3072" y="2256"/>
              <a:chExt cx="144" cy="155"/>
            </a:xfrm>
          </p:grpSpPr>
          <p:sp>
            <p:nvSpPr>
              <p:cNvPr id="16445" name="AutoShape 31"/>
              <p:cNvSpPr>
                <a:spLocks noChangeArrowheads="1"/>
              </p:cNvSpPr>
              <p:nvPr/>
            </p:nvSpPr>
            <p:spPr bwMode="auto">
              <a:xfrm>
                <a:off x="3072" y="2256"/>
                <a:ext cx="144" cy="126"/>
              </a:xfrm>
              <a:prstGeom prst="flowChartMerge">
                <a:avLst/>
              </a:prstGeom>
              <a:noFill/>
              <a:ln w="9525">
                <a:solidFill>
                  <a:schemeClr val="tx1"/>
                </a:solidFill>
                <a:miter lim="800000"/>
                <a:headEnd/>
                <a:tailEnd/>
              </a:ln>
            </p:spPr>
            <p:txBody>
              <a:bodyPr wrap="none" anchor="ctr"/>
              <a:lstStyle/>
              <a:p>
                <a:endParaRPr lang="en-US"/>
              </a:p>
            </p:txBody>
          </p:sp>
          <p:sp>
            <p:nvSpPr>
              <p:cNvPr id="16446" name="AutoShape 32"/>
              <p:cNvSpPr>
                <a:spLocks noChangeAspect="1" noChangeArrowheads="1"/>
              </p:cNvSpPr>
              <p:nvPr/>
            </p:nvSpPr>
            <p:spPr bwMode="auto">
              <a:xfrm>
                <a:off x="3126" y="2382"/>
                <a:ext cx="29" cy="29"/>
              </a:xfrm>
              <a:prstGeom prst="flowChartConnector">
                <a:avLst/>
              </a:prstGeom>
              <a:noFill/>
              <a:ln w="9525">
                <a:solidFill>
                  <a:schemeClr val="tx1"/>
                </a:solidFill>
                <a:round/>
                <a:headEnd/>
                <a:tailEnd/>
              </a:ln>
            </p:spPr>
            <p:txBody>
              <a:bodyPr wrap="none" anchor="ctr"/>
              <a:lstStyle/>
              <a:p>
                <a:endParaRPr lang="en-US"/>
              </a:p>
            </p:txBody>
          </p:sp>
        </p:grpSp>
        <p:sp>
          <p:nvSpPr>
            <p:cNvPr id="16432" name="Line 33"/>
            <p:cNvSpPr>
              <a:spLocks noChangeAspect="1" noChangeShapeType="1"/>
            </p:cNvSpPr>
            <p:nvPr/>
          </p:nvSpPr>
          <p:spPr bwMode="auto">
            <a:xfrm>
              <a:off x="2124" y="2932"/>
              <a:ext cx="0" cy="75"/>
            </a:xfrm>
            <a:prstGeom prst="line">
              <a:avLst/>
            </a:prstGeom>
            <a:noFill/>
            <a:ln w="9525">
              <a:solidFill>
                <a:schemeClr val="tx1"/>
              </a:solidFill>
              <a:round/>
              <a:headEnd/>
              <a:tailEnd type="triangle" w="med" len="med"/>
            </a:ln>
          </p:spPr>
          <p:txBody>
            <a:bodyPr/>
            <a:lstStyle/>
            <a:p>
              <a:endParaRPr lang="en-US"/>
            </a:p>
          </p:txBody>
        </p:sp>
        <p:sp>
          <p:nvSpPr>
            <p:cNvPr id="16433" name="Line 34"/>
            <p:cNvSpPr>
              <a:spLocks noChangeShapeType="1"/>
            </p:cNvSpPr>
            <p:nvPr/>
          </p:nvSpPr>
          <p:spPr bwMode="auto">
            <a:xfrm>
              <a:off x="1728" y="2622"/>
              <a:ext cx="0" cy="372"/>
            </a:xfrm>
            <a:prstGeom prst="line">
              <a:avLst/>
            </a:prstGeom>
            <a:noFill/>
            <a:ln w="9525">
              <a:solidFill>
                <a:schemeClr val="tx1"/>
              </a:solidFill>
              <a:round/>
              <a:headEnd/>
              <a:tailEnd type="triangle" w="med" len="med"/>
            </a:ln>
          </p:spPr>
          <p:txBody>
            <a:bodyPr/>
            <a:lstStyle/>
            <a:p>
              <a:endParaRPr lang="en-US"/>
            </a:p>
          </p:txBody>
        </p:sp>
        <p:sp>
          <p:nvSpPr>
            <p:cNvPr id="16434" name="Freeform 35"/>
            <p:cNvSpPr>
              <a:spLocks/>
            </p:cNvSpPr>
            <p:nvPr/>
          </p:nvSpPr>
          <p:spPr bwMode="auto">
            <a:xfrm>
              <a:off x="1734" y="2658"/>
              <a:ext cx="390" cy="132"/>
            </a:xfrm>
            <a:custGeom>
              <a:avLst/>
              <a:gdLst>
                <a:gd name="T0" fmla="*/ 0 w 390"/>
                <a:gd name="T1" fmla="*/ 0 h 60"/>
                <a:gd name="T2" fmla="*/ 390 w 390"/>
                <a:gd name="T3" fmla="*/ 0 h 60"/>
                <a:gd name="T4" fmla="*/ 384 w 390"/>
                <a:gd name="T5" fmla="*/ 638 h 60"/>
                <a:gd name="T6" fmla="*/ 0 60000 65536"/>
                <a:gd name="T7" fmla="*/ 0 60000 65536"/>
                <a:gd name="T8" fmla="*/ 0 60000 65536"/>
                <a:gd name="T9" fmla="*/ 0 w 390"/>
                <a:gd name="T10" fmla="*/ 0 h 60"/>
                <a:gd name="T11" fmla="*/ 390 w 390"/>
                <a:gd name="T12" fmla="*/ 60 h 60"/>
              </a:gdLst>
              <a:ahLst/>
              <a:cxnLst>
                <a:cxn ang="T6">
                  <a:pos x="T0" y="T1"/>
                </a:cxn>
                <a:cxn ang="T7">
                  <a:pos x="T2" y="T3"/>
                </a:cxn>
                <a:cxn ang="T8">
                  <a:pos x="T4" y="T5"/>
                </a:cxn>
              </a:cxnLst>
              <a:rect l="T9" t="T10" r="T11" b="T12"/>
              <a:pathLst>
                <a:path w="390" h="60">
                  <a:moveTo>
                    <a:pt x="0" y="0"/>
                  </a:moveTo>
                  <a:lnTo>
                    <a:pt x="390" y="0"/>
                  </a:lnTo>
                  <a:lnTo>
                    <a:pt x="384" y="60"/>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6435" name="Line 36"/>
            <p:cNvSpPr>
              <a:spLocks noChangeShapeType="1"/>
            </p:cNvSpPr>
            <p:nvPr/>
          </p:nvSpPr>
          <p:spPr bwMode="auto">
            <a:xfrm>
              <a:off x="2238" y="2616"/>
              <a:ext cx="0" cy="372"/>
            </a:xfrm>
            <a:prstGeom prst="line">
              <a:avLst/>
            </a:prstGeom>
            <a:noFill/>
            <a:ln w="9525">
              <a:solidFill>
                <a:schemeClr val="tx1"/>
              </a:solidFill>
              <a:round/>
              <a:headEnd/>
              <a:tailEnd type="triangle" w="med" len="med"/>
            </a:ln>
          </p:spPr>
          <p:txBody>
            <a:bodyPr/>
            <a:lstStyle/>
            <a:p>
              <a:endParaRPr lang="en-US"/>
            </a:p>
          </p:txBody>
        </p:sp>
        <p:sp>
          <p:nvSpPr>
            <p:cNvPr id="16436" name="Freeform 37"/>
            <p:cNvSpPr>
              <a:spLocks/>
            </p:cNvSpPr>
            <p:nvPr/>
          </p:nvSpPr>
          <p:spPr bwMode="auto">
            <a:xfrm flipH="1">
              <a:off x="1842" y="2700"/>
              <a:ext cx="390" cy="300"/>
            </a:xfrm>
            <a:custGeom>
              <a:avLst/>
              <a:gdLst>
                <a:gd name="T0" fmla="*/ 0 w 390"/>
                <a:gd name="T1" fmla="*/ 0 h 60"/>
                <a:gd name="T2" fmla="*/ 390 w 390"/>
                <a:gd name="T3" fmla="*/ 0 h 60"/>
                <a:gd name="T4" fmla="*/ 384 w 390"/>
                <a:gd name="T5" fmla="*/ 7500 h 60"/>
                <a:gd name="T6" fmla="*/ 0 60000 65536"/>
                <a:gd name="T7" fmla="*/ 0 60000 65536"/>
                <a:gd name="T8" fmla="*/ 0 60000 65536"/>
                <a:gd name="T9" fmla="*/ 0 w 390"/>
                <a:gd name="T10" fmla="*/ 0 h 60"/>
                <a:gd name="T11" fmla="*/ 390 w 390"/>
                <a:gd name="T12" fmla="*/ 60 h 60"/>
              </a:gdLst>
              <a:ahLst/>
              <a:cxnLst>
                <a:cxn ang="T6">
                  <a:pos x="T0" y="T1"/>
                </a:cxn>
                <a:cxn ang="T7">
                  <a:pos x="T2" y="T3"/>
                </a:cxn>
                <a:cxn ang="T8">
                  <a:pos x="T4" y="T5"/>
                </a:cxn>
              </a:cxnLst>
              <a:rect l="T9" t="T10" r="T11" b="T12"/>
              <a:pathLst>
                <a:path w="390" h="60">
                  <a:moveTo>
                    <a:pt x="0" y="0"/>
                  </a:moveTo>
                  <a:lnTo>
                    <a:pt x="390" y="0"/>
                  </a:lnTo>
                  <a:lnTo>
                    <a:pt x="384" y="60"/>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6437" name="Line 38"/>
            <p:cNvSpPr>
              <a:spLocks noChangeAspect="1" noChangeShapeType="1"/>
            </p:cNvSpPr>
            <p:nvPr/>
          </p:nvSpPr>
          <p:spPr bwMode="auto">
            <a:xfrm>
              <a:off x="1818" y="2296"/>
              <a:ext cx="0" cy="171"/>
            </a:xfrm>
            <a:prstGeom prst="line">
              <a:avLst/>
            </a:prstGeom>
            <a:noFill/>
            <a:ln w="9525">
              <a:solidFill>
                <a:schemeClr val="tx1"/>
              </a:solidFill>
              <a:round/>
              <a:headEnd/>
              <a:tailEnd type="triangle" w="med" len="med"/>
            </a:ln>
          </p:spPr>
          <p:txBody>
            <a:bodyPr/>
            <a:lstStyle/>
            <a:p>
              <a:endParaRPr lang="en-US"/>
            </a:p>
          </p:txBody>
        </p:sp>
        <p:sp>
          <p:nvSpPr>
            <p:cNvPr id="16438" name="Line 39"/>
            <p:cNvSpPr>
              <a:spLocks noChangeAspect="1" noChangeShapeType="1"/>
            </p:cNvSpPr>
            <p:nvPr/>
          </p:nvSpPr>
          <p:spPr bwMode="auto">
            <a:xfrm>
              <a:off x="1776" y="3142"/>
              <a:ext cx="0" cy="171"/>
            </a:xfrm>
            <a:prstGeom prst="line">
              <a:avLst/>
            </a:prstGeom>
            <a:noFill/>
            <a:ln w="9525">
              <a:solidFill>
                <a:schemeClr val="tx1"/>
              </a:solidFill>
              <a:round/>
              <a:headEnd/>
              <a:tailEnd type="triangle" w="med" len="med"/>
            </a:ln>
          </p:spPr>
          <p:txBody>
            <a:bodyPr/>
            <a:lstStyle/>
            <a:p>
              <a:endParaRPr lang="en-US"/>
            </a:p>
          </p:txBody>
        </p:sp>
        <p:sp>
          <p:nvSpPr>
            <p:cNvPr id="16439" name="Line 40"/>
            <p:cNvSpPr>
              <a:spLocks noChangeAspect="1" noChangeShapeType="1"/>
            </p:cNvSpPr>
            <p:nvPr/>
          </p:nvSpPr>
          <p:spPr bwMode="auto">
            <a:xfrm>
              <a:off x="2184" y="3148"/>
              <a:ext cx="0" cy="171"/>
            </a:xfrm>
            <a:prstGeom prst="line">
              <a:avLst/>
            </a:prstGeom>
            <a:noFill/>
            <a:ln w="9525">
              <a:solidFill>
                <a:schemeClr val="tx1"/>
              </a:solidFill>
              <a:round/>
              <a:headEnd/>
              <a:tailEnd type="triangle" w="med" len="med"/>
            </a:ln>
          </p:spPr>
          <p:txBody>
            <a:bodyPr/>
            <a:lstStyle/>
            <a:p>
              <a:endParaRPr lang="en-US"/>
            </a:p>
          </p:txBody>
        </p:sp>
        <p:sp>
          <p:nvSpPr>
            <p:cNvPr id="16440" name="Text Box 41"/>
            <p:cNvSpPr txBox="1">
              <a:spLocks noChangeArrowheads="1"/>
            </p:cNvSpPr>
            <p:nvPr/>
          </p:nvSpPr>
          <p:spPr bwMode="auto">
            <a:xfrm>
              <a:off x="1544" y="3297"/>
              <a:ext cx="464" cy="179"/>
            </a:xfrm>
            <a:prstGeom prst="rect">
              <a:avLst/>
            </a:prstGeom>
            <a:noFill/>
            <a:ln w="9525">
              <a:noFill/>
              <a:miter lim="800000"/>
              <a:headEnd/>
              <a:tailEnd/>
            </a:ln>
          </p:spPr>
          <p:txBody>
            <a:bodyPr wrap="none">
              <a:spAutoFit/>
            </a:bodyPr>
            <a:lstStyle/>
            <a:p>
              <a:pPr>
                <a:buFont typeface="Wingdings" pitchFamily="-96" charset="2"/>
                <a:buNone/>
              </a:pPr>
              <a:r>
                <a:rPr lang="en-US" sz="1400"/>
                <a:t>swap?</a:t>
              </a:r>
            </a:p>
          </p:txBody>
        </p:sp>
        <p:sp>
          <p:nvSpPr>
            <p:cNvPr id="16441" name="Text Box 42"/>
            <p:cNvSpPr txBox="1">
              <a:spLocks noChangeArrowheads="1"/>
            </p:cNvSpPr>
            <p:nvPr/>
          </p:nvSpPr>
          <p:spPr bwMode="auto">
            <a:xfrm>
              <a:off x="1952" y="3297"/>
              <a:ext cx="637" cy="179"/>
            </a:xfrm>
            <a:prstGeom prst="rect">
              <a:avLst/>
            </a:prstGeom>
            <a:noFill/>
            <a:ln w="9525">
              <a:noFill/>
              <a:miter lim="800000"/>
              <a:headEnd/>
              <a:tailEnd/>
            </a:ln>
          </p:spPr>
          <p:txBody>
            <a:bodyPr wrap="none">
              <a:spAutoFit/>
            </a:bodyPr>
            <a:lstStyle/>
            <a:p>
              <a:pPr>
                <a:buFont typeface="Wingdings" pitchFamily="-96" charset="2"/>
                <a:buNone/>
              </a:pPr>
              <a:r>
                <a:rPr lang="en-US" sz="1400"/>
                <a:t>subtract?</a:t>
              </a:r>
            </a:p>
          </p:txBody>
        </p:sp>
        <p:sp>
          <p:nvSpPr>
            <p:cNvPr id="16442" name="Freeform 43"/>
            <p:cNvSpPr>
              <a:spLocks/>
            </p:cNvSpPr>
            <p:nvPr/>
          </p:nvSpPr>
          <p:spPr bwMode="auto">
            <a:xfrm>
              <a:off x="2208" y="2238"/>
              <a:ext cx="534" cy="216"/>
            </a:xfrm>
            <a:custGeom>
              <a:avLst/>
              <a:gdLst>
                <a:gd name="T0" fmla="*/ 534 w 534"/>
                <a:gd name="T1" fmla="*/ 0 h 216"/>
                <a:gd name="T2" fmla="*/ 534 w 534"/>
                <a:gd name="T3" fmla="*/ 42 h 216"/>
                <a:gd name="T4" fmla="*/ 0 w 534"/>
                <a:gd name="T5" fmla="*/ 36 h 216"/>
                <a:gd name="T6" fmla="*/ 0 w 534"/>
                <a:gd name="T7" fmla="*/ 216 h 216"/>
                <a:gd name="T8" fmla="*/ 0 60000 65536"/>
                <a:gd name="T9" fmla="*/ 0 60000 65536"/>
                <a:gd name="T10" fmla="*/ 0 60000 65536"/>
                <a:gd name="T11" fmla="*/ 0 60000 65536"/>
                <a:gd name="T12" fmla="*/ 0 w 534"/>
                <a:gd name="T13" fmla="*/ 0 h 216"/>
                <a:gd name="T14" fmla="*/ 534 w 534"/>
                <a:gd name="T15" fmla="*/ 216 h 216"/>
              </a:gdLst>
              <a:ahLst/>
              <a:cxnLst>
                <a:cxn ang="T8">
                  <a:pos x="T0" y="T1"/>
                </a:cxn>
                <a:cxn ang="T9">
                  <a:pos x="T2" y="T3"/>
                </a:cxn>
                <a:cxn ang="T10">
                  <a:pos x="T4" y="T5"/>
                </a:cxn>
                <a:cxn ang="T11">
                  <a:pos x="T6" y="T7"/>
                </a:cxn>
              </a:cxnLst>
              <a:rect l="T12" t="T13" r="T14" b="T15"/>
              <a:pathLst>
                <a:path w="534" h="216">
                  <a:moveTo>
                    <a:pt x="534" y="0"/>
                  </a:moveTo>
                  <a:lnTo>
                    <a:pt x="534" y="42"/>
                  </a:lnTo>
                  <a:lnTo>
                    <a:pt x="0" y="36"/>
                  </a:lnTo>
                  <a:lnTo>
                    <a:pt x="0" y="216"/>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6443" name="Freeform 44"/>
            <p:cNvSpPr>
              <a:spLocks/>
            </p:cNvSpPr>
            <p:nvPr/>
          </p:nvSpPr>
          <p:spPr bwMode="auto">
            <a:xfrm>
              <a:off x="1818" y="2274"/>
              <a:ext cx="384" cy="198"/>
            </a:xfrm>
            <a:custGeom>
              <a:avLst/>
              <a:gdLst>
                <a:gd name="T0" fmla="*/ 384 w 384"/>
                <a:gd name="T1" fmla="*/ 0 h 180"/>
                <a:gd name="T2" fmla="*/ 0 w 384"/>
                <a:gd name="T3" fmla="*/ 0 h 180"/>
                <a:gd name="T4" fmla="*/ 0 w 384"/>
                <a:gd name="T5" fmla="*/ 240 h 180"/>
                <a:gd name="T6" fmla="*/ 0 60000 65536"/>
                <a:gd name="T7" fmla="*/ 0 60000 65536"/>
                <a:gd name="T8" fmla="*/ 0 60000 65536"/>
                <a:gd name="T9" fmla="*/ 0 w 384"/>
                <a:gd name="T10" fmla="*/ 0 h 180"/>
                <a:gd name="T11" fmla="*/ 384 w 384"/>
                <a:gd name="T12" fmla="*/ 180 h 180"/>
              </a:gdLst>
              <a:ahLst/>
              <a:cxnLst>
                <a:cxn ang="T6">
                  <a:pos x="T0" y="T1"/>
                </a:cxn>
                <a:cxn ang="T7">
                  <a:pos x="T2" y="T3"/>
                </a:cxn>
                <a:cxn ang="T8">
                  <a:pos x="T4" y="T5"/>
                </a:cxn>
              </a:cxnLst>
              <a:rect l="T9" t="T10" r="T11" b="T12"/>
              <a:pathLst>
                <a:path w="384" h="180">
                  <a:moveTo>
                    <a:pt x="384" y="0"/>
                  </a:moveTo>
                  <a:lnTo>
                    <a:pt x="0" y="0"/>
                  </a:lnTo>
                  <a:lnTo>
                    <a:pt x="0" y="180"/>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6444" name="Freeform 45"/>
            <p:cNvSpPr>
              <a:spLocks/>
            </p:cNvSpPr>
            <p:nvPr/>
          </p:nvSpPr>
          <p:spPr bwMode="auto">
            <a:xfrm>
              <a:off x="1704" y="2250"/>
              <a:ext cx="204" cy="222"/>
            </a:xfrm>
            <a:custGeom>
              <a:avLst/>
              <a:gdLst>
                <a:gd name="T0" fmla="*/ 204 w 204"/>
                <a:gd name="T1" fmla="*/ 0 h 222"/>
                <a:gd name="T2" fmla="*/ 204 w 204"/>
                <a:gd name="T3" fmla="*/ 108 h 222"/>
                <a:gd name="T4" fmla="*/ 0 w 204"/>
                <a:gd name="T5" fmla="*/ 108 h 222"/>
                <a:gd name="T6" fmla="*/ 0 w 204"/>
                <a:gd name="T7" fmla="*/ 222 h 222"/>
                <a:gd name="T8" fmla="*/ 0 60000 65536"/>
                <a:gd name="T9" fmla="*/ 0 60000 65536"/>
                <a:gd name="T10" fmla="*/ 0 60000 65536"/>
                <a:gd name="T11" fmla="*/ 0 60000 65536"/>
                <a:gd name="T12" fmla="*/ 0 w 204"/>
                <a:gd name="T13" fmla="*/ 0 h 222"/>
                <a:gd name="T14" fmla="*/ 204 w 204"/>
                <a:gd name="T15" fmla="*/ 222 h 222"/>
              </a:gdLst>
              <a:ahLst/>
              <a:cxnLst>
                <a:cxn ang="T8">
                  <a:pos x="T0" y="T1"/>
                </a:cxn>
                <a:cxn ang="T9">
                  <a:pos x="T2" y="T3"/>
                </a:cxn>
                <a:cxn ang="T10">
                  <a:pos x="T4" y="T5"/>
                </a:cxn>
                <a:cxn ang="T11">
                  <a:pos x="T6" y="T7"/>
                </a:cxn>
              </a:cxnLst>
              <a:rect l="T12" t="T13" r="T14" b="T15"/>
              <a:pathLst>
                <a:path w="204" h="222">
                  <a:moveTo>
                    <a:pt x="204" y="0"/>
                  </a:moveTo>
                  <a:lnTo>
                    <a:pt x="204" y="108"/>
                  </a:lnTo>
                  <a:lnTo>
                    <a:pt x="0" y="108"/>
                  </a:lnTo>
                  <a:lnTo>
                    <a:pt x="0" y="222"/>
                  </a:lnTo>
                </a:path>
              </a:pathLst>
            </a:custGeom>
            <a:noFill/>
            <a:ln w="9525" cap="flat" cmpd="sng">
              <a:solidFill>
                <a:schemeClr val="tx1"/>
              </a:solidFill>
              <a:prstDash val="solid"/>
              <a:round/>
              <a:headEnd type="none" w="med" len="med"/>
              <a:tailEnd type="triangle" w="med" len="med"/>
            </a:ln>
          </p:spPr>
          <p:txBody>
            <a:bodyPr/>
            <a:lstStyle/>
            <a:p>
              <a:endParaRPr lang="en-US"/>
            </a:p>
          </p:txBody>
        </p:sp>
      </p:grpSp>
      <p:grpSp>
        <p:nvGrpSpPr>
          <p:cNvPr id="11" name="Group 46"/>
          <p:cNvGrpSpPr>
            <a:grpSpLocks/>
          </p:cNvGrpSpPr>
          <p:nvPr/>
        </p:nvGrpSpPr>
        <p:grpSpPr bwMode="auto">
          <a:xfrm>
            <a:off x="3943350" y="2162175"/>
            <a:ext cx="2454275" cy="1463675"/>
            <a:chOff x="2484" y="1350"/>
            <a:chExt cx="1546" cy="922"/>
          </a:xfrm>
        </p:grpSpPr>
        <p:sp>
          <p:nvSpPr>
            <p:cNvPr id="16416" name="Line 47"/>
            <p:cNvSpPr>
              <a:spLocks noChangeAspect="1" noChangeShapeType="1"/>
            </p:cNvSpPr>
            <p:nvPr/>
          </p:nvSpPr>
          <p:spPr bwMode="auto">
            <a:xfrm>
              <a:off x="3750" y="1606"/>
              <a:ext cx="0" cy="87"/>
            </a:xfrm>
            <a:prstGeom prst="line">
              <a:avLst/>
            </a:prstGeom>
            <a:noFill/>
            <a:ln w="9525">
              <a:solidFill>
                <a:schemeClr val="tx1"/>
              </a:solidFill>
              <a:round/>
              <a:headEnd/>
              <a:tailEnd type="triangle" w="med" len="med"/>
            </a:ln>
          </p:spPr>
          <p:txBody>
            <a:bodyPr/>
            <a:lstStyle/>
            <a:p>
              <a:endParaRPr lang="en-US"/>
            </a:p>
          </p:txBody>
        </p:sp>
        <p:grpSp>
          <p:nvGrpSpPr>
            <p:cNvPr id="16417" name="Group 48"/>
            <p:cNvGrpSpPr>
              <a:grpSpLocks/>
            </p:cNvGrpSpPr>
            <p:nvPr/>
          </p:nvGrpSpPr>
          <p:grpSpPr bwMode="auto">
            <a:xfrm>
              <a:off x="2484" y="1350"/>
              <a:ext cx="1546" cy="922"/>
              <a:chOff x="2484" y="1350"/>
              <a:chExt cx="1546" cy="922"/>
            </a:xfrm>
          </p:grpSpPr>
          <p:sp>
            <p:nvSpPr>
              <p:cNvPr id="16418" name="Line 49"/>
              <p:cNvSpPr>
                <a:spLocks noChangeAspect="1" noChangeShapeType="1"/>
              </p:cNvSpPr>
              <p:nvPr/>
            </p:nvSpPr>
            <p:spPr bwMode="auto">
              <a:xfrm flipH="1">
                <a:off x="3745" y="1792"/>
                <a:ext cx="6" cy="244"/>
              </a:xfrm>
              <a:prstGeom prst="line">
                <a:avLst/>
              </a:prstGeom>
              <a:noFill/>
              <a:ln w="9525">
                <a:solidFill>
                  <a:schemeClr val="tx1"/>
                </a:solidFill>
                <a:round/>
                <a:headEnd/>
                <a:tailEnd type="triangle" w="med" len="med"/>
              </a:ln>
            </p:spPr>
            <p:txBody>
              <a:bodyPr/>
              <a:lstStyle/>
              <a:p>
                <a:endParaRPr lang="en-US"/>
              </a:p>
            </p:txBody>
          </p:sp>
          <p:sp>
            <p:nvSpPr>
              <p:cNvPr id="16419" name="Text Box 50"/>
              <p:cNvSpPr txBox="1">
                <a:spLocks noChangeArrowheads="1"/>
              </p:cNvSpPr>
              <p:nvPr/>
            </p:nvSpPr>
            <p:spPr bwMode="auto">
              <a:xfrm>
                <a:off x="3644" y="2031"/>
                <a:ext cx="265" cy="150"/>
              </a:xfrm>
              <a:prstGeom prst="rect">
                <a:avLst/>
              </a:prstGeom>
              <a:noFill/>
              <a:ln w="9525">
                <a:solidFill>
                  <a:schemeClr val="tx1"/>
                </a:solidFill>
                <a:miter lim="800000"/>
                <a:headEnd/>
                <a:tailEnd/>
              </a:ln>
            </p:spPr>
            <p:txBody>
              <a:bodyPr wrap="none">
                <a:spAutoFit/>
              </a:bodyPr>
              <a:lstStyle/>
              <a:p>
                <a:pPr>
                  <a:buFont typeface="Wingdings" pitchFamily="-96" charset="2"/>
                  <a:buNone/>
                </a:pPr>
                <a:r>
                  <a:rPr lang="en-US" sz="1000"/>
                  <a:t>sub</a:t>
                </a:r>
              </a:p>
            </p:txBody>
          </p:sp>
          <p:sp>
            <p:nvSpPr>
              <p:cNvPr id="16420" name="AutoShape 51"/>
              <p:cNvSpPr>
                <a:spLocks noChangeAspect="1" noChangeArrowheads="1"/>
              </p:cNvSpPr>
              <p:nvPr/>
            </p:nvSpPr>
            <p:spPr bwMode="auto">
              <a:xfrm>
                <a:off x="3624" y="1537"/>
                <a:ext cx="256" cy="79"/>
              </a:xfrm>
              <a:prstGeom prst="flowChartManualOperation">
                <a:avLst/>
              </a:prstGeom>
              <a:noFill/>
              <a:ln w="9525">
                <a:solidFill>
                  <a:schemeClr val="tx1"/>
                </a:solidFill>
                <a:miter lim="800000"/>
                <a:headEnd/>
                <a:tailEnd/>
              </a:ln>
            </p:spPr>
            <p:txBody>
              <a:bodyPr wrap="none" anchor="ctr"/>
              <a:lstStyle/>
              <a:p>
                <a:endParaRPr lang="en-US"/>
              </a:p>
            </p:txBody>
          </p:sp>
          <p:sp>
            <p:nvSpPr>
              <p:cNvPr id="16421" name="Freeform 52"/>
              <p:cNvSpPr>
                <a:spLocks noChangeAspect="1"/>
              </p:cNvSpPr>
              <p:nvPr/>
            </p:nvSpPr>
            <p:spPr bwMode="auto">
              <a:xfrm>
                <a:off x="3768" y="1356"/>
                <a:ext cx="262" cy="916"/>
              </a:xfrm>
              <a:custGeom>
                <a:avLst/>
                <a:gdLst>
                  <a:gd name="T0" fmla="*/ 3 w 262"/>
                  <a:gd name="T1" fmla="*/ 822 h 916"/>
                  <a:gd name="T2" fmla="*/ 7 w 262"/>
                  <a:gd name="T3" fmla="*/ 916 h 916"/>
                  <a:gd name="T4" fmla="*/ 262 w 262"/>
                  <a:gd name="T5" fmla="*/ 916 h 916"/>
                  <a:gd name="T6" fmla="*/ 258 w 262"/>
                  <a:gd name="T7" fmla="*/ 0 h 916"/>
                  <a:gd name="T8" fmla="*/ 0 w 262"/>
                  <a:gd name="T9" fmla="*/ 0 h 916"/>
                  <a:gd name="T10" fmla="*/ 6 w 262"/>
                  <a:gd name="T11" fmla="*/ 174 h 916"/>
                  <a:gd name="T12" fmla="*/ 0 60000 65536"/>
                  <a:gd name="T13" fmla="*/ 0 60000 65536"/>
                  <a:gd name="T14" fmla="*/ 0 60000 65536"/>
                  <a:gd name="T15" fmla="*/ 0 60000 65536"/>
                  <a:gd name="T16" fmla="*/ 0 60000 65536"/>
                  <a:gd name="T17" fmla="*/ 0 60000 65536"/>
                  <a:gd name="T18" fmla="*/ 0 w 262"/>
                  <a:gd name="T19" fmla="*/ 0 h 916"/>
                  <a:gd name="T20" fmla="*/ 262 w 262"/>
                  <a:gd name="T21" fmla="*/ 916 h 916"/>
                </a:gdLst>
                <a:ahLst/>
                <a:cxnLst>
                  <a:cxn ang="T12">
                    <a:pos x="T0" y="T1"/>
                  </a:cxn>
                  <a:cxn ang="T13">
                    <a:pos x="T2" y="T3"/>
                  </a:cxn>
                  <a:cxn ang="T14">
                    <a:pos x="T4" y="T5"/>
                  </a:cxn>
                  <a:cxn ang="T15">
                    <a:pos x="T6" y="T7"/>
                  </a:cxn>
                  <a:cxn ang="T16">
                    <a:pos x="T8" y="T9"/>
                  </a:cxn>
                  <a:cxn ang="T17">
                    <a:pos x="T10" y="T11"/>
                  </a:cxn>
                </a:cxnLst>
                <a:rect l="T18" t="T19" r="T20" b="T21"/>
                <a:pathLst>
                  <a:path w="262" h="916">
                    <a:moveTo>
                      <a:pt x="3" y="822"/>
                    </a:moveTo>
                    <a:lnTo>
                      <a:pt x="7" y="916"/>
                    </a:lnTo>
                    <a:lnTo>
                      <a:pt x="262" y="916"/>
                    </a:lnTo>
                    <a:lnTo>
                      <a:pt x="258" y="0"/>
                    </a:lnTo>
                    <a:lnTo>
                      <a:pt x="0" y="0"/>
                    </a:lnTo>
                    <a:lnTo>
                      <a:pt x="6" y="17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6422" name="Freeform 53"/>
              <p:cNvSpPr>
                <a:spLocks/>
              </p:cNvSpPr>
              <p:nvPr/>
            </p:nvSpPr>
            <p:spPr bwMode="auto">
              <a:xfrm>
                <a:off x="2598" y="1512"/>
                <a:ext cx="300" cy="336"/>
              </a:xfrm>
              <a:custGeom>
                <a:avLst/>
                <a:gdLst>
                  <a:gd name="T0" fmla="*/ 234 w 300"/>
                  <a:gd name="T1" fmla="*/ 336 h 336"/>
                  <a:gd name="T2" fmla="*/ 0 w 300"/>
                  <a:gd name="T3" fmla="*/ 336 h 336"/>
                  <a:gd name="T4" fmla="*/ 0 w 300"/>
                  <a:gd name="T5" fmla="*/ 6 h 336"/>
                  <a:gd name="T6" fmla="*/ 300 w 300"/>
                  <a:gd name="T7" fmla="*/ 0 h 336"/>
                  <a:gd name="T8" fmla="*/ 300 w 300"/>
                  <a:gd name="T9" fmla="*/ 168 h 336"/>
                  <a:gd name="T10" fmla="*/ 0 60000 65536"/>
                  <a:gd name="T11" fmla="*/ 0 60000 65536"/>
                  <a:gd name="T12" fmla="*/ 0 60000 65536"/>
                  <a:gd name="T13" fmla="*/ 0 60000 65536"/>
                  <a:gd name="T14" fmla="*/ 0 60000 65536"/>
                  <a:gd name="T15" fmla="*/ 0 w 300"/>
                  <a:gd name="T16" fmla="*/ 0 h 336"/>
                  <a:gd name="T17" fmla="*/ 300 w 300"/>
                  <a:gd name="T18" fmla="*/ 336 h 336"/>
                </a:gdLst>
                <a:ahLst/>
                <a:cxnLst>
                  <a:cxn ang="T10">
                    <a:pos x="T0" y="T1"/>
                  </a:cxn>
                  <a:cxn ang="T11">
                    <a:pos x="T2" y="T3"/>
                  </a:cxn>
                  <a:cxn ang="T12">
                    <a:pos x="T4" y="T5"/>
                  </a:cxn>
                  <a:cxn ang="T13">
                    <a:pos x="T6" y="T7"/>
                  </a:cxn>
                  <a:cxn ang="T14">
                    <a:pos x="T8" y="T9"/>
                  </a:cxn>
                </a:cxnLst>
                <a:rect l="T15" t="T16" r="T17" b="T18"/>
                <a:pathLst>
                  <a:path w="300" h="336">
                    <a:moveTo>
                      <a:pt x="234" y="336"/>
                    </a:moveTo>
                    <a:lnTo>
                      <a:pt x="0" y="336"/>
                    </a:lnTo>
                    <a:lnTo>
                      <a:pt x="0" y="6"/>
                    </a:lnTo>
                    <a:lnTo>
                      <a:pt x="300" y="0"/>
                    </a:lnTo>
                    <a:lnTo>
                      <a:pt x="300" y="168"/>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6423" name="Freeform 54"/>
              <p:cNvSpPr>
                <a:spLocks/>
              </p:cNvSpPr>
              <p:nvPr/>
            </p:nvSpPr>
            <p:spPr bwMode="auto">
              <a:xfrm>
                <a:off x="2484" y="1350"/>
                <a:ext cx="1182" cy="564"/>
              </a:xfrm>
              <a:custGeom>
                <a:avLst/>
                <a:gdLst>
                  <a:gd name="T0" fmla="*/ 222 w 1182"/>
                  <a:gd name="T1" fmla="*/ 519 h 588"/>
                  <a:gd name="T2" fmla="*/ 0 w 1182"/>
                  <a:gd name="T3" fmla="*/ 519 h 588"/>
                  <a:gd name="T4" fmla="*/ 0 w 1182"/>
                  <a:gd name="T5" fmla="*/ 0 h 588"/>
                  <a:gd name="T6" fmla="*/ 1182 w 1182"/>
                  <a:gd name="T7" fmla="*/ 0 h 588"/>
                  <a:gd name="T8" fmla="*/ 1182 w 1182"/>
                  <a:gd name="T9" fmla="*/ 175 h 588"/>
                  <a:gd name="T10" fmla="*/ 0 60000 65536"/>
                  <a:gd name="T11" fmla="*/ 0 60000 65536"/>
                  <a:gd name="T12" fmla="*/ 0 60000 65536"/>
                  <a:gd name="T13" fmla="*/ 0 60000 65536"/>
                  <a:gd name="T14" fmla="*/ 0 60000 65536"/>
                  <a:gd name="T15" fmla="*/ 0 w 1182"/>
                  <a:gd name="T16" fmla="*/ 0 h 588"/>
                  <a:gd name="T17" fmla="*/ 1182 w 1182"/>
                  <a:gd name="T18" fmla="*/ 588 h 588"/>
                </a:gdLst>
                <a:ahLst/>
                <a:cxnLst>
                  <a:cxn ang="T10">
                    <a:pos x="T0" y="T1"/>
                  </a:cxn>
                  <a:cxn ang="T11">
                    <a:pos x="T2" y="T3"/>
                  </a:cxn>
                  <a:cxn ang="T12">
                    <a:pos x="T4" y="T5"/>
                  </a:cxn>
                  <a:cxn ang="T13">
                    <a:pos x="T6" y="T7"/>
                  </a:cxn>
                  <a:cxn ang="T14">
                    <a:pos x="T8" y="T9"/>
                  </a:cxn>
                </a:cxnLst>
                <a:rect l="T15" t="T16" r="T17" b="T18"/>
                <a:pathLst>
                  <a:path w="1182" h="588">
                    <a:moveTo>
                      <a:pt x="222" y="588"/>
                    </a:moveTo>
                    <a:lnTo>
                      <a:pt x="0" y="588"/>
                    </a:lnTo>
                    <a:lnTo>
                      <a:pt x="0" y="0"/>
                    </a:lnTo>
                    <a:lnTo>
                      <a:pt x="1182" y="0"/>
                    </a:lnTo>
                    <a:lnTo>
                      <a:pt x="1182" y="198"/>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6424" name="Freeform 55"/>
              <p:cNvSpPr>
                <a:spLocks/>
              </p:cNvSpPr>
              <p:nvPr/>
            </p:nvSpPr>
            <p:spPr bwMode="auto">
              <a:xfrm>
                <a:off x="2910" y="1920"/>
                <a:ext cx="930" cy="114"/>
              </a:xfrm>
              <a:custGeom>
                <a:avLst/>
                <a:gdLst>
                  <a:gd name="T0" fmla="*/ 0 w 930"/>
                  <a:gd name="T1" fmla="*/ 0 h 114"/>
                  <a:gd name="T2" fmla="*/ 930 w 930"/>
                  <a:gd name="T3" fmla="*/ 0 h 114"/>
                  <a:gd name="T4" fmla="*/ 930 w 930"/>
                  <a:gd name="T5" fmla="*/ 114 h 114"/>
                  <a:gd name="T6" fmla="*/ 0 60000 65536"/>
                  <a:gd name="T7" fmla="*/ 0 60000 65536"/>
                  <a:gd name="T8" fmla="*/ 0 60000 65536"/>
                  <a:gd name="T9" fmla="*/ 0 w 930"/>
                  <a:gd name="T10" fmla="*/ 0 h 114"/>
                  <a:gd name="T11" fmla="*/ 930 w 930"/>
                  <a:gd name="T12" fmla="*/ 114 h 114"/>
                </a:gdLst>
                <a:ahLst/>
                <a:cxnLst>
                  <a:cxn ang="T6">
                    <a:pos x="T0" y="T1"/>
                  </a:cxn>
                  <a:cxn ang="T7">
                    <a:pos x="T2" y="T3"/>
                  </a:cxn>
                  <a:cxn ang="T8">
                    <a:pos x="T4" y="T5"/>
                  </a:cxn>
                </a:cxnLst>
                <a:rect l="T9" t="T10" r="T11" b="T12"/>
                <a:pathLst>
                  <a:path w="930" h="114">
                    <a:moveTo>
                      <a:pt x="0" y="0"/>
                    </a:moveTo>
                    <a:lnTo>
                      <a:pt x="930" y="0"/>
                    </a:lnTo>
                    <a:lnTo>
                      <a:pt x="930" y="114"/>
                    </a:lnTo>
                  </a:path>
                </a:pathLst>
              </a:custGeom>
              <a:noFill/>
              <a:ln w="9525" cap="flat" cmpd="sng">
                <a:solidFill>
                  <a:schemeClr val="tx1"/>
                </a:solidFill>
                <a:prstDash val="solid"/>
                <a:round/>
                <a:headEnd type="none" w="med" len="med"/>
                <a:tailEnd type="triangle" w="med" len="med"/>
              </a:ln>
            </p:spPr>
            <p:txBody>
              <a:bodyPr/>
              <a:lstStyle/>
              <a:p>
                <a:endParaRPr lang="en-US"/>
              </a:p>
            </p:txBody>
          </p:sp>
        </p:grpSp>
      </p:grpSp>
      <p:grpSp>
        <p:nvGrpSpPr>
          <p:cNvPr id="13" name="Group 56"/>
          <p:cNvGrpSpPr>
            <a:grpSpLocks/>
          </p:cNvGrpSpPr>
          <p:nvPr/>
        </p:nvGrpSpPr>
        <p:grpSpPr bwMode="auto">
          <a:xfrm>
            <a:off x="1355725" y="1562100"/>
            <a:ext cx="7178675" cy="3514725"/>
            <a:chOff x="854" y="984"/>
            <a:chExt cx="4522" cy="2214"/>
          </a:xfrm>
        </p:grpSpPr>
        <p:grpSp>
          <p:nvGrpSpPr>
            <p:cNvPr id="16400" name="Group 57"/>
            <p:cNvGrpSpPr>
              <a:grpSpLocks/>
            </p:cNvGrpSpPr>
            <p:nvPr/>
          </p:nvGrpSpPr>
          <p:grpSpPr bwMode="auto">
            <a:xfrm>
              <a:off x="854" y="984"/>
              <a:ext cx="4522" cy="2214"/>
              <a:chOff x="854" y="984"/>
              <a:chExt cx="4522" cy="2214"/>
            </a:xfrm>
          </p:grpSpPr>
          <p:sp>
            <p:nvSpPr>
              <p:cNvPr id="16403" name="Rectangle 58"/>
              <p:cNvSpPr>
                <a:spLocks noChangeArrowheads="1"/>
              </p:cNvSpPr>
              <p:nvPr/>
            </p:nvSpPr>
            <p:spPr bwMode="auto">
              <a:xfrm>
                <a:off x="1530" y="2310"/>
                <a:ext cx="198" cy="450"/>
              </a:xfrm>
              <a:prstGeom prst="rect">
                <a:avLst/>
              </a:prstGeom>
              <a:solidFill>
                <a:schemeClr val="accent1"/>
              </a:solidFill>
              <a:ln w="9525">
                <a:noFill/>
                <a:miter lim="800000"/>
                <a:headEnd/>
                <a:tailEnd/>
              </a:ln>
            </p:spPr>
            <p:txBody>
              <a:bodyPr wrap="none" anchor="ctr"/>
              <a:lstStyle/>
              <a:p>
                <a:endParaRPr lang="en-US"/>
              </a:p>
            </p:txBody>
          </p:sp>
          <p:sp>
            <p:nvSpPr>
              <p:cNvPr id="16404" name="Rectangle 59"/>
              <p:cNvSpPr>
                <a:spLocks noChangeArrowheads="1"/>
              </p:cNvSpPr>
              <p:nvPr/>
            </p:nvSpPr>
            <p:spPr bwMode="auto">
              <a:xfrm>
                <a:off x="1524" y="1152"/>
                <a:ext cx="198" cy="660"/>
              </a:xfrm>
              <a:prstGeom prst="rect">
                <a:avLst/>
              </a:prstGeom>
              <a:solidFill>
                <a:schemeClr val="accent1"/>
              </a:solidFill>
              <a:ln w="9525">
                <a:noFill/>
                <a:miter lim="800000"/>
                <a:headEnd/>
                <a:tailEnd/>
              </a:ln>
            </p:spPr>
            <p:txBody>
              <a:bodyPr wrap="none" anchor="ctr"/>
              <a:lstStyle/>
              <a:p>
                <a:endParaRPr lang="en-US"/>
              </a:p>
            </p:txBody>
          </p:sp>
          <p:sp>
            <p:nvSpPr>
              <p:cNvPr id="16405" name="Rectangle 60"/>
              <p:cNvSpPr>
                <a:spLocks noChangeArrowheads="1"/>
              </p:cNvSpPr>
              <p:nvPr/>
            </p:nvSpPr>
            <p:spPr bwMode="auto">
              <a:xfrm>
                <a:off x="1524" y="984"/>
                <a:ext cx="3852" cy="2214"/>
              </a:xfrm>
              <a:prstGeom prst="rect">
                <a:avLst/>
              </a:prstGeom>
              <a:noFill/>
              <a:ln w="9525">
                <a:solidFill>
                  <a:schemeClr val="tx1"/>
                </a:solidFill>
                <a:miter lim="800000"/>
                <a:headEnd/>
                <a:tailEnd/>
              </a:ln>
            </p:spPr>
            <p:txBody>
              <a:bodyPr wrap="none" anchor="ctr"/>
              <a:lstStyle/>
              <a:p>
                <a:endParaRPr lang="en-US"/>
              </a:p>
            </p:txBody>
          </p:sp>
          <p:sp>
            <p:nvSpPr>
              <p:cNvPr id="16406" name="Freeform 61"/>
              <p:cNvSpPr>
                <a:spLocks/>
              </p:cNvSpPr>
              <p:nvPr/>
            </p:nvSpPr>
            <p:spPr bwMode="auto">
              <a:xfrm>
                <a:off x="1518" y="1152"/>
                <a:ext cx="210" cy="660"/>
              </a:xfrm>
              <a:custGeom>
                <a:avLst/>
                <a:gdLst>
                  <a:gd name="T0" fmla="*/ 6 w 210"/>
                  <a:gd name="T1" fmla="*/ 0 h 768"/>
                  <a:gd name="T2" fmla="*/ 210 w 210"/>
                  <a:gd name="T3" fmla="*/ 0 h 768"/>
                  <a:gd name="T4" fmla="*/ 210 w 210"/>
                  <a:gd name="T5" fmla="*/ 487 h 768"/>
                  <a:gd name="T6" fmla="*/ 0 w 210"/>
                  <a:gd name="T7" fmla="*/ 487 h 768"/>
                  <a:gd name="T8" fmla="*/ 0 60000 65536"/>
                  <a:gd name="T9" fmla="*/ 0 60000 65536"/>
                  <a:gd name="T10" fmla="*/ 0 60000 65536"/>
                  <a:gd name="T11" fmla="*/ 0 60000 65536"/>
                  <a:gd name="T12" fmla="*/ 0 w 210"/>
                  <a:gd name="T13" fmla="*/ 0 h 768"/>
                  <a:gd name="T14" fmla="*/ 210 w 210"/>
                  <a:gd name="T15" fmla="*/ 768 h 768"/>
                </a:gdLst>
                <a:ahLst/>
                <a:cxnLst>
                  <a:cxn ang="T8">
                    <a:pos x="T0" y="T1"/>
                  </a:cxn>
                  <a:cxn ang="T9">
                    <a:pos x="T2" y="T3"/>
                  </a:cxn>
                  <a:cxn ang="T10">
                    <a:pos x="T4" y="T5"/>
                  </a:cxn>
                  <a:cxn ang="T11">
                    <a:pos x="T6" y="T7"/>
                  </a:cxn>
                </a:cxnLst>
                <a:rect l="T12" t="T13" r="T14" b="T15"/>
                <a:pathLst>
                  <a:path w="210" h="768">
                    <a:moveTo>
                      <a:pt x="6" y="0"/>
                    </a:moveTo>
                    <a:lnTo>
                      <a:pt x="210" y="0"/>
                    </a:lnTo>
                    <a:lnTo>
                      <a:pt x="210" y="768"/>
                    </a:lnTo>
                    <a:lnTo>
                      <a:pt x="0" y="768"/>
                    </a:lnTo>
                  </a:path>
                </a:pathLst>
              </a:custGeom>
              <a:noFill/>
              <a:ln w="9525" cap="flat" cmpd="sng">
                <a:solidFill>
                  <a:schemeClr val="tx1"/>
                </a:solidFill>
                <a:prstDash val="solid"/>
                <a:round/>
                <a:headEnd/>
                <a:tailEnd/>
              </a:ln>
            </p:spPr>
            <p:txBody>
              <a:bodyPr/>
              <a:lstStyle/>
              <a:p>
                <a:endParaRPr lang="en-US"/>
              </a:p>
            </p:txBody>
          </p:sp>
          <p:sp>
            <p:nvSpPr>
              <p:cNvPr id="16407" name="Freeform 62"/>
              <p:cNvSpPr>
                <a:spLocks/>
              </p:cNvSpPr>
              <p:nvPr/>
            </p:nvSpPr>
            <p:spPr bwMode="auto">
              <a:xfrm>
                <a:off x="1524" y="2304"/>
                <a:ext cx="210" cy="462"/>
              </a:xfrm>
              <a:custGeom>
                <a:avLst/>
                <a:gdLst>
                  <a:gd name="T0" fmla="*/ 6 w 210"/>
                  <a:gd name="T1" fmla="*/ 0 h 768"/>
                  <a:gd name="T2" fmla="*/ 210 w 210"/>
                  <a:gd name="T3" fmla="*/ 0 h 768"/>
                  <a:gd name="T4" fmla="*/ 210 w 210"/>
                  <a:gd name="T5" fmla="*/ 167 h 768"/>
                  <a:gd name="T6" fmla="*/ 0 w 210"/>
                  <a:gd name="T7" fmla="*/ 167 h 768"/>
                  <a:gd name="T8" fmla="*/ 0 60000 65536"/>
                  <a:gd name="T9" fmla="*/ 0 60000 65536"/>
                  <a:gd name="T10" fmla="*/ 0 60000 65536"/>
                  <a:gd name="T11" fmla="*/ 0 60000 65536"/>
                  <a:gd name="T12" fmla="*/ 0 w 210"/>
                  <a:gd name="T13" fmla="*/ 0 h 768"/>
                  <a:gd name="T14" fmla="*/ 210 w 210"/>
                  <a:gd name="T15" fmla="*/ 768 h 768"/>
                </a:gdLst>
                <a:ahLst/>
                <a:cxnLst>
                  <a:cxn ang="T8">
                    <a:pos x="T0" y="T1"/>
                  </a:cxn>
                  <a:cxn ang="T9">
                    <a:pos x="T2" y="T3"/>
                  </a:cxn>
                  <a:cxn ang="T10">
                    <a:pos x="T4" y="T5"/>
                  </a:cxn>
                  <a:cxn ang="T11">
                    <a:pos x="T6" y="T7"/>
                  </a:cxn>
                </a:cxnLst>
                <a:rect l="T12" t="T13" r="T14" b="T15"/>
                <a:pathLst>
                  <a:path w="210" h="768">
                    <a:moveTo>
                      <a:pt x="6" y="0"/>
                    </a:moveTo>
                    <a:lnTo>
                      <a:pt x="210" y="0"/>
                    </a:lnTo>
                    <a:lnTo>
                      <a:pt x="210" y="768"/>
                    </a:lnTo>
                    <a:lnTo>
                      <a:pt x="0" y="768"/>
                    </a:lnTo>
                  </a:path>
                </a:pathLst>
              </a:custGeom>
              <a:noFill/>
              <a:ln w="9525" cap="flat" cmpd="sng">
                <a:solidFill>
                  <a:schemeClr val="tx1"/>
                </a:solidFill>
                <a:prstDash val="solid"/>
                <a:round/>
                <a:headEnd/>
                <a:tailEnd/>
              </a:ln>
            </p:spPr>
            <p:txBody>
              <a:bodyPr/>
              <a:lstStyle/>
              <a:p>
                <a:endParaRPr lang="en-US"/>
              </a:p>
            </p:txBody>
          </p:sp>
          <p:sp>
            <p:nvSpPr>
              <p:cNvPr id="16408" name="Line 63"/>
              <p:cNvSpPr>
                <a:spLocks noChangeShapeType="1"/>
              </p:cNvSpPr>
              <p:nvPr/>
            </p:nvSpPr>
            <p:spPr bwMode="auto">
              <a:xfrm>
                <a:off x="1200" y="1266"/>
                <a:ext cx="642" cy="0"/>
              </a:xfrm>
              <a:prstGeom prst="line">
                <a:avLst/>
              </a:prstGeom>
              <a:noFill/>
              <a:ln w="9525">
                <a:solidFill>
                  <a:schemeClr val="tx1"/>
                </a:solidFill>
                <a:round/>
                <a:headEnd/>
                <a:tailEnd type="triangle" w="med" len="med"/>
              </a:ln>
            </p:spPr>
            <p:txBody>
              <a:bodyPr/>
              <a:lstStyle/>
              <a:p>
                <a:endParaRPr lang="en-US"/>
              </a:p>
            </p:txBody>
          </p:sp>
          <p:sp>
            <p:nvSpPr>
              <p:cNvPr id="16409" name="Line 64"/>
              <p:cNvSpPr>
                <a:spLocks noChangeShapeType="1"/>
              </p:cNvSpPr>
              <p:nvPr/>
            </p:nvSpPr>
            <p:spPr bwMode="auto">
              <a:xfrm>
                <a:off x="1200" y="1410"/>
                <a:ext cx="642" cy="0"/>
              </a:xfrm>
              <a:prstGeom prst="line">
                <a:avLst/>
              </a:prstGeom>
              <a:noFill/>
              <a:ln w="9525">
                <a:solidFill>
                  <a:schemeClr val="tx1"/>
                </a:solidFill>
                <a:round/>
                <a:headEnd/>
                <a:tailEnd type="triangle" w="med" len="med"/>
              </a:ln>
            </p:spPr>
            <p:txBody>
              <a:bodyPr/>
              <a:lstStyle/>
              <a:p>
                <a:endParaRPr lang="en-US"/>
              </a:p>
            </p:txBody>
          </p:sp>
          <p:sp>
            <p:nvSpPr>
              <p:cNvPr id="16410" name="Line 65"/>
              <p:cNvSpPr>
                <a:spLocks noChangeShapeType="1"/>
              </p:cNvSpPr>
              <p:nvPr/>
            </p:nvSpPr>
            <p:spPr bwMode="auto">
              <a:xfrm>
                <a:off x="1200" y="1536"/>
                <a:ext cx="642" cy="0"/>
              </a:xfrm>
              <a:prstGeom prst="line">
                <a:avLst/>
              </a:prstGeom>
              <a:noFill/>
              <a:ln w="9525">
                <a:solidFill>
                  <a:schemeClr val="tx1"/>
                </a:solidFill>
                <a:round/>
                <a:headEnd/>
                <a:tailEnd type="triangle" w="med" len="med"/>
              </a:ln>
            </p:spPr>
            <p:txBody>
              <a:bodyPr/>
              <a:lstStyle/>
              <a:p>
                <a:endParaRPr lang="en-US"/>
              </a:p>
            </p:txBody>
          </p:sp>
          <p:sp>
            <p:nvSpPr>
              <p:cNvPr id="16411" name="Line 66"/>
              <p:cNvSpPr>
                <a:spLocks noChangeShapeType="1"/>
              </p:cNvSpPr>
              <p:nvPr/>
            </p:nvSpPr>
            <p:spPr bwMode="auto">
              <a:xfrm flipH="1">
                <a:off x="1200" y="1680"/>
                <a:ext cx="642" cy="0"/>
              </a:xfrm>
              <a:prstGeom prst="line">
                <a:avLst/>
              </a:prstGeom>
              <a:noFill/>
              <a:ln w="9525">
                <a:solidFill>
                  <a:schemeClr val="tx1"/>
                </a:solidFill>
                <a:round/>
                <a:headEnd/>
                <a:tailEnd type="triangle" w="med" len="med"/>
              </a:ln>
            </p:spPr>
            <p:txBody>
              <a:bodyPr/>
              <a:lstStyle/>
              <a:p>
                <a:endParaRPr lang="en-US"/>
              </a:p>
            </p:txBody>
          </p:sp>
          <p:sp>
            <p:nvSpPr>
              <p:cNvPr id="16412" name="Text Box 67"/>
              <p:cNvSpPr txBox="1">
                <a:spLocks noChangeArrowheads="1"/>
              </p:cNvSpPr>
              <p:nvPr/>
            </p:nvSpPr>
            <p:spPr bwMode="auto">
              <a:xfrm>
                <a:off x="854" y="1161"/>
                <a:ext cx="354" cy="602"/>
              </a:xfrm>
              <a:prstGeom prst="rect">
                <a:avLst/>
              </a:prstGeom>
              <a:noFill/>
              <a:ln w="9525">
                <a:noFill/>
                <a:miter lim="800000"/>
                <a:headEnd/>
                <a:tailEnd/>
              </a:ln>
            </p:spPr>
            <p:txBody>
              <a:bodyPr wrap="none">
                <a:spAutoFit/>
              </a:bodyPr>
              <a:lstStyle/>
              <a:p>
                <a:pPr algn="r">
                  <a:spcBef>
                    <a:spcPct val="15000"/>
                  </a:spcBef>
                  <a:buFont typeface="Wingdings" pitchFamily="-96" charset="2"/>
                  <a:buNone/>
                </a:pPr>
                <a:r>
                  <a:rPr lang="en-US" sz="1400"/>
                  <a:t>x</a:t>
                </a:r>
              </a:p>
              <a:p>
                <a:pPr algn="r">
                  <a:spcBef>
                    <a:spcPct val="15000"/>
                  </a:spcBef>
                  <a:buFont typeface="Wingdings" pitchFamily="-96" charset="2"/>
                  <a:buNone/>
                </a:pPr>
                <a:r>
                  <a:rPr lang="en-US" sz="1400"/>
                  <a:t>y</a:t>
                </a:r>
              </a:p>
              <a:p>
                <a:pPr algn="r">
                  <a:spcBef>
                    <a:spcPct val="15000"/>
                  </a:spcBef>
                </a:pPr>
                <a:r>
                  <a:rPr lang="en-US" sz="1400"/>
                  <a:t>en</a:t>
                </a:r>
              </a:p>
              <a:p>
                <a:pPr algn="r">
                  <a:spcBef>
                    <a:spcPct val="15000"/>
                  </a:spcBef>
                  <a:buFont typeface="Wingdings" pitchFamily="-96" charset="2"/>
                  <a:buNone/>
                </a:pPr>
                <a:r>
                  <a:rPr lang="en-US" sz="1400"/>
                  <a:t>rdy</a:t>
                </a:r>
              </a:p>
            </p:txBody>
          </p:sp>
          <p:sp>
            <p:nvSpPr>
              <p:cNvPr id="16413" name="Line 68"/>
              <p:cNvSpPr>
                <a:spLocks noChangeShapeType="1"/>
              </p:cNvSpPr>
              <p:nvPr/>
            </p:nvSpPr>
            <p:spPr bwMode="auto">
              <a:xfrm flipH="1">
                <a:off x="1200" y="2460"/>
                <a:ext cx="642" cy="0"/>
              </a:xfrm>
              <a:prstGeom prst="line">
                <a:avLst/>
              </a:prstGeom>
              <a:noFill/>
              <a:ln w="9525">
                <a:solidFill>
                  <a:schemeClr val="tx1"/>
                </a:solidFill>
                <a:round/>
                <a:headEnd/>
                <a:tailEnd type="triangle" w="med" len="med"/>
              </a:ln>
            </p:spPr>
            <p:txBody>
              <a:bodyPr/>
              <a:lstStyle/>
              <a:p>
                <a:endParaRPr lang="en-US"/>
              </a:p>
            </p:txBody>
          </p:sp>
          <p:sp>
            <p:nvSpPr>
              <p:cNvPr id="16414" name="Line 69"/>
              <p:cNvSpPr>
                <a:spLocks noChangeShapeType="1"/>
              </p:cNvSpPr>
              <p:nvPr/>
            </p:nvSpPr>
            <p:spPr bwMode="auto">
              <a:xfrm flipH="1">
                <a:off x="1200" y="2604"/>
                <a:ext cx="642" cy="0"/>
              </a:xfrm>
              <a:prstGeom prst="line">
                <a:avLst/>
              </a:prstGeom>
              <a:noFill/>
              <a:ln w="9525">
                <a:solidFill>
                  <a:schemeClr val="tx1"/>
                </a:solidFill>
                <a:round/>
                <a:headEnd/>
                <a:tailEnd type="triangle" w="med" len="med"/>
              </a:ln>
            </p:spPr>
            <p:txBody>
              <a:bodyPr/>
              <a:lstStyle/>
              <a:p>
                <a:endParaRPr lang="en-US"/>
              </a:p>
            </p:txBody>
          </p:sp>
          <p:sp>
            <p:nvSpPr>
              <p:cNvPr id="16415" name="Text Box 70"/>
              <p:cNvSpPr txBox="1">
                <a:spLocks noChangeArrowheads="1"/>
              </p:cNvSpPr>
              <p:nvPr/>
            </p:nvSpPr>
            <p:spPr bwMode="auto">
              <a:xfrm>
                <a:off x="908" y="2367"/>
                <a:ext cx="300" cy="320"/>
              </a:xfrm>
              <a:prstGeom prst="rect">
                <a:avLst/>
              </a:prstGeom>
              <a:noFill/>
              <a:ln w="9525">
                <a:noFill/>
                <a:miter lim="800000"/>
                <a:headEnd/>
                <a:tailEnd/>
              </a:ln>
            </p:spPr>
            <p:txBody>
              <a:bodyPr wrap="none">
                <a:spAutoFit/>
              </a:bodyPr>
              <a:lstStyle/>
              <a:p>
                <a:pPr algn="r">
                  <a:spcBef>
                    <a:spcPct val="15000"/>
                  </a:spcBef>
                  <a:buFont typeface="Wingdings" pitchFamily="-96" charset="2"/>
                  <a:buNone/>
                </a:pPr>
                <a:r>
                  <a:rPr lang="en-US" sz="1400"/>
                  <a:t>x</a:t>
                </a:r>
              </a:p>
              <a:p>
                <a:pPr algn="r">
                  <a:spcBef>
                    <a:spcPct val="15000"/>
                  </a:spcBef>
                  <a:buFont typeface="Wingdings" pitchFamily="-96" charset="2"/>
                  <a:buNone/>
                </a:pPr>
                <a:r>
                  <a:rPr lang="en-US" sz="1400"/>
                  <a:t>rdy</a:t>
                </a:r>
              </a:p>
            </p:txBody>
          </p:sp>
        </p:grpSp>
        <p:sp>
          <p:nvSpPr>
            <p:cNvPr id="16401" name="Text Box 71"/>
            <p:cNvSpPr txBox="1">
              <a:spLocks noChangeArrowheads="1"/>
            </p:cNvSpPr>
            <p:nvPr/>
          </p:nvSpPr>
          <p:spPr bwMode="auto">
            <a:xfrm rot="-5400000">
              <a:off x="1382" y="1364"/>
              <a:ext cx="489" cy="231"/>
            </a:xfrm>
            <a:prstGeom prst="rect">
              <a:avLst/>
            </a:prstGeom>
            <a:noFill/>
            <a:ln w="9525">
              <a:noFill/>
              <a:miter lim="800000"/>
              <a:headEnd/>
              <a:tailEnd/>
            </a:ln>
          </p:spPr>
          <p:txBody>
            <a:bodyPr wrap="none">
              <a:spAutoFit/>
            </a:bodyPr>
            <a:lstStyle/>
            <a:p>
              <a:pPr>
                <a:buFont typeface="Wingdings" pitchFamily="-96" charset="2"/>
                <a:buNone/>
              </a:pPr>
              <a:r>
                <a:rPr lang="en-US"/>
                <a:t>start</a:t>
              </a:r>
            </a:p>
          </p:txBody>
        </p:sp>
        <p:sp>
          <p:nvSpPr>
            <p:cNvPr id="16402" name="Text Box 72"/>
            <p:cNvSpPr txBox="1">
              <a:spLocks noChangeArrowheads="1"/>
            </p:cNvSpPr>
            <p:nvPr/>
          </p:nvSpPr>
          <p:spPr bwMode="auto">
            <a:xfrm rot="-5400000">
              <a:off x="1342" y="2427"/>
              <a:ext cx="570" cy="231"/>
            </a:xfrm>
            <a:prstGeom prst="rect">
              <a:avLst/>
            </a:prstGeom>
            <a:noFill/>
            <a:ln w="9525">
              <a:noFill/>
              <a:miter lim="800000"/>
              <a:headEnd/>
              <a:tailEnd/>
            </a:ln>
          </p:spPr>
          <p:txBody>
            <a:bodyPr wrap="none">
              <a:spAutoFit/>
            </a:bodyPr>
            <a:lstStyle/>
            <a:p>
              <a:pPr>
                <a:buFont typeface="Wingdings" pitchFamily="-96" charset="2"/>
                <a:buNone/>
              </a:pPr>
              <a:r>
                <a:rPr lang="en-US"/>
                <a:t>result</a:t>
              </a:r>
            </a:p>
          </p:txBody>
        </p:sp>
      </p:grpSp>
      <p:sp>
        <p:nvSpPr>
          <p:cNvPr id="1573961" name="Rectangle 73"/>
          <p:cNvSpPr>
            <a:spLocks noChangeArrowheads="1"/>
          </p:cNvSpPr>
          <p:nvPr/>
        </p:nvSpPr>
        <p:spPr bwMode="auto">
          <a:xfrm>
            <a:off x="5741988" y="5462588"/>
            <a:ext cx="895350" cy="339725"/>
          </a:xfrm>
          <a:prstGeom prst="rect">
            <a:avLst/>
          </a:prstGeom>
          <a:noFill/>
          <a:ln w="9525">
            <a:noFill/>
            <a:miter lim="800000"/>
            <a:headEnd/>
            <a:tailEnd/>
          </a:ln>
        </p:spPr>
        <p:txBody>
          <a:bodyPr wrap="none">
            <a:spAutoFit/>
          </a:bodyPr>
          <a:lstStyle/>
          <a:p>
            <a:pPr>
              <a:buFont typeface="Wingdings" pitchFamily="-96" charset="2"/>
              <a:buNone/>
            </a:pPr>
            <a:r>
              <a:rPr lang="en-US" sz="1800"/>
              <a:t>swap?</a:t>
            </a:r>
          </a:p>
        </p:txBody>
      </p:sp>
      <p:sp>
        <p:nvSpPr>
          <p:cNvPr id="1573962" name="Rectangle 74"/>
          <p:cNvSpPr>
            <a:spLocks noChangeArrowheads="1"/>
          </p:cNvSpPr>
          <p:nvPr/>
        </p:nvSpPr>
        <p:spPr bwMode="auto">
          <a:xfrm>
            <a:off x="5741988" y="5772150"/>
            <a:ext cx="2460625" cy="339725"/>
          </a:xfrm>
          <a:prstGeom prst="rect">
            <a:avLst/>
          </a:prstGeom>
          <a:noFill/>
          <a:ln w="9525">
            <a:noFill/>
            <a:miter lim="800000"/>
            <a:headEnd/>
            <a:tailEnd/>
          </a:ln>
        </p:spPr>
        <p:txBody>
          <a:bodyPr wrap="none">
            <a:spAutoFit/>
          </a:bodyPr>
          <a:lstStyle/>
          <a:p>
            <a:pPr>
              <a:buFont typeface="Wingdings" pitchFamily="-96" charset="2"/>
              <a:buNone/>
            </a:pPr>
            <a:r>
              <a:rPr lang="en-US" sz="1800"/>
              <a:t>swap? OR subtract?</a:t>
            </a:r>
          </a:p>
        </p:txBody>
      </p:sp>
      <p:sp>
        <p:nvSpPr>
          <p:cNvPr id="16396" name="Text Box 75"/>
          <p:cNvSpPr txBox="1">
            <a:spLocks noChangeArrowheads="1"/>
          </p:cNvSpPr>
          <p:nvPr/>
        </p:nvSpPr>
        <p:spPr bwMode="auto">
          <a:xfrm>
            <a:off x="85725" y="5337175"/>
            <a:ext cx="4425950" cy="1200150"/>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sz="1800" b="1">
                <a:solidFill>
                  <a:srgbClr val="56127A"/>
                </a:solidFill>
                <a:latin typeface="Courier New" pitchFamily="49" charset="0"/>
                <a:cs typeface="Courier New" pitchFamily="49" charset="0"/>
                <a:sym typeface="Wingdings" pitchFamily="-96" charset="2"/>
              </a:rPr>
              <a:t>rule</a:t>
            </a:r>
            <a:r>
              <a:rPr lang="en-US" sz="1800">
                <a:solidFill>
                  <a:srgbClr val="56127A"/>
                </a:solidFill>
                <a:latin typeface="Courier New" pitchFamily="49" charset="0"/>
                <a:cs typeface="Courier New" pitchFamily="49" charset="0"/>
                <a:sym typeface="Wingdings" pitchFamily="-96" charset="2"/>
              </a:rPr>
              <a:t> swap ((x&gt;y)&amp;&amp;(y!=0));</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x &lt;= y;  y &lt;= x; </a:t>
            </a:r>
            <a:r>
              <a:rPr lang="en-US" sz="1800" b="1">
                <a:solidFill>
                  <a:srgbClr val="56127A"/>
                </a:solidFill>
                <a:latin typeface="Courier New" pitchFamily="49" charset="0"/>
                <a:cs typeface="Courier New" pitchFamily="49" charset="0"/>
                <a:sym typeface="Wingdings" pitchFamily="-96" charset="2"/>
              </a:rPr>
              <a:t>endrule</a:t>
            </a:r>
          </a:p>
          <a:p>
            <a:pPr>
              <a:lnSpc>
                <a:spcPct val="100000"/>
              </a:lnSpc>
              <a:spcBef>
                <a:spcPct val="0"/>
              </a:spcBef>
              <a:buClrTx/>
              <a:buSzTx/>
              <a:buFontTx/>
              <a:buNone/>
            </a:pPr>
            <a:r>
              <a:rPr lang="en-US" sz="1800" b="1">
                <a:solidFill>
                  <a:srgbClr val="56127A"/>
                </a:solidFill>
                <a:latin typeface="Courier New" pitchFamily="49" charset="0"/>
                <a:cs typeface="Courier New" pitchFamily="49" charset="0"/>
                <a:sym typeface="Wingdings" pitchFamily="-96" charset="2"/>
              </a:rPr>
              <a:t>rule</a:t>
            </a:r>
            <a:r>
              <a:rPr lang="en-US" sz="1800">
                <a:solidFill>
                  <a:srgbClr val="56127A"/>
                </a:solidFill>
                <a:latin typeface="Courier New" pitchFamily="49" charset="0"/>
                <a:cs typeface="Courier New" pitchFamily="49" charset="0"/>
                <a:sym typeface="Wingdings" pitchFamily="-96" charset="2"/>
              </a:rPr>
              <a:t> subtract ((x&lt;=y)&amp;&amp;(y!=0));</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y &lt;= y – x; </a:t>
            </a:r>
            <a:r>
              <a:rPr lang="en-US" sz="1800" b="1">
                <a:solidFill>
                  <a:srgbClr val="56127A"/>
                </a:solidFill>
                <a:latin typeface="Courier New" pitchFamily="49" charset="0"/>
                <a:cs typeface="Courier New" pitchFamily="49" charset="0"/>
                <a:sym typeface="Wingdings" pitchFamily="-96" charset="2"/>
              </a:rPr>
              <a:t>endrule</a:t>
            </a:r>
            <a:endParaRPr lang="en-US"/>
          </a:p>
        </p:txBody>
      </p:sp>
      <p:sp>
        <p:nvSpPr>
          <p:cNvPr id="82" name="Date Placeholder 81"/>
          <p:cNvSpPr>
            <a:spLocks noGrp="1"/>
          </p:cNvSpPr>
          <p:nvPr>
            <p:ph type="dt" sz="half" idx="10"/>
          </p:nvPr>
        </p:nvSpPr>
        <p:spPr/>
        <p:txBody>
          <a:bodyPr/>
          <a:lstStyle/>
          <a:p>
            <a:pPr>
              <a:defRPr/>
            </a:pPr>
            <a:r>
              <a:rPr lang="en-US" smtClean="0"/>
              <a:t>February 7, 2011</a:t>
            </a:r>
            <a:endParaRPr lang="en-US" dirty="0"/>
          </a:p>
        </p:txBody>
      </p:sp>
      <p:sp>
        <p:nvSpPr>
          <p:cNvPr id="83" name="Footer Placeholder 82"/>
          <p:cNvSpPr>
            <a:spLocks noGrp="1"/>
          </p:cNvSpPr>
          <p:nvPr>
            <p:ph type="ftr" sz="quarter" idx="12"/>
          </p:nvPr>
        </p:nvSpPr>
        <p:spPr/>
        <p:txBody>
          <a:bodyPr/>
          <a:lstStyle/>
          <a:p>
            <a:pPr>
              <a:defRPr/>
            </a:pPr>
            <a:r>
              <a:rPr lang="en-US" smtClean="0"/>
              <a:t>http://csg.csail.mit.edu/6.375</a:t>
            </a:r>
            <a:endParaRPr lang="en-US" dirty="0"/>
          </a:p>
        </p:txBody>
      </p:sp>
      <p:sp>
        <p:nvSpPr>
          <p:cNvPr id="84" name="Slide Number Placeholder 83"/>
          <p:cNvSpPr>
            <a:spLocks noGrp="1"/>
          </p:cNvSpPr>
          <p:nvPr>
            <p:ph type="sldNum" sz="quarter" idx="11"/>
          </p:nvPr>
        </p:nvSpPr>
        <p:spPr/>
        <p:txBody>
          <a:bodyPr/>
          <a:lstStyle/>
          <a:p>
            <a:pPr>
              <a:defRPr/>
            </a:pPr>
            <a:r>
              <a:rPr lang="en-US" smtClean="0"/>
              <a:t>L02-</a:t>
            </a:r>
            <a:fld id="{EC0A9AF3-268B-496B-8C8B-87FFEF969083}" type="slidenum">
              <a:rPr lang="en-US" smtClean="0"/>
              <a:pPr>
                <a:defRPr/>
              </a:pPr>
              <a:t>14</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739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7396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7396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3961" grpId="0"/>
      <p:bldP spid="157396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4000" smtClean="0"/>
              <a:t>Generated Hardware Module</a:t>
            </a:r>
          </a:p>
        </p:txBody>
      </p:sp>
      <p:grpSp>
        <p:nvGrpSpPr>
          <p:cNvPr id="17411" name="Group 3"/>
          <p:cNvGrpSpPr>
            <a:grpSpLocks/>
          </p:cNvGrpSpPr>
          <p:nvPr/>
        </p:nvGrpSpPr>
        <p:grpSpPr bwMode="auto">
          <a:xfrm>
            <a:off x="3416300" y="2560638"/>
            <a:ext cx="2271713" cy="266700"/>
            <a:chOff x="2152" y="1613"/>
            <a:chExt cx="1431" cy="168"/>
          </a:xfrm>
        </p:grpSpPr>
        <p:grpSp>
          <p:nvGrpSpPr>
            <p:cNvPr id="17486" name="Group 4"/>
            <p:cNvGrpSpPr>
              <a:grpSpLocks/>
            </p:cNvGrpSpPr>
            <p:nvPr/>
          </p:nvGrpSpPr>
          <p:grpSpPr bwMode="auto">
            <a:xfrm>
              <a:off x="2152" y="1619"/>
              <a:ext cx="561" cy="162"/>
              <a:chOff x="2152" y="1619"/>
              <a:chExt cx="561" cy="162"/>
            </a:xfrm>
          </p:grpSpPr>
          <p:sp>
            <p:nvSpPr>
              <p:cNvPr id="17490" name="Line 5"/>
              <p:cNvSpPr>
                <a:spLocks noChangeAspect="1" noChangeShapeType="1"/>
              </p:cNvSpPr>
              <p:nvPr/>
            </p:nvSpPr>
            <p:spPr bwMode="auto">
              <a:xfrm rot="-5400000">
                <a:off x="2433" y="1477"/>
                <a:ext cx="0" cy="561"/>
              </a:xfrm>
              <a:prstGeom prst="line">
                <a:avLst/>
              </a:prstGeom>
              <a:noFill/>
              <a:ln w="9525">
                <a:solidFill>
                  <a:schemeClr val="tx1"/>
                </a:solidFill>
                <a:round/>
                <a:headEnd/>
                <a:tailEnd type="triangle" w="med" len="med"/>
              </a:ln>
            </p:spPr>
            <p:txBody>
              <a:bodyPr/>
              <a:lstStyle/>
              <a:p>
                <a:endParaRPr lang="en-US"/>
              </a:p>
            </p:txBody>
          </p:sp>
          <p:sp>
            <p:nvSpPr>
              <p:cNvPr id="17491" name="Text Box 6"/>
              <p:cNvSpPr txBox="1">
                <a:spLocks noChangeArrowheads="1"/>
              </p:cNvSpPr>
              <p:nvPr/>
            </p:nvSpPr>
            <p:spPr bwMode="auto">
              <a:xfrm>
                <a:off x="2156" y="1619"/>
                <a:ext cx="352" cy="162"/>
              </a:xfrm>
              <a:prstGeom prst="rect">
                <a:avLst/>
              </a:prstGeom>
              <a:noFill/>
              <a:ln w="9525">
                <a:noFill/>
                <a:miter lim="800000"/>
                <a:headEnd/>
                <a:tailEnd/>
              </a:ln>
            </p:spPr>
            <p:txBody>
              <a:bodyPr wrap="none">
                <a:spAutoFit/>
              </a:bodyPr>
              <a:lstStyle/>
              <a:p>
                <a:pPr>
                  <a:buFont typeface="Wingdings" pitchFamily="-96" charset="2"/>
                  <a:buNone/>
                </a:pPr>
                <a:r>
                  <a:rPr lang="en-US" sz="1200"/>
                  <a:t>x_en</a:t>
                </a:r>
              </a:p>
            </p:txBody>
          </p:sp>
        </p:grpSp>
        <p:grpSp>
          <p:nvGrpSpPr>
            <p:cNvPr id="17487" name="Group 7"/>
            <p:cNvGrpSpPr>
              <a:grpSpLocks/>
            </p:cNvGrpSpPr>
            <p:nvPr/>
          </p:nvGrpSpPr>
          <p:grpSpPr bwMode="auto">
            <a:xfrm>
              <a:off x="3172" y="1613"/>
              <a:ext cx="411" cy="162"/>
              <a:chOff x="3184" y="1613"/>
              <a:chExt cx="411" cy="162"/>
            </a:xfrm>
          </p:grpSpPr>
          <p:sp>
            <p:nvSpPr>
              <p:cNvPr id="17488" name="Line 8"/>
              <p:cNvSpPr>
                <a:spLocks noChangeAspect="1" noChangeShapeType="1"/>
              </p:cNvSpPr>
              <p:nvPr/>
            </p:nvSpPr>
            <p:spPr bwMode="auto">
              <a:xfrm rot="-5400000">
                <a:off x="3390" y="1546"/>
                <a:ext cx="0" cy="411"/>
              </a:xfrm>
              <a:prstGeom prst="line">
                <a:avLst/>
              </a:prstGeom>
              <a:noFill/>
              <a:ln w="9525">
                <a:solidFill>
                  <a:schemeClr val="tx1"/>
                </a:solidFill>
                <a:round/>
                <a:headEnd/>
                <a:tailEnd type="triangle" w="med" len="med"/>
              </a:ln>
            </p:spPr>
            <p:txBody>
              <a:bodyPr/>
              <a:lstStyle/>
              <a:p>
                <a:endParaRPr lang="en-US"/>
              </a:p>
            </p:txBody>
          </p:sp>
          <p:sp>
            <p:nvSpPr>
              <p:cNvPr id="17489" name="Text Box 9"/>
              <p:cNvSpPr txBox="1">
                <a:spLocks noChangeArrowheads="1"/>
              </p:cNvSpPr>
              <p:nvPr/>
            </p:nvSpPr>
            <p:spPr bwMode="auto">
              <a:xfrm>
                <a:off x="3206" y="1613"/>
                <a:ext cx="352" cy="162"/>
              </a:xfrm>
              <a:prstGeom prst="rect">
                <a:avLst/>
              </a:prstGeom>
              <a:noFill/>
              <a:ln w="9525">
                <a:noFill/>
                <a:miter lim="800000"/>
                <a:headEnd/>
                <a:tailEnd/>
              </a:ln>
            </p:spPr>
            <p:txBody>
              <a:bodyPr wrap="none">
                <a:spAutoFit/>
              </a:bodyPr>
              <a:lstStyle/>
              <a:p>
                <a:pPr>
                  <a:buFont typeface="Wingdings" pitchFamily="-96" charset="2"/>
                  <a:buNone/>
                </a:pPr>
                <a:r>
                  <a:rPr lang="en-US" sz="1200"/>
                  <a:t>y_en</a:t>
                </a:r>
              </a:p>
            </p:txBody>
          </p:sp>
        </p:grpSp>
      </p:grpSp>
      <p:sp>
        <p:nvSpPr>
          <p:cNvPr id="1575946" name="Rectangle 10"/>
          <p:cNvSpPr>
            <a:spLocks noChangeArrowheads="1"/>
          </p:cNvSpPr>
          <p:nvPr/>
        </p:nvSpPr>
        <p:spPr bwMode="auto">
          <a:xfrm>
            <a:off x="3702050" y="5376863"/>
            <a:ext cx="3371850" cy="655637"/>
          </a:xfrm>
          <a:prstGeom prst="rect">
            <a:avLst/>
          </a:prstGeom>
          <a:noFill/>
          <a:ln w="9525">
            <a:noFill/>
            <a:miter lim="800000"/>
            <a:headEnd/>
            <a:tailEnd/>
          </a:ln>
        </p:spPr>
        <p:txBody>
          <a:bodyPr wrap="none">
            <a:spAutoFit/>
          </a:bodyPr>
          <a:lstStyle/>
          <a:p>
            <a:pPr>
              <a:buFont typeface="Wingdings" pitchFamily="-96" charset="2"/>
              <a:buNone/>
            </a:pPr>
            <a:r>
              <a:rPr lang="en-US" sz="1800"/>
              <a:t>x_en = swap?</a:t>
            </a:r>
          </a:p>
          <a:p>
            <a:pPr>
              <a:buFont typeface="Wingdings" pitchFamily="-96" charset="2"/>
              <a:buNone/>
            </a:pPr>
            <a:r>
              <a:rPr lang="en-US" sz="1800"/>
              <a:t>y_en = swap? OR subtract?</a:t>
            </a:r>
          </a:p>
        </p:txBody>
      </p:sp>
      <p:grpSp>
        <p:nvGrpSpPr>
          <p:cNvPr id="17413" name="Group 11"/>
          <p:cNvGrpSpPr>
            <a:grpSpLocks/>
          </p:cNvGrpSpPr>
          <p:nvPr/>
        </p:nvGrpSpPr>
        <p:grpSpPr bwMode="auto">
          <a:xfrm>
            <a:off x="4041775" y="2651125"/>
            <a:ext cx="2214563" cy="2190750"/>
            <a:chOff x="1544" y="2096"/>
            <a:chExt cx="1395" cy="1380"/>
          </a:xfrm>
        </p:grpSpPr>
        <p:grpSp>
          <p:nvGrpSpPr>
            <p:cNvPr id="17458" name="Group 12"/>
            <p:cNvGrpSpPr>
              <a:grpSpLocks/>
            </p:cNvGrpSpPr>
            <p:nvPr/>
          </p:nvGrpSpPr>
          <p:grpSpPr bwMode="auto">
            <a:xfrm>
              <a:off x="1716" y="2102"/>
              <a:ext cx="359" cy="144"/>
              <a:chOff x="2724" y="1670"/>
              <a:chExt cx="359" cy="144"/>
            </a:xfrm>
          </p:grpSpPr>
          <p:sp>
            <p:nvSpPr>
              <p:cNvPr id="17483" name="Rectangle 13"/>
              <p:cNvSpPr>
                <a:spLocks noChangeAspect="1" noChangeArrowheads="1"/>
              </p:cNvSpPr>
              <p:nvPr/>
            </p:nvSpPr>
            <p:spPr bwMode="auto">
              <a:xfrm>
                <a:off x="2725" y="1687"/>
                <a:ext cx="358" cy="124"/>
              </a:xfrm>
              <a:prstGeom prst="rect">
                <a:avLst/>
              </a:prstGeom>
              <a:solidFill>
                <a:schemeClr val="folHlink"/>
              </a:solidFill>
              <a:ln w="9525">
                <a:solidFill>
                  <a:srgbClr val="FF0000"/>
                </a:solidFill>
                <a:miter lim="800000"/>
                <a:headEnd/>
                <a:tailEnd/>
              </a:ln>
            </p:spPr>
            <p:txBody>
              <a:bodyPr wrap="none" anchor="ctr"/>
              <a:lstStyle/>
              <a:p>
                <a:endParaRPr lang="en-US"/>
              </a:p>
            </p:txBody>
          </p:sp>
          <p:sp>
            <p:nvSpPr>
              <p:cNvPr id="17484" name="Text Box 14"/>
              <p:cNvSpPr txBox="1">
                <a:spLocks noChangeArrowheads="1"/>
              </p:cNvSpPr>
              <p:nvPr/>
            </p:nvSpPr>
            <p:spPr bwMode="auto">
              <a:xfrm>
                <a:off x="2810" y="1670"/>
                <a:ext cx="163" cy="144"/>
              </a:xfrm>
              <a:prstGeom prst="rect">
                <a:avLst/>
              </a:prstGeom>
              <a:noFill/>
              <a:ln w="9525">
                <a:noFill/>
                <a:miter lim="800000"/>
                <a:headEnd/>
                <a:tailEnd/>
              </a:ln>
            </p:spPr>
            <p:txBody>
              <a:bodyPr wrap="none">
                <a:spAutoFit/>
              </a:bodyPr>
              <a:lstStyle/>
              <a:p>
                <a:pPr>
                  <a:buFont typeface="Wingdings" pitchFamily="-96" charset="2"/>
                  <a:buNone/>
                </a:pPr>
                <a:r>
                  <a:rPr lang="en-US" sz="1000"/>
                  <a:t>x</a:t>
                </a:r>
              </a:p>
            </p:txBody>
          </p:sp>
          <p:sp>
            <p:nvSpPr>
              <p:cNvPr id="17485" name="Freeform 15"/>
              <p:cNvSpPr>
                <a:spLocks/>
              </p:cNvSpPr>
              <p:nvPr/>
            </p:nvSpPr>
            <p:spPr bwMode="auto">
              <a:xfrm>
                <a:off x="2724" y="1692"/>
                <a:ext cx="42" cy="114"/>
              </a:xfrm>
              <a:custGeom>
                <a:avLst/>
                <a:gdLst>
                  <a:gd name="T0" fmla="*/ 0 w 42"/>
                  <a:gd name="T1" fmla="*/ 0 h 114"/>
                  <a:gd name="T2" fmla="*/ 42 w 42"/>
                  <a:gd name="T3" fmla="*/ 60 h 114"/>
                  <a:gd name="T4" fmla="*/ 6 w 42"/>
                  <a:gd name="T5" fmla="*/ 114 h 114"/>
                  <a:gd name="T6" fmla="*/ 0 60000 65536"/>
                  <a:gd name="T7" fmla="*/ 0 60000 65536"/>
                  <a:gd name="T8" fmla="*/ 0 60000 65536"/>
                  <a:gd name="T9" fmla="*/ 0 w 42"/>
                  <a:gd name="T10" fmla="*/ 0 h 114"/>
                  <a:gd name="T11" fmla="*/ 42 w 42"/>
                  <a:gd name="T12" fmla="*/ 114 h 114"/>
                </a:gdLst>
                <a:ahLst/>
                <a:cxnLst>
                  <a:cxn ang="T6">
                    <a:pos x="T0" y="T1"/>
                  </a:cxn>
                  <a:cxn ang="T7">
                    <a:pos x="T2" y="T3"/>
                  </a:cxn>
                  <a:cxn ang="T8">
                    <a:pos x="T4" y="T5"/>
                  </a:cxn>
                </a:cxnLst>
                <a:rect l="T9" t="T10" r="T11" b="T12"/>
                <a:pathLst>
                  <a:path w="42" h="114">
                    <a:moveTo>
                      <a:pt x="0" y="0"/>
                    </a:moveTo>
                    <a:lnTo>
                      <a:pt x="42" y="60"/>
                    </a:lnTo>
                    <a:lnTo>
                      <a:pt x="6" y="114"/>
                    </a:lnTo>
                  </a:path>
                </a:pathLst>
              </a:custGeom>
              <a:noFill/>
              <a:ln w="9525" cap="flat" cmpd="sng">
                <a:solidFill>
                  <a:srgbClr val="FF0000"/>
                </a:solidFill>
                <a:prstDash val="solid"/>
                <a:round/>
                <a:headEnd/>
                <a:tailEnd/>
              </a:ln>
            </p:spPr>
            <p:txBody>
              <a:bodyPr/>
              <a:lstStyle/>
              <a:p>
                <a:endParaRPr lang="en-US"/>
              </a:p>
            </p:txBody>
          </p:sp>
        </p:grpSp>
        <p:grpSp>
          <p:nvGrpSpPr>
            <p:cNvPr id="17459" name="Group 16"/>
            <p:cNvGrpSpPr>
              <a:grpSpLocks/>
            </p:cNvGrpSpPr>
            <p:nvPr/>
          </p:nvGrpSpPr>
          <p:grpSpPr bwMode="auto">
            <a:xfrm>
              <a:off x="2580" y="2096"/>
              <a:ext cx="359" cy="144"/>
              <a:chOff x="2724" y="1670"/>
              <a:chExt cx="359" cy="144"/>
            </a:xfrm>
          </p:grpSpPr>
          <p:sp>
            <p:nvSpPr>
              <p:cNvPr id="17480" name="Rectangle 17"/>
              <p:cNvSpPr>
                <a:spLocks noChangeAspect="1" noChangeArrowheads="1"/>
              </p:cNvSpPr>
              <p:nvPr/>
            </p:nvSpPr>
            <p:spPr bwMode="auto">
              <a:xfrm>
                <a:off x="2725" y="1687"/>
                <a:ext cx="358" cy="124"/>
              </a:xfrm>
              <a:prstGeom prst="rect">
                <a:avLst/>
              </a:prstGeom>
              <a:solidFill>
                <a:schemeClr val="folHlink"/>
              </a:solidFill>
              <a:ln w="9525">
                <a:solidFill>
                  <a:srgbClr val="FF0000"/>
                </a:solidFill>
                <a:miter lim="800000"/>
                <a:headEnd/>
                <a:tailEnd/>
              </a:ln>
            </p:spPr>
            <p:txBody>
              <a:bodyPr wrap="none" anchor="ctr"/>
              <a:lstStyle/>
              <a:p>
                <a:endParaRPr lang="en-US"/>
              </a:p>
            </p:txBody>
          </p:sp>
          <p:sp>
            <p:nvSpPr>
              <p:cNvPr id="17481" name="Text Box 18"/>
              <p:cNvSpPr txBox="1">
                <a:spLocks noChangeArrowheads="1"/>
              </p:cNvSpPr>
              <p:nvPr/>
            </p:nvSpPr>
            <p:spPr bwMode="auto">
              <a:xfrm>
                <a:off x="2810" y="1670"/>
                <a:ext cx="163" cy="144"/>
              </a:xfrm>
              <a:prstGeom prst="rect">
                <a:avLst/>
              </a:prstGeom>
              <a:noFill/>
              <a:ln w="9525">
                <a:noFill/>
                <a:miter lim="800000"/>
                <a:headEnd/>
                <a:tailEnd/>
              </a:ln>
            </p:spPr>
            <p:txBody>
              <a:bodyPr wrap="none">
                <a:spAutoFit/>
              </a:bodyPr>
              <a:lstStyle/>
              <a:p>
                <a:pPr>
                  <a:buFont typeface="Wingdings" pitchFamily="-96" charset="2"/>
                  <a:buNone/>
                </a:pPr>
                <a:r>
                  <a:rPr lang="en-US" sz="1000"/>
                  <a:t>y</a:t>
                </a:r>
              </a:p>
            </p:txBody>
          </p:sp>
          <p:sp>
            <p:nvSpPr>
              <p:cNvPr id="17482" name="Freeform 19"/>
              <p:cNvSpPr>
                <a:spLocks/>
              </p:cNvSpPr>
              <p:nvPr/>
            </p:nvSpPr>
            <p:spPr bwMode="auto">
              <a:xfrm>
                <a:off x="2724" y="1692"/>
                <a:ext cx="42" cy="114"/>
              </a:xfrm>
              <a:custGeom>
                <a:avLst/>
                <a:gdLst>
                  <a:gd name="T0" fmla="*/ 0 w 42"/>
                  <a:gd name="T1" fmla="*/ 0 h 114"/>
                  <a:gd name="T2" fmla="*/ 42 w 42"/>
                  <a:gd name="T3" fmla="*/ 60 h 114"/>
                  <a:gd name="T4" fmla="*/ 6 w 42"/>
                  <a:gd name="T5" fmla="*/ 114 h 114"/>
                  <a:gd name="T6" fmla="*/ 0 60000 65536"/>
                  <a:gd name="T7" fmla="*/ 0 60000 65536"/>
                  <a:gd name="T8" fmla="*/ 0 60000 65536"/>
                  <a:gd name="T9" fmla="*/ 0 w 42"/>
                  <a:gd name="T10" fmla="*/ 0 h 114"/>
                  <a:gd name="T11" fmla="*/ 42 w 42"/>
                  <a:gd name="T12" fmla="*/ 114 h 114"/>
                </a:gdLst>
                <a:ahLst/>
                <a:cxnLst>
                  <a:cxn ang="T6">
                    <a:pos x="T0" y="T1"/>
                  </a:cxn>
                  <a:cxn ang="T7">
                    <a:pos x="T2" y="T3"/>
                  </a:cxn>
                  <a:cxn ang="T8">
                    <a:pos x="T4" y="T5"/>
                  </a:cxn>
                </a:cxnLst>
                <a:rect l="T9" t="T10" r="T11" b="T12"/>
                <a:pathLst>
                  <a:path w="42" h="114">
                    <a:moveTo>
                      <a:pt x="0" y="0"/>
                    </a:moveTo>
                    <a:lnTo>
                      <a:pt x="42" y="60"/>
                    </a:lnTo>
                    <a:lnTo>
                      <a:pt x="6" y="114"/>
                    </a:lnTo>
                  </a:path>
                </a:pathLst>
              </a:custGeom>
              <a:noFill/>
              <a:ln w="9525" cap="flat" cmpd="sng">
                <a:solidFill>
                  <a:srgbClr val="FF0000"/>
                </a:solidFill>
                <a:prstDash val="solid"/>
                <a:round/>
                <a:headEnd/>
                <a:tailEnd/>
              </a:ln>
            </p:spPr>
            <p:txBody>
              <a:bodyPr/>
              <a:lstStyle/>
              <a:p>
                <a:endParaRPr lang="en-US"/>
              </a:p>
            </p:txBody>
          </p:sp>
        </p:grpSp>
        <p:sp>
          <p:nvSpPr>
            <p:cNvPr id="17460" name="Text Box 20"/>
            <p:cNvSpPr txBox="1">
              <a:spLocks noChangeArrowheads="1"/>
            </p:cNvSpPr>
            <p:nvPr/>
          </p:nvSpPr>
          <p:spPr bwMode="auto">
            <a:xfrm>
              <a:off x="1676" y="2469"/>
              <a:ext cx="187" cy="150"/>
            </a:xfrm>
            <a:prstGeom prst="rect">
              <a:avLst/>
            </a:prstGeom>
            <a:noFill/>
            <a:ln w="9525">
              <a:solidFill>
                <a:schemeClr val="tx1"/>
              </a:solidFill>
              <a:miter lim="800000"/>
              <a:headEnd/>
              <a:tailEnd/>
            </a:ln>
          </p:spPr>
          <p:txBody>
            <a:bodyPr wrap="none">
              <a:spAutoFit/>
            </a:bodyPr>
            <a:lstStyle/>
            <a:p>
              <a:pPr>
                <a:buFont typeface="Wingdings" pitchFamily="-96" charset="2"/>
                <a:buNone/>
              </a:pPr>
              <a:r>
                <a:rPr lang="en-US" sz="1000"/>
                <a:t>&gt;</a:t>
              </a:r>
            </a:p>
          </p:txBody>
        </p:sp>
        <p:sp>
          <p:nvSpPr>
            <p:cNvPr id="17461" name="Text Box 21"/>
            <p:cNvSpPr txBox="1">
              <a:spLocks noChangeArrowheads="1"/>
            </p:cNvSpPr>
            <p:nvPr/>
          </p:nvSpPr>
          <p:spPr bwMode="auto">
            <a:xfrm>
              <a:off x="2030" y="2463"/>
              <a:ext cx="341" cy="150"/>
            </a:xfrm>
            <a:prstGeom prst="rect">
              <a:avLst/>
            </a:prstGeom>
            <a:noFill/>
            <a:ln w="9525">
              <a:solidFill>
                <a:schemeClr val="tx1"/>
              </a:solidFill>
              <a:miter lim="800000"/>
              <a:headEnd/>
              <a:tailEnd/>
            </a:ln>
          </p:spPr>
          <p:txBody>
            <a:bodyPr wrap="none">
              <a:spAutoFit/>
            </a:bodyPr>
            <a:lstStyle/>
            <a:p>
              <a:pPr>
                <a:buFont typeface="Wingdings" pitchFamily="-96" charset="2"/>
                <a:buNone/>
              </a:pPr>
              <a:r>
                <a:rPr lang="en-US" sz="1000"/>
                <a:t>!(=0)</a:t>
              </a:r>
            </a:p>
          </p:txBody>
        </p:sp>
        <p:sp>
          <p:nvSpPr>
            <p:cNvPr id="17462" name="AutoShape 22"/>
            <p:cNvSpPr>
              <a:spLocks noChangeArrowheads="1"/>
            </p:cNvSpPr>
            <p:nvPr/>
          </p:nvSpPr>
          <p:spPr bwMode="auto">
            <a:xfrm rot="5400000">
              <a:off x="1710" y="2934"/>
              <a:ext cx="144" cy="264"/>
            </a:xfrm>
            <a:prstGeom prst="flowChartDelay">
              <a:avLst/>
            </a:prstGeom>
            <a:noFill/>
            <a:ln w="9525">
              <a:solidFill>
                <a:schemeClr val="tx1"/>
              </a:solidFill>
              <a:miter lim="800000"/>
              <a:headEnd/>
              <a:tailEnd/>
            </a:ln>
          </p:spPr>
          <p:txBody>
            <a:bodyPr wrap="none" anchor="ctr"/>
            <a:lstStyle/>
            <a:p>
              <a:endParaRPr lang="en-US"/>
            </a:p>
          </p:txBody>
        </p:sp>
        <p:sp>
          <p:nvSpPr>
            <p:cNvPr id="17463" name="AutoShape 23"/>
            <p:cNvSpPr>
              <a:spLocks noChangeArrowheads="1"/>
            </p:cNvSpPr>
            <p:nvPr/>
          </p:nvSpPr>
          <p:spPr bwMode="auto">
            <a:xfrm rot="5400000">
              <a:off x="2118" y="2940"/>
              <a:ext cx="144" cy="264"/>
            </a:xfrm>
            <a:prstGeom prst="flowChartDelay">
              <a:avLst/>
            </a:prstGeom>
            <a:noFill/>
            <a:ln w="9525">
              <a:solidFill>
                <a:schemeClr val="tx1"/>
              </a:solidFill>
              <a:miter lim="800000"/>
              <a:headEnd/>
              <a:tailEnd/>
            </a:ln>
          </p:spPr>
          <p:txBody>
            <a:bodyPr wrap="none" anchor="ctr"/>
            <a:lstStyle/>
            <a:p>
              <a:endParaRPr lang="en-US"/>
            </a:p>
          </p:txBody>
        </p:sp>
        <p:grpSp>
          <p:nvGrpSpPr>
            <p:cNvPr id="17464" name="Group 24"/>
            <p:cNvGrpSpPr>
              <a:grpSpLocks/>
            </p:cNvGrpSpPr>
            <p:nvPr/>
          </p:nvGrpSpPr>
          <p:grpSpPr bwMode="auto">
            <a:xfrm>
              <a:off x="2058" y="2784"/>
              <a:ext cx="144" cy="155"/>
              <a:chOff x="3072" y="2256"/>
              <a:chExt cx="144" cy="155"/>
            </a:xfrm>
          </p:grpSpPr>
          <p:sp>
            <p:nvSpPr>
              <p:cNvPr id="17478" name="AutoShape 25"/>
              <p:cNvSpPr>
                <a:spLocks noChangeArrowheads="1"/>
              </p:cNvSpPr>
              <p:nvPr/>
            </p:nvSpPr>
            <p:spPr bwMode="auto">
              <a:xfrm>
                <a:off x="3072" y="2256"/>
                <a:ext cx="144" cy="126"/>
              </a:xfrm>
              <a:prstGeom prst="flowChartMerge">
                <a:avLst/>
              </a:prstGeom>
              <a:noFill/>
              <a:ln w="9525">
                <a:solidFill>
                  <a:schemeClr val="tx1"/>
                </a:solidFill>
                <a:miter lim="800000"/>
                <a:headEnd/>
                <a:tailEnd/>
              </a:ln>
            </p:spPr>
            <p:txBody>
              <a:bodyPr wrap="none" anchor="ctr"/>
              <a:lstStyle/>
              <a:p>
                <a:endParaRPr lang="en-US"/>
              </a:p>
            </p:txBody>
          </p:sp>
          <p:sp>
            <p:nvSpPr>
              <p:cNvPr id="17479" name="AutoShape 26"/>
              <p:cNvSpPr>
                <a:spLocks noChangeAspect="1" noChangeArrowheads="1"/>
              </p:cNvSpPr>
              <p:nvPr/>
            </p:nvSpPr>
            <p:spPr bwMode="auto">
              <a:xfrm>
                <a:off x="3126" y="2382"/>
                <a:ext cx="29" cy="29"/>
              </a:xfrm>
              <a:prstGeom prst="flowChartConnector">
                <a:avLst/>
              </a:prstGeom>
              <a:noFill/>
              <a:ln w="9525">
                <a:solidFill>
                  <a:schemeClr val="tx1"/>
                </a:solidFill>
                <a:round/>
                <a:headEnd/>
                <a:tailEnd/>
              </a:ln>
            </p:spPr>
            <p:txBody>
              <a:bodyPr wrap="none" anchor="ctr"/>
              <a:lstStyle/>
              <a:p>
                <a:endParaRPr lang="en-US"/>
              </a:p>
            </p:txBody>
          </p:sp>
        </p:grpSp>
        <p:sp>
          <p:nvSpPr>
            <p:cNvPr id="17465" name="Line 27"/>
            <p:cNvSpPr>
              <a:spLocks noChangeAspect="1" noChangeShapeType="1"/>
            </p:cNvSpPr>
            <p:nvPr/>
          </p:nvSpPr>
          <p:spPr bwMode="auto">
            <a:xfrm>
              <a:off x="2124" y="2932"/>
              <a:ext cx="0" cy="75"/>
            </a:xfrm>
            <a:prstGeom prst="line">
              <a:avLst/>
            </a:prstGeom>
            <a:noFill/>
            <a:ln w="9525">
              <a:solidFill>
                <a:schemeClr val="tx1"/>
              </a:solidFill>
              <a:round/>
              <a:headEnd/>
              <a:tailEnd type="triangle" w="med" len="med"/>
            </a:ln>
          </p:spPr>
          <p:txBody>
            <a:bodyPr/>
            <a:lstStyle/>
            <a:p>
              <a:endParaRPr lang="en-US"/>
            </a:p>
          </p:txBody>
        </p:sp>
        <p:sp>
          <p:nvSpPr>
            <p:cNvPr id="17466" name="Line 28"/>
            <p:cNvSpPr>
              <a:spLocks noChangeShapeType="1"/>
            </p:cNvSpPr>
            <p:nvPr/>
          </p:nvSpPr>
          <p:spPr bwMode="auto">
            <a:xfrm>
              <a:off x="1728" y="2622"/>
              <a:ext cx="0" cy="372"/>
            </a:xfrm>
            <a:prstGeom prst="line">
              <a:avLst/>
            </a:prstGeom>
            <a:noFill/>
            <a:ln w="9525">
              <a:solidFill>
                <a:schemeClr val="tx1"/>
              </a:solidFill>
              <a:round/>
              <a:headEnd/>
              <a:tailEnd type="triangle" w="med" len="med"/>
            </a:ln>
          </p:spPr>
          <p:txBody>
            <a:bodyPr/>
            <a:lstStyle/>
            <a:p>
              <a:endParaRPr lang="en-US"/>
            </a:p>
          </p:txBody>
        </p:sp>
        <p:sp>
          <p:nvSpPr>
            <p:cNvPr id="17467" name="Freeform 29"/>
            <p:cNvSpPr>
              <a:spLocks/>
            </p:cNvSpPr>
            <p:nvPr/>
          </p:nvSpPr>
          <p:spPr bwMode="auto">
            <a:xfrm>
              <a:off x="1734" y="2658"/>
              <a:ext cx="390" cy="132"/>
            </a:xfrm>
            <a:custGeom>
              <a:avLst/>
              <a:gdLst>
                <a:gd name="T0" fmla="*/ 0 w 390"/>
                <a:gd name="T1" fmla="*/ 0 h 60"/>
                <a:gd name="T2" fmla="*/ 390 w 390"/>
                <a:gd name="T3" fmla="*/ 0 h 60"/>
                <a:gd name="T4" fmla="*/ 384 w 390"/>
                <a:gd name="T5" fmla="*/ 638 h 60"/>
                <a:gd name="T6" fmla="*/ 0 60000 65536"/>
                <a:gd name="T7" fmla="*/ 0 60000 65536"/>
                <a:gd name="T8" fmla="*/ 0 60000 65536"/>
                <a:gd name="T9" fmla="*/ 0 w 390"/>
                <a:gd name="T10" fmla="*/ 0 h 60"/>
                <a:gd name="T11" fmla="*/ 390 w 390"/>
                <a:gd name="T12" fmla="*/ 60 h 60"/>
              </a:gdLst>
              <a:ahLst/>
              <a:cxnLst>
                <a:cxn ang="T6">
                  <a:pos x="T0" y="T1"/>
                </a:cxn>
                <a:cxn ang="T7">
                  <a:pos x="T2" y="T3"/>
                </a:cxn>
                <a:cxn ang="T8">
                  <a:pos x="T4" y="T5"/>
                </a:cxn>
              </a:cxnLst>
              <a:rect l="T9" t="T10" r="T11" b="T12"/>
              <a:pathLst>
                <a:path w="390" h="60">
                  <a:moveTo>
                    <a:pt x="0" y="0"/>
                  </a:moveTo>
                  <a:lnTo>
                    <a:pt x="390" y="0"/>
                  </a:lnTo>
                  <a:lnTo>
                    <a:pt x="384" y="60"/>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7468" name="Line 30"/>
            <p:cNvSpPr>
              <a:spLocks noChangeShapeType="1"/>
            </p:cNvSpPr>
            <p:nvPr/>
          </p:nvSpPr>
          <p:spPr bwMode="auto">
            <a:xfrm>
              <a:off x="2238" y="2616"/>
              <a:ext cx="0" cy="372"/>
            </a:xfrm>
            <a:prstGeom prst="line">
              <a:avLst/>
            </a:prstGeom>
            <a:noFill/>
            <a:ln w="9525">
              <a:solidFill>
                <a:schemeClr val="tx1"/>
              </a:solidFill>
              <a:round/>
              <a:headEnd/>
              <a:tailEnd type="triangle" w="med" len="med"/>
            </a:ln>
          </p:spPr>
          <p:txBody>
            <a:bodyPr/>
            <a:lstStyle/>
            <a:p>
              <a:endParaRPr lang="en-US"/>
            </a:p>
          </p:txBody>
        </p:sp>
        <p:sp>
          <p:nvSpPr>
            <p:cNvPr id="17469" name="Freeform 31"/>
            <p:cNvSpPr>
              <a:spLocks/>
            </p:cNvSpPr>
            <p:nvPr/>
          </p:nvSpPr>
          <p:spPr bwMode="auto">
            <a:xfrm flipH="1">
              <a:off x="1842" y="2700"/>
              <a:ext cx="390" cy="300"/>
            </a:xfrm>
            <a:custGeom>
              <a:avLst/>
              <a:gdLst>
                <a:gd name="T0" fmla="*/ 0 w 390"/>
                <a:gd name="T1" fmla="*/ 0 h 60"/>
                <a:gd name="T2" fmla="*/ 390 w 390"/>
                <a:gd name="T3" fmla="*/ 0 h 60"/>
                <a:gd name="T4" fmla="*/ 384 w 390"/>
                <a:gd name="T5" fmla="*/ 7500 h 60"/>
                <a:gd name="T6" fmla="*/ 0 60000 65536"/>
                <a:gd name="T7" fmla="*/ 0 60000 65536"/>
                <a:gd name="T8" fmla="*/ 0 60000 65536"/>
                <a:gd name="T9" fmla="*/ 0 w 390"/>
                <a:gd name="T10" fmla="*/ 0 h 60"/>
                <a:gd name="T11" fmla="*/ 390 w 390"/>
                <a:gd name="T12" fmla="*/ 60 h 60"/>
              </a:gdLst>
              <a:ahLst/>
              <a:cxnLst>
                <a:cxn ang="T6">
                  <a:pos x="T0" y="T1"/>
                </a:cxn>
                <a:cxn ang="T7">
                  <a:pos x="T2" y="T3"/>
                </a:cxn>
                <a:cxn ang="T8">
                  <a:pos x="T4" y="T5"/>
                </a:cxn>
              </a:cxnLst>
              <a:rect l="T9" t="T10" r="T11" b="T12"/>
              <a:pathLst>
                <a:path w="390" h="60">
                  <a:moveTo>
                    <a:pt x="0" y="0"/>
                  </a:moveTo>
                  <a:lnTo>
                    <a:pt x="390" y="0"/>
                  </a:lnTo>
                  <a:lnTo>
                    <a:pt x="384" y="60"/>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7470" name="Line 32"/>
            <p:cNvSpPr>
              <a:spLocks noChangeAspect="1" noChangeShapeType="1"/>
            </p:cNvSpPr>
            <p:nvPr/>
          </p:nvSpPr>
          <p:spPr bwMode="auto">
            <a:xfrm>
              <a:off x="1818" y="2296"/>
              <a:ext cx="0" cy="171"/>
            </a:xfrm>
            <a:prstGeom prst="line">
              <a:avLst/>
            </a:prstGeom>
            <a:noFill/>
            <a:ln w="9525">
              <a:solidFill>
                <a:schemeClr val="tx1"/>
              </a:solidFill>
              <a:round/>
              <a:headEnd/>
              <a:tailEnd type="triangle" w="med" len="med"/>
            </a:ln>
          </p:spPr>
          <p:txBody>
            <a:bodyPr/>
            <a:lstStyle/>
            <a:p>
              <a:endParaRPr lang="en-US"/>
            </a:p>
          </p:txBody>
        </p:sp>
        <p:sp>
          <p:nvSpPr>
            <p:cNvPr id="17471" name="Line 33"/>
            <p:cNvSpPr>
              <a:spLocks noChangeAspect="1" noChangeShapeType="1"/>
            </p:cNvSpPr>
            <p:nvPr/>
          </p:nvSpPr>
          <p:spPr bwMode="auto">
            <a:xfrm>
              <a:off x="1776" y="3142"/>
              <a:ext cx="0" cy="171"/>
            </a:xfrm>
            <a:prstGeom prst="line">
              <a:avLst/>
            </a:prstGeom>
            <a:noFill/>
            <a:ln w="9525">
              <a:solidFill>
                <a:schemeClr val="tx1"/>
              </a:solidFill>
              <a:round/>
              <a:headEnd/>
              <a:tailEnd type="triangle" w="med" len="med"/>
            </a:ln>
          </p:spPr>
          <p:txBody>
            <a:bodyPr/>
            <a:lstStyle/>
            <a:p>
              <a:endParaRPr lang="en-US"/>
            </a:p>
          </p:txBody>
        </p:sp>
        <p:sp>
          <p:nvSpPr>
            <p:cNvPr id="17472" name="Line 34"/>
            <p:cNvSpPr>
              <a:spLocks noChangeAspect="1" noChangeShapeType="1"/>
            </p:cNvSpPr>
            <p:nvPr/>
          </p:nvSpPr>
          <p:spPr bwMode="auto">
            <a:xfrm>
              <a:off x="2184" y="3148"/>
              <a:ext cx="0" cy="171"/>
            </a:xfrm>
            <a:prstGeom prst="line">
              <a:avLst/>
            </a:prstGeom>
            <a:noFill/>
            <a:ln w="9525">
              <a:solidFill>
                <a:schemeClr val="tx1"/>
              </a:solidFill>
              <a:round/>
              <a:headEnd/>
              <a:tailEnd type="triangle" w="med" len="med"/>
            </a:ln>
          </p:spPr>
          <p:txBody>
            <a:bodyPr/>
            <a:lstStyle/>
            <a:p>
              <a:endParaRPr lang="en-US"/>
            </a:p>
          </p:txBody>
        </p:sp>
        <p:sp>
          <p:nvSpPr>
            <p:cNvPr id="17473" name="Text Box 35"/>
            <p:cNvSpPr txBox="1">
              <a:spLocks noChangeArrowheads="1"/>
            </p:cNvSpPr>
            <p:nvPr/>
          </p:nvSpPr>
          <p:spPr bwMode="auto">
            <a:xfrm>
              <a:off x="1544" y="3297"/>
              <a:ext cx="464" cy="179"/>
            </a:xfrm>
            <a:prstGeom prst="rect">
              <a:avLst/>
            </a:prstGeom>
            <a:noFill/>
            <a:ln w="9525">
              <a:noFill/>
              <a:miter lim="800000"/>
              <a:headEnd/>
              <a:tailEnd/>
            </a:ln>
          </p:spPr>
          <p:txBody>
            <a:bodyPr wrap="none">
              <a:spAutoFit/>
            </a:bodyPr>
            <a:lstStyle/>
            <a:p>
              <a:pPr>
                <a:buFont typeface="Wingdings" pitchFamily="-96" charset="2"/>
                <a:buNone/>
              </a:pPr>
              <a:r>
                <a:rPr lang="en-US" sz="1400"/>
                <a:t>swap?</a:t>
              </a:r>
            </a:p>
          </p:txBody>
        </p:sp>
        <p:sp>
          <p:nvSpPr>
            <p:cNvPr id="17474" name="Text Box 36"/>
            <p:cNvSpPr txBox="1">
              <a:spLocks noChangeArrowheads="1"/>
            </p:cNvSpPr>
            <p:nvPr/>
          </p:nvSpPr>
          <p:spPr bwMode="auto">
            <a:xfrm>
              <a:off x="1952" y="3297"/>
              <a:ext cx="637" cy="179"/>
            </a:xfrm>
            <a:prstGeom prst="rect">
              <a:avLst/>
            </a:prstGeom>
            <a:noFill/>
            <a:ln w="9525">
              <a:noFill/>
              <a:miter lim="800000"/>
              <a:headEnd/>
              <a:tailEnd/>
            </a:ln>
          </p:spPr>
          <p:txBody>
            <a:bodyPr wrap="none">
              <a:spAutoFit/>
            </a:bodyPr>
            <a:lstStyle/>
            <a:p>
              <a:pPr>
                <a:buFont typeface="Wingdings" pitchFamily="-96" charset="2"/>
                <a:buNone/>
              </a:pPr>
              <a:r>
                <a:rPr lang="en-US" sz="1400"/>
                <a:t>subtract?</a:t>
              </a:r>
            </a:p>
          </p:txBody>
        </p:sp>
        <p:sp>
          <p:nvSpPr>
            <p:cNvPr id="17475" name="Freeform 37"/>
            <p:cNvSpPr>
              <a:spLocks/>
            </p:cNvSpPr>
            <p:nvPr/>
          </p:nvSpPr>
          <p:spPr bwMode="auto">
            <a:xfrm>
              <a:off x="2208" y="2238"/>
              <a:ext cx="534" cy="216"/>
            </a:xfrm>
            <a:custGeom>
              <a:avLst/>
              <a:gdLst>
                <a:gd name="T0" fmla="*/ 534 w 534"/>
                <a:gd name="T1" fmla="*/ 0 h 216"/>
                <a:gd name="T2" fmla="*/ 534 w 534"/>
                <a:gd name="T3" fmla="*/ 42 h 216"/>
                <a:gd name="T4" fmla="*/ 0 w 534"/>
                <a:gd name="T5" fmla="*/ 36 h 216"/>
                <a:gd name="T6" fmla="*/ 0 w 534"/>
                <a:gd name="T7" fmla="*/ 216 h 216"/>
                <a:gd name="T8" fmla="*/ 0 60000 65536"/>
                <a:gd name="T9" fmla="*/ 0 60000 65536"/>
                <a:gd name="T10" fmla="*/ 0 60000 65536"/>
                <a:gd name="T11" fmla="*/ 0 60000 65536"/>
                <a:gd name="T12" fmla="*/ 0 w 534"/>
                <a:gd name="T13" fmla="*/ 0 h 216"/>
                <a:gd name="T14" fmla="*/ 534 w 534"/>
                <a:gd name="T15" fmla="*/ 216 h 216"/>
              </a:gdLst>
              <a:ahLst/>
              <a:cxnLst>
                <a:cxn ang="T8">
                  <a:pos x="T0" y="T1"/>
                </a:cxn>
                <a:cxn ang="T9">
                  <a:pos x="T2" y="T3"/>
                </a:cxn>
                <a:cxn ang="T10">
                  <a:pos x="T4" y="T5"/>
                </a:cxn>
                <a:cxn ang="T11">
                  <a:pos x="T6" y="T7"/>
                </a:cxn>
              </a:cxnLst>
              <a:rect l="T12" t="T13" r="T14" b="T15"/>
              <a:pathLst>
                <a:path w="534" h="216">
                  <a:moveTo>
                    <a:pt x="534" y="0"/>
                  </a:moveTo>
                  <a:lnTo>
                    <a:pt x="534" y="42"/>
                  </a:lnTo>
                  <a:lnTo>
                    <a:pt x="0" y="36"/>
                  </a:lnTo>
                  <a:lnTo>
                    <a:pt x="0" y="216"/>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7476" name="Freeform 38"/>
            <p:cNvSpPr>
              <a:spLocks/>
            </p:cNvSpPr>
            <p:nvPr/>
          </p:nvSpPr>
          <p:spPr bwMode="auto">
            <a:xfrm>
              <a:off x="1818" y="2274"/>
              <a:ext cx="384" cy="198"/>
            </a:xfrm>
            <a:custGeom>
              <a:avLst/>
              <a:gdLst>
                <a:gd name="T0" fmla="*/ 384 w 384"/>
                <a:gd name="T1" fmla="*/ 0 h 180"/>
                <a:gd name="T2" fmla="*/ 0 w 384"/>
                <a:gd name="T3" fmla="*/ 0 h 180"/>
                <a:gd name="T4" fmla="*/ 0 w 384"/>
                <a:gd name="T5" fmla="*/ 240 h 180"/>
                <a:gd name="T6" fmla="*/ 0 60000 65536"/>
                <a:gd name="T7" fmla="*/ 0 60000 65536"/>
                <a:gd name="T8" fmla="*/ 0 60000 65536"/>
                <a:gd name="T9" fmla="*/ 0 w 384"/>
                <a:gd name="T10" fmla="*/ 0 h 180"/>
                <a:gd name="T11" fmla="*/ 384 w 384"/>
                <a:gd name="T12" fmla="*/ 180 h 180"/>
              </a:gdLst>
              <a:ahLst/>
              <a:cxnLst>
                <a:cxn ang="T6">
                  <a:pos x="T0" y="T1"/>
                </a:cxn>
                <a:cxn ang="T7">
                  <a:pos x="T2" y="T3"/>
                </a:cxn>
                <a:cxn ang="T8">
                  <a:pos x="T4" y="T5"/>
                </a:cxn>
              </a:cxnLst>
              <a:rect l="T9" t="T10" r="T11" b="T12"/>
              <a:pathLst>
                <a:path w="384" h="180">
                  <a:moveTo>
                    <a:pt x="384" y="0"/>
                  </a:moveTo>
                  <a:lnTo>
                    <a:pt x="0" y="0"/>
                  </a:lnTo>
                  <a:lnTo>
                    <a:pt x="0" y="180"/>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7477" name="Freeform 39"/>
            <p:cNvSpPr>
              <a:spLocks/>
            </p:cNvSpPr>
            <p:nvPr/>
          </p:nvSpPr>
          <p:spPr bwMode="auto">
            <a:xfrm>
              <a:off x="1704" y="2250"/>
              <a:ext cx="204" cy="222"/>
            </a:xfrm>
            <a:custGeom>
              <a:avLst/>
              <a:gdLst>
                <a:gd name="T0" fmla="*/ 204 w 204"/>
                <a:gd name="T1" fmla="*/ 0 h 222"/>
                <a:gd name="T2" fmla="*/ 204 w 204"/>
                <a:gd name="T3" fmla="*/ 108 h 222"/>
                <a:gd name="T4" fmla="*/ 0 w 204"/>
                <a:gd name="T5" fmla="*/ 108 h 222"/>
                <a:gd name="T6" fmla="*/ 0 w 204"/>
                <a:gd name="T7" fmla="*/ 222 h 222"/>
                <a:gd name="T8" fmla="*/ 0 60000 65536"/>
                <a:gd name="T9" fmla="*/ 0 60000 65536"/>
                <a:gd name="T10" fmla="*/ 0 60000 65536"/>
                <a:gd name="T11" fmla="*/ 0 60000 65536"/>
                <a:gd name="T12" fmla="*/ 0 w 204"/>
                <a:gd name="T13" fmla="*/ 0 h 222"/>
                <a:gd name="T14" fmla="*/ 204 w 204"/>
                <a:gd name="T15" fmla="*/ 222 h 222"/>
              </a:gdLst>
              <a:ahLst/>
              <a:cxnLst>
                <a:cxn ang="T8">
                  <a:pos x="T0" y="T1"/>
                </a:cxn>
                <a:cxn ang="T9">
                  <a:pos x="T2" y="T3"/>
                </a:cxn>
                <a:cxn ang="T10">
                  <a:pos x="T4" y="T5"/>
                </a:cxn>
                <a:cxn ang="T11">
                  <a:pos x="T6" y="T7"/>
                </a:cxn>
              </a:cxnLst>
              <a:rect l="T12" t="T13" r="T14" b="T15"/>
              <a:pathLst>
                <a:path w="204" h="222">
                  <a:moveTo>
                    <a:pt x="204" y="0"/>
                  </a:moveTo>
                  <a:lnTo>
                    <a:pt x="204" y="108"/>
                  </a:lnTo>
                  <a:lnTo>
                    <a:pt x="0" y="108"/>
                  </a:lnTo>
                  <a:lnTo>
                    <a:pt x="0" y="222"/>
                  </a:lnTo>
                </a:path>
              </a:pathLst>
            </a:custGeom>
            <a:noFill/>
            <a:ln w="9525" cap="flat" cmpd="sng">
              <a:solidFill>
                <a:schemeClr val="tx1"/>
              </a:solidFill>
              <a:prstDash val="solid"/>
              <a:round/>
              <a:headEnd type="none" w="med" len="med"/>
              <a:tailEnd type="triangle" w="med" len="med"/>
            </a:ln>
          </p:spPr>
          <p:txBody>
            <a:bodyPr/>
            <a:lstStyle/>
            <a:p>
              <a:endParaRPr lang="en-US"/>
            </a:p>
          </p:txBody>
        </p:sp>
      </p:grpSp>
      <p:sp>
        <p:nvSpPr>
          <p:cNvPr id="17414" name="Line 40"/>
          <p:cNvSpPr>
            <a:spLocks noChangeAspect="1" noChangeShapeType="1"/>
          </p:cNvSpPr>
          <p:nvPr/>
        </p:nvSpPr>
        <p:spPr bwMode="auto">
          <a:xfrm>
            <a:off x="5857875" y="2568575"/>
            <a:ext cx="0" cy="138113"/>
          </a:xfrm>
          <a:prstGeom prst="line">
            <a:avLst/>
          </a:prstGeom>
          <a:noFill/>
          <a:ln w="9525">
            <a:solidFill>
              <a:schemeClr val="tx1"/>
            </a:solidFill>
            <a:round/>
            <a:headEnd/>
            <a:tailEnd type="triangle" w="med" len="med"/>
          </a:ln>
        </p:spPr>
        <p:txBody>
          <a:bodyPr/>
          <a:lstStyle/>
          <a:p>
            <a:endParaRPr lang="en-US"/>
          </a:p>
        </p:txBody>
      </p:sp>
      <p:sp>
        <p:nvSpPr>
          <p:cNvPr id="17415" name="Line 41"/>
          <p:cNvSpPr>
            <a:spLocks noChangeAspect="1" noChangeShapeType="1"/>
          </p:cNvSpPr>
          <p:nvPr/>
        </p:nvSpPr>
        <p:spPr bwMode="auto">
          <a:xfrm flipH="1">
            <a:off x="5945188" y="2863850"/>
            <a:ext cx="9525" cy="387350"/>
          </a:xfrm>
          <a:prstGeom prst="line">
            <a:avLst/>
          </a:prstGeom>
          <a:noFill/>
          <a:ln w="9525">
            <a:solidFill>
              <a:schemeClr val="tx1"/>
            </a:solidFill>
            <a:round/>
            <a:headEnd/>
            <a:tailEnd type="triangle" w="med" len="med"/>
          </a:ln>
        </p:spPr>
        <p:txBody>
          <a:bodyPr/>
          <a:lstStyle/>
          <a:p>
            <a:endParaRPr lang="en-US"/>
          </a:p>
        </p:txBody>
      </p:sp>
      <p:sp>
        <p:nvSpPr>
          <p:cNvPr id="17416" name="Text Box 42"/>
          <p:cNvSpPr txBox="1">
            <a:spLocks noChangeArrowheads="1"/>
          </p:cNvSpPr>
          <p:nvPr/>
        </p:nvSpPr>
        <p:spPr bwMode="auto">
          <a:xfrm>
            <a:off x="5784850" y="3243263"/>
            <a:ext cx="420688" cy="238125"/>
          </a:xfrm>
          <a:prstGeom prst="rect">
            <a:avLst/>
          </a:prstGeom>
          <a:noFill/>
          <a:ln w="9525">
            <a:solidFill>
              <a:schemeClr val="tx1"/>
            </a:solidFill>
            <a:miter lim="800000"/>
            <a:headEnd/>
            <a:tailEnd/>
          </a:ln>
        </p:spPr>
        <p:txBody>
          <a:bodyPr wrap="none">
            <a:spAutoFit/>
          </a:bodyPr>
          <a:lstStyle/>
          <a:p>
            <a:pPr>
              <a:buFont typeface="Wingdings" pitchFamily="-96" charset="2"/>
              <a:buNone/>
            </a:pPr>
            <a:r>
              <a:rPr lang="en-US" sz="1000"/>
              <a:t>sub</a:t>
            </a:r>
          </a:p>
        </p:txBody>
      </p:sp>
      <p:sp>
        <p:nvSpPr>
          <p:cNvPr id="17417" name="AutoShape 43"/>
          <p:cNvSpPr>
            <a:spLocks noChangeAspect="1" noChangeArrowheads="1"/>
          </p:cNvSpPr>
          <p:nvPr/>
        </p:nvSpPr>
        <p:spPr bwMode="auto">
          <a:xfrm>
            <a:off x="5638800" y="2459038"/>
            <a:ext cx="406400" cy="125412"/>
          </a:xfrm>
          <a:prstGeom prst="flowChartManualOperation">
            <a:avLst/>
          </a:prstGeom>
          <a:solidFill>
            <a:schemeClr val="accent1"/>
          </a:solidFill>
          <a:ln w="9525">
            <a:solidFill>
              <a:schemeClr val="tx1"/>
            </a:solidFill>
            <a:miter lim="800000"/>
            <a:headEnd/>
            <a:tailEnd/>
          </a:ln>
        </p:spPr>
        <p:txBody>
          <a:bodyPr wrap="none" anchor="ctr"/>
          <a:lstStyle/>
          <a:p>
            <a:endParaRPr lang="en-US"/>
          </a:p>
        </p:txBody>
      </p:sp>
      <p:sp>
        <p:nvSpPr>
          <p:cNvPr id="17418" name="Freeform 44"/>
          <p:cNvSpPr>
            <a:spLocks noChangeAspect="1"/>
          </p:cNvSpPr>
          <p:nvPr/>
        </p:nvSpPr>
        <p:spPr bwMode="auto">
          <a:xfrm>
            <a:off x="5972175" y="1828800"/>
            <a:ext cx="428625" cy="1797050"/>
          </a:xfrm>
          <a:custGeom>
            <a:avLst/>
            <a:gdLst>
              <a:gd name="T0" fmla="*/ 2147483647 w 270"/>
              <a:gd name="T1" fmla="*/ 2147483647 h 1132"/>
              <a:gd name="T2" fmla="*/ 2147483647 w 270"/>
              <a:gd name="T3" fmla="*/ 2147483647 h 1132"/>
              <a:gd name="T4" fmla="*/ 2147483647 w 270"/>
              <a:gd name="T5" fmla="*/ 2147483647 h 1132"/>
              <a:gd name="T6" fmla="*/ 2147483647 w 270"/>
              <a:gd name="T7" fmla="*/ 0 h 1132"/>
              <a:gd name="T8" fmla="*/ 0 w 270"/>
              <a:gd name="T9" fmla="*/ 0 h 1132"/>
              <a:gd name="T10" fmla="*/ 2147483647 w 270"/>
              <a:gd name="T11" fmla="*/ 2147483647 h 1132"/>
              <a:gd name="T12" fmla="*/ 0 60000 65536"/>
              <a:gd name="T13" fmla="*/ 0 60000 65536"/>
              <a:gd name="T14" fmla="*/ 0 60000 65536"/>
              <a:gd name="T15" fmla="*/ 0 60000 65536"/>
              <a:gd name="T16" fmla="*/ 0 60000 65536"/>
              <a:gd name="T17" fmla="*/ 0 60000 65536"/>
              <a:gd name="T18" fmla="*/ 0 w 270"/>
              <a:gd name="T19" fmla="*/ 0 h 1132"/>
              <a:gd name="T20" fmla="*/ 270 w 270"/>
              <a:gd name="T21" fmla="*/ 1132 h 1132"/>
            </a:gdLst>
            <a:ahLst/>
            <a:cxnLst>
              <a:cxn ang="T12">
                <a:pos x="T0" y="T1"/>
              </a:cxn>
              <a:cxn ang="T13">
                <a:pos x="T2" y="T3"/>
              </a:cxn>
              <a:cxn ang="T14">
                <a:pos x="T4" y="T5"/>
              </a:cxn>
              <a:cxn ang="T15">
                <a:pos x="T6" y="T7"/>
              </a:cxn>
              <a:cxn ang="T16">
                <a:pos x="T8" y="T9"/>
              </a:cxn>
              <a:cxn ang="T17">
                <a:pos x="T10" y="T11"/>
              </a:cxn>
            </a:cxnLst>
            <a:rect l="T18" t="T19" r="T20" b="T21"/>
            <a:pathLst>
              <a:path w="270" h="1132">
                <a:moveTo>
                  <a:pt x="9" y="1038"/>
                </a:moveTo>
                <a:lnTo>
                  <a:pt x="13" y="1132"/>
                </a:lnTo>
                <a:lnTo>
                  <a:pt x="268" y="1132"/>
                </a:lnTo>
                <a:lnTo>
                  <a:pt x="270" y="0"/>
                </a:lnTo>
                <a:lnTo>
                  <a:pt x="0" y="0"/>
                </a:lnTo>
                <a:lnTo>
                  <a:pt x="6" y="23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7419" name="Freeform 45"/>
          <p:cNvSpPr>
            <a:spLocks/>
          </p:cNvSpPr>
          <p:nvPr/>
        </p:nvSpPr>
        <p:spPr bwMode="auto">
          <a:xfrm>
            <a:off x="4114800" y="2124075"/>
            <a:ext cx="485775" cy="800100"/>
          </a:xfrm>
          <a:custGeom>
            <a:avLst/>
            <a:gdLst>
              <a:gd name="T0" fmla="*/ 2147483647 w 306"/>
              <a:gd name="T1" fmla="*/ 2147483647 h 504"/>
              <a:gd name="T2" fmla="*/ 0 w 306"/>
              <a:gd name="T3" fmla="*/ 2147483647 h 504"/>
              <a:gd name="T4" fmla="*/ 0 w 306"/>
              <a:gd name="T5" fmla="*/ 0 h 504"/>
              <a:gd name="T6" fmla="*/ 2147483647 w 306"/>
              <a:gd name="T7" fmla="*/ 0 h 504"/>
              <a:gd name="T8" fmla="*/ 2147483647 w 306"/>
              <a:gd name="T9" fmla="*/ 2147483647 h 504"/>
              <a:gd name="T10" fmla="*/ 0 60000 65536"/>
              <a:gd name="T11" fmla="*/ 0 60000 65536"/>
              <a:gd name="T12" fmla="*/ 0 60000 65536"/>
              <a:gd name="T13" fmla="*/ 0 60000 65536"/>
              <a:gd name="T14" fmla="*/ 0 60000 65536"/>
              <a:gd name="T15" fmla="*/ 0 w 306"/>
              <a:gd name="T16" fmla="*/ 0 h 504"/>
              <a:gd name="T17" fmla="*/ 306 w 306"/>
              <a:gd name="T18" fmla="*/ 504 h 504"/>
            </a:gdLst>
            <a:ahLst/>
            <a:cxnLst>
              <a:cxn ang="T10">
                <a:pos x="T0" y="T1"/>
              </a:cxn>
              <a:cxn ang="T11">
                <a:pos x="T2" y="T3"/>
              </a:cxn>
              <a:cxn ang="T12">
                <a:pos x="T4" y="T5"/>
              </a:cxn>
              <a:cxn ang="T13">
                <a:pos x="T6" y="T7"/>
              </a:cxn>
              <a:cxn ang="T14">
                <a:pos x="T8" y="T9"/>
              </a:cxn>
            </a:cxnLst>
            <a:rect l="T15" t="T16" r="T17" b="T18"/>
            <a:pathLst>
              <a:path w="306" h="504">
                <a:moveTo>
                  <a:pt x="234" y="504"/>
                </a:moveTo>
                <a:lnTo>
                  <a:pt x="0" y="504"/>
                </a:lnTo>
                <a:lnTo>
                  <a:pt x="0" y="0"/>
                </a:lnTo>
                <a:lnTo>
                  <a:pt x="306" y="0"/>
                </a:lnTo>
                <a:lnTo>
                  <a:pt x="306" y="180"/>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7420" name="Freeform 46"/>
          <p:cNvSpPr>
            <a:spLocks/>
          </p:cNvSpPr>
          <p:nvPr/>
        </p:nvSpPr>
        <p:spPr bwMode="auto">
          <a:xfrm>
            <a:off x="3943350" y="1819275"/>
            <a:ext cx="1857375" cy="1238250"/>
          </a:xfrm>
          <a:custGeom>
            <a:avLst/>
            <a:gdLst>
              <a:gd name="T0" fmla="*/ 2147483647 w 1170"/>
              <a:gd name="T1" fmla="*/ 2147483647 h 780"/>
              <a:gd name="T2" fmla="*/ 0 w 1170"/>
              <a:gd name="T3" fmla="*/ 2147483647 h 780"/>
              <a:gd name="T4" fmla="*/ 0 w 1170"/>
              <a:gd name="T5" fmla="*/ 0 h 780"/>
              <a:gd name="T6" fmla="*/ 2147483647 w 1170"/>
              <a:gd name="T7" fmla="*/ 2147483647 h 780"/>
              <a:gd name="T8" fmla="*/ 2147483647 w 1170"/>
              <a:gd name="T9" fmla="*/ 2147483647 h 780"/>
              <a:gd name="T10" fmla="*/ 0 60000 65536"/>
              <a:gd name="T11" fmla="*/ 0 60000 65536"/>
              <a:gd name="T12" fmla="*/ 0 60000 65536"/>
              <a:gd name="T13" fmla="*/ 0 60000 65536"/>
              <a:gd name="T14" fmla="*/ 0 60000 65536"/>
              <a:gd name="T15" fmla="*/ 0 w 1170"/>
              <a:gd name="T16" fmla="*/ 0 h 780"/>
              <a:gd name="T17" fmla="*/ 1170 w 1170"/>
              <a:gd name="T18" fmla="*/ 780 h 780"/>
            </a:gdLst>
            <a:ahLst/>
            <a:cxnLst>
              <a:cxn ang="T10">
                <a:pos x="T0" y="T1"/>
              </a:cxn>
              <a:cxn ang="T11">
                <a:pos x="T2" y="T3"/>
              </a:cxn>
              <a:cxn ang="T12">
                <a:pos x="T4" y="T5"/>
              </a:cxn>
              <a:cxn ang="T13">
                <a:pos x="T6" y="T7"/>
              </a:cxn>
              <a:cxn ang="T14">
                <a:pos x="T8" y="T9"/>
              </a:cxn>
            </a:cxnLst>
            <a:rect l="T15" t="T16" r="T17" b="T18"/>
            <a:pathLst>
              <a:path w="1170" h="780">
                <a:moveTo>
                  <a:pt x="222" y="780"/>
                </a:moveTo>
                <a:lnTo>
                  <a:pt x="0" y="780"/>
                </a:lnTo>
                <a:lnTo>
                  <a:pt x="0" y="0"/>
                </a:lnTo>
                <a:lnTo>
                  <a:pt x="1170" y="6"/>
                </a:lnTo>
                <a:lnTo>
                  <a:pt x="1170" y="23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7421" name="Freeform 47"/>
          <p:cNvSpPr>
            <a:spLocks/>
          </p:cNvSpPr>
          <p:nvPr/>
        </p:nvSpPr>
        <p:spPr bwMode="auto">
          <a:xfrm>
            <a:off x="4619625" y="3067050"/>
            <a:ext cx="1476375" cy="180975"/>
          </a:xfrm>
          <a:custGeom>
            <a:avLst/>
            <a:gdLst>
              <a:gd name="T0" fmla="*/ 0 w 930"/>
              <a:gd name="T1" fmla="*/ 0 h 114"/>
              <a:gd name="T2" fmla="*/ 2147483647 w 930"/>
              <a:gd name="T3" fmla="*/ 0 h 114"/>
              <a:gd name="T4" fmla="*/ 2147483647 w 930"/>
              <a:gd name="T5" fmla="*/ 2147483647 h 114"/>
              <a:gd name="T6" fmla="*/ 0 60000 65536"/>
              <a:gd name="T7" fmla="*/ 0 60000 65536"/>
              <a:gd name="T8" fmla="*/ 0 60000 65536"/>
              <a:gd name="T9" fmla="*/ 0 w 930"/>
              <a:gd name="T10" fmla="*/ 0 h 114"/>
              <a:gd name="T11" fmla="*/ 930 w 930"/>
              <a:gd name="T12" fmla="*/ 114 h 114"/>
            </a:gdLst>
            <a:ahLst/>
            <a:cxnLst>
              <a:cxn ang="T6">
                <a:pos x="T0" y="T1"/>
              </a:cxn>
              <a:cxn ang="T7">
                <a:pos x="T2" y="T3"/>
              </a:cxn>
              <a:cxn ang="T8">
                <a:pos x="T4" y="T5"/>
              </a:cxn>
            </a:cxnLst>
            <a:rect l="T9" t="T10" r="T11" b="T12"/>
            <a:pathLst>
              <a:path w="930" h="114">
                <a:moveTo>
                  <a:pt x="0" y="0"/>
                </a:moveTo>
                <a:lnTo>
                  <a:pt x="930" y="0"/>
                </a:lnTo>
                <a:lnTo>
                  <a:pt x="930" y="114"/>
                </a:lnTo>
              </a:path>
            </a:pathLst>
          </a:custGeom>
          <a:noFill/>
          <a:ln w="9525" cap="flat" cmpd="sng">
            <a:solidFill>
              <a:schemeClr val="tx1"/>
            </a:solidFill>
            <a:prstDash val="solid"/>
            <a:round/>
            <a:headEnd type="none" w="med" len="med"/>
            <a:tailEnd type="triangle" w="med" len="med"/>
          </a:ln>
        </p:spPr>
        <p:txBody>
          <a:bodyPr/>
          <a:lstStyle/>
          <a:p>
            <a:endParaRPr lang="en-US"/>
          </a:p>
        </p:txBody>
      </p:sp>
      <p:grpSp>
        <p:nvGrpSpPr>
          <p:cNvPr id="17422" name="Group 48"/>
          <p:cNvGrpSpPr>
            <a:grpSpLocks/>
          </p:cNvGrpSpPr>
          <p:nvPr/>
        </p:nvGrpSpPr>
        <p:grpSpPr bwMode="auto">
          <a:xfrm>
            <a:off x="1355725" y="1562100"/>
            <a:ext cx="7178675" cy="3514725"/>
            <a:chOff x="854" y="984"/>
            <a:chExt cx="4522" cy="2214"/>
          </a:xfrm>
        </p:grpSpPr>
        <p:grpSp>
          <p:nvGrpSpPr>
            <p:cNvPr id="17442" name="Group 49"/>
            <p:cNvGrpSpPr>
              <a:grpSpLocks/>
            </p:cNvGrpSpPr>
            <p:nvPr/>
          </p:nvGrpSpPr>
          <p:grpSpPr bwMode="auto">
            <a:xfrm>
              <a:off x="854" y="984"/>
              <a:ext cx="4522" cy="2214"/>
              <a:chOff x="854" y="984"/>
              <a:chExt cx="4522" cy="2214"/>
            </a:xfrm>
          </p:grpSpPr>
          <p:sp>
            <p:nvSpPr>
              <p:cNvPr id="17445" name="Rectangle 50"/>
              <p:cNvSpPr>
                <a:spLocks noChangeArrowheads="1"/>
              </p:cNvSpPr>
              <p:nvPr/>
            </p:nvSpPr>
            <p:spPr bwMode="auto">
              <a:xfrm>
                <a:off x="1530" y="2310"/>
                <a:ext cx="198" cy="450"/>
              </a:xfrm>
              <a:prstGeom prst="rect">
                <a:avLst/>
              </a:prstGeom>
              <a:solidFill>
                <a:schemeClr val="accent1"/>
              </a:solidFill>
              <a:ln w="9525">
                <a:noFill/>
                <a:miter lim="800000"/>
                <a:headEnd/>
                <a:tailEnd/>
              </a:ln>
            </p:spPr>
            <p:txBody>
              <a:bodyPr wrap="none" anchor="ctr"/>
              <a:lstStyle/>
              <a:p>
                <a:endParaRPr lang="en-US"/>
              </a:p>
            </p:txBody>
          </p:sp>
          <p:sp>
            <p:nvSpPr>
              <p:cNvPr id="17446" name="Rectangle 51"/>
              <p:cNvSpPr>
                <a:spLocks noChangeArrowheads="1"/>
              </p:cNvSpPr>
              <p:nvPr/>
            </p:nvSpPr>
            <p:spPr bwMode="auto">
              <a:xfrm>
                <a:off x="1524" y="1152"/>
                <a:ext cx="198" cy="660"/>
              </a:xfrm>
              <a:prstGeom prst="rect">
                <a:avLst/>
              </a:prstGeom>
              <a:solidFill>
                <a:schemeClr val="accent1"/>
              </a:solidFill>
              <a:ln w="9525">
                <a:noFill/>
                <a:miter lim="800000"/>
                <a:headEnd/>
                <a:tailEnd/>
              </a:ln>
            </p:spPr>
            <p:txBody>
              <a:bodyPr wrap="none" anchor="ctr"/>
              <a:lstStyle/>
              <a:p>
                <a:endParaRPr lang="en-US"/>
              </a:p>
            </p:txBody>
          </p:sp>
          <p:sp>
            <p:nvSpPr>
              <p:cNvPr id="17447" name="Rectangle 52"/>
              <p:cNvSpPr>
                <a:spLocks noChangeArrowheads="1"/>
              </p:cNvSpPr>
              <p:nvPr/>
            </p:nvSpPr>
            <p:spPr bwMode="auto">
              <a:xfrm>
                <a:off x="1524" y="984"/>
                <a:ext cx="3852" cy="2214"/>
              </a:xfrm>
              <a:prstGeom prst="rect">
                <a:avLst/>
              </a:prstGeom>
              <a:noFill/>
              <a:ln w="9525">
                <a:solidFill>
                  <a:schemeClr val="tx1"/>
                </a:solidFill>
                <a:miter lim="800000"/>
                <a:headEnd/>
                <a:tailEnd/>
              </a:ln>
            </p:spPr>
            <p:txBody>
              <a:bodyPr wrap="none" anchor="ctr"/>
              <a:lstStyle/>
              <a:p>
                <a:endParaRPr lang="en-US"/>
              </a:p>
            </p:txBody>
          </p:sp>
          <p:sp>
            <p:nvSpPr>
              <p:cNvPr id="17448" name="Freeform 53"/>
              <p:cNvSpPr>
                <a:spLocks/>
              </p:cNvSpPr>
              <p:nvPr/>
            </p:nvSpPr>
            <p:spPr bwMode="auto">
              <a:xfrm>
                <a:off x="1518" y="1152"/>
                <a:ext cx="210" cy="660"/>
              </a:xfrm>
              <a:custGeom>
                <a:avLst/>
                <a:gdLst>
                  <a:gd name="T0" fmla="*/ 6 w 210"/>
                  <a:gd name="T1" fmla="*/ 0 h 768"/>
                  <a:gd name="T2" fmla="*/ 210 w 210"/>
                  <a:gd name="T3" fmla="*/ 0 h 768"/>
                  <a:gd name="T4" fmla="*/ 210 w 210"/>
                  <a:gd name="T5" fmla="*/ 487 h 768"/>
                  <a:gd name="T6" fmla="*/ 0 w 210"/>
                  <a:gd name="T7" fmla="*/ 487 h 768"/>
                  <a:gd name="T8" fmla="*/ 0 60000 65536"/>
                  <a:gd name="T9" fmla="*/ 0 60000 65536"/>
                  <a:gd name="T10" fmla="*/ 0 60000 65536"/>
                  <a:gd name="T11" fmla="*/ 0 60000 65536"/>
                  <a:gd name="T12" fmla="*/ 0 w 210"/>
                  <a:gd name="T13" fmla="*/ 0 h 768"/>
                  <a:gd name="T14" fmla="*/ 210 w 210"/>
                  <a:gd name="T15" fmla="*/ 768 h 768"/>
                </a:gdLst>
                <a:ahLst/>
                <a:cxnLst>
                  <a:cxn ang="T8">
                    <a:pos x="T0" y="T1"/>
                  </a:cxn>
                  <a:cxn ang="T9">
                    <a:pos x="T2" y="T3"/>
                  </a:cxn>
                  <a:cxn ang="T10">
                    <a:pos x="T4" y="T5"/>
                  </a:cxn>
                  <a:cxn ang="T11">
                    <a:pos x="T6" y="T7"/>
                  </a:cxn>
                </a:cxnLst>
                <a:rect l="T12" t="T13" r="T14" b="T15"/>
                <a:pathLst>
                  <a:path w="210" h="768">
                    <a:moveTo>
                      <a:pt x="6" y="0"/>
                    </a:moveTo>
                    <a:lnTo>
                      <a:pt x="210" y="0"/>
                    </a:lnTo>
                    <a:lnTo>
                      <a:pt x="210" y="768"/>
                    </a:lnTo>
                    <a:lnTo>
                      <a:pt x="0" y="768"/>
                    </a:lnTo>
                  </a:path>
                </a:pathLst>
              </a:custGeom>
              <a:noFill/>
              <a:ln w="9525" cap="flat" cmpd="sng">
                <a:solidFill>
                  <a:schemeClr val="tx1"/>
                </a:solidFill>
                <a:prstDash val="solid"/>
                <a:round/>
                <a:headEnd/>
                <a:tailEnd/>
              </a:ln>
            </p:spPr>
            <p:txBody>
              <a:bodyPr/>
              <a:lstStyle/>
              <a:p>
                <a:endParaRPr lang="en-US"/>
              </a:p>
            </p:txBody>
          </p:sp>
          <p:sp>
            <p:nvSpPr>
              <p:cNvPr id="17449" name="Freeform 54"/>
              <p:cNvSpPr>
                <a:spLocks/>
              </p:cNvSpPr>
              <p:nvPr/>
            </p:nvSpPr>
            <p:spPr bwMode="auto">
              <a:xfrm>
                <a:off x="1524" y="2304"/>
                <a:ext cx="210" cy="462"/>
              </a:xfrm>
              <a:custGeom>
                <a:avLst/>
                <a:gdLst>
                  <a:gd name="T0" fmla="*/ 6 w 210"/>
                  <a:gd name="T1" fmla="*/ 0 h 768"/>
                  <a:gd name="T2" fmla="*/ 210 w 210"/>
                  <a:gd name="T3" fmla="*/ 0 h 768"/>
                  <a:gd name="T4" fmla="*/ 210 w 210"/>
                  <a:gd name="T5" fmla="*/ 167 h 768"/>
                  <a:gd name="T6" fmla="*/ 0 w 210"/>
                  <a:gd name="T7" fmla="*/ 167 h 768"/>
                  <a:gd name="T8" fmla="*/ 0 60000 65536"/>
                  <a:gd name="T9" fmla="*/ 0 60000 65536"/>
                  <a:gd name="T10" fmla="*/ 0 60000 65536"/>
                  <a:gd name="T11" fmla="*/ 0 60000 65536"/>
                  <a:gd name="T12" fmla="*/ 0 w 210"/>
                  <a:gd name="T13" fmla="*/ 0 h 768"/>
                  <a:gd name="T14" fmla="*/ 210 w 210"/>
                  <a:gd name="T15" fmla="*/ 768 h 768"/>
                </a:gdLst>
                <a:ahLst/>
                <a:cxnLst>
                  <a:cxn ang="T8">
                    <a:pos x="T0" y="T1"/>
                  </a:cxn>
                  <a:cxn ang="T9">
                    <a:pos x="T2" y="T3"/>
                  </a:cxn>
                  <a:cxn ang="T10">
                    <a:pos x="T4" y="T5"/>
                  </a:cxn>
                  <a:cxn ang="T11">
                    <a:pos x="T6" y="T7"/>
                  </a:cxn>
                </a:cxnLst>
                <a:rect l="T12" t="T13" r="T14" b="T15"/>
                <a:pathLst>
                  <a:path w="210" h="768">
                    <a:moveTo>
                      <a:pt x="6" y="0"/>
                    </a:moveTo>
                    <a:lnTo>
                      <a:pt x="210" y="0"/>
                    </a:lnTo>
                    <a:lnTo>
                      <a:pt x="210" y="768"/>
                    </a:lnTo>
                    <a:lnTo>
                      <a:pt x="0" y="768"/>
                    </a:lnTo>
                  </a:path>
                </a:pathLst>
              </a:custGeom>
              <a:noFill/>
              <a:ln w="9525" cap="flat" cmpd="sng">
                <a:solidFill>
                  <a:schemeClr val="tx1"/>
                </a:solidFill>
                <a:prstDash val="solid"/>
                <a:round/>
                <a:headEnd/>
                <a:tailEnd/>
              </a:ln>
            </p:spPr>
            <p:txBody>
              <a:bodyPr/>
              <a:lstStyle/>
              <a:p>
                <a:endParaRPr lang="en-US"/>
              </a:p>
            </p:txBody>
          </p:sp>
          <p:sp>
            <p:nvSpPr>
              <p:cNvPr id="17450" name="Line 55"/>
              <p:cNvSpPr>
                <a:spLocks noChangeShapeType="1"/>
              </p:cNvSpPr>
              <p:nvPr/>
            </p:nvSpPr>
            <p:spPr bwMode="auto">
              <a:xfrm>
                <a:off x="1200" y="1266"/>
                <a:ext cx="642" cy="0"/>
              </a:xfrm>
              <a:prstGeom prst="line">
                <a:avLst/>
              </a:prstGeom>
              <a:noFill/>
              <a:ln w="9525">
                <a:solidFill>
                  <a:schemeClr val="tx1"/>
                </a:solidFill>
                <a:round/>
                <a:headEnd/>
                <a:tailEnd type="triangle" w="med" len="med"/>
              </a:ln>
            </p:spPr>
            <p:txBody>
              <a:bodyPr/>
              <a:lstStyle/>
              <a:p>
                <a:endParaRPr lang="en-US"/>
              </a:p>
            </p:txBody>
          </p:sp>
          <p:sp>
            <p:nvSpPr>
              <p:cNvPr id="17451" name="Line 56"/>
              <p:cNvSpPr>
                <a:spLocks noChangeShapeType="1"/>
              </p:cNvSpPr>
              <p:nvPr/>
            </p:nvSpPr>
            <p:spPr bwMode="auto">
              <a:xfrm>
                <a:off x="1200" y="1410"/>
                <a:ext cx="642" cy="0"/>
              </a:xfrm>
              <a:prstGeom prst="line">
                <a:avLst/>
              </a:prstGeom>
              <a:noFill/>
              <a:ln w="9525">
                <a:solidFill>
                  <a:schemeClr val="tx1"/>
                </a:solidFill>
                <a:round/>
                <a:headEnd/>
                <a:tailEnd type="triangle" w="med" len="med"/>
              </a:ln>
            </p:spPr>
            <p:txBody>
              <a:bodyPr/>
              <a:lstStyle/>
              <a:p>
                <a:endParaRPr lang="en-US"/>
              </a:p>
            </p:txBody>
          </p:sp>
          <p:sp>
            <p:nvSpPr>
              <p:cNvPr id="17452" name="Line 57"/>
              <p:cNvSpPr>
                <a:spLocks noChangeShapeType="1"/>
              </p:cNvSpPr>
              <p:nvPr/>
            </p:nvSpPr>
            <p:spPr bwMode="auto">
              <a:xfrm>
                <a:off x="1200" y="1536"/>
                <a:ext cx="642" cy="0"/>
              </a:xfrm>
              <a:prstGeom prst="line">
                <a:avLst/>
              </a:prstGeom>
              <a:noFill/>
              <a:ln w="9525">
                <a:solidFill>
                  <a:schemeClr val="tx1"/>
                </a:solidFill>
                <a:round/>
                <a:headEnd/>
                <a:tailEnd type="triangle" w="med" len="med"/>
              </a:ln>
            </p:spPr>
            <p:txBody>
              <a:bodyPr/>
              <a:lstStyle/>
              <a:p>
                <a:endParaRPr lang="en-US"/>
              </a:p>
            </p:txBody>
          </p:sp>
          <p:sp>
            <p:nvSpPr>
              <p:cNvPr id="17453" name="Line 58"/>
              <p:cNvSpPr>
                <a:spLocks noChangeShapeType="1"/>
              </p:cNvSpPr>
              <p:nvPr/>
            </p:nvSpPr>
            <p:spPr bwMode="auto">
              <a:xfrm flipH="1">
                <a:off x="1200" y="1680"/>
                <a:ext cx="642" cy="0"/>
              </a:xfrm>
              <a:prstGeom prst="line">
                <a:avLst/>
              </a:prstGeom>
              <a:noFill/>
              <a:ln w="9525">
                <a:solidFill>
                  <a:schemeClr val="tx1"/>
                </a:solidFill>
                <a:round/>
                <a:headEnd/>
                <a:tailEnd type="triangle" w="med" len="med"/>
              </a:ln>
            </p:spPr>
            <p:txBody>
              <a:bodyPr/>
              <a:lstStyle/>
              <a:p>
                <a:endParaRPr lang="en-US"/>
              </a:p>
            </p:txBody>
          </p:sp>
          <p:sp>
            <p:nvSpPr>
              <p:cNvPr id="17454" name="Text Box 59"/>
              <p:cNvSpPr txBox="1">
                <a:spLocks noChangeArrowheads="1"/>
              </p:cNvSpPr>
              <p:nvPr/>
            </p:nvSpPr>
            <p:spPr bwMode="auto">
              <a:xfrm>
                <a:off x="854" y="1161"/>
                <a:ext cx="354" cy="602"/>
              </a:xfrm>
              <a:prstGeom prst="rect">
                <a:avLst/>
              </a:prstGeom>
              <a:noFill/>
              <a:ln w="9525">
                <a:noFill/>
                <a:miter lim="800000"/>
                <a:headEnd/>
                <a:tailEnd/>
              </a:ln>
            </p:spPr>
            <p:txBody>
              <a:bodyPr wrap="none">
                <a:spAutoFit/>
              </a:bodyPr>
              <a:lstStyle/>
              <a:p>
                <a:pPr algn="r">
                  <a:spcBef>
                    <a:spcPct val="15000"/>
                  </a:spcBef>
                  <a:buFont typeface="Wingdings" pitchFamily="-96" charset="2"/>
                  <a:buNone/>
                </a:pPr>
                <a:r>
                  <a:rPr lang="en-US" sz="1400"/>
                  <a:t>x</a:t>
                </a:r>
              </a:p>
              <a:p>
                <a:pPr algn="r">
                  <a:spcBef>
                    <a:spcPct val="15000"/>
                  </a:spcBef>
                  <a:buFont typeface="Wingdings" pitchFamily="-96" charset="2"/>
                  <a:buNone/>
                </a:pPr>
                <a:r>
                  <a:rPr lang="en-US" sz="1400"/>
                  <a:t>y</a:t>
                </a:r>
              </a:p>
              <a:p>
                <a:pPr algn="r">
                  <a:spcBef>
                    <a:spcPct val="15000"/>
                  </a:spcBef>
                </a:pPr>
                <a:r>
                  <a:rPr lang="en-US" sz="1400"/>
                  <a:t>en</a:t>
                </a:r>
              </a:p>
              <a:p>
                <a:pPr algn="r">
                  <a:spcBef>
                    <a:spcPct val="15000"/>
                  </a:spcBef>
                  <a:buFont typeface="Wingdings" pitchFamily="-96" charset="2"/>
                  <a:buNone/>
                </a:pPr>
                <a:r>
                  <a:rPr lang="en-US" sz="1400"/>
                  <a:t>rdy</a:t>
                </a:r>
              </a:p>
            </p:txBody>
          </p:sp>
          <p:sp>
            <p:nvSpPr>
              <p:cNvPr id="17455" name="Line 60"/>
              <p:cNvSpPr>
                <a:spLocks noChangeShapeType="1"/>
              </p:cNvSpPr>
              <p:nvPr/>
            </p:nvSpPr>
            <p:spPr bwMode="auto">
              <a:xfrm flipH="1">
                <a:off x="1200" y="2460"/>
                <a:ext cx="642" cy="0"/>
              </a:xfrm>
              <a:prstGeom prst="line">
                <a:avLst/>
              </a:prstGeom>
              <a:noFill/>
              <a:ln w="9525">
                <a:solidFill>
                  <a:schemeClr val="tx1"/>
                </a:solidFill>
                <a:round/>
                <a:headEnd/>
                <a:tailEnd type="triangle" w="med" len="med"/>
              </a:ln>
            </p:spPr>
            <p:txBody>
              <a:bodyPr/>
              <a:lstStyle/>
              <a:p>
                <a:endParaRPr lang="en-US"/>
              </a:p>
            </p:txBody>
          </p:sp>
          <p:sp>
            <p:nvSpPr>
              <p:cNvPr id="17456" name="Line 61"/>
              <p:cNvSpPr>
                <a:spLocks noChangeShapeType="1"/>
              </p:cNvSpPr>
              <p:nvPr/>
            </p:nvSpPr>
            <p:spPr bwMode="auto">
              <a:xfrm flipH="1">
                <a:off x="1200" y="2604"/>
                <a:ext cx="642" cy="0"/>
              </a:xfrm>
              <a:prstGeom prst="line">
                <a:avLst/>
              </a:prstGeom>
              <a:noFill/>
              <a:ln w="9525">
                <a:solidFill>
                  <a:schemeClr val="tx1"/>
                </a:solidFill>
                <a:round/>
                <a:headEnd/>
                <a:tailEnd type="triangle" w="med" len="med"/>
              </a:ln>
            </p:spPr>
            <p:txBody>
              <a:bodyPr/>
              <a:lstStyle/>
              <a:p>
                <a:endParaRPr lang="en-US"/>
              </a:p>
            </p:txBody>
          </p:sp>
          <p:sp>
            <p:nvSpPr>
              <p:cNvPr id="17457" name="Text Box 62"/>
              <p:cNvSpPr txBox="1">
                <a:spLocks noChangeArrowheads="1"/>
              </p:cNvSpPr>
              <p:nvPr/>
            </p:nvSpPr>
            <p:spPr bwMode="auto">
              <a:xfrm>
                <a:off x="908" y="2367"/>
                <a:ext cx="300" cy="320"/>
              </a:xfrm>
              <a:prstGeom prst="rect">
                <a:avLst/>
              </a:prstGeom>
              <a:noFill/>
              <a:ln w="9525">
                <a:noFill/>
                <a:miter lim="800000"/>
                <a:headEnd/>
                <a:tailEnd/>
              </a:ln>
            </p:spPr>
            <p:txBody>
              <a:bodyPr wrap="none">
                <a:spAutoFit/>
              </a:bodyPr>
              <a:lstStyle/>
              <a:p>
                <a:pPr algn="r">
                  <a:spcBef>
                    <a:spcPct val="15000"/>
                  </a:spcBef>
                  <a:buFont typeface="Wingdings" pitchFamily="-96" charset="2"/>
                  <a:buNone/>
                </a:pPr>
                <a:r>
                  <a:rPr lang="en-US" sz="1400"/>
                  <a:t>x</a:t>
                </a:r>
              </a:p>
              <a:p>
                <a:pPr algn="r">
                  <a:spcBef>
                    <a:spcPct val="15000"/>
                  </a:spcBef>
                  <a:buFont typeface="Wingdings" pitchFamily="-96" charset="2"/>
                  <a:buNone/>
                </a:pPr>
                <a:r>
                  <a:rPr lang="en-US" sz="1400"/>
                  <a:t>rdy</a:t>
                </a:r>
              </a:p>
            </p:txBody>
          </p:sp>
        </p:grpSp>
        <p:sp>
          <p:nvSpPr>
            <p:cNvPr id="17443" name="Text Box 63"/>
            <p:cNvSpPr txBox="1">
              <a:spLocks noChangeArrowheads="1"/>
            </p:cNvSpPr>
            <p:nvPr/>
          </p:nvSpPr>
          <p:spPr bwMode="auto">
            <a:xfrm rot="-5400000">
              <a:off x="1382" y="1364"/>
              <a:ext cx="489" cy="231"/>
            </a:xfrm>
            <a:prstGeom prst="rect">
              <a:avLst/>
            </a:prstGeom>
            <a:noFill/>
            <a:ln w="9525">
              <a:noFill/>
              <a:miter lim="800000"/>
              <a:headEnd/>
              <a:tailEnd/>
            </a:ln>
          </p:spPr>
          <p:txBody>
            <a:bodyPr wrap="none">
              <a:spAutoFit/>
            </a:bodyPr>
            <a:lstStyle/>
            <a:p>
              <a:pPr>
                <a:buFont typeface="Wingdings" pitchFamily="-96" charset="2"/>
                <a:buNone/>
              </a:pPr>
              <a:r>
                <a:rPr lang="en-US"/>
                <a:t>start</a:t>
              </a:r>
            </a:p>
          </p:txBody>
        </p:sp>
        <p:sp>
          <p:nvSpPr>
            <p:cNvPr id="17444" name="Text Box 64"/>
            <p:cNvSpPr txBox="1">
              <a:spLocks noChangeArrowheads="1"/>
            </p:cNvSpPr>
            <p:nvPr/>
          </p:nvSpPr>
          <p:spPr bwMode="auto">
            <a:xfrm rot="-5400000">
              <a:off x="1342" y="2427"/>
              <a:ext cx="570" cy="231"/>
            </a:xfrm>
            <a:prstGeom prst="rect">
              <a:avLst/>
            </a:prstGeom>
            <a:noFill/>
            <a:ln w="9525">
              <a:noFill/>
              <a:miter lim="800000"/>
              <a:headEnd/>
              <a:tailEnd/>
            </a:ln>
          </p:spPr>
          <p:txBody>
            <a:bodyPr wrap="none">
              <a:spAutoFit/>
            </a:bodyPr>
            <a:lstStyle/>
            <a:p>
              <a:pPr>
                <a:buFont typeface="Wingdings" pitchFamily="-96" charset="2"/>
                <a:buNone/>
              </a:pPr>
              <a:r>
                <a:rPr lang="en-US"/>
                <a:t>result</a:t>
              </a:r>
            </a:p>
          </p:txBody>
        </p:sp>
      </p:grpSp>
      <p:sp>
        <p:nvSpPr>
          <p:cNvPr id="17423" name="AutoShape 65"/>
          <p:cNvSpPr>
            <a:spLocks noChangeAspect="1" noChangeArrowheads="1"/>
          </p:cNvSpPr>
          <p:nvPr/>
        </p:nvSpPr>
        <p:spPr bwMode="auto">
          <a:xfrm>
            <a:off x="4391025" y="2439988"/>
            <a:ext cx="406400" cy="125412"/>
          </a:xfrm>
          <a:prstGeom prst="flowChartManualOperation">
            <a:avLst/>
          </a:prstGeom>
          <a:solidFill>
            <a:schemeClr val="accent1"/>
          </a:solidFill>
          <a:ln w="9525">
            <a:solidFill>
              <a:schemeClr val="tx1"/>
            </a:solidFill>
            <a:miter lim="800000"/>
            <a:headEnd/>
            <a:tailEnd/>
          </a:ln>
        </p:spPr>
        <p:txBody>
          <a:bodyPr wrap="none" anchor="ctr"/>
          <a:lstStyle/>
          <a:p>
            <a:endParaRPr lang="en-US"/>
          </a:p>
        </p:txBody>
      </p:sp>
      <p:sp>
        <p:nvSpPr>
          <p:cNvPr id="17424" name="AutoShape 66"/>
          <p:cNvSpPr>
            <a:spLocks noChangeAspect="1" noChangeArrowheads="1"/>
          </p:cNvSpPr>
          <p:nvPr/>
        </p:nvSpPr>
        <p:spPr bwMode="auto">
          <a:xfrm>
            <a:off x="5695950" y="2211388"/>
            <a:ext cx="406400" cy="125412"/>
          </a:xfrm>
          <a:prstGeom prst="flowChartManualOperation">
            <a:avLst/>
          </a:prstGeom>
          <a:noFill/>
          <a:ln w="9525">
            <a:solidFill>
              <a:schemeClr val="tx1"/>
            </a:solidFill>
            <a:miter lim="800000"/>
            <a:headEnd/>
            <a:tailEnd/>
          </a:ln>
        </p:spPr>
        <p:txBody>
          <a:bodyPr wrap="none" anchor="ctr"/>
          <a:lstStyle/>
          <a:p>
            <a:endParaRPr lang="en-US"/>
          </a:p>
        </p:txBody>
      </p:sp>
      <p:sp>
        <p:nvSpPr>
          <p:cNvPr id="17425" name="Line 67"/>
          <p:cNvSpPr>
            <a:spLocks noChangeAspect="1" noChangeShapeType="1"/>
          </p:cNvSpPr>
          <p:nvPr/>
        </p:nvSpPr>
        <p:spPr bwMode="auto">
          <a:xfrm>
            <a:off x="4591050" y="2549525"/>
            <a:ext cx="0" cy="138113"/>
          </a:xfrm>
          <a:prstGeom prst="line">
            <a:avLst/>
          </a:prstGeom>
          <a:noFill/>
          <a:ln w="9525">
            <a:solidFill>
              <a:schemeClr val="tx1"/>
            </a:solidFill>
            <a:round/>
            <a:headEnd/>
            <a:tailEnd type="triangle" w="med" len="med"/>
          </a:ln>
        </p:spPr>
        <p:txBody>
          <a:bodyPr/>
          <a:lstStyle/>
          <a:p>
            <a:endParaRPr lang="en-US"/>
          </a:p>
        </p:txBody>
      </p:sp>
      <p:sp>
        <p:nvSpPr>
          <p:cNvPr id="1576004" name="Freeform 68"/>
          <p:cNvSpPr>
            <a:spLocks/>
          </p:cNvSpPr>
          <p:nvPr/>
        </p:nvSpPr>
        <p:spPr bwMode="auto">
          <a:xfrm>
            <a:off x="2924175" y="2000250"/>
            <a:ext cx="1533525" cy="438150"/>
          </a:xfrm>
          <a:custGeom>
            <a:avLst/>
            <a:gdLst>
              <a:gd name="T0" fmla="*/ 0 w 966"/>
              <a:gd name="T1" fmla="*/ 2147483647 h 276"/>
              <a:gd name="T2" fmla="*/ 2147483647 w 966"/>
              <a:gd name="T3" fmla="*/ 0 h 276"/>
              <a:gd name="T4" fmla="*/ 2147483647 w 966"/>
              <a:gd name="T5" fmla="*/ 2147483647 h 276"/>
              <a:gd name="T6" fmla="*/ 0 60000 65536"/>
              <a:gd name="T7" fmla="*/ 0 60000 65536"/>
              <a:gd name="T8" fmla="*/ 0 60000 65536"/>
              <a:gd name="T9" fmla="*/ 0 w 966"/>
              <a:gd name="T10" fmla="*/ 0 h 276"/>
              <a:gd name="T11" fmla="*/ 966 w 966"/>
              <a:gd name="T12" fmla="*/ 276 h 276"/>
            </a:gdLst>
            <a:ahLst/>
            <a:cxnLst>
              <a:cxn ang="T6">
                <a:pos x="T0" y="T1"/>
              </a:cxn>
              <a:cxn ang="T7">
                <a:pos x="T2" y="T3"/>
              </a:cxn>
              <a:cxn ang="T8">
                <a:pos x="T4" y="T5"/>
              </a:cxn>
            </a:cxnLst>
            <a:rect l="T9" t="T10" r="T11" b="T12"/>
            <a:pathLst>
              <a:path w="966" h="276">
                <a:moveTo>
                  <a:pt x="0" y="6"/>
                </a:moveTo>
                <a:lnTo>
                  <a:pt x="966" y="0"/>
                </a:lnTo>
                <a:lnTo>
                  <a:pt x="966" y="276"/>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7427" name="Line 69"/>
          <p:cNvSpPr>
            <a:spLocks noChangeAspect="1" noChangeShapeType="1"/>
          </p:cNvSpPr>
          <p:nvPr/>
        </p:nvSpPr>
        <p:spPr bwMode="auto">
          <a:xfrm>
            <a:off x="5972175" y="2339975"/>
            <a:ext cx="0" cy="138113"/>
          </a:xfrm>
          <a:prstGeom prst="line">
            <a:avLst/>
          </a:prstGeom>
          <a:noFill/>
          <a:ln w="9525">
            <a:solidFill>
              <a:schemeClr val="tx1"/>
            </a:solidFill>
            <a:round/>
            <a:headEnd/>
            <a:tailEnd type="triangle" w="med" len="med"/>
          </a:ln>
        </p:spPr>
        <p:txBody>
          <a:bodyPr/>
          <a:lstStyle/>
          <a:p>
            <a:endParaRPr lang="en-US"/>
          </a:p>
        </p:txBody>
      </p:sp>
      <p:sp>
        <p:nvSpPr>
          <p:cNvPr id="1576006" name="Freeform 70"/>
          <p:cNvSpPr>
            <a:spLocks/>
          </p:cNvSpPr>
          <p:nvPr/>
        </p:nvSpPr>
        <p:spPr bwMode="auto">
          <a:xfrm>
            <a:off x="2924175" y="2228850"/>
            <a:ext cx="2743200" cy="247650"/>
          </a:xfrm>
          <a:custGeom>
            <a:avLst/>
            <a:gdLst>
              <a:gd name="T0" fmla="*/ 0 w 966"/>
              <a:gd name="T1" fmla="*/ 2147483647 h 276"/>
              <a:gd name="T2" fmla="*/ 2147483647 w 966"/>
              <a:gd name="T3" fmla="*/ 0 h 276"/>
              <a:gd name="T4" fmla="*/ 2147483647 w 966"/>
              <a:gd name="T5" fmla="*/ 2147483647 h 276"/>
              <a:gd name="T6" fmla="*/ 0 60000 65536"/>
              <a:gd name="T7" fmla="*/ 0 60000 65536"/>
              <a:gd name="T8" fmla="*/ 0 60000 65536"/>
              <a:gd name="T9" fmla="*/ 0 w 966"/>
              <a:gd name="T10" fmla="*/ 0 h 276"/>
              <a:gd name="T11" fmla="*/ 966 w 966"/>
              <a:gd name="T12" fmla="*/ 276 h 276"/>
            </a:gdLst>
            <a:ahLst/>
            <a:cxnLst>
              <a:cxn ang="T6">
                <a:pos x="T0" y="T1"/>
              </a:cxn>
              <a:cxn ang="T7">
                <a:pos x="T2" y="T3"/>
              </a:cxn>
              <a:cxn ang="T8">
                <a:pos x="T4" y="T5"/>
              </a:cxn>
            </a:cxnLst>
            <a:rect l="T9" t="T10" r="T11" b="T12"/>
            <a:pathLst>
              <a:path w="966" h="276">
                <a:moveTo>
                  <a:pt x="0" y="6"/>
                </a:moveTo>
                <a:lnTo>
                  <a:pt x="966" y="0"/>
                </a:lnTo>
                <a:lnTo>
                  <a:pt x="966" y="276"/>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576007" name="Rectangle 71"/>
          <p:cNvSpPr>
            <a:spLocks noChangeArrowheads="1"/>
          </p:cNvSpPr>
          <p:nvPr/>
        </p:nvSpPr>
        <p:spPr bwMode="auto">
          <a:xfrm>
            <a:off x="3711575" y="6107113"/>
            <a:ext cx="827088" cy="339725"/>
          </a:xfrm>
          <a:prstGeom prst="rect">
            <a:avLst/>
          </a:prstGeom>
          <a:noFill/>
          <a:ln w="9525">
            <a:noFill/>
            <a:miter lim="800000"/>
            <a:headEnd/>
            <a:tailEnd/>
          </a:ln>
        </p:spPr>
        <p:txBody>
          <a:bodyPr wrap="none">
            <a:spAutoFit/>
          </a:bodyPr>
          <a:lstStyle/>
          <a:p>
            <a:pPr>
              <a:buFont typeface="Wingdings" pitchFamily="-96" charset="2"/>
              <a:buNone/>
            </a:pPr>
            <a:r>
              <a:rPr lang="en-US" sz="1800"/>
              <a:t>rdy =</a:t>
            </a:r>
          </a:p>
        </p:txBody>
      </p:sp>
      <p:grpSp>
        <p:nvGrpSpPr>
          <p:cNvPr id="11" name="Group 72"/>
          <p:cNvGrpSpPr>
            <a:grpSpLocks/>
          </p:cNvGrpSpPr>
          <p:nvPr/>
        </p:nvGrpSpPr>
        <p:grpSpPr bwMode="auto">
          <a:xfrm>
            <a:off x="3549650" y="2293938"/>
            <a:ext cx="890588" cy="257175"/>
            <a:chOff x="2152" y="1619"/>
            <a:chExt cx="561" cy="162"/>
          </a:xfrm>
        </p:grpSpPr>
        <p:sp>
          <p:nvSpPr>
            <p:cNvPr id="17440" name="Line 73"/>
            <p:cNvSpPr>
              <a:spLocks noChangeAspect="1" noChangeShapeType="1"/>
            </p:cNvSpPr>
            <p:nvPr/>
          </p:nvSpPr>
          <p:spPr bwMode="auto">
            <a:xfrm rot="-5400000">
              <a:off x="2433" y="1477"/>
              <a:ext cx="0" cy="561"/>
            </a:xfrm>
            <a:prstGeom prst="line">
              <a:avLst/>
            </a:prstGeom>
            <a:noFill/>
            <a:ln w="9525">
              <a:solidFill>
                <a:schemeClr val="tx1"/>
              </a:solidFill>
              <a:round/>
              <a:headEnd/>
              <a:tailEnd type="triangle" w="med" len="med"/>
            </a:ln>
          </p:spPr>
          <p:txBody>
            <a:bodyPr/>
            <a:lstStyle/>
            <a:p>
              <a:endParaRPr lang="en-US"/>
            </a:p>
          </p:txBody>
        </p:sp>
        <p:sp>
          <p:nvSpPr>
            <p:cNvPr id="17441" name="Text Box 74"/>
            <p:cNvSpPr txBox="1">
              <a:spLocks noChangeArrowheads="1"/>
            </p:cNvSpPr>
            <p:nvPr/>
          </p:nvSpPr>
          <p:spPr bwMode="auto">
            <a:xfrm>
              <a:off x="2156" y="1619"/>
              <a:ext cx="520" cy="162"/>
            </a:xfrm>
            <a:prstGeom prst="rect">
              <a:avLst/>
            </a:prstGeom>
            <a:noFill/>
            <a:ln w="9525">
              <a:noFill/>
              <a:miter lim="800000"/>
              <a:headEnd/>
              <a:tailEnd/>
            </a:ln>
          </p:spPr>
          <p:txBody>
            <a:bodyPr wrap="none">
              <a:spAutoFit/>
            </a:bodyPr>
            <a:lstStyle/>
            <a:p>
              <a:pPr>
                <a:buFont typeface="Wingdings" pitchFamily="-96" charset="2"/>
                <a:buNone/>
              </a:pPr>
              <a:r>
                <a:rPr lang="en-US" sz="1200"/>
                <a:t>start_en</a:t>
              </a:r>
            </a:p>
          </p:txBody>
        </p:sp>
      </p:grpSp>
      <p:grpSp>
        <p:nvGrpSpPr>
          <p:cNvPr id="12" name="Group 75"/>
          <p:cNvGrpSpPr>
            <a:grpSpLocks/>
          </p:cNvGrpSpPr>
          <p:nvPr/>
        </p:nvGrpSpPr>
        <p:grpSpPr bwMode="auto">
          <a:xfrm>
            <a:off x="4851400" y="2284413"/>
            <a:ext cx="846138" cy="257175"/>
            <a:chOff x="3056" y="1439"/>
            <a:chExt cx="533" cy="162"/>
          </a:xfrm>
        </p:grpSpPr>
        <p:sp>
          <p:nvSpPr>
            <p:cNvPr id="17438" name="Line 76"/>
            <p:cNvSpPr>
              <a:spLocks noChangeAspect="1" noChangeShapeType="1"/>
            </p:cNvSpPr>
            <p:nvPr/>
          </p:nvSpPr>
          <p:spPr bwMode="auto">
            <a:xfrm rot="-5400000">
              <a:off x="3384" y="1384"/>
              <a:ext cx="0" cy="411"/>
            </a:xfrm>
            <a:prstGeom prst="line">
              <a:avLst/>
            </a:prstGeom>
            <a:noFill/>
            <a:ln w="9525">
              <a:solidFill>
                <a:schemeClr val="tx1"/>
              </a:solidFill>
              <a:round/>
              <a:headEnd/>
              <a:tailEnd type="triangle" w="med" len="med"/>
            </a:ln>
          </p:spPr>
          <p:txBody>
            <a:bodyPr/>
            <a:lstStyle/>
            <a:p>
              <a:endParaRPr lang="en-US"/>
            </a:p>
          </p:txBody>
        </p:sp>
        <p:sp>
          <p:nvSpPr>
            <p:cNvPr id="17439" name="Text Box 77"/>
            <p:cNvSpPr txBox="1">
              <a:spLocks noChangeArrowheads="1"/>
            </p:cNvSpPr>
            <p:nvPr/>
          </p:nvSpPr>
          <p:spPr bwMode="auto">
            <a:xfrm>
              <a:off x="3056" y="1439"/>
              <a:ext cx="520" cy="162"/>
            </a:xfrm>
            <a:prstGeom prst="rect">
              <a:avLst/>
            </a:prstGeom>
            <a:noFill/>
            <a:ln w="9525">
              <a:noFill/>
              <a:miter lim="800000"/>
              <a:headEnd/>
              <a:tailEnd/>
            </a:ln>
          </p:spPr>
          <p:txBody>
            <a:bodyPr wrap="none">
              <a:spAutoFit/>
            </a:bodyPr>
            <a:lstStyle/>
            <a:p>
              <a:pPr>
                <a:buFont typeface="Wingdings" pitchFamily="-96" charset="2"/>
                <a:buNone/>
              </a:pPr>
              <a:r>
                <a:rPr lang="en-US" sz="1200"/>
                <a:t>start_en</a:t>
              </a:r>
            </a:p>
          </p:txBody>
        </p:sp>
      </p:grpSp>
      <p:sp>
        <p:nvSpPr>
          <p:cNvPr id="1576014" name="Rectangle 78"/>
          <p:cNvSpPr>
            <a:spLocks noChangeArrowheads="1"/>
          </p:cNvSpPr>
          <p:nvPr/>
        </p:nvSpPr>
        <p:spPr bwMode="auto">
          <a:xfrm>
            <a:off x="6975475" y="5692775"/>
            <a:ext cx="1563688" cy="339725"/>
          </a:xfrm>
          <a:prstGeom prst="rect">
            <a:avLst/>
          </a:prstGeom>
          <a:noFill/>
          <a:ln w="9525">
            <a:noFill/>
            <a:miter lim="800000"/>
            <a:headEnd/>
            <a:tailEnd/>
          </a:ln>
        </p:spPr>
        <p:txBody>
          <a:bodyPr wrap="none">
            <a:spAutoFit/>
          </a:bodyPr>
          <a:lstStyle/>
          <a:p>
            <a:pPr>
              <a:buFont typeface="Wingdings" pitchFamily="-96" charset="2"/>
              <a:buNone/>
            </a:pPr>
            <a:r>
              <a:rPr lang="en-US" sz="1800"/>
              <a:t>OR start_en</a:t>
            </a:r>
          </a:p>
        </p:txBody>
      </p:sp>
      <p:sp>
        <p:nvSpPr>
          <p:cNvPr id="1576015" name="Rectangle 79"/>
          <p:cNvSpPr>
            <a:spLocks noChangeArrowheads="1"/>
          </p:cNvSpPr>
          <p:nvPr/>
        </p:nvSpPr>
        <p:spPr bwMode="auto">
          <a:xfrm>
            <a:off x="4575175" y="6107113"/>
            <a:ext cx="1046163" cy="339725"/>
          </a:xfrm>
          <a:prstGeom prst="rect">
            <a:avLst/>
          </a:prstGeom>
          <a:noFill/>
          <a:ln w="9525">
            <a:noFill/>
            <a:miter lim="800000"/>
            <a:headEnd/>
            <a:tailEnd/>
          </a:ln>
        </p:spPr>
        <p:txBody>
          <a:bodyPr wrap="none">
            <a:spAutoFit/>
          </a:bodyPr>
          <a:lstStyle/>
          <a:p>
            <a:pPr>
              <a:buFont typeface="Wingdings" pitchFamily="-96" charset="2"/>
              <a:buNone/>
            </a:pPr>
            <a:r>
              <a:rPr lang="en-US" sz="1800"/>
              <a:t>(y==0)</a:t>
            </a:r>
          </a:p>
        </p:txBody>
      </p:sp>
      <p:sp>
        <p:nvSpPr>
          <p:cNvPr id="1576016" name="Rectangle 80"/>
          <p:cNvSpPr>
            <a:spLocks noChangeArrowheads="1"/>
          </p:cNvSpPr>
          <p:nvPr/>
        </p:nvSpPr>
        <p:spPr bwMode="auto">
          <a:xfrm>
            <a:off x="5486400" y="5376863"/>
            <a:ext cx="1563688" cy="339725"/>
          </a:xfrm>
          <a:prstGeom prst="rect">
            <a:avLst/>
          </a:prstGeom>
          <a:noFill/>
          <a:ln w="9525">
            <a:noFill/>
            <a:miter lim="800000"/>
            <a:headEnd/>
            <a:tailEnd/>
          </a:ln>
        </p:spPr>
        <p:txBody>
          <a:bodyPr wrap="none">
            <a:spAutoFit/>
          </a:bodyPr>
          <a:lstStyle/>
          <a:p>
            <a:pPr>
              <a:buFont typeface="Wingdings" pitchFamily="-96" charset="2"/>
              <a:buNone/>
            </a:pPr>
            <a:r>
              <a:rPr lang="en-US" sz="1800"/>
              <a:t>OR start_en</a:t>
            </a:r>
          </a:p>
        </p:txBody>
      </p:sp>
      <p:sp>
        <p:nvSpPr>
          <p:cNvPr id="87" name="Date Placeholder 86"/>
          <p:cNvSpPr>
            <a:spLocks noGrp="1"/>
          </p:cNvSpPr>
          <p:nvPr>
            <p:ph type="dt" sz="half" idx="10"/>
          </p:nvPr>
        </p:nvSpPr>
        <p:spPr/>
        <p:txBody>
          <a:bodyPr/>
          <a:lstStyle/>
          <a:p>
            <a:pPr>
              <a:defRPr/>
            </a:pPr>
            <a:r>
              <a:rPr lang="en-US" smtClean="0"/>
              <a:t>February 7, 2011</a:t>
            </a:r>
            <a:endParaRPr lang="en-US" dirty="0"/>
          </a:p>
        </p:txBody>
      </p:sp>
      <p:sp>
        <p:nvSpPr>
          <p:cNvPr id="88" name="Footer Placeholder 87"/>
          <p:cNvSpPr>
            <a:spLocks noGrp="1"/>
          </p:cNvSpPr>
          <p:nvPr>
            <p:ph type="ftr" sz="quarter" idx="12"/>
          </p:nvPr>
        </p:nvSpPr>
        <p:spPr/>
        <p:txBody>
          <a:bodyPr/>
          <a:lstStyle/>
          <a:p>
            <a:pPr>
              <a:defRPr/>
            </a:pPr>
            <a:r>
              <a:rPr lang="en-US" smtClean="0"/>
              <a:t>http://csg.csail.mit.edu/6.375</a:t>
            </a:r>
            <a:endParaRPr lang="en-US" dirty="0"/>
          </a:p>
        </p:txBody>
      </p:sp>
      <p:sp>
        <p:nvSpPr>
          <p:cNvPr id="89" name="Slide Number Placeholder 88"/>
          <p:cNvSpPr>
            <a:spLocks noGrp="1"/>
          </p:cNvSpPr>
          <p:nvPr>
            <p:ph type="sldNum" sz="quarter" idx="11"/>
          </p:nvPr>
        </p:nvSpPr>
        <p:spPr/>
        <p:txBody>
          <a:bodyPr/>
          <a:lstStyle/>
          <a:p>
            <a:pPr>
              <a:defRPr/>
            </a:pPr>
            <a:r>
              <a:rPr lang="en-US" smtClean="0"/>
              <a:t>L02-</a:t>
            </a:r>
            <a:fld id="{EC0A9AF3-268B-496B-8C8B-87FFEF969083}" type="slidenum">
              <a:rPr lang="en-US" smtClean="0"/>
              <a:pPr>
                <a:defRPr/>
              </a:pPr>
              <a:t>15</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76004"/>
                                        </p:tgtEl>
                                        <p:attrNameLst>
                                          <p:attrName>style.visibility</p:attrName>
                                        </p:attrNameLst>
                                      </p:cBhvr>
                                      <p:to>
                                        <p:strVal val="visible"/>
                                      </p:to>
                                    </p:set>
                                    <p:animEffect transition="in" filter="wipe(left)">
                                      <p:cBhvr>
                                        <p:cTn id="7" dur="2000"/>
                                        <p:tgtEl>
                                          <p:spTgt spid="157600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76006"/>
                                        </p:tgtEl>
                                        <p:attrNameLst>
                                          <p:attrName>style.visibility</p:attrName>
                                        </p:attrNameLst>
                                      </p:cBhvr>
                                      <p:to>
                                        <p:strVal val="visible"/>
                                      </p:to>
                                    </p:set>
                                    <p:animEffect transition="in" filter="wipe(left)">
                                      <p:cBhvr>
                                        <p:cTn id="12" dur="2000"/>
                                        <p:tgtEl>
                                          <p:spTgt spid="157600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left)">
                                      <p:cBhvr>
                                        <p:cTn id="17" dur="1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left)">
                                      <p:cBhvr>
                                        <p:cTn id="22" dur="10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759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7600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760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7601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5760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5946" grpId="0"/>
      <p:bldP spid="1576004" grpId="0" animBg="1"/>
      <p:bldP spid="1576006" grpId="0" animBg="1"/>
      <p:bldP spid="1576007" grpId="0"/>
      <p:bldP spid="1576014" grpId="0"/>
      <p:bldP spid="1576015" grpId="0"/>
      <p:bldP spid="15760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GCD: A Simple Test Bench</a:t>
            </a:r>
          </a:p>
        </p:txBody>
      </p:sp>
      <p:sp>
        <p:nvSpPr>
          <p:cNvPr id="18435" name="Rectangle 3"/>
          <p:cNvSpPr>
            <a:spLocks noChangeArrowheads="1"/>
          </p:cNvSpPr>
          <p:nvPr/>
        </p:nvSpPr>
        <p:spPr bwMode="auto">
          <a:xfrm>
            <a:off x="704850" y="1547813"/>
            <a:ext cx="7581900" cy="4481512"/>
          </a:xfrm>
          <a:prstGeom prst="rect">
            <a:avLst/>
          </a:prstGeom>
          <a:noFill/>
          <a:ln w="9525">
            <a:noFill/>
            <a:miter lim="800000"/>
            <a:headEnd/>
            <a:tailEnd/>
          </a:ln>
        </p:spPr>
        <p:txBody>
          <a:bodyPr>
            <a:spAutoFit/>
          </a:bodyPr>
          <a:lstStyle/>
          <a:p>
            <a:pPr>
              <a:buFont typeface="Wingdings" pitchFamily="-96" charset="2"/>
              <a:buNone/>
            </a:pPr>
            <a:r>
              <a:rPr lang="en-US" sz="1800" b="1">
                <a:solidFill>
                  <a:srgbClr val="56127A"/>
                </a:solidFill>
                <a:latin typeface="Courier New" pitchFamily="49" charset="0"/>
              </a:rPr>
              <a:t>module</a:t>
            </a:r>
            <a:r>
              <a:rPr lang="en-US" sz="1800">
                <a:solidFill>
                  <a:srgbClr val="56127A"/>
                </a:solidFill>
                <a:latin typeface="Courier New" pitchFamily="49" charset="0"/>
              </a:rPr>
              <a:t> mkTest ();</a:t>
            </a:r>
          </a:p>
          <a:p>
            <a:pPr>
              <a:buFont typeface="Wingdings" pitchFamily="-96" charset="2"/>
              <a:buNone/>
            </a:pPr>
            <a:r>
              <a:rPr lang="en-US" sz="1800">
                <a:solidFill>
                  <a:srgbClr val="56127A"/>
                </a:solidFill>
                <a:latin typeface="Courier New" pitchFamily="49" charset="0"/>
              </a:rPr>
              <a:t>  Reg#(Int#(32)) state &lt;- mkReg(0);</a:t>
            </a:r>
          </a:p>
          <a:p>
            <a:pPr>
              <a:buFont typeface="Wingdings" pitchFamily="-96" charset="2"/>
              <a:buNone/>
            </a:pPr>
            <a:r>
              <a:rPr lang="en-US" sz="1800">
                <a:solidFill>
                  <a:srgbClr val="56127A"/>
                </a:solidFill>
                <a:latin typeface="Courier New" pitchFamily="49" charset="0"/>
              </a:rPr>
              <a:t>  I_GCD     gcd   &lt;- mkGCD();</a:t>
            </a:r>
            <a:endParaRPr lang="en-US" sz="1800">
              <a:solidFill>
                <a:srgbClr val="56127A"/>
              </a:solidFill>
              <a:latin typeface="Courier New" pitchFamily="49" charset="0"/>
              <a:sym typeface="Wingdings" pitchFamily="-96" charset="2"/>
            </a:endParaRPr>
          </a:p>
          <a:p>
            <a:pPr>
              <a:buFont typeface="Wingdings" pitchFamily="-96" charset="2"/>
              <a:buNone/>
            </a:pPr>
            <a:endParaRPr lang="en-US" sz="1800">
              <a:solidFill>
                <a:srgbClr val="56127A"/>
              </a:solidFill>
              <a:latin typeface="Courier New" pitchFamily="49" charset="0"/>
              <a:sym typeface="Wingdings" pitchFamily="-96" charset="2"/>
            </a:endParaRPr>
          </a:p>
          <a:p>
            <a:pPr>
              <a:buFont typeface="Wingdings" pitchFamily="-96" charset="2"/>
              <a:buNone/>
            </a:pPr>
            <a:r>
              <a:rPr lang="en-US" sz="1800">
                <a:solidFill>
                  <a:srgbClr val="56127A"/>
                </a:solidFill>
                <a:latin typeface="Courier New" pitchFamily="49" charset="0"/>
                <a:sym typeface="Wingdings" pitchFamily="-96" charset="2"/>
              </a:rPr>
              <a:t>  </a:t>
            </a:r>
            <a:r>
              <a:rPr lang="en-US" sz="1800" b="1">
                <a:solidFill>
                  <a:srgbClr val="56127A"/>
                </a:solidFill>
                <a:latin typeface="Courier New" pitchFamily="49" charset="0"/>
                <a:sym typeface="Wingdings" pitchFamily="-96" charset="2"/>
              </a:rPr>
              <a:t>rule</a:t>
            </a:r>
            <a:r>
              <a:rPr lang="en-US" sz="1800">
                <a:solidFill>
                  <a:srgbClr val="56127A"/>
                </a:solidFill>
                <a:latin typeface="Courier New" pitchFamily="49" charset="0"/>
                <a:sym typeface="Wingdings" pitchFamily="-96" charset="2"/>
              </a:rPr>
              <a:t> go (state == 0);</a:t>
            </a:r>
          </a:p>
          <a:p>
            <a:pPr>
              <a:buFont typeface="Wingdings" pitchFamily="-96" charset="2"/>
              <a:buNone/>
            </a:pPr>
            <a:r>
              <a:rPr lang="en-US" sz="1800">
                <a:solidFill>
                  <a:srgbClr val="56127A"/>
                </a:solidFill>
                <a:latin typeface="Courier New" pitchFamily="49" charset="0"/>
                <a:sym typeface="Wingdings" pitchFamily="-96" charset="2"/>
              </a:rPr>
              <a:t>    gcd.start (</a:t>
            </a:r>
            <a:r>
              <a:rPr lang="en-US">
                <a:solidFill>
                  <a:srgbClr val="56127A"/>
                </a:solidFill>
                <a:latin typeface="Courier New" pitchFamily="49" charset="0"/>
              </a:rPr>
              <a:t>423, 142</a:t>
            </a:r>
            <a:r>
              <a:rPr lang="en-US" sz="1800">
                <a:solidFill>
                  <a:srgbClr val="56127A"/>
                </a:solidFill>
                <a:latin typeface="Courier New" pitchFamily="49" charset="0"/>
                <a:sym typeface="Wingdings" pitchFamily="-96" charset="2"/>
              </a:rPr>
              <a:t>);</a:t>
            </a:r>
          </a:p>
          <a:p>
            <a:pPr>
              <a:buFont typeface="Wingdings" pitchFamily="-96" charset="2"/>
              <a:buNone/>
            </a:pPr>
            <a:r>
              <a:rPr lang="en-US" sz="1800">
                <a:solidFill>
                  <a:srgbClr val="56127A"/>
                </a:solidFill>
                <a:latin typeface="Courier New" pitchFamily="49" charset="0"/>
                <a:sym typeface="Wingdings" pitchFamily="-96" charset="2"/>
              </a:rPr>
              <a:t>    state &lt;= 1;</a:t>
            </a:r>
          </a:p>
          <a:p>
            <a:pPr>
              <a:buFont typeface="Wingdings" pitchFamily="-96" charset="2"/>
              <a:buNone/>
            </a:pPr>
            <a:r>
              <a:rPr lang="en-US" sz="1800">
                <a:solidFill>
                  <a:srgbClr val="56127A"/>
                </a:solidFill>
                <a:latin typeface="Courier New" pitchFamily="49" charset="0"/>
                <a:sym typeface="Wingdings" pitchFamily="-96" charset="2"/>
              </a:rPr>
              <a:t>  </a:t>
            </a:r>
            <a:r>
              <a:rPr lang="en-US" sz="1800" b="1">
                <a:solidFill>
                  <a:srgbClr val="56127A"/>
                </a:solidFill>
                <a:latin typeface="Courier New" pitchFamily="49" charset="0"/>
                <a:sym typeface="Wingdings" pitchFamily="-96" charset="2"/>
              </a:rPr>
              <a:t>endrule</a:t>
            </a:r>
          </a:p>
          <a:p>
            <a:pPr>
              <a:buFont typeface="Wingdings" pitchFamily="-96" charset="2"/>
              <a:buNone/>
            </a:pPr>
            <a:endParaRPr lang="en-US" sz="1800">
              <a:solidFill>
                <a:srgbClr val="56127A"/>
              </a:solidFill>
              <a:latin typeface="Courier New" pitchFamily="49" charset="0"/>
              <a:sym typeface="Wingdings" pitchFamily="-96" charset="2"/>
            </a:endParaRPr>
          </a:p>
          <a:p>
            <a:pPr>
              <a:buFont typeface="Wingdings" pitchFamily="-96" charset="2"/>
              <a:buNone/>
            </a:pPr>
            <a:r>
              <a:rPr lang="en-US" sz="1800">
                <a:solidFill>
                  <a:srgbClr val="56127A"/>
                </a:solidFill>
                <a:latin typeface="Courier New" pitchFamily="49" charset="0"/>
                <a:sym typeface="Wingdings" pitchFamily="-96" charset="2"/>
              </a:rPr>
              <a:t>  </a:t>
            </a:r>
            <a:r>
              <a:rPr lang="en-US" sz="1800" b="1">
                <a:solidFill>
                  <a:srgbClr val="56127A"/>
                </a:solidFill>
                <a:latin typeface="Courier New" pitchFamily="49" charset="0"/>
                <a:sym typeface="Wingdings" pitchFamily="-96" charset="2"/>
              </a:rPr>
              <a:t>rule</a:t>
            </a:r>
            <a:r>
              <a:rPr lang="en-US" sz="1800">
                <a:solidFill>
                  <a:srgbClr val="56127A"/>
                </a:solidFill>
                <a:latin typeface="Courier New" pitchFamily="49" charset="0"/>
                <a:sym typeface="Wingdings" pitchFamily="-96" charset="2"/>
              </a:rPr>
              <a:t> finish (state == 1);</a:t>
            </a:r>
          </a:p>
          <a:p>
            <a:pPr>
              <a:buFont typeface="Wingdings" pitchFamily="-96" charset="2"/>
              <a:buNone/>
            </a:pPr>
            <a:r>
              <a:rPr lang="en-US" sz="1800">
                <a:solidFill>
                  <a:srgbClr val="56127A"/>
                </a:solidFill>
                <a:latin typeface="Courier New" pitchFamily="49" charset="0"/>
                <a:sym typeface="Wingdings" pitchFamily="-96" charset="2"/>
              </a:rPr>
              <a:t>    $display (“GCD of 423 &amp; 142 =%d”,gcd.result());</a:t>
            </a:r>
          </a:p>
          <a:p>
            <a:pPr>
              <a:buFont typeface="Wingdings" pitchFamily="-96" charset="2"/>
              <a:buNone/>
            </a:pPr>
            <a:r>
              <a:rPr lang="en-US" sz="1800">
                <a:solidFill>
                  <a:srgbClr val="56127A"/>
                </a:solidFill>
                <a:latin typeface="Courier New" pitchFamily="49" charset="0"/>
                <a:sym typeface="Wingdings" pitchFamily="-96" charset="2"/>
              </a:rPr>
              <a:t>    state &lt;= 2;</a:t>
            </a:r>
          </a:p>
          <a:p>
            <a:pPr>
              <a:buFont typeface="Wingdings" pitchFamily="-96" charset="2"/>
              <a:buNone/>
            </a:pPr>
            <a:r>
              <a:rPr lang="en-US" sz="1800">
                <a:solidFill>
                  <a:srgbClr val="56127A"/>
                </a:solidFill>
                <a:latin typeface="Courier New" pitchFamily="49" charset="0"/>
                <a:sym typeface="Wingdings" pitchFamily="-96" charset="2"/>
              </a:rPr>
              <a:t>  </a:t>
            </a:r>
            <a:r>
              <a:rPr lang="en-US" sz="1800" b="1">
                <a:solidFill>
                  <a:srgbClr val="56127A"/>
                </a:solidFill>
                <a:latin typeface="Courier New" pitchFamily="49" charset="0"/>
                <a:sym typeface="Wingdings" pitchFamily="-96" charset="2"/>
              </a:rPr>
              <a:t>endrule</a:t>
            </a:r>
            <a:endParaRPr lang="en-US" sz="1800">
              <a:solidFill>
                <a:srgbClr val="56127A"/>
              </a:solidFill>
              <a:latin typeface="Courier New" pitchFamily="49" charset="0"/>
              <a:sym typeface="Wingdings" pitchFamily="-96" charset="2"/>
            </a:endParaRPr>
          </a:p>
          <a:p>
            <a:pPr>
              <a:buFont typeface="Wingdings" pitchFamily="-96" charset="2"/>
              <a:buNone/>
            </a:pPr>
            <a:r>
              <a:rPr lang="en-US" sz="1800" b="1">
                <a:solidFill>
                  <a:srgbClr val="56127A"/>
                </a:solidFill>
                <a:latin typeface="Courier New" pitchFamily="49" charset="0"/>
                <a:sym typeface="Wingdings" pitchFamily="-96" charset="2"/>
              </a:rPr>
              <a:t>endmodule</a:t>
            </a:r>
          </a:p>
        </p:txBody>
      </p:sp>
      <p:sp>
        <p:nvSpPr>
          <p:cNvPr id="1577988" name="Text Box 4"/>
          <p:cNvSpPr txBox="1">
            <a:spLocks noChangeArrowheads="1"/>
          </p:cNvSpPr>
          <p:nvPr/>
        </p:nvSpPr>
        <p:spPr bwMode="auto">
          <a:xfrm>
            <a:off x="5880100" y="2136775"/>
            <a:ext cx="2597150" cy="641350"/>
          </a:xfrm>
          <a:prstGeom prst="rect">
            <a:avLst/>
          </a:prstGeom>
          <a:noFill/>
          <a:ln w="9525">
            <a:noFill/>
            <a:miter lim="800000"/>
            <a:headEnd/>
            <a:tailEnd/>
          </a:ln>
        </p:spPr>
        <p:txBody>
          <a:bodyPr>
            <a:spAutoFit/>
          </a:bodyPr>
          <a:lstStyle/>
          <a:p>
            <a:pPr>
              <a:buFont typeface="Wingdings" pitchFamily="-96" charset="2"/>
              <a:buNone/>
            </a:pPr>
            <a:r>
              <a:rPr lang="en-US">
                <a:solidFill>
                  <a:srgbClr val="FF0000"/>
                </a:solidFill>
              </a:rPr>
              <a:t>Why do we need the state variable?</a:t>
            </a:r>
          </a:p>
        </p:txBody>
      </p:sp>
      <p:sp>
        <p:nvSpPr>
          <p:cNvPr id="1577989" name="Text Box 5"/>
          <p:cNvSpPr txBox="1">
            <a:spLocks noChangeArrowheads="1"/>
          </p:cNvSpPr>
          <p:nvPr/>
        </p:nvSpPr>
        <p:spPr bwMode="auto">
          <a:xfrm>
            <a:off x="5880100" y="2994025"/>
            <a:ext cx="2597150" cy="1190625"/>
          </a:xfrm>
          <a:prstGeom prst="rect">
            <a:avLst/>
          </a:prstGeom>
          <a:noFill/>
          <a:ln w="9525">
            <a:noFill/>
            <a:miter lim="800000"/>
            <a:headEnd/>
            <a:tailEnd/>
          </a:ln>
        </p:spPr>
        <p:txBody>
          <a:bodyPr>
            <a:spAutoFit/>
          </a:bodyPr>
          <a:lstStyle/>
          <a:p>
            <a:pPr>
              <a:buFont typeface="Wingdings" pitchFamily="-96" charset="2"/>
              <a:buNone/>
            </a:pPr>
            <a:r>
              <a:rPr lang="en-US">
                <a:solidFill>
                  <a:srgbClr val="FF0000"/>
                </a:solidFill>
              </a:rPr>
              <a:t>Is there any timing issue in displaying the result?</a:t>
            </a:r>
          </a:p>
        </p:txBody>
      </p:sp>
      <p:sp>
        <p:nvSpPr>
          <p:cNvPr id="1577990" name="Text Box 6"/>
          <p:cNvSpPr txBox="1">
            <a:spLocks noChangeArrowheads="1"/>
          </p:cNvSpPr>
          <p:nvPr/>
        </p:nvSpPr>
        <p:spPr bwMode="auto">
          <a:xfrm>
            <a:off x="5041900" y="5441950"/>
            <a:ext cx="3714750" cy="915988"/>
          </a:xfrm>
          <a:prstGeom prst="rect">
            <a:avLst/>
          </a:prstGeom>
          <a:noFill/>
          <a:ln w="9525">
            <a:noFill/>
            <a:miter lim="800000"/>
            <a:headEnd/>
            <a:tailEnd/>
          </a:ln>
        </p:spPr>
        <p:txBody>
          <a:bodyPr>
            <a:spAutoFit/>
          </a:bodyPr>
          <a:lstStyle/>
          <a:p>
            <a:pPr>
              <a:buFont typeface="Wingdings" pitchFamily="-96" charset="2"/>
              <a:buNone/>
            </a:pPr>
            <a:r>
              <a:rPr lang="en-US">
                <a:solidFill>
                  <a:srgbClr val="FF0000"/>
                </a:solidFill>
              </a:rPr>
              <a:t>No. Because the </a:t>
            </a:r>
            <a:r>
              <a:rPr lang="en-US">
                <a:solidFill>
                  <a:srgbClr val="FF0000"/>
                </a:solidFill>
                <a:latin typeface="Courier New" pitchFamily="49" charset="0"/>
              </a:rPr>
              <a:t>finish</a:t>
            </a:r>
            <a:r>
              <a:rPr lang="en-US">
                <a:solidFill>
                  <a:srgbClr val="FF0000"/>
                </a:solidFill>
              </a:rPr>
              <a:t> rule cannot execute until </a:t>
            </a:r>
            <a:r>
              <a:rPr lang="en-US">
                <a:solidFill>
                  <a:srgbClr val="FF0000"/>
                </a:solidFill>
                <a:latin typeface="Courier New" pitchFamily="49" charset="0"/>
              </a:rPr>
              <a:t>gcd.result</a:t>
            </a:r>
            <a:r>
              <a:rPr lang="en-US">
                <a:solidFill>
                  <a:srgbClr val="FF0000"/>
                </a:solidFill>
              </a:rPr>
              <a:t> is ready</a:t>
            </a:r>
          </a:p>
        </p:txBody>
      </p:sp>
      <p:sp>
        <p:nvSpPr>
          <p:cNvPr id="13" name="Date Placeholder 12"/>
          <p:cNvSpPr>
            <a:spLocks noGrp="1"/>
          </p:cNvSpPr>
          <p:nvPr>
            <p:ph type="dt" sz="half" idx="10"/>
          </p:nvPr>
        </p:nvSpPr>
        <p:spPr/>
        <p:txBody>
          <a:bodyPr/>
          <a:lstStyle/>
          <a:p>
            <a:pPr>
              <a:defRPr/>
            </a:pPr>
            <a:r>
              <a:rPr lang="en-US" smtClean="0"/>
              <a:t>February 7, 2011</a:t>
            </a:r>
            <a:endParaRPr lang="en-US" dirty="0"/>
          </a:p>
        </p:txBody>
      </p:sp>
      <p:sp>
        <p:nvSpPr>
          <p:cNvPr id="14" name="Footer Placeholder 13"/>
          <p:cNvSpPr>
            <a:spLocks noGrp="1"/>
          </p:cNvSpPr>
          <p:nvPr>
            <p:ph type="ftr" sz="quarter" idx="12"/>
          </p:nvPr>
        </p:nvSpPr>
        <p:spPr/>
        <p:txBody>
          <a:bodyPr/>
          <a:lstStyle/>
          <a:p>
            <a:pPr>
              <a:defRPr/>
            </a:pPr>
            <a:r>
              <a:rPr lang="en-US" smtClean="0"/>
              <a:t>http://csg.csail.mit.edu/6.375</a:t>
            </a:r>
            <a:endParaRPr lang="en-US" dirty="0"/>
          </a:p>
        </p:txBody>
      </p:sp>
      <p:sp>
        <p:nvSpPr>
          <p:cNvPr id="15" name="Slide Number Placeholder 14"/>
          <p:cNvSpPr>
            <a:spLocks noGrp="1"/>
          </p:cNvSpPr>
          <p:nvPr>
            <p:ph type="sldNum" sz="quarter" idx="11"/>
          </p:nvPr>
        </p:nvSpPr>
        <p:spPr/>
        <p:txBody>
          <a:bodyPr/>
          <a:lstStyle/>
          <a:p>
            <a:pPr>
              <a:defRPr/>
            </a:pPr>
            <a:r>
              <a:rPr lang="en-US" smtClean="0"/>
              <a:t>L02-</a:t>
            </a:r>
            <a:fld id="{EC0A9AF3-268B-496B-8C8B-87FFEF969083}" type="slidenum">
              <a:rPr lang="en-US" smtClean="0"/>
              <a:pPr>
                <a:defRPr/>
              </a:pPr>
              <a:t>16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577988"/>
                                        </p:tgtEl>
                                        <p:attrNameLst>
                                          <p:attrName>style.visibility</p:attrName>
                                        </p:attrNameLst>
                                      </p:cBhvr>
                                      <p:to>
                                        <p:strVal val="visible"/>
                                      </p:to>
                                    </p:set>
                                    <p:anim calcmode="lin" valueType="num">
                                      <p:cBhvr additive="base">
                                        <p:cTn id="7" dur="1000" fill="hold"/>
                                        <p:tgtEl>
                                          <p:spTgt spid="1577988"/>
                                        </p:tgtEl>
                                        <p:attrNameLst>
                                          <p:attrName>ppt_x</p:attrName>
                                        </p:attrNameLst>
                                      </p:cBhvr>
                                      <p:tavLst>
                                        <p:tav tm="0">
                                          <p:val>
                                            <p:strVal val="1+#ppt_w/2"/>
                                          </p:val>
                                        </p:tav>
                                        <p:tav tm="100000">
                                          <p:val>
                                            <p:strVal val="#ppt_x"/>
                                          </p:val>
                                        </p:tav>
                                      </p:tavLst>
                                    </p:anim>
                                    <p:anim calcmode="lin" valueType="num">
                                      <p:cBhvr additive="base">
                                        <p:cTn id="8" dur="1000" fill="hold"/>
                                        <p:tgtEl>
                                          <p:spTgt spid="157798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577989"/>
                                        </p:tgtEl>
                                        <p:attrNameLst>
                                          <p:attrName>style.visibility</p:attrName>
                                        </p:attrNameLst>
                                      </p:cBhvr>
                                      <p:to>
                                        <p:strVal val="visible"/>
                                      </p:to>
                                    </p:set>
                                    <p:anim calcmode="lin" valueType="num">
                                      <p:cBhvr additive="base">
                                        <p:cTn id="13" dur="1000" fill="hold"/>
                                        <p:tgtEl>
                                          <p:spTgt spid="1577989"/>
                                        </p:tgtEl>
                                        <p:attrNameLst>
                                          <p:attrName>ppt_x</p:attrName>
                                        </p:attrNameLst>
                                      </p:cBhvr>
                                      <p:tavLst>
                                        <p:tav tm="0">
                                          <p:val>
                                            <p:strVal val="1+#ppt_w/2"/>
                                          </p:val>
                                        </p:tav>
                                        <p:tav tm="100000">
                                          <p:val>
                                            <p:strVal val="#ppt_x"/>
                                          </p:val>
                                        </p:tav>
                                      </p:tavLst>
                                    </p:anim>
                                    <p:anim calcmode="lin" valueType="num">
                                      <p:cBhvr additive="base">
                                        <p:cTn id="14" dur="1000" fill="hold"/>
                                        <p:tgtEl>
                                          <p:spTgt spid="157798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779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7988" grpId="0"/>
      <p:bldP spid="1577989" grpId="0"/>
      <p:bldP spid="157799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GCD: Test Bench</a:t>
            </a:r>
          </a:p>
        </p:txBody>
      </p:sp>
      <p:sp>
        <p:nvSpPr>
          <p:cNvPr id="19459" name="Rectangle 3"/>
          <p:cNvSpPr>
            <a:spLocks noChangeArrowheads="1"/>
          </p:cNvSpPr>
          <p:nvPr/>
        </p:nvSpPr>
        <p:spPr bwMode="auto">
          <a:xfrm>
            <a:off x="533400" y="1509713"/>
            <a:ext cx="8239125" cy="4991100"/>
          </a:xfrm>
          <a:prstGeom prst="rect">
            <a:avLst/>
          </a:prstGeom>
          <a:noFill/>
          <a:ln w="9525">
            <a:noFill/>
            <a:miter lim="800000"/>
            <a:headEnd/>
            <a:tailEnd/>
          </a:ln>
        </p:spPr>
        <p:txBody>
          <a:bodyPr>
            <a:spAutoFit/>
          </a:bodyPr>
          <a:lstStyle/>
          <a:p>
            <a:pPr>
              <a:spcBef>
                <a:spcPct val="15000"/>
              </a:spcBef>
              <a:buFont typeface="Wingdings" pitchFamily="-96" charset="2"/>
              <a:buNone/>
            </a:pPr>
            <a:r>
              <a:rPr lang="en-US" sz="1800" b="1">
                <a:solidFill>
                  <a:srgbClr val="56127A"/>
                </a:solidFill>
                <a:latin typeface="Courier New" pitchFamily="49" charset="0"/>
              </a:rPr>
              <a:t>module</a:t>
            </a:r>
            <a:r>
              <a:rPr lang="en-US" sz="1800">
                <a:solidFill>
                  <a:srgbClr val="56127A"/>
                </a:solidFill>
                <a:latin typeface="Courier New" pitchFamily="49" charset="0"/>
              </a:rPr>
              <a:t> mkTest ();</a:t>
            </a:r>
          </a:p>
          <a:p>
            <a:pPr>
              <a:spcBef>
                <a:spcPct val="15000"/>
              </a:spcBef>
              <a:buFont typeface="Wingdings" pitchFamily="-96" charset="2"/>
              <a:buNone/>
            </a:pPr>
            <a:r>
              <a:rPr lang="en-US" sz="1800">
                <a:solidFill>
                  <a:srgbClr val="56127A"/>
                </a:solidFill>
                <a:latin typeface="Courier New" pitchFamily="49" charset="0"/>
              </a:rPr>
              <a:t>   Reg#(Int#(32)) state &lt;- mkReg(0);</a:t>
            </a:r>
          </a:p>
          <a:p>
            <a:pPr>
              <a:spcBef>
                <a:spcPct val="15000"/>
              </a:spcBef>
              <a:buFont typeface="Wingdings" pitchFamily="-96" charset="2"/>
              <a:buNone/>
            </a:pPr>
            <a:r>
              <a:rPr lang="en-US" sz="1800">
                <a:solidFill>
                  <a:srgbClr val="56127A"/>
                </a:solidFill>
                <a:latin typeface="Courier New" pitchFamily="49" charset="0"/>
              </a:rPr>
              <a:t>   Reg#(Int#(4))     c1 &lt;- mkReg(1);</a:t>
            </a:r>
          </a:p>
          <a:p>
            <a:pPr>
              <a:spcBef>
                <a:spcPct val="15000"/>
              </a:spcBef>
              <a:buFont typeface="Wingdings" pitchFamily="-96" charset="2"/>
              <a:buNone/>
            </a:pPr>
            <a:r>
              <a:rPr lang="en-US" sz="1800">
                <a:solidFill>
                  <a:srgbClr val="56127A"/>
                </a:solidFill>
                <a:latin typeface="Courier New" pitchFamily="49" charset="0"/>
              </a:rPr>
              <a:t>   Reg#(Int#(7))     c2 &lt;- mkReg(1);</a:t>
            </a:r>
          </a:p>
          <a:p>
            <a:pPr>
              <a:spcBef>
                <a:spcPct val="15000"/>
              </a:spcBef>
              <a:buFont typeface="Wingdings" pitchFamily="-96" charset="2"/>
              <a:buNone/>
            </a:pPr>
            <a:r>
              <a:rPr lang="en-US" sz="1800">
                <a:solidFill>
                  <a:srgbClr val="56127A"/>
                </a:solidFill>
                <a:latin typeface="Courier New" pitchFamily="49" charset="0"/>
              </a:rPr>
              <a:t>   I_GCD            gcd &lt;- mkGCD();</a:t>
            </a:r>
          </a:p>
          <a:p>
            <a:pPr>
              <a:spcBef>
                <a:spcPct val="15000"/>
              </a:spcBef>
              <a:buFont typeface="Wingdings" pitchFamily="-96" charset="2"/>
              <a:buNone/>
            </a:pPr>
            <a:endParaRPr lang="en-US" sz="1000">
              <a:solidFill>
                <a:srgbClr val="56127A"/>
              </a:solidFill>
              <a:latin typeface="Courier New" pitchFamily="49" charset="0"/>
            </a:endParaRPr>
          </a:p>
          <a:p>
            <a:pPr>
              <a:spcBef>
                <a:spcPct val="15000"/>
              </a:spcBef>
              <a:buFont typeface="Wingdings" pitchFamily="-96" charset="2"/>
              <a:buNone/>
            </a:pPr>
            <a:r>
              <a:rPr lang="en-US" sz="1800">
                <a:solidFill>
                  <a:srgbClr val="56127A"/>
                </a:solidFill>
                <a:latin typeface="Courier New" pitchFamily="49" charset="0"/>
              </a:rPr>
              <a:t>   </a:t>
            </a:r>
            <a:r>
              <a:rPr lang="en-US" sz="1800" b="1">
                <a:solidFill>
                  <a:srgbClr val="56127A"/>
                </a:solidFill>
                <a:latin typeface="Courier New" pitchFamily="49" charset="0"/>
              </a:rPr>
              <a:t>rule</a:t>
            </a:r>
            <a:r>
              <a:rPr lang="en-US" sz="1800">
                <a:solidFill>
                  <a:srgbClr val="56127A"/>
                </a:solidFill>
                <a:latin typeface="Courier New" pitchFamily="49" charset="0"/>
              </a:rPr>
              <a:t> req (state==0);</a:t>
            </a:r>
          </a:p>
          <a:p>
            <a:pPr>
              <a:spcBef>
                <a:spcPct val="15000"/>
              </a:spcBef>
              <a:buFont typeface="Wingdings" pitchFamily="-96" charset="2"/>
              <a:buNone/>
            </a:pPr>
            <a:r>
              <a:rPr lang="en-US" sz="1800">
                <a:solidFill>
                  <a:srgbClr val="56127A"/>
                </a:solidFill>
                <a:latin typeface="Courier New" pitchFamily="49" charset="0"/>
              </a:rPr>
              <a:t>     gcd.start(signExtend(c1), signExtend(c2));</a:t>
            </a:r>
          </a:p>
          <a:p>
            <a:pPr>
              <a:spcBef>
                <a:spcPct val="15000"/>
              </a:spcBef>
              <a:buFont typeface="Wingdings" pitchFamily="-96" charset="2"/>
              <a:buNone/>
            </a:pPr>
            <a:r>
              <a:rPr lang="en-US" sz="1800">
                <a:solidFill>
                  <a:srgbClr val="56127A"/>
                </a:solidFill>
                <a:latin typeface="Courier New" pitchFamily="49" charset="0"/>
              </a:rPr>
              <a:t>     state &lt;= 1;</a:t>
            </a:r>
          </a:p>
          <a:p>
            <a:pPr>
              <a:spcBef>
                <a:spcPct val="15000"/>
              </a:spcBef>
              <a:buFont typeface="Wingdings" pitchFamily="-96" charset="2"/>
              <a:buNone/>
            </a:pPr>
            <a:r>
              <a:rPr lang="en-US" sz="1800">
                <a:solidFill>
                  <a:srgbClr val="56127A"/>
                </a:solidFill>
                <a:latin typeface="Courier New" pitchFamily="49" charset="0"/>
              </a:rPr>
              <a:t>   </a:t>
            </a:r>
            <a:r>
              <a:rPr lang="en-US" sz="1800" b="1">
                <a:solidFill>
                  <a:srgbClr val="56127A"/>
                </a:solidFill>
                <a:latin typeface="Courier New" pitchFamily="49" charset="0"/>
              </a:rPr>
              <a:t>endrule</a:t>
            </a:r>
          </a:p>
          <a:p>
            <a:pPr>
              <a:spcBef>
                <a:spcPct val="15000"/>
              </a:spcBef>
              <a:buFont typeface="Wingdings" pitchFamily="-96" charset="2"/>
              <a:buNone/>
            </a:pPr>
            <a:endParaRPr lang="en-US" sz="1000">
              <a:solidFill>
                <a:srgbClr val="56127A"/>
              </a:solidFill>
              <a:latin typeface="Courier New" pitchFamily="49" charset="0"/>
            </a:endParaRPr>
          </a:p>
          <a:p>
            <a:pPr>
              <a:spcBef>
                <a:spcPct val="15000"/>
              </a:spcBef>
              <a:buFont typeface="Wingdings" pitchFamily="-96" charset="2"/>
              <a:buNone/>
            </a:pPr>
            <a:r>
              <a:rPr lang="en-US" sz="1800">
                <a:solidFill>
                  <a:srgbClr val="56127A"/>
                </a:solidFill>
                <a:latin typeface="Courier New" pitchFamily="49" charset="0"/>
              </a:rPr>
              <a:t>   </a:t>
            </a:r>
            <a:r>
              <a:rPr lang="en-US" sz="1800" b="1">
                <a:solidFill>
                  <a:srgbClr val="56127A"/>
                </a:solidFill>
                <a:latin typeface="Courier New" pitchFamily="49" charset="0"/>
              </a:rPr>
              <a:t>rule</a:t>
            </a:r>
            <a:r>
              <a:rPr lang="en-US" sz="1800">
                <a:solidFill>
                  <a:srgbClr val="56127A"/>
                </a:solidFill>
                <a:latin typeface="Courier New" pitchFamily="49" charset="0"/>
              </a:rPr>
              <a:t> resp (state==1);</a:t>
            </a:r>
          </a:p>
          <a:p>
            <a:pPr>
              <a:spcBef>
                <a:spcPct val="15000"/>
              </a:spcBef>
              <a:buFont typeface="Wingdings" pitchFamily="-96" charset="2"/>
              <a:buNone/>
            </a:pPr>
            <a:r>
              <a:rPr lang="en-US" sz="1800">
                <a:solidFill>
                  <a:srgbClr val="56127A"/>
                </a:solidFill>
                <a:latin typeface="Courier New" pitchFamily="49" charset="0"/>
              </a:rPr>
              <a:t>     $display (“GCD of %d &amp; %d =%d”, c1, c2, gcd.result());</a:t>
            </a:r>
          </a:p>
          <a:p>
            <a:pPr>
              <a:spcBef>
                <a:spcPct val="15000"/>
              </a:spcBef>
              <a:buFont typeface="Wingdings" pitchFamily="-96" charset="2"/>
              <a:buNone/>
            </a:pPr>
            <a:r>
              <a:rPr lang="en-US" sz="1800">
                <a:solidFill>
                  <a:srgbClr val="56127A"/>
                </a:solidFill>
                <a:latin typeface="Courier New" pitchFamily="49" charset="0"/>
              </a:rPr>
              <a:t>     if (c1==7) begin c1 &lt;= 1; c2 &lt;= c2+1; end</a:t>
            </a:r>
          </a:p>
          <a:p>
            <a:pPr>
              <a:spcBef>
                <a:spcPct val="15000"/>
              </a:spcBef>
              <a:buFont typeface="Wingdings" pitchFamily="-96" charset="2"/>
              <a:buNone/>
            </a:pPr>
            <a:r>
              <a:rPr lang="en-US" sz="1800">
                <a:solidFill>
                  <a:srgbClr val="56127A"/>
                </a:solidFill>
                <a:latin typeface="Courier New" pitchFamily="49" charset="0"/>
              </a:rPr>
              <a:t>                else  c1 &lt;= c1+1; </a:t>
            </a:r>
          </a:p>
          <a:p>
            <a:pPr>
              <a:spcBef>
                <a:spcPct val="15000"/>
              </a:spcBef>
              <a:buFont typeface="Wingdings" pitchFamily="-96" charset="2"/>
              <a:buNone/>
            </a:pPr>
            <a:r>
              <a:rPr lang="en-US" sz="1800">
                <a:solidFill>
                  <a:srgbClr val="56127A"/>
                </a:solidFill>
                <a:latin typeface="Courier New" pitchFamily="49" charset="0"/>
              </a:rPr>
              <a:t>     if (c1==7 &amp;&amp; c2==63) state &lt;= 2 else state &lt;= 0;</a:t>
            </a:r>
          </a:p>
          <a:p>
            <a:pPr>
              <a:spcBef>
                <a:spcPct val="15000"/>
              </a:spcBef>
              <a:buFont typeface="Wingdings" pitchFamily="-96" charset="2"/>
              <a:buNone/>
            </a:pPr>
            <a:r>
              <a:rPr lang="en-US" sz="1800" b="1">
                <a:solidFill>
                  <a:srgbClr val="56127A"/>
                </a:solidFill>
                <a:latin typeface="Courier New" pitchFamily="49" charset="0"/>
              </a:rPr>
              <a:t>   endrule</a:t>
            </a:r>
          </a:p>
          <a:p>
            <a:pPr>
              <a:spcBef>
                <a:spcPct val="15000"/>
              </a:spcBef>
              <a:buFont typeface="Wingdings" pitchFamily="-96" charset="2"/>
              <a:buNone/>
            </a:pPr>
            <a:r>
              <a:rPr lang="en-US" sz="1800" b="1">
                <a:solidFill>
                  <a:srgbClr val="56127A"/>
                </a:solidFill>
                <a:latin typeface="Courier New" pitchFamily="49" charset="0"/>
              </a:rPr>
              <a:t>endmodule</a:t>
            </a:r>
          </a:p>
        </p:txBody>
      </p:sp>
      <p:sp>
        <p:nvSpPr>
          <p:cNvPr id="19460" name="Text Box 4"/>
          <p:cNvSpPr txBox="1">
            <a:spLocks noChangeArrowheads="1"/>
          </p:cNvSpPr>
          <p:nvPr/>
        </p:nvSpPr>
        <p:spPr bwMode="auto">
          <a:xfrm>
            <a:off x="5908675" y="1508125"/>
            <a:ext cx="3111500" cy="1428750"/>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t>Feeds all pairs (c1,c2) </a:t>
            </a:r>
          </a:p>
          <a:p>
            <a:pPr>
              <a:buFont typeface="Wingdings" pitchFamily="-96" charset="2"/>
              <a:buNone/>
            </a:pPr>
            <a:r>
              <a:rPr lang="en-US"/>
              <a:t>	1 &lt; c1 &lt; 7</a:t>
            </a:r>
          </a:p>
          <a:p>
            <a:pPr>
              <a:buFont typeface="Wingdings" pitchFamily="-96" charset="2"/>
              <a:buNone/>
            </a:pPr>
            <a:r>
              <a:rPr lang="en-US"/>
              <a:t>	1 &lt; c2 &lt; 63</a:t>
            </a:r>
          </a:p>
          <a:p>
            <a:pPr>
              <a:buFont typeface="Wingdings" pitchFamily="-96" charset="2"/>
              <a:buNone/>
            </a:pPr>
            <a:r>
              <a:rPr lang="en-US"/>
              <a:t>to GCD</a:t>
            </a:r>
          </a:p>
        </p:txBody>
      </p:sp>
      <p:sp>
        <p:nvSpPr>
          <p:cNvPr id="11" name="Date Placeholder 10"/>
          <p:cNvSpPr>
            <a:spLocks noGrp="1"/>
          </p:cNvSpPr>
          <p:nvPr>
            <p:ph type="dt" sz="half" idx="10"/>
          </p:nvPr>
        </p:nvSpPr>
        <p:spPr/>
        <p:txBody>
          <a:bodyPr/>
          <a:lstStyle/>
          <a:p>
            <a:pPr>
              <a:defRPr/>
            </a:pPr>
            <a:r>
              <a:rPr lang="en-US" smtClean="0"/>
              <a:t>February 7, 2011</a:t>
            </a:r>
            <a:endParaRPr lang="en-US" dirty="0"/>
          </a:p>
        </p:txBody>
      </p:sp>
      <p:sp>
        <p:nvSpPr>
          <p:cNvPr id="12" name="Footer Placeholder 11"/>
          <p:cNvSpPr>
            <a:spLocks noGrp="1"/>
          </p:cNvSpPr>
          <p:nvPr>
            <p:ph type="ftr" sz="quarter" idx="12"/>
          </p:nvPr>
        </p:nvSpPr>
        <p:spPr/>
        <p:txBody>
          <a:bodyPr/>
          <a:lstStyle/>
          <a:p>
            <a:pPr>
              <a:defRPr/>
            </a:pPr>
            <a:r>
              <a:rPr lang="en-US" smtClean="0"/>
              <a:t>http://csg.csail.mit.edu/6.375</a:t>
            </a:r>
            <a:endParaRPr lang="en-US" dirty="0"/>
          </a:p>
        </p:txBody>
      </p:sp>
      <p:sp>
        <p:nvSpPr>
          <p:cNvPr id="13" name="Slide Number Placeholder 12"/>
          <p:cNvSpPr>
            <a:spLocks noGrp="1"/>
          </p:cNvSpPr>
          <p:nvPr>
            <p:ph type="sldNum" sz="quarter" idx="11"/>
          </p:nvPr>
        </p:nvSpPr>
        <p:spPr/>
        <p:txBody>
          <a:bodyPr/>
          <a:lstStyle/>
          <a:p>
            <a:pPr>
              <a:defRPr/>
            </a:pPr>
            <a:r>
              <a:rPr lang="en-US" smtClean="0"/>
              <a:t>L02-</a:t>
            </a:r>
            <a:fld id="{EC0A9AF3-268B-496B-8C8B-87FFEF969083}" type="slidenum">
              <a:rPr lang="en-US" smtClean="0"/>
              <a:pPr>
                <a:defRPr/>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GCD: Synthesis results</a:t>
            </a:r>
          </a:p>
        </p:txBody>
      </p:sp>
      <p:sp>
        <p:nvSpPr>
          <p:cNvPr id="20483" name="Rectangle 3" descr="Rectangle: Click to edit Master text styles&#10;Second level&#10;Third level&#10;Fourth level&#10;Fifth level"/>
          <p:cNvSpPr>
            <a:spLocks noGrp="1" noChangeArrowheads="1"/>
          </p:cNvSpPr>
          <p:nvPr>
            <p:ph type="body" idx="1"/>
          </p:nvPr>
        </p:nvSpPr>
        <p:spPr/>
        <p:txBody>
          <a:bodyPr/>
          <a:lstStyle/>
          <a:p>
            <a:pPr eaLnBrk="1" hangingPunct="1"/>
            <a:r>
              <a:rPr lang="en-US" sz="2800" smtClean="0"/>
              <a:t>Original (16 bits)</a:t>
            </a:r>
          </a:p>
          <a:p>
            <a:pPr lvl="1" eaLnBrk="1" hangingPunct="1"/>
            <a:r>
              <a:rPr lang="en-US" sz="2400" smtClean="0"/>
              <a:t>Clock Period: 1.6 ns</a:t>
            </a:r>
          </a:p>
          <a:p>
            <a:pPr lvl="1" eaLnBrk="1" hangingPunct="1"/>
            <a:r>
              <a:rPr lang="en-US" sz="2400" smtClean="0"/>
              <a:t>Area: 4240 </a:t>
            </a:r>
            <a:r>
              <a:rPr lang="en-US" sz="2400" smtClean="0">
                <a:latin typeface="Symbol" pitchFamily="-96" charset="2"/>
              </a:rPr>
              <a:t>m</a:t>
            </a:r>
            <a:r>
              <a:rPr lang="en-US" sz="2400" smtClean="0"/>
              <a:t>m</a:t>
            </a:r>
            <a:r>
              <a:rPr lang="en-US" sz="2400" baseline="30000" smtClean="0"/>
              <a:t>2</a:t>
            </a:r>
          </a:p>
          <a:p>
            <a:pPr eaLnBrk="1" hangingPunct="1"/>
            <a:r>
              <a:rPr lang="en-US" sz="2800" smtClean="0"/>
              <a:t>Unrolled (16 bits)</a:t>
            </a:r>
          </a:p>
          <a:p>
            <a:pPr lvl="1" eaLnBrk="1" hangingPunct="1"/>
            <a:r>
              <a:rPr lang="en-US" sz="2400" smtClean="0"/>
              <a:t>Clock Period: 1.65ns</a:t>
            </a:r>
          </a:p>
          <a:p>
            <a:pPr lvl="1" eaLnBrk="1" hangingPunct="1"/>
            <a:r>
              <a:rPr lang="en-US" sz="2400" smtClean="0"/>
              <a:t>Area: 5944 </a:t>
            </a:r>
            <a:r>
              <a:rPr lang="en-US" sz="2400" smtClean="0">
                <a:latin typeface="Symbol" pitchFamily="-96" charset="2"/>
              </a:rPr>
              <a:t>m</a:t>
            </a:r>
            <a:r>
              <a:rPr lang="en-US" sz="2400" smtClean="0"/>
              <a:t>m</a:t>
            </a:r>
            <a:r>
              <a:rPr lang="en-US" sz="2400" baseline="30000" smtClean="0"/>
              <a:t>2</a:t>
            </a:r>
          </a:p>
          <a:p>
            <a:pPr lvl="1" eaLnBrk="1" hangingPunct="1"/>
            <a:endParaRPr lang="en-US" sz="2400" baseline="30000" smtClean="0"/>
          </a:p>
          <a:p>
            <a:pPr eaLnBrk="1" hangingPunct="1"/>
            <a:r>
              <a:rPr lang="en-US" sz="2800" smtClean="0"/>
              <a:t>Unrolled takes 31% fewer cycles on the testbench</a:t>
            </a:r>
          </a:p>
        </p:txBody>
      </p:sp>
      <p:sp>
        <p:nvSpPr>
          <p:cNvPr id="10" name="Date Placeholder 9"/>
          <p:cNvSpPr>
            <a:spLocks noGrp="1"/>
          </p:cNvSpPr>
          <p:nvPr>
            <p:ph type="dt" sz="half" idx="10"/>
          </p:nvPr>
        </p:nvSpPr>
        <p:spPr/>
        <p:txBody>
          <a:bodyPr/>
          <a:lstStyle/>
          <a:p>
            <a:pPr>
              <a:defRPr/>
            </a:pPr>
            <a:r>
              <a:rPr lang="en-US" smtClean="0"/>
              <a:t>February 7, 2011</a:t>
            </a:r>
            <a:endParaRPr lang="en-US" dirty="0"/>
          </a:p>
        </p:txBody>
      </p:sp>
      <p:sp>
        <p:nvSpPr>
          <p:cNvPr id="11" name="Footer Placeholder 10"/>
          <p:cNvSpPr>
            <a:spLocks noGrp="1"/>
          </p:cNvSpPr>
          <p:nvPr>
            <p:ph type="ftr" sz="quarter" idx="12"/>
          </p:nvPr>
        </p:nvSpPr>
        <p:spPr/>
        <p:txBody>
          <a:bodyPr/>
          <a:lstStyle/>
          <a:p>
            <a:pPr>
              <a:defRPr/>
            </a:pPr>
            <a:r>
              <a:rPr lang="en-US" smtClean="0"/>
              <a:t>http://csg.csail.mit.edu/6.375</a:t>
            </a:r>
            <a:endParaRPr lang="en-US" dirty="0"/>
          </a:p>
        </p:txBody>
      </p:sp>
      <p:sp>
        <p:nvSpPr>
          <p:cNvPr id="12" name="Slide Number Placeholder 11"/>
          <p:cNvSpPr>
            <a:spLocks noGrp="1"/>
          </p:cNvSpPr>
          <p:nvPr>
            <p:ph type="sldNum" sz="quarter" idx="11"/>
          </p:nvPr>
        </p:nvSpPr>
        <p:spPr/>
        <p:txBody>
          <a:bodyPr/>
          <a:lstStyle/>
          <a:p>
            <a:pPr>
              <a:defRPr/>
            </a:pPr>
            <a:r>
              <a:rPr lang="en-US" smtClean="0"/>
              <a:t>L02-</a:t>
            </a:r>
            <a:fld id="{EC0A9AF3-268B-496B-8C8B-87FFEF969083}" type="slidenum">
              <a:rPr lang="en-US" smtClean="0"/>
              <a:pPr>
                <a:defRPr/>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p:txBody>
          <a:bodyPr/>
          <a:lstStyle/>
          <a:p>
            <a:pPr eaLnBrk="1" hangingPunct="1"/>
            <a:r>
              <a:rPr lang="en-US" sz="4000" smtClean="0"/>
              <a:t>Need for a rule scheduler</a:t>
            </a:r>
          </a:p>
        </p:txBody>
      </p:sp>
      <p:sp>
        <p:nvSpPr>
          <p:cNvPr id="21507" name="Rectangle 3" descr="Rectangle: Click to edit Master text styles&#10;Second level&#10;Third level&#10;Fourth level&#10;Fifth level"/>
          <p:cNvSpPr>
            <a:spLocks noGrp="1" noChangeArrowheads="1"/>
          </p:cNvSpPr>
          <p:nvPr>
            <p:ph type="subTitle" idx="1"/>
          </p:nvPr>
        </p:nvSpPr>
        <p:spPr/>
        <p:txBody>
          <a:bodyPr/>
          <a:lstStyle/>
          <a:p>
            <a:pPr eaLnBrk="1" hangingPunct="1">
              <a:buFont typeface="Wingdings" pitchFamily="-96" charset="2"/>
              <a:buNone/>
            </a:pPr>
            <a:endParaRPr lang="en-US" smtClean="0"/>
          </a:p>
        </p:txBody>
      </p:sp>
      <p:sp>
        <p:nvSpPr>
          <p:cNvPr id="10" name="Date Placeholder 9"/>
          <p:cNvSpPr>
            <a:spLocks noGrp="1"/>
          </p:cNvSpPr>
          <p:nvPr>
            <p:ph type="dt" sz="quarter" idx="10"/>
          </p:nvPr>
        </p:nvSpPr>
        <p:spPr/>
        <p:txBody>
          <a:bodyPr/>
          <a:lstStyle/>
          <a:p>
            <a:pPr>
              <a:defRPr/>
            </a:pPr>
            <a:r>
              <a:rPr lang="en-US" smtClean="0"/>
              <a:t>February 7, 2011</a:t>
            </a:r>
            <a:endParaRPr lang="en-US" dirty="0"/>
          </a:p>
        </p:txBody>
      </p:sp>
      <p:sp>
        <p:nvSpPr>
          <p:cNvPr id="11" name="Footer Placeholder 10"/>
          <p:cNvSpPr>
            <a:spLocks noGrp="1"/>
          </p:cNvSpPr>
          <p:nvPr>
            <p:ph type="ftr" sz="quarter" idx="12"/>
          </p:nvPr>
        </p:nvSpPr>
        <p:spPr/>
        <p:txBody>
          <a:bodyPr/>
          <a:lstStyle/>
          <a:p>
            <a:pPr>
              <a:defRPr/>
            </a:pPr>
            <a:r>
              <a:rPr lang="en-US" smtClean="0"/>
              <a:t>http://csg.csail.mit.edu/6.375</a:t>
            </a:r>
            <a:endParaRPr lang="en-US" dirty="0"/>
          </a:p>
        </p:txBody>
      </p:sp>
      <p:sp>
        <p:nvSpPr>
          <p:cNvPr id="12" name="Slide Number Placeholder 11"/>
          <p:cNvSpPr>
            <a:spLocks noGrp="1"/>
          </p:cNvSpPr>
          <p:nvPr>
            <p:ph type="sldNum" sz="quarter" idx="11"/>
          </p:nvPr>
        </p:nvSpPr>
        <p:spPr/>
        <p:txBody>
          <a:bodyPr/>
          <a:lstStyle/>
          <a:p>
            <a:pPr>
              <a:defRPr/>
            </a:pPr>
            <a:r>
              <a:rPr lang="en-US" smtClean="0"/>
              <a:t>L02-</a:t>
            </a:r>
            <a:fld id="{E106E5FE-2B70-4D48-BE0C-1D2745C5F17A}" type="slidenum">
              <a:rPr lang="en-US" smtClean="0"/>
              <a:pPr>
                <a:defRPr/>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4000" smtClean="0"/>
              <a:t>What is needed to make hardware design easier</a:t>
            </a:r>
          </a:p>
        </p:txBody>
      </p:sp>
      <p:sp>
        <p:nvSpPr>
          <p:cNvPr id="1637379" name="Rectangle 3" descr="Rectangle: Click to edit Master text styles&#10;Second level&#10;Third level&#10;Fourth level&#10;Fifth level"/>
          <p:cNvSpPr>
            <a:spLocks noGrp="1" noChangeArrowheads="1"/>
          </p:cNvSpPr>
          <p:nvPr>
            <p:ph type="body" idx="1"/>
          </p:nvPr>
        </p:nvSpPr>
        <p:spPr>
          <a:xfrm>
            <a:off x="838200" y="1631950"/>
            <a:ext cx="7772400" cy="3910013"/>
          </a:xfrm>
        </p:spPr>
        <p:txBody>
          <a:bodyPr/>
          <a:lstStyle/>
          <a:p>
            <a:pPr eaLnBrk="1" hangingPunct="1">
              <a:lnSpc>
                <a:spcPct val="90000"/>
              </a:lnSpc>
            </a:pPr>
            <a:r>
              <a:rPr lang="en-US" sz="2800" smtClean="0"/>
              <a:t>Extreme IP reuse</a:t>
            </a:r>
            <a:endParaRPr lang="en-US" sz="2800" smtClean="0">
              <a:sym typeface="Symbol" pitchFamily="-96" charset="2"/>
            </a:endParaRPr>
          </a:p>
          <a:p>
            <a:pPr lvl="1" eaLnBrk="1" hangingPunct="1">
              <a:lnSpc>
                <a:spcPct val="90000"/>
              </a:lnSpc>
            </a:pPr>
            <a:r>
              <a:rPr lang="en-US" sz="2400" smtClean="0"/>
              <a:t>Multiple instantiations of a block for different performance and application requirements</a:t>
            </a:r>
          </a:p>
          <a:p>
            <a:pPr lvl="1" eaLnBrk="1" hangingPunct="1">
              <a:lnSpc>
                <a:spcPct val="90000"/>
              </a:lnSpc>
            </a:pPr>
            <a:r>
              <a:rPr lang="en-US" sz="2400" smtClean="0"/>
              <a:t>Packaging of IP so that the blocks can be assembled easily to build a large system (black box model)</a:t>
            </a:r>
          </a:p>
          <a:p>
            <a:pPr eaLnBrk="1" hangingPunct="1">
              <a:lnSpc>
                <a:spcPct val="90000"/>
              </a:lnSpc>
            </a:pPr>
            <a:r>
              <a:rPr lang="en-US" sz="2800" smtClean="0"/>
              <a:t>Ability to do modular refinement</a:t>
            </a:r>
          </a:p>
          <a:p>
            <a:pPr eaLnBrk="1" hangingPunct="1">
              <a:lnSpc>
                <a:spcPct val="90000"/>
              </a:lnSpc>
            </a:pPr>
            <a:r>
              <a:rPr lang="en-US" sz="2800" smtClean="0"/>
              <a:t>Whole system simulation to enable concurrent hardware-software development   </a:t>
            </a:r>
          </a:p>
        </p:txBody>
      </p:sp>
      <p:grpSp>
        <p:nvGrpSpPr>
          <p:cNvPr id="2" name="Group 11"/>
          <p:cNvGrpSpPr>
            <a:grpSpLocks/>
          </p:cNvGrpSpPr>
          <p:nvPr/>
        </p:nvGrpSpPr>
        <p:grpSpPr bwMode="auto">
          <a:xfrm>
            <a:off x="2611438" y="1457325"/>
            <a:ext cx="5681662" cy="685800"/>
            <a:chOff x="1645" y="918"/>
            <a:chExt cx="3579" cy="432"/>
          </a:xfrm>
        </p:grpSpPr>
        <p:sp>
          <p:nvSpPr>
            <p:cNvPr id="4104" name="Text Box 7"/>
            <p:cNvSpPr txBox="1">
              <a:spLocks noChangeArrowheads="1"/>
            </p:cNvSpPr>
            <p:nvPr/>
          </p:nvSpPr>
          <p:spPr bwMode="auto">
            <a:xfrm>
              <a:off x="3328" y="971"/>
              <a:ext cx="1896" cy="231"/>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“Intellectual Property”</a:t>
              </a:r>
            </a:p>
          </p:txBody>
        </p:sp>
        <p:sp>
          <p:nvSpPr>
            <p:cNvPr id="4105" name="Freeform 10"/>
            <p:cNvSpPr>
              <a:spLocks/>
            </p:cNvSpPr>
            <p:nvPr/>
          </p:nvSpPr>
          <p:spPr bwMode="auto">
            <a:xfrm>
              <a:off x="1645" y="918"/>
              <a:ext cx="1745" cy="432"/>
            </a:xfrm>
            <a:custGeom>
              <a:avLst/>
              <a:gdLst>
                <a:gd name="T0" fmla="*/ 179 w 1745"/>
                <a:gd name="T1" fmla="*/ 0 h 432"/>
                <a:gd name="T2" fmla="*/ 455 w 1745"/>
                <a:gd name="T3" fmla="*/ 114 h 432"/>
                <a:gd name="T4" fmla="*/ 461 w 1745"/>
                <a:gd name="T5" fmla="*/ 324 h 432"/>
                <a:gd name="T6" fmla="*/ 371 w 1745"/>
                <a:gd name="T7" fmla="*/ 396 h 432"/>
                <a:gd name="T8" fmla="*/ 125 w 1745"/>
                <a:gd name="T9" fmla="*/ 396 h 432"/>
                <a:gd name="T10" fmla="*/ 11 w 1745"/>
                <a:gd name="T11" fmla="*/ 180 h 432"/>
                <a:gd name="T12" fmla="*/ 191 w 1745"/>
                <a:gd name="T13" fmla="*/ 72 h 432"/>
                <a:gd name="T14" fmla="*/ 491 w 1745"/>
                <a:gd name="T15" fmla="*/ 78 h 432"/>
                <a:gd name="T16" fmla="*/ 1745 w 1745"/>
                <a:gd name="T17" fmla="*/ 156 h 43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745"/>
                <a:gd name="T28" fmla="*/ 0 h 432"/>
                <a:gd name="T29" fmla="*/ 1745 w 1745"/>
                <a:gd name="T30" fmla="*/ 432 h 43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745" h="432">
                  <a:moveTo>
                    <a:pt x="179" y="0"/>
                  </a:moveTo>
                  <a:cubicBezTo>
                    <a:pt x="224" y="19"/>
                    <a:pt x="408" y="60"/>
                    <a:pt x="455" y="114"/>
                  </a:cubicBezTo>
                  <a:cubicBezTo>
                    <a:pt x="502" y="168"/>
                    <a:pt x="475" y="277"/>
                    <a:pt x="461" y="324"/>
                  </a:cubicBezTo>
                  <a:cubicBezTo>
                    <a:pt x="447" y="371"/>
                    <a:pt x="427" y="384"/>
                    <a:pt x="371" y="396"/>
                  </a:cubicBezTo>
                  <a:cubicBezTo>
                    <a:pt x="315" y="408"/>
                    <a:pt x="185" y="432"/>
                    <a:pt x="125" y="396"/>
                  </a:cubicBezTo>
                  <a:cubicBezTo>
                    <a:pt x="65" y="360"/>
                    <a:pt x="0" y="234"/>
                    <a:pt x="11" y="180"/>
                  </a:cubicBezTo>
                  <a:cubicBezTo>
                    <a:pt x="22" y="126"/>
                    <a:pt x="111" y="89"/>
                    <a:pt x="191" y="72"/>
                  </a:cubicBezTo>
                  <a:cubicBezTo>
                    <a:pt x="271" y="55"/>
                    <a:pt x="232" y="64"/>
                    <a:pt x="491" y="78"/>
                  </a:cubicBezTo>
                  <a:cubicBezTo>
                    <a:pt x="750" y="92"/>
                    <a:pt x="1247" y="124"/>
                    <a:pt x="1745" y="156"/>
                  </a:cubicBezTo>
                </a:path>
              </a:pathLst>
            </a:custGeom>
            <a:noFill/>
            <a:ln w="28575" cap="flat" cmpd="sng">
              <a:solidFill>
                <a:srgbClr val="FF0000"/>
              </a:solidFill>
              <a:prstDash val="solid"/>
              <a:round/>
              <a:headEnd/>
              <a:tailEnd/>
            </a:ln>
          </p:spPr>
          <p:txBody>
            <a:bodyPr/>
            <a:lstStyle/>
            <a:p>
              <a:endParaRPr lang="en-US"/>
            </a:p>
          </p:txBody>
        </p:sp>
      </p:grpSp>
      <p:sp>
        <p:nvSpPr>
          <p:cNvPr id="13" name="Date Placeholder 12"/>
          <p:cNvSpPr>
            <a:spLocks noGrp="1"/>
          </p:cNvSpPr>
          <p:nvPr>
            <p:ph type="dt" sz="half" idx="10"/>
          </p:nvPr>
        </p:nvSpPr>
        <p:spPr/>
        <p:txBody>
          <a:bodyPr/>
          <a:lstStyle/>
          <a:p>
            <a:pPr>
              <a:defRPr/>
            </a:pPr>
            <a:r>
              <a:rPr lang="en-US" smtClean="0"/>
              <a:t>February 7, 2011</a:t>
            </a:r>
            <a:endParaRPr lang="en-US" dirty="0"/>
          </a:p>
        </p:txBody>
      </p:sp>
      <p:sp>
        <p:nvSpPr>
          <p:cNvPr id="14" name="Footer Placeholder 13"/>
          <p:cNvSpPr>
            <a:spLocks noGrp="1"/>
          </p:cNvSpPr>
          <p:nvPr>
            <p:ph type="ftr" sz="quarter" idx="12"/>
          </p:nvPr>
        </p:nvSpPr>
        <p:spPr/>
        <p:txBody>
          <a:bodyPr/>
          <a:lstStyle/>
          <a:p>
            <a:pPr>
              <a:defRPr/>
            </a:pPr>
            <a:r>
              <a:rPr lang="en-US" smtClean="0"/>
              <a:t>http://csg.csail.mit.edu/6.375</a:t>
            </a:r>
            <a:endParaRPr lang="en-US" dirty="0"/>
          </a:p>
        </p:txBody>
      </p:sp>
      <p:sp>
        <p:nvSpPr>
          <p:cNvPr id="15" name="Slide Number Placeholder 14"/>
          <p:cNvSpPr>
            <a:spLocks noGrp="1"/>
          </p:cNvSpPr>
          <p:nvPr>
            <p:ph type="sldNum" sz="quarter" idx="11"/>
          </p:nvPr>
        </p:nvSpPr>
        <p:spPr/>
        <p:txBody>
          <a:bodyPr/>
          <a:lstStyle/>
          <a:p>
            <a:pPr>
              <a:defRPr/>
            </a:pPr>
            <a:r>
              <a:rPr lang="en-US" smtClean="0"/>
              <a:t>L02-</a:t>
            </a:r>
            <a:fld id="{EC0A9AF3-268B-496B-8C8B-87FFEF969083}" type="slidenum">
              <a:rPr lang="en-US" smtClean="0"/>
              <a:pPr>
                <a:defRPr/>
              </a:pPr>
              <a:t>2</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63737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3737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373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373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373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737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GAA Execution model</a:t>
            </a:r>
          </a:p>
        </p:txBody>
      </p:sp>
      <p:sp>
        <p:nvSpPr>
          <p:cNvPr id="25603" name="Rectangle 3" descr="Rectangle: Click to edit Master text styles&#10;Second level&#10;Third level&#10;Fourth level&#10;Fifth level"/>
          <p:cNvSpPr>
            <a:spLocks noGrp="1" noChangeArrowheads="1"/>
          </p:cNvSpPr>
          <p:nvPr>
            <p:ph type="body" idx="1"/>
          </p:nvPr>
        </p:nvSpPr>
        <p:spPr/>
        <p:txBody>
          <a:bodyPr/>
          <a:lstStyle/>
          <a:p>
            <a:pPr eaLnBrk="1" hangingPunct="1">
              <a:buFont typeface="Wingdings" pitchFamily="-96" charset="2"/>
              <a:buNone/>
            </a:pPr>
            <a:r>
              <a:rPr lang="en-US" i="1" smtClean="0"/>
              <a:t>Repeatedly:</a:t>
            </a:r>
            <a:endParaRPr lang="en-US" smtClean="0"/>
          </a:p>
          <a:p>
            <a:pPr eaLnBrk="1" hangingPunct="1"/>
            <a:r>
              <a:rPr lang="en-US" smtClean="0"/>
              <a:t>Select a rule to execute </a:t>
            </a:r>
          </a:p>
          <a:p>
            <a:pPr eaLnBrk="1" hangingPunct="1"/>
            <a:r>
              <a:rPr lang="en-US" smtClean="0"/>
              <a:t>Compute the state updates </a:t>
            </a:r>
          </a:p>
          <a:p>
            <a:pPr eaLnBrk="1" hangingPunct="1"/>
            <a:r>
              <a:rPr lang="en-US" smtClean="0"/>
              <a:t>Make the state updates</a:t>
            </a:r>
          </a:p>
          <a:p>
            <a:pPr eaLnBrk="1" hangingPunct="1"/>
            <a:endParaRPr lang="en-US" smtClean="0"/>
          </a:p>
          <a:p>
            <a:pPr eaLnBrk="1" hangingPunct="1"/>
            <a:endParaRPr lang="en-US" smtClean="0"/>
          </a:p>
          <a:p>
            <a:pPr eaLnBrk="1" hangingPunct="1"/>
            <a:endParaRPr lang="en-US" smtClean="0"/>
          </a:p>
        </p:txBody>
      </p:sp>
      <p:grpSp>
        <p:nvGrpSpPr>
          <p:cNvPr id="2" name="Group 4"/>
          <p:cNvGrpSpPr>
            <a:grpSpLocks/>
          </p:cNvGrpSpPr>
          <p:nvPr/>
        </p:nvGrpSpPr>
        <p:grpSpPr bwMode="auto">
          <a:xfrm>
            <a:off x="6215063" y="2327275"/>
            <a:ext cx="2724150" cy="650875"/>
            <a:chOff x="3915" y="1466"/>
            <a:chExt cx="1716" cy="410"/>
          </a:xfrm>
        </p:grpSpPr>
        <p:sp>
          <p:nvSpPr>
            <p:cNvPr id="25610" name="Text Box 5"/>
            <p:cNvSpPr txBox="1">
              <a:spLocks noChangeArrowheads="1"/>
            </p:cNvSpPr>
            <p:nvPr/>
          </p:nvSpPr>
          <p:spPr bwMode="auto">
            <a:xfrm>
              <a:off x="4437" y="1466"/>
              <a:ext cx="1194" cy="410"/>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t>Highly non-deterministic</a:t>
              </a:r>
            </a:p>
          </p:txBody>
        </p:sp>
        <p:sp>
          <p:nvSpPr>
            <p:cNvPr id="25611" name="Line 6"/>
            <p:cNvSpPr>
              <a:spLocks noChangeShapeType="1"/>
            </p:cNvSpPr>
            <p:nvPr/>
          </p:nvSpPr>
          <p:spPr bwMode="auto">
            <a:xfrm flipH="1">
              <a:off x="3915" y="1755"/>
              <a:ext cx="522" cy="0"/>
            </a:xfrm>
            <a:prstGeom prst="line">
              <a:avLst/>
            </a:prstGeom>
            <a:noFill/>
            <a:ln w="9525">
              <a:solidFill>
                <a:srgbClr val="FF0000"/>
              </a:solidFill>
              <a:round/>
              <a:headEnd/>
              <a:tailEnd type="triangle" w="med" len="med"/>
            </a:ln>
          </p:spPr>
          <p:txBody>
            <a:bodyPr/>
            <a:lstStyle/>
            <a:p>
              <a:endParaRPr lang="en-US"/>
            </a:p>
          </p:txBody>
        </p:sp>
      </p:grpSp>
      <p:sp>
        <p:nvSpPr>
          <p:cNvPr id="1586183" name="Text Box 7"/>
          <p:cNvSpPr txBox="1">
            <a:spLocks noChangeArrowheads="1"/>
          </p:cNvSpPr>
          <p:nvPr/>
        </p:nvSpPr>
        <p:spPr bwMode="auto">
          <a:xfrm>
            <a:off x="1577975" y="4703763"/>
            <a:ext cx="6180138" cy="1087437"/>
          </a:xfrm>
          <a:prstGeom prst="rect">
            <a:avLst/>
          </a:prstGeom>
          <a:noFill/>
          <a:ln w="9525">
            <a:solidFill>
              <a:srgbClr val="FF0000"/>
            </a:solidFill>
            <a:miter lim="800000"/>
            <a:headEnd/>
            <a:tailEnd/>
          </a:ln>
        </p:spPr>
        <p:txBody>
          <a:bodyPr>
            <a:spAutoFit/>
          </a:bodyPr>
          <a:lstStyle/>
          <a:p>
            <a:pPr>
              <a:buFont typeface="Wingdings" pitchFamily="-96" charset="2"/>
              <a:buNone/>
            </a:pPr>
            <a:r>
              <a:rPr lang="en-US" sz="2400">
                <a:solidFill>
                  <a:srgbClr val="FF0000"/>
                </a:solidFill>
              </a:rPr>
              <a:t>Implementation concern: Schedule multiple rules concurrently without violating one-rule-at-a-time semantics</a:t>
            </a:r>
          </a:p>
        </p:txBody>
      </p:sp>
      <p:sp>
        <p:nvSpPr>
          <p:cNvPr id="1586184" name="Text Box 8"/>
          <p:cNvSpPr txBox="1">
            <a:spLocks noChangeArrowheads="1"/>
          </p:cNvSpPr>
          <p:nvPr/>
        </p:nvSpPr>
        <p:spPr bwMode="auto">
          <a:xfrm>
            <a:off x="7061200" y="3095625"/>
            <a:ext cx="1898650" cy="1200150"/>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t>User annotations can help in rule selection</a:t>
            </a:r>
          </a:p>
        </p:txBody>
      </p:sp>
      <p:sp>
        <p:nvSpPr>
          <p:cNvPr id="15" name="Date Placeholder 14"/>
          <p:cNvSpPr>
            <a:spLocks noGrp="1"/>
          </p:cNvSpPr>
          <p:nvPr>
            <p:ph type="dt" sz="half" idx="10"/>
          </p:nvPr>
        </p:nvSpPr>
        <p:spPr/>
        <p:txBody>
          <a:bodyPr/>
          <a:lstStyle/>
          <a:p>
            <a:pPr>
              <a:defRPr/>
            </a:pPr>
            <a:r>
              <a:rPr lang="en-US" smtClean="0"/>
              <a:t>February 7, 2011</a:t>
            </a:r>
            <a:endParaRPr lang="en-US" dirty="0"/>
          </a:p>
        </p:txBody>
      </p:sp>
      <p:sp>
        <p:nvSpPr>
          <p:cNvPr id="16" name="Footer Placeholder 15"/>
          <p:cNvSpPr>
            <a:spLocks noGrp="1"/>
          </p:cNvSpPr>
          <p:nvPr>
            <p:ph type="ftr" sz="quarter" idx="12"/>
          </p:nvPr>
        </p:nvSpPr>
        <p:spPr/>
        <p:txBody>
          <a:bodyPr/>
          <a:lstStyle/>
          <a:p>
            <a:pPr>
              <a:defRPr/>
            </a:pPr>
            <a:r>
              <a:rPr lang="en-US" smtClean="0"/>
              <a:t>http://csg.csail.mit.edu/6.375</a:t>
            </a:r>
            <a:endParaRPr lang="en-US" dirty="0"/>
          </a:p>
        </p:txBody>
      </p:sp>
      <p:sp>
        <p:nvSpPr>
          <p:cNvPr id="17" name="Slide Number Placeholder 16"/>
          <p:cNvSpPr>
            <a:spLocks noGrp="1"/>
          </p:cNvSpPr>
          <p:nvPr>
            <p:ph type="sldNum" sz="quarter" idx="11"/>
          </p:nvPr>
        </p:nvSpPr>
        <p:spPr/>
        <p:txBody>
          <a:bodyPr/>
          <a:lstStyle/>
          <a:p>
            <a:pPr>
              <a:defRPr/>
            </a:pPr>
            <a:r>
              <a:rPr lang="en-US" smtClean="0"/>
              <a:t>L02-</a:t>
            </a:r>
            <a:fld id="{EC0A9AF3-268B-496B-8C8B-87FFEF969083}" type="slidenum">
              <a:rPr lang="en-US" smtClean="0"/>
              <a:pPr>
                <a:defRPr/>
              </a:pPr>
              <a:t>20</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861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861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6183" grpId="0" animBg="1"/>
      <p:bldP spid="158618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04813" y="0"/>
            <a:ext cx="7772400" cy="1143000"/>
          </a:xfrm>
        </p:spPr>
        <p:txBody>
          <a:bodyPr/>
          <a:lstStyle/>
          <a:p>
            <a:r>
              <a:rPr lang="en-US" smtClean="0"/>
              <a:t>Example 1</a:t>
            </a:r>
          </a:p>
        </p:txBody>
      </p:sp>
      <p:sp>
        <p:nvSpPr>
          <p:cNvPr id="3" name="Content Placeholder 2" descr="Rectangle: Click to edit Master text styles&#10;Second level&#10;Third level&#10;Fourth level&#10;Fifth level"/>
          <p:cNvSpPr>
            <a:spLocks noGrp="1"/>
          </p:cNvSpPr>
          <p:nvPr>
            <p:ph idx="1"/>
          </p:nvPr>
        </p:nvSpPr>
        <p:spPr>
          <a:xfrm>
            <a:off x="838200" y="4313238"/>
            <a:ext cx="7772400" cy="1936750"/>
          </a:xfrm>
        </p:spPr>
        <p:txBody>
          <a:bodyPr/>
          <a:lstStyle/>
          <a:p>
            <a:r>
              <a:rPr lang="en-US" sz="2800" smtClean="0"/>
              <a:t>Can these rules be enabled together?</a:t>
            </a:r>
          </a:p>
          <a:p>
            <a:pPr lvl="1"/>
            <a:r>
              <a:rPr lang="en-US" sz="2400" smtClean="0">
                <a:solidFill>
                  <a:srgbClr val="FF0000"/>
                </a:solidFill>
              </a:rPr>
              <a:t>Yes</a:t>
            </a:r>
          </a:p>
          <a:p>
            <a:r>
              <a:rPr lang="en-US" sz="2800" smtClean="0"/>
              <a:t>Can they be executed concurrently?</a:t>
            </a:r>
          </a:p>
          <a:p>
            <a:pPr lvl="1"/>
            <a:r>
              <a:rPr lang="en-US" sz="2400" smtClean="0">
                <a:solidFill>
                  <a:srgbClr val="FF0000"/>
                </a:solidFill>
              </a:rPr>
              <a:t>Yes</a:t>
            </a:r>
          </a:p>
        </p:txBody>
      </p:sp>
      <p:sp>
        <p:nvSpPr>
          <p:cNvPr id="22532" name="Rectangle 4" descr="Rectangle: Click to edit Master text styles&#10;Second level&#10;Third level&#10;Fourth level&#10;Fifth level"/>
          <p:cNvSpPr>
            <a:spLocks noChangeArrowheads="1"/>
          </p:cNvSpPr>
          <p:nvPr/>
        </p:nvSpPr>
        <p:spPr bwMode="auto">
          <a:xfrm>
            <a:off x="903288" y="1571625"/>
            <a:ext cx="3252787" cy="2492375"/>
          </a:xfrm>
          <a:prstGeom prst="rect">
            <a:avLst/>
          </a:prstGeom>
          <a:noFill/>
          <a:ln w="9525">
            <a:solidFill>
              <a:srgbClr val="FF0000"/>
            </a:solidFill>
            <a:miter lim="800000"/>
            <a:headEnd/>
            <a:tailEnd/>
          </a:ln>
        </p:spPr>
        <p:txBody>
          <a:bodyPr>
            <a:spAutoFit/>
          </a:bodyPr>
          <a:lstStyle/>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rule </a:t>
            </a:r>
            <a:r>
              <a:rPr lang="en-US" b="1">
                <a:latin typeface="Courier New" pitchFamily="49" charset="0"/>
                <a:cs typeface="Courier New" pitchFamily="49" charset="0"/>
              </a:rPr>
              <a:t>ra (z &gt; 10); </a:t>
            </a:r>
          </a:p>
          <a:p>
            <a:pPr marL="342900" indent="-342900">
              <a:buClr>
                <a:schemeClr val="hlink"/>
              </a:buClr>
              <a:buSzPct val="110000"/>
              <a:buFont typeface="Wingdings" pitchFamily="-96" charset="2"/>
              <a:buNone/>
            </a:pPr>
            <a:r>
              <a:rPr lang="en-US" b="1">
                <a:latin typeface="Courier New" pitchFamily="49" charset="0"/>
                <a:cs typeface="Courier New" pitchFamily="49" charset="0"/>
              </a:rPr>
              <a:t>	x &lt;= x + 1; </a:t>
            </a:r>
          </a:p>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endrule</a:t>
            </a:r>
          </a:p>
          <a:p>
            <a:pPr marL="342900" indent="-342900">
              <a:buClr>
                <a:schemeClr val="hlink"/>
              </a:buClr>
              <a:buSzPct val="110000"/>
              <a:buFont typeface="Wingdings" pitchFamily="-96" charset="2"/>
              <a:buNone/>
            </a:pPr>
            <a:endParaRPr lang="en-US" b="1">
              <a:solidFill>
                <a:schemeClr val="tx2"/>
              </a:solidFill>
              <a:latin typeface="Courier New" pitchFamily="49" charset="0"/>
              <a:cs typeface="Courier New" pitchFamily="49" charset="0"/>
            </a:endParaRPr>
          </a:p>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rule </a:t>
            </a:r>
            <a:r>
              <a:rPr lang="en-US" b="1">
                <a:latin typeface="Courier New" pitchFamily="49" charset="0"/>
                <a:cs typeface="Courier New" pitchFamily="49" charset="0"/>
              </a:rPr>
              <a:t>rb (z &gt; 20); </a:t>
            </a:r>
          </a:p>
          <a:p>
            <a:pPr marL="342900" indent="-342900">
              <a:buClr>
                <a:schemeClr val="hlink"/>
              </a:buClr>
              <a:buSzPct val="110000"/>
              <a:buFont typeface="Wingdings" pitchFamily="-96" charset="2"/>
              <a:buNone/>
            </a:pPr>
            <a:r>
              <a:rPr lang="en-US" b="1">
                <a:latin typeface="Courier New" pitchFamily="49" charset="0"/>
                <a:cs typeface="Courier New" pitchFamily="49" charset="0"/>
              </a:rPr>
              <a:t>	y &lt;= y + 1;</a:t>
            </a:r>
            <a:r>
              <a:rPr lang="en-US" b="1">
                <a:solidFill>
                  <a:schemeClr val="tx2"/>
                </a:solidFill>
                <a:latin typeface="Courier New" pitchFamily="49" charset="0"/>
                <a:cs typeface="Courier New" pitchFamily="49" charset="0"/>
              </a:rPr>
              <a:t> </a:t>
            </a:r>
          </a:p>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endrule</a:t>
            </a:r>
          </a:p>
        </p:txBody>
      </p:sp>
      <p:grpSp>
        <p:nvGrpSpPr>
          <p:cNvPr id="4" name="Group 85"/>
          <p:cNvGrpSpPr>
            <a:grpSpLocks/>
          </p:cNvGrpSpPr>
          <p:nvPr/>
        </p:nvGrpSpPr>
        <p:grpSpPr bwMode="auto">
          <a:xfrm>
            <a:off x="4970463" y="1377950"/>
            <a:ext cx="1730375" cy="1344613"/>
            <a:chOff x="4970061" y="1378425"/>
            <a:chExt cx="1731258" cy="1344351"/>
          </a:xfrm>
        </p:grpSpPr>
        <p:grpSp>
          <p:nvGrpSpPr>
            <p:cNvPr id="22556" name="Group 48"/>
            <p:cNvGrpSpPr>
              <a:grpSpLocks/>
            </p:cNvGrpSpPr>
            <p:nvPr/>
          </p:nvGrpSpPr>
          <p:grpSpPr bwMode="auto">
            <a:xfrm>
              <a:off x="5909915" y="1548267"/>
              <a:ext cx="791404" cy="369332"/>
              <a:chOff x="5909915" y="2356096"/>
              <a:chExt cx="791404" cy="369332"/>
            </a:xfrm>
          </p:grpSpPr>
          <p:sp>
            <p:nvSpPr>
              <p:cNvPr id="22562" name="Rectangle 19"/>
              <p:cNvSpPr>
                <a:spLocks noChangeAspect="1" noChangeArrowheads="1"/>
              </p:cNvSpPr>
              <p:nvPr/>
            </p:nvSpPr>
            <p:spPr bwMode="auto">
              <a:xfrm>
                <a:off x="5909915" y="2374831"/>
                <a:ext cx="791404" cy="335753"/>
              </a:xfrm>
              <a:prstGeom prst="rect">
                <a:avLst/>
              </a:prstGeom>
              <a:solidFill>
                <a:schemeClr val="folHlink"/>
              </a:solidFill>
              <a:ln w="9525">
                <a:solidFill>
                  <a:srgbClr val="FF0000"/>
                </a:solidFill>
                <a:miter lim="800000"/>
                <a:headEnd/>
                <a:tailEnd/>
              </a:ln>
            </p:spPr>
            <p:txBody>
              <a:bodyPr wrap="none" anchor="ctr"/>
              <a:lstStyle/>
              <a:p>
                <a:endParaRPr lang="en-US"/>
              </a:p>
            </p:txBody>
          </p:sp>
          <p:sp>
            <p:nvSpPr>
              <p:cNvPr id="22563" name="Text Box 21"/>
              <p:cNvSpPr txBox="1">
                <a:spLocks noChangeArrowheads="1"/>
              </p:cNvSpPr>
              <p:nvPr/>
            </p:nvSpPr>
            <p:spPr bwMode="auto">
              <a:xfrm>
                <a:off x="6097818" y="2356096"/>
                <a:ext cx="336952" cy="369332"/>
              </a:xfrm>
              <a:prstGeom prst="rect">
                <a:avLst/>
              </a:prstGeom>
              <a:noFill/>
              <a:ln w="9525">
                <a:noFill/>
                <a:miter lim="800000"/>
                <a:headEnd/>
                <a:tailEnd/>
              </a:ln>
            </p:spPr>
            <p:txBody>
              <a:bodyPr wrap="none">
                <a:spAutoFit/>
              </a:bodyPr>
              <a:lstStyle/>
              <a:p>
                <a:pPr>
                  <a:buFont typeface="Wingdings" pitchFamily="-96" charset="2"/>
                  <a:buNone/>
                </a:pPr>
                <a:r>
                  <a:rPr lang="en-US"/>
                  <a:t>x</a:t>
                </a:r>
              </a:p>
            </p:txBody>
          </p:sp>
        </p:grpSp>
        <p:sp>
          <p:nvSpPr>
            <p:cNvPr id="22557" name="TextBox 34"/>
            <p:cNvSpPr txBox="1">
              <a:spLocks noChangeArrowheads="1"/>
            </p:cNvSpPr>
            <p:nvPr/>
          </p:nvSpPr>
          <p:spPr bwMode="auto">
            <a:xfrm>
              <a:off x="5985590" y="2353444"/>
              <a:ext cx="558166" cy="369332"/>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t>+1</a:t>
              </a:r>
            </a:p>
          </p:txBody>
        </p:sp>
        <p:cxnSp>
          <p:nvCxnSpPr>
            <p:cNvPr id="22558" name="Elbow Connector 37"/>
            <p:cNvCxnSpPr>
              <a:cxnSpLocks noChangeShapeType="1"/>
              <a:stCxn id="22557" idx="2"/>
            </p:cNvCxnSpPr>
            <p:nvPr/>
          </p:nvCxnSpPr>
          <p:spPr bwMode="auto">
            <a:xfrm rot="5400000" flipH="1">
              <a:off x="5681237" y="2139340"/>
              <a:ext cx="1119916" cy="46956"/>
            </a:xfrm>
            <a:prstGeom prst="bentConnector5">
              <a:avLst>
                <a:gd name="adj1" fmla="val -20412"/>
                <a:gd name="adj2" fmla="val 1081190"/>
                <a:gd name="adj3" fmla="val 122546"/>
              </a:avLst>
            </a:prstGeom>
            <a:noFill/>
            <a:ln w="9525" algn="ctr">
              <a:solidFill>
                <a:srgbClr val="FF0000"/>
              </a:solidFill>
              <a:round/>
              <a:headEnd/>
              <a:tailEnd type="triangle" w="med" len="med"/>
            </a:ln>
          </p:spPr>
        </p:cxnSp>
        <p:cxnSp>
          <p:nvCxnSpPr>
            <p:cNvPr id="22559" name="Elbow Connector 40"/>
            <p:cNvCxnSpPr>
              <a:cxnSpLocks noChangeShapeType="1"/>
              <a:endCxn id="22557" idx="0"/>
            </p:cNvCxnSpPr>
            <p:nvPr/>
          </p:nvCxnSpPr>
          <p:spPr bwMode="auto">
            <a:xfrm rot="5400000">
              <a:off x="6047562" y="2134711"/>
              <a:ext cx="435845" cy="1621"/>
            </a:xfrm>
            <a:prstGeom prst="bentConnector3">
              <a:avLst>
                <a:gd name="adj1" fmla="val 50000"/>
              </a:avLst>
            </a:prstGeom>
            <a:noFill/>
            <a:ln w="9525" algn="ctr">
              <a:solidFill>
                <a:srgbClr val="FF0000"/>
              </a:solidFill>
              <a:round/>
              <a:headEnd/>
              <a:tailEnd type="triangle" w="med" len="med"/>
            </a:ln>
          </p:spPr>
        </p:cxnSp>
        <p:cxnSp>
          <p:nvCxnSpPr>
            <p:cNvPr id="22560" name="Straight Arrow Connector 64"/>
            <p:cNvCxnSpPr>
              <a:cxnSpLocks noChangeShapeType="1"/>
            </p:cNvCxnSpPr>
            <p:nvPr/>
          </p:nvCxnSpPr>
          <p:spPr bwMode="auto">
            <a:xfrm>
              <a:off x="4970061" y="1721893"/>
              <a:ext cx="942130" cy="1613"/>
            </a:xfrm>
            <a:prstGeom prst="straightConnector1">
              <a:avLst/>
            </a:prstGeom>
            <a:noFill/>
            <a:ln w="9525" algn="ctr">
              <a:solidFill>
                <a:srgbClr val="FF0000"/>
              </a:solidFill>
              <a:round/>
              <a:headEnd/>
              <a:tailEnd type="triangle" w="med" len="med"/>
            </a:ln>
          </p:spPr>
        </p:cxnSp>
        <p:sp>
          <p:nvSpPr>
            <p:cNvPr id="22561" name="TextBox 65"/>
            <p:cNvSpPr txBox="1">
              <a:spLocks noChangeArrowheads="1"/>
            </p:cNvSpPr>
            <p:nvPr/>
          </p:nvSpPr>
          <p:spPr bwMode="auto">
            <a:xfrm>
              <a:off x="5008737" y="1378425"/>
              <a:ext cx="873455" cy="369332"/>
            </a:xfrm>
            <a:prstGeom prst="rect">
              <a:avLst/>
            </a:prstGeom>
            <a:noFill/>
            <a:ln w="9525">
              <a:noFill/>
              <a:miter lim="800000"/>
              <a:headEnd/>
              <a:tailEnd/>
            </a:ln>
          </p:spPr>
          <p:txBody>
            <a:bodyPr>
              <a:spAutoFit/>
            </a:bodyPr>
            <a:lstStyle/>
            <a:p>
              <a:pPr>
                <a:buFont typeface="Wingdings" pitchFamily="-96" charset="2"/>
                <a:buNone/>
              </a:pPr>
              <a:r>
                <a:rPr lang="en-US"/>
                <a:t>x_en</a:t>
              </a:r>
            </a:p>
          </p:txBody>
        </p:sp>
      </p:grpSp>
      <p:grpSp>
        <p:nvGrpSpPr>
          <p:cNvPr id="6" name="Group 84"/>
          <p:cNvGrpSpPr>
            <a:grpSpLocks/>
          </p:cNvGrpSpPr>
          <p:nvPr/>
        </p:nvGrpSpPr>
        <p:grpSpPr bwMode="auto">
          <a:xfrm>
            <a:off x="7232650" y="1435100"/>
            <a:ext cx="1735138" cy="1314450"/>
            <a:chOff x="7231870" y="1435289"/>
            <a:chExt cx="1735145" cy="1314782"/>
          </a:xfrm>
        </p:grpSpPr>
        <p:grpSp>
          <p:nvGrpSpPr>
            <p:cNvPr id="22548" name="Group 47"/>
            <p:cNvGrpSpPr>
              <a:grpSpLocks/>
            </p:cNvGrpSpPr>
            <p:nvPr/>
          </p:nvGrpSpPr>
          <p:grpSpPr bwMode="auto">
            <a:xfrm>
              <a:off x="7231870" y="1589210"/>
              <a:ext cx="791404" cy="369332"/>
              <a:chOff x="7231870" y="2323604"/>
              <a:chExt cx="791404" cy="369332"/>
            </a:xfrm>
          </p:grpSpPr>
          <p:sp>
            <p:nvSpPr>
              <p:cNvPr id="22554" name="Rectangle 20"/>
              <p:cNvSpPr>
                <a:spLocks noChangeAspect="1" noChangeArrowheads="1"/>
              </p:cNvSpPr>
              <p:nvPr/>
            </p:nvSpPr>
            <p:spPr bwMode="auto">
              <a:xfrm>
                <a:off x="7231870" y="2355877"/>
                <a:ext cx="791404" cy="335753"/>
              </a:xfrm>
              <a:prstGeom prst="rect">
                <a:avLst/>
              </a:prstGeom>
              <a:solidFill>
                <a:schemeClr val="folHlink"/>
              </a:solidFill>
              <a:ln w="9525">
                <a:solidFill>
                  <a:srgbClr val="FF0000"/>
                </a:solidFill>
                <a:miter lim="800000"/>
                <a:headEnd/>
                <a:tailEnd/>
              </a:ln>
            </p:spPr>
            <p:txBody>
              <a:bodyPr wrap="none" anchor="ctr"/>
              <a:lstStyle/>
              <a:p>
                <a:endParaRPr lang="en-US"/>
              </a:p>
            </p:txBody>
          </p:sp>
          <p:sp>
            <p:nvSpPr>
              <p:cNvPr id="22555" name="Text Box 22"/>
              <p:cNvSpPr txBox="1">
                <a:spLocks noChangeArrowheads="1"/>
              </p:cNvSpPr>
              <p:nvPr/>
            </p:nvSpPr>
            <p:spPr bwMode="auto">
              <a:xfrm>
                <a:off x="7437458" y="2323604"/>
                <a:ext cx="336952" cy="369332"/>
              </a:xfrm>
              <a:prstGeom prst="rect">
                <a:avLst/>
              </a:prstGeom>
              <a:noFill/>
              <a:ln w="9525">
                <a:noFill/>
                <a:miter lim="800000"/>
                <a:headEnd/>
                <a:tailEnd/>
              </a:ln>
            </p:spPr>
            <p:txBody>
              <a:bodyPr wrap="none">
                <a:spAutoFit/>
              </a:bodyPr>
              <a:lstStyle/>
              <a:p>
                <a:pPr>
                  <a:buFont typeface="Wingdings" pitchFamily="-96" charset="2"/>
                  <a:buNone/>
                </a:pPr>
                <a:r>
                  <a:rPr lang="en-US"/>
                  <a:t>y</a:t>
                </a:r>
              </a:p>
            </p:txBody>
          </p:sp>
        </p:grpSp>
        <p:sp>
          <p:nvSpPr>
            <p:cNvPr id="22549" name="TextBox 35"/>
            <p:cNvSpPr txBox="1">
              <a:spLocks noChangeArrowheads="1"/>
            </p:cNvSpPr>
            <p:nvPr/>
          </p:nvSpPr>
          <p:spPr bwMode="auto">
            <a:xfrm>
              <a:off x="7348489" y="2380739"/>
              <a:ext cx="558166" cy="369332"/>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t>+1</a:t>
              </a:r>
            </a:p>
          </p:txBody>
        </p:sp>
        <p:cxnSp>
          <p:nvCxnSpPr>
            <p:cNvPr id="22550" name="Elbow Connector 42"/>
            <p:cNvCxnSpPr>
              <a:cxnSpLocks noChangeShapeType="1"/>
            </p:cNvCxnSpPr>
            <p:nvPr/>
          </p:nvCxnSpPr>
          <p:spPr bwMode="auto">
            <a:xfrm rot="5400000">
              <a:off x="7415821" y="2168987"/>
              <a:ext cx="423503" cy="1588"/>
            </a:xfrm>
            <a:prstGeom prst="bentConnector3">
              <a:avLst>
                <a:gd name="adj1" fmla="val 50000"/>
              </a:avLst>
            </a:prstGeom>
            <a:noFill/>
            <a:ln w="9525" algn="ctr">
              <a:solidFill>
                <a:srgbClr val="FF0000"/>
              </a:solidFill>
              <a:round/>
              <a:headEnd/>
              <a:tailEnd type="triangle" w="med" len="med"/>
            </a:ln>
          </p:spPr>
        </p:cxnSp>
        <p:cxnSp>
          <p:nvCxnSpPr>
            <p:cNvPr id="22551" name="Elbow Connector 44"/>
            <p:cNvCxnSpPr>
              <a:cxnSpLocks noChangeShapeType="1"/>
            </p:cNvCxnSpPr>
            <p:nvPr/>
          </p:nvCxnSpPr>
          <p:spPr bwMode="auto">
            <a:xfrm rot="5400000" flipH="1">
              <a:off x="7047142" y="2158822"/>
              <a:ext cx="1160861" cy="21638"/>
            </a:xfrm>
            <a:prstGeom prst="bentConnector5">
              <a:avLst>
                <a:gd name="adj1" fmla="val -19690"/>
                <a:gd name="adj2" fmla="val 2346259"/>
                <a:gd name="adj3" fmla="val 119690"/>
              </a:avLst>
            </a:prstGeom>
            <a:noFill/>
            <a:ln w="9525" algn="ctr">
              <a:solidFill>
                <a:srgbClr val="FF0000"/>
              </a:solidFill>
              <a:round/>
              <a:headEnd/>
              <a:tailEnd type="triangle" w="med" len="med"/>
            </a:ln>
          </p:spPr>
        </p:cxnSp>
        <p:cxnSp>
          <p:nvCxnSpPr>
            <p:cNvPr id="22552" name="Straight Arrow Connector 58"/>
            <p:cNvCxnSpPr>
              <a:cxnSpLocks noChangeShapeType="1"/>
            </p:cNvCxnSpPr>
            <p:nvPr/>
          </p:nvCxnSpPr>
          <p:spPr bwMode="auto">
            <a:xfrm flipH="1">
              <a:off x="8024885" y="1787857"/>
              <a:ext cx="942130" cy="1613"/>
            </a:xfrm>
            <a:prstGeom prst="straightConnector1">
              <a:avLst/>
            </a:prstGeom>
            <a:noFill/>
            <a:ln w="9525" algn="ctr">
              <a:solidFill>
                <a:srgbClr val="FF0000"/>
              </a:solidFill>
              <a:round/>
              <a:headEnd/>
              <a:tailEnd type="triangle" w="med" len="med"/>
            </a:ln>
          </p:spPr>
        </p:cxnSp>
        <p:sp>
          <p:nvSpPr>
            <p:cNvPr id="22553" name="TextBox 67"/>
            <p:cNvSpPr txBox="1">
              <a:spLocks noChangeArrowheads="1"/>
            </p:cNvSpPr>
            <p:nvPr/>
          </p:nvSpPr>
          <p:spPr bwMode="auto">
            <a:xfrm>
              <a:off x="7956648" y="1435289"/>
              <a:ext cx="873457" cy="369332"/>
            </a:xfrm>
            <a:prstGeom prst="rect">
              <a:avLst/>
            </a:prstGeom>
            <a:noFill/>
            <a:ln w="9525">
              <a:noFill/>
              <a:miter lim="800000"/>
              <a:headEnd/>
              <a:tailEnd/>
            </a:ln>
          </p:spPr>
          <p:txBody>
            <a:bodyPr>
              <a:spAutoFit/>
            </a:bodyPr>
            <a:lstStyle/>
            <a:p>
              <a:pPr>
                <a:buFont typeface="Wingdings" pitchFamily="-96" charset="2"/>
                <a:buNone/>
              </a:pPr>
              <a:r>
                <a:rPr lang="en-US"/>
                <a:t>y_en</a:t>
              </a:r>
            </a:p>
          </p:txBody>
        </p:sp>
      </p:grpSp>
      <p:grpSp>
        <p:nvGrpSpPr>
          <p:cNvPr id="16" name="Group 83"/>
          <p:cNvGrpSpPr>
            <a:grpSpLocks/>
          </p:cNvGrpSpPr>
          <p:nvPr/>
        </p:nvGrpSpPr>
        <p:grpSpPr bwMode="auto">
          <a:xfrm>
            <a:off x="4862513" y="2979738"/>
            <a:ext cx="3141662" cy="1206500"/>
            <a:chOff x="4904084" y="2884212"/>
            <a:chExt cx="3141053" cy="1207072"/>
          </a:xfrm>
        </p:grpSpPr>
        <p:sp>
          <p:nvSpPr>
            <p:cNvPr id="22539" name="TextBox 68"/>
            <p:cNvSpPr txBox="1">
              <a:spLocks noChangeArrowheads="1"/>
            </p:cNvSpPr>
            <p:nvPr/>
          </p:nvSpPr>
          <p:spPr bwMode="auto">
            <a:xfrm>
              <a:off x="5960566" y="3229188"/>
              <a:ext cx="721672" cy="369332"/>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t>&gt;10</a:t>
              </a:r>
            </a:p>
          </p:txBody>
        </p:sp>
        <p:sp>
          <p:nvSpPr>
            <p:cNvPr id="22540" name="TextBox 69"/>
            <p:cNvSpPr txBox="1">
              <a:spLocks noChangeArrowheads="1"/>
            </p:cNvSpPr>
            <p:nvPr/>
          </p:nvSpPr>
          <p:spPr bwMode="auto">
            <a:xfrm>
              <a:off x="7323465" y="3256483"/>
              <a:ext cx="721672" cy="369332"/>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t>&gt;20</a:t>
              </a:r>
            </a:p>
          </p:txBody>
        </p:sp>
        <p:cxnSp>
          <p:nvCxnSpPr>
            <p:cNvPr id="22541" name="Elbow Connector 70"/>
            <p:cNvCxnSpPr>
              <a:cxnSpLocks noChangeShapeType="1"/>
            </p:cNvCxnSpPr>
            <p:nvPr/>
          </p:nvCxnSpPr>
          <p:spPr bwMode="auto">
            <a:xfrm rot="5400000">
              <a:off x="6118074" y="3829335"/>
              <a:ext cx="435845" cy="1621"/>
            </a:xfrm>
            <a:prstGeom prst="bentConnector3">
              <a:avLst>
                <a:gd name="adj1" fmla="val 50000"/>
              </a:avLst>
            </a:prstGeom>
            <a:noFill/>
            <a:ln w="9525" algn="ctr">
              <a:solidFill>
                <a:srgbClr val="FF0000"/>
              </a:solidFill>
              <a:round/>
              <a:headEnd/>
              <a:tailEnd type="arrow" w="med" len="med"/>
            </a:ln>
          </p:spPr>
        </p:cxnSp>
        <p:cxnSp>
          <p:nvCxnSpPr>
            <p:cNvPr id="22542" name="Elbow Connector 71"/>
            <p:cNvCxnSpPr>
              <a:cxnSpLocks noChangeShapeType="1"/>
            </p:cNvCxnSpPr>
            <p:nvPr/>
          </p:nvCxnSpPr>
          <p:spPr bwMode="auto">
            <a:xfrm rot="5400000">
              <a:off x="7471498" y="3872551"/>
              <a:ext cx="435845" cy="1621"/>
            </a:xfrm>
            <a:prstGeom prst="bentConnector3">
              <a:avLst>
                <a:gd name="adj1" fmla="val 50000"/>
              </a:avLst>
            </a:prstGeom>
            <a:noFill/>
            <a:ln w="9525" algn="ctr">
              <a:solidFill>
                <a:srgbClr val="FF0000"/>
              </a:solidFill>
              <a:round/>
              <a:headEnd/>
              <a:tailEnd type="arrow" w="med" len="med"/>
            </a:ln>
          </p:spPr>
        </p:cxnSp>
        <p:sp>
          <p:nvSpPr>
            <p:cNvPr id="22543" name="TextBox 73"/>
            <p:cNvSpPr txBox="1">
              <a:spLocks noChangeArrowheads="1"/>
            </p:cNvSpPr>
            <p:nvPr/>
          </p:nvSpPr>
          <p:spPr bwMode="auto">
            <a:xfrm>
              <a:off x="5529619" y="3632580"/>
              <a:ext cx="830243" cy="369332"/>
            </a:xfrm>
            <a:prstGeom prst="rect">
              <a:avLst/>
            </a:prstGeom>
            <a:noFill/>
            <a:ln w="9525">
              <a:noFill/>
              <a:miter lim="800000"/>
              <a:headEnd/>
              <a:tailEnd/>
            </a:ln>
          </p:spPr>
          <p:txBody>
            <a:bodyPr>
              <a:spAutoFit/>
            </a:bodyPr>
            <a:lstStyle/>
            <a:p>
              <a:pPr>
                <a:buFont typeface="Wingdings" pitchFamily="-96" charset="2"/>
                <a:buNone/>
              </a:pPr>
              <a:r>
                <a:rPr lang="en-US"/>
                <a:t>x_en</a:t>
              </a:r>
            </a:p>
          </p:txBody>
        </p:sp>
        <p:sp>
          <p:nvSpPr>
            <p:cNvPr id="22544" name="TextBox 74"/>
            <p:cNvSpPr txBox="1">
              <a:spLocks noChangeArrowheads="1"/>
            </p:cNvSpPr>
            <p:nvPr/>
          </p:nvSpPr>
          <p:spPr bwMode="auto">
            <a:xfrm>
              <a:off x="6883024" y="3662150"/>
              <a:ext cx="830243" cy="369332"/>
            </a:xfrm>
            <a:prstGeom prst="rect">
              <a:avLst/>
            </a:prstGeom>
            <a:noFill/>
            <a:ln w="9525">
              <a:noFill/>
              <a:miter lim="800000"/>
              <a:headEnd/>
              <a:tailEnd/>
            </a:ln>
          </p:spPr>
          <p:txBody>
            <a:bodyPr>
              <a:spAutoFit/>
            </a:bodyPr>
            <a:lstStyle/>
            <a:p>
              <a:pPr>
                <a:buFont typeface="Wingdings" pitchFamily="-96" charset="2"/>
                <a:buNone/>
              </a:pPr>
              <a:r>
                <a:rPr lang="en-US"/>
                <a:t>y_en</a:t>
              </a:r>
            </a:p>
          </p:txBody>
        </p:sp>
        <p:sp>
          <p:nvSpPr>
            <p:cNvPr id="22545" name="Freeform 78"/>
            <p:cNvSpPr>
              <a:spLocks/>
            </p:cNvSpPr>
            <p:nvPr/>
          </p:nvSpPr>
          <p:spPr bwMode="auto">
            <a:xfrm>
              <a:off x="5186149" y="3057099"/>
              <a:ext cx="1146412" cy="177420"/>
            </a:xfrm>
            <a:custGeom>
              <a:avLst/>
              <a:gdLst>
                <a:gd name="T0" fmla="*/ 0 w 1146412"/>
                <a:gd name="T1" fmla="*/ 13647 h 177420"/>
                <a:gd name="T2" fmla="*/ 1146412 w 1146412"/>
                <a:gd name="T3" fmla="*/ 0 h 177420"/>
                <a:gd name="T4" fmla="*/ 1146412 w 1146412"/>
                <a:gd name="T5" fmla="*/ 177420 h 177420"/>
                <a:gd name="T6" fmla="*/ 0 60000 65536"/>
                <a:gd name="T7" fmla="*/ 0 60000 65536"/>
                <a:gd name="T8" fmla="*/ 0 60000 65536"/>
              </a:gdLst>
              <a:ahLst/>
              <a:cxnLst>
                <a:cxn ang="T6">
                  <a:pos x="T0" y="T1"/>
                </a:cxn>
                <a:cxn ang="T7">
                  <a:pos x="T2" y="T3"/>
                </a:cxn>
                <a:cxn ang="T8">
                  <a:pos x="T4" y="T5"/>
                </a:cxn>
              </a:cxnLst>
              <a:rect l="0" t="0" r="r" b="b"/>
              <a:pathLst>
                <a:path w="1146412" h="177420">
                  <a:moveTo>
                    <a:pt x="0" y="13647"/>
                  </a:moveTo>
                  <a:lnTo>
                    <a:pt x="1146412" y="0"/>
                  </a:lnTo>
                  <a:lnTo>
                    <a:pt x="1146412" y="177420"/>
                  </a:lnTo>
                </a:path>
              </a:pathLst>
            </a:custGeom>
            <a:noFill/>
            <a:ln w="9525" cap="flat" cmpd="sng" algn="ctr">
              <a:solidFill>
                <a:srgbClr val="FF0000"/>
              </a:solidFill>
              <a:prstDash val="solid"/>
              <a:round/>
              <a:headEnd type="none" w="med" len="med"/>
              <a:tailEnd type="triangle" w="med" len="med"/>
            </a:ln>
          </p:spPr>
          <p:txBody>
            <a:bodyPr/>
            <a:lstStyle/>
            <a:p>
              <a:endParaRPr lang="en-US"/>
            </a:p>
          </p:txBody>
        </p:sp>
        <p:sp>
          <p:nvSpPr>
            <p:cNvPr id="22546" name="Freeform 79"/>
            <p:cNvSpPr>
              <a:spLocks/>
            </p:cNvSpPr>
            <p:nvPr/>
          </p:nvSpPr>
          <p:spPr bwMode="auto">
            <a:xfrm>
              <a:off x="6346209" y="3070746"/>
              <a:ext cx="1326128" cy="179693"/>
            </a:xfrm>
            <a:custGeom>
              <a:avLst/>
              <a:gdLst>
                <a:gd name="T0" fmla="*/ 0 w 1146412"/>
                <a:gd name="T1" fmla="*/ 13822 h 177420"/>
                <a:gd name="T2" fmla="*/ 1326128 w 1146412"/>
                <a:gd name="T3" fmla="*/ 0 h 177420"/>
                <a:gd name="T4" fmla="*/ 1326128 w 1146412"/>
                <a:gd name="T5" fmla="*/ 179693 h 177420"/>
                <a:gd name="T6" fmla="*/ 0 60000 65536"/>
                <a:gd name="T7" fmla="*/ 0 60000 65536"/>
                <a:gd name="T8" fmla="*/ 0 60000 65536"/>
              </a:gdLst>
              <a:ahLst/>
              <a:cxnLst>
                <a:cxn ang="T6">
                  <a:pos x="T0" y="T1"/>
                </a:cxn>
                <a:cxn ang="T7">
                  <a:pos x="T2" y="T3"/>
                </a:cxn>
                <a:cxn ang="T8">
                  <a:pos x="T4" y="T5"/>
                </a:cxn>
              </a:cxnLst>
              <a:rect l="0" t="0" r="r" b="b"/>
              <a:pathLst>
                <a:path w="1146412" h="177420">
                  <a:moveTo>
                    <a:pt x="0" y="13647"/>
                  </a:moveTo>
                  <a:lnTo>
                    <a:pt x="1146412" y="0"/>
                  </a:lnTo>
                  <a:lnTo>
                    <a:pt x="1146412" y="177420"/>
                  </a:lnTo>
                </a:path>
              </a:pathLst>
            </a:custGeom>
            <a:noFill/>
            <a:ln w="9525" cap="flat" cmpd="sng" algn="ctr">
              <a:solidFill>
                <a:srgbClr val="FF0000"/>
              </a:solidFill>
              <a:prstDash val="solid"/>
              <a:round/>
              <a:headEnd type="none" w="med" len="med"/>
              <a:tailEnd type="triangle" w="med" len="med"/>
            </a:ln>
          </p:spPr>
          <p:txBody>
            <a:bodyPr/>
            <a:lstStyle/>
            <a:p>
              <a:endParaRPr lang="en-US"/>
            </a:p>
          </p:txBody>
        </p:sp>
        <p:sp>
          <p:nvSpPr>
            <p:cNvPr id="22547" name="TextBox 82"/>
            <p:cNvSpPr txBox="1">
              <a:spLocks noChangeArrowheads="1"/>
            </p:cNvSpPr>
            <p:nvPr/>
          </p:nvSpPr>
          <p:spPr bwMode="auto">
            <a:xfrm>
              <a:off x="4904084" y="2884212"/>
              <a:ext cx="391254" cy="369332"/>
            </a:xfrm>
            <a:prstGeom prst="rect">
              <a:avLst/>
            </a:prstGeom>
            <a:noFill/>
            <a:ln w="9525">
              <a:noFill/>
              <a:miter lim="800000"/>
              <a:headEnd/>
              <a:tailEnd/>
            </a:ln>
          </p:spPr>
          <p:txBody>
            <a:bodyPr>
              <a:spAutoFit/>
            </a:bodyPr>
            <a:lstStyle/>
            <a:p>
              <a:pPr>
                <a:buFont typeface="Wingdings" pitchFamily="-96" charset="2"/>
                <a:buNone/>
              </a:pPr>
              <a:r>
                <a:rPr lang="en-US"/>
                <a:t>z</a:t>
              </a:r>
            </a:p>
          </p:txBody>
        </p:sp>
      </p:grpSp>
      <p:sp>
        <p:nvSpPr>
          <p:cNvPr id="39" name="Date Placeholder 38"/>
          <p:cNvSpPr>
            <a:spLocks noGrp="1"/>
          </p:cNvSpPr>
          <p:nvPr>
            <p:ph type="dt" sz="half" idx="10"/>
          </p:nvPr>
        </p:nvSpPr>
        <p:spPr/>
        <p:txBody>
          <a:bodyPr/>
          <a:lstStyle/>
          <a:p>
            <a:pPr>
              <a:defRPr/>
            </a:pPr>
            <a:r>
              <a:rPr lang="en-US" smtClean="0"/>
              <a:t>February 7, 2011</a:t>
            </a:r>
            <a:endParaRPr lang="en-US" dirty="0"/>
          </a:p>
        </p:txBody>
      </p:sp>
      <p:sp>
        <p:nvSpPr>
          <p:cNvPr id="40" name="Footer Placeholder 39"/>
          <p:cNvSpPr>
            <a:spLocks noGrp="1"/>
          </p:cNvSpPr>
          <p:nvPr>
            <p:ph type="ftr" sz="quarter" idx="12"/>
          </p:nvPr>
        </p:nvSpPr>
        <p:spPr/>
        <p:txBody>
          <a:bodyPr/>
          <a:lstStyle/>
          <a:p>
            <a:pPr>
              <a:defRPr/>
            </a:pPr>
            <a:r>
              <a:rPr lang="en-US" smtClean="0"/>
              <a:t>http://csg.csail.mit.edu/6.375</a:t>
            </a:r>
            <a:endParaRPr lang="en-US" dirty="0"/>
          </a:p>
        </p:txBody>
      </p:sp>
      <p:sp>
        <p:nvSpPr>
          <p:cNvPr id="41" name="Slide Number Placeholder 40"/>
          <p:cNvSpPr>
            <a:spLocks noGrp="1"/>
          </p:cNvSpPr>
          <p:nvPr>
            <p:ph type="sldNum" sz="quarter" idx="11"/>
          </p:nvPr>
        </p:nvSpPr>
        <p:spPr/>
        <p:txBody>
          <a:bodyPr/>
          <a:lstStyle/>
          <a:p>
            <a:pPr>
              <a:defRPr/>
            </a:pPr>
            <a:r>
              <a:rPr lang="en-US" smtClean="0"/>
              <a:t>L02-</a:t>
            </a:r>
            <a:fld id="{EC0A9AF3-268B-496B-8C8B-87FFEF969083}" type="slidenum">
              <a:rPr lang="en-US" smtClean="0"/>
              <a:pPr>
                <a:defRPr/>
              </a:pPr>
              <a:t>21</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Example 2</a:t>
            </a:r>
          </a:p>
        </p:txBody>
      </p:sp>
      <p:sp>
        <p:nvSpPr>
          <p:cNvPr id="3" name="Content Placeholder 2" descr="Rectangle: Click to edit Master text styles&#10;Second level&#10;Third level&#10;Fourth level&#10;Fifth level"/>
          <p:cNvSpPr>
            <a:spLocks noGrp="1"/>
          </p:cNvSpPr>
          <p:nvPr>
            <p:ph idx="1"/>
          </p:nvPr>
        </p:nvSpPr>
        <p:spPr>
          <a:xfrm>
            <a:off x="838200" y="4313238"/>
            <a:ext cx="8142288" cy="1936750"/>
          </a:xfrm>
        </p:spPr>
        <p:txBody>
          <a:bodyPr/>
          <a:lstStyle/>
          <a:p>
            <a:r>
              <a:rPr lang="en-US" sz="2400" smtClean="0"/>
              <a:t>Can these rules be enabled together?</a:t>
            </a:r>
          </a:p>
          <a:p>
            <a:pPr lvl="1"/>
            <a:r>
              <a:rPr lang="en-US" sz="2000" smtClean="0">
                <a:solidFill>
                  <a:srgbClr val="FF0000"/>
                </a:solidFill>
              </a:rPr>
              <a:t>Yes</a:t>
            </a:r>
          </a:p>
          <a:p>
            <a:r>
              <a:rPr lang="en-US" sz="2400" smtClean="0"/>
              <a:t>Can they be executed concurrently?</a:t>
            </a:r>
          </a:p>
          <a:p>
            <a:pPr lvl="1"/>
            <a:r>
              <a:rPr lang="en-US" sz="2000" smtClean="0">
                <a:solidFill>
                  <a:srgbClr val="FF0000"/>
                </a:solidFill>
              </a:rPr>
              <a:t>No because we want all behaviors to be understandable as some sequential execution of rules</a:t>
            </a:r>
          </a:p>
        </p:txBody>
      </p:sp>
      <p:sp>
        <p:nvSpPr>
          <p:cNvPr id="23556" name="Rectangle 4" descr="Rectangle: Click to edit Master text styles&#10;Second level&#10;Third level&#10;Fourth level&#10;Fifth level"/>
          <p:cNvSpPr>
            <a:spLocks noChangeArrowheads="1"/>
          </p:cNvSpPr>
          <p:nvPr/>
        </p:nvSpPr>
        <p:spPr bwMode="auto">
          <a:xfrm>
            <a:off x="903288" y="1571625"/>
            <a:ext cx="3252787" cy="2492375"/>
          </a:xfrm>
          <a:prstGeom prst="rect">
            <a:avLst/>
          </a:prstGeom>
          <a:noFill/>
          <a:ln w="9525">
            <a:solidFill>
              <a:srgbClr val="FF0000"/>
            </a:solidFill>
            <a:miter lim="800000"/>
            <a:headEnd/>
            <a:tailEnd/>
          </a:ln>
        </p:spPr>
        <p:txBody>
          <a:bodyPr>
            <a:spAutoFit/>
          </a:bodyPr>
          <a:lstStyle/>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rule </a:t>
            </a:r>
            <a:r>
              <a:rPr lang="en-US" b="1">
                <a:latin typeface="Courier New" pitchFamily="49" charset="0"/>
                <a:cs typeface="Courier New" pitchFamily="49" charset="0"/>
              </a:rPr>
              <a:t>ra (z &gt; 10); </a:t>
            </a:r>
          </a:p>
          <a:p>
            <a:pPr marL="342900" indent="-342900">
              <a:buClr>
                <a:schemeClr val="hlink"/>
              </a:buClr>
              <a:buSzPct val="110000"/>
              <a:buFont typeface="Wingdings" pitchFamily="-96" charset="2"/>
              <a:buNone/>
            </a:pPr>
            <a:r>
              <a:rPr lang="en-US" b="1">
                <a:latin typeface="Courier New" pitchFamily="49" charset="0"/>
                <a:cs typeface="Courier New" pitchFamily="49" charset="0"/>
              </a:rPr>
              <a:t>	x &lt;= y + 1; </a:t>
            </a:r>
          </a:p>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endrule</a:t>
            </a:r>
          </a:p>
          <a:p>
            <a:pPr marL="342900" indent="-342900">
              <a:buClr>
                <a:schemeClr val="hlink"/>
              </a:buClr>
              <a:buSzPct val="110000"/>
              <a:buFont typeface="Wingdings" pitchFamily="-96" charset="2"/>
              <a:buNone/>
            </a:pPr>
            <a:endParaRPr lang="en-US" b="1">
              <a:solidFill>
                <a:schemeClr val="tx2"/>
              </a:solidFill>
              <a:latin typeface="Courier New" pitchFamily="49" charset="0"/>
              <a:cs typeface="Courier New" pitchFamily="49" charset="0"/>
            </a:endParaRPr>
          </a:p>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rule </a:t>
            </a:r>
            <a:r>
              <a:rPr lang="en-US" b="1">
                <a:latin typeface="Courier New" pitchFamily="49" charset="0"/>
                <a:cs typeface="Courier New" pitchFamily="49" charset="0"/>
              </a:rPr>
              <a:t>rb (z &gt; 20); </a:t>
            </a:r>
          </a:p>
          <a:p>
            <a:pPr marL="342900" indent="-342900">
              <a:buClr>
                <a:schemeClr val="hlink"/>
              </a:buClr>
              <a:buSzPct val="110000"/>
              <a:buFont typeface="Wingdings" pitchFamily="-96" charset="2"/>
              <a:buNone/>
            </a:pPr>
            <a:r>
              <a:rPr lang="en-US" b="1">
                <a:latin typeface="Courier New" pitchFamily="49" charset="0"/>
                <a:cs typeface="Courier New" pitchFamily="49" charset="0"/>
              </a:rPr>
              <a:t>	y &lt;= x + 1;</a:t>
            </a:r>
            <a:r>
              <a:rPr lang="en-US" b="1">
                <a:solidFill>
                  <a:schemeClr val="tx2"/>
                </a:solidFill>
                <a:latin typeface="Courier New" pitchFamily="49" charset="0"/>
                <a:cs typeface="Courier New" pitchFamily="49" charset="0"/>
              </a:rPr>
              <a:t> </a:t>
            </a:r>
          </a:p>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endrule</a:t>
            </a:r>
          </a:p>
        </p:txBody>
      </p:sp>
      <p:grpSp>
        <p:nvGrpSpPr>
          <p:cNvPr id="4" name="Group 68"/>
          <p:cNvGrpSpPr>
            <a:grpSpLocks/>
          </p:cNvGrpSpPr>
          <p:nvPr/>
        </p:nvGrpSpPr>
        <p:grpSpPr bwMode="auto">
          <a:xfrm>
            <a:off x="4862513" y="1392238"/>
            <a:ext cx="4105275" cy="2794000"/>
            <a:chOff x="4863137" y="1392073"/>
            <a:chExt cx="4103878" cy="2794745"/>
          </a:xfrm>
        </p:grpSpPr>
        <p:grpSp>
          <p:nvGrpSpPr>
            <p:cNvPr id="23561" name="Group 48"/>
            <p:cNvGrpSpPr>
              <a:grpSpLocks/>
            </p:cNvGrpSpPr>
            <p:nvPr/>
          </p:nvGrpSpPr>
          <p:grpSpPr bwMode="auto">
            <a:xfrm>
              <a:off x="5909915" y="1548267"/>
              <a:ext cx="791404" cy="369332"/>
              <a:chOff x="5909915" y="2356096"/>
              <a:chExt cx="791404" cy="369332"/>
            </a:xfrm>
          </p:grpSpPr>
          <p:sp>
            <p:nvSpPr>
              <p:cNvPr id="23585" name="Rectangle 19"/>
              <p:cNvSpPr>
                <a:spLocks noChangeAspect="1" noChangeArrowheads="1"/>
              </p:cNvSpPr>
              <p:nvPr/>
            </p:nvSpPr>
            <p:spPr bwMode="auto">
              <a:xfrm>
                <a:off x="5909915" y="2374831"/>
                <a:ext cx="791404" cy="335753"/>
              </a:xfrm>
              <a:prstGeom prst="rect">
                <a:avLst/>
              </a:prstGeom>
              <a:solidFill>
                <a:schemeClr val="folHlink"/>
              </a:solidFill>
              <a:ln w="9525">
                <a:solidFill>
                  <a:srgbClr val="FF0000"/>
                </a:solidFill>
                <a:miter lim="800000"/>
                <a:headEnd/>
                <a:tailEnd/>
              </a:ln>
            </p:spPr>
            <p:txBody>
              <a:bodyPr wrap="none" anchor="ctr"/>
              <a:lstStyle/>
              <a:p>
                <a:endParaRPr lang="en-US"/>
              </a:p>
            </p:txBody>
          </p:sp>
          <p:sp>
            <p:nvSpPr>
              <p:cNvPr id="23586" name="Text Box 21"/>
              <p:cNvSpPr txBox="1">
                <a:spLocks noChangeArrowheads="1"/>
              </p:cNvSpPr>
              <p:nvPr/>
            </p:nvSpPr>
            <p:spPr bwMode="auto">
              <a:xfrm>
                <a:off x="6097818" y="2356096"/>
                <a:ext cx="336952" cy="369332"/>
              </a:xfrm>
              <a:prstGeom prst="rect">
                <a:avLst/>
              </a:prstGeom>
              <a:noFill/>
              <a:ln w="9525">
                <a:noFill/>
                <a:miter lim="800000"/>
                <a:headEnd/>
                <a:tailEnd/>
              </a:ln>
            </p:spPr>
            <p:txBody>
              <a:bodyPr wrap="none">
                <a:spAutoFit/>
              </a:bodyPr>
              <a:lstStyle/>
              <a:p>
                <a:pPr>
                  <a:buFont typeface="Wingdings" pitchFamily="-96" charset="2"/>
                  <a:buNone/>
                </a:pPr>
                <a:r>
                  <a:rPr lang="en-US"/>
                  <a:t>x</a:t>
                </a:r>
              </a:p>
            </p:txBody>
          </p:sp>
        </p:grpSp>
        <p:sp>
          <p:nvSpPr>
            <p:cNvPr id="23562" name="TextBox 36"/>
            <p:cNvSpPr txBox="1">
              <a:spLocks noChangeArrowheads="1"/>
            </p:cNvSpPr>
            <p:nvPr/>
          </p:nvSpPr>
          <p:spPr bwMode="auto">
            <a:xfrm>
              <a:off x="5985590" y="2353444"/>
              <a:ext cx="558166" cy="369332"/>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t>+1</a:t>
              </a:r>
            </a:p>
          </p:txBody>
        </p:sp>
        <p:cxnSp>
          <p:nvCxnSpPr>
            <p:cNvPr id="23563" name="Elbow Connector 37"/>
            <p:cNvCxnSpPr>
              <a:cxnSpLocks noChangeShapeType="1"/>
              <a:stCxn id="23562" idx="2"/>
            </p:cNvCxnSpPr>
            <p:nvPr/>
          </p:nvCxnSpPr>
          <p:spPr bwMode="auto">
            <a:xfrm rot="5400000" flipH="1">
              <a:off x="5681237" y="2139340"/>
              <a:ext cx="1119916" cy="46956"/>
            </a:xfrm>
            <a:prstGeom prst="bentConnector5">
              <a:avLst>
                <a:gd name="adj1" fmla="val -20412"/>
                <a:gd name="adj2" fmla="val 1081190"/>
                <a:gd name="adj3" fmla="val 122546"/>
              </a:avLst>
            </a:prstGeom>
            <a:noFill/>
            <a:ln w="9525" algn="ctr">
              <a:solidFill>
                <a:srgbClr val="FF0000"/>
              </a:solidFill>
              <a:round/>
              <a:headEnd/>
              <a:tailEnd type="triangle" w="med" len="med"/>
            </a:ln>
          </p:spPr>
        </p:cxnSp>
        <p:cxnSp>
          <p:nvCxnSpPr>
            <p:cNvPr id="23564" name="Straight Arrow Connector 39"/>
            <p:cNvCxnSpPr>
              <a:cxnSpLocks noChangeShapeType="1"/>
            </p:cNvCxnSpPr>
            <p:nvPr/>
          </p:nvCxnSpPr>
          <p:spPr bwMode="auto">
            <a:xfrm>
              <a:off x="4970061" y="1721893"/>
              <a:ext cx="942130" cy="1613"/>
            </a:xfrm>
            <a:prstGeom prst="straightConnector1">
              <a:avLst/>
            </a:prstGeom>
            <a:noFill/>
            <a:ln w="9525" algn="ctr">
              <a:solidFill>
                <a:srgbClr val="FF0000"/>
              </a:solidFill>
              <a:round/>
              <a:headEnd/>
              <a:tailEnd type="triangle" w="med" len="med"/>
            </a:ln>
          </p:spPr>
        </p:cxnSp>
        <p:sp>
          <p:nvSpPr>
            <p:cNvPr id="23565" name="TextBox 40"/>
            <p:cNvSpPr txBox="1">
              <a:spLocks noChangeArrowheads="1"/>
            </p:cNvSpPr>
            <p:nvPr/>
          </p:nvSpPr>
          <p:spPr bwMode="auto">
            <a:xfrm>
              <a:off x="4940497" y="1392073"/>
              <a:ext cx="832513" cy="369332"/>
            </a:xfrm>
            <a:prstGeom prst="rect">
              <a:avLst/>
            </a:prstGeom>
            <a:noFill/>
            <a:ln w="9525">
              <a:noFill/>
              <a:miter lim="800000"/>
              <a:headEnd/>
              <a:tailEnd/>
            </a:ln>
          </p:spPr>
          <p:txBody>
            <a:bodyPr>
              <a:spAutoFit/>
            </a:bodyPr>
            <a:lstStyle/>
            <a:p>
              <a:pPr>
                <a:buFont typeface="Wingdings" pitchFamily="-96" charset="2"/>
                <a:buNone/>
              </a:pPr>
              <a:r>
                <a:rPr lang="en-US"/>
                <a:t>x_en</a:t>
              </a:r>
            </a:p>
          </p:txBody>
        </p:sp>
        <p:grpSp>
          <p:nvGrpSpPr>
            <p:cNvPr id="23566" name="Group 47"/>
            <p:cNvGrpSpPr>
              <a:grpSpLocks/>
            </p:cNvGrpSpPr>
            <p:nvPr/>
          </p:nvGrpSpPr>
          <p:grpSpPr bwMode="auto">
            <a:xfrm>
              <a:off x="7231870" y="1589210"/>
              <a:ext cx="791404" cy="369332"/>
              <a:chOff x="7231870" y="2323604"/>
              <a:chExt cx="791404" cy="369332"/>
            </a:xfrm>
          </p:grpSpPr>
          <p:sp>
            <p:nvSpPr>
              <p:cNvPr id="23583" name="Rectangle 20"/>
              <p:cNvSpPr>
                <a:spLocks noChangeAspect="1" noChangeArrowheads="1"/>
              </p:cNvSpPr>
              <p:nvPr/>
            </p:nvSpPr>
            <p:spPr bwMode="auto">
              <a:xfrm>
                <a:off x="7231870" y="2355877"/>
                <a:ext cx="791404" cy="335753"/>
              </a:xfrm>
              <a:prstGeom prst="rect">
                <a:avLst/>
              </a:prstGeom>
              <a:solidFill>
                <a:schemeClr val="folHlink"/>
              </a:solidFill>
              <a:ln w="9525">
                <a:solidFill>
                  <a:srgbClr val="FF0000"/>
                </a:solidFill>
                <a:miter lim="800000"/>
                <a:headEnd/>
                <a:tailEnd/>
              </a:ln>
            </p:spPr>
            <p:txBody>
              <a:bodyPr wrap="none" anchor="ctr"/>
              <a:lstStyle/>
              <a:p>
                <a:endParaRPr lang="en-US"/>
              </a:p>
            </p:txBody>
          </p:sp>
          <p:sp>
            <p:nvSpPr>
              <p:cNvPr id="23584" name="Text Box 22"/>
              <p:cNvSpPr txBox="1">
                <a:spLocks noChangeArrowheads="1"/>
              </p:cNvSpPr>
              <p:nvPr/>
            </p:nvSpPr>
            <p:spPr bwMode="auto">
              <a:xfrm>
                <a:off x="7437458" y="2323604"/>
                <a:ext cx="336952" cy="369332"/>
              </a:xfrm>
              <a:prstGeom prst="rect">
                <a:avLst/>
              </a:prstGeom>
              <a:noFill/>
              <a:ln w="9525">
                <a:noFill/>
                <a:miter lim="800000"/>
                <a:headEnd/>
                <a:tailEnd/>
              </a:ln>
            </p:spPr>
            <p:txBody>
              <a:bodyPr wrap="none">
                <a:spAutoFit/>
              </a:bodyPr>
              <a:lstStyle/>
              <a:p>
                <a:pPr>
                  <a:buFont typeface="Wingdings" pitchFamily="-96" charset="2"/>
                  <a:buNone/>
                </a:pPr>
                <a:r>
                  <a:rPr lang="en-US"/>
                  <a:t>y</a:t>
                </a:r>
              </a:p>
            </p:txBody>
          </p:sp>
        </p:grpSp>
        <p:sp>
          <p:nvSpPr>
            <p:cNvPr id="23567" name="TextBox 45"/>
            <p:cNvSpPr txBox="1">
              <a:spLocks noChangeArrowheads="1"/>
            </p:cNvSpPr>
            <p:nvPr/>
          </p:nvSpPr>
          <p:spPr bwMode="auto">
            <a:xfrm>
              <a:off x="7348489" y="2380739"/>
              <a:ext cx="558166" cy="369332"/>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t>+1</a:t>
              </a:r>
            </a:p>
          </p:txBody>
        </p:sp>
        <p:cxnSp>
          <p:nvCxnSpPr>
            <p:cNvPr id="23568" name="Elbow Connector 44"/>
            <p:cNvCxnSpPr>
              <a:cxnSpLocks noChangeShapeType="1"/>
            </p:cNvCxnSpPr>
            <p:nvPr/>
          </p:nvCxnSpPr>
          <p:spPr bwMode="auto">
            <a:xfrm rot="5400000" flipH="1">
              <a:off x="7047142" y="2158822"/>
              <a:ext cx="1160861" cy="21638"/>
            </a:xfrm>
            <a:prstGeom prst="bentConnector5">
              <a:avLst>
                <a:gd name="adj1" fmla="val -19690"/>
                <a:gd name="adj2" fmla="val 2346259"/>
                <a:gd name="adj3" fmla="val 119690"/>
              </a:avLst>
            </a:prstGeom>
            <a:noFill/>
            <a:ln w="9525" algn="ctr">
              <a:solidFill>
                <a:srgbClr val="FF0000"/>
              </a:solidFill>
              <a:round/>
              <a:headEnd/>
              <a:tailEnd type="triangle" w="med" len="med"/>
            </a:ln>
          </p:spPr>
        </p:cxnSp>
        <p:cxnSp>
          <p:nvCxnSpPr>
            <p:cNvPr id="23569" name="Straight Arrow Connector 48"/>
            <p:cNvCxnSpPr>
              <a:cxnSpLocks noChangeShapeType="1"/>
            </p:cNvCxnSpPr>
            <p:nvPr/>
          </p:nvCxnSpPr>
          <p:spPr bwMode="auto">
            <a:xfrm flipH="1">
              <a:off x="8024885" y="1787857"/>
              <a:ext cx="942130" cy="1613"/>
            </a:xfrm>
            <a:prstGeom prst="straightConnector1">
              <a:avLst/>
            </a:prstGeom>
            <a:noFill/>
            <a:ln w="9525" algn="ctr">
              <a:solidFill>
                <a:srgbClr val="FF0000"/>
              </a:solidFill>
              <a:round/>
              <a:headEnd/>
              <a:tailEnd type="triangle" w="med" len="med"/>
            </a:ln>
          </p:spPr>
        </p:cxnSp>
        <p:sp>
          <p:nvSpPr>
            <p:cNvPr id="23570" name="TextBox 49"/>
            <p:cNvSpPr txBox="1">
              <a:spLocks noChangeArrowheads="1"/>
            </p:cNvSpPr>
            <p:nvPr/>
          </p:nvSpPr>
          <p:spPr bwMode="auto">
            <a:xfrm>
              <a:off x="8011240" y="1421641"/>
              <a:ext cx="832513" cy="369332"/>
            </a:xfrm>
            <a:prstGeom prst="rect">
              <a:avLst/>
            </a:prstGeom>
            <a:noFill/>
            <a:ln w="9525">
              <a:noFill/>
              <a:miter lim="800000"/>
              <a:headEnd/>
              <a:tailEnd/>
            </a:ln>
          </p:spPr>
          <p:txBody>
            <a:bodyPr>
              <a:spAutoFit/>
            </a:bodyPr>
            <a:lstStyle/>
            <a:p>
              <a:pPr>
                <a:buFont typeface="Wingdings" pitchFamily="-96" charset="2"/>
                <a:buNone/>
              </a:pPr>
              <a:r>
                <a:rPr lang="en-US"/>
                <a:t>y_en</a:t>
              </a:r>
            </a:p>
          </p:txBody>
        </p:sp>
        <p:grpSp>
          <p:nvGrpSpPr>
            <p:cNvPr id="23571" name="Group 52"/>
            <p:cNvGrpSpPr>
              <a:grpSpLocks/>
            </p:cNvGrpSpPr>
            <p:nvPr/>
          </p:nvGrpSpPr>
          <p:grpSpPr bwMode="auto">
            <a:xfrm>
              <a:off x="4863137" y="2979746"/>
              <a:ext cx="3141053" cy="1207072"/>
              <a:chOff x="4904084" y="2884212"/>
              <a:chExt cx="3141053" cy="1207072"/>
            </a:xfrm>
          </p:grpSpPr>
          <p:sp>
            <p:nvSpPr>
              <p:cNvPr id="23574" name="TextBox 53"/>
              <p:cNvSpPr txBox="1">
                <a:spLocks noChangeArrowheads="1"/>
              </p:cNvSpPr>
              <p:nvPr/>
            </p:nvSpPr>
            <p:spPr bwMode="auto">
              <a:xfrm>
                <a:off x="5960566" y="3229188"/>
                <a:ext cx="721672" cy="369332"/>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t>&gt;10</a:t>
                </a:r>
              </a:p>
            </p:txBody>
          </p:sp>
          <p:sp>
            <p:nvSpPr>
              <p:cNvPr id="23575" name="TextBox 54"/>
              <p:cNvSpPr txBox="1">
                <a:spLocks noChangeArrowheads="1"/>
              </p:cNvSpPr>
              <p:nvPr/>
            </p:nvSpPr>
            <p:spPr bwMode="auto">
              <a:xfrm>
                <a:off x="7323465" y="3256483"/>
                <a:ext cx="721672" cy="369332"/>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t>&gt;20</a:t>
                </a:r>
              </a:p>
            </p:txBody>
          </p:sp>
          <p:cxnSp>
            <p:nvCxnSpPr>
              <p:cNvPr id="23576" name="Elbow Connector 55"/>
              <p:cNvCxnSpPr>
                <a:cxnSpLocks noChangeShapeType="1"/>
              </p:cNvCxnSpPr>
              <p:nvPr/>
            </p:nvCxnSpPr>
            <p:spPr bwMode="auto">
              <a:xfrm rot="5400000">
                <a:off x="6118074" y="3829335"/>
                <a:ext cx="435845" cy="1621"/>
              </a:xfrm>
              <a:prstGeom prst="bentConnector3">
                <a:avLst>
                  <a:gd name="adj1" fmla="val 50000"/>
                </a:avLst>
              </a:prstGeom>
              <a:noFill/>
              <a:ln w="9525" algn="ctr">
                <a:solidFill>
                  <a:srgbClr val="FF0000"/>
                </a:solidFill>
                <a:round/>
                <a:headEnd/>
                <a:tailEnd type="arrow" w="med" len="med"/>
              </a:ln>
            </p:spPr>
          </p:cxnSp>
          <p:cxnSp>
            <p:nvCxnSpPr>
              <p:cNvPr id="23577" name="Elbow Connector 56"/>
              <p:cNvCxnSpPr>
                <a:cxnSpLocks noChangeShapeType="1"/>
              </p:cNvCxnSpPr>
              <p:nvPr/>
            </p:nvCxnSpPr>
            <p:spPr bwMode="auto">
              <a:xfrm rot="5400000">
                <a:off x="7471498" y="3872551"/>
                <a:ext cx="435845" cy="1621"/>
              </a:xfrm>
              <a:prstGeom prst="bentConnector3">
                <a:avLst>
                  <a:gd name="adj1" fmla="val 50000"/>
                </a:avLst>
              </a:prstGeom>
              <a:noFill/>
              <a:ln w="9525" algn="ctr">
                <a:solidFill>
                  <a:srgbClr val="FF0000"/>
                </a:solidFill>
                <a:round/>
                <a:headEnd/>
                <a:tailEnd type="arrow" w="med" len="med"/>
              </a:ln>
            </p:spPr>
          </p:cxnSp>
          <p:sp>
            <p:nvSpPr>
              <p:cNvPr id="23578" name="TextBox 57"/>
              <p:cNvSpPr txBox="1">
                <a:spLocks noChangeArrowheads="1"/>
              </p:cNvSpPr>
              <p:nvPr/>
            </p:nvSpPr>
            <p:spPr bwMode="auto">
              <a:xfrm>
                <a:off x="5529619" y="3632580"/>
                <a:ext cx="830243" cy="369332"/>
              </a:xfrm>
              <a:prstGeom prst="rect">
                <a:avLst/>
              </a:prstGeom>
              <a:noFill/>
              <a:ln w="9525">
                <a:noFill/>
                <a:miter lim="800000"/>
                <a:headEnd/>
                <a:tailEnd/>
              </a:ln>
            </p:spPr>
            <p:txBody>
              <a:bodyPr>
                <a:spAutoFit/>
              </a:bodyPr>
              <a:lstStyle/>
              <a:p>
                <a:pPr>
                  <a:buFont typeface="Wingdings" pitchFamily="-96" charset="2"/>
                  <a:buNone/>
                </a:pPr>
                <a:r>
                  <a:rPr lang="en-US"/>
                  <a:t>x_en</a:t>
                </a:r>
              </a:p>
            </p:txBody>
          </p:sp>
          <p:sp>
            <p:nvSpPr>
              <p:cNvPr id="23579" name="TextBox 58"/>
              <p:cNvSpPr txBox="1">
                <a:spLocks noChangeArrowheads="1"/>
              </p:cNvSpPr>
              <p:nvPr/>
            </p:nvSpPr>
            <p:spPr bwMode="auto">
              <a:xfrm>
                <a:off x="6883024" y="3662150"/>
                <a:ext cx="830243" cy="369332"/>
              </a:xfrm>
              <a:prstGeom prst="rect">
                <a:avLst/>
              </a:prstGeom>
              <a:noFill/>
              <a:ln w="9525">
                <a:noFill/>
                <a:miter lim="800000"/>
                <a:headEnd/>
                <a:tailEnd/>
              </a:ln>
            </p:spPr>
            <p:txBody>
              <a:bodyPr>
                <a:spAutoFit/>
              </a:bodyPr>
              <a:lstStyle/>
              <a:p>
                <a:pPr>
                  <a:buFont typeface="Wingdings" pitchFamily="-96" charset="2"/>
                  <a:buNone/>
                </a:pPr>
                <a:r>
                  <a:rPr lang="en-US"/>
                  <a:t>y_en</a:t>
                </a:r>
              </a:p>
            </p:txBody>
          </p:sp>
          <p:sp>
            <p:nvSpPr>
              <p:cNvPr id="23580" name="Freeform 59"/>
              <p:cNvSpPr>
                <a:spLocks/>
              </p:cNvSpPr>
              <p:nvPr/>
            </p:nvSpPr>
            <p:spPr bwMode="auto">
              <a:xfrm>
                <a:off x="5186149" y="3057099"/>
                <a:ext cx="1146412" cy="177420"/>
              </a:xfrm>
              <a:custGeom>
                <a:avLst/>
                <a:gdLst>
                  <a:gd name="T0" fmla="*/ 0 w 1146412"/>
                  <a:gd name="T1" fmla="*/ 13647 h 177420"/>
                  <a:gd name="T2" fmla="*/ 1146412 w 1146412"/>
                  <a:gd name="T3" fmla="*/ 0 h 177420"/>
                  <a:gd name="T4" fmla="*/ 1146412 w 1146412"/>
                  <a:gd name="T5" fmla="*/ 177420 h 177420"/>
                  <a:gd name="T6" fmla="*/ 0 60000 65536"/>
                  <a:gd name="T7" fmla="*/ 0 60000 65536"/>
                  <a:gd name="T8" fmla="*/ 0 60000 65536"/>
                </a:gdLst>
                <a:ahLst/>
                <a:cxnLst>
                  <a:cxn ang="T6">
                    <a:pos x="T0" y="T1"/>
                  </a:cxn>
                  <a:cxn ang="T7">
                    <a:pos x="T2" y="T3"/>
                  </a:cxn>
                  <a:cxn ang="T8">
                    <a:pos x="T4" y="T5"/>
                  </a:cxn>
                </a:cxnLst>
                <a:rect l="0" t="0" r="r" b="b"/>
                <a:pathLst>
                  <a:path w="1146412" h="177420">
                    <a:moveTo>
                      <a:pt x="0" y="13647"/>
                    </a:moveTo>
                    <a:lnTo>
                      <a:pt x="1146412" y="0"/>
                    </a:lnTo>
                    <a:lnTo>
                      <a:pt x="1146412" y="177420"/>
                    </a:lnTo>
                  </a:path>
                </a:pathLst>
              </a:custGeom>
              <a:noFill/>
              <a:ln w="9525" cap="flat" cmpd="sng" algn="ctr">
                <a:solidFill>
                  <a:srgbClr val="FF0000"/>
                </a:solidFill>
                <a:prstDash val="solid"/>
                <a:round/>
                <a:headEnd type="none" w="med" len="med"/>
                <a:tailEnd type="triangle" w="med" len="med"/>
              </a:ln>
            </p:spPr>
            <p:txBody>
              <a:bodyPr/>
              <a:lstStyle/>
              <a:p>
                <a:endParaRPr lang="en-US"/>
              </a:p>
            </p:txBody>
          </p:sp>
          <p:sp>
            <p:nvSpPr>
              <p:cNvPr id="23581" name="Freeform 60"/>
              <p:cNvSpPr>
                <a:spLocks/>
              </p:cNvSpPr>
              <p:nvPr/>
            </p:nvSpPr>
            <p:spPr bwMode="auto">
              <a:xfrm>
                <a:off x="6346209" y="3070746"/>
                <a:ext cx="1326128" cy="179693"/>
              </a:xfrm>
              <a:custGeom>
                <a:avLst/>
                <a:gdLst>
                  <a:gd name="T0" fmla="*/ 0 w 1146412"/>
                  <a:gd name="T1" fmla="*/ 13822 h 177420"/>
                  <a:gd name="T2" fmla="*/ 1326128 w 1146412"/>
                  <a:gd name="T3" fmla="*/ 0 h 177420"/>
                  <a:gd name="T4" fmla="*/ 1326128 w 1146412"/>
                  <a:gd name="T5" fmla="*/ 179693 h 177420"/>
                  <a:gd name="T6" fmla="*/ 0 60000 65536"/>
                  <a:gd name="T7" fmla="*/ 0 60000 65536"/>
                  <a:gd name="T8" fmla="*/ 0 60000 65536"/>
                </a:gdLst>
                <a:ahLst/>
                <a:cxnLst>
                  <a:cxn ang="T6">
                    <a:pos x="T0" y="T1"/>
                  </a:cxn>
                  <a:cxn ang="T7">
                    <a:pos x="T2" y="T3"/>
                  </a:cxn>
                  <a:cxn ang="T8">
                    <a:pos x="T4" y="T5"/>
                  </a:cxn>
                </a:cxnLst>
                <a:rect l="0" t="0" r="r" b="b"/>
                <a:pathLst>
                  <a:path w="1146412" h="177420">
                    <a:moveTo>
                      <a:pt x="0" y="13647"/>
                    </a:moveTo>
                    <a:lnTo>
                      <a:pt x="1146412" y="0"/>
                    </a:lnTo>
                    <a:lnTo>
                      <a:pt x="1146412" y="177420"/>
                    </a:lnTo>
                  </a:path>
                </a:pathLst>
              </a:custGeom>
              <a:noFill/>
              <a:ln w="9525" cap="flat" cmpd="sng" algn="ctr">
                <a:solidFill>
                  <a:srgbClr val="FF0000"/>
                </a:solidFill>
                <a:prstDash val="solid"/>
                <a:round/>
                <a:headEnd type="none" w="med" len="med"/>
                <a:tailEnd type="triangle" w="med" len="med"/>
              </a:ln>
            </p:spPr>
            <p:txBody>
              <a:bodyPr/>
              <a:lstStyle/>
              <a:p>
                <a:endParaRPr lang="en-US"/>
              </a:p>
            </p:txBody>
          </p:sp>
          <p:sp>
            <p:nvSpPr>
              <p:cNvPr id="23582" name="TextBox 61"/>
              <p:cNvSpPr txBox="1">
                <a:spLocks noChangeArrowheads="1"/>
              </p:cNvSpPr>
              <p:nvPr/>
            </p:nvSpPr>
            <p:spPr bwMode="auto">
              <a:xfrm>
                <a:off x="4904084" y="2884212"/>
                <a:ext cx="391254" cy="369332"/>
              </a:xfrm>
              <a:prstGeom prst="rect">
                <a:avLst/>
              </a:prstGeom>
              <a:noFill/>
              <a:ln w="9525">
                <a:noFill/>
                <a:miter lim="800000"/>
                <a:headEnd/>
                <a:tailEnd/>
              </a:ln>
            </p:spPr>
            <p:txBody>
              <a:bodyPr>
                <a:spAutoFit/>
              </a:bodyPr>
              <a:lstStyle/>
              <a:p>
                <a:pPr>
                  <a:buFont typeface="Wingdings" pitchFamily="-96" charset="2"/>
                  <a:buNone/>
                </a:pPr>
                <a:r>
                  <a:rPr lang="en-US"/>
                  <a:t>z</a:t>
                </a:r>
              </a:p>
            </p:txBody>
          </p:sp>
        </p:grpSp>
        <p:cxnSp>
          <p:nvCxnSpPr>
            <p:cNvPr id="23572" name="Straight Arrow Connector 64"/>
            <p:cNvCxnSpPr>
              <a:cxnSpLocks noChangeShapeType="1"/>
              <a:stCxn id="23586" idx="2"/>
              <a:endCxn id="23567" idx="0"/>
            </p:cNvCxnSpPr>
            <p:nvPr/>
          </p:nvCxnSpPr>
          <p:spPr bwMode="auto">
            <a:xfrm rot="16200000" flipH="1">
              <a:off x="6715363" y="1468530"/>
              <a:ext cx="463140" cy="1361278"/>
            </a:xfrm>
            <a:prstGeom prst="straightConnector1">
              <a:avLst/>
            </a:prstGeom>
            <a:noFill/>
            <a:ln w="9525" algn="ctr">
              <a:solidFill>
                <a:srgbClr val="FF0000"/>
              </a:solidFill>
              <a:round/>
              <a:headEnd/>
              <a:tailEnd type="triangle" w="med" len="med"/>
            </a:ln>
          </p:spPr>
        </p:cxnSp>
        <p:cxnSp>
          <p:nvCxnSpPr>
            <p:cNvPr id="23573" name="Straight Arrow Connector 66"/>
            <p:cNvCxnSpPr>
              <a:cxnSpLocks noChangeShapeType="1"/>
              <a:endCxn id="23562" idx="0"/>
            </p:cNvCxnSpPr>
            <p:nvPr/>
          </p:nvCxnSpPr>
          <p:spPr bwMode="auto">
            <a:xfrm rot="10800000" flipV="1">
              <a:off x="6264674" y="1947166"/>
              <a:ext cx="1365171" cy="406277"/>
            </a:xfrm>
            <a:prstGeom prst="straightConnector1">
              <a:avLst/>
            </a:prstGeom>
            <a:noFill/>
            <a:ln w="9525" algn="ctr">
              <a:solidFill>
                <a:srgbClr val="FF0000"/>
              </a:solidFill>
              <a:round/>
              <a:headEnd/>
              <a:tailEnd type="triangle" w="med" len="med"/>
            </a:ln>
          </p:spPr>
        </p:cxnSp>
      </p:grpSp>
      <p:sp>
        <p:nvSpPr>
          <p:cNvPr id="38" name="Date Placeholder 37"/>
          <p:cNvSpPr>
            <a:spLocks noGrp="1"/>
          </p:cNvSpPr>
          <p:nvPr>
            <p:ph type="dt" sz="half" idx="10"/>
          </p:nvPr>
        </p:nvSpPr>
        <p:spPr/>
        <p:txBody>
          <a:bodyPr/>
          <a:lstStyle/>
          <a:p>
            <a:pPr>
              <a:defRPr/>
            </a:pPr>
            <a:r>
              <a:rPr lang="en-US" smtClean="0"/>
              <a:t>February 7, 2011</a:t>
            </a:r>
            <a:endParaRPr lang="en-US" dirty="0"/>
          </a:p>
        </p:txBody>
      </p:sp>
      <p:sp>
        <p:nvSpPr>
          <p:cNvPr id="39" name="Footer Placeholder 38"/>
          <p:cNvSpPr>
            <a:spLocks noGrp="1"/>
          </p:cNvSpPr>
          <p:nvPr>
            <p:ph type="ftr" sz="quarter" idx="12"/>
          </p:nvPr>
        </p:nvSpPr>
        <p:spPr/>
        <p:txBody>
          <a:bodyPr/>
          <a:lstStyle/>
          <a:p>
            <a:pPr>
              <a:defRPr/>
            </a:pPr>
            <a:r>
              <a:rPr lang="en-US" smtClean="0"/>
              <a:t>http://csg.csail.mit.edu/6.375</a:t>
            </a:r>
            <a:endParaRPr lang="en-US" dirty="0"/>
          </a:p>
        </p:txBody>
      </p:sp>
      <p:sp>
        <p:nvSpPr>
          <p:cNvPr id="40" name="Slide Number Placeholder 39"/>
          <p:cNvSpPr>
            <a:spLocks noGrp="1"/>
          </p:cNvSpPr>
          <p:nvPr>
            <p:ph type="sldNum" sz="quarter" idx="11"/>
          </p:nvPr>
        </p:nvSpPr>
        <p:spPr/>
        <p:txBody>
          <a:bodyPr/>
          <a:lstStyle/>
          <a:p>
            <a:pPr>
              <a:defRPr/>
            </a:pPr>
            <a:r>
              <a:rPr lang="en-US" smtClean="0"/>
              <a:t>L02-</a:t>
            </a:r>
            <a:fld id="{EC0A9AF3-268B-496B-8C8B-87FFEF969083}" type="slidenum">
              <a:rPr lang="en-US" smtClean="0"/>
              <a:pPr>
                <a:defRPr/>
              </a:pPr>
              <a:t>22</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Example 3</a:t>
            </a:r>
          </a:p>
        </p:txBody>
      </p:sp>
      <p:sp>
        <p:nvSpPr>
          <p:cNvPr id="24579" name="Content Placeholder 2" descr="Rectangle: Click to edit Master text styles&#10;Second level&#10;Third level&#10;Fourth level&#10;Fifth level"/>
          <p:cNvSpPr>
            <a:spLocks noGrp="1"/>
          </p:cNvSpPr>
          <p:nvPr>
            <p:ph idx="1"/>
          </p:nvPr>
        </p:nvSpPr>
        <p:spPr>
          <a:xfrm>
            <a:off x="838200" y="4313238"/>
            <a:ext cx="7772400" cy="1936750"/>
          </a:xfrm>
        </p:spPr>
        <p:txBody>
          <a:bodyPr/>
          <a:lstStyle/>
          <a:p>
            <a:r>
              <a:rPr lang="en-US" sz="2800" dirty="0" smtClean="0"/>
              <a:t>Can these rules be enabled together?</a:t>
            </a:r>
          </a:p>
          <a:p>
            <a:pPr lvl="1"/>
            <a:r>
              <a:rPr lang="en-US" sz="2400" dirty="0" smtClean="0">
                <a:solidFill>
                  <a:srgbClr val="FF0000"/>
                </a:solidFill>
              </a:rPr>
              <a:t>Yes</a:t>
            </a:r>
          </a:p>
          <a:p>
            <a:r>
              <a:rPr lang="en-US" sz="2800" dirty="0" smtClean="0"/>
              <a:t>Can they be executed concurrently?</a:t>
            </a:r>
          </a:p>
          <a:p>
            <a:pPr lvl="1"/>
            <a:r>
              <a:rPr lang="en-US" sz="2400" dirty="0" smtClean="0">
                <a:solidFill>
                  <a:srgbClr val="FF0000"/>
                </a:solidFill>
              </a:rPr>
              <a:t>Yes! But the effect will be as if </a:t>
            </a:r>
            <a:r>
              <a:rPr lang="en-US" sz="2400" dirty="0" err="1" smtClean="0">
                <a:solidFill>
                  <a:srgbClr val="FF0000"/>
                </a:solidFill>
              </a:rPr>
              <a:t>ra</a:t>
            </a:r>
            <a:r>
              <a:rPr lang="en-US" sz="2400" dirty="0" smtClean="0">
                <a:solidFill>
                  <a:srgbClr val="FF0000"/>
                </a:solidFill>
              </a:rPr>
              <a:t> executed before </a:t>
            </a:r>
            <a:r>
              <a:rPr lang="en-US" sz="2400" dirty="0" err="1" smtClean="0">
                <a:solidFill>
                  <a:srgbClr val="FF0000"/>
                </a:solidFill>
              </a:rPr>
              <a:t>rb</a:t>
            </a:r>
            <a:endParaRPr lang="en-US" sz="2400" dirty="0" smtClean="0">
              <a:solidFill>
                <a:srgbClr val="FF0000"/>
              </a:solidFill>
            </a:endParaRPr>
          </a:p>
        </p:txBody>
      </p:sp>
      <p:sp>
        <p:nvSpPr>
          <p:cNvPr id="24580" name="Rectangle 4" descr="Rectangle: Click to edit Master text styles&#10;Second level&#10;Third level&#10;Fourth level&#10;Fifth level"/>
          <p:cNvSpPr>
            <a:spLocks noChangeArrowheads="1"/>
          </p:cNvSpPr>
          <p:nvPr/>
        </p:nvSpPr>
        <p:spPr bwMode="auto">
          <a:xfrm>
            <a:off x="903288" y="1571625"/>
            <a:ext cx="3252787" cy="2492375"/>
          </a:xfrm>
          <a:prstGeom prst="rect">
            <a:avLst/>
          </a:prstGeom>
          <a:noFill/>
          <a:ln w="9525">
            <a:solidFill>
              <a:srgbClr val="FF0000"/>
            </a:solidFill>
            <a:miter lim="800000"/>
            <a:headEnd/>
            <a:tailEnd/>
          </a:ln>
        </p:spPr>
        <p:txBody>
          <a:bodyPr>
            <a:spAutoFit/>
          </a:bodyPr>
          <a:lstStyle/>
          <a:p>
            <a:pPr marL="342900" indent="-342900">
              <a:buClr>
                <a:schemeClr val="hlink"/>
              </a:buClr>
              <a:buSzPct val="110000"/>
              <a:buFont typeface="Wingdings" pitchFamily="-96" charset="2"/>
              <a:buNone/>
            </a:pPr>
            <a:r>
              <a:rPr lang="en-US" b="1" dirty="0">
                <a:solidFill>
                  <a:schemeClr val="tx2"/>
                </a:solidFill>
                <a:latin typeface="Courier New" pitchFamily="49" charset="0"/>
                <a:cs typeface="Courier New" pitchFamily="49" charset="0"/>
              </a:rPr>
              <a:t>rule </a:t>
            </a:r>
            <a:r>
              <a:rPr lang="en-US" b="1" dirty="0" err="1">
                <a:latin typeface="Courier New" pitchFamily="49" charset="0"/>
                <a:cs typeface="Courier New" pitchFamily="49" charset="0"/>
              </a:rPr>
              <a:t>ra</a:t>
            </a:r>
            <a:r>
              <a:rPr lang="en-US" b="1" dirty="0">
                <a:latin typeface="Courier New" pitchFamily="49" charset="0"/>
                <a:cs typeface="Courier New" pitchFamily="49" charset="0"/>
              </a:rPr>
              <a:t> (z &gt; 10); </a:t>
            </a:r>
          </a:p>
          <a:p>
            <a:pPr marL="342900" indent="-342900">
              <a:buClr>
                <a:schemeClr val="hlink"/>
              </a:buClr>
              <a:buSzPct val="110000"/>
              <a:buFont typeface="Wingdings" pitchFamily="-96" charset="2"/>
              <a:buNone/>
            </a:pPr>
            <a:r>
              <a:rPr lang="en-US" b="1" dirty="0">
                <a:latin typeface="Courier New" pitchFamily="49" charset="0"/>
                <a:cs typeface="Courier New" pitchFamily="49" charset="0"/>
              </a:rPr>
              <a:t>	x &lt;= y + z; </a:t>
            </a:r>
          </a:p>
          <a:p>
            <a:pPr marL="342900" indent="-342900">
              <a:buClr>
                <a:schemeClr val="hlink"/>
              </a:buClr>
              <a:buSzPct val="110000"/>
              <a:buFont typeface="Wingdings" pitchFamily="-96" charset="2"/>
              <a:buNone/>
            </a:pPr>
            <a:r>
              <a:rPr lang="en-US" b="1" dirty="0" err="1">
                <a:solidFill>
                  <a:schemeClr val="tx2"/>
                </a:solidFill>
                <a:latin typeface="Courier New" pitchFamily="49" charset="0"/>
                <a:cs typeface="Courier New" pitchFamily="49" charset="0"/>
              </a:rPr>
              <a:t>endrule</a:t>
            </a:r>
            <a:endParaRPr lang="en-US" b="1" dirty="0">
              <a:solidFill>
                <a:schemeClr val="tx2"/>
              </a:solidFill>
              <a:latin typeface="Courier New" pitchFamily="49" charset="0"/>
              <a:cs typeface="Courier New" pitchFamily="49" charset="0"/>
            </a:endParaRPr>
          </a:p>
          <a:p>
            <a:pPr marL="342900" indent="-342900">
              <a:buClr>
                <a:schemeClr val="hlink"/>
              </a:buClr>
              <a:buSzPct val="110000"/>
              <a:buFont typeface="Wingdings" pitchFamily="-96" charset="2"/>
              <a:buNone/>
            </a:pPr>
            <a:endParaRPr lang="en-US" b="1" dirty="0">
              <a:solidFill>
                <a:schemeClr val="tx2"/>
              </a:solidFill>
              <a:latin typeface="Courier New" pitchFamily="49" charset="0"/>
              <a:cs typeface="Courier New" pitchFamily="49" charset="0"/>
            </a:endParaRPr>
          </a:p>
          <a:p>
            <a:pPr marL="342900" indent="-342900">
              <a:buClr>
                <a:schemeClr val="hlink"/>
              </a:buClr>
              <a:buSzPct val="110000"/>
              <a:buFont typeface="Wingdings" pitchFamily="-96" charset="2"/>
              <a:buNone/>
            </a:pPr>
            <a:r>
              <a:rPr lang="en-US" b="1" dirty="0">
                <a:solidFill>
                  <a:schemeClr val="tx2"/>
                </a:solidFill>
                <a:latin typeface="Courier New" pitchFamily="49" charset="0"/>
                <a:cs typeface="Courier New" pitchFamily="49" charset="0"/>
              </a:rPr>
              <a:t>rule </a:t>
            </a:r>
            <a:r>
              <a:rPr lang="en-US" b="1" dirty="0" err="1">
                <a:latin typeface="Courier New" pitchFamily="49" charset="0"/>
                <a:cs typeface="Courier New" pitchFamily="49" charset="0"/>
              </a:rPr>
              <a:t>rb</a:t>
            </a:r>
            <a:r>
              <a:rPr lang="en-US" b="1" dirty="0">
                <a:latin typeface="Courier New" pitchFamily="49" charset="0"/>
                <a:cs typeface="Courier New" pitchFamily="49" charset="0"/>
              </a:rPr>
              <a:t> (z &gt; 20); </a:t>
            </a:r>
          </a:p>
          <a:p>
            <a:pPr marL="342900" indent="-342900">
              <a:buClr>
                <a:schemeClr val="hlink"/>
              </a:buClr>
              <a:buSzPct val="110000"/>
              <a:buFont typeface="Wingdings" pitchFamily="-96" charset="2"/>
              <a:buNone/>
            </a:pPr>
            <a:r>
              <a:rPr lang="en-US" b="1" dirty="0">
                <a:latin typeface="Courier New" pitchFamily="49" charset="0"/>
                <a:cs typeface="Courier New" pitchFamily="49" charset="0"/>
              </a:rPr>
              <a:t>	y &lt;= y + </a:t>
            </a:r>
            <a:r>
              <a:rPr lang="en-US" b="1" dirty="0" smtClean="0">
                <a:latin typeface="Courier New" pitchFamily="49" charset="0"/>
                <a:cs typeface="Courier New" pitchFamily="49" charset="0"/>
              </a:rPr>
              <a:t>z;</a:t>
            </a:r>
            <a:r>
              <a:rPr lang="en-US" b="1" dirty="0" smtClean="0">
                <a:solidFill>
                  <a:schemeClr val="tx2"/>
                </a:solidFill>
                <a:latin typeface="Courier New" pitchFamily="49" charset="0"/>
                <a:cs typeface="Courier New" pitchFamily="49" charset="0"/>
              </a:rPr>
              <a:t> </a:t>
            </a:r>
            <a:endParaRPr lang="en-US" b="1" dirty="0">
              <a:solidFill>
                <a:schemeClr val="tx2"/>
              </a:solidFill>
              <a:latin typeface="Courier New" pitchFamily="49" charset="0"/>
              <a:cs typeface="Courier New" pitchFamily="49" charset="0"/>
            </a:endParaRPr>
          </a:p>
          <a:p>
            <a:pPr marL="342900" indent="-342900">
              <a:buClr>
                <a:schemeClr val="hlink"/>
              </a:buClr>
              <a:buSzPct val="110000"/>
              <a:buFont typeface="Wingdings" pitchFamily="-96" charset="2"/>
              <a:buNone/>
            </a:pPr>
            <a:r>
              <a:rPr lang="en-US" b="1" dirty="0" err="1">
                <a:solidFill>
                  <a:schemeClr val="tx2"/>
                </a:solidFill>
                <a:latin typeface="Courier New" pitchFamily="49" charset="0"/>
                <a:cs typeface="Courier New" pitchFamily="49" charset="0"/>
              </a:rPr>
              <a:t>endrule</a:t>
            </a:r>
            <a:endParaRPr lang="en-US" b="1" dirty="0">
              <a:solidFill>
                <a:schemeClr val="tx2"/>
              </a:solidFill>
              <a:latin typeface="Courier New" pitchFamily="49" charset="0"/>
              <a:cs typeface="Courier New" pitchFamily="49" charset="0"/>
            </a:endParaRPr>
          </a:p>
        </p:txBody>
      </p:sp>
      <p:sp>
        <p:nvSpPr>
          <p:cNvPr id="11" name="Date Placeholder 10"/>
          <p:cNvSpPr>
            <a:spLocks noGrp="1"/>
          </p:cNvSpPr>
          <p:nvPr>
            <p:ph type="dt" sz="half" idx="10"/>
          </p:nvPr>
        </p:nvSpPr>
        <p:spPr/>
        <p:txBody>
          <a:bodyPr/>
          <a:lstStyle/>
          <a:p>
            <a:pPr>
              <a:defRPr/>
            </a:pPr>
            <a:r>
              <a:rPr lang="en-US" smtClean="0"/>
              <a:t>February 7, 2011</a:t>
            </a:r>
            <a:endParaRPr lang="en-US" dirty="0"/>
          </a:p>
        </p:txBody>
      </p:sp>
      <p:sp>
        <p:nvSpPr>
          <p:cNvPr id="12" name="Footer Placeholder 11"/>
          <p:cNvSpPr>
            <a:spLocks noGrp="1"/>
          </p:cNvSpPr>
          <p:nvPr>
            <p:ph type="ftr" sz="quarter" idx="12"/>
          </p:nvPr>
        </p:nvSpPr>
        <p:spPr/>
        <p:txBody>
          <a:bodyPr/>
          <a:lstStyle/>
          <a:p>
            <a:pPr>
              <a:defRPr/>
            </a:pPr>
            <a:r>
              <a:rPr lang="en-US" smtClean="0"/>
              <a:t>http://csg.csail.mit.edu/6.375</a:t>
            </a:r>
            <a:endParaRPr lang="en-US" dirty="0"/>
          </a:p>
        </p:txBody>
      </p:sp>
      <p:sp>
        <p:nvSpPr>
          <p:cNvPr id="13" name="Slide Number Placeholder 12"/>
          <p:cNvSpPr>
            <a:spLocks noGrp="1"/>
          </p:cNvSpPr>
          <p:nvPr>
            <p:ph type="sldNum" sz="quarter" idx="11"/>
          </p:nvPr>
        </p:nvSpPr>
        <p:spPr/>
        <p:txBody>
          <a:bodyPr/>
          <a:lstStyle/>
          <a:p>
            <a:pPr>
              <a:defRPr/>
            </a:pPr>
            <a:r>
              <a:rPr lang="en-US" smtClean="0"/>
              <a:t>L02-</a:t>
            </a:r>
            <a:fld id="{EC0A9AF3-268B-496B-8C8B-87FFEF969083}" type="slidenum">
              <a:rPr lang="en-US" smtClean="0"/>
              <a:pPr>
                <a:defRPr/>
              </a:pPr>
              <a:t>23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22300" y="188913"/>
            <a:ext cx="7942263" cy="1296987"/>
          </a:xfrm>
        </p:spPr>
        <p:txBody>
          <a:bodyPr/>
          <a:lstStyle/>
          <a:p>
            <a:pPr defTabSz="457200" eaLnBrk="1" hangingPunct="1"/>
            <a:r>
              <a:rPr lang="en-US" sz="4000" smtClean="0"/>
              <a:t>Rule:  As a State Transformer</a:t>
            </a:r>
          </a:p>
        </p:txBody>
      </p:sp>
      <p:sp>
        <p:nvSpPr>
          <p:cNvPr id="1655811" name="Rectangle 3" descr="Rectangle: Click to edit Master text styles&#10;Second level&#10;Third level&#10;Fourth level&#10;Fifth level"/>
          <p:cNvSpPr>
            <a:spLocks noGrp="1" noChangeArrowheads="1"/>
          </p:cNvSpPr>
          <p:nvPr>
            <p:ph type="body" idx="1"/>
          </p:nvPr>
        </p:nvSpPr>
        <p:spPr>
          <a:xfrm>
            <a:off x="1082675" y="1779588"/>
            <a:ext cx="7296150" cy="4505325"/>
          </a:xfrm>
        </p:spPr>
        <p:txBody>
          <a:bodyPr/>
          <a:lstStyle/>
          <a:p>
            <a:pPr marL="0" indent="0" eaLnBrk="1" hangingPunct="1">
              <a:lnSpc>
                <a:spcPct val="80000"/>
              </a:lnSpc>
              <a:buFont typeface="Wingdings" pitchFamily="-96" charset="2"/>
              <a:buNone/>
            </a:pPr>
            <a:r>
              <a:rPr lang="en-US" sz="2400" smtClean="0"/>
              <a:t>A rule may be decomposed into two parts </a:t>
            </a:r>
            <a:r>
              <a:rPr lang="en-US" sz="2400" smtClean="0">
                <a:latin typeface="Symbol" pitchFamily="-96" charset="2"/>
              </a:rPr>
              <a:t>p</a:t>
            </a:r>
            <a:r>
              <a:rPr lang="en-US" sz="2400" smtClean="0"/>
              <a:t>(s) and </a:t>
            </a:r>
            <a:r>
              <a:rPr lang="en-US" sz="2400" smtClean="0">
                <a:latin typeface="Symbol" pitchFamily="-96" charset="2"/>
              </a:rPr>
              <a:t>d</a:t>
            </a:r>
            <a:r>
              <a:rPr lang="en-US" sz="2400" smtClean="0"/>
              <a:t>(s) such that</a:t>
            </a:r>
          </a:p>
          <a:p>
            <a:pPr marL="0" indent="0" eaLnBrk="1" hangingPunct="1">
              <a:lnSpc>
                <a:spcPct val="80000"/>
              </a:lnSpc>
              <a:buFont typeface="Wingdings" pitchFamily="-96" charset="2"/>
              <a:buNone/>
            </a:pPr>
            <a:endParaRPr lang="en-US" sz="2400" smtClean="0"/>
          </a:p>
          <a:p>
            <a:pPr marL="0" indent="0" eaLnBrk="1" hangingPunct="1">
              <a:lnSpc>
                <a:spcPct val="80000"/>
              </a:lnSpc>
              <a:buFont typeface="Wingdings" pitchFamily="-96" charset="2"/>
              <a:buNone/>
            </a:pPr>
            <a:r>
              <a:rPr lang="en-US" sz="2400" smtClean="0"/>
              <a:t>	</a:t>
            </a:r>
            <a:r>
              <a:rPr lang="en-US" sz="2400" i="1" smtClean="0"/>
              <a:t>s</a:t>
            </a:r>
            <a:r>
              <a:rPr lang="en-US" sz="2400" i="1" baseline="-25000" smtClean="0"/>
              <a:t>next</a:t>
            </a:r>
            <a:r>
              <a:rPr lang="en-US" sz="2400" smtClean="0"/>
              <a:t> = </a:t>
            </a:r>
            <a:r>
              <a:rPr lang="en-US" sz="2400" i="1" smtClean="0"/>
              <a:t> if </a:t>
            </a:r>
            <a:r>
              <a:rPr lang="en-US" sz="2400" smtClean="0">
                <a:latin typeface="Symbol" pitchFamily="-96" charset="2"/>
              </a:rPr>
              <a:t>p</a:t>
            </a:r>
            <a:r>
              <a:rPr lang="en-US" sz="2400" smtClean="0"/>
              <a:t>(</a:t>
            </a:r>
            <a:r>
              <a:rPr lang="en-US" sz="2400" i="1" smtClean="0"/>
              <a:t>s</a:t>
            </a:r>
            <a:r>
              <a:rPr lang="en-US" sz="2400" smtClean="0"/>
              <a:t>)</a:t>
            </a:r>
            <a:r>
              <a:rPr lang="en-US" sz="2400" i="1" smtClean="0"/>
              <a:t> then </a:t>
            </a:r>
            <a:r>
              <a:rPr lang="en-US" sz="2400" smtClean="0">
                <a:latin typeface="Symbol" pitchFamily="-96" charset="2"/>
              </a:rPr>
              <a:t>d</a:t>
            </a:r>
            <a:r>
              <a:rPr lang="en-US" sz="2400" smtClean="0"/>
              <a:t>(</a:t>
            </a:r>
            <a:r>
              <a:rPr lang="en-US" sz="2400" i="1" smtClean="0"/>
              <a:t>s</a:t>
            </a:r>
            <a:r>
              <a:rPr lang="en-US" sz="2400" smtClean="0"/>
              <a:t>) </a:t>
            </a:r>
            <a:r>
              <a:rPr lang="en-US" sz="2400" i="1" baseline="-25000" smtClean="0"/>
              <a:t> </a:t>
            </a:r>
            <a:r>
              <a:rPr lang="en-US" sz="2400" i="1" smtClean="0"/>
              <a:t>else</a:t>
            </a:r>
            <a:r>
              <a:rPr lang="en-US" sz="2400" smtClean="0"/>
              <a:t>  </a:t>
            </a:r>
            <a:r>
              <a:rPr lang="en-US" sz="2400" i="1" smtClean="0"/>
              <a:t>s</a:t>
            </a:r>
          </a:p>
          <a:p>
            <a:pPr marL="0" indent="0" eaLnBrk="1" hangingPunct="1">
              <a:lnSpc>
                <a:spcPct val="80000"/>
              </a:lnSpc>
              <a:buFont typeface="Wingdings" pitchFamily="-96" charset="2"/>
              <a:buNone/>
            </a:pPr>
            <a:endParaRPr lang="en-US" sz="2400" i="1" smtClean="0"/>
          </a:p>
          <a:p>
            <a:pPr marL="0" indent="0" eaLnBrk="1" hangingPunct="1">
              <a:lnSpc>
                <a:spcPct val="80000"/>
              </a:lnSpc>
              <a:buFont typeface="Wingdings" pitchFamily="-96" charset="2"/>
              <a:buNone/>
            </a:pPr>
            <a:r>
              <a:rPr lang="en-US" sz="2400" smtClean="0">
                <a:latin typeface="Symbol" pitchFamily="-96" charset="2"/>
              </a:rPr>
              <a:t>p</a:t>
            </a:r>
            <a:r>
              <a:rPr lang="en-US" sz="2400" smtClean="0"/>
              <a:t>(</a:t>
            </a:r>
            <a:r>
              <a:rPr lang="en-US" sz="2400" i="1" smtClean="0"/>
              <a:t>s</a:t>
            </a:r>
            <a:r>
              <a:rPr lang="en-US" sz="2400" smtClean="0"/>
              <a:t>)</a:t>
            </a:r>
            <a:r>
              <a:rPr lang="en-US" sz="2400" i="1" smtClean="0"/>
              <a:t> </a:t>
            </a:r>
            <a:r>
              <a:rPr lang="en-US" sz="2400" smtClean="0"/>
              <a:t>is the condition (predicate) of the rule, a.k.a. the “CAN_FIRE” signal of the rule. </a:t>
            </a:r>
            <a:r>
              <a:rPr lang="en-US" sz="2400" smtClean="0">
                <a:latin typeface="Symbol" pitchFamily="-96" charset="2"/>
              </a:rPr>
              <a:t>p </a:t>
            </a:r>
            <a:r>
              <a:rPr lang="en-US" sz="2400" smtClean="0"/>
              <a:t>is a conjunction of explicit and implicit conditions</a:t>
            </a:r>
          </a:p>
          <a:p>
            <a:pPr marL="0" indent="0" eaLnBrk="1" hangingPunct="1">
              <a:lnSpc>
                <a:spcPct val="80000"/>
              </a:lnSpc>
              <a:buFont typeface="Wingdings" pitchFamily="-96" charset="2"/>
              <a:buNone/>
            </a:pPr>
            <a:endParaRPr lang="en-US" sz="2400" smtClean="0"/>
          </a:p>
          <a:p>
            <a:pPr marL="0" indent="0" eaLnBrk="1" hangingPunct="1">
              <a:lnSpc>
                <a:spcPct val="80000"/>
              </a:lnSpc>
              <a:buFont typeface="Wingdings" pitchFamily="-96" charset="2"/>
              <a:buNone/>
            </a:pPr>
            <a:r>
              <a:rPr lang="en-US" sz="2400" smtClean="0">
                <a:latin typeface="Symbol" pitchFamily="-96" charset="2"/>
              </a:rPr>
              <a:t>d</a:t>
            </a:r>
            <a:r>
              <a:rPr lang="en-US" sz="2400" smtClean="0"/>
              <a:t>(</a:t>
            </a:r>
            <a:r>
              <a:rPr lang="en-US" sz="2400" i="1" smtClean="0"/>
              <a:t>s</a:t>
            </a:r>
            <a:r>
              <a:rPr lang="en-US" sz="2400" smtClean="0"/>
              <a:t>) is the “state transformation” function, i.e., computes the next-state values from the current state values</a:t>
            </a:r>
          </a:p>
        </p:txBody>
      </p:sp>
      <p:sp>
        <p:nvSpPr>
          <p:cNvPr id="10" name="Date Placeholder 9"/>
          <p:cNvSpPr>
            <a:spLocks noGrp="1"/>
          </p:cNvSpPr>
          <p:nvPr>
            <p:ph type="dt" sz="half" idx="10"/>
          </p:nvPr>
        </p:nvSpPr>
        <p:spPr/>
        <p:txBody>
          <a:bodyPr/>
          <a:lstStyle/>
          <a:p>
            <a:pPr>
              <a:defRPr/>
            </a:pPr>
            <a:r>
              <a:rPr lang="en-US" smtClean="0"/>
              <a:t>February 7, 2011</a:t>
            </a:r>
            <a:endParaRPr lang="en-US" dirty="0"/>
          </a:p>
        </p:txBody>
      </p:sp>
      <p:sp>
        <p:nvSpPr>
          <p:cNvPr id="11" name="Footer Placeholder 10"/>
          <p:cNvSpPr>
            <a:spLocks noGrp="1"/>
          </p:cNvSpPr>
          <p:nvPr>
            <p:ph type="ftr" sz="quarter" idx="12"/>
          </p:nvPr>
        </p:nvSpPr>
        <p:spPr/>
        <p:txBody>
          <a:bodyPr/>
          <a:lstStyle/>
          <a:p>
            <a:pPr>
              <a:defRPr/>
            </a:pPr>
            <a:r>
              <a:rPr lang="en-US" smtClean="0"/>
              <a:t>http://csg.csail.mit.edu/6.375</a:t>
            </a:r>
            <a:endParaRPr lang="en-US" dirty="0"/>
          </a:p>
        </p:txBody>
      </p:sp>
      <p:sp>
        <p:nvSpPr>
          <p:cNvPr id="12" name="Slide Number Placeholder 11"/>
          <p:cNvSpPr>
            <a:spLocks noGrp="1"/>
          </p:cNvSpPr>
          <p:nvPr>
            <p:ph type="sldNum" sz="quarter" idx="11"/>
          </p:nvPr>
        </p:nvSpPr>
        <p:spPr/>
        <p:txBody>
          <a:bodyPr/>
          <a:lstStyle/>
          <a:p>
            <a:pPr>
              <a:defRPr/>
            </a:pPr>
            <a:r>
              <a:rPr lang="en-US" smtClean="0"/>
              <a:t>L02-</a:t>
            </a:r>
            <a:fld id="{EC0A9AF3-268B-496B-8C8B-87FFEF969083}" type="slidenum">
              <a:rPr lang="en-US" smtClean="0"/>
              <a:pPr>
                <a:defRPr/>
              </a:pPr>
              <a:t>24</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6558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55811">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55811">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558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581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Compiling a Rule</a:t>
            </a:r>
          </a:p>
        </p:txBody>
      </p:sp>
      <p:sp>
        <p:nvSpPr>
          <p:cNvPr id="27652" name="Rectangle 3"/>
          <p:cNvSpPr>
            <a:spLocks noChangeAspect="1" noChangeArrowheads="1"/>
          </p:cNvSpPr>
          <p:nvPr/>
        </p:nvSpPr>
        <p:spPr bwMode="auto">
          <a:xfrm>
            <a:off x="1143000" y="3505200"/>
            <a:ext cx="457200" cy="455613"/>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solidFill>
                  <a:srgbClr val="56127A"/>
                </a:solidFill>
              </a:rPr>
              <a:t>f</a:t>
            </a:r>
          </a:p>
        </p:txBody>
      </p:sp>
      <p:sp>
        <p:nvSpPr>
          <p:cNvPr id="27653" name="Rectangle 4"/>
          <p:cNvSpPr>
            <a:spLocks noChangeAspect="1" noChangeArrowheads="1"/>
          </p:cNvSpPr>
          <p:nvPr/>
        </p:nvSpPr>
        <p:spPr bwMode="auto">
          <a:xfrm>
            <a:off x="1143000" y="3960813"/>
            <a:ext cx="457200" cy="458787"/>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solidFill>
                  <a:srgbClr val="56127A"/>
                </a:solidFill>
              </a:rPr>
              <a:t>x</a:t>
            </a:r>
          </a:p>
        </p:txBody>
      </p:sp>
      <p:sp>
        <p:nvSpPr>
          <p:cNvPr id="27654" name="Rectangle 5"/>
          <p:cNvSpPr>
            <a:spLocks noChangeAspect="1" noChangeArrowheads="1"/>
          </p:cNvSpPr>
          <p:nvPr/>
        </p:nvSpPr>
        <p:spPr bwMode="auto">
          <a:xfrm>
            <a:off x="1143000" y="4419600"/>
            <a:ext cx="457200" cy="457200"/>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a:solidFill>
                <a:srgbClr val="56127A"/>
              </a:solidFill>
            </a:endParaRPr>
          </a:p>
        </p:txBody>
      </p:sp>
      <p:sp>
        <p:nvSpPr>
          <p:cNvPr id="27655" name="Rectangle 6"/>
          <p:cNvSpPr>
            <a:spLocks noChangeAspect="1" noChangeArrowheads="1"/>
          </p:cNvSpPr>
          <p:nvPr/>
        </p:nvSpPr>
        <p:spPr bwMode="auto">
          <a:xfrm>
            <a:off x="319088" y="4776788"/>
            <a:ext cx="457200" cy="342900"/>
          </a:xfrm>
          <a:prstGeom prst="rect">
            <a:avLst/>
          </a:prstGeom>
          <a:noFill/>
          <a:ln w="19050">
            <a:noFill/>
            <a:miter lim="800000"/>
            <a:headEnd/>
            <a:tailEnd/>
          </a:ln>
        </p:spPr>
        <p:txBody>
          <a:bodyPr wrap="none" anchor="ctr"/>
          <a:lstStyle/>
          <a:p>
            <a:pPr algn="ctr" eaLnBrk="0" hangingPunct="0">
              <a:lnSpc>
                <a:spcPct val="100000"/>
              </a:lnSpc>
              <a:spcBef>
                <a:spcPct val="0"/>
              </a:spcBef>
              <a:buClrTx/>
              <a:buSzTx/>
              <a:buFontTx/>
              <a:buNone/>
            </a:pPr>
            <a:r>
              <a:rPr lang="en-US" sz="2400" i="1"/>
              <a:t>current</a:t>
            </a:r>
          </a:p>
          <a:p>
            <a:pPr algn="ctr" eaLnBrk="0" hangingPunct="0">
              <a:lnSpc>
                <a:spcPct val="100000"/>
              </a:lnSpc>
              <a:spcBef>
                <a:spcPct val="0"/>
              </a:spcBef>
              <a:buClrTx/>
              <a:buSzTx/>
              <a:buFontTx/>
              <a:buNone/>
            </a:pPr>
            <a:r>
              <a:rPr lang="en-US" sz="2400" i="1"/>
              <a:t>state</a:t>
            </a:r>
          </a:p>
        </p:txBody>
      </p:sp>
      <p:sp>
        <p:nvSpPr>
          <p:cNvPr id="27656" name="Rectangle 7"/>
          <p:cNvSpPr>
            <a:spLocks noChangeAspect="1" noChangeArrowheads="1"/>
          </p:cNvSpPr>
          <p:nvPr/>
        </p:nvSpPr>
        <p:spPr bwMode="auto">
          <a:xfrm>
            <a:off x="8243888" y="4776788"/>
            <a:ext cx="457200" cy="342900"/>
          </a:xfrm>
          <a:prstGeom prst="rect">
            <a:avLst/>
          </a:prstGeom>
          <a:noFill/>
          <a:ln w="19050">
            <a:noFill/>
            <a:miter lim="800000"/>
            <a:headEnd/>
            <a:tailEnd/>
          </a:ln>
        </p:spPr>
        <p:txBody>
          <a:bodyPr wrap="none" anchor="ctr"/>
          <a:lstStyle/>
          <a:p>
            <a:pPr algn="ctr" eaLnBrk="0" hangingPunct="0">
              <a:lnSpc>
                <a:spcPct val="100000"/>
              </a:lnSpc>
              <a:spcBef>
                <a:spcPct val="0"/>
              </a:spcBef>
              <a:buClrTx/>
              <a:buSzTx/>
              <a:buFontTx/>
              <a:buNone/>
            </a:pPr>
            <a:r>
              <a:rPr lang="en-US" sz="2400" i="1"/>
              <a:t>next</a:t>
            </a:r>
          </a:p>
          <a:p>
            <a:pPr algn="ctr" eaLnBrk="0" hangingPunct="0">
              <a:lnSpc>
                <a:spcPct val="100000"/>
              </a:lnSpc>
              <a:spcBef>
                <a:spcPct val="0"/>
              </a:spcBef>
              <a:buClrTx/>
              <a:buSzTx/>
              <a:buFontTx/>
              <a:buNone/>
            </a:pPr>
            <a:r>
              <a:rPr lang="en-US" sz="2400" i="1"/>
              <a:t>state </a:t>
            </a:r>
          </a:p>
          <a:p>
            <a:pPr algn="ctr" eaLnBrk="0" hangingPunct="0">
              <a:lnSpc>
                <a:spcPct val="100000"/>
              </a:lnSpc>
              <a:spcBef>
                <a:spcPct val="0"/>
              </a:spcBef>
              <a:buClrTx/>
              <a:buSzTx/>
              <a:buFontTx/>
              <a:buNone/>
            </a:pPr>
            <a:r>
              <a:rPr lang="en-US" sz="2400" i="1"/>
              <a:t>values</a:t>
            </a:r>
          </a:p>
        </p:txBody>
      </p:sp>
      <p:sp>
        <p:nvSpPr>
          <p:cNvPr id="27657" name="Freeform 8"/>
          <p:cNvSpPr>
            <a:spLocks noChangeAspect="1"/>
          </p:cNvSpPr>
          <p:nvPr/>
        </p:nvSpPr>
        <p:spPr bwMode="auto">
          <a:xfrm>
            <a:off x="7048500" y="3313113"/>
            <a:ext cx="239713" cy="3178175"/>
          </a:xfrm>
          <a:custGeom>
            <a:avLst/>
            <a:gdLst>
              <a:gd name="T0" fmla="*/ 2147483647 w 101"/>
              <a:gd name="T1" fmla="*/ 0 h 1334"/>
              <a:gd name="T2" fmla="*/ 2147483647 w 101"/>
              <a:gd name="T3" fmla="*/ 2147483647 h 1334"/>
              <a:gd name="T4" fmla="*/ 2147483647 w 101"/>
              <a:gd name="T5" fmla="*/ 2147483647 h 1334"/>
              <a:gd name="T6" fmla="*/ 0 w 101"/>
              <a:gd name="T7" fmla="*/ 2147483647 h 1334"/>
              <a:gd name="T8" fmla="*/ 2147483647 w 101"/>
              <a:gd name="T9" fmla="*/ 2147483647 h 1334"/>
              <a:gd name="T10" fmla="*/ 2147483647 w 101"/>
              <a:gd name="T11" fmla="*/ 2147483647 h 1334"/>
              <a:gd name="T12" fmla="*/ 2147483647 w 101"/>
              <a:gd name="T13" fmla="*/ 2147483647 h 1334"/>
              <a:gd name="T14" fmla="*/ 0 60000 65536"/>
              <a:gd name="T15" fmla="*/ 0 60000 65536"/>
              <a:gd name="T16" fmla="*/ 0 60000 65536"/>
              <a:gd name="T17" fmla="*/ 0 60000 65536"/>
              <a:gd name="T18" fmla="*/ 0 60000 65536"/>
              <a:gd name="T19" fmla="*/ 0 60000 65536"/>
              <a:gd name="T20" fmla="*/ 0 60000 65536"/>
              <a:gd name="T21" fmla="*/ 0 w 101"/>
              <a:gd name="T22" fmla="*/ 0 h 1334"/>
              <a:gd name="T23" fmla="*/ 101 w 101"/>
              <a:gd name="T24" fmla="*/ 1334 h 13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1" h="1334">
                <a:moveTo>
                  <a:pt x="96" y="0"/>
                </a:moveTo>
                <a:lnTo>
                  <a:pt x="48" y="48"/>
                </a:lnTo>
                <a:lnTo>
                  <a:pt x="48" y="624"/>
                </a:lnTo>
                <a:lnTo>
                  <a:pt x="0" y="672"/>
                </a:lnTo>
                <a:lnTo>
                  <a:pt x="48" y="720"/>
                </a:lnTo>
                <a:lnTo>
                  <a:pt x="48" y="1296"/>
                </a:lnTo>
                <a:lnTo>
                  <a:pt x="101" y="1334"/>
                </a:lnTo>
              </a:path>
            </a:pathLst>
          </a:custGeom>
          <a:noFill/>
          <a:ln w="19050" cmpd="sng">
            <a:solidFill>
              <a:schemeClr val="tx1"/>
            </a:solidFill>
            <a:round/>
            <a:headEnd/>
            <a:tailEnd/>
          </a:ln>
        </p:spPr>
        <p:txBody>
          <a:bodyPr wrap="none" anchor="ctr"/>
          <a:lstStyle/>
          <a:p>
            <a:endParaRPr lang="en-US"/>
          </a:p>
        </p:txBody>
      </p:sp>
      <p:sp>
        <p:nvSpPr>
          <p:cNvPr id="27658" name="Freeform 9"/>
          <p:cNvSpPr>
            <a:spLocks noChangeAspect="1"/>
          </p:cNvSpPr>
          <p:nvPr/>
        </p:nvSpPr>
        <p:spPr bwMode="auto">
          <a:xfrm flipH="1">
            <a:off x="1749425" y="3313113"/>
            <a:ext cx="241300" cy="3178175"/>
          </a:xfrm>
          <a:custGeom>
            <a:avLst/>
            <a:gdLst>
              <a:gd name="T0" fmla="*/ 2147483647 w 101"/>
              <a:gd name="T1" fmla="*/ 0 h 1334"/>
              <a:gd name="T2" fmla="*/ 2147483647 w 101"/>
              <a:gd name="T3" fmla="*/ 2147483647 h 1334"/>
              <a:gd name="T4" fmla="*/ 2147483647 w 101"/>
              <a:gd name="T5" fmla="*/ 2147483647 h 1334"/>
              <a:gd name="T6" fmla="*/ 0 w 101"/>
              <a:gd name="T7" fmla="*/ 2147483647 h 1334"/>
              <a:gd name="T8" fmla="*/ 2147483647 w 101"/>
              <a:gd name="T9" fmla="*/ 2147483647 h 1334"/>
              <a:gd name="T10" fmla="*/ 2147483647 w 101"/>
              <a:gd name="T11" fmla="*/ 2147483647 h 1334"/>
              <a:gd name="T12" fmla="*/ 2147483647 w 101"/>
              <a:gd name="T13" fmla="*/ 2147483647 h 1334"/>
              <a:gd name="T14" fmla="*/ 0 60000 65536"/>
              <a:gd name="T15" fmla="*/ 0 60000 65536"/>
              <a:gd name="T16" fmla="*/ 0 60000 65536"/>
              <a:gd name="T17" fmla="*/ 0 60000 65536"/>
              <a:gd name="T18" fmla="*/ 0 60000 65536"/>
              <a:gd name="T19" fmla="*/ 0 60000 65536"/>
              <a:gd name="T20" fmla="*/ 0 60000 65536"/>
              <a:gd name="T21" fmla="*/ 0 w 101"/>
              <a:gd name="T22" fmla="*/ 0 h 1334"/>
              <a:gd name="T23" fmla="*/ 101 w 101"/>
              <a:gd name="T24" fmla="*/ 1334 h 13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1" h="1334">
                <a:moveTo>
                  <a:pt x="96" y="0"/>
                </a:moveTo>
                <a:lnTo>
                  <a:pt x="48" y="48"/>
                </a:lnTo>
                <a:lnTo>
                  <a:pt x="48" y="624"/>
                </a:lnTo>
                <a:lnTo>
                  <a:pt x="0" y="672"/>
                </a:lnTo>
                <a:lnTo>
                  <a:pt x="48" y="720"/>
                </a:lnTo>
                <a:lnTo>
                  <a:pt x="48" y="1296"/>
                </a:lnTo>
                <a:lnTo>
                  <a:pt x="101" y="1334"/>
                </a:lnTo>
              </a:path>
            </a:pathLst>
          </a:custGeom>
          <a:noFill/>
          <a:ln w="19050" cmpd="sng">
            <a:solidFill>
              <a:schemeClr val="tx1"/>
            </a:solidFill>
            <a:round/>
            <a:headEnd/>
            <a:tailEnd/>
          </a:ln>
        </p:spPr>
        <p:txBody>
          <a:bodyPr wrap="none" anchor="ctr"/>
          <a:lstStyle/>
          <a:p>
            <a:endParaRPr lang="en-US"/>
          </a:p>
        </p:txBody>
      </p:sp>
      <p:sp>
        <p:nvSpPr>
          <p:cNvPr id="27659" name="Rectangle 10"/>
          <p:cNvSpPr>
            <a:spLocks noChangeAspect="1" noChangeArrowheads="1"/>
          </p:cNvSpPr>
          <p:nvPr/>
        </p:nvSpPr>
        <p:spPr bwMode="auto">
          <a:xfrm>
            <a:off x="3757613" y="4341813"/>
            <a:ext cx="1485900" cy="1144587"/>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400">
                <a:latin typeface="Symbol" pitchFamily="-96" charset="2"/>
              </a:rPr>
              <a:t>d</a:t>
            </a:r>
          </a:p>
        </p:txBody>
      </p:sp>
      <p:cxnSp>
        <p:nvCxnSpPr>
          <p:cNvPr id="27660" name="AutoShape 11"/>
          <p:cNvCxnSpPr>
            <a:cxnSpLocks noChangeAspect="1" noChangeShapeType="1"/>
            <a:stCxn id="27659" idx="3"/>
            <a:endCxn id="27657" idx="3"/>
          </p:cNvCxnSpPr>
          <p:nvPr/>
        </p:nvCxnSpPr>
        <p:spPr bwMode="auto">
          <a:xfrm>
            <a:off x="5253038" y="4914900"/>
            <a:ext cx="1785937" cy="0"/>
          </a:xfrm>
          <a:prstGeom prst="straightConnector1">
            <a:avLst/>
          </a:prstGeom>
          <a:noFill/>
          <a:ln w="19050">
            <a:solidFill>
              <a:schemeClr val="tx1"/>
            </a:solidFill>
            <a:round/>
            <a:headEnd/>
            <a:tailEnd type="triangle" w="med" len="med"/>
          </a:ln>
        </p:spPr>
      </p:cxnSp>
      <p:sp>
        <p:nvSpPr>
          <p:cNvPr id="27661" name="Rectangle 12"/>
          <p:cNvSpPr>
            <a:spLocks noChangeAspect="1" noChangeArrowheads="1"/>
          </p:cNvSpPr>
          <p:nvPr/>
        </p:nvSpPr>
        <p:spPr bwMode="auto">
          <a:xfrm>
            <a:off x="3757613" y="3198813"/>
            <a:ext cx="1485900" cy="1143000"/>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800">
                <a:latin typeface="Symbol" pitchFamily="-96" charset="2"/>
              </a:rPr>
              <a:t>p</a:t>
            </a:r>
          </a:p>
        </p:txBody>
      </p:sp>
      <p:cxnSp>
        <p:nvCxnSpPr>
          <p:cNvPr id="27662" name="AutoShape 13"/>
          <p:cNvCxnSpPr>
            <a:cxnSpLocks noChangeAspect="1" noChangeShapeType="1"/>
            <a:stCxn id="27661" idx="3"/>
          </p:cNvCxnSpPr>
          <p:nvPr/>
        </p:nvCxnSpPr>
        <p:spPr bwMode="auto">
          <a:xfrm flipV="1">
            <a:off x="5253038" y="3008313"/>
            <a:ext cx="1306512" cy="762000"/>
          </a:xfrm>
          <a:prstGeom prst="bentConnector3">
            <a:avLst>
              <a:gd name="adj1" fmla="val 49574"/>
            </a:avLst>
          </a:prstGeom>
          <a:noFill/>
          <a:ln w="19050">
            <a:solidFill>
              <a:schemeClr val="tx1"/>
            </a:solidFill>
            <a:miter lim="800000"/>
            <a:headEnd/>
            <a:tailEnd type="triangle" w="med" len="med"/>
          </a:ln>
        </p:spPr>
      </p:cxnSp>
      <p:sp>
        <p:nvSpPr>
          <p:cNvPr id="27663" name="Rectangle 14"/>
          <p:cNvSpPr>
            <a:spLocks noChangeAspect="1" noChangeArrowheads="1"/>
          </p:cNvSpPr>
          <p:nvPr/>
        </p:nvSpPr>
        <p:spPr bwMode="auto">
          <a:xfrm>
            <a:off x="6829425" y="2771775"/>
            <a:ext cx="615950" cy="461963"/>
          </a:xfrm>
          <a:prstGeom prst="rect">
            <a:avLst/>
          </a:prstGeom>
          <a:noFill/>
          <a:ln w="19050">
            <a:noFill/>
            <a:miter lim="800000"/>
            <a:headEnd/>
            <a:tailEnd/>
          </a:ln>
        </p:spPr>
        <p:txBody>
          <a:bodyPr wrap="none" anchor="ctr"/>
          <a:lstStyle/>
          <a:p>
            <a:pPr algn="ctr" eaLnBrk="0" hangingPunct="0">
              <a:lnSpc>
                <a:spcPct val="100000"/>
              </a:lnSpc>
              <a:spcBef>
                <a:spcPct val="0"/>
              </a:spcBef>
              <a:buClrTx/>
              <a:buSzTx/>
              <a:buFontTx/>
              <a:buNone/>
            </a:pPr>
            <a:r>
              <a:rPr lang="en-US" sz="2400" i="1"/>
              <a:t>enable</a:t>
            </a:r>
          </a:p>
        </p:txBody>
      </p:sp>
      <p:sp>
        <p:nvSpPr>
          <p:cNvPr id="27664" name="Rectangle 15"/>
          <p:cNvSpPr>
            <a:spLocks noChangeAspect="1" noChangeArrowheads="1"/>
          </p:cNvSpPr>
          <p:nvPr/>
        </p:nvSpPr>
        <p:spPr bwMode="auto">
          <a:xfrm>
            <a:off x="1143000" y="4876800"/>
            <a:ext cx="457200" cy="457200"/>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rgbClr val="56127A"/>
              </a:solidFill>
            </a:endParaRPr>
          </a:p>
        </p:txBody>
      </p:sp>
      <p:sp>
        <p:nvSpPr>
          <p:cNvPr id="27665" name="Rectangle 16"/>
          <p:cNvSpPr>
            <a:spLocks noChangeAspect="1" noChangeArrowheads="1"/>
          </p:cNvSpPr>
          <p:nvPr/>
        </p:nvSpPr>
        <p:spPr bwMode="auto">
          <a:xfrm>
            <a:off x="1143000" y="5334000"/>
            <a:ext cx="457200" cy="457200"/>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rgbClr val="56127A"/>
              </a:solidFill>
            </a:endParaRPr>
          </a:p>
        </p:txBody>
      </p:sp>
      <p:sp>
        <p:nvSpPr>
          <p:cNvPr id="27666" name="Rectangle 17"/>
          <p:cNvSpPr>
            <a:spLocks noChangeAspect="1" noChangeArrowheads="1"/>
          </p:cNvSpPr>
          <p:nvPr/>
        </p:nvSpPr>
        <p:spPr bwMode="auto">
          <a:xfrm>
            <a:off x="1143000" y="5791200"/>
            <a:ext cx="457200" cy="457200"/>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rgbClr val="56127A"/>
              </a:solidFill>
            </a:endParaRPr>
          </a:p>
        </p:txBody>
      </p:sp>
      <p:sp>
        <p:nvSpPr>
          <p:cNvPr id="27667" name="Rectangle 18"/>
          <p:cNvSpPr>
            <a:spLocks noChangeAspect="1" noChangeArrowheads="1"/>
          </p:cNvSpPr>
          <p:nvPr/>
        </p:nvSpPr>
        <p:spPr bwMode="auto">
          <a:xfrm>
            <a:off x="7391400" y="3505200"/>
            <a:ext cx="457200" cy="455613"/>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solidFill>
                  <a:srgbClr val="56127A"/>
                </a:solidFill>
              </a:rPr>
              <a:t>f</a:t>
            </a:r>
          </a:p>
        </p:txBody>
      </p:sp>
      <p:sp>
        <p:nvSpPr>
          <p:cNvPr id="27668" name="Rectangle 19"/>
          <p:cNvSpPr>
            <a:spLocks noChangeAspect="1" noChangeArrowheads="1"/>
          </p:cNvSpPr>
          <p:nvPr/>
        </p:nvSpPr>
        <p:spPr bwMode="auto">
          <a:xfrm>
            <a:off x="7391400" y="3960813"/>
            <a:ext cx="457200" cy="458787"/>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solidFill>
                  <a:srgbClr val="56127A"/>
                </a:solidFill>
              </a:rPr>
              <a:t>x</a:t>
            </a:r>
          </a:p>
        </p:txBody>
      </p:sp>
      <p:sp>
        <p:nvSpPr>
          <p:cNvPr id="27669" name="Rectangle 20"/>
          <p:cNvSpPr>
            <a:spLocks noChangeAspect="1" noChangeArrowheads="1"/>
          </p:cNvSpPr>
          <p:nvPr/>
        </p:nvSpPr>
        <p:spPr bwMode="auto">
          <a:xfrm>
            <a:off x="7391400" y="4419600"/>
            <a:ext cx="457200" cy="457200"/>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a:solidFill>
                <a:srgbClr val="56127A"/>
              </a:solidFill>
            </a:endParaRPr>
          </a:p>
        </p:txBody>
      </p:sp>
      <p:sp>
        <p:nvSpPr>
          <p:cNvPr id="27670" name="Rectangle 21"/>
          <p:cNvSpPr>
            <a:spLocks noChangeAspect="1" noChangeArrowheads="1"/>
          </p:cNvSpPr>
          <p:nvPr/>
        </p:nvSpPr>
        <p:spPr bwMode="auto">
          <a:xfrm>
            <a:off x="7391400" y="4876800"/>
            <a:ext cx="457200" cy="457200"/>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chemeClr val="accent1"/>
              </a:solidFill>
            </a:endParaRPr>
          </a:p>
        </p:txBody>
      </p:sp>
      <p:sp>
        <p:nvSpPr>
          <p:cNvPr id="27671" name="Rectangle 22"/>
          <p:cNvSpPr>
            <a:spLocks noChangeAspect="1" noChangeArrowheads="1"/>
          </p:cNvSpPr>
          <p:nvPr/>
        </p:nvSpPr>
        <p:spPr bwMode="auto">
          <a:xfrm>
            <a:off x="7391400" y="5334000"/>
            <a:ext cx="457200" cy="457200"/>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chemeClr val="accent1"/>
              </a:solidFill>
            </a:endParaRPr>
          </a:p>
        </p:txBody>
      </p:sp>
      <p:sp>
        <p:nvSpPr>
          <p:cNvPr id="27672" name="Rectangle 23"/>
          <p:cNvSpPr>
            <a:spLocks noChangeAspect="1" noChangeArrowheads="1"/>
          </p:cNvSpPr>
          <p:nvPr/>
        </p:nvSpPr>
        <p:spPr bwMode="auto">
          <a:xfrm>
            <a:off x="7391400" y="5791200"/>
            <a:ext cx="457200" cy="457200"/>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chemeClr val="accent1"/>
              </a:solidFill>
            </a:endParaRPr>
          </a:p>
        </p:txBody>
      </p:sp>
      <p:grpSp>
        <p:nvGrpSpPr>
          <p:cNvPr id="27673" name="Group 24"/>
          <p:cNvGrpSpPr>
            <a:grpSpLocks/>
          </p:cNvGrpSpPr>
          <p:nvPr/>
        </p:nvGrpSpPr>
        <p:grpSpPr bwMode="auto">
          <a:xfrm>
            <a:off x="2000250" y="3770313"/>
            <a:ext cx="1698625" cy="1144587"/>
            <a:chOff x="1260" y="2375"/>
            <a:chExt cx="1446" cy="721"/>
          </a:xfrm>
        </p:grpSpPr>
        <p:cxnSp>
          <p:nvCxnSpPr>
            <p:cNvPr id="27681" name="AutoShape 25"/>
            <p:cNvCxnSpPr>
              <a:cxnSpLocks noChangeAspect="1" noChangeShapeType="1"/>
              <a:stCxn id="27658" idx="3"/>
              <a:endCxn id="27661" idx="1"/>
            </p:cNvCxnSpPr>
            <p:nvPr/>
          </p:nvCxnSpPr>
          <p:spPr bwMode="auto">
            <a:xfrm flipV="1">
              <a:off x="1260" y="2375"/>
              <a:ext cx="1445" cy="720"/>
            </a:xfrm>
            <a:prstGeom prst="bentConnector3">
              <a:avLst>
                <a:gd name="adj1" fmla="val 49968"/>
              </a:avLst>
            </a:prstGeom>
            <a:noFill/>
            <a:ln w="19050">
              <a:solidFill>
                <a:schemeClr val="tx1"/>
              </a:solidFill>
              <a:miter lim="800000"/>
              <a:headEnd/>
              <a:tailEnd type="triangle" w="med" len="med"/>
            </a:ln>
          </p:spPr>
        </p:cxnSp>
        <p:sp>
          <p:nvSpPr>
            <p:cNvPr id="27682" name="Line 26"/>
            <p:cNvSpPr>
              <a:spLocks noChangeShapeType="1"/>
            </p:cNvSpPr>
            <p:nvPr/>
          </p:nvSpPr>
          <p:spPr bwMode="auto">
            <a:xfrm>
              <a:off x="1988" y="3096"/>
              <a:ext cx="718" cy="0"/>
            </a:xfrm>
            <a:prstGeom prst="line">
              <a:avLst/>
            </a:prstGeom>
            <a:noFill/>
            <a:ln w="19050">
              <a:solidFill>
                <a:schemeClr val="tx1"/>
              </a:solidFill>
              <a:round/>
              <a:headEnd/>
              <a:tailEnd type="triangle" w="med" len="med"/>
            </a:ln>
          </p:spPr>
          <p:txBody>
            <a:bodyPr wrap="none" anchor="ctr"/>
            <a:lstStyle/>
            <a:p>
              <a:endParaRPr lang="en-US"/>
            </a:p>
          </p:txBody>
        </p:sp>
      </p:grpSp>
      <p:sp>
        <p:nvSpPr>
          <p:cNvPr id="27674" name="Text Box 27"/>
          <p:cNvSpPr txBox="1">
            <a:spLocks noChangeArrowheads="1"/>
          </p:cNvSpPr>
          <p:nvPr/>
        </p:nvSpPr>
        <p:spPr bwMode="auto">
          <a:xfrm>
            <a:off x="1546225" y="1736725"/>
            <a:ext cx="5992813" cy="1127125"/>
          </a:xfrm>
          <a:prstGeom prst="rect">
            <a:avLst/>
          </a:prstGeom>
          <a:noFill/>
          <a:ln w="9525">
            <a:noFill/>
            <a:miter lim="800000"/>
            <a:headEnd/>
            <a:tailEnd/>
          </a:ln>
        </p:spPr>
        <p:txBody>
          <a:bodyPr>
            <a:spAutoFit/>
          </a:bodyPr>
          <a:lstStyle/>
          <a:p>
            <a:pPr eaLnBrk="0" hangingPunct="0">
              <a:lnSpc>
                <a:spcPct val="100000"/>
              </a:lnSpc>
              <a:spcBef>
                <a:spcPct val="20000"/>
              </a:spcBef>
              <a:buClrTx/>
              <a:buSzTx/>
              <a:buFontTx/>
              <a:buNone/>
            </a:pPr>
            <a:r>
              <a:rPr lang="en-US">
                <a:solidFill>
                  <a:srgbClr val="56127A"/>
                </a:solidFill>
              </a:rPr>
              <a:t>rule </a:t>
            </a:r>
            <a:r>
              <a:rPr lang="en-US"/>
              <a:t>r (f.first() &gt; 0) ;</a:t>
            </a:r>
          </a:p>
          <a:p>
            <a:pPr eaLnBrk="0" hangingPunct="0">
              <a:lnSpc>
                <a:spcPct val="100000"/>
              </a:lnSpc>
              <a:spcBef>
                <a:spcPct val="20000"/>
              </a:spcBef>
              <a:buClrTx/>
              <a:buSzTx/>
              <a:buFontTx/>
              <a:buNone/>
            </a:pPr>
            <a:r>
              <a:rPr lang="en-US"/>
              <a:t>         x &lt;= x + 1 ;    f.deq ();</a:t>
            </a:r>
          </a:p>
          <a:p>
            <a:pPr eaLnBrk="0" hangingPunct="0">
              <a:lnSpc>
                <a:spcPct val="100000"/>
              </a:lnSpc>
              <a:spcBef>
                <a:spcPct val="20000"/>
              </a:spcBef>
              <a:buClrTx/>
              <a:buSzTx/>
              <a:buFontTx/>
              <a:buNone/>
            </a:pPr>
            <a:r>
              <a:rPr lang="en-US">
                <a:solidFill>
                  <a:srgbClr val="56127A"/>
                </a:solidFill>
              </a:rPr>
              <a:t>endrule</a:t>
            </a:r>
            <a:endParaRPr lang="en-US" sz="2400"/>
          </a:p>
        </p:txBody>
      </p:sp>
      <p:sp>
        <p:nvSpPr>
          <p:cNvPr id="27675" name="Rectangle 28"/>
          <p:cNvSpPr>
            <a:spLocks noChangeArrowheads="1"/>
          </p:cNvSpPr>
          <p:nvPr/>
        </p:nvSpPr>
        <p:spPr bwMode="auto">
          <a:xfrm>
            <a:off x="2895600" y="5818188"/>
            <a:ext cx="3605213" cy="701675"/>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Symbol" pitchFamily="-96" charset="2"/>
              </a:rPr>
              <a:t>p</a:t>
            </a:r>
            <a:r>
              <a:rPr lang="en-US" i="1"/>
              <a:t> = enabling condition</a:t>
            </a:r>
          </a:p>
          <a:p>
            <a:pPr>
              <a:lnSpc>
                <a:spcPct val="100000"/>
              </a:lnSpc>
              <a:spcBef>
                <a:spcPct val="0"/>
              </a:spcBef>
              <a:buClrTx/>
              <a:buSzTx/>
              <a:buFontTx/>
              <a:buNone/>
            </a:pPr>
            <a:r>
              <a:rPr lang="en-US">
                <a:latin typeface="Symbol" pitchFamily="-96" charset="2"/>
              </a:rPr>
              <a:t>d</a:t>
            </a:r>
            <a:r>
              <a:rPr lang="en-US"/>
              <a:t> = </a:t>
            </a:r>
            <a:r>
              <a:rPr lang="en-US" i="1"/>
              <a:t>action signals &amp; values</a:t>
            </a:r>
          </a:p>
        </p:txBody>
      </p:sp>
      <p:sp>
        <p:nvSpPr>
          <p:cNvPr id="1590301" name="Text Box 29"/>
          <p:cNvSpPr txBox="1">
            <a:spLocks noChangeArrowheads="1"/>
          </p:cNvSpPr>
          <p:nvPr/>
        </p:nvSpPr>
        <p:spPr bwMode="auto">
          <a:xfrm>
            <a:off x="1901825" y="4895850"/>
            <a:ext cx="1946275" cy="717550"/>
          </a:xfrm>
          <a:prstGeom prst="rect">
            <a:avLst/>
          </a:prstGeom>
          <a:noFill/>
          <a:ln w="9525">
            <a:noFill/>
            <a:miter lim="800000"/>
            <a:headEnd/>
            <a:tailEnd/>
          </a:ln>
        </p:spPr>
        <p:txBody>
          <a:bodyPr wrap="none">
            <a:spAutoFit/>
          </a:bodyPr>
          <a:lstStyle/>
          <a:p>
            <a:pPr>
              <a:buFont typeface="Wingdings" pitchFamily="-96" charset="2"/>
              <a:buNone/>
            </a:pPr>
            <a:r>
              <a:rPr lang="en-US"/>
              <a:t>rdy signals</a:t>
            </a:r>
          </a:p>
          <a:p>
            <a:pPr>
              <a:buFont typeface="Wingdings" pitchFamily="-96" charset="2"/>
              <a:buNone/>
            </a:pPr>
            <a:r>
              <a:rPr lang="en-US"/>
              <a:t>read methods</a:t>
            </a:r>
          </a:p>
        </p:txBody>
      </p:sp>
      <p:sp>
        <p:nvSpPr>
          <p:cNvPr id="1590302" name="Text Box 30"/>
          <p:cNvSpPr txBox="1">
            <a:spLocks noChangeArrowheads="1"/>
          </p:cNvSpPr>
          <p:nvPr/>
        </p:nvSpPr>
        <p:spPr bwMode="auto">
          <a:xfrm>
            <a:off x="5229225" y="4895850"/>
            <a:ext cx="2036763" cy="992188"/>
          </a:xfrm>
          <a:prstGeom prst="rect">
            <a:avLst/>
          </a:prstGeom>
          <a:noFill/>
          <a:ln w="9525">
            <a:noFill/>
            <a:miter lim="800000"/>
            <a:headEnd/>
            <a:tailEnd/>
          </a:ln>
        </p:spPr>
        <p:txBody>
          <a:bodyPr>
            <a:spAutoFit/>
          </a:bodyPr>
          <a:lstStyle/>
          <a:p>
            <a:pPr>
              <a:buFont typeface="Wingdings" pitchFamily="-96" charset="2"/>
              <a:buNone/>
            </a:pPr>
            <a:r>
              <a:rPr lang="en-US"/>
              <a:t>enable signals</a:t>
            </a:r>
          </a:p>
          <a:p>
            <a:pPr>
              <a:buFont typeface="Wingdings" pitchFamily="-96" charset="2"/>
              <a:buNone/>
            </a:pPr>
            <a:r>
              <a:rPr lang="en-US"/>
              <a:t>action   parameters</a:t>
            </a:r>
          </a:p>
        </p:txBody>
      </p:sp>
      <p:sp>
        <p:nvSpPr>
          <p:cNvPr id="34" name="Date Placeholder 33"/>
          <p:cNvSpPr>
            <a:spLocks noGrp="1"/>
          </p:cNvSpPr>
          <p:nvPr>
            <p:ph type="dt" sz="half" idx="10"/>
          </p:nvPr>
        </p:nvSpPr>
        <p:spPr/>
        <p:txBody>
          <a:bodyPr/>
          <a:lstStyle/>
          <a:p>
            <a:pPr>
              <a:defRPr/>
            </a:pPr>
            <a:r>
              <a:rPr lang="en-US" smtClean="0"/>
              <a:t>February 7, 2011</a:t>
            </a:r>
            <a:endParaRPr lang="en-US" dirty="0"/>
          </a:p>
        </p:txBody>
      </p:sp>
      <p:sp>
        <p:nvSpPr>
          <p:cNvPr id="38" name="Footer Placeholder 37"/>
          <p:cNvSpPr>
            <a:spLocks noGrp="1"/>
          </p:cNvSpPr>
          <p:nvPr>
            <p:ph type="ftr" sz="quarter" idx="12"/>
          </p:nvPr>
        </p:nvSpPr>
        <p:spPr/>
        <p:txBody>
          <a:bodyPr/>
          <a:lstStyle/>
          <a:p>
            <a:pPr>
              <a:defRPr/>
            </a:pPr>
            <a:r>
              <a:rPr lang="en-US" smtClean="0"/>
              <a:t>http://csg.csail.mit.edu/6.375</a:t>
            </a:r>
            <a:endParaRPr lang="en-US" dirty="0"/>
          </a:p>
        </p:txBody>
      </p:sp>
      <p:sp>
        <p:nvSpPr>
          <p:cNvPr id="39" name="Slide Number Placeholder 38"/>
          <p:cNvSpPr>
            <a:spLocks noGrp="1"/>
          </p:cNvSpPr>
          <p:nvPr>
            <p:ph type="sldNum" sz="quarter" idx="11"/>
          </p:nvPr>
        </p:nvSpPr>
        <p:spPr/>
        <p:txBody>
          <a:bodyPr/>
          <a:lstStyle/>
          <a:p>
            <a:pPr>
              <a:defRPr/>
            </a:pPr>
            <a:r>
              <a:rPr lang="en-US" smtClean="0"/>
              <a:t>L02-</a:t>
            </a:r>
            <a:fld id="{EC0A9AF3-268B-496B-8C8B-87FFEF969083}" type="slidenum">
              <a:rPr lang="en-US" smtClean="0"/>
              <a:pPr>
                <a:defRPr/>
              </a:pPr>
              <a:t>25</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903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5903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0301" grpId="0" autoUpdateAnimBg="0"/>
      <p:bldP spid="1590302"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12775" y="0"/>
            <a:ext cx="7862888" cy="1300163"/>
          </a:xfrm>
        </p:spPr>
        <p:txBody>
          <a:bodyPr/>
          <a:lstStyle/>
          <a:p>
            <a:pPr eaLnBrk="1" hangingPunct="1"/>
            <a:r>
              <a:rPr lang="en-US" smtClean="0"/>
              <a:t>Combining State Updates:</a:t>
            </a:r>
            <a:r>
              <a:rPr lang="en-US" sz="3200" i="1" smtClean="0"/>
              <a:t> strawman</a:t>
            </a:r>
            <a:endParaRPr lang="en-US" i="1" smtClean="0"/>
          </a:p>
        </p:txBody>
      </p:sp>
      <p:sp>
        <p:nvSpPr>
          <p:cNvPr id="28675" name="Oval 3"/>
          <p:cNvSpPr>
            <a:spLocks noChangeArrowheads="1"/>
          </p:cNvSpPr>
          <p:nvPr/>
        </p:nvSpPr>
        <p:spPr bwMode="auto">
          <a:xfrm>
            <a:off x="3835400" y="5478463"/>
            <a:ext cx="738188" cy="487362"/>
          </a:xfrm>
          <a:prstGeom prst="ellipse">
            <a:avLst/>
          </a:prstGeom>
          <a:solidFill>
            <a:srgbClr val="CFBDC8"/>
          </a:solidFill>
          <a:ln w="19050">
            <a:solidFill>
              <a:schemeClr val="tx1"/>
            </a:solidFill>
            <a:round/>
            <a:headEnd/>
            <a:tailEnd/>
          </a:ln>
        </p:spPr>
        <p:txBody>
          <a:bodyPr wrap="none" anchor="ctr"/>
          <a:lstStyle/>
          <a:p>
            <a:endParaRPr lang="en-US"/>
          </a:p>
        </p:txBody>
      </p:sp>
      <p:sp>
        <p:nvSpPr>
          <p:cNvPr id="28676" name="Rectangle 4"/>
          <p:cNvSpPr>
            <a:spLocks noChangeArrowheads="1"/>
          </p:cNvSpPr>
          <p:nvPr/>
        </p:nvSpPr>
        <p:spPr bwMode="auto">
          <a:xfrm>
            <a:off x="3771900" y="5465763"/>
            <a:ext cx="425450" cy="538162"/>
          </a:xfrm>
          <a:prstGeom prst="rect">
            <a:avLst/>
          </a:prstGeom>
          <a:solidFill>
            <a:schemeClr val="bg1"/>
          </a:solidFill>
          <a:ln w="9525">
            <a:noFill/>
            <a:miter lim="800000"/>
            <a:headEnd/>
            <a:tailEnd/>
          </a:ln>
        </p:spPr>
        <p:txBody>
          <a:bodyPr wrap="none" anchor="ctr"/>
          <a:lstStyle/>
          <a:p>
            <a:endParaRPr lang="en-US"/>
          </a:p>
        </p:txBody>
      </p:sp>
      <p:sp>
        <p:nvSpPr>
          <p:cNvPr id="28677" name="Line 5"/>
          <p:cNvSpPr>
            <a:spLocks noChangeShapeType="1"/>
          </p:cNvSpPr>
          <p:nvPr/>
        </p:nvSpPr>
        <p:spPr bwMode="auto">
          <a:xfrm>
            <a:off x="4189413" y="5489575"/>
            <a:ext cx="0" cy="463550"/>
          </a:xfrm>
          <a:prstGeom prst="line">
            <a:avLst/>
          </a:prstGeom>
          <a:noFill/>
          <a:ln w="19050">
            <a:solidFill>
              <a:schemeClr val="tx1"/>
            </a:solidFill>
            <a:round/>
            <a:headEnd/>
            <a:tailEnd/>
          </a:ln>
        </p:spPr>
        <p:txBody>
          <a:bodyPr wrap="none" anchor="ctr"/>
          <a:lstStyle/>
          <a:p>
            <a:endParaRPr lang="en-US"/>
          </a:p>
        </p:txBody>
      </p:sp>
      <p:sp>
        <p:nvSpPr>
          <p:cNvPr id="28678" name="Rectangle 6"/>
          <p:cNvSpPr>
            <a:spLocks noChangeAspect="1" noChangeArrowheads="1"/>
          </p:cNvSpPr>
          <p:nvPr/>
        </p:nvSpPr>
        <p:spPr bwMode="auto">
          <a:xfrm>
            <a:off x="6259513" y="5311775"/>
            <a:ext cx="1598612" cy="533400"/>
          </a:xfrm>
          <a:prstGeom prst="rect">
            <a:avLst/>
          </a:prstGeom>
          <a:noFill/>
          <a:ln w="28575">
            <a:noFill/>
            <a:miter lim="800000"/>
            <a:headEnd/>
            <a:tailEnd/>
          </a:ln>
        </p:spPr>
        <p:txBody>
          <a:bodyPr wrap="none" anchor="ctr"/>
          <a:lstStyle/>
          <a:p>
            <a:pPr algn="ctr" eaLnBrk="0" hangingPunct="0">
              <a:lnSpc>
                <a:spcPct val="80000"/>
              </a:lnSpc>
              <a:spcBef>
                <a:spcPct val="0"/>
              </a:spcBef>
              <a:buClrTx/>
              <a:buSzTx/>
              <a:buFontTx/>
              <a:buNone/>
            </a:pPr>
            <a:r>
              <a:rPr lang="en-US" i="1"/>
              <a:t>next state</a:t>
            </a:r>
          </a:p>
          <a:p>
            <a:pPr algn="ctr" eaLnBrk="0" hangingPunct="0">
              <a:lnSpc>
                <a:spcPct val="80000"/>
              </a:lnSpc>
              <a:spcBef>
                <a:spcPct val="0"/>
              </a:spcBef>
              <a:buClrTx/>
              <a:buSzTx/>
              <a:buFontTx/>
              <a:buNone/>
            </a:pPr>
            <a:r>
              <a:rPr lang="en-US" i="1"/>
              <a:t>value</a:t>
            </a:r>
          </a:p>
        </p:txBody>
      </p:sp>
      <p:sp>
        <p:nvSpPr>
          <p:cNvPr id="28679" name="Rectangle 7"/>
          <p:cNvSpPr>
            <a:spLocks noChangeAspect="1" noChangeArrowheads="1"/>
          </p:cNvSpPr>
          <p:nvPr/>
        </p:nvSpPr>
        <p:spPr bwMode="auto">
          <a:xfrm>
            <a:off x="6037263" y="3795713"/>
            <a:ext cx="1009650" cy="782637"/>
          </a:xfrm>
          <a:prstGeom prst="rect">
            <a:avLst/>
          </a:prstGeom>
          <a:noFill/>
          <a:ln w="28575">
            <a:noFill/>
            <a:miter lim="800000"/>
            <a:headEnd/>
            <a:tailEnd/>
          </a:ln>
        </p:spPr>
        <p:txBody>
          <a:bodyPr wrap="none" anchor="ctr"/>
          <a:lstStyle/>
          <a:p>
            <a:pPr algn="ctr" eaLnBrk="0" hangingPunct="0">
              <a:lnSpc>
                <a:spcPct val="80000"/>
              </a:lnSpc>
              <a:spcBef>
                <a:spcPct val="0"/>
              </a:spcBef>
              <a:buClrTx/>
              <a:buSzTx/>
              <a:buFontTx/>
              <a:buNone/>
            </a:pPr>
            <a:r>
              <a:rPr lang="en-US" i="1"/>
              <a:t>latch </a:t>
            </a:r>
          </a:p>
          <a:p>
            <a:pPr algn="ctr" eaLnBrk="0" hangingPunct="0">
              <a:lnSpc>
                <a:spcPct val="80000"/>
              </a:lnSpc>
              <a:spcBef>
                <a:spcPct val="0"/>
              </a:spcBef>
              <a:buClrTx/>
              <a:buSzTx/>
              <a:buFontTx/>
              <a:buNone/>
            </a:pPr>
            <a:r>
              <a:rPr lang="en-US" i="1"/>
              <a:t>enable</a:t>
            </a:r>
            <a:endParaRPr lang="en-US"/>
          </a:p>
        </p:txBody>
      </p:sp>
      <p:grpSp>
        <p:nvGrpSpPr>
          <p:cNvPr id="28680" name="Group 8"/>
          <p:cNvGrpSpPr>
            <a:grpSpLocks/>
          </p:cNvGrpSpPr>
          <p:nvPr/>
        </p:nvGrpSpPr>
        <p:grpSpPr bwMode="auto">
          <a:xfrm>
            <a:off x="7788275" y="4814888"/>
            <a:ext cx="762000" cy="701675"/>
            <a:chOff x="4560" y="1968"/>
            <a:chExt cx="480" cy="576"/>
          </a:xfrm>
        </p:grpSpPr>
        <p:sp>
          <p:nvSpPr>
            <p:cNvPr id="28724" name="Rectangle 9"/>
            <p:cNvSpPr>
              <a:spLocks noChangeArrowheads="1"/>
            </p:cNvSpPr>
            <p:nvPr/>
          </p:nvSpPr>
          <p:spPr bwMode="auto">
            <a:xfrm>
              <a:off x="4560" y="1968"/>
              <a:ext cx="480" cy="576"/>
            </a:xfrm>
            <a:prstGeom prst="rect">
              <a:avLst/>
            </a:prstGeom>
            <a:solidFill>
              <a:srgbClr val="FF505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r>
                <a:rPr lang="en-US" sz="2400">
                  <a:solidFill>
                    <a:srgbClr val="56127A"/>
                  </a:solidFill>
                </a:rPr>
                <a:t>R</a:t>
              </a:r>
            </a:p>
          </p:txBody>
        </p:sp>
        <p:sp>
          <p:nvSpPr>
            <p:cNvPr id="28725" name="Freeform 10"/>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5050"/>
            </a:solidFill>
            <a:ln w="19050" cap="flat" cmpd="sng">
              <a:solidFill>
                <a:schemeClr val="tx1"/>
              </a:solidFill>
              <a:prstDash val="solid"/>
              <a:round/>
              <a:headEnd type="none" w="sm" len="sm"/>
              <a:tailEnd type="none" w="sm" len="sm"/>
            </a:ln>
          </p:spPr>
          <p:txBody>
            <a:bodyPr wrap="none" anchor="ctr"/>
            <a:lstStyle/>
            <a:p>
              <a:endParaRPr lang="en-US"/>
            </a:p>
          </p:txBody>
        </p:sp>
      </p:grpSp>
      <p:sp>
        <p:nvSpPr>
          <p:cNvPr id="28681" name="Freeform 11"/>
          <p:cNvSpPr>
            <a:spLocks/>
          </p:cNvSpPr>
          <p:nvPr/>
        </p:nvSpPr>
        <p:spPr bwMode="auto">
          <a:xfrm>
            <a:off x="6323013" y="2325688"/>
            <a:ext cx="1476375" cy="2633662"/>
          </a:xfrm>
          <a:custGeom>
            <a:avLst/>
            <a:gdLst>
              <a:gd name="T0" fmla="*/ 0 w 1104"/>
              <a:gd name="T1" fmla="*/ 0 h 768"/>
              <a:gd name="T2" fmla="*/ 2147483647 w 1104"/>
              <a:gd name="T3" fmla="*/ 0 h 768"/>
              <a:gd name="T4" fmla="*/ 2147483647 w 1104"/>
              <a:gd name="T5" fmla="*/ 2147483647 h 768"/>
              <a:gd name="T6" fmla="*/ 2147483647 w 1104"/>
              <a:gd name="T7" fmla="*/ 2147483647 h 768"/>
              <a:gd name="T8" fmla="*/ 0 60000 65536"/>
              <a:gd name="T9" fmla="*/ 0 60000 65536"/>
              <a:gd name="T10" fmla="*/ 0 60000 65536"/>
              <a:gd name="T11" fmla="*/ 0 60000 65536"/>
              <a:gd name="T12" fmla="*/ 0 w 1104"/>
              <a:gd name="T13" fmla="*/ 0 h 768"/>
              <a:gd name="T14" fmla="*/ 1104 w 1104"/>
              <a:gd name="T15" fmla="*/ 768 h 768"/>
            </a:gdLst>
            <a:ahLst/>
            <a:cxnLst>
              <a:cxn ang="T8">
                <a:pos x="T0" y="T1"/>
              </a:cxn>
              <a:cxn ang="T9">
                <a:pos x="T2" y="T3"/>
              </a:cxn>
              <a:cxn ang="T10">
                <a:pos x="T4" y="T5"/>
              </a:cxn>
              <a:cxn ang="T11">
                <a:pos x="T6" y="T7"/>
              </a:cxn>
            </a:cxnLst>
            <a:rect l="T12" t="T13" r="T14" b="T15"/>
            <a:pathLst>
              <a:path w="1104" h="768">
                <a:moveTo>
                  <a:pt x="0" y="0"/>
                </a:moveTo>
                <a:lnTo>
                  <a:pt x="480" y="0"/>
                </a:lnTo>
                <a:lnTo>
                  <a:pt x="480" y="768"/>
                </a:lnTo>
                <a:lnTo>
                  <a:pt x="1104" y="768"/>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8682" name="AutoShape 12"/>
          <p:cNvSpPr>
            <a:spLocks noChangeAspect="1" noChangeArrowheads="1"/>
          </p:cNvSpPr>
          <p:nvPr/>
        </p:nvSpPr>
        <p:spPr bwMode="auto">
          <a:xfrm flipH="1">
            <a:off x="5156200" y="1803400"/>
            <a:ext cx="1144588" cy="1174750"/>
          </a:xfrm>
          <a:prstGeom prst="flowChartOnlineStorage">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t> OR</a:t>
            </a:r>
          </a:p>
        </p:txBody>
      </p:sp>
      <p:grpSp>
        <p:nvGrpSpPr>
          <p:cNvPr id="28683" name="Group 13"/>
          <p:cNvGrpSpPr>
            <a:grpSpLocks/>
          </p:cNvGrpSpPr>
          <p:nvPr/>
        </p:nvGrpSpPr>
        <p:grpSpPr bwMode="auto">
          <a:xfrm>
            <a:off x="3394075" y="1909763"/>
            <a:ext cx="1893888" cy="898525"/>
            <a:chOff x="2135" y="1001"/>
            <a:chExt cx="673" cy="566"/>
          </a:xfrm>
        </p:grpSpPr>
        <p:sp>
          <p:nvSpPr>
            <p:cNvPr id="28722" name="Line 14"/>
            <p:cNvSpPr>
              <a:spLocks noChangeShapeType="1"/>
            </p:cNvSpPr>
            <p:nvPr/>
          </p:nvSpPr>
          <p:spPr bwMode="auto">
            <a:xfrm>
              <a:off x="2135" y="1001"/>
              <a:ext cx="673" cy="0"/>
            </a:xfrm>
            <a:prstGeom prst="line">
              <a:avLst/>
            </a:prstGeom>
            <a:noFill/>
            <a:ln w="9525">
              <a:solidFill>
                <a:schemeClr val="tx1"/>
              </a:solidFill>
              <a:round/>
              <a:headEnd/>
              <a:tailEnd type="triangle" w="med" len="med"/>
            </a:ln>
          </p:spPr>
          <p:txBody>
            <a:bodyPr wrap="none" anchor="ctr"/>
            <a:lstStyle/>
            <a:p>
              <a:endParaRPr lang="en-US"/>
            </a:p>
          </p:txBody>
        </p:sp>
        <p:sp>
          <p:nvSpPr>
            <p:cNvPr id="28723" name="Line 15"/>
            <p:cNvSpPr>
              <a:spLocks noChangeShapeType="1"/>
            </p:cNvSpPr>
            <p:nvPr/>
          </p:nvSpPr>
          <p:spPr bwMode="auto">
            <a:xfrm>
              <a:off x="2135" y="1567"/>
              <a:ext cx="673" cy="0"/>
            </a:xfrm>
            <a:prstGeom prst="line">
              <a:avLst/>
            </a:prstGeom>
            <a:noFill/>
            <a:ln w="9525">
              <a:solidFill>
                <a:schemeClr val="tx1"/>
              </a:solidFill>
              <a:round/>
              <a:headEnd/>
              <a:tailEnd type="triangle" w="med" len="med"/>
            </a:ln>
          </p:spPr>
          <p:txBody>
            <a:bodyPr wrap="none" anchor="ctr"/>
            <a:lstStyle/>
            <a:p>
              <a:endParaRPr lang="en-US"/>
            </a:p>
          </p:txBody>
        </p:sp>
      </p:grpSp>
      <p:sp>
        <p:nvSpPr>
          <p:cNvPr id="28684" name="Text Box 16"/>
          <p:cNvSpPr txBox="1">
            <a:spLocks noChangeArrowheads="1"/>
          </p:cNvSpPr>
          <p:nvPr/>
        </p:nvSpPr>
        <p:spPr bwMode="auto">
          <a:xfrm>
            <a:off x="3036888" y="1668463"/>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1</a:t>
            </a:r>
            <a:endParaRPr lang="en-US">
              <a:solidFill>
                <a:srgbClr val="56127A"/>
              </a:solidFill>
            </a:endParaRPr>
          </a:p>
        </p:txBody>
      </p:sp>
      <p:sp>
        <p:nvSpPr>
          <p:cNvPr id="28685" name="Text Box 17"/>
          <p:cNvSpPr txBox="1">
            <a:spLocks noChangeArrowheads="1"/>
          </p:cNvSpPr>
          <p:nvPr/>
        </p:nvSpPr>
        <p:spPr bwMode="auto">
          <a:xfrm>
            <a:off x="3022600" y="2566988"/>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n</a:t>
            </a:r>
            <a:endParaRPr lang="en-US">
              <a:solidFill>
                <a:srgbClr val="56127A"/>
              </a:solidFill>
            </a:endParaRPr>
          </a:p>
        </p:txBody>
      </p:sp>
      <p:sp>
        <p:nvSpPr>
          <p:cNvPr id="28686" name="Oval 18"/>
          <p:cNvSpPr>
            <a:spLocks noChangeArrowheads="1"/>
          </p:cNvSpPr>
          <p:nvPr/>
        </p:nvSpPr>
        <p:spPr bwMode="auto">
          <a:xfrm>
            <a:off x="3651250" y="2124075"/>
            <a:ext cx="63500" cy="58738"/>
          </a:xfrm>
          <a:prstGeom prst="ellipse">
            <a:avLst/>
          </a:prstGeom>
          <a:solidFill>
            <a:schemeClr val="tx1"/>
          </a:solidFill>
          <a:ln w="19050">
            <a:noFill/>
            <a:round/>
            <a:headEnd/>
            <a:tailEnd/>
          </a:ln>
        </p:spPr>
        <p:txBody>
          <a:bodyPr wrap="none" anchor="ctr"/>
          <a:lstStyle/>
          <a:p>
            <a:endParaRPr lang="en-US"/>
          </a:p>
        </p:txBody>
      </p:sp>
      <p:sp>
        <p:nvSpPr>
          <p:cNvPr id="28687" name="Oval 19"/>
          <p:cNvSpPr>
            <a:spLocks noChangeArrowheads="1"/>
          </p:cNvSpPr>
          <p:nvPr/>
        </p:nvSpPr>
        <p:spPr bwMode="auto">
          <a:xfrm>
            <a:off x="3651250" y="2300288"/>
            <a:ext cx="63500" cy="60325"/>
          </a:xfrm>
          <a:prstGeom prst="ellipse">
            <a:avLst/>
          </a:prstGeom>
          <a:solidFill>
            <a:schemeClr val="tx1"/>
          </a:solidFill>
          <a:ln w="19050">
            <a:noFill/>
            <a:round/>
            <a:headEnd/>
            <a:tailEnd/>
          </a:ln>
        </p:spPr>
        <p:txBody>
          <a:bodyPr wrap="none" anchor="ctr"/>
          <a:lstStyle/>
          <a:p>
            <a:endParaRPr lang="en-US"/>
          </a:p>
        </p:txBody>
      </p:sp>
      <p:sp>
        <p:nvSpPr>
          <p:cNvPr id="28688" name="Oval 20"/>
          <p:cNvSpPr>
            <a:spLocks noChangeArrowheads="1"/>
          </p:cNvSpPr>
          <p:nvPr/>
        </p:nvSpPr>
        <p:spPr bwMode="auto">
          <a:xfrm>
            <a:off x="3651250" y="2478088"/>
            <a:ext cx="63500" cy="58737"/>
          </a:xfrm>
          <a:prstGeom prst="ellipse">
            <a:avLst/>
          </a:prstGeom>
          <a:solidFill>
            <a:schemeClr val="tx1"/>
          </a:solidFill>
          <a:ln w="19050">
            <a:noFill/>
            <a:round/>
            <a:headEnd/>
            <a:tailEnd/>
          </a:ln>
        </p:spPr>
        <p:txBody>
          <a:bodyPr wrap="none" anchor="ctr"/>
          <a:lstStyle/>
          <a:p>
            <a:endParaRPr lang="en-US"/>
          </a:p>
        </p:txBody>
      </p:sp>
      <p:sp>
        <p:nvSpPr>
          <p:cNvPr id="28689" name="Oval 21"/>
          <p:cNvSpPr>
            <a:spLocks noChangeArrowheads="1"/>
          </p:cNvSpPr>
          <p:nvPr/>
        </p:nvSpPr>
        <p:spPr bwMode="auto">
          <a:xfrm>
            <a:off x="3835400" y="4573588"/>
            <a:ext cx="738188" cy="487362"/>
          </a:xfrm>
          <a:prstGeom prst="ellipse">
            <a:avLst/>
          </a:prstGeom>
          <a:solidFill>
            <a:srgbClr val="CFBDC8"/>
          </a:solidFill>
          <a:ln w="19050">
            <a:solidFill>
              <a:schemeClr val="tx1"/>
            </a:solidFill>
            <a:round/>
            <a:headEnd/>
            <a:tailEnd/>
          </a:ln>
        </p:spPr>
        <p:txBody>
          <a:bodyPr wrap="none" anchor="ctr"/>
          <a:lstStyle/>
          <a:p>
            <a:endParaRPr lang="en-US"/>
          </a:p>
        </p:txBody>
      </p:sp>
      <p:sp>
        <p:nvSpPr>
          <p:cNvPr id="28690" name="Rectangle 22"/>
          <p:cNvSpPr>
            <a:spLocks noChangeArrowheads="1"/>
          </p:cNvSpPr>
          <p:nvPr/>
        </p:nvSpPr>
        <p:spPr bwMode="auto">
          <a:xfrm>
            <a:off x="3771900" y="4560888"/>
            <a:ext cx="425450" cy="538162"/>
          </a:xfrm>
          <a:prstGeom prst="rect">
            <a:avLst/>
          </a:prstGeom>
          <a:solidFill>
            <a:schemeClr val="bg1"/>
          </a:solidFill>
          <a:ln w="19050">
            <a:noFill/>
            <a:miter lim="800000"/>
            <a:headEnd/>
            <a:tailEnd/>
          </a:ln>
        </p:spPr>
        <p:txBody>
          <a:bodyPr wrap="none" anchor="ctr"/>
          <a:lstStyle/>
          <a:p>
            <a:endParaRPr lang="en-US"/>
          </a:p>
        </p:txBody>
      </p:sp>
      <p:sp>
        <p:nvSpPr>
          <p:cNvPr id="28691" name="Line 23"/>
          <p:cNvSpPr>
            <a:spLocks noChangeShapeType="1"/>
          </p:cNvSpPr>
          <p:nvPr/>
        </p:nvSpPr>
        <p:spPr bwMode="auto">
          <a:xfrm>
            <a:off x="4189413" y="4584700"/>
            <a:ext cx="0" cy="463550"/>
          </a:xfrm>
          <a:prstGeom prst="line">
            <a:avLst/>
          </a:prstGeom>
          <a:noFill/>
          <a:ln w="19050">
            <a:solidFill>
              <a:schemeClr val="tx1"/>
            </a:solidFill>
            <a:round/>
            <a:headEnd/>
            <a:tailEnd/>
          </a:ln>
        </p:spPr>
        <p:txBody>
          <a:bodyPr wrap="none" anchor="ctr"/>
          <a:lstStyle/>
          <a:p>
            <a:endParaRPr lang="en-US"/>
          </a:p>
        </p:txBody>
      </p:sp>
      <p:grpSp>
        <p:nvGrpSpPr>
          <p:cNvPr id="28692" name="Group 24"/>
          <p:cNvGrpSpPr>
            <a:grpSpLocks/>
          </p:cNvGrpSpPr>
          <p:nvPr/>
        </p:nvGrpSpPr>
        <p:grpSpPr bwMode="auto">
          <a:xfrm>
            <a:off x="2930525" y="4702175"/>
            <a:ext cx="1235075" cy="1295400"/>
            <a:chOff x="1846" y="2962"/>
            <a:chExt cx="778" cy="816"/>
          </a:xfrm>
        </p:grpSpPr>
        <p:grpSp>
          <p:nvGrpSpPr>
            <p:cNvPr id="28714" name="Group 25"/>
            <p:cNvGrpSpPr>
              <a:grpSpLocks/>
            </p:cNvGrpSpPr>
            <p:nvPr/>
          </p:nvGrpSpPr>
          <p:grpSpPr bwMode="auto">
            <a:xfrm>
              <a:off x="2172" y="3115"/>
              <a:ext cx="452" cy="566"/>
              <a:chOff x="2135" y="1001"/>
              <a:chExt cx="673" cy="566"/>
            </a:xfrm>
          </p:grpSpPr>
          <p:sp>
            <p:nvSpPr>
              <p:cNvPr id="28720" name="Line 26"/>
              <p:cNvSpPr>
                <a:spLocks noChangeShapeType="1"/>
              </p:cNvSpPr>
              <p:nvPr/>
            </p:nvSpPr>
            <p:spPr bwMode="auto">
              <a:xfrm>
                <a:off x="2135" y="1001"/>
                <a:ext cx="673" cy="0"/>
              </a:xfrm>
              <a:prstGeom prst="line">
                <a:avLst/>
              </a:prstGeom>
              <a:noFill/>
              <a:ln w="19050">
                <a:solidFill>
                  <a:schemeClr val="tx1"/>
                </a:solidFill>
                <a:round/>
                <a:headEnd/>
                <a:tailEnd type="triangle" w="med" len="med"/>
              </a:ln>
            </p:spPr>
            <p:txBody>
              <a:bodyPr wrap="none" anchor="ctr"/>
              <a:lstStyle/>
              <a:p>
                <a:endParaRPr lang="en-US"/>
              </a:p>
            </p:txBody>
          </p:sp>
          <p:sp>
            <p:nvSpPr>
              <p:cNvPr id="28721" name="Line 27"/>
              <p:cNvSpPr>
                <a:spLocks noChangeShapeType="1"/>
              </p:cNvSpPr>
              <p:nvPr/>
            </p:nvSpPr>
            <p:spPr bwMode="auto">
              <a:xfrm>
                <a:off x="2135" y="1567"/>
                <a:ext cx="673" cy="0"/>
              </a:xfrm>
              <a:prstGeom prst="line">
                <a:avLst/>
              </a:prstGeom>
              <a:noFill/>
              <a:ln w="19050">
                <a:solidFill>
                  <a:schemeClr val="tx1"/>
                </a:solidFill>
                <a:round/>
                <a:headEnd/>
                <a:tailEnd type="triangle" w="med" len="med"/>
              </a:ln>
            </p:spPr>
            <p:txBody>
              <a:bodyPr wrap="none" anchor="ctr"/>
              <a:lstStyle/>
              <a:p>
                <a:endParaRPr lang="en-US"/>
              </a:p>
            </p:txBody>
          </p:sp>
        </p:grpSp>
        <p:sp>
          <p:nvSpPr>
            <p:cNvPr id="28715" name="Text Box 28"/>
            <p:cNvSpPr txBox="1">
              <a:spLocks noChangeArrowheads="1"/>
            </p:cNvSpPr>
            <p:nvPr/>
          </p:nvSpPr>
          <p:spPr bwMode="auto">
            <a:xfrm>
              <a:off x="1846" y="2962"/>
              <a:ext cx="371" cy="250"/>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1,R</a:t>
              </a:r>
              <a:endParaRPr lang="en-US">
                <a:solidFill>
                  <a:srgbClr val="56127A"/>
                </a:solidFill>
              </a:endParaRPr>
            </a:p>
          </p:txBody>
        </p:sp>
        <p:sp>
          <p:nvSpPr>
            <p:cNvPr id="28716" name="Text Box 29"/>
            <p:cNvSpPr txBox="1">
              <a:spLocks noChangeArrowheads="1"/>
            </p:cNvSpPr>
            <p:nvPr/>
          </p:nvSpPr>
          <p:spPr bwMode="auto">
            <a:xfrm>
              <a:off x="1846" y="3528"/>
              <a:ext cx="371" cy="250"/>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n,R</a:t>
              </a:r>
              <a:endParaRPr lang="en-US">
                <a:solidFill>
                  <a:srgbClr val="56127A"/>
                </a:solidFill>
              </a:endParaRPr>
            </a:p>
          </p:txBody>
        </p:sp>
        <p:sp>
          <p:nvSpPr>
            <p:cNvPr id="28717" name="Oval 30"/>
            <p:cNvSpPr>
              <a:spLocks noChangeArrowheads="1"/>
            </p:cNvSpPr>
            <p:nvPr/>
          </p:nvSpPr>
          <p:spPr bwMode="auto">
            <a:xfrm>
              <a:off x="2340" y="3249"/>
              <a:ext cx="40" cy="37"/>
            </a:xfrm>
            <a:prstGeom prst="ellipse">
              <a:avLst/>
            </a:prstGeom>
            <a:solidFill>
              <a:schemeClr val="tx1"/>
            </a:solidFill>
            <a:ln w="19050">
              <a:noFill/>
              <a:round/>
              <a:headEnd/>
              <a:tailEnd/>
            </a:ln>
          </p:spPr>
          <p:txBody>
            <a:bodyPr wrap="none" anchor="ctr"/>
            <a:lstStyle/>
            <a:p>
              <a:endParaRPr lang="en-US"/>
            </a:p>
          </p:txBody>
        </p:sp>
        <p:sp>
          <p:nvSpPr>
            <p:cNvPr id="28718" name="Oval 31"/>
            <p:cNvSpPr>
              <a:spLocks noChangeArrowheads="1"/>
            </p:cNvSpPr>
            <p:nvPr/>
          </p:nvSpPr>
          <p:spPr bwMode="auto">
            <a:xfrm>
              <a:off x="2340" y="3360"/>
              <a:ext cx="40" cy="38"/>
            </a:xfrm>
            <a:prstGeom prst="ellipse">
              <a:avLst/>
            </a:prstGeom>
            <a:solidFill>
              <a:schemeClr val="tx1"/>
            </a:solidFill>
            <a:ln w="19050">
              <a:noFill/>
              <a:round/>
              <a:headEnd/>
              <a:tailEnd/>
            </a:ln>
          </p:spPr>
          <p:txBody>
            <a:bodyPr wrap="none" anchor="ctr"/>
            <a:lstStyle/>
            <a:p>
              <a:endParaRPr lang="en-US"/>
            </a:p>
          </p:txBody>
        </p:sp>
        <p:sp>
          <p:nvSpPr>
            <p:cNvPr id="28719" name="Oval 32"/>
            <p:cNvSpPr>
              <a:spLocks noChangeArrowheads="1"/>
            </p:cNvSpPr>
            <p:nvPr/>
          </p:nvSpPr>
          <p:spPr bwMode="auto">
            <a:xfrm>
              <a:off x="2340" y="3472"/>
              <a:ext cx="40" cy="37"/>
            </a:xfrm>
            <a:prstGeom prst="ellipse">
              <a:avLst/>
            </a:prstGeom>
            <a:solidFill>
              <a:schemeClr val="tx1"/>
            </a:solidFill>
            <a:ln w="19050">
              <a:noFill/>
              <a:round/>
              <a:headEnd/>
              <a:tailEnd/>
            </a:ln>
          </p:spPr>
          <p:txBody>
            <a:bodyPr wrap="none" anchor="ctr"/>
            <a:lstStyle/>
            <a:p>
              <a:endParaRPr lang="en-US"/>
            </a:p>
          </p:txBody>
        </p:sp>
      </p:grpSp>
      <p:grpSp>
        <p:nvGrpSpPr>
          <p:cNvPr id="28693" name="Group 33"/>
          <p:cNvGrpSpPr>
            <a:grpSpLocks/>
          </p:cNvGrpSpPr>
          <p:nvPr/>
        </p:nvGrpSpPr>
        <p:grpSpPr bwMode="auto">
          <a:xfrm>
            <a:off x="3873500" y="1905000"/>
            <a:ext cx="927100" cy="3733800"/>
            <a:chOff x="821" y="1002"/>
            <a:chExt cx="1459" cy="2352"/>
          </a:xfrm>
        </p:grpSpPr>
        <p:sp>
          <p:nvSpPr>
            <p:cNvPr id="28712" name="Freeform 34"/>
            <p:cNvSpPr>
              <a:spLocks/>
            </p:cNvSpPr>
            <p:nvPr/>
          </p:nvSpPr>
          <p:spPr bwMode="auto">
            <a:xfrm>
              <a:off x="1057" y="1578"/>
              <a:ext cx="1223" cy="1776"/>
            </a:xfrm>
            <a:custGeom>
              <a:avLst/>
              <a:gdLst>
                <a:gd name="T0" fmla="*/ 1223 w 1223"/>
                <a:gd name="T1" fmla="*/ 0 h 1776"/>
                <a:gd name="T2" fmla="*/ 1223 w 1223"/>
                <a:gd name="T3" fmla="*/ 829 h 1776"/>
                <a:gd name="T4" fmla="*/ 0 w 1223"/>
                <a:gd name="T5" fmla="*/ 829 h 1776"/>
                <a:gd name="T6" fmla="*/ 0 w 1223"/>
                <a:gd name="T7" fmla="*/ 1776 h 1776"/>
                <a:gd name="T8" fmla="*/ 229 w 1223"/>
                <a:gd name="T9" fmla="*/ 1776 h 1776"/>
                <a:gd name="T10" fmla="*/ 0 60000 65536"/>
                <a:gd name="T11" fmla="*/ 0 60000 65536"/>
                <a:gd name="T12" fmla="*/ 0 60000 65536"/>
                <a:gd name="T13" fmla="*/ 0 60000 65536"/>
                <a:gd name="T14" fmla="*/ 0 60000 65536"/>
                <a:gd name="T15" fmla="*/ 0 w 1223"/>
                <a:gd name="T16" fmla="*/ 0 h 1776"/>
                <a:gd name="T17" fmla="*/ 1223 w 1223"/>
                <a:gd name="T18" fmla="*/ 1776 h 1776"/>
              </a:gdLst>
              <a:ahLst/>
              <a:cxnLst>
                <a:cxn ang="T10">
                  <a:pos x="T0" y="T1"/>
                </a:cxn>
                <a:cxn ang="T11">
                  <a:pos x="T2" y="T3"/>
                </a:cxn>
                <a:cxn ang="T12">
                  <a:pos x="T4" y="T5"/>
                </a:cxn>
                <a:cxn ang="T13">
                  <a:pos x="T6" y="T7"/>
                </a:cxn>
                <a:cxn ang="T14">
                  <a:pos x="T8" y="T9"/>
                </a:cxn>
              </a:cxnLst>
              <a:rect l="T15" t="T16" r="T17" b="T18"/>
              <a:pathLst>
                <a:path w="1223" h="1776">
                  <a:moveTo>
                    <a:pt x="1223" y="0"/>
                  </a:moveTo>
                  <a:lnTo>
                    <a:pt x="1223" y="829"/>
                  </a:lnTo>
                  <a:lnTo>
                    <a:pt x="0" y="829"/>
                  </a:lnTo>
                  <a:lnTo>
                    <a:pt x="0" y="1776"/>
                  </a:lnTo>
                  <a:lnTo>
                    <a:pt x="229" y="1776"/>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8713" name="Freeform 35"/>
            <p:cNvSpPr>
              <a:spLocks/>
            </p:cNvSpPr>
            <p:nvPr/>
          </p:nvSpPr>
          <p:spPr bwMode="auto">
            <a:xfrm>
              <a:off x="821" y="1002"/>
              <a:ext cx="1365" cy="1744"/>
            </a:xfrm>
            <a:custGeom>
              <a:avLst/>
              <a:gdLst>
                <a:gd name="T0" fmla="*/ 1365 w 1365"/>
                <a:gd name="T1" fmla="*/ 0 h 1744"/>
                <a:gd name="T2" fmla="*/ 1365 w 1365"/>
                <a:gd name="T3" fmla="*/ 955 h 1744"/>
                <a:gd name="T4" fmla="*/ 0 w 1365"/>
                <a:gd name="T5" fmla="*/ 955 h 1744"/>
                <a:gd name="T6" fmla="*/ 0 w 1365"/>
                <a:gd name="T7" fmla="*/ 1744 h 1744"/>
                <a:gd name="T8" fmla="*/ 457 w 1365"/>
                <a:gd name="T9" fmla="*/ 1744 h 1744"/>
                <a:gd name="T10" fmla="*/ 0 60000 65536"/>
                <a:gd name="T11" fmla="*/ 0 60000 65536"/>
                <a:gd name="T12" fmla="*/ 0 60000 65536"/>
                <a:gd name="T13" fmla="*/ 0 60000 65536"/>
                <a:gd name="T14" fmla="*/ 0 60000 65536"/>
                <a:gd name="T15" fmla="*/ 0 w 1365"/>
                <a:gd name="T16" fmla="*/ 0 h 1744"/>
                <a:gd name="T17" fmla="*/ 1365 w 1365"/>
                <a:gd name="T18" fmla="*/ 1744 h 1744"/>
              </a:gdLst>
              <a:ahLst/>
              <a:cxnLst>
                <a:cxn ang="T10">
                  <a:pos x="T0" y="T1"/>
                </a:cxn>
                <a:cxn ang="T11">
                  <a:pos x="T2" y="T3"/>
                </a:cxn>
                <a:cxn ang="T12">
                  <a:pos x="T4" y="T5"/>
                </a:cxn>
                <a:cxn ang="T13">
                  <a:pos x="T6" y="T7"/>
                </a:cxn>
                <a:cxn ang="T14">
                  <a:pos x="T8" y="T9"/>
                </a:cxn>
              </a:cxnLst>
              <a:rect l="T15" t="T16" r="T17" b="T18"/>
              <a:pathLst>
                <a:path w="1365" h="1744">
                  <a:moveTo>
                    <a:pt x="1365" y="0"/>
                  </a:moveTo>
                  <a:lnTo>
                    <a:pt x="1365" y="955"/>
                  </a:lnTo>
                  <a:lnTo>
                    <a:pt x="0" y="955"/>
                  </a:lnTo>
                  <a:lnTo>
                    <a:pt x="0" y="1744"/>
                  </a:lnTo>
                  <a:lnTo>
                    <a:pt x="457" y="1744"/>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grpSp>
      <p:sp>
        <p:nvSpPr>
          <p:cNvPr id="28694" name="AutoShape 36"/>
          <p:cNvSpPr>
            <a:spLocks noChangeAspect="1" noChangeArrowheads="1"/>
          </p:cNvSpPr>
          <p:nvPr/>
        </p:nvSpPr>
        <p:spPr bwMode="auto">
          <a:xfrm flipH="1">
            <a:off x="5156200" y="4718050"/>
            <a:ext cx="1144588" cy="1174750"/>
          </a:xfrm>
          <a:prstGeom prst="flowChartOnlineStorage">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t> OR</a:t>
            </a:r>
          </a:p>
        </p:txBody>
      </p:sp>
      <p:grpSp>
        <p:nvGrpSpPr>
          <p:cNvPr id="28695" name="Group 37"/>
          <p:cNvGrpSpPr>
            <a:grpSpLocks/>
          </p:cNvGrpSpPr>
          <p:nvPr/>
        </p:nvGrpSpPr>
        <p:grpSpPr bwMode="auto">
          <a:xfrm>
            <a:off x="4570413" y="4824413"/>
            <a:ext cx="717550" cy="898525"/>
            <a:chOff x="2135" y="1001"/>
            <a:chExt cx="673" cy="566"/>
          </a:xfrm>
        </p:grpSpPr>
        <p:sp>
          <p:nvSpPr>
            <p:cNvPr id="28710" name="Line 38"/>
            <p:cNvSpPr>
              <a:spLocks noChangeShapeType="1"/>
            </p:cNvSpPr>
            <p:nvPr/>
          </p:nvSpPr>
          <p:spPr bwMode="auto">
            <a:xfrm>
              <a:off x="2135" y="1001"/>
              <a:ext cx="673" cy="0"/>
            </a:xfrm>
            <a:prstGeom prst="line">
              <a:avLst/>
            </a:prstGeom>
            <a:noFill/>
            <a:ln w="19050">
              <a:solidFill>
                <a:schemeClr val="tx1"/>
              </a:solidFill>
              <a:round/>
              <a:headEnd/>
              <a:tailEnd type="triangle" w="med" len="med"/>
            </a:ln>
          </p:spPr>
          <p:txBody>
            <a:bodyPr wrap="none" anchor="ctr"/>
            <a:lstStyle/>
            <a:p>
              <a:endParaRPr lang="en-US"/>
            </a:p>
          </p:txBody>
        </p:sp>
        <p:sp>
          <p:nvSpPr>
            <p:cNvPr id="28711" name="Line 39"/>
            <p:cNvSpPr>
              <a:spLocks noChangeShapeType="1"/>
            </p:cNvSpPr>
            <p:nvPr/>
          </p:nvSpPr>
          <p:spPr bwMode="auto">
            <a:xfrm>
              <a:off x="2135" y="1567"/>
              <a:ext cx="673" cy="0"/>
            </a:xfrm>
            <a:prstGeom prst="line">
              <a:avLst/>
            </a:prstGeom>
            <a:noFill/>
            <a:ln w="19050">
              <a:solidFill>
                <a:schemeClr val="tx1"/>
              </a:solidFill>
              <a:round/>
              <a:headEnd/>
              <a:tailEnd type="triangle" w="med" len="med"/>
            </a:ln>
          </p:spPr>
          <p:txBody>
            <a:bodyPr wrap="none" anchor="ctr"/>
            <a:lstStyle/>
            <a:p>
              <a:endParaRPr lang="en-US"/>
            </a:p>
          </p:txBody>
        </p:sp>
      </p:grpSp>
      <p:sp>
        <p:nvSpPr>
          <p:cNvPr id="28696" name="Oval 40"/>
          <p:cNvSpPr>
            <a:spLocks noChangeArrowheads="1"/>
          </p:cNvSpPr>
          <p:nvPr/>
        </p:nvSpPr>
        <p:spPr bwMode="auto">
          <a:xfrm>
            <a:off x="4775200" y="5037138"/>
            <a:ext cx="63500" cy="58737"/>
          </a:xfrm>
          <a:prstGeom prst="ellipse">
            <a:avLst/>
          </a:prstGeom>
          <a:solidFill>
            <a:schemeClr val="tx1"/>
          </a:solidFill>
          <a:ln w="19050">
            <a:noFill/>
            <a:round/>
            <a:headEnd/>
            <a:tailEnd/>
          </a:ln>
        </p:spPr>
        <p:txBody>
          <a:bodyPr wrap="none" anchor="ctr"/>
          <a:lstStyle/>
          <a:p>
            <a:endParaRPr lang="en-US"/>
          </a:p>
        </p:txBody>
      </p:sp>
      <p:sp>
        <p:nvSpPr>
          <p:cNvPr id="28697" name="Oval 41"/>
          <p:cNvSpPr>
            <a:spLocks noChangeArrowheads="1"/>
          </p:cNvSpPr>
          <p:nvPr/>
        </p:nvSpPr>
        <p:spPr bwMode="auto">
          <a:xfrm>
            <a:off x="4775200" y="5213350"/>
            <a:ext cx="63500" cy="60325"/>
          </a:xfrm>
          <a:prstGeom prst="ellipse">
            <a:avLst/>
          </a:prstGeom>
          <a:solidFill>
            <a:schemeClr val="tx1"/>
          </a:solidFill>
          <a:ln w="19050">
            <a:noFill/>
            <a:round/>
            <a:headEnd/>
            <a:tailEnd/>
          </a:ln>
        </p:spPr>
        <p:txBody>
          <a:bodyPr wrap="none" anchor="ctr"/>
          <a:lstStyle/>
          <a:p>
            <a:endParaRPr lang="en-US"/>
          </a:p>
        </p:txBody>
      </p:sp>
      <p:sp>
        <p:nvSpPr>
          <p:cNvPr id="28698" name="Oval 42"/>
          <p:cNvSpPr>
            <a:spLocks noChangeArrowheads="1"/>
          </p:cNvSpPr>
          <p:nvPr/>
        </p:nvSpPr>
        <p:spPr bwMode="auto">
          <a:xfrm>
            <a:off x="4775200" y="5391150"/>
            <a:ext cx="63500" cy="58738"/>
          </a:xfrm>
          <a:prstGeom prst="ellipse">
            <a:avLst/>
          </a:prstGeom>
          <a:solidFill>
            <a:schemeClr val="tx1"/>
          </a:solidFill>
          <a:ln w="19050">
            <a:noFill/>
            <a:round/>
            <a:headEnd/>
            <a:tailEnd/>
          </a:ln>
        </p:spPr>
        <p:txBody>
          <a:bodyPr wrap="none" anchor="ctr"/>
          <a:lstStyle/>
          <a:p>
            <a:endParaRPr lang="en-US"/>
          </a:p>
        </p:txBody>
      </p:sp>
      <p:sp>
        <p:nvSpPr>
          <p:cNvPr id="28699" name="Oval 43"/>
          <p:cNvSpPr>
            <a:spLocks noChangeArrowheads="1"/>
          </p:cNvSpPr>
          <p:nvPr/>
        </p:nvSpPr>
        <p:spPr bwMode="auto">
          <a:xfrm>
            <a:off x="4279900" y="3576638"/>
            <a:ext cx="63500" cy="58737"/>
          </a:xfrm>
          <a:prstGeom prst="ellipse">
            <a:avLst/>
          </a:prstGeom>
          <a:solidFill>
            <a:schemeClr val="tx1"/>
          </a:solidFill>
          <a:ln w="19050">
            <a:noFill/>
            <a:round/>
            <a:headEnd/>
            <a:tailEnd/>
          </a:ln>
        </p:spPr>
        <p:txBody>
          <a:bodyPr wrap="none" anchor="ctr"/>
          <a:lstStyle/>
          <a:p>
            <a:endParaRPr lang="en-US"/>
          </a:p>
        </p:txBody>
      </p:sp>
      <p:sp>
        <p:nvSpPr>
          <p:cNvPr id="28700" name="Oval 44"/>
          <p:cNvSpPr>
            <a:spLocks noChangeArrowheads="1"/>
          </p:cNvSpPr>
          <p:nvPr/>
        </p:nvSpPr>
        <p:spPr bwMode="auto">
          <a:xfrm>
            <a:off x="4279900" y="3752850"/>
            <a:ext cx="63500" cy="60325"/>
          </a:xfrm>
          <a:prstGeom prst="ellipse">
            <a:avLst/>
          </a:prstGeom>
          <a:solidFill>
            <a:schemeClr val="tx1"/>
          </a:solidFill>
          <a:ln w="19050">
            <a:noFill/>
            <a:round/>
            <a:headEnd/>
            <a:tailEnd/>
          </a:ln>
        </p:spPr>
        <p:txBody>
          <a:bodyPr wrap="none" anchor="ctr"/>
          <a:lstStyle/>
          <a:p>
            <a:endParaRPr lang="en-US"/>
          </a:p>
        </p:txBody>
      </p:sp>
      <p:sp>
        <p:nvSpPr>
          <p:cNvPr id="28701" name="Oval 45"/>
          <p:cNvSpPr>
            <a:spLocks noChangeArrowheads="1"/>
          </p:cNvSpPr>
          <p:nvPr/>
        </p:nvSpPr>
        <p:spPr bwMode="auto">
          <a:xfrm>
            <a:off x="4279900" y="3930650"/>
            <a:ext cx="63500" cy="58738"/>
          </a:xfrm>
          <a:prstGeom prst="ellipse">
            <a:avLst/>
          </a:prstGeom>
          <a:solidFill>
            <a:schemeClr val="tx1"/>
          </a:solidFill>
          <a:ln w="19050">
            <a:noFill/>
            <a:round/>
            <a:headEnd/>
            <a:tailEnd/>
          </a:ln>
        </p:spPr>
        <p:txBody>
          <a:bodyPr wrap="none" anchor="ctr"/>
          <a:lstStyle/>
          <a:p>
            <a:endParaRPr lang="en-US"/>
          </a:p>
        </p:txBody>
      </p:sp>
      <p:sp>
        <p:nvSpPr>
          <p:cNvPr id="28702" name="Line 46"/>
          <p:cNvSpPr>
            <a:spLocks noChangeShapeType="1"/>
          </p:cNvSpPr>
          <p:nvPr/>
        </p:nvSpPr>
        <p:spPr bwMode="auto">
          <a:xfrm>
            <a:off x="6316663" y="5273675"/>
            <a:ext cx="1477962" cy="0"/>
          </a:xfrm>
          <a:prstGeom prst="line">
            <a:avLst/>
          </a:prstGeom>
          <a:noFill/>
          <a:ln w="19050">
            <a:solidFill>
              <a:schemeClr val="tx1"/>
            </a:solidFill>
            <a:round/>
            <a:headEnd/>
            <a:tailEnd type="triangle" w="med" len="med"/>
          </a:ln>
        </p:spPr>
        <p:txBody>
          <a:bodyPr wrap="none" anchor="ctr"/>
          <a:lstStyle/>
          <a:p>
            <a:endParaRPr lang="en-US"/>
          </a:p>
        </p:txBody>
      </p:sp>
      <p:sp>
        <p:nvSpPr>
          <p:cNvPr id="28703" name="Line 47"/>
          <p:cNvSpPr>
            <a:spLocks noChangeShapeType="1"/>
          </p:cNvSpPr>
          <p:nvPr/>
        </p:nvSpPr>
        <p:spPr bwMode="auto">
          <a:xfrm>
            <a:off x="8561388" y="5162550"/>
            <a:ext cx="300037" cy="0"/>
          </a:xfrm>
          <a:prstGeom prst="line">
            <a:avLst/>
          </a:prstGeom>
          <a:noFill/>
          <a:ln w="19050">
            <a:solidFill>
              <a:schemeClr val="tx1"/>
            </a:solidFill>
            <a:round/>
            <a:headEnd/>
            <a:tailEnd type="triangle" w="med" len="med"/>
          </a:ln>
        </p:spPr>
        <p:txBody>
          <a:bodyPr wrap="none" anchor="ctr"/>
          <a:lstStyle/>
          <a:p>
            <a:endParaRPr lang="en-US"/>
          </a:p>
        </p:txBody>
      </p:sp>
      <p:sp>
        <p:nvSpPr>
          <p:cNvPr id="28704" name="Rectangle 48"/>
          <p:cNvSpPr>
            <a:spLocks noChangeAspect="1" noChangeArrowheads="1"/>
          </p:cNvSpPr>
          <p:nvPr/>
        </p:nvSpPr>
        <p:spPr bwMode="auto">
          <a:xfrm>
            <a:off x="811213" y="1773238"/>
            <a:ext cx="1936750" cy="1044575"/>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latin typeface="Symbol" pitchFamily="-96" charset="2"/>
              </a:rPr>
              <a:t>p</a:t>
            </a:r>
            <a:r>
              <a:rPr lang="en-US" i="1"/>
              <a:t>’s from the rules</a:t>
            </a:r>
          </a:p>
          <a:p>
            <a:pPr algn="ctr" eaLnBrk="0" hangingPunct="0">
              <a:lnSpc>
                <a:spcPct val="100000"/>
              </a:lnSpc>
              <a:spcBef>
                <a:spcPct val="0"/>
              </a:spcBef>
              <a:buClrTx/>
              <a:buSzTx/>
              <a:buFontTx/>
              <a:buNone/>
            </a:pPr>
            <a:r>
              <a:rPr lang="en-US" i="1"/>
              <a:t>that update </a:t>
            </a:r>
            <a:r>
              <a:rPr lang="en-US" i="1">
                <a:solidFill>
                  <a:srgbClr val="56127A"/>
                </a:solidFill>
              </a:rPr>
              <a:t>R</a:t>
            </a:r>
          </a:p>
        </p:txBody>
      </p:sp>
      <p:sp>
        <p:nvSpPr>
          <p:cNvPr id="28705" name="Rectangle 49"/>
          <p:cNvSpPr>
            <a:spLocks noChangeAspect="1" noChangeArrowheads="1"/>
          </p:cNvSpPr>
          <p:nvPr/>
        </p:nvSpPr>
        <p:spPr bwMode="auto">
          <a:xfrm>
            <a:off x="811213" y="4906963"/>
            <a:ext cx="1936750" cy="744537"/>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latin typeface="Symbol" pitchFamily="-96" charset="2"/>
              </a:rPr>
              <a:t>d</a:t>
            </a:r>
            <a:r>
              <a:rPr lang="en-US" i="1"/>
              <a:t>’s from the rules</a:t>
            </a:r>
          </a:p>
          <a:p>
            <a:pPr algn="ctr" eaLnBrk="0" hangingPunct="0">
              <a:lnSpc>
                <a:spcPct val="100000"/>
              </a:lnSpc>
              <a:spcBef>
                <a:spcPct val="0"/>
              </a:spcBef>
              <a:buClrTx/>
              <a:buSzTx/>
              <a:buFontTx/>
              <a:buNone/>
            </a:pPr>
            <a:r>
              <a:rPr lang="en-US" i="1"/>
              <a:t>that update </a:t>
            </a:r>
            <a:r>
              <a:rPr lang="en-US" i="1">
                <a:solidFill>
                  <a:srgbClr val="56127A"/>
                </a:solidFill>
              </a:rPr>
              <a:t>R</a:t>
            </a:r>
          </a:p>
        </p:txBody>
      </p:sp>
      <p:sp>
        <p:nvSpPr>
          <p:cNvPr id="1592370" name="Text Box 50"/>
          <p:cNvSpPr txBox="1">
            <a:spLocks noChangeArrowheads="1"/>
          </p:cNvSpPr>
          <p:nvPr/>
        </p:nvSpPr>
        <p:spPr bwMode="auto">
          <a:xfrm>
            <a:off x="1773238" y="6138863"/>
            <a:ext cx="5494337" cy="396875"/>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a:solidFill>
                  <a:srgbClr val="FF0000"/>
                </a:solidFill>
              </a:rPr>
              <a:t>What if more than one rule is enabled?</a:t>
            </a:r>
          </a:p>
        </p:txBody>
      </p:sp>
      <p:sp>
        <p:nvSpPr>
          <p:cNvPr id="57" name="Date Placeholder 56"/>
          <p:cNvSpPr>
            <a:spLocks noGrp="1"/>
          </p:cNvSpPr>
          <p:nvPr>
            <p:ph type="dt" sz="half" idx="10"/>
          </p:nvPr>
        </p:nvSpPr>
        <p:spPr/>
        <p:txBody>
          <a:bodyPr/>
          <a:lstStyle/>
          <a:p>
            <a:pPr>
              <a:defRPr/>
            </a:pPr>
            <a:r>
              <a:rPr lang="en-US" smtClean="0"/>
              <a:t>February 7, 2011</a:t>
            </a:r>
            <a:endParaRPr lang="en-US" dirty="0"/>
          </a:p>
        </p:txBody>
      </p:sp>
      <p:sp>
        <p:nvSpPr>
          <p:cNvPr id="58" name="Footer Placeholder 57"/>
          <p:cNvSpPr>
            <a:spLocks noGrp="1"/>
          </p:cNvSpPr>
          <p:nvPr>
            <p:ph type="ftr" sz="quarter" idx="12"/>
          </p:nvPr>
        </p:nvSpPr>
        <p:spPr/>
        <p:txBody>
          <a:bodyPr/>
          <a:lstStyle/>
          <a:p>
            <a:pPr>
              <a:defRPr/>
            </a:pPr>
            <a:r>
              <a:rPr lang="en-US" smtClean="0"/>
              <a:t>http://csg.csail.mit.edu/6.375</a:t>
            </a:r>
            <a:endParaRPr lang="en-US" dirty="0"/>
          </a:p>
        </p:txBody>
      </p:sp>
      <p:sp>
        <p:nvSpPr>
          <p:cNvPr id="59" name="Slide Number Placeholder 58"/>
          <p:cNvSpPr>
            <a:spLocks noGrp="1"/>
          </p:cNvSpPr>
          <p:nvPr>
            <p:ph type="sldNum" sz="quarter" idx="11"/>
          </p:nvPr>
        </p:nvSpPr>
        <p:spPr/>
        <p:txBody>
          <a:bodyPr/>
          <a:lstStyle/>
          <a:p>
            <a:pPr>
              <a:defRPr/>
            </a:pPr>
            <a:r>
              <a:rPr lang="en-US" smtClean="0"/>
              <a:t>L02-</a:t>
            </a:r>
            <a:fld id="{EC0A9AF3-268B-496B-8C8B-87FFEF969083}" type="slidenum">
              <a:rPr lang="en-US" smtClean="0"/>
              <a:pPr>
                <a:defRPr/>
              </a:pPr>
              <a:t>26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92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2370"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98488" y="200025"/>
            <a:ext cx="7834312" cy="1285875"/>
          </a:xfrm>
        </p:spPr>
        <p:txBody>
          <a:bodyPr/>
          <a:lstStyle/>
          <a:p>
            <a:pPr eaLnBrk="1" hangingPunct="1"/>
            <a:r>
              <a:rPr lang="en-US" smtClean="0"/>
              <a:t>Combining State Updates</a:t>
            </a:r>
          </a:p>
        </p:txBody>
      </p:sp>
      <p:sp>
        <p:nvSpPr>
          <p:cNvPr id="29699" name="Oval 3"/>
          <p:cNvSpPr>
            <a:spLocks noChangeArrowheads="1"/>
          </p:cNvSpPr>
          <p:nvPr/>
        </p:nvSpPr>
        <p:spPr bwMode="auto">
          <a:xfrm>
            <a:off x="3835400" y="5535613"/>
            <a:ext cx="738188" cy="487362"/>
          </a:xfrm>
          <a:prstGeom prst="ellipse">
            <a:avLst/>
          </a:prstGeom>
          <a:solidFill>
            <a:srgbClr val="CFBDC8"/>
          </a:solidFill>
          <a:ln w="19050">
            <a:solidFill>
              <a:schemeClr val="tx1"/>
            </a:solidFill>
            <a:round/>
            <a:headEnd/>
            <a:tailEnd/>
          </a:ln>
        </p:spPr>
        <p:txBody>
          <a:bodyPr wrap="none" anchor="ctr"/>
          <a:lstStyle/>
          <a:p>
            <a:endParaRPr lang="en-US"/>
          </a:p>
        </p:txBody>
      </p:sp>
      <p:sp>
        <p:nvSpPr>
          <p:cNvPr id="29700" name="Rectangle 4"/>
          <p:cNvSpPr>
            <a:spLocks noChangeArrowheads="1"/>
          </p:cNvSpPr>
          <p:nvPr/>
        </p:nvSpPr>
        <p:spPr bwMode="auto">
          <a:xfrm>
            <a:off x="3771900" y="5522913"/>
            <a:ext cx="425450" cy="538162"/>
          </a:xfrm>
          <a:prstGeom prst="rect">
            <a:avLst/>
          </a:prstGeom>
          <a:solidFill>
            <a:schemeClr val="bg1"/>
          </a:solidFill>
          <a:ln w="9525">
            <a:noFill/>
            <a:miter lim="800000"/>
            <a:headEnd/>
            <a:tailEnd/>
          </a:ln>
        </p:spPr>
        <p:txBody>
          <a:bodyPr wrap="none" anchor="ctr"/>
          <a:lstStyle/>
          <a:p>
            <a:endParaRPr lang="en-US"/>
          </a:p>
        </p:txBody>
      </p:sp>
      <p:sp>
        <p:nvSpPr>
          <p:cNvPr id="29701" name="Line 5"/>
          <p:cNvSpPr>
            <a:spLocks noChangeShapeType="1"/>
          </p:cNvSpPr>
          <p:nvPr/>
        </p:nvSpPr>
        <p:spPr bwMode="auto">
          <a:xfrm>
            <a:off x="4189413" y="5546725"/>
            <a:ext cx="0" cy="463550"/>
          </a:xfrm>
          <a:prstGeom prst="line">
            <a:avLst/>
          </a:prstGeom>
          <a:noFill/>
          <a:ln w="19050">
            <a:solidFill>
              <a:schemeClr val="tx1"/>
            </a:solidFill>
            <a:round/>
            <a:headEnd/>
            <a:tailEnd/>
          </a:ln>
        </p:spPr>
        <p:txBody>
          <a:bodyPr wrap="none" anchor="ctr"/>
          <a:lstStyle/>
          <a:p>
            <a:endParaRPr lang="en-US"/>
          </a:p>
        </p:txBody>
      </p:sp>
      <p:sp>
        <p:nvSpPr>
          <p:cNvPr id="29702" name="Rectangle 6"/>
          <p:cNvSpPr>
            <a:spLocks noChangeAspect="1" noChangeArrowheads="1"/>
          </p:cNvSpPr>
          <p:nvPr/>
        </p:nvSpPr>
        <p:spPr bwMode="auto">
          <a:xfrm>
            <a:off x="6259513" y="5368925"/>
            <a:ext cx="1598612" cy="533400"/>
          </a:xfrm>
          <a:prstGeom prst="rect">
            <a:avLst/>
          </a:prstGeom>
          <a:noFill/>
          <a:ln w="28575">
            <a:noFill/>
            <a:miter lim="800000"/>
            <a:headEnd/>
            <a:tailEnd/>
          </a:ln>
        </p:spPr>
        <p:txBody>
          <a:bodyPr wrap="none" anchor="ctr"/>
          <a:lstStyle/>
          <a:p>
            <a:pPr algn="ctr" eaLnBrk="0" hangingPunct="0">
              <a:lnSpc>
                <a:spcPct val="80000"/>
              </a:lnSpc>
              <a:spcBef>
                <a:spcPct val="0"/>
              </a:spcBef>
              <a:buClrTx/>
              <a:buSzTx/>
              <a:buFontTx/>
              <a:buNone/>
            </a:pPr>
            <a:r>
              <a:rPr lang="en-US" i="1"/>
              <a:t>next state</a:t>
            </a:r>
          </a:p>
          <a:p>
            <a:pPr algn="ctr" eaLnBrk="0" hangingPunct="0">
              <a:lnSpc>
                <a:spcPct val="80000"/>
              </a:lnSpc>
              <a:spcBef>
                <a:spcPct val="0"/>
              </a:spcBef>
              <a:buClrTx/>
              <a:buSzTx/>
              <a:buFontTx/>
              <a:buNone/>
            </a:pPr>
            <a:r>
              <a:rPr lang="en-US" i="1"/>
              <a:t>value</a:t>
            </a:r>
          </a:p>
        </p:txBody>
      </p:sp>
      <p:sp>
        <p:nvSpPr>
          <p:cNvPr id="29703" name="Rectangle 7"/>
          <p:cNvSpPr>
            <a:spLocks noChangeAspect="1" noChangeArrowheads="1"/>
          </p:cNvSpPr>
          <p:nvPr/>
        </p:nvSpPr>
        <p:spPr bwMode="auto">
          <a:xfrm>
            <a:off x="6037263" y="3852863"/>
            <a:ext cx="1009650" cy="782637"/>
          </a:xfrm>
          <a:prstGeom prst="rect">
            <a:avLst/>
          </a:prstGeom>
          <a:noFill/>
          <a:ln w="28575">
            <a:noFill/>
            <a:miter lim="800000"/>
            <a:headEnd/>
            <a:tailEnd/>
          </a:ln>
        </p:spPr>
        <p:txBody>
          <a:bodyPr wrap="none" anchor="ctr"/>
          <a:lstStyle/>
          <a:p>
            <a:pPr algn="ctr" eaLnBrk="0" hangingPunct="0">
              <a:lnSpc>
                <a:spcPct val="80000"/>
              </a:lnSpc>
              <a:spcBef>
                <a:spcPct val="0"/>
              </a:spcBef>
              <a:buClrTx/>
              <a:buSzTx/>
              <a:buFontTx/>
              <a:buNone/>
            </a:pPr>
            <a:r>
              <a:rPr lang="en-US" i="1"/>
              <a:t>latch </a:t>
            </a:r>
          </a:p>
          <a:p>
            <a:pPr algn="ctr" eaLnBrk="0" hangingPunct="0">
              <a:lnSpc>
                <a:spcPct val="80000"/>
              </a:lnSpc>
              <a:spcBef>
                <a:spcPct val="0"/>
              </a:spcBef>
              <a:buClrTx/>
              <a:buSzTx/>
              <a:buFontTx/>
              <a:buNone/>
            </a:pPr>
            <a:r>
              <a:rPr lang="en-US" i="1"/>
              <a:t>enable</a:t>
            </a:r>
            <a:endParaRPr lang="en-US"/>
          </a:p>
        </p:txBody>
      </p:sp>
      <p:grpSp>
        <p:nvGrpSpPr>
          <p:cNvPr id="29704" name="Group 8"/>
          <p:cNvGrpSpPr>
            <a:grpSpLocks/>
          </p:cNvGrpSpPr>
          <p:nvPr/>
        </p:nvGrpSpPr>
        <p:grpSpPr bwMode="auto">
          <a:xfrm>
            <a:off x="7788275" y="4872038"/>
            <a:ext cx="762000" cy="701675"/>
            <a:chOff x="4560" y="1968"/>
            <a:chExt cx="480" cy="576"/>
          </a:xfrm>
        </p:grpSpPr>
        <p:sp>
          <p:nvSpPr>
            <p:cNvPr id="29758" name="Rectangle 9"/>
            <p:cNvSpPr>
              <a:spLocks noChangeArrowheads="1"/>
            </p:cNvSpPr>
            <p:nvPr/>
          </p:nvSpPr>
          <p:spPr bwMode="auto">
            <a:xfrm>
              <a:off x="4560" y="1968"/>
              <a:ext cx="480" cy="576"/>
            </a:xfrm>
            <a:prstGeom prst="rect">
              <a:avLst/>
            </a:prstGeom>
            <a:solidFill>
              <a:srgbClr val="FF505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r>
                <a:rPr lang="en-US" sz="2400">
                  <a:solidFill>
                    <a:srgbClr val="56127A"/>
                  </a:solidFill>
                </a:rPr>
                <a:t>R</a:t>
              </a:r>
            </a:p>
          </p:txBody>
        </p:sp>
        <p:sp>
          <p:nvSpPr>
            <p:cNvPr id="29759" name="Freeform 10"/>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5050"/>
            </a:solidFill>
            <a:ln w="19050" cap="flat" cmpd="sng">
              <a:solidFill>
                <a:schemeClr val="tx1"/>
              </a:solidFill>
              <a:prstDash val="solid"/>
              <a:round/>
              <a:headEnd type="none" w="sm" len="sm"/>
              <a:tailEnd type="none" w="sm" len="sm"/>
            </a:ln>
          </p:spPr>
          <p:txBody>
            <a:bodyPr wrap="none" anchor="ctr"/>
            <a:lstStyle/>
            <a:p>
              <a:endParaRPr lang="en-US"/>
            </a:p>
          </p:txBody>
        </p:sp>
      </p:grpSp>
      <p:sp>
        <p:nvSpPr>
          <p:cNvPr id="29705" name="Freeform 11"/>
          <p:cNvSpPr>
            <a:spLocks/>
          </p:cNvSpPr>
          <p:nvPr/>
        </p:nvSpPr>
        <p:spPr bwMode="auto">
          <a:xfrm>
            <a:off x="6323013" y="2382838"/>
            <a:ext cx="1476375" cy="2633662"/>
          </a:xfrm>
          <a:custGeom>
            <a:avLst/>
            <a:gdLst>
              <a:gd name="T0" fmla="*/ 0 w 1104"/>
              <a:gd name="T1" fmla="*/ 0 h 768"/>
              <a:gd name="T2" fmla="*/ 2147483647 w 1104"/>
              <a:gd name="T3" fmla="*/ 0 h 768"/>
              <a:gd name="T4" fmla="*/ 2147483647 w 1104"/>
              <a:gd name="T5" fmla="*/ 2147483647 h 768"/>
              <a:gd name="T6" fmla="*/ 2147483647 w 1104"/>
              <a:gd name="T7" fmla="*/ 2147483647 h 768"/>
              <a:gd name="T8" fmla="*/ 0 60000 65536"/>
              <a:gd name="T9" fmla="*/ 0 60000 65536"/>
              <a:gd name="T10" fmla="*/ 0 60000 65536"/>
              <a:gd name="T11" fmla="*/ 0 60000 65536"/>
              <a:gd name="T12" fmla="*/ 0 w 1104"/>
              <a:gd name="T13" fmla="*/ 0 h 768"/>
              <a:gd name="T14" fmla="*/ 1104 w 1104"/>
              <a:gd name="T15" fmla="*/ 768 h 768"/>
            </a:gdLst>
            <a:ahLst/>
            <a:cxnLst>
              <a:cxn ang="T8">
                <a:pos x="T0" y="T1"/>
              </a:cxn>
              <a:cxn ang="T9">
                <a:pos x="T2" y="T3"/>
              </a:cxn>
              <a:cxn ang="T10">
                <a:pos x="T4" y="T5"/>
              </a:cxn>
              <a:cxn ang="T11">
                <a:pos x="T6" y="T7"/>
              </a:cxn>
            </a:cxnLst>
            <a:rect l="T12" t="T13" r="T14" b="T15"/>
            <a:pathLst>
              <a:path w="1104" h="768">
                <a:moveTo>
                  <a:pt x="0" y="0"/>
                </a:moveTo>
                <a:lnTo>
                  <a:pt x="480" y="0"/>
                </a:lnTo>
                <a:lnTo>
                  <a:pt x="480" y="768"/>
                </a:lnTo>
                <a:lnTo>
                  <a:pt x="1104" y="768"/>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9706" name="Rectangle 12"/>
          <p:cNvSpPr>
            <a:spLocks noChangeArrowheads="1"/>
          </p:cNvSpPr>
          <p:nvPr/>
        </p:nvSpPr>
        <p:spPr bwMode="auto">
          <a:xfrm>
            <a:off x="3062288" y="1724025"/>
            <a:ext cx="1508125" cy="1420813"/>
          </a:xfrm>
          <a:prstGeom prst="rect">
            <a:avLst/>
          </a:prstGeom>
          <a:solidFill>
            <a:schemeClr val="accent1"/>
          </a:solidFill>
          <a:ln w="9525">
            <a:solidFill>
              <a:srgbClr val="FF0000"/>
            </a:solidFill>
            <a:miter lim="800000"/>
            <a:headEnd/>
            <a:tailEnd/>
          </a:ln>
        </p:spPr>
        <p:txBody>
          <a:bodyPr wrap="none" anchor="ctr"/>
          <a:lstStyle/>
          <a:p>
            <a:pPr algn="ctr" eaLnBrk="0" hangingPunct="0">
              <a:lnSpc>
                <a:spcPct val="100000"/>
              </a:lnSpc>
              <a:spcBef>
                <a:spcPct val="0"/>
              </a:spcBef>
              <a:buClrTx/>
              <a:buSzTx/>
              <a:buFontTx/>
              <a:buNone/>
            </a:pPr>
            <a:r>
              <a:rPr lang="en-US" i="1"/>
              <a:t>Scheduler:</a:t>
            </a:r>
          </a:p>
          <a:p>
            <a:pPr algn="ctr" eaLnBrk="0" hangingPunct="0">
              <a:lnSpc>
                <a:spcPct val="100000"/>
              </a:lnSpc>
              <a:spcBef>
                <a:spcPct val="0"/>
              </a:spcBef>
              <a:buClrTx/>
              <a:buSzTx/>
              <a:buFontTx/>
              <a:buNone/>
            </a:pPr>
            <a:r>
              <a:rPr lang="en-US" i="1">
                <a:solidFill>
                  <a:srgbClr val="56127A"/>
                </a:solidFill>
              </a:rPr>
              <a:t>Priority</a:t>
            </a:r>
          </a:p>
          <a:p>
            <a:pPr algn="ctr" eaLnBrk="0" hangingPunct="0">
              <a:lnSpc>
                <a:spcPct val="100000"/>
              </a:lnSpc>
              <a:spcBef>
                <a:spcPct val="0"/>
              </a:spcBef>
              <a:buClrTx/>
              <a:buSzTx/>
              <a:buFontTx/>
              <a:buNone/>
            </a:pPr>
            <a:r>
              <a:rPr lang="en-US" i="1">
                <a:solidFill>
                  <a:srgbClr val="56127A"/>
                </a:solidFill>
              </a:rPr>
              <a:t>Encoder</a:t>
            </a:r>
          </a:p>
        </p:txBody>
      </p:sp>
      <p:sp>
        <p:nvSpPr>
          <p:cNvPr id="29707" name="AutoShape 13"/>
          <p:cNvSpPr>
            <a:spLocks noChangeAspect="1" noChangeArrowheads="1"/>
          </p:cNvSpPr>
          <p:nvPr/>
        </p:nvSpPr>
        <p:spPr bwMode="auto">
          <a:xfrm flipH="1">
            <a:off x="5156200" y="1860550"/>
            <a:ext cx="1144588" cy="1174750"/>
          </a:xfrm>
          <a:prstGeom prst="flowChartOnlineStorage">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t> OR</a:t>
            </a:r>
          </a:p>
        </p:txBody>
      </p:sp>
      <p:grpSp>
        <p:nvGrpSpPr>
          <p:cNvPr id="29708" name="Group 14"/>
          <p:cNvGrpSpPr>
            <a:grpSpLocks/>
          </p:cNvGrpSpPr>
          <p:nvPr/>
        </p:nvGrpSpPr>
        <p:grpSpPr bwMode="auto">
          <a:xfrm>
            <a:off x="4570413" y="1966913"/>
            <a:ext cx="717550" cy="898525"/>
            <a:chOff x="2135" y="1001"/>
            <a:chExt cx="673" cy="566"/>
          </a:xfrm>
        </p:grpSpPr>
        <p:sp>
          <p:nvSpPr>
            <p:cNvPr id="29756" name="Line 15"/>
            <p:cNvSpPr>
              <a:spLocks noChangeShapeType="1"/>
            </p:cNvSpPr>
            <p:nvPr/>
          </p:nvSpPr>
          <p:spPr bwMode="auto">
            <a:xfrm>
              <a:off x="2135" y="1001"/>
              <a:ext cx="673" cy="0"/>
            </a:xfrm>
            <a:prstGeom prst="line">
              <a:avLst/>
            </a:prstGeom>
            <a:noFill/>
            <a:ln w="9525">
              <a:solidFill>
                <a:schemeClr val="tx1"/>
              </a:solidFill>
              <a:round/>
              <a:headEnd/>
              <a:tailEnd type="triangle" w="med" len="med"/>
            </a:ln>
          </p:spPr>
          <p:txBody>
            <a:bodyPr wrap="none" anchor="ctr"/>
            <a:lstStyle/>
            <a:p>
              <a:endParaRPr lang="en-US"/>
            </a:p>
          </p:txBody>
        </p:sp>
        <p:sp>
          <p:nvSpPr>
            <p:cNvPr id="29757" name="Line 16"/>
            <p:cNvSpPr>
              <a:spLocks noChangeShapeType="1"/>
            </p:cNvSpPr>
            <p:nvPr/>
          </p:nvSpPr>
          <p:spPr bwMode="auto">
            <a:xfrm>
              <a:off x="2135" y="1567"/>
              <a:ext cx="673" cy="0"/>
            </a:xfrm>
            <a:prstGeom prst="line">
              <a:avLst/>
            </a:prstGeom>
            <a:noFill/>
            <a:ln w="9525">
              <a:solidFill>
                <a:schemeClr val="tx1"/>
              </a:solidFill>
              <a:round/>
              <a:headEnd/>
              <a:tailEnd type="triangle" w="med" len="med"/>
            </a:ln>
          </p:spPr>
          <p:txBody>
            <a:bodyPr wrap="none" anchor="ctr"/>
            <a:lstStyle/>
            <a:p>
              <a:endParaRPr lang="en-US"/>
            </a:p>
          </p:txBody>
        </p:sp>
      </p:grpSp>
      <p:sp>
        <p:nvSpPr>
          <p:cNvPr id="29709" name="Text Box 17"/>
          <p:cNvSpPr txBox="1">
            <a:spLocks noChangeArrowheads="1"/>
          </p:cNvSpPr>
          <p:nvPr/>
        </p:nvSpPr>
        <p:spPr bwMode="auto">
          <a:xfrm>
            <a:off x="4786313" y="1573213"/>
            <a:ext cx="420687"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f</a:t>
            </a:r>
            <a:r>
              <a:rPr lang="en-US" baseline="-25000">
                <a:solidFill>
                  <a:srgbClr val="56127A"/>
                </a:solidFill>
              </a:rPr>
              <a:t>1</a:t>
            </a:r>
            <a:endParaRPr lang="en-US">
              <a:solidFill>
                <a:srgbClr val="56127A"/>
              </a:solidFill>
            </a:endParaRPr>
          </a:p>
        </p:txBody>
      </p:sp>
      <p:sp>
        <p:nvSpPr>
          <p:cNvPr id="29710" name="Text Box 18"/>
          <p:cNvSpPr txBox="1">
            <a:spLocks noChangeArrowheads="1"/>
          </p:cNvSpPr>
          <p:nvPr/>
        </p:nvSpPr>
        <p:spPr bwMode="auto">
          <a:xfrm>
            <a:off x="4787900" y="2798763"/>
            <a:ext cx="420688"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f</a:t>
            </a:r>
            <a:r>
              <a:rPr lang="en-US" baseline="-25000">
                <a:solidFill>
                  <a:srgbClr val="56127A"/>
                </a:solidFill>
              </a:rPr>
              <a:t>n</a:t>
            </a:r>
            <a:endParaRPr lang="en-US">
              <a:solidFill>
                <a:srgbClr val="56127A"/>
              </a:solidFill>
            </a:endParaRPr>
          </a:p>
        </p:txBody>
      </p:sp>
      <p:sp>
        <p:nvSpPr>
          <p:cNvPr id="29711" name="Oval 19"/>
          <p:cNvSpPr>
            <a:spLocks noChangeArrowheads="1"/>
          </p:cNvSpPr>
          <p:nvPr/>
        </p:nvSpPr>
        <p:spPr bwMode="auto">
          <a:xfrm>
            <a:off x="4965700" y="2179638"/>
            <a:ext cx="63500" cy="58737"/>
          </a:xfrm>
          <a:prstGeom prst="ellipse">
            <a:avLst/>
          </a:prstGeom>
          <a:solidFill>
            <a:schemeClr val="tx1"/>
          </a:solidFill>
          <a:ln w="19050">
            <a:noFill/>
            <a:round/>
            <a:headEnd/>
            <a:tailEnd/>
          </a:ln>
        </p:spPr>
        <p:txBody>
          <a:bodyPr wrap="none" anchor="ctr"/>
          <a:lstStyle/>
          <a:p>
            <a:endParaRPr lang="en-US"/>
          </a:p>
        </p:txBody>
      </p:sp>
      <p:sp>
        <p:nvSpPr>
          <p:cNvPr id="29712" name="Oval 20"/>
          <p:cNvSpPr>
            <a:spLocks noChangeArrowheads="1"/>
          </p:cNvSpPr>
          <p:nvPr/>
        </p:nvSpPr>
        <p:spPr bwMode="auto">
          <a:xfrm>
            <a:off x="4965700" y="2355850"/>
            <a:ext cx="63500" cy="60325"/>
          </a:xfrm>
          <a:prstGeom prst="ellipse">
            <a:avLst/>
          </a:prstGeom>
          <a:solidFill>
            <a:schemeClr val="tx1"/>
          </a:solidFill>
          <a:ln w="19050">
            <a:noFill/>
            <a:round/>
            <a:headEnd/>
            <a:tailEnd/>
          </a:ln>
        </p:spPr>
        <p:txBody>
          <a:bodyPr wrap="none" anchor="ctr"/>
          <a:lstStyle/>
          <a:p>
            <a:endParaRPr lang="en-US"/>
          </a:p>
        </p:txBody>
      </p:sp>
      <p:sp>
        <p:nvSpPr>
          <p:cNvPr id="29713" name="Oval 21"/>
          <p:cNvSpPr>
            <a:spLocks noChangeArrowheads="1"/>
          </p:cNvSpPr>
          <p:nvPr/>
        </p:nvSpPr>
        <p:spPr bwMode="auto">
          <a:xfrm>
            <a:off x="4965700" y="2533650"/>
            <a:ext cx="63500" cy="58738"/>
          </a:xfrm>
          <a:prstGeom prst="ellipse">
            <a:avLst/>
          </a:prstGeom>
          <a:solidFill>
            <a:schemeClr val="tx1"/>
          </a:solidFill>
          <a:ln w="19050">
            <a:noFill/>
            <a:round/>
            <a:headEnd/>
            <a:tailEnd/>
          </a:ln>
        </p:spPr>
        <p:txBody>
          <a:bodyPr wrap="none" anchor="ctr"/>
          <a:lstStyle/>
          <a:p>
            <a:endParaRPr lang="en-US"/>
          </a:p>
        </p:txBody>
      </p:sp>
      <p:grpSp>
        <p:nvGrpSpPr>
          <p:cNvPr id="29714" name="Group 22"/>
          <p:cNvGrpSpPr>
            <a:grpSpLocks/>
          </p:cNvGrpSpPr>
          <p:nvPr/>
        </p:nvGrpSpPr>
        <p:grpSpPr bwMode="auto">
          <a:xfrm>
            <a:off x="2330450" y="1968500"/>
            <a:ext cx="717550" cy="898525"/>
            <a:chOff x="2135" y="1001"/>
            <a:chExt cx="673" cy="566"/>
          </a:xfrm>
        </p:grpSpPr>
        <p:sp>
          <p:nvSpPr>
            <p:cNvPr id="29754" name="Line 23"/>
            <p:cNvSpPr>
              <a:spLocks noChangeShapeType="1"/>
            </p:cNvSpPr>
            <p:nvPr/>
          </p:nvSpPr>
          <p:spPr bwMode="auto">
            <a:xfrm>
              <a:off x="2135" y="1001"/>
              <a:ext cx="673" cy="0"/>
            </a:xfrm>
            <a:prstGeom prst="line">
              <a:avLst/>
            </a:prstGeom>
            <a:noFill/>
            <a:ln w="9525">
              <a:solidFill>
                <a:schemeClr val="tx1"/>
              </a:solidFill>
              <a:round/>
              <a:headEnd/>
              <a:tailEnd type="triangle" w="med" len="med"/>
            </a:ln>
          </p:spPr>
          <p:txBody>
            <a:bodyPr wrap="none" anchor="ctr"/>
            <a:lstStyle/>
            <a:p>
              <a:endParaRPr lang="en-US"/>
            </a:p>
          </p:txBody>
        </p:sp>
        <p:sp>
          <p:nvSpPr>
            <p:cNvPr id="29755" name="Line 24"/>
            <p:cNvSpPr>
              <a:spLocks noChangeShapeType="1"/>
            </p:cNvSpPr>
            <p:nvPr/>
          </p:nvSpPr>
          <p:spPr bwMode="auto">
            <a:xfrm>
              <a:off x="2135" y="1567"/>
              <a:ext cx="673" cy="0"/>
            </a:xfrm>
            <a:prstGeom prst="line">
              <a:avLst/>
            </a:prstGeom>
            <a:noFill/>
            <a:ln w="9525">
              <a:solidFill>
                <a:schemeClr val="tx1"/>
              </a:solidFill>
              <a:round/>
              <a:headEnd/>
              <a:tailEnd type="triangle" w="med" len="med"/>
            </a:ln>
          </p:spPr>
          <p:txBody>
            <a:bodyPr wrap="none" anchor="ctr"/>
            <a:lstStyle/>
            <a:p>
              <a:endParaRPr lang="en-US"/>
            </a:p>
          </p:txBody>
        </p:sp>
      </p:grpSp>
      <p:sp>
        <p:nvSpPr>
          <p:cNvPr id="29715" name="Text Box 25"/>
          <p:cNvSpPr txBox="1">
            <a:spLocks noChangeArrowheads="1"/>
          </p:cNvSpPr>
          <p:nvPr/>
        </p:nvSpPr>
        <p:spPr bwMode="auto">
          <a:xfrm>
            <a:off x="1968500" y="1725613"/>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1</a:t>
            </a:r>
            <a:endParaRPr lang="en-US">
              <a:solidFill>
                <a:srgbClr val="56127A"/>
              </a:solidFill>
            </a:endParaRPr>
          </a:p>
        </p:txBody>
      </p:sp>
      <p:sp>
        <p:nvSpPr>
          <p:cNvPr id="29716" name="Text Box 26"/>
          <p:cNvSpPr txBox="1">
            <a:spLocks noChangeArrowheads="1"/>
          </p:cNvSpPr>
          <p:nvPr/>
        </p:nvSpPr>
        <p:spPr bwMode="auto">
          <a:xfrm>
            <a:off x="1968500" y="2624138"/>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n</a:t>
            </a:r>
            <a:endParaRPr lang="en-US">
              <a:solidFill>
                <a:srgbClr val="56127A"/>
              </a:solidFill>
            </a:endParaRPr>
          </a:p>
        </p:txBody>
      </p:sp>
      <p:sp>
        <p:nvSpPr>
          <p:cNvPr id="29717" name="Oval 27"/>
          <p:cNvSpPr>
            <a:spLocks noChangeArrowheads="1"/>
          </p:cNvSpPr>
          <p:nvPr/>
        </p:nvSpPr>
        <p:spPr bwMode="auto">
          <a:xfrm>
            <a:off x="2597150" y="2181225"/>
            <a:ext cx="63500" cy="58738"/>
          </a:xfrm>
          <a:prstGeom prst="ellipse">
            <a:avLst/>
          </a:prstGeom>
          <a:solidFill>
            <a:schemeClr val="tx1"/>
          </a:solidFill>
          <a:ln w="19050">
            <a:noFill/>
            <a:round/>
            <a:headEnd/>
            <a:tailEnd/>
          </a:ln>
        </p:spPr>
        <p:txBody>
          <a:bodyPr wrap="none" anchor="ctr"/>
          <a:lstStyle/>
          <a:p>
            <a:endParaRPr lang="en-US"/>
          </a:p>
        </p:txBody>
      </p:sp>
      <p:sp>
        <p:nvSpPr>
          <p:cNvPr id="29718" name="Oval 28"/>
          <p:cNvSpPr>
            <a:spLocks noChangeArrowheads="1"/>
          </p:cNvSpPr>
          <p:nvPr/>
        </p:nvSpPr>
        <p:spPr bwMode="auto">
          <a:xfrm>
            <a:off x="2597150" y="2357438"/>
            <a:ext cx="63500" cy="60325"/>
          </a:xfrm>
          <a:prstGeom prst="ellipse">
            <a:avLst/>
          </a:prstGeom>
          <a:solidFill>
            <a:schemeClr val="tx1"/>
          </a:solidFill>
          <a:ln w="19050">
            <a:noFill/>
            <a:round/>
            <a:headEnd/>
            <a:tailEnd/>
          </a:ln>
        </p:spPr>
        <p:txBody>
          <a:bodyPr wrap="none" anchor="ctr"/>
          <a:lstStyle/>
          <a:p>
            <a:endParaRPr lang="en-US"/>
          </a:p>
        </p:txBody>
      </p:sp>
      <p:sp>
        <p:nvSpPr>
          <p:cNvPr id="29719" name="Oval 29"/>
          <p:cNvSpPr>
            <a:spLocks noChangeArrowheads="1"/>
          </p:cNvSpPr>
          <p:nvPr/>
        </p:nvSpPr>
        <p:spPr bwMode="auto">
          <a:xfrm>
            <a:off x="2597150" y="2535238"/>
            <a:ext cx="63500" cy="58737"/>
          </a:xfrm>
          <a:prstGeom prst="ellipse">
            <a:avLst/>
          </a:prstGeom>
          <a:solidFill>
            <a:schemeClr val="tx1"/>
          </a:solidFill>
          <a:ln w="19050">
            <a:noFill/>
            <a:round/>
            <a:headEnd/>
            <a:tailEnd/>
          </a:ln>
        </p:spPr>
        <p:txBody>
          <a:bodyPr wrap="none" anchor="ctr"/>
          <a:lstStyle/>
          <a:p>
            <a:endParaRPr lang="en-US"/>
          </a:p>
        </p:txBody>
      </p:sp>
      <p:sp>
        <p:nvSpPr>
          <p:cNvPr id="29720" name="Oval 30"/>
          <p:cNvSpPr>
            <a:spLocks noChangeArrowheads="1"/>
          </p:cNvSpPr>
          <p:nvPr/>
        </p:nvSpPr>
        <p:spPr bwMode="auto">
          <a:xfrm>
            <a:off x="3835400" y="4630738"/>
            <a:ext cx="738188" cy="487362"/>
          </a:xfrm>
          <a:prstGeom prst="ellipse">
            <a:avLst/>
          </a:prstGeom>
          <a:solidFill>
            <a:srgbClr val="CFBDC8"/>
          </a:solidFill>
          <a:ln w="19050">
            <a:solidFill>
              <a:schemeClr val="tx1"/>
            </a:solidFill>
            <a:round/>
            <a:headEnd/>
            <a:tailEnd/>
          </a:ln>
        </p:spPr>
        <p:txBody>
          <a:bodyPr wrap="none" anchor="ctr"/>
          <a:lstStyle/>
          <a:p>
            <a:endParaRPr lang="en-US"/>
          </a:p>
        </p:txBody>
      </p:sp>
      <p:sp>
        <p:nvSpPr>
          <p:cNvPr id="29721" name="Rectangle 31"/>
          <p:cNvSpPr>
            <a:spLocks noChangeArrowheads="1"/>
          </p:cNvSpPr>
          <p:nvPr/>
        </p:nvSpPr>
        <p:spPr bwMode="auto">
          <a:xfrm>
            <a:off x="3771900" y="4618038"/>
            <a:ext cx="425450" cy="538162"/>
          </a:xfrm>
          <a:prstGeom prst="rect">
            <a:avLst/>
          </a:prstGeom>
          <a:solidFill>
            <a:schemeClr val="bg1"/>
          </a:solidFill>
          <a:ln w="19050">
            <a:noFill/>
            <a:miter lim="800000"/>
            <a:headEnd/>
            <a:tailEnd/>
          </a:ln>
        </p:spPr>
        <p:txBody>
          <a:bodyPr wrap="none" anchor="ctr"/>
          <a:lstStyle/>
          <a:p>
            <a:endParaRPr lang="en-US"/>
          </a:p>
        </p:txBody>
      </p:sp>
      <p:sp>
        <p:nvSpPr>
          <p:cNvPr id="29722" name="Line 32"/>
          <p:cNvSpPr>
            <a:spLocks noChangeShapeType="1"/>
          </p:cNvSpPr>
          <p:nvPr/>
        </p:nvSpPr>
        <p:spPr bwMode="auto">
          <a:xfrm>
            <a:off x="4189413" y="4641850"/>
            <a:ext cx="0" cy="463550"/>
          </a:xfrm>
          <a:prstGeom prst="line">
            <a:avLst/>
          </a:prstGeom>
          <a:noFill/>
          <a:ln w="19050">
            <a:solidFill>
              <a:schemeClr val="tx1"/>
            </a:solidFill>
            <a:round/>
            <a:headEnd/>
            <a:tailEnd/>
          </a:ln>
        </p:spPr>
        <p:txBody>
          <a:bodyPr wrap="none" anchor="ctr"/>
          <a:lstStyle/>
          <a:p>
            <a:endParaRPr lang="en-US"/>
          </a:p>
        </p:txBody>
      </p:sp>
      <p:grpSp>
        <p:nvGrpSpPr>
          <p:cNvPr id="29723" name="Group 33"/>
          <p:cNvGrpSpPr>
            <a:grpSpLocks/>
          </p:cNvGrpSpPr>
          <p:nvPr/>
        </p:nvGrpSpPr>
        <p:grpSpPr bwMode="auto">
          <a:xfrm>
            <a:off x="2930525" y="4759325"/>
            <a:ext cx="1235075" cy="1295400"/>
            <a:chOff x="1846" y="2998"/>
            <a:chExt cx="778" cy="816"/>
          </a:xfrm>
        </p:grpSpPr>
        <p:grpSp>
          <p:nvGrpSpPr>
            <p:cNvPr id="29746" name="Group 34"/>
            <p:cNvGrpSpPr>
              <a:grpSpLocks/>
            </p:cNvGrpSpPr>
            <p:nvPr/>
          </p:nvGrpSpPr>
          <p:grpSpPr bwMode="auto">
            <a:xfrm>
              <a:off x="2172" y="3151"/>
              <a:ext cx="452" cy="566"/>
              <a:chOff x="2135" y="1001"/>
              <a:chExt cx="673" cy="566"/>
            </a:xfrm>
          </p:grpSpPr>
          <p:sp>
            <p:nvSpPr>
              <p:cNvPr id="29752" name="Line 35"/>
              <p:cNvSpPr>
                <a:spLocks noChangeShapeType="1"/>
              </p:cNvSpPr>
              <p:nvPr/>
            </p:nvSpPr>
            <p:spPr bwMode="auto">
              <a:xfrm>
                <a:off x="2135" y="1001"/>
                <a:ext cx="673" cy="0"/>
              </a:xfrm>
              <a:prstGeom prst="line">
                <a:avLst/>
              </a:prstGeom>
              <a:noFill/>
              <a:ln w="19050">
                <a:solidFill>
                  <a:schemeClr val="tx1"/>
                </a:solidFill>
                <a:round/>
                <a:headEnd/>
                <a:tailEnd type="triangle" w="med" len="med"/>
              </a:ln>
            </p:spPr>
            <p:txBody>
              <a:bodyPr wrap="none" anchor="ctr"/>
              <a:lstStyle/>
              <a:p>
                <a:endParaRPr lang="en-US"/>
              </a:p>
            </p:txBody>
          </p:sp>
          <p:sp>
            <p:nvSpPr>
              <p:cNvPr id="29753" name="Line 36"/>
              <p:cNvSpPr>
                <a:spLocks noChangeShapeType="1"/>
              </p:cNvSpPr>
              <p:nvPr/>
            </p:nvSpPr>
            <p:spPr bwMode="auto">
              <a:xfrm>
                <a:off x="2135" y="1567"/>
                <a:ext cx="673" cy="0"/>
              </a:xfrm>
              <a:prstGeom prst="line">
                <a:avLst/>
              </a:prstGeom>
              <a:noFill/>
              <a:ln w="19050">
                <a:solidFill>
                  <a:schemeClr val="tx1"/>
                </a:solidFill>
                <a:round/>
                <a:headEnd/>
                <a:tailEnd type="triangle" w="med" len="med"/>
              </a:ln>
            </p:spPr>
            <p:txBody>
              <a:bodyPr wrap="none" anchor="ctr"/>
              <a:lstStyle/>
              <a:p>
                <a:endParaRPr lang="en-US"/>
              </a:p>
            </p:txBody>
          </p:sp>
        </p:grpSp>
        <p:sp>
          <p:nvSpPr>
            <p:cNvPr id="29747" name="Text Box 37"/>
            <p:cNvSpPr txBox="1">
              <a:spLocks noChangeArrowheads="1"/>
            </p:cNvSpPr>
            <p:nvPr/>
          </p:nvSpPr>
          <p:spPr bwMode="auto">
            <a:xfrm>
              <a:off x="1846" y="2998"/>
              <a:ext cx="371" cy="250"/>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1,R</a:t>
              </a:r>
              <a:endParaRPr lang="en-US">
                <a:solidFill>
                  <a:srgbClr val="56127A"/>
                </a:solidFill>
              </a:endParaRPr>
            </a:p>
          </p:txBody>
        </p:sp>
        <p:sp>
          <p:nvSpPr>
            <p:cNvPr id="29748" name="Text Box 38"/>
            <p:cNvSpPr txBox="1">
              <a:spLocks noChangeArrowheads="1"/>
            </p:cNvSpPr>
            <p:nvPr/>
          </p:nvSpPr>
          <p:spPr bwMode="auto">
            <a:xfrm>
              <a:off x="1846" y="3564"/>
              <a:ext cx="371" cy="250"/>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n,R</a:t>
              </a:r>
              <a:endParaRPr lang="en-US">
                <a:solidFill>
                  <a:srgbClr val="56127A"/>
                </a:solidFill>
              </a:endParaRPr>
            </a:p>
          </p:txBody>
        </p:sp>
        <p:sp>
          <p:nvSpPr>
            <p:cNvPr id="29749" name="Oval 39"/>
            <p:cNvSpPr>
              <a:spLocks noChangeArrowheads="1"/>
            </p:cNvSpPr>
            <p:nvPr/>
          </p:nvSpPr>
          <p:spPr bwMode="auto">
            <a:xfrm>
              <a:off x="2340" y="3285"/>
              <a:ext cx="40" cy="37"/>
            </a:xfrm>
            <a:prstGeom prst="ellipse">
              <a:avLst/>
            </a:prstGeom>
            <a:solidFill>
              <a:schemeClr val="tx1"/>
            </a:solidFill>
            <a:ln w="19050">
              <a:noFill/>
              <a:round/>
              <a:headEnd/>
              <a:tailEnd/>
            </a:ln>
          </p:spPr>
          <p:txBody>
            <a:bodyPr wrap="none" anchor="ctr"/>
            <a:lstStyle/>
            <a:p>
              <a:endParaRPr lang="en-US"/>
            </a:p>
          </p:txBody>
        </p:sp>
        <p:sp>
          <p:nvSpPr>
            <p:cNvPr id="29750" name="Oval 40"/>
            <p:cNvSpPr>
              <a:spLocks noChangeArrowheads="1"/>
            </p:cNvSpPr>
            <p:nvPr/>
          </p:nvSpPr>
          <p:spPr bwMode="auto">
            <a:xfrm>
              <a:off x="2340" y="3396"/>
              <a:ext cx="40" cy="38"/>
            </a:xfrm>
            <a:prstGeom prst="ellipse">
              <a:avLst/>
            </a:prstGeom>
            <a:solidFill>
              <a:schemeClr val="tx1"/>
            </a:solidFill>
            <a:ln w="19050">
              <a:noFill/>
              <a:round/>
              <a:headEnd/>
              <a:tailEnd/>
            </a:ln>
          </p:spPr>
          <p:txBody>
            <a:bodyPr wrap="none" anchor="ctr"/>
            <a:lstStyle/>
            <a:p>
              <a:endParaRPr lang="en-US"/>
            </a:p>
          </p:txBody>
        </p:sp>
        <p:sp>
          <p:nvSpPr>
            <p:cNvPr id="29751" name="Oval 41"/>
            <p:cNvSpPr>
              <a:spLocks noChangeArrowheads="1"/>
            </p:cNvSpPr>
            <p:nvPr/>
          </p:nvSpPr>
          <p:spPr bwMode="auto">
            <a:xfrm>
              <a:off x="2340" y="3508"/>
              <a:ext cx="40" cy="37"/>
            </a:xfrm>
            <a:prstGeom prst="ellipse">
              <a:avLst/>
            </a:prstGeom>
            <a:solidFill>
              <a:schemeClr val="tx1"/>
            </a:solidFill>
            <a:ln w="19050">
              <a:noFill/>
              <a:round/>
              <a:headEnd/>
              <a:tailEnd/>
            </a:ln>
          </p:spPr>
          <p:txBody>
            <a:bodyPr wrap="none" anchor="ctr"/>
            <a:lstStyle/>
            <a:p>
              <a:endParaRPr lang="en-US"/>
            </a:p>
          </p:txBody>
        </p:sp>
      </p:grpSp>
      <p:grpSp>
        <p:nvGrpSpPr>
          <p:cNvPr id="29724" name="Group 42"/>
          <p:cNvGrpSpPr>
            <a:grpSpLocks/>
          </p:cNvGrpSpPr>
          <p:nvPr/>
        </p:nvGrpSpPr>
        <p:grpSpPr bwMode="auto">
          <a:xfrm>
            <a:off x="3873500" y="1962150"/>
            <a:ext cx="927100" cy="3733800"/>
            <a:chOff x="821" y="1002"/>
            <a:chExt cx="1459" cy="2352"/>
          </a:xfrm>
        </p:grpSpPr>
        <p:sp>
          <p:nvSpPr>
            <p:cNvPr id="29744" name="Freeform 43"/>
            <p:cNvSpPr>
              <a:spLocks/>
            </p:cNvSpPr>
            <p:nvPr/>
          </p:nvSpPr>
          <p:spPr bwMode="auto">
            <a:xfrm>
              <a:off x="1057" y="1578"/>
              <a:ext cx="1223" cy="1776"/>
            </a:xfrm>
            <a:custGeom>
              <a:avLst/>
              <a:gdLst>
                <a:gd name="T0" fmla="*/ 1223 w 1223"/>
                <a:gd name="T1" fmla="*/ 0 h 1776"/>
                <a:gd name="T2" fmla="*/ 1223 w 1223"/>
                <a:gd name="T3" fmla="*/ 829 h 1776"/>
                <a:gd name="T4" fmla="*/ 0 w 1223"/>
                <a:gd name="T5" fmla="*/ 829 h 1776"/>
                <a:gd name="T6" fmla="*/ 0 w 1223"/>
                <a:gd name="T7" fmla="*/ 1776 h 1776"/>
                <a:gd name="T8" fmla="*/ 229 w 1223"/>
                <a:gd name="T9" fmla="*/ 1776 h 1776"/>
                <a:gd name="T10" fmla="*/ 0 60000 65536"/>
                <a:gd name="T11" fmla="*/ 0 60000 65536"/>
                <a:gd name="T12" fmla="*/ 0 60000 65536"/>
                <a:gd name="T13" fmla="*/ 0 60000 65536"/>
                <a:gd name="T14" fmla="*/ 0 60000 65536"/>
                <a:gd name="T15" fmla="*/ 0 w 1223"/>
                <a:gd name="T16" fmla="*/ 0 h 1776"/>
                <a:gd name="T17" fmla="*/ 1223 w 1223"/>
                <a:gd name="T18" fmla="*/ 1776 h 1776"/>
              </a:gdLst>
              <a:ahLst/>
              <a:cxnLst>
                <a:cxn ang="T10">
                  <a:pos x="T0" y="T1"/>
                </a:cxn>
                <a:cxn ang="T11">
                  <a:pos x="T2" y="T3"/>
                </a:cxn>
                <a:cxn ang="T12">
                  <a:pos x="T4" y="T5"/>
                </a:cxn>
                <a:cxn ang="T13">
                  <a:pos x="T6" y="T7"/>
                </a:cxn>
                <a:cxn ang="T14">
                  <a:pos x="T8" y="T9"/>
                </a:cxn>
              </a:cxnLst>
              <a:rect l="T15" t="T16" r="T17" b="T18"/>
              <a:pathLst>
                <a:path w="1223" h="1776">
                  <a:moveTo>
                    <a:pt x="1223" y="0"/>
                  </a:moveTo>
                  <a:lnTo>
                    <a:pt x="1223" y="829"/>
                  </a:lnTo>
                  <a:lnTo>
                    <a:pt x="0" y="829"/>
                  </a:lnTo>
                  <a:lnTo>
                    <a:pt x="0" y="1776"/>
                  </a:lnTo>
                  <a:lnTo>
                    <a:pt x="229" y="1776"/>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9745" name="Freeform 44"/>
            <p:cNvSpPr>
              <a:spLocks/>
            </p:cNvSpPr>
            <p:nvPr/>
          </p:nvSpPr>
          <p:spPr bwMode="auto">
            <a:xfrm>
              <a:off x="821" y="1002"/>
              <a:ext cx="1365" cy="1744"/>
            </a:xfrm>
            <a:custGeom>
              <a:avLst/>
              <a:gdLst>
                <a:gd name="T0" fmla="*/ 1365 w 1365"/>
                <a:gd name="T1" fmla="*/ 0 h 1744"/>
                <a:gd name="T2" fmla="*/ 1365 w 1365"/>
                <a:gd name="T3" fmla="*/ 955 h 1744"/>
                <a:gd name="T4" fmla="*/ 0 w 1365"/>
                <a:gd name="T5" fmla="*/ 955 h 1744"/>
                <a:gd name="T6" fmla="*/ 0 w 1365"/>
                <a:gd name="T7" fmla="*/ 1744 h 1744"/>
                <a:gd name="T8" fmla="*/ 457 w 1365"/>
                <a:gd name="T9" fmla="*/ 1744 h 1744"/>
                <a:gd name="T10" fmla="*/ 0 60000 65536"/>
                <a:gd name="T11" fmla="*/ 0 60000 65536"/>
                <a:gd name="T12" fmla="*/ 0 60000 65536"/>
                <a:gd name="T13" fmla="*/ 0 60000 65536"/>
                <a:gd name="T14" fmla="*/ 0 60000 65536"/>
                <a:gd name="T15" fmla="*/ 0 w 1365"/>
                <a:gd name="T16" fmla="*/ 0 h 1744"/>
                <a:gd name="T17" fmla="*/ 1365 w 1365"/>
                <a:gd name="T18" fmla="*/ 1744 h 1744"/>
              </a:gdLst>
              <a:ahLst/>
              <a:cxnLst>
                <a:cxn ang="T10">
                  <a:pos x="T0" y="T1"/>
                </a:cxn>
                <a:cxn ang="T11">
                  <a:pos x="T2" y="T3"/>
                </a:cxn>
                <a:cxn ang="T12">
                  <a:pos x="T4" y="T5"/>
                </a:cxn>
                <a:cxn ang="T13">
                  <a:pos x="T6" y="T7"/>
                </a:cxn>
                <a:cxn ang="T14">
                  <a:pos x="T8" y="T9"/>
                </a:cxn>
              </a:cxnLst>
              <a:rect l="T15" t="T16" r="T17" b="T18"/>
              <a:pathLst>
                <a:path w="1365" h="1744">
                  <a:moveTo>
                    <a:pt x="1365" y="0"/>
                  </a:moveTo>
                  <a:lnTo>
                    <a:pt x="1365" y="955"/>
                  </a:lnTo>
                  <a:lnTo>
                    <a:pt x="0" y="955"/>
                  </a:lnTo>
                  <a:lnTo>
                    <a:pt x="0" y="1744"/>
                  </a:lnTo>
                  <a:lnTo>
                    <a:pt x="457" y="1744"/>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grpSp>
      <p:sp>
        <p:nvSpPr>
          <p:cNvPr id="29725" name="AutoShape 45"/>
          <p:cNvSpPr>
            <a:spLocks noChangeAspect="1" noChangeArrowheads="1"/>
          </p:cNvSpPr>
          <p:nvPr/>
        </p:nvSpPr>
        <p:spPr bwMode="auto">
          <a:xfrm flipH="1">
            <a:off x="5156200" y="4775200"/>
            <a:ext cx="1144588" cy="1174750"/>
          </a:xfrm>
          <a:prstGeom prst="flowChartOnlineStorage">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t> OR</a:t>
            </a:r>
          </a:p>
        </p:txBody>
      </p:sp>
      <p:grpSp>
        <p:nvGrpSpPr>
          <p:cNvPr id="29726" name="Group 46"/>
          <p:cNvGrpSpPr>
            <a:grpSpLocks/>
          </p:cNvGrpSpPr>
          <p:nvPr/>
        </p:nvGrpSpPr>
        <p:grpSpPr bwMode="auto">
          <a:xfrm>
            <a:off x="4570413" y="4881563"/>
            <a:ext cx="717550" cy="898525"/>
            <a:chOff x="2135" y="1001"/>
            <a:chExt cx="673" cy="566"/>
          </a:xfrm>
        </p:grpSpPr>
        <p:sp>
          <p:nvSpPr>
            <p:cNvPr id="29742" name="Line 47"/>
            <p:cNvSpPr>
              <a:spLocks noChangeShapeType="1"/>
            </p:cNvSpPr>
            <p:nvPr/>
          </p:nvSpPr>
          <p:spPr bwMode="auto">
            <a:xfrm>
              <a:off x="2135" y="1001"/>
              <a:ext cx="673" cy="0"/>
            </a:xfrm>
            <a:prstGeom prst="line">
              <a:avLst/>
            </a:prstGeom>
            <a:noFill/>
            <a:ln w="19050">
              <a:solidFill>
                <a:schemeClr val="tx1"/>
              </a:solidFill>
              <a:round/>
              <a:headEnd/>
              <a:tailEnd type="triangle" w="med" len="med"/>
            </a:ln>
          </p:spPr>
          <p:txBody>
            <a:bodyPr wrap="none" anchor="ctr"/>
            <a:lstStyle/>
            <a:p>
              <a:endParaRPr lang="en-US"/>
            </a:p>
          </p:txBody>
        </p:sp>
        <p:sp>
          <p:nvSpPr>
            <p:cNvPr id="29743" name="Line 48"/>
            <p:cNvSpPr>
              <a:spLocks noChangeShapeType="1"/>
            </p:cNvSpPr>
            <p:nvPr/>
          </p:nvSpPr>
          <p:spPr bwMode="auto">
            <a:xfrm>
              <a:off x="2135" y="1567"/>
              <a:ext cx="673" cy="0"/>
            </a:xfrm>
            <a:prstGeom prst="line">
              <a:avLst/>
            </a:prstGeom>
            <a:noFill/>
            <a:ln w="19050">
              <a:solidFill>
                <a:schemeClr val="tx1"/>
              </a:solidFill>
              <a:round/>
              <a:headEnd/>
              <a:tailEnd type="triangle" w="med" len="med"/>
            </a:ln>
          </p:spPr>
          <p:txBody>
            <a:bodyPr wrap="none" anchor="ctr"/>
            <a:lstStyle/>
            <a:p>
              <a:endParaRPr lang="en-US"/>
            </a:p>
          </p:txBody>
        </p:sp>
      </p:grpSp>
      <p:sp>
        <p:nvSpPr>
          <p:cNvPr id="29727" name="Oval 49"/>
          <p:cNvSpPr>
            <a:spLocks noChangeArrowheads="1"/>
          </p:cNvSpPr>
          <p:nvPr/>
        </p:nvSpPr>
        <p:spPr bwMode="auto">
          <a:xfrm>
            <a:off x="4775200" y="5094288"/>
            <a:ext cx="63500" cy="58737"/>
          </a:xfrm>
          <a:prstGeom prst="ellipse">
            <a:avLst/>
          </a:prstGeom>
          <a:solidFill>
            <a:schemeClr val="tx1"/>
          </a:solidFill>
          <a:ln w="19050">
            <a:noFill/>
            <a:round/>
            <a:headEnd/>
            <a:tailEnd/>
          </a:ln>
        </p:spPr>
        <p:txBody>
          <a:bodyPr wrap="none" anchor="ctr"/>
          <a:lstStyle/>
          <a:p>
            <a:endParaRPr lang="en-US"/>
          </a:p>
        </p:txBody>
      </p:sp>
      <p:sp>
        <p:nvSpPr>
          <p:cNvPr id="29728" name="Oval 50"/>
          <p:cNvSpPr>
            <a:spLocks noChangeArrowheads="1"/>
          </p:cNvSpPr>
          <p:nvPr/>
        </p:nvSpPr>
        <p:spPr bwMode="auto">
          <a:xfrm>
            <a:off x="4775200" y="5270500"/>
            <a:ext cx="63500" cy="60325"/>
          </a:xfrm>
          <a:prstGeom prst="ellipse">
            <a:avLst/>
          </a:prstGeom>
          <a:solidFill>
            <a:schemeClr val="tx1"/>
          </a:solidFill>
          <a:ln w="19050">
            <a:noFill/>
            <a:round/>
            <a:headEnd/>
            <a:tailEnd/>
          </a:ln>
        </p:spPr>
        <p:txBody>
          <a:bodyPr wrap="none" anchor="ctr"/>
          <a:lstStyle/>
          <a:p>
            <a:endParaRPr lang="en-US"/>
          </a:p>
        </p:txBody>
      </p:sp>
      <p:sp>
        <p:nvSpPr>
          <p:cNvPr id="29729" name="Oval 51"/>
          <p:cNvSpPr>
            <a:spLocks noChangeArrowheads="1"/>
          </p:cNvSpPr>
          <p:nvPr/>
        </p:nvSpPr>
        <p:spPr bwMode="auto">
          <a:xfrm>
            <a:off x="4775200" y="5448300"/>
            <a:ext cx="63500" cy="58738"/>
          </a:xfrm>
          <a:prstGeom prst="ellipse">
            <a:avLst/>
          </a:prstGeom>
          <a:solidFill>
            <a:schemeClr val="tx1"/>
          </a:solidFill>
          <a:ln w="19050">
            <a:noFill/>
            <a:round/>
            <a:headEnd/>
            <a:tailEnd/>
          </a:ln>
        </p:spPr>
        <p:txBody>
          <a:bodyPr wrap="none" anchor="ctr"/>
          <a:lstStyle/>
          <a:p>
            <a:endParaRPr lang="en-US"/>
          </a:p>
        </p:txBody>
      </p:sp>
      <p:sp>
        <p:nvSpPr>
          <p:cNvPr id="29730" name="Oval 52"/>
          <p:cNvSpPr>
            <a:spLocks noChangeArrowheads="1"/>
          </p:cNvSpPr>
          <p:nvPr/>
        </p:nvSpPr>
        <p:spPr bwMode="auto">
          <a:xfrm>
            <a:off x="4279900" y="3633788"/>
            <a:ext cx="63500" cy="58737"/>
          </a:xfrm>
          <a:prstGeom prst="ellipse">
            <a:avLst/>
          </a:prstGeom>
          <a:solidFill>
            <a:schemeClr val="tx1"/>
          </a:solidFill>
          <a:ln w="19050">
            <a:noFill/>
            <a:round/>
            <a:headEnd/>
            <a:tailEnd/>
          </a:ln>
        </p:spPr>
        <p:txBody>
          <a:bodyPr wrap="none" anchor="ctr"/>
          <a:lstStyle/>
          <a:p>
            <a:endParaRPr lang="en-US"/>
          </a:p>
        </p:txBody>
      </p:sp>
      <p:sp>
        <p:nvSpPr>
          <p:cNvPr id="29731" name="Oval 53"/>
          <p:cNvSpPr>
            <a:spLocks noChangeArrowheads="1"/>
          </p:cNvSpPr>
          <p:nvPr/>
        </p:nvSpPr>
        <p:spPr bwMode="auto">
          <a:xfrm>
            <a:off x="4279900" y="3810000"/>
            <a:ext cx="63500" cy="60325"/>
          </a:xfrm>
          <a:prstGeom prst="ellipse">
            <a:avLst/>
          </a:prstGeom>
          <a:solidFill>
            <a:schemeClr val="tx1"/>
          </a:solidFill>
          <a:ln w="19050">
            <a:noFill/>
            <a:round/>
            <a:headEnd/>
            <a:tailEnd/>
          </a:ln>
        </p:spPr>
        <p:txBody>
          <a:bodyPr wrap="none" anchor="ctr"/>
          <a:lstStyle/>
          <a:p>
            <a:endParaRPr lang="en-US"/>
          </a:p>
        </p:txBody>
      </p:sp>
      <p:sp>
        <p:nvSpPr>
          <p:cNvPr id="29732" name="Oval 54"/>
          <p:cNvSpPr>
            <a:spLocks noChangeArrowheads="1"/>
          </p:cNvSpPr>
          <p:nvPr/>
        </p:nvSpPr>
        <p:spPr bwMode="auto">
          <a:xfrm>
            <a:off x="4279900" y="3987800"/>
            <a:ext cx="63500" cy="58738"/>
          </a:xfrm>
          <a:prstGeom prst="ellipse">
            <a:avLst/>
          </a:prstGeom>
          <a:solidFill>
            <a:schemeClr val="tx1"/>
          </a:solidFill>
          <a:ln w="19050">
            <a:noFill/>
            <a:round/>
            <a:headEnd/>
            <a:tailEnd/>
          </a:ln>
        </p:spPr>
        <p:txBody>
          <a:bodyPr wrap="none" anchor="ctr"/>
          <a:lstStyle/>
          <a:p>
            <a:endParaRPr lang="en-US"/>
          </a:p>
        </p:txBody>
      </p:sp>
      <p:sp>
        <p:nvSpPr>
          <p:cNvPr id="29733" name="Line 55"/>
          <p:cNvSpPr>
            <a:spLocks noChangeShapeType="1"/>
          </p:cNvSpPr>
          <p:nvPr/>
        </p:nvSpPr>
        <p:spPr bwMode="auto">
          <a:xfrm>
            <a:off x="6316663" y="5330825"/>
            <a:ext cx="1477962" cy="0"/>
          </a:xfrm>
          <a:prstGeom prst="line">
            <a:avLst/>
          </a:prstGeom>
          <a:noFill/>
          <a:ln w="19050">
            <a:solidFill>
              <a:schemeClr val="tx1"/>
            </a:solidFill>
            <a:round/>
            <a:headEnd/>
            <a:tailEnd type="triangle" w="med" len="med"/>
          </a:ln>
        </p:spPr>
        <p:txBody>
          <a:bodyPr wrap="none" anchor="ctr"/>
          <a:lstStyle/>
          <a:p>
            <a:endParaRPr lang="en-US"/>
          </a:p>
        </p:txBody>
      </p:sp>
      <p:sp>
        <p:nvSpPr>
          <p:cNvPr id="29734" name="Line 56"/>
          <p:cNvSpPr>
            <a:spLocks noChangeShapeType="1"/>
          </p:cNvSpPr>
          <p:nvPr/>
        </p:nvSpPr>
        <p:spPr bwMode="auto">
          <a:xfrm>
            <a:off x="8561388" y="5219700"/>
            <a:ext cx="300037" cy="0"/>
          </a:xfrm>
          <a:prstGeom prst="line">
            <a:avLst/>
          </a:prstGeom>
          <a:noFill/>
          <a:ln w="19050">
            <a:solidFill>
              <a:schemeClr val="tx1"/>
            </a:solidFill>
            <a:round/>
            <a:headEnd/>
            <a:tailEnd type="triangle" w="med" len="med"/>
          </a:ln>
        </p:spPr>
        <p:txBody>
          <a:bodyPr wrap="none" anchor="ctr"/>
          <a:lstStyle/>
          <a:p>
            <a:endParaRPr lang="en-US"/>
          </a:p>
        </p:txBody>
      </p:sp>
      <p:sp>
        <p:nvSpPr>
          <p:cNvPr id="29735" name="Rectangle 57"/>
          <p:cNvSpPr>
            <a:spLocks noChangeAspect="1" noChangeArrowheads="1"/>
          </p:cNvSpPr>
          <p:nvPr/>
        </p:nvSpPr>
        <p:spPr bwMode="auto">
          <a:xfrm>
            <a:off x="827088" y="4964113"/>
            <a:ext cx="1936750" cy="744537"/>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latin typeface="Symbol" pitchFamily="-96" charset="2"/>
              </a:rPr>
              <a:t>d</a:t>
            </a:r>
            <a:r>
              <a:rPr lang="en-US" i="1"/>
              <a:t>’s from the rules</a:t>
            </a:r>
          </a:p>
          <a:p>
            <a:pPr algn="ctr" eaLnBrk="0" hangingPunct="0">
              <a:lnSpc>
                <a:spcPct val="100000"/>
              </a:lnSpc>
              <a:spcBef>
                <a:spcPct val="0"/>
              </a:spcBef>
              <a:buClrTx/>
              <a:buSzTx/>
              <a:buFontTx/>
              <a:buNone/>
            </a:pPr>
            <a:r>
              <a:rPr lang="en-US" i="1"/>
              <a:t>that update </a:t>
            </a:r>
            <a:r>
              <a:rPr lang="en-US" i="1">
                <a:solidFill>
                  <a:srgbClr val="56127A"/>
                </a:solidFill>
              </a:rPr>
              <a:t>R</a:t>
            </a:r>
          </a:p>
        </p:txBody>
      </p:sp>
      <p:sp>
        <p:nvSpPr>
          <p:cNvPr id="1594426" name="Text Box 58"/>
          <p:cNvSpPr txBox="1">
            <a:spLocks noChangeArrowheads="1"/>
          </p:cNvSpPr>
          <p:nvPr/>
        </p:nvSpPr>
        <p:spPr bwMode="auto">
          <a:xfrm>
            <a:off x="1336675" y="6169025"/>
            <a:ext cx="7234238" cy="457200"/>
          </a:xfrm>
          <a:prstGeom prst="rect">
            <a:avLst/>
          </a:prstGeom>
          <a:noFill/>
          <a:ln w="9525">
            <a:noFill/>
            <a:miter lim="800000"/>
            <a:headEnd/>
            <a:tailEnd/>
          </a:ln>
        </p:spPr>
        <p:txBody>
          <a:bodyPr wrap="none">
            <a:spAutoFit/>
          </a:bodyPr>
          <a:lstStyle/>
          <a:p>
            <a:pPr eaLnBrk="0" hangingPunct="0">
              <a:lnSpc>
                <a:spcPct val="100000"/>
              </a:lnSpc>
              <a:spcBef>
                <a:spcPct val="0"/>
              </a:spcBef>
              <a:buClrTx/>
              <a:buSzTx/>
              <a:buFontTx/>
              <a:buNone/>
            </a:pPr>
            <a:r>
              <a:rPr lang="en-US" sz="2400" i="1">
                <a:sym typeface="Symbol" pitchFamily="-96" charset="2"/>
              </a:rPr>
              <a:t>Scheduler ensures that at most one </a:t>
            </a:r>
            <a:r>
              <a:rPr lang="en-US" sz="2400" i="1">
                <a:latin typeface="Symbol" pitchFamily="-96" charset="2"/>
              </a:rPr>
              <a:t>f</a:t>
            </a:r>
            <a:r>
              <a:rPr lang="en-US" sz="2400" i="1" baseline="-25000"/>
              <a:t>i  </a:t>
            </a:r>
            <a:r>
              <a:rPr lang="en-US" sz="2400" i="1">
                <a:sym typeface="Symbol" pitchFamily="-96" charset="2"/>
              </a:rPr>
              <a:t>is true</a:t>
            </a:r>
            <a:r>
              <a:rPr lang="en-US" sz="2400" i="1">
                <a:solidFill>
                  <a:schemeClr val="accent1"/>
                </a:solidFill>
                <a:sym typeface="Symbol" pitchFamily="-96" charset="2"/>
              </a:rPr>
              <a:t> </a:t>
            </a:r>
            <a:endParaRPr lang="en-US" sz="2400"/>
          </a:p>
        </p:txBody>
      </p:sp>
      <p:sp>
        <p:nvSpPr>
          <p:cNvPr id="29737" name="Text Box 59"/>
          <p:cNvSpPr txBox="1">
            <a:spLocks noChangeArrowheads="1"/>
          </p:cNvSpPr>
          <p:nvPr/>
        </p:nvSpPr>
        <p:spPr bwMode="auto">
          <a:xfrm>
            <a:off x="584200" y="2090738"/>
            <a:ext cx="1681163" cy="701675"/>
          </a:xfrm>
          <a:prstGeom prst="rect">
            <a:avLst/>
          </a:prstGeom>
          <a:noFill/>
          <a:ln w="9525">
            <a:noFill/>
            <a:miter lim="800000"/>
            <a:headEnd/>
            <a:tailEnd/>
          </a:ln>
        </p:spPr>
        <p:txBody>
          <a:bodyPr wrap="none">
            <a:spAutoFit/>
          </a:bodyPr>
          <a:lstStyle/>
          <a:p>
            <a:pPr algn="ctr" eaLnBrk="0" hangingPunct="0">
              <a:lnSpc>
                <a:spcPct val="100000"/>
              </a:lnSpc>
              <a:spcBef>
                <a:spcPct val="0"/>
              </a:spcBef>
              <a:buClrTx/>
              <a:buSzTx/>
              <a:buFontTx/>
              <a:buNone/>
            </a:pPr>
            <a:r>
              <a:rPr lang="en-US" i="1">
                <a:latin typeface="Symbol" pitchFamily="-96" charset="2"/>
              </a:rPr>
              <a:t>p</a:t>
            </a:r>
            <a:r>
              <a:rPr lang="en-US" i="1"/>
              <a:t>’s from all </a:t>
            </a:r>
          </a:p>
          <a:p>
            <a:pPr algn="ctr" eaLnBrk="0" hangingPunct="0">
              <a:lnSpc>
                <a:spcPct val="100000"/>
              </a:lnSpc>
              <a:spcBef>
                <a:spcPct val="0"/>
              </a:spcBef>
              <a:buClrTx/>
              <a:buSzTx/>
              <a:buFontTx/>
              <a:buNone/>
            </a:pPr>
            <a:r>
              <a:rPr lang="en-US" i="1"/>
              <a:t>the rules</a:t>
            </a:r>
          </a:p>
        </p:txBody>
      </p:sp>
      <p:sp>
        <p:nvSpPr>
          <p:cNvPr id="1594428" name="Text Box 60"/>
          <p:cNvSpPr txBox="1">
            <a:spLocks noChangeArrowheads="1"/>
          </p:cNvSpPr>
          <p:nvPr/>
        </p:nvSpPr>
        <p:spPr bwMode="auto">
          <a:xfrm>
            <a:off x="7099300" y="1641475"/>
            <a:ext cx="1984375" cy="1343025"/>
          </a:xfrm>
          <a:prstGeom prst="rect">
            <a:avLst/>
          </a:prstGeom>
          <a:noFill/>
          <a:ln w="9525">
            <a:noFill/>
            <a:miter lim="800000"/>
            <a:headEnd/>
            <a:tailEnd/>
          </a:ln>
        </p:spPr>
        <p:txBody>
          <a:bodyPr>
            <a:spAutoFit/>
          </a:bodyPr>
          <a:lstStyle/>
          <a:p>
            <a:pPr>
              <a:buFont typeface="Wingdings" pitchFamily="-96" charset="2"/>
              <a:buNone/>
            </a:pPr>
            <a:r>
              <a:rPr lang="en-US">
                <a:solidFill>
                  <a:srgbClr val="FF0000"/>
                </a:solidFill>
              </a:rPr>
              <a:t>one-rule-at-a-time</a:t>
            </a:r>
          </a:p>
          <a:p>
            <a:pPr>
              <a:buFont typeface="Wingdings" pitchFamily="-96" charset="2"/>
              <a:buNone/>
            </a:pPr>
            <a:r>
              <a:rPr lang="en-US">
                <a:solidFill>
                  <a:srgbClr val="FF0000"/>
                </a:solidFill>
              </a:rPr>
              <a:t>scheduler is</a:t>
            </a:r>
          </a:p>
          <a:p>
            <a:pPr>
              <a:buFont typeface="Wingdings" pitchFamily="-96" charset="2"/>
              <a:buNone/>
            </a:pPr>
            <a:r>
              <a:rPr lang="en-US">
                <a:solidFill>
                  <a:srgbClr val="FF0000"/>
                </a:solidFill>
              </a:rPr>
              <a:t>conservative</a:t>
            </a:r>
          </a:p>
        </p:txBody>
      </p:sp>
      <p:sp>
        <p:nvSpPr>
          <p:cNvPr id="67" name="Date Placeholder 66"/>
          <p:cNvSpPr>
            <a:spLocks noGrp="1"/>
          </p:cNvSpPr>
          <p:nvPr>
            <p:ph type="dt" sz="half" idx="10"/>
          </p:nvPr>
        </p:nvSpPr>
        <p:spPr/>
        <p:txBody>
          <a:bodyPr/>
          <a:lstStyle/>
          <a:p>
            <a:pPr>
              <a:defRPr/>
            </a:pPr>
            <a:r>
              <a:rPr lang="en-US" smtClean="0"/>
              <a:t>February 7, 2011</a:t>
            </a:r>
            <a:endParaRPr lang="en-US" dirty="0"/>
          </a:p>
        </p:txBody>
      </p:sp>
      <p:sp>
        <p:nvSpPr>
          <p:cNvPr id="68" name="Footer Placeholder 67"/>
          <p:cNvSpPr>
            <a:spLocks noGrp="1"/>
          </p:cNvSpPr>
          <p:nvPr>
            <p:ph type="ftr" sz="quarter" idx="12"/>
          </p:nvPr>
        </p:nvSpPr>
        <p:spPr/>
        <p:txBody>
          <a:bodyPr/>
          <a:lstStyle/>
          <a:p>
            <a:pPr>
              <a:defRPr/>
            </a:pPr>
            <a:r>
              <a:rPr lang="en-US" smtClean="0"/>
              <a:t>http://csg.csail.mit.edu/6.375</a:t>
            </a:r>
            <a:endParaRPr lang="en-US" dirty="0"/>
          </a:p>
        </p:txBody>
      </p:sp>
      <p:sp>
        <p:nvSpPr>
          <p:cNvPr id="69" name="Slide Number Placeholder 68"/>
          <p:cNvSpPr>
            <a:spLocks noGrp="1"/>
          </p:cNvSpPr>
          <p:nvPr>
            <p:ph type="sldNum" sz="quarter" idx="11"/>
          </p:nvPr>
        </p:nvSpPr>
        <p:spPr/>
        <p:txBody>
          <a:bodyPr/>
          <a:lstStyle/>
          <a:p>
            <a:pPr>
              <a:defRPr/>
            </a:pPr>
            <a:r>
              <a:rPr lang="en-US" smtClean="0"/>
              <a:t>L02-</a:t>
            </a:r>
            <a:fld id="{EC0A9AF3-268B-496B-8C8B-87FFEF969083}" type="slidenum">
              <a:rPr lang="en-US" smtClean="0"/>
              <a:pPr>
                <a:defRPr/>
              </a:pPr>
              <a:t>27</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944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944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4426" grpId="0" autoUpdateAnimBg="0"/>
      <p:bldP spid="159442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ctrTitle"/>
          </p:nvPr>
        </p:nvSpPr>
        <p:spPr>
          <a:xfrm>
            <a:off x="809625" y="1457325"/>
            <a:ext cx="7772400" cy="2762250"/>
          </a:xfrm>
        </p:spPr>
        <p:txBody>
          <a:bodyPr/>
          <a:lstStyle/>
          <a:p>
            <a:pPr eaLnBrk="1" hangingPunct="1"/>
            <a:r>
              <a:rPr lang="en-US" sz="3600" smtClean="0"/>
              <a:t>A compiler can determine if two rules can be executed in parallel without violating the one-rule-at-a-time semantics</a:t>
            </a:r>
            <a:br>
              <a:rPr lang="en-US" sz="3600" smtClean="0"/>
            </a:br>
            <a:r>
              <a:rPr lang="en-US" sz="3600" smtClean="0"/>
              <a:t>		James Hoe, Ph.D., 2000</a:t>
            </a:r>
          </a:p>
        </p:txBody>
      </p:sp>
      <p:sp>
        <p:nvSpPr>
          <p:cNvPr id="9" name="Date Placeholder 8"/>
          <p:cNvSpPr>
            <a:spLocks noGrp="1"/>
          </p:cNvSpPr>
          <p:nvPr>
            <p:ph type="dt" sz="quarter" idx="10"/>
          </p:nvPr>
        </p:nvSpPr>
        <p:spPr/>
        <p:txBody>
          <a:bodyPr/>
          <a:lstStyle/>
          <a:p>
            <a:pPr>
              <a:defRPr/>
            </a:pPr>
            <a:r>
              <a:rPr lang="en-US" smtClean="0"/>
              <a:t>February 7, 2011</a:t>
            </a:r>
            <a:endParaRPr lang="en-US" dirty="0"/>
          </a:p>
        </p:txBody>
      </p:sp>
      <p:sp>
        <p:nvSpPr>
          <p:cNvPr id="10" name="Footer Placeholder 9"/>
          <p:cNvSpPr>
            <a:spLocks noGrp="1"/>
          </p:cNvSpPr>
          <p:nvPr>
            <p:ph type="ftr" sz="quarter" idx="12"/>
          </p:nvPr>
        </p:nvSpPr>
        <p:spPr/>
        <p:txBody>
          <a:bodyPr/>
          <a:lstStyle/>
          <a:p>
            <a:pPr>
              <a:defRPr/>
            </a:pPr>
            <a:r>
              <a:rPr lang="en-US" smtClean="0"/>
              <a:t>http://csg.csail.mit.edu/6.375</a:t>
            </a:r>
            <a:endParaRPr lang="en-US" dirty="0"/>
          </a:p>
        </p:txBody>
      </p:sp>
      <p:sp>
        <p:nvSpPr>
          <p:cNvPr id="11" name="Slide Number Placeholder 10"/>
          <p:cNvSpPr>
            <a:spLocks noGrp="1"/>
          </p:cNvSpPr>
          <p:nvPr>
            <p:ph type="sldNum" sz="quarter" idx="11"/>
          </p:nvPr>
        </p:nvSpPr>
        <p:spPr/>
        <p:txBody>
          <a:bodyPr/>
          <a:lstStyle/>
          <a:p>
            <a:pPr>
              <a:defRPr/>
            </a:pPr>
            <a:r>
              <a:rPr lang="en-US" smtClean="0"/>
              <a:t>L02-</a:t>
            </a:r>
            <a:fld id="{E106E5FE-2B70-4D48-BE0C-1D2745C5F17A}" type="slidenum">
              <a:rPr lang="en-US" smtClean="0"/>
              <a:pPr>
                <a:defRPr/>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81000" y="330200"/>
            <a:ext cx="8763000" cy="879475"/>
          </a:xfrm>
        </p:spPr>
        <p:txBody>
          <a:bodyPr/>
          <a:lstStyle/>
          <a:p>
            <a:pPr eaLnBrk="1" hangingPunct="1"/>
            <a:r>
              <a:rPr lang="en-US" smtClean="0"/>
              <a:t>Scheduling and control logic</a:t>
            </a:r>
          </a:p>
        </p:txBody>
      </p:sp>
      <p:sp>
        <p:nvSpPr>
          <p:cNvPr id="31747" name="Rectangle 3"/>
          <p:cNvSpPr>
            <a:spLocks noChangeAspect="1" noChangeArrowheads="1"/>
          </p:cNvSpPr>
          <p:nvPr/>
        </p:nvSpPr>
        <p:spPr bwMode="auto">
          <a:xfrm>
            <a:off x="282575" y="1436688"/>
            <a:ext cx="1936750" cy="744537"/>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t>Modules</a:t>
            </a:r>
          </a:p>
          <a:p>
            <a:pPr algn="ctr" eaLnBrk="0" hangingPunct="0">
              <a:lnSpc>
                <a:spcPct val="100000"/>
              </a:lnSpc>
              <a:spcBef>
                <a:spcPct val="0"/>
              </a:spcBef>
              <a:buClrTx/>
              <a:buSzTx/>
              <a:buFontTx/>
              <a:buNone/>
            </a:pPr>
            <a:r>
              <a:rPr lang="en-US" i="1"/>
              <a:t>(Current state)</a:t>
            </a:r>
            <a:endParaRPr lang="en-US" i="1">
              <a:solidFill>
                <a:srgbClr val="56127A"/>
              </a:solidFill>
            </a:endParaRPr>
          </a:p>
        </p:txBody>
      </p:sp>
      <p:sp>
        <p:nvSpPr>
          <p:cNvPr id="31748" name="Rectangle 4"/>
          <p:cNvSpPr>
            <a:spLocks noChangeAspect="1" noChangeArrowheads="1"/>
          </p:cNvSpPr>
          <p:nvPr/>
        </p:nvSpPr>
        <p:spPr bwMode="auto">
          <a:xfrm>
            <a:off x="2230438" y="1562100"/>
            <a:ext cx="950912" cy="322263"/>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t>Rules</a:t>
            </a:r>
            <a:endParaRPr lang="en-US" i="1">
              <a:solidFill>
                <a:srgbClr val="56127A"/>
              </a:solidFill>
            </a:endParaRPr>
          </a:p>
        </p:txBody>
      </p:sp>
      <p:grpSp>
        <p:nvGrpSpPr>
          <p:cNvPr id="31749" name="Group 5"/>
          <p:cNvGrpSpPr>
            <a:grpSpLocks/>
          </p:cNvGrpSpPr>
          <p:nvPr/>
        </p:nvGrpSpPr>
        <p:grpSpPr bwMode="auto">
          <a:xfrm>
            <a:off x="2733675" y="3652838"/>
            <a:ext cx="63500" cy="412750"/>
            <a:chOff x="1636" y="1252"/>
            <a:chExt cx="40" cy="260"/>
          </a:xfrm>
        </p:grpSpPr>
        <p:sp>
          <p:nvSpPr>
            <p:cNvPr id="31848" name="Oval 6"/>
            <p:cNvSpPr>
              <a:spLocks noChangeArrowheads="1"/>
            </p:cNvSpPr>
            <p:nvPr/>
          </p:nvSpPr>
          <p:spPr bwMode="auto">
            <a:xfrm>
              <a:off x="1636" y="1252"/>
              <a:ext cx="40" cy="37"/>
            </a:xfrm>
            <a:prstGeom prst="ellipse">
              <a:avLst/>
            </a:prstGeom>
            <a:solidFill>
              <a:schemeClr val="tx1"/>
            </a:solidFill>
            <a:ln w="19050">
              <a:noFill/>
              <a:round/>
              <a:headEnd/>
              <a:tailEnd/>
            </a:ln>
          </p:spPr>
          <p:txBody>
            <a:bodyPr wrap="none" anchor="ctr"/>
            <a:lstStyle/>
            <a:p>
              <a:endParaRPr lang="en-US"/>
            </a:p>
          </p:txBody>
        </p:sp>
        <p:sp>
          <p:nvSpPr>
            <p:cNvPr id="31849" name="Oval 7"/>
            <p:cNvSpPr>
              <a:spLocks noChangeArrowheads="1"/>
            </p:cNvSpPr>
            <p:nvPr/>
          </p:nvSpPr>
          <p:spPr bwMode="auto">
            <a:xfrm>
              <a:off x="1636" y="1363"/>
              <a:ext cx="40" cy="38"/>
            </a:xfrm>
            <a:prstGeom prst="ellipse">
              <a:avLst/>
            </a:prstGeom>
            <a:solidFill>
              <a:schemeClr val="tx1"/>
            </a:solidFill>
            <a:ln w="19050">
              <a:noFill/>
              <a:round/>
              <a:headEnd/>
              <a:tailEnd/>
            </a:ln>
          </p:spPr>
          <p:txBody>
            <a:bodyPr wrap="none" anchor="ctr"/>
            <a:lstStyle/>
            <a:p>
              <a:endParaRPr lang="en-US"/>
            </a:p>
          </p:txBody>
        </p:sp>
        <p:sp>
          <p:nvSpPr>
            <p:cNvPr id="31850" name="Oval 8"/>
            <p:cNvSpPr>
              <a:spLocks noChangeArrowheads="1"/>
            </p:cNvSpPr>
            <p:nvPr/>
          </p:nvSpPr>
          <p:spPr bwMode="auto">
            <a:xfrm>
              <a:off x="1636" y="1475"/>
              <a:ext cx="40" cy="37"/>
            </a:xfrm>
            <a:prstGeom prst="ellipse">
              <a:avLst/>
            </a:prstGeom>
            <a:solidFill>
              <a:schemeClr val="tx1"/>
            </a:solidFill>
            <a:ln w="19050">
              <a:noFill/>
              <a:round/>
              <a:headEnd/>
              <a:tailEnd/>
            </a:ln>
          </p:spPr>
          <p:txBody>
            <a:bodyPr wrap="none" anchor="ctr"/>
            <a:lstStyle/>
            <a:p>
              <a:endParaRPr lang="en-US"/>
            </a:p>
          </p:txBody>
        </p:sp>
      </p:grpSp>
      <p:grpSp>
        <p:nvGrpSpPr>
          <p:cNvPr id="31750" name="Group 9"/>
          <p:cNvGrpSpPr>
            <a:grpSpLocks/>
          </p:cNvGrpSpPr>
          <p:nvPr/>
        </p:nvGrpSpPr>
        <p:grpSpPr bwMode="auto">
          <a:xfrm>
            <a:off x="2373313" y="2200275"/>
            <a:ext cx="685800" cy="1074738"/>
            <a:chOff x="1511" y="1386"/>
            <a:chExt cx="432" cy="677"/>
          </a:xfrm>
        </p:grpSpPr>
        <p:sp>
          <p:nvSpPr>
            <p:cNvPr id="31846" name="Rectangle 10"/>
            <p:cNvSpPr>
              <a:spLocks noChangeAspect="1" noChangeArrowheads="1"/>
            </p:cNvSpPr>
            <p:nvPr/>
          </p:nvSpPr>
          <p:spPr bwMode="auto">
            <a:xfrm>
              <a:off x="1511" y="1730"/>
              <a:ext cx="432" cy="333"/>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400">
                  <a:latin typeface="Symbol" pitchFamily="-96" charset="2"/>
                </a:rPr>
                <a:t>d</a:t>
              </a:r>
              <a:r>
                <a:rPr lang="en-US" sz="2400" baseline="-25000">
                  <a:latin typeface="Symbol" pitchFamily="-96" charset="2"/>
                </a:rPr>
                <a:t>1</a:t>
              </a:r>
              <a:endParaRPr lang="en-US" sz="2400">
                <a:latin typeface="Symbol" pitchFamily="-96" charset="2"/>
              </a:endParaRPr>
            </a:p>
          </p:txBody>
        </p:sp>
        <p:sp>
          <p:nvSpPr>
            <p:cNvPr id="31847" name="Rectangle 11"/>
            <p:cNvSpPr>
              <a:spLocks noChangeAspect="1" noChangeArrowheads="1"/>
            </p:cNvSpPr>
            <p:nvPr/>
          </p:nvSpPr>
          <p:spPr bwMode="auto">
            <a:xfrm>
              <a:off x="1511" y="1386"/>
              <a:ext cx="432" cy="333"/>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800">
                  <a:latin typeface="Symbol" pitchFamily="-96" charset="2"/>
                </a:rPr>
                <a:t>p</a:t>
              </a:r>
              <a:r>
                <a:rPr lang="en-US" sz="2800" baseline="-25000">
                  <a:latin typeface="Symbol" pitchFamily="-96" charset="2"/>
                </a:rPr>
                <a:t>1</a:t>
              </a:r>
              <a:endParaRPr lang="en-US" sz="2800">
                <a:latin typeface="Symbol" pitchFamily="-96" charset="2"/>
              </a:endParaRPr>
            </a:p>
          </p:txBody>
        </p:sp>
      </p:grpSp>
      <p:sp>
        <p:nvSpPr>
          <p:cNvPr id="31751" name="Rectangle 12"/>
          <p:cNvSpPr>
            <a:spLocks noChangeArrowheads="1"/>
          </p:cNvSpPr>
          <p:nvPr/>
        </p:nvSpPr>
        <p:spPr bwMode="auto">
          <a:xfrm>
            <a:off x="4433888" y="1733550"/>
            <a:ext cx="1508125" cy="1420813"/>
          </a:xfrm>
          <a:prstGeom prst="rect">
            <a:avLst/>
          </a:prstGeom>
          <a:solidFill>
            <a:schemeClr val="accent1"/>
          </a:solidFill>
          <a:ln w="9525">
            <a:solidFill>
              <a:srgbClr val="FF0000"/>
            </a:solidFill>
            <a:miter lim="800000"/>
            <a:headEnd/>
            <a:tailEnd/>
          </a:ln>
        </p:spPr>
        <p:txBody>
          <a:bodyPr wrap="none" anchor="ctr"/>
          <a:lstStyle/>
          <a:p>
            <a:pPr algn="ctr" eaLnBrk="0" hangingPunct="0">
              <a:lnSpc>
                <a:spcPct val="100000"/>
              </a:lnSpc>
              <a:spcBef>
                <a:spcPct val="0"/>
              </a:spcBef>
              <a:buClrTx/>
              <a:buSzTx/>
              <a:buFontTx/>
              <a:buNone/>
            </a:pPr>
            <a:r>
              <a:rPr lang="en-US" i="1"/>
              <a:t>Scheduler</a:t>
            </a:r>
            <a:endParaRPr lang="en-US" i="1">
              <a:solidFill>
                <a:srgbClr val="56127A"/>
              </a:solidFill>
            </a:endParaRPr>
          </a:p>
        </p:txBody>
      </p:sp>
      <p:sp>
        <p:nvSpPr>
          <p:cNvPr id="31752" name="Text Box 13"/>
          <p:cNvSpPr txBox="1">
            <a:spLocks noChangeArrowheads="1"/>
          </p:cNvSpPr>
          <p:nvPr/>
        </p:nvSpPr>
        <p:spPr bwMode="auto">
          <a:xfrm>
            <a:off x="6069013" y="1722438"/>
            <a:ext cx="420687"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f</a:t>
            </a:r>
            <a:r>
              <a:rPr lang="en-US" baseline="-25000">
                <a:solidFill>
                  <a:srgbClr val="56127A"/>
                </a:solidFill>
              </a:rPr>
              <a:t>1</a:t>
            </a:r>
            <a:endParaRPr lang="en-US">
              <a:solidFill>
                <a:srgbClr val="56127A"/>
              </a:solidFill>
            </a:endParaRPr>
          </a:p>
        </p:txBody>
      </p:sp>
      <p:sp>
        <p:nvSpPr>
          <p:cNvPr id="31753" name="Text Box 14"/>
          <p:cNvSpPr txBox="1">
            <a:spLocks noChangeArrowheads="1"/>
          </p:cNvSpPr>
          <p:nvPr/>
        </p:nvSpPr>
        <p:spPr bwMode="auto">
          <a:xfrm>
            <a:off x="6108700" y="2490788"/>
            <a:ext cx="420688"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f</a:t>
            </a:r>
            <a:r>
              <a:rPr lang="en-US" baseline="-25000">
                <a:solidFill>
                  <a:srgbClr val="56127A"/>
                </a:solidFill>
              </a:rPr>
              <a:t>n</a:t>
            </a:r>
            <a:endParaRPr lang="en-US">
              <a:solidFill>
                <a:srgbClr val="56127A"/>
              </a:solidFill>
            </a:endParaRPr>
          </a:p>
        </p:txBody>
      </p:sp>
      <p:grpSp>
        <p:nvGrpSpPr>
          <p:cNvPr id="31754" name="Group 15"/>
          <p:cNvGrpSpPr>
            <a:grpSpLocks/>
          </p:cNvGrpSpPr>
          <p:nvPr/>
        </p:nvGrpSpPr>
        <p:grpSpPr bwMode="auto">
          <a:xfrm>
            <a:off x="6337300" y="2239963"/>
            <a:ext cx="63500" cy="412750"/>
            <a:chOff x="3992" y="1411"/>
            <a:chExt cx="40" cy="260"/>
          </a:xfrm>
        </p:grpSpPr>
        <p:sp>
          <p:nvSpPr>
            <p:cNvPr id="31843" name="Oval 16"/>
            <p:cNvSpPr>
              <a:spLocks noChangeArrowheads="1"/>
            </p:cNvSpPr>
            <p:nvPr/>
          </p:nvSpPr>
          <p:spPr bwMode="auto">
            <a:xfrm>
              <a:off x="3992" y="1411"/>
              <a:ext cx="40" cy="37"/>
            </a:xfrm>
            <a:prstGeom prst="ellipse">
              <a:avLst/>
            </a:prstGeom>
            <a:solidFill>
              <a:schemeClr val="tx1"/>
            </a:solidFill>
            <a:ln w="19050">
              <a:noFill/>
              <a:round/>
              <a:headEnd/>
              <a:tailEnd/>
            </a:ln>
          </p:spPr>
          <p:txBody>
            <a:bodyPr wrap="none" anchor="ctr"/>
            <a:lstStyle/>
            <a:p>
              <a:endParaRPr lang="en-US"/>
            </a:p>
          </p:txBody>
        </p:sp>
        <p:sp>
          <p:nvSpPr>
            <p:cNvPr id="31844" name="Oval 17"/>
            <p:cNvSpPr>
              <a:spLocks noChangeArrowheads="1"/>
            </p:cNvSpPr>
            <p:nvPr/>
          </p:nvSpPr>
          <p:spPr bwMode="auto">
            <a:xfrm>
              <a:off x="3992" y="1522"/>
              <a:ext cx="40" cy="38"/>
            </a:xfrm>
            <a:prstGeom prst="ellipse">
              <a:avLst/>
            </a:prstGeom>
            <a:solidFill>
              <a:schemeClr val="tx1"/>
            </a:solidFill>
            <a:ln w="19050">
              <a:noFill/>
              <a:round/>
              <a:headEnd/>
              <a:tailEnd/>
            </a:ln>
          </p:spPr>
          <p:txBody>
            <a:bodyPr wrap="none" anchor="ctr"/>
            <a:lstStyle/>
            <a:p>
              <a:endParaRPr lang="en-US"/>
            </a:p>
          </p:txBody>
        </p:sp>
        <p:sp>
          <p:nvSpPr>
            <p:cNvPr id="31845" name="Oval 18"/>
            <p:cNvSpPr>
              <a:spLocks noChangeArrowheads="1"/>
            </p:cNvSpPr>
            <p:nvPr/>
          </p:nvSpPr>
          <p:spPr bwMode="auto">
            <a:xfrm>
              <a:off x="3992" y="1634"/>
              <a:ext cx="40" cy="37"/>
            </a:xfrm>
            <a:prstGeom prst="ellipse">
              <a:avLst/>
            </a:prstGeom>
            <a:solidFill>
              <a:schemeClr val="tx1"/>
            </a:solidFill>
            <a:ln w="19050">
              <a:noFill/>
              <a:round/>
              <a:headEnd/>
              <a:tailEnd/>
            </a:ln>
          </p:spPr>
          <p:txBody>
            <a:bodyPr wrap="none" anchor="ctr"/>
            <a:lstStyle/>
            <a:p>
              <a:endParaRPr lang="en-US"/>
            </a:p>
          </p:txBody>
        </p:sp>
      </p:grpSp>
      <p:sp>
        <p:nvSpPr>
          <p:cNvPr id="31755" name="Text Box 19"/>
          <p:cNvSpPr txBox="1">
            <a:spLocks noChangeArrowheads="1"/>
          </p:cNvSpPr>
          <p:nvPr/>
        </p:nvSpPr>
        <p:spPr bwMode="auto">
          <a:xfrm>
            <a:off x="3695700" y="1658938"/>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1</a:t>
            </a:r>
            <a:endParaRPr lang="en-US">
              <a:solidFill>
                <a:srgbClr val="56127A"/>
              </a:solidFill>
            </a:endParaRPr>
          </a:p>
        </p:txBody>
      </p:sp>
      <p:sp>
        <p:nvSpPr>
          <p:cNvPr id="31756" name="Text Box 20"/>
          <p:cNvSpPr txBox="1">
            <a:spLocks noChangeArrowheads="1"/>
          </p:cNvSpPr>
          <p:nvPr/>
        </p:nvSpPr>
        <p:spPr bwMode="auto">
          <a:xfrm>
            <a:off x="3695700" y="2506663"/>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n</a:t>
            </a:r>
            <a:endParaRPr lang="en-US">
              <a:solidFill>
                <a:srgbClr val="56127A"/>
              </a:solidFill>
            </a:endParaRPr>
          </a:p>
        </p:txBody>
      </p:sp>
      <p:sp>
        <p:nvSpPr>
          <p:cNvPr id="31757" name="Oval 21"/>
          <p:cNvSpPr>
            <a:spLocks noChangeArrowheads="1"/>
          </p:cNvSpPr>
          <p:nvPr/>
        </p:nvSpPr>
        <p:spPr bwMode="auto">
          <a:xfrm>
            <a:off x="3968750" y="2203450"/>
            <a:ext cx="63500" cy="58738"/>
          </a:xfrm>
          <a:prstGeom prst="ellipse">
            <a:avLst/>
          </a:prstGeom>
          <a:solidFill>
            <a:schemeClr val="tx1"/>
          </a:solidFill>
          <a:ln w="19050">
            <a:noFill/>
            <a:round/>
            <a:headEnd/>
            <a:tailEnd/>
          </a:ln>
        </p:spPr>
        <p:txBody>
          <a:bodyPr wrap="none" anchor="ctr"/>
          <a:lstStyle/>
          <a:p>
            <a:pPr algn="ctr"/>
            <a:endParaRPr lang="en-US" sz="2400"/>
          </a:p>
        </p:txBody>
      </p:sp>
      <p:sp>
        <p:nvSpPr>
          <p:cNvPr id="31758" name="Oval 22"/>
          <p:cNvSpPr>
            <a:spLocks noChangeArrowheads="1"/>
          </p:cNvSpPr>
          <p:nvPr/>
        </p:nvSpPr>
        <p:spPr bwMode="auto">
          <a:xfrm>
            <a:off x="3968750" y="2379663"/>
            <a:ext cx="63500" cy="60325"/>
          </a:xfrm>
          <a:prstGeom prst="ellipse">
            <a:avLst/>
          </a:prstGeom>
          <a:solidFill>
            <a:schemeClr val="tx1"/>
          </a:solidFill>
          <a:ln w="19050">
            <a:noFill/>
            <a:round/>
            <a:headEnd/>
            <a:tailEnd/>
          </a:ln>
        </p:spPr>
        <p:txBody>
          <a:bodyPr wrap="none" anchor="ctr"/>
          <a:lstStyle/>
          <a:p>
            <a:endParaRPr lang="en-US"/>
          </a:p>
        </p:txBody>
      </p:sp>
      <p:sp>
        <p:nvSpPr>
          <p:cNvPr id="31759" name="Oval 23"/>
          <p:cNvSpPr>
            <a:spLocks noChangeArrowheads="1"/>
          </p:cNvSpPr>
          <p:nvPr/>
        </p:nvSpPr>
        <p:spPr bwMode="auto">
          <a:xfrm>
            <a:off x="3968750" y="2557463"/>
            <a:ext cx="63500" cy="58737"/>
          </a:xfrm>
          <a:prstGeom prst="ellipse">
            <a:avLst/>
          </a:prstGeom>
          <a:solidFill>
            <a:schemeClr val="tx1"/>
          </a:solidFill>
          <a:ln w="19050">
            <a:noFill/>
            <a:round/>
            <a:headEnd/>
            <a:tailEnd/>
          </a:ln>
        </p:spPr>
        <p:txBody>
          <a:bodyPr wrap="none" anchor="ctr"/>
          <a:lstStyle/>
          <a:p>
            <a:endParaRPr lang="en-US"/>
          </a:p>
        </p:txBody>
      </p:sp>
      <p:sp>
        <p:nvSpPr>
          <p:cNvPr id="31760" name="Oval 24"/>
          <p:cNvSpPr>
            <a:spLocks noChangeArrowheads="1"/>
          </p:cNvSpPr>
          <p:nvPr/>
        </p:nvSpPr>
        <p:spPr bwMode="auto">
          <a:xfrm>
            <a:off x="5651500" y="3262313"/>
            <a:ext cx="63500" cy="58737"/>
          </a:xfrm>
          <a:prstGeom prst="ellipse">
            <a:avLst/>
          </a:prstGeom>
          <a:solidFill>
            <a:schemeClr val="accent1"/>
          </a:solidFill>
          <a:ln w="19050">
            <a:noFill/>
            <a:round/>
            <a:headEnd/>
            <a:tailEnd/>
          </a:ln>
        </p:spPr>
        <p:txBody>
          <a:bodyPr wrap="none" anchor="ctr"/>
          <a:lstStyle/>
          <a:p>
            <a:endParaRPr lang="en-US"/>
          </a:p>
        </p:txBody>
      </p:sp>
      <p:sp>
        <p:nvSpPr>
          <p:cNvPr id="31761" name="Rectangle 25"/>
          <p:cNvSpPr>
            <a:spLocks noChangeArrowheads="1"/>
          </p:cNvSpPr>
          <p:nvPr/>
        </p:nvSpPr>
        <p:spPr bwMode="auto">
          <a:xfrm>
            <a:off x="4433888" y="4540250"/>
            <a:ext cx="1508125" cy="1420813"/>
          </a:xfrm>
          <a:prstGeom prst="rect">
            <a:avLst/>
          </a:prstGeom>
          <a:solidFill>
            <a:schemeClr val="accent1"/>
          </a:solidFill>
          <a:ln w="9525">
            <a:solidFill>
              <a:srgbClr val="FF0000"/>
            </a:solidFill>
            <a:miter lim="800000"/>
            <a:headEnd/>
            <a:tailEnd/>
          </a:ln>
        </p:spPr>
        <p:txBody>
          <a:bodyPr wrap="none" anchor="ctr"/>
          <a:lstStyle/>
          <a:p>
            <a:pPr algn="ctr" eaLnBrk="0" hangingPunct="0">
              <a:lnSpc>
                <a:spcPct val="100000"/>
              </a:lnSpc>
              <a:spcBef>
                <a:spcPct val="0"/>
              </a:spcBef>
              <a:buClrTx/>
              <a:buSzTx/>
              <a:buFontTx/>
              <a:buNone/>
            </a:pPr>
            <a:r>
              <a:rPr lang="en-US" i="1"/>
              <a:t>Muxing</a:t>
            </a:r>
            <a:endParaRPr lang="en-US" i="1">
              <a:solidFill>
                <a:srgbClr val="56127A"/>
              </a:solidFill>
            </a:endParaRPr>
          </a:p>
        </p:txBody>
      </p:sp>
      <p:grpSp>
        <p:nvGrpSpPr>
          <p:cNvPr id="31762" name="Group 26"/>
          <p:cNvGrpSpPr>
            <a:grpSpLocks/>
          </p:cNvGrpSpPr>
          <p:nvPr/>
        </p:nvGrpSpPr>
        <p:grpSpPr bwMode="auto">
          <a:xfrm>
            <a:off x="5942013" y="4643438"/>
            <a:ext cx="717550" cy="898525"/>
            <a:chOff x="2135" y="1001"/>
            <a:chExt cx="673" cy="566"/>
          </a:xfrm>
        </p:grpSpPr>
        <p:sp>
          <p:nvSpPr>
            <p:cNvPr id="31841" name="Line 27"/>
            <p:cNvSpPr>
              <a:spLocks noChangeShapeType="1"/>
            </p:cNvSpPr>
            <p:nvPr/>
          </p:nvSpPr>
          <p:spPr bwMode="auto">
            <a:xfrm>
              <a:off x="2135" y="1001"/>
              <a:ext cx="673" cy="0"/>
            </a:xfrm>
            <a:prstGeom prst="line">
              <a:avLst/>
            </a:prstGeom>
            <a:noFill/>
            <a:ln w="9525">
              <a:solidFill>
                <a:schemeClr val="tx1"/>
              </a:solidFill>
              <a:round/>
              <a:headEnd/>
              <a:tailEnd type="triangle" w="med" len="med"/>
            </a:ln>
          </p:spPr>
          <p:txBody>
            <a:bodyPr wrap="none" anchor="ctr"/>
            <a:lstStyle/>
            <a:p>
              <a:endParaRPr lang="en-US"/>
            </a:p>
          </p:txBody>
        </p:sp>
        <p:sp>
          <p:nvSpPr>
            <p:cNvPr id="31842" name="Line 28"/>
            <p:cNvSpPr>
              <a:spLocks noChangeShapeType="1"/>
            </p:cNvSpPr>
            <p:nvPr/>
          </p:nvSpPr>
          <p:spPr bwMode="auto">
            <a:xfrm>
              <a:off x="2135" y="1567"/>
              <a:ext cx="673" cy="0"/>
            </a:xfrm>
            <a:prstGeom prst="line">
              <a:avLst/>
            </a:prstGeom>
            <a:noFill/>
            <a:ln w="9525">
              <a:solidFill>
                <a:schemeClr val="tx1"/>
              </a:solidFill>
              <a:round/>
              <a:headEnd/>
              <a:tailEnd type="triangle" w="med" len="med"/>
            </a:ln>
          </p:spPr>
          <p:txBody>
            <a:bodyPr wrap="none" anchor="ctr"/>
            <a:lstStyle/>
            <a:p>
              <a:endParaRPr lang="en-US"/>
            </a:p>
          </p:txBody>
        </p:sp>
      </p:grpSp>
      <p:sp>
        <p:nvSpPr>
          <p:cNvPr id="31763" name="Oval 29"/>
          <p:cNvSpPr>
            <a:spLocks noChangeArrowheads="1"/>
          </p:cNvSpPr>
          <p:nvPr/>
        </p:nvSpPr>
        <p:spPr bwMode="auto">
          <a:xfrm>
            <a:off x="6337300" y="4995863"/>
            <a:ext cx="63500" cy="58737"/>
          </a:xfrm>
          <a:prstGeom prst="ellipse">
            <a:avLst/>
          </a:prstGeom>
          <a:solidFill>
            <a:schemeClr val="tx1"/>
          </a:solidFill>
          <a:ln w="19050">
            <a:noFill/>
            <a:round/>
            <a:headEnd/>
            <a:tailEnd/>
          </a:ln>
        </p:spPr>
        <p:txBody>
          <a:bodyPr wrap="none" anchor="ctr"/>
          <a:lstStyle/>
          <a:p>
            <a:endParaRPr lang="en-US"/>
          </a:p>
        </p:txBody>
      </p:sp>
      <p:sp>
        <p:nvSpPr>
          <p:cNvPr id="31764" name="Oval 30"/>
          <p:cNvSpPr>
            <a:spLocks noChangeArrowheads="1"/>
          </p:cNvSpPr>
          <p:nvPr/>
        </p:nvSpPr>
        <p:spPr bwMode="auto">
          <a:xfrm>
            <a:off x="6337300" y="5172075"/>
            <a:ext cx="63500" cy="60325"/>
          </a:xfrm>
          <a:prstGeom prst="ellipse">
            <a:avLst/>
          </a:prstGeom>
          <a:solidFill>
            <a:schemeClr val="tx1"/>
          </a:solidFill>
          <a:ln w="19050">
            <a:noFill/>
            <a:round/>
            <a:headEnd/>
            <a:tailEnd/>
          </a:ln>
        </p:spPr>
        <p:txBody>
          <a:bodyPr wrap="none" anchor="ctr"/>
          <a:lstStyle/>
          <a:p>
            <a:endParaRPr lang="en-US"/>
          </a:p>
        </p:txBody>
      </p:sp>
      <p:sp>
        <p:nvSpPr>
          <p:cNvPr id="31765" name="Oval 31"/>
          <p:cNvSpPr>
            <a:spLocks noChangeArrowheads="1"/>
          </p:cNvSpPr>
          <p:nvPr/>
        </p:nvSpPr>
        <p:spPr bwMode="auto">
          <a:xfrm>
            <a:off x="6337300" y="5349875"/>
            <a:ext cx="63500" cy="58738"/>
          </a:xfrm>
          <a:prstGeom prst="ellipse">
            <a:avLst/>
          </a:prstGeom>
          <a:solidFill>
            <a:schemeClr val="tx1"/>
          </a:solidFill>
          <a:ln w="19050">
            <a:noFill/>
            <a:round/>
            <a:headEnd/>
            <a:tailEnd/>
          </a:ln>
        </p:spPr>
        <p:txBody>
          <a:bodyPr wrap="none" anchor="ctr"/>
          <a:lstStyle/>
          <a:p>
            <a:endParaRPr lang="en-US"/>
          </a:p>
        </p:txBody>
      </p:sp>
      <p:sp>
        <p:nvSpPr>
          <p:cNvPr id="31766" name="Text Box 32"/>
          <p:cNvSpPr txBox="1">
            <a:spLocks noChangeArrowheads="1"/>
          </p:cNvSpPr>
          <p:nvPr/>
        </p:nvSpPr>
        <p:spPr bwMode="auto">
          <a:xfrm>
            <a:off x="3714750" y="4452938"/>
            <a:ext cx="414338"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1</a:t>
            </a:r>
            <a:endParaRPr lang="en-US">
              <a:solidFill>
                <a:srgbClr val="56127A"/>
              </a:solidFill>
            </a:endParaRPr>
          </a:p>
        </p:txBody>
      </p:sp>
      <p:sp>
        <p:nvSpPr>
          <p:cNvPr id="31767" name="Text Box 33"/>
          <p:cNvSpPr txBox="1">
            <a:spLocks noChangeArrowheads="1"/>
          </p:cNvSpPr>
          <p:nvPr/>
        </p:nvSpPr>
        <p:spPr bwMode="auto">
          <a:xfrm>
            <a:off x="3714750" y="5351463"/>
            <a:ext cx="414338"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n</a:t>
            </a:r>
            <a:endParaRPr lang="en-US">
              <a:solidFill>
                <a:srgbClr val="56127A"/>
              </a:solidFill>
            </a:endParaRPr>
          </a:p>
        </p:txBody>
      </p:sp>
      <p:grpSp>
        <p:nvGrpSpPr>
          <p:cNvPr id="31768" name="Group 34"/>
          <p:cNvGrpSpPr>
            <a:grpSpLocks/>
          </p:cNvGrpSpPr>
          <p:nvPr/>
        </p:nvGrpSpPr>
        <p:grpSpPr bwMode="auto">
          <a:xfrm>
            <a:off x="3968750" y="4997450"/>
            <a:ext cx="63500" cy="412750"/>
            <a:chOff x="2500" y="3148"/>
            <a:chExt cx="40" cy="260"/>
          </a:xfrm>
        </p:grpSpPr>
        <p:sp>
          <p:nvSpPr>
            <p:cNvPr id="31838" name="Oval 35"/>
            <p:cNvSpPr>
              <a:spLocks noChangeArrowheads="1"/>
            </p:cNvSpPr>
            <p:nvPr/>
          </p:nvSpPr>
          <p:spPr bwMode="auto">
            <a:xfrm>
              <a:off x="2500" y="3148"/>
              <a:ext cx="40" cy="37"/>
            </a:xfrm>
            <a:prstGeom prst="ellipse">
              <a:avLst/>
            </a:prstGeom>
            <a:solidFill>
              <a:schemeClr val="tx1"/>
            </a:solidFill>
            <a:ln w="19050">
              <a:noFill/>
              <a:round/>
              <a:headEnd/>
              <a:tailEnd/>
            </a:ln>
          </p:spPr>
          <p:txBody>
            <a:bodyPr wrap="none" anchor="ctr"/>
            <a:lstStyle/>
            <a:p>
              <a:endParaRPr lang="en-US"/>
            </a:p>
          </p:txBody>
        </p:sp>
        <p:sp>
          <p:nvSpPr>
            <p:cNvPr id="31839" name="Oval 36"/>
            <p:cNvSpPr>
              <a:spLocks noChangeArrowheads="1"/>
            </p:cNvSpPr>
            <p:nvPr/>
          </p:nvSpPr>
          <p:spPr bwMode="auto">
            <a:xfrm>
              <a:off x="2500" y="3259"/>
              <a:ext cx="40" cy="38"/>
            </a:xfrm>
            <a:prstGeom prst="ellipse">
              <a:avLst/>
            </a:prstGeom>
            <a:solidFill>
              <a:schemeClr val="tx1"/>
            </a:solidFill>
            <a:ln w="19050">
              <a:noFill/>
              <a:round/>
              <a:headEnd/>
              <a:tailEnd/>
            </a:ln>
          </p:spPr>
          <p:txBody>
            <a:bodyPr wrap="none" anchor="ctr"/>
            <a:lstStyle/>
            <a:p>
              <a:endParaRPr lang="en-US"/>
            </a:p>
          </p:txBody>
        </p:sp>
        <p:sp>
          <p:nvSpPr>
            <p:cNvPr id="31840" name="Oval 37"/>
            <p:cNvSpPr>
              <a:spLocks noChangeArrowheads="1"/>
            </p:cNvSpPr>
            <p:nvPr/>
          </p:nvSpPr>
          <p:spPr bwMode="auto">
            <a:xfrm>
              <a:off x="2500" y="3371"/>
              <a:ext cx="40" cy="37"/>
            </a:xfrm>
            <a:prstGeom prst="ellipse">
              <a:avLst/>
            </a:prstGeom>
            <a:solidFill>
              <a:schemeClr val="tx1"/>
            </a:solidFill>
            <a:ln w="19050">
              <a:noFill/>
              <a:round/>
              <a:headEnd/>
              <a:tailEnd/>
            </a:ln>
          </p:spPr>
          <p:txBody>
            <a:bodyPr wrap="none" anchor="ctr"/>
            <a:lstStyle/>
            <a:p>
              <a:endParaRPr lang="en-US"/>
            </a:p>
          </p:txBody>
        </p:sp>
      </p:grpSp>
      <p:grpSp>
        <p:nvGrpSpPr>
          <p:cNvPr id="31769" name="Group 39"/>
          <p:cNvGrpSpPr>
            <a:grpSpLocks/>
          </p:cNvGrpSpPr>
          <p:nvPr/>
        </p:nvGrpSpPr>
        <p:grpSpPr bwMode="auto">
          <a:xfrm>
            <a:off x="2373313" y="4625975"/>
            <a:ext cx="685800" cy="1074738"/>
            <a:chOff x="1511" y="1386"/>
            <a:chExt cx="432" cy="677"/>
          </a:xfrm>
        </p:grpSpPr>
        <p:sp>
          <p:nvSpPr>
            <p:cNvPr id="31836" name="Rectangle 40"/>
            <p:cNvSpPr>
              <a:spLocks noChangeAspect="1" noChangeArrowheads="1"/>
            </p:cNvSpPr>
            <p:nvPr/>
          </p:nvSpPr>
          <p:spPr bwMode="auto">
            <a:xfrm>
              <a:off x="1511" y="1730"/>
              <a:ext cx="432" cy="333"/>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400">
                  <a:latin typeface="Symbol" pitchFamily="-96" charset="2"/>
                </a:rPr>
                <a:t>d</a:t>
              </a:r>
              <a:r>
                <a:rPr lang="en-US" sz="2400" baseline="-25000"/>
                <a:t>n</a:t>
              </a:r>
              <a:endParaRPr lang="en-US" sz="2400"/>
            </a:p>
          </p:txBody>
        </p:sp>
        <p:sp>
          <p:nvSpPr>
            <p:cNvPr id="31837" name="Rectangle 41"/>
            <p:cNvSpPr>
              <a:spLocks noChangeAspect="1" noChangeArrowheads="1"/>
            </p:cNvSpPr>
            <p:nvPr/>
          </p:nvSpPr>
          <p:spPr bwMode="auto">
            <a:xfrm>
              <a:off x="1511" y="1386"/>
              <a:ext cx="432" cy="333"/>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800">
                  <a:latin typeface="Symbol" pitchFamily="-96" charset="2"/>
                </a:rPr>
                <a:t>p</a:t>
              </a:r>
              <a:r>
                <a:rPr lang="en-US" sz="2800" baseline="-25000"/>
                <a:t>n</a:t>
              </a:r>
              <a:endParaRPr lang="en-US" sz="2800"/>
            </a:p>
          </p:txBody>
        </p:sp>
      </p:grpSp>
      <p:sp>
        <p:nvSpPr>
          <p:cNvPr id="31770" name="Freeform 42"/>
          <p:cNvSpPr>
            <a:spLocks/>
          </p:cNvSpPr>
          <p:nvPr/>
        </p:nvSpPr>
        <p:spPr bwMode="auto">
          <a:xfrm>
            <a:off x="3073400" y="2006600"/>
            <a:ext cx="1358900" cy="469900"/>
          </a:xfrm>
          <a:custGeom>
            <a:avLst/>
            <a:gdLst>
              <a:gd name="T0" fmla="*/ 0 w 856"/>
              <a:gd name="T1" fmla="*/ 2147483647 h 296"/>
              <a:gd name="T2" fmla="*/ 2147483647 w 856"/>
              <a:gd name="T3" fmla="*/ 2147483647 h 296"/>
              <a:gd name="T4" fmla="*/ 2147483647 w 856"/>
              <a:gd name="T5" fmla="*/ 0 h 296"/>
              <a:gd name="T6" fmla="*/ 2147483647 w 856"/>
              <a:gd name="T7" fmla="*/ 0 h 296"/>
              <a:gd name="T8" fmla="*/ 0 60000 65536"/>
              <a:gd name="T9" fmla="*/ 0 60000 65536"/>
              <a:gd name="T10" fmla="*/ 0 60000 65536"/>
              <a:gd name="T11" fmla="*/ 0 60000 65536"/>
              <a:gd name="T12" fmla="*/ 0 w 856"/>
              <a:gd name="T13" fmla="*/ 0 h 296"/>
              <a:gd name="T14" fmla="*/ 856 w 856"/>
              <a:gd name="T15" fmla="*/ 296 h 296"/>
            </a:gdLst>
            <a:ahLst/>
            <a:cxnLst>
              <a:cxn ang="T8">
                <a:pos x="T0" y="T1"/>
              </a:cxn>
              <a:cxn ang="T9">
                <a:pos x="T2" y="T3"/>
              </a:cxn>
              <a:cxn ang="T10">
                <a:pos x="T4" y="T5"/>
              </a:cxn>
              <a:cxn ang="T11">
                <a:pos x="T6" y="T7"/>
              </a:cxn>
            </a:cxnLst>
            <a:rect l="T12" t="T13" r="T14" b="T15"/>
            <a:pathLst>
              <a:path w="856" h="296">
                <a:moveTo>
                  <a:pt x="0" y="296"/>
                </a:moveTo>
                <a:lnTo>
                  <a:pt x="184" y="296"/>
                </a:lnTo>
                <a:lnTo>
                  <a:pt x="184" y="0"/>
                </a:lnTo>
                <a:lnTo>
                  <a:pt x="856" y="0"/>
                </a:lnTo>
              </a:path>
            </a:pathLst>
          </a:custGeom>
          <a:noFill/>
          <a:ln w="9525" cap="flat" cmpd="sng">
            <a:solidFill>
              <a:srgbClr val="000000"/>
            </a:solidFill>
            <a:prstDash val="solid"/>
            <a:round/>
            <a:headEnd type="none" w="med" len="med"/>
            <a:tailEnd type="triangle" w="med" len="med"/>
          </a:ln>
        </p:spPr>
        <p:txBody>
          <a:bodyPr/>
          <a:lstStyle/>
          <a:p>
            <a:endParaRPr lang="en-US"/>
          </a:p>
        </p:txBody>
      </p:sp>
      <p:sp>
        <p:nvSpPr>
          <p:cNvPr id="31771" name="Freeform 43"/>
          <p:cNvSpPr>
            <a:spLocks/>
          </p:cNvSpPr>
          <p:nvPr/>
        </p:nvSpPr>
        <p:spPr bwMode="auto">
          <a:xfrm>
            <a:off x="3060700" y="2882900"/>
            <a:ext cx="1358900" cy="2044700"/>
          </a:xfrm>
          <a:custGeom>
            <a:avLst/>
            <a:gdLst>
              <a:gd name="T0" fmla="*/ 0 w 856"/>
              <a:gd name="T1" fmla="*/ 2147483647 h 1288"/>
              <a:gd name="T2" fmla="*/ 2147483647 w 856"/>
              <a:gd name="T3" fmla="*/ 2147483647 h 1288"/>
              <a:gd name="T4" fmla="*/ 2147483647 w 856"/>
              <a:gd name="T5" fmla="*/ 0 h 1288"/>
              <a:gd name="T6" fmla="*/ 2147483647 w 856"/>
              <a:gd name="T7" fmla="*/ 0 h 1288"/>
              <a:gd name="T8" fmla="*/ 0 60000 65536"/>
              <a:gd name="T9" fmla="*/ 0 60000 65536"/>
              <a:gd name="T10" fmla="*/ 0 60000 65536"/>
              <a:gd name="T11" fmla="*/ 0 60000 65536"/>
              <a:gd name="T12" fmla="*/ 0 w 856"/>
              <a:gd name="T13" fmla="*/ 0 h 1288"/>
              <a:gd name="T14" fmla="*/ 856 w 856"/>
              <a:gd name="T15" fmla="*/ 1288 h 1288"/>
            </a:gdLst>
            <a:ahLst/>
            <a:cxnLst>
              <a:cxn ang="T8">
                <a:pos x="T0" y="T1"/>
              </a:cxn>
              <a:cxn ang="T9">
                <a:pos x="T2" y="T3"/>
              </a:cxn>
              <a:cxn ang="T10">
                <a:pos x="T4" y="T5"/>
              </a:cxn>
              <a:cxn ang="T11">
                <a:pos x="T6" y="T7"/>
              </a:cxn>
            </a:cxnLst>
            <a:rect l="T12" t="T13" r="T14" b="T15"/>
            <a:pathLst>
              <a:path w="856" h="1288">
                <a:moveTo>
                  <a:pt x="0" y="1288"/>
                </a:moveTo>
                <a:lnTo>
                  <a:pt x="200" y="1288"/>
                </a:lnTo>
                <a:lnTo>
                  <a:pt x="200" y="0"/>
                </a:lnTo>
                <a:lnTo>
                  <a:pt x="856" y="0"/>
                </a:lnTo>
              </a:path>
            </a:pathLst>
          </a:custGeom>
          <a:noFill/>
          <a:ln w="9525" cap="flat" cmpd="sng">
            <a:solidFill>
              <a:srgbClr val="000000"/>
            </a:solidFill>
            <a:prstDash val="solid"/>
            <a:round/>
            <a:headEnd type="none" w="med" len="med"/>
            <a:tailEnd type="triangle" w="med" len="med"/>
          </a:ln>
        </p:spPr>
        <p:txBody>
          <a:bodyPr/>
          <a:lstStyle/>
          <a:p>
            <a:endParaRPr lang="en-US"/>
          </a:p>
        </p:txBody>
      </p:sp>
      <p:sp>
        <p:nvSpPr>
          <p:cNvPr id="31772" name="Freeform 44"/>
          <p:cNvSpPr>
            <a:spLocks/>
          </p:cNvSpPr>
          <p:nvPr/>
        </p:nvSpPr>
        <p:spPr bwMode="auto">
          <a:xfrm>
            <a:off x="3073400" y="3022600"/>
            <a:ext cx="1346200" cy="1816100"/>
          </a:xfrm>
          <a:custGeom>
            <a:avLst/>
            <a:gdLst>
              <a:gd name="T0" fmla="*/ 0 w 848"/>
              <a:gd name="T1" fmla="*/ 0 h 1144"/>
              <a:gd name="T2" fmla="*/ 2147483647 w 848"/>
              <a:gd name="T3" fmla="*/ 0 h 1144"/>
              <a:gd name="T4" fmla="*/ 2147483647 w 848"/>
              <a:gd name="T5" fmla="*/ 2147483647 h 1144"/>
              <a:gd name="T6" fmla="*/ 2147483647 w 848"/>
              <a:gd name="T7" fmla="*/ 2147483647 h 1144"/>
              <a:gd name="T8" fmla="*/ 0 60000 65536"/>
              <a:gd name="T9" fmla="*/ 0 60000 65536"/>
              <a:gd name="T10" fmla="*/ 0 60000 65536"/>
              <a:gd name="T11" fmla="*/ 0 60000 65536"/>
              <a:gd name="T12" fmla="*/ 0 w 848"/>
              <a:gd name="T13" fmla="*/ 0 h 1144"/>
              <a:gd name="T14" fmla="*/ 848 w 848"/>
              <a:gd name="T15" fmla="*/ 1144 h 1144"/>
            </a:gdLst>
            <a:ahLst/>
            <a:cxnLst>
              <a:cxn ang="T8">
                <a:pos x="T0" y="T1"/>
              </a:cxn>
              <a:cxn ang="T9">
                <a:pos x="T2" y="T3"/>
              </a:cxn>
              <a:cxn ang="T10">
                <a:pos x="T4" y="T5"/>
              </a:cxn>
              <a:cxn ang="T11">
                <a:pos x="T6" y="T7"/>
              </a:cxn>
            </a:cxnLst>
            <a:rect l="T12" t="T13" r="T14" b="T15"/>
            <a:pathLst>
              <a:path w="848" h="1144">
                <a:moveTo>
                  <a:pt x="0" y="0"/>
                </a:moveTo>
                <a:lnTo>
                  <a:pt x="344" y="0"/>
                </a:lnTo>
                <a:lnTo>
                  <a:pt x="344" y="1144"/>
                </a:lnTo>
                <a:lnTo>
                  <a:pt x="848" y="1144"/>
                </a:lnTo>
              </a:path>
            </a:pathLst>
          </a:custGeom>
          <a:noFill/>
          <a:ln w="38100" cap="flat" cmpd="sng">
            <a:solidFill>
              <a:srgbClr val="000000"/>
            </a:solidFill>
            <a:prstDash val="solid"/>
            <a:round/>
            <a:headEnd type="none" w="med" len="med"/>
            <a:tailEnd type="triangle" w="med" len="med"/>
          </a:ln>
        </p:spPr>
        <p:txBody>
          <a:bodyPr/>
          <a:lstStyle/>
          <a:p>
            <a:endParaRPr lang="en-US"/>
          </a:p>
        </p:txBody>
      </p:sp>
      <p:sp>
        <p:nvSpPr>
          <p:cNvPr id="31773" name="Freeform 45"/>
          <p:cNvSpPr>
            <a:spLocks/>
          </p:cNvSpPr>
          <p:nvPr/>
        </p:nvSpPr>
        <p:spPr bwMode="auto">
          <a:xfrm>
            <a:off x="3073400" y="5461000"/>
            <a:ext cx="1346200" cy="304800"/>
          </a:xfrm>
          <a:custGeom>
            <a:avLst/>
            <a:gdLst>
              <a:gd name="T0" fmla="*/ 0 w 848"/>
              <a:gd name="T1" fmla="*/ 0 h 192"/>
              <a:gd name="T2" fmla="*/ 2147483647 w 848"/>
              <a:gd name="T3" fmla="*/ 0 h 192"/>
              <a:gd name="T4" fmla="*/ 2147483647 w 848"/>
              <a:gd name="T5" fmla="*/ 2147483647 h 192"/>
              <a:gd name="T6" fmla="*/ 2147483647 w 848"/>
              <a:gd name="T7" fmla="*/ 2147483647 h 192"/>
              <a:gd name="T8" fmla="*/ 0 60000 65536"/>
              <a:gd name="T9" fmla="*/ 0 60000 65536"/>
              <a:gd name="T10" fmla="*/ 0 60000 65536"/>
              <a:gd name="T11" fmla="*/ 0 60000 65536"/>
              <a:gd name="T12" fmla="*/ 0 w 848"/>
              <a:gd name="T13" fmla="*/ 0 h 192"/>
              <a:gd name="T14" fmla="*/ 848 w 848"/>
              <a:gd name="T15" fmla="*/ 192 h 192"/>
            </a:gdLst>
            <a:ahLst/>
            <a:cxnLst>
              <a:cxn ang="T8">
                <a:pos x="T0" y="T1"/>
              </a:cxn>
              <a:cxn ang="T9">
                <a:pos x="T2" y="T3"/>
              </a:cxn>
              <a:cxn ang="T10">
                <a:pos x="T4" y="T5"/>
              </a:cxn>
              <a:cxn ang="T11">
                <a:pos x="T6" y="T7"/>
              </a:cxn>
            </a:cxnLst>
            <a:rect l="T12" t="T13" r="T14" b="T15"/>
            <a:pathLst>
              <a:path w="848" h="192">
                <a:moveTo>
                  <a:pt x="0" y="0"/>
                </a:moveTo>
                <a:lnTo>
                  <a:pt x="352" y="0"/>
                </a:lnTo>
                <a:lnTo>
                  <a:pt x="352" y="192"/>
                </a:lnTo>
                <a:lnTo>
                  <a:pt x="848" y="192"/>
                </a:lnTo>
              </a:path>
            </a:pathLst>
          </a:custGeom>
          <a:noFill/>
          <a:ln w="38100" cap="flat" cmpd="sng">
            <a:solidFill>
              <a:srgbClr val="000000"/>
            </a:solidFill>
            <a:prstDash val="solid"/>
            <a:round/>
            <a:headEnd type="none" w="med" len="med"/>
            <a:tailEnd type="triangle" w="med" len="med"/>
          </a:ln>
        </p:spPr>
        <p:txBody>
          <a:bodyPr/>
          <a:lstStyle/>
          <a:p>
            <a:endParaRPr lang="en-US"/>
          </a:p>
        </p:txBody>
      </p:sp>
      <p:sp>
        <p:nvSpPr>
          <p:cNvPr id="31774" name="Freeform 46"/>
          <p:cNvSpPr>
            <a:spLocks/>
          </p:cNvSpPr>
          <p:nvPr/>
        </p:nvSpPr>
        <p:spPr bwMode="auto">
          <a:xfrm>
            <a:off x="4622800" y="2908300"/>
            <a:ext cx="1828800" cy="1638300"/>
          </a:xfrm>
          <a:custGeom>
            <a:avLst/>
            <a:gdLst>
              <a:gd name="T0" fmla="*/ 2147483647 w 1152"/>
              <a:gd name="T1" fmla="*/ 0 h 1032"/>
              <a:gd name="T2" fmla="*/ 2147483647 w 1152"/>
              <a:gd name="T3" fmla="*/ 0 h 1032"/>
              <a:gd name="T4" fmla="*/ 2147483647 w 1152"/>
              <a:gd name="T5" fmla="*/ 2147483647 h 1032"/>
              <a:gd name="T6" fmla="*/ 0 w 1152"/>
              <a:gd name="T7" fmla="*/ 2147483647 h 1032"/>
              <a:gd name="T8" fmla="*/ 0 w 1152"/>
              <a:gd name="T9" fmla="*/ 2147483647 h 1032"/>
              <a:gd name="T10" fmla="*/ 0 60000 65536"/>
              <a:gd name="T11" fmla="*/ 0 60000 65536"/>
              <a:gd name="T12" fmla="*/ 0 60000 65536"/>
              <a:gd name="T13" fmla="*/ 0 60000 65536"/>
              <a:gd name="T14" fmla="*/ 0 60000 65536"/>
              <a:gd name="T15" fmla="*/ 0 w 1152"/>
              <a:gd name="T16" fmla="*/ 0 h 1032"/>
              <a:gd name="T17" fmla="*/ 1152 w 1152"/>
              <a:gd name="T18" fmla="*/ 1032 h 1032"/>
            </a:gdLst>
            <a:ahLst/>
            <a:cxnLst>
              <a:cxn ang="T10">
                <a:pos x="T0" y="T1"/>
              </a:cxn>
              <a:cxn ang="T11">
                <a:pos x="T2" y="T3"/>
              </a:cxn>
              <a:cxn ang="T12">
                <a:pos x="T4" y="T5"/>
              </a:cxn>
              <a:cxn ang="T13">
                <a:pos x="T6" y="T7"/>
              </a:cxn>
              <a:cxn ang="T14">
                <a:pos x="T8" y="T9"/>
              </a:cxn>
            </a:cxnLst>
            <a:rect l="T15" t="T16" r="T17" b="T18"/>
            <a:pathLst>
              <a:path w="1152" h="1032">
                <a:moveTo>
                  <a:pt x="856" y="0"/>
                </a:moveTo>
                <a:lnTo>
                  <a:pt x="1152" y="0"/>
                </a:lnTo>
                <a:lnTo>
                  <a:pt x="1152" y="432"/>
                </a:lnTo>
                <a:lnTo>
                  <a:pt x="0" y="432"/>
                </a:lnTo>
                <a:lnTo>
                  <a:pt x="0" y="1032"/>
                </a:lnTo>
              </a:path>
            </a:pathLst>
          </a:custGeom>
          <a:noFill/>
          <a:ln w="9525" cap="flat" cmpd="sng">
            <a:solidFill>
              <a:srgbClr val="000000"/>
            </a:solidFill>
            <a:prstDash val="solid"/>
            <a:round/>
            <a:headEnd type="none" w="med" len="med"/>
            <a:tailEnd type="triangle" w="med" len="med"/>
          </a:ln>
        </p:spPr>
        <p:txBody>
          <a:bodyPr/>
          <a:lstStyle/>
          <a:p>
            <a:endParaRPr lang="en-US"/>
          </a:p>
        </p:txBody>
      </p:sp>
      <p:sp>
        <p:nvSpPr>
          <p:cNvPr id="31775" name="Freeform 47"/>
          <p:cNvSpPr>
            <a:spLocks/>
          </p:cNvSpPr>
          <p:nvPr/>
        </p:nvSpPr>
        <p:spPr bwMode="auto">
          <a:xfrm>
            <a:off x="5676900" y="2095500"/>
            <a:ext cx="1016000" cy="2451100"/>
          </a:xfrm>
          <a:custGeom>
            <a:avLst/>
            <a:gdLst>
              <a:gd name="T0" fmla="*/ 2147483647 w 640"/>
              <a:gd name="T1" fmla="*/ 0 h 1544"/>
              <a:gd name="T2" fmla="*/ 2147483647 w 640"/>
              <a:gd name="T3" fmla="*/ 0 h 1544"/>
              <a:gd name="T4" fmla="*/ 2147483647 w 640"/>
              <a:gd name="T5" fmla="*/ 2147483647 h 1544"/>
              <a:gd name="T6" fmla="*/ 0 w 640"/>
              <a:gd name="T7" fmla="*/ 2147483647 h 1544"/>
              <a:gd name="T8" fmla="*/ 2147483647 w 640"/>
              <a:gd name="T9" fmla="*/ 2147483647 h 1544"/>
              <a:gd name="T10" fmla="*/ 2147483647 w 640"/>
              <a:gd name="T11" fmla="*/ 2147483647 h 1544"/>
              <a:gd name="T12" fmla="*/ 0 60000 65536"/>
              <a:gd name="T13" fmla="*/ 0 60000 65536"/>
              <a:gd name="T14" fmla="*/ 0 60000 65536"/>
              <a:gd name="T15" fmla="*/ 0 60000 65536"/>
              <a:gd name="T16" fmla="*/ 0 60000 65536"/>
              <a:gd name="T17" fmla="*/ 0 60000 65536"/>
              <a:gd name="T18" fmla="*/ 0 w 640"/>
              <a:gd name="T19" fmla="*/ 0 h 1544"/>
              <a:gd name="T20" fmla="*/ 640 w 640"/>
              <a:gd name="T21" fmla="*/ 1544 h 1544"/>
            </a:gdLst>
            <a:ahLst/>
            <a:cxnLst>
              <a:cxn ang="T12">
                <a:pos x="T0" y="T1"/>
              </a:cxn>
              <a:cxn ang="T13">
                <a:pos x="T2" y="T3"/>
              </a:cxn>
              <a:cxn ang="T14">
                <a:pos x="T4" y="T5"/>
              </a:cxn>
              <a:cxn ang="T15">
                <a:pos x="T6" y="T7"/>
              </a:cxn>
              <a:cxn ang="T16">
                <a:pos x="T8" y="T9"/>
              </a:cxn>
              <a:cxn ang="T17">
                <a:pos x="T10" y="T11"/>
              </a:cxn>
            </a:cxnLst>
            <a:rect l="T18" t="T19" r="T20" b="T21"/>
            <a:pathLst>
              <a:path w="640" h="1544">
                <a:moveTo>
                  <a:pt x="160" y="0"/>
                </a:moveTo>
                <a:lnTo>
                  <a:pt x="640" y="0"/>
                </a:lnTo>
                <a:lnTo>
                  <a:pt x="640" y="1144"/>
                </a:lnTo>
                <a:lnTo>
                  <a:pt x="0" y="1144"/>
                </a:lnTo>
                <a:lnTo>
                  <a:pt x="16" y="1184"/>
                </a:lnTo>
                <a:lnTo>
                  <a:pt x="16" y="1544"/>
                </a:lnTo>
              </a:path>
            </a:pathLst>
          </a:custGeom>
          <a:noFill/>
          <a:ln w="9525" cap="flat" cmpd="sng">
            <a:solidFill>
              <a:srgbClr val="000000"/>
            </a:solidFill>
            <a:prstDash val="solid"/>
            <a:round/>
            <a:headEnd type="none" w="med" len="med"/>
            <a:tailEnd type="triangle" w="med" len="med"/>
          </a:ln>
        </p:spPr>
        <p:txBody>
          <a:bodyPr/>
          <a:lstStyle/>
          <a:p>
            <a:endParaRPr lang="en-US"/>
          </a:p>
        </p:txBody>
      </p:sp>
      <p:grpSp>
        <p:nvGrpSpPr>
          <p:cNvPr id="31776" name="Group 48"/>
          <p:cNvGrpSpPr>
            <a:grpSpLocks/>
          </p:cNvGrpSpPr>
          <p:nvPr/>
        </p:nvGrpSpPr>
        <p:grpSpPr bwMode="auto">
          <a:xfrm rot="5400000" flipV="1">
            <a:off x="5168900" y="4157663"/>
            <a:ext cx="63500" cy="412750"/>
            <a:chOff x="3992" y="1411"/>
            <a:chExt cx="40" cy="260"/>
          </a:xfrm>
        </p:grpSpPr>
        <p:sp>
          <p:nvSpPr>
            <p:cNvPr id="31833" name="Oval 49"/>
            <p:cNvSpPr>
              <a:spLocks noChangeArrowheads="1"/>
            </p:cNvSpPr>
            <p:nvPr/>
          </p:nvSpPr>
          <p:spPr bwMode="auto">
            <a:xfrm>
              <a:off x="3992" y="1411"/>
              <a:ext cx="40" cy="37"/>
            </a:xfrm>
            <a:prstGeom prst="ellipse">
              <a:avLst/>
            </a:prstGeom>
            <a:solidFill>
              <a:schemeClr val="tx1"/>
            </a:solidFill>
            <a:ln w="19050">
              <a:noFill/>
              <a:round/>
              <a:headEnd/>
              <a:tailEnd/>
            </a:ln>
          </p:spPr>
          <p:txBody>
            <a:bodyPr wrap="none" anchor="ctr"/>
            <a:lstStyle/>
            <a:p>
              <a:endParaRPr lang="en-US"/>
            </a:p>
          </p:txBody>
        </p:sp>
        <p:sp>
          <p:nvSpPr>
            <p:cNvPr id="31834" name="Oval 50"/>
            <p:cNvSpPr>
              <a:spLocks noChangeArrowheads="1"/>
            </p:cNvSpPr>
            <p:nvPr/>
          </p:nvSpPr>
          <p:spPr bwMode="auto">
            <a:xfrm>
              <a:off x="3992" y="1522"/>
              <a:ext cx="40" cy="38"/>
            </a:xfrm>
            <a:prstGeom prst="ellipse">
              <a:avLst/>
            </a:prstGeom>
            <a:solidFill>
              <a:schemeClr val="tx1"/>
            </a:solidFill>
            <a:ln w="19050">
              <a:noFill/>
              <a:round/>
              <a:headEnd/>
              <a:tailEnd/>
            </a:ln>
          </p:spPr>
          <p:txBody>
            <a:bodyPr wrap="none" anchor="ctr"/>
            <a:lstStyle/>
            <a:p>
              <a:endParaRPr lang="en-US"/>
            </a:p>
          </p:txBody>
        </p:sp>
        <p:sp>
          <p:nvSpPr>
            <p:cNvPr id="31835" name="Oval 51"/>
            <p:cNvSpPr>
              <a:spLocks noChangeArrowheads="1"/>
            </p:cNvSpPr>
            <p:nvPr/>
          </p:nvSpPr>
          <p:spPr bwMode="auto">
            <a:xfrm>
              <a:off x="3992" y="1634"/>
              <a:ext cx="40" cy="37"/>
            </a:xfrm>
            <a:prstGeom prst="ellipse">
              <a:avLst/>
            </a:prstGeom>
            <a:solidFill>
              <a:schemeClr val="tx1"/>
            </a:solidFill>
            <a:ln w="19050">
              <a:noFill/>
              <a:round/>
              <a:headEnd/>
              <a:tailEnd/>
            </a:ln>
          </p:spPr>
          <p:txBody>
            <a:bodyPr wrap="none" anchor="ctr"/>
            <a:lstStyle/>
            <a:p>
              <a:endParaRPr lang="en-US"/>
            </a:p>
          </p:txBody>
        </p:sp>
      </p:grpSp>
      <p:grpSp>
        <p:nvGrpSpPr>
          <p:cNvPr id="31777" name="Group 52"/>
          <p:cNvGrpSpPr>
            <a:grpSpLocks/>
          </p:cNvGrpSpPr>
          <p:nvPr/>
        </p:nvGrpSpPr>
        <p:grpSpPr bwMode="auto">
          <a:xfrm>
            <a:off x="5954713" y="4795838"/>
            <a:ext cx="717550" cy="898525"/>
            <a:chOff x="2135" y="1001"/>
            <a:chExt cx="673" cy="566"/>
          </a:xfrm>
        </p:grpSpPr>
        <p:sp>
          <p:nvSpPr>
            <p:cNvPr id="31831" name="Line 53"/>
            <p:cNvSpPr>
              <a:spLocks noChangeShapeType="1"/>
            </p:cNvSpPr>
            <p:nvPr/>
          </p:nvSpPr>
          <p:spPr bwMode="auto">
            <a:xfrm>
              <a:off x="2135" y="1001"/>
              <a:ext cx="673" cy="0"/>
            </a:xfrm>
            <a:prstGeom prst="line">
              <a:avLst/>
            </a:prstGeom>
            <a:noFill/>
            <a:ln w="28575">
              <a:solidFill>
                <a:schemeClr val="tx1"/>
              </a:solidFill>
              <a:round/>
              <a:headEnd/>
              <a:tailEnd type="triangle" w="med" len="med"/>
            </a:ln>
          </p:spPr>
          <p:txBody>
            <a:bodyPr wrap="none" anchor="ctr"/>
            <a:lstStyle/>
            <a:p>
              <a:endParaRPr lang="en-US"/>
            </a:p>
          </p:txBody>
        </p:sp>
        <p:sp>
          <p:nvSpPr>
            <p:cNvPr id="31832" name="Line 54"/>
            <p:cNvSpPr>
              <a:spLocks noChangeShapeType="1"/>
            </p:cNvSpPr>
            <p:nvPr/>
          </p:nvSpPr>
          <p:spPr bwMode="auto">
            <a:xfrm>
              <a:off x="2135" y="1567"/>
              <a:ext cx="673" cy="0"/>
            </a:xfrm>
            <a:prstGeom prst="line">
              <a:avLst/>
            </a:prstGeom>
            <a:noFill/>
            <a:ln w="28575">
              <a:solidFill>
                <a:schemeClr val="tx1"/>
              </a:solidFill>
              <a:round/>
              <a:headEnd/>
              <a:tailEnd type="triangle" w="med" len="med"/>
            </a:ln>
          </p:spPr>
          <p:txBody>
            <a:bodyPr wrap="none" anchor="ctr"/>
            <a:lstStyle/>
            <a:p>
              <a:endParaRPr lang="en-US"/>
            </a:p>
          </p:txBody>
        </p:sp>
      </p:grpSp>
      <p:sp>
        <p:nvSpPr>
          <p:cNvPr id="31778" name="Rectangle 55"/>
          <p:cNvSpPr>
            <a:spLocks noChangeAspect="1" noChangeArrowheads="1"/>
          </p:cNvSpPr>
          <p:nvPr/>
        </p:nvSpPr>
        <p:spPr bwMode="auto">
          <a:xfrm>
            <a:off x="7077075" y="1436688"/>
            <a:ext cx="1936750" cy="744537"/>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t>Modules</a:t>
            </a:r>
          </a:p>
          <a:p>
            <a:pPr algn="ctr" eaLnBrk="0" hangingPunct="0">
              <a:lnSpc>
                <a:spcPct val="100000"/>
              </a:lnSpc>
              <a:spcBef>
                <a:spcPct val="0"/>
              </a:spcBef>
              <a:buClrTx/>
              <a:buSzTx/>
              <a:buFontTx/>
              <a:buNone/>
            </a:pPr>
            <a:r>
              <a:rPr lang="en-US" i="1"/>
              <a:t>(Next state)</a:t>
            </a:r>
            <a:endParaRPr lang="en-US" i="1">
              <a:solidFill>
                <a:srgbClr val="56127A"/>
              </a:solidFill>
            </a:endParaRPr>
          </a:p>
        </p:txBody>
      </p:sp>
      <p:grpSp>
        <p:nvGrpSpPr>
          <p:cNvPr id="31779" name="Group 56"/>
          <p:cNvGrpSpPr>
            <a:grpSpLocks/>
          </p:cNvGrpSpPr>
          <p:nvPr/>
        </p:nvGrpSpPr>
        <p:grpSpPr bwMode="auto">
          <a:xfrm>
            <a:off x="8010525" y="2157413"/>
            <a:ext cx="695325" cy="4117975"/>
            <a:chOff x="4694" y="1359"/>
            <a:chExt cx="438" cy="2594"/>
          </a:xfrm>
        </p:grpSpPr>
        <p:grpSp>
          <p:nvGrpSpPr>
            <p:cNvPr id="31811" name="Group 57"/>
            <p:cNvGrpSpPr>
              <a:grpSpLocks/>
            </p:cNvGrpSpPr>
            <p:nvPr/>
          </p:nvGrpSpPr>
          <p:grpSpPr bwMode="auto">
            <a:xfrm>
              <a:off x="4925" y="1388"/>
              <a:ext cx="207" cy="346"/>
              <a:chOff x="4560" y="1968"/>
              <a:chExt cx="480" cy="576"/>
            </a:xfrm>
          </p:grpSpPr>
          <p:sp>
            <p:nvSpPr>
              <p:cNvPr id="31829" name="Rectangle 58"/>
              <p:cNvSpPr>
                <a:spLocks noChangeArrowheads="1"/>
              </p:cNvSpPr>
              <p:nvPr/>
            </p:nvSpPr>
            <p:spPr bwMode="auto">
              <a:xfrm>
                <a:off x="4560" y="1968"/>
                <a:ext cx="480" cy="576"/>
              </a:xfrm>
              <a:prstGeom prst="rect">
                <a:avLst/>
              </a:prstGeom>
              <a:solidFill>
                <a:srgbClr val="FD7E71"/>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30" name="Freeform 59"/>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D7E71"/>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812" name="Group 60"/>
            <p:cNvGrpSpPr>
              <a:grpSpLocks/>
            </p:cNvGrpSpPr>
            <p:nvPr/>
          </p:nvGrpSpPr>
          <p:grpSpPr bwMode="auto">
            <a:xfrm>
              <a:off x="4923" y="1827"/>
              <a:ext cx="207" cy="346"/>
              <a:chOff x="4560" y="1968"/>
              <a:chExt cx="480" cy="576"/>
            </a:xfrm>
          </p:grpSpPr>
          <p:sp>
            <p:nvSpPr>
              <p:cNvPr id="31827" name="Rectangle 61"/>
              <p:cNvSpPr>
                <a:spLocks noChangeArrowheads="1"/>
              </p:cNvSpPr>
              <p:nvPr/>
            </p:nvSpPr>
            <p:spPr bwMode="auto">
              <a:xfrm>
                <a:off x="4560" y="1968"/>
                <a:ext cx="480" cy="576"/>
              </a:xfrm>
              <a:prstGeom prst="rect">
                <a:avLst/>
              </a:prstGeom>
              <a:solidFill>
                <a:srgbClr val="FD7E71"/>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28" name="Freeform 62"/>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D7E71"/>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813" name="Group 63"/>
            <p:cNvGrpSpPr>
              <a:grpSpLocks/>
            </p:cNvGrpSpPr>
            <p:nvPr/>
          </p:nvGrpSpPr>
          <p:grpSpPr bwMode="auto">
            <a:xfrm>
              <a:off x="4921" y="2266"/>
              <a:ext cx="207" cy="346"/>
              <a:chOff x="4560" y="1968"/>
              <a:chExt cx="480" cy="576"/>
            </a:xfrm>
          </p:grpSpPr>
          <p:sp>
            <p:nvSpPr>
              <p:cNvPr id="31825" name="Rectangle 64"/>
              <p:cNvSpPr>
                <a:spLocks noChangeArrowheads="1"/>
              </p:cNvSpPr>
              <p:nvPr/>
            </p:nvSpPr>
            <p:spPr bwMode="auto">
              <a:xfrm>
                <a:off x="4560" y="1968"/>
                <a:ext cx="480" cy="576"/>
              </a:xfrm>
              <a:prstGeom prst="rect">
                <a:avLst/>
              </a:prstGeom>
              <a:solidFill>
                <a:srgbClr val="FD7E71"/>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26" name="Freeform 65"/>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D7E71"/>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814" name="Group 66"/>
            <p:cNvGrpSpPr>
              <a:grpSpLocks/>
            </p:cNvGrpSpPr>
            <p:nvPr/>
          </p:nvGrpSpPr>
          <p:grpSpPr bwMode="auto">
            <a:xfrm>
              <a:off x="4919" y="3118"/>
              <a:ext cx="207" cy="346"/>
              <a:chOff x="4560" y="1968"/>
              <a:chExt cx="480" cy="576"/>
            </a:xfrm>
          </p:grpSpPr>
          <p:sp>
            <p:nvSpPr>
              <p:cNvPr id="31823" name="Rectangle 67"/>
              <p:cNvSpPr>
                <a:spLocks noChangeArrowheads="1"/>
              </p:cNvSpPr>
              <p:nvPr/>
            </p:nvSpPr>
            <p:spPr bwMode="auto">
              <a:xfrm>
                <a:off x="4560" y="1968"/>
                <a:ext cx="480" cy="576"/>
              </a:xfrm>
              <a:prstGeom prst="rect">
                <a:avLst/>
              </a:prstGeom>
              <a:solidFill>
                <a:srgbClr val="FD7E71"/>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24" name="Freeform 68"/>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D7E71"/>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815" name="Group 69"/>
            <p:cNvGrpSpPr>
              <a:grpSpLocks/>
            </p:cNvGrpSpPr>
            <p:nvPr/>
          </p:nvGrpSpPr>
          <p:grpSpPr bwMode="auto">
            <a:xfrm>
              <a:off x="4917" y="3557"/>
              <a:ext cx="207" cy="346"/>
              <a:chOff x="4560" y="1968"/>
              <a:chExt cx="480" cy="576"/>
            </a:xfrm>
          </p:grpSpPr>
          <p:sp>
            <p:nvSpPr>
              <p:cNvPr id="31821" name="Rectangle 70"/>
              <p:cNvSpPr>
                <a:spLocks noChangeArrowheads="1"/>
              </p:cNvSpPr>
              <p:nvPr/>
            </p:nvSpPr>
            <p:spPr bwMode="auto">
              <a:xfrm>
                <a:off x="4560" y="1968"/>
                <a:ext cx="480" cy="576"/>
              </a:xfrm>
              <a:prstGeom prst="rect">
                <a:avLst/>
              </a:prstGeom>
              <a:solidFill>
                <a:srgbClr val="FD7E71"/>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22" name="Freeform 71"/>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D7E71"/>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816" name="Group 72"/>
            <p:cNvGrpSpPr>
              <a:grpSpLocks/>
            </p:cNvGrpSpPr>
            <p:nvPr/>
          </p:nvGrpSpPr>
          <p:grpSpPr bwMode="auto">
            <a:xfrm>
              <a:off x="4993" y="2735"/>
              <a:ext cx="40" cy="260"/>
              <a:chOff x="1636" y="1252"/>
              <a:chExt cx="40" cy="260"/>
            </a:xfrm>
          </p:grpSpPr>
          <p:sp>
            <p:nvSpPr>
              <p:cNvPr id="31818" name="Oval 73"/>
              <p:cNvSpPr>
                <a:spLocks noChangeArrowheads="1"/>
              </p:cNvSpPr>
              <p:nvPr/>
            </p:nvSpPr>
            <p:spPr bwMode="auto">
              <a:xfrm>
                <a:off x="1636" y="1252"/>
                <a:ext cx="40" cy="37"/>
              </a:xfrm>
              <a:prstGeom prst="ellipse">
                <a:avLst/>
              </a:prstGeom>
              <a:solidFill>
                <a:srgbClr val="FF0000"/>
              </a:solidFill>
              <a:ln w="19050">
                <a:noFill/>
                <a:round/>
                <a:headEnd/>
                <a:tailEnd/>
              </a:ln>
            </p:spPr>
            <p:txBody>
              <a:bodyPr wrap="none" anchor="ctr"/>
              <a:lstStyle/>
              <a:p>
                <a:endParaRPr lang="en-US"/>
              </a:p>
            </p:txBody>
          </p:sp>
          <p:sp>
            <p:nvSpPr>
              <p:cNvPr id="31819" name="Oval 74"/>
              <p:cNvSpPr>
                <a:spLocks noChangeArrowheads="1"/>
              </p:cNvSpPr>
              <p:nvPr/>
            </p:nvSpPr>
            <p:spPr bwMode="auto">
              <a:xfrm>
                <a:off x="1636" y="1363"/>
                <a:ext cx="40" cy="38"/>
              </a:xfrm>
              <a:prstGeom prst="ellipse">
                <a:avLst/>
              </a:prstGeom>
              <a:solidFill>
                <a:srgbClr val="FF0000"/>
              </a:solidFill>
              <a:ln w="19050">
                <a:noFill/>
                <a:round/>
                <a:headEnd/>
                <a:tailEnd/>
              </a:ln>
            </p:spPr>
            <p:txBody>
              <a:bodyPr wrap="none" anchor="ctr"/>
              <a:lstStyle/>
              <a:p>
                <a:endParaRPr lang="en-US"/>
              </a:p>
            </p:txBody>
          </p:sp>
          <p:sp>
            <p:nvSpPr>
              <p:cNvPr id="31820" name="Oval 75"/>
              <p:cNvSpPr>
                <a:spLocks noChangeArrowheads="1"/>
              </p:cNvSpPr>
              <p:nvPr/>
            </p:nvSpPr>
            <p:spPr bwMode="auto">
              <a:xfrm>
                <a:off x="1636" y="1475"/>
                <a:ext cx="40" cy="37"/>
              </a:xfrm>
              <a:prstGeom prst="ellipse">
                <a:avLst/>
              </a:prstGeom>
              <a:solidFill>
                <a:srgbClr val="FF0000"/>
              </a:solidFill>
              <a:ln w="19050">
                <a:noFill/>
                <a:round/>
                <a:headEnd/>
                <a:tailEnd/>
              </a:ln>
            </p:spPr>
            <p:txBody>
              <a:bodyPr wrap="none" anchor="ctr"/>
              <a:lstStyle/>
              <a:p>
                <a:endParaRPr lang="en-US"/>
              </a:p>
            </p:txBody>
          </p:sp>
        </p:grpSp>
        <p:sp>
          <p:nvSpPr>
            <p:cNvPr id="31817" name="Freeform 76"/>
            <p:cNvSpPr>
              <a:spLocks noChangeAspect="1"/>
            </p:cNvSpPr>
            <p:nvPr/>
          </p:nvSpPr>
          <p:spPr bwMode="auto">
            <a:xfrm>
              <a:off x="4694" y="1359"/>
              <a:ext cx="197" cy="2594"/>
            </a:xfrm>
            <a:custGeom>
              <a:avLst/>
              <a:gdLst>
                <a:gd name="T0" fmla="*/ 712 w 101"/>
                <a:gd name="T1" fmla="*/ 0 h 1334"/>
                <a:gd name="T2" fmla="*/ 357 w 101"/>
                <a:gd name="T3" fmla="*/ 352 h 1334"/>
                <a:gd name="T4" fmla="*/ 357 w 101"/>
                <a:gd name="T5" fmla="*/ 4587 h 1334"/>
                <a:gd name="T6" fmla="*/ 0 w 101"/>
                <a:gd name="T7" fmla="*/ 4941 h 1334"/>
                <a:gd name="T8" fmla="*/ 357 w 101"/>
                <a:gd name="T9" fmla="*/ 5293 h 1334"/>
                <a:gd name="T10" fmla="*/ 357 w 101"/>
                <a:gd name="T11" fmla="*/ 9528 h 1334"/>
                <a:gd name="T12" fmla="*/ 749 w 101"/>
                <a:gd name="T13" fmla="*/ 9808 h 1334"/>
                <a:gd name="T14" fmla="*/ 0 60000 65536"/>
                <a:gd name="T15" fmla="*/ 0 60000 65536"/>
                <a:gd name="T16" fmla="*/ 0 60000 65536"/>
                <a:gd name="T17" fmla="*/ 0 60000 65536"/>
                <a:gd name="T18" fmla="*/ 0 60000 65536"/>
                <a:gd name="T19" fmla="*/ 0 60000 65536"/>
                <a:gd name="T20" fmla="*/ 0 60000 65536"/>
                <a:gd name="T21" fmla="*/ 0 w 101"/>
                <a:gd name="T22" fmla="*/ 0 h 1334"/>
                <a:gd name="T23" fmla="*/ 101 w 101"/>
                <a:gd name="T24" fmla="*/ 1334 h 13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1" h="1334">
                  <a:moveTo>
                    <a:pt x="96" y="0"/>
                  </a:moveTo>
                  <a:lnTo>
                    <a:pt x="48" y="48"/>
                  </a:lnTo>
                  <a:lnTo>
                    <a:pt x="48" y="624"/>
                  </a:lnTo>
                  <a:lnTo>
                    <a:pt x="0" y="672"/>
                  </a:lnTo>
                  <a:lnTo>
                    <a:pt x="48" y="720"/>
                  </a:lnTo>
                  <a:lnTo>
                    <a:pt x="48" y="1296"/>
                  </a:lnTo>
                  <a:lnTo>
                    <a:pt x="101" y="1334"/>
                  </a:lnTo>
                </a:path>
              </a:pathLst>
            </a:custGeom>
            <a:noFill/>
            <a:ln w="19050" cmpd="sng">
              <a:solidFill>
                <a:schemeClr val="tx1"/>
              </a:solidFill>
              <a:round/>
              <a:headEnd/>
              <a:tailEnd/>
            </a:ln>
          </p:spPr>
          <p:txBody>
            <a:bodyPr wrap="none" anchor="ctr"/>
            <a:lstStyle/>
            <a:p>
              <a:endParaRPr lang="en-US"/>
            </a:p>
          </p:txBody>
        </p:sp>
      </p:grpSp>
      <p:grpSp>
        <p:nvGrpSpPr>
          <p:cNvPr id="31780" name="Group 77"/>
          <p:cNvGrpSpPr>
            <a:grpSpLocks/>
          </p:cNvGrpSpPr>
          <p:nvPr/>
        </p:nvGrpSpPr>
        <p:grpSpPr bwMode="auto">
          <a:xfrm>
            <a:off x="719138" y="2157413"/>
            <a:ext cx="1668462" cy="4117975"/>
            <a:chOff x="453" y="1359"/>
            <a:chExt cx="1051" cy="2594"/>
          </a:xfrm>
        </p:grpSpPr>
        <p:grpSp>
          <p:nvGrpSpPr>
            <p:cNvPr id="31790" name="Group 78"/>
            <p:cNvGrpSpPr>
              <a:grpSpLocks/>
            </p:cNvGrpSpPr>
            <p:nvPr/>
          </p:nvGrpSpPr>
          <p:grpSpPr bwMode="auto">
            <a:xfrm>
              <a:off x="461" y="1388"/>
              <a:ext cx="207" cy="346"/>
              <a:chOff x="4560" y="1968"/>
              <a:chExt cx="480" cy="576"/>
            </a:xfrm>
          </p:grpSpPr>
          <p:sp>
            <p:nvSpPr>
              <p:cNvPr id="31809" name="Rectangle 79"/>
              <p:cNvSpPr>
                <a:spLocks noChangeArrowheads="1"/>
              </p:cNvSpPr>
              <p:nvPr/>
            </p:nvSpPr>
            <p:spPr bwMode="auto">
              <a:xfrm>
                <a:off x="4560" y="1968"/>
                <a:ext cx="480" cy="576"/>
              </a:xfrm>
              <a:prstGeom prst="rect">
                <a:avLst/>
              </a:prstGeom>
              <a:solidFill>
                <a:srgbClr val="FF000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10" name="Freeform 80"/>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0000"/>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791" name="Group 81"/>
            <p:cNvGrpSpPr>
              <a:grpSpLocks/>
            </p:cNvGrpSpPr>
            <p:nvPr/>
          </p:nvGrpSpPr>
          <p:grpSpPr bwMode="auto">
            <a:xfrm>
              <a:off x="459" y="1827"/>
              <a:ext cx="207" cy="346"/>
              <a:chOff x="4560" y="1968"/>
              <a:chExt cx="480" cy="576"/>
            </a:xfrm>
          </p:grpSpPr>
          <p:sp>
            <p:nvSpPr>
              <p:cNvPr id="31807" name="Rectangle 82"/>
              <p:cNvSpPr>
                <a:spLocks noChangeArrowheads="1"/>
              </p:cNvSpPr>
              <p:nvPr/>
            </p:nvSpPr>
            <p:spPr bwMode="auto">
              <a:xfrm>
                <a:off x="4560" y="1968"/>
                <a:ext cx="480" cy="576"/>
              </a:xfrm>
              <a:prstGeom prst="rect">
                <a:avLst/>
              </a:prstGeom>
              <a:solidFill>
                <a:srgbClr val="FF000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08" name="Freeform 83"/>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0000"/>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792" name="Group 84"/>
            <p:cNvGrpSpPr>
              <a:grpSpLocks/>
            </p:cNvGrpSpPr>
            <p:nvPr/>
          </p:nvGrpSpPr>
          <p:grpSpPr bwMode="auto">
            <a:xfrm>
              <a:off x="457" y="2266"/>
              <a:ext cx="207" cy="346"/>
              <a:chOff x="4560" y="1968"/>
              <a:chExt cx="480" cy="576"/>
            </a:xfrm>
          </p:grpSpPr>
          <p:sp>
            <p:nvSpPr>
              <p:cNvPr id="31805" name="Rectangle 85"/>
              <p:cNvSpPr>
                <a:spLocks noChangeArrowheads="1"/>
              </p:cNvSpPr>
              <p:nvPr/>
            </p:nvSpPr>
            <p:spPr bwMode="auto">
              <a:xfrm>
                <a:off x="4560" y="1968"/>
                <a:ext cx="480" cy="576"/>
              </a:xfrm>
              <a:prstGeom prst="rect">
                <a:avLst/>
              </a:prstGeom>
              <a:solidFill>
                <a:srgbClr val="FF000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06" name="Freeform 86"/>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0000"/>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793" name="Group 87"/>
            <p:cNvGrpSpPr>
              <a:grpSpLocks/>
            </p:cNvGrpSpPr>
            <p:nvPr/>
          </p:nvGrpSpPr>
          <p:grpSpPr bwMode="auto">
            <a:xfrm>
              <a:off x="455" y="3118"/>
              <a:ext cx="207" cy="346"/>
              <a:chOff x="4560" y="1968"/>
              <a:chExt cx="480" cy="576"/>
            </a:xfrm>
          </p:grpSpPr>
          <p:sp>
            <p:nvSpPr>
              <p:cNvPr id="31803" name="Rectangle 88"/>
              <p:cNvSpPr>
                <a:spLocks noChangeArrowheads="1"/>
              </p:cNvSpPr>
              <p:nvPr/>
            </p:nvSpPr>
            <p:spPr bwMode="auto">
              <a:xfrm>
                <a:off x="4560" y="1968"/>
                <a:ext cx="480" cy="576"/>
              </a:xfrm>
              <a:prstGeom prst="rect">
                <a:avLst/>
              </a:prstGeom>
              <a:solidFill>
                <a:srgbClr val="FF000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04" name="Freeform 89"/>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0000"/>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794" name="Group 90"/>
            <p:cNvGrpSpPr>
              <a:grpSpLocks/>
            </p:cNvGrpSpPr>
            <p:nvPr/>
          </p:nvGrpSpPr>
          <p:grpSpPr bwMode="auto">
            <a:xfrm>
              <a:off x="453" y="3557"/>
              <a:ext cx="207" cy="346"/>
              <a:chOff x="4560" y="1968"/>
              <a:chExt cx="480" cy="576"/>
            </a:xfrm>
          </p:grpSpPr>
          <p:sp>
            <p:nvSpPr>
              <p:cNvPr id="31801" name="Rectangle 91"/>
              <p:cNvSpPr>
                <a:spLocks noChangeArrowheads="1"/>
              </p:cNvSpPr>
              <p:nvPr/>
            </p:nvSpPr>
            <p:spPr bwMode="auto">
              <a:xfrm>
                <a:off x="4560" y="1968"/>
                <a:ext cx="480" cy="576"/>
              </a:xfrm>
              <a:prstGeom prst="rect">
                <a:avLst/>
              </a:prstGeom>
              <a:solidFill>
                <a:srgbClr val="FF000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02" name="Freeform 92"/>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0000"/>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795" name="Group 93"/>
            <p:cNvGrpSpPr>
              <a:grpSpLocks/>
            </p:cNvGrpSpPr>
            <p:nvPr/>
          </p:nvGrpSpPr>
          <p:grpSpPr bwMode="auto">
            <a:xfrm>
              <a:off x="529" y="2735"/>
              <a:ext cx="40" cy="260"/>
              <a:chOff x="1636" y="1252"/>
              <a:chExt cx="40" cy="260"/>
            </a:xfrm>
          </p:grpSpPr>
          <p:sp>
            <p:nvSpPr>
              <p:cNvPr id="31798" name="Oval 94"/>
              <p:cNvSpPr>
                <a:spLocks noChangeArrowheads="1"/>
              </p:cNvSpPr>
              <p:nvPr/>
            </p:nvSpPr>
            <p:spPr bwMode="auto">
              <a:xfrm>
                <a:off x="1636" y="1252"/>
                <a:ext cx="40" cy="37"/>
              </a:xfrm>
              <a:prstGeom prst="ellipse">
                <a:avLst/>
              </a:prstGeom>
              <a:solidFill>
                <a:srgbClr val="FF0000"/>
              </a:solidFill>
              <a:ln w="19050">
                <a:noFill/>
                <a:round/>
                <a:headEnd/>
                <a:tailEnd/>
              </a:ln>
            </p:spPr>
            <p:txBody>
              <a:bodyPr wrap="none" anchor="ctr"/>
              <a:lstStyle/>
              <a:p>
                <a:endParaRPr lang="en-US"/>
              </a:p>
            </p:txBody>
          </p:sp>
          <p:sp>
            <p:nvSpPr>
              <p:cNvPr id="31799" name="Oval 95"/>
              <p:cNvSpPr>
                <a:spLocks noChangeArrowheads="1"/>
              </p:cNvSpPr>
              <p:nvPr/>
            </p:nvSpPr>
            <p:spPr bwMode="auto">
              <a:xfrm>
                <a:off x="1636" y="1363"/>
                <a:ext cx="40" cy="38"/>
              </a:xfrm>
              <a:prstGeom prst="ellipse">
                <a:avLst/>
              </a:prstGeom>
              <a:solidFill>
                <a:srgbClr val="FF0000"/>
              </a:solidFill>
              <a:ln w="19050">
                <a:noFill/>
                <a:round/>
                <a:headEnd/>
                <a:tailEnd/>
              </a:ln>
            </p:spPr>
            <p:txBody>
              <a:bodyPr wrap="none" anchor="ctr"/>
              <a:lstStyle/>
              <a:p>
                <a:endParaRPr lang="en-US"/>
              </a:p>
            </p:txBody>
          </p:sp>
          <p:sp>
            <p:nvSpPr>
              <p:cNvPr id="31800" name="Oval 96"/>
              <p:cNvSpPr>
                <a:spLocks noChangeArrowheads="1"/>
              </p:cNvSpPr>
              <p:nvPr/>
            </p:nvSpPr>
            <p:spPr bwMode="auto">
              <a:xfrm>
                <a:off x="1636" y="1475"/>
                <a:ext cx="40" cy="37"/>
              </a:xfrm>
              <a:prstGeom prst="ellipse">
                <a:avLst/>
              </a:prstGeom>
              <a:solidFill>
                <a:srgbClr val="FF0000"/>
              </a:solidFill>
              <a:ln w="19050">
                <a:noFill/>
                <a:round/>
                <a:headEnd/>
                <a:tailEnd/>
              </a:ln>
            </p:spPr>
            <p:txBody>
              <a:bodyPr wrap="none" anchor="ctr"/>
              <a:lstStyle/>
              <a:p>
                <a:endParaRPr lang="en-US"/>
              </a:p>
            </p:txBody>
          </p:sp>
        </p:grpSp>
        <p:sp>
          <p:nvSpPr>
            <p:cNvPr id="31796" name="Freeform 97"/>
            <p:cNvSpPr>
              <a:spLocks noChangeAspect="1"/>
            </p:cNvSpPr>
            <p:nvPr/>
          </p:nvSpPr>
          <p:spPr bwMode="auto">
            <a:xfrm flipH="1">
              <a:off x="686" y="1359"/>
              <a:ext cx="197" cy="2594"/>
            </a:xfrm>
            <a:custGeom>
              <a:avLst/>
              <a:gdLst>
                <a:gd name="T0" fmla="*/ 712 w 101"/>
                <a:gd name="T1" fmla="*/ 0 h 1334"/>
                <a:gd name="T2" fmla="*/ 357 w 101"/>
                <a:gd name="T3" fmla="*/ 352 h 1334"/>
                <a:gd name="T4" fmla="*/ 357 w 101"/>
                <a:gd name="T5" fmla="*/ 4587 h 1334"/>
                <a:gd name="T6" fmla="*/ 0 w 101"/>
                <a:gd name="T7" fmla="*/ 4941 h 1334"/>
                <a:gd name="T8" fmla="*/ 357 w 101"/>
                <a:gd name="T9" fmla="*/ 5293 h 1334"/>
                <a:gd name="T10" fmla="*/ 357 w 101"/>
                <a:gd name="T11" fmla="*/ 9528 h 1334"/>
                <a:gd name="T12" fmla="*/ 749 w 101"/>
                <a:gd name="T13" fmla="*/ 9808 h 1334"/>
                <a:gd name="T14" fmla="*/ 0 60000 65536"/>
                <a:gd name="T15" fmla="*/ 0 60000 65536"/>
                <a:gd name="T16" fmla="*/ 0 60000 65536"/>
                <a:gd name="T17" fmla="*/ 0 60000 65536"/>
                <a:gd name="T18" fmla="*/ 0 60000 65536"/>
                <a:gd name="T19" fmla="*/ 0 60000 65536"/>
                <a:gd name="T20" fmla="*/ 0 60000 65536"/>
                <a:gd name="T21" fmla="*/ 0 w 101"/>
                <a:gd name="T22" fmla="*/ 0 h 1334"/>
                <a:gd name="T23" fmla="*/ 101 w 101"/>
                <a:gd name="T24" fmla="*/ 1334 h 13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1" h="1334">
                  <a:moveTo>
                    <a:pt x="96" y="0"/>
                  </a:moveTo>
                  <a:lnTo>
                    <a:pt x="48" y="48"/>
                  </a:lnTo>
                  <a:lnTo>
                    <a:pt x="48" y="624"/>
                  </a:lnTo>
                  <a:lnTo>
                    <a:pt x="0" y="672"/>
                  </a:lnTo>
                  <a:lnTo>
                    <a:pt x="48" y="720"/>
                  </a:lnTo>
                  <a:lnTo>
                    <a:pt x="48" y="1296"/>
                  </a:lnTo>
                  <a:lnTo>
                    <a:pt x="101" y="1334"/>
                  </a:lnTo>
                </a:path>
              </a:pathLst>
            </a:custGeom>
            <a:noFill/>
            <a:ln w="19050" cmpd="sng">
              <a:solidFill>
                <a:schemeClr val="tx1"/>
              </a:solidFill>
              <a:round/>
              <a:headEnd/>
              <a:tailEnd/>
            </a:ln>
          </p:spPr>
          <p:txBody>
            <a:bodyPr wrap="none" anchor="ctr"/>
            <a:lstStyle/>
            <a:p>
              <a:endParaRPr lang="en-US"/>
            </a:p>
          </p:txBody>
        </p:sp>
        <p:sp>
          <p:nvSpPr>
            <p:cNvPr id="31797" name="Line 98"/>
            <p:cNvSpPr>
              <a:spLocks noChangeShapeType="1"/>
            </p:cNvSpPr>
            <p:nvPr/>
          </p:nvSpPr>
          <p:spPr bwMode="auto">
            <a:xfrm flipV="1">
              <a:off x="864" y="2656"/>
              <a:ext cx="640" cy="8"/>
            </a:xfrm>
            <a:prstGeom prst="line">
              <a:avLst/>
            </a:prstGeom>
            <a:noFill/>
            <a:ln w="28575">
              <a:solidFill>
                <a:schemeClr val="tx1"/>
              </a:solidFill>
              <a:round/>
              <a:headEnd/>
              <a:tailEnd type="triangle" w="med" len="med"/>
            </a:ln>
          </p:spPr>
          <p:txBody>
            <a:bodyPr/>
            <a:lstStyle/>
            <a:p>
              <a:endParaRPr lang="en-US"/>
            </a:p>
          </p:txBody>
        </p:sp>
      </p:grpSp>
      <p:sp>
        <p:nvSpPr>
          <p:cNvPr id="31781" name="Line 99"/>
          <p:cNvSpPr>
            <a:spLocks noChangeShapeType="1"/>
          </p:cNvSpPr>
          <p:nvPr/>
        </p:nvSpPr>
        <p:spPr bwMode="auto">
          <a:xfrm>
            <a:off x="6362700" y="4216400"/>
            <a:ext cx="1651000" cy="0"/>
          </a:xfrm>
          <a:prstGeom prst="line">
            <a:avLst/>
          </a:prstGeom>
          <a:noFill/>
          <a:ln w="28575">
            <a:solidFill>
              <a:schemeClr val="tx1"/>
            </a:solidFill>
            <a:round/>
            <a:headEnd/>
            <a:tailEnd type="triangle" w="med" len="med"/>
          </a:ln>
        </p:spPr>
        <p:txBody>
          <a:bodyPr/>
          <a:lstStyle/>
          <a:p>
            <a:endParaRPr lang="en-US"/>
          </a:p>
        </p:txBody>
      </p:sp>
      <p:sp>
        <p:nvSpPr>
          <p:cNvPr id="31782" name="Text Box 100"/>
          <p:cNvSpPr txBox="1">
            <a:spLocks noChangeArrowheads="1"/>
          </p:cNvSpPr>
          <p:nvPr/>
        </p:nvSpPr>
        <p:spPr bwMode="auto">
          <a:xfrm>
            <a:off x="1752600" y="4743450"/>
            <a:ext cx="669925" cy="312738"/>
          </a:xfrm>
          <a:prstGeom prst="rect">
            <a:avLst/>
          </a:prstGeom>
          <a:noFill/>
          <a:ln w="9525">
            <a:noFill/>
            <a:miter lim="800000"/>
            <a:headEnd/>
            <a:tailEnd/>
          </a:ln>
        </p:spPr>
        <p:txBody>
          <a:bodyPr wrap="none">
            <a:spAutoFit/>
          </a:bodyPr>
          <a:lstStyle/>
          <a:p>
            <a:pPr algn="r">
              <a:buFont typeface="Wingdings" pitchFamily="-96" charset="2"/>
              <a:buNone/>
            </a:pPr>
            <a:r>
              <a:rPr lang="en-US" sz="1600"/>
              <a:t>cond</a:t>
            </a:r>
          </a:p>
        </p:txBody>
      </p:sp>
      <p:sp>
        <p:nvSpPr>
          <p:cNvPr id="31783" name="Text Box 101"/>
          <p:cNvSpPr txBox="1">
            <a:spLocks noChangeArrowheads="1"/>
          </p:cNvSpPr>
          <p:nvPr/>
        </p:nvSpPr>
        <p:spPr bwMode="auto">
          <a:xfrm>
            <a:off x="1622425" y="5256213"/>
            <a:ext cx="800100" cy="312737"/>
          </a:xfrm>
          <a:prstGeom prst="rect">
            <a:avLst/>
          </a:prstGeom>
          <a:noFill/>
          <a:ln w="9525">
            <a:noFill/>
            <a:miter lim="800000"/>
            <a:headEnd/>
            <a:tailEnd/>
          </a:ln>
        </p:spPr>
        <p:txBody>
          <a:bodyPr wrap="none">
            <a:spAutoFit/>
          </a:bodyPr>
          <a:lstStyle/>
          <a:p>
            <a:pPr algn="r">
              <a:buFont typeface="Wingdings" pitchFamily="-96" charset="2"/>
              <a:buNone/>
            </a:pPr>
            <a:r>
              <a:rPr lang="en-US" sz="1600"/>
              <a:t>action</a:t>
            </a:r>
          </a:p>
        </p:txBody>
      </p:sp>
      <p:sp>
        <p:nvSpPr>
          <p:cNvPr id="31784" name="Rectangle 102"/>
          <p:cNvSpPr>
            <a:spLocks noChangeAspect="1" noChangeArrowheads="1"/>
          </p:cNvSpPr>
          <p:nvPr/>
        </p:nvSpPr>
        <p:spPr bwMode="auto">
          <a:xfrm>
            <a:off x="3421063" y="1465263"/>
            <a:ext cx="950912" cy="322262"/>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sz="1400" i="1"/>
              <a:t>“CAN_FIRE”</a:t>
            </a:r>
            <a:endParaRPr lang="en-US" sz="1400" i="1">
              <a:solidFill>
                <a:srgbClr val="56127A"/>
              </a:solidFill>
            </a:endParaRPr>
          </a:p>
        </p:txBody>
      </p:sp>
      <p:sp>
        <p:nvSpPr>
          <p:cNvPr id="31785" name="Rectangle 103"/>
          <p:cNvSpPr>
            <a:spLocks noChangeAspect="1" noChangeArrowheads="1"/>
          </p:cNvSpPr>
          <p:nvPr/>
        </p:nvSpPr>
        <p:spPr bwMode="auto">
          <a:xfrm>
            <a:off x="6007100" y="1465263"/>
            <a:ext cx="950913" cy="322262"/>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sz="1400" i="1"/>
              <a:t>“WILL_FIRE”</a:t>
            </a:r>
            <a:endParaRPr lang="en-US" sz="1400" i="1">
              <a:solidFill>
                <a:srgbClr val="56127A"/>
              </a:solidFill>
            </a:endParaRPr>
          </a:p>
        </p:txBody>
      </p:sp>
      <p:sp>
        <p:nvSpPr>
          <p:cNvPr id="1606760" name="Text Box 104"/>
          <p:cNvSpPr txBox="1">
            <a:spLocks noChangeArrowheads="1"/>
          </p:cNvSpPr>
          <p:nvPr/>
        </p:nvSpPr>
        <p:spPr bwMode="auto">
          <a:xfrm>
            <a:off x="1270000" y="6032500"/>
            <a:ext cx="6856413" cy="641350"/>
          </a:xfrm>
          <a:prstGeom prst="rect">
            <a:avLst/>
          </a:prstGeom>
          <a:noFill/>
          <a:ln w="9525">
            <a:noFill/>
            <a:miter lim="800000"/>
            <a:headEnd/>
            <a:tailEnd/>
          </a:ln>
        </p:spPr>
        <p:txBody>
          <a:bodyPr>
            <a:spAutoFit/>
          </a:bodyPr>
          <a:lstStyle/>
          <a:p>
            <a:pPr>
              <a:buFont typeface="Wingdings" pitchFamily="-96" charset="2"/>
              <a:buNone/>
            </a:pPr>
            <a:r>
              <a:rPr lang="en-US">
                <a:solidFill>
                  <a:srgbClr val="FF0000"/>
                </a:solidFill>
              </a:rPr>
              <a:t>Compiler synthesizes a scheduler such that at any given time </a:t>
            </a:r>
            <a:r>
              <a:rPr lang="en-US">
                <a:solidFill>
                  <a:srgbClr val="FF0000"/>
                </a:solidFill>
                <a:latin typeface="Symbol" pitchFamily="-96" charset="2"/>
              </a:rPr>
              <a:t>f</a:t>
            </a:r>
            <a:r>
              <a:rPr lang="en-US">
                <a:solidFill>
                  <a:srgbClr val="FF0000"/>
                </a:solidFill>
              </a:rPr>
              <a:t>’s for only non-conflicting rules are true</a:t>
            </a:r>
          </a:p>
        </p:txBody>
      </p:sp>
      <p:sp>
        <p:nvSpPr>
          <p:cNvPr id="110" name="Date Placeholder 109"/>
          <p:cNvSpPr>
            <a:spLocks noGrp="1"/>
          </p:cNvSpPr>
          <p:nvPr>
            <p:ph type="dt" sz="half" idx="10"/>
          </p:nvPr>
        </p:nvSpPr>
        <p:spPr/>
        <p:txBody>
          <a:bodyPr/>
          <a:lstStyle/>
          <a:p>
            <a:pPr>
              <a:defRPr/>
            </a:pPr>
            <a:r>
              <a:rPr lang="en-US" smtClean="0"/>
              <a:t>February 7, 2011</a:t>
            </a:r>
            <a:endParaRPr lang="en-US" dirty="0"/>
          </a:p>
        </p:txBody>
      </p:sp>
      <p:sp>
        <p:nvSpPr>
          <p:cNvPr id="111" name="Footer Placeholder 110"/>
          <p:cNvSpPr>
            <a:spLocks noGrp="1"/>
          </p:cNvSpPr>
          <p:nvPr>
            <p:ph type="ftr" sz="quarter" idx="12"/>
          </p:nvPr>
        </p:nvSpPr>
        <p:spPr/>
        <p:txBody>
          <a:bodyPr/>
          <a:lstStyle/>
          <a:p>
            <a:pPr>
              <a:defRPr/>
            </a:pPr>
            <a:r>
              <a:rPr lang="en-US" smtClean="0"/>
              <a:t>http://csg.csail.mit.edu/6.375</a:t>
            </a:r>
            <a:endParaRPr lang="en-US" dirty="0"/>
          </a:p>
        </p:txBody>
      </p:sp>
      <p:sp>
        <p:nvSpPr>
          <p:cNvPr id="112" name="Slide Number Placeholder 111"/>
          <p:cNvSpPr>
            <a:spLocks noGrp="1"/>
          </p:cNvSpPr>
          <p:nvPr>
            <p:ph type="sldNum" sz="quarter" idx="11"/>
          </p:nvPr>
        </p:nvSpPr>
        <p:spPr/>
        <p:txBody>
          <a:bodyPr/>
          <a:lstStyle/>
          <a:p>
            <a:pPr>
              <a:defRPr/>
            </a:pPr>
            <a:r>
              <a:rPr lang="en-US" smtClean="0"/>
              <a:t>L02-</a:t>
            </a:r>
            <a:fld id="{EC0A9AF3-268B-496B-8C8B-87FFEF969083}" type="slidenum">
              <a:rPr lang="en-US" smtClean="0"/>
              <a:pPr>
                <a:defRPr/>
              </a:pPr>
              <a:t>29</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067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676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2"/>
          <p:cNvGrpSpPr>
            <a:grpSpLocks/>
          </p:cNvGrpSpPr>
          <p:nvPr/>
        </p:nvGrpSpPr>
        <p:grpSpPr bwMode="auto">
          <a:xfrm>
            <a:off x="6573838" y="1630363"/>
            <a:ext cx="1760537" cy="1792287"/>
            <a:chOff x="4141" y="1363"/>
            <a:chExt cx="1109" cy="1129"/>
          </a:xfrm>
        </p:grpSpPr>
        <p:sp>
          <p:nvSpPr>
            <p:cNvPr id="5152" name="Rectangle 3"/>
            <p:cNvSpPr>
              <a:spLocks noChangeArrowheads="1"/>
            </p:cNvSpPr>
            <p:nvPr/>
          </p:nvSpPr>
          <p:spPr bwMode="auto">
            <a:xfrm>
              <a:off x="4175" y="1363"/>
              <a:ext cx="1031" cy="1083"/>
            </a:xfrm>
            <a:prstGeom prst="rect">
              <a:avLst/>
            </a:prstGeom>
            <a:solidFill>
              <a:schemeClr val="accent1"/>
            </a:solidFill>
            <a:ln w="9525" algn="ctr">
              <a:solidFill>
                <a:srgbClr val="000000"/>
              </a:solidFill>
              <a:miter lim="800000"/>
              <a:headEnd/>
              <a:tailEnd/>
            </a:ln>
          </p:spPr>
          <p:txBody>
            <a:bodyPr wrap="none" anchor="ctr"/>
            <a:lstStyle/>
            <a:p>
              <a:endParaRPr lang="en-US"/>
            </a:p>
          </p:txBody>
        </p:sp>
        <p:sp>
          <p:nvSpPr>
            <p:cNvPr id="5153" name="Text Box 4"/>
            <p:cNvSpPr txBox="1">
              <a:spLocks noChangeArrowheads="1"/>
            </p:cNvSpPr>
            <p:nvPr/>
          </p:nvSpPr>
          <p:spPr bwMode="auto">
            <a:xfrm>
              <a:off x="4141" y="1390"/>
              <a:ext cx="784" cy="1102"/>
            </a:xfrm>
            <a:prstGeom prst="rect">
              <a:avLst/>
            </a:prstGeom>
            <a:noFill/>
            <a:ln w="9525" algn="ctr">
              <a:noFill/>
              <a:miter lim="800000"/>
              <a:headEnd/>
              <a:tailEnd/>
            </a:ln>
          </p:spPr>
          <p:txBody>
            <a:bodyPr wrap="none">
              <a:spAutoFit/>
            </a:bodyPr>
            <a:lstStyle/>
            <a:p>
              <a:pPr>
                <a:lnSpc>
                  <a:spcPct val="65000"/>
                </a:lnSpc>
                <a:spcBef>
                  <a:spcPct val="10000"/>
                </a:spcBef>
                <a:buClrTx/>
                <a:buSzTx/>
                <a:buFont typeface="Wingdings" pitchFamily="-96" charset="2"/>
                <a:buNone/>
              </a:pPr>
              <a:r>
                <a:rPr kumimoji="1" lang="en-US" sz="1400">
                  <a:cs typeface="Arial" charset="0"/>
                </a:rPr>
                <a:t>data_in</a:t>
              </a:r>
              <a:br>
                <a:rPr kumimoji="1" lang="en-US" sz="1400">
                  <a:cs typeface="Arial" charset="0"/>
                </a:rPr>
              </a:br>
              <a:r>
                <a:rPr kumimoji="1" lang="en-US" sz="1400">
                  <a:cs typeface="Arial" charset="0"/>
                </a:rPr>
                <a:t/>
              </a:r>
              <a:br>
                <a:rPr kumimoji="1" lang="en-US" sz="1400">
                  <a:cs typeface="Arial" charset="0"/>
                </a:rPr>
              </a:br>
              <a:r>
                <a:rPr kumimoji="1" lang="en-US" sz="1400">
                  <a:cs typeface="Arial" charset="0"/>
                </a:rPr>
                <a:t>push_req_n</a:t>
              </a:r>
              <a:br>
                <a:rPr kumimoji="1" lang="en-US" sz="1400">
                  <a:cs typeface="Arial" charset="0"/>
                </a:rPr>
              </a:br>
              <a:r>
                <a:rPr kumimoji="1" lang="en-US" sz="1400">
                  <a:cs typeface="Arial" charset="0"/>
                </a:rPr>
                <a:t/>
              </a:r>
              <a:br>
                <a:rPr kumimoji="1" lang="en-US" sz="1400">
                  <a:cs typeface="Arial" charset="0"/>
                </a:rPr>
              </a:br>
              <a:r>
                <a:rPr kumimoji="1" lang="en-US" sz="1400">
                  <a:cs typeface="Arial" charset="0"/>
                </a:rPr>
                <a:t/>
              </a:r>
              <a:br>
                <a:rPr kumimoji="1" lang="en-US" sz="1400">
                  <a:cs typeface="Arial" charset="0"/>
                </a:rPr>
              </a:br>
              <a:r>
                <a:rPr kumimoji="1" lang="en-US" sz="1400">
                  <a:cs typeface="Arial" charset="0"/>
                </a:rPr>
                <a:t>pop_req_n</a:t>
              </a:r>
              <a:br>
                <a:rPr kumimoji="1" lang="en-US" sz="1400">
                  <a:cs typeface="Arial" charset="0"/>
                </a:rPr>
              </a:br>
              <a:r>
                <a:rPr kumimoji="1" lang="en-US" sz="1400">
                  <a:cs typeface="Arial" charset="0"/>
                </a:rPr>
                <a:t/>
              </a:r>
              <a:br>
                <a:rPr kumimoji="1" lang="en-US" sz="1400">
                  <a:cs typeface="Arial" charset="0"/>
                </a:rPr>
              </a:br>
              <a:r>
                <a:rPr kumimoji="1" lang="en-US" sz="1400">
                  <a:cs typeface="Arial" charset="0"/>
                </a:rPr>
                <a:t/>
              </a:r>
              <a:br>
                <a:rPr kumimoji="1" lang="en-US" sz="1400">
                  <a:cs typeface="Arial" charset="0"/>
                </a:rPr>
              </a:br>
              <a:r>
                <a:rPr kumimoji="1" lang="en-US" sz="1400">
                  <a:cs typeface="Arial" charset="0"/>
                </a:rPr>
                <a:t>clk</a:t>
              </a:r>
              <a:br>
                <a:rPr kumimoji="1" lang="en-US" sz="1400">
                  <a:cs typeface="Arial" charset="0"/>
                </a:rPr>
              </a:br>
              <a:r>
                <a:rPr kumimoji="1" lang="en-US" sz="1400">
                  <a:cs typeface="Arial" charset="0"/>
                </a:rPr>
                <a:t/>
              </a:r>
              <a:br>
                <a:rPr kumimoji="1" lang="en-US" sz="1400">
                  <a:cs typeface="Arial" charset="0"/>
                </a:rPr>
              </a:br>
              <a:r>
                <a:rPr kumimoji="1" lang="en-US" sz="1400">
                  <a:cs typeface="Arial" charset="0"/>
                </a:rPr>
                <a:t>rstn</a:t>
              </a:r>
              <a:br>
                <a:rPr kumimoji="1" lang="en-US" sz="1400">
                  <a:cs typeface="Arial" charset="0"/>
                </a:rPr>
              </a:br>
              <a:endParaRPr kumimoji="1" lang="en-US" sz="1400">
                <a:cs typeface="Arial" charset="0"/>
              </a:endParaRPr>
            </a:p>
          </p:txBody>
        </p:sp>
        <p:sp>
          <p:nvSpPr>
            <p:cNvPr id="5154" name="Text Box 5"/>
            <p:cNvSpPr txBox="1">
              <a:spLocks noChangeArrowheads="1"/>
            </p:cNvSpPr>
            <p:nvPr/>
          </p:nvSpPr>
          <p:spPr bwMode="auto">
            <a:xfrm>
              <a:off x="4632" y="1401"/>
              <a:ext cx="618" cy="493"/>
            </a:xfrm>
            <a:prstGeom prst="rect">
              <a:avLst/>
            </a:prstGeom>
            <a:noFill/>
            <a:ln w="9525" algn="ctr">
              <a:noFill/>
              <a:miter lim="800000"/>
              <a:headEnd/>
              <a:tailEnd/>
            </a:ln>
          </p:spPr>
          <p:txBody>
            <a:bodyPr wrap="none">
              <a:spAutoFit/>
            </a:bodyPr>
            <a:lstStyle/>
            <a:p>
              <a:pPr algn="r">
                <a:lnSpc>
                  <a:spcPct val="65000"/>
                </a:lnSpc>
                <a:spcBef>
                  <a:spcPct val="10000"/>
                </a:spcBef>
                <a:buClrTx/>
                <a:buSzTx/>
                <a:buFont typeface="Wingdings" pitchFamily="-96" charset="2"/>
                <a:buNone/>
              </a:pPr>
              <a:r>
                <a:rPr kumimoji="1" lang="en-US" sz="1400">
                  <a:cs typeface="Arial" charset="0"/>
                </a:rPr>
                <a:t>data_out</a:t>
              </a:r>
              <a:br>
                <a:rPr kumimoji="1" lang="en-US" sz="1400">
                  <a:cs typeface="Arial" charset="0"/>
                </a:rPr>
              </a:br>
              <a:r>
                <a:rPr kumimoji="1" lang="en-US" sz="1400">
                  <a:cs typeface="Arial" charset="0"/>
                </a:rPr>
                <a:t/>
              </a:r>
              <a:br>
                <a:rPr kumimoji="1" lang="en-US" sz="1400">
                  <a:cs typeface="Arial" charset="0"/>
                </a:rPr>
              </a:br>
              <a:r>
                <a:rPr kumimoji="1" lang="en-US" sz="1400">
                  <a:cs typeface="Arial" charset="0"/>
                </a:rPr>
                <a:t>full</a:t>
              </a:r>
              <a:br>
                <a:rPr kumimoji="1" lang="en-US" sz="1400">
                  <a:cs typeface="Arial" charset="0"/>
                </a:rPr>
              </a:br>
              <a:r>
                <a:rPr kumimoji="1" lang="en-US" sz="1400">
                  <a:cs typeface="Arial" charset="0"/>
                </a:rPr>
                <a:t/>
              </a:r>
              <a:br>
                <a:rPr kumimoji="1" lang="en-US" sz="1400">
                  <a:cs typeface="Arial" charset="0"/>
                </a:rPr>
              </a:br>
              <a:r>
                <a:rPr kumimoji="1" lang="en-US" sz="1400">
                  <a:cs typeface="Arial" charset="0"/>
                </a:rPr>
                <a:t>empty</a:t>
              </a:r>
            </a:p>
          </p:txBody>
        </p:sp>
      </p:grpSp>
      <p:grpSp>
        <p:nvGrpSpPr>
          <p:cNvPr id="3" name="Group 6"/>
          <p:cNvGrpSpPr>
            <a:grpSpLocks/>
          </p:cNvGrpSpPr>
          <p:nvPr/>
        </p:nvGrpSpPr>
        <p:grpSpPr bwMode="auto">
          <a:xfrm>
            <a:off x="6403975" y="1868488"/>
            <a:ext cx="2109788" cy="369887"/>
            <a:chOff x="4034" y="1513"/>
            <a:chExt cx="1329" cy="233"/>
          </a:xfrm>
        </p:grpSpPr>
        <p:sp>
          <p:nvSpPr>
            <p:cNvPr id="5150" name="Freeform 7"/>
            <p:cNvSpPr>
              <a:spLocks/>
            </p:cNvSpPr>
            <p:nvPr/>
          </p:nvSpPr>
          <p:spPr bwMode="auto">
            <a:xfrm>
              <a:off x="4034" y="1513"/>
              <a:ext cx="881" cy="233"/>
            </a:xfrm>
            <a:custGeom>
              <a:avLst/>
              <a:gdLst>
                <a:gd name="T0" fmla="*/ 527 w 881"/>
                <a:gd name="T1" fmla="*/ 33 h 327"/>
                <a:gd name="T2" fmla="*/ 63 w 881"/>
                <a:gd name="T3" fmla="*/ 24 h 327"/>
                <a:gd name="T4" fmla="*/ 149 w 881"/>
                <a:gd name="T5" fmla="*/ 103 h 327"/>
                <a:gd name="T6" fmla="*/ 458 w 881"/>
                <a:gd name="T7" fmla="*/ 110 h 327"/>
                <a:gd name="T8" fmla="*/ 828 w 881"/>
                <a:gd name="T9" fmla="*/ 82 h 327"/>
                <a:gd name="T10" fmla="*/ 776 w 881"/>
                <a:gd name="T11" fmla="*/ 8 h 327"/>
                <a:gd name="T12" fmla="*/ 235 w 881"/>
                <a:gd name="T13" fmla="*/ 36 h 327"/>
                <a:gd name="T14" fmla="*/ 0 60000 65536"/>
                <a:gd name="T15" fmla="*/ 0 60000 65536"/>
                <a:gd name="T16" fmla="*/ 0 60000 65536"/>
                <a:gd name="T17" fmla="*/ 0 60000 65536"/>
                <a:gd name="T18" fmla="*/ 0 60000 65536"/>
                <a:gd name="T19" fmla="*/ 0 60000 65536"/>
                <a:gd name="T20" fmla="*/ 0 60000 65536"/>
                <a:gd name="T21" fmla="*/ 0 w 881"/>
                <a:gd name="T22" fmla="*/ 0 h 327"/>
                <a:gd name="T23" fmla="*/ 881 w 881"/>
                <a:gd name="T24" fmla="*/ 327 h 3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1" h="327">
                  <a:moveTo>
                    <a:pt x="527" y="90"/>
                  </a:moveTo>
                  <a:cubicBezTo>
                    <a:pt x="326" y="60"/>
                    <a:pt x="126" y="31"/>
                    <a:pt x="63" y="64"/>
                  </a:cubicBezTo>
                  <a:cubicBezTo>
                    <a:pt x="0" y="97"/>
                    <a:pt x="83" y="247"/>
                    <a:pt x="149" y="287"/>
                  </a:cubicBezTo>
                  <a:cubicBezTo>
                    <a:pt x="215" y="327"/>
                    <a:pt x="345" y="314"/>
                    <a:pt x="458" y="304"/>
                  </a:cubicBezTo>
                  <a:cubicBezTo>
                    <a:pt x="571" y="294"/>
                    <a:pt x="775" y="274"/>
                    <a:pt x="828" y="227"/>
                  </a:cubicBezTo>
                  <a:cubicBezTo>
                    <a:pt x="881" y="180"/>
                    <a:pt x="875" y="42"/>
                    <a:pt x="776" y="21"/>
                  </a:cubicBezTo>
                  <a:cubicBezTo>
                    <a:pt x="677" y="0"/>
                    <a:pt x="322" y="84"/>
                    <a:pt x="235" y="98"/>
                  </a:cubicBezTo>
                </a:path>
              </a:pathLst>
            </a:custGeom>
            <a:noFill/>
            <a:ln w="28575" cap="flat" cmpd="sng">
              <a:solidFill>
                <a:srgbClr val="FF3300"/>
              </a:solidFill>
              <a:prstDash val="solid"/>
              <a:round/>
              <a:headEnd/>
              <a:tailEnd/>
            </a:ln>
          </p:spPr>
          <p:txBody>
            <a:bodyPr wrap="none" anchor="ctr"/>
            <a:lstStyle/>
            <a:p>
              <a:endParaRPr lang="en-US"/>
            </a:p>
          </p:txBody>
        </p:sp>
        <p:sp>
          <p:nvSpPr>
            <p:cNvPr id="5151" name="Freeform 8"/>
            <p:cNvSpPr>
              <a:spLocks/>
            </p:cNvSpPr>
            <p:nvPr/>
          </p:nvSpPr>
          <p:spPr bwMode="auto">
            <a:xfrm>
              <a:off x="4921" y="1513"/>
              <a:ext cx="442" cy="207"/>
            </a:xfrm>
            <a:custGeom>
              <a:avLst/>
              <a:gdLst>
                <a:gd name="T0" fmla="*/ 66 w 881"/>
                <a:gd name="T1" fmla="*/ 23 h 327"/>
                <a:gd name="T2" fmla="*/ 8 w 881"/>
                <a:gd name="T3" fmla="*/ 16 h 327"/>
                <a:gd name="T4" fmla="*/ 19 w 881"/>
                <a:gd name="T5" fmla="*/ 73 h 327"/>
                <a:gd name="T6" fmla="*/ 58 w 881"/>
                <a:gd name="T7" fmla="*/ 77 h 327"/>
                <a:gd name="T8" fmla="*/ 104 w 881"/>
                <a:gd name="T9" fmla="*/ 58 h 327"/>
                <a:gd name="T10" fmla="*/ 98 w 881"/>
                <a:gd name="T11" fmla="*/ 5 h 327"/>
                <a:gd name="T12" fmla="*/ 30 w 881"/>
                <a:gd name="T13" fmla="*/ 25 h 327"/>
                <a:gd name="T14" fmla="*/ 0 60000 65536"/>
                <a:gd name="T15" fmla="*/ 0 60000 65536"/>
                <a:gd name="T16" fmla="*/ 0 60000 65536"/>
                <a:gd name="T17" fmla="*/ 0 60000 65536"/>
                <a:gd name="T18" fmla="*/ 0 60000 65536"/>
                <a:gd name="T19" fmla="*/ 0 60000 65536"/>
                <a:gd name="T20" fmla="*/ 0 60000 65536"/>
                <a:gd name="T21" fmla="*/ 0 w 881"/>
                <a:gd name="T22" fmla="*/ 0 h 327"/>
                <a:gd name="T23" fmla="*/ 881 w 881"/>
                <a:gd name="T24" fmla="*/ 327 h 3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1" h="327">
                  <a:moveTo>
                    <a:pt x="527" y="90"/>
                  </a:moveTo>
                  <a:cubicBezTo>
                    <a:pt x="326" y="60"/>
                    <a:pt x="126" y="31"/>
                    <a:pt x="63" y="64"/>
                  </a:cubicBezTo>
                  <a:cubicBezTo>
                    <a:pt x="0" y="97"/>
                    <a:pt x="83" y="247"/>
                    <a:pt x="149" y="287"/>
                  </a:cubicBezTo>
                  <a:cubicBezTo>
                    <a:pt x="215" y="327"/>
                    <a:pt x="345" y="314"/>
                    <a:pt x="458" y="304"/>
                  </a:cubicBezTo>
                  <a:cubicBezTo>
                    <a:pt x="571" y="294"/>
                    <a:pt x="775" y="274"/>
                    <a:pt x="828" y="227"/>
                  </a:cubicBezTo>
                  <a:cubicBezTo>
                    <a:pt x="881" y="180"/>
                    <a:pt x="875" y="42"/>
                    <a:pt x="776" y="21"/>
                  </a:cubicBezTo>
                  <a:cubicBezTo>
                    <a:pt x="677" y="0"/>
                    <a:pt x="322" y="84"/>
                    <a:pt x="235" y="98"/>
                  </a:cubicBezTo>
                </a:path>
              </a:pathLst>
            </a:custGeom>
            <a:noFill/>
            <a:ln w="28575" cap="flat" cmpd="sng">
              <a:solidFill>
                <a:srgbClr val="FF3300"/>
              </a:solidFill>
              <a:prstDash val="solid"/>
              <a:round/>
              <a:headEnd/>
              <a:tailEnd/>
            </a:ln>
          </p:spPr>
          <p:txBody>
            <a:bodyPr wrap="none" anchor="ctr"/>
            <a:lstStyle/>
            <a:p>
              <a:endParaRPr lang="en-US"/>
            </a:p>
          </p:txBody>
        </p:sp>
      </p:grpSp>
      <p:grpSp>
        <p:nvGrpSpPr>
          <p:cNvPr id="4" name="Group 9"/>
          <p:cNvGrpSpPr>
            <a:grpSpLocks/>
          </p:cNvGrpSpPr>
          <p:nvPr/>
        </p:nvGrpSpPr>
        <p:grpSpPr bwMode="auto">
          <a:xfrm>
            <a:off x="6540500" y="2182813"/>
            <a:ext cx="1944688" cy="488950"/>
            <a:chOff x="4120" y="1711"/>
            <a:chExt cx="1225" cy="308"/>
          </a:xfrm>
        </p:grpSpPr>
        <p:sp>
          <p:nvSpPr>
            <p:cNvPr id="5148" name="Freeform 10"/>
            <p:cNvSpPr>
              <a:spLocks/>
            </p:cNvSpPr>
            <p:nvPr/>
          </p:nvSpPr>
          <p:spPr bwMode="auto">
            <a:xfrm>
              <a:off x="4120" y="1778"/>
              <a:ext cx="735" cy="241"/>
            </a:xfrm>
            <a:custGeom>
              <a:avLst/>
              <a:gdLst>
                <a:gd name="T0" fmla="*/ 306 w 881"/>
                <a:gd name="T1" fmla="*/ 36 h 327"/>
                <a:gd name="T2" fmla="*/ 37 w 881"/>
                <a:gd name="T3" fmla="*/ 26 h 327"/>
                <a:gd name="T4" fmla="*/ 86 w 881"/>
                <a:gd name="T5" fmla="*/ 115 h 327"/>
                <a:gd name="T6" fmla="*/ 266 w 881"/>
                <a:gd name="T7" fmla="*/ 122 h 327"/>
                <a:gd name="T8" fmla="*/ 481 w 881"/>
                <a:gd name="T9" fmla="*/ 91 h 327"/>
                <a:gd name="T10" fmla="*/ 451 w 881"/>
                <a:gd name="T11" fmla="*/ 8 h 327"/>
                <a:gd name="T12" fmla="*/ 137 w 881"/>
                <a:gd name="T13" fmla="*/ 39 h 327"/>
                <a:gd name="T14" fmla="*/ 0 60000 65536"/>
                <a:gd name="T15" fmla="*/ 0 60000 65536"/>
                <a:gd name="T16" fmla="*/ 0 60000 65536"/>
                <a:gd name="T17" fmla="*/ 0 60000 65536"/>
                <a:gd name="T18" fmla="*/ 0 60000 65536"/>
                <a:gd name="T19" fmla="*/ 0 60000 65536"/>
                <a:gd name="T20" fmla="*/ 0 60000 65536"/>
                <a:gd name="T21" fmla="*/ 0 w 881"/>
                <a:gd name="T22" fmla="*/ 0 h 327"/>
                <a:gd name="T23" fmla="*/ 881 w 881"/>
                <a:gd name="T24" fmla="*/ 327 h 3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1" h="327">
                  <a:moveTo>
                    <a:pt x="527" y="90"/>
                  </a:moveTo>
                  <a:cubicBezTo>
                    <a:pt x="326" y="60"/>
                    <a:pt x="126" y="31"/>
                    <a:pt x="63" y="64"/>
                  </a:cubicBezTo>
                  <a:cubicBezTo>
                    <a:pt x="0" y="97"/>
                    <a:pt x="83" y="247"/>
                    <a:pt x="149" y="287"/>
                  </a:cubicBezTo>
                  <a:cubicBezTo>
                    <a:pt x="215" y="327"/>
                    <a:pt x="345" y="314"/>
                    <a:pt x="458" y="304"/>
                  </a:cubicBezTo>
                  <a:cubicBezTo>
                    <a:pt x="571" y="294"/>
                    <a:pt x="775" y="274"/>
                    <a:pt x="828" y="227"/>
                  </a:cubicBezTo>
                  <a:cubicBezTo>
                    <a:pt x="881" y="180"/>
                    <a:pt x="875" y="42"/>
                    <a:pt x="776" y="21"/>
                  </a:cubicBezTo>
                  <a:cubicBezTo>
                    <a:pt x="677" y="0"/>
                    <a:pt x="322" y="84"/>
                    <a:pt x="235" y="98"/>
                  </a:cubicBezTo>
                </a:path>
              </a:pathLst>
            </a:custGeom>
            <a:noFill/>
            <a:ln w="28575" cap="flat" cmpd="sng">
              <a:solidFill>
                <a:srgbClr val="FF3300"/>
              </a:solidFill>
              <a:prstDash val="solid"/>
              <a:round/>
              <a:headEnd/>
              <a:tailEnd/>
            </a:ln>
          </p:spPr>
          <p:txBody>
            <a:bodyPr wrap="none" anchor="ctr"/>
            <a:lstStyle/>
            <a:p>
              <a:endParaRPr lang="en-US"/>
            </a:p>
          </p:txBody>
        </p:sp>
        <p:sp>
          <p:nvSpPr>
            <p:cNvPr id="5149" name="Freeform 11"/>
            <p:cNvSpPr>
              <a:spLocks/>
            </p:cNvSpPr>
            <p:nvPr/>
          </p:nvSpPr>
          <p:spPr bwMode="auto">
            <a:xfrm>
              <a:off x="4761" y="1711"/>
              <a:ext cx="584" cy="196"/>
            </a:xfrm>
            <a:custGeom>
              <a:avLst/>
              <a:gdLst>
                <a:gd name="T0" fmla="*/ 153 w 881"/>
                <a:gd name="T1" fmla="*/ 19 h 327"/>
                <a:gd name="T2" fmla="*/ 19 w 881"/>
                <a:gd name="T3" fmla="*/ 14 h 327"/>
                <a:gd name="T4" fmla="*/ 44 w 881"/>
                <a:gd name="T5" fmla="*/ 62 h 327"/>
                <a:gd name="T6" fmla="*/ 134 w 881"/>
                <a:gd name="T7" fmla="*/ 65 h 327"/>
                <a:gd name="T8" fmla="*/ 241 w 881"/>
                <a:gd name="T9" fmla="*/ 49 h 327"/>
                <a:gd name="T10" fmla="*/ 226 w 881"/>
                <a:gd name="T11" fmla="*/ 5 h 327"/>
                <a:gd name="T12" fmla="*/ 68 w 881"/>
                <a:gd name="T13" fmla="*/ 21 h 327"/>
                <a:gd name="T14" fmla="*/ 0 60000 65536"/>
                <a:gd name="T15" fmla="*/ 0 60000 65536"/>
                <a:gd name="T16" fmla="*/ 0 60000 65536"/>
                <a:gd name="T17" fmla="*/ 0 60000 65536"/>
                <a:gd name="T18" fmla="*/ 0 60000 65536"/>
                <a:gd name="T19" fmla="*/ 0 60000 65536"/>
                <a:gd name="T20" fmla="*/ 0 60000 65536"/>
                <a:gd name="T21" fmla="*/ 0 w 881"/>
                <a:gd name="T22" fmla="*/ 0 h 327"/>
                <a:gd name="T23" fmla="*/ 881 w 881"/>
                <a:gd name="T24" fmla="*/ 327 h 3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81" h="327">
                  <a:moveTo>
                    <a:pt x="527" y="90"/>
                  </a:moveTo>
                  <a:cubicBezTo>
                    <a:pt x="326" y="60"/>
                    <a:pt x="126" y="31"/>
                    <a:pt x="63" y="64"/>
                  </a:cubicBezTo>
                  <a:cubicBezTo>
                    <a:pt x="0" y="97"/>
                    <a:pt x="83" y="247"/>
                    <a:pt x="149" y="287"/>
                  </a:cubicBezTo>
                  <a:cubicBezTo>
                    <a:pt x="215" y="327"/>
                    <a:pt x="345" y="314"/>
                    <a:pt x="458" y="304"/>
                  </a:cubicBezTo>
                  <a:cubicBezTo>
                    <a:pt x="571" y="294"/>
                    <a:pt x="775" y="274"/>
                    <a:pt x="828" y="227"/>
                  </a:cubicBezTo>
                  <a:cubicBezTo>
                    <a:pt x="881" y="180"/>
                    <a:pt x="875" y="42"/>
                    <a:pt x="776" y="21"/>
                  </a:cubicBezTo>
                  <a:cubicBezTo>
                    <a:pt x="677" y="0"/>
                    <a:pt x="322" y="84"/>
                    <a:pt x="235" y="98"/>
                  </a:cubicBezTo>
                </a:path>
              </a:pathLst>
            </a:custGeom>
            <a:noFill/>
            <a:ln w="28575" cap="flat" cmpd="sng">
              <a:solidFill>
                <a:srgbClr val="FF3300"/>
              </a:solidFill>
              <a:prstDash val="solid"/>
              <a:round/>
              <a:headEnd/>
              <a:tailEnd/>
            </a:ln>
          </p:spPr>
          <p:txBody>
            <a:bodyPr wrap="none" anchor="ctr"/>
            <a:lstStyle/>
            <a:p>
              <a:endParaRPr lang="en-US"/>
            </a:p>
          </p:txBody>
        </p:sp>
      </p:grpSp>
      <p:grpSp>
        <p:nvGrpSpPr>
          <p:cNvPr id="5" name="Group 12"/>
          <p:cNvGrpSpPr>
            <a:grpSpLocks/>
          </p:cNvGrpSpPr>
          <p:nvPr/>
        </p:nvGrpSpPr>
        <p:grpSpPr bwMode="auto">
          <a:xfrm>
            <a:off x="866775" y="2867025"/>
            <a:ext cx="5143500" cy="331788"/>
            <a:chOff x="503" y="230"/>
            <a:chExt cx="3240" cy="209"/>
          </a:xfrm>
        </p:grpSpPr>
        <p:pic>
          <p:nvPicPr>
            <p:cNvPr id="5146" name="Picture 13"/>
            <p:cNvPicPr>
              <a:picLocks noChangeAspect="1" noChangeArrowheads="1"/>
            </p:cNvPicPr>
            <p:nvPr/>
          </p:nvPicPr>
          <p:blipFill>
            <a:blip r:embed="rId3" cstate="print"/>
            <a:srcRect/>
            <a:stretch>
              <a:fillRect/>
            </a:stretch>
          </p:blipFill>
          <p:spPr bwMode="auto">
            <a:xfrm>
              <a:off x="503" y="230"/>
              <a:ext cx="3240" cy="198"/>
            </a:xfrm>
            <a:prstGeom prst="rect">
              <a:avLst/>
            </a:prstGeom>
            <a:noFill/>
            <a:ln w="9525" algn="ctr">
              <a:noFill/>
              <a:miter lim="800000"/>
              <a:headEnd/>
              <a:tailEnd/>
            </a:ln>
          </p:spPr>
        </p:pic>
        <p:sp>
          <p:nvSpPr>
            <p:cNvPr id="5147" name="Freeform 14"/>
            <p:cNvSpPr>
              <a:spLocks/>
            </p:cNvSpPr>
            <p:nvPr/>
          </p:nvSpPr>
          <p:spPr bwMode="auto">
            <a:xfrm>
              <a:off x="604" y="391"/>
              <a:ext cx="3109" cy="48"/>
            </a:xfrm>
            <a:custGeom>
              <a:avLst/>
              <a:gdLst>
                <a:gd name="T0" fmla="*/ 90 w 1832"/>
                <a:gd name="T1" fmla="*/ 67 h 35"/>
                <a:gd name="T2" fmla="*/ 507 w 1832"/>
                <a:gd name="T3" fmla="*/ 44 h 35"/>
                <a:gd name="T4" fmla="*/ 3153 w 1832"/>
                <a:gd name="T5" fmla="*/ 22 h 35"/>
                <a:gd name="T6" fmla="*/ 6681 w 1832"/>
                <a:gd name="T7" fmla="*/ 88 h 35"/>
                <a:gd name="T8" fmla="*/ 8954 w 1832"/>
                <a:gd name="T9" fmla="*/ 0 h 35"/>
                <a:gd name="T10" fmla="*/ 0 60000 65536"/>
                <a:gd name="T11" fmla="*/ 0 60000 65536"/>
                <a:gd name="T12" fmla="*/ 0 60000 65536"/>
                <a:gd name="T13" fmla="*/ 0 60000 65536"/>
                <a:gd name="T14" fmla="*/ 0 60000 65536"/>
                <a:gd name="T15" fmla="*/ 0 w 1832"/>
                <a:gd name="T16" fmla="*/ 0 h 35"/>
                <a:gd name="T17" fmla="*/ 1832 w 1832"/>
                <a:gd name="T18" fmla="*/ 35 h 35"/>
              </a:gdLst>
              <a:ahLst/>
              <a:cxnLst>
                <a:cxn ang="T10">
                  <a:pos x="T0" y="T1"/>
                </a:cxn>
                <a:cxn ang="T11">
                  <a:pos x="T2" y="T3"/>
                </a:cxn>
                <a:cxn ang="T12">
                  <a:pos x="T4" y="T5"/>
                </a:cxn>
                <a:cxn ang="T13">
                  <a:pos x="T6" y="T7"/>
                </a:cxn>
                <a:cxn ang="T14">
                  <a:pos x="T8" y="T9"/>
                </a:cxn>
              </a:cxnLst>
              <a:rect l="T15" t="T16" r="T17" b="T18"/>
              <a:pathLst>
                <a:path w="1832" h="35">
                  <a:moveTo>
                    <a:pt x="18" y="26"/>
                  </a:moveTo>
                  <a:cubicBezTo>
                    <a:pt x="9" y="23"/>
                    <a:pt x="0" y="20"/>
                    <a:pt x="104" y="17"/>
                  </a:cubicBezTo>
                  <a:cubicBezTo>
                    <a:pt x="208" y="14"/>
                    <a:pt x="435" y="6"/>
                    <a:pt x="645" y="9"/>
                  </a:cubicBezTo>
                  <a:cubicBezTo>
                    <a:pt x="855" y="12"/>
                    <a:pt x="1169" y="35"/>
                    <a:pt x="1367" y="34"/>
                  </a:cubicBezTo>
                  <a:cubicBezTo>
                    <a:pt x="1565" y="33"/>
                    <a:pt x="1753" y="8"/>
                    <a:pt x="1832" y="0"/>
                  </a:cubicBezTo>
                </a:path>
              </a:pathLst>
            </a:custGeom>
            <a:noFill/>
            <a:ln w="28575" cap="flat" cmpd="sng">
              <a:solidFill>
                <a:srgbClr val="FF3300"/>
              </a:solidFill>
              <a:prstDash val="solid"/>
              <a:round/>
              <a:headEnd/>
              <a:tailEnd/>
            </a:ln>
          </p:spPr>
          <p:txBody>
            <a:bodyPr wrap="none" anchor="ctr"/>
            <a:lstStyle/>
            <a:p>
              <a:endParaRPr lang="en-US"/>
            </a:p>
          </p:txBody>
        </p:sp>
      </p:grpSp>
      <p:grpSp>
        <p:nvGrpSpPr>
          <p:cNvPr id="6" name="Group 15"/>
          <p:cNvGrpSpPr>
            <a:grpSpLocks/>
          </p:cNvGrpSpPr>
          <p:nvPr/>
        </p:nvGrpSpPr>
        <p:grpSpPr bwMode="auto">
          <a:xfrm>
            <a:off x="911225" y="3432175"/>
            <a:ext cx="7296150" cy="771525"/>
            <a:chOff x="582" y="1917"/>
            <a:chExt cx="4596" cy="486"/>
          </a:xfrm>
        </p:grpSpPr>
        <p:grpSp>
          <p:nvGrpSpPr>
            <p:cNvPr id="5142" name="Group 16"/>
            <p:cNvGrpSpPr>
              <a:grpSpLocks/>
            </p:cNvGrpSpPr>
            <p:nvPr/>
          </p:nvGrpSpPr>
          <p:grpSpPr bwMode="auto">
            <a:xfrm>
              <a:off x="582" y="1917"/>
              <a:ext cx="4596" cy="486"/>
              <a:chOff x="582" y="1917"/>
              <a:chExt cx="4596" cy="486"/>
            </a:xfrm>
          </p:grpSpPr>
          <p:pic>
            <p:nvPicPr>
              <p:cNvPr id="5144" name="Picture 17"/>
              <p:cNvPicPr>
                <a:picLocks noChangeAspect="1" noChangeArrowheads="1"/>
              </p:cNvPicPr>
              <p:nvPr/>
            </p:nvPicPr>
            <p:blipFill>
              <a:blip r:embed="rId4" cstate="print"/>
              <a:srcRect/>
              <a:stretch>
                <a:fillRect/>
              </a:stretch>
            </p:blipFill>
            <p:spPr bwMode="auto">
              <a:xfrm>
                <a:off x="582" y="1917"/>
                <a:ext cx="4596" cy="486"/>
              </a:xfrm>
              <a:prstGeom prst="rect">
                <a:avLst/>
              </a:prstGeom>
              <a:noFill/>
              <a:ln w="9525" algn="ctr">
                <a:noFill/>
                <a:miter lim="800000"/>
                <a:headEnd/>
                <a:tailEnd/>
              </a:ln>
            </p:spPr>
          </p:pic>
          <p:sp>
            <p:nvSpPr>
              <p:cNvPr id="5145" name="Freeform 18"/>
              <p:cNvSpPr>
                <a:spLocks/>
              </p:cNvSpPr>
              <p:nvPr/>
            </p:nvSpPr>
            <p:spPr bwMode="auto">
              <a:xfrm>
                <a:off x="591" y="2208"/>
                <a:ext cx="3453" cy="32"/>
              </a:xfrm>
              <a:custGeom>
                <a:avLst/>
                <a:gdLst>
                  <a:gd name="T0" fmla="*/ 121 w 1832"/>
                  <a:gd name="T1" fmla="*/ 20 h 35"/>
                  <a:gd name="T2" fmla="*/ 696 w 1832"/>
                  <a:gd name="T3" fmla="*/ 14 h 35"/>
                  <a:gd name="T4" fmla="*/ 4320 w 1832"/>
                  <a:gd name="T5" fmla="*/ 6 h 35"/>
                  <a:gd name="T6" fmla="*/ 9155 w 1832"/>
                  <a:gd name="T7" fmla="*/ 26 h 35"/>
                  <a:gd name="T8" fmla="*/ 12266 w 1832"/>
                  <a:gd name="T9" fmla="*/ 0 h 35"/>
                  <a:gd name="T10" fmla="*/ 0 60000 65536"/>
                  <a:gd name="T11" fmla="*/ 0 60000 65536"/>
                  <a:gd name="T12" fmla="*/ 0 60000 65536"/>
                  <a:gd name="T13" fmla="*/ 0 60000 65536"/>
                  <a:gd name="T14" fmla="*/ 0 60000 65536"/>
                  <a:gd name="T15" fmla="*/ 0 w 1832"/>
                  <a:gd name="T16" fmla="*/ 0 h 35"/>
                  <a:gd name="T17" fmla="*/ 1832 w 1832"/>
                  <a:gd name="T18" fmla="*/ 35 h 35"/>
                </a:gdLst>
                <a:ahLst/>
                <a:cxnLst>
                  <a:cxn ang="T10">
                    <a:pos x="T0" y="T1"/>
                  </a:cxn>
                  <a:cxn ang="T11">
                    <a:pos x="T2" y="T3"/>
                  </a:cxn>
                  <a:cxn ang="T12">
                    <a:pos x="T4" y="T5"/>
                  </a:cxn>
                  <a:cxn ang="T13">
                    <a:pos x="T6" y="T7"/>
                  </a:cxn>
                  <a:cxn ang="T14">
                    <a:pos x="T8" y="T9"/>
                  </a:cxn>
                </a:cxnLst>
                <a:rect l="T15" t="T16" r="T17" b="T18"/>
                <a:pathLst>
                  <a:path w="1832" h="35">
                    <a:moveTo>
                      <a:pt x="18" y="26"/>
                    </a:moveTo>
                    <a:cubicBezTo>
                      <a:pt x="9" y="23"/>
                      <a:pt x="0" y="20"/>
                      <a:pt x="104" y="17"/>
                    </a:cubicBezTo>
                    <a:cubicBezTo>
                      <a:pt x="208" y="14"/>
                      <a:pt x="435" y="6"/>
                      <a:pt x="645" y="9"/>
                    </a:cubicBezTo>
                    <a:cubicBezTo>
                      <a:pt x="855" y="12"/>
                      <a:pt x="1169" y="35"/>
                      <a:pt x="1367" y="34"/>
                    </a:cubicBezTo>
                    <a:cubicBezTo>
                      <a:pt x="1565" y="33"/>
                      <a:pt x="1753" y="8"/>
                      <a:pt x="1832" y="0"/>
                    </a:cubicBezTo>
                  </a:path>
                </a:pathLst>
              </a:custGeom>
              <a:noFill/>
              <a:ln w="28575" cap="flat" cmpd="sng">
                <a:solidFill>
                  <a:srgbClr val="FF3300"/>
                </a:solidFill>
                <a:prstDash val="solid"/>
                <a:round/>
                <a:headEnd/>
                <a:tailEnd/>
              </a:ln>
            </p:spPr>
            <p:txBody>
              <a:bodyPr wrap="none" anchor="ctr"/>
              <a:lstStyle/>
              <a:p>
                <a:endParaRPr lang="en-US"/>
              </a:p>
            </p:txBody>
          </p:sp>
        </p:grpSp>
        <p:sp>
          <p:nvSpPr>
            <p:cNvPr id="5143" name="Freeform 19"/>
            <p:cNvSpPr>
              <a:spLocks/>
            </p:cNvSpPr>
            <p:nvPr/>
          </p:nvSpPr>
          <p:spPr bwMode="auto">
            <a:xfrm>
              <a:off x="4758" y="2055"/>
              <a:ext cx="129" cy="27"/>
            </a:xfrm>
            <a:custGeom>
              <a:avLst/>
              <a:gdLst>
                <a:gd name="T0" fmla="*/ 0 w 163"/>
                <a:gd name="T1" fmla="*/ 243 h 9"/>
                <a:gd name="T2" fmla="*/ 81 w 163"/>
                <a:gd name="T3" fmla="*/ 0 h 9"/>
                <a:gd name="T4" fmla="*/ 0 60000 65536"/>
                <a:gd name="T5" fmla="*/ 0 60000 65536"/>
                <a:gd name="T6" fmla="*/ 0 w 163"/>
                <a:gd name="T7" fmla="*/ 0 h 9"/>
                <a:gd name="T8" fmla="*/ 163 w 163"/>
                <a:gd name="T9" fmla="*/ 9 h 9"/>
              </a:gdLst>
              <a:ahLst/>
              <a:cxnLst>
                <a:cxn ang="T4">
                  <a:pos x="T0" y="T1"/>
                </a:cxn>
                <a:cxn ang="T5">
                  <a:pos x="T2" y="T3"/>
                </a:cxn>
              </a:cxnLst>
              <a:rect l="T6" t="T7" r="T8" b="T9"/>
              <a:pathLst>
                <a:path w="163" h="9">
                  <a:moveTo>
                    <a:pt x="0" y="9"/>
                  </a:moveTo>
                  <a:cubicBezTo>
                    <a:pt x="68" y="4"/>
                    <a:pt x="136" y="0"/>
                    <a:pt x="163" y="0"/>
                  </a:cubicBezTo>
                </a:path>
              </a:pathLst>
            </a:custGeom>
            <a:noFill/>
            <a:ln w="28575" cap="flat" cmpd="sng">
              <a:solidFill>
                <a:srgbClr val="FF3300"/>
              </a:solidFill>
              <a:prstDash val="solid"/>
              <a:round/>
              <a:headEnd/>
              <a:tailEnd/>
            </a:ln>
          </p:spPr>
          <p:txBody>
            <a:bodyPr wrap="none" anchor="ctr"/>
            <a:lstStyle/>
            <a:p>
              <a:endParaRPr lang="en-US"/>
            </a:p>
          </p:txBody>
        </p:sp>
      </p:grpSp>
      <p:grpSp>
        <p:nvGrpSpPr>
          <p:cNvPr id="8" name="Group 20"/>
          <p:cNvGrpSpPr>
            <a:grpSpLocks/>
          </p:cNvGrpSpPr>
          <p:nvPr/>
        </p:nvGrpSpPr>
        <p:grpSpPr bwMode="auto">
          <a:xfrm>
            <a:off x="858838" y="4406900"/>
            <a:ext cx="7534275" cy="1028700"/>
            <a:chOff x="541" y="3512"/>
            <a:chExt cx="4746" cy="648"/>
          </a:xfrm>
        </p:grpSpPr>
        <p:grpSp>
          <p:nvGrpSpPr>
            <p:cNvPr id="5136" name="Group 21"/>
            <p:cNvGrpSpPr>
              <a:grpSpLocks/>
            </p:cNvGrpSpPr>
            <p:nvPr/>
          </p:nvGrpSpPr>
          <p:grpSpPr bwMode="auto">
            <a:xfrm>
              <a:off x="541" y="3512"/>
              <a:ext cx="4746" cy="648"/>
              <a:chOff x="524" y="2825"/>
              <a:chExt cx="4746" cy="648"/>
            </a:xfrm>
          </p:grpSpPr>
          <p:pic>
            <p:nvPicPr>
              <p:cNvPr id="5139" name="Picture 22"/>
              <p:cNvPicPr>
                <a:picLocks noChangeAspect="1" noChangeArrowheads="1"/>
              </p:cNvPicPr>
              <p:nvPr/>
            </p:nvPicPr>
            <p:blipFill>
              <a:blip r:embed="rId5" cstate="print"/>
              <a:srcRect/>
              <a:stretch>
                <a:fillRect/>
              </a:stretch>
            </p:blipFill>
            <p:spPr bwMode="auto">
              <a:xfrm>
                <a:off x="524" y="2825"/>
                <a:ext cx="4746" cy="648"/>
              </a:xfrm>
              <a:prstGeom prst="rect">
                <a:avLst/>
              </a:prstGeom>
              <a:noFill/>
              <a:ln w="9525" algn="ctr">
                <a:noFill/>
                <a:miter lim="800000"/>
                <a:headEnd/>
                <a:tailEnd/>
              </a:ln>
            </p:spPr>
          </p:pic>
          <p:sp>
            <p:nvSpPr>
              <p:cNvPr id="5140" name="Freeform 23"/>
              <p:cNvSpPr>
                <a:spLocks/>
              </p:cNvSpPr>
              <p:nvPr/>
            </p:nvSpPr>
            <p:spPr bwMode="auto">
              <a:xfrm>
                <a:off x="533" y="2973"/>
                <a:ext cx="4549" cy="40"/>
              </a:xfrm>
              <a:custGeom>
                <a:avLst/>
                <a:gdLst>
                  <a:gd name="T0" fmla="*/ 278 w 1832"/>
                  <a:gd name="T1" fmla="*/ 39 h 35"/>
                  <a:gd name="T2" fmla="*/ 1592 w 1832"/>
                  <a:gd name="T3" fmla="*/ 25 h 35"/>
                  <a:gd name="T4" fmla="*/ 9878 w 1832"/>
                  <a:gd name="T5" fmla="*/ 13 h 35"/>
                  <a:gd name="T6" fmla="*/ 20927 w 1832"/>
                  <a:gd name="T7" fmla="*/ 51 h 35"/>
                  <a:gd name="T8" fmla="*/ 28049 w 1832"/>
                  <a:gd name="T9" fmla="*/ 0 h 35"/>
                  <a:gd name="T10" fmla="*/ 0 60000 65536"/>
                  <a:gd name="T11" fmla="*/ 0 60000 65536"/>
                  <a:gd name="T12" fmla="*/ 0 60000 65536"/>
                  <a:gd name="T13" fmla="*/ 0 60000 65536"/>
                  <a:gd name="T14" fmla="*/ 0 60000 65536"/>
                  <a:gd name="T15" fmla="*/ 0 w 1832"/>
                  <a:gd name="T16" fmla="*/ 0 h 35"/>
                  <a:gd name="T17" fmla="*/ 1832 w 1832"/>
                  <a:gd name="T18" fmla="*/ 35 h 35"/>
                </a:gdLst>
                <a:ahLst/>
                <a:cxnLst>
                  <a:cxn ang="T10">
                    <a:pos x="T0" y="T1"/>
                  </a:cxn>
                  <a:cxn ang="T11">
                    <a:pos x="T2" y="T3"/>
                  </a:cxn>
                  <a:cxn ang="T12">
                    <a:pos x="T4" y="T5"/>
                  </a:cxn>
                  <a:cxn ang="T13">
                    <a:pos x="T6" y="T7"/>
                  </a:cxn>
                  <a:cxn ang="T14">
                    <a:pos x="T8" y="T9"/>
                  </a:cxn>
                </a:cxnLst>
                <a:rect l="T15" t="T16" r="T17" b="T18"/>
                <a:pathLst>
                  <a:path w="1832" h="35">
                    <a:moveTo>
                      <a:pt x="18" y="26"/>
                    </a:moveTo>
                    <a:cubicBezTo>
                      <a:pt x="9" y="23"/>
                      <a:pt x="0" y="20"/>
                      <a:pt x="104" y="17"/>
                    </a:cubicBezTo>
                    <a:cubicBezTo>
                      <a:pt x="208" y="14"/>
                      <a:pt x="435" y="6"/>
                      <a:pt x="645" y="9"/>
                    </a:cubicBezTo>
                    <a:cubicBezTo>
                      <a:pt x="855" y="12"/>
                      <a:pt x="1169" y="35"/>
                      <a:pt x="1367" y="34"/>
                    </a:cubicBezTo>
                    <a:cubicBezTo>
                      <a:pt x="1565" y="33"/>
                      <a:pt x="1753" y="8"/>
                      <a:pt x="1832" y="0"/>
                    </a:cubicBezTo>
                  </a:path>
                </a:pathLst>
              </a:custGeom>
              <a:noFill/>
              <a:ln w="28575" cap="flat" cmpd="sng">
                <a:solidFill>
                  <a:srgbClr val="FF3300"/>
                </a:solidFill>
                <a:prstDash val="solid"/>
                <a:round/>
                <a:headEnd/>
                <a:tailEnd/>
              </a:ln>
            </p:spPr>
            <p:txBody>
              <a:bodyPr wrap="none" anchor="ctr"/>
              <a:lstStyle/>
              <a:p>
                <a:endParaRPr lang="en-US"/>
              </a:p>
            </p:txBody>
          </p:sp>
          <p:sp>
            <p:nvSpPr>
              <p:cNvPr id="5141" name="Freeform 24"/>
              <p:cNvSpPr>
                <a:spLocks/>
              </p:cNvSpPr>
              <p:nvPr/>
            </p:nvSpPr>
            <p:spPr bwMode="auto">
              <a:xfrm>
                <a:off x="561" y="3119"/>
                <a:ext cx="326" cy="27"/>
              </a:xfrm>
              <a:custGeom>
                <a:avLst/>
                <a:gdLst>
                  <a:gd name="T0" fmla="*/ 0 w 163"/>
                  <a:gd name="T1" fmla="*/ 243 h 9"/>
                  <a:gd name="T2" fmla="*/ 1304 w 163"/>
                  <a:gd name="T3" fmla="*/ 0 h 9"/>
                  <a:gd name="T4" fmla="*/ 0 60000 65536"/>
                  <a:gd name="T5" fmla="*/ 0 60000 65536"/>
                  <a:gd name="T6" fmla="*/ 0 w 163"/>
                  <a:gd name="T7" fmla="*/ 0 h 9"/>
                  <a:gd name="T8" fmla="*/ 163 w 163"/>
                  <a:gd name="T9" fmla="*/ 9 h 9"/>
                </a:gdLst>
                <a:ahLst/>
                <a:cxnLst>
                  <a:cxn ang="T4">
                    <a:pos x="T0" y="T1"/>
                  </a:cxn>
                  <a:cxn ang="T5">
                    <a:pos x="T2" y="T3"/>
                  </a:cxn>
                </a:cxnLst>
                <a:rect l="T6" t="T7" r="T8" b="T9"/>
                <a:pathLst>
                  <a:path w="163" h="9">
                    <a:moveTo>
                      <a:pt x="0" y="9"/>
                    </a:moveTo>
                    <a:cubicBezTo>
                      <a:pt x="68" y="4"/>
                      <a:pt x="136" y="0"/>
                      <a:pt x="163" y="0"/>
                    </a:cubicBezTo>
                  </a:path>
                </a:pathLst>
              </a:custGeom>
              <a:noFill/>
              <a:ln w="28575" cap="flat" cmpd="sng">
                <a:solidFill>
                  <a:srgbClr val="FF3300"/>
                </a:solidFill>
                <a:prstDash val="solid"/>
                <a:round/>
                <a:headEnd/>
                <a:tailEnd/>
              </a:ln>
            </p:spPr>
            <p:txBody>
              <a:bodyPr wrap="none" anchor="ctr"/>
              <a:lstStyle/>
              <a:p>
                <a:endParaRPr lang="en-US"/>
              </a:p>
            </p:txBody>
          </p:sp>
        </p:grpSp>
        <p:sp>
          <p:nvSpPr>
            <p:cNvPr id="5137" name="Freeform 25"/>
            <p:cNvSpPr>
              <a:spLocks/>
            </p:cNvSpPr>
            <p:nvPr/>
          </p:nvSpPr>
          <p:spPr bwMode="auto">
            <a:xfrm>
              <a:off x="1827" y="3963"/>
              <a:ext cx="3317" cy="27"/>
            </a:xfrm>
            <a:custGeom>
              <a:avLst/>
              <a:gdLst>
                <a:gd name="T0" fmla="*/ 109 w 1832"/>
                <a:gd name="T1" fmla="*/ 12 h 35"/>
                <a:gd name="T2" fmla="*/ 616 w 1832"/>
                <a:gd name="T3" fmla="*/ 8 h 35"/>
                <a:gd name="T4" fmla="*/ 3829 w 1832"/>
                <a:gd name="T5" fmla="*/ 4 h 35"/>
                <a:gd name="T6" fmla="*/ 8113 w 1832"/>
                <a:gd name="T7" fmla="*/ 15 h 35"/>
                <a:gd name="T8" fmla="*/ 10874 w 1832"/>
                <a:gd name="T9" fmla="*/ 0 h 35"/>
                <a:gd name="T10" fmla="*/ 0 60000 65536"/>
                <a:gd name="T11" fmla="*/ 0 60000 65536"/>
                <a:gd name="T12" fmla="*/ 0 60000 65536"/>
                <a:gd name="T13" fmla="*/ 0 60000 65536"/>
                <a:gd name="T14" fmla="*/ 0 60000 65536"/>
                <a:gd name="T15" fmla="*/ 0 w 1832"/>
                <a:gd name="T16" fmla="*/ 0 h 35"/>
                <a:gd name="T17" fmla="*/ 1832 w 1832"/>
                <a:gd name="T18" fmla="*/ 35 h 35"/>
              </a:gdLst>
              <a:ahLst/>
              <a:cxnLst>
                <a:cxn ang="T10">
                  <a:pos x="T0" y="T1"/>
                </a:cxn>
                <a:cxn ang="T11">
                  <a:pos x="T2" y="T3"/>
                </a:cxn>
                <a:cxn ang="T12">
                  <a:pos x="T4" y="T5"/>
                </a:cxn>
                <a:cxn ang="T13">
                  <a:pos x="T6" y="T7"/>
                </a:cxn>
                <a:cxn ang="T14">
                  <a:pos x="T8" y="T9"/>
                </a:cxn>
              </a:cxnLst>
              <a:rect l="T15" t="T16" r="T17" b="T18"/>
              <a:pathLst>
                <a:path w="1832" h="35">
                  <a:moveTo>
                    <a:pt x="18" y="26"/>
                  </a:moveTo>
                  <a:cubicBezTo>
                    <a:pt x="9" y="23"/>
                    <a:pt x="0" y="20"/>
                    <a:pt x="104" y="17"/>
                  </a:cubicBezTo>
                  <a:cubicBezTo>
                    <a:pt x="208" y="14"/>
                    <a:pt x="435" y="6"/>
                    <a:pt x="645" y="9"/>
                  </a:cubicBezTo>
                  <a:cubicBezTo>
                    <a:pt x="855" y="12"/>
                    <a:pt x="1169" y="35"/>
                    <a:pt x="1367" y="34"/>
                  </a:cubicBezTo>
                  <a:cubicBezTo>
                    <a:pt x="1565" y="33"/>
                    <a:pt x="1753" y="8"/>
                    <a:pt x="1832" y="0"/>
                  </a:cubicBezTo>
                </a:path>
              </a:pathLst>
            </a:custGeom>
            <a:noFill/>
            <a:ln w="28575" cap="flat" cmpd="sng">
              <a:solidFill>
                <a:srgbClr val="FF3300"/>
              </a:solidFill>
              <a:prstDash val="solid"/>
              <a:round/>
              <a:headEnd/>
              <a:tailEnd/>
            </a:ln>
          </p:spPr>
          <p:txBody>
            <a:bodyPr wrap="none" anchor="ctr"/>
            <a:lstStyle/>
            <a:p>
              <a:endParaRPr lang="en-US"/>
            </a:p>
          </p:txBody>
        </p:sp>
        <p:sp>
          <p:nvSpPr>
            <p:cNvPr id="5138" name="Freeform 26"/>
            <p:cNvSpPr>
              <a:spLocks/>
            </p:cNvSpPr>
            <p:nvPr/>
          </p:nvSpPr>
          <p:spPr bwMode="auto">
            <a:xfrm>
              <a:off x="564" y="4119"/>
              <a:ext cx="1435" cy="27"/>
            </a:xfrm>
            <a:custGeom>
              <a:avLst/>
              <a:gdLst>
                <a:gd name="T0" fmla="*/ 9 w 1832"/>
                <a:gd name="T1" fmla="*/ 12 h 35"/>
                <a:gd name="T2" fmla="*/ 49 w 1832"/>
                <a:gd name="T3" fmla="*/ 8 h 35"/>
                <a:gd name="T4" fmla="*/ 310 w 1832"/>
                <a:gd name="T5" fmla="*/ 4 h 35"/>
                <a:gd name="T6" fmla="*/ 657 w 1832"/>
                <a:gd name="T7" fmla="*/ 15 h 35"/>
                <a:gd name="T8" fmla="*/ 880 w 1832"/>
                <a:gd name="T9" fmla="*/ 0 h 35"/>
                <a:gd name="T10" fmla="*/ 0 60000 65536"/>
                <a:gd name="T11" fmla="*/ 0 60000 65536"/>
                <a:gd name="T12" fmla="*/ 0 60000 65536"/>
                <a:gd name="T13" fmla="*/ 0 60000 65536"/>
                <a:gd name="T14" fmla="*/ 0 60000 65536"/>
                <a:gd name="T15" fmla="*/ 0 w 1832"/>
                <a:gd name="T16" fmla="*/ 0 h 35"/>
                <a:gd name="T17" fmla="*/ 1832 w 1832"/>
                <a:gd name="T18" fmla="*/ 35 h 35"/>
              </a:gdLst>
              <a:ahLst/>
              <a:cxnLst>
                <a:cxn ang="T10">
                  <a:pos x="T0" y="T1"/>
                </a:cxn>
                <a:cxn ang="T11">
                  <a:pos x="T2" y="T3"/>
                </a:cxn>
                <a:cxn ang="T12">
                  <a:pos x="T4" y="T5"/>
                </a:cxn>
                <a:cxn ang="T13">
                  <a:pos x="T6" y="T7"/>
                </a:cxn>
                <a:cxn ang="T14">
                  <a:pos x="T8" y="T9"/>
                </a:cxn>
              </a:cxnLst>
              <a:rect l="T15" t="T16" r="T17" b="T18"/>
              <a:pathLst>
                <a:path w="1832" h="35">
                  <a:moveTo>
                    <a:pt x="18" y="26"/>
                  </a:moveTo>
                  <a:cubicBezTo>
                    <a:pt x="9" y="23"/>
                    <a:pt x="0" y="20"/>
                    <a:pt x="104" y="17"/>
                  </a:cubicBezTo>
                  <a:cubicBezTo>
                    <a:pt x="208" y="14"/>
                    <a:pt x="435" y="6"/>
                    <a:pt x="645" y="9"/>
                  </a:cubicBezTo>
                  <a:cubicBezTo>
                    <a:pt x="855" y="12"/>
                    <a:pt x="1169" y="35"/>
                    <a:pt x="1367" y="34"/>
                  </a:cubicBezTo>
                  <a:cubicBezTo>
                    <a:pt x="1565" y="33"/>
                    <a:pt x="1753" y="8"/>
                    <a:pt x="1832" y="0"/>
                  </a:cubicBezTo>
                </a:path>
              </a:pathLst>
            </a:custGeom>
            <a:noFill/>
            <a:ln w="28575" cap="flat" cmpd="sng">
              <a:solidFill>
                <a:srgbClr val="FF3300"/>
              </a:solidFill>
              <a:prstDash val="solid"/>
              <a:round/>
              <a:headEnd/>
              <a:tailEnd/>
            </a:ln>
          </p:spPr>
          <p:txBody>
            <a:bodyPr wrap="none" anchor="ctr"/>
            <a:lstStyle/>
            <a:p>
              <a:endParaRPr lang="en-US"/>
            </a:p>
          </p:txBody>
        </p:sp>
      </p:grpSp>
      <p:sp>
        <p:nvSpPr>
          <p:cNvPr id="5128" name="Rectangle 27"/>
          <p:cNvSpPr>
            <a:spLocks noGrp="1" noChangeArrowheads="1"/>
          </p:cNvSpPr>
          <p:nvPr>
            <p:ph type="title"/>
          </p:nvPr>
        </p:nvSpPr>
        <p:spPr>
          <a:xfrm>
            <a:off x="439738" y="234950"/>
            <a:ext cx="8239125" cy="1143000"/>
          </a:xfrm>
          <a:noFill/>
        </p:spPr>
        <p:txBody>
          <a:bodyPr/>
          <a:lstStyle/>
          <a:p>
            <a:pPr eaLnBrk="1" hangingPunct="1"/>
            <a:r>
              <a:rPr lang="en-US" sz="4000" smtClean="0"/>
              <a:t>IP Reuse sounds wonderful until you try it ...</a:t>
            </a:r>
          </a:p>
        </p:txBody>
      </p:sp>
      <p:sp>
        <p:nvSpPr>
          <p:cNvPr id="5129" name="Text Box 28"/>
          <p:cNvSpPr txBox="1">
            <a:spLocks noChangeArrowheads="1"/>
          </p:cNvSpPr>
          <p:nvPr/>
        </p:nvSpPr>
        <p:spPr bwMode="auto">
          <a:xfrm>
            <a:off x="1400175" y="1922463"/>
            <a:ext cx="4697413" cy="641350"/>
          </a:xfrm>
          <a:prstGeom prst="rect">
            <a:avLst/>
          </a:prstGeom>
          <a:noFill/>
          <a:ln w="9525" algn="ctr">
            <a:noFill/>
            <a:miter lim="800000"/>
            <a:headEnd/>
            <a:tailEnd/>
          </a:ln>
        </p:spPr>
        <p:txBody>
          <a:bodyPr>
            <a:spAutoFit/>
          </a:bodyPr>
          <a:lstStyle/>
          <a:p>
            <a:pPr>
              <a:buClrTx/>
              <a:buSzTx/>
              <a:buFontTx/>
              <a:buNone/>
            </a:pPr>
            <a:r>
              <a:rPr kumimoji="1" lang="en-US">
                <a:cs typeface="Arial" charset="0"/>
              </a:rPr>
              <a:t>Example: Commercially available FIFO IP block</a:t>
            </a:r>
          </a:p>
        </p:txBody>
      </p:sp>
      <p:sp>
        <p:nvSpPr>
          <p:cNvPr id="1402909" name="Text Box 29"/>
          <p:cNvSpPr txBox="1">
            <a:spLocks noChangeArrowheads="1"/>
          </p:cNvSpPr>
          <p:nvPr/>
        </p:nvSpPr>
        <p:spPr bwMode="auto">
          <a:xfrm>
            <a:off x="820738" y="5534025"/>
            <a:ext cx="6567487" cy="641350"/>
          </a:xfrm>
          <a:prstGeom prst="rect">
            <a:avLst/>
          </a:prstGeom>
          <a:noFill/>
          <a:ln w="9525" algn="ctr">
            <a:noFill/>
            <a:miter lim="800000"/>
            <a:headEnd/>
            <a:tailEnd/>
          </a:ln>
        </p:spPr>
        <p:txBody>
          <a:bodyPr>
            <a:spAutoFit/>
          </a:bodyPr>
          <a:lstStyle/>
          <a:p>
            <a:pPr>
              <a:buClrTx/>
              <a:buSzTx/>
              <a:buFont typeface="Wingdings" pitchFamily="-96" charset="2"/>
              <a:buNone/>
            </a:pPr>
            <a:r>
              <a:rPr kumimoji="1" lang="en-US" i="1">
                <a:cs typeface="Arial" charset="0"/>
              </a:rPr>
              <a:t>These constraints are spread over many pages of the documentation...</a:t>
            </a:r>
          </a:p>
        </p:txBody>
      </p:sp>
      <p:sp>
        <p:nvSpPr>
          <p:cNvPr id="1402910" name="Text Box 30"/>
          <p:cNvSpPr txBox="1">
            <a:spLocks noChangeArrowheads="1"/>
          </p:cNvSpPr>
          <p:nvPr/>
        </p:nvSpPr>
        <p:spPr bwMode="auto">
          <a:xfrm rot="-1382932">
            <a:off x="995363" y="3717925"/>
            <a:ext cx="5102225" cy="758825"/>
          </a:xfrm>
          <a:prstGeom prst="rect">
            <a:avLst/>
          </a:prstGeom>
          <a:solidFill>
            <a:schemeClr val="tx1"/>
          </a:solidFill>
          <a:ln w="9525">
            <a:solidFill>
              <a:schemeClr val="folHlink"/>
            </a:solidFill>
            <a:miter lim="800000"/>
            <a:headEnd/>
            <a:tailEnd/>
          </a:ln>
        </p:spPr>
        <p:txBody>
          <a:bodyPr>
            <a:spAutoFit/>
          </a:bodyPr>
          <a:lstStyle/>
          <a:p>
            <a:pPr>
              <a:buFont typeface="Wingdings" pitchFamily="-96" charset="2"/>
              <a:buNone/>
            </a:pPr>
            <a:r>
              <a:rPr lang="en-US" sz="2400" i="1">
                <a:solidFill>
                  <a:schemeClr val="accent1"/>
                </a:solidFill>
                <a:cs typeface="Arial" charset="0"/>
              </a:rPr>
              <a:t>No machine verification of such informal constraints is feasible</a:t>
            </a:r>
          </a:p>
        </p:txBody>
      </p:sp>
      <p:sp>
        <p:nvSpPr>
          <p:cNvPr id="1402911" name="Text Box 31"/>
          <p:cNvSpPr txBox="1">
            <a:spLocks noChangeArrowheads="1"/>
          </p:cNvSpPr>
          <p:nvPr/>
        </p:nvSpPr>
        <p:spPr bwMode="auto">
          <a:xfrm>
            <a:off x="4422775" y="6032500"/>
            <a:ext cx="3970338" cy="366713"/>
          </a:xfrm>
          <a:prstGeom prst="rect">
            <a:avLst/>
          </a:prstGeom>
          <a:solidFill>
            <a:schemeClr val="tx1"/>
          </a:solidFill>
          <a:ln w="9525">
            <a:noFill/>
            <a:miter lim="800000"/>
            <a:headEnd/>
            <a:tailEnd/>
          </a:ln>
        </p:spPr>
        <p:txBody>
          <a:bodyPr>
            <a:spAutoFit/>
          </a:bodyPr>
          <a:lstStyle/>
          <a:p>
            <a:pPr>
              <a:buFont typeface="Wingdings" pitchFamily="-96" charset="2"/>
              <a:buNone/>
            </a:pPr>
            <a:r>
              <a:rPr lang="en-US">
                <a:solidFill>
                  <a:schemeClr val="accent1"/>
                </a:solidFill>
              </a:rPr>
              <a:t>Bluespec can change all this </a:t>
            </a:r>
          </a:p>
        </p:txBody>
      </p:sp>
      <p:sp>
        <p:nvSpPr>
          <p:cNvPr id="38" name="Date Placeholder 37"/>
          <p:cNvSpPr>
            <a:spLocks noGrp="1"/>
          </p:cNvSpPr>
          <p:nvPr>
            <p:ph type="dt" sz="half" idx="10"/>
          </p:nvPr>
        </p:nvSpPr>
        <p:spPr/>
        <p:txBody>
          <a:bodyPr/>
          <a:lstStyle/>
          <a:p>
            <a:pPr>
              <a:defRPr/>
            </a:pPr>
            <a:r>
              <a:rPr lang="en-US" smtClean="0"/>
              <a:t>February 7, 2011</a:t>
            </a:r>
            <a:endParaRPr lang="en-US" dirty="0"/>
          </a:p>
        </p:txBody>
      </p:sp>
      <p:sp>
        <p:nvSpPr>
          <p:cNvPr id="39" name="Footer Placeholder 38"/>
          <p:cNvSpPr>
            <a:spLocks noGrp="1"/>
          </p:cNvSpPr>
          <p:nvPr>
            <p:ph type="ftr" sz="quarter" idx="12"/>
          </p:nvPr>
        </p:nvSpPr>
        <p:spPr/>
        <p:txBody>
          <a:bodyPr/>
          <a:lstStyle/>
          <a:p>
            <a:pPr>
              <a:defRPr/>
            </a:pPr>
            <a:r>
              <a:rPr lang="en-US" smtClean="0"/>
              <a:t>http://csg.csail.mit.edu/6.375</a:t>
            </a:r>
            <a:endParaRPr lang="en-US" dirty="0"/>
          </a:p>
        </p:txBody>
      </p:sp>
      <p:sp>
        <p:nvSpPr>
          <p:cNvPr id="40" name="Slide Number Placeholder 39"/>
          <p:cNvSpPr>
            <a:spLocks noGrp="1"/>
          </p:cNvSpPr>
          <p:nvPr>
            <p:ph type="sldNum" sz="quarter" idx="11"/>
          </p:nvPr>
        </p:nvSpPr>
        <p:spPr/>
        <p:txBody>
          <a:bodyPr/>
          <a:lstStyle/>
          <a:p>
            <a:pPr>
              <a:defRPr/>
            </a:pPr>
            <a:r>
              <a:rPr lang="en-US" smtClean="0"/>
              <a:t>L02-</a:t>
            </a:r>
            <a:fld id="{EC0A9AF3-268B-496B-8C8B-87FFEF969083}" type="slidenum">
              <a:rPr lang="en-US" smtClean="0"/>
              <a:pPr>
                <a:defRPr/>
              </a:pPr>
              <a:t>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2000"/>
                                  </p:stCondLst>
                                  <p:childTnLst>
                                    <p:set>
                                      <p:cBhvr>
                                        <p:cTn id="9" dur="1" fill="hold">
                                          <p:stCondLst>
                                            <p:cond delay="0"/>
                                          </p:stCondLst>
                                        </p:cTn>
                                        <p:tgtEl>
                                          <p:spTgt spid="3"/>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childTnLst>
                                </p:cTn>
                              </p:par>
                              <p:par>
                                <p:cTn id="14" presetID="1" presetClass="entr" presetSubtype="0" fill="hold" nodeType="withEffect">
                                  <p:stCondLst>
                                    <p:cond delay="2000"/>
                                  </p:stCondLst>
                                  <p:childTnLst>
                                    <p:set>
                                      <p:cBhvr>
                                        <p:cTn id="15" dur="1" fill="hold">
                                          <p:stCondLst>
                                            <p:cond delay="0"/>
                                          </p:stCondLst>
                                        </p:cTn>
                                        <p:tgtEl>
                                          <p:spTgt spid="4"/>
                                        </p:tgtEl>
                                        <p:attrNameLst>
                                          <p:attrName>style.visibility</p:attrName>
                                        </p:attrNameLst>
                                      </p:cBhvr>
                                      <p:to>
                                        <p:strVal val="visible"/>
                                      </p:to>
                                    </p:set>
                                  </p:childTnLst>
                                </p:cTn>
                              </p:par>
                              <p:par>
                                <p:cTn id="16" presetID="1" presetClass="entr" presetSubtype="0" fill="hold" nodeType="withEffect">
                                  <p:stCondLst>
                                    <p:cond delay="2000"/>
                                  </p:stCondLst>
                                  <p:childTnLst>
                                    <p:set>
                                      <p:cBhvr>
                                        <p:cTn id="17" dur="1" fill="hold">
                                          <p:stCondLst>
                                            <p:cond delay="0"/>
                                          </p:stCondLst>
                                        </p:cTn>
                                        <p:tgtEl>
                                          <p:spTgt spid="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40290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402910"/>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4029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09" grpId="0"/>
      <p:bldP spid="1402910" grpId="0" animBg="1"/>
      <p:bldP spid="1402911"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The plan</a:t>
            </a:r>
          </a:p>
        </p:txBody>
      </p:sp>
      <p:sp>
        <p:nvSpPr>
          <p:cNvPr id="1665027" name="Rectangle 3" descr="Rectangle: Click to edit Master text styles&#10;Second level&#10;Third level&#10;Fourth level&#10;Fifth level"/>
          <p:cNvSpPr>
            <a:spLocks noGrp="1" noChangeArrowheads="1"/>
          </p:cNvSpPr>
          <p:nvPr>
            <p:ph type="body" idx="1"/>
          </p:nvPr>
        </p:nvSpPr>
        <p:spPr>
          <a:xfrm>
            <a:off x="666750" y="1543050"/>
            <a:ext cx="7772400" cy="3829050"/>
          </a:xfrm>
        </p:spPr>
        <p:txBody>
          <a:bodyPr/>
          <a:lstStyle/>
          <a:p>
            <a:pPr eaLnBrk="1" hangingPunct="1">
              <a:lnSpc>
                <a:spcPct val="90000"/>
              </a:lnSpc>
            </a:pPr>
            <a:r>
              <a:rPr lang="en-US" sz="2400" dirty="0" smtClean="0"/>
              <a:t>Express combinational circuits in Bluespec</a:t>
            </a:r>
          </a:p>
          <a:p>
            <a:pPr eaLnBrk="1" hangingPunct="1">
              <a:lnSpc>
                <a:spcPct val="90000"/>
              </a:lnSpc>
            </a:pPr>
            <a:r>
              <a:rPr lang="en-US" sz="2400" dirty="0" smtClean="0"/>
              <a:t>Express Inelastic pipelines</a:t>
            </a:r>
          </a:p>
          <a:p>
            <a:pPr lvl="1" eaLnBrk="1" hangingPunct="1">
              <a:lnSpc>
                <a:spcPct val="90000"/>
              </a:lnSpc>
            </a:pPr>
            <a:r>
              <a:rPr lang="en-US" sz="2000" dirty="0" smtClean="0"/>
              <a:t> single-rule systems; no scheduling issues</a:t>
            </a:r>
          </a:p>
          <a:p>
            <a:pPr eaLnBrk="1" hangingPunct="1">
              <a:lnSpc>
                <a:spcPct val="90000"/>
              </a:lnSpc>
            </a:pPr>
            <a:r>
              <a:rPr lang="en-US" sz="2400" dirty="0" smtClean="0"/>
              <a:t>Multiple rule systems and concurrency issues</a:t>
            </a:r>
          </a:p>
          <a:p>
            <a:pPr lvl="1" eaLnBrk="1" hangingPunct="1">
              <a:lnSpc>
                <a:spcPct val="90000"/>
              </a:lnSpc>
            </a:pPr>
            <a:r>
              <a:rPr lang="en-US" sz="2000" dirty="0" smtClean="0"/>
              <a:t>Eliminating dead cycles</a:t>
            </a:r>
          </a:p>
          <a:p>
            <a:pPr eaLnBrk="1" hangingPunct="1">
              <a:lnSpc>
                <a:spcPct val="90000"/>
              </a:lnSpc>
            </a:pPr>
            <a:r>
              <a:rPr lang="en-US" sz="2400" dirty="0" smtClean="0"/>
              <a:t>Elastic pipelines and </a:t>
            </a:r>
            <a:r>
              <a:rPr lang="en-US" sz="2400" dirty="0" smtClean="0"/>
              <a:t>processors</a:t>
            </a:r>
          </a:p>
          <a:p>
            <a:pPr eaLnBrk="1" hangingPunct="1">
              <a:lnSpc>
                <a:spcPct val="90000"/>
              </a:lnSpc>
            </a:pPr>
            <a:r>
              <a:rPr lang="en-US" sz="2400" dirty="0" smtClean="0"/>
              <a:t>FSM Library</a:t>
            </a:r>
            <a:endParaRPr lang="en-US" sz="2400" dirty="0" smtClean="0"/>
          </a:p>
          <a:p>
            <a:pPr eaLnBrk="1" hangingPunct="1">
              <a:lnSpc>
                <a:spcPct val="90000"/>
              </a:lnSpc>
            </a:pPr>
            <a:r>
              <a:rPr lang="en-US" sz="2400" dirty="0" smtClean="0"/>
              <a:t>Hardware-Software </a:t>
            </a:r>
            <a:r>
              <a:rPr lang="en-US" sz="2400" dirty="0" err="1" smtClean="0"/>
              <a:t>codesign</a:t>
            </a:r>
            <a:endParaRPr lang="en-US" sz="2400" dirty="0" smtClean="0"/>
          </a:p>
          <a:p>
            <a:pPr eaLnBrk="1" hangingPunct="1">
              <a:lnSpc>
                <a:spcPct val="90000"/>
              </a:lnSpc>
            </a:pPr>
            <a:endParaRPr lang="en-US" sz="2400" dirty="0" smtClean="0"/>
          </a:p>
          <a:p>
            <a:pPr eaLnBrk="1" hangingPunct="1">
              <a:lnSpc>
                <a:spcPct val="90000"/>
              </a:lnSpc>
            </a:pPr>
            <a:endParaRPr lang="en-US" sz="2400" dirty="0" smtClean="0"/>
          </a:p>
        </p:txBody>
      </p:sp>
      <p:sp>
        <p:nvSpPr>
          <p:cNvPr id="1665028" name="Text Box 4"/>
          <p:cNvSpPr txBox="1">
            <a:spLocks noChangeArrowheads="1"/>
          </p:cNvSpPr>
          <p:nvPr/>
        </p:nvSpPr>
        <p:spPr bwMode="auto">
          <a:xfrm>
            <a:off x="1208088" y="4702988"/>
            <a:ext cx="6953250" cy="425450"/>
          </a:xfrm>
          <a:prstGeom prst="rect">
            <a:avLst/>
          </a:prstGeom>
          <a:solidFill>
            <a:schemeClr val="tx1"/>
          </a:solidFill>
          <a:ln w="9525">
            <a:noFill/>
            <a:miter lim="800000"/>
            <a:headEnd/>
            <a:tailEnd/>
          </a:ln>
        </p:spPr>
        <p:txBody>
          <a:bodyPr>
            <a:spAutoFit/>
          </a:bodyPr>
          <a:lstStyle/>
          <a:p>
            <a:pPr>
              <a:buFont typeface="Wingdings" pitchFamily="-96" charset="2"/>
              <a:buNone/>
            </a:pPr>
            <a:r>
              <a:rPr lang="en-US" sz="2400">
                <a:solidFill>
                  <a:srgbClr val="DFBD2D"/>
                </a:solidFill>
              </a:rPr>
              <a:t>Each idea would be illustrated via examples</a:t>
            </a:r>
          </a:p>
        </p:txBody>
      </p:sp>
      <p:sp>
        <p:nvSpPr>
          <p:cNvPr id="8" name="Text Box 4"/>
          <p:cNvSpPr txBox="1">
            <a:spLocks noChangeArrowheads="1"/>
          </p:cNvSpPr>
          <p:nvPr/>
        </p:nvSpPr>
        <p:spPr bwMode="auto">
          <a:xfrm>
            <a:off x="1230313" y="5358693"/>
            <a:ext cx="6964362" cy="1089025"/>
          </a:xfrm>
          <a:prstGeom prst="rect">
            <a:avLst/>
          </a:prstGeom>
          <a:solidFill>
            <a:schemeClr val="tx1"/>
          </a:solidFill>
          <a:ln w="9525">
            <a:noFill/>
            <a:miter lim="800000"/>
            <a:headEnd/>
            <a:tailEnd/>
          </a:ln>
        </p:spPr>
        <p:txBody>
          <a:bodyPr>
            <a:spAutoFit/>
          </a:bodyPr>
          <a:lstStyle/>
          <a:p>
            <a:pPr>
              <a:buFont typeface="Wingdings" pitchFamily="-96" charset="2"/>
              <a:buNone/>
            </a:pPr>
            <a:r>
              <a:rPr lang="en-US" sz="2400" dirty="0" smtClean="0">
                <a:solidFill>
                  <a:srgbClr val="DFBD2D"/>
                </a:solidFill>
              </a:rPr>
              <a:t>Minimal discussion </a:t>
            </a:r>
            <a:r>
              <a:rPr lang="en-US" sz="2400" dirty="0">
                <a:solidFill>
                  <a:srgbClr val="DFBD2D"/>
                </a:solidFill>
              </a:rPr>
              <a:t>of Bluespec syntax in the lectures; you are suppose to learn that by yourself and in </a:t>
            </a:r>
            <a:r>
              <a:rPr lang="en-US" sz="2400" dirty="0" smtClean="0">
                <a:solidFill>
                  <a:srgbClr val="DFBD2D"/>
                </a:solidFill>
              </a:rPr>
              <a:t>the </a:t>
            </a:r>
            <a:r>
              <a:rPr lang="en-US" sz="2400" smtClean="0">
                <a:solidFill>
                  <a:srgbClr val="DFBD2D"/>
                </a:solidFill>
              </a:rPr>
              <a:t>lab sessions</a:t>
            </a:r>
            <a:endParaRPr lang="en-US" sz="2400" dirty="0">
              <a:solidFill>
                <a:srgbClr val="DFBD2D"/>
              </a:solidFill>
            </a:endParaRPr>
          </a:p>
        </p:txBody>
      </p:sp>
      <p:sp>
        <p:nvSpPr>
          <p:cNvPr id="12" name="Date Placeholder 11"/>
          <p:cNvSpPr>
            <a:spLocks noGrp="1"/>
          </p:cNvSpPr>
          <p:nvPr>
            <p:ph type="dt" sz="half" idx="10"/>
          </p:nvPr>
        </p:nvSpPr>
        <p:spPr/>
        <p:txBody>
          <a:bodyPr/>
          <a:lstStyle/>
          <a:p>
            <a:pPr>
              <a:defRPr/>
            </a:pPr>
            <a:r>
              <a:rPr lang="en-US" smtClean="0"/>
              <a:t>February 7, 2011</a:t>
            </a:r>
            <a:endParaRPr lang="en-US" dirty="0"/>
          </a:p>
        </p:txBody>
      </p:sp>
      <p:sp>
        <p:nvSpPr>
          <p:cNvPr id="13" name="Footer Placeholder 12"/>
          <p:cNvSpPr>
            <a:spLocks noGrp="1"/>
          </p:cNvSpPr>
          <p:nvPr>
            <p:ph type="ftr" sz="quarter" idx="12"/>
          </p:nvPr>
        </p:nvSpPr>
        <p:spPr/>
        <p:txBody>
          <a:bodyPr/>
          <a:lstStyle/>
          <a:p>
            <a:pPr>
              <a:defRPr/>
            </a:pPr>
            <a:r>
              <a:rPr lang="en-US" smtClean="0"/>
              <a:t>http://csg.csail.mit.edu/6.375</a:t>
            </a:r>
            <a:endParaRPr lang="en-US" dirty="0"/>
          </a:p>
        </p:txBody>
      </p:sp>
      <p:sp>
        <p:nvSpPr>
          <p:cNvPr id="14" name="Slide Number Placeholder 13"/>
          <p:cNvSpPr>
            <a:spLocks noGrp="1"/>
          </p:cNvSpPr>
          <p:nvPr>
            <p:ph type="sldNum" sz="quarter" idx="11"/>
          </p:nvPr>
        </p:nvSpPr>
        <p:spPr/>
        <p:txBody>
          <a:bodyPr/>
          <a:lstStyle/>
          <a:p>
            <a:pPr>
              <a:defRPr/>
            </a:pPr>
            <a:r>
              <a:rPr lang="en-US" smtClean="0"/>
              <a:t>L02-</a:t>
            </a:r>
            <a:fld id="{EC0A9AF3-268B-496B-8C8B-87FFEF969083}" type="slidenum">
              <a:rPr lang="en-US" smtClean="0"/>
              <a:pPr>
                <a:defRPr/>
              </a:pPr>
              <a:t>30</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6650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6502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6502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6502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6502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6502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6502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65027">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650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5027" grpId="0" build="p"/>
      <p:bldP spid="1665028"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title"/>
          </p:nvPr>
        </p:nvSpPr>
        <p:spPr/>
        <p:txBody>
          <a:bodyPr/>
          <a:lstStyle/>
          <a:p>
            <a:pPr eaLnBrk="1" hangingPunct="1"/>
            <a:r>
              <a:rPr lang="en-US" sz="3600" smtClean="0"/>
              <a:t>Bluespec promotes composition</a:t>
            </a:r>
            <a:br>
              <a:rPr lang="en-US" sz="3600" smtClean="0"/>
            </a:br>
            <a:r>
              <a:rPr lang="en-US" sz="3600" smtClean="0"/>
              <a:t>through guarded interfaces</a:t>
            </a:r>
          </a:p>
        </p:txBody>
      </p:sp>
      <p:sp>
        <p:nvSpPr>
          <p:cNvPr id="6147" name="Content Placeholder 73" descr="Rectangle: Click to edit Master text styles&#10;Second level&#10;Third level&#10;Fourth level&#10;Fifth level"/>
          <p:cNvSpPr>
            <a:spLocks noGrp="1"/>
          </p:cNvSpPr>
          <p:nvPr>
            <p:ph idx="1"/>
          </p:nvPr>
        </p:nvSpPr>
        <p:spPr/>
        <p:txBody>
          <a:bodyPr/>
          <a:lstStyle/>
          <a:p>
            <a:pPr eaLnBrk="1" hangingPunct="1"/>
            <a:endParaRPr lang="en-US" smtClean="0"/>
          </a:p>
        </p:txBody>
      </p:sp>
      <p:sp>
        <p:nvSpPr>
          <p:cNvPr id="6148" name="Rectangle 2"/>
          <p:cNvSpPr>
            <a:spLocks noChangeArrowheads="1"/>
          </p:cNvSpPr>
          <p:nvPr/>
        </p:nvSpPr>
        <p:spPr bwMode="auto">
          <a:xfrm>
            <a:off x="1038225" y="4645025"/>
            <a:ext cx="2811463" cy="1925638"/>
          </a:xfrm>
          <a:prstGeom prst="rect">
            <a:avLst/>
          </a:prstGeom>
          <a:solidFill>
            <a:schemeClr val="bg1"/>
          </a:solidFill>
          <a:ln w="9525" algn="ctr">
            <a:solidFill>
              <a:srgbClr val="000000"/>
            </a:solidFill>
            <a:miter lim="800000"/>
            <a:headEnd/>
            <a:tailEnd/>
          </a:ln>
        </p:spPr>
        <p:txBody>
          <a:bodyPr wrap="none" anchor="ctr"/>
          <a:lstStyle/>
          <a:p>
            <a:pPr>
              <a:buClrTx/>
              <a:buSzTx/>
              <a:buFont typeface="Wingdings" pitchFamily="-96" charset="2"/>
              <a:buNone/>
            </a:pPr>
            <a:endParaRPr kumimoji="1" lang="en-US">
              <a:cs typeface="Arial" charset="0"/>
            </a:endParaRPr>
          </a:p>
          <a:p>
            <a:pPr>
              <a:buClrTx/>
              <a:buSzTx/>
              <a:buFont typeface="Wingdings" pitchFamily="-96" charset="2"/>
              <a:buNone/>
            </a:pPr>
            <a:endParaRPr kumimoji="1" lang="en-US">
              <a:cs typeface="Arial" charset="0"/>
            </a:endParaRPr>
          </a:p>
        </p:txBody>
      </p:sp>
      <p:grpSp>
        <p:nvGrpSpPr>
          <p:cNvPr id="2" name="Group 4"/>
          <p:cNvGrpSpPr>
            <a:grpSpLocks/>
          </p:cNvGrpSpPr>
          <p:nvPr/>
        </p:nvGrpSpPr>
        <p:grpSpPr bwMode="auto">
          <a:xfrm>
            <a:off x="5481638" y="3903663"/>
            <a:ext cx="976312" cy="1316037"/>
            <a:chOff x="3671" y="2459"/>
            <a:chExt cx="615" cy="829"/>
          </a:xfrm>
        </p:grpSpPr>
        <p:sp>
          <p:nvSpPr>
            <p:cNvPr id="6216" name="Text Box 5"/>
            <p:cNvSpPr txBox="1">
              <a:spLocks noChangeArrowheads="1"/>
            </p:cNvSpPr>
            <p:nvPr/>
          </p:nvSpPr>
          <p:spPr bwMode="auto">
            <a:xfrm>
              <a:off x="3784" y="2459"/>
              <a:ext cx="454" cy="17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200" i="1">
                  <a:solidFill>
                    <a:schemeClr val="accent2"/>
                  </a:solidFill>
                  <a:cs typeface="Arial" charset="0"/>
                </a:rPr>
                <a:t>not full</a:t>
              </a:r>
            </a:p>
          </p:txBody>
        </p:sp>
        <p:sp>
          <p:nvSpPr>
            <p:cNvPr id="6217" name="Text Box 6"/>
            <p:cNvSpPr txBox="1">
              <a:spLocks noChangeArrowheads="1"/>
            </p:cNvSpPr>
            <p:nvPr/>
          </p:nvSpPr>
          <p:spPr bwMode="auto">
            <a:xfrm>
              <a:off x="3674" y="2805"/>
              <a:ext cx="612" cy="17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200" i="1">
                  <a:solidFill>
                    <a:schemeClr val="accent2"/>
                  </a:solidFill>
                  <a:cs typeface="Arial" charset="0"/>
                </a:rPr>
                <a:t>not empty</a:t>
              </a:r>
            </a:p>
          </p:txBody>
        </p:sp>
        <p:sp>
          <p:nvSpPr>
            <p:cNvPr id="6218" name="Text Box 7"/>
            <p:cNvSpPr txBox="1">
              <a:spLocks noChangeArrowheads="1"/>
            </p:cNvSpPr>
            <p:nvPr/>
          </p:nvSpPr>
          <p:spPr bwMode="auto">
            <a:xfrm>
              <a:off x="3671" y="3115"/>
              <a:ext cx="612" cy="17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200" i="1">
                  <a:solidFill>
                    <a:schemeClr val="accent2"/>
                  </a:solidFill>
                  <a:cs typeface="Arial" charset="0"/>
                </a:rPr>
                <a:t>not empty</a:t>
              </a:r>
            </a:p>
          </p:txBody>
        </p:sp>
      </p:grpSp>
      <p:sp>
        <p:nvSpPr>
          <p:cNvPr id="6150" name="Rectangle 33"/>
          <p:cNvSpPr>
            <a:spLocks noChangeArrowheads="1"/>
          </p:cNvSpPr>
          <p:nvPr/>
        </p:nvSpPr>
        <p:spPr bwMode="auto">
          <a:xfrm>
            <a:off x="1038225" y="2008188"/>
            <a:ext cx="2811463" cy="1925637"/>
          </a:xfrm>
          <a:prstGeom prst="rect">
            <a:avLst/>
          </a:prstGeom>
          <a:solidFill>
            <a:schemeClr val="bg1"/>
          </a:solidFill>
          <a:ln w="9525" algn="ctr">
            <a:solidFill>
              <a:srgbClr val="000000"/>
            </a:solidFill>
            <a:miter lim="800000"/>
            <a:headEnd/>
            <a:tailEnd/>
          </a:ln>
        </p:spPr>
        <p:txBody>
          <a:bodyPr wrap="none" anchor="ctr"/>
          <a:lstStyle/>
          <a:p>
            <a:pPr>
              <a:buClrTx/>
              <a:buSzTx/>
              <a:buFont typeface="Wingdings" pitchFamily="-96" charset="2"/>
              <a:buNone/>
            </a:pPr>
            <a:endParaRPr kumimoji="1" lang="en-US">
              <a:cs typeface="Arial" charset="0"/>
            </a:endParaRPr>
          </a:p>
          <a:p>
            <a:pPr>
              <a:buClrTx/>
              <a:buSzTx/>
              <a:buFont typeface="Wingdings" pitchFamily="-96" charset="2"/>
              <a:buNone/>
            </a:pPr>
            <a:endParaRPr kumimoji="1" lang="en-US">
              <a:cs typeface="Arial" charset="0"/>
            </a:endParaRPr>
          </a:p>
        </p:txBody>
      </p:sp>
      <p:sp>
        <p:nvSpPr>
          <p:cNvPr id="6151" name="Text Box 34"/>
          <p:cNvSpPr txBox="1">
            <a:spLocks noChangeArrowheads="1"/>
          </p:cNvSpPr>
          <p:nvPr/>
        </p:nvSpPr>
        <p:spPr bwMode="auto">
          <a:xfrm>
            <a:off x="1082675" y="1644650"/>
            <a:ext cx="1676400" cy="366713"/>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a:cs typeface="Arial" charset="0"/>
              </a:rPr>
              <a:t>theModuleA</a:t>
            </a:r>
          </a:p>
        </p:txBody>
      </p:sp>
      <p:sp>
        <p:nvSpPr>
          <p:cNvPr id="6152" name="Text Box 35"/>
          <p:cNvSpPr txBox="1">
            <a:spLocks noChangeArrowheads="1"/>
          </p:cNvSpPr>
          <p:nvPr/>
        </p:nvSpPr>
        <p:spPr bwMode="auto">
          <a:xfrm>
            <a:off x="1082675" y="4275138"/>
            <a:ext cx="1677988" cy="366712"/>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a:cs typeface="Arial" charset="0"/>
              </a:rPr>
              <a:t>theModuleB</a:t>
            </a:r>
          </a:p>
        </p:txBody>
      </p:sp>
      <p:grpSp>
        <p:nvGrpSpPr>
          <p:cNvPr id="6153" name="Group 36"/>
          <p:cNvGrpSpPr>
            <a:grpSpLocks/>
          </p:cNvGrpSpPr>
          <p:nvPr/>
        </p:nvGrpSpPr>
        <p:grpSpPr bwMode="auto">
          <a:xfrm>
            <a:off x="1114425" y="2286000"/>
            <a:ext cx="2617788" cy="3962400"/>
            <a:chOff x="884" y="1440"/>
            <a:chExt cx="1649" cy="2496"/>
          </a:xfrm>
        </p:grpSpPr>
        <p:sp>
          <p:nvSpPr>
            <p:cNvPr id="6212" name="Text Box 37"/>
            <p:cNvSpPr txBox="1">
              <a:spLocks noChangeArrowheads="1"/>
            </p:cNvSpPr>
            <p:nvPr/>
          </p:nvSpPr>
          <p:spPr bwMode="auto">
            <a:xfrm>
              <a:off x="884" y="1440"/>
              <a:ext cx="1439" cy="197"/>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600">
                  <a:cs typeface="Arial" charset="0"/>
                </a:rPr>
                <a:t>theFifo.enq(value1);</a:t>
              </a:r>
            </a:p>
          </p:txBody>
        </p:sp>
        <p:sp>
          <p:nvSpPr>
            <p:cNvPr id="6213" name="Text Box 38"/>
            <p:cNvSpPr txBox="1">
              <a:spLocks noChangeArrowheads="1"/>
            </p:cNvSpPr>
            <p:nvPr/>
          </p:nvSpPr>
          <p:spPr bwMode="auto">
            <a:xfrm>
              <a:off x="884" y="1881"/>
              <a:ext cx="1649" cy="375"/>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600">
                  <a:cs typeface="Arial" charset="0"/>
                </a:rPr>
                <a:t>theFifo.deq();</a:t>
              </a:r>
            </a:p>
            <a:p>
              <a:pPr>
                <a:buClrTx/>
                <a:buSzTx/>
                <a:buFont typeface="Wingdings" pitchFamily="-96" charset="2"/>
                <a:buNone/>
              </a:pPr>
              <a:r>
                <a:rPr kumimoji="1" lang="en-US" sz="1600">
                  <a:cs typeface="Arial" charset="0"/>
                </a:rPr>
                <a:t>value2 = theFifo.first();</a:t>
              </a:r>
            </a:p>
          </p:txBody>
        </p:sp>
        <p:sp>
          <p:nvSpPr>
            <p:cNvPr id="6214" name="Text Box 39"/>
            <p:cNvSpPr txBox="1">
              <a:spLocks noChangeArrowheads="1"/>
            </p:cNvSpPr>
            <p:nvPr/>
          </p:nvSpPr>
          <p:spPr bwMode="auto">
            <a:xfrm>
              <a:off x="884" y="3163"/>
              <a:ext cx="1439" cy="197"/>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600">
                  <a:cs typeface="Arial" charset="0"/>
                </a:rPr>
                <a:t>theFifo.enq(value3);</a:t>
              </a:r>
            </a:p>
          </p:txBody>
        </p:sp>
        <p:sp>
          <p:nvSpPr>
            <p:cNvPr id="6215" name="Text Box 40"/>
            <p:cNvSpPr txBox="1">
              <a:spLocks noChangeArrowheads="1"/>
            </p:cNvSpPr>
            <p:nvPr/>
          </p:nvSpPr>
          <p:spPr bwMode="auto">
            <a:xfrm>
              <a:off x="884" y="3561"/>
              <a:ext cx="1649" cy="375"/>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600">
                  <a:cs typeface="Arial" charset="0"/>
                </a:rPr>
                <a:t>theFifo.deq();</a:t>
              </a:r>
            </a:p>
            <a:p>
              <a:pPr>
                <a:buClrTx/>
                <a:buSzTx/>
                <a:buFont typeface="Wingdings" pitchFamily="-96" charset="2"/>
                <a:buNone/>
              </a:pPr>
              <a:r>
                <a:rPr kumimoji="1" lang="en-US" sz="1600">
                  <a:cs typeface="Arial" charset="0"/>
                </a:rPr>
                <a:t>value4 = theFifo.first();</a:t>
              </a:r>
            </a:p>
          </p:txBody>
        </p:sp>
      </p:grpSp>
      <p:grpSp>
        <p:nvGrpSpPr>
          <p:cNvPr id="6154" name="Group 70"/>
          <p:cNvGrpSpPr>
            <a:grpSpLocks/>
          </p:cNvGrpSpPr>
          <p:nvPr/>
        </p:nvGrpSpPr>
        <p:grpSpPr bwMode="auto">
          <a:xfrm>
            <a:off x="6329363" y="3127375"/>
            <a:ext cx="1439862" cy="2209800"/>
            <a:chOff x="3987" y="1970"/>
            <a:chExt cx="907" cy="1392"/>
          </a:xfrm>
        </p:grpSpPr>
        <p:sp>
          <p:nvSpPr>
            <p:cNvPr id="6186" name="Rectangle 8"/>
            <p:cNvSpPr>
              <a:spLocks noChangeArrowheads="1"/>
            </p:cNvSpPr>
            <p:nvPr/>
          </p:nvSpPr>
          <p:spPr bwMode="auto">
            <a:xfrm>
              <a:off x="4378" y="2197"/>
              <a:ext cx="458" cy="1134"/>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6187" name="Rectangle 9"/>
            <p:cNvSpPr>
              <a:spLocks noChangeArrowheads="1"/>
            </p:cNvSpPr>
            <p:nvPr/>
          </p:nvSpPr>
          <p:spPr bwMode="auto">
            <a:xfrm>
              <a:off x="4378" y="2222"/>
              <a:ext cx="107" cy="399"/>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6188" name="Line 10"/>
            <p:cNvSpPr>
              <a:spLocks noChangeShapeType="1"/>
            </p:cNvSpPr>
            <p:nvPr/>
          </p:nvSpPr>
          <p:spPr bwMode="auto">
            <a:xfrm rot="10800000" flipH="1">
              <a:off x="3987" y="2261"/>
              <a:ext cx="387" cy="0"/>
            </a:xfrm>
            <a:prstGeom prst="line">
              <a:avLst/>
            </a:prstGeom>
            <a:noFill/>
            <a:ln w="12700">
              <a:solidFill>
                <a:schemeClr val="tx1"/>
              </a:solidFill>
              <a:round/>
              <a:headEnd/>
              <a:tailEnd type="triangle" w="med" len="med"/>
            </a:ln>
          </p:spPr>
          <p:txBody>
            <a:bodyPr wrap="none" anchor="ctr"/>
            <a:lstStyle/>
            <a:p>
              <a:endParaRPr lang="en-US"/>
            </a:p>
          </p:txBody>
        </p:sp>
        <p:sp>
          <p:nvSpPr>
            <p:cNvPr id="6189" name="Line 11"/>
            <p:cNvSpPr>
              <a:spLocks noChangeShapeType="1"/>
            </p:cNvSpPr>
            <p:nvPr/>
          </p:nvSpPr>
          <p:spPr bwMode="auto">
            <a:xfrm>
              <a:off x="4172" y="2208"/>
              <a:ext cx="58" cy="107"/>
            </a:xfrm>
            <a:prstGeom prst="line">
              <a:avLst/>
            </a:prstGeom>
            <a:noFill/>
            <a:ln w="9525">
              <a:solidFill>
                <a:schemeClr val="tx1"/>
              </a:solidFill>
              <a:round/>
              <a:headEnd/>
              <a:tailEnd/>
            </a:ln>
          </p:spPr>
          <p:txBody>
            <a:bodyPr wrap="none" anchor="ctr"/>
            <a:lstStyle/>
            <a:p>
              <a:endParaRPr lang="en-US"/>
            </a:p>
          </p:txBody>
        </p:sp>
        <p:sp>
          <p:nvSpPr>
            <p:cNvPr id="6190" name="Text Box 12"/>
            <p:cNvSpPr txBox="1">
              <a:spLocks noChangeArrowheads="1"/>
            </p:cNvSpPr>
            <p:nvPr/>
          </p:nvSpPr>
          <p:spPr bwMode="auto">
            <a:xfrm>
              <a:off x="4138" y="2109"/>
              <a:ext cx="177" cy="17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200" i="1">
                  <a:cs typeface="Arial" charset="0"/>
                </a:rPr>
                <a:t>n</a:t>
              </a:r>
            </a:p>
          </p:txBody>
        </p:sp>
        <p:sp>
          <p:nvSpPr>
            <p:cNvPr id="6191" name="Line 13"/>
            <p:cNvSpPr>
              <a:spLocks noChangeShapeType="1"/>
            </p:cNvSpPr>
            <p:nvPr/>
          </p:nvSpPr>
          <p:spPr bwMode="auto">
            <a:xfrm flipH="1">
              <a:off x="3992" y="3112"/>
              <a:ext cx="387" cy="0"/>
            </a:xfrm>
            <a:prstGeom prst="line">
              <a:avLst/>
            </a:prstGeom>
            <a:noFill/>
            <a:ln w="12700">
              <a:solidFill>
                <a:schemeClr val="tx1"/>
              </a:solidFill>
              <a:round/>
              <a:headEnd/>
              <a:tailEnd type="triangle" w="med" len="med"/>
            </a:ln>
          </p:spPr>
          <p:txBody>
            <a:bodyPr wrap="none" anchor="ctr"/>
            <a:lstStyle/>
            <a:p>
              <a:endParaRPr lang="en-US"/>
            </a:p>
          </p:txBody>
        </p:sp>
        <p:sp>
          <p:nvSpPr>
            <p:cNvPr id="6192" name="Line 14"/>
            <p:cNvSpPr>
              <a:spLocks noChangeShapeType="1"/>
            </p:cNvSpPr>
            <p:nvPr/>
          </p:nvSpPr>
          <p:spPr bwMode="auto">
            <a:xfrm>
              <a:off x="4181" y="3059"/>
              <a:ext cx="57" cy="107"/>
            </a:xfrm>
            <a:prstGeom prst="line">
              <a:avLst/>
            </a:prstGeom>
            <a:noFill/>
            <a:ln w="9525">
              <a:solidFill>
                <a:schemeClr val="tx1"/>
              </a:solidFill>
              <a:round/>
              <a:headEnd/>
              <a:tailEnd/>
            </a:ln>
          </p:spPr>
          <p:txBody>
            <a:bodyPr wrap="none" anchor="ctr"/>
            <a:lstStyle/>
            <a:p>
              <a:endParaRPr lang="en-US"/>
            </a:p>
          </p:txBody>
        </p:sp>
        <p:sp>
          <p:nvSpPr>
            <p:cNvPr id="6193" name="Text Box 15"/>
            <p:cNvSpPr txBox="1">
              <a:spLocks noChangeArrowheads="1"/>
            </p:cNvSpPr>
            <p:nvPr/>
          </p:nvSpPr>
          <p:spPr bwMode="auto">
            <a:xfrm>
              <a:off x="4152" y="2964"/>
              <a:ext cx="177" cy="17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200" i="1">
                  <a:cs typeface="Arial" charset="0"/>
                </a:rPr>
                <a:t>n</a:t>
              </a:r>
            </a:p>
          </p:txBody>
        </p:sp>
        <p:sp>
          <p:nvSpPr>
            <p:cNvPr id="6194" name="Rectangle 16"/>
            <p:cNvSpPr>
              <a:spLocks noChangeArrowheads="1"/>
            </p:cNvSpPr>
            <p:nvPr/>
          </p:nvSpPr>
          <p:spPr bwMode="auto">
            <a:xfrm>
              <a:off x="4376" y="2689"/>
              <a:ext cx="108" cy="258"/>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6195" name="Rectangle 17"/>
            <p:cNvSpPr>
              <a:spLocks noChangeArrowheads="1"/>
            </p:cNvSpPr>
            <p:nvPr/>
          </p:nvSpPr>
          <p:spPr bwMode="auto">
            <a:xfrm>
              <a:off x="4379" y="3028"/>
              <a:ext cx="112" cy="257"/>
            </a:xfrm>
            <a:prstGeom prst="rect">
              <a:avLst/>
            </a:prstGeom>
            <a:solidFill>
              <a:srgbClr val="FFFF00"/>
            </a:solidFill>
            <a:ln w="9525">
              <a:solidFill>
                <a:schemeClr val="tx1"/>
              </a:solidFill>
              <a:miter lim="800000"/>
              <a:headEnd/>
              <a:tailEnd/>
            </a:ln>
          </p:spPr>
          <p:txBody>
            <a:bodyPr wrap="none" anchor="ctr"/>
            <a:lstStyle/>
            <a:p>
              <a:endParaRPr lang="en-US"/>
            </a:p>
          </p:txBody>
        </p:sp>
        <p:grpSp>
          <p:nvGrpSpPr>
            <p:cNvPr id="6196" name="Group 18"/>
            <p:cNvGrpSpPr>
              <a:grpSpLocks/>
            </p:cNvGrpSpPr>
            <p:nvPr/>
          </p:nvGrpSpPr>
          <p:grpSpPr bwMode="auto">
            <a:xfrm>
              <a:off x="3988" y="2345"/>
              <a:ext cx="398" cy="1017"/>
              <a:chOff x="4170" y="2345"/>
              <a:chExt cx="398" cy="1017"/>
            </a:xfrm>
          </p:grpSpPr>
          <p:sp>
            <p:nvSpPr>
              <p:cNvPr id="6202" name="Line 19"/>
              <p:cNvSpPr>
                <a:spLocks noChangeShapeType="1"/>
              </p:cNvSpPr>
              <p:nvPr/>
            </p:nvSpPr>
            <p:spPr bwMode="auto">
              <a:xfrm flipH="1">
                <a:off x="4170" y="2564"/>
                <a:ext cx="387" cy="0"/>
              </a:xfrm>
              <a:prstGeom prst="line">
                <a:avLst/>
              </a:prstGeom>
              <a:noFill/>
              <a:ln w="12700">
                <a:solidFill>
                  <a:schemeClr val="tx1"/>
                </a:solidFill>
                <a:round/>
                <a:headEnd/>
                <a:tailEnd type="triangle" w="med" len="med"/>
              </a:ln>
            </p:spPr>
            <p:txBody>
              <a:bodyPr wrap="none" anchor="ctr"/>
              <a:lstStyle/>
              <a:p>
                <a:endParaRPr lang="en-US"/>
              </a:p>
            </p:txBody>
          </p:sp>
          <p:sp>
            <p:nvSpPr>
              <p:cNvPr id="6203" name="Text Box 20"/>
              <p:cNvSpPr txBox="1">
                <a:spLocks noChangeArrowheads="1"/>
              </p:cNvSpPr>
              <p:nvPr/>
            </p:nvSpPr>
            <p:spPr bwMode="auto">
              <a:xfrm>
                <a:off x="4216" y="2508"/>
                <a:ext cx="300"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cs typeface="Arial" charset="0"/>
                  </a:rPr>
                  <a:t>rdy</a:t>
                </a:r>
              </a:p>
            </p:txBody>
          </p:sp>
          <p:sp>
            <p:nvSpPr>
              <p:cNvPr id="6204" name="Line 21"/>
              <p:cNvSpPr>
                <a:spLocks noChangeShapeType="1"/>
              </p:cNvSpPr>
              <p:nvPr/>
            </p:nvSpPr>
            <p:spPr bwMode="auto">
              <a:xfrm rot="10800000" flipH="1">
                <a:off x="4174" y="2394"/>
                <a:ext cx="387" cy="0"/>
              </a:xfrm>
              <a:prstGeom prst="line">
                <a:avLst/>
              </a:prstGeom>
              <a:noFill/>
              <a:ln w="12700">
                <a:solidFill>
                  <a:schemeClr val="tx1"/>
                </a:solidFill>
                <a:round/>
                <a:headEnd/>
                <a:tailEnd type="triangle" w="med" len="med"/>
              </a:ln>
            </p:spPr>
            <p:txBody>
              <a:bodyPr wrap="none" anchor="ctr"/>
              <a:lstStyle/>
              <a:p>
                <a:endParaRPr lang="en-US"/>
              </a:p>
            </p:txBody>
          </p:sp>
          <p:sp>
            <p:nvSpPr>
              <p:cNvPr id="6205" name="Text Box 22"/>
              <p:cNvSpPr txBox="1">
                <a:spLocks noChangeArrowheads="1"/>
              </p:cNvSpPr>
              <p:nvPr/>
            </p:nvSpPr>
            <p:spPr bwMode="auto">
              <a:xfrm>
                <a:off x="4174" y="2345"/>
                <a:ext cx="391"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cs typeface="Arial" charset="0"/>
                  </a:rPr>
                  <a:t>enab</a:t>
                </a:r>
              </a:p>
            </p:txBody>
          </p:sp>
          <p:sp>
            <p:nvSpPr>
              <p:cNvPr id="6206" name="Line 23"/>
              <p:cNvSpPr>
                <a:spLocks noChangeShapeType="1"/>
              </p:cNvSpPr>
              <p:nvPr/>
            </p:nvSpPr>
            <p:spPr bwMode="auto">
              <a:xfrm flipH="1">
                <a:off x="4173" y="2906"/>
                <a:ext cx="387" cy="0"/>
              </a:xfrm>
              <a:prstGeom prst="line">
                <a:avLst/>
              </a:prstGeom>
              <a:noFill/>
              <a:ln w="12700">
                <a:solidFill>
                  <a:schemeClr val="tx1"/>
                </a:solidFill>
                <a:round/>
                <a:headEnd/>
                <a:tailEnd type="triangle" w="med" len="med"/>
              </a:ln>
            </p:spPr>
            <p:txBody>
              <a:bodyPr wrap="none" anchor="ctr"/>
              <a:lstStyle/>
              <a:p>
                <a:endParaRPr lang="en-US"/>
              </a:p>
            </p:txBody>
          </p:sp>
          <p:sp>
            <p:nvSpPr>
              <p:cNvPr id="6207" name="Text Box 24"/>
              <p:cNvSpPr txBox="1">
                <a:spLocks noChangeArrowheads="1"/>
              </p:cNvSpPr>
              <p:nvPr/>
            </p:nvSpPr>
            <p:spPr bwMode="auto">
              <a:xfrm>
                <a:off x="4218" y="2850"/>
                <a:ext cx="300"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cs typeface="Arial" charset="0"/>
                  </a:rPr>
                  <a:t>rdy</a:t>
                </a:r>
              </a:p>
            </p:txBody>
          </p:sp>
          <p:sp>
            <p:nvSpPr>
              <p:cNvPr id="6208" name="Line 25"/>
              <p:cNvSpPr>
                <a:spLocks noChangeShapeType="1"/>
              </p:cNvSpPr>
              <p:nvPr/>
            </p:nvSpPr>
            <p:spPr bwMode="auto">
              <a:xfrm rot="10800000" flipH="1">
                <a:off x="4177" y="2737"/>
                <a:ext cx="386" cy="0"/>
              </a:xfrm>
              <a:prstGeom prst="line">
                <a:avLst/>
              </a:prstGeom>
              <a:noFill/>
              <a:ln w="12700">
                <a:solidFill>
                  <a:schemeClr val="tx1"/>
                </a:solidFill>
                <a:round/>
                <a:headEnd/>
                <a:tailEnd type="triangle" w="med" len="med"/>
              </a:ln>
            </p:spPr>
            <p:txBody>
              <a:bodyPr wrap="none" anchor="ctr"/>
              <a:lstStyle/>
              <a:p>
                <a:endParaRPr lang="en-US"/>
              </a:p>
            </p:txBody>
          </p:sp>
          <p:sp>
            <p:nvSpPr>
              <p:cNvPr id="6209" name="Text Box 26"/>
              <p:cNvSpPr txBox="1">
                <a:spLocks noChangeArrowheads="1"/>
              </p:cNvSpPr>
              <p:nvPr/>
            </p:nvSpPr>
            <p:spPr bwMode="auto">
              <a:xfrm>
                <a:off x="4177" y="2687"/>
                <a:ext cx="391"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cs typeface="Arial" charset="0"/>
                  </a:rPr>
                  <a:t>enab</a:t>
                </a:r>
              </a:p>
            </p:txBody>
          </p:sp>
          <p:sp>
            <p:nvSpPr>
              <p:cNvPr id="6210" name="Line 27"/>
              <p:cNvSpPr>
                <a:spLocks noChangeShapeType="1"/>
              </p:cNvSpPr>
              <p:nvPr/>
            </p:nvSpPr>
            <p:spPr bwMode="auto">
              <a:xfrm flipH="1">
                <a:off x="4176" y="3226"/>
                <a:ext cx="386" cy="0"/>
              </a:xfrm>
              <a:prstGeom prst="line">
                <a:avLst/>
              </a:prstGeom>
              <a:noFill/>
              <a:ln w="12700">
                <a:solidFill>
                  <a:schemeClr val="tx1"/>
                </a:solidFill>
                <a:round/>
                <a:headEnd/>
                <a:tailEnd type="triangle" w="med" len="med"/>
              </a:ln>
            </p:spPr>
            <p:txBody>
              <a:bodyPr wrap="none" anchor="ctr"/>
              <a:lstStyle/>
              <a:p>
                <a:endParaRPr lang="en-US"/>
              </a:p>
            </p:txBody>
          </p:sp>
          <p:sp>
            <p:nvSpPr>
              <p:cNvPr id="6211" name="Text Box 28"/>
              <p:cNvSpPr txBox="1">
                <a:spLocks noChangeArrowheads="1"/>
              </p:cNvSpPr>
              <p:nvPr/>
            </p:nvSpPr>
            <p:spPr bwMode="auto">
              <a:xfrm>
                <a:off x="4221" y="3170"/>
                <a:ext cx="300"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cs typeface="Arial" charset="0"/>
                  </a:rPr>
                  <a:t>rdy</a:t>
                </a:r>
              </a:p>
            </p:txBody>
          </p:sp>
        </p:grpSp>
        <p:sp>
          <p:nvSpPr>
            <p:cNvPr id="6197" name="Text Box 29"/>
            <p:cNvSpPr txBox="1">
              <a:spLocks noChangeArrowheads="1"/>
            </p:cNvSpPr>
            <p:nvPr/>
          </p:nvSpPr>
          <p:spPr bwMode="auto">
            <a:xfrm rot="-5400000">
              <a:off x="4259" y="2317"/>
              <a:ext cx="324"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cs typeface="Arial" charset="0"/>
                </a:rPr>
                <a:t>enq</a:t>
              </a:r>
            </a:p>
          </p:txBody>
        </p:sp>
        <p:sp>
          <p:nvSpPr>
            <p:cNvPr id="6198" name="Text Box 30"/>
            <p:cNvSpPr txBox="1">
              <a:spLocks noChangeArrowheads="1"/>
            </p:cNvSpPr>
            <p:nvPr/>
          </p:nvSpPr>
          <p:spPr bwMode="auto">
            <a:xfrm rot="-5400000">
              <a:off x="4259" y="2725"/>
              <a:ext cx="323"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cs typeface="Arial" charset="0"/>
                </a:rPr>
                <a:t>deq</a:t>
              </a:r>
            </a:p>
          </p:txBody>
        </p:sp>
        <p:sp>
          <p:nvSpPr>
            <p:cNvPr id="6199" name="Text Box 31"/>
            <p:cNvSpPr txBox="1">
              <a:spLocks noChangeArrowheads="1"/>
            </p:cNvSpPr>
            <p:nvPr/>
          </p:nvSpPr>
          <p:spPr bwMode="auto">
            <a:xfrm rot="-5400000">
              <a:off x="4253" y="3061"/>
              <a:ext cx="336"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cs typeface="Arial" charset="0"/>
                </a:rPr>
                <a:t>first</a:t>
              </a:r>
            </a:p>
          </p:txBody>
        </p:sp>
        <p:sp>
          <p:nvSpPr>
            <p:cNvPr id="6200" name="Text Box 32"/>
            <p:cNvSpPr txBox="1">
              <a:spLocks noChangeArrowheads="1"/>
            </p:cNvSpPr>
            <p:nvPr/>
          </p:nvSpPr>
          <p:spPr bwMode="auto">
            <a:xfrm>
              <a:off x="4472" y="2719"/>
              <a:ext cx="379" cy="19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400">
                  <a:cs typeface="Arial" charset="0"/>
                </a:rPr>
                <a:t>FIFO</a:t>
              </a:r>
            </a:p>
          </p:txBody>
        </p:sp>
        <p:sp>
          <p:nvSpPr>
            <p:cNvPr id="6201" name="Text Box 41"/>
            <p:cNvSpPr txBox="1">
              <a:spLocks noChangeArrowheads="1"/>
            </p:cNvSpPr>
            <p:nvPr/>
          </p:nvSpPr>
          <p:spPr bwMode="auto">
            <a:xfrm>
              <a:off x="4230" y="1970"/>
              <a:ext cx="664" cy="231"/>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a:cs typeface="Arial" charset="0"/>
                </a:rPr>
                <a:t>theFifo</a:t>
              </a:r>
            </a:p>
          </p:txBody>
        </p:sp>
      </p:grpSp>
      <p:grpSp>
        <p:nvGrpSpPr>
          <p:cNvPr id="6" name="Group 42"/>
          <p:cNvGrpSpPr>
            <a:grpSpLocks/>
          </p:cNvGrpSpPr>
          <p:nvPr/>
        </p:nvGrpSpPr>
        <p:grpSpPr bwMode="auto">
          <a:xfrm>
            <a:off x="2505075" y="2286000"/>
            <a:ext cx="4424363" cy="2819400"/>
            <a:chOff x="1776" y="1440"/>
            <a:chExt cx="2787" cy="1776"/>
          </a:xfrm>
        </p:grpSpPr>
        <p:sp>
          <p:nvSpPr>
            <p:cNvPr id="6180" name="Rectangle 43"/>
            <p:cNvSpPr>
              <a:spLocks noChangeArrowheads="1"/>
            </p:cNvSpPr>
            <p:nvPr/>
          </p:nvSpPr>
          <p:spPr bwMode="auto">
            <a:xfrm>
              <a:off x="3072" y="1440"/>
              <a:ext cx="720" cy="376"/>
            </a:xfrm>
            <a:prstGeom prst="rect">
              <a:avLst/>
            </a:prstGeom>
            <a:solidFill>
              <a:schemeClr val="bg1"/>
            </a:solidFill>
            <a:ln w="9525" algn="ctr">
              <a:solidFill>
                <a:schemeClr val="tx1"/>
              </a:solidFill>
              <a:miter lim="800000"/>
              <a:headEnd/>
              <a:tailEnd/>
            </a:ln>
          </p:spPr>
          <p:txBody>
            <a:bodyPr>
              <a:spAutoFit/>
            </a:bodyPr>
            <a:lstStyle/>
            <a:p>
              <a:pPr algn="ctr">
                <a:buClrTx/>
                <a:buSzTx/>
                <a:buFont typeface="Wingdings" pitchFamily="-96" charset="2"/>
                <a:buNone/>
              </a:pPr>
              <a:r>
                <a:rPr lang="en-US" sz="1200">
                  <a:cs typeface="Arial" charset="0"/>
                </a:rPr>
                <a:t>Enqueue arbitration control</a:t>
              </a:r>
              <a:endParaRPr lang="en-US" sz="1200" b="1">
                <a:cs typeface="Arial" charset="0"/>
              </a:endParaRPr>
            </a:p>
          </p:txBody>
        </p:sp>
        <p:sp>
          <p:nvSpPr>
            <p:cNvPr id="6181" name="Freeform 44"/>
            <p:cNvSpPr>
              <a:spLocks/>
            </p:cNvSpPr>
            <p:nvPr/>
          </p:nvSpPr>
          <p:spPr bwMode="auto">
            <a:xfrm>
              <a:off x="3696" y="1824"/>
              <a:ext cx="867" cy="758"/>
            </a:xfrm>
            <a:custGeom>
              <a:avLst/>
              <a:gdLst>
                <a:gd name="T0" fmla="*/ 867 w 867"/>
                <a:gd name="T1" fmla="*/ 735 h 758"/>
                <a:gd name="T2" fmla="*/ 684 w 867"/>
                <a:gd name="T3" fmla="*/ 730 h 758"/>
                <a:gd name="T4" fmla="*/ 354 w 867"/>
                <a:gd name="T5" fmla="*/ 636 h 758"/>
                <a:gd name="T6" fmla="*/ 0 w 867"/>
                <a:gd name="T7" fmla="*/ 0 h 758"/>
                <a:gd name="T8" fmla="*/ 0 60000 65536"/>
                <a:gd name="T9" fmla="*/ 0 60000 65536"/>
                <a:gd name="T10" fmla="*/ 0 60000 65536"/>
                <a:gd name="T11" fmla="*/ 0 60000 65536"/>
                <a:gd name="T12" fmla="*/ 0 w 867"/>
                <a:gd name="T13" fmla="*/ 0 h 758"/>
                <a:gd name="T14" fmla="*/ 867 w 867"/>
                <a:gd name="T15" fmla="*/ 758 h 758"/>
              </a:gdLst>
              <a:ahLst/>
              <a:cxnLst>
                <a:cxn ang="T8">
                  <a:pos x="T0" y="T1"/>
                </a:cxn>
                <a:cxn ang="T9">
                  <a:pos x="T2" y="T3"/>
                </a:cxn>
                <a:cxn ang="T10">
                  <a:pos x="T4" y="T5"/>
                </a:cxn>
                <a:cxn ang="T11">
                  <a:pos x="T6" y="T7"/>
                </a:cxn>
              </a:cxnLst>
              <a:rect l="T12" t="T13" r="T14" b="T15"/>
              <a:pathLst>
                <a:path w="867" h="758">
                  <a:moveTo>
                    <a:pt x="867" y="735"/>
                  </a:moveTo>
                  <a:cubicBezTo>
                    <a:pt x="837" y="734"/>
                    <a:pt x="769" y="746"/>
                    <a:pt x="684" y="730"/>
                  </a:cubicBezTo>
                  <a:cubicBezTo>
                    <a:pt x="599" y="714"/>
                    <a:pt x="468" y="758"/>
                    <a:pt x="354" y="636"/>
                  </a:cubicBezTo>
                  <a:cubicBezTo>
                    <a:pt x="240" y="514"/>
                    <a:pt x="74" y="132"/>
                    <a:pt x="0" y="0"/>
                  </a:cubicBezTo>
                </a:path>
              </a:pathLst>
            </a:custGeom>
            <a:noFill/>
            <a:ln w="28575" cap="flat" cmpd="sng">
              <a:solidFill>
                <a:srgbClr val="339966"/>
              </a:solidFill>
              <a:prstDash val="solid"/>
              <a:round/>
              <a:headEnd type="none" w="med" len="med"/>
              <a:tailEnd type="triangle" w="med" len="med"/>
            </a:ln>
          </p:spPr>
          <p:txBody>
            <a:bodyPr wrap="none" anchor="ctr"/>
            <a:lstStyle/>
            <a:p>
              <a:endParaRPr lang="en-US"/>
            </a:p>
          </p:txBody>
        </p:sp>
        <p:sp>
          <p:nvSpPr>
            <p:cNvPr id="6182" name="Line 45"/>
            <p:cNvSpPr>
              <a:spLocks noChangeShapeType="1"/>
            </p:cNvSpPr>
            <p:nvPr/>
          </p:nvSpPr>
          <p:spPr bwMode="auto">
            <a:xfrm flipH="1">
              <a:off x="1776" y="1488"/>
              <a:ext cx="1296" cy="48"/>
            </a:xfrm>
            <a:prstGeom prst="line">
              <a:avLst/>
            </a:prstGeom>
            <a:noFill/>
            <a:ln w="28575">
              <a:solidFill>
                <a:srgbClr val="339966"/>
              </a:solidFill>
              <a:round/>
              <a:headEnd type="triangle" w="med" len="med"/>
              <a:tailEnd type="triangle" w="med" len="med"/>
            </a:ln>
          </p:spPr>
          <p:txBody>
            <a:bodyPr wrap="none" anchor="ctr"/>
            <a:lstStyle/>
            <a:p>
              <a:endParaRPr lang="en-US"/>
            </a:p>
          </p:txBody>
        </p:sp>
        <p:sp>
          <p:nvSpPr>
            <p:cNvPr id="6183" name="Line 46"/>
            <p:cNvSpPr>
              <a:spLocks noChangeShapeType="1"/>
            </p:cNvSpPr>
            <p:nvPr/>
          </p:nvSpPr>
          <p:spPr bwMode="auto">
            <a:xfrm flipH="1">
              <a:off x="1824" y="1632"/>
              <a:ext cx="1248" cy="1584"/>
            </a:xfrm>
            <a:prstGeom prst="line">
              <a:avLst/>
            </a:prstGeom>
            <a:noFill/>
            <a:ln w="28575">
              <a:solidFill>
                <a:srgbClr val="339966"/>
              </a:solidFill>
              <a:round/>
              <a:headEnd type="triangle" w="med" len="med"/>
              <a:tailEnd type="triangle" w="med" len="med"/>
            </a:ln>
          </p:spPr>
          <p:txBody>
            <a:bodyPr wrap="none" anchor="ctr"/>
            <a:lstStyle/>
            <a:p>
              <a:endParaRPr lang="en-US"/>
            </a:p>
          </p:txBody>
        </p:sp>
        <p:sp>
          <p:nvSpPr>
            <p:cNvPr id="6184" name="Freeform 47"/>
            <p:cNvSpPr>
              <a:spLocks/>
            </p:cNvSpPr>
            <p:nvPr/>
          </p:nvSpPr>
          <p:spPr bwMode="auto">
            <a:xfrm>
              <a:off x="3792" y="1776"/>
              <a:ext cx="758" cy="667"/>
            </a:xfrm>
            <a:custGeom>
              <a:avLst/>
              <a:gdLst>
                <a:gd name="T0" fmla="*/ 758 w 758"/>
                <a:gd name="T1" fmla="*/ 622 h 667"/>
                <a:gd name="T2" fmla="*/ 575 w 758"/>
                <a:gd name="T3" fmla="*/ 617 h 667"/>
                <a:gd name="T4" fmla="*/ 361 w 758"/>
                <a:gd name="T5" fmla="*/ 564 h 667"/>
                <a:gd name="T6" fmla="*/ 0 w 758"/>
                <a:gd name="T7" fmla="*/ 0 h 667"/>
                <a:gd name="T8" fmla="*/ 0 60000 65536"/>
                <a:gd name="T9" fmla="*/ 0 60000 65536"/>
                <a:gd name="T10" fmla="*/ 0 60000 65536"/>
                <a:gd name="T11" fmla="*/ 0 60000 65536"/>
                <a:gd name="T12" fmla="*/ 0 w 758"/>
                <a:gd name="T13" fmla="*/ 0 h 667"/>
                <a:gd name="T14" fmla="*/ 758 w 758"/>
                <a:gd name="T15" fmla="*/ 667 h 667"/>
              </a:gdLst>
              <a:ahLst/>
              <a:cxnLst>
                <a:cxn ang="T8">
                  <a:pos x="T0" y="T1"/>
                </a:cxn>
                <a:cxn ang="T9">
                  <a:pos x="T2" y="T3"/>
                </a:cxn>
                <a:cxn ang="T10">
                  <a:pos x="T4" y="T5"/>
                </a:cxn>
                <a:cxn ang="T11">
                  <a:pos x="T6" y="T7"/>
                </a:cxn>
              </a:cxnLst>
              <a:rect l="T12" t="T13" r="T14" b="T15"/>
              <a:pathLst>
                <a:path w="758" h="667">
                  <a:moveTo>
                    <a:pt x="758" y="622"/>
                  </a:moveTo>
                  <a:cubicBezTo>
                    <a:pt x="726" y="621"/>
                    <a:pt x="641" y="627"/>
                    <a:pt x="575" y="617"/>
                  </a:cubicBezTo>
                  <a:cubicBezTo>
                    <a:pt x="509" y="607"/>
                    <a:pt x="457" y="667"/>
                    <a:pt x="361" y="564"/>
                  </a:cubicBezTo>
                  <a:cubicBezTo>
                    <a:pt x="265" y="461"/>
                    <a:pt x="75" y="117"/>
                    <a:pt x="0" y="0"/>
                  </a:cubicBezTo>
                </a:path>
              </a:pathLst>
            </a:custGeom>
            <a:noFill/>
            <a:ln w="28575" cap="flat" cmpd="sng">
              <a:solidFill>
                <a:srgbClr val="339966"/>
              </a:solidFill>
              <a:prstDash val="solid"/>
              <a:round/>
              <a:headEnd type="triangle" w="med" len="med"/>
              <a:tailEnd type="none" w="med" len="med"/>
            </a:ln>
          </p:spPr>
          <p:txBody>
            <a:bodyPr wrap="none" anchor="ctr"/>
            <a:lstStyle/>
            <a:p>
              <a:endParaRPr lang="en-US"/>
            </a:p>
          </p:txBody>
        </p:sp>
        <p:sp>
          <p:nvSpPr>
            <p:cNvPr id="6185" name="Line 48"/>
            <p:cNvSpPr>
              <a:spLocks noChangeShapeType="1"/>
            </p:cNvSpPr>
            <p:nvPr/>
          </p:nvSpPr>
          <p:spPr bwMode="auto">
            <a:xfrm>
              <a:off x="3648" y="1824"/>
              <a:ext cx="0" cy="144"/>
            </a:xfrm>
            <a:prstGeom prst="line">
              <a:avLst/>
            </a:prstGeom>
            <a:noFill/>
            <a:ln w="28575">
              <a:solidFill>
                <a:srgbClr val="339966"/>
              </a:solidFill>
              <a:round/>
              <a:headEnd/>
              <a:tailEnd type="triangle" w="med" len="med"/>
            </a:ln>
          </p:spPr>
          <p:txBody>
            <a:bodyPr wrap="none" anchor="ctr"/>
            <a:lstStyle/>
            <a:p>
              <a:endParaRPr lang="en-US"/>
            </a:p>
          </p:txBody>
        </p:sp>
      </p:grpSp>
      <p:grpSp>
        <p:nvGrpSpPr>
          <p:cNvPr id="7" name="Group 49"/>
          <p:cNvGrpSpPr>
            <a:grpSpLocks/>
          </p:cNvGrpSpPr>
          <p:nvPr/>
        </p:nvGrpSpPr>
        <p:grpSpPr bwMode="auto">
          <a:xfrm>
            <a:off x="3368675" y="2514600"/>
            <a:ext cx="3575050" cy="2590800"/>
            <a:chOff x="2304" y="1584"/>
            <a:chExt cx="2252" cy="1632"/>
          </a:xfrm>
        </p:grpSpPr>
        <p:grpSp>
          <p:nvGrpSpPr>
            <p:cNvPr id="6175" name="Group 50"/>
            <p:cNvGrpSpPr>
              <a:grpSpLocks/>
            </p:cNvGrpSpPr>
            <p:nvPr/>
          </p:nvGrpSpPr>
          <p:grpSpPr bwMode="auto">
            <a:xfrm>
              <a:off x="3552" y="1896"/>
              <a:ext cx="1004" cy="720"/>
              <a:chOff x="3552" y="1896"/>
              <a:chExt cx="1004" cy="720"/>
            </a:xfrm>
          </p:grpSpPr>
          <p:sp>
            <p:nvSpPr>
              <p:cNvPr id="6178" name="AutoShape 51"/>
              <p:cNvSpPr>
                <a:spLocks noChangeArrowheads="1"/>
              </p:cNvSpPr>
              <p:nvPr/>
            </p:nvSpPr>
            <p:spPr bwMode="auto">
              <a:xfrm rot="-5400000">
                <a:off x="3308" y="2140"/>
                <a:ext cx="720" cy="23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469 h 21600"/>
                  <a:gd name="T14" fmla="*/ 17100 w 21600"/>
                  <a:gd name="T15" fmla="*/ 17131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lgn="ctr">
                <a:solidFill>
                  <a:srgbClr val="000000"/>
                </a:solidFill>
                <a:miter lim="800000"/>
                <a:headEnd/>
                <a:tailEnd/>
              </a:ln>
            </p:spPr>
            <p:txBody>
              <a:bodyPr wrap="none" anchor="ctr"/>
              <a:lstStyle/>
              <a:p>
                <a:endParaRPr lang="en-US"/>
              </a:p>
            </p:txBody>
          </p:sp>
          <p:cxnSp>
            <p:nvCxnSpPr>
              <p:cNvPr id="6179" name="AutoShape 52"/>
              <p:cNvCxnSpPr>
                <a:cxnSpLocks noChangeShapeType="1"/>
                <a:endCxn id="6188" idx="1"/>
              </p:cNvCxnSpPr>
              <p:nvPr/>
            </p:nvCxnSpPr>
            <p:spPr bwMode="auto">
              <a:xfrm>
                <a:off x="3784" y="2256"/>
                <a:ext cx="772" cy="5"/>
              </a:xfrm>
              <a:prstGeom prst="straightConnector1">
                <a:avLst/>
              </a:prstGeom>
              <a:noFill/>
              <a:ln w="28575">
                <a:solidFill>
                  <a:srgbClr val="FF0000"/>
                </a:solidFill>
                <a:round/>
                <a:headEnd/>
                <a:tailEnd type="triangle" w="med" len="med"/>
              </a:ln>
            </p:spPr>
          </p:cxnSp>
        </p:grpSp>
        <p:sp>
          <p:nvSpPr>
            <p:cNvPr id="6176" name="Freeform 53"/>
            <p:cNvSpPr>
              <a:spLocks/>
            </p:cNvSpPr>
            <p:nvPr/>
          </p:nvSpPr>
          <p:spPr bwMode="auto">
            <a:xfrm>
              <a:off x="2400" y="1584"/>
              <a:ext cx="1152" cy="448"/>
            </a:xfrm>
            <a:custGeom>
              <a:avLst/>
              <a:gdLst>
                <a:gd name="T0" fmla="*/ 0 w 1152"/>
                <a:gd name="T1" fmla="*/ 0 h 448"/>
                <a:gd name="T2" fmla="*/ 144 w 1152"/>
                <a:gd name="T3" fmla="*/ 240 h 448"/>
                <a:gd name="T4" fmla="*/ 528 w 1152"/>
                <a:gd name="T5" fmla="*/ 336 h 448"/>
                <a:gd name="T6" fmla="*/ 768 w 1152"/>
                <a:gd name="T7" fmla="*/ 432 h 448"/>
                <a:gd name="T8" fmla="*/ 1152 w 1152"/>
                <a:gd name="T9" fmla="*/ 432 h 448"/>
                <a:gd name="T10" fmla="*/ 0 60000 65536"/>
                <a:gd name="T11" fmla="*/ 0 60000 65536"/>
                <a:gd name="T12" fmla="*/ 0 60000 65536"/>
                <a:gd name="T13" fmla="*/ 0 60000 65536"/>
                <a:gd name="T14" fmla="*/ 0 60000 65536"/>
                <a:gd name="T15" fmla="*/ 0 w 1152"/>
                <a:gd name="T16" fmla="*/ 0 h 448"/>
                <a:gd name="T17" fmla="*/ 1152 w 1152"/>
                <a:gd name="T18" fmla="*/ 448 h 448"/>
              </a:gdLst>
              <a:ahLst/>
              <a:cxnLst>
                <a:cxn ang="T10">
                  <a:pos x="T0" y="T1"/>
                </a:cxn>
                <a:cxn ang="T11">
                  <a:pos x="T2" y="T3"/>
                </a:cxn>
                <a:cxn ang="T12">
                  <a:pos x="T4" y="T5"/>
                </a:cxn>
                <a:cxn ang="T13">
                  <a:pos x="T6" y="T7"/>
                </a:cxn>
                <a:cxn ang="T14">
                  <a:pos x="T8" y="T9"/>
                </a:cxn>
              </a:cxnLst>
              <a:rect l="T15" t="T16" r="T17" b="T18"/>
              <a:pathLst>
                <a:path w="1152" h="448">
                  <a:moveTo>
                    <a:pt x="0" y="0"/>
                  </a:moveTo>
                  <a:cubicBezTo>
                    <a:pt x="28" y="92"/>
                    <a:pt x="56" y="184"/>
                    <a:pt x="144" y="240"/>
                  </a:cubicBezTo>
                  <a:cubicBezTo>
                    <a:pt x="232" y="296"/>
                    <a:pt x="424" y="304"/>
                    <a:pt x="528" y="336"/>
                  </a:cubicBezTo>
                  <a:cubicBezTo>
                    <a:pt x="632" y="368"/>
                    <a:pt x="664" y="416"/>
                    <a:pt x="768" y="432"/>
                  </a:cubicBezTo>
                  <a:cubicBezTo>
                    <a:pt x="872" y="448"/>
                    <a:pt x="1012" y="440"/>
                    <a:pt x="1152" y="432"/>
                  </a:cubicBezTo>
                </a:path>
              </a:pathLst>
            </a:custGeom>
            <a:noFill/>
            <a:ln w="28575" cap="flat" cmpd="sng">
              <a:solidFill>
                <a:srgbClr val="FF0000"/>
              </a:solidFill>
              <a:prstDash val="solid"/>
              <a:round/>
              <a:headEnd type="none" w="med" len="med"/>
              <a:tailEnd type="triangle" w="med" len="med"/>
            </a:ln>
          </p:spPr>
          <p:txBody>
            <a:bodyPr wrap="none" anchor="ctr"/>
            <a:lstStyle/>
            <a:p>
              <a:endParaRPr lang="en-US"/>
            </a:p>
          </p:txBody>
        </p:sp>
        <p:sp>
          <p:nvSpPr>
            <p:cNvPr id="6177" name="Freeform 54"/>
            <p:cNvSpPr>
              <a:spLocks/>
            </p:cNvSpPr>
            <p:nvPr/>
          </p:nvSpPr>
          <p:spPr bwMode="auto">
            <a:xfrm>
              <a:off x="2304" y="2392"/>
              <a:ext cx="1248" cy="824"/>
            </a:xfrm>
            <a:custGeom>
              <a:avLst/>
              <a:gdLst>
                <a:gd name="T0" fmla="*/ 0 w 1248"/>
                <a:gd name="T1" fmla="*/ 824 h 824"/>
                <a:gd name="T2" fmla="*/ 192 w 1248"/>
                <a:gd name="T3" fmla="*/ 440 h 824"/>
                <a:gd name="T4" fmla="*/ 576 w 1248"/>
                <a:gd name="T5" fmla="*/ 344 h 824"/>
                <a:gd name="T6" fmla="*/ 960 w 1248"/>
                <a:gd name="T7" fmla="*/ 56 h 824"/>
                <a:gd name="T8" fmla="*/ 1248 w 1248"/>
                <a:gd name="T9" fmla="*/ 8 h 824"/>
                <a:gd name="T10" fmla="*/ 0 60000 65536"/>
                <a:gd name="T11" fmla="*/ 0 60000 65536"/>
                <a:gd name="T12" fmla="*/ 0 60000 65536"/>
                <a:gd name="T13" fmla="*/ 0 60000 65536"/>
                <a:gd name="T14" fmla="*/ 0 60000 65536"/>
                <a:gd name="T15" fmla="*/ 0 w 1248"/>
                <a:gd name="T16" fmla="*/ 0 h 824"/>
                <a:gd name="T17" fmla="*/ 1248 w 1248"/>
                <a:gd name="T18" fmla="*/ 824 h 824"/>
              </a:gdLst>
              <a:ahLst/>
              <a:cxnLst>
                <a:cxn ang="T10">
                  <a:pos x="T0" y="T1"/>
                </a:cxn>
                <a:cxn ang="T11">
                  <a:pos x="T2" y="T3"/>
                </a:cxn>
                <a:cxn ang="T12">
                  <a:pos x="T4" y="T5"/>
                </a:cxn>
                <a:cxn ang="T13">
                  <a:pos x="T6" y="T7"/>
                </a:cxn>
                <a:cxn ang="T14">
                  <a:pos x="T8" y="T9"/>
                </a:cxn>
              </a:cxnLst>
              <a:rect l="T15" t="T16" r="T17" b="T18"/>
              <a:pathLst>
                <a:path w="1248" h="824">
                  <a:moveTo>
                    <a:pt x="0" y="824"/>
                  </a:moveTo>
                  <a:cubicBezTo>
                    <a:pt x="48" y="672"/>
                    <a:pt x="96" y="520"/>
                    <a:pt x="192" y="440"/>
                  </a:cubicBezTo>
                  <a:cubicBezTo>
                    <a:pt x="288" y="360"/>
                    <a:pt x="448" y="408"/>
                    <a:pt x="576" y="344"/>
                  </a:cubicBezTo>
                  <a:cubicBezTo>
                    <a:pt x="704" y="280"/>
                    <a:pt x="848" y="112"/>
                    <a:pt x="960" y="56"/>
                  </a:cubicBezTo>
                  <a:cubicBezTo>
                    <a:pt x="1072" y="0"/>
                    <a:pt x="1160" y="4"/>
                    <a:pt x="1248" y="8"/>
                  </a:cubicBezTo>
                </a:path>
              </a:pathLst>
            </a:custGeom>
            <a:noFill/>
            <a:ln w="28575" cap="flat" cmpd="sng">
              <a:solidFill>
                <a:srgbClr val="FF0000"/>
              </a:solidFill>
              <a:prstDash val="solid"/>
              <a:round/>
              <a:headEnd type="none" w="med" len="med"/>
              <a:tailEnd type="triangle" w="med" len="med"/>
            </a:ln>
          </p:spPr>
          <p:txBody>
            <a:bodyPr wrap="none" anchor="ctr"/>
            <a:lstStyle/>
            <a:p>
              <a:endParaRPr lang="en-US"/>
            </a:p>
          </p:txBody>
        </p:sp>
      </p:grpSp>
      <p:grpSp>
        <p:nvGrpSpPr>
          <p:cNvPr id="9" name="Group 55"/>
          <p:cNvGrpSpPr>
            <a:grpSpLocks/>
          </p:cNvGrpSpPr>
          <p:nvPr/>
        </p:nvGrpSpPr>
        <p:grpSpPr bwMode="auto">
          <a:xfrm>
            <a:off x="3000375" y="3505200"/>
            <a:ext cx="3949700" cy="2647950"/>
            <a:chOff x="2072" y="2208"/>
            <a:chExt cx="2488" cy="1668"/>
          </a:xfrm>
        </p:grpSpPr>
        <p:sp>
          <p:nvSpPr>
            <p:cNvPr id="6172" name="Line 56"/>
            <p:cNvSpPr>
              <a:spLocks noChangeShapeType="1"/>
            </p:cNvSpPr>
            <p:nvPr/>
          </p:nvSpPr>
          <p:spPr bwMode="auto">
            <a:xfrm flipH="1">
              <a:off x="3696" y="3116"/>
              <a:ext cx="864" cy="0"/>
            </a:xfrm>
            <a:prstGeom prst="line">
              <a:avLst/>
            </a:prstGeom>
            <a:noFill/>
            <a:ln w="28575">
              <a:solidFill>
                <a:srgbClr val="FF0000"/>
              </a:solidFill>
              <a:round/>
              <a:headEnd/>
              <a:tailEnd/>
            </a:ln>
          </p:spPr>
          <p:txBody>
            <a:bodyPr wrap="none" anchor="ctr"/>
            <a:lstStyle/>
            <a:p>
              <a:endParaRPr lang="en-US"/>
            </a:p>
          </p:txBody>
        </p:sp>
        <p:sp>
          <p:nvSpPr>
            <p:cNvPr id="6173" name="Freeform 57"/>
            <p:cNvSpPr>
              <a:spLocks/>
            </p:cNvSpPr>
            <p:nvPr/>
          </p:nvSpPr>
          <p:spPr bwMode="auto">
            <a:xfrm>
              <a:off x="2256" y="2208"/>
              <a:ext cx="1446" cy="911"/>
            </a:xfrm>
            <a:custGeom>
              <a:avLst/>
              <a:gdLst>
                <a:gd name="T0" fmla="*/ 1446 w 1446"/>
                <a:gd name="T1" fmla="*/ 909 h 911"/>
                <a:gd name="T2" fmla="*/ 1152 w 1446"/>
                <a:gd name="T3" fmla="*/ 864 h 911"/>
                <a:gd name="T4" fmla="*/ 672 w 1446"/>
                <a:gd name="T5" fmla="*/ 624 h 911"/>
                <a:gd name="T6" fmla="*/ 0 w 1446"/>
                <a:gd name="T7" fmla="*/ 0 h 911"/>
                <a:gd name="T8" fmla="*/ 0 60000 65536"/>
                <a:gd name="T9" fmla="*/ 0 60000 65536"/>
                <a:gd name="T10" fmla="*/ 0 60000 65536"/>
                <a:gd name="T11" fmla="*/ 0 60000 65536"/>
                <a:gd name="T12" fmla="*/ 0 w 1446"/>
                <a:gd name="T13" fmla="*/ 0 h 911"/>
                <a:gd name="T14" fmla="*/ 1446 w 1446"/>
                <a:gd name="T15" fmla="*/ 911 h 911"/>
              </a:gdLst>
              <a:ahLst/>
              <a:cxnLst>
                <a:cxn ang="T8">
                  <a:pos x="T0" y="T1"/>
                </a:cxn>
                <a:cxn ang="T9">
                  <a:pos x="T2" y="T3"/>
                </a:cxn>
                <a:cxn ang="T10">
                  <a:pos x="T4" y="T5"/>
                </a:cxn>
                <a:cxn ang="T11">
                  <a:pos x="T6" y="T7"/>
                </a:cxn>
              </a:cxnLst>
              <a:rect l="T12" t="T13" r="T14" b="T15"/>
              <a:pathLst>
                <a:path w="1446" h="911">
                  <a:moveTo>
                    <a:pt x="1446" y="909"/>
                  </a:moveTo>
                  <a:cubicBezTo>
                    <a:pt x="1398" y="902"/>
                    <a:pt x="1281" y="911"/>
                    <a:pt x="1152" y="864"/>
                  </a:cubicBezTo>
                  <a:cubicBezTo>
                    <a:pt x="1023" y="817"/>
                    <a:pt x="864" y="768"/>
                    <a:pt x="672" y="624"/>
                  </a:cubicBezTo>
                  <a:cubicBezTo>
                    <a:pt x="480" y="480"/>
                    <a:pt x="240" y="240"/>
                    <a:pt x="0" y="0"/>
                  </a:cubicBezTo>
                </a:path>
              </a:pathLst>
            </a:custGeom>
            <a:noFill/>
            <a:ln w="28575" cap="flat" cmpd="sng">
              <a:solidFill>
                <a:srgbClr val="FF0000"/>
              </a:solidFill>
              <a:prstDash val="solid"/>
              <a:round/>
              <a:headEnd type="none" w="med" len="med"/>
              <a:tailEnd type="triangle" w="med" len="med"/>
            </a:ln>
          </p:spPr>
          <p:txBody>
            <a:bodyPr wrap="none" anchor="ctr"/>
            <a:lstStyle/>
            <a:p>
              <a:endParaRPr lang="en-US"/>
            </a:p>
          </p:txBody>
        </p:sp>
        <p:sp>
          <p:nvSpPr>
            <p:cNvPr id="6174" name="Freeform 58"/>
            <p:cNvSpPr>
              <a:spLocks/>
            </p:cNvSpPr>
            <p:nvPr/>
          </p:nvSpPr>
          <p:spPr bwMode="auto">
            <a:xfrm>
              <a:off x="2072" y="3120"/>
              <a:ext cx="1672" cy="756"/>
            </a:xfrm>
            <a:custGeom>
              <a:avLst/>
              <a:gdLst>
                <a:gd name="T0" fmla="*/ 1672 w 1672"/>
                <a:gd name="T1" fmla="*/ 0 h 756"/>
                <a:gd name="T2" fmla="*/ 786 w 1672"/>
                <a:gd name="T3" fmla="*/ 126 h 756"/>
                <a:gd name="T4" fmla="*/ 0 w 1672"/>
                <a:gd name="T5" fmla="*/ 756 h 756"/>
                <a:gd name="T6" fmla="*/ 0 60000 65536"/>
                <a:gd name="T7" fmla="*/ 0 60000 65536"/>
                <a:gd name="T8" fmla="*/ 0 60000 65536"/>
                <a:gd name="T9" fmla="*/ 0 w 1672"/>
                <a:gd name="T10" fmla="*/ 0 h 756"/>
                <a:gd name="T11" fmla="*/ 1672 w 1672"/>
                <a:gd name="T12" fmla="*/ 756 h 756"/>
              </a:gdLst>
              <a:ahLst/>
              <a:cxnLst>
                <a:cxn ang="T6">
                  <a:pos x="T0" y="T1"/>
                </a:cxn>
                <a:cxn ang="T7">
                  <a:pos x="T2" y="T3"/>
                </a:cxn>
                <a:cxn ang="T8">
                  <a:pos x="T4" y="T5"/>
                </a:cxn>
              </a:cxnLst>
              <a:rect l="T9" t="T10" r="T11" b="T12"/>
              <a:pathLst>
                <a:path w="1672" h="756">
                  <a:moveTo>
                    <a:pt x="1672" y="0"/>
                  </a:moveTo>
                  <a:cubicBezTo>
                    <a:pt x="1524" y="21"/>
                    <a:pt x="1065" y="0"/>
                    <a:pt x="786" y="126"/>
                  </a:cubicBezTo>
                  <a:cubicBezTo>
                    <a:pt x="507" y="252"/>
                    <a:pt x="164" y="625"/>
                    <a:pt x="0" y="756"/>
                  </a:cubicBezTo>
                </a:path>
              </a:pathLst>
            </a:custGeom>
            <a:noFill/>
            <a:ln w="28575" cap="flat" cmpd="sng">
              <a:solidFill>
                <a:srgbClr val="FF0000"/>
              </a:solidFill>
              <a:prstDash val="solid"/>
              <a:round/>
              <a:headEnd type="none" w="med" len="med"/>
              <a:tailEnd type="triangle" w="med" len="med"/>
            </a:ln>
          </p:spPr>
          <p:txBody>
            <a:bodyPr wrap="none" anchor="ctr"/>
            <a:lstStyle/>
            <a:p>
              <a:endParaRPr lang="en-US"/>
            </a:p>
          </p:txBody>
        </p:sp>
      </p:grpSp>
      <p:grpSp>
        <p:nvGrpSpPr>
          <p:cNvPr id="10" name="Group 59"/>
          <p:cNvGrpSpPr>
            <a:grpSpLocks/>
          </p:cNvGrpSpPr>
          <p:nvPr/>
        </p:nvGrpSpPr>
        <p:grpSpPr bwMode="auto">
          <a:xfrm>
            <a:off x="2987675" y="3530600"/>
            <a:ext cx="3962400" cy="2654300"/>
            <a:chOff x="2064" y="2224"/>
            <a:chExt cx="2496" cy="1672"/>
          </a:xfrm>
        </p:grpSpPr>
        <p:sp>
          <p:nvSpPr>
            <p:cNvPr id="6169" name="Line 60"/>
            <p:cNvSpPr>
              <a:spLocks noChangeShapeType="1"/>
            </p:cNvSpPr>
            <p:nvPr/>
          </p:nvSpPr>
          <p:spPr bwMode="auto">
            <a:xfrm flipH="1">
              <a:off x="3696" y="3220"/>
              <a:ext cx="864" cy="0"/>
            </a:xfrm>
            <a:prstGeom prst="line">
              <a:avLst/>
            </a:prstGeom>
            <a:noFill/>
            <a:ln w="28575">
              <a:solidFill>
                <a:srgbClr val="339966"/>
              </a:solidFill>
              <a:round/>
              <a:headEnd/>
              <a:tailEnd/>
            </a:ln>
          </p:spPr>
          <p:txBody>
            <a:bodyPr wrap="none" anchor="ctr"/>
            <a:lstStyle/>
            <a:p>
              <a:endParaRPr lang="en-US"/>
            </a:p>
          </p:txBody>
        </p:sp>
        <p:sp>
          <p:nvSpPr>
            <p:cNvPr id="6170" name="Freeform 61"/>
            <p:cNvSpPr>
              <a:spLocks/>
            </p:cNvSpPr>
            <p:nvPr/>
          </p:nvSpPr>
          <p:spPr bwMode="auto">
            <a:xfrm>
              <a:off x="2277" y="2224"/>
              <a:ext cx="1425" cy="999"/>
            </a:xfrm>
            <a:custGeom>
              <a:avLst/>
              <a:gdLst>
                <a:gd name="T0" fmla="*/ 1425 w 1425"/>
                <a:gd name="T1" fmla="*/ 997 h 999"/>
                <a:gd name="T2" fmla="*/ 1131 w 1425"/>
                <a:gd name="T3" fmla="*/ 952 h 999"/>
                <a:gd name="T4" fmla="*/ 651 w 1425"/>
                <a:gd name="T5" fmla="*/ 712 h 999"/>
                <a:gd name="T6" fmla="*/ 0 w 1425"/>
                <a:gd name="T7" fmla="*/ 0 h 999"/>
                <a:gd name="T8" fmla="*/ 0 60000 65536"/>
                <a:gd name="T9" fmla="*/ 0 60000 65536"/>
                <a:gd name="T10" fmla="*/ 0 60000 65536"/>
                <a:gd name="T11" fmla="*/ 0 60000 65536"/>
                <a:gd name="T12" fmla="*/ 0 w 1425"/>
                <a:gd name="T13" fmla="*/ 0 h 999"/>
                <a:gd name="T14" fmla="*/ 1425 w 1425"/>
                <a:gd name="T15" fmla="*/ 999 h 999"/>
              </a:gdLst>
              <a:ahLst/>
              <a:cxnLst>
                <a:cxn ang="T8">
                  <a:pos x="T0" y="T1"/>
                </a:cxn>
                <a:cxn ang="T9">
                  <a:pos x="T2" y="T3"/>
                </a:cxn>
                <a:cxn ang="T10">
                  <a:pos x="T4" y="T5"/>
                </a:cxn>
                <a:cxn ang="T11">
                  <a:pos x="T6" y="T7"/>
                </a:cxn>
              </a:cxnLst>
              <a:rect l="T12" t="T13" r="T14" b="T15"/>
              <a:pathLst>
                <a:path w="1425" h="999">
                  <a:moveTo>
                    <a:pt x="1425" y="997"/>
                  </a:moveTo>
                  <a:cubicBezTo>
                    <a:pt x="1377" y="990"/>
                    <a:pt x="1260" y="999"/>
                    <a:pt x="1131" y="952"/>
                  </a:cubicBezTo>
                  <a:cubicBezTo>
                    <a:pt x="1002" y="905"/>
                    <a:pt x="839" y="871"/>
                    <a:pt x="651" y="712"/>
                  </a:cubicBezTo>
                  <a:cubicBezTo>
                    <a:pt x="463" y="553"/>
                    <a:pt x="136" y="148"/>
                    <a:pt x="0" y="0"/>
                  </a:cubicBezTo>
                </a:path>
              </a:pathLst>
            </a:custGeom>
            <a:noFill/>
            <a:ln w="28575" cap="flat" cmpd="sng">
              <a:solidFill>
                <a:srgbClr val="339966"/>
              </a:solidFill>
              <a:prstDash val="solid"/>
              <a:round/>
              <a:headEnd type="none" w="med" len="med"/>
              <a:tailEnd type="triangle" w="med" len="med"/>
            </a:ln>
          </p:spPr>
          <p:txBody>
            <a:bodyPr wrap="none" anchor="ctr"/>
            <a:lstStyle/>
            <a:p>
              <a:endParaRPr lang="en-US"/>
            </a:p>
          </p:txBody>
        </p:sp>
        <p:sp>
          <p:nvSpPr>
            <p:cNvPr id="6171" name="Freeform 62"/>
            <p:cNvSpPr>
              <a:spLocks/>
            </p:cNvSpPr>
            <p:nvPr/>
          </p:nvSpPr>
          <p:spPr bwMode="auto">
            <a:xfrm>
              <a:off x="2064" y="3224"/>
              <a:ext cx="1680" cy="672"/>
            </a:xfrm>
            <a:custGeom>
              <a:avLst/>
              <a:gdLst>
                <a:gd name="T0" fmla="*/ 1680 w 1680"/>
                <a:gd name="T1" fmla="*/ 0 h 672"/>
                <a:gd name="T2" fmla="*/ 794 w 1680"/>
                <a:gd name="T3" fmla="*/ 126 h 672"/>
                <a:gd name="T4" fmla="*/ 0 w 1680"/>
                <a:gd name="T5" fmla="*/ 672 h 672"/>
                <a:gd name="T6" fmla="*/ 0 60000 65536"/>
                <a:gd name="T7" fmla="*/ 0 60000 65536"/>
                <a:gd name="T8" fmla="*/ 0 60000 65536"/>
                <a:gd name="T9" fmla="*/ 0 w 1680"/>
                <a:gd name="T10" fmla="*/ 0 h 672"/>
                <a:gd name="T11" fmla="*/ 1680 w 1680"/>
                <a:gd name="T12" fmla="*/ 672 h 672"/>
              </a:gdLst>
              <a:ahLst/>
              <a:cxnLst>
                <a:cxn ang="T6">
                  <a:pos x="T0" y="T1"/>
                </a:cxn>
                <a:cxn ang="T7">
                  <a:pos x="T2" y="T3"/>
                </a:cxn>
                <a:cxn ang="T8">
                  <a:pos x="T4" y="T5"/>
                </a:cxn>
              </a:cxnLst>
              <a:rect l="T9" t="T10" r="T11" b="T12"/>
              <a:pathLst>
                <a:path w="1680" h="672">
                  <a:moveTo>
                    <a:pt x="1680" y="0"/>
                  </a:moveTo>
                  <a:cubicBezTo>
                    <a:pt x="1532" y="21"/>
                    <a:pt x="1074" y="14"/>
                    <a:pt x="794" y="126"/>
                  </a:cubicBezTo>
                  <a:cubicBezTo>
                    <a:pt x="514" y="238"/>
                    <a:pt x="165" y="558"/>
                    <a:pt x="0" y="672"/>
                  </a:cubicBezTo>
                </a:path>
              </a:pathLst>
            </a:custGeom>
            <a:noFill/>
            <a:ln w="28575" cap="flat" cmpd="sng">
              <a:solidFill>
                <a:srgbClr val="339966"/>
              </a:solidFill>
              <a:prstDash val="solid"/>
              <a:round/>
              <a:headEnd type="none" w="med" len="med"/>
              <a:tailEnd type="triangle" w="med" len="med"/>
            </a:ln>
          </p:spPr>
          <p:txBody>
            <a:bodyPr wrap="none" anchor="ctr"/>
            <a:lstStyle/>
            <a:p>
              <a:endParaRPr lang="en-US"/>
            </a:p>
          </p:txBody>
        </p:sp>
      </p:grpSp>
      <p:grpSp>
        <p:nvGrpSpPr>
          <p:cNvPr id="11" name="Group 63"/>
          <p:cNvGrpSpPr>
            <a:grpSpLocks/>
          </p:cNvGrpSpPr>
          <p:nvPr/>
        </p:nvGrpSpPr>
        <p:grpSpPr bwMode="auto">
          <a:xfrm>
            <a:off x="2454275" y="3200400"/>
            <a:ext cx="4500563" cy="2730500"/>
            <a:chOff x="1728" y="2016"/>
            <a:chExt cx="2835" cy="1720"/>
          </a:xfrm>
        </p:grpSpPr>
        <p:sp>
          <p:nvSpPr>
            <p:cNvPr id="6164" name="Rectangle 64"/>
            <p:cNvSpPr>
              <a:spLocks noChangeArrowheads="1"/>
            </p:cNvSpPr>
            <p:nvPr/>
          </p:nvSpPr>
          <p:spPr bwMode="auto">
            <a:xfrm>
              <a:off x="2928" y="3360"/>
              <a:ext cx="720" cy="376"/>
            </a:xfrm>
            <a:prstGeom prst="rect">
              <a:avLst/>
            </a:prstGeom>
            <a:solidFill>
              <a:schemeClr val="bg1"/>
            </a:solidFill>
            <a:ln w="9525" algn="ctr">
              <a:solidFill>
                <a:schemeClr val="tx1"/>
              </a:solidFill>
              <a:miter lim="800000"/>
              <a:headEnd/>
              <a:tailEnd/>
            </a:ln>
          </p:spPr>
          <p:txBody>
            <a:bodyPr>
              <a:spAutoFit/>
            </a:bodyPr>
            <a:lstStyle/>
            <a:p>
              <a:pPr algn="ctr">
                <a:buClrTx/>
                <a:buSzTx/>
                <a:buFont typeface="Wingdings" pitchFamily="-96" charset="2"/>
                <a:buNone/>
              </a:pPr>
              <a:r>
                <a:rPr lang="en-US" sz="1200">
                  <a:cs typeface="Arial" charset="0"/>
                </a:rPr>
                <a:t>Dequeue arbitration control</a:t>
              </a:r>
            </a:p>
          </p:txBody>
        </p:sp>
        <p:sp>
          <p:nvSpPr>
            <p:cNvPr id="6165" name="Line 65"/>
            <p:cNvSpPr>
              <a:spLocks noChangeShapeType="1"/>
            </p:cNvSpPr>
            <p:nvPr/>
          </p:nvSpPr>
          <p:spPr bwMode="auto">
            <a:xfrm flipV="1">
              <a:off x="1776" y="3600"/>
              <a:ext cx="1152" cy="48"/>
            </a:xfrm>
            <a:prstGeom prst="line">
              <a:avLst/>
            </a:prstGeom>
            <a:noFill/>
            <a:ln w="28575">
              <a:solidFill>
                <a:srgbClr val="339966"/>
              </a:solidFill>
              <a:round/>
              <a:headEnd type="triangle" w="med" len="med"/>
              <a:tailEnd type="triangle" w="med" len="med"/>
            </a:ln>
          </p:spPr>
          <p:txBody>
            <a:bodyPr wrap="none" anchor="ctr"/>
            <a:lstStyle/>
            <a:p>
              <a:endParaRPr lang="en-US"/>
            </a:p>
          </p:txBody>
        </p:sp>
        <p:sp>
          <p:nvSpPr>
            <p:cNvPr id="6166" name="Line 66"/>
            <p:cNvSpPr>
              <a:spLocks noChangeShapeType="1"/>
            </p:cNvSpPr>
            <p:nvPr/>
          </p:nvSpPr>
          <p:spPr bwMode="auto">
            <a:xfrm>
              <a:off x="1728" y="2016"/>
              <a:ext cx="1200" cy="1392"/>
            </a:xfrm>
            <a:prstGeom prst="line">
              <a:avLst/>
            </a:prstGeom>
            <a:noFill/>
            <a:ln w="28575">
              <a:solidFill>
                <a:srgbClr val="339966"/>
              </a:solidFill>
              <a:round/>
              <a:headEnd type="triangle" w="med" len="med"/>
              <a:tailEnd type="triangle" w="med" len="med"/>
            </a:ln>
          </p:spPr>
          <p:txBody>
            <a:bodyPr wrap="none" anchor="ctr"/>
            <a:lstStyle/>
            <a:p>
              <a:endParaRPr lang="en-US"/>
            </a:p>
          </p:txBody>
        </p:sp>
        <p:sp>
          <p:nvSpPr>
            <p:cNvPr id="6167" name="Freeform 67"/>
            <p:cNvSpPr>
              <a:spLocks/>
            </p:cNvSpPr>
            <p:nvPr/>
          </p:nvSpPr>
          <p:spPr bwMode="auto">
            <a:xfrm>
              <a:off x="3333" y="2718"/>
              <a:ext cx="1227" cy="642"/>
            </a:xfrm>
            <a:custGeom>
              <a:avLst/>
              <a:gdLst>
                <a:gd name="T0" fmla="*/ 1227 w 1227"/>
                <a:gd name="T1" fmla="*/ 18 h 642"/>
                <a:gd name="T2" fmla="*/ 603 w 1227"/>
                <a:gd name="T3" fmla="*/ 18 h 642"/>
                <a:gd name="T4" fmla="*/ 96 w 1227"/>
                <a:gd name="T5" fmla="*/ 126 h 642"/>
                <a:gd name="T6" fmla="*/ 27 w 1227"/>
                <a:gd name="T7" fmla="*/ 642 h 642"/>
                <a:gd name="T8" fmla="*/ 0 60000 65536"/>
                <a:gd name="T9" fmla="*/ 0 60000 65536"/>
                <a:gd name="T10" fmla="*/ 0 60000 65536"/>
                <a:gd name="T11" fmla="*/ 0 60000 65536"/>
                <a:gd name="T12" fmla="*/ 0 w 1227"/>
                <a:gd name="T13" fmla="*/ 0 h 642"/>
                <a:gd name="T14" fmla="*/ 1227 w 1227"/>
                <a:gd name="T15" fmla="*/ 642 h 642"/>
              </a:gdLst>
              <a:ahLst/>
              <a:cxnLst>
                <a:cxn ang="T8">
                  <a:pos x="T0" y="T1"/>
                </a:cxn>
                <a:cxn ang="T9">
                  <a:pos x="T2" y="T3"/>
                </a:cxn>
                <a:cxn ang="T10">
                  <a:pos x="T4" y="T5"/>
                </a:cxn>
                <a:cxn ang="T11">
                  <a:pos x="T6" y="T7"/>
                </a:cxn>
              </a:cxnLst>
              <a:rect l="T12" t="T13" r="T14" b="T15"/>
              <a:pathLst>
                <a:path w="1227" h="642">
                  <a:moveTo>
                    <a:pt x="1227" y="18"/>
                  </a:moveTo>
                  <a:cubicBezTo>
                    <a:pt x="1007" y="18"/>
                    <a:pt x="791" y="0"/>
                    <a:pt x="603" y="18"/>
                  </a:cubicBezTo>
                  <a:cubicBezTo>
                    <a:pt x="415" y="36"/>
                    <a:pt x="192" y="22"/>
                    <a:pt x="96" y="126"/>
                  </a:cubicBezTo>
                  <a:cubicBezTo>
                    <a:pt x="0" y="230"/>
                    <a:pt x="41" y="534"/>
                    <a:pt x="27" y="642"/>
                  </a:cubicBezTo>
                </a:path>
              </a:pathLst>
            </a:custGeom>
            <a:noFill/>
            <a:ln w="28575" cap="flat" cmpd="sng">
              <a:solidFill>
                <a:srgbClr val="339966"/>
              </a:solidFill>
              <a:prstDash val="solid"/>
              <a:round/>
              <a:headEnd type="triangle" w="med" len="med"/>
              <a:tailEnd type="none" w="med" len="med"/>
            </a:ln>
          </p:spPr>
          <p:txBody>
            <a:bodyPr wrap="none" anchor="ctr"/>
            <a:lstStyle/>
            <a:p>
              <a:endParaRPr lang="en-US"/>
            </a:p>
          </p:txBody>
        </p:sp>
        <p:sp>
          <p:nvSpPr>
            <p:cNvPr id="6168" name="Freeform 68"/>
            <p:cNvSpPr>
              <a:spLocks/>
            </p:cNvSpPr>
            <p:nvPr/>
          </p:nvSpPr>
          <p:spPr bwMode="auto">
            <a:xfrm>
              <a:off x="3429" y="2884"/>
              <a:ext cx="1134" cy="474"/>
            </a:xfrm>
            <a:custGeom>
              <a:avLst/>
              <a:gdLst>
                <a:gd name="T0" fmla="*/ 1134 w 1134"/>
                <a:gd name="T1" fmla="*/ 18 h 474"/>
                <a:gd name="T2" fmla="*/ 510 w 1134"/>
                <a:gd name="T3" fmla="*/ 18 h 474"/>
                <a:gd name="T4" fmla="*/ 81 w 1134"/>
                <a:gd name="T5" fmla="*/ 76 h 474"/>
                <a:gd name="T6" fmla="*/ 23 w 1134"/>
                <a:gd name="T7" fmla="*/ 474 h 474"/>
                <a:gd name="T8" fmla="*/ 0 60000 65536"/>
                <a:gd name="T9" fmla="*/ 0 60000 65536"/>
                <a:gd name="T10" fmla="*/ 0 60000 65536"/>
                <a:gd name="T11" fmla="*/ 0 60000 65536"/>
                <a:gd name="T12" fmla="*/ 0 w 1134"/>
                <a:gd name="T13" fmla="*/ 0 h 474"/>
                <a:gd name="T14" fmla="*/ 1134 w 1134"/>
                <a:gd name="T15" fmla="*/ 474 h 474"/>
              </a:gdLst>
              <a:ahLst/>
              <a:cxnLst>
                <a:cxn ang="T8">
                  <a:pos x="T0" y="T1"/>
                </a:cxn>
                <a:cxn ang="T9">
                  <a:pos x="T2" y="T3"/>
                </a:cxn>
                <a:cxn ang="T10">
                  <a:pos x="T4" y="T5"/>
                </a:cxn>
                <a:cxn ang="T11">
                  <a:pos x="T6" y="T7"/>
                </a:cxn>
              </a:cxnLst>
              <a:rect l="T12" t="T13" r="T14" b="T15"/>
              <a:pathLst>
                <a:path w="1134" h="474">
                  <a:moveTo>
                    <a:pt x="1134" y="18"/>
                  </a:moveTo>
                  <a:cubicBezTo>
                    <a:pt x="914" y="18"/>
                    <a:pt x="685" y="8"/>
                    <a:pt x="510" y="18"/>
                  </a:cubicBezTo>
                  <a:cubicBezTo>
                    <a:pt x="335" y="28"/>
                    <a:pt x="162" y="0"/>
                    <a:pt x="81" y="76"/>
                  </a:cubicBezTo>
                  <a:cubicBezTo>
                    <a:pt x="0" y="152"/>
                    <a:pt x="35" y="391"/>
                    <a:pt x="23" y="474"/>
                  </a:cubicBezTo>
                </a:path>
              </a:pathLst>
            </a:custGeom>
            <a:noFill/>
            <a:ln w="28575" cap="flat" cmpd="sng">
              <a:solidFill>
                <a:srgbClr val="339966"/>
              </a:solidFill>
              <a:prstDash val="solid"/>
              <a:round/>
              <a:headEnd type="none" w="med" len="med"/>
              <a:tailEnd type="triangle" w="med" len="med"/>
            </a:ln>
          </p:spPr>
          <p:txBody>
            <a:bodyPr wrap="none" anchor="ctr"/>
            <a:lstStyle/>
            <a:p>
              <a:endParaRPr lang="en-US"/>
            </a:p>
          </p:txBody>
        </p:sp>
      </p:grpSp>
      <p:sp>
        <p:nvSpPr>
          <p:cNvPr id="1404997" name="Text Box 69"/>
          <p:cNvSpPr txBox="1">
            <a:spLocks noChangeArrowheads="1"/>
          </p:cNvSpPr>
          <p:nvPr/>
        </p:nvSpPr>
        <p:spPr bwMode="auto">
          <a:xfrm>
            <a:off x="5815013" y="1354138"/>
            <a:ext cx="2947987" cy="1541462"/>
          </a:xfrm>
          <a:prstGeom prst="rect">
            <a:avLst/>
          </a:prstGeom>
          <a:solidFill>
            <a:schemeClr val="tx1"/>
          </a:solidFill>
          <a:ln w="9525">
            <a:noFill/>
            <a:miter lim="800000"/>
            <a:headEnd/>
            <a:tailEnd/>
          </a:ln>
        </p:spPr>
        <p:txBody>
          <a:bodyPr>
            <a:spAutoFit/>
          </a:bodyPr>
          <a:lstStyle/>
          <a:p>
            <a:pPr>
              <a:buFont typeface="Wingdings" pitchFamily="-96" charset="2"/>
              <a:buNone/>
            </a:pPr>
            <a:r>
              <a:rPr lang="en-US">
                <a:solidFill>
                  <a:schemeClr val="accent1"/>
                </a:solidFill>
                <a:cs typeface="Arial" charset="0"/>
              </a:rPr>
              <a:t>Self-documenting interfaces; </a:t>
            </a:r>
          </a:p>
          <a:p>
            <a:pPr>
              <a:buFont typeface="Wingdings" pitchFamily="-96" charset="2"/>
              <a:buNone/>
            </a:pPr>
            <a:r>
              <a:rPr lang="en-US">
                <a:solidFill>
                  <a:schemeClr val="accent1"/>
                </a:solidFill>
                <a:cs typeface="Arial" charset="0"/>
              </a:rPr>
              <a:t>Automatic generation of logic to eliminate conflicts in use.</a:t>
            </a:r>
          </a:p>
        </p:txBody>
      </p:sp>
      <p:sp>
        <p:nvSpPr>
          <p:cNvPr id="78" name="Date Placeholder 77"/>
          <p:cNvSpPr>
            <a:spLocks noGrp="1"/>
          </p:cNvSpPr>
          <p:nvPr>
            <p:ph type="dt" sz="half" idx="10"/>
          </p:nvPr>
        </p:nvSpPr>
        <p:spPr/>
        <p:txBody>
          <a:bodyPr/>
          <a:lstStyle/>
          <a:p>
            <a:pPr>
              <a:defRPr/>
            </a:pPr>
            <a:r>
              <a:rPr lang="en-US" smtClean="0"/>
              <a:t>February 7, 2011</a:t>
            </a:r>
            <a:endParaRPr lang="en-US" dirty="0"/>
          </a:p>
        </p:txBody>
      </p:sp>
      <p:sp>
        <p:nvSpPr>
          <p:cNvPr id="79" name="Footer Placeholder 78"/>
          <p:cNvSpPr>
            <a:spLocks noGrp="1"/>
          </p:cNvSpPr>
          <p:nvPr>
            <p:ph type="ftr" sz="quarter" idx="12"/>
          </p:nvPr>
        </p:nvSpPr>
        <p:spPr/>
        <p:txBody>
          <a:bodyPr/>
          <a:lstStyle/>
          <a:p>
            <a:pPr>
              <a:defRPr/>
            </a:pPr>
            <a:r>
              <a:rPr lang="en-US" smtClean="0"/>
              <a:t>http://csg.csail.mit.edu/6.375</a:t>
            </a:r>
            <a:endParaRPr lang="en-US" dirty="0"/>
          </a:p>
        </p:txBody>
      </p:sp>
      <p:sp>
        <p:nvSpPr>
          <p:cNvPr id="80" name="Slide Number Placeholder 79"/>
          <p:cNvSpPr>
            <a:spLocks noGrp="1"/>
          </p:cNvSpPr>
          <p:nvPr>
            <p:ph type="sldNum" sz="quarter" idx="11"/>
          </p:nvPr>
        </p:nvSpPr>
        <p:spPr/>
        <p:txBody>
          <a:bodyPr/>
          <a:lstStyle/>
          <a:p>
            <a:pPr>
              <a:defRPr/>
            </a:pPr>
            <a:r>
              <a:rPr lang="en-US" smtClean="0"/>
              <a:t>L02-</a:t>
            </a:r>
            <a:fld id="{EC0A9AF3-268B-496B-8C8B-87FFEF969083}" type="slidenum">
              <a:rPr lang="en-US" smtClean="0"/>
              <a:pPr>
                <a:defRPr/>
              </a:pPr>
              <a:t>4</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1404997"/>
                                        </p:tgtEl>
                                        <p:attrNameLst>
                                          <p:attrName>style.visibility</p:attrName>
                                        </p:attrNameLst>
                                      </p:cBhvr>
                                      <p:to>
                                        <p:strVal val="visible"/>
                                      </p:to>
                                    </p:set>
                                    <p:animEffect transition="in" filter="checkerboard(across)">
                                      <p:cBhvr>
                                        <p:cTn id="31" dur="500"/>
                                        <p:tgtEl>
                                          <p:spTgt spid="14049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499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81013" y="306388"/>
            <a:ext cx="8789987" cy="1279525"/>
          </a:xfrm>
        </p:spPr>
        <p:txBody>
          <a:bodyPr/>
          <a:lstStyle/>
          <a:p>
            <a:pPr eaLnBrk="1" hangingPunct="1"/>
            <a:r>
              <a:rPr lang="en-US" sz="3400" smtClean="0"/>
              <a:t>Bluespec: A new way of expressing behavior using Guarded Atomic Actions </a:t>
            </a:r>
          </a:p>
        </p:txBody>
      </p:sp>
      <p:sp>
        <p:nvSpPr>
          <p:cNvPr id="7171" name="Rectangle 3" descr="Rectangle: Click to edit Master text styles&#10;Second level&#10;Third level&#10;Fourth level&#10;Fifth level"/>
          <p:cNvSpPr>
            <a:spLocks noGrp="1" noChangeArrowheads="1"/>
          </p:cNvSpPr>
          <p:nvPr>
            <p:ph type="body" idx="1"/>
          </p:nvPr>
        </p:nvSpPr>
        <p:spPr>
          <a:xfrm>
            <a:off x="609600" y="1600200"/>
            <a:ext cx="7772400" cy="4500563"/>
          </a:xfrm>
        </p:spPr>
        <p:txBody>
          <a:bodyPr/>
          <a:lstStyle/>
          <a:p>
            <a:pPr eaLnBrk="1" hangingPunct="1">
              <a:lnSpc>
                <a:spcPct val="90000"/>
              </a:lnSpc>
              <a:spcBef>
                <a:spcPct val="15000"/>
              </a:spcBef>
            </a:pPr>
            <a:r>
              <a:rPr lang="en-US" sz="2800" smtClean="0"/>
              <a:t>Formalizes composition </a:t>
            </a:r>
          </a:p>
          <a:p>
            <a:pPr lvl="1" eaLnBrk="1" hangingPunct="1">
              <a:lnSpc>
                <a:spcPct val="90000"/>
              </a:lnSpc>
              <a:spcBef>
                <a:spcPct val="15000"/>
              </a:spcBef>
            </a:pPr>
            <a:r>
              <a:rPr lang="en-US" sz="2400" smtClean="0"/>
              <a:t>Modules with guarded interfaces</a:t>
            </a:r>
            <a:endParaRPr lang="en-US" smtClean="0"/>
          </a:p>
          <a:p>
            <a:pPr lvl="1" eaLnBrk="1" hangingPunct="1">
              <a:lnSpc>
                <a:spcPct val="90000"/>
              </a:lnSpc>
              <a:spcBef>
                <a:spcPct val="15000"/>
              </a:spcBef>
            </a:pPr>
            <a:r>
              <a:rPr lang="en-US" sz="2400" smtClean="0"/>
              <a:t>Compiler manages connectivity (muxing and associated control)</a:t>
            </a:r>
          </a:p>
          <a:p>
            <a:pPr eaLnBrk="1" hangingPunct="1">
              <a:lnSpc>
                <a:spcPct val="90000"/>
              </a:lnSpc>
              <a:spcBef>
                <a:spcPct val="15000"/>
              </a:spcBef>
            </a:pPr>
            <a:r>
              <a:rPr lang="en-US" sz="2800" smtClean="0"/>
              <a:t>Powerful static elaboration facility</a:t>
            </a:r>
          </a:p>
          <a:p>
            <a:pPr lvl="1" eaLnBrk="1" hangingPunct="1">
              <a:lnSpc>
                <a:spcPct val="90000"/>
              </a:lnSpc>
              <a:spcBef>
                <a:spcPct val="15000"/>
              </a:spcBef>
            </a:pPr>
            <a:r>
              <a:rPr lang="en-US" sz="2400" smtClean="0"/>
              <a:t>Permits parameterization of designs at all levels</a:t>
            </a:r>
          </a:p>
          <a:p>
            <a:pPr eaLnBrk="1" hangingPunct="1">
              <a:lnSpc>
                <a:spcPct val="90000"/>
              </a:lnSpc>
              <a:spcBef>
                <a:spcPct val="15000"/>
              </a:spcBef>
            </a:pPr>
            <a:r>
              <a:rPr lang="en-US" sz="2800" smtClean="0"/>
              <a:t>Transaction level modeling</a:t>
            </a:r>
          </a:p>
          <a:p>
            <a:pPr lvl="1" eaLnBrk="1" hangingPunct="1">
              <a:lnSpc>
                <a:spcPct val="90000"/>
              </a:lnSpc>
              <a:spcBef>
                <a:spcPct val="15000"/>
              </a:spcBef>
            </a:pPr>
            <a:r>
              <a:rPr lang="en-US" sz="2400" smtClean="0"/>
              <a:t>Allows C and Verilog codes to be encapsulated in Bluespec modules </a:t>
            </a:r>
          </a:p>
        </p:txBody>
      </p:sp>
      <p:sp>
        <p:nvSpPr>
          <p:cNvPr id="1430532" name="Text Box 4"/>
          <p:cNvSpPr txBox="1">
            <a:spLocks noChangeArrowheads="1"/>
          </p:cNvSpPr>
          <p:nvPr/>
        </p:nvSpPr>
        <p:spPr bwMode="auto">
          <a:xfrm>
            <a:off x="725488" y="5614988"/>
            <a:ext cx="7999412" cy="430212"/>
          </a:xfrm>
          <a:prstGeom prst="rect">
            <a:avLst/>
          </a:prstGeom>
          <a:noFill/>
          <a:ln w="9525" algn="ctr">
            <a:solidFill>
              <a:srgbClr val="FF0000"/>
            </a:solidFill>
            <a:miter lim="800000"/>
            <a:headEnd/>
            <a:tailEnd/>
          </a:ln>
        </p:spPr>
        <p:txBody>
          <a:bodyPr>
            <a:spAutoFit/>
          </a:bodyPr>
          <a:lstStyle/>
          <a:p>
            <a:pPr>
              <a:buClrTx/>
              <a:buSzTx/>
              <a:buFont typeface="Wingdings" pitchFamily="-96" charset="2"/>
              <a:buChar char="è"/>
            </a:pPr>
            <a:r>
              <a:rPr kumimoji="1" lang="en-US" sz="2400" i="1">
                <a:sym typeface="Wingdings" pitchFamily="-96" charset="2"/>
              </a:rPr>
              <a:t> S</a:t>
            </a:r>
            <a:r>
              <a:rPr kumimoji="1" lang="en-US" sz="2400" i="1"/>
              <a:t>maller, simpler, clearer, more correct code</a:t>
            </a:r>
          </a:p>
        </p:txBody>
      </p:sp>
      <p:sp>
        <p:nvSpPr>
          <p:cNvPr id="1430533" name="Text Box 5"/>
          <p:cNvSpPr txBox="1">
            <a:spLocks noChangeArrowheads="1"/>
          </p:cNvSpPr>
          <p:nvPr/>
        </p:nvSpPr>
        <p:spPr bwMode="auto">
          <a:xfrm>
            <a:off x="730250" y="6186488"/>
            <a:ext cx="6513513" cy="430212"/>
          </a:xfrm>
          <a:prstGeom prst="rect">
            <a:avLst/>
          </a:prstGeom>
          <a:noFill/>
          <a:ln w="9525" algn="ctr">
            <a:solidFill>
              <a:srgbClr val="FF0000"/>
            </a:solidFill>
            <a:miter lim="800000"/>
            <a:headEnd/>
            <a:tailEnd/>
          </a:ln>
        </p:spPr>
        <p:txBody>
          <a:bodyPr>
            <a:spAutoFit/>
          </a:bodyPr>
          <a:lstStyle/>
          <a:p>
            <a:pPr>
              <a:buClrTx/>
              <a:buSzTx/>
              <a:buFont typeface="Wingdings" pitchFamily="-96" charset="2"/>
              <a:buChar char="è"/>
            </a:pPr>
            <a:r>
              <a:rPr kumimoji="1" lang="en-US" sz="2400" i="1">
                <a:sym typeface="Wingdings" pitchFamily="-96" charset="2"/>
              </a:rPr>
              <a:t> not just simulation, synthesis as well</a:t>
            </a:r>
            <a:endParaRPr kumimoji="1" lang="en-US" sz="2400" i="1"/>
          </a:p>
        </p:txBody>
      </p:sp>
      <p:sp>
        <p:nvSpPr>
          <p:cNvPr id="7174" name="Text Box 6"/>
          <p:cNvSpPr txBox="1">
            <a:spLocks noChangeArrowheads="1"/>
          </p:cNvSpPr>
          <p:nvPr/>
        </p:nvSpPr>
        <p:spPr bwMode="auto">
          <a:xfrm>
            <a:off x="538163" y="542925"/>
            <a:ext cx="1993900" cy="530225"/>
          </a:xfrm>
          <a:prstGeom prst="rect">
            <a:avLst/>
          </a:prstGeom>
          <a:solidFill>
            <a:schemeClr val="tx1"/>
          </a:solidFill>
          <a:ln w="9525">
            <a:noFill/>
            <a:miter lim="800000"/>
            <a:headEnd/>
            <a:tailEnd/>
          </a:ln>
        </p:spPr>
        <p:txBody>
          <a:bodyPr wrap="none">
            <a:spAutoFit/>
          </a:bodyPr>
          <a:lstStyle/>
          <a:p>
            <a:pPr>
              <a:buFont typeface="Wingdings" pitchFamily="-96" charset="2"/>
              <a:buNone/>
            </a:pPr>
            <a:r>
              <a:rPr lang="en-US" sz="3200">
                <a:solidFill>
                  <a:srgbClr val="DFBD2D"/>
                </a:solidFill>
              </a:rPr>
              <a:t>Bluespec</a:t>
            </a:r>
          </a:p>
        </p:txBody>
      </p:sp>
      <p:sp>
        <p:nvSpPr>
          <p:cNvPr id="13" name="Date Placeholder 12"/>
          <p:cNvSpPr>
            <a:spLocks noGrp="1"/>
          </p:cNvSpPr>
          <p:nvPr>
            <p:ph type="dt" sz="half" idx="10"/>
          </p:nvPr>
        </p:nvSpPr>
        <p:spPr/>
        <p:txBody>
          <a:bodyPr/>
          <a:lstStyle/>
          <a:p>
            <a:pPr>
              <a:defRPr/>
            </a:pPr>
            <a:r>
              <a:rPr lang="en-US" smtClean="0"/>
              <a:t>February 7, 2011</a:t>
            </a:r>
            <a:endParaRPr lang="en-US" dirty="0"/>
          </a:p>
        </p:txBody>
      </p:sp>
      <p:sp>
        <p:nvSpPr>
          <p:cNvPr id="14" name="Footer Placeholder 13"/>
          <p:cNvSpPr>
            <a:spLocks noGrp="1"/>
          </p:cNvSpPr>
          <p:nvPr>
            <p:ph type="ftr" sz="quarter" idx="12"/>
          </p:nvPr>
        </p:nvSpPr>
        <p:spPr/>
        <p:txBody>
          <a:bodyPr/>
          <a:lstStyle/>
          <a:p>
            <a:pPr>
              <a:defRPr/>
            </a:pPr>
            <a:r>
              <a:rPr lang="en-US" smtClean="0"/>
              <a:t>http://csg.csail.mit.edu/6.375</a:t>
            </a:r>
            <a:endParaRPr lang="en-US" dirty="0"/>
          </a:p>
        </p:txBody>
      </p:sp>
      <p:sp>
        <p:nvSpPr>
          <p:cNvPr id="15" name="Slide Number Placeholder 14"/>
          <p:cNvSpPr>
            <a:spLocks noGrp="1"/>
          </p:cNvSpPr>
          <p:nvPr>
            <p:ph type="sldNum" sz="quarter" idx="11"/>
          </p:nvPr>
        </p:nvSpPr>
        <p:spPr/>
        <p:txBody>
          <a:bodyPr/>
          <a:lstStyle/>
          <a:p>
            <a:pPr>
              <a:defRPr/>
            </a:pPr>
            <a:r>
              <a:rPr lang="en-US" smtClean="0"/>
              <a:t>L02-</a:t>
            </a:r>
            <a:fld id="{EC0A9AF3-268B-496B-8C8B-87FFEF969083}" type="slidenum">
              <a:rPr lang="en-US" smtClean="0"/>
              <a:pPr>
                <a:defRPr/>
              </a:pPr>
              <a:t>5</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05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05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0532" grpId="0" animBg="1"/>
      <p:bldP spid="14305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600" smtClean="0"/>
              <a:t>Bluespec:  State and Rules organized into </a:t>
            </a:r>
            <a:r>
              <a:rPr lang="en-US" sz="3600" i="1" smtClean="0"/>
              <a:t>modules</a:t>
            </a:r>
            <a:endParaRPr lang="en-US" sz="3600" smtClean="0"/>
          </a:p>
        </p:txBody>
      </p:sp>
      <p:sp>
        <p:nvSpPr>
          <p:cNvPr id="8195" name="Content Placeholder 46" descr="Rectangle: Click to edit Master text styles&#10;Second level&#10;Third level&#10;Fourth level&#10;Fifth level"/>
          <p:cNvSpPr>
            <a:spLocks noGrp="1"/>
          </p:cNvSpPr>
          <p:nvPr>
            <p:ph idx="1"/>
          </p:nvPr>
        </p:nvSpPr>
        <p:spPr/>
        <p:txBody>
          <a:bodyPr/>
          <a:lstStyle/>
          <a:p>
            <a:pPr eaLnBrk="1" hangingPunct="1"/>
            <a:endParaRPr lang="en-US" smtClean="0"/>
          </a:p>
        </p:txBody>
      </p:sp>
      <p:sp>
        <p:nvSpPr>
          <p:cNvPr id="1559555" name="Text Box 3"/>
          <p:cNvSpPr txBox="1">
            <a:spLocks noChangeArrowheads="1"/>
          </p:cNvSpPr>
          <p:nvPr/>
        </p:nvSpPr>
        <p:spPr bwMode="auto">
          <a:xfrm>
            <a:off x="566738" y="4894263"/>
            <a:ext cx="8145462" cy="1773237"/>
          </a:xfrm>
          <a:prstGeom prst="rect">
            <a:avLst/>
          </a:prstGeom>
          <a:noFill/>
          <a:ln w="9525">
            <a:noFill/>
            <a:miter lim="800000"/>
            <a:headEnd/>
            <a:tailEnd/>
          </a:ln>
        </p:spPr>
        <p:txBody>
          <a:bodyPr>
            <a:spAutoFit/>
          </a:bodyPr>
          <a:lstStyle/>
          <a:p>
            <a:pPr>
              <a:lnSpc>
                <a:spcPct val="100000"/>
              </a:lnSpc>
              <a:spcBef>
                <a:spcPct val="10000"/>
              </a:spcBef>
              <a:buClrTx/>
              <a:buSzTx/>
              <a:buFontTx/>
              <a:buNone/>
            </a:pPr>
            <a:r>
              <a:rPr lang="en-US"/>
              <a:t>All </a:t>
            </a:r>
            <a:r>
              <a:rPr lang="en-US" i="1"/>
              <a:t>state</a:t>
            </a:r>
            <a:r>
              <a:rPr lang="en-US"/>
              <a:t> (e.g., Registers, FIFOs, RAMs, ...) is explicit.</a:t>
            </a:r>
          </a:p>
          <a:p>
            <a:pPr>
              <a:lnSpc>
                <a:spcPct val="100000"/>
              </a:lnSpc>
              <a:spcBef>
                <a:spcPct val="10000"/>
              </a:spcBef>
              <a:buClrTx/>
              <a:buSzTx/>
              <a:buFontTx/>
              <a:buNone/>
            </a:pPr>
            <a:r>
              <a:rPr lang="en-US" i="1">
                <a:sym typeface="Wingdings" pitchFamily="-96" charset="2"/>
              </a:rPr>
              <a:t>Behavior</a:t>
            </a:r>
            <a:r>
              <a:rPr lang="en-US">
                <a:sym typeface="Wingdings" pitchFamily="-96" charset="2"/>
              </a:rPr>
              <a:t> is expressed in terms of atomic actions on the state:</a:t>
            </a:r>
          </a:p>
          <a:p>
            <a:pPr>
              <a:lnSpc>
                <a:spcPct val="100000"/>
              </a:lnSpc>
              <a:spcBef>
                <a:spcPct val="10000"/>
              </a:spcBef>
              <a:buClrTx/>
              <a:buSzTx/>
              <a:buFontTx/>
              <a:buNone/>
            </a:pPr>
            <a:r>
              <a:rPr lang="en-US">
                <a:sym typeface="Wingdings" pitchFamily="-96" charset="2"/>
              </a:rPr>
              <a:t>	 </a:t>
            </a:r>
            <a:r>
              <a:rPr lang="en-US"/>
              <a:t>Rule: guard </a:t>
            </a:r>
            <a:r>
              <a:rPr lang="en-US">
                <a:sym typeface="Wingdings" pitchFamily="-96" charset="2"/>
              </a:rPr>
              <a:t> action</a:t>
            </a:r>
            <a:r>
              <a:rPr lang="en-US" sz="2400">
                <a:sym typeface="Wingdings" pitchFamily="-96" charset="2"/>
              </a:rPr>
              <a:t> </a:t>
            </a:r>
            <a:endParaRPr lang="en-US" sz="1800"/>
          </a:p>
          <a:p>
            <a:pPr>
              <a:lnSpc>
                <a:spcPct val="100000"/>
              </a:lnSpc>
              <a:spcBef>
                <a:spcPct val="10000"/>
              </a:spcBef>
              <a:buClrTx/>
              <a:buSzTx/>
              <a:buFontTx/>
              <a:buNone/>
            </a:pPr>
            <a:r>
              <a:rPr lang="en-US"/>
              <a:t>Rules can manipulate state in other modules only </a:t>
            </a:r>
            <a:r>
              <a:rPr lang="en-US" i="1"/>
              <a:t>via </a:t>
            </a:r>
            <a:r>
              <a:rPr lang="en-US"/>
              <a:t>their interfaces.</a:t>
            </a:r>
          </a:p>
        </p:txBody>
      </p:sp>
      <p:grpSp>
        <p:nvGrpSpPr>
          <p:cNvPr id="8197" name="Group 44"/>
          <p:cNvGrpSpPr>
            <a:grpSpLocks/>
          </p:cNvGrpSpPr>
          <p:nvPr/>
        </p:nvGrpSpPr>
        <p:grpSpPr bwMode="auto">
          <a:xfrm>
            <a:off x="515938" y="1454150"/>
            <a:ext cx="8024812" cy="3371850"/>
            <a:chOff x="325" y="916"/>
            <a:chExt cx="5055" cy="2124"/>
          </a:xfrm>
        </p:grpSpPr>
        <p:sp>
          <p:nvSpPr>
            <p:cNvPr id="8201" name="Rectangle 5"/>
            <p:cNvSpPr>
              <a:spLocks noChangeArrowheads="1"/>
            </p:cNvSpPr>
            <p:nvPr/>
          </p:nvSpPr>
          <p:spPr bwMode="auto">
            <a:xfrm>
              <a:off x="1209" y="1239"/>
              <a:ext cx="370" cy="88"/>
            </a:xfrm>
            <a:prstGeom prst="rect">
              <a:avLst/>
            </a:prstGeom>
            <a:solidFill>
              <a:srgbClr val="FF0000"/>
            </a:solidFill>
            <a:ln w="9525">
              <a:solidFill>
                <a:schemeClr val="tx1"/>
              </a:solidFill>
              <a:miter lim="800000"/>
              <a:headEnd/>
              <a:tailEnd/>
            </a:ln>
          </p:spPr>
          <p:txBody>
            <a:bodyPr wrap="none" anchor="ctr"/>
            <a:lstStyle/>
            <a:p>
              <a:endParaRPr lang="en-US"/>
            </a:p>
          </p:txBody>
        </p:sp>
        <p:sp>
          <p:nvSpPr>
            <p:cNvPr id="8202" name="Rectangle 6"/>
            <p:cNvSpPr>
              <a:spLocks noChangeArrowheads="1"/>
            </p:cNvSpPr>
            <p:nvPr/>
          </p:nvSpPr>
          <p:spPr bwMode="auto">
            <a:xfrm>
              <a:off x="2373" y="1791"/>
              <a:ext cx="249" cy="174"/>
            </a:xfrm>
            <a:prstGeom prst="rect">
              <a:avLst/>
            </a:prstGeom>
            <a:solidFill>
              <a:srgbClr val="FF0000"/>
            </a:solidFill>
            <a:ln w="9525">
              <a:solidFill>
                <a:schemeClr val="tx1"/>
              </a:solidFill>
              <a:miter lim="800000"/>
              <a:headEnd/>
              <a:tailEnd/>
            </a:ln>
          </p:spPr>
          <p:txBody>
            <a:bodyPr wrap="none" anchor="ctr"/>
            <a:lstStyle/>
            <a:p>
              <a:endParaRPr lang="en-US"/>
            </a:p>
          </p:txBody>
        </p:sp>
        <p:sp>
          <p:nvSpPr>
            <p:cNvPr id="8203" name="Rectangle 7"/>
            <p:cNvSpPr>
              <a:spLocks noChangeArrowheads="1"/>
            </p:cNvSpPr>
            <p:nvPr/>
          </p:nvSpPr>
          <p:spPr bwMode="auto">
            <a:xfrm>
              <a:off x="3645" y="1006"/>
              <a:ext cx="234" cy="232"/>
            </a:xfrm>
            <a:prstGeom prst="rect">
              <a:avLst/>
            </a:prstGeom>
            <a:solidFill>
              <a:srgbClr val="FF0000"/>
            </a:solidFill>
            <a:ln w="9525">
              <a:solidFill>
                <a:schemeClr val="tx1"/>
              </a:solidFill>
              <a:miter lim="800000"/>
              <a:headEnd/>
              <a:tailEnd/>
            </a:ln>
          </p:spPr>
          <p:txBody>
            <a:bodyPr wrap="none" anchor="ctr"/>
            <a:lstStyle/>
            <a:p>
              <a:endParaRPr lang="en-US"/>
            </a:p>
          </p:txBody>
        </p:sp>
        <p:sp>
          <p:nvSpPr>
            <p:cNvPr id="8204" name="Rectangle 8"/>
            <p:cNvSpPr>
              <a:spLocks noChangeArrowheads="1"/>
            </p:cNvSpPr>
            <p:nvPr/>
          </p:nvSpPr>
          <p:spPr bwMode="auto">
            <a:xfrm>
              <a:off x="4872" y="1148"/>
              <a:ext cx="327" cy="146"/>
            </a:xfrm>
            <a:prstGeom prst="rect">
              <a:avLst/>
            </a:prstGeom>
            <a:solidFill>
              <a:srgbClr val="FF0000"/>
            </a:solidFill>
            <a:ln w="9525">
              <a:solidFill>
                <a:schemeClr val="tx1"/>
              </a:solidFill>
              <a:miter lim="800000"/>
              <a:headEnd/>
              <a:tailEnd/>
            </a:ln>
          </p:spPr>
          <p:txBody>
            <a:bodyPr wrap="none" anchor="ctr"/>
            <a:lstStyle/>
            <a:p>
              <a:endParaRPr lang="en-US"/>
            </a:p>
          </p:txBody>
        </p:sp>
        <p:sp>
          <p:nvSpPr>
            <p:cNvPr id="8205" name="Rectangle 9"/>
            <p:cNvSpPr>
              <a:spLocks noChangeArrowheads="1"/>
            </p:cNvSpPr>
            <p:nvPr/>
          </p:nvSpPr>
          <p:spPr bwMode="auto">
            <a:xfrm>
              <a:off x="4769" y="1080"/>
              <a:ext cx="611" cy="1446"/>
            </a:xfrm>
            <a:prstGeom prst="rect">
              <a:avLst/>
            </a:prstGeom>
            <a:noFill/>
            <a:ln w="19050">
              <a:solidFill>
                <a:schemeClr val="tx1"/>
              </a:solidFill>
              <a:miter lim="800000"/>
              <a:headEnd/>
              <a:tailEnd/>
            </a:ln>
          </p:spPr>
          <p:txBody>
            <a:bodyPr wrap="none" anchor="ctr"/>
            <a:lstStyle/>
            <a:p>
              <a:endParaRPr lang="en-US"/>
            </a:p>
          </p:txBody>
        </p:sp>
        <p:sp>
          <p:nvSpPr>
            <p:cNvPr id="8206" name="Oval 10"/>
            <p:cNvSpPr>
              <a:spLocks noChangeArrowheads="1"/>
            </p:cNvSpPr>
            <p:nvPr/>
          </p:nvSpPr>
          <p:spPr bwMode="auto">
            <a:xfrm>
              <a:off x="4946" y="1876"/>
              <a:ext cx="278" cy="134"/>
            </a:xfrm>
            <a:prstGeom prst="ellipse">
              <a:avLst/>
            </a:prstGeom>
            <a:solidFill>
              <a:srgbClr val="BFA7B6"/>
            </a:solidFill>
            <a:ln w="9525">
              <a:noFill/>
              <a:round/>
              <a:headEnd/>
              <a:tailEnd/>
            </a:ln>
          </p:spPr>
          <p:txBody>
            <a:bodyPr wrap="none" anchor="ctr"/>
            <a:lstStyle/>
            <a:p>
              <a:endParaRPr lang="en-US"/>
            </a:p>
          </p:txBody>
        </p:sp>
        <p:sp>
          <p:nvSpPr>
            <p:cNvPr id="8207" name="Oval 11"/>
            <p:cNvSpPr>
              <a:spLocks noChangeArrowheads="1"/>
            </p:cNvSpPr>
            <p:nvPr/>
          </p:nvSpPr>
          <p:spPr bwMode="auto">
            <a:xfrm>
              <a:off x="3656" y="1594"/>
              <a:ext cx="278" cy="134"/>
            </a:xfrm>
            <a:prstGeom prst="ellipse">
              <a:avLst/>
            </a:prstGeom>
            <a:solidFill>
              <a:srgbClr val="BFA7B6"/>
            </a:solidFill>
            <a:ln w="9525">
              <a:noFill/>
              <a:round/>
              <a:headEnd/>
              <a:tailEnd/>
            </a:ln>
          </p:spPr>
          <p:txBody>
            <a:bodyPr wrap="none" anchor="ctr"/>
            <a:lstStyle/>
            <a:p>
              <a:endParaRPr lang="en-US"/>
            </a:p>
          </p:txBody>
        </p:sp>
        <p:sp>
          <p:nvSpPr>
            <p:cNvPr id="8208" name="Oval 12"/>
            <p:cNvSpPr>
              <a:spLocks noChangeArrowheads="1"/>
            </p:cNvSpPr>
            <p:nvPr/>
          </p:nvSpPr>
          <p:spPr bwMode="auto">
            <a:xfrm>
              <a:off x="2363" y="2531"/>
              <a:ext cx="278" cy="134"/>
            </a:xfrm>
            <a:prstGeom prst="ellipse">
              <a:avLst/>
            </a:prstGeom>
            <a:solidFill>
              <a:srgbClr val="BFA7B6"/>
            </a:solidFill>
            <a:ln w="9525">
              <a:noFill/>
              <a:round/>
              <a:headEnd/>
              <a:tailEnd/>
            </a:ln>
          </p:spPr>
          <p:txBody>
            <a:bodyPr wrap="none" anchor="ctr"/>
            <a:lstStyle/>
            <a:p>
              <a:endParaRPr lang="en-US"/>
            </a:p>
          </p:txBody>
        </p:sp>
        <p:sp>
          <p:nvSpPr>
            <p:cNvPr id="8209" name="Oval 13"/>
            <p:cNvSpPr>
              <a:spLocks noChangeArrowheads="1"/>
            </p:cNvSpPr>
            <p:nvPr/>
          </p:nvSpPr>
          <p:spPr bwMode="auto">
            <a:xfrm>
              <a:off x="1199" y="1648"/>
              <a:ext cx="278" cy="133"/>
            </a:xfrm>
            <a:prstGeom prst="ellipse">
              <a:avLst/>
            </a:prstGeom>
            <a:solidFill>
              <a:srgbClr val="BFA7B6"/>
            </a:solidFill>
            <a:ln w="9525">
              <a:noFill/>
              <a:round/>
              <a:headEnd/>
              <a:tailEnd/>
            </a:ln>
          </p:spPr>
          <p:txBody>
            <a:bodyPr wrap="none" anchor="ctr"/>
            <a:lstStyle/>
            <a:p>
              <a:endParaRPr lang="en-US"/>
            </a:p>
          </p:txBody>
        </p:sp>
        <p:sp>
          <p:nvSpPr>
            <p:cNvPr id="8210" name="Oval 14"/>
            <p:cNvSpPr>
              <a:spLocks noChangeArrowheads="1"/>
            </p:cNvSpPr>
            <p:nvPr/>
          </p:nvSpPr>
          <p:spPr bwMode="auto">
            <a:xfrm>
              <a:off x="2462" y="2722"/>
              <a:ext cx="278" cy="134"/>
            </a:xfrm>
            <a:prstGeom prst="ellipse">
              <a:avLst/>
            </a:prstGeom>
            <a:solidFill>
              <a:srgbClr val="BFA7B6"/>
            </a:solidFill>
            <a:ln w="9525">
              <a:noFill/>
              <a:round/>
              <a:headEnd/>
              <a:tailEnd/>
            </a:ln>
          </p:spPr>
          <p:txBody>
            <a:bodyPr wrap="none" anchor="ctr"/>
            <a:lstStyle/>
            <a:p>
              <a:endParaRPr lang="en-US"/>
            </a:p>
          </p:txBody>
        </p:sp>
        <p:sp>
          <p:nvSpPr>
            <p:cNvPr id="8211" name="Oval 15"/>
            <p:cNvSpPr>
              <a:spLocks noChangeArrowheads="1"/>
            </p:cNvSpPr>
            <p:nvPr/>
          </p:nvSpPr>
          <p:spPr bwMode="auto">
            <a:xfrm>
              <a:off x="3782" y="1754"/>
              <a:ext cx="278" cy="134"/>
            </a:xfrm>
            <a:prstGeom prst="ellipse">
              <a:avLst/>
            </a:prstGeom>
            <a:solidFill>
              <a:srgbClr val="BFA7B6"/>
            </a:solidFill>
            <a:ln w="9525">
              <a:noFill/>
              <a:round/>
              <a:headEnd/>
              <a:tailEnd/>
            </a:ln>
          </p:spPr>
          <p:txBody>
            <a:bodyPr wrap="none" anchor="ctr"/>
            <a:lstStyle/>
            <a:p>
              <a:endParaRPr lang="en-US"/>
            </a:p>
          </p:txBody>
        </p:sp>
        <p:sp>
          <p:nvSpPr>
            <p:cNvPr id="8212" name="Oval 16"/>
            <p:cNvSpPr>
              <a:spLocks noChangeArrowheads="1"/>
            </p:cNvSpPr>
            <p:nvPr/>
          </p:nvSpPr>
          <p:spPr bwMode="auto">
            <a:xfrm>
              <a:off x="5050" y="2176"/>
              <a:ext cx="278" cy="134"/>
            </a:xfrm>
            <a:prstGeom prst="ellipse">
              <a:avLst/>
            </a:prstGeom>
            <a:solidFill>
              <a:srgbClr val="BFA7B6"/>
            </a:solidFill>
            <a:ln w="9525">
              <a:noFill/>
              <a:round/>
              <a:headEnd/>
              <a:tailEnd/>
            </a:ln>
          </p:spPr>
          <p:txBody>
            <a:bodyPr wrap="none" anchor="ctr"/>
            <a:lstStyle/>
            <a:p>
              <a:endParaRPr lang="en-US"/>
            </a:p>
          </p:txBody>
        </p:sp>
        <p:sp>
          <p:nvSpPr>
            <p:cNvPr id="8213" name="Oval 17"/>
            <p:cNvSpPr>
              <a:spLocks noChangeArrowheads="1"/>
            </p:cNvSpPr>
            <p:nvPr/>
          </p:nvSpPr>
          <p:spPr bwMode="auto">
            <a:xfrm>
              <a:off x="4854" y="2039"/>
              <a:ext cx="278" cy="134"/>
            </a:xfrm>
            <a:prstGeom prst="ellipse">
              <a:avLst/>
            </a:prstGeom>
            <a:solidFill>
              <a:srgbClr val="BFA7B6"/>
            </a:solidFill>
            <a:ln w="9525">
              <a:noFill/>
              <a:round/>
              <a:headEnd/>
              <a:tailEnd/>
            </a:ln>
          </p:spPr>
          <p:txBody>
            <a:bodyPr wrap="none" anchor="ctr"/>
            <a:lstStyle/>
            <a:p>
              <a:endParaRPr lang="en-US"/>
            </a:p>
          </p:txBody>
        </p:sp>
        <p:sp>
          <p:nvSpPr>
            <p:cNvPr id="8214" name="Oval 18"/>
            <p:cNvSpPr>
              <a:spLocks noChangeArrowheads="1"/>
            </p:cNvSpPr>
            <p:nvPr/>
          </p:nvSpPr>
          <p:spPr bwMode="auto">
            <a:xfrm>
              <a:off x="4890" y="2347"/>
              <a:ext cx="278" cy="134"/>
            </a:xfrm>
            <a:prstGeom prst="ellipse">
              <a:avLst/>
            </a:prstGeom>
            <a:solidFill>
              <a:srgbClr val="BFA7B6"/>
            </a:solidFill>
            <a:ln w="9525">
              <a:noFill/>
              <a:round/>
              <a:headEnd/>
              <a:tailEnd/>
            </a:ln>
          </p:spPr>
          <p:txBody>
            <a:bodyPr wrap="none" anchor="ctr"/>
            <a:lstStyle/>
            <a:p>
              <a:endParaRPr lang="en-US"/>
            </a:p>
          </p:txBody>
        </p:sp>
        <p:sp>
          <p:nvSpPr>
            <p:cNvPr id="8215" name="Oval 19"/>
            <p:cNvSpPr>
              <a:spLocks noChangeArrowheads="1"/>
            </p:cNvSpPr>
            <p:nvPr/>
          </p:nvSpPr>
          <p:spPr bwMode="auto">
            <a:xfrm>
              <a:off x="2204" y="2868"/>
              <a:ext cx="278" cy="134"/>
            </a:xfrm>
            <a:prstGeom prst="ellipse">
              <a:avLst/>
            </a:prstGeom>
            <a:solidFill>
              <a:srgbClr val="BFA7B6"/>
            </a:solidFill>
            <a:ln w="9525">
              <a:noFill/>
              <a:round/>
              <a:headEnd/>
              <a:tailEnd/>
            </a:ln>
          </p:spPr>
          <p:txBody>
            <a:bodyPr wrap="none" anchor="ctr"/>
            <a:lstStyle/>
            <a:p>
              <a:endParaRPr lang="en-US"/>
            </a:p>
          </p:txBody>
        </p:sp>
        <p:sp>
          <p:nvSpPr>
            <p:cNvPr id="8216" name="Rectangle 20"/>
            <p:cNvSpPr>
              <a:spLocks noChangeArrowheads="1"/>
            </p:cNvSpPr>
            <p:nvPr/>
          </p:nvSpPr>
          <p:spPr bwMode="auto">
            <a:xfrm>
              <a:off x="4769" y="1553"/>
              <a:ext cx="235" cy="227"/>
            </a:xfrm>
            <a:prstGeom prst="rect">
              <a:avLst/>
            </a:prstGeom>
            <a:noFill/>
            <a:ln w="19050">
              <a:solidFill>
                <a:schemeClr val="tx1"/>
              </a:solidFill>
              <a:miter lim="800000"/>
              <a:headEnd/>
              <a:tailEnd/>
            </a:ln>
          </p:spPr>
          <p:txBody>
            <a:bodyPr wrap="none" anchor="ctr"/>
            <a:lstStyle/>
            <a:p>
              <a:endParaRPr lang="en-US"/>
            </a:p>
          </p:txBody>
        </p:sp>
        <p:sp>
          <p:nvSpPr>
            <p:cNvPr id="8217" name="Rectangle 21"/>
            <p:cNvSpPr>
              <a:spLocks noChangeArrowheads="1"/>
            </p:cNvSpPr>
            <p:nvPr/>
          </p:nvSpPr>
          <p:spPr bwMode="auto">
            <a:xfrm>
              <a:off x="3523" y="919"/>
              <a:ext cx="743" cy="1081"/>
            </a:xfrm>
            <a:prstGeom prst="rect">
              <a:avLst/>
            </a:prstGeom>
            <a:noFill/>
            <a:ln w="19050">
              <a:solidFill>
                <a:schemeClr val="tx1"/>
              </a:solidFill>
              <a:miter lim="800000"/>
              <a:headEnd/>
              <a:tailEnd/>
            </a:ln>
          </p:spPr>
          <p:txBody>
            <a:bodyPr wrap="none" anchor="ctr"/>
            <a:lstStyle/>
            <a:p>
              <a:endParaRPr lang="en-US"/>
            </a:p>
          </p:txBody>
        </p:sp>
        <p:sp>
          <p:nvSpPr>
            <p:cNvPr id="8218" name="Rectangle 22"/>
            <p:cNvSpPr>
              <a:spLocks noChangeArrowheads="1"/>
            </p:cNvSpPr>
            <p:nvPr/>
          </p:nvSpPr>
          <p:spPr bwMode="auto">
            <a:xfrm>
              <a:off x="3523" y="1345"/>
              <a:ext cx="269" cy="186"/>
            </a:xfrm>
            <a:prstGeom prst="rect">
              <a:avLst/>
            </a:prstGeom>
            <a:noFill/>
            <a:ln w="19050">
              <a:solidFill>
                <a:schemeClr val="tx1"/>
              </a:solidFill>
              <a:miter lim="800000"/>
              <a:headEnd/>
              <a:tailEnd/>
            </a:ln>
          </p:spPr>
          <p:txBody>
            <a:bodyPr wrap="none" anchor="ctr"/>
            <a:lstStyle/>
            <a:p>
              <a:endParaRPr lang="en-US"/>
            </a:p>
          </p:txBody>
        </p:sp>
        <p:sp>
          <p:nvSpPr>
            <p:cNvPr id="8219" name="Rectangle 23"/>
            <p:cNvSpPr>
              <a:spLocks noChangeArrowheads="1"/>
            </p:cNvSpPr>
            <p:nvPr/>
          </p:nvSpPr>
          <p:spPr bwMode="auto">
            <a:xfrm>
              <a:off x="2172" y="1733"/>
              <a:ext cx="611" cy="1307"/>
            </a:xfrm>
            <a:prstGeom prst="rect">
              <a:avLst/>
            </a:prstGeom>
            <a:noFill/>
            <a:ln w="19050">
              <a:solidFill>
                <a:schemeClr val="tx1"/>
              </a:solidFill>
              <a:miter lim="800000"/>
              <a:headEnd/>
              <a:tailEnd/>
            </a:ln>
          </p:spPr>
          <p:txBody>
            <a:bodyPr wrap="none" anchor="ctr"/>
            <a:lstStyle/>
            <a:p>
              <a:endParaRPr lang="en-US"/>
            </a:p>
          </p:txBody>
        </p:sp>
        <p:sp>
          <p:nvSpPr>
            <p:cNvPr id="8220" name="Rectangle 24"/>
            <p:cNvSpPr>
              <a:spLocks noChangeArrowheads="1"/>
            </p:cNvSpPr>
            <p:nvPr/>
          </p:nvSpPr>
          <p:spPr bwMode="auto">
            <a:xfrm>
              <a:off x="2172" y="2160"/>
              <a:ext cx="227" cy="227"/>
            </a:xfrm>
            <a:prstGeom prst="rect">
              <a:avLst/>
            </a:prstGeom>
            <a:noFill/>
            <a:ln w="19050">
              <a:solidFill>
                <a:schemeClr val="tx1"/>
              </a:solidFill>
              <a:miter lim="800000"/>
              <a:headEnd/>
              <a:tailEnd/>
            </a:ln>
          </p:spPr>
          <p:txBody>
            <a:bodyPr wrap="none" anchor="ctr"/>
            <a:lstStyle/>
            <a:p>
              <a:endParaRPr lang="en-US"/>
            </a:p>
          </p:txBody>
        </p:sp>
        <p:sp>
          <p:nvSpPr>
            <p:cNvPr id="8221" name="Rectangle 25"/>
            <p:cNvSpPr>
              <a:spLocks noChangeArrowheads="1"/>
            </p:cNvSpPr>
            <p:nvPr/>
          </p:nvSpPr>
          <p:spPr bwMode="auto">
            <a:xfrm>
              <a:off x="1026" y="1118"/>
              <a:ext cx="611" cy="837"/>
            </a:xfrm>
            <a:prstGeom prst="rect">
              <a:avLst/>
            </a:prstGeom>
            <a:noFill/>
            <a:ln w="19050">
              <a:solidFill>
                <a:schemeClr val="tx1"/>
              </a:solidFill>
              <a:miter lim="800000"/>
              <a:headEnd/>
              <a:tailEnd/>
            </a:ln>
          </p:spPr>
          <p:txBody>
            <a:bodyPr wrap="none" anchor="ctr"/>
            <a:lstStyle/>
            <a:p>
              <a:endParaRPr lang="en-US"/>
            </a:p>
          </p:txBody>
        </p:sp>
        <p:sp>
          <p:nvSpPr>
            <p:cNvPr id="8222" name="Rectangle 26"/>
            <p:cNvSpPr>
              <a:spLocks noChangeArrowheads="1"/>
            </p:cNvSpPr>
            <p:nvPr/>
          </p:nvSpPr>
          <p:spPr bwMode="auto">
            <a:xfrm>
              <a:off x="1023" y="1418"/>
              <a:ext cx="220" cy="186"/>
            </a:xfrm>
            <a:prstGeom prst="rect">
              <a:avLst/>
            </a:prstGeom>
            <a:noFill/>
            <a:ln w="19050">
              <a:solidFill>
                <a:schemeClr val="tx1"/>
              </a:solidFill>
              <a:miter lim="800000"/>
              <a:headEnd/>
              <a:tailEnd/>
            </a:ln>
          </p:spPr>
          <p:txBody>
            <a:bodyPr wrap="none" anchor="ctr"/>
            <a:lstStyle/>
            <a:p>
              <a:endParaRPr lang="en-US"/>
            </a:p>
          </p:txBody>
        </p:sp>
        <p:sp>
          <p:nvSpPr>
            <p:cNvPr id="8223" name="Freeform 27"/>
            <p:cNvSpPr>
              <a:spLocks/>
            </p:cNvSpPr>
            <p:nvPr/>
          </p:nvSpPr>
          <p:spPr bwMode="auto">
            <a:xfrm>
              <a:off x="1309" y="1796"/>
              <a:ext cx="1092" cy="521"/>
            </a:xfrm>
            <a:custGeom>
              <a:avLst/>
              <a:gdLst>
                <a:gd name="T0" fmla="*/ 27 w 1092"/>
                <a:gd name="T1" fmla="*/ 0 h 638"/>
                <a:gd name="T2" fmla="*/ 141 w 1092"/>
                <a:gd name="T3" fmla="*/ 236 h 638"/>
                <a:gd name="T4" fmla="*/ 874 w 1092"/>
                <a:gd name="T5" fmla="*/ 328 h 638"/>
                <a:gd name="T6" fmla="*/ 1092 w 1092"/>
                <a:gd name="T7" fmla="*/ 123 h 638"/>
                <a:gd name="T8" fmla="*/ 0 60000 65536"/>
                <a:gd name="T9" fmla="*/ 0 60000 65536"/>
                <a:gd name="T10" fmla="*/ 0 60000 65536"/>
                <a:gd name="T11" fmla="*/ 0 60000 65536"/>
                <a:gd name="T12" fmla="*/ 0 w 1092"/>
                <a:gd name="T13" fmla="*/ 0 h 638"/>
                <a:gd name="T14" fmla="*/ 1092 w 1092"/>
                <a:gd name="T15" fmla="*/ 638 h 638"/>
              </a:gdLst>
              <a:ahLst/>
              <a:cxnLst>
                <a:cxn ang="T8">
                  <a:pos x="T0" y="T1"/>
                </a:cxn>
                <a:cxn ang="T9">
                  <a:pos x="T2" y="T3"/>
                </a:cxn>
                <a:cxn ang="T10">
                  <a:pos x="T4" y="T5"/>
                </a:cxn>
                <a:cxn ang="T11">
                  <a:pos x="T6" y="T7"/>
                </a:cxn>
              </a:cxnLst>
              <a:rect l="T12" t="T13" r="T14" b="T15"/>
              <a:pathLst>
                <a:path w="1092" h="638">
                  <a:moveTo>
                    <a:pt x="27" y="0"/>
                  </a:moveTo>
                  <a:cubicBezTo>
                    <a:pt x="46" y="72"/>
                    <a:pt x="0" y="334"/>
                    <a:pt x="141" y="434"/>
                  </a:cubicBezTo>
                  <a:cubicBezTo>
                    <a:pt x="282" y="534"/>
                    <a:pt x="716" y="638"/>
                    <a:pt x="874" y="603"/>
                  </a:cubicBezTo>
                  <a:cubicBezTo>
                    <a:pt x="1032" y="568"/>
                    <a:pt x="1069" y="407"/>
                    <a:pt x="1092" y="226"/>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8224" name="Line 28"/>
            <p:cNvSpPr>
              <a:spLocks noChangeShapeType="1"/>
            </p:cNvSpPr>
            <p:nvPr/>
          </p:nvSpPr>
          <p:spPr bwMode="auto">
            <a:xfrm flipV="1">
              <a:off x="1331" y="1339"/>
              <a:ext cx="43" cy="296"/>
            </a:xfrm>
            <a:prstGeom prst="line">
              <a:avLst/>
            </a:prstGeom>
            <a:noFill/>
            <a:ln w="9525">
              <a:solidFill>
                <a:schemeClr val="tx1"/>
              </a:solidFill>
              <a:round/>
              <a:headEnd/>
              <a:tailEnd type="triangle" w="med" len="med"/>
            </a:ln>
          </p:spPr>
          <p:txBody>
            <a:bodyPr wrap="none" anchor="ctr"/>
            <a:lstStyle/>
            <a:p>
              <a:endParaRPr lang="en-US"/>
            </a:p>
          </p:txBody>
        </p:sp>
        <p:sp>
          <p:nvSpPr>
            <p:cNvPr id="8225" name="Line 29"/>
            <p:cNvSpPr>
              <a:spLocks noChangeShapeType="1"/>
            </p:cNvSpPr>
            <p:nvPr/>
          </p:nvSpPr>
          <p:spPr bwMode="auto">
            <a:xfrm>
              <a:off x="2593" y="1986"/>
              <a:ext cx="107" cy="732"/>
            </a:xfrm>
            <a:prstGeom prst="line">
              <a:avLst/>
            </a:prstGeom>
            <a:noFill/>
            <a:ln w="9525">
              <a:solidFill>
                <a:schemeClr val="tx1"/>
              </a:solidFill>
              <a:round/>
              <a:headEnd type="triangle" w="med" len="med"/>
              <a:tailEnd/>
            </a:ln>
          </p:spPr>
          <p:txBody>
            <a:bodyPr wrap="none" anchor="ctr"/>
            <a:lstStyle/>
            <a:p>
              <a:endParaRPr lang="en-US"/>
            </a:p>
          </p:txBody>
        </p:sp>
        <p:sp>
          <p:nvSpPr>
            <p:cNvPr id="8226" name="Line 30"/>
            <p:cNvSpPr>
              <a:spLocks noChangeShapeType="1"/>
            </p:cNvSpPr>
            <p:nvPr/>
          </p:nvSpPr>
          <p:spPr bwMode="auto">
            <a:xfrm flipH="1" flipV="1">
              <a:off x="2493" y="1981"/>
              <a:ext cx="22" cy="534"/>
            </a:xfrm>
            <a:prstGeom prst="line">
              <a:avLst/>
            </a:prstGeom>
            <a:noFill/>
            <a:ln w="9525">
              <a:solidFill>
                <a:schemeClr val="tx1"/>
              </a:solidFill>
              <a:round/>
              <a:headEnd/>
              <a:tailEnd type="triangle" w="med" len="med"/>
            </a:ln>
          </p:spPr>
          <p:txBody>
            <a:bodyPr wrap="none" anchor="ctr"/>
            <a:lstStyle/>
            <a:p>
              <a:endParaRPr lang="en-US"/>
            </a:p>
          </p:txBody>
        </p:sp>
        <p:sp>
          <p:nvSpPr>
            <p:cNvPr id="8227" name="Freeform 31"/>
            <p:cNvSpPr>
              <a:spLocks/>
            </p:cNvSpPr>
            <p:nvPr/>
          </p:nvSpPr>
          <p:spPr bwMode="auto">
            <a:xfrm>
              <a:off x="1464" y="1237"/>
              <a:ext cx="2216" cy="414"/>
            </a:xfrm>
            <a:custGeom>
              <a:avLst/>
              <a:gdLst>
                <a:gd name="T0" fmla="*/ 0 w 2216"/>
                <a:gd name="T1" fmla="*/ 276 h 507"/>
                <a:gd name="T2" fmla="*/ 526 w 2216"/>
                <a:gd name="T3" fmla="*/ 102 h 507"/>
                <a:gd name="T4" fmla="*/ 1609 w 2216"/>
                <a:gd name="T5" fmla="*/ 123 h 507"/>
                <a:gd name="T6" fmla="*/ 2116 w 2216"/>
                <a:gd name="T7" fmla="*/ 107 h 507"/>
                <a:gd name="T8" fmla="*/ 2204 w 2216"/>
                <a:gd name="T9" fmla="*/ 0 h 507"/>
                <a:gd name="T10" fmla="*/ 0 60000 65536"/>
                <a:gd name="T11" fmla="*/ 0 60000 65536"/>
                <a:gd name="T12" fmla="*/ 0 60000 65536"/>
                <a:gd name="T13" fmla="*/ 0 60000 65536"/>
                <a:gd name="T14" fmla="*/ 0 60000 65536"/>
                <a:gd name="T15" fmla="*/ 0 w 2216"/>
                <a:gd name="T16" fmla="*/ 0 h 507"/>
                <a:gd name="T17" fmla="*/ 2216 w 2216"/>
                <a:gd name="T18" fmla="*/ 507 h 507"/>
              </a:gdLst>
              <a:ahLst/>
              <a:cxnLst>
                <a:cxn ang="T10">
                  <a:pos x="T0" y="T1"/>
                </a:cxn>
                <a:cxn ang="T11">
                  <a:pos x="T2" y="T3"/>
                </a:cxn>
                <a:cxn ang="T12">
                  <a:pos x="T4" y="T5"/>
                </a:cxn>
                <a:cxn ang="T13">
                  <a:pos x="T6" y="T7"/>
                </a:cxn>
                <a:cxn ang="T14">
                  <a:pos x="T8" y="T9"/>
                </a:cxn>
              </a:cxnLst>
              <a:rect l="T15" t="T16" r="T17" b="T18"/>
              <a:pathLst>
                <a:path w="2216" h="507">
                  <a:moveTo>
                    <a:pt x="0" y="507"/>
                  </a:moveTo>
                  <a:cubicBezTo>
                    <a:pt x="88" y="455"/>
                    <a:pt x="258" y="234"/>
                    <a:pt x="526" y="187"/>
                  </a:cubicBezTo>
                  <a:cubicBezTo>
                    <a:pt x="794" y="140"/>
                    <a:pt x="1344" y="224"/>
                    <a:pt x="1609" y="226"/>
                  </a:cubicBezTo>
                  <a:cubicBezTo>
                    <a:pt x="1874" y="228"/>
                    <a:pt x="2017" y="235"/>
                    <a:pt x="2116" y="197"/>
                  </a:cubicBezTo>
                  <a:cubicBezTo>
                    <a:pt x="2216" y="159"/>
                    <a:pt x="2186" y="41"/>
                    <a:pt x="2204" y="0"/>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8228" name="Freeform 32"/>
            <p:cNvSpPr>
              <a:spLocks/>
            </p:cNvSpPr>
            <p:nvPr/>
          </p:nvSpPr>
          <p:spPr bwMode="auto">
            <a:xfrm>
              <a:off x="2593" y="1247"/>
              <a:ext cx="1183" cy="1274"/>
            </a:xfrm>
            <a:custGeom>
              <a:avLst/>
              <a:gdLst>
                <a:gd name="T0" fmla="*/ 0 w 1183"/>
                <a:gd name="T1" fmla="*/ 849 h 1560"/>
                <a:gd name="T2" fmla="*/ 277 w 1183"/>
                <a:gd name="T3" fmla="*/ 511 h 1560"/>
                <a:gd name="T4" fmla="*/ 571 w 1183"/>
                <a:gd name="T5" fmla="*/ 239 h 1560"/>
                <a:gd name="T6" fmla="*/ 1083 w 1183"/>
                <a:gd name="T7" fmla="*/ 138 h 1560"/>
                <a:gd name="T8" fmla="*/ 1169 w 1183"/>
                <a:gd name="T9" fmla="*/ 0 h 1560"/>
                <a:gd name="T10" fmla="*/ 0 60000 65536"/>
                <a:gd name="T11" fmla="*/ 0 60000 65536"/>
                <a:gd name="T12" fmla="*/ 0 60000 65536"/>
                <a:gd name="T13" fmla="*/ 0 60000 65536"/>
                <a:gd name="T14" fmla="*/ 0 60000 65536"/>
                <a:gd name="T15" fmla="*/ 0 w 1183"/>
                <a:gd name="T16" fmla="*/ 0 h 1560"/>
                <a:gd name="T17" fmla="*/ 1183 w 1183"/>
                <a:gd name="T18" fmla="*/ 1560 h 1560"/>
              </a:gdLst>
              <a:ahLst/>
              <a:cxnLst>
                <a:cxn ang="T10">
                  <a:pos x="T0" y="T1"/>
                </a:cxn>
                <a:cxn ang="T11">
                  <a:pos x="T2" y="T3"/>
                </a:cxn>
                <a:cxn ang="T12">
                  <a:pos x="T4" y="T5"/>
                </a:cxn>
                <a:cxn ang="T13">
                  <a:pos x="T6" y="T7"/>
                </a:cxn>
                <a:cxn ang="T14">
                  <a:pos x="T8" y="T9"/>
                </a:cxn>
              </a:cxnLst>
              <a:rect l="T15" t="T16" r="T17" b="T18"/>
              <a:pathLst>
                <a:path w="1183" h="1560">
                  <a:moveTo>
                    <a:pt x="0" y="1560"/>
                  </a:moveTo>
                  <a:cubicBezTo>
                    <a:pt x="46" y="1458"/>
                    <a:pt x="182" y="1126"/>
                    <a:pt x="277" y="939"/>
                  </a:cubicBezTo>
                  <a:cubicBezTo>
                    <a:pt x="372" y="752"/>
                    <a:pt x="437" y="553"/>
                    <a:pt x="571" y="439"/>
                  </a:cubicBezTo>
                  <a:cubicBezTo>
                    <a:pt x="705" y="325"/>
                    <a:pt x="983" y="327"/>
                    <a:pt x="1083" y="254"/>
                  </a:cubicBezTo>
                  <a:cubicBezTo>
                    <a:pt x="1183" y="181"/>
                    <a:pt x="1151" y="53"/>
                    <a:pt x="1169" y="0"/>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8229" name="Line 33"/>
            <p:cNvSpPr>
              <a:spLocks noChangeShapeType="1"/>
            </p:cNvSpPr>
            <p:nvPr/>
          </p:nvSpPr>
          <p:spPr bwMode="auto">
            <a:xfrm>
              <a:off x="3852" y="1249"/>
              <a:ext cx="21" cy="336"/>
            </a:xfrm>
            <a:prstGeom prst="line">
              <a:avLst/>
            </a:prstGeom>
            <a:noFill/>
            <a:ln w="9525">
              <a:solidFill>
                <a:schemeClr val="tx1"/>
              </a:solidFill>
              <a:round/>
              <a:headEnd type="triangle" w="med" len="med"/>
              <a:tailEnd/>
            </a:ln>
          </p:spPr>
          <p:txBody>
            <a:bodyPr wrap="none" anchor="ctr"/>
            <a:lstStyle/>
            <a:p>
              <a:endParaRPr lang="en-US"/>
            </a:p>
          </p:txBody>
        </p:sp>
        <p:sp>
          <p:nvSpPr>
            <p:cNvPr id="8230" name="Freeform 34"/>
            <p:cNvSpPr>
              <a:spLocks/>
            </p:cNvSpPr>
            <p:nvPr/>
          </p:nvSpPr>
          <p:spPr bwMode="auto">
            <a:xfrm>
              <a:off x="3989" y="1314"/>
              <a:ext cx="952" cy="431"/>
            </a:xfrm>
            <a:custGeom>
              <a:avLst/>
              <a:gdLst>
                <a:gd name="T0" fmla="*/ 0 w 952"/>
                <a:gd name="T1" fmla="*/ 288 h 527"/>
                <a:gd name="T2" fmla="*/ 199 w 952"/>
                <a:gd name="T3" fmla="*/ 230 h 527"/>
                <a:gd name="T4" fmla="*/ 462 w 952"/>
                <a:gd name="T5" fmla="*/ 237 h 527"/>
                <a:gd name="T6" fmla="*/ 839 w 952"/>
                <a:gd name="T7" fmla="*/ 241 h 527"/>
                <a:gd name="T8" fmla="*/ 952 w 952"/>
                <a:gd name="T9" fmla="*/ 0 h 527"/>
                <a:gd name="T10" fmla="*/ 0 60000 65536"/>
                <a:gd name="T11" fmla="*/ 0 60000 65536"/>
                <a:gd name="T12" fmla="*/ 0 60000 65536"/>
                <a:gd name="T13" fmla="*/ 0 60000 65536"/>
                <a:gd name="T14" fmla="*/ 0 60000 65536"/>
                <a:gd name="T15" fmla="*/ 0 w 952"/>
                <a:gd name="T16" fmla="*/ 0 h 527"/>
                <a:gd name="T17" fmla="*/ 952 w 952"/>
                <a:gd name="T18" fmla="*/ 527 h 527"/>
              </a:gdLst>
              <a:ahLst/>
              <a:cxnLst>
                <a:cxn ang="T10">
                  <a:pos x="T0" y="T1"/>
                </a:cxn>
                <a:cxn ang="T11">
                  <a:pos x="T2" y="T3"/>
                </a:cxn>
                <a:cxn ang="T12">
                  <a:pos x="T4" y="T5"/>
                </a:cxn>
                <a:cxn ang="T13">
                  <a:pos x="T6" y="T7"/>
                </a:cxn>
                <a:cxn ang="T14">
                  <a:pos x="T8" y="T9"/>
                </a:cxn>
              </a:cxnLst>
              <a:rect l="T15" t="T16" r="T17" b="T18"/>
              <a:pathLst>
                <a:path w="952" h="527">
                  <a:moveTo>
                    <a:pt x="0" y="527"/>
                  </a:moveTo>
                  <a:cubicBezTo>
                    <a:pt x="33" y="509"/>
                    <a:pt x="122" y="435"/>
                    <a:pt x="199" y="420"/>
                  </a:cubicBezTo>
                  <a:cubicBezTo>
                    <a:pt x="276" y="405"/>
                    <a:pt x="355" y="430"/>
                    <a:pt x="462" y="434"/>
                  </a:cubicBezTo>
                  <a:cubicBezTo>
                    <a:pt x="569" y="438"/>
                    <a:pt x="757" y="513"/>
                    <a:pt x="839" y="441"/>
                  </a:cubicBezTo>
                  <a:cubicBezTo>
                    <a:pt x="921" y="369"/>
                    <a:pt x="929" y="92"/>
                    <a:pt x="952" y="0"/>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8231" name="Freeform 35"/>
            <p:cNvSpPr>
              <a:spLocks/>
            </p:cNvSpPr>
            <p:nvPr/>
          </p:nvSpPr>
          <p:spPr bwMode="auto">
            <a:xfrm>
              <a:off x="2500" y="1326"/>
              <a:ext cx="2505" cy="1626"/>
            </a:xfrm>
            <a:custGeom>
              <a:avLst/>
              <a:gdLst>
                <a:gd name="T0" fmla="*/ 0 w 2505"/>
                <a:gd name="T1" fmla="*/ 1080 h 1991"/>
                <a:gd name="T2" fmla="*/ 690 w 2505"/>
                <a:gd name="T3" fmla="*/ 964 h 1991"/>
                <a:gd name="T4" fmla="*/ 1958 w 2505"/>
                <a:gd name="T5" fmla="*/ 353 h 1991"/>
                <a:gd name="T6" fmla="*/ 2392 w 2505"/>
                <a:gd name="T7" fmla="*/ 236 h 1991"/>
                <a:gd name="T8" fmla="*/ 2505 w 2505"/>
                <a:gd name="T9" fmla="*/ 0 h 1991"/>
                <a:gd name="T10" fmla="*/ 0 60000 65536"/>
                <a:gd name="T11" fmla="*/ 0 60000 65536"/>
                <a:gd name="T12" fmla="*/ 0 60000 65536"/>
                <a:gd name="T13" fmla="*/ 0 60000 65536"/>
                <a:gd name="T14" fmla="*/ 0 60000 65536"/>
                <a:gd name="T15" fmla="*/ 0 w 2505"/>
                <a:gd name="T16" fmla="*/ 0 h 1991"/>
                <a:gd name="T17" fmla="*/ 2505 w 2505"/>
                <a:gd name="T18" fmla="*/ 1991 h 1991"/>
              </a:gdLst>
              <a:ahLst/>
              <a:cxnLst>
                <a:cxn ang="T10">
                  <a:pos x="T0" y="T1"/>
                </a:cxn>
                <a:cxn ang="T11">
                  <a:pos x="T2" y="T3"/>
                </a:cxn>
                <a:cxn ang="T12">
                  <a:pos x="T4" y="T5"/>
                </a:cxn>
                <a:cxn ang="T13">
                  <a:pos x="T6" y="T7"/>
                </a:cxn>
                <a:cxn ang="T14">
                  <a:pos x="T8" y="T9"/>
                </a:cxn>
              </a:cxnLst>
              <a:rect l="T15" t="T16" r="T17" b="T18"/>
              <a:pathLst>
                <a:path w="2505" h="1991">
                  <a:moveTo>
                    <a:pt x="0" y="1982"/>
                  </a:moveTo>
                  <a:cubicBezTo>
                    <a:pt x="115" y="1947"/>
                    <a:pt x="364" y="1991"/>
                    <a:pt x="690" y="1769"/>
                  </a:cubicBezTo>
                  <a:cubicBezTo>
                    <a:pt x="1016" y="1547"/>
                    <a:pt x="1674" y="870"/>
                    <a:pt x="1958" y="648"/>
                  </a:cubicBezTo>
                  <a:cubicBezTo>
                    <a:pt x="2242" y="426"/>
                    <a:pt x="2301" y="542"/>
                    <a:pt x="2392" y="434"/>
                  </a:cubicBezTo>
                  <a:cubicBezTo>
                    <a:pt x="2483" y="326"/>
                    <a:pt x="2482" y="90"/>
                    <a:pt x="2505" y="0"/>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8232" name="Line 36"/>
            <p:cNvSpPr>
              <a:spLocks noChangeShapeType="1"/>
            </p:cNvSpPr>
            <p:nvPr/>
          </p:nvSpPr>
          <p:spPr bwMode="auto">
            <a:xfrm flipH="1" flipV="1">
              <a:off x="5057" y="1315"/>
              <a:ext cx="22" cy="534"/>
            </a:xfrm>
            <a:prstGeom prst="line">
              <a:avLst/>
            </a:prstGeom>
            <a:noFill/>
            <a:ln w="9525">
              <a:solidFill>
                <a:schemeClr val="tx1"/>
              </a:solidFill>
              <a:round/>
              <a:headEnd/>
              <a:tailEnd type="triangle" w="med" len="med"/>
            </a:ln>
          </p:spPr>
          <p:txBody>
            <a:bodyPr wrap="none" anchor="ctr"/>
            <a:lstStyle/>
            <a:p>
              <a:endParaRPr lang="en-US"/>
            </a:p>
          </p:txBody>
        </p:sp>
        <p:sp>
          <p:nvSpPr>
            <p:cNvPr id="8233" name="Line 37"/>
            <p:cNvSpPr>
              <a:spLocks noChangeShapeType="1"/>
            </p:cNvSpPr>
            <p:nvPr/>
          </p:nvSpPr>
          <p:spPr bwMode="auto">
            <a:xfrm flipH="1" flipV="1">
              <a:off x="5178" y="1311"/>
              <a:ext cx="100" cy="865"/>
            </a:xfrm>
            <a:prstGeom prst="line">
              <a:avLst/>
            </a:prstGeom>
            <a:noFill/>
            <a:ln w="9525">
              <a:solidFill>
                <a:schemeClr val="tx1"/>
              </a:solidFill>
              <a:round/>
              <a:headEnd/>
              <a:tailEnd type="triangle" w="med" len="med"/>
            </a:ln>
          </p:spPr>
          <p:txBody>
            <a:bodyPr wrap="none" anchor="ctr"/>
            <a:lstStyle/>
            <a:p>
              <a:endParaRPr lang="en-US"/>
            </a:p>
          </p:txBody>
        </p:sp>
        <p:sp>
          <p:nvSpPr>
            <p:cNvPr id="8234" name="Text Box 38"/>
            <p:cNvSpPr txBox="1">
              <a:spLocks noChangeArrowheads="1"/>
            </p:cNvSpPr>
            <p:nvPr/>
          </p:nvSpPr>
          <p:spPr bwMode="auto">
            <a:xfrm>
              <a:off x="325" y="1401"/>
              <a:ext cx="749" cy="231"/>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sz="1800">
                  <a:solidFill>
                    <a:srgbClr val="56127A"/>
                  </a:solidFill>
                </a:rPr>
                <a:t>interface</a:t>
              </a:r>
            </a:p>
          </p:txBody>
        </p:sp>
        <p:sp>
          <p:nvSpPr>
            <p:cNvPr id="8235" name="Text Box 39"/>
            <p:cNvSpPr txBox="1">
              <a:spLocks noChangeArrowheads="1"/>
            </p:cNvSpPr>
            <p:nvPr/>
          </p:nvSpPr>
          <p:spPr bwMode="auto">
            <a:xfrm>
              <a:off x="986" y="916"/>
              <a:ext cx="650" cy="231"/>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sz="1800"/>
                <a:t>module</a:t>
              </a:r>
            </a:p>
          </p:txBody>
        </p:sp>
        <p:sp>
          <p:nvSpPr>
            <p:cNvPr id="8236" name="Freeform 40"/>
            <p:cNvSpPr>
              <a:spLocks/>
            </p:cNvSpPr>
            <p:nvPr/>
          </p:nvSpPr>
          <p:spPr bwMode="auto">
            <a:xfrm>
              <a:off x="2083" y="1239"/>
              <a:ext cx="1653" cy="1097"/>
            </a:xfrm>
            <a:custGeom>
              <a:avLst/>
              <a:gdLst>
                <a:gd name="T0" fmla="*/ 0 w 1653"/>
                <a:gd name="T1" fmla="*/ 701 h 1343"/>
                <a:gd name="T2" fmla="*/ 448 w 1653"/>
                <a:gd name="T3" fmla="*/ 655 h 1343"/>
                <a:gd name="T4" fmla="*/ 903 w 1653"/>
                <a:gd name="T5" fmla="*/ 240 h 1343"/>
                <a:gd name="T6" fmla="*/ 1533 w 1653"/>
                <a:gd name="T7" fmla="*/ 118 h 1343"/>
                <a:gd name="T8" fmla="*/ 1621 w 1653"/>
                <a:gd name="T9" fmla="*/ 0 h 1343"/>
                <a:gd name="T10" fmla="*/ 0 60000 65536"/>
                <a:gd name="T11" fmla="*/ 0 60000 65536"/>
                <a:gd name="T12" fmla="*/ 0 60000 65536"/>
                <a:gd name="T13" fmla="*/ 0 60000 65536"/>
                <a:gd name="T14" fmla="*/ 0 60000 65536"/>
                <a:gd name="T15" fmla="*/ 0 w 1653"/>
                <a:gd name="T16" fmla="*/ 0 h 1343"/>
                <a:gd name="T17" fmla="*/ 1653 w 1653"/>
                <a:gd name="T18" fmla="*/ 1343 h 1343"/>
              </a:gdLst>
              <a:ahLst/>
              <a:cxnLst>
                <a:cxn ang="T10">
                  <a:pos x="T0" y="T1"/>
                </a:cxn>
                <a:cxn ang="T11">
                  <a:pos x="T2" y="T3"/>
                </a:cxn>
                <a:cxn ang="T12">
                  <a:pos x="T4" y="T5"/>
                </a:cxn>
                <a:cxn ang="T13">
                  <a:pos x="T6" y="T7"/>
                </a:cxn>
                <a:cxn ang="T14">
                  <a:pos x="T8" y="T9"/>
                </a:cxn>
              </a:cxnLst>
              <a:rect l="T15" t="T16" r="T17" b="T18"/>
              <a:pathLst>
                <a:path w="1653" h="1343">
                  <a:moveTo>
                    <a:pt x="0" y="1287"/>
                  </a:moveTo>
                  <a:cubicBezTo>
                    <a:pt x="75" y="1273"/>
                    <a:pt x="298" y="1343"/>
                    <a:pt x="448" y="1202"/>
                  </a:cubicBezTo>
                  <a:cubicBezTo>
                    <a:pt x="598" y="1061"/>
                    <a:pt x="722" y="605"/>
                    <a:pt x="903" y="441"/>
                  </a:cubicBezTo>
                  <a:cubicBezTo>
                    <a:pt x="1084" y="277"/>
                    <a:pt x="1413" y="289"/>
                    <a:pt x="1533" y="216"/>
                  </a:cubicBezTo>
                  <a:cubicBezTo>
                    <a:pt x="1653" y="143"/>
                    <a:pt x="1603" y="45"/>
                    <a:pt x="1621" y="0"/>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8237" name="Freeform 41"/>
            <p:cNvSpPr>
              <a:spLocks/>
            </p:cNvSpPr>
            <p:nvPr/>
          </p:nvSpPr>
          <p:spPr bwMode="auto">
            <a:xfrm>
              <a:off x="3626" y="1318"/>
              <a:ext cx="1250" cy="340"/>
            </a:xfrm>
            <a:custGeom>
              <a:avLst/>
              <a:gdLst>
                <a:gd name="T0" fmla="*/ 0 w 1250"/>
                <a:gd name="T1" fmla="*/ 102 h 416"/>
                <a:gd name="T2" fmla="*/ 391 w 1250"/>
                <a:gd name="T3" fmla="*/ 71 h 416"/>
                <a:gd name="T4" fmla="*/ 775 w 1250"/>
                <a:gd name="T5" fmla="*/ 145 h 416"/>
                <a:gd name="T6" fmla="*/ 1166 w 1250"/>
                <a:gd name="T7" fmla="*/ 203 h 416"/>
                <a:gd name="T8" fmla="*/ 1250 w 1250"/>
                <a:gd name="T9" fmla="*/ 0 h 416"/>
                <a:gd name="T10" fmla="*/ 0 60000 65536"/>
                <a:gd name="T11" fmla="*/ 0 60000 65536"/>
                <a:gd name="T12" fmla="*/ 0 60000 65536"/>
                <a:gd name="T13" fmla="*/ 0 60000 65536"/>
                <a:gd name="T14" fmla="*/ 0 60000 65536"/>
                <a:gd name="T15" fmla="*/ 0 w 1250"/>
                <a:gd name="T16" fmla="*/ 0 h 416"/>
                <a:gd name="T17" fmla="*/ 1250 w 1250"/>
                <a:gd name="T18" fmla="*/ 416 h 416"/>
              </a:gdLst>
              <a:ahLst/>
              <a:cxnLst>
                <a:cxn ang="T10">
                  <a:pos x="T0" y="T1"/>
                </a:cxn>
                <a:cxn ang="T11">
                  <a:pos x="T2" y="T3"/>
                </a:cxn>
                <a:cxn ang="T12">
                  <a:pos x="T4" y="T5"/>
                </a:cxn>
                <a:cxn ang="T13">
                  <a:pos x="T6" y="T7"/>
                </a:cxn>
                <a:cxn ang="T14">
                  <a:pos x="T8" y="T9"/>
                </a:cxn>
              </a:cxnLst>
              <a:rect l="T15" t="T16" r="T17" b="T18"/>
              <a:pathLst>
                <a:path w="1250" h="416">
                  <a:moveTo>
                    <a:pt x="0" y="187"/>
                  </a:moveTo>
                  <a:cubicBezTo>
                    <a:pt x="65" y="178"/>
                    <a:pt x="262" y="117"/>
                    <a:pt x="391" y="130"/>
                  </a:cubicBezTo>
                  <a:cubicBezTo>
                    <a:pt x="520" y="143"/>
                    <a:pt x="646" y="225"/>
                    <a:pt x="775" y="265"/>
                  </a:cubicBezTo>
                  <a:cubicBezTo>
                    <a:pt x="904" y="305"/>
                    <a:pt x="1087" y="416"/>
                    <a:pt x="1166" y="372"/>
                  </a:cubicBezTo>
                  <a:cubicBezTo>
                    <a:pt x="1245" y="328"/>
                    <a:pt x="1233" y="77"/>
                    <a:pt x="1250" y="0"/>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8238" name="Rectangle 42"/>
            <p:cNvSpPr>
              <a:spLocks noChangeArrowheads="1"/>
            </p:cNvSpPr>
            <p:nvPr/>
          </p:nvSpPr>
          <p:spPr bwMode="auto">
            <a:xfrm>
              <a:off x="4001" y="1074"/>
              <a:ext cx="190" cy="121"/>
            </a:xfrm>
            <a:prstGeom prst="rect">
              <a:avLst/>
            </a:prstGeom>
            <a:solidFill>
              <a:srgbClr val="FF0000"/>
            </a:solidFill>
            <a:ln w="9525">
              <a:solidFill>
                <a:schemeClr val="tx1"/>
              </a:solidFill>
              <a:miter lim="800000"/>
              <a:headEnd/>
              <a:tailEnd/>
            </a:ln>
          </p:spPr>
          <p:txBody>
            <a:bodyPr wrap="none" anchor="ctr"/>
            <a:lstStyle/>
            <a:p>
              <a:endParaRPr lang="en-US"/>
            </a:p>
          </p:txBody>
        </p:sp>
        <p:sp>
          <p:nvSpPr>
            <p:cNvPr id="8239" name="Line 43"/>
            <p:cNvSpPr>
              <a:spLocks noChangeShapeType="1"/>
            </p:cNvSpPr>
            <p:nvPr/>
          </p:nvSpPr>
          <p:spPr bwMode="auto">
            <a:xfrm flipH="1">
              <a:off x="3913" y="1203"/>
              <a:ext cx="183" cy="389"/>
            </a:xfrm>
            <a:prstGeom prst="line">
              <a:avLst/>
            </a:prstGeom>
            <a:noFill/>
            <a:ln w="9525">
              <a:solidFill>
                <a:schemeClr val="tx1"/>
              </a:solidFill>
              <a:round/>
              <a:headEnd type="triangle" w="med" len="med"/>
              <a:tailEnd/>
            </a:ln>
          </p:spPr>
          <p:txBody>
            <a:bodyPr wrap="none" anchor="ctr"/>
            <a:lstStyle/>
            <a:p>
              <a:endParaRPr lang="en-US"/>
            </a:p>
          </p:txBody>
        </p:sp>
      </p:grpSp>
      <p:sp>
        <p:nvSpPr>
          <p:cNvPr id="51" name="Date Placeholder 50"/>
          <p:cNvSpPr>
            <a:spLocks noGrp="1"/>
          </p:cNvSpPr>
          <p:nvPr>
            <p:ph type="dt" sz="half" idx="10"/>
          </p:nvPr>
        </p:nvSpPr>
        <p:spPr/>
        <p:txBody>
          <a:bodyPr/>
          <a:lstStyle/>
          <a:p>
            <a:pPr>
              <a:defRPr/>
            </a:pPr>
            <a:r>
              <a:rPr lang="en-US" smtClean="0"/>
              <a:t>February 7, 2011</a:t>
            </a:r>
            <a:endParaRPr lang="en-US" dirty="0"/>
          </a:p>
        </p:txBody>
      </p:sp>
      <p:sp>
        <p:nvSpPr>
          <p:cNvPr id="52" name="Footer Placeholder 51"/>
          <p:cNvSpPr>
            <a:spLocks noGrp="1"/>
          </p:cNvSpPr>
          <p:nvPr>
            <p:ph type="ftr" sz="quarter" idx="12"/>
          </p:nvPr>
        </p:nvSpPr>
        <p:spPr/>
        <p:txBody>
          <a:bodyPr/>
          <a:lstStyle/>
          <a:p>
            <a:pPr>
              <a:defRPr/>
            </a:pPr>
            <a:r>
              <a:rPr lang="en-US" smtClean="0"/>
              <a:t>http://csg.csail.mit.edu/6.375</a:t>
            </a:r>
            <a:endParaRPr lang="en-US" dirty="0"/>
          </a:p>
        </p:txBody>
      </p:sp>
      <p:sp>
        <p:nvSpPr>
          <p:cNvPr id="53" name="Slide Number Placeholder 52"/>
          <p:cNvSpPr>
            <a:spLocks noGrp="1"/>
          </p:cNvSpPr>
          <p:nvPr>
            <p:ph type="sldNum" sz="quarter" idx="11"/>
          </p:nvPr>
        </p:nvSpPr>
        <p:spPr/>
        <p:txBody>
          <a:bodyPr/>
          <a:lstStyle/>
          <a:p>
            <a:pPr>
              <a:defRPr/>
            </a:pPr>
            <a:r>
              <a:rPr lang="en-US" smtClean="0"/>
              <a:t>L02-</a:t>
            </a:r>
            <a:fld id="{EC0A9AF3-268B-496B-8C8B-87FFEF969083}" type="slidenum">
              <a:rPr lang="en-US" smtClean="0"/>
              <a:pPr>
                <a:defRPr/>
              </a:pPr>
              <a:t>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59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5955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5955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595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955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descr="Rectangle: Click to edit Master text styles&#10;Second level&#10;Third level&#10;Fourth level&#10;Fifth level"/>
          <p:cNvSpPr>
            <a:spLocks noGrp="1" noChangeArrowheads="1"/>
          </p:cNvSpPr>
          <p:nvPr>
            <p:ph type="subTitle" idx="1"/>
          </p:nvPr>
        </p:nvSpPr>
        <p:spPr>
          <a:xfrm>
            <a:off x="857250" y="1441450"/>
            <a:ext cx="7673975" cy="4749800"/>
          </a:xfrm>
        </p:spPr>
        <p:txBody>
          <a:bodyPr/>
          <a:lstStyle/>
          <a:p>
            <a:pPr eaLnBrk="1" hangingPunct="1">
              <a:buFont typeface="Wingdings" pitchFamily="-96" charset="2"/>
              <a:buNone/>
            </a:pPr>
            <a:r>
              <a:rPr lang="en-US" sz="4400" smtClean="0">
                <a:solidFill>
                  <a:schemeClr val="tx2"/>
                </a:solidFill>
              </a:rPr>
              <a:t>GCD: A simple example to explain hardware generation from Bluespec</a:t>
            </a:r>
            <a:endParaRPr lang="en-US" smtClean="0">
              <a:solidFill>
                <a:schemeClr val="tx2"/>
              </a:solidFill>
            </a:endParaRPr>
          </a:p>
          <a:p>
            <a:pPr eaLnBrk="1" hangingPunct="1">
              <a:buFont typeface="Wingdings" pitchFamily="-96" charset="2"/>
              <a:buNone/>
            </a:pPr>
            <a:endParaRPr lang="en-US" sz="2800" smtClean="0"/>
          </a:p>
          <a:p>
            <a:pPr eaLnBrk="1" hangingPunct="1">
              <a:buFont typeface="Wingdings" pitchFamily="-96" charset="2"/>
              <a:buNone/>
            </a:pPr>
            <a:endParaRPr lang="en-US" sz="2400" smtClean="0"/>
          </a:p>
          <a:p>
            <a:pPr eaLnBrk="1" hangingPunct="1">
              <a:buFont typeface="Wingdings" pitchFamily="-96" charset="2"/>
              <a:buNone/>
            </a:pPr>
            <a:endParaRPr lang="en-US" sz="2400" smtClean="0"/>
          </a:p>
        </p:txBody>
      </p:sp>
      <p:sp>
        <p:nvSpPr>
          <p:cNvPr id="9" name="Date Placeholder 8"/>
          <p:cNvSpPr>
            <a:spLocks noGrp="1"/>
          </p:cNvSpPr>
          <p:nvPr>
            <p:ph type="dt" sz="quarter" idx="10"/>
          </p:nvPr>
        </p:nvSpPr>
        <p:spPr/>
        <p:txBody>
          <a:bodyPr/>
          <a:lstStyle/>
          <a:p>
            <a:pPr>
              <a:defRPr/>
            </a:pPr>
            <a:r>
              <a:rPr lang="en-US" smtClean="0"/>
              <a:t>February 7, 2011</a:t>
            </a:r>
            <a:endParaRPr lang="en-US" dirty="0"/>
          </a:p>
        </p:txBody>
      </p:sp>
      <p:sp>
        <p:nvSpPr>
          <p:cNvPr id="10" name="Footer Placeholder 9"/>
          <p:cNvSpPr>
            <a:spLocks noGrp="1"/>
          </p:cNvSpPr>
          <p:nvPr>
            <p:ph type="ftr" sz="quarter" idx="12"/>
          </p:nvPr>
        </p:nvSpPr>
        <p:spPr/>
        <p:txBody>
          <a:bodyPr/>
          <a:lstStyle/>
          <a:p>
            <a:pPr>
              <a:defRPr/>
            </a:pPr>
            <a:r>
              <a:rPr lang="en-US" smtClean="0"/>
              <a:t>http://csg.csail.mit.edu/6.375</a:t>
            </a:r>
            <a:endParaRPr lang="en-US" dirty="0"/>
          </a:p>
        </p:txBody>
      </p:sp>
      <p:sp>
        <p:nvSpPr>
          <p:cNvPr id="11" name="Slide Number Placeholder 10"/>
          <p:cNvSpPr>
            <a:spLocks noGrp="1"/>
          </p:cNvSpPr>
          <p:nvPr>
            <p:ph type="sldNum" sz="quarter" idx="11"/>
          </p:nvPr>
        </p:nvSpPr>
        <p:spPr/>
        <p:txBody>
          <a:bodyPr/>
          <a:lstStyle/>
          <a:p>
            <a:pPr>
              <a:defRPr/>
            </a:pPr>
            <a:r>
              <a:rPr lang="en-US" smtClean="0"/>
              <a:t>L02-</a:t>
            </a:r>
            <a:fld id="{E106E5FE-2B70-4D48-BE0C-1D2745C5F17A}" type="slidenum">
              <a:rPr lang="en-US" smtClean="0"/>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4000" smtClean="0"/>
              <a:t>Programming with</a:t>
            </a:r>
            <a:br>
              <a:rPr lang="en-US" sz="4000" smtClean="0"/>
            </a:br>
            <a:r>
              <a:rPr lang="en-US" sz="4000" smtClean="0"/>
              <a:t>rules: A simple example</a:t>
            </a:r>
          </a:p>
        </p:txBody>
      </p:sp>
      <p:sp>
        <p:nvSpPr>
          <p:cNvPr id="1561603" name="Rectangle 3" descr="Rectangle: Click to edit Master text styles&#10;Second level&#10;Third level&#10;Fourth level&#10;Fifth level"/>
          <p:cNvSpPr>
            <a:spLocks noGrp="1" noChangeArrowheads="1"/>
          </p:cNvSpPr>
          <p:nvPr>
            <p:ph type="body" idx="1"/>
          </p:nvPr>
        </p:nvSpPr>
        <p:spPr>
          <a:xfrm>
            <a:off x="869950" y="1762125"/>
            <a:ext cx="7772400" cy="4684713"/>
          </a:xfrm>
        </p:spPr>
        <p:txBody>
          <a:bodyPr/>
          <a:lstStyle/>
          <a:p>
            <a:pPr marL="0" indent="0" eaLnBrk="1" hangingPunct="1">
              <a:lnSpc>
                <a:spcPct val="90000"/>
              </a:lnSpc>
              <a:buFont typeface="Wingdings" pitchFamily="-96" charset="2"/>
              <a:buNone/>
              <a:tabLst>
                <a:tab pos="1828800" algn="l"/>
                <a:tab pos="4572000" algn="l"/>
                <a:tab pos="5892800" algn="l"/>
              </a:tabLst>
            </a:pPr>
            <a:r>
              <a:rPr lang="en-US" smtClean="0"/>
              <a:t>Euclid’s algorithm for computing the Greatest Common Divisor (GCD):</a:t>
            </a:r>
          </a:p>
          <a:p>
            <a:pPr marL="0" indent="0" eaLnBrk="1" hangingPunct="1">
              <a:lnSpc>
                <a:spcPct val="90000"/>
              </a:lnSpc>
              <a:buFont typeface="Wingdings" pitchFamily="-96" charset="2"/>
              <a:buNone/>
              <a:tabLst>
                <a:tab pos="1828800" algn="l"/>
                <a:tab pos="4572000" algn="l"/>
                <a:tab pos="5892800" algn="l"/>
              </a:tabLst>
            </a:pPr>
            <a:endParaRPr lang="en-US" sz="1400" smtClean="0"/>
          </a:p>
          <a:p>
            <a:pPr marL="0" indent="0" eaLnBrk="1" hangingPunct="1">
              <a:lnSpc>
                <a:spcPct val="90000"/>
              </a:lnSpc>
              <a:buFont typeface="Wingdings" pitchFamily="-96" charset="2"/>
              <a:buNone/>
              <a:tabLst>
                <a:tab pos="1828800" algn="l"/>
                <a:tab pos="4572000" algn="l"/>
                <a:tab pos="5892800" algn="l"/>
              </a:tabLst>
            </a:pPr>
            <a:r>
              <a:rPr lang="en-US" smtClean="0"/>
              <a:t>	15	6</a:t>
            </a:r>
          </a:p>
          <a:p>
            <a:pPr marL="0" indent="0" eaLnBrk="1" hangingPunct="1">
              <a:lnSpc>
                <a:spcPct val="90000"/>
              </a:lnSpc>
              <a:buFont typeface="Wingdings" pitchFamily="-96" charset="2"/>
              <a:buNone/>
              <a:tabLst>
                <a:tab pos="1828800" algn="l"/>
                <a:tab pos="4572000" algn="l"/>
                <a:tab pos="5892800" algn="l"/>
              </a:tabLst>
            </a:pPr>
            <a:r>
              <a:rPr lang="en-US" smtClean="0"/>
              <a:t>	 9	6	</a:t>
            </a:r>
            <a:r>
              <a:rPr lang="en-US" sz="2400" i="1" smtClean="0">
                <a:solidFill>
                  <a:srgbClr val="F23838"/>
                </a:solidFill>
              </a:rPr>
              <a:t>subtract</a:t>
            </a:r>
            <a:endParaRPr lang="en-US" smtClean="0"/>
          </a:p>
          <a:p>
            <a:pPr marL="0" indent="0" eaLnBrk="1" hangingPunct="1">
              <a:lnSpc>
                <a:spcPct val="90000"/>
              </a:lnSpc>
              <a:buFont typeface="Wingdings" pitchFamily="-96" charset="2"/>
              <a:buNone/>
              <a:tabLst>
                <a:tab pos="1828800" algn="l"/>
                <a:tab pos="4572000" algn="l"/>
                <a:tab pos="5892800" algn="l"/>
              </a:tabLst>
            </a:pPr>
            <a:r>
              <a:rPr lang="en-US" smtClean="0"/>
              <a:t>	 3	6	</a:t>
            </a:r>
            <a:r>
              <a:rPr lang="en-US" sz="2400" i="1" smtClean="0">
                <a:solidFill>
                  <a:srgbClr val="F23838"/>
                </a:solidFill>
              </a:rPr>
              <a:t>subtract</a:t>
            </a:r>
            <a:endParaRPr lang="en-US" smtClean="0"/>
          </a:p>
          <a:p>
            <a:pPr marL="0" indent="0" eaLnBrk="1" hangingPunct="1">
              <a:lnSpc>
                <a:spcPct val="90000"/>
              </a:lnSpc>
              <a:buFont typeface="Wingdings" pitchFamily="-96" charset="2"/>
              <a:buNone/>
              <a:tabLst>
                <a:tab pos="1828800" algn="l"/>
                <a:tab pos="4572000" algn="l"/>
                <a:tab pos="5892800" algn="l"/>
              </a:tabLst>
            </a:pPr>
            <a:r>
              <a:rPr lang="en-US" smtClean="0"/>
              <a:t>	 6	3	   </a:t>
            </a:r>
            <a:r>
              <a:rPr lang="en-US" sz="2400" i="1" smtClean="0">
                <a:solidFill>
                  <a:srgbClr val="F23838"/>
                </a:solidFill>
              </a:rPr>
              <a:t>swap</a:t>
            </a:r>
            <a:endParaRPr lang="en-US" smtClean="0"/>
          </a:p>
          <a:p>
            <a:pPr marL="0" indent="0" eaLnBrk="1" hangingPunct="1">
              <a:lnSpc>
                <a:spcPct val="90000"/>
              </a:lnSpc>
              <a:buFont typeface="Wingdings" pitchFamily="-96" charset="2"/>
              <a:buNone/>
              <a:tabLst>
                <a:tab pos="1828800" algn="l"/>
                <a:tab pos="4572000" algn="l"/>
                <a:tab pos="5892800" algn="l"/>
              </a:tabLst>
            </a:pPr>
            <a:r>
              <a:rPr lang="en-US" smtClean="0"/>
              <a:t>	 3	3	</a:t>
            </a:r>
            <a:r>
              <a:rPr lang="en-US" sz="2400" i="1" smtClean="0">
                <a:solidFill>
                  <a:srgbClr val="F23838"/>
                </a:solidFill>
              </a:rPr>
              <a:t>subtract</a:t>
            </a:r>
            <a:endParaRPr lang="en-US" smtClean="0"/>
          </a:p>
          <a:p>
            <a:pPr marL="0" indent="0" eaLnBrk="1" hangingPunct="1">
              <a:lnSpc>
                <a:spcPct val="90000"/>
              </a:lnSpc>
              <a:buFont typeface="Wingdings" pitchFamily="-96" charset="2"/>
              <a:buNone/>
              <a:tabLst>
                <a:tab pos="1828800" algn="l"/>
                <a:tab pos="4572000" algn="l"/>
                <a:tab pos="5892800" algn="l"/>
              </a:tabLst>
            </a:pPr>
            <a:r>
              <a:rPr lang="en-US" smtClean="0"/>
              <a:t>	 0	3</a:t>
            </a:r>
            <a:r>
              <a:rPr lang="en-US" smtClean="0">
                <a:solidFill>
                  <a:srgbClr val="F23838"/>
                </a:solidFill>
              </a:rPr>
              <a:t>	</a:t>
            </a:r>
            <a:r>
              <a:rPr lang="en-US" sz="2400" i="1" smtClean="0">
                <a:solidFill>
                  <a:srgbClr val="F23838"/>
                </a:solidFill>
              </a:rPr>
              <a:t>subtract</a:t>
            </a:r>
            <a:endParaRPr lang="en-US" smtClean="0">
              <a:solidFill>
                <a:srgbClr val="F23838"/>
              </a:solidFill>
            </a:endParaRPr>
          </a:p>
        </p:txBody>
      </p:sp>
      <p:sp>
        <p:nvSpPr>
          <p:cNvPr id="1561604" name="Oval 4"/>
          <p:cNvSpPr>
            <a:spLocks noChangeArrowheads="1"/>
          </p:cNvSpPr>
          <p:nvPr/>
        </p:nvSpPr>
        <p:spPr bwMode="auto">
          <a:xfrm>
            <a:off x="5305425" y="5588000"/>
            <a:ext cx="730250" cy="650875"/>
          </a:xfrm>
          <a:prstGeom prst="ellipse">
            <a:avLst/>
          </a:prstGeom>
          <a:noFill/>
          <a:ln w="12700" algn="ctr">
            <a:solidFill>
              <a:srgbClr val="FF0000"/>
            </a:solidFill>
            <a:round/>
            <a:headEnd/>
            <a:tailEnd/>
          </a:ln>
        </p:spPr>
        <p:txBody>
          <a:bodyPr wrap="none" anchor="ctr"/>
          <a:lstStyle/>
          <a:p>
            <a:endParaRPr lang="en-US"/>
          </a:p>
        </p:txBody>
      </p:sp>
      <p:sp>
        <p:nvSpPr>
          <p:cNvPr id="10245" name="Freeform 5"/>
          <p:cNvSpPr>
            <a:spLocks/>
          </p:cNvSpPr>
          <p:nvPr/>
        </p:nvSpPr>
        <p:spPr bwMode="auto">
          <a:xfrm>
            <a:off x="2743200" y="5600700"/>
            <a:ext cx="630238" cy="569913"/>
          </a:xfrm>
          <a:custGeom>
            <a:avLst/>
            <a:gdLst>
              <a:gd name="T0" fmla="*/ 2147483647 w 397"/>
              <a:gd name="T1" fmla="*/ 2147483647 h 359"/>
              <a:gd name="T2" fmla="*/ 2147483647 w 397"/>
              <a:gd name="T3" fmla="*/ 2147483647 h 359"/>
              <a:gd name="T4" fmla="*/ 2147483647 w 397"/>
              <a:gd name="T5" fmla="*/ 2147483647 h 359"/>
              <a:gd name="T6" fmla="*/ 2147483647 w 397"/>
              <a:gd name="T7" fmla="*/ 2147483647 h 359"/>
              <a:gd name="T8" fmla="*/ 0 w 397"/>
              <a:gd name="T9" fmla="*/ 2147483647 h 359"/>
              <a:gd name="T10" fmla="*/ 2147483647 w 397"/>
              <a:gd name="T11" fmla="*/ 2147483647 h 359"/>
              <a:gd name="T12" fmla="*/ 2147483647 w 397"/>
              <a:gd name="T13" fmla="*/ 2147483647 h 359"/>
              <a:gd name="T14" fmla="*/ 0 60000 65536"/>
              <a:gd name="T15" fmla="*/ 0 60000 65536"/>
              <a:gd name="T16" fmla="*/ 0 60000 65536"/>
              <a:gd name="T17" fmla="*/ 0 60000 65536"/>
              <a:gd name="T18" fmla="*/ 0 60000 65536"/>
              <a:gd name="T19" fmla="*/ 0 60000 65536"/>
              <a:gd name="T20" fmla="*/ 0 60000 65536"/>
              <a:gd name="T21" fmla="*/ 0 w 397"/>
              <a:gd name="T22" fmla="*/ 0 h 359"/>
              <a:gd name="T23" fmla="*/ 397 w 397"/>
              <a:gd name="T24" fmla="*/ 359 h 35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97" h="359">
                <a:moveTo>
                  <a:pt x="64" y="30"/>
                </a:moveTo>
                <a:cubicBezTo>
                  <a:pt x="185" y="37"/>
                  <a:pt x="282" y="0"/>
                  <a:pt x="346" y="94"/>
                </a:cubicBezTo>
                <a:cubicBezTo>
                  <a:pt x="372" y="180"/>
                  <a:pt x="397" y="265"/>
                  <a:pt x="294" y="299"/>
                </a:cubicBezTo>
                <a:cubicBezTo>
                  <a:pt x="245" y="332"/>
                  <a:pt x="213" y="339"/>
                  <a:pt x="154" y="350"/>
                </a:cubicBezTo>
                <a:cubicBezTo>
                  <a:pt x="37" y="336"/>
                  <a:pt x="23" y="359"/>
                  <a:pt x="0" y="248"/>
                </a:cubicBezTo>
                <a:cubicBezTo>
                  <a:pt x="4" y="235"/>
                  <a:pt x="4" y="219"/>
                  <a:pt x="13" y="210"/>
                </a:cubicBezTo>
                <a:cubicBezTo>
                  <a:pt x="35" y="188"/>
                  <a:pt x="90" y="158"/>
                  <a:pt x="90" y="158"/>
                </a:cubicBezTo>
              </a:path>
            </a:pathLst>
          </a:custGeom>
          <a:noFill/>
          <a:ln w="3175" cap="flat" cmpd="sng">
            <a:noFill/>
            <a:prstDash val="solid"/>
            <a:round/>
            <a:headEnd type="none" w="med" len="med"/>
            <a:tailEnd type="triangle" w="med" len="med"/>
          </a:ln>
        </p:spPr>
        <p:txBody>
          <a:bodyPr/>
          <a:lstStyle/>
          <a:p>
            <a:endParaRPr lang="en-US"/>
          </a:p>
        </p:txBody>
      </p:sp>
      <p:sp>
        <p:nvSpPr>
          <p:cNvPr id="1561606" name="Text Box 6"/>
          <p:cNvSpPr txBox="1">
            <a:spLocks noChangeArrowheads="1"/>
          </p:cNvSpPr>
          <p:nvPr/>
        </p:nvSpPr>
        <p:spPr bwMode="auto">
          <a:xfrm>
            <a:off x="3679825" y="5649913"/>
            <a:ext cx="1727200" cy="457200"/>
          </a:xfrm>
          <a:prstGeom prst="rect">
            <a:avLst/>
          </a:prstGeom>
          <a:noFill/>
          <a:ln w="3175" algn="ctr">
            <a:noFill/>
            <a:miter lim="800000"/>
            <a:headEnd/>
            <a:tailEnd/>
          </a:ln>
        </p:spPr>
        <p:txBody>
          <a:bodyPr>
            <a:spAutoFit/>
          </a:bodyPr>
          <a:lstStyle/>
          <a:p>
            <a:pPr marL="228600" indent="-228600" algn="ctr">
              <a:lnSpc>
                <a:spcPct val="100000"/>
              </a:lnSpc>
              <a:spcBef>
                <a:spcPct val="50000"/>
              </a:spcBef>
              <a:buClrTx/>
              <a:buSzTx/>
              <a:buFontTx/>
              <a:buNone/>
            </a:pPr>
            <a:r>
              <a:rPr lang="en-US" sz="2400" i="1">
                <a:solidFill>
                  <a:srgbClr val="F23838"/>
                </a:solidFill>
              </a:rPr>
              <a:t>answer:</a:t>
            </a:r>
          </a:p>
        </p:txBody>
      </p:sp>
      <p:sp>
        <p:nvSpPr>
          <p:cNvPr id="13" name="Date Placeholder 12"/>
          <p:cNvSpPr>
            <a:spLocks noGrp="1"/>
          </p:cNvSpPr>
          <p:nvPr>
            <p:ph type="dt" sz="half" idx="10"/>
          </p:nvPr>
        </p:nvSpPr>
        <p:spPr/>
        <p:txBody>
          <a:bodyPr/>
          <a:lstStyle/>
          <a:p>
            <a:pPr>
              <a:defRPr/>
            </a:pPr>
            <a:r>
              <a:rPr lang="en-US" smtClean="0"/>
              <a:t>February 7, 2011</a:t>
            </a:r>
            <a:endParaRPr lang="en-US" dirty="0"/>
          </a:p>
        </p:txBody>
      </p:sp>
      <p:sp>
        <p:nvSpPr>
          <p:cNvPr id="14" name="Footer Placeholder 13"/>
          <p:cNvSpPr>
            <a:spLocks noGrp="1"/>
          </p:cNvSpPr>
          <p:nvPr>
            <p:ph type="ftr" sz="quarter" idx="12"/>
          </p:nvPr>
        </p:nvSpPr>
        <p:spPr/>
        <p:txBody>
          <a:bodyPr/>
          <a:lstStyle/>
          <a:p>
            <a:pPr>
              <a:defRPr/>
            </a:pPr>
            <a:r>
              <a:rPr lang="en-US" smtClean="0"/>
              <a:t>http://csg.csail.mit.edu/6.375</a:t>
            </a:r>
            <a:endParaRPr lang="en-US" dirty="0"/>
          </a:p>
        </p:txBody>
      </p:sp>
      <p:sp>
        <p:nvSpPr>
          <p:cNvPr id="15" name="Slide Number Placeholder 14"/>
          <p:cNvSpPr>
            <a:spLocks noGrp="1"/>
          </p:cNvSpPr>
          <p:nvPr>
            <p:ph type="sldNum" sz="quarter" idx="11"/>
          </p:nvPr>
        </p:nvSpPr>
        <p:spPr/>
        <p:txBody>
          <a:bodyPr/>
          <a:lstStyle/>
          <a:p>
            <a:pPr>
              <a:defRPr/>
            </a:pPr>
            <a:r>
              <a:rPr lang="en-US" smtClean="0"/>
              <a:t>L02-</a:t>
            </a:r>
            <a:fld id="{EC0A9AF3-268B-496B-8C8B-87FFEF969083}" type="slidenum">
              <a:rPr lang="en-US" smtClean="0"/>
              <a:pPr>
                <a:defRPr/>
              </a:pPr>
              <a:t>8</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6160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6160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6160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6160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6160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6160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616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1604" grpId="0" animBg="1"/>
      <p:bldP spid="156160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795338" y="1554163"/>
            <a:ext cx="7935912" cy="5245100"/>
          </a:xfrm>
          <a:prstGeom prst="rect">
            <a:avLst/>
          </a:prstGeom>
          <a:noFill/>
          <a:ln w="9525">
            <a:noFill/>
            <a:miter lim="800000"/>
            <a:headEnd/>
            <a:tailEnd/>
          </a:ln>
        </p:spPr>
        <p:txBody>
          <a:bodyPr>
            <a:spAutoFit/>
          </a:bodyPr>
          <a:lstStyle/>
          <a:p>
            <a:pPr>
              <a:lnSpc>
                <a:spcPct val="100000"/>
              </a:lnSpc>
              <a:spcBef>
                <a:spcPct val="10000"/>
              </a:spcBef>
              <a:buClrTx/>
              <a:buSzTx/>
              <a:buFontTx/>
              <a:buNone/>
            </a:pPr>
            <a:r>
              <a:rPr lang="en-US" sz="1800" b="1">
                <a:solidFill>
                  <a:srgbClr val="56127A"/>
                </a:solidFill>
                <a:latin typeface="Courier New" pitchFamily="49" charset="0"/>
                <a:cs typeface="Courier New" pitchFamily="49" charset="0"/>
              </a:rPr>
              <a:t>module</a:t>
            </a:r>
            <a:r>
              <a:rPr lang="en-US" sz="1800">
                <a:solidFill>
                  <a:srgbClr val="56127A"/>
                </a:solidFill>
                <a:latin typeface="Courier New" pitchFamily="49" charset="0"/>
                <a:cs typeface="Courier New" pitchFamily="49" charset="0"/>
              </a:rPr>
              <a:t> mkGCD (I_GCD);</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rPr>
              <a:t>    Reg#(</a:t>
            </a:r>
            <a:r>
              <a:rPr lang="en-US" sz="1600">
                <a:solidFill>
                  <a:srgbClr val="56127A"/>
                </a:solidFill>
                <a:latin typeface="Courier New" pitchFamily="49" charset="0"/>
                <a:cs typeface="Courier New" pitchFamily="49" charset="0"/>
              </a:rPr>
              <a:t>Int#(32)</a:t>
            </a:r>
            <a:r>
              <a:rPr lang="en-US" sz="1800">
                <a:solidFill>
                  <a:srgbClr val="56127A"/>
                </a:solidFill>
                <a:latin typeface="Courier New" pitchFamily="49" charset="0"/>
                <a:cs typeface="Courier New" pitchFamily="49" charset="0"/>
              </a:rPr>
              <a:t>) x &lt;- </a:t>
            </a:r>
            <a:r>
              <a:rPr lang="en-US" sz="1800">
                <a:solidFill>
                  <a:srgbClr val="56127A"/>
                </a:solidFill>
                <a:latin typeface="Courier New" pitchFamily="49" charset="0"/>
                <a:cs typeface="Courier New" pitchFamily="49" charset="0"/>
                <a:sym typeface="Wingdings" pitchFamily="-96" charset="2"/>
              </a:rPr>
              <a:t>mkRegU;</a:t>
            </a:r>
            <a:r>
              <a:rPr lang="en-US" sz="1800">
                <a:solidFill>
                  <a:srgbClr val="56127A"/>
                </a:solidFill>
                <a:latin typeface="Courier New" pitchFamily="49" charset="0"/>
                <a:cs typeface="Courier New" pitchFamily="49" charset="0"/>
              </a:rPr>
              <a:t> </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rPr>
              <a:t>    Reg#(</a:t>
            </a:r>
            <a:r>
              <a:rPr lang="en-US" sz="1600">
                <a:solidFill>
                  <a:srgbClr val="56127A"/>
                </a:solidFill>
                <a:latin typeface="Courier New" pitchFamily="49" charset="0"/>
                <a:cs typeface="Courier New" pitchFamily="49" charset="0"/>
              </a:rPr>
              <a:t>Int#(32)</a:t>
            </a:r>
            <a:r>
              <a:rPr lang="en-US" sz="1800">
                <a:solidFill>
                  <a:srgbClr val="56127A"/>
                </a:solidFill>
                <a:latin typeface="Courier New" pitchFamily="49" charset="0"/>
                <a:cs typeface="Courier New" pitchFamily="49" charset="0"/>
              </a:rPr>
              <a:t>) y &lt;- </a:t>
            </a:r>
            <a:r>
              <a:rPr lang="en-US" sz="1800">
                <a:solidFill>
                  <a:srgbClr val="56127A"/>
                </a:solidFill>
                <a:latin typeface="Courier New" pitchFamily="49" charset="0"/>
                <a:cs typeface="Courier New" pitchFamily="49" charset="0"/>
                <a:sym typeface="Wingdings" pitchFamily="-96" charset="2"/>
              </a:rPr>
              <a:t>mkReg(0);</a:t>
            </a:r>
          </a:p>
          <a:p>
            <a:pPr>
              <a:lnSpc>
                <a:spcPct val="100000"/>
              </a:lnSpc>
              <a:spcBef>
                <a:spcPct val="0"/>
              </a:spcBef>
              <a:buClrTx/>
              <a:buSzTx/>
              <a:buFontTx/>
              <a:buNone/>
            </a:pPr>
            <a:endParaRPr lang="en-US" sz="1000">
              <a:solidFill>
                <a:srgbClr val="56127A"/>
              </a:solidFill>
              <a:latin typeface="Courier New" pitchFamily="49" charset="0"/>
              <a:cs typeface="Courier New" pitchFamily="49" charset="0"/>
              <a:sym typeface="Wingdings" pitchFamily="-96" charset="2"/>
            </a:endParaRPr>
          </a:p>
          <a:p>
            <a:pPr>
              <a:lnSpc>
                <a:spcPct val="100000"/>
              </a:lnSpc>
              <a:spcBef>
                <a:spcPct val="0"/>
              </a:spcBef>
              <a:buClrTx/>
              <a:buSzTx/>
              <a:buFontTx/>
              <a:buNone/>
            </a:pPr>
            <a:r>
              <a:rPr lang="en-US" sz="1000">
                <a:solidFill>
                  <a:srgbClr val="56127A"/>
                </a:solidFill>
                <a:latin typeface="Courier New" pitchFamily="49" charset="0"/>
                <a:cs typeface="Courier New" pitchFamily="49" charset="0"/>
                <a:sym typeface="Wingdings" pitchFamily="-96" charset="2"/>
              </a:rPr>
              <a:t>    </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rule</a:t>
            </a:r>
            <a:r>
              <a:rPr lang="en-US" sz="1800">
                <a:solidFill>
                  <a:srgbClr val="56127A"/>
                </a:solidFill>
                <a:latin typeface="Courier New" pitchFamily="49" charset="0"/>
                <a:cs typeface="Courier New" pitchFamily="49" charset="0"/>
                <a:sym typeface="Wingdings" pitchFamily="-96" charset="2"/>
              </a:rPr>
              <a:t> swap ((x &gt; y) &amp;&amp;  (y != 0));</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x &lt;= y;  y &lt;= x;</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endrule</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rule</a:t>
            </a:r>
            <a:r>
              <a:rPr lang="en-US" sz="1800">
                <a:solidFill>
                  <a:srgbClr val="56127A"/>
                </a:solidFill>
                <a:latin typeface="Courier New" pitchFamily="49" charset="0"/>
                <a:cs typeface="Courier New" pitchFamily="49" charset="0"/>
                <a:sym typeface="Wingdings" pitchFamily="-96" charset="2"/>
              </a:rPr>
              <a:t> subtract ((x &lt;= y) &amp;&amp; (y != 0));</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y &lt;= y – x;</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endrule</a:t>
            </a:r>
          </a:p>
          <a:p>
            <a:pPr>
              <a:lnSpc>
                <a:spcPct val="100000"/>
              </a:lnSpc>
              <a:spcBef>
                <a:spcPct val="0"/>
              </a:spcBef>
              <a:buClrTx/>
              <a:buSzTx/>
              <a:buFontTx/>
              <a:buNone/>
            </a:pPr>
            <a:endParaRPr lang="en-US" sz="1000">
              <a:latin typeface="Courier New" pitchFamily="49" charset="0"/>
              <a:cs typeface="Courier New" pitchFamily="49" charset="0"/>
              <a:sym typeface="Wingdings" pitchFamily="-96" charset="2"/>
            </a:endParaRP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method Action</a:t>
            </a:r>
            <a:r>
              <a:rPr lang="en-US" sz="1800">
                <a:solidFill>
                  <a:srgbClr val="56127A"/>
                </a:solidFill>
                <a:latin typeface="Courier New" pitchFamily="49" charset="0"/>
                <a:cs typeface="Courier New" pitchFamily="49" charset="0"/>
                <a:sym typeface="Wingdings" pitchFamily="-96" charset="2"/>
              </a:rPr>
              <a:t> start(Int#(32) a, Int#(32) b) </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if</a:t>
            </a:r>
            <a:r>
              <a:rPr lang="en-US" sz="1800">
                <a:solidFill>
                  <a:srgbClr val="56127A"/>
                </a:solidFill>
                <a:latin typeface="Courier New" pitchFamily="49" charset="0"/>
                <a:cs typeface="Courier New" pitchFamily="49" charset="0"/>
                <a:sym typeface="Wingdings" pitchFamily="-96" charset="2"/>
              </a:rPr>
              <a:t> (y==0);</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x &lt;= a;  y &lt;= b;</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endmethod</a:t>
            </a:r>
            <a:r>
              <a:rPr lang="en-US" sz="1800">
                <a:solidFill>
                  <a:srgbClr val="56127A"/>
                </a:solidFill>
                <a:latin typeface="Courier New" pitchFamily="49" charset="0"/>
                <a:cs typeface="Courier New" pitchFamily="49" charset="0"/>
                <a:sym typeface="Wingdings" pitchFamily="-96" charset="2"/>
              </a:rPr>
              <a:t> </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method</a:t>
            </a:r>
            <a:r>
              <a:rPr lang="en-US" sz="1800">
                <a:solidFill>
                  <a:srgbClr val="56127A"/>
                </a:solidFill>
                <a:latin typeface="Courier New" pitchFamily="49" charset="0"/>
                <a:cs typeface="Courier New" pitchFamily="49" charset="0"/>
                <a:sym typeface="Wingdings" pitchFamily="-96" charset="2"/>
              </a:rPr>
              <a:t> Int#(32) result() </a:t>
            </a:r>
            <a:r>
              <a:rPr lang="en-US" sz="1800" b="1">
                <a:solidFill>
                  <a:srgbClr val="56127A"/>
                </a:solidFill>
                <a:latin typeface="Courier New" pitchFamily="49" charset="0"/>
                <a:cs typeface="Courier New" pitchFamily="49" charset="0"/>
                <a:sym typeface="Wingdings" pitchFamily="-96" charset="2"/>
              </a:rPr>
              <a:t>if</a:t>
            </a:r>
            <a:r>
              <a:rPr lang="en-US" sz="1800">
                <a:solidFill>
                  <a:srgbClr val="56127A"/>
                </a:solidFill>
                <a:latin typeface="Courier New" pitchFamily="49" charset="0"/>
                <a:cs typeface="Courier New" pitchFamily="49" charset="0"/>
                <a:sym typeface="Wingdings" pitchFamily="-96" charset="2"/>
              </a:rPr>
              <a:t> (y==0);</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return</a:t>
            </a:r>
            <a:r>
              <a:rPr lang="en-US" sz="1800">
                <a:solidFill>
                  <a:srgbClr val="56127A"/>
                </a:solidFill>
                <a:latin typeface="Courier New" pitchFamily="49" charset="0"/>
                <a:cs typeface="Courier New" pitchFamily="49" charset="0"/>
                <a:sym typeface="Wingdings" pitchFamily="-96" charset="2"/>
              </a:rPr>
              <a:t> x;</a:t>
            </a:r>
          </a:p>
          <a:p>
            <a:pPr>
              <a:lnSpc>
                <a:spcPct val="100000"/>
              </a:lnSpc>
              <a:spcBef>
                <a:spcPct val="0"/>
              </a:spcBef>
              <a:buClrTx/>
              <a:buSzTx/>
              <a:buFontTx/>
              <a:buNone/>
            </a:pPr>
            <a:r>
              <a:rPr lang="en-US" sz="1800">
                <a:solidFill>
                  <a:srgbClr val="56127A"/>
                </a:solidFill>
                <a:latin typeface="Courier New" pitchFamily="49" charset="0"/>
                <a:cs typeface="Courier New" pitchFamily="49" charset="0"/>
                <a:sym typeface="Wingdings" pitchFamily="-96" charset="2"/>
              </a:rPr>
              <a:t>    </a:t>
            </a:r>
            <a:r>
              <a:rPr lang="en-US" sz="1800" b="1">
                <a:solidFill>
                  <a:srgbClr val="56127A"/>
                </a:solidFill>
                <a:latin typeface="Courier New" pitchFamily="49" charset="0"/>
                <a:cs typeface="Courier New" pitchFamily="49" charset="0"/>
                <a:sym typeface="Wingdings" pitchFamily="-96" charset="2"/>
              </a:rPr>
              <a:t>endmethod</a:t>
            </a:r>
          </a:p>
          <a:p>
            <a:pPr>
              <a:lnSpc>
                <a:spcPct val="100000"/>
              </a:lnSpc>
              <a:spcBef>
                <a:spcPct val="10000"/>
              </a:spcBef>
              <a:buClrTx/>
              <a:buSzTx/>
              <a:buFontTx/>
              <a:buNone/>
            </a:pPr>
            <a:r>
              <a:rPr lang="en-US" sz="1800" b="1">
                <a:solidFill>
                  <a:srgbClr val="56127A"/>
                </a:solidFill>
                <a:latin typeface="Courier New" pitchFamily="49" charset="0"/>
                <a:cs typeface="Courier New" pitchFamily="49" charset="0"/>
                <a:sym typeface="Wingdings" pitchFamily="-96" charset="2"/>
              </a:rPr>
              <a:t>endmodule</a:t>
            </a:r>
          </a:p>
        </p:txBody>
      </p:sp>
      <p:grpSp>
        <p:nvGrpSpPr>
          <p:cNvPr id="2" name="Group 3"/>
          <p:cNvGrpSpPr>
            <a:grpSpLocks/>
          </p:cNvGrpSpPr>
          <p:nvPr/>
        </p:nvGrpSpPr>
        <p:grpSpPr bwMode="auto">
          <a:xfrm>
            <a:off x="976313" y="2705100"/>
            <a:ext cx="7673975" cy="1708150"/>
            <a:chOff x="615" y="1704"/>
            <a:chExt cx="4834" cy="1076"/>
          </a:xfrm>
        </p:grpSpPr>
        <p:sp>
          <p:nvSpPr>
            <p:cNvPr id="11308" name="AutoShape 4"/>
            <p:cNvSpPr>
              <a:spLocks noChangeArrowheads="1"/>
            </p:cNvSpPr>
            <p:nvPr/>
          </p:nvSpPr>
          <p:spPr bwMode="auto">
            <a:xfrm>
              <a:off x="615" y="1704"/>
              <a:ext cx="3517" cy="1076"/>
            </a:xfrm>
            <a:prstGeom prst="roundRect">
              <a:avLst>
                <a:gd name="adj" fmla="val 16667"/>
              </a:avLst>
            </a:prstGeom>
            <a:noFill/>
            <a:ln w="9525">
              <a:solidFill>
                <a:srgbClr val="FF0000"/>
              </a:solidFill>
              <a:round/>
              <a:headEnd/>
              <a:tailEnd/>
            </a:ln>
          </p:spPr>
          <p:txBody>
            <a:bodyPr wrap="none" anchor="ctr"/>
            <a:lstStyle/>
            <a:p>
              <a:endParaRPr lang="en-US"/>
            </a:p>
          </p:txBody>
        </p:sp>
        <p:sp>
          <p:nvSpPr>
            <p:cNvPr id="11309" name="Rectangle 5"/>
            <p:cNvSpPr>
              <a:spLocks noChangeArrowheads="1"/>
            </p:cNvSpPr>
            <p:nvPr/>
          </p:nvSpPr>
          <p:spPr bwMode="auto">
            <a:xfrm>
              <a:off x="4708" y="1932"/>
              <a:ext cx="741" cy="404"/>
            </a:xfrm>
            <a:prstGeom prst="rect">
              <a:avLst/>
            </a:prstGeom>
            <a:noFill/>
            <a:ln w="19050">
              <a:noFill/>
              <a:miter lim="800000"/>
              <a:headEnd/>
              <a:tailEnd/>
            </a:ln>
          </p:spPr>
          <p:txBody>
            <a:bodyPr wrap="none">
              <a:spAutoFit/>
            </a:bodyPr>
            <a:lstStyle/>
            <a:p>
              <a:pPr eaLnBrk="0" hangingPunct="0">
                <a:lnSpc>
                  <a:spcPct val="100000"/>
                </a:lnSpc>
                <a:spcBef>
                  <a:spcPct val="0"/>
                </a:spcBef>
                <a:buClrTx/>
                <a:buSzTx/>
                <a:buFontTx/>
                <a:buNone/>
              </a:pPr>
              <a:r>
                <a:rPr lang="en-US" sz="1800" i="1">
                  <a:solidFill>
                    <a:srgbClr val="FF0000"/>
                  </a:solidFill>
                </a:rPr>
                <a:t>Internal</a:t>
              </a:r>
            </a:p>
            <a:p>
              <a:pPr eaLnBrk="0" hangingPunct="0">
                <a:lnSpc>
                  <a:spcPct val="100000"/>
                </a:lnSpc>
                <a:spcBef>
                  <a:spcPct val="0"/>
                </a:spcBef>
                <a:buClrTx/>
                <a:buSzTx/>
                <a:buFontTx/>
                <a:buNone/>
              </a:pPr>
              <a:r>
                <a:rPr lang="en-US" sz="1800" i="1">
                  <a:solidFill>
                    <a:srgbClr val="FF0000"/>
                  </a:solidFill>
                </a:rPr>
                <a:t>behavior</a:t>
              </a:r>
            </a:p>
          </p:txBody>
        </p:sp>
        <p:sp>
          <p:nvSpPr>
            <p:cNvPr id="11310" name="Freeform 6"/>
            <p:cNvSpPr>
              <a:spLocks/>
            </p:cNvSpPr>
            <p:nvPr/>
          </p:nvSpPr>
          <p:spPr bwMode="auto">
            <a:xfrm>
              <a:off x="4290" y="2099"/>
              <a:ext cx="442" cy="175"/>
            </a:xfrm>
            <a:custGeom>
              <a:avLst/>
              <a:gdLst>
                <a:gd name="T0" fmla="*/ 0 w 356"/>
                <a:gd name="T1" fmla="*/ 83 h 198"/>
                <a:gd name="T2" fmla="*/ 629 w 356"/>
                <a:gd name="T3" fmla="*/ 125 h 198"/>
                <a:gd name="T4" fmla="*/ 317 w 356"/>
                <a:gd name="T5" fmla="*/ 12 h 198"/>
                <a:gd name="T6" fmla="*/ 670 w 356"/>
                <a:gd name="T7" fmla="*/ 51 h 198"/>
                <a:gd name="T8" fmla="*/ 0 60000 65536"/>
                <a:gd name="T9" fmla="*/ 0 60000 65536"/>
                <a:gd name="T10" fmla="*/ 0 60000 65536"/>
                <a:gd name="T11" fmla="*/ 0 60000 65536"/>
                <a:gd name="T12" fmla="*/ 0 w 356"/>
                <a:gd name="T13" fmla="*/ 0 h 198"/>
                <a:gd name="T14" fmla="*/ 356 w 356"/>
                <a:gd name="T15" fmla="*/ 198 h 198"/>
              </a:gdLst>
              <a:ahLst/>
              <a:cxnLst>
                <a:cxn ang="T8">
                  <a:pos x="T0" y="T1"/>
                </a:cxn>
                <a:cxn ang="T9">
                  <a:pos x="T2" y="T3"/>
                </a:cxn>
                <a:cxn ang="T10">
                  <a:pos x="T4" y="T5"/>
                </a:cxn>
                <a:cxn ang="T11">
                  <a:pos x="T6" y="T7"/>
                </a:cxn>
              </a:cxnLst>
              <a:rect l="T12" t="T13" r="T14" b="T15"/>
              <a:pathLst>
                <a:path w="356" h="198">
                  <a:moveTo>
                    <a:pt x="0" y="120"/>
                  </a:moveTo>
                  <a:cubicBezTo>
                    <a:pt x="55" y="130"/>
                    <a:pt x="302" y="198"/>
                    <a:pt x="329" y="181"/>
                  </a:cubicBezTo>
                  <a:cubicBezTo>
                    <a:pt x="356" y="164"/>
                    <a:pt x="162" y="36"/>
                    <a:pt x="165" y="18"/>
                  </a:cubicBezTo>
                  <a:cubicBezTo>
                    <a:pt x="168" y="0"/>
                    <a:pt x="312" y="63"/>
                    <a:pt x="350" y="75"/>
                  </a:cubicBezTo>
                </a:path>
              </a:pathLst>
            </a:custGeom>
            <a:noFill/>
            <a:ln w="19050" cap="flat" cmpd="sng">
              <a:solidFill>
                <a:srgbClr val="FF0000"/>
              </a:solidFill>
              <a:prstDash val="solid"/>
              <a:round/>
              <a:headEnd type="triangle" w="med" len="med"/>
              <a:tailEnd type="none" w="med" len="med"/>
            </a:ln>
          </p:spPr>
          <p:txBody>
            <a:bodyPr>
              <a:spAutoFit/>
            </a:bodyPr>
            <a:lstStyle/>
            <a:p>
              <a:endParaRPr lang="en-US"/>
            </a:p>
          </p:txBody>
        </p:sp>
      </p:grpSp>
      <p:sp>
        <p:nvSpPr>
          <p:cNvPr id="11268" name="Rectangle 7"/>
          <p:cNvSpPr>
            <a:spLocks noGrp="1" noChangeArrowheads="1"/>
          </p:cNvSpPr>
          <p:nvPr>
            <p:ph type="title"/>
          </p:nvPr>
        </p:nvSpPr>
        <p:spPr>
          <a:xfrm>
            <a:off x="657225" y="295275"/>
            <a:ext cx="7772400" cy="1143000"/>
          </a:xfrm>
        </p:spPr>
        <p:txBody>
          <a:bodyPr/>
          <a:lstStyle/>
          <a:p>
            <a:pPr eaLnBrk="1" hangingPunct="1"/>
            <a:r>
              <a:rPr lang="en-US" smtClean="0"/>
              <a:t>GCD in BSV</a:t>
            </a:r>
          </a:p>
        </p:txBody>
      </p:sp>
      <p:grpSp>
        <p:nvGrpSpPr>
          <p:cNvPr id="3" name="Group 8"/>
          <p:cNvGrpSpPr>
            <a:grpSpLocks/>
          </p:cNvGrpSpPr>
          <p:nvPr/>
        </p:nvGrpSpPr>
        <p:grpSpPr bwMode="auto">
          <a:xfrm>
            <a:off x="979488" y="4481513"/>
            <a:ext cx="8164512" cy="1905000"/>
            <a:chOff x="617" y="2823"/>
            <a:chExt cx="5143" cy="1200"/>
          </a:xfrm>
        </p:grpSpPr>
        <p:sp>
          <p:nvSpPr>
            <p:cNvPr id="11305" name="AutoShape 9"/>
            <p:cNvSpPr>
              <a:spLocks noChangeArrowheads="1"/>
            </p:cNvSpPr>
            <p:nvPr/>
          </p:nvSpPr>
          <p:spPr bwMode="auto">
            <a:xfrm>
              <a:off x="617" y="2823"/>
              <a:ext cx="4140" cy="1200"/>
            </a:xfrm>
            <a:prstGeom prst="roundRect">
              <a:avLst>
                <a:gd name="adj" fmla="val 16667"/>
              </a:avLst>
            </a:prstGeom>
            <a:noFill/>
            <a:ln w="9525">
              <a:solidFill>
                <a:srgbClr val="FF0000"/>
              </a:solidFill>
              <a:round/>
              <a:headEnd/>
              <a:tailEnd/>
            </a:ln>
          </p:spPr>
          <p:txBody>
            <a:bodyPr wrap="none" anchor="ctr"/>
            <a:lstStyle/>
            <a:p>
              <a:endParaRPr lang="en-US"/>
            </a:p>
          </p:txBody>
        </p:sp>
        <p:sp>
          <p:nvSpPr>
            <p:cNvPr id="11306" name="Rectangle 10"/>
            <p:cNvSpPr>
              <a:spLocks noChangeArrowheads="1"/>
            </p:cNvSpPr>
            <p:nvPr/>
          </p:nvSpPr>
          <p:spPr bwMode="auto">
            <a:xfrm>
              <a:off x="5011" y="3079"/>
              <a:ext cx="749" cy="403"/>
            </a:xfrm>
            <a:prstGeom prst="rect">
              <a:avLst/>
            </a:prstGeom>
            <a:noFill/>
            <a:ln w="19050">
              <a:noFill/>
              <a:miter lim="800000"/>
              <a:headEnd/>
              <a:tailEnd/>
            </a:ln>
          </p:spPr>
          <p:txBody>
            <a:bodyPr wrap="none">
              <a:spAutoFit/>
            </a:bodyPr>
            <a:lstStyle/>
            <a:p>
              <a:pPr eaLnBrk="0" hangingPunct="0">
                <a:lnSpc>
                  <a:spcPct val="100000"/>
                </a:lnSpc>
                <a:spcBef>
                  <a:spcPct val="0"/>
                </a:spcBef>
                <a:buClrTx/>
                <a:buSzTx/>
                <a:buFontTx/>
                <a:buNone/>
              </a:pPr>
              <a:r>
                <a:rPr lang="en-US" sz="1800" i="1">
                  <a:solidFill>
                    <a:srgbClr val="FF0000"/>
                  </a:solidFill>
                </a:rPr>
                <a:t>External</a:t>
              </a:r>
            </a:p>
            <a:p>
              <a:pPr eaLnBrk="0" hangingPunct="0">
                <a:lnSpc>
                  <a:spcPct val="100000"/>
                </a:lnSpc>
                <a:spcBef>
                  <a:spcPct val="0"/>
                </a:spcBef>
                <a:buClrTx/>
                <a:buSzTx/>
                <a:buFontTx/>
                <a:buNone/>
              </a:pPr>
              <a:r>
                <a:rPr lang="en-US" sz="1800" i="1">
                  <a:solidFill>
                    <a:srgbClr val="FF0000"/>
                  </a:solidFill>
                </a:rPr>
                <a:t>interface</a:t>
              </a:r>
            </a:p>
          </p:txBody>
        </p:sp>
        <p:sp>
          <p:nvSpPr>
            <p:cNvPr id="11307" name="Freeform 11"/>
            <p:cNvSpPr>
              <a:spLocks/>
            </p:cNvSpPr>
            <p:nvPr/>
          </p:nvSpPr>
          <p:spPr bwMode="auto">
            <a:xfrm>
              <a:off x="4752" y="3251"/>
              <a:ext cx="328" cy="175"/>
            </a:xfrm>
            <a:custGeom>
              <a:avLst/>
              <a:gdLst>
                <a:gd name="T0" fmla="*/ 0 w 356"/>
                <a:gd name="T1" fmla="*/ 83 h 198"/>
                <a:gd name="T2" fmla="*/ 257 w 356"/>
                <a:gd name="T3" fmla="*/ 125 h 198"/>
                <a:gd name="T4" fmla="*/ 129 w 356"/>
                <a:gd name="T5" fmla="*/ 12 h 198"/>
                <a:gd name="T6" fmla="*/ 274 w 356"/>
                <a:gd name="T7" fmla="*/ 51 h 198"/>
                <a:gd name="T8" fmla="*/ 0 60000 65536"/>
                <a:gd name="T9" fmla="*/ 0 60000 65536"/>
                <a:gd name="T10" fmla="*/ 0 60000 65536"/>
                <a:gd name="T11" fmla="*/ 0 60000 65536"/>
                <a:gd name="T12" fmla="*/ 0 w 356"/>
                <a:gd name="T13" fmla="*/ 0 h 198"/>
                <a:gd name="T14" fmla="*/ 356 w 356"/>
                <a:gd name="T15" fmla="*/ 198 h 198"/>
              </a:gdLst>
              <a:ahLst/>
              <a:cxnLst>
                <a:cxn ang="T8">
                  <a:pos x="T0" y="T1"/>
                </a:cxn>
                <a:cxn ang="T9">
                  <a:pos x="T2" y="T3"/>
                </a:cxn>
                <a:cxn ang="T10">
                  <a:pos x="T4" y="T5"/>
                </a:cxn>
                <a:cxn ang="T11">
                  <a:pos x="T6" y="T7"/>
                </a:cxn>
              </a:cxnLst>
              <a:rect l="T12" t="T13" r="T14" b="T15"/>
              <a:pathLst>
                <a:path w="356" h="198">
                  <a:moveTo>
                    <a:pt x="0" y="120"/>
                  </a:moveTo>
                  <a:cubicBezTo>
                    <a:pt x="55" y="130"/>
                    <a:pt x="302" y="198"/>
                    <a:pt x="329" y="181"/>
                  </a:cubicBezTo>
                  <a:cubicBezTo>
                    <a:pt x="356" y="164"/>
                    <a:pt x="162" y="36"/>
                    <a:pt x="165" y="18"/>
                  </a:cubicBezTo>
                  <a:cubicBezTo>
                    <a:pt x="168" y="0"/>
                    <a:pt x="312" y="63"/>
                    <a:pt x="350" y="75"/>
                  </a:cubicBezTo>
                </a:path>
              </a:pathLst>
            </a:custGeom>
            <a:noFill/>
            <a:ln w="19050" cap="flat" cmpd="sng">
              <a:solidFill>
                <a:srgbClr val="FF0000"/>
              </a:solidFill>
              <a:prstDash val="solid"/>
              <a:round/>
              <a:headEnd type="triangle" w="med" len="med"/>
              <a:tailEnd type="none" w="med" len="med"/>
            </a:ln>
          </p:spPr>
          <p:txBody>
            <a:bodyPr>
              <a:spAutoFit/>
            </a:bodyPr>
            <a:lstStyle/>
            <a:p>
              <a:endParaRPr lang="en-US"/>
            </a:p>
          </p:txBody>
        </p:sp>
      </p:grpSp>
      <p:grpSp>
        <p:nvGrpSpPr>
          <p:cNvPr id="4" name="Group 12"/>
          <p:cNvGrpSpPr>
            <a:grpSpLocks/>
          </p:cNvGrpSpPr>
          <p:nvPr/>
        </p:nvGrpSpPr>
        <p:grpSpPr bwMode="auto">
          <a:xfrm>
            <a:off x="990600" y="1865313"/>
            <a:ext cx="7277100" cy="674687"/>
            <a:chOff x="624" y="1175"/>
            <a:chExt cx="4584" cy="425"/>
          </a:xfrm>
        </p:grpSpPr>
        <p:sp>
          <p:nvSpPr>
            <p:cNvPr id="11302" name="AutoShape 13"/>
            <p:cNvSpPr>
              <a:spLocks noChangeArrowheads="1"/>
            </p:cNvSpPr>
            <p:nvPr/>
          </p:nvSpPr>
          <p:spPr bwMode="auto">
            <a:xfrm>
              <a:off x="624" y="1175"/>
              <a:ext cx="3612" cy="425"/>
            </a:xfrm>
            <a:prstGeom prst="roundRect">
              <a:avLst>
                <a:gd name="adj" fmla="val 16667"/>
              </a:avLst>
            </a:prstGeom>
            <a:noFill/>
            <a:ln w="9525">
              <a:solidFill>
                <a:srgbClr val="FF0000"/>
              </a:solidFill>
              <a:round/>
              <a:headEnd/>
              <a:tailEnd/>
            </a:ln>
          </p:spPr>
          <p:txBody>
            <a:bodyPr wrap="none" anchor="ctr"/>
            <a:lstStyle/>
            <a:p>
              <a:endParaRPr lang="en-US"/>
            </a:p>
          </p:txBody>
        </p:sp>
        <p:sp>
          <p:nvSpPr>
            <p:cNvPr id="11303" name="Rectangle 14"/>
            <p:cNvSpPr>
              <a:spLocks noChangeArrowheads="1"/>
            </p:cNvSpPr>
            <p:nvPr/>
          </p:nvSpPr>
          <p:spPr bwMode="auto">
            <a:xfrm>
              <a:off x="4708" y="1226"/>
              <a:ext cx="500" cy="231"/>
            </a:xfrm>
            <a:prstGeom prst="rect">
              <a:avLst/>
            </a:prstGeom>
            <a:noFill/>
            <a:ln w="19050">
              <a:noFill/>
              <a:miter lim="800000"/>
              <a:headEnd/>
              <a:tailEnd/>
            </a:ln>
          </p:spPr>
          <p:txBody>
            <a:bodyPr wrap="none">
              <a:spAutoFit/>
            </a:bodyPr>
            <a:lstStyle/>
            <a:p>
              <a:pPr eaLnBrk="0" hangingPunct="0">
                <a:lnSpc>
                  <a:spcPct val="100000"/>
                </a:lnSpc>
                <a:spcBef>
                  <a:spcPct val="0"/>
                </a:spcBef>
                <a:buClrTx/>
                <a:buSzTx/>
                <a:buFontTx/>
                <a:buNone/>
              </a:pPr>
              <a:r>
                <a:rPr lang="en-US" sz="1800" i="1">
                  <a:solidFill>
                    <a:srgbClr val="FF0000"/>
                  </a:solidFill>
                </a:rPr>
                <a:t>State</a:t>
              </a:r>
            </a:p>
          </p:txBody>
        </p:sp>
        <p:sp>
          <p:nvSpPr>
            <p:cNvPr id="11304" name="Freeform 15"/>
            <p:cNvSpPr>
              <a:spLocks/>
            </p:cNvSpPr>
            <p:nvPr/>
          </p:nvSpPr>
          <p:spPr bwMode="auto">
            <a:xfrm>
              <a:off x="4290" y="1301"/>
              <a:ext cx="442" cy="175"/>
            </a:xfrm>
            <a:custGeom>
              <a:avLst/>
              <a:gdLst>
                <a:gd name="T0" fmla="*/ 0 w 356"/>
                <a:gd name="T1" fmla="*/ 83 h 198"/>
                <a:gd name="T2" fmla="*/ 629 w 356"/>
                <a:gd name="T3" fmla="*/ 125 h 198"/>
                <a:gd name="T4" fmla="*/ 317 w 356"/>
                <a:gd name="T5" fmla="*/ 12 h 198"/>
                <a:gd name="T6" fmla="*/ 670 w 356"/>
                <a:gd name="T7" fmla="*/ 51 h 198"/>
                <a:gd name="T8" fmla="*/ 0 60000 65536"/>
                <a:gd name="T9" fmla="*/ 0 60000 65536"/>
                <a:gd name="T10" fmla="*/ 0 60000 65536"/>
                <a:gd name="T11" fmla="*/ 0 60000 65536"/>
                <a:gd name="T12" fmla="*/ 0 w 356"/>
                <a:gd name="T13" fmla="*/ 0 h 198"/>
                <a:gd name="T14" fmla="*/ 356 w 356"/>
                <a:gd name="T15" fmla="*/ 198 h 198"/>
              </a:gdLst>
              <a:ahLst/>
              <a:cxnLst>
                <a:cxn ang="T8">
                  <a:pos x="T0" y="T1"/>
                </a:cxn>
                <a:cxn ang="T9">
                  <a:pos x="T2" y="T3"/>
                </a:cxn>
                <a:cxn ang="T10">
                  <a:pos x="T4" y="T5"/>
                </a:cxn>
                <a:cxn ang="T11">
                  <a:pos x="T6" y="T7"/>
                </a:cxn>
              </a:cxnLst>
              <a:rect l="T12" t="T13" r="T14" b="T15"/>
              <a:pathLst>
                <a:path w="356" h="198">
                  <a:moveTo>
                    <a:pt x="0" y="120"/>
                  </a:moveTo>
                  <a:cubicBezTo>
                    <a:pt x="55" y="130"/>
                    <a:pt x="302" y="198"/>
                    <a:pt x="329" y="181"/>
                  </a:cubicBezTo>
                  <a:cubicBezTo>
                    <a:pt x="356" y="164"/>
                    <a:pt x="162" y="36"/>
                    <a:pt x="165" y="18"/>
                  </a:cubicBezTo>
                  <a:cubicBezTo>
                    <a:pt x="168" y="0"/>
                    <a:pt x="312" y="63"/>
                    <a:pt x="350" y="75"/>
                  </a:cubicBezTo>
                </a:path>
              </a:pathLst>
            </a:custGeom>
            <a:noFill/>
            <a:ln w="19050" cap="flat" cmpd="sng">
              <a:solidFill>
                <a:srgbClr val="FF0000"/>
              </a:solidFill>
              <a:prstDash val="solid"/>
              <a:round/>
              <a:headEnd type="triangle" w="med" len="med"/>
              <a:tailEnd type="none" w="med" len="med"/>
            </a:ln>
          </p:spPr>
          <p:txBody>
            <a:bodyPr>
              <a:spAutoFit/>
            </a:bodyPr>
            <a:lstStyle/>
            <a:p>
              <a:endParaRPr lang="en-US"/>
            </a:p>
          </p:txBody>
        </p:sp>
      </p:grpSp>
      <p:sp>
        <p:nvSpPr>
          <p:cNvPr id="11271" name="Text Box 17"/>
          <p:cNvSpPr txBox="1">
            <a:spLocks noChangeArrowheads="1"/>
          </p:cNvSpPr>
          <p:nvPr/>
        </p:nvSpPr>
        <p:spPr bwMode="auto">
          <a:xfrm>
            <a:off x="7332663" y="6270625"/>
            <a:ext cx="1739900" cy="322263"/>
          </a:xfrm>
          <a:prstGeom prst="rect">
            <a:avLst/>
          </a:prstGeom>
          <a:noFill/>
          <a:ln w="9525">
            <a:solidFill>
              <a:schemeClr val="tx1"/>
            </a:solidFill>
            <a:miter lim="800000"/>
            <a:headEnd/>
            <a:tailEnd/>
          </a:ln>
        </p:spPr>
        <p:txBody>
          <a:bodyPr>
            <a:spAutoFit/>
          </a:bodyPr>
          <a:lstStyle/>
          <a:p>
            <a:pPr>
              <a:buFont typeface="Wingdings" pitchFamily="-96" charset="2"/>
              <a:buNone/>
            </a:pPr>
            <a:r>
              <a:rPr lang="en-US" sz="1600"/>
              <a:t>Assume a/=0</a:t>
            </a:r>
          </a:p>
        </p:txBody>
      </p:sp>
      <p:grpSp>
        <p:nvGrpSpPr>
          <p:cNvPr id="5" name="Group 18"/>
          <p:cNvGrpSpPr>
            <a:grpSpLocks/>
          </p:cNvGrpSpPr>
          <p:nvPr/>
        </p:nvGrpSpPr>
        <p:grpSpPr bwMode="auto">
          <a:xfrm>
            <a:off x="6783388" y="822325"/>
            <a:ext cx="1517650" cy="247650"/>
            <a:chOff x="4273" y="500"/>
            <a:chExt cx="956" cy="156"/>
          </a:xfrm>
        </p:grpSpPr>
        <p:sp>
          <p:nvSpPr>
            <p:cNvPr id="11298" name="Rectangle 19"/>
            <p:cNvSpPr>
              <a:spLocks noChangeAspect="1" noChangeArrowheads="1"/>
            </p:cNvSpPr>
            <p:nvPr/>
          </p:nvSpPr>
          <p:spPr bwMode="auto">
            <a:xfrm>
              <a:off x="4273" y="529"/>
              <a:ext cx="358" cy="124"/>
            </a:xfrm>
            <a:prstGeom prst="rect">
              <a:avLst/>
            </a:prstGeom>
            <a:solidFill>
              <a:schemeClr val="folHlink"/>
            </a:solidFill>
            <a:ln w="9525">
              <a:solidFill>
                <a:srgbClr val="FF0000"/>
              </a:solidFill>
              <a:miter lim="800000"/>
              <a:headEnd/>
              <a:tailEnd/>
            </a:ln>
          </p:spPr>
          <p:txBody>
            <a:bodyPr wrap="none" anchor="ctr"/>
            <a:lstStyle/>
            <a:p>
              <a:endParaRPr lang="en-US"/>
            </a:p>
          </p:txBody>
        </p:sp>
        <p:sp>
          <p:nvSpPr>
            <p:cNvPr id="11299" name="Rectangle 20"/>
            <p:cNvSpPr>
              <a:spLocks noChangeAspect="1" noChangeArrowheads="1"/>
            </p:cNvSpPr>
            <p:nvPr/>
          </p:nvSpPr>
          <p:spPr bwMode="auto">
            <a:xfrm>
              <a:off x="4871" y="522"/>
              <a:ext cx="358" cy="124"/>
            </a:xfrm>
            <a:prstGeom prst="rect">
              <a:avLst/>
            </a:prstGeom>
            <a:solidFill>
              <a:schemeClr val="folHlink"/>
            </a:solidFill>
            <a:ln w="9525">
              <a:solidFill>
                <a:srgbClr val="FF0000"/>
              </a:solidFill>
              <a:miter lim="800000"/>
              <a:headEnd/>
              <a:tailEnd/>
            </a:ln>
          </p:spPr>
          <p:txBody>
            <a:bodyPr wrap="none" anchor="ctr"/>
            <a:lstStyle/>
            <a:p>
              <a:endParaRPr lang="en-US"/>
            </a:p>
          </p:txBody>
        </p:sp>
        <p:sp>
          <p:nvSpPr>
            <p:cNvPr id="11300" name="Text Box 21"/>
            <p:cNvSpPr txBox="1">
              <a:spLocks noChangeArrowheads="1"/>
            </p:cNvSpPr>
            <p:nvPr/>
          </p:nvSpPr>
          <p:spPr bwMode="auto">
            <a:xfrm>
              <a:off x="4358" y="512"/>
              <a:ext cx="163" cy="144"/>
            </a:xfrm>
            <a:prstGeom prst="rect">
              <a:avLst/>
            </a:prstGeom>
            <a:noFill/>
            <a:ln w="9525">
              <a:noFill/>
              <a:miter lim="800000"/>
              <a:headEnd/>
              <a:tailEnd/>
            </a:ln>
          </p:spPr>
          <p:txBody>
            <a:bodyPr wrap="none">
              <a:spAutoFit/>
            </a:bodyPr>
            <a:lstStyle/>
            <a:p>
              <a:pPr>
                <a:buFont typeface="Wingdings" pitchFamily="-96" charset="2"/>
                <a:buNone/>
              </a:pPr>
              <a:r>
                <a:rPr lang="en-US" sz="1000"/>
                <a:t>x</a:t>
              </a:r>
            </a:p>
          </p:txBody>
        </p:sp>
        <p:sp>
          <p:nvSpPr>
            <p:cNvPr id="11301" name="Text Box 22"/>
            <p:cNvSpPr txBox="1">
              <a:spLocks noChangeArrowheads="1"/>
            </p:cNvSpPr>
            <p:nvPr/>
          </p:nvSpPr>
          <p:spPr bwMode="auto">
            <a:xfrm>
              <a:off x="4964" y="500"/>
              <a:ext cx="163" cy="144"/>
            </a:xfrm>
            <a:prstGeom prst="rect">
              <a:avLst/>
            </a:prstGeom>
            <a:noFill/>
            <a:ln w="9525">
              <a:noFill/>
              <a:miter lim="800000"/>
              <a:headEnd/>
              <a:tailEnd/>
            </a:ln>
          </p:spPr>
          <p:txBody>
            <a:bodyPr wrap="none">
              <a:spAutoFit/>
            </a:bodyPr>
            <a:lstStyle/>
            <a:p>
              <a:pPr>
                <a:buFont typeface="Wingdings" pitchFamily="-96" charset="2"/>
                <a:buNone/>
              </a:pPr>
              <a:r>
                <a:rPr lang="en-US" sz="1000"/>
                <a:t>y</a:t>
              </a:r>
            </a:p>
          </p:txBody>
        </p:sp>
      </p:grpSp>
      <p:grpSp>
        <p:nvGrpSpPr>
          <p:cNvPr id="6" name="Group 23"/>
          <p:cNvGrpSpPr>
            <a:grpSpLocks/>
          </p:cNvGrpSpPr>
          <p:nvPr/>
        </p:nvGrpSpPr>
        <p:grpSpPr bwMode="auto">
          <a:xfrm>
            <a:off x="6796088" y="1044575"/>
            <a:ext cx="1516062" cy="601663"/>
            <a:chOff x="4281" y="646"/>
            <a:chExt cx="955" cy="391"/>
          </a:xfrm>
        </p:grpSpPr>
        <p:sp>
          <p:nvSpPr>
            <p:cNvPr id="11290" name="AutoShape 24"/>
            <p:cNvSpPr>
              <a:spLocks noChangeAspect="1" noChangeArrowheads="1"/>
            </p:cNvSpPr>
            <p:nvPr/>
          </p:nvSpPr>
          <p:spPr bwMode="auto">
            <a:xfrm>
              <a:off x="4281" y="762"/>
              <a:ext cx="357" cy="275"/>
            </a:xfrm>
            <a:prstGeom prst="irregularSeal1">
              <a:avLst/>
            </a:prstGeom>
            <a:noFill/>
            <a:ln w="9525">
              <a:solidFill>
                <a:schemeClr val="tx1"/>
              </a:solidFill>
              <a:miter lim="800000"/>
              <a:headEnd/>
              <a:tailEnd/>
            </a:ln>
          </p:spPr>
          <p:txBody>
            <a:bodyPr wrap="none" anchor="ctr"/>
            <a:lstStyle/>
            <a:p>
              <a:endParaRPr lang="en-US"/>
            </a:p>
          </p:txBody>
        </p:sp>
        <p:sp>
          <p:nvSpPr>
            <p:cNvPr id="11291" name="AutoShape 25"/>
            <p:cNvSpPr>
              <a:spLocks noChangeAspect="1" noChangeArrowheads="1"/>
            </p:cNvSpPr>
            <p:nvPr/>
          </p:nvSpPr>
          <p:spPr bwMode="auto">
            <a:xfrm>
              <a:off x="4879" y="759"/>
              <a:ext cx="357" cy="274"/>
            </a:xfrm>
            <a:prstGeom prst="irregularSeal1">
              <a:avLst/>
            </a:prstGeom>
            <a:noFill/>
            <a:ln w="9525">
              <a:solidFill>
                <a:schemeClr val="tx1"/>
              </a:solidFill>
              <a:miter lim="800000"/>
              <a:headEnd/>
              <a:tailEnd/>
            </a:ln>
          </p:spPr>
          <p:txBody>
            <a:bodyPr wrap="none" anchor="ctr"/>
            <a:lstStyle/>
            <a:p>
              <a:endParaRPr lang="en-US"/>
            </a:p>
          </p:txBody>
        </p:sp>
        <p:sp>
          <p:nvSpPr>
            <p:cNvPr id="11292" name="Line 26"/>
            <p:cNvSpPr>
              <a:spLocks noChangeAspect="1" noChangeShapeType="1"/>
            </p:cNvSpPr>
            <p:nvPr/>
          </p:nvSpPr>
          <p:spPr bwMode="auto">
            <a:xfrm flipH="1">
              <a:off x="4348" y="653"/>
              <a:ext cx="4" cy="166"/>
            </a:xfrm>
            <a:prstGeom prst="line">
              <a:avLst/>
            </a:prstGeom>
            <a:noFill/>
            <a:ln w="9525">
              <a:solidFill>
                <a:schemeClr val="tx1"/>
              </a:solidFill>
              <a:round/>
              <a:headEnd/>
              <a:tailEnd type="triangle" w="med" len="med"/>
            </a:ln>
          </p:spPr>
          <p:txBody>
            <a:bodyPr/>
            <a:lstStyle/>
            <a:p>
              <a:endParaRPr lang="en-US"/>
            </a:p>
          </p:txBody>
        </p:sp>
        <p:sp>
          <p:nvSpPr>
            <p:cNvPr id="11293" name="Line 27"/>
            <p:cNvSpPr>
              <a:spLocks noChangeAspect="1" noChangeShapeType="1"/>
            </p:cNvSpPr>
            <p:nvPr/>
          </p:nvSpPr>
          <p:spPr bwMode="auto">
            <a:xfrm flipH="1">
              <a:off x="5131" y="646"/>
              <a:ext cx="4" cy="165"/>
            </a:xfrm>
            <a:prstGeom prst="line">
              <a:avLst/>
            </a:prstGeom>
            <a:noFill/>
            <a:ln w="9525">
              <a:solidFill>
                <a:schemeClr val="tx1"/>
              </a:solidFill>
              <a:round/>
              <a:headEnd/>
              <a:tailEnd type="triangle" w="med" len="med"/>
            </a:ln>
          </p:spPr>
          <p:txBody>
            <a:bodyPr/>
            <a:lstStyle/>
            <a:p>
              <a:endParaRPr lang="en-US"/>
            </a:p>
          </p:txBody>
        </p:sp>
        <p:sp>
          <p:nvSpPr>
            <p:cNvPr id="11294" name="Line 28"/>
            <p:cNvSpPr>
              <a:spLocks noChangeAspect="1" noChangeShapeType="1"/>
            </p:cNvSpPr>
            <p:nvPr/>
          </p:nvSpPr>
          <p:spPr bwMode="auto">
            <a:xfrm>
              <a:off x="4540" y="653"/>
              <a:ext cx="407" cy="147"/>
            </a:xfrm>
            <a:prstGeom prst="line">
              <a:avLst/>
            </a:prstGeom>
            <a:noFill/>
            <a:ln w="9525">
              <a:solidFill>
                <a:schemeClr val="tx1"/>
              </a:solidFill>
              <a:round/>
              <a:headEnd/>
              <a:tailEnd type="triangle" w="med" len="med"/>
            </a:ln>
          </p:spPr>
          <p:txBody>
            <a:bodyPr/>
            <a:lstStyle/>
            <a:p>
              <a:endParaRPr lang="en-US"/>
            </a:p>
          </p:txBody>
        </p:sp>
        <p:sp>
          <p:nvSpPr>
            <p:cNvPr id="11295" name="Line 29"/>
            <p:cNvSpPr>
              <a:spLocks noChangeAspect="1" noChangeShapeType="1"/>
            </p:cNvSpPr>
            <p:nvPr/>
          </p:nvSpPr>
          <p:spPr bwMode="auto">
            <a:xfrm flipH="1">
              <a:off x="4544" y="653"/>
              <a:ext cx="406" cy="147"/>
            </a:xfrm>
            <a:prstGeom prst="line">
              <a:avLst/>
            </a:prstGeom>
            <a:noFill/>
            <a:ln w="9525">
              <a:solidFill>
                <a:schemeClr val="tx1"/>
              </a:solidFill>
              <a:round/>
              <a:headEnd/>
              <a:tailEnd type="triangle" w="med" len="med"/>
            </a:ln>
          </p:spPr>
          <p:txBody>
            <a:bodyPr/>
            <a:lstStyle/>
            <a:p>
              <a:endParaRPr lang="en-US"/>
            </a:p>
          </p:txBody>
        </p:sp>
        <p:sp>
          <p:nvSpPr>
            <p:cNvPr id="11296" name="Text Box 30"/>
            <p:cNvSpPr txBox="1">
              <a:spLocks noChangeArrowheads="1"/>
            </p:cNvSpPr>
            <p:nvPr/>
          </p:nvSpPr>
          <p:spPr bwMode="auto">
            <a:xfrm>
              <a:off x="4292" y="812"/>
              <a:ext cx="321" cy="149"/>
            </a:xfrm>
            <a:prstGeom prst="rect">
              <a:avLst/>
            </a:prstGeom>
            <a:noFill/>
            <a:ln w="9525">
              <a:noFill/>
              <a:miter lim="800000"/>
              <a:headEnd/>
              <a:tailEnd/>
            </a:ln>
          </p:spPr>
          <p:txBody>
            <a:bodyPr wrap="none">
              <a:spAutoFit/>
            </a:bodyPr>
            <a:lstStyle/>
            <a:p>
              <a:pPr>
                <a:buFont typeface="Wingdings" pitchFamily="-96" charset="2"/>
                <a:buNone/>
              </a:pPr>
              <a:r>
                <a:rPr lang="en-US" sz="1000"/>
                <a:t>swap</a:t>
              </a:r>
            </a:p>
          </p:txBody>
        </p:sp>
        <p:sp>
          <p:nvSpPr>
            <p:cNvPr id="11297" name="Text Box 31"/>
            <p:cNvSpPr txBox="1">
              <a:spLocks noChangeArrowheads="1"/>
            </p:cNvSpPr>
            <p:nvPr/>
          </p:nvSpPr>
          <p:spPr bwMode="auto">
            <a:xfrm>
              <a:off x="4934" y="812"/>
              <a:ext cx="259" cy="149"/>
            </a:xfrm>
            <a:prstGeom prst="rect">
              <a:avLst/>
            </a:prstGeom>
            <a:noFill/>
            <a:ln w="9525">
              <a:noFill/>
              <a:miter lim="800000"/>
              <a:headEnd/>
              <a:tailEnd/>
            </a:ln>
          </p:spPr>
          <p:txBody>
            <a:bodyPr wrap="none">
              <a:spAutoFit/>
            </a:bodyPr>
            <a:lstStyle/>
            <a:p>
              <a:pPr>
                <a:buFont typeface="Wingdings" pitchFamily="-96" charset="2"/>
                <a:buNone/>
              </a:pPr>
              <a:r>
                <a:rPr lang="en-US" sz="1000"/>
                <a:t>sub</a:t>
              </a:r>
            </a:p>
          </p:txBody>
        </p:sp>
      </p:grpSp>
      <p:grpSp>
        <p:nvGrpSpPr>
          <p:cNvPr id="7" name="Group 32"/>
          <p:cNvGrpSpPr>
            <a:grpSpLocks/>
          </p:cNvGrpSpPr>
          <p:nvPr/>
        </p:nvGrpSpPr>
        <p:grpSpPr bwMode="auto">
          <a:xfrm>
            <a:off x="6410325" y="395288"/>
            <a:ext cx="2266950" cy="1352550"/>
            <a:chOff x="4038" y="249"/>
            <a:chExt cx="1428" cy="852"/>
          </a:xfrm>
        </p:grpSpPr>
        <p:sp>
          <p:nvSpPr>
            <p:cNvPr id="11281" name="Line 33"/>
            <p:cNvSpPr>
              <a:spLocks noChangeAspect="1" noChangeShapeType="1"/>
            </p:cNvSpPr>
            <p:nvPr/>
          </p:nvSpPr>
          <p:spPr bwMode="auto">
            <a:xfrm>
              <a:off x="5064" y="496"/>
              <a:ext cx="0" cy="51"/>
            </a:xfrm>
            <a:prstGeom prst="line">
              <a:avLst/>
            </a:prstGeom>
            <a:noFill/>
            <a:ln w="9525">
              <a:solidFill>
                <a:schemeClr val="tx1"/>
              </a:solidFill>
              <a:round/>
              <a:headEnd/>
              <a:tailEnd type="triangle" w="med" len="med"/>
            </a:ln>
          </p:spPr>
          <p:txBody>
            <a:bodyPr/>
            <a:lstStyle/>
            <a:p>
              <a:endParaRPr lang="en-US"/>
            </a:p>
          </p:txBody>
        </p:sp>
        <p:grpSp>
          <p:nvGrpSpPr>
            <p:cNvPr id="11282" name="Group 34"/>
            <p:cNvGrpSpPr>
              <a:grpSpLocks/>
            </p:cNvGrpSpPr>
            <p:nvPr/>
          </p:nvGrpSpPr>
          <p:grpSpPr bwMode="auto">
            <a:xfrm>
              <a:off x="4038" y="249"/>
              <a:ext cx="1428" cy="852"/>
              <a:chOff x="4038" y="249"/>
              <a:chExt cx="1428" cy="852"/>
            </a:xfrm>
          </p:grpSpPr>
          <p:sp>
            <p:nvSpPr>
              <p:cNvPr id="11284" name="AutoShape 35"/>
              <p:cNvSpPr>
                <a:spLocks noChangeAspect="1" noChangeArrowheads="1"/>
              </p:cNvSpPr>
              <p:nvPr/>
            </p:nvSpPr>
            <p:spPr bwMode="auto">
              <a:xfrm>
                <a:off x="4326" y="405"/>
                <a:ext cx="256" cy="79"/>
              </a:xfrm>
              <a:prstGeom prst="flowChartManualOperation">
                <a:avLst/>
              </a:prstGeom>
              <a:noFill/>
              <a:ln w="9525">
                <a:solidFill>
                  <a:schemeClr val="tx1"/>
                </a:solidFill>
                <a:miter lim="800000"/>
                <a:headEnd/>
                <a:tailEnd/>
              </a:ln>
            </p:spPr>
            <p:txBody>
              <a:bodyPr wrap="none" anchor="ctr"/>
              <a:lstStyle/>
              <a:p>
                <a:endParaRPr lang="en-US"/>
              </a:p>
            </p:txBody>
          </p:sp>
          <p:sp>
            <p:nvSpPr>
              <p:cNvPr id="11285" name="AutoShape 36"/>
              <p:cNvSpPr>
                <a:spLocks noChangeAspect="1" noChangeArrowheads="1"/>
              </p:cNvSpPr>
              <p:nvPr/>
            </p:nvSpPr>
            <p:spPr bwMode="auto">
              <a:xfrm>
                <a:off x="4932" y="409"/>
                <a:ext cx="256" cy="79"/>
              </a:xfrm>
              <a:prstGeom prst="flowChartManualOperation">
                <a:avLst/>
              </a:prstGeom>
              <a:noFill/>
              <a:ln w="9525">
                <a:solidFill>
                  <a:schemeClr val="tx1"/>
                </a:solidFill>
                <a:miter lim="800000"/>
                <a:headEnd/>
                <a:tailEnd/>
              </a:ln>
            </p:spPr>
            <p:txBody>
              <a:bodyPr wrap="none" anchor="ctr"/>
              <a:lstStyle/>
              <a:p>
                <a:endParaRPr lang="en-US"/>
              </a:p>
            </p:txBody>
          </p:sp>
          <p:sp>
            <p:nvSpPr>
              <p:cNvPr id="11286" name="Freeform 37"/>
              <p:cNvSpPr>
                <a:spLocks noChangeAspect="1"/>
              </p:cNvSpPr>
              <p:nvPr/>
            </p:nvSpPr>
            <p:spPr bwMode="auto">
              <a:xfrm>
                <a:off x="5109" y="304"/>
                <a:ext cx="259" cy="756"/>
              </a:xfrm>
              <a:custGeom>
                <a:avLst/>
                <a:gdLst>
                  <a:gd name="T0" fmla="*/ 0 w 414"/>
                  <a:gd name="T1" fmla="*/ 260 h 1206"/>
                  <a:gd name="T2" fmla="*/ 2 w 414"/>
                  <a:gd name="T3" fmla="*/ 297 h 1206"/>
                  <a:gd name="T4" fmla="*/ 101 w 414"/>
                  <a:gd name="T5" fmla="*/ 297 h 1206"/>
                  <a:gd name="T6" fmla="*/ 101 w 414"/>
                  <a:gd name="T7" fmla="*/ 2 h 1206"/>
                  <a:gd name="T8" fmla="*/ 3 w 414"/>
                  <a:gd name="T9" fmla="*/ 0 h 1206"/>
                  <a:gd name="T10" fmla="*/ 3 w 414"/>
                  <a:gd name="T11" fmla="*/ 40 h 1206"/>
                  <a:gd name="T12" fmla="*/ 0 60000 65536"/>
                  <a:gd name="T13" fmla="*/ 0 60000 65536"/>
                  <a:gd name="T14" fmla="*/ 0 60000 65536"/>
                  <a:gd name="T15" fmla="*/ 0 60000 65536"/>
                  <a:gd name="T16" fmla="*/ 0 60000 65536"/>
                  <a:gd name="T17" fmla="*/ 0 60000 65536"/>
                  <a:gd name="T18" fmla="*/ 0 w 414"/>
                  <a:gd name="T19" fmla="*/ 0 h 1206"/>
                  <a:gd name="T20" fmla="*/ 414 w 414"/>
                  <a:gd name="T21" fmla="*/ 1206 h 1206"/>
                </a:gdLst>
                <a:ahLst/>
                <a:cxnLst>
                  <a:cxn ang="T12">
                    <a:pos x="T0" y="T1"/>
                  </a:cxn>
                  <a:cxn ang="T13">
                    <a:pos x="T2" y="T3"/>
                  </a:cxn>
                  <a:cxn ang="T14">
                    <a:pos x="T4" y="T5"/>
                  </a:cxn>
                  <a:cxn ang="T15">
                    <a:pos x="T6" y="T7"/>
                  </a:cxn>
                  <a:cxn ang="T16">
                    <a:pos x="T8" y="T9"/>
                  </a:cxn>
                  <a:cxn ang="T17">
                    <a:pos x="T10" y="T11"/>
                  </a:cxn>
                </a:cxnLst>
                <a:rect l="T18" t="T19" r="T20" b="T21"/>
                <a:pathLst>
                  <a:path w="414" h="1206">
                    <a:moveTo>
                      <a:pt x="0" y="1056"/>
                    </a:moveTo>
                    <a:lnTo>
                      <a:pt x="6" y="1206"/>
                    </a:lnTo>
                    <a:lnTo>
                      <a:pt x="414" y="1206"/>
                    </a:lnTo>
                    <a:lnTo>
                      <a:pt x="414" y="6"/>
                    </a:lnTo>
                    <a:lnTo>
                      <a:pt x="12" y="0"/>
                    </a:lnTo>
                    <a:lnTo>
                      <a:pt x="12" y="162"/>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1287" name="Freeform 38"/>
              <p:cNvSpPr>
                <a:spLocks noChangeAspect="1"/>
              </p:cNvSpPr>
              <p:nvPr/>
            </p:nvSpPr>
            <p:spPr bwMode="auto">
              <a:xfrm>
                <a:off x="4508" y="283"/>
                <a:ext cx="958" cy="818"/>
              </a:xfrm>
              <a:custGeom>
                <a:avLst/>
                <a:gdLst>
                  <a:gd name="T0" fmla="*/ 191 w 1527"/>
                  <a:gd name="T1" fmla="*/ 268 h 1305"/>
                  <a:gd name="T2" fmla="*/ 189 w 1527"/>
                  <a:gd name="T3" fmla="*/ 320 h 1305"/>
                  <a:gd name="T4" fmla="*/ 376 w 1527"/>
                  <a:gd name="T5" fmla="*/ 322 h 1305"/>
                  <a:gd name="T6" fmla="*/ 377 w 1527"/>
                  <a:gd name="T7" fmla="*/ 1 h 1305"/>
                  <a:gd name="T8" fmla="*/ 0 w 1527"/>
                  <a:gd name="T9" fmla="*/ 0 h 1305"/>
                  <a:gd name="T10" fmla="*/ 1 w 1527"/>
                  <a:gd name="T11" fmla="*/ 48 h 1305"/>
                  <a:gd name="T12" fmla="*/ 0 60000 65536"/>
                  <a:gd name="T13" fmla="*/ 0 60000 65536"/>
                  <a:gd name="T14" fmla="*/ 0 60000 65536"/>
                  <a:gd name="T15" fmla="*/ 0 60000 65536"/>
                  <a:gd name="T16" fmla="*/ 0 60000 65536"/>
                  <a:gd name="T17" fmla="*/ 0 60000 65536"/>
                  <a:gd name="T18" fmla="*/ 0 w 1527"/>
                  <a:gd name="T19" fmla="*/ 0 h 1305"/>
                  <a:gd name="T20" fmla="*/ 1527 w 1527"/>
                  <a:gd name="T21" fmla="*/ 1305 h 1305"/>
                </a:gdLst>
                <a:ahLst/>
                <a:cxnLst>
                  <a:cxn ang="T12">
                    <a:pos x="T0" y="T1"/>
                  </a:cxn>
                  <a:cxn ang="T13">
                    <a:pos x="T2" y="T3"/>
                  </a:cxn>
                  <a:cxn ang="T14">
                    <a:pos x="T4" y="T5"/>
                  </a:cxn>
                  <a:cxn ang="T15">
                    <a:pos x="T6" y="T7"/>
                  </a:cxn>
                  <a:cxn ang="T16">
                    <a:pos x="T8" y="T9"/>
                  </a:cxn>
                  <a:cxn ang="T17">
                    <a:pos x="T10" y="T11"/>
                  </a:cxn>
                </a:cxnLst>
                <a:rect l="T18" t="T19" r="T20" b="T21"/>
                <a:pathLst>
                  <a:path w="1527" h="1305">
                    <a:moveTo>
                      <a:pt x="771" y="1089"/>
                    </a:moveTo>
                    <a:lnTo>
                      <a:pt x="765" y="1299"/>
                    </a:lnTo>
                    <a:lnTo>
                      <a:pt x="1521" y="1305"/>
                    </a:lnTo>
                    <a:lnTo>
                      <a:pt x="1527" y="3"/>
                    </a:lnTo>
                    <a:lnTo>
                      <a:pt x="0" y="0"/>
                    </a:lnTo>
                    <a:lnTo>
                      <a:pt x="3" y="195"/>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1288" name="Freeform 39"/>
              <p:cNvSpPr>
                <a:spLocks noChangeAspect="1"/>
              </p:cNvSpPr>
              <p:nvPr/>
            </p:nvSpPr>
            <p:spPr bwMode="auto">
              <a:xfrm flipH="1">
                <a:off x="4141" y="300"/>
                <a:ext cx="260" cy="756"/>
              </a:xfrm>
              <a:custGeom>
                <a:avLst/>
                <a:gdLst>
                  <a:gd name="T0" fmla="*/ 0 w 414"/>
                  <a:gd name="T1" fmla="*/ 260 h 1206"/>
                  <a:gd name="T2" fmla="*/ 2 w 414"/>
                  <a:gd name="T3" fmla="*/ 297 h 1206"/>
                  <a:gd name="T4" fmla="*/ 102 w 414"/>
                  <a:gd name="T5" fmla="*/ 297 h 1206"/>
                  <a:gd name="T6" fmla="*/ 102 w 414"/>
                  <a:gd name="T7" fmla="*/ 2 h 1206"/>
                  <a:gd name="T8" fmla="*/ 3 w 414"/>
                  <a:gd name="T9" fmla="*/ 0 h 1206"/>
                  <a:gd name="T10" fmla="*/ 3 w 414"/>
                  <a:gd name="T11" fmla="*/ 40 h 1206"/>
                  <a:gd name="T12" fmla="*/ 0 60000 65536"/>
                  <a:gd name="T13" fmla="*/ 0 60000 65536"/>
                  <a:gd name="T14" fmla="*/ 0 60000 65536"/>
                  <a:gd name="T15" fmla="*/ 0 60000 65536"/>
                  <a:gd name="T16" fmla="*/ 0 60000 65536"/>
                  <a:gd name="T17" fmla="*/ 0 60000 65536"/>
                  <a:gd name="T18" fmla="*/ 0 w 414"/>
                  <a:gd name="T19" fmla="*/ 0 h 1206"/>
                  <a:gd name="T20" fmla="*/ 414 w 414"/>
                  <a:gd name="T21" fmla="*/ 1206 h 1206"/>
                </a:gdLst>
                <a:ahLst/>
                <a:cxnLst>
                  <a:cxn ang="T12">
                    <a:pos x="T0" y="T1"/>
                  </a:cxn>
                  <a:cxn ang="T13">
                    <a:pos x="T2" y="T3"/>
                  </a:cxn>
                  <a:cxn ang="T14">
                    <a:pos x="T4" y="T5"/>
                  </a:cxn>
                  <a:cxn ang="T15">
                    <a:pos x="T6" y="T7"/>
                  </a:cxn>
                  <a:cxn ang="T16">
                    <a:pos x="T8" y="T9"/>
                  </a:cxn>
                  <a:cxn ang="T17">
                    <a:pos x="T10" y="T11"/>
                  </a:cxn>
                </a:cxnLst>
                <a:rect l="T18" t="T19" r="T20" b="T21"/>
                <a:pathLst>
                  <a:path w="414" h="1206">
                    <a:moveTo>
                      <a:pt x="0" y="1056"/>
                    </a:moveTo>
                    <a:lnTo>
                      <a:pt x="6" y="1206"/>
                    </a:lnTo>
                    <a:lnTo>
                      <a:pt x="414" y="1206"/>
                    </a:lnTo>
                    <a:lnTo>
                      <a:pt x="414" y="6"/>
                    </a:lnTo>
                    <a:lnTo>
                      <a:pt x="12" y="0"/>
                    </a:lnTo>
                    <a:lnTo>
                      <a:pt x="12" y="162"/>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1289" name="Freeform 40"/>
              <p:cNvSpPr>
                <a:spLocks noChangeAspect="1"/>
              </p:cNvSpPr>
              <p:nvPr/>
            </p:nvSpPr>
            <p:spPr bwMode="auto">
              <a:xfrm>
                <a:off x="4038" y="249"/>
                <a:ext cx="958" cy="846"/>
              </a:xfrm>
              <a:custGeom>
                <a:avLst/>
                <a:gdLst>
                  <a:gd name="T0" fmla="*/ 186 w 1527"/>
                  <a:gd name="T1" fmla="*/ 277 h 1350"/>
                  <a:gd name="T2" fmla="*/ 186 w 1527"/>
                  <a:gd name="T3" fmla="*/ 331 h 1350"/>
                  <a:gd name="T4" fmla="*/ 0 w 1527"/>
                  <a:gd name="T5" fmla="*/ 332 h 1350"/>
                  <a:gd name="T6" fmla="*/ 0 w 1527"/>
                  <a:gd name="T7" fmla="*/ 3 h 1350"/>
                  <a:gd name="T8" fmla="*/ 377 w 1527"/>
                  <a:gd name="T9" fmla="*/ 0 h 1350"/>
                  <a:gd name="T10" fmla="*/ 376 w 1527"/>
                  <a:gd name="T11" fmla="*/ 62 h 1350"/>
                  <a:gd name="T12" fmla="*/ 0 60000 65536"/>
                  <a:gd name="T13" fmla="*/ 0 60000 65536"/>
                  <a:gd name="T14" fmla="*/ 0 60000 65536"/>
                  <a:gd name="T15" fmla="*/ 0 60000 65536"/>
                  <a:gd name="T16" fmla="*/ 0 60000 65536"/>
                  <a:gd name="T17" fmla="*/ 0 60000 65536"/>
                  <a:gd name="T18" fmla="*/ 0 w 1527"/>
                  <a:gd name="T19" fmla="*/ 0 h 1350"/>
                  <a:gd name="T20" fmla="*/ 1527 w 1527"/>
                  <a:gd name="T21" fmla="*/ 1350 h 1350"/>
                </a:gdLst>
                <a:ahLst/>
                <a:cxnLst>
                  <a:cxn ang="T12">
                    <a:pos x="T0" y="T1"/>
                  </a:cxn>
                  <a:cxn ang="T13">
                    <a:pos x="T2" y="T3"/>
                  </a:cxn>
                  <a:cxn ang="T14">
                    <a:pos x="T4" y="T5"/>
                  </a:cxn>
                  <a:cxn ang="T15">
                    <a:pos x="T6" y="T7"/>
                  </a:cxn>
                  <a:cxn ang="T16">
                    <a:pos x="T8" y="T9"/>
                  </a:cxn>
                  <a:cxn ang="T17">
                    <a:pos x="T10" y="T11"/>
                  </a:cxn>
                </a:cxnLst>
                <a:rect l="T18" t="T19" r="T20" b="T21"/>
                <a:pathLst>
                  <a:path w="1527" h="1350">
                    <a:moveTo>
                      <a:pt x="753" y="1126"/>
                    </a:moveTo>
                    <a:lnTo>
                      <a:pt x="756" y="1344"/>
                    </a:lnTo>
                    <a:lnTo>
                      <a:pt x="0" y="1350"/>
                    </a:lnTo>
                    <a:lnTo>
                      <a:pt x="0" y="9"/>
                    </a:lnTo>
                    <a:lnTo>
                      <a:pt x="1527" y="0"/>
                    </a:lnTo>
                    <a:lnTo>
                      <a:pt x="1521" y="252"/>
                    </a:lnTo>
                  </a:path>
                </a:pathLst>
              </a:custGeom>
              <a:noFill/>
              <a:ln w="9525" cap="flat" cmpd="sng">
                <a:solidFill>
                  <a:schemeClr val="tx1"/>
                </a:solidFill>
                <a:prstDash val="solid"/>
                <a:round/>
                <a:headEnd type="none" w="med" len="med"/>
                <a:tailEnd type="triangle" w="med" len="med"/>
              </a:ln>
            </p:spPr>
            <p:txBody>
              <a:bodyPr/>
              <a:lstStyle/>
              <a:p>
                <a:endParaRPr lang="en-US"/>
              </a:p>
            </p:txBody>
          </p:sp>
        </p:grpSp>
        <p:sp>
          <p:nvSpPr>
            <p:cNvPr id="11283" name="Line 41"/>
            <p:cNvSpPr>
              <a:spLocks noChangeAspect="1" noChangeShapeType="1"/>
            </p:cNvSpPr>
            <p:nvPr/>
          </p:nvSpPr>
          <p:spPr bwMode="auto">
            <a:xfrm>
              <a:off x="4440" y="475"/>
              <a:ext cx="0" cy="75"/>
            </a:xfrm>
            <a:prstGeom prst="line">
              <a:avLst/>
            </a:prstGeom>
            <a:noFill/>
            <a:ln w="9525">
              <a:solidFill>
                <a:schemeClr val="tx1"/>
              </a:solidFill>
              <a:round/>
              <a:headEnd/>
              <a:tailEnd type="triangle" w="med" len="med"/>
            </a:ln>
          </p:spPr>
          <p:txBody>
            <a:bodyPr/>
            <a:lstStyle/>
            <a:p>
              <a:endParaRPr lang="en-US"/>
            </a:p>
          </p:txBody>
        </p:sp>
      </p:grpSp>
      <p:grpSp>
        <p:nvGrpSpPr>
          <p:cNvPr id="9" name="Group 42"/>
          <p:cNvGrpSpPr>
            <a:grpSpLocks/>
          </p:cNvGrpSpPr>
          <p:nvPr/>
        </p:nvGrpSpPr>
        <p:grpSpPr bwMode="auto">
          <a:xfrm>
            <a:off x="3589338" y="5032375"/>
            <a:ext cx="3671887" cy="366713"/>
            <a:chOff x="2258" y="3059"/>
            <a:chExt cx="2313" cy="231"/>
          </a:xfrm>
        </p:grpSpPr>
        <p:sp>
          <p:nvSpPr>
            <p:cNvPr id="11279" name="Text Box 43"/>
            <p:cNvSpPr txBox="1">
              <a:spLocks noChangeArrowheads="1"/>
            </p:cNvSpPr>
            <p:nvPr/>
          </p:nvSpPr>
          <p:spPr bwMode="auto">
            <a:xfrm>
              <a:off x="2567" y="3059"/>
              <a:ext cx="2004" cy="231"/>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If (a==0) then 0 else b</a:t>
              </a:r>
            </a:p>
          </p:txBody>
        </p:sp>
        <p:sp>
          <p:nvSpPr>
            <p:cNvPr id="11280" name="Line 44"/>
            <p:cNvSpPr>
              <a:spLocks noChangeShapeType="1"/>
            </p:cNvSpPr>
            <p:nvPr/>
          </p:nvSpPr>
          <p:spPr bwMode="auto">
            <a:xfrm flipH="1">
              <a:off x="2258" y="3099"/>
              <a:ext cx="165" cy="165"/>
            </a:xfrm>
            <a:prstGeom prst="line">
              <a:avLst/>
            </a:prstGeom>
            <a:noFill/>
            <a:ln w="38100">
              <a:solidFill>
                <a:srgbClr val="FF0000"/>
              </a:solidFill>
              <a:round/>
              <a:headEnd/>
              <a:tailEnd/>
            </a:ln>
          </p:spPr>
          <p:txBody>
            <a:bodyPr/>
            <a:lstStyle/>
            <a:p>
              <a:endParaRPr lang="en-US"/>
            </a:p>
          </p:txBody>
        </p:sp>
      </p:grpSp>
      <p:sp>
        <p:nvSpPr>
          <p:cNvPr id="50" name="Date Placeholder 49"/>
          <p:cNvSpPr>
            <a:spLocks noGrp="1"/>
          </p:cNvSpPr>
          <p:nvPr>
            <p:ph type="dt" sz="half" idx="10"/>
          </p:nvPr>
        </p:nvSpPr>
        <p:spPr/>
        <p:txBody>
          <a:bodyPr/>
          <a:lstStyle/>
          <a:p>
            <a:pPr>
              <a:defRPr/>
            </a:pPr>
            <a:r>
              <a:rPr lang="en-US" smtClean="0"/>
              <a:t>February 7, 2011</a:t>
            </a:r>
            <a:endParaRPr lang="en-US" dirty="0"/>
          </a:p>
        </p:txBody>
      </p:sp>
      <p:sp>
        <p:nvSpPr>
          <p:cNvPr id="51" name="Footer Placeholder 50"/>
          <p:cNvSpPr>
            <a:spLocks noGrp="1"/>
          </p:cNvSpPr>
          <p:nvPr>
            <p:ph type="ftr" sz="quarter" idx="12"/>
          </p:nvPr>
        </p:nvSpPr>
        <p:spPr/>
        <p:txBody>
          <a:bodyPr/>
          <a:lstStyle/>
          <a:p>
            <a:pPr>
              <a:defRPr/>
            </a:pPr>
            <a:r>
              <a:rPr lang="en-US" smtClean="0"/>
              <a:t>http://csg.csail.mit.edu/6.375</a:t>
            </a:r>
            <a:endParaRPr lang="en-US" dirty="0"/>
          </a:p>
        </p:txBody>
      </p:sp>
      <p:sp>
        <p:nvSpPr>
          <p:cNvPr id="52" name="Slide Number Placeholder 51"/>
          <p:cNvSpPr>
            <a:spLocks noGrp="1"/>
          </p:cNvSpPr>
          <p:nvPr>
            <p:ph type="sldNum" sz="quarter" idx="11"/>
          </p:nvPr>
        </p:nvSpPr>
        <p:spPr/>
        <p:txBody>
          <a:bodyPr/>
          <a:lstStyle/>
          <a:p>
            <a:pPr>
              <a:defRPr/>
            </a:pPr>
            <a:r>
              <a:rPr lang="en-US" smtClean="0"/>
              <a:t>L02-</a:t>
            </a:r>
            <a:fld id="{EC0A9AF3-268B-496B-8C8B-87FFEF969083}" type="slidenum">
              <a:rPr lang="en-US" smtClean="0"/>
              <a:pPr>
                <a:defRPr/>
              </a:pPr>
              <a:t>9</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heckerboard(across)">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20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20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Designs\Blueprint.pot</Template>
  <TotalTime>35113</TotalTime>
  <Words>2197</Words>
  <Application>Microsoft Office PowerPoint</Application>
  <PresentationFormat>On-screen Show (4:3)</PresentationFormat>
  <Paragraphs>633</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Blueprint</vt:lpstr>
      <vt:lpstr>Slide 1</vt:lpstr>
      <vt:lpstr>What is needed to make hardware design easier</vt:lpstr>
      <vt:lpstr>IP Reuse sounds wonderful until you try it ...</vt:lpstr>
      <vt:lpstr>Bluespec promotes composition through guarded interfaces</vt:lpstr>
      <vt:lpstr>Bluespec: A new way of expressing behavior using Guarded Atomic Actions </vt:lpstr>
      <vt:lpstr>Bluespec:  State and Rules organized into modules</vt:lpstr>
      <vt:lpstr>Slide 7</vt:lpstr>
      <vt:lpstr>Programming with rules: A simple example</vt:lpstr>
      <vt:lpstr>GCD in BSV</vt:lpstr>
      <vt:lpstr>GCD Hardware Module</vt:lpstr>
      <vt:lpstr>GCD:  Another implementation</vt:lpstr>
      <vt:lpstr>Bluespec Tool flow</vt:lpstr>
      <vt:lpstr>Generated Verilog RTL: GCD</vt:lpstr>
      <vt:lpstr>Generated Hardware</vt:lpstr>
      <vt:lpstr>Generated Hardware Module</vt:lpstr>
      <vt:lpstr>GCD: A Simple Test Bench</vt:lpstr>
      <vt:lpstr>GCD: Test Bench</vt:lpstr>
      <vt:lpstr>GCD: Synthesis results</vt:lpstr>
      <vt:lpstr>Need for a rule scheduler</vt:lpstr>
      <vt:lpstr>GAA Execution model</vt:lpstr>
      <vt:lpstr>Example 1</vt:lpstr>
      <vt:lpstr>Example 2</vt:lpstr>
      <vt:lpstr>Example 3</vt:lpstr>
      <vt:lpstr>Rule:  As a State Transformer</vt:lpstr>
      <vt:lpstr>Compiling a Rule</vt:lpstr>
      <vt:lpstr>Combining State Updates: strawman</vt:lpstr>
      <vt:lpstr>Combining State Updates</vt:lpstr>
      <vt:lpstr>A compiler can determine if two rules can be executed in parallel without violating the one-rule-at-a-time semantics   James Hoe, Ph.D., 2000</vt:lpstr>
      <vt:lpstr>Scheduling and control logic</vt:lpstr>
      <vt:lpstr>The plan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Bluespec technical deep dive</dc:title>
  <dc:creator>Nikhil</dc:creator>
  <cp:lastModifiedBy>Arvind</cp:lastModifiedBy>
  <cp:revision>853</cp:revision>
  <cp:lastPrinted>1601-01-01T00:00:00Z</cp:lastPrinted>
  <dcterms:created xsi:type="dcterms:W3CDTF">2003-01-21T19:25:41Z</dcterms:created>
  <dcterms:modified xsi:type="dcterms:W3CDTF">2011-02-06T22:34:26Z</dcterms:modified>
</cp:coreProperties>
</file>