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</p:sldMasterIdLst>
  <p:notesMasterIdLst>
    <p:notesMasterId r:id="rId30"/>
  </p:notesMasterIdLst>
  <p:handoutMasterIdLst>
    <p:handoutMasterId r:id="rId31"/>
  </p:handoutMasterIdLst>
  <p:sldIdLst>
    <p:sldId id="1057" r:id="rId2"/>
    <p:sldId id="1081" r:id="rId3"/>
    <p:sldId id="1085" r:id="rId4"/>
    <p:sldId id="1061" r:id="rId5"/>
    <p:sldId id="1070" r:id="rId6"/>
    <p:sldId id="1102" r:id="rId7"/>
    <p:sldId id="1152" r:id="rId8"/>
    <p:sldId id="1155" r:id="rId9"/>
    <p:sldId id="1071" r:id="rId10"/>
    <p:sldId id="1126" r:id="rId11"/>
    <p:sldId id="1128" r:id="rId12"/>
    <p:sldId id="1093" r:id="rId13"/>
    <p:sldId id="1139" r:id="rId14"/>
    <p:sldId id="1129" r:id="rId15"/>
    <p:sldId id="1130" r:id="rId16"/>
    <p:sldId id="1131" r:id="rId17"/>
    <p:sldId id="1132" r:id="rId18"/>
    <p:sldId id="1133" r:id="rId19"/>
    <p:sldId id="1134" r:id="rId20"/>
    <p:sldId id="1135" r:id="rId21"/>
    <p:sldId id="1136" r:id="rId22"/>
    <p:sldId id="1137" r:id="rId23"/>
    <p:sldId id="1157" r:id="rId24"/>
    <p:sldId id="1158" r:id="rId25"/>
    <p:sldId id="1160" r:id="rId26"/>
    <p:sldId id="1161" r:id="rId27"/>
    <p:sldId id="1162" r:id="rId28"/>
    <p:sldId id="1154" r:id="rId29"/>
  </p:sldIdLst>
  <p:sldSz cx="9144000" cy="6858000" type="screen4x3"/>
  <p:notesSz cx="7315200" cy="9601200"/>
  <p:defaultTextStyle>
    <a:defPPr>
      <a:defRPr lang="en-US"/>
    </a:defPPr>
    <a:lvl1pPr algn="l" rtl="0" fontAlgn="base">
      <a:lnSpc>
        <a:spcPct val="90000"/>
      </a:lnSpc>
      <a:spcBef>
        <a:spcPct val="25000"/>
      </a:spcBef>
      <a:spcAft>
        <a:spcPct val="0"/>
      </a:spcAft>
      <a:buClr>
        <a:schemeClr val="bg1"/>
      </a:buClr>
      <a:buSzPct val="100000"/>
      <a:buFont typeface="Wingdings" pitchFamily="-96" charset="2"/>
      <a:buChar char="•"/>
      <a:defRPr sz="2000" kern="1200">
        <a:solidFill>
          <a:schemeClr val="tx1"/>
        </a:solidFill>
        <a:latin typeface="Verdana" pitchFamily="-96" charset="0"/>
        <a:ea typeface="+mn-ea"/>
        <a:cs typeface="+mn-cs"/>
      </a:defRPr>
    </a:lvl1pPr>
    <a:lvl2pPr marL="457200" algn="l" rtl="0" fontAlgn="base">
      <a:lnSpc>
        <a:spcPct val="90000"/>
      </a:lnSpc>
      <a:spcBef>
        <a:spcPct val="25000"/>
      </a:spcBef>
      <a:spcAft>
        <a:spcPct val="0"/>
      </a:spcAft>
      <a:buClr>
        <a:schemeClr val="bg1"/>
      </a:buClr>
      <a:buSzPct val="100000"/>
      <a:buFont typeface="Wingdings" pitchFamily="-96" charset="2"/>
      <a:buChar char="•"/>
      <a:defRPr sz="2000" kern="1200">
        <a:solidFill>
          <a:schemeClr val="tx1"/>
        </a:solidFill>
        <a:latin typeface="Verdana" pitchFamily="-96" charset="0"/>
        <a:ea typeface="+mn-ea"/>
        <a:cs typeface="+mn-cs"/>
      </a:defRPr>
    </a:lvl2pPr>
    <a:lvl3pPr marL="914400" algn="l" rtl="0" fontAlgn="base">
      <a:lnSpc>
        <a:spcPct val="90000"/>
      </a:lnSpc>
      <a:spcBef>
        <a:spcPct val="25000"/>
      </a:spcBef>
      <a:spcAft>
        <a:spcPct val="0"/>
      </a:spcAft>
      <a:buClr>
        <a:schemeClr val="bg1"/>
      </a:buClr>
      <a:buSzPct val="100000"/>
      <a:buFont typeface="Wingdings" pitchFamily="-96" charset="2"/>
      <a:buChar char="•"/>
      <a:defRPr sz="2000" kern="1200">
        <a:solidFill>
          <a:schemeClr val="tx1"/>
        </a:solidFill>
        <a:latin typeface="Verdana" pitchFamily="-96" charset="0"/>
        <a:ea typeface="+mn-ea"/>
        <a:cs typeface="+mn-cs"/>
      </a:defRPr>
    </a:lvl3pPr>
    <a:lvl4pPr marL="1371600" algn="l" rtl="0" fontAlgn="base">
      <a:lnSpc>
        <a:spcPct val="90000"/>
      </a:lnSpc>
      <a:spcBef>
        <a:spcPct val="25000"/>
      </a:spcBef>
      <a:spcAft>
        <a:spcPct val="0"/>
      </a:spcAft>
      <a:buClr>
        <a:schemeClr val="bg1"/>
      </a:buClr>
      <a:buSzPct val="100000"/>
      <a:buFont typeface="Wingdings" pitchFamily="-96" charset="2"/>
      <a:buChar char="•"/>
      <a:defRPr sz="2000" kern="1200">
        <a:solidFill>
          <a:schemeClr val="tx1"/>
        </a:solidFill>
        <a:latin typeface="Verdana" pitchFamily="-96" charset="0"/>
        <a:ea typeface="+mn-ea"/>
        <a:cs typeface="+mn-cs"/>
      </a:defRPr>
    </a:lvl4pPr>
    <a:lvl5pPr marL="1828800" algn="l" rtl="0" fontAlgn="base">
      <a:lnSpc>
        <a:spcPct val="90000"/>
      </a:lnSpc>
      <a:spcBef>
        <a:spcPct val="25000"/>
      </a:spcBef>
      <a:spcAft>
        <a:spcPct val="0"/>
      </a:spcAft>
      <a:buClr>
        <a:schemeClr val="bg1"/>
      </a:buClr>
      <a:buSzPct val="100000"/>
      <a:buFont typeface="Wingdings" pitchFamily="-96" charset="2"/>
      <a:buChar char="•"/>
      <a:defRPr sz="2000" kern="1200">
        <a:solidFill>
          <a:schemeClr val="tx1"/>
        </a:solidFill>
        <a:latin typeface="Verdana" pitchFamily="-96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Verdana" pitchFamily="-96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Verdana" pitchFamily="-96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Verdana" pitchFamily="-96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Verdana" pitchFamily="-9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F6FD71"/>
    <a:srgbClr val="FF0000"/>
    <a:srgbClr val="FF3333"/>
    <a:srgbClr val="FD7E71"/>
    <a:srgbClr val="CC3300"/>
    <a:srgbClr val="000000"/>
    <a:srgbClr val="FFFF00"/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5" autoAdjust="0"/>
    <p:restoredTop sz="97117" autoAdjust="0"/>
  </p:normalViewPr>
  <p:slideViewPr>
    <p:cSldViewPr snapToGrid="0">
      <p:cViewPr>
        <p:scale>
          <a:sx n="100" d="100"/>
          <a:sy n="100" d="100"/>
        </p:scale>
        <p:origin x="-1950" y="-720"/>
      </p:cViewPr>
      <p:guideLst>
        <p:guide orient="horz" pos="2448"/>
        <p:guide pos="1968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75" d="100"/>
          <a:sy n="75" d="100"/>
        </p:scale>
        <p:origin x="-1404" y="732"/>
      </p:cViewPr>
      <p:guideLst>
        <p:guide orient="horz" pos="3025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15.xml"/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52" tIns="47974" rIns="95952" bIns="47974" numCol="1" anchor="t" anchorCtr="0" compatLnSpc="1">
            <a:prstTxWarp prst="textNoShape">
              <a:avLst/>
            </a:prstTxWarp>
          </a:bodyPr>
          <a:lstStyle>
            <a:lvl1pPr defTabSz="958850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  <a:defRPr sz="1400">
                <a:latin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60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52" tIns="47974" rIns="95952" bIns="47974" numCol="1" anchor="t" anchorCtr="0" compatLnSpc="1">
            <a:prstTxWarp prst="textNoShape">
              <a:avLst/>
            </a:prstTxWarp>
          </a:bodyPr>
          <a:lstStyle>
            <a:lvl1pPr algn="r" defTabSz="958850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  <a:defRPr sz="1400">
                <a:latin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60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52" tIns="47974" rIns="95952" bIns="47974" numCol="1" anchor="b" anchorCtr="0" compatLnSpc="1">
            <a:prstTxWarp prst="textNoShape">
              <a:avLst/>
            </a:prstTxWarp>
          </a:bodyPr>
          <a:lstStyle>
            <a:lvl1pPr defTabSz="958850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  <a:defRPr sz="1400">
                <a:latin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60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52" tIns="47974" rIns="95952" bIns="47974" numCol="1" anchor="b" anchorCtr="0" compatLnSpc="1">
            <a:prstTxWarp prst="textNoShape">
              <a:avLst/>
            </a:prstTxWarp>
          </a:bodyPr>
          <a:lstStyle>
            <a:lvl1pPr algn="r" defTabSz="958850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  <a:defRPr sz="1400">
                <a:latin typeface="Tahoma" pitchFamily="34" charset="0"/>
              </a:defRPr>
            </a:lvl1pPr>
          </a:lstStyle>
          <a:p>
            <a:pPr>
              <a:defRPr/>
            </a:pPr>
            <a:fld id="{6C77E381-3D68-440E-A189-E63213D905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82" name="Rectangle 14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52" tIns="47974" rIns="95952" bIns="47974" numCol="1" anchor="t" anchorCtr="0" compatLnSpc="1">
            <a:prstTxWarp prst="textNoShape">
              <a:avLst/>
            </a:prstTxWarp>
          </a:bodyPr>
          <a:lstStyle>
            <a:lvl1pPr defTabSz="958850" eaLnBrk="0" hangingPunct="0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  <a:defRPr sz="1400">
                <a:latin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3" name="Rectangle 15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5584" name="Rectangle 16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6313" y="4560888"/>
            <a:ext cx="5362575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52" tIns="47974" rIns="95952" bIns="4797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65585" name="Rectangle 17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52" tIns="47974" rIns="95952" bIns="47974" numCol="1" anchor="t" anchorCtr="0" compatLnSpc="1">
            <a:prstTxWarp prst="textNoShape">
              <a:avLst/>
            </a:prstTxWarp>
          </a:bodyPr>
          <a:lstStyle>
            <a:lvl1pPr algn="r" defTabSz="958850" eaLnBrk="0" hangingPunct="0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  <a:defRPr sz="1400">
                <a:latin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5586" name="Rectangle 18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52" tIns="47974" rIns="95952" bIns="47974" numCol="1" anchor="b" anchorCtr="0" compatLnSpc="1">
            <a:prstTxWarp prst="textNoShape">
              <a:avLst/>
            </a:prstTxWarp>
          </a:bodyPr>
          <a:lstStyle>
            <a:lvl1pPr defTabSz="958850" eaLnBrk="0" hangingPunct="0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  <a:defRPr sz="1400">
                <a:latin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5587" name="Rectangle 19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52" tIns="47974" rIns="95952" bIns="47974" numCol="1" anchor="b" anchorCtr="0" compatLnSpc="1">
            <a:prstTxWarp prst="textNoShape">
              <a:avLst/>
            </a:prstTxWarp>
          </a:bodyPr>
          <a:lstStyle>
            <a:lvl1pPr algn="r" defTabSz="958850" eaLnBrk="0" hangingPunct="0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  <a:defRPr sz="1400">
                <a:latin typeface="Tahoma" pitchFamily="34" charset="0"/>
              </a:defRPr>
            </a:lvl1pPr>
          </a:lstStyle>
          <a:p>
            <a:pPr>
              <a:defRPr/>
            </a:pPr>
            <a:fld id="{C83C7EC9-C998-45D6-B335-732EAA9E8B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9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1EAC8C-C018-4A0B-B902-8084EE05C5B0}" type="slidenum">
              <a:rPr lang="en-US" smtClean="0">
                <a:latin typeface="Tahoma" pitchFamily="-96" charset="0"/>
              </a:rPr>
              <a:pPr/>
              <a:t>1</a:t>
            </a:fld>
            <a:endParaRPr lang="en-US" smtClean="0">
              <a:latin typeface="Tahoma" pitchFamily="-96" charset="0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96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9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4A46A5-0DFD-4375-83E9-F930E1663660}" type="slidenum">
              <a:rPr lang="en-US" smtClean="0">
                <a:latin typeface="Tahoma" pitchFamily="-96" charset="0"/>
              </a:rPr>
              <a:pPr/>
              <a:t>10</a:t>
            </a:fld>
            <a:endParaRPr lang="en-US" smtClean="0">
              <a:latin typeface="Tahoma" pitchFamily="-96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96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9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C237ECB-9C92-4FDC-8EB5-915EF52F855F}" type="slidenum">
              <a:rPr lang="en-US" smtClean="0">
                <a:latin typeface="Tahoma" pitchFamily="-96" charset="0"/>
              </a:rPr>
              <a:pPr/>
              <a:t>11</a:t>
            </a:fld>
            <a:endParaRPr lang="en-US" smtClean="0">
              <a:latin typeface="Tahoma" pitchFamily="-96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96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9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D2F9E87-D3CB-4EFC-B8D7-685EB67DE833}" type="slidenum">
              <a:rPr lang="en-US" smtClean="0">
                <a:latin typeface="Tahoma" pitchFamily="-96" charset="0"/>
              </a:rPr>
              <a:pPr/>
              <a:t>12</a:t>
            </a:fld>
            <a:endParaRPr lang="en-US" smtClean="0">
              <a:latin typeface="Tahoma" pitchFamily="-96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96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9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1B816A-3EF9-4137-A7DC-9DD71560B968}" type="slidenum">
              <a:rPr lang="en-US" smtClean="0">
                <a:latin typeface="Tahoma" pitchFamily="-96" charset="0"/>
              </a:rPr>
              <a:pPr/>
              <a:t>13</a:t>
            </a:fld>
            <a:endParaRPr lang="en-US" smtClean="0">
              <a:latin typeface="Tahoma" pitchFamily="-96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96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9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4419E7-75A9-46C6-A477-FD1C12B96595}" type="slidenum">
              <a:rPr lang="en-US" smtClean="0">
                <a:latin typeface="Tahoma" pitchFamily="-96" charset="0"/>
              </a:rPr>
              <a:pPr/>
              <a:t>14</a:t>
            </a:fld>
            <a:endParaRPr lang="en-US" smtClean="0">
              <a:latin typeface="Tahoma" pitchFamily="-96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96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9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C6CEC17-5D4C-4957-BA6F-3B1CEA1AEBC5}" type="slidenum">
              <a:rPr lang="en-US" smtClean="0">
                <a:latin typeface="Tahoma" pitchFamily="-96" charset="0"/>
              </a:rPr>
              <a:pPr/>
              <a:t>15</a:t>
            </a:fld>
            <a:endParaRPr lang="en-US" smtClean="0">
              <a:latin typeface="Tahoma" pitchFamily="-96" charset="0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96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9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EC39D8F-BBCB-4578-8950-BC6A2A70E3F5}" type="slidenum">
              <a:rPr lang="en-US" smtClean="0">
                <a:latin typeface="Tahoma" pitchFamily="-96" charset="0"/>
              </a:rPr>
              <a:pPr/>
              <a:t>16</a:t>
            </a:fld>
            <a:endParaRPr lang="en-US" smtClean="0">
              <a:latin typeface="Tahoma" pitchFamily="-96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96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9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033FE6-F865-4FAB-B60E-17F7168E654C}" type="slidenum">
              <a:rPr lang="en-US" smtClean="0">
                <a:latin typeface="Tahoma" pitchFamily="-96" charset="0"/>
              </a:rPr>
              <a:pPr/>
              <a:t>17</a:t>
            </a:fld>
            <a:endParaRPr lang="en-US" smtClean="0">
              <a:latin typeface="Tahoma" pitchFamily="-96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96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9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668BC3-8A2D-4E2B-84F1-106542AF4307}" type="slidenum">
              <a:rPr lang="en-US" smtClean="0">
                <a:latin typeface="Tahoma" pitchFamily="-96" charset="0"/>
              </a:rPr>
              <a:pPr/>
              <a:t>18</a:t>
            </a:fld>
            <a:endParaRPr lang="en-US" smtClean="0">
              <a:latin typeface="Tahoma" pitchFamily="-96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96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9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658D8A-D06D-4739-B1B9-CE4FFB1B734E}" type="slidenum">
              <a:rPr lang="en-US" smtClean="0">
                <a:latin typeface="Tahoma" pitchFamily="-96" charset="0"/>
              </a:rPr>
              <a:pPr/>
              <a:t>19</a:t>
            </a:fld>
            <a:endParaRPr lang="en-US" smtClean="0">
              <a:latin typeface="Tahoma" pitchFamily="-96" charset="0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96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9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895901-E37F-4A25-AE89-7B0046F3E895}" type="slidenum">
              <a:rPr lang="en-US" smtClean="0">
                <a:latin typeface="Tahoma" pitchFamily="-96" charset="0"/>
              </a:rPr>
              <a:pPr/>
              <a:t>2</a:t>
            </a:fld>
            <a:endParaRPr lang="en-US" smtClean="0">
              <a:latin typeface="Tahoma" pitchFamily="-96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ln/>
        </p:spPr>
        <p:txBody>
          <a:bodyPr lIns="94878" tIns="47440" rIns="94878" bIns="47440"/>
          <a:lstStyle/>
          <a:p>
            <a:endParaRPr lang="en-US" smtClean="0">
              <a:latin typeface="Times New Roman" pitchFamily="-96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9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C6920C-162D-44D9-A195-93043EA97F90}" type="slidenum">
              <a:rPr lang="en-US" smtClean="0">
                <a:latin typeface="Tahoma" pitchFamily="-96" charset="0"/>
              </a:rPr>
              <a:pPr/>
              <a:t>20</a:t>
            </a:fld>
            <a:endParaRPr lang="en-US" smtClean="0">
              <a:latin typeface="Tahoma" pitchFamily="-96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96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9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8AA0E9-F04F-4467-A458-E47EB36B8E42}" type="slidenum">
              <a:rPr lang="en-US" smtClean="0">
                <a:latin typeface="Tahoma" pitchFamily="-96" charset="0"/>
              </a:rPr>
              <a:pPr/>
              <a:t>21</a:t>
            </a:fld>
            <a:endParaRPr lang="en-US" smtClean="0">
              <a:latin typeface="Tahoma" pitchFamily="-96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96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9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52DE52-9C96-4347-9569-9A7748A8CC57}" type="slidenum">
              <a:rPr lang="en-US" smtClean="0">
                <a:latin typeface="Tahoma" pitchFamily="-96" charset="0"/>
              </a:rPr>
              <a:pPr/>
              <a:t>22</a:t>
            </a:fld>
            <a:endParaRPr lang="en-US" smtClean="0">
              <a:latin typeface="Tahoma" pitchFamily="-96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96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9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4269B53-21A0-4BB7-B427-4B861344B44D}" type="slidenum">
              <a:rPr lang="en-US" smtClean="0">
                <a:latin typeface="Tahoma" pitchFamily="-96" charset="0"/>
              </a:rPr>
              <a:pPr/>
              <a:t>23</a:t>
            </a:fld>
            <a:endParaRPr lang="en-US" smtClean="0">
              <a:latin typeface="Tahoma" pitchFamily="-96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96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9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FFD404-09CE-4676-974C-B3AA7CDD0EB6}" type="slidenum">
              <a:rPr lang="en-US" smtClean="0">
                <a:latin typeface="Tahoma" pitchFamily="-96" charset="0"/>
              </a:rPr>
              <a:pPr/>
              <a:t>24</a:t>
            </a:fld>
            <a:endParaRPr lang="en-US" smtClean="0">
              <a:latin typeface="Tahoma" pitchFamily="-96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96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9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9F47866-B177-4E89-99D6-9D908E8B1DDC}" type="slidenum">
              <a:rPr lang="en-US" smtClean="0">
                <a:latin typeface="Tahoma" pitchFamily="-96" charset="0"/>
              </a:rPr>
              <a:pPr/>
              <a:t>25</a:t>
            </a:fld>
            <a:endParaRPr lang="en-US" smtClean="0">
              <a:latin typeface="Tahoma" pitchFamily="-96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96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9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19002A-819B-46B3-AE48-407FE1385D2F}" type="slidenum">
              <a:rPr lang="en-US" smtClean="0">
                <a:latin typeface="Tahoma" pitchFamily="-96" charset="0"/>
              </a:rPr>
              <a:pPr/>
              <a:t>26</a:t>
            </a:fld>
            <a:endParaRPr lang="en-US" smtClean="0">
              <a:latin typeface="Tahoma" pitchFamily="-96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96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9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19002A-819B-46B3-AE48-407FE1385D2F}" type="slidenum">
              <a:rPr lang="en-US" smtClean="0">
                <a:latin typeface="Tahoma" pitchFamily="-96" charset="0"/>
              </a:rPr>
              <a:pPr/>
              <a:t>27</a:t>
            </a:fld>
            <a:endParaRPr lang="en-US" smtClean="0">
              <a:latin typeface="Tahoma" pitchFamily="-96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96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9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76CC056-7A13-46BD-A480-DA6E20F1E8E3}" type="slidenum">
              <a:rPr lang="en-US" smtClean="0">
                <a:latin typeface="Tahoma" pitchFamily="-96" charset="0"/>
              </a:rPr>
              <a:pPr/>
              <a:t>28</a:t>
            </a:fld>
            <a:endParaRPr lang="en-US" smtClean="0">
              <a:latin typeface="Tahoma" pitchFamily="-96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96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9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B64C5A8-9980-4C22-AB13-9D7C47AFBD9E}" type="slidenum">
              <a:rPr lang="en-US" smtClean="0">
                <a:latin typeface="Tahoma" pitchFamily="-96" charset="0"/>
              </a:rPr>
              <a:pPr/>
              <a:t>3</a:t>
            </a:fld>
            <a:endParaRPr lang="en-US" smtClean="0">
              <a:latin typeface="Tahoma" pitchFamily="-96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96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9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73165E9-E53E-41F2-AC0B-8BD2CE350783}" type="slidenum">
              <a:rPr lang="en-US" smtClean="0">
                <a:latin typeface="Tahoma" pitchFamily="-96" charset="0"/>
              </a:rPr>
              <a:pPr/>
              <a:t>4</a:t>
            </a:fld>
            <a:endParaRPr lang="en-US" smtClean="0">
              <a:latin typeface="Tahoma" pitchFamily="-96" charset="0"/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latin typeface="Times New Roman" pitchFamily="-96" charset="0"/>
              </a:rPr>
              <a:t>Constants t0 to t3 are different for each box and can have dramatci impact on optimizations.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9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1BFEF7-097E-471D-8A88-0D78E014B396}" type="slidenum">
              <a:rPr lang="en-US" smtClean="0">
                <a:latin typeface="Tahoma" pitchFamily="-96" charset="0"/>
              </a:rPr>
              <a:pPr/>
              <a:t>5</a:t>
            </a:fld>
            <a:endParaRPr lang="en-US" smtClean="0">
              <a:latin typeface="Tahoma" pitchFamily="-96" charset="0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96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9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FD1CDD1-94B6-412A-82B8-7BDF68810A06}" type="slidenum">
              <a:rPr lang="en-US" smtClean="0">
                <a:latin typeface="Tahoma" pitchFamily="-96" charset="0"/>
              </a:rPr>
              <a:pPr/>
              <a:t>6</a:t>
            </a:fld>
            <a:endParaRPr lang="en-US" smtClean="0">
              <a:latin typeface="Tahoma" pitchFamily="-96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96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9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9E499C-9C25-4AB6-8589-13B6C4E8459A}" type="slidenum">
              <a:rPr lang="en-US" smtClean="0">
                <a:latin typeface="Tahoma" pitchFamily="-96" charset="0"/>
              </a:rPr>
              <a:pPr/>
              <a:t>7</a:t>
            </a:fld>
            <a:endParaRPr lang="en-US" smtClean="0">
              <a:latin typeface="Tahoma" pitchFamily="-96" charset="0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96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9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4631D17-ECDF-4B4E-B115-3E521BD716A7}" type="slidenum">
              <a:rPr lang="en-US" smtClean="0">
                <a:latin typeface="Tahoma" pitchFamily="-96" charset="0"/>
              </a:rPr>
              <a:pPr/>
              <a:t>8</a:t>
            </a:fld>
            <a:endParaRPr lang="en-US" smtClean="0">
              <a:latin typeface="Tahoma" pitchFamily="-96" charset="0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96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9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A27ED9D-9D73-4B19-B717-2DA5A0DDD635}" type="slidenum">
              <a:rPr lang="en-US" smtClean="0">
                <a:latin typeface="Tahoma" pitchFamily="-96" charset="0"/>
              </a:rPr>
              <a:pPr/>
              <a:t>9</a:t>
            </a:fld>
            <a:endParaRPr lang="en-US" smtClean="0">
              <a:latin typeface="Tahoma" pitchFamily="-96" charset="0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96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15" name="Rectangle 4"/>
              <p:cNvSpPr>
                <a:spLocks noChangeArrowheads="1"/>
              </p:cNvSpPr>
              <p:nvPr/>
            </p:nvSpPr>
            <p:spPr bwMode="ltGray">
              <a:xfrm>
                <a:off x="2112" y="0"/>
                <a:ext cx="3648" cy="9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buFont typeface="Wingdings" pitchFamily="2" charset="2"/>
                  <a:buChar char="•"/>
                  <a:defRPr/>
                </a:pPr>
                <a:endParaRPr lang="en-US">
                  <a:latin typeface="Verdana" pitchFamily="34" charset="0"/>
                </a:endParaRPr>
              </a:p>
            </p:txBody>
          </p:sp>
          <p:grpSp>
            <p:nvGrpSpPr>
              <p:cNvPr id="16" name="Group 5"/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60" cy="4320"/>
                <a:chOff x="0" y="0"/>
                <a:chExt cx="5760" cy="4320"/>
              </a:xfrm>
            </p:grpSpPr>
            <p:sp>
              <p:nvSpPr>
                <p:cNvPr id="18" name="Line 6"/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19" name="Line 7"/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20" name="Line 8"/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21" name="Line 9"/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22" name="Line 10"/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23" name="Line 11"/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24" name="Line 12"/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25" name="Line 13"/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26" name="Line 14"/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27" name="Line 15"/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28" name="Line 16"/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29" name="Line 17"/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30" name="Line 18"/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31" name="Line 19"/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32" name="Line 20"/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33" name="Line 21"/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34" name="Line 22"/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35" name="Line 23"/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36" name="Line 24"/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37" name="Line 25"/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38" name="Line 26"/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39" name="Line 27"/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0" name="Line 28"/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1" name="Line 29"/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2" name="Line 30"/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3" name="Line 31"/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4" name="Line 32"/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5" name="Line 33"/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6" name="Line 34"/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7" name="Line 35"/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8" name="Line 36"/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9" name="Line 37"/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50" name="Line 38"/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51" name="Line 39"/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52" name="Line 40"/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53" name="Line 41"/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54" name="Line 42"/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55" name="Line 43"/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56" name="Line 44"/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57" name="Line 45"/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58" name="Line 46"/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59" name="Line 47"/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60" name="Line 48"/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61" name="Line 49"/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62" name="Line 50"/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63" name="Line 51"/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64" name="Line 52"/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65" name="Line 53"/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66" name="Line 54"/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67" name="Line 55"/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68" name="Line 56"/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</p:grpSp>
          <p:sp>
            <p:nvSpPr>
              <p:cNvPr id="17" name="Line 57"/>
              <p:cNvSpPr>
                <a:spLocks noChangeShapeType="1"/>
              </p:cNvSpPr>
              <p:nvPr/>
            </p:nvSpPr>
            <p:spPr bwMode="ltGray">
              <a:xfrm>
                <a:off x="5568" y="0"/>
                <a:ext cx="0" cy="14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buFont typeface="Wingdings" pitchFamily="2" charset="2"/>
                  <a:buChar char="•"/>
                  <a:defRPr/>
                </a:pPr>
                <a:endParaRPr lang="en-US">
                  <a:latin typeface="Verdana" pitchFamily="34" charset="0"/>
                </a:endParaRPr>
              </a:p>
            </p:txBody>
          </p:sp>
        </p:grpSp>
        <p:grpSp>
          <p:nvGrpSpPr>
            <p:cNvPr id="6" name="Group 58"/>
            <p:cNvGrpSpPr>
              <a:grpSpLocks/>
            </p:cNvGrpSpPr>
            <p:nvPr userDrawn="1"/>
          </p:nvGrpSpPr>
          <p:grpSpPr bwMode="auto">
            <a:xfrm>
              <a:off x="3" y="559"/>
              <a:ext cx="4192" cy="1796"/>
              <a:chOff x="3" y="559"/>
              <a:chExt cx="4192" cy="1796"/>
            </a:xfrm>
          </p:grpSpPr>
          <p:sp>
            <p:nvSpPr>
              <p:cNvPr id="11" name="Line 59"/>
              <p:cNvSpPr>
                <a:spLocks noChangeShapeType="1"/>
              </p:cNvSpPr>
              <p:nvPr/>
            </p:nvSpPr>
            <p:spPr bwMode="ltGray">
              <a:xfrm>
                <a:off x="506" y="559"/>
                <a:ext cx="0" cy="1796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buFont typeface="Wingdings" pitchFamily="2" charset="2"/>
                  <a:buChar char="•"/>
                  <a:defRPr/>
                </a:pPr>
                <a:endParaRPr lang="en-US">
                  <a:latin typeface="Verdana" pitchFamily="34" charset="0"/>
                </a:endParaRPr>
              </a:p>
            </p:txBody>
          </p:sp>
          <p:sp>
            <p:nvSpPr>
              <p:cNvPr id="12" name="Line 60"/>
              <p:cNvSpPr>
                <a:spLocks noChangeShapeType="1"/>
              </p:cNvSpPr>
              <p:nvPr/>
            </p:nvSpPr>
            <p:spPr bwMode="ltGray">
              <a:xfrm flipH="1" flipV="1">
                <a:off x="3" y="1924"/>
                <a:ext cx="32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buFont typeface="Wingdings" pitchFamily="2" charset="2"/>
                  <a:buChar char="•"/>
                  <a:defRPr/>
                </a:pPr>
                <a:endParaRPr lang="en-US">
                  <a:latin typeface="Verdana" pitchFamily="34" charset="0"/>
                </a:endParaRPr>
              </a:p>
            </p:txBody>
          </p:sp>
          <p:sp>
            <p:nvSpPr>
              <p:cNvPr id="13" name="Line 61"/>
              <p:cNvSpPr>
                <a:spLocks noChangeShapeType="1"/>
              </p:cNvSpPr>
              <p:nvPr/>
            </p:nvSpPr>
            <p:spPr bwMode="ltGray">
              <a:xfrm flipH="1" flipV="1">
                <a:off x="384" y="938"/>
                <a:ext cx="38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buFont typeface="Wingdings" pitchFamily="2" charset="2"/>
                  <a:buChar char="•"/>
                  <a:defRPr/>
                </a:pPr>
                <a:endParaRPr lang="en-US">
                  <a:latin typeface="Verdana" pitchFamily="34" charset="0"/>
                </a:endParaRPr>
              </a:p>
            </p:txBody>
          </p:sp>
          <p:sp>
            <p:nvSpPr>
              <p:cNvPr id="14" name="Arc 62"/>
              <p:cNvSpPr>
                <a:spLocks/>
              </p:cNvSpPr>
              <p:nvPr/>
            </p:nvSpPr>
            <p:spPr bwMode="ltGray">
              <a:xfrm rot="16200000" flipH="1">
                <a:off x="426" y="860"/>
                <a:ext cx="156" cy="157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buFont typeface="Wingdings" pitchFamily="2" charset="2"/>
                  <a:buChar char="•"/>
                  <a:defRPr/>
                </a:pPr>
                <a:endParaRPr lang="en-US">
                  <a:latin typeface="Verdana" pitchFamily="34" charset="0"/>
                </a:endParaRPr>
              </a:p>
            </p:txBody>
          </p:sp>
        </p:grpSp>
        <p:grpSp>
          <p:nvGrpSpPr>
            <p:cNvPr id="7" name="Group 63"/>
            <p:cNvGrpSpPr>
              <a:grpSpLocks/>
            </p:cNvGrpSpPr>
            <p:nvPr userDrawn="1"/>
          </p:nvGrpSpPr>
          <p:grpSpPr bwMode="auto">
            <a:xfrm>
              <a:off x="1480" y="1952"/>
              <a:ext cx="3808" cy="1812"/>
              <a:chOff x="1480" y="1952"/>
              <a:chExt cx="3808" cy="1812"/>
            </a:xfrm>
          </p:grpSpPr>
          <p:sp>
            <p:nvSpPr>
              <p:cNvPr id="8" name="Line 64"/>
              <p:cNvSpPr>
                <a:spLocks noChangeShapeType="1"/>
              </p:cNvSpPr>
              <p:nvPr/>
            </p:nvSpPr>
            <p:spPr bwMode="ltGray">
              <a:xfrm flipV="1">
                <a:off x="1480" y="3442"/>
                <a:ext cx="38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buFont typeface="Wingdings" pitchFamily="2" charset="2"/>
                  <a:buChar char="•"/>
                  <a:defRPr/>
                </a:pPr>
                <a:endParaRPr lang="en-US">
                  <a:latin typeface="Verdana" pitchFamily="34" charset="0"/>
                </a:endParaRPr>
              </a:p>
            </p:txBody>
          </p:sp>
          <p:sp>
            <p:nvSpPr>
              <p:cNvPr id="9" name="Line 65"/>
              <p:cNvSpPr>
                <a:spLocks noChangeShapeType="1"/>
              </p:cNvSpPr>
              <p:nvPr/>
            </p:nvSpPr>
            <p:spPr bwMode="ltGray">
              <a:xfrm flipH="1">
                <a:off x="5172" y="1952"/>
                <a:ext cx="0" cy="181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buFont typeface="Wingdings" pitchFamily="2" charset="2"/>
                  <a:buChar char="•"/>
                  <a:defRPr/>
                </a:pPr>
                <a:endParaRPr lang="en-US">
                  <a:latin typeface="Verdana" pitchFamily="34" charset="0"/>
                </a:endParaRPr>
              </a:p>
            </p:txBody>
          </p:sp>
          <p:sp>
            <p:nvSpPr>
              <p:cNvPr id="10" name="Arc 66"/>
              <p:cNvSpPr>
                <a:spLocks/>
              </p:cNvSpPr>
              <p:nvPr/>
            </p:nvSpPr>
            <p:spPr bwMode="ltGray">
              <a:xfrm rot="5400000">
                <a:off x="5097" y="3347"/>
                <a:ext cx="156" cy="157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buFont typeface="Wingdings" pitchFamily="2" charset="2"/>
                  <a:buChar char="•"/>
                  <a:defRPr/>
                </a:pPr>
                <a:endParaRPr lang="en-US">
                  <a:latin typeface="Verdana" pitchFamily="34" charset="0"/>
                </a:endParaRPr>
              </a:p>
            </p:txBody>
          </p:sp>
        </p:grpSp>
      </p:grpSp>
      <p:sp>
        <p:nvSpPr>
          <p:cNvPr id="413763" name="Rectangle 67"/>
          <p:cNvSpPr>
            <a:spLocks noGrp="1" noChangeArrowheads="1"/>
          </p:cNvSpPr>
          <p:nvPr>
            <p:ph type="ctrTitle"/>
          </p:nvPr>
        </p:nvSpPr>
        <p:spPr>
          <a:xfrm>
            <a:off x="990600" y="1752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13764" name="Rectangle 68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309938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dt" sz="quarter" idx="10"/>
          </p:nvPr>
        </p:nvSpPr>
        <p:spPr>
          <a:xfrm>
            <a:off x="0" y="6400800"/>
            <a:ext cx="1905000" cy="457200"/>
          </a:xfrm>
        </p:spPr>
        <p:txBody>
          <a:bodyPr/>
          <a:lstStyle>
            <a:lvl1pPr>
              <a:defRPr sz="1400">
                <a:latin typeface="Tahoma" pitchFamily="34" charset="0"/>
              </a:defRPr>
            </a:lvl1pPr>
          </a:lstStyle>
          <a:p>
            <a:pPr>
              <a:defRPr/>
            </a:pPr>
            <a:r>
              <a:rPr lang="en-US" smtClean="0"/>
              <a:t>February 9, 2011</a:t>
            </a:r>
            <a:endParaRPr lang="en-US" dirty="0"/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http://csg.csail.mit.edu/6.375</a:t>
            </a:r>
            <a:endParaRPr lang="en-US" dirty="0"/>
          </a:p>
        </p:txBody>
      </p:sp>
      <p:sp>
        <p:nvSpPr>
          <p:cNvPr id="71" name="Rectangle 7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L03-</a:t>
            </a:r>
            <a:fld id="{31C1CF5B-8AC2-4102-99D1-788F5F1C31A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February 9, 2011</a:t>
            </a:r>
            <a:endParaRPr lang="en-US" dirty="0"/>
          </a:p>
        </p:txBody>
      </p:sp>
      <p:sp>
        <p:nvSpPr>
          <p:cNvPr id="5" name="Rectangle 6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L03-</a:t>
            </a:r>
            <a:fld id="{2F948D18-B4E4-4317-99B7-73E7F36F22F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Rectangle 6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http://csg.csail.mit.edu/6.375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1032" name="Group 3"/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grpSp>
            <p:nvGrpSpPr>
              <p:cNvPr id="1039" name="Group 4"/>
              <p:cNvGrpSpPr>
                <a:grpSpLocks/>
              </p:cNvGrpSpPr>
              <p:nvPr/>
            </p:nvGrpSpPr>
            <p:grpSpPr bwMode="auto">
              <a:xfrm>
                <a:off x="0" y="192"/>
                <a:ext cx="5760" cy="4032"/>
                <a:chOff x="0" y="192"/>
                <a:chExt cx="5760" cy="4032"/>
              </a:xfrm>
            </p:grpSpPr>
            <p:sp>
              <p:nvSpPr>
                <p:cNvPr id="412677" name="Line 5"/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12678" name="Line 6"/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12679" name="Line 7"/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12680" name="Line 8"/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12681" name="Line 9"/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12682" name="Line 10"/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12683" name="Line 11"/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12684" name="Line 12"/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12685" name="Line 13"/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12686" name="Line 14"/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12687" name="Line 15"/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12688" name="Line 16"/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12689" name="Line 17"/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12690" name="Line 18"/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12691" name="Line 19"/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12692" name="Line 20"/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12693" name="Line 21"/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12694" name="Line 22"/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12695" name="Line 23"/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12696" name="Line 24"/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12697" name="Line 25"/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12698" name="Line 26"/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</p:grpSp>
          <p:grpSp>
            <p:nvGrpSpPr>
              <p:cNvPr id="1040" name="Group 27"/>
              <p:cNvGrpSpPr>
                <a:grpSpLocks/>
              </p:cNvGrpSpPr>
              <p:nvPr/>
            </p:nvGrpSpPr>
            <p:grpSpPr bwMode="auto">
              <a:xfrm>
                <a:off x="192" y="0"/>
                <a:ext cx="5376" cy="4320"/>
                <a:chOff x="192" y="0"/>
                <a:chExt cx="5376" cy="4320"/>
              </a:xfrm>
            </p:grpSpPr>
            <p:sp>
              <p:nvSpPr>
                <p:cNvPr id="412700" name="Line 28"/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12701" name="Line 29"/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12702" name="Line 30"/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12703" name="Line 31"/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12704" name="Line 32"/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12705" name="Line 33"/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12706" name="Line 34"/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12707" name="Line 35"/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12708" name="Line 36"/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12709" name="Line 37"/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12710" name="Line 38"/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12711" name="Line 39"/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12712" name="Line 40"/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12713" name="Line 41"/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12714" name="Line 42"/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12715" name="Line 43"/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12716" name="Line 44"/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12717" name="Line 45"/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12718" name="Line 46"/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12719" name="Line 47"/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12720" name="Line 48"/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12721" name="Line 49"/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12722" name="Line 50"/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12723" name="Line 51"/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12724" name="Line 52"/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12725" name="Line 53"/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12726" name="Line 54"/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12727" name="Line 55"/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  <p:sp>
              <p:nvSpPr>
                <p:cNvPr id="412728" name="Line 56"/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Char char="•"/>
                    <a:defRPr/>
                  </a:pPr>
                  <a:endParaRPr lang="en-US">
                    <a:latin typeface="Verdana" pitchFamily="34" charset="0"/>
                  </a:endParaRPr>
                </a:p>
              </p:txBody>
            </p:sp>
          </p:grpSp>
        </p:grpSp>
        <p:sp>
          <p:nvSpPr>
            <p:cNvPr id="412729" name="Rectangle 57" descr="60%"/>
            <p:cNvSpPr>
              <a:spLocks noChangeArrowheads="1"/>
            </p:cNvSpPr>
            <p:nvPr/>
          </p:nvSpPr>
          <p:spPr bwMode="ltGray">
            <a:xfrm>
              <a:off x="2112" y="0"/>
              <a:ext cx="3648" cy="96"/>
            </a:xfrm>
            <a:prstGeom prst="rect">
              <a:avLst/>
            </a:prstGeom>
            <a:pattFill prst="pct60">
              <a:fgClr>
                <a:schemeClr val="folHlink"/>
              </a:fgClr>
              <a:bgClr>
                <a:schemeClr val="bg1"/>
              </a:bgClr>
            </a:patt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Font typeface="Wingdings" pitchFamily="2" charset="2"/>
                <a:buChar char="•"/>
                <a:defRPr/>
              </a:pPr>
              <a:endParaRPr lang="en-US">
                <a:latin typeface="Verdana" pitchFamily="34" charset="0"/>
              </a:endParaRPr>
            </a:p>
          </p:txBody>
        </p:sp>
        <p:sp>
          <p:nvSpPr>
            <p:cNvPr id="412730" name="Line 58"/>
            <p:cNvSpPr>
              <a:spLocks noChangeShapeType="1"/>
            </p:cNvSpPr>
            <p:nvPr/>
          </p:nvSpPr>
          <p:spPr bwMode="ltGray">
            <a:xfrm>
              <a:off x="5568" y="0"/>
              <a:ext cx="0" cy="148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Font typeface="Wingdings" pitchFamily="2" charset="2"/>
                <a:buChar char="•"/>
                <a:defRPr/>
              </a:pPr>
              <a:endParaRPr lang="en-US">
                <a:latin typeface="Verdana" pitchFamily="34" charset="0"/>
              </a:endParaRPr>
            </a:p>
          </p:txBody>
        </p:sp>
        <p:grpSp>
          <p:nvGrpSpPr>
            <p:cNvPr id="1035" name="Group 59"/>
            <p:cNvGrpSpPr>
              <a:grpSpLocks/>
            </p:cNvGrpSpPr>
            <p:nvPr/>
          </p:nvGrpSpPr>
          <p:grpSpPr bwMode="auto">
            <a:xfrm>
              <a:off x="261" y="892"/>
              <a:ext cx="1124" cy="1464"/>
              <a:chOff x="96" y="916"/>
              <a:chExt cx="2208" cy="2876"/>
            </a:xfrm>
          </p:grpSpPr>
          <p:sp>
            <p:nvSpPr>
              <p:cNvPr id="412732" name="Line 60"/>
              <p:cNvSpPr>
                <a:spLocks noChangeShapeType="1"/>
              </p:cNvSpPr>
              <p:nvPr/>
            </p:nvSpPr>
            <p:spPr bwMode="ltGray">
              <a:xfrm flipH="1">
                <a:off x="96" y="1038"/>
                <a:ext cx="22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buFont typeface="Wingdings" pitchFamily="2" charset="2"/>
                  <a:buChar char="•"/>
                  <a:defRPr/>
                </a:pPr>
                <a:endParaRPr lang="en-US">
                  <a:latin typeface="Verdana" pitchFamily="34" charset="0"/>
                </a:endParaRPr>
              </a:p>
            </p:txBody>
          </p:sp>
          <p:sp>
            <p:nvSpPr>
              <p:cNvPr id="412733" name="Line 61"/>
              <p:cNvSpPr>
                <a:spLocks noChangeShapeType="1"/>
              </p:cNvSpPr>
              <p:nvPr/>
            </p:nvSpPr>
            <p:spPr bwMode="ltGray">
              <a:xfrm>
                <a:off x="336" y="920"/>
                <a:ext cx="0" cy="287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buFont typeface="Wingdings" pitchFamily="2" charset="2"/>
                  <a:buChar char="•"/>
                  <a:defRPr/>
                </a:pPr>
                <a:endParaRPr lang="en-US">
                  <a:latin typeface="Verdana" pitchFamily="34" charset="0"/>
                </a:endParaRPr>
              </a:p>
            </p:txBody>
          </p:sp>
          <p:sp>
            <p:nvSpPr>
              <p:cNvPr id="412734" name="Arc 62"/>
              <p:cNvSpPr>
                <a:spLocks/>
              </p:cNvSpPr>
              <p:nvPr/>
            </p:nvSpPr>
            <p:spPr bwMode="ltGray">
              <a:xfrm flipH="1">
                <a:off x="218" y="916"/>
                <a:ext cx="238" cy="240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buFont typeface="Wingdings" pitchFamily="2" charset="2"/>
                  <a:buChar char="•"/>
                  <a:defRPr/>
                </a:pPr>
                <a:endParaRPr lang="en-US">
                  <a:latin typeface="Verdana" pitchFamily="34" charset="0"/>
                </a:endParaRPr>
              </a:p>
            </p:txBody>
          </p:sp>
        </p:grpSp>
      </p:grpSp>
      <p:sp>
        <p:nvSpPr>
          <p:cNvPr id="1027" name="Rectangle 63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64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9050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2737" name="Rectangle 6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515100"/>
            <a:ext cx="17811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latin typeface="Verdana" pitchFamily="34" charset="0"/>
              </a:defRPr>
            </a:lvl1pPr>
          </a:lstStyle>
          <a:p>
            <a:pPr>
              <a:defRPr/>
            </a:pPr>
            <a:r>
              <a:rPr lang="en-US" smtClean="0"/>
              <a:t>February 9, 2011</a:t>
            </a:r>
            <a:endParaRPr lang="en-US" dirty="0"/>
          </a:p>
        </p:txBody>
      </p:sp>
      <p:sp>
        <p:nvSpPr>
          <p:cNvPr id="412739" name="Rectangle 6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>
                <a:latin typeface="Verdana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L03-</a:t>
            </a:r>
            <a:fld id="{22704540-D8BF-43FA-8BB3-56C1EB55676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12740" name="Rectangle 6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988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>
                <a:latin typeface="Tahoma" pitchFamily="34" charset="0"/>
              </a:defRPr>
            </a:lvl1pPr>
          </a:lstStyle>
          <a:p>
            <a:pPr>
              <a:defRPr/>
            </a:pPr>
            <a:r>
              <a:rPr lang="en-US" smtClean="0"/>
              <a:t>http://csg.csail.mit.edu/6.375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0" r:id="rId2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10000"/>
        <a:buFont typeface="Wingdings" pitchFamily="-96" charset="2"/>
        <a:buBlip>
          <a:blip r:embed="rId4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-96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5000"/>
        <a:buFont typeface="Wingdings" pitchFamily="-96" charset="2"/>
        <a:buChar char="w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-96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-96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2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857250" y="1450975"/>
            <a:ext cx="7673975" cy="4749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-96" charset="2"/>
              <a:buNone/>
            </a:pPr>
            <a:r>
              <a:rPr lang="en-US" sz="4400" smtClean="0">
                <a:solidFill>
                  <a:schemeClr val="tx2"/>
                </a:solidFill>
              </a:rPr>
              <a:t>Combinational Circuits in Bluespec</a:t>
            </a:r>
            <a:endParaRPr lang="en-US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-96" charset="2"/>
              <a:buNone/>
            </a:pPr>
            <a:endParaRPr lang="en-US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-96" charset="2"/>
              <a:buNone/>
            </a:pPr>
            <a:endParaRPr lang="en-US" sz="2800" smtClean="0"/>
          </a:p>
          <a:p>
            <a:pPr eaLnBrk="1" hangingPunct="1">
              <a:lnSpc>
                <a:spcPct val="90000"/>
              </a:lnSpc>
              <a:buFont typeface="Wingdings" pitchFamily="-96" charset="2"/>
              <a:buNone/>
            </a:pPr>
            <a:r>
              <a:rPr lang="en-US" sz="2400" smtClean="0"/>
              <a:t>Arvind </a:t>
            </a:r>
          </a:p>
          <a:p>
            <a:pPr eaLnBrk="1" hangingPunct="1">
              <a:lnSpc>
                <a:spcPct val="90000"/>
              </a:lnSpc>
              <a:buFont typeface="Wingdings" pitchFamily="-96" charset="2"/>
              <a:buNone/>
            </a:pPr>
            <a:r>
              <a:rPr lang="en-US" sz="2400" smtClean="0"/>
              <a:t>Computer Science &amp; Artificial Intelligence Lab</a:t>
            </a:r>
          </a:p>
          <a:p>
            <a:pPr eaLnBrk="1" hangingPunct="1">
              <a:lnSpc>
                <a:spcPct val="90000"/>
              </a:lnSpc>
              <a:buFont typeface="Wingdings" pitchFamily="-96" charset="2"/>
              <a:buNone/>
            </a:pPr>
            <a:r>
              <a:rPr lang="en-US" sz="2400" smtClean="0"/>
              <a:t>Massachusetts Institute of Technology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February 9, 2011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L03-</a:t>
            </a:r>
            <a:fld id="{31C1CF5B-8AC2-4102-99D1-788F5F1C31A4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http://csg.csail.mit.edu/6.375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BSV Code: Combinational IFFT</a:t>
            </a:r>
          </a:p>
        </p:txBody>
      </p:sp>
      <p:sp>
        <p:nvSpPr>
          <p:cNvPr id="12294" name="Rectangle 3" descr="Rectangle: Click to edit Master text styles&#10;Second level&#10;Third level&#10;Fourth level&#10;Fifth level"/>
          <p:cNvSpPr>
            <a:spLocks noChangeArrowheads="1"/>
          </p:cNvSpPr>
          <p:nvPr/>
        </p:nvSpPr>
        <p:spPr bwMode="auto">
          <a:xfrm>
            <a:off x="585788" y="1538288"/>
            <a:ext cx="8283575" cy="26193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-96" charset="2"/>
              <a:buNone/>
            </a:pPr>
            <a:r>
              <a:rPr lang="en-US" sz="1800" b="1">
                <a:solidFill>
                  <a:schemeClr val="tx2"/>
                </a:solidFill>
                <a:latin typeface="Courier New" pitchFamily="49" charset="0"/>
              </a:rPr>
              <a:t>function</a:t>
            </a:r>
            <a:r>
              <a:rPr lang="en-US" sz="1800">
                <a:solidFill>
                  <a:schemeClr val="tx2"/>
                </a:solidFill>
                <a:latin typeface="Courier New" pitchFamily="49" charset="0"/>
              </a:rPr>
              <a:t> Vector#(64, Complex) </a:t>
            </a:r>
            <a:r>
              <a:rPr lang="en-US" sz="1800" b="1">
                <a:solidFill>
                  <a:srgbClr val="FF0000"/>
                </a:solidFill>
                <a:latin typeface="Courier New" pitchFamily="49" charset="0"/>
              </a:rPr>
              <a:t>ifft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-96" charset="2"/>
              <a:buNone/>
            </a:pPr>
            <a:r>
              <a:rPr lang="en-US" sz="1800" b="1">
                <a:solidFill>
                  <a:srgbClr val="FF0000"/>
                </a:solidFill>
                <a:latin typeface="Courier New" pitchFamily="49" charset="0"/>
              </a:rPr>
              <a:t>				</a:t>
            </a:r>
            <a:r>
              <a:rPr lang="en-US" sz="1800">
                <a:solidFill>
                  <a:schemeClr val="tx2"/>
                </a:solidFill>
                <a:latin typeface="Courier New" pitchFamily="49" charset="0"/>
              </a:rPr>
              <a:t>(Vector#(64, Complex) in_data);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-96" charset="2"/>
              <a:buNone/>
            </a:pPr>
            <a:r>
              <a:rPr lang="en-US" sz="1800" b="1">
                <a:solidFill>
                  <a:srgbClr val="FF0000"/>
                </a:solidFill>
                <a:latin typeface="Courier New" pitchFamily="49" charset="0"/>
              </a:rPr>
              <a:t>//Declare vectors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-96" charset="2"/>
              <a:buNone/>
            </a:pPr>
            <a:r>
              <a:rPr lang="en-US" sz="1800">
                <a:solidFill>
                  <a:schemeClr val="tx2"/>
                </a:solidFill>
                <a:latin typeface="Courier New" pitchFamily="49" charset="0"/>
              </a:rPr>
              <a:t>   Vector#(4,Vector#(64, Complex)) stage_data;		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-96" charset="2"/>
              <a:buNone/>
            </a:pPr>
            <a:r>
              <a:rPr lang="en-US" sz="1800">
                <a:solidFill>
                  <a:schemeClr val="tx2"/>
                </a:solidFill>
                <a:latin typeface="Courier New" pitchFamily="49" charset="0"/>
              </a:rPr>
              <a:t>   stage_data[0] = in_data;</a:t>
            </a:r>
            <a:endParaRPr lang="en-US" sz="1800" b="1">
              <a:solidFill>
                <a:schemeClr val="tx2"/>
              </a:solidFill>
              <a:latin typeface="Courier New" pitchFamily="49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-96" charset="2"/>
              <a:buNone/>
            </a:pPr>
            <a:r>
              <a:rPr lang="en-US" sz="1800" b="1">
                <a:solidFill>
                  <a:schemeClr val="tx2"/>
                </a:solidFill>
                <a:latin typeface="Courier New" pitchFamily="49" charset="0"/>
              </a:rPr>
              <a:t>   for</a:t>
            </a:r>
            <a:r>
              <a:rPr lang="en-US" sz="1800">
                <a:solidFill>
                  <a:schemeClr val="tx2"/>
                </a:solidFill>
                <a:latin typeface="Courier New" pitchFamily="49" charset="0"/>
              </a:rPr>
              <a:t> (Integer stage = 0; stage &lt; 3; stage = stage + 1)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-96" charset="2"/>
              <a:buNone/>
            </a:pPr>
            <a:r>
              <a:rPr lang="en-US" sz="1800">
                <a:solidFill>
                  <a:schemeClr val="tx2"/>
                </a:solidFill>
                <a:latin typeface="Courier New" pitchFamily="49" charset="0"/>
              </a:rPr>
              <a:t>    stage_data[stage+1] = </a:t>
            </a:r>
            <a:r>
              <a:rPr lang="en-US" sz="1800" b="1">
                <a:solidFill>
                  <a:srgbClr val="FF0000"/>
                </a:solidFill>
                <a:latin typeface="Courier New" pitchFamily="49" charset="0"/>
              </a:rPr>
              <a:t>stage_f</a:t>
            </a:r>
            <a:r>
              <a:rPr lang="en-US" sz="1800">
                <a:solidFill>
                  <a:schemeClr val="tx2"/>
                </a:solidFill>
                <a:latin typeface="Courier New" pitchFamily="49" charset="0"/>
              </a:rPr>
              <a:t>(stage,stage_data[stage]);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-96" charset="2"/>
              <a:buNone/>
            </a:pPr>
            <a:r>
              <a:rPr lang="en-US" sz="1800" b="1">
                <a:solidFill>
                  <a:schemeClr val="tx2"/>
                </a:solidFill>
                <a:latin typeface="Courier New" pitchFamily="49" charset="0"/>
              </a:rPr>
              <a:t>return</a:t>
            </a:r>
            <a:r>
              <a:rPr lang="en-US" sz="1800">
                <a:solidFill>
                  <a:schemeClr val="tx2"/>
                </a:solidFill>
                <a:latin typeface="Courier New" pitchFamily="49" charset="0"/>
              </a:rPr>
              <a:t>(stage_data[3]);</a:t>
            </a:r>
          </a:p>
        </p:txBody>
      </p:sp>
      <p:sp>
        <p:nvSpPr>
          <p:cNvPr id="1462276" name="Text Box 4"/>
          <p:cNvSpPr txBox="1">
            <a:spLocks noChangeArrowheads="1"/>
          </p:cNvSpPr>
          <p:nvPr/>
        </p:nvSpPr>
        <p:spPr bwMode="auto">
          <a:xfrm>
            <a:off x="1339850" y="4591050"/>
            <a:ext cx="6910388" cy="86042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Wingdings" pitchFamily="-96" charset="2"/>
              <a:buNone/>
            </a:pPr>
            <a:r>
              <a:rPr lang="en-US" sz="2800">
                <a:solidFill>
                  <a:srgbClr val="DFBD2D"/>
                </a:solidFill>
              </a:rPr>
              <a:t>The for-loop is unfolded and  stage_f is inlined during static elaboration</a:t>
            </a:r>
          </a:p>
        </p:txBody>
      </p:sp>
      <p:sp>
        <p:nvSpPr>
          <p:cNvPr id="12296" name="Text Box 5"/>
          <p:cNvSpPr txBox="1">
            <a:spLocks noChangeArrowheads="1"/>
          </p:cNvSpPr>
          <p:nvPr/>
        </p:nvSpPr>
        <p:spPr bwMode="auto">
          <a:xfrm>
            <a:off x="1203325" y="5822950"/>
            <a:ext cx="7359650" cy="37623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-96" charset="2"/>
              <a:buNone/>
            </a:pPr>
            <a:r>
              <a:rPr lang="en-US"/>
              <a:t>Note: no notion of loops or procedures during execution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February 9, 2011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L03-</a:t>
            </a:r>
            <a:fld id="{2F948D18-B4E4-4317-99B7-73E7F36F22F6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http://csg.csail.mit.edu/6.375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2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2276" grpId="0" animBg="1"/>
      <p:bldP spid="1229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BSV Code: Combinational IFFT- Unfolded</a:t>
            </a:r>
          </a:p>
        </p:txBody>
      </p:sp>
      <p:sp>
        <p:nvSpPr>
          <p:cNvPr id="13318" name="Rectangle 3" descr="Rectangle: Click to edit Master text styles&#10;Second level&#10;Third level&#10;Fourth level&#10;Fifth level"/>
          <p:cNvSpPr>
            <a:spLocks noChangeArrowheads="1"/>
          </p:cNvSpPr>
          <p:nvPr/>
        </p:nvSpPr>
        <p:spPr bwMode="auto">
          <a:xfrm>
            <a:off x="585788" y="1538288"/>
            <a:ext cx="8283575" cy="314166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-96" charset="2"/>
              <a:buNone/>
            </a:pPr>
            <a:r>
              <a:rPr lang="en-US" sz="1800" b="1">
                <a:solidFill>
                  <a:schemeClr val="tx2"/>
                </a:solidFill>
                <a:latin typeface="Courier New" pitchFamily="49" charset="0"/>
              </a:rPr>
              <a:t>function</a:t>
            </a:r>
            <a:r>
              <a:rPr lang="en-US" sz="1800">
                <a:solidFill>
                  <a:schemeClr val="tx2"/>
                </a:solidFill>
                <a:latin typeface="Courier New" pitchFamily="49" charset="0"/>
              </a:rPr>
              <a:t> Vector#(64, Complex) </a:t>
            </a:r>
            <a:r>
              <a:rPr lang="en-US" sz="1800" b="1">
                <a:solidFill>
                  <a:srgbClr val="FF0000"/>
                </a:solidFill>
                <a:latin typeface="Courier New" pitchFamily="49" charset="0"/>
              </a:rPr>
              <a:t>ifft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-96" charset="2"/>
              <a:buNone/>
            </a:pPr>
            <a:r>
              <a:rPr lang="en-US" sz="1800" b="1">
                <a:solidFill>
                  <a:srgbClr val="FF0000"/>
                </a:solidFill>
                <a:latin typeface="Courier New" pitchFamily="49" charset="0"/>
              </a:rPr>
              <a:t>				</a:t>
            </a:r>
            <a:r>
              <a:rPr lang="en-US" sz="1800">
                <a:solidFill>
                  <a:schemeClr val="tx2"/>
                </a:solidFill>
                <a:latin typeface="Courier New" pitchFamily="49" charset="0"/>
              </a:rPr>
              <a:t>(Vector#(64, Complex) in_data);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-96" charset="2"/>
              <a:buNone/>
            </a:pPr>
            <a:r>
              <a:rPr lang="en-US" sz="1800" b="1">
                <a:solidFill>
                  <a:srgbClr val="FF0000"/>
                </a:solidFill>
                <a:latin typeface="Courier New" pitchFamily="49" charset="0"/>
              </a:rPr>
              <a:t>//Declare vectors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-96" charset="2"/>
              <a:buNone/>
            </a:pPr>
            <a:r>
              <a:rPr lang="en-US" sz="1800">
                <a:solidFill>
                  <a:schemeClr val="tx2"/>
                </a:solidFill>
                <a:latin typeface="Courier New" pitchFamily="49" charset="0"/>
              </a:rPr>
              <a:t>   Vector#(4,Vector#(64, Complex)) stage_data;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-96" charset="2"/>
              <a:buNone/>
            </a:pPr>
            <a:endParaRPr lang="en-US" sz="1800">
              <a:solidFill>
                <a:schemeClr val="tx2"/>
              </a:solidFill>
              <a:latin typeface="Courier New" pitchFamily="49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-96" charset="2"/>
              <a:buNone/>
            </a:pPr>
            <a:r>
              <a:rPr lang="en-US" sz="1800">
                <a:solidFill>
                  <a:schemeClr val="tx2"/>
                </a:solidFill>
                <a:latin typeface="Courier New" pitchFamily="49" charset="0"/>
              </a:rPr>
              <a:t>   stage_data[0] = in_data;</a:t>
            </a:r>
            <a:endParaRPr lang="en-US" sz="1800" b="1">
              <a:solidFill>
                <a:schemeClr val="tx2"/>
              </a:solidFill>
              <a:latin typeface="Courier New" pitchFamily="49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-96" charset="2"/>
              <a:buNone/>
            </a:pPr>
            <a:r>
              <a:rPr lang="en-US" sz="1800" b="1">
                <a:solidFill>
                  <a:schemeClr val="tx2"/>
                </a:solidFill>
                <a:latin typeface="Courier New" pitchFamily="49" charset="0"/>
              </a:rPr>
              <a:t>   for</a:t>
            </a:r>
            <a:r>
              <a:rPr lang="en-US" sz="1800">
                <a:solidFill>
                  <a:schemeClr val="tx2"/>
                </a:solidFill>
                <a:latin typeface="Courier New" pitchFamily="49" charset="0"/>
              </a:rPr>
              <a:t> (Integer stage = 0; stage &lt; 3; stage = stage + 1)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-96" charset="2"/>
              <a:buNone/>
            </a:pPr>
            <a:r>
              <a:rPr lang="en-US" sz="1800">
                <a:solidFill>
                  <a:schemeClr val="tx2"/>
                </a:solidFill>
                <a:latin typeface="Courier New" pitchFamily="49" charset="0"/>
              </a:rPr>
              <a:t>    stage_data[stage+1] = </a:t>
            </a:r>
            <a:r>
              <a:rPr lang="en-US" sz="1800" b="1">
                <a:solidFill>
                  <a:srgbClr val="FF0000"/>
                </a:solidFill>
                <a:latin typeface="Courier New" pitchFamily="49" charset="0"/>
              </a:rPr>
              <a:t>stage_f</a:t>
            </a:r>
            <a:r>
              <a:rPr lang="en-US" sz="1800">
                <a:solidFill>
                  <a:schemeClr val="tx2"/>
                </a:solidFill>
                <a:latin typeface="Courier New" pitchFamily="49" charset="0"/>
              </a:rPr>
              <a:t>(stage,stage_data[stage]);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-96" charset="2"/>
              <a:buNone/>
            </a:pPr>
            <a:r>
              <a:rPr lang="en-US" sz="1800">
                <a:solidFill>
                  <a:schemeClr val="tx2"/>
                </a:solidFill>
                <a:latin typeface="Courier New" pitchFamily="49" charset="0"/>
              </a:rPr>
              <a:t>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-96" charset="2"/>
              <a:buNone/>
            </a:pPr>
            <a:r>
              <a:rPr lang="en-US" sz="1800">
                <a:solidFill>
                  <a:schemeClr val="tx2"/>
                </a:solidFill>
                <a:latin typeface="Courier New" pitchFamily="49" charset="0"/>
              </a:rPr>
              <a:t>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-96" charset="2"/>
              <a:buNone/>
            </a:pPr>
            <a:r>
              <a:rPr lang="en-US" sz="1800" b="1">
                <a:solidFill>
                  <a:schemeClr val="tx2"/>
                </a:solidFill>
                <a:latin typeface="Courier New" pitchFamily="49" charset="0"/>
              </a:rPr>
              <a:t>return</a:t>
            </a:r>
            <a:r>
              <a:rPr lang="en-US" sz="1800">
                <a:solidFill>
                  <a:schemeClr val="tx2"/>
                </a:solidFill>
                <a:latin typeface="Courier New" pitchFamily="49" charset="0"/>
              </a:rPr>
              <a:t>(stage_data[3]);</a:t>
            </a:r>
          </a:p>
        </p:txBody>
      </p:sp>
      <p:sp>
        <p:nvSpPr>
          <p:cNvPr id="1464324" name="Text Box 4"/>
          <p:cNvSpPr txBox="1">
            <a:spLocks noChangeArrowheads="1"/>
          </p:cNvSpPr>
          <p:nvPr/>
        </p:nvSpPr>
        <p:spPr bwMode="auto">
          <a:xfrm>
            <a:off x="1084263" y="5038725"/>
            <a:ext cx="7451725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-96" charset="2"/>
              <a:buNone/>
            </a:pPr>
            <a:r>
              <a:rPr lang="en-US"/>
              <a:t>Stage_f can be inlined now; it could have been inlined before loop unfolding also.</a:t>
            </a:r>
          </a:p>
          <a:p>
            <a:pPr>
              <a:buFont typeface="Wingdings" pitchFamily="-96" charset="2"/>
              <a:buNone/>
            </a:pPr>
            <a:endParaRPr lang="en-US"/>
          </a:p>
          <a:p>
            <a:pPr>
              <a:buFont typeface="Wingdings" pitchFamily="-96" charset="2"/>
              <a:buNone/>
            </a:pPr>
            <a:r>
              <a:rPr lang="en-US"/>
              <a:t>Does the order matter?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973138" y="3341688"/>
            <a:ext cx="7596187" cy="282575"/>
            <a:chOff x="613" y="2075"/>
            <a:chExt cx="4785" cy="178"/>
          </a:xfrm>
        </p:grpSpPr>
        <p:sp>
          <p:nvSpPr>
            <p:cNvPr id="13322" name="Line 6"/>
            <p:cNvSpPr>
              <a:spLocks noChangeShapeType="1"/>
            </p:cNvSpPr>
            <p:nvPr/>
          </p:nvSpPr>
          <p:spPr bwMode="auto">
            <a:xfrm>
              <a:off x="613" y="2075"/>
              <a:ext cx="4772" cy="9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23" name="Line 7"/>
            <p:cNvSpPr>
              <a:spLocks noChangeShapeType="1"/>
            </p:cNvSpPr>
            <p:nvPr/>
          </p:nvSpPr>
          <p:spPr bwMode="auto">
            <a:xfrm>
              <a:off x="626" y="2244"/>
              <a:ext cx="4772" cy="9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64328" name="Text Box 8"/>
          <p:cNvSpPr txBox="1">
            <a:spLocks noChangeArrowheads="1"/>
          </p:cNvSpPr>
          <p:nvPr/>
        </p:nvSpPr>
        <p:spPr bwMode="auto">
          <a:xfrm>
            <a:off x="1112838" y="3233738"/>
            <a:ext cx="5907087" cy="86995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-96" charset="2"/>
              <a:buNone/>
            </a:pPr>
            <a:r>
              <a:rPr lang="en-US" sz="1800">
                <a:solidFill>
                  <a:schemeClr val="tx2"/>
                </a:solidFill>
                <a:latin typeface="Courier New" pitchFamily="49" charset="0"/>
              </a:rPr>
              <a:t>stage_data[1] = </a:t>
            </a:r>
            <a:r>
              <a:rPr lang="en-US" sz="1800" b="1">
                <a:solidFill>
                  <a:srgbClr val="FF0000"/>
                </a:solidFill>
                <a:latin typeface="Courier New" pitchFamily="49" charset="0"/>
              </a:rPr>
              <a:t>stage_f</a:t>
            </a:r>
            <a:r>
              <a:rPr lang="en-US" sz="1800">
                <a:solidFill>
                  <a:schemeClr val="tx2"/>
                </a:solidFill>
                <a:latin typeface="Courier New" pitchFamily="49" charset="0"/>
              </a:rPr>
              <a:t>(0,stage_data[0]);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-96" charset="2"/>
              <a:buNone/>
            </a:pPr>
            <a:r>
              <a:rPr lang="en-US" sz="1800">
                <a:solidFill>
                  <a:schemeClr val="tx2"/>
                </a:solidFill>
                <a:latin typeface="Courier New" pitchFamily="49" charset="0"/>
              </a:rPr>
              <a:t>stage_data[2] = </a:t>
            </a:r>
            <a:r>
              <a:rPr lang="en-US" sz="1800" b="1">
                <a:solidFill>
                  <a:srgbClr val="FF0000"/>
                </a:solidFill>
                <a:latin typeface="Courier New" pitchFamily="49" charset="0"/>
              </a:rPr>
              <a:t>stage_f</a:t>
            </a:r>
            <a:r>
              <a:rPr lang="en-US" sz="1800">
                <a:solidFill>
                  <a:schemeClr val="tx2"/>
                </a:solidFill>
                <a:latin typeface="Courier New" pitchFamily="49" charset="0"/>
              </a:rPr>
              <a:t>(1,stage_data[1]);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-96" charset="2"/>
              <a:buNone/>
            </a:pPr>
            <a:r>
              <a:rPr lang="en-US" sz="1800">
                <a:solidFill>
                  <a:schemeClr val="tx2"/>
                </a:solidFill>
                <a:latin typeface="Courier New" pitchFamily="49" charset="0"/>
              </a:rPr>
              <a:t>stage_data[3] = </a:t>
            </a:r>
            <a:r>
              <a:rPr lang="en-US" sz="1800" b="1">
                <a:solidFill>
                  <a:srgbClr val="FF0000"/>
                </a:solidFill>
                <a:latin typeface="Courier New" pitchFamily="49" charset="0"/>
              </a:rPr>
              <a:t>stage_f</a:t>
            </a:r>
            <a:r>
              <a:rPr lang="en-US" sz="1800">
                <a:solidFill>
                  <a:schemeClr val="tx2"/>
                </a:solidFill>
                <a:latin typeface="Courier New" pitchFamily="49" charset="0"/>
              </a:rPr>
              <a:t>(2,stage_data[2]);</a:t>
            </a:r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February 9, 2011</a:t>
            </a:r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L03-</a:t>
            </a:r>
            <a:fld id="{2F948D18-B4E4-4317-99B7-73E7F36F22F6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http://csg.csail.mit.edu/6.375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1464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324" grpId="0" build="p"/>
      <p:bldP spid="146432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Bluespec Code for </a:t>
            </a:r>
            <a:r>
              <a:rPr lang="en-US" sz="4000" smtClean="0">
                <a:latin typeface="Courier New" pitchFamily="49" charset="0"/>
              </a:rPr>
              <a:t>stage_f</a:t>
            </a:r>
          </a:p>
        </p:txBody>
      </p:sp>
      <p:sp>
        <p:nvSpPr>
          <p:cNvPr id="14342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57225" y="1720850"/>
            <a:ext cx="8153400" cy="4749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-96" charset="2"/>
              <a:buNone/>
            </a:pPr>
            <a:r>
              <a:rPr lang="en-US" sz="1800" b="1" smtClean="0">
                <a:solidFill>
                  <a:schemeClr val="tx2"/>
                </a:solidFill>
                <a:latin typeface="Courier New" pitchFamily="49" charset="0"/>
              </a:rPr>
              <a:t>function</a:t>
            </a:r>
            <a:r>
              <a:rPr lang="en-US" sz="1800" smtClean="0">
                <a:solidFill>
                  <a:schemeClr val="tx2"/>
                </a:solidFill>
                <a:latin typeface="Courier New" pitchFamily="49" charset="0"/>
              </a:rPr>
              <a:t> Vector#(64, Complex) </a:t>
            </a:r>
            <a:r>
              <a:rPr lang="en-US" sz="1800" b="1" smtClean="0">
                <a:solidFill>
                  <a:srgbClr val="FF0000"/>
                </a:solidFill>
                <a:latin typeface="Courier New" pitchFamily="49" charset="0"/>
              </a:rPr>
              <a:t>stage_f</a:t>
            </a:r>
          </a:p>
          <a:p>
            <a:pPr eaLnBrk="1" hangingPunct="1">
              <a:lnSpc>
                <a:spcPct val="80000"/>
              </a:lnSpc>
              <a:buFont typeface="Wingdings" pitchFamily="-96" charset="2"/>
              <a:buNone/>
            </a:pPr>
            <a:r>
              <a:rPr lang="en-US" sz="1800" b="1" smtClean="0">
                <a:solidFill>
                  <a:srgbClr val="FF0000"/>
                </a:solidFill>
                <a:latin typeface="Courier New" pitchFamily="49" charset="0"/>
              </a:rPr>
              <a:t>        </a:t>
            </a:r>
            <a:r>
              <a:rPr lang="en-US" sz="1800" smtClean="0">
                <a:solidFill>
                  <a:schemeClr val="tx2"/>
                </a:solidFill>
                <a:latin typeface="Courier New" pitchFamily="49" charset="0"/>
              </a:rPr>
              <a:t>(Bit#(2) stage, Vector#(64, Complex) stage_in);</a:t>
            </a:r>
          </a:p>
          <a:p>
            <a:pPr eaLnBrk="1" hangingPunct="1">
              <a:lnSpc>
                <a:spcPct val="80000"/>
              </a:lnSpc>
              <a:buFont typeface="Wingdings" pitchFamily="-96" charset="2"/>
              <a:buNone/>
            </a:pPr>
            <a:r>
              <a:rPr lang="en-US" sz="1800" b="1" smtClean="0">
                <a:solidFill>
                  <a:schemeClr val="tx2"/>
                </a:solidFill>
                <a:latin typeface="Courier New" pitchFamily="49" charset="0"/>
              </a:rPr>
              <a:t>  begin</a:t>
            </a:r>
          </a:p>
          <a:p>
            <a:pPr eaLnBrk="1" hangingPunct="1">
              <a:lnSpc>
                <a:spcPct val="80000"/>
              </a:lnSpc>
              <a:buFont typeface="Wingdings" pitchFamily="-96" charset="2"/>
              <a:buNone/>
            </a:pPr>
            <a:r>
              <a:rPr lang="en-US" sz="1800" smtClean="0">
                <a:solidFill>
                  <a:schemeClr val="tx2"/>
                </a:solidFill>
                <a:latin typeface="Courier New" pitchFamily="49" charset="0"/>
              </a:rPr>
              <a:t>   </a:t>
            </a:r>
            <a:r>
              <a:rPr lang="en-US" sz="1800" b="1" smtClean="0">
                <a:solidFill>
                  <a:schemeClr val="tx2"/>
                </a:solidFill>
                <a:latin typeface="Courier New" pitchFamily="49" charset="0"/>
              </a:rPr>
              <a:t>for</a:t>
            </a:r>
            <a:r>
              <a:rPr lang="en-US" sz="1800" smtClean="0">
                <a:solidFill>
                  <a:schemeClr val="tx2"/>
                </a:solidFill>
                <a:latin typeface="Courier New" pitchFamily="49" charset="0"/>
              </a:rPr>
              <a:t> (Integer i = 0; i &lt; 16; i = i + 1)</a:t>
            </a:r>
          </a:p>
          <a:p>
            <a:pPr eaLnBrk="1" hangingPunct="1">
              <a:lnSpc>
                <a:spcPct val="80000"/>
              </a:lnSpc>
              <a:buFont typeface="Wingdings" pitchFamily="-96" charset="2"/>
              <a:buNone/>
            </a:pPr>
            <a:r>
              <a:rPr lang="en-US" sz="1800" smtClean="0">
                <a:solidFill>
                  <a:schemeClr val="tx2"/>
                </a:solidFill>
                <a:latin typeface="Courier New" pitchFamily="49" charset="0"/>
              </a:rPr>
              <a:t>    </a:t>
            </a:r>
            <a:r>
              <a:rPr lang="en-US" sz="1800" b="1" smtClean="0">
                <a:solidFill>
                  <a:schemeClr val="tx2"/>
                </a:solidFill>
                <a:latin typeface="Courier New" pitchFamily="49" charset="0"/>
              </a:rPr>
              <a:t>begin</a:t>
            </a:r>
          </a:p>
          <a:p>
            <a:pPr eaLnBrk="1" hangingPunct="1">
              <a:lnSpc>
                <a:spcPct val="80000"/>
              </a:lnSpc>
              <a:buFont typeface="Wingdings" pitchFamily="-96" charset="2"/>
              <a:buNone/>
            </a:pPr>
            <a:r>
              <a:rPr lang="en-US" sz="1800" smtClean="0">
                <a:solidFill>
                  <a:schemeClr val="tx2"/>
                </a:solidFill>
                <a:latin typeface="Courier New" pitchFamily="49" charset="0"/>
              </a:rPr>
              <a:t>      Integer idx = i * 4;</a:t>
            </a:r>
          </a:p>
          <a:p>
            <a:pPr eaLnBrk="1" hangingPunct="1">
              <a:lnSpc>
                <a:spcPct val="80000"/>
              </a:lnSpc>
              <a:buFont typeface="Wingdings" pitchFamily="-96" charset="2"/>
              <a:buNone/>
            </a:pPr>
            <a:r>
              <a:rPr lang="en-US" sz="1800" smtClean="0">
                <a:solidFill>
                  <a:schemeClr val="tx2"/>
                </a:solidFill>
                <a:latin typeface="Courier New" pitchFamily="49" charset="0"/>
              </a:rPr>
              <a:t>      </a:t>
            </a:r>
            <a:r>
              <a:rPr lang="en-US" sz="1800" b="1" smtClean="0">
                <a:solidFill>
                  <a:schemeClr val="tx2"/>
                </a:solidFill>
                <a:latin typeface="Courier New" pitchFamily="49" charset="0"/>
              </a:rPr>
              <a:t>let</a:t>
            </a:r>
            <a:r>
              <a:rPr lang="en-US" sz="1800" smtClean="0">
                <a:solidFill>
                  <a:schemeClr val="tx2"/>
                </a:solidFill>
                <a:latin typeface="Courier New" pitchFamily="49" charset="0"/>
              </a:rPr>
              <a:t> twid = getTwiddle(stage, fromInteger(i));</a:t>
            </a:r>
          </a:p>
          <a:p>
            <a:pPr eaLnBrk="1" hangingPunct="1">
              <a:lnSpc>
                <a:spcPct val="80000"/>
              </a:lnSpc>
              <a:buFont typeface="Wingdings" pitchFamily="-96" charset="2"/>
              <a:buNone/>
            </a:pPr>
            <a:r>
              <a:rPr lang="en-US" sz="1800" smtClean="0">
                <a:solidFill>
                  <a:schemeClr val="tx2"/>
                </a:solidFill>
                <a:latin typeface="Courier New" pitchFamily="49" charset="0"/>
              </a:rPr>
              <a:t>      </a:t>
            </a:r>
            <a:r>
              <a:rPr lang="en-US" sz="1800" b="1" smtClean="0">
                <a:solidFill>
                  <a:schemeClr val="tx2"/>
                </a:solidFill>
                <a:latin typeface="Courier New" pitchFamily="49" charset="0"/>
              </a:rPr>
              <a:t>let</a:t>
            </a:r>
            <a:r>
              <a:rPr lang="en-US" sz="1800" smtClean="0">
                <a:solidFill>
                  <a:schemeClr val="tx2"/>
                </a:solidFill>
                <a:latin typeface="Courier New" pitchFamily="49" charset="0"/>
              </a:rPr>
              <a:t> y = </a:t>
            </a:r>
            <a:r>
              <a:rPr lang="en-US" sz="1800" b="1" smtClean="0">
                <a:solidFill>
                  <a:srgbClr val="FF0000"/>
                </a:solidFill>
                <a:latin typeface="Courier New" pitchFamily="49" charset="0"/>
              </a:rPr>
              <a:t>bfly4</a:t>
            </a:r>
            <a:r>
              <a:rPr lang="en-US" sz="1800" smtClean="0">
                <a:solidFill>
                  <a:schemeClr val="tx2"/>
                </a:solidFill>
                <a:latin typeface="Courier New" pitchFamily="49" charset="0"/>
              </a:rPr>
              <a:t>(twid, stage_in[idx:idx+3]);</a:t>
            </a:r>
          </a:p>
          <a:p>
            <a:pPr eaLnBrk="1" hangingPunct="1">
              <a:lnSpc>
                <a:spcPct val="80000"/>
              </a:lnSpc>
              <a:buFont typeface="Wingdings" pitchFamily="-96" charset="2"/>
              <a:buNone/>
            </a:pPr>
            <a:r>
              <a:rPr lang="en-US" sz="1800" smtClean="0">
                <a:solidFill>
                  <a:schemeClr val="tx2"/>
                </a:solidFill>
                <a:latin typeface="Courier New" pitchFamily="49" charset="0"/>
              </a:rPr>
              <a:t>      stage_temp[idx]   = y[0]; stage_temp[idx+1] = y[1];</a:t>
            </a:r>
          </a:p>
          <a:p>
            <a:pPr eaLnBrk="1" hangingPunct="1">
              <a:lnSpc>
                <a:spcPct val="80000"/>
              </a:lnSpc>
              <a:buFont typeface="Wingdings" pitchFamily="-96" charset="2"/>
              <a:buNone/>
            </a:pPr>
            <a:r>
              <a:rPr lang="en-US" sz="1800" smtClean="0">
                <a:solidFill>
                  <a:schemeClr val="tx2"/>
                </a:solidFill>
                <a:latin typeface="Courier New" pitchFamily="49" charset="0"/>
              </a:rPr>
              <a:t>      stage_temp[idx+2] = y[2]; stage_temp[idx+3] = y[3];</a:t>
            </a:r>
          </a:p>
          <a:p>
            <a:pPr eaLnBrk="1" hangingPunct="1">
              <a:lnSpc>
                <a:spcPct val="80000"/>
              </a:lnSpc>
              <a:buFont typeface="Wingdings" pitchFamily="-96" charset="2"/>
              <a:buNone/>
            </a:pPr>
            <a:r>
              <a:rPr lang="en-US" sz="1800" smtClean="0">
                <a:solidFill>
                  <a:schemeClr val="tx2"/>
                </a:solidFill>
                <a:latin typeface="Courier New" pitchFamily="49" charset="0"/>
              </a:rPr>
              <a:t>    </a:t>
            </a:r>
            <a:r>
              <a:rPr lang="en-US" sz="1800" b="1" smtClean="0">
                <a:solidFill>
                  <a:schemeClr val="tx2"/>
                </a:solidFill>
                <a:latin typeface="Courier New" pitchFamily="49" charset="0"/>
              </a:rPr>
              <a:t>end</a:t>
            </a:r>
          </a:p>
          <a:p>
            <a:pPr eaLnBrk="1" hangingPunct="1">
              <a:lnSpc>
                <a:spcPct val="80000"/>
              </a:lnSpc>
              <a:buFont typeface="Wingdings" pitchFamily="-96" charset="2"/>
              <a:buNone/>
            </a:pPr>
            <a:r>
              <a:rPr lang="en-US" sz="1800" b="1" smtClean="0">
                <a:solidFill>
                  <a:srgbClr val="FF0000"/>
                </a:solidFill>
                <a:latin typeface="Courier New" pitchFamily="49" charset="0"/>
              </a:rPr>
              <a:t>  //Permutation</a:t>
            </a:r>
          </a:p>
          <a:p>
            <a:pPr eaLnBrk="1" hangingPunct="1">
              <a:lnSpc>
                <a:spcPct val="80000"/>
              </a:lnSpc>
              <a:buFont typeface="Wingdings" pitchFamily="-96" charset="2"/>
              <a:buNone/>
            </a:pPr>
            <a:r>
              <a:rPr lang="en-US" sz="1800" b="1" smtClean="0">
                <a:solidFill>
                  <a:schemeClr val="tx2"/>
                </a:solidFill>
                <a:latin typeface="Courier New" pitchFamily="49" charset="0"/>
              </a:rPr>
              <a:t>   for</a:t>
            </a:r>
            <a:r>
              <a:rPr lang="en-US" sz="1800" smtClean="0">
                <a:solidFill>
                  <a:schemeClr val="tx2"/>
                </a:solidFill>
                <a:latin typeface="Courier New" pitchFamily="49" charset="0"/>
              </a:rPr>
              <a:t> (Integer i = 0; i &lt; 64; i = i + 1)</a:t>
            </a:r>
          </a:p>
          <a:p>
            <a:pPr eaLnBrk="1" hangingPunct="1">
              <a:lnSpc>
                <a:spcPct val="80000"/>
              </a:lnSpc>
              <a:buFont typeface="Wingdings" pitchFamily="-96" charset="2"/>
              <a:buNone/>
            </a:pPr>
            <a:r>
              <a:rPr lang="en-US" sz="1800" smtClean="0">
                <a:solidFill>
                  <a:schemeClr val="tx2"/>
                </a:solidFill>
                <a:latin typeface="Courier New" pitchFamily="49" charset="0"/>
              </a:rPr>
              <a:t>      stage_out[i] = stage_temp[permute[i]];</a:t>
            </a:r>
          </a:p>
          <a:p>
            <a:pPr eaLnBrk="1" hangingPunct="1">
              <a:lnSpc>
                <a:spcPct val="80000"/>
              </a:lnSpc>
              <a:buFont typeface="Wingdings" pitchFamily="-96" charset="2"/>
              <a:buNone/>
            </a:pPr>
            <a:r>
              <a:rPr lang="en-US" sz="1800" b="1" smtClean="0">
                <a:solidFill>
                  <a:schemeClr val="tx2"/>
                </a:solidFill>
                <a:latin typeface="Courier New" pitchFamily="49" charset="0"/>
              </a:rPr>
              <a:t>   end</a:t>
            </a:r>
          </a:p>
          <a:p>
            <a:pPr eaLnBrk="1" hangingPunct="1">
              <a:lnSpc>
                <a:spcPct val="80000"/>
              </a:lnSpc>
              <a:buFont typeface="Wingdings" pitchFamily="-96" charset="2"/>
              <a:buNone/>
            </a:pPr>
            <a:r>
              <a:rPr lang="en-US" sz="1800" b="1" smtClean="0">
                <a:solidFill>
                  <a:schemeClr val="tx2"/>
                </a:solidFill>
                <a:latin typeface="Courier New" pitchFamily="49" charset="0"/>
              </a:rPr>
              <a:t>return(</a:t>
            </a:r>
            <a:r>
              <a:rPr lang="en-US" sz="1800" smtClean="0">
                <a:solidFill>
                  <a:schemeClr val="tx2"/>
                </a:solidFill>
                <a:latin typeface="Courier New" pitchFamily="49" charset="0"/>
              </a:rPr>
              <a:t>stage_out);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3467100" y="3503613"/>
            <a:ext cx="5016500" cy="3197225"/>
            <a:chOff x="2184" y="2207"/>
            <a:chExt cx="3160" cy="2014"/>
          </a:xfrm>
        </p:grpSpPr>
        <p:sp>
          <p:nvSpPr>
            <p:cNvPr id="14346" name="Freeform 6"/>
            <p:cNvSpPr>
              <a:spLocks/>
            </p:cNvSpPr>
            <p:nvPr/>
          </p:nvSpPr>
          <p:spPr bwMode="auto">
            <a:xfrm>
              <a:off x="2184" y="2207"/>
              <a:ext cx="424" cy="343"/>
            </a:xfrm>
            <a:custGeom>
              <a:avLst/>
              <a:gdLst>
                <a:gd name="T0" fmla="*/ 48 w 424"/>
                <a:gd name="T1" fmla="*/ 265 h 343"/>
                <a:gd name="T2" fmla="*/ 0 w 424"/>
                <a:gd name="T3" fmla="*/ 185 h 343"/>
                <a:gd name="T4" fmla="*/ 24 w 424"/>
                <a:gd name="T5" fmla="*/ 105 h 343"/>
                <a:gd name="T6" fmla="*/ 72 w 424"/>
                <a:gd name="T7" fmla="*/ 89 h 343"/>
                <a:gd name="T8" fmla="*/ 96 w 424"/>
                <a:gd name="T9" fmla="*/ 81 h 343"/>
                <a:gd name="T10" fmla="*/ 424 w 424"/>
                <a:gd name="T11" fmla="*/ 161 h 343"/>
                <a:gd name="T12" fmla="*/ 0 w 424"/>
                <a:gd name="T13" fmla="*/ 265 h 3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24"/>
                <a:gd name="T22" fmla="*/ 0 h 343"/>
                <a:gd name="T23" fmla="*/ 424 w 424"/>
                <a:gd name="T24" fmla="*/ 343 h 34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24" h="343">
                  <a:moveTo>
                    <a:pt x="48" y="265"/>
                  </a:moveTo>
                  <a:cubicBezTo>
                    <a:pt x="23" y="240"/>
                    <a:pt x="11" y="219"/>
                    <a:pt x="0" y="185"/>
                  </a:cubicBezTo>
                  <a:cubicBezTo>
                    <a:pt x="2" y="169"/>
                    <a:pt x="1" y="119"/>
                    <a:pt x="24" y="105"/>
                  </a:cubicBezTo>
                  <a:cubicBezTo>
                    <a:pt x="38" y="96"/>
                    <a:pt x="56" y="94"/>
                    <a:pt x="72" y="89"/>
                  </a:cubicBezTo>
                  <a:cubicBezTo>
                    <a:pt x="80" y="86"/>
                    <a:pt x="96" y="81"/>
                    <a:pt x="96" y="81"/>
                  </a:cubicBezTo>
                  <a:cubicBezTo>
                    <a:pt x="333" y="87"/>
                    <a:pt x="397" y="0"/>
                    <a:pt x="424" y="161"/>
                  </a:cubicBezTo>
                  <a:cubicBezTo>
                    <a:pt x="394" y="343"/>
                    <a:pt x="122" y="265"/>
                    <a:pt x="0" y="265"/>
                  </a:cubicBez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47" name="Line 7"/>
            <p:cNvSpPr>
              <a:spLocks noChangeShapeType="1"/>
            </p:cNvSpPr>
            <p:nvPr/>
          </p:nvSpPr>
          <p:spPr bwMode="auto">
            <a:xfrm>
              <a:off x="2512" y="2464"/>
              <a:ext cx="1520" cy="124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48" name="Text Box 8"/>
            <p:cNvSpPr txBox="1">
              <a:spLocks noChangeArrowheads="1"/>
            </p:cNvSpPr>
            <p:nvPr/>
          </p:nvSpPr>
          <p:spPr bwMode="auto">
            <a:xfrm>
              <a:off x="3622" y="3644"/>
              <a:ext cx="1722" cy="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Wingdings" pitchFamily="-96" charset="2"/>
                <a:buNone/>
              </a:pPr>
              <a:r>
                <a:rPr lang="en-US"/>
                <a:t>twid’s are mathematically derivable constants</a:t>
              </a:r>
            </a:p>
          </p:txBody>
        </p:sp>
      </p:grp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016000" y="2582863"/>
            <a:ext cx="7546975" cy="2178050"/>
          </a:xfrm>
          <a:prstGeom prst="rect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016000" y="5037138"/>
            <a:ext cx="5965825" cy="768350"/>
          </a:xfrm>
          <a:prstGeom prst="rect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February 9, 2011</a:t>
            </a:r>
            <a:endParaRPr lang="en-US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L03-</a:t>
            </a:r>
            <a:fld id="{2F948D18-B4E4-4317-99B7-73E7F36F22F6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http://csg.csail.mit.edu/6.375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Higher-order functions:</a:t>
            </a:r>
            <a:br>
              <a:rPr lang="en-US" sz="4000" smtClean="0"/>
            </a:br>
            <a:r>
              <a:rPr lang="en-US" sz="4000" smtClean="0"/>
              <a:t>Stage functions f1, f2 and f3</a:t>
            </a:r>
          </a:p>
        </p:txBody>
      </p:sp>
      <p:sp>
        <p:nvSpPr>
          <p:cNvPr id="15366" name="Text Box 3"/>
          <p:cNvSpPr txBox="1">
            <a:spLocks noChangeArrowheads="1"/>
          </p:cNvSpPr>
          <p:nvPr/>
        </p:nvSpPr>
        <p:spPr bwMode="auto">
          <a:xfrm>
            <a:off x="803275" y="1590675"/>
            <a:ext cx="5681663" cy="34544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b="1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function </a:t>
            </a:r>
            <a:r>
              <a:rPr lang="en-US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f0(x</a:t>
            </a:r>
            <a:r>
              <a:rPr lang="en-US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); 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b="1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        return</a:t>
            </a:r>
            <a:r>
              <a:rPr lang="en-US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(</a:t>
            </a:r>
            <a:r>
              <a:rPr lang="en-US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stage_f</a:t>
            </a:r>
            <a:r>
              <a:rPr lang="en-US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(0,x</a:t>
            </a:r>
            <a:r>
              <a:rPr lang="en-US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)); 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b="1" dirty="0" err="1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endfunction</a:t>
            </a:r>
            <a:endParaRPr lang="en-US" b="1" dirty="0">
              <a:solidFill>
                <a:schemeClr val="tx2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b="1" dirty="0">
              <a:solidFill>
                <a:schemeClr val="tx2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b="1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function </a:t>
            </a:r>
            <a:r>
              <a:rPr lang="en-US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f1(x</a:t>
            </a:r>
            <a:r>
              <a:rPr lang="en-US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); 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b="1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        return</a:t>
            </a:r>
            <a:r>
              <a:rPr lang="en-US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(</a:t>
            </a:r>
            <a:r>
              <a:rPr lang="en-US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stage_f</a:t>
            </a:r>
            <a:r>
              <a:rPr lang="en-US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(1,x</a:t>
            </a:r>
            <a:r>
              <a:rPr lang="en-US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)); 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b="1" dirty="0" err="1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endfunction</a:t>
            </a:r>
            <a:endParaRPr lang="en-US" b="1" dirty="0">
              <a:solidFill>
                <a:schemeClr val="tx2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b="1" dirty="0">
              <a:solidFill>
                <a:schemeClr val="tx2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b="1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function </a:t>
            </a:r>
            <a:r>
              <a:rPr lang="en-US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f2(x</a:t>
            </a:r>
            <a:r>
              <a:rPr lang="en-US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); 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b="1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        return</a:t>
            </a:r>
            <a:r>
              <a:rPr lang="en-US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(</a:t>
            </a:r>
            <a:r>
              <a:rPr lang="en-US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stage_f</a:t>
            </a:r>
            <a:r>
              <a:rPr lang="en-US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(2,x</a:t>
            </a:r>
            <a:r>
              <a:rPr lang="en-US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)); 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b="1" dirty="0" err="1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endfunction</a:t>
            </a:r>
            <a:endParaRPr lang="en-US" b="1" dirty="0">
              <a:solidFill>
                <a:schemeClr val="tx2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491973" name="Text Box 5"/>
          <p:cNvSpPr txBox="1">
            <a:spLocks noChangeArrowheads="1"/>
          </p:cNvSpPr>
          <p:nvPr/>
        </p:nvSpPr>
        <p:spPr bwMode="auto">
          <a:xfrm>
            <a:off x="952500" y="5275263"/>
            <a:ext cx="36972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-96" charset="2"/>
              <a:buNone/>
            </a:pPr>
            <a:r>
              <a:rPr lang="en-US" dirty="0"/>
              <a:t>What is the type of </a:t>
            </a:r>
            <a:r>
              <a:rPr lang="en-US" dirty="0" smtClean="0">
                <a:latin typeface="Courier New" pitchFamily="49" charset="0"/>
              </a:rPr>
              <a:t>f0(x</a:t>
            </a:r>
            <a:r>
              <a:rPr lang="en-US" dirty="0">
                <a:latin typeface="Courier New" pitchFamily="49" charset="0"/>
              </a:rPr>
              <a:t>)</a:t>
            </a:r>
            <a:r>
              <a:rPr lang="en-US" dirty="0"/>
              <a:t> ?</a:t>
            </a:r>
          </a:p>
        </p:txBody>
      </p:sp>
      <p:sp>
        <p:nvSpPr>
          <p:cNvPr id="1491974" name="Text Box 6"/>
          <p:cNvSpPr txBox="1">
            <a:spLocks noChangeArrowheads="1"/>
          </p:cNvSpPr>
          <p:nvPr/>
        </p:nvSpPr>
        <p:spPr bwMode="auto">
          <a:xfrm>
            <a:off x="2554288" y="5746750"/>
            <a:ext cx="5222875" cy="7270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-96" charset="2"/>
              <a:buNone/>
            </a:pPr>
            <a:r>
              <a:rPr lang="en-US" b="1" dirty="0">
                <a:solidFill>
                  <a:schemeClr val="tx2"/>
                </a:solidFill>
                <a:latin typeface="Courier New" pitchFamily="49" charset="0"/>
              </a:rPr>
              <a:t>function</a:t>
            </a:r>
            <a:r>
              <a:rPr lang="en-US" dirty="0">
                <a:solidFill>
                  <a:schemeClr val="tx2"/>
                </a:solidFill>
                <a:latin typeface="Courier New" pitchFamily="49" charset="0"/>
              </a:rPr>
              <a:t> Vector#(64, Complex) </a:t>
            </a:r>
            <a:r>
              <a:rPr lang="en-US" b="1" dirty="0" smtClean="0">
                <a:solidFill>
                  <a:srgbClr val="FF0000"/>
                </a:solidFill>
                <a:latin typeface="Courier New" pitchFamily="49" charset="0"/>
              </a:rPr>
              <a:t>f0</a:t>
            </a:r>
            <a:r>
              <a:rPr lang="en-US" dirty="0" smtClean="0">
                <a:solidFill>
                  <a:schemeClr val="tx2"/>
                </a:solidFill>
                <a:latin typeface="Courier New" pitchFamily="49" charset="0"/>
              </a:rPr>
              <a:t> </a:t>
            </a:r>
            <a:endParaRPr lang="en-US" dirty="0">
              <a:solidFill>
                <a:schemeClr val="tx2"/>
              </a:solidFill>
              <a:latin typeface="Courier New" pitchFamily="49" charset="0"/>
            </a:endParaRPr>
          </a:p>
          <a:p>
            <a:pPr>
              <a:buFont typeface="Wingdings" pitchFamily="-96" charset="2"/>
              <a:buNone/>
            </a:pPr>
            <a:r>
              <a:rPr lang="en-US" dirty="0">
                <a:solidFill>
                  <a:schemeClr val="tx2"/>
                </a:solidFill>
                <a:latin typeface="Courier New" pitchFamily="49" charset="0"/>
              </a:rPr>
              <a:t>	  (Vector#(64, Complex) x);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February 9, 2011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L03-</a:t>
            </a:r>
            <a:fld id="{2F948D18-B4E4-4317-99B7-73E7F36F22F6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http://csg.csail.mit.edu/6.375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1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1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1973" grpId="0"/>
      <p:bldP spid="149197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Suppose we want to reuse some part of the circuit ...</a:t>
            </a:r>
            <a:endParaRPr lang="en-US" sz="2400" smtClean="0"/>
          </a:p>
        </p:txBody>
      </p:sp>
      <p:grpSp>
        <p:nvGrpSpPr>
          <p:cNvPr id="16390" name="Group 3"/>
          <p:cNvGrpSpPr>
            <a:grpSpLocks/>
          </p:cNvGrpSpPr>
          <p:nvPr/>
        </p:nvGrpSpPr>
        <p:grpSpPr bwMode="auto">
          <a:xfrm>
            <a:off x="171450" y="1885950"/>
            <a:ext cx="8848725" cy="2733675"/>
            <a:chOff x="108" y="1188"/>
            <a:chExt cx="5574" cy="1722"/>
          </a:xfrm>
        </p:grpSpPr>
        <p:grpSp>
          <p:nvGrpSpPr>
            <p:cNvPr id="16396" name="Group 4"/>
            <p:cNvGrpSpPr>
              <a:grpSpLocks/>
            </p:cNvGrpSpPr>
            <p:nvPr/>
          </p:nvGrpSpPr>
          <p:grpSpPr bwMode="auto">
            <a:xfrm>
              <a:off x="108" y="1188"/>
              <a:ext cx="282" cy="1680"/>
              <a:chOff x="414" y="1626"/>
              <a:chExt cx="282" cy="1680"/>
            </a:xfrm>
          </p:grpSpPr>
          <p:sp>
            <p:nvSpPr>
              <p:cNvPr id="16509" name="Rectangle 5"/>
              <p:cNvSpPr>
                <a:spLocks noChangeArrowheads="1"/>
              </p:cNvSpPr>
              <p:nvPr/>
            </p:nvSpPr>
            <p:spPr bwMode="auto">
              <a:xfrm>
                <a:off x="414" y="1626"/>
                <a:ext cx="282" cy="22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in0</a:t>
                </a:r>
              </a:p>
            </p:txBody>
          </p:sp>
          <p:sp>
            <p:nvSpPr>
              <p:cNvPr id="16510" name="Text Box 6"/>
              <p:cNvSpPr txBox="1">
                <a:spLocks noChangeArrowheads="1"/>
              </p:cNvSpPr>
              <p:nvPr/>
            </p:nvSpPr>
            <p:spPr bwMode="auto">
              <a:xfrm>
                <a:off x="432" y="2796"/>
                <a:ext cx="21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buFont typeface="Wingdings" pitchFamily="-96" charset="2"/>
                  <a:buNone/>
                </a:pPr>
                <a:r>
                  <a:rPr lang="en-US">
                    <a:latin typeface="Courier New" pitchFamily="49" charset="0"/>
                  </a:rPr>
                  <a:t>…</a:t>
                </a:r>
              </a:p>
            </p:txBody>
          </p:sp>
          <p:sp>
            <p:nvSpPr>
              <p:cNvPr id="16511" name="Rectangle 7"/>
              <p:cNvSpPr>
                <a:spLocks noChangeArrowheads="1"/>
              </p:cNvSpPr>
              <p:nvPr/>
            </p:nvSpPr>
            <p:spPr bwMode="auto">
              <a:xfrm>
                <a:off x="414" y="1864"/>
                <a:ext cx="282" cy="22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in1</a:t>
                </a:r>
              </a:p>
            </p:txBody>
          </p:sp>
          <p:sp>
            <p:nvSpPr>
              <p:cNvPr id="16512" name="Rectangle 8"/>
              <p:cNvSpPr>
                <a:spLocks noChangeArrowheads="1"/>
              </p:cNvSpPr>
              <p:nvPr/>
            </p:nvSpPr>
            <p:spPr bwMode="auto">
              <a:xfrm>
                <a:off x="414" y="2102"/>
                <a:ext cx="282" cy="22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in2</a:t>
                </a:r>
              </a:p>
            </p:txBody>
          </p:sp>
          <p:sp>
            <p:nvSpPr>
              <p:cNvPr id="16513" name="Rectangle 9"/>
              <p:cNvSpPr>
                <a:spLocks noChangeArrowheads="1"/>
              </p:cNvSpPr>
              <p:nvPr/>
            </p:nvSpPr>
            <p:spPr bwMode="auto">
              <a:xfrm>
                <a:off x="414" y="3078"/>
                <a:ext cx="282" cy="22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in63</a:t>
                </a:r>
              </a:p>
            </p:txBody>
          </p:sp>
          <p:sp>
            <p:nvSpPr>
              <p:cNvPr id="16514" name="Rectangle 10"/>
              <p:cNvSpPr>
                <a:spLocks noChangeArrowheads="1"/>
              </p:cNvSpPr>
              <p:nvPr/>
            </p:nvSpPr>
            <p:spPr bwMode="auto">
              <a:xfrm>
                <a:off x="414" y="2340"/>
                <a:ext cx="282" cy="22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in3</a:t>
                </a:r>
              </a:p>
            </p:txBody>
          </p:sp>
          <p:sp>
            <p:nvSpPr>
              <p:cNvPr id="16515" name="Rectangle 11"/>
              <p:cNvSpPr>
                <a:spLocks noChangeArrowheads="1"/>
              </p:cNvSpPr>
              <p:nvPr/>
            </p:nvSpPr>
            <p:spPr bwMode="auto">
              <a:xfrm>
                <a:off x="414" y="2562"/>
                <a:ext cx="282" cy="22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in4</a:t>
                </a:r>
              </a:p>
            </p:txBody>
          </p:sp>
        </p:grpSp>
        <p:grpSp>
          <p:nvGrpSpPr>
            <p:cNvPr id="16397" name="Group 12"/>
            <p:cNvGrpSpPr>
              <a:grpSpLocks/>
            </p:cNvGrpSpPr>
            <p:nvPr/>
          </p:nvGrpSpPr>
          <p:grpSpPr bwMode="auto">
            <a:xfrm>
              <a:off x="624" y="1410"/>
              <a:ext cx="576" cy="1140"/>
              <a:chOff x="624" y="1410"/>
              <a:chExt cx="576" cy="1140"/>
            </a:xfrm>
          </p:grpSpPr>
          <p:sp>
            <p:nvSpPr>
              <p:cNvPr id="16505" name="Rectangle 13"/>
              <p:cNvSpPr>
                <a:spLocks noChangeArrowheads="1"/>
              </p:cNvSpPr>
              <p:nvPr/>
            </p:nvSpPr>
            <p:spPr bwMode="auto">
              <a:xfrm>
                <a:off x="624" y="1410"/>
                <a:ext cx="576" cy="3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Bfly4</a:t>
                </a:r>
              </a:p>
            </p:txBody>
          </p:sp>
          <p:sp>
            <p:nvSpPr>
              <p:cNvPr id="16506" name="Rectangle 14"/>
              <p:cNvSpPr>
                <a:spLocks noChangeArrowheads="1"/>
              </p:cNvSpPr>
              <p:nvPr/>
            </p:nvSpPr>
            <p:spPr bwMode="auto">
              <a:xfrm>
                <a:off x="624" y="1710"/>
                <a:ext cx="576" cy="3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Bfly4</a:t>
                </a:r>
              </a:p>
            </p:txBody>
          </p:sp>
          <p:sp>
            <p:nvSpPr>
              <p:cNvPr id="16507" name="Rectangle 15"/>
              <p:cNvSpPr>
                <a:spLocks noChangeArrowheads="1"/>
              </p:cNvSpPr>
              <p:nvPr/>
            </p:nvSpPr>
            <p:spPr bwMode="auto">
              <a:xfrm>
                <a:off x="624" y="2250"/>
                <a:ext cx="576" cy="3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Bfly4</a:t>
                </a:r>
              </a:p>
            </p:txBody>
          </p:sp>
          <p:sp>
            <p:nvSpPr>
              <p:cNvPr id="16508" name="Text Box 16"/>
              <p:cNvSpPr txBox="1">
                <a:spLocks noChangeArrowheads="1"/>
              </p:cNvSpPr>
              <p:nvPr/>
            </p:nvSpPr>
            <p:spPr bwMode="auto">
              <a:xfrm>
                <a:off x="752" y="2039"/>
                <a:ext cx="295" cy="1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buFont typeface="Wingdings" pitchFamily="-96" charset="2"/>
                  <a:buNone/>
                </a:pPr>
                <a:r>
                  <a:rPr lang="en-US" sz="1200"/>
                  <a:t>x16</a:t>
                </a:r>
              </a:p>
            </p:txBody>
          </p:sp>
        </p:grpSp>
        <p:grpSp>
          <p:nvGrpSpPr>
            <p:cNvPr id="16398" name="Group 17"/>
            <p:cNvGrpSpPr>
              <a:grpSpLocks/>
            </p:cNvGrpSpPr>
            <p:nvPr/>
          </p:nvGrpSpPr>
          <p:grpSpPr bwMode="auto">
            <a:xfrm>
              <a:off x="2226" y="1398"/>
              <a:ext cx="576" cy="1140"/>
              <a:chOff x="2712" y="1836"/>
              <a:chExt cx="576" cy="1140"/>
            </a:xfrm>
          </p:grpSpPr>
          <p:sp>
            <p:nvSpPr>
              <p:cNvPr id="16501" name="Rectangle 18"/>
              <p:cNvSpPr>
                <a:spLocks noChangeArrowheads="1"/>
              </p:cNvSpPr>
              <p:nvPr/>
            </p:nvSpPr>
            <p:spPr bwMode="auto">
              <a:xfrm>
                <a:off x="2712" y="1836"/>
                <a:ext cx="576" cy="3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Bfly4</a:t>
                </a:r>
              </a:p>
            </p:txBody>
          </p:sp>
          <p:sp>
            <p:nvSpPr>
              <p:cNvPr id="16502" name="Rectangle 19"/>
              <p:cNvSpPr>
                <a:spLocks noChangeArrowheads="1"/>
              </p:cNvSpPr>
              <p:nvPr/>
            </p:nvSpPr>
            <p:spPr bwMode="auto">
              <a:xfrm>
                <a:off x="2712" y="2136"/>
                <a:ext cx="576" cy="3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Bfly4</a:t>
                </a:r>
              </a:p>
            </p:txBody>
          </p:sp>
          <p:sp>
            <p:nvSpPr>
              <p:cNvPr id="16503" name="Rectangle 20"/>
              <p:cNvSpPr>
                <a:spLocks noChangeArrowheads="1"/>
              </p:cNvSpPr>
              <p:nvPr/>
            </p:nvSpPr>
            <p:spPr bwMode="auto">
              <a:xfrm>
                <a:off x="2712" y="2676"/>
                <a:ext cx="576" cy="3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Bfly4</a:t>
                </a:r>
              </a:p>
            </p:txBody>
          </p:sp>
          <p:sp>
            <p:nvSpPr>
              <p:cNvPr id="16504" name="Text Box 21"/>
              <p:cNvSpPr txBox="1">
                <a:spLocks noChangeArrowheads="1"/>
              </p:cNvSpPr>
              <p:nvPr/>
            </p:nvSpPr>
            <p:spPr bwMode="auto">
              <a:xfrm>
                <a:off x="2918" y="2448"/>
                <a:ext cx="21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buFont typeface="Wingdings" pitchFamily="-96" charset="2"/>
                  <a:buNone/>
                </a:pPr>
                <a:r>
                  <a:rPr lang="en-US">
                    <a:latin typeface="Courier New" pitchFamily="49" charset="0"/>
                  </a:rPr>
                  <a:t>…</a:t>
                </a:r>
              </a:p>
            </p:txBody>
          </p:sp>
        </p:grpSp>
        <p:grpSp>
          <p:nvGrpSpPr>
            <p:cNvPr id="16399" name="Group 22"/>
            <p:cNvGrpSpPr>
              <a:grpSpLocks/>
            </p:cNvGrpSpPr>
            <p:nvPr/>
          </p:nvGrpSpPr>
          <p:grpSpPr bwMode="auto">
            <a:xfrm>
              <a:off x="3840" y="1428"/>
              <a:ext cx="576" cy="1140"/>
              <a:chOff x="4260" y="1866"/>
              <a:chExt cx="576" cy="1140"/>
            </a:xfrm>
          </p:grpSpPr>
          <p:sp>
            <p:nvSpPr>
              <p:cNvPr id="16497" name="Rectangle 23"/>
              <p:cNvSpPr>
                <a:spLocks noChangeArrowheads="1"/>
              </p:cNvSpPr>
              <p:nvPr/>
            </p:nvSpPr>
            <p:spPr bwMode="auto">
              <a:xfrm>
                <a:off x="4260" y="1866"/>
                <a:ext cx="576" cy="3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Bfly4</a:t>
                </a:r>
              </a:p>
            </p:txBody>
          </p:sp>
          <p:sp>
            <p:nvSpPr>
              <p:cNvPr id="16498" name="Rectangle 24"/>
              <p:cNvSpPr>
                <a:spLocks noChangeArrowheads="1"/>
              </p:cNvSpPr>
              <p:nvPr/>
            </p:nvSpPr>
            <p:spPr bwMode="auto">
              <a:xfrm>
                <a:off x="4260" y="2166"/>
                <a:ext cx="576" cy="3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Bfly4</a:t>
                </a:r>
              </a:p>
            </p:txBody>
          </p:sp>
          <p:sp>
            <p:nvSpPr>
              <p:cNvPr id="16499" name="Rectangle 25"/>
              <p:cNvSpPr>
                <a:spLocks noChangeArrowheads="1"/>
              </p:cNvSpPr>
              <p:nvPr/>
            </p:nvSpPr>
            <p:spPr bwMode="auto">
              <a:xfrm>
                <a:off x="4260" y="2706"/>
                <a:ext cx="576" cy="3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Bfly4</a:t>
                </a:r>
              </a:p>
            </p:txBody>
          </p:sp>
          <p:sp>
            <p:nvSpPr>
              <p:cNvPr id="16500" name="Text Box 26"/>
              <p:cNvSpPr txBox="1">
                <a:spLocks noChangeArrowheads="1"/>
              </p:cNvSpPr>
              <p:nvPr/>
            </p:nvSpPr>
            <p:spPr bwMode="auto">
              <a:xfrm>
                <a:off x="4466" y="2478"/>
                <a:ext cx="21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buFont typeface="Wingdings" pitchFamily="-96" charset="2"/>
                  <a:buNone/>
                </a:pPr>
                <a:r>
                  <a:rPr lang="en-US">
                    <a:latin typeface="Courier New" pitchFamily="49" charset="0"/>
                  </a:rPr>
                  <a:t>…</a:t>
                </a:r>
              </a:p>
            </p:txBody>
          </p:sp>
        </p:grpSp>
        <p:grpSp>
          <p:nvGrpSpPr>
            <p:cNvPr id="16400" name="Group 27"/>
            <p:cNvGrpSpPr>
              <a:grpSpLocks/>
            </p:cNvGrpSpPr>
            <p:nvPr/>
          </p:nvGrpSpPr>
          <p:grpSpPr bwMode="auto">
            <a:xfrm>
              <a:off x="386" y="1316"/>
              <a:ext cx="246" cy="1458"/>
              <a:chOff x="692" y="1754"/>
              <a:chExt cx="246" cy="1458"/>
            </a:xfrm>
          </p:grpSpPr>
          <p:sp>
            <p:nvSpPr>
              <p:cNvPr id="16491" name="Line 28"/>
              <p:cNvSpPr>
                <a:spLocks noChangeShapeType="1"/>
              </p:cNvSpPr>
              <p:nvPr/>
            </p:nvSpPr>
            <p:spPr bwMode="auto">
              <a:xfrm>
                <a:off x="704" y="1754"/>
                <a:ext cx="216" cy="14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92" name="Line 29"/>
              <p:cNvSpPr>
                <a:spLocks noChangeShapeType="1"/>
              </p:cNvSpPr>
              <p:nvPr/>
            </p:nvSpPr>
            <p:spPr bwMode="auto">
              <a:xfrm flipV="1">
                <a:off x="704" y="1964"/>
                <a:ext cx="216" cy="1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93" name="Line 30"/>
              <p:cNvSpPr>
                <a:spLocks noChangeShapeType="1"/>
              </p:cNvSpPr>
              <p:nvPr/>
            </p:nvSpPr>
            <p:spPr bwMode="auto">
              <a:xfrm flipV="1">
                <a:off x="704" y="2030"/>
                <a:ext cx="216" cy="16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94" name="Line 31"/>
              <p:cNvSpPr>
                <a:spLocks noChangeShapeType="1"/>
              </p:cNvSpPr>
              <p:nvPr/>
            </p:nvSpPr>
            <p:spPr bwMode="auto">
              <a:xfrm flipV="1">
                <a:off x="704" y="2078"/>
                <a:ext cx="228" cy="3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95" name="Line 32"/>
              <p:cNvSpPr>
                <a:spLocks noChangeShapeType="1"/>
              </p:cNvSpPr>
              <p:nvPr/>
            </p:nvSpPr>
            <p:spPr bwMode="auto">
              <a:xfrm flipV="1">
                <a:off x="698" y="2240"/>
                <a:ext cx="240" cy="44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96" name="Line 33"/>
              <p:cNvSpPr>
                <a:spLocks noChangeShapeType="1"/>
              </p:cNvSpPr>
              <p:nvPr/>
            </p:nvSpPr>
            <p:spPr bwMode="auto">
              <a:xfrm flipV="1">
                <a:off x="692" y="2912"/>
                <a:ext cx="228" cy="3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6401" name="Group 34"/>
            <p:cNvGrpSpPr>
              <a:grpSpLocks/>
            </p:cNvGrpSpPr>
            <p:nvPr/>
          </p:nvGrpSpPr>
          <p:grpSpPr bwMode="auto">
            <a:xfrm>
              <a:off x="5400" y="1230"/>
              <a:ext cx="282" cy="1680"/>
              <a:chOff x="414" y="1626"/>
              <a:chExt cx="282" cy="1680"/>
            </a:xfrm>
          </p:grpSpPr>
          <p:sp>
            <p:nvSpPr>
              <p:cNvPr id="16484" name="Rectangle 35"/>
              <p:cNvSpPr>
                <a:spLocks noChangeArrowheads="1"/>
              </p:cNvSpPr>
              <p:nvPr/>
            </p:nvSpPr>
            <p:spPr bwMode="auto">
              <a:xfrm>
                <a:off x="414" y="1626"/>
                <a:ext cx="282" cy="22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out0</a:t>
                </a:r>
              </a:p>
            </p:txBody>
          </p:sp>
          <p:sp>
            <p:nvSpPr>
              <p:cNvPr id="16485" name="Text Box 36"/>
              <p:cNvSpPr txBox="1">
                <a:spLocks noChangeArrowheads="1"/>
              </p:cNvSpPr>
              <p:nvPr/>
            </p:nvSpPr>
            <p:spPr bwMode="auto">
              <a:xfrm>
                <a:off x="432" y="2796"/>
                <a:ext cx="21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buFont typeface="Wingdings" pitchFamily="-96" charset="2"/>
                  <a:buNone/>
                </a:pPr>
                <a:r>
                  <a:rPr lang="en-US">
                    <a:latin typeface="Courier New" pitchFamily="49" charset="0"/>
                  </a:rPr>
                  <a:t>…</a:t>
                </a:r>
              </a:p>
            </p:txBody>
          </p:sp>
          <p:sp>
            <p:nvSpPr>
              <p:cNvPr id="16486" name="Rectangle 37"/>
              <p:cNvSpPr>
                <a:spLocks noChangeArrowheads="1"/>
              </p:cNvSpPr>
              <p:nvPr/>
            </p:nvSpPr>
            <p:spPr bwMode="auto">
              <a:xfrm>
                <a:off x="414" y="1864"/>
                <a:ext cx="282" cy="22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out1</a:t>
                </a:r>
              </a:p>
            </p:txBody>
          </p:sp>
          <p:sp>
            <p:nvSpPr>
              <p:cNvPr id="16487" name="Rectangle 38"/>
              <p:cNvSpPr>
                <a:spLocks noChangeArrowheads="1"/>
              </p:cNvSpPr>
              <p:nvPr/>
            </p:nvSpPr>
            <p:spPr bwMode="auto">
              <a:xfrm>
                <a:off x="414" y="2102"/>
                <a:ext cx="282" cy="22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out2</a:t>
                </a:r>
              </a:p>
            </p:txBody>
          </p:sp>
          <p:sp>
            <p:nvSpPr>
              <p:cNvPr id="16488" name="Rectangle 39"/>
              <p:cNvSpPr>
                <a:spLocks noChangeArrowheads="1"/>
              </p:cNvSpPr>
              <p:nvPr/>
            </p:nvSpPr>
            <p:spPr bwMode="auto">
              <a:xfrm>
                <a:off x="414" y="3078"/>
                <a:ext cx="282" cy="22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out63</a:t>
                </a:r>
              </a:p>
            </p:txBody>
          </p:sp>
          <p:sp>
            <p:nvSpPr>
              <p:cNvPr id="16489" name="Rectangle 40"/>
              <p:cNvSpPr>
                <a:spLocks noChangeArrowheads="1"/>
              </p:cNvSpPr>
              <p:nvPr/>
            </p:nvSpPr>
            <p:spPr bwMode="auto">
              <a:xfrm>
                <a:off x="414" y="2340"/>
                <a:ext cx="282" cy="22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out3</a:t>
                </a:r>
              </a:p>
            </p:txBody>
          </p:sp>
          <p:sp>
            <p:nvSpPr>
              <p:cNvPr id="16490" name="Rectangle 41"/>
              <p:cNvSpPr>
                <a:spLocks noChangeArrowheads="1"/>
              </p:cNvSpPr>
              <p:nvPr/>
            </p:nvSpPr>
            <p:spPr bwMode="auto">
              <a:xfrm>
                <a:off x="414" y="2562"/>
                <a:ext cx="282" cy="22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out4</a:t>
                </a:r>
              </a:p>
            </p:txBody>
          </p:sp>
        </p:grpSp>
        <p:grpSp>
          <p:nvGrpSpPr>
            <p:cNvPr id="16402" name="Group 42"/>
            <p:cNvGrpSpPr>
              <a:grpSpLocks/>
            </p:cNvGrpSpPr>
            <p:nvPr/>
          </p:nvGrpSpPr>
          <p:grpSpPr bwMode="auto">
            <a:xfrm flipH="1">
              <a:off x="5144" y="1376"/>
              <a:ext cx="246" cy="1458"/>
              <a:chOff x="692" y="1754"/>
              <a:chExt cx="246" cy="1458"/>
            </a:xfrm>
          </p:grpSpPr>
          <p:sp>
            <p:nvSpPr>
              <p:cNvPr id="16478" name="Line 43"/>
              <p:cNvSpPr>
                <a:spLocks noChangeShapeType="1"/>
              </p:cNvSpPr>
              <p:nvPr/>
            </p:nvSpPr>
            <p:spPr bwMode="auto">
              <a:xfrm>
                <a:off x="704" y="1754"/>
                <a:ext cx="216" cy="14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triangle" w="med" len="med"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79" name="Line 44"/>
              <p:cNvSpPr>
                <a:spLocks noChangeShapeType="1"/>
              </p:cNvSpPr>
              <p:nvPr/>
            </p:nvSpPr>
            <p:spPr bwMode="auto">
              <a:xfrm flipV="1">
                <a:off x="704" y="1964"/>
                <a:ext cx="216" cy="1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triangle" w="med" len="med"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80" name="Line 45"/>
              <p:cNvSpPr>
                <a:spLocks noChangeShapeType="1"/>
              </p:cNvSpPr>
              <p:nvPr/>
            </p:nvSpPr>
            <p:spPr bwMode="auto">
              <a:xfrm flipV="1">
                <a:off x="704" y="2030"/>
                <a:ext cx="216" cy="16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triangle" w="med" len="med"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81" name="Line 46"/>
              <p:cNvSpPr>
                <a:spLocks noChangeShapeType="1"/>
              </p:cNvSpPr>
              <p:nvPr/>
            </p:nvSpPr>
            <p:spPr bwMode="auto">
              <a:xfrm flipV="1">
                <a:off x="704" y="2078"/>
                <a:ext cx="228" cy="3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triangle" w="med" len="med"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82" name="Line 47"/>
              <p:cNvSpPr>
                <a:spLocks noChangeShapeType="1"/>
              </p:cNvSpPr>
              <p:nvPr/>
            </p:nvSpPr>
            <p:spPr bwMode="auto">
              <a:xfrm flipV="1">
                <a:off x="698" y="2240"/>
                <a:ext cx="240" cy="44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triangle" w="med" len="med"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83" name="Line 48"/>
              <p:cNvSpPr>
                <a:spLocks noChangeShapeType="1"/>
              </p:cNvSpPr>
              <p:nvPr/>
            </p:nvSpPr>
            <p:spPr bwMode="auto">
              <a:xfrm flipV="1">
                <a:off x="692" y="2912"/>
                <a:ext cx="228" cy="3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triangle" w="med" len="med"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6403" name="Group 49"/>
            <p:cNvGrpSpPr>
              <a:grpSpLocks/>
            </p:cNvGrpSpPr>
            <p:nvPr/>
          </p:nvGrpSpPr>
          <p:grpSpPr bwMode="auto">
            <a:xfrm>
              <a:off x="1202" y="1404"/>
              <a:ext cx="1020" cy="1152"/>
              <a:chOff x="1202" y="1404"/>
              <a:chExt cx="1020" cy="1152"/>
            </a:xfrm>
          </p:grpSpPr>
          <p:sp>
            <p:nvSpPr>
              <p:cNvPr id="16450" name="Text Box 50"/>
              <p:cNvSpPr txBox="1">
                <a:spLocks noChangeArrowheads="1"/>
              </p:cNvSpPr>
              <p:nvPr/>
            </p:nvSpPr>
            <p:spPr bwMode="auto">
              <a:xfrm rot="5400000">
                <a:off x="1455" y="1814"/>
                <a:ext cx="521" cy="1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buFont typeface="Wingdings" pitchFamily="-96" charset="2"/>
                  <a:buNone/>
                </a:pPr>
                <a:r>
                  <a:rPr lang="en-US" sz="1200"/>
                  <a:t>Permute</a:t>
                </a:r>
              </a:p>
            </p:txBody>
          </p:sp>
          <p:grpSp>
            <p:nvGrpSpPr>
              <p:cNvPr id="16451" name="Group 51"/>
              <p:cNvGrpSpPr>
                <a:grpSpLocks/>
              </p:cNvGrpSpPr>
              <p:nvPr/>
            </p:nvGrpSpPr>
            <p:grpSpPr bwMode="auto">
              <a:xfrm>
                <a:off x="1202" y="1472"/>
                <a:ext cx="322" cy="1020"/>
                <a:chOff x="1478" y="1904"/>
                <a:chExt cx="486" cy="1020"/>
              </a:xfrm>
            </p:grpSpPr>
            <p:sp>
              <p:nvSpPr>
                <p:cNvPr id="16466" name="Line 52"/>
                <p:cNvSpPr>
                  <a:spLocks noChangeShapeType="1"/>
                </p:cNvSpPr>
                <p:nvPr/>
              </p:nvSpPr>
              <p:spPr bwMode="auto">
                <a:xfrm flipV="1">
                  <a:off x="1484" y="1904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67" name="Line 53"/>
                <p:cNvSpPr>
                  <a:spLocks noChangeShapeType="1"/>
                </p:cNvSpPr>
                <p:nvPr/>
              </p:nvSpPr>
              <p:spPr bwMode="auto">
                <a:xfrm flipV="1">
                  <a:off x="1484" y="1970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68" name="Line 54"/>
                <p:cNvSpPr>
                  <a:spLocks noChangeShapeType="1"/>
                </p:cNvSpPr>
                <p:nvPr/>
              </p:nvSpPr>
              <p:spPr bwMode="auto">
                <a:xfrm flipV="1">
                  <a:off x="1484" y="2036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69" name="Line 55"/>
                <p:cNvSpPr>
                  <a:spLocks noChangeShapeType="1"/>
                </p:cNvSpPr>
                <p:nvPr/>
              </p:nvSpPr>
              <p:spPr bwMode="auto">
                <a:xfrm flipV="1">
                  <a:off x="1484" y="2090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70" name="Line 56"/>
                <p:cNvSpPr>
                  <a:spLocks noChangeShapeType="1"/>
                </p:cNvSpPr>
                <p:nvPr/>
              </p:nvSpPr>
              <p:spPr bwMode="auto">
                <a:xfrm flipV="1">
                  <a:off x="1478" y="2192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71" name="Line 57"/>
                <p:cNvSpPr>
                  <a:spLocks noChangeShapeType="1"/>
                </p:cNvSpPr>
                <p:nvPr/>
              </p:nvSpPr>
              <p:spPr bwMode="auto">
                <a:xfrm flipV="1">
                  <a:off x="1478" y="225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72" name="Line 58"/>
                <p:cNvSpPr>
                  <a:spLocks noChangeShapeType="1"/>
                </p:cNvSpPr>
                <p:nvPr/>
              </p:nvSpPr>
              <p:spPr bwMode="auto">
                <a:xfrm flipV="1">
                  <a:off x="1478" y="2324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73" name="Line 59"/>
                <p:cNvSpPr>
                  <a:spLocks noChangeShapeType="1"/>
                </p:cNvSpPr>
                <p:nvPr/>
              </p:nvSpPr>
              <p:spPr bwMode="auto">
                <a:xfrm flipV="1">
                  <a:off x="1478" y="237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74" name="Line 60"/>
                <p:cNvSpPr>
                  <a:spLocks noChangeShapeType="1"/>
                </p:cNvSpPr>
                <p:nvPr/>
              </p:nvSpPr>
              <p:spPr bwMode="auto">
                <a:xfrm flipV="1">
                  <a:off x="1478" y="2732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75" name="Line 61"/>
                <p:cNvSpPr>
                  <a:spLocks noChangeShapeType="1"/>
                </p:cNvSpPr>
                <p:nvPr/>
              </p:nvSpPr>
              <p:spPr bwMode="auto">
                <a:xfrm flipV="1">
                  <a:off x="1478" y="279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76" name="Line 62"/>
                <p:cNvSpPr>
                  <a:spLocks noChangeShapeType="1"/>
                </p:cNvSpPr>
                <p:nvPr/>
              </p:nvSpPr>
              <p:spPr bwMode="auto">
                <a:xfrm flipV="1">
                  <a:off x="1478" y="2864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77" name="Line 63"/>
                <p:cNvSpPr>
                  <a:spLocks noChangeShapeType="1"/>
                </p:cNvSpPr>
                <p:nvPr/>
              </p:nvSpPr>
              <p:spPr bwMode="auto">
                <a:xfrm flipV="1">
                  <a:off x="1478" y="291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6452" name="Group 64"/>
              <p:cNvGrpSpPr>
                <a:grpSpLocks/>
              </p:cNvGrpSpPr>
              <p:nvPr/>
            </p:nvGrpSpPr>
            <p:grpSpPr bwMode="auto">
              <a:xfrm>
                <a:off x="1915" y="1466"/>
                <a:ext cx="307" cy="1020"/>
                <a:chOff x="2270" y="1904"/>
                <a:chExt cx="486" cy="1020"/>
              </a:xfrm>
            </p:grpSpPr>
            <p:sp>
              <p:nvSpPr>
                <p:cNvPr id="16454" name="Line 65"/>
                <p:cNvSpPr>
                  <a:spLocks noChangeShapeType="1"/>
                </p:cNvSpPr>
                <p:nvPr/>
              </p:nvSpPr>
              <p:spPr bwMode="auto">
                <a:xfrm flipV="1">
                  <a:off x="2276" y="1904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55" name="Line 66"/>
                <p:cNvSpPr>
                  <a:spLocks noChangeShapeType="1"/>
                </p:cNvSpPr>
                <p:nvPr/>
              </p:nvSpPr>
              <p:spPr bwMode="auto">
                <a:xfrm flipV="1">
                  <a:off x="2276" y="1970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56" name="Line 67"/>
                <p:cNvSpPr>
                  <a:spLocks noChangeShapeType="1"/>
                </p:cNvSpPr>
                <p:nvPr/>
              </p:nvSpPr>
              <p:spPr bwMode="auto">
                <a:xfrm flipV="1">
                  <a:off x="2276" y="2036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57" name="Line 68"/>
                <p:cNvSpPr>
                  <a:spLocks noChangeShapeType="1"/>
                </p:cNvSpPr>
                <p:nvPr/>
              </p:nvSpPr>
              <p:spPr bwMode="auto">
                <a:xfrm flipV="1">
                  <a:off x="2276" y="2090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58" name="Line 69"/>
                <p:cNvSpPr>
                  <a:spLocks noChangeShapeType="1"/>
                </p:cNvSpPr>
                <p:nvPr/>
              </p:nvSpPr>
              <p:spPr bwMode="auto">
                <a:xfrm flipV="1">
                  <a:off x="2270" y="2192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59" name="Line 70"/>
                <p:cNvSpPr>
                  <a:spLocks noChangeShapeType="1"/>
                </p:cNvSpPr>
                <p:nvPr/>
              </p:nvSpPr>
              <p:spPr bwMode="auto">
                <a:xfrm flipV="1">
                  <a:off x="2270" y="225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60" name="Line 71"/>
                <p:cNvSpPr>
                  <a:spLocks noChangeShapeType="1"/>
                </p:cNvSpPr>
                <p:nvPr/>
              </p:nvSpPr>
              <p:spPr bwMode="auto">
                <a:xfrm flipV="1">
                  <a:off x="2270" y="2324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61" name="Line 72"/>
                <p:cNvSpPr>
                  <a:spLocks noChangeShapeType="1"/>
                </p:cNvSpPr>
                <p:nvPr/>
              </p:nvSpPr>
              <p:spPr bwMode="auto">
                <a:xfrm flipV="1">
                  <a:off x="2270" y="237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62" name="Line 73"/>
                <p:cNvSpPr>
                  <a:spLocks noChangeShapeType="1"/>
                </p:cNvSpPr>
                <p:nvPr/>
              </p:nvSpPr>
              <p:spPr bwMode="auto">
                <a:xfrm flipV="1">
                  <a:off x="2270" y="2732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63" name="Line 74"/>
                <p:cNvSpPr>
                  <a:spLocks noChangeShapeType="1"/>
                </p:cNvSpPr>
                <p:nvPr/>
              </p:nvSpPr>
              <p:spPr bwMode="auto">
                <a:xfrm flipV="1">
                  <a:off x="2270" y="279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64" name="Line 75"/>
                <p:cNvSpPr>
                  <a:spLocks noChangeShapeType="1"/>
                </p:cNvSpPr>
                <p:nvPr/>
              </p:nvSpPr>
              <p:spPr bwMode="auto">
                <a:xfrm flipV="1">
                  <a:off x="2270" y="2864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65" name="Line 76"/>
                <p:cNvSpPr>
                  <a:spLocks noChangeShapeType="1"/>
                </p:cNvSpPr>
                <p:nvPr/>
              </p:nvSpPr>
              <p:spPr bwMode="auto">
                <a:xfrm flipV="1">
                  <a:off x="2270" y="291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6453" name="Rectangle 77"/>
              <p:cNvSpPr>
                <a:spLocks noChangeArrowheads="1"/>
              </p:cNvSpPr>
              <p:nvPr/>
            </p:nvSpPr>
            <p:spPr bwMode="auto">
              <a:xfrm>
                <a:off x="1523" y="1404"/>
                <a:ext cx="396" cy="1152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6404" name="Group 78"/>
            <p:cNvGrpSpPr>
              <a:grpSpLocks/>
            </p:cNvGrpSpPr>
            <p:nvPr/>
          </p:nvGrpSpPr>
          <p:grpSpPr bwMode="auto">
            <a:xfrm>
              <a:off x="2816" y="1404"/>
              <a:ext cx="1026" cy="1152"/>
              <a:chOff x="2798" y="1842"/>
              <a:chExt cx="1026" cy="1152"/>
            </a:xfrm>
          </p:grpSpPr>
          <p:grpSp>
            <p:nvGrpSpPr>
              <p:cNvPr id="16421" name="Group 79"/>
              <p:cNvGrpSpPr>
                <a:grpSpLocks/>
              </p:cNvGrpSpPr>
              <p:nvPr/>
            </p:nvGrpSpPr>
            <p:grpSpPr bwMode="auto">
              <a:xfrm>
                <a:off x="3516" y="1904"/>
                <a:ext cx="308" cy="1020"/>
                <a:chOff x="2270" y="1904"/>
                <a:chExt cx="486" cy="1020"/>
              </a:xfrm>
            </p:grpSpPr>
            <p:sp>
              <p:nvSpPr>
                <p:cNvPr id="16438" name="Line 80"/>
                <p:cNvSpPr>
                  <a:spLocks noChangeShapeType="1"/>
                </p:cNvSpPr>
                <p:nvPr/>
              </p:nvSpPr>
              <p:spPr bwMode="auto">
                <a:xfrm flipV="1">
                  <a:off x="2276" y="1904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39" name="Line 81"/>
                <p:cNvSpPr>
                  <a:spLocks noChangeShapeType="1"/>
                </p:cNvSpPr>
                <p:nvPr/>
              </p:nvSpPr>
              <p:spPr bwMode="auto">
                <a:xfrm flipV="1">
                  <a:off x="2276" y="1970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40" name="Line 82"/>
                <p:cNvSpPr>
                  <a:spLocks noChangeShapeType="1"/>
                </p:cNvSpPr>
                <p:nvPr/>
              </p:nvSpPr>
              <p:spPr bwMode="auto">
                <a:xfrm flipV="1">
                  <a:off x="2276" y="2036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41" name="Line 83"/>
                <p:cNvSpPr>
                  <a:spLocks noChangeShapeType="1"/>
                </p:cNvSpPr>
                <p:nvPr/>
              </p:nvSpPr>
              <p:spPr bwMode="auto">
                <a:xfrm flipV="1">
                  <a:off x="2276" y="2090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42" name="Line 84"/>
                <p:cNvSpPr>
                  <a:spLocks noChangeShapeType="1"/>
                </p:cNvSpPr>
                <p:nvPr/>
              </p:nvSpPr>
              <p:spPr bwMode="auto">
                <a:xfrm flipV="1">
                  <a:off x="2270" y="2192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43" name="Line 85"/>
                <p:cNvSpPr>
                  <a:spLocks noChangeShapeType="1"/>
                </p:cNvSpPr>
                <p:nvPr/>
              </p:nvSpPr>
              <p:spPr bwMode="auto">
                <a:xfrm flipV="1">
                  <a:off x="2270" y="225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44" name="Line 86"/>
                <p:cNvSpPr>
                  <a:spLocks noChangeShapeType="1"/>
                </p:cNvSpPr>
                <p:nvPr/>
              </p:nvSpPr>
              <p:spPr bwMode="auto">
                <a:xfrm flipV="1">
                  <a:off x="2270" y="2324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45" name="Line 87"/>
                <p:cNvSpPr>
                  <a:spLocks noChangeShapeType="1"/>
                </p:cNvSpPr>
                <p:nvPr/>
              </p:nvSpPr>
              <p:spPr bwMode="auto">
                <a:xfrm flipV="1">
                  <a:off x="2270" y="237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46" name="Line 88"/>
                <p:cNvSpPr>
                  <a:spLocks noChangeShapeType="1"/>
                </p:cNvSpPr>
                <p:nvPr/>
              </p:nvSpPr>
              <p:spPr bwMode="auto">
                <a:xfrm flipV="1">
                  <a:off x="2270" y="2732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47" name="Line 89"/>
                <p:cNvSpPr>
                  <a:spLocks noChangeShapeType="1"/>
                </p:cNvSpPr>
                <p:nvPr/>
              </p:nvSpPr>
              <p:spPr bwMode="auto">
                <a:xfrm flipV="1">
                  <a:off x="2270" y="279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48" name="Line 90"/>
                <p:cNvSpPr>
                  <a:spLocks noChangeShapeType="1"/>
                </p:cNvSpPr>
                <p:nvPr/>
              </p:nvSpPr>
              <p:spPr bwMode="auto">
                <a:xfrm flipV="1">
                  <a:off x="2270" y="2864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49" name="Line 91"/>
                <p:cNvSpPr>
                  <a:spLocks noChangeShapeType="1"/>
                </p:cNvSpPr>
                <p:nvPr/>
              </p:nvSpPr>
              <p:spPr bwMode="auto">
                <a:xfrm flipV="1">
                  <a:off x="2270" y="291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6422" name="Group 92"/>
              <p:cNvGrpSpPr>
                <a:grpSpLocks/>
              </p:cNvGrpSpPr>
              <p:nvPr/>
            </p:nvGrpSpPr>
            <p:grpSpPr bwMode="auto">
              <a:xfrm>
                <a:off x="2798" y="1842"/>
                <a:ext cx="721" cy="1152"/>
                <a:chOff x="2798" y="1842"/>
                <a:chExt cx="721" cy="1152"/>
              </a:xfrm>
            </p:grpSpPr>
            <p:sp>
              <p:nvSpPr>
                <p:cNvPr id="16423" name="Text Box 93"/>
                <p:cNvSpPr txBox="1">
                  <a:spLocks noChangeArrowheads="1"/>
                </p:cNvSpPr>
                <p:nvPr/>
              </p:nvSpPr>
              <p:spPr bwMode="auto">
                <a:xfrm rot="5400000">
                  <a:off x="3054" y="2252"/>
                  <a:ext cx="521" cy="1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Font typeface="Wingdings" pitchFamily="-96" charset="2"/>
                    <a:buNone/>
                  </a:pPr>
                  <a:r>
                    <a:rPr lang="en-US" sz="1200"/>
                    <a:t>Permute</a:t>
                  </a:r>
                </a:p>
              </p:txBody>
            </p:sp>
            <p:grpSp>
              <p:nvGrpSpPr>
                <p:cNvPr id="16424" name="Group 94"/>
                <p:cNvGrpSpPr>
                  <a:grpSpLocks/>
                </p:cNvGrpSpPr>
                <p:nvPr/>
              </p:nvGrpSpPr>
              <p:grpSpPr bwMode="auto">
                <a:xfrm>
                  <a:off x="2798" y="1910"/>
                  <a:ext cx="324" cy="1020"/>
                  <a:chOff x="1478" y="1904"/>
                  <a:chExt cx="486" cy="1020"/>
                </a:xfrm>
              </p:grpSpPr>
              <p:sp>
                <p:nvSpPr>
                  <p:cNvPr id="16426" name="Line 9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84" y="1904"/>
                    <a:ext cx="480" cy="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427" name="Line 9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84" y="1970"/>
                    <a:ext cx="480" cy="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428" name="Line 9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84" y="2036"/>
                    <a:ext cx="480" cy="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429" name="Line 9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84" y="2090"/>
                    <a:ext cx="480" cy="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430" name="Line 9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78" y="2192"/>
                    <a:ext cx="480" cy="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431" name="Line 10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78" y="2258"/>
                    <a:ext cx="480" cy="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432" name="Line 10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78" y="2324"/>
                    <a:ext cx="480" cy="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433" name="Line 10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78" y="2378"/>
                    <a:ext cx="480" cy="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434" name="Line 10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78" y="2732"/>
                    <a:ext cx="480" cy="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435" name="Line 10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78" y="2798"/>
                    <a:ext cx="480" cy="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436" name="Line 10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78" y="2864"/>
                    <a:ext cx="480" cy="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437" name="Line 10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78" y="2918"/>
                    <a:ext cx="480" cy="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6425" name="Rectangle 107"/>
                <p:cNvSpPr>
                  <a:spLocks noChangeArrowheads="1"/>
                </p:cNvSpPr>
                <p:nvPr/>
              </p:nvSpPr>
              <p:spPr bwMode="auto">
                <a:xfrm>
                  <a:off x="3121" y="1842"/>
                  <a:ext cx="398" cy="1152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6405" name="Group 108"/>
            <p:cNvGrpSpPr>
              <a:grpSpLocks/>
            </p:cNvGrpSpPr>
            <p:nvPr/>
          </p:nvGrpSpPr>
          <p:grpSpPr bwMode="auto">
            <a:xfrm>
              <a:off x="4418" y="1404"/>
              <a:ext cx="721" cy="1152"/>
              <a:chOff x="2798" y="1842"/>
              <a:chExt cx="721" cy="1152"/>
            </a:xfrm>
          </p:grpSpPr>
          <p:sp>
            <p:nvSpPr>
              <p:cNvPr id="16406" name="Text Box 109"/>
              <p:cNvSpPr txBox="1">
                <a:spLocks noChangeArrowheads="1"/>
              </p:cNvSpPr>
              <p:nvPr/>
            </p:nvSpPr>
            <p:spPr bwMode="auto">
              <a:xfrm rot="5400000">
                <a:off x="3054" y="2252"/>
                <a:ext cx="521" cy="1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buFont typeface="Wingdings" pitchFamily="-96" charset="2"/>
                  <a:buNone/>
                </a:pPr>
                <a:r>
                  <a:rPr lang="en-US" sz="1200"/>
                  <a:t>Permute</a:t>
                </a:r>
              </a:p>
            </p:txBody>
          </p:sp>
          <p:grpSp>
            <p:nvGrpSpPr>
              <p:cNvPr id="16407" name="Group 110"/>
              <p:cNvGrpSpPr>
                <a:grpSpLocks/>
              </p:cNvGrpSpPr>
              <p:nvPr/>
            </p:nvGrpSpPr>
            <p:grpSpPr bwMode="auto">
              <a:xfrm>
                <a:off x="2798" y="1910"/>
                <a:ext cx="324" cy="1020"/>
                <a:chOff x="1478" y="1904"/>
                <a:chExt cx="486" cy="1020"/>
              </a:xfrm>
            </p:grpSpPr>
            <p:sp>
              <p:nvSpPr>
                <p:cNvPr id="16409" name="Line 111"/>
                <p:cNvSpPr>
                  <a:spLocks noChangeShapeType="1"/>
                </p:cNvSpPr>
                <p:nvPr/>
              </p:nvSpPr>
              <p:spPr bwMode="auto">
                <a:xfrm flipV="1">
                  <a:off x="1484" y="1904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10" name="Line 112"/>
                <p:cNvSpPr>
                  <a:spLocks noChangeShapeType="1"/>
                </p:cNvSpPr>
                <p:nvPr/>
              </p:nvSpPr>
              <p:spPr bwMode="auto">
                <a:xfrm flipV="1">
                  <a:off x="1484" y="1970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11" name="Line 113"/>
                <p:cNvSpPr>
                  <a:spLocks noChangeShapeType="1"/>
                </p:cNvSpPr>
                <p:nvPr/>
              </p:nvSpPr>
              <p:spPr bwMode="auto">
                <a:xfrm flipV="1">
                  <a:off x="1484" y="2036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12" name="Line 114"/>
                <p:cNvSpPr>
                  <a:spLocks noChangeShapeType="1"/>
                </p:cNvSpPr>
                <p:nvPr/>
              </p:nvSpPr>
              <p:spPr bwMode="auto">
                <a:xfrm flipV="1">
                  <a:off x="1484" y="2090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13" name="Line 115"/>
                <p:cNvSpPr>
                  <a:spLocks noChangeShapeType="1"/>
                </p:cNvSpPr>
                <p:nvPr/>
              </p:nvSpPr>
              <p:spPr bwMode="auto">
                <a:xfrm flipV="1">
                  <a:off x="1478" y="2192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14" name="Line 116"/>
                <p:cNvSpPr>
                  <a:spLocks noChangeShapeType="1"/>
                </p:cNvSpPr>
                <p:nvPr/>
              </p:nvSpPr>
              <p:spPr bwMode="auto">
                <a:xfrm flipV="1">
                  <a:off x="1478" y="225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15" name="Line 117"/>
                <p:cNvSpPr>
                  <a:spLocks noChangeShapeType="1"/>
                </p:cNvSpPr>
                <p:nvPr/>
              </p:nvSpPr>
              <p:spPr bwMode="auto">
                <a:xfrm flipV="1">
                  <a:off x="1478" y="2324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16" name="Line 118"/>
                <p:cNvSpPr>
                  <a:spLocks noChangeShapeType="1"/>
                </p:cNvSpPr>
                <p:nvPr/>
              </p:nvSpPr>
              <p:spPr bwMode="auto">
                <a:xfrm flipV="1">
                  <a:off x="1478" y="237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17" name="Line 119"/>
                <p:cNvSpPr>
                  <a:spLocks noChangeShapeType="1"/>
                </p:cNvSpPr>
                <p:nvPr/>
              </p:nvSpPr>
              <p:spPr bwMode="auto">
                <a:xfrm flipV="1">
                  <a:off x="1478" y="2732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18" name="Line 120"/>
                <p:cNvSpPr>
                  <a:spLocks noChangeShapeType="1"/>
                </p:cNvSpPr>
                <p:nvPr/>
              </p:nvSpPr>
              <p:spPr bwMode="auto">
                <a:xfrm flipV="1">
                  <a:off x="1478" y="279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19" name="Line 121"/>
                <p:cNvSpPr>
                  <a:spLocks noChangeShapeType="1"/>
                </p:cNvSpPr>
                <p:nvPr/>
              </p:nvSpPr>
              <p:spPr bwMode="auto">
                <a:xfrm flipV="1">
                  <a:off x="1478" y="2864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20" name="Line 122"/>
                <p:cNvSpPr>
                  <a:spLocks noChangeShapeType="1"/>
                </p:cNvSpPr>
                <p:nvPr/>
              </p:nvSpPr>
              <p:spPr bwMode="auto">
                <a:xfrm flipV="1">
                  <a:off x="1478" y="291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6408" name="Rectangle 123"/>
              <p:cNvSpPr>
                <a:spLocks noChangeArrowheads="1"/>
              </p:cNvSpPr>
              <p:nvPr/>
            </p:nvSpPr>
            <p:spPr bwMode="auto">
              <a:xfrm>
                <a:off x="3121" y="1842"/>
                <a:ext cx="398" cy="1152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9" name="Group 124"/>
          <p:cNvGrpSpPr>
            <a:grpSpLocks/>
          </p:cNvGrpSpPr>
          <p:nvPr/>
        </p:nvGrpSpPr>
        <p:grpSpPr bwMode="auto">
          <a:xfrm>
            <a:off x="2571750" y="1647825"/>
            <a:ext cx="4722813" cy="4108450"/>
            <a:chOff x="1620" y="1038"/>
            <a:chExt cx="2975" cy="2588"/>
          </a:xfrm>
        </p:grpSpPr>
        <p:sp>
          <p:nvSpPr>
            <p:cNvPr id="16393" name="Rectangle 125"/>
            <p:cNvSpPr>
              <a:spLocks noChangeArrowheads="1"/>
            </p:cNvSpPr>
            <p:nvPr/>
          </p:nvSpPr>
          <p:spPr bwMode="auto">
            <a:xfrm>
              <a:off x="1998" y="1038"/>
              <a:ext cx="1734" cy="1830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94" name="Text Box 126"/>
            <p:cNvSpPr txBox="1">
              <a:spLocks noChangeArrowheads="1"/>
            </p:cNvSpPr>
            <p:nvPr/>
          </p:nvSpPr>
          <p:spPr bwMode="auto">
            <a:xfrm>
              <a:off x="1620" y="3174"/>
              <a:ext cx="2975" cy="4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 typeface="Wingdings" pitchFamily="-96" charset="2"/>
                <a:buNone/>
              </a:pPr>
              <a:r>
                <a:rPr lang="en-US"/>
                <a:t>Reuse the same circuit three times </a:t>
              </a:r>
            </a:p>
            <a:p>
              <a:pPr>
                <a:buFont typeface="Wingdings" pitchFamily="-96" charset="2"/>
                <a:buNone/>
              </a:pPr>
              <a:r>
                <a:rPr lang="en-US"/>
                <a:t>to reduce area</a:t>
              </a:r>
            </a:p>
          </p:txBody>
        </p:sp>
        <p:sp>
          <p:nvSpPr>
            <p:cNvPr id="16395" name="Line 127"/>
            <p:cNvSpPr>
              <a:spLocks noChangeShapeType="1"/>
            </p:cNvSpPr>
            <p:nvPr/>
          </p:nvSpPr>
          <p:spPr bwMode="auto">
            <a:xfrm flipV="1">
              <a:off x="1792" y="2853"/>
              <a:ext cx="366" cy="329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81857" name="Text Box 129"/>
          <p:cNvSpPr txBox="1">
            <a:spLocks noChangeArrowheads="1"/>
          </p:cNvSpPr>
          <p:nvPr/>
        </p:nvSpPr>
        <p:spPr bwMode="auto">
          <a:xfrm>
            <a:off x="6816725" y="5899150"/>
            <a:ext cx="1365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-96" charset="2"/>
              <a:buNone/>
            </a:pPr>
            <a:r>
              <a:rPr lang="en-US">
                <a:solidFill>
                  <a:srgbClr val="FF0000"/>
                </a:solidFill>
              </a:rPr>
              <a:t>But why?</a:t>
            </a:r>
          </a:p>
        </p:txBody>
      </p:sp>
      <p:sp>
        <p:nvSpPr>
          <p:cNvPr id="135" name="Date Placeholder 13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February 9, 2011</a:t>
            </a:r>
            <a:endParaRPr lang="en-US" dirty="0"/>
          </a:p>
        </p:txBody>
      </p:sp>
      <p:sp>
        <p:nvSpPr>
          <p:cNvPr id="136" name="Slide Number Placeholder 13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L03-</a:t>
            </a:r>
            <a:fld id="{2F948D18-B4E4-4317-99B7-73E7F36F22F6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137" name="Footer Placeholder 13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http://csg.csail.mit.edu/6.375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1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185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2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857250" y="1298575"/>
            <a:ext cx="7673975" cy="4749800"/>
          </a:xfrm>
        </p:spPr>
        <p:txBody>
          <a:bodyPr/>
          <a:lstStyle/>
          <a:p>
            <a:pPr eaLnBrk="1" hangingPunct="1">
              <a:buFont typeface="Wingdings" pitchFamily="-96" charset="2"/>
              <a:buNone/>
            </a:pPr>
            <a:r>
              <a:rPr lang="en-US" sz="4400" smtClean="0">
                <a:solidFill>
                  <a:schemeClr val="tx2"/>
                </a:solidFill>
              </a:rPr>
              <a:t>Architectural Exploration:</a:t>
            </a:r>
          </a:p>
          <a:p>
            <a:pPr eaLnBrk="1" hangingPunct="1">
              <a:buFont typeface="Wingdings" pitchFamily="-96" charset="2"/>
              <a:buNone/>
            </a:pPr>
            <a:r>
              <a:rPr lang="en-US" smtClean="0">
                <a:solidFill>
                  <a:schemeClr val="tx2"/>
                </a:solidFill>
              </a:rPr>
              <a:t>Area-Performance tradeoff in 802.11a Transmitter</a:t>
            </a:r>
            <a:endParaRPr lang="en-US" sz="2400" smtClean="0"/>
          </a:p>
        </p:txBody>
      </p:sp>
      <p:sp>
        <p:nvSpPr>
          <p:cNvPr id="9" name="Date Placeholder 8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February 9, 2011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L03-</a:t>
            </a:r>
            <a:fld id="{31C1CF5B-8AC2-4102-99D1-788F5F1C31A4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http://csg.csail.mit.edu/6.375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8201025" cy="1143000"/>
          </a:xfrm>
        </p:spPr>
        <p:txBody>
          <a:bodyPr/>
          <a:lstStyle/>
          <a:p>
            <a:pPr eaLnBrk="1" hangingPunct="1"/>
            <a:r>
              <a:rPr lang="en-US" sz="4000" smtClean="0"/>
              <a:t>802.11a Transmitter Overview</a:t>
            </a:r>
          </a:p>
        </p:txBody>
      </p:sp>
      <p:sp>
        <p:nvSpPr>
          <p:cNvPr id="18438" name="Line 3"/>
          <p:cNvSpPr>
            <a:spLocks noChangeShapeType="1"/>
          </p:cNvSpPr>
          <p:nvPr/>
        </p:nvSpPr>
        <p:spPr bwMode="auto">
          <a:xfrm>
            <a:off x="3152775" y="3048000"/>
            <a:ext cx="304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8439" name="Line 4"/>
          <p:cNvSpPr>
            <a:spLocks noChangeShapeType="1"/>
          </p:cNvSpPr>
          <p:nvPr/>
        </p:nvSpPr>
        <p:spPr bwMode="auto">
          <a:xfrm>
            <a:off x="2619375" y="3048000"/>
            <a:ext cx="304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grpSp>
        <p:nvGrpSpPr>
          <p:cNvPr id="18440" name="Group 5"/>
          <p:cNvGrpSpPr>
            <a:grpSpLocks/>
          </p:cNvGrpSpPr>
          <p:nvPr/>
        </p:nvGrpSpPr>
        <p:grpSpPr bwMode="auto">
          <a:xfrm>
            <a:off x="2847975" y="2895600"/>
            <a:ext cx="304800" cy="304800"/>
            <a:chOff x="1920" y="1392"/>
            <a:chExt cx="192" cy="192"/>
          </a:xfrm>
        </p:grpSpPr>
        <p:sp>
          <p:nvSpPr>
            <p:cNvPr id="18542" name="Rectangle 6"/>
            <p:cNvSpPr>
              <a:spLocks noChangeArrowheads="1"/>
            </p:cNvSpPr>
            <p:nvPr/>
          </p:nvSpPr>
          <p:spPr bwMode="auto">
            <a:xfrm>
              <a:off x="1968" y="1392"/>
              <a:ext cx="144" cy="192"/>
            </a:xfrm>
            <a:prstGeom prst="rect">
              <a:avLst/>
            </a:prstGeom>
            <a:noFill/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8543" name="Line 7"/>
            <p:cNvSpPr>
              <a:spLocks noChangeShapeType="1"/>
            </p:cNvSpPr>
            <p:nvPr/>
          </p:nvSpPr>
          <p:spPr bwMode="auto">
            <a:xfrm>
              <a:off x="2064" y="1392"/>
              <a:ext cx="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8544" name="Line 8"/>
            <p:cNvSpPr>
              <a:spLocks noChangeShapeType="1"/>
            </p:cNvSpPr>
            <p:nvPr/>
          </p:nvSpPr>
          <p:spPr bwMode="auto">
            <a:xfrm>
              <a:off x="2016" y="1392"/>
              <a:ext cx="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8545" name="Line 9"/>
            <p:cNvSpPr>
              <a:spLocks noChangeShapeType="1"/>
            </p:cNvSpPr>
            <p:nvPr/>
          </p:nvSpPr>
          <p:spPr bwMode="auto">
            <a:xfrm>
              <a:off x="1920" y="1392"/>
              <a:ext cx="4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8546" name="Line 10"/>
            <p:cNvSpPr>
              <a:spLocks noChangeShapeType="1"/>
            </p:cNvSpPr>
            <p:nvPr/>
          </p:nvSpPr>
          <p:spPr bwMode="auto">
            <a:xfrm>
              <a:off x="1920" y="1584"/>
              <a:ext cx="4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18441" name="Group 11"/>
          <p:cNvGrpSpPr>
            <a:grpSpLocks/>
          </p:cNvGrpSpPr>
          <p:nvPr/>
        </p:nvGrpSpPr>
        <p:grpSpPr bwMode="auto">
          <a:xfrm>
            <a:off x="1247775" y="2514600"/>
            <a:ext cx="1371600" cy="685800"/>
            <a:chOff x="768" y="2064"/>
            <a:chExt cx="864" cy="432"/>
          </a:xfrm>
        </p:grpSpPr>
        <p:sp>
          <p:nvSpPr>
            <p:cNvPr id="18540" name="Rectangle 12"/>
            <p:cNvSpPr>
              <a:spLocks noChangeArrowheads="1"/>
            </p:cNvSpPr>
            <p:nvPr/>
          </p:nvSpPr>
          <p:spPr bwMode="auto">
            <a:xfrm>
              <a:off x="768" y="2064"/>
              <a:ext cx="864" cy="432"/>
            </a:xfrm>
            <a:prstGeom prst="rect">
              <a:avLst/>
            </a:prstGeom>
            <a:noFill/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8541" name="Text Box 13"/>
            <p:cNvSpPr txBox="1">
              <a:spLocks noChangeArrowheads="1"/>
            </p:cNvSpPr>
            <p:nvPr/>
          </p:nvSpPr>
          <p:spPr bwMode="auto">
            <a:xfrm>
              <a:off x="768" y="2203"/>
              <a:ext cx="864" cy="154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</p:spPr>
          <p:txBody>
            <a:bodyPr lIns="0" tIns="0" rIns="0" bIns="0" anchor="ctr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>
                  <a:solidFill>
                    <a:schemeClr val="tx2"/>
                  </a:solidFill>
                </a:rPr>
                <a:t>Controller</a:t>
              </a:r>
            </a:p>
          </p:txBody>
        </p:sp>
      </p:grpSp>
      <p:grpSp>
        <p:nvGrpSpPr>
          <p:cNvPr id="18442" name="Group 14"/>
          <p:cNvGrpSpPr>
            <a:grpSpLocks/>
          </p:cNvGrpSpPr>
          <p:nvPr/>
        </p:nvGrpSpPr>
        <p:grpSpPr bwMode="auto">
          <a:xfrm>
            <a:off x="3457575" y="2514600"/>
            <a:ext cx="1371600" cy="685800"/>
            <a:chOff x="768" y="2064"/>
            <a:chExt cx="864" cy="432"/>
          </a:xfrm>
        </p:grpSpPr>
        <p:sp>
          <p:nvSpPr>
            <p:cNvPr id="18538" name="Rectangle 15"/>
            <p:cNvSpPr>
              <a:spLocks noChangeArrowheads="1"/>
            </p:cNvSpPr>
            <p:nvPr/>
          </p:nvSpPr>
          <p:spPr bwMode="auto">
            <a:xfrm>
              <a:off x="768" y="2064"/>
              <a:ext cx="864" cy="432"/>
            </a:xfrm>
            <a:prstGeom prst="rect">
              <a:avLst/>
            </a:prstGeom>
            <a:noFill/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8539" name="Text Box 16"/>
            <p:cNvSpPr txBox="1">
              <a:spLocks noChangeArrowheads="1"/>
            </p:cNvSpPr>
            <p:nvPr/>
          </p:nvSpPr>
          <p:spPr bwMode="auto">
            <a:xfrm>
              <a:off x="768" y="2203"/>
              <a:ext cx="864" cy="154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</p:spPr>
          <p:txBody>
            <a:bodyPr lIns="0" tIns="0" rIns="0" bIns="0" anchor="ctr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>
                  <a:solidFill>
                    <a:schemeClr val="tx2"/>
                  </a:solidFill>
                </a:rPr>
                <a:t>Scrambler</a:t>
              </a:r>
            </a:p>
          </p:txBody>
        </p:sp>
      </p:grpSp>
      <p:grpSp>
        <p:nvGrpSpPr>
          <p:cNvPr id="18443" name="Group 17"/>
          <p:cNvGrpSpPr>
            <a:grpSpLocks/>
          </p:cNvGrpSpPr>
          <p:nvPr/>
        </p:nvGrpSpPr>
        <p:grpSpPr bwMode="auto">
          <a:xfrm>
            <a:off x="5667375" y="2514600"/>
            <a:ext cx="1371600" cy="685800"/>
            <a:chOff x="768" y="2064"/>
            <a:chExt cx="864" cy="432"/>
          </a:xfrm>
        </p:grpSpPr>
        <p:sp>
          <p:nvSpPr>
            <p:cNvPr id="18536" name="Rectangle 18"/>
            <p:cNvSpPr>
              <a:spLocks noChangeArrowheads="1"/>
            </p:cNvSpPr>
            <p:nvPr/>
          </p:nvSpPr>
          <p:spPr bwMode="auto">
            <a:xfrm>
              <a:off x="768" y="2064"/>
              <a:ext cx="864" cy="432"/>
            </a:xfrm>
            <a:prstGeom prst="rect">
              <a:avLst/>
            </a:prstGeom>
            <a:noFill/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8537" name="Text Box 19"/>
            <p:cNvSpPr txBox="1">
              <a:spLocks noChangeArrowheads="1"/>
            </p:cNvSpPr>
            <p:nvPr/>
          </p:nvSpPr>
          <p:spPr bwMode="auto">
            <a:xfrm>
              <a:off x="768" y="2203"/>
              <a:ext cx="864" cy="154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</p:spPr>
          <p:txBody>
            <a:bodyPr lIns="0" tIns="0" rIns="0" bIns="0" anchor="ctr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>
                  <a:solidFill>
                    <a:schemeClr val="tx2"/>
                  </a:solidFill>
                </a:rPr>
                <a:t>Encoder</a:t>
              </a:r>
            </a:p>
          </p:txBody>
        </p:sp>
      </p:grpSp>
      <p:grpSp>
        <p:nvGrpSpPr>
          <p:cNvPr id="18444" name="Group 20"/>
          <p:cNvGrpSpPr>
            <a:grpSpLocks/>
          </p:cNvGrpSpPr>
          <p:nvPr/>
        </p:nvGrpSpPr>
        <p:grpSpPr bwMode="auto">
          <a:xfrm>
            <a:off x="2390775" y="3733800"/>
            <a:ext cx="1371600" cy="685800"/>
            <a:chOff x="768" y="2064"/>
            <a:chExt cx="864" cy="432"/>
          </a:xfrm>
        </p:grpSpPr>
        <p:sp>
          <p:nvSpPr>
            <p:cNvPr id="18534" name="Rectangle 21"/>
            <p:cNvSpPr>
              <a:spLocks noChangeArrowheads="1"/>
            </p:cNvSpPr>
            <p:nvPr/>
          </p:nvSpPr>
          <p:spPr bwMode="auto">
            <a:xfrm>
              <a:off x="768" y="2064"/>
              <a:ext cx="864" cy="432"/>
            </a:xfrm>
            <a:prstGeom prst="rect">
              <a:avLst/>
            </a:prstGeom>
            <a:noFill/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8535" name="Text Box 22"/>
            <p:cNvSpPr txBox="1">
              <a:spLocks noChangeArrowheads="1"/>
            </p:cNvSpPr>
            <p:nvPr/>
          </p:nvSpPr>
          <p:spPr bwMode="auto">
            <a:xfrm>
              <a:off x="768" y="2203"/>
              <a:ext cx="864" cy="154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</p:spPr>
          <p:txBody>
            <a:bodyPr lIns="0" tIns="0" rIns="0" bIns="0" anchor="ctr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>
                  <a:solidFill>
                    <a:schemeClr val="tx2"/>
                  </a:solidFill>
                </a:rPr>
                <a:t>Interleaver</a:t>
              </a:r>
            </a:p>
          </p:txBody>
        </p:sp>
      </p:grpSp>
      <p:grpSp>
        <p:nvGrpSpPr>
          <p:cNvPr id="18445" name="Group 23"/>
          <p:cNvGrpSpPr>
            <a:grpSpLocks/>
          </p:cNvGrpSpPr>
          <p:nvPr/>
        </p:nvGrpSpPr>
        <p:grpSpPr bwMode="auto">
          <a:xfrm>
            <a:off x="4600575" y="3733800"/>
            <a:ext cx="1371600" cy="685800"/>
            <a:chOff x="768" y="2064"/>
            <a:chExt cx="864" cy="432"/>
          </a:xfrm>
        </p:grpSpPr>
        <p:sp>
          <p:nvSpPr>
            <p:cNvPr id="18532" name="Rectangle 24"/>
            <p:cNvSpPr>
              <a:spLocks noChangeArrowheads="1"/>
            </p:cNvSpPr>
            <p:nvPr/>
          </p:nvSpPr>
          <p:spPr bwMode="auto">
            <a:xfrm>
              <a:off x="768" y="2064"/>
              <a:ext cx="864" cy="432"/>
            </a:xfrm>
            <a:prstGeom prst="rect">
              <a:avLst/>
            </a:prstGeom>
            <a:noFill/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8533" name="Text Box 25"/>
            <p:cNvSpPr txBox="1">
              <a:spLocks noChangeArrowheads="1"/>
            </p:cNvSpPr>
            <p:nvPr/>
          </p:nvSpPr>
          <p:spPr bwMode="auto">
            <a:xfrm>
              <a:off x="768" y="2203"/>
              <a:ext cx="864" cy="154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</p:spPr>
          <p:txBody>
            <a:bodyPr lIns="0" tIns="0" rIns="0" bIns="0" anchor="ctr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>
                  <a:solidFill>
                    <a:schemeClr val="tx2"/>
                  </a:solidFill>
                </a:rPr>
                <a:t>Mapper</a:t>
              </a:r>
            </a:p>
          </p:txBody>
        </p:sp>
      </p:grpSp>
      <p:grpSp>
        <p:nvGrpSpPr>
          <p:cNvPr id="8" name="Group 26"/>
          <p:cNvGrpSpPr>
            <a:grpSpLocks/>
          </p:cNvGrpSpPr>
          <p:nvPr/>
        </p:nvGrpSpPr>
        <p:grpSpPr bwMode="auto">
          <a:xfrm>
            <a:off x="2390775" y="4953000"/>
            <a:ext cx="1381125" cy="685800"/>
            <a:chOff x="1680" y="3120"/>
            <a:chExt cx="870" cy="432"/>
          </a:xfrm>
        </p:grpSpPr>
        <p:sp>
          <p:nvSpPr>
            <p:cNvPr id="18530" name="Rectangle 27"/>
            <p:cNvSpPr>
              <a:spLocks noChangeArrowheads="1"/>
            </p:cNvSpPr>
            <p:nvPr/>
          </p:nvSpPr>
          <p:spPr bwMode="auto">
            <a:xfrm>
              <a:off x="1680" y="3120"/>
              <a:ext cx="864" cy="432"/>
            </a:xfrm>
            <a:prstGeom prst="rect">
              <a:avLst/>
            </a:prstGeom>
            <a:solidFill>
              <a:schemeClr val="accent1"/>
            </a:solidFill>
            <a:ln w="19050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8531" name="Text Box 28"/>
            <p:cNvSpPr txBox="1">
              <a:spLocks noChangeArrowheads="1"/>
            </p:cNvSpPr>
            <p:nvPr/>
          </p:nvSpPr>
          <p:spPr bwMode="auto">
            <a:xfrm>
              <a:off x="1686" y="3271"/>
              <a:ext cx="864" cy="154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</p:spPr>
          <p:txBody>
            <a:bodyPr lIns="0" tIns="0" rIns="0" bIns="0" anchor="ctr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>
                  <a:solidFill>
                    <a:schemeClr val="tx2"/>
                  </a:solidFill>
                </a:rPr>
                <a:t>IFFT</a:t>
              </a:r>
            </a:p>
          </p:txBody>
        </p:sp>
      </p:grpSp>
      <p:grpSp>
        <p:nvGrpSpPr>
          <p:cNvPr id="18447" name="Group 29"/>
          <p:cNvGrpSpPr>
            <a:grpSpLocks/>
          </p:cNvGrpSpPr>
          <p:nvPr/>
        </p:nvGrpSpPr>
        <p:grpSpPr bwMode="auto">
          <a:xfrm>
            <a:off x="5219700" y="4953000"/>
            <a:ext cx="1371600" cy="685800"/>
            <a:chOff x="768" y="2064"/>
            <a:chExt cx="864" cy="432"/>
          </a:xfrm>
        </p:grpSpPr>
        <p:sp>
          <p:nvSpPr>
            <p:cNvPr id="18528" name="Rectangle 30"/>
            <p:cNvSpPr>
              <a:spLocks noChangeArrowheads="1"/>
            </p:cNvSpPr>
            <p:nvPr/>
          </p:nvSpPr>
          <p:spPr bwMode="auto">
            <a:xfrm>
              <a:off x="768" y="2064"/>
              <a:ext cx="864" cy="432"/>
            </a:xfrm>
            <a:prstGeom prst="rect">
              <a:avLst/>
            </a:prstGeom>
            <a:noFill/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8529" name="Text Box 31"/>
            <p:cNvSpPr txBox="1">
              <a:spLocks noChangeArrowheads="1"/>
            </p:cNvSpPr>
            <p:nvPr/>
          </p:nvSpPr>
          <p:spPr bwMode="auto">
            <a:xfrm>
              <a:off x="768" y="2126"/>
              <a:ext cx="864" cy="308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</p:spPr>
          <p:txBody>
            <a:bodyPr lIns="0" tIns="0" rIns="0" bIns="0" anchor="ctr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>
                  <a:solidFill>
                    <a:schemeClr val="tx2"/>
                  </a:solidFill>
                </a:rPr>
                <a:t>Cyclic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>
                  <a:solidFill>
                    <a:schemeClr val="tx2"/>
                  </a:solidFill>
                </a:rPr>
                <a:t>Extend</a:t>
              </a:r>
            </a:p>
          </p:txBody>
        </p:sp>
      </p:grpSp>
      <p:sp>
        <p:nvSpPr>
          <p:cNvPr id="18448" name="Line 32"/>
          <p:cNvSpPr>
            <a:spLocks noChangeShapeType="1"/>
          </p:cNvSpPr>
          <p:nvPr/>
        </p:nvSpPr>
        <p:spPr bwMode="auto">
          <a:xfrm>
            <a:off x="5362575" y="3048000"/>
            <a:ext cx="304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8449" name="Line 33"/>
          <p:cNvSpPr>
            <a:spLocks noChangeShapeType="1"/>
          </p:cNvSpPr>
          <p:nvPr/>
        </p:nvSpPr>
        <p:spPr bwMode="auto">
          <a:xfrm>
            <a:off x="4829175" y="3048000"/>
            <a:ext cx="304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grpSp>
        <p:nvGrpSpPr>
          <p:cNvPr id="18450" name="Group 34"/>
          <p:cNvGrpSpPr>
            <a:grpSpLocks/>
          </p:cNvGrpSpPr>
          <p:nvPr/>
        </p:nvGrpSpPr>
        <p:grpSpPr bwMode="auto">
          <a:xfrm>
            <a:off x="5057775" y="2895600"/>
            <a:ext cx="304800" cy="304800"/>
            <a:chOff x="1920" y="1392"/>
            <a:chExt cx="192" cy="192"/>
          </a:xfrm>
        </p:grpSpPr>
        <p:sp>
          <p:nvSpPr>
            <p:cNvPr id="18523" name="Rectangle 35"/>
            <p:cNvSpPr>
              <a:spLocks noChangeArrowheads="1"/>
            </p:cNvSpPr>
            <p:nvPr/>
          </p:nvSpPr>
          <p:spPr bwMode="auto">
            <a:xfrm>
              <a:off x="1968" y="1392"/>
              <a:ext cx="144" cy="192"/>
            </a:xfrm>
            <a:prstGeom prst="rect">
              <a:avLst/>
            </a:prstGeom>
            <a:noFill/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8524" name="Line 36"/>
            <p:cNvSpPr>
              <a:spLocks noChangeShapeType="1"/>
            </p:cNvSpPr>
            <p:nvPr/>
          </p:nvSpPr>
          <p:spPr bwMode="auto">
            <a:xfrm>
              <a:off x="2064" y="1392"/>
              <a:ext cx="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8525" name="Line 37"/>
            <p:cNvSpPr>
              <a:spLocks noChangeShapeType="1"/>
            </p:cNvSpPr>
            <p:nvPr/>
          </p:nvSpPr>
          <p:spPr bwMode="auto">
            <a:xfrm>
              <a:off x="2016" y="1392"/>
              <a:ext cx="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8526" name="Line 38"/>
            <p:cNvSpPr>
              <a:spLocks noChangeShapeType="1"/>
            </p:cNvSpPr>
            <p:nvPr/>
          </p:nvSpPr>
          <p:spPr bwMode="auto">
            <a:xfrm>
              <a:off x="1920" y="1392"/>
              <a:ext cx="4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8527" name="Line 39"/>
            <p:cNvSpPr>
              <a:spLocks noChangeShapeType="1"/>
            </p:cNvSpPr>
            <p:nvPr/>
          </p:nvSpPr>
          <p:spPr bwMode="auto">
            <a:xfrm>
              <a:off x="1920" y="1584"/>
              <a:ext cx="4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18451" name="Group 40"/>
          <p:cNvGrpSpPr>
            <a:grpSpLocks/>
          </p:cNvGrpSpPr>
          <p:nvPr/>
        </p:nvGrpSpPr>
        <p:grpSpPr bwMode="auto">
          <a:xfrm>
            <a:off x="3990975" y="2057400"/>
            <a:ext cx="304800" cy="304800"/>
            <a:chOff x="1920" y="1392"/>
            <a:chExt cx="192" cy="192"/>
          </a:xfrm>
        </p:grpSpPr>
        <p:sp>
          <p:nvSpPr>
            <p:cNvPr id="18518" name="Rectangle 41"/>
            <p:cNvSpPr>
              <a:spLocks noChangeArrowheads="1"/>
            </p:cNvSpPr>
            <p:nvPr/>
          </p:nvSpPr>
          <p:spPr bwMode="auto">
            <a:xfrm>
              <a:off x="1968" y="1392"/>
              <a:ext cx="144" cy="192"/>
            </a:xfrm>
            <a:prstGeom prst="rect">
              <a:avLst/>
            </a:prstGeom>
            <a:noFill/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8519" name="Line 42"/>
            <p:cNvSpPr>
              <a:spLocks noChangeShapeType="1"/>
            </p:cNvSpPr>
            <p:nvPr/>
          </p:nvSpPr>
          <p:spPr bwMode="auto">
            <a:xfrm>
              <a:off x="2064" y="1392"/>
              <a:ext cx="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8520" name="Line 43"/>
            <p:cNvSpPr>
              <a:spLocks noChangeShapeType="1"/>
            </p:cNvSpPr>
            <p:nvPr/>
          </p:nvSpPr>
          <p:spPr bwMode="auto">
            <a:xfrm>
              <a:off x="2016" y="1392"/>
              <a:ext cx="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8521" name="Line 44"/>
            <p:cNvSpPr>
              <a:spLocks noChangeShapeType="1"/>
            </p:cNvSpPr>
            <p:nvPr/>
          </p:nvSpPr>
          <p:spPr bwMode="auto">
            <a:xfrm>
              <a:off x="1920" y="1392"/>
              <a:ext cx="4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8522" name="Line 45"/>
            <p:cNvSpPr>
              <a:spLocks noChangeShapeType="1"/>
            </p:cNvSpPr>
            <p:nvPr/>
          </p:nvSpPr>
          <p:spPr bwMode="auto">
            <a:xfrm>
              <a:off x="1920" y="1584"/>
              <a:ext cx="4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cxnSp>
        <p:nvCxnSpPr>
          <p:cNvPr id="18452" name="AutoShape 46"/>
          <p:cNvCxnSpPr>
            <a:cxnSpLocks noChangeShapeType="1"/>
            <a:endCxn id="18518" idx="1"/>
          </p:cNvCxnSpPr>
          <p:nvPr/>
        </p:nvCxnSpPr>
        <p:spPr bwMode="auto">
          <a:xfrm flipV="1">
            <a:off x="2619375" y="2209800"/>
            <a:ext cx="1438275" cy="457200"/>
          </a:xfrm>
          <a:prstGeom prst="bentConnector3">
            <a:avLst>
              <a:gd name="adj1" fmla="val 32449"/>
            </a:avLst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8453" name="AutoShape 47"/>
          <p:cNvCxnSpPr>
            <a:cxnSpLocks noChangeShapeType="1"/>
            <a:stCxn id="18518" idx="3"/>
          </p:cNvCxnSpPr>
          <p:nvPr/>
        </p:nvCxnSpPr>
        <p:spPr bwMode="auto">
          <a:xfrm>
            <a:off x="4305300" y="2209800"/>
            <a:ext cx="1362075" cy="457200"/>
          </a:xfrm>
          <a:prstGeom prst="bentConnector3">
            <a:avLst>
              <a:gd name="adj1" fmla="val 69231"/>
            </a:avLst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18454" name="Line 48"/>
          <p:cNvSpPr>
            <a:spLocks noChangeShapeType="1"/>
          </p:cNvSpPr>
          <p:nvPr/>
        </p:nvSpPr>
        <p:spPr bwMode="auto">
          <a:xfrm>
            <a:off x="4295775" y="4114800"/>
            <a:ext cx="304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8455" name="Line 49"/>
          <p:cNvSpPr>
            <a:spLocks noChangeShapeType="1"/>
          </p:cNvSpPr>
          <p:nvPr/>
        </p:nvSpPr>
        <p:spPr bwMode="auto">
          <a:xfrm>
            <a:off x="3762375" y="4114800"/>
            <a:ext cx="304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grpSp>
        <p:nvGrpSpPr>
          <p:cNvPr id="18456" name="Group 50"/>
          <p:cNvGrpSpPr>
            <a:grpSpLocks/>
          </p:cNvGrpSpPr>
          <p:nvPr/>
        </p:nvGrpSpPr>
        <p:grpSpPr bwMode="auto">
          <a:xfrm>
            <a:off x="3990975" y="3962400"/>
            <a:ext cx="304800" cy="304800"/>
            <a:chOff x="1920" y="1392"/>
            <a:chExt cx="192" cy="192"/>
          </a:xfrm>
        </p:grpSpPr>
        <p:sp>
          <p:nvSpPr>
            <p:cNvPr id="18513" name="Rectangle 51"/>
            <p:cNvSpPr>
              <a:spLocks noChangeArrowheads="1"/>
            </p:cNvSpPr>
            <p:nvPr/>
          </p:nvSpPr>
          <p:spPr bwMode="auto">
            <a:xfrm>
              <a:off x="1968" y="1392"/>
              <a:ext cx="144" cy="192"/>
            </a:xfrm>
            <a:prstGeom prst="rect">
              <a:avLst/>
            </a:prstGeom>
            <a:noFill/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8514" name="Line 52"/>
            <p:cNvSpPr>
              <a:spLocks noChangeShapeType="1"/>
            </p:cNvSpPr>
            <p:nvPr/>
          </p:nvSpPr>
          <p:spPr bwMode="auto">
            <a:xfrm>
              <a:off x="2064" y="1392"/>
              <a:ext cx="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8515" name="Line 53"/>
            <p:cNvSpPr>
              <a:spLocks noChangeShapeType="1"/>
            </p:cNvSpPr>
            <p:nvPr/>
          </p:nvSpPr>
          <p:spPr bwMode="auto">
            <a:xfrm>
              <a:off x="2016" y="1392"/>
              <a:ext cx="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8516" name="Line 54"/>
            <p:cNvSpPr>
              <a:spLocks noChangeShapeType="1"/>
            </p:cNvSpPr>
            <p:nvPr/>
          </p:nvSpPr>
          <p:spPr bwMode="auto">
            <a:xfrm>
              <a:off x="1920" y="1392"/>
              <a:ext cx="4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8517" name="Line 55"/>
            <p:cNvSpPr>
              <a:spLocks noChangeShapeType="1"/>
            </p:cNvSpPr>
            <p:nvPr/>
          </p:nvSpPr>
          <p:spPr bwMode="auto">
            <a:xfrm>
              <a:off x="1920" y="1584"/>
              <a:ext cx="4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18457" name="Line 56"/>
          <p:cNvSpPr>
            <a:spLocks noChangeShapeType="1"/>
          </p:cNvSpPr>
          <p:nvPr/>
        </p:nvSpPr>
        <p:spPr bwMode="auto">
          <a:xfrm>
            <a:off x="2085975" y="5334000"/>
            <a:ext cx="3048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grpSp>
        <p:nvGrpSpPr>
          <p:cNvPr id="18458" name="Group 57"/>
          <p:cNvGrpSpPr>
            <a:grpSpLocks/>
          </p:cNvGrpSpPr>
          <p:nvPr/>
        </p:nvGrpSpPr>
        <p:grpSpPr bwMode="auto">
          <a:xfrm>
            <a:off x="1781175" y="5181600"/>
            <a:ext cx="304800" cy="304800"/>
            <a:chOff x="1920" y="1392"/>
            <a:chExt cx="192" cy="192"/>
          </a:xfrm>
        </p:grpSpPr>
        <p:sp>
          <p:nvSpPr>
            <p:cNvPr id="18508" name="Rectangle 58"/>
            <p:cNvSpPr>
              <a:spLocks noChangeArrowheads="1"/>
            </p:cNvSpPr>
            <p:nvPr/>
          </p:nvSpPr>
          <p:spPr bwMode="auto">
            <a:xfrm>
              <a:off x="1968" y="1392"/>
              <a:ext cx="144" cy="192"/>
            </a:xfrm>
            <a:prstGeom prst="rect">
              <a:avLst/>
            </a:prstGeom>
            <a:noFill/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8509" name="Line 59"/>
            <p:cNvSpPr>
              <a:spLocks noChangeShapeType="1"/>
            </p:cNvSpPr>
            <p:nvPr/>
          </p:nvSpPr>
          <p:spPr bwMode="auto">
            <a:xfrm>
              <a:off x="2064" y="1392"/>
              <a:ext cx="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8510" name="Line 60"/>
            <p:cNvSpPr>
              <a:spLocks noChangeShapeType="1"/>
            </p:cNvSpPr>
            <p:nvPr/>
          </p:nvSpPr>
          <p:spPr bwMode="auto">
            <a:xfrm>
              <a:off x="2016" y="1392"/>
              <a:ext cx="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8511" name="Line 61"/>
            <p:cNvSpPr>
              <a:spLocks noChangeShapeType="1"/>
            </p:cNvSpPr>
            <p:nvPr/>
          </p:nvSpPr>
          <p:spPr bwMode="auto">
            <a:xfrm>
              <a:off x="1920" y="1392"/>
              <a:ext cx="4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8512" name="Line 62"/>
            <p:cNvSpPr>
              <a:spLocks noChangeShapeType="1"/>
            </p:cNvSpPr>
            <p:nvPr/>
          </p:nvSpPr>
          <p:spPr bwMode="auto">
            <a:xfrm>
              <a:off x="1920" y="1584"/>
              <a:ext cx="4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18459" name="Line 63"/>
          <p:cNvSpPr>
            <a:spLocks noChangeShapeType="1"/>
          </p:cNvSpPr>
          <p:nvPr/>
        </p:nvSpPr>
        <p:spPr bwMode="auto">
          <a:xfrm>
            <a:off x="2085975" y="4114800"/>
            <a:ext cx="304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grpSp>
        <p:nvGrpSpPr>
          <p:cNvPr id="18460" name="Group 64"/>
          <p:cNvGrpSpPr>
            <a:grpSpLocks/>
          </p:cNvGrpSpPr>
          <p:nvPr/>
        </p:nvGrpSpPr>
        <p:grpSpPr bwMode="auto">
          <a:xfrm>
            <a:off x="1781175" y="3962400"/>
            <a:ext cx="304800" cy="304800"/>
            <a:chOff x="1920" y="1392"/>
            <a:chExt cx="192" cy="192"/>
          </a:xfrm>
        </p:grpSpPr>
        <p:sp>
          <p:nvSpPr>
            <p:cNvPr id="18503" name="Rectangle 65"/>
            <p:cNvSpPr>
              <a:spLocks noChangeArrowheads="1"/>
            </p:cNvSpPr>
            <p:nvPr/>
          </p:nvSpPr>
          <p:spPr bwMode="auto">
            <a:xfrm>
              <a:off x="1968" y="1392"/>
              <a:ext cx="144" cy="192"/>
            </a:xfrm>
            <a:prstGeom prst="rect">
              <a:avLst/>
            </a:prstGeom>
            <a:noFill/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8504" name="Line 66"/>
            <p:cNvSpPr>
              <a:spLocks noChangeShapeType="1"/>
            </p:cNvSpPr>
            <p:nvPr/>
          </p:nvSpPr>
          <p:spPr bwMode="auto">
            <a:xfrm>
              <a:off x="2064" y="1392"/>
              <a:ext cx="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8505" name="Line 67"/>
            <p:cNvSpPr>
              <a:spLocks noChangeShapeType="1"/>
            </p:cNvSpPr>
            <p:nvPr/>
          </p:nvSpPr>
          <p:spPr bwMode="auto">
            <a:xfrm>
              <a:off x="2016" y="1392"/>
              <a:ext cx="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8506" name="Line 68"/>
            <p:cNvSpPr>
              <a:spLocks noChangeShapeType="1"/>
            </p:cNvSpPr>
            <p:nvPr/>
          </p:nvSpPr>
          <p:spPr bwMode="auto">
            <a:xfrm>
              <a:off x="1920" y="1392"/>
              <a:ext cx="4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8507" name="Line 69"/>
            <p:cNvSpPr>
              <a:spLocks noChangeShapeType="1"/>
            </p:cNvSpPr>
            <p:nvPr/>
          </p:nvSpPr>
          <p:spPr bwMode="auto">
            <a:xfrm>
              <a:off x="1920" y="1584"/>
              <a:ext cx="4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cxnSp>
        <p:nvCxnSpPr>
          <p:cNvPr id="18461" name="AutoShape 70"/>
          <p:cNvCxnSpPr>
            <a:cxnSpLocks noChangeShapeType="1"/>
            <a:stCxn id="18537" idx="3"/>
            <a:endCxn id="18503" idx="1"/>
          </p:cNvCxnSpPr>
          <p:nvPr/>
        </p:nvCxnSpPr>
        <p:spPr bwMode="auto">
          <a:xfrm flipH="1">
            <a:off x="1847850" y="2857500"/>
            <a:ext cx="5191125" cy="1257300"/>
          </a:xfrm>
          <a:prstGeom prst="bentConnector5">
            <a:avLst>
              <a:gd name="adj1" fmla="val -4403"/>
              <a:gd name="adj2" fmla="val 48736"/>
              <a:gd name="adj3" fmla="val 104222"/>
            </a:avLst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18462" name="Line 71"/>
          <p:cNvSpPr>
            <a:spLocks noChangeShapeType="1"/>
          </p:cNvSpPr>
          <p:nvPr/>
        </p:nvSpPr>
        <p:spPr bwMode="auto">
          <a:xfrm>
            <a:off x="4905375" y="5334000"/>
            <a:ext cx="3048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8463" name="Line 72"/>
          <p:cNvSpPr>
            <a:spLocks noChangeShapeType="1"/>
          </p:cNvSpPr>
          <p:nvPr/>
        </p:nvSpPr>
        <p:spPr bwMode="auto">
          <a:xfrm>
            <a:off x="3762375" y="5334000"/>
            <a:ext cx="89535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grpSp>
        <p:nvGrpSpPr>
          <p:cNvPr id="18464" name="Group 73"/>
          <p:cNvGrpSpPr>
            <a:grpSpLocks/>
          </p:cNvGrpSpPr>
          <p:nvPr/>
        </p:nvGrpSpPr>
        <p:grpSpPr bwMode="auto">
          <a:xfrm>
            <a:off x="4600575" y="5181600"/>
            <a:ext cx="304800" cy="304800"/>
            <a:chOff x="1920" y="1392"/>
            <a:chExt cx="192" cy="192"/>
          </a:xfrm>
        </p:grpSpPr>
        <p:sp>
          <p:nvSpPr>
            <p:cNvPr id="18498" name="Rectangle 74"/>
            <p:cNvSpPr>
              <a:spLocks noChangeArrowheads="1"/>
            </p:cNvSpPr>
            <p:nvPr/>
          </p:nvSpPr>
          <p:spPr bwMode="auto">
            <a:xfrm>
              <a:off x="1968" y="1392"/>
              <a:ext cx="144" cy="192"/>
            </a:xfrm>
            <a:prstGeom prst="rect">
              <a:avLst/>
            </a:prstGeom>
            <a:noFill/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8499" name="Line 75"/>
            <p:cNvSpPr>
              <a:spLocks noChangeShapeType="1"/>
            </p:cNvSpPr>
            <p:nvPr/>
          </p:nvSpPr>
          <p:spPr bwMode="auto">
            <a:xfrm>
              <a:off x="2064" y="1392"/>
              <a:ext cx="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8500" name="Line 76"/>
            <p:cNvSpPr>
              <a:spLocks noChangeShapeType="1"/>
            </p:cNvSpPr>
            <p:nvPr/>
          </p:nvSpPr>
          <p:spPr bwMode="auto">
            <a:xfrm>
              <a:off x="2016" y="1392"/>
              <a:ext cx="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8501" name="Line 77"/>
            <p:cNvSpPr>
              <a:spLocks noChangeShapeType="1"/>
            </p:cNvSpPr>
            <p:nvPr/>
          </p:nvSpPr>
          <p:spPr bwMode="auto">
            <a:xfrm>
              <a:off x="1920" y="1392"/>
              <a:ext cx="4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8502" name="Line 78"/>
            <p:cNvSpPr>
              <a:spLocks noChangeShapeType="1"/>
            </p:cNvSpPr>
            <p:nvPr/>
          </p:nvSpPr>
          <p:spPr bwMode="auto">
            <a:xfrm>
              <a:off x="1920" y="1584"/>
              <a:ext cx="4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cxnSp>
        <p:nvCxnSpPr>
          <p:cNvPr id="18465" name="AutoShape 79"/>
          <p:cNvCxnSpPr>
            <a:cxnSpLocks noChangeShapeType="1"/>
            <a:stCxn id="18533" idx="3"/>
            <a:endCxn id="18508" idx="1"/>
          </p:cNvCxnSpPr>
          <p:nvPr/>
        </p:nvCxnSpPr>
        <p:spPr bwMode="auto">
          <a:xfrm flipH="1">
            <a:off x="1847850" y="4076700"/>
            <a:ext cx="4124325" cy="1257300"/>
          </a:xfrm>
          <a:prstGeom prst="bentConnector5">
            <a:avLst>
              <a:gd name="adj1" fmla="val -5542"/>
              <a:gd name="adj2" fmla="val 48736"/>
              <a:gd name="adj3" fmla="val 105310"/>
            </a:avLst>
          </a:prstGeom>
          <a:noFill/>
          <a:ln w="50800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18466" name="Line 80"/>
          <p:cNvSpPr>
            <a:spLocks noChangeShapeType="1"/>
          </p:cNvSpPr>
          <p:nvPr/>
        </p:nvSpPr>
        <p:spPr bwMode="auto">
          <a:xfrm>
            <a:off x="6591300" y="5334000"/>
            <a:ext cx="1323975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8467" name="Line 81"/>
          <p:cNvSpPr>
            <a:spLocks noChangeShapeType="1"/>
          </p:cNvSpPr>
          <p:nvPr/>
        </p:nvSpPr>
        <p:spPr bwMode="auto">
          <a:xfrm>
            <a:off x="561975" y="2819400"/>
            <a:ext cx="685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8468" name="Rectangle 82"/>
          <p:cNvSpPr>
            <a:spLocks noChangeArrowheads="1"/>
          </p:cNvSpPr>
          <p:nvPr/>
        </p:nvSpPr>
        <p:spPr bwMode="auto">
          <a:xfrm>
            <a:off x="942975" y="1828800"/>
            <a:ext cx="6629400" cy="4000500"/>
          </a:xfrm>
          <a:prstGeom prst="rect">
            <a:avLst/>
          </a:prstGeom>
          <a:noFill/>
          <a:ln w="38100" algn="ctr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483859" name="Oval 83"/>
          <p:cNvSpPr>
            <a:spLocks noChangeAspect="1" noChangeArrowheads="1"/>
          </p:cNvSpPr>
          <p:nvPr/>
        </p:nvSpPr>
        <p:spPr bwMode="auto">
          <a:xfrm flipH="1">
            <a:off x="6016625" y="3898900"/>
            <a:ext cx="450850" cy="4508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83860" name="Oval 84"/>
          <p:cNvSpPr>
            <a:spLocks noChangeAspect="1" noChangeArrowheads="1"/>
          </p:cNvSpPr>
          <p:nvPr/>
        </p:nvSpPr>
        <p:spPr bwMode="auto">
          <a:xfrm>
            <a:off x="2676525" y="2990850"/>
            <a:ext cx="92075" cy="9207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71" name="Text Box 85"/>
          <p:cNvSpPr txBox="1">
            <a:spLocks noChangeArrowheads="1"/>
          </p:cNvSpPr>
          <p:nvPr/>
        </p:nvSpPr>
        <p:spPr bwMode="auto">
          <a:xfrm>
            <a:off x="3041650" y="1944688"/>
            <a:ext cx="996950" cy="31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-96" charset="2"/>
              <a:buNone/>
            </a:pPr>
            <a:r>
              <a:rPr lang="en-US" sz="1600">
                <a:solidFill>
                  <a:schemeClr val="tx2"/>
                </a:solidFill>
              </a:rPr>
              <a:t>headers</a:t>
            </a:r>
          </a:p>
        </p:txBody>
      </p:sp>
      <p:sp>
        <p:nvSpPr>
          <p:cNvPr id="18472" name="Text Box 86"/>
          <p:cNvSpPr txBox="1">
            <a:spLocks noChangeArrowheads="1"/>
          </p:cNvSpPr>
          <p:nvPr/>
        </p:nvSpPr>
        <p:spPr bwMode="auto">
          <a:xfrm>
            <a:off x="2670175" y="2640013"/>
            <a:ext cx="635000" cy="31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-96" charset="2"/>
              <a:buNone/>
            </a:pPr>
            <a:r>
              <a:rPr lang="en-US" sz="1600">
                <a:solidFill>
                  <a:schemeClr val="tx2"/>
                </a:solidFill>
              </a:rPr>
              <a:t>data</a:t>
            </a:r>
          </a:p>
        </p:txBody>
      </p:sp>
      <p:grpSp>
        <p:nvGrpSpPr>
          <p:cNvPr id="16" name="Group 87"/>
          <p:cNvGrpSpPr>
            <a:grpSpLocks/>
          </p:cNvGrpSpPr>
          <p:nvPr/>
        </p:nvGrpSpPr>
        <p:grpSpPr bwMode="auto">
          <a:xfrm>
            <a:off x="7067550" y="2809875"/>
            <a:ext cx="177800" cy="92075"/>
            <a:chOff x="4626" y="1770"/>
            <a:chExt cx="112" cy="58"/>
          </a:xfrm>
        </p:grpSpPr>
        <p:sp>
          <p:nvSpPr>
            <p:cNvPr id="18496" name="Oval 88"/>
            <p:cNvSpPr>
              <a:spLocks noChangeAspect="1" noChangeArrowheads="1"/>
            </p:cNvSpPr>
            <p:nvPr/>
          </p:nvSpPr>
          <p:spPr bwMode="auto">
            <a:xfrm>
              <a:off x="4626" y="1770"/>
              <a:ext cx="58" cy="5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97" name="Oval 89"/>
            <p:cNvSpPr>
              <a:spLocks noChangeAspect="1" noChangeArrowheads="1"/>
            </p:cNvSpPr>
            <p:nvPr/>
          </p:nvSpPr>
          <p:spPr bwMode="auto">
            <a:xfrm>
              <a:off x="4680" y="1770"/>
              <a:ext cx="58" cy="5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483866" name="Oval 90"/>
          <p:cNvSpPr>
            <a:spLocks noChangeAspect="1" noChangeArrowheads="1"/>
          </p:cNvSpPr>
          <p:nvPr/>
        </p:nvSpPr>
        <p:spPr bwMode="auto">
          <a:xfrm>
            <a:off x="981075" y="2771775"/>
            <a:ext cx="92075" cy="9207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83867" name="Oval 91"/>
          <p:cNvSpPr>
            <a:spLocks noChangeAspect="1" noChangeArrowheads="1"/>
          </p:cNvSpPr>
          <p:nvPr/>
        </p:nvSpPr>
        <p:spPr bwMode="auto">
          <a:xfrm>
            <a:off x="3219450" y="2990850"/>
            <a:ext cx="92075" cy="9207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83868" name="Oval 92"/>
          <p:cNvSpPr>
            <a:spLocks noChangeAspect="1" noChangeArrowheads="1"/>
          </p:cNvSpPr>
          <p:nvPr/>
        </p:nvSpPr>
        <p:spPr bwMode="auto">
          <a:xfrm>
            <a:off x="4886325" y="2990850"/>
            <a:ext cx="92075" cy="9207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83869" name="Oval 93"/>
          <p:cNvSpPr>
            <a:spLocks noChangeAspect="1" noChangeArrowheads="1"/>
          </p:cNvSpPr>
          <p:nvPr/>
        </p:nvSpPr>
        <p:spPr bwMode="auto">
          <a:xfrm>
            <a:off x="5419725" y="2990850"/>
            <a:ext cx="92075" cy="9207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7" name="Group 94"/>
          <p:cNvGrpSpPr>
            <a:grpSpLocks/>
          </p:cNvGrpSpPr>
          <p:nvPr/>
        </p:nvGrpSpPr>
        <p:grpSpPr bwMode="auto">
          <a:xfrm>
            <a:off x="4324350" y="4048125"/>
            <a:ext cx="177800" cy="92075"/>
            <a:chOff x="4626" y="1770"/>
            <a:chExt cx="112" cy="58"/>
          </a:xfrm>
        </p:grpSpPr>
        <p:sp>
          <p:nvSpPr>
            <p:cNvPr id="18494" name="Oval 95"/>
            <p:cNvSpPr>
              <a:spLocks noChangeAspect="1" noChangeArrowheads="1"/>
            </p:cNvSpPr>
            <p:nvPr/>
          </p:nvSpPr>
          <p:spPr bwMode="auto">
            <a:xfrm>
              <a:off x="4626" y="1770"/>
              <a:ext cx="58" cy="5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95" name="Oval 96"/>
            <p:cNvSpPr>
              <a:spLocks noChangeAspect="1" noChangeArrowheads="1"/>
            </p:cNvSpPr>
            <p:nvPr/>
          </p:nvSpPr>
          <p:spPr bwMode="auto">
            <a:xfrm>
              <a:off x="4680" y="1770"/>
              <a:ext cx="58" cy="5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483873" name="Oval 97"/>
          <p:cNvSpPr>
            <a:spLocks noChangeAspect="1" noChangeArrowheads="1"/>
          </p:cNvSpPr>
          <p:nvPr/>
        </p:nvSpPr>
        <p:spPr bwMode="auto">
          <a:xfrm flipH="1">
            <a:off x="3921125" y="5080000"/>
            <a:ext cx="450850" cy="4508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8" name="Group 98"/>
          <p:cNvGrpSpPr>
            <a:grpSpLocks/>
          </p:cNvGrpSpPr>
          <p:nvPr/>
        </p:nvGrpSpPr>
        <p:grpSpPr bwMode="auto">
          <a:xfrm>
            <a:off x="165100" y="5600700"/>
            <a:ext cx="4356100" cy="1050925"/>
            <a:chOff x="104" y="3528"/>
            <a:chExt cx="2744" cy="662"/>
          </a:xfrm>
        </p:grpSpPr>
        <p:sp>
          <p:nvSpPr>
            <p:cNvPr id="18492" name="Text Box 99"/>
            <p:cNvSpPr txBox="1">
              <a:spLocks noChangeArrowheads="1"/>
            </p:cNvSpPr>
            <p:nvPr/>
          </p:nvSpPr>
          <p:spPr bwMode="auto">
            <a:xfrm>
              <a:off x="104" y="3709"/>
              <a:ext cx="2744" cy="481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buFont typeface="Wingdings" pitchFamily="-96" charset="2"/>
                <a:buNone/>
              </a:pPr>
              <a:r>
                <a:rPr lang="en-US" sz="1600"/>
                <a:t>IFFT Transforms 64 (frequency domain) complex numbers into 64 (time domain) complex numbers</a:t>
              </a:r>
            </a:p>
          </p:txBody>
        </p:sp>
        <p:sp>
          <p:nvSpPr>
            <p:cNvPr id="18493" name="Line 100"/>
            <p:cNvSpPr>
              <a:spLocks noChangeShapeType="1"/>
            </p:cNvSpPr>
            <p:nvPr/>
          </p:nvSpPr>
          <p:spPr bwMode="auto">
            <a:xfrm flipV="1">
              <a:off x="1128" y="3528"/>
              <a:ext cx="372" cy="18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01"/>
          <p:cNvGrpSpPr>
            <a:grpSpLocks/>
          </p:cNvGrpSpPr>
          <p:nvPr/>
        </p:nvGrpSpPr>
        <p:grpSpPr bwMode="auto">
          <a:xfrm>
            <a:off x="5638800" y="6421438"/>
            <a:ext cx="2952750" cy="312737"/>
            <a:chOff x="3552" y="4045"/>
            <a:chExt cx="1860" cy="197"/>
          </a:xfrm>
        </p:grpSpPr>
        <p:sp>
          <p:nvSpPr>
            <p:cNvPr id="18490" name="Rectangle 102"/>
            <p:cNvSpPr>
              <a:spLocks noChangeArrowheads="1"/>
            </p:cNvSpPr>
            <p:nvPr/>
          </p:nvSpPr>
          <p:spPr bwMode="auto">
            <a:xfrm>
              <a:off x="3552" y="4050"/>
              <a:ext cx="234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91" name="Text Box 103"/>
            <p:cNvSpPr txBox="1">
              <a:spLocks noChangeArrowheads="1"/>
            </p:cNvSpPr>
            <p:nvPr/>
          </p:nvSpPr>
          <p:spPr bwMode="auto">
            <a:xfrm>
              <a:off x="3830" y="4045"/>
              <a:ext cx="1582" cy="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 typeface="Wingdings" pitchFamily="-96" charset="2"/>
                <a:buNone/>
              </a:pPr>
              <a:r>
                <a:rPr lang="en-US" sz="1600"/>
                <a:t>accounts for 85% area</a:t>
              </a:r>
            </a:p>
          </p:txBody>
        </p:sp>
      </p:grpSp>
      <p:sp>
        <p:nvSpPr>
          <p:cNvPr id="18482" name="Text Box 104"/>
          <p:cNvSpPr txBox="1">
            <a:spLocks noChangeArrowheads="1"/>
          </p:cNvSpPr>
          <p:nvPr/>
        </p:nvSpPr>
        <p:spPr bwMode="auto">
          <a:xfrm>
            <a:off x="-57150" y="2601913"/>
            <a:ext cx="1025525" cy="66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Wingdings" pitchFamily="-96" charset="2"/>
              <a:buNone/>
            </a:pPr>
            <a:r>
              <a:rPr lang="en-US" sz="1400"/>
              <a:t>24 Uncoded bits</a:t>
            </a:r>
          </a:p>
        </p:txBody>
      </p:sp>
      <p:grpSp>
        <p:nvGrpSpPr>
          <p:cNvPr id="20" name="Group 105"/>
          <p:cNvGrpSpPr>
            <a:grpSpLocks/>
          </p:cNvGrpSpPr>
          <p:nvPr/>
        </p:nvGrpSpPr>
        <p:grpSpPr bwMode="auto">
          <a:xfrm>
            <a:off x="4324350" y="5467350"/>
            <a:ext cx="2740025" cy="960438"/>
            <a:chOff x="2724" y="3462"/>
            <a:chExt cx="1726" cy="605"/>
          </a:xfrm>
        </p:grpSpPr>
        <p:sp>
          <p:nvSpPr>
            <p:cNvPr id="18488" name="Text Box 106"/>
            <p:cNvSpPr txBox="1">
              <a:spLocks noChangeArrowheads="1"/>
            </p:cNvSpPr>
            <p:nvPr/>
          </p:nvSpPr>
          <p:spPr bwMode="auto">
            <a:xfrm>
              <a:off x="2918" y="3733"/>
              <a:ext cx="1532" cy="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buFont typeface="Wingdings" pitchFamily="-96" charset="2"/>
                <a:buNone/>
              </a:pPr>
              <a:r>
                <a:rPr lang="en-US" sz="1400"/>
                <a:t>One OFDM symbol </a:t>
              </a:r>
            </a:p>
            <a:p>
              <a:pPr algn="ctr">
                <a:buFont typeface="Wingdings" pitchFamily="-96" charset="2"/>
                <a:buNone/>
              </a:pPr>
              <a:r>
                <a:rPr lang="en-US" sz="1400"/>
                <a:t>(64 Complex Numbers)</a:t>
              </a:r>
            </a:p>
          </p:txBody>
        </p:sp>
        <p:sp>
          <p:nvSpPr>
            <p:cNvPr id="18489" name="Line 107"/>
            <p:cNvSpPr>
              <a:spLocks noChangeShapeType="1"/>
            </p:cNvSpPr>
            <p:nvPr/>
          </p:nvSpPr>
          <p:spPr bwMode="auto">
            <a:xfrm flipH="1" flipV="1">
              <a:off x="2724" y="3462"/>
              <a:ext cx="793" cy="27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83884" name="Text Box 108"/>
          <p:cNvSpPr txBox="1">
            <a:spLocks noChangeArrowheads="1"/>
          </p:cNvSpPr>
          <p:nvPr/>
        </p:nvSpPr>
        <p:spPr bwMode="auto">
          <a:xfrm>
            <a:off x="7632700" y="2144713"/>
            <a:ext cx="1625600" cy="97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-96" charset="2"/>
              <a:buNone/>
            </a:pPr>
            <a:r>
              <a:rPr lang="en-US" sz="1600"/>
              <a:t>Must produce one OFDM symbol every 4 </a:t>
            </a:r>
            <a:r>
              <a:rPr lang="en-US" sz="1600">
                <a:latin typeface="Symbol" pitchFamily="-96" charset="2"/>
              </a:rPr>
              <a:t>m</a:t>
            </a:r>
            <a:r>
              <a:rPr lang="en-US" sz="1600"/>
              <a:t>sec</a:t>
            </a:r>
          </a:p>
        </p:txBody>
      </p:sp>
      <p:grpSp>
        <p:nvGrpSpPr>
          <p:cNvPr id="21" name="Group 109"/>
          <p:cNvGrpSpPr>
            <a:grpSpLocks/>
          </p:cNvGrpSpPr>
          <p:nvPr/>
        </p:nvGrpSpPr>
        <p:grpSpPr bwMode="auto">
          <a:xfrm>
            <a:off x="5962650" y="3221038"/>
            <a:ext cx="3295650" cy="2078037"/>
            <a:chOff x="3756" y="2083"/>
            <a:chExt cx="2076" cy="1309"/>
          </a:xfrm>
        </p:grpSpPr>
        <p:sp>
          <p:nvSpPr>
            <p:cNvPr id="18486" name="Text Box 110"/>
            <p:cNvSpPr txBox="1">
              <a:spLocks noChangeArrowheads="1"/>
            </p:cNvSpPr>
            <p:nvPr/>
          </p:nvSpPr>
          <p:spPr bwMode="auto">
            <a:xfrm>
              <a:off x="4808" y="2083"/>
              <a:ext cx="1024" cy="1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Wingdings" pitchFamily="-96" charset="2"/>
                <a:buNone/>
              </a:pPr>
              <a:r>
                <a:rPr lang="en-US" sz="1600"/>
                <a:t>Depending upon the transmission rate, consumes 1, 2 or 4 tokens to produce one OFDM symbol</a:t>
              </a:r>
            </a:p>
          </p:txBody>
        </p:sp>
        <p:sp>
          <p:nvSpPr>
            <p:cNvPr id="18487" name="Line 111"/>
            <p:cNvSpPr>
              <a:spLocks noChangeShapeType="1"/>
            </p:cNvSpPr>
            <p:nvPr/>
          </p:nvSpPr>
          <p:spPr bwMode="auto">
            <a:xfrm flipH="1">
              <a:off x="3756" y="2208"/>
              <a:ext cx="1074" cy="18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8" name="Date Placeholder 11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February 9, 2011</a:t>
            </a:r>
            <a:endParaRPr lang="en-US" dirty="0"/>
          </a:p>
        </p:txBody>
      </p:sp>
      <p:sp>
        <p:nvSpPr>
          <p:cNvPr id="119" name="Slide Number Placeholder 11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L03-</a:t>
            </a:r>
            <a:fld id="{2F948D18-B4E4-4317-99B7-73E7F36F22F6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120" name="Footer Placeholder 11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http://csg.csail.mit.edu/6.375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3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83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3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83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3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83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3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83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3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83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3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83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3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3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8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3859" grpId="0" animBg="1"/>
      <p:bldP spid="1483860" grpId="0" animBg="1"/>
      <p:bldP spid="1483866" grpId="0" animBg="1"/>
      <p:bldP spid="1483867" grpId="0" animBg="1"/>
      <p:bldP spid="1483868" grpId="0" animBg="1"/>
      <p:bldP spid="1483869" grpId="0" animBg="1"/>
      <p:bldP spid="1483873" grpId="0" animBg="1"/>
      <p:bldP spid="148388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Preliminary results</a:t>
            </a:r>
            <a:br>
              <a:rPr lang="en-US" sz="4000" smtClean="0"/>
            </a:br>
            <a:r>
              <a:rPr lang="en-US" sz="2000" smtClean="0"/>
              <a:t>[MEMOCODE 2006] Dave, Gerding, Pellauer, Arvind</a:t>
            </a:r>
          </a:p>
        </p:txBody>
      </p:sp>
      <p:sp>
        <p:nvSpPr>
          <p:cNvPr id="19462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663700"/>
            <a:ext cx="7772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itchFamily="-96" charset="2"/>
              <a:buNone/>
            </a:pPr>
            <a:r>
              <a:rPr lang="en-US" sz="2800" smtClean="0"/>
              <a:t>Design 		Lines of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itchFamily="-96" charset="2"/>
              <a:buNone/>
            </a:pPr>
            <a:r>
              <a:rPr lang="en-US" sz="2800" smtClean="0"/>
              <a:t>Block 		Code (BSV)</a:t>
            </a:r>
          </a:p>
          <a:p>
            <a:pPr eaLnBrk="1" hangingPunct="1">
              <a:buFont typeface="Wingdings" pitchFamily="-96" charset="2"/>
              <a:buNone/>
            </a:pPr>
            <a:r>
              <a:rPr lang="en-US" sz="2400" smtClean="0"/>
              <a:t>Controller 	 	      49 </a:t>
            </a:r>
          </a:p>
          <a:p>
            <a:pPr eaLnBrk="1" hangingPunct="1">
              <a:buFont typeface="Wingdings" pitchFamily="-96" charset="2"/>
              <a:buNone/>
            </a:pPr>
            <a:r>
              <a:rPr lang="en-US" sz="2400" smtClean="0"/>
              <a:t>Scrambler 	 	      40 </a:t>
            </a:r>
          </a:p>
          <a:p>
            <a:pPr eaLnBrk="1" hangingPunct="1">
              <a:buFont typeface="Wingdings" pitchFamily="-96" charset="2"/>
              <a:buNone/>
            </a:pPr>
            <a:r>
              <a:rPr lang="en-US" sz="2400" smtClean="0"/>
              <a:t>Conv. Encoder 	    113 </a:t>
            </a:r>
          </a:p>
          <a:p>
            <a:pPr eaLnBrk="1" hangingPunct="1">
              <a:buFont typeface="Wingdings" pitchFamily="-96" charset="2"/>
              <a:buNone/>
            </a:pPr>
            <a:r>
              <a:rPr lang="en-US" sz="2400" smtClean="0"/>
              <a:t>Interleaver 	 	      76 </a:t>
            </a:r>
          </a:p>
          <a:p>
            <a:pPr eaLnBrk="1" hangingPunct="1">
              <a:buFont typeface="Wingdings" pitchFamily="-96" charset="2"/>
              <a:buNone/>
            </a:pPr>
            <a:r>
              <a:rPr lang="en-US" sz="2400" smtClean="0"/>
              <a:t>Mapper 		    112 </a:t>
            </a:r>
          </a:p>
          <a:p>
            <a:pPr eaLnBrk="1" hangingPunct="1">
              <a:buFont typeface="Wingdings" pitchFamily="-96" charset="2"/>
              <a:buNone/>
            </a:pPr>
            <a:r>
              <a:rPr lang="en-US" sz="2400" smtClean="0"/>
              <a:t>IFFT 			      95 </a:t>
            </a:r>
          </a:p>
          <a:p>
            <a:pPr eaLnBrk="1" hangingPunct="1">
              <a:buFont typeface="Wingdings" pitchFamily="-96" charset="2"/>
              <a:buNone/>
            </a:pPr>
            <a:r>
              <a:rPr lang="en-US" sz="2400" smtClean="0"/>
              <a:t>Cyc. Extender 	      23 </a:t>
            </a:r>
          </a:p>
        </p:txBody>
      </p:sp>
      <p:sp>
        <p:nvSpPr>
          <p:cNvPr id="19463" name="Line 4"/>
          <p:cNvSpPr>
            <a:spLocks noChangeShapeType="1"/>
          </p:cNvSpPr>
          <p:nvPr/>
        </p:nvSpPr>
        <p:spPr bwMode="auto">
          <a:xfrm>
            <a:off x="571500" y="2463800"/>
            <a:ext cx="79629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9464" name="Group 5"/>
          <p:cNvGrpSpPr>
            <a:grpSpLocks/>
          </p:cNvGrpSpPr>
          <p:nvPr/>
        </p:nvGrpSpPr>
        <p:grpSpPr bwMode="auto">
          <a:xfrm>
            <a:off x="3340100" y="1638300"/>
            <a:ext cx="2438400" cy="4114800"/>
            <a:chOff x="2104" y="1032"/>
            <a:chExt cx="1536" cy="2592"/>
          </a:xfrm>
        </p:grpSpPr>
        <p:sp>
          <p:nvSpPr>
            <p:cNvPr id="19468" name="Line 6"/>
            <p:cNvSpPr>
              <a:spLocks noChangeShapeType="1"/>
            </p:cNvSpPr>
            <p:nvPr/>
          </p:nvSpPr>
          <p:spPr bwMode="auto">
            <a:xfrm>
              <a:off x="2104" y="1032"/>
              <a:ext cx="0" cy="2585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469" name="Line 7"/>
            <p:cNvSpPr>
              <a:spLocks noChangeShapeType="1"/>
            </p:cNvSpPr>
            <p:nvPr/>
          </p:nvSpPr>
          <p:spPr bwMode="auto">
            <a:xfrm>
              <a:off x="3640" y="1039"/>
              <a:ext cx="0" cy="2585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84808" name="Freeform 8"/>
          <p:cNvSpPr>
            <a:spLocks/>
          </p:cNvSpPr>
          <p:nvPr/>
        </p:nvSpPr>
        <p:spPr bwMode="auto">
          <a:xfrm>
            <a:off x="6134100" y="4610100"/>
            <a:ext cx="1257300" cy="647700"/>
          </a:xfrm>
          <a:custGeom>
            <a:avLst/>
            <a:gdLst>
              <a:gd name="T0" fmla="*/ 2147483647 w 792"/>
              <a:gd name="T1" fmla="*/ 2147483647 h 408"/>
              <a:gd name="T2" fmla="*/ 2147483647 w 792"/>
              <a:gd name="T3" fmla="*/ 2147483647 h 408"/>
              <a:gd name="T4" fmla="*/ 2147483647 w 792"/>
              <a:gd name="T5" fmla="*/ 0 h 408"/>
              <a:gd name="T6" fmla="*/ 2147483647 w 792"/>
              <a:gd name="T7" fmla="*/ 2147483647 h 408"/>
              <a:gd name="T8" fmla="*/ 2147483647 w 792"/>
              <a:gd name="T9" fmla="*/ 2147483647 h 408"/>
              <a:gd name="T10" fmla="*/ 2147483647 w 792"/>
              <a:gd name="T11" fmla="*/ 2147483647 h 408"/>
              <a:gd name="T12" fmla="*/ 2147483647 w 792"/>
              <a:gd name="T13" fmla="*/ 2147483647 h 408"/>
              <a:gd name="T14" fmla="*/ 2147483647 w 792"/>
              <a:gd name="T15" fmla="*/ 2147483647 h 408"/>
              <a:gd name="T16" fmla="*/ 2147483647 w 792"/>
              <a:gd name="T17" fmla="*/ 2147483647 h 408"/>
              <a:gd name="T18" fmla="*/ 2147483647 w 792"/>
              <a:gd name="T19" fmla="*/ 2147483647 h 408"/>
              <a:gd name="T20" fmla="*/ 2147483647 w 792"/>
              <a:gd name="T21" fmla="*/ 2147483647 h 408"/>
              <a:gd name="T22" fmla="*/ 2147483647 w 792"/>
              <a:gd name="T23" fmla="*/ 2147483647 h 408"/>
              <a:gd name="T24" fmla="*/ 0 w 792"/>
              <a:gd name="T25" fmla="*/ 2147483647 h 40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792"/>
              <a:gd name="T40" fmla="*/ 0 h 408"/>
              <a:gd name="T41" fmla="*/ 792 w 792"/>
              <a:gd name="T42" fmla="*/ 408 h 40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792" h="408">
                <a:moveTo>
                  <a:pt x="56" y="280"/>
                </a:moveTo>
                <a:cubicBezTo>
                  <a:pt x="62" y="244"/>
                  <a:pt x="66" y="207"/>
                  <a:pt x="88" y="176"/>
                </a:cubicBezTo>
                <a:cubicBezTo>
                  <a:pt x="180" y="48"/>
                  <a:pt x="392" y="14"/>
                  <a:pt x="536" y="0"/>
                </a:cubicBezTo>
                <a:cubicBezTo>
                  <a:pt x="589" y="3"/>
                  <a:pt x="643" y="3"/>
                  <a:pt x="696" y="8"/>
                </a:cubicBezTo>
                <a:cubicBezTo>
                  <a:pt x="704" y="9"/>
                  <a:pt x="714" y="10"/>
                  <a:pt x="720" y="16"/>
                </a:cubicBezTo>
                <a:cubicBezTo>
                  <a:pt x="764" y="60"/>
                  <a:pt x="782" y="133"/>
                  <a:pt x="792" y="192"/>
                </a:cubicBezTo>
                <a:cubicBezTo>
                  <a:pt x="762" y="251"/>
                  <a:pt x="707" y="252"/>
                  <a:pt x="648" y="272"/>
                </a:cubicBezTo>
                <a:cubicBezTo>
                  <a:pt x="610" y="285"/>
                  <a:pt x="564" y="316"/>
                  <a:pt x="528" y="336"/>
                </a:cubicBezTo>
                <a:cubicBezTo>
                  <a:pt x="489" y="358"/>
                  <a:pt x="468" y="377"/>
                  <a:pt x="424" y="392"/>
                </a:cubicBezTo>
                <a:cubicBezTo>
                  <a:pt x="408" y="397"/>
                  <a:pt x="376" y="408"/>
                  <a:pt x="376" y="408"/>
                </a:cubicBezTo>
                <a:cubicBezTo>
                  <a:pt x="269" y="402"/>
                  <a:pt x="204" y="400"/>
                  <a:pt x="120" y="344"/>
                </a:cubicBezTo>
                <a:cubicBezTo>
                  <a:pt x="103" y="318"/>
                  <a:pt x="69" y="282"/>
                  <a:pt x="40" y="272"/>
                </a:cubicBezTo>
                <a:cubicBezTo>
                  <a:pt x="30" y="257"/>
                  <a:pt x="0" y="233"/>
                  <a:pt x="0" y="224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466" name="Text Box 9"/>
          <p:cNvSpPr txBox="1">
            <a:spLocks noChangeArrowheads="1"/>
          </p:cNvSpPr>
          <p:nvPr/>
        </p:nvSpPr>
        <p:spPr bwMode="auto">
          <a:xfrm>
            <a:off x="974725" y="5835650"/>
            <a:ext cx="6840538" cy="6508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-96" charset="2"/>
              <a:buNone/>
            </a:pPr>
            <a:r>
              <a:rPr lang="en-US"/>
              <a:t>Complex arithmetic libraries constitute another 200 lines of code</a:t>
            </a:r>
          </a:p>
        </p:txBody>
      </p:sp>
      <p:sp>
        <p:nvSpPr>
          <p:cNvPr id="13" name="Rectangle 3" descr="Rectangle: Click to edit Master text styles&#10;Second level&#10;Third level&#10;Fourth level&#10;Fifth level"/>
          <p:cNvSpPr txBox="1">
            <a:spLocks noChangeArrowheads="1"/>
          </p:cNvSpPr>
          <p:nvPr/>
        </p:nvSpPr>
        <p:spPr bwMode="auto">
          <a:xfrm>
            <a:off x="5881688" y="1663700"/>
            <a:ext cx="1781175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0"/>
              </a:spcBef>
              <a:buClr>
                <a:schemeClr val="hlink"/>
              </a:buClr>
              <a:buSzPct val="110000"/>
              <a:buFont typeface="Wingdings" pitchFamily="2" charset="2"/>
              <a:buNone/>
              <a:defRPr/>
            </a:pPr>
            <a:r>
              <a:rPr lang="en-US" sz="2800" kern="0" dirty="0">
                <a:latin typeface="+mn-lt"/>
              </a:rPr>
              <a:t>Relative</a:t>
            </a:r>
          </a:p>
          <a:p>
            <a:pPr marL="342900" indent="-342900">
              <a:spcBef>
                <a:spcPct val="0"/>
              </a:spcBef>
              <a:buClr>
                <a:schemeClr val="hlink"/>
              </a:buClr>
              <a:buSzPct val="110000"/>
              <a:buFont typeface="Wingdings" pitchFamily="2" charset="2"/>
              <a:buNone/>
              <a:defRPr/>
            </a:pPr>
            <a:r>
              <a:rPr lang="en-US" sz="2800" kern="0" dirty="0">
                <a:latin typeface="+mn-lt"/>
              </a:rPr>
              <a:t>Area</a:t>
            </a:r>
            <a:endParaRPr lang="en-US" sz="3600" kern="0" dirty="0">
              <a:latin typeface="+mn-lt"/>
            </a:endParaRPr>
          </a:p>
          <a:p>
            <a:pPr marL="342900" indent="-342900" algn="ctr">
              <a:spcBef>
                <a:spcPct val="0"/>
              </a:spcBef>
              <a:buClr>
                <a:schemeClr val="hlink"/>
              </a:buClr>
              <a:buSzPct val="110000"/>
              <a:buFont typeface="Wingdings" pitchFamily="2" charset="2"/>
              <a:buNone/>
              <a:defRPr/>
            </a:pPr>
            <a:r>
              <a:rPr lang="en-US" sz="2800" kern="0" dirty="0">
                <a:latin typeface="+mn-lt"/>
              </a:rPr>
              <a:t> </a:t>
            </a:r>
            <a:r>
              <a:rPr lang="en-US" sz="2400" kern="0" dirty="0">
                <a:latin typeface="+mn-lt"/>
              </a:rPr>
              <a:t>0%</a:t>
            </a:r>
          </a:p>
          <a:p>
            <a:pPr marL="342900" indent="-342900" algn="ctr">
              <a:lnSpc>
                <a:spcPct val="100000"/>
              </a:lnSpc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None/>
              <a:defRPr/>
            </a:pPr>
            <a:r>
              <a:rPr lang="en-US" sz="2400" kern="0" dirty="0">
                <a:latin typeface="+mn-lt"/>
              </a:rPr>
              <a:t> 0%</a:t>
            </a:r>
          </a:p>
          <a:p>
            <a:pPr marL="342900" indent="-342900" algn="ctr">
              <a:lnSpc>
                <a:spcPct val="100000"/>
              </a:lnSpc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None/>
              <a:defRPr/>
            </a:pPr>
            <a:r>
              <a:rPr lang="en-US" sz="2400" kern="0" dirty="0">
                <a:latin typeface="+mn-lt"/>
              </a:rPr>
              <a:t> 0%</a:t>
            </a:r>
          </a:p>
          <a:p>
            <a:pPr marL="342900" indent="-342900" algn="ctr">
              <a:lnSpc>
                <a:spcPct val="100000"/>
              </a:lnSpc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None/>
              <a:defRPr/>
            </a:pPr>
            <a:r>
              <a:rPr lang="en-US" sz="2400" kern="0" dirty="0">
                <a:latin typeface="+mn-lt"/>
              </a:rPr>
              <a:t> 1%</a:t>
            </a:r>
          </a:p>
          <a:p>
            <a:pPr marL="342900" indent="-342900" algn="ctr">
              <a:lnSpc>
                <a:spcPct val="100000"/>
              </a:lnSpc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None/>
              <a:defRPr/>
            </a:pPr>
            <a:r>
              <a:rPr lang="en-US" sz="2400" kern="0" dirty="0">
                <a:latin typeface="+mn-lt"/>
              </a:rPr>
              <a:t>11%</a:t>
            </a:r>
          </a:p>
          <a:p>
            <a:pPr marL="342900" indent="-342900" algn="ctr">
              <a:lnSpc>
                <a:spcPct val="100000"/>
              </a:lnSpc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None/>
              <a:defRPr/>
            </a:pPr>
            <a:r>
              <a:rPr lang="en-US" sz="2400" kern="0" dirty="0">
                <a:latin typeface="+mn-lt"/>
              </a:rPr>
              <a:t>85%</a:t>
            </a:r>
          </a:p>
          <a:p>
            <a:pPr marL="342900" indent="-342900" algn="ctr">
              <a:lnSpc>
                <a:spcPct val="100000"/>
              </a:lnSpc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None/>
              <a:defRPr/>
            </a:pPr>
            <a:r>
              <a:rPr lang="en-US" sz="2400" kern="0" dirty="0">
                <a:latin typeface="+mn-lt"/>
              </a:rPr>
              <a:t> 3%</a:t>
            </a:r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February 9, 2011</a:t>
            </a:r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L03-</a:t>
            </a:r>
            <a:fld id="{2F948D18-B4E4-4317-99B7-73E7F36F22F6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http://csg.csail.mit.edu/6.375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4808" grpId="0" animBg="1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Combinational IFFT</a:t>
            </a:r>
            <a:endParaRPr lang="en-US" sz="2800" smtClean="0"/>
          </a:p>
        </p:txBody>
      </p:sp>
      <p:grpSp>
        <p:nvGrpSpPr>
          <p:cNvPr id="20486" name="Group 3"/>
          <p:cNvGrpSpPr>
            <a:grpSpLocks/>
          </p:cNvGrpSpPr>
          <p:nvPr/>
        </p:nvGrpSpPr>
        <p:grpSpPr bwMode="auto">
          <a:xfrm>
            <a:off x="171450" y="1885950"/>
            <a:ext cx="8848725" cy="2733675"/>
            <a:chOff x="108" y="1188"/>
            <a:chExt cx="5574" cy="1722"/>
          </a:xfrm>
        </p:grpSpPr>
        <p:grpSp>
          <p:nvGrpSpPr>
            <p:cNvPr id="20491" name="Group 4"/>
            <p:cNvGrpSpPr>
              <a:grpSpLocks/>
            </p:cNvGrpSpPr>
            <p:nvPr/>
          </p:nvGrpSpPr>
          <p:grpSpPr bwMode="auto">
            <a:xfrm>
              <a:off x="108" y="1188"/>
              <a:ext cx="282" cy="1680"/>
              <a:chOff x="414" y="1626"/>
              <a:chExt cx="282" cy="1680"/>
            </a:xfrm>
          </p:grpSpPr>
          <p:sp>
            <p:nvSpPr>
              <p:cNvPr id="20604" name="Rectangle 5"/>
              <p:cNvSpPr>
                <a:spLocks noChangeArrowheads="1"/>
              </p:cNvSpPr>
              <p:nvPr/>
            </p:nvSpPr>
            <p:spPr bwMode="auto">
              <a:xfrm>
                <a:off x="414" y="1626"/>
                <a:ext cx="282" cy="22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in0</a:t>
                </a:r>
              </a:p>
            </p:txBody>
          </p:sp>
          <p:sp>
            <p:nvSpPr>
              <p:cNvPr id="20605" name="Text Box 6"/>
              <p:cNvSpPr txBox="1">
                <a:spLocks noChangeArrowheads="1"/>
              </p:cNvSpPr>
              <p:nvPr/>
            </p:nvSpPr>
            <p:spPr bwMode="auto">
              <a:xfrm>
                <a:off x="432" y="2796"/>
                <a:ext cx="21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buFont typeface="Wingdings" pitchFamily="-96" charset="2"/>
                  <a:buNone/>
                </a:pPr>
                <a:r>
                  <a:rPr lang="en-US">
                    <a:latin typeface="Courier New" pitchFamily="49" charset="0"/>
                  </a:rPr>
                  <a:t>…</a:t>
                </a:r>
              </a:p>
            </p:txBody>
          </p:sp>
          <p:sp>
            <p:nvSpPr>
              <p:cNvPr id="20606" name="Rectangle 7"/>
              <p:cNvSpPr>
                <a:spLocks noChangeArrowheads="1"/>
              </p:cNvSpPr>
              <p:nvPr/>
            </p:nvSpPr>
            <p:spPr bwMode="auto">
              <a:xfrm>
                <a:off x="414" y="1864"/>
                <a:ext cx="282" cy="22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in1</a:t>
                </a:r>
              </a:p>
            </p:txBody>
          </p:sp>
          <p:sp>
            <p:nvSpPr>
              <p:cNvPr id="20607" name="Rectangle 8"/>
              <p:cNvSpPr>
                <a:spLocks noChangeArrowheads="1"/>
              </p:cNvSpPr>
              <p:nvPr/>
            </p:nvSpPr>
            <p:spPr bwMode="auto">
              <a:xfrm>
                <a:off x="414" y="2102"/>
                <a:ext cx="282" cy="22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in2</a:t>
                </a:r>
              </a:p>
            </p:txBody>
          </p:sp>
          <p:sp>
            <p:nvSpPr>
              <p:cNvPr id="20608" name="Rectangle 9"/>
              <p:cNvSpPr>
                <a:spLocks noChangeArrowheads="1"/>
              </p:cNvSpPr>
              <p:nvPr/>
            </p:nvSpPr>
            <p:spPr bwMode="auto">
              <a:xfrm>
                <a:off x="414" y="3078"/>
                <a:ext cx="282" cy="22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in63</a:t>
                </a:r>
              </a:p>
            </p:txBody>
          </p:sp>
          <p:sp>
            <p:nvSpPr>
              <p:cNvPr id="20609" name="Rectangle 10"/>
              <p:cNvSpPr>
                <a:spLocks noChangeArrowheads="1"/>
              </p:cNvSpPr>
              <p:nvPr/>
            </p:nvSpPr>
            <p:spPr bwMode="auto">
              <a:xfrm>
                <a:off x="414" y="2340"/>
                <a:ext cx="282" cy="22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in3</a:t>
                </a:r>
              </a:p>
            </p:txBody>
          </p:sp>
          <p:sp>
            <p:nvSpPr>
              <p:cNvPr id="20610" name="Rectangle 11"/>
              <p:cNvSpPr>
                <a:spLocks noChangeArrowheads="1"/>
              </p:cNvSpPr>
              <p:nvPr/>
            </p:nvSpPr>
            <p:spPr bwMode="auto">
              <a:xfrm>
                <a:off x="414" y="2562"/>
                <a:ext cx="282" cy="22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in4</a:t>
                </a:r>
              </a:p>
            </p:txBody>
          </p:sp>
        </p:grpSp>
        <p:grpSp>
          <p:nvGrpSpPr>
            <p:cNvPr id="20492" name="Group 12"/>
            <p:cNvGrpSpPr>
              <a:grpSpLocks/>
            </p:cNvGrpSpPr>
            <p:nvPr/>
          </p:nvGrpSpPr>
          <p:grpSpPr bwMode="auto">
            <a:xfrm>
              <a:off x="624" y="1410"/>
              <a:ext cx="576" cy="1140"/>
              <a:chOff x="624" y="1410"/>
              <a:chExt cx="576" cy="1140"/>
            </a:xfrm>
          </p:grpSpPr>
          <p:sp>
            <p:nvSpPr>
              <p:cNvPr id="20600" name="Rectangle 13"/>
              <p:cNvSpPr>
                <a:spLocks noChangeArrowheads="1"/>
              </p:cNvSpPr>
              <p:nvPr/>
            </p:nvSpPr>
            <p:spPr bwMode="auto">
              <a:xfrm>
                <a:off x="624" y="1410"/>
                <a:ext cx="576" cy="3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Bfly4</a:t>
                </a:r>
              </a:p>
            </p:txBody>
          </p:sp>
          <p:sp>
            <p:nvSpPr>
              <p:cNvPr id="20601" name="Rectangle 14"/>
              <p:cNvSpPr>
                <a:spLocks noChangeArrowheads="1"/>
              </p:cNvSpPr>
              <p:nvPr/>
            </p:nvSpPr>
            <p:spPr bwMode="auto">
              <a:xfrm>
                <a:off x="624" y="1710"/>
                <a:ext cx="576" cy="3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Bfly4</a:t>
                </a:r>
              </a:p>
            </p:txBody>
          </p:sp>
          <p:sp>
            <p:nvSpPr>
              <p:cNvPr id="20602" name="Rectangle 15"/>
              <p:cNvSpPr>
                <a:spLocks noChangeArrowheads="1"/>
              </p:cNvSpPr>
              <p:nvPr/>
            </p:nvSpPr>
            <p:spPr bwMode="auto">
              <a:xfrm>
                <a:off x="624" y="2250"/>
                <a:ext cx="576" cy="3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Bfly4</a:t>
                </a:r>
              </a:p>
            </p:txBody>
          </p:sp>
          <p:sp>
            <p:nvSpPr>
              <p:cNvPr id="20603" name="Text Box 16"/>
              <p:cNvSpPr txBox="1">
                <a:spLocks noChangeArrowheads="1"/>
              </p:cNvSpPr>
              <p:nvPr/>
            </p:nvSpPr>
            <p:spPr bwMode="auto">
              <a:xfrm>
                <a:off x="752" y="2039"/>
                <a:ext cx="295" cy="1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buFont typeface="Wingdings" pitchFamily="-96" charset="2"/>
                  <a:buNone/>
                </a:pPr>
                <a:r>
                  <a:rPr lang="en-US" sz="1200"/>
                  <a:t>x16</a:t>
                </a:r>
              </a:p>
            </p:txBody>
          </p:sp>
        </p:grpSp>
        <p:grpSp>
          <p:nvGrpSpPr>
            <p:cNvPr id="20493" name="Group 17"/>
            <p:cNvGrpSpPr>
              <a:grpSpLocks/>
            </p:cNvGrpSpPr>
            <p:nvPr/>
          </p:nvGrpSpPr>
          <p:grpSpPr bwMode="auto">
            <a:xfrm>
              <a:off x="2226" y="1398"/>
              <a:ext cx="576" cy="1140"/>
              <a:chOff x="2712" y="1836"/>
              <a:chExt cx="576" cy="1140"/>
            </a:xfrm>
          </p:grpSpPr>
          <p:sp>
            <p:nvSpPr>
              <p:cNvPr id="20596" name="Rectangle 18"/>
              <p:cNvSpPr>
                <a:spLocks noChangeArrowheads="1"/>
              </p:cNvSpPr>
              <p:nvPr/>
            </p:nvSpPr>
            <p:spPr bwMode="auto">
              <a:xfrm>
                <a:off x="2712" y="1836"/>
                <a:ext cx="576" cy="3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Bfly4</a:t>
                </a:r>
              </a:p>
            </p:txBody>
          </p:sp>
          <p:sp>
            <p:nvSpPr>
              <p:cNvPr id="20597" name="Rectangle 19"/>
              <p:cNvSpPr>
                <a:spLocks noChangeArrowheads="1"/>
              </p:cNvSpPr>
              <p:nvPr/>
            </p:nvSpPr>
            <p:spPr bwMode="auto">
              <a:xfrm>
                <a:off x="2712" y="2136"/>
                <a:ext cx="576" cy="3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Bfly4</a:t>
                </a:r>
              </a:p>
            </p:txBody>
          </p:sp>
          <p:sp>
            <p:nvSpPr>
              <p:cNvPr id="20598" name="Rectangle 20"/>
              <p:cNvSpPr>
                <a:spLocks noChangeArrowheads="1"/>
              </p:cNvSpPr>
              <p:nvPr/>
            </p:nvSpPr>
            <p:spPr bwMode="auto">
              <a:xfrm>
                <a:off x="2712" y="2676"/>
                <a:ext cx="576" cy="3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Bfly4</a:t>
                </a:r>
              </a:p>
            </p:txBody>
          </p:sp>
          <p:sp>
            <p:nvSpPr>
              <p:cNvPr id="20599" name="Text Box 21"/>
              <p:cNvSpPr txBox="1">
                <a:spLocks noChangeArrowheads="1"/>
              </p:cNvSpPr>
              <p:nvPr/>
            </p:nvSpPr>
            <p:spPr bwMode="auto">
              <a:xfrm>
                <a:off x="2918" y="2448"/>
                <a:ext cx="21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buFont typeface="Wingdings" pitchFamily="-96" charset="2"/>
                  <a:buNone/>
                </a:pPr>
                <a:r>
                  <a:rPr lang="en-US">
                    <a:latin typeface="Courier New" pitchFamily="49" charset="0"/>
                  </a:rPr>
                  <a:t>…</a:t>
                </a:r>
              </a:p>
            </p:txBody>
          </p:sp>
        </p:grpSp>
        <p:grpSp>
          <p:nvGrpSpPr>
            <p:cNvPr id="20494" name="Group 22"/>
            <p:cNvGrpSpPr>
              <a:grpSpLocks/>
            </p:cNvGrpSpPr>
            <p:nvPr/>
          </p:nvGrpSpPr>
          <p:grpSpPr bwMode="auto">
            <a:xfrm>
              <a:off x="3840" y="1428"/>
              <a:ext cx="576" cy="1140"/>
              <a:chOff x="4260" y="1866"/>
              <a:chExt cx="576" cy="1140"/>
            </a:xfrm>
          </p:grpSpPr>
          <p:sp>
            <p:nvSpPr>
              <p:cNvPr id="20592" name="Rectangle 23"/>
              <p:cNvSpPr>
                <a:spLocks noChangeArrowheads="1"/>
              </p:cNvSpPr>
              <p:nvPr/>
            </p:nvSpPr>
            <p:spPr bwMode="auto">
              <a:xfrm>
                <a:off x="4260" y="1866"/>
                <a:ext cx="576" cy="3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Bfly4</a:t>
                </a:r>
              </a:p>
            </p:txBody>
          </p:sp>
          <p:sp>
            <p:nvSpPr>
              <p:cNvPr id="20593" name="Rectangle 24"/>
              <p:cNvSpPr>
                <a:spLocks noChangeArrowheads="1"/>
              </p:cNvSpPr>
              <p:nvPr/>
            </p:nvSpPr>
            <p:spPr bwMode="auto">
              <a:xfrm>
                <a:off x="4260" y="2166"/>
                <a:ext cx="576" cy="3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Bfly4</a:t>
                </a:r>
              </a:p>
            </p:txBody>
          </p:sp>
          <p:sp>
            <p:nvSpPr>
              <p:cNvPr id="20594" name="Rectangle 25"/>
              <p:cNvSpPr>
                <a:spLocks noChangeArrowheads="1"/>
              </p:cNvSpPr>
              <p:nvPr/>
            </p:nvSpPr>
            <p:spPr bwMode="auto">
              <a:xfrm>
                <a:off x="4260" y="2706"/>
                <a:ext cx="576" cy="3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Bfly4</a:t>
                </a:r>
              </a:p>
            </p:txBody>
          </p:sp>
          <p:sp>
            <p:nvSpPr>
              <p:cNvPr id="20595" name="Text Box 26"/>
              <p:cNvSpPr txBox="1">
                <a:spLocks noChangeArrowheads="1"/>
              </p:cNvSpPr>
              <p:nvPr/>
            </p:nvSpPr>
            <p:spPr bwMode="auto">
              <a:xfrm>
                <a:off x="4466" y="2478"/>
                <a:ext cx="21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buFont typeface="Wingdings" pitchFamily="-96" charset="2"/>
                  <a:buNone/>
                </a:pPr>
                <a:r>
                  <a:rPr lang="en-US">
                    <a:latin typeface="Courier New" pitchFamily="49" charset="0"/>
                  </a:rPr>
                  <a:t>…</a:t>
                </a:r>
              </a:p>
            </p:txBody>
          </p:sp>
        </p:grpSp>
        <p:grpSp>
          <p:nvGrpSpPr>
            <p:cNvPr id="20495" name="Group 27"/>
            <p:cNvGrpSpPr>
              <a:grpSpLocks/>
            </p:cNvGrpSpPr>
            <p:nvPr/>
          </p:nvGrpSpPr>
          <p:grpSpPr bwMode="auto">
            <a:xfrm>
              <a:off x="386" y="1316"/>
              <a:ext cx="246" cy="1458"/>
              <a:chOff x="692" y="1754"/>
              <a:chExt cx="246" cy="1458"/>
            </a:xfrm>
          </p:grpSpPr>
          <p:sp>
            <p:nvSpPr>
              <p:cNvPr id="20586" name="Line 28"/>
              <p:cNvSpPr>
                <a:spLocks noChangeShapeType="1"/>
              </p:cNvSpPr>
              <p:nvPr/>
            </p:nvSpPr>
            <p:spPr bwMode="auto">
              <a:xfrm>
                <a:off x="704" y="1754"/>
                <a:ext cx="216" cy="14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87" name="Line 29"/>
              <p:cNvSpPr>
                <a:spLocks noChangeShapeType="1"/>
              </p:cNvSpPr>
              <p:nvPr/>
            </p:nvSpPr>
            <p:spPr bwMode="auto">
              <a:xfrm flipV="1">
                <a:off x="704" y="1964"/>
                <a:ext cx="216" cy="1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88" name="Line 30"/>
              <p:cNvSpPr>
                <a:spLocks noChangeShapeType="1"/>
              </p:cNvSpPr>
              <p:nvPr/>
            </p:nvSpPr>
            <p:spPr bwMode="auto">
              <a:xfrm flipV="1">
                <a:off x="704" y="2030"/>
                <a:ext cx="216" cy="16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89" name="Line 31"/>
              <p:cNvSpPr>
                <a:spLocks noChangeShapeType="1"/>
              </p:cNvSpPr>
              <p:nvPr/>
            </p:nvSpPr>
            <p:spPr bwMode="auto">
              <a:xfrm flipV="1">
                <a:off x="704" y="2078"/>
                <a:ext cx="228" cy="3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90" name="Line 32"/>
              <p:cNvSpPr>
                <a:spLocks noChangeShapeType="1"/>
              </p:cNvSpPr>
              <p:nvPr/>
            </p:nvSpPr>
            <p:spPr bwMode="auto">
              <a:xfrm flipV="1">
                <a:off x="698" y="2240"/>
                <a:ext cx="240" cy="44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91" name="Line 33"/>
              <p:cNvSpPr>
                <a:spLocks noChangeShapeType="1"/>
              </p:cNvSpPr>
              <p:nvPr/>
            </p:nvSpPr>
            <p:spPr bwMode="auto">
              <a:xfrm flipV="1">
                <a:off x="692" y="2912"/>
                <a:ext cx="228" cy="3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0496" name="Group 34"/>
            <p:cNvGrpSpPr>
              <a:grpSpLocks/>
            </p:cNvGrpSpPr>
            <p:nvPr/>
          </p:nvGrpSpPr>
          <p:grpSpPr bwMode="auto">
            <a:xfrm>
              <a:off x="5400" y="1230"/>
              <a:ext cx="282" cy="1680"/>
              <a:chOff x="414" y="1626"/>
              <a:chExt cx="282" cy="1680"/>
            </a:xfrm>
          </p:grpSpPr>
          <p:sp>
            <p:nvSpPr>
              <p:cNvPr id="20579" name="Rectangle 35"/>
              <p:cNvSpPr>
                <a:spLocks noChangeArrowheads="1"/>
              </p:cNvSpPr>
              <p:nvPr/>
            </p:nvSpPr>
            <p:spPr bwMode="auto">
              <a:xfrm>
                <a:off x="414" y="1626"/>
                <a:ext cx="282" cy="22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out0</a:t>
                </a:r>
              </a:p>
            </p:txBody>
          </p:sp>
          <p:sp>
            <p:nvSpPr>
              <p:cNvPr id="20580" name="Text Box 36"/>
              <p:cNvSpPr txBox="1">
                <a:spLocks noChangeArrowheads="1"/>
              </p:cNvSpPr>
              <p:nvPr/>
            </p:nvSpPr>
            <p:spPr bwMode="auto">
              <a:xfrm>
                <a:off x="432" y="2796"/>
                <a:ext cx="21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buFont typeface="Wingdings" pitchFamily="-96" charset="2"/>
                  <a:buNone/>
                </a:pPr>
                <a:r>
                  <a:rPr lang="en-US">
                    <a:latin typeface="Courier New" pitchFamily="49" charset="0"/>
                  </a:rPr>
                  <a:t>…</a:t>
                </a:r>
              </a:p>
            </p:txBody>
          </p:sp>
          <p:sp>
            <p:nvSpPr>
              <p:cNvPr id="20581" name="Rectangle 37"/>
              <p:cNvSpPr>
                <a:spLocks noChangeArrowheads="1"/>
              </p:cNvSpPr>
              <p:nvPr/>
            </p:nvSpPr>
            <p:spPr bwMode="auto">
              <a:xfrm>
                <a:off x="414" y="1864"/>
                <a:ext cx="282" cy="22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out1</a:t>
                </a:r>
              </a:p>
            </p:txBody>
          </p:sp>
          <p:sp>
            <p:nvSpPr>
              <p:cNvPr id="20582" name="Rectangle 38"/>
              <p:cNvSpPr>
                <a:spLocks noChangeArrowheads="1"/>
              </p:cNvSpPr>
              <p:nvPr/>
            </p:nvSpPr>
            <p:spPr bwMode="auto">
              <a:xfrm>
                <a:off x="414" y="2102"/>
                <a:ext cx="282" cy="22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out2</a:t>
                </a:r>
              </a:p>
            </p:txBody>
          </p:sp>
          <p:sp>
            <p:nvSpPr>
              <p:cNvPr id="20583" name="Rectangle 39"/>
              <p:cNvSpPr>
                <a:spLocks noChangeArrowheads="1"/>
              </p:cNvSpPr>
              <p:nvPr/>
            </p:nvSpPr>
            <p:spPr bwMode="auto">
              <a:xfrm>
                <a:off x="414" y="3078"/>
                <a:ext cx="282" cy="22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out63</a:t>
                </a:r>
              </a:p>
            </p:txBody>
          </p:sp>
          <p:sp>
            <p:nvSpPr>
              <p:cNvPr id="20584" name="Rectangle 40"/>
              <p:cNvSpPr>
                <a:spLocks noChangeArrowheads="1"/>
              </p:cNvSpPr>
              <p:nvPr/>
            </p:nvSpPr>
            <p:spPr bwMode="auto">
              <a:xfrm>
                <a:off x="414" y="2340"/>
                <a:ext cx="282" cy="22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out3</a:t>
                </a:r>
              </a:p>
            </p:txBody>
          </p:sp>
          <p:sp>
            <p:nvSpPr>
              <p:cNvPr id="20585" name="Rectangle 41"/>
              <p:cNvSpPr>
                <a:spLocks noChangeArrowheads="1"/>
              </p:cNvSpPr>
              <p:nvPr/>
            </p:nvSpPr>
            <p:spPr bwMode="auto">
              <a:xfrm>
                <a:off x="414" y="2562"/>
                <a:ext cx="282" cy="22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out4</a:t>
                </a:r>
              </a:p>
            </p:txBody>
          </p:sp>
        </p:grpSp>
        <p:grpSp>
          <p:nvGrpSpPr>
            <p:cNvPr id="20497" name="Group 42"/>
            <p:cNvGrpSpPr>
              <a:grpSpLocks/>
            </p:cNvGrpSpPr>
            <p:nvPr/>
          </p:nvGrpSpPr>
          <p:grpSpPr bwMode="auto">
            <a:xfrm flipH="1">
              <a:off x="5144" y="1376"/>
              <a:ext cx="246" cy="1458"/>
              <a:chOff x="692" y="1754"/>
              <a:chExt cx="246" cy="1458"/>
            </a:xfrm>
          </p:grpSpPr>
          <p:sp>
            <p:nvSpPr>
              <p:cNvPr id="20573" name="Line 43"/>
              <p:cNvSpPr>
                <a:spLocks noChangeShapeType="1"/>
              </p:cNvSpPr>
              <p:nvPr/>
            </p:nvSpPr>
            <p:spPr bwMode="auto">
              <a:xfrm>
                <a:off x="704" y="1754"/>
                <a:ext cx="216" cy="14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triangle" w="med" len="med"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74" name="Line 44"/>
              <p:cNvSpPr>
                <a:spLocks noChangeShapeType="1"/>
              </p:cNvSpPr>
              <p:nvPr/>
            </p:nvSpPr>
            <p:spPr bwMode="auto">
              <a:xfrm flipV="1">
                <a:off x="704" y="1964"/>
                <a:ext cx="216" cy="1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triangle" w="med" len="med"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75" name="Line 45"/>
              <p:cNvSpPr>
                <a:spLocks noChangeShapeType="1"/>
              </p:cNvSpPr>
              <p:nvPr/>
            </p:nvSpPr>
            <p:spPr bwMode="auto">
              <a:xfrm flipV="1">
                <a:off x="704" y="2030"/>
                <a:ext cx="216" cy="16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triangle" w="med" len="med"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76" name="Line 46"/>
              <p:cNvSpPr>
                <a:spLocks noChangeShapeType="1"/>
              </p:cNvSpPr>
              <p:nvPr/>
            </p:nvSpPr>
            <p:spPr bwMode="auto">
              <a:xfrm flipV="1">
                <a:off x="704" y="2078"/>
                <a:ext cx="228" cy="3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triangle" w="med" len="med"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77" name="Line 47"/>
              <p:cNvSpPr>
                <a:spLocks noChangeShapeType="1"/>
              </p:cNvSpPr>
              <p:nvPr/>
            </p:nvSpPr>
            <p:spPr bwMode="auto">
              <a:xfrm flipV="1">
                <a:off x="698" y="2240"/>
                <a:ext cx="240" cy="44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triangle" w="med" len="med"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78" name="Line 48"/>
              <p:cNvSpPr>
                <a:spLocks noChangeShapeType="1"/>
              </p:cNvSpPr>
              <p:nvPr/>
            </p:nvSpPr>
            <p:spPr bwMode="auto">
              <a:xfrm flipV="1">
                <a:off x="692" y="2912"/>
                <a:ext cx="228" cy="3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triangle" w="med" len="med"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0498" name="Group 49"/>
            <p:cNvGrpSpPr>
              <a:grpSpLocks/>
            </p:cNvGrpSpPr>
            <p:nvPr/>
          </p:nvGrpSpPr>
          <p:grpSpPr bwMode="auto">
            <a:xfrm>
              <a:off x="1202" y="1404"/>
              <a:ext cx="1020" cy="1152"/>
              <a:chOff x="1202" y="1404"/>
              <a:chExt cx="1020" cy="1152"/>
            </a:xfrm>
          </p:grpSpPr>
          <p:sp>
            <p:nvSpPr>
              <p:cNvPr id="20545" name="Text Box 50"/>
              <p:cNvSpPr txBox="1">
                <a:spLocks noChangeArrowheads="1"/>
              </p:cNvSpPr>
              <p:nvPr/>
            </p:nvSpPr>
            <p:spPr bwMode="auto">
              <a:xfrm rot="5400000">
                <a:off x="1455" y="1814"/>
                <a:ext cx="521" cy="1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buFont typeface="Wingdings" pitchFamily="-96" charset="2"/>
                  <a:buNone/>
                </a:pPr>
                <a:r>
                  <a:rPr lang="en-US" sz="1200"/>
                  <a:t>Permute</a:t>
                </a:r>
              </a:p>
            </p:txBody>
          </p:sp>
          <p:grpSp>
            <p:nvGrpSpPr>
              <p:cNvPr id="20546" name="Group 51"/>
              <p:cNvGrpSpPr>
                <a:grpSpLocks/>
              </p:cNvGrpSpPr>
              <p:nvPr/>
            </p:nvGrpSpPr>
            <p:grpSpPr bwMode="auto">
              <a:xfrm>
                <a:off x="1202" y="1472"/>
                <a:ext cx="322" cy="1020"/>
                <a:chOff x="1478" y="1904"/>
                <a:chExt cx="486" cy="1020"/>
              </a:xfrm>
            </p:grpSpPr>
            <p:sp>
              <p:nvSpPr>
                <p:cNvPr id="20561" name="Line 52"/>
                <p:cNvSpPr>
                  <a:spLocks noChangeShapeType="1"/>
                </p:cNvSpPr>
                <p:nvPr/>
              </p:nvSpPr>
              <p:spPr bwMode="auto">
                <a:xfrm flipV="1">
                  <a:off x="1484" y="1904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562" name="Line 53"/>
                <p:cNvSpPr>
                  <a:spLocks noChangeShapeType="1"/>
                </p:cNvSpPr>
                <p:nvPr/>
              </p:nvSpPr>
              <p:spPr bwMode="auto">
                <a:xfrm flipV="1">
                  <a:off x="1484" y="1970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563" name="Line 54"/>
                <p:cNvSpPr>
                  <a:spLocks noChangeShapeType="1"/>
                </p:cNvSpPr>
                <p:nvPr/>
              </p:nvSpPr>
              <p:spPr bwMode="auto">
                <a:xfrm flipV="1">
                  <a:off x="1484" y="2036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564" name="Line 55"/>
                <p:cNvSpPr>
                  <a:spLocks noChangeShapeType="1"/>
                </p:cNvSpPr>
                <p:nvPr/>
              </p:nvSpPr>
              <p:spPr bwMode="auto">
                <a:xfrm flipV="1">
                  <a:off x="1484" y="2090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565" name="Line 56"/>
                <p:cNvSpPr>
                  <a:spLocks noChangeShapeType="1"/>
                </p:cNvSpPr>
                <p:nvPr/>
              </p:nvSpPr>
              <p:spPr bwMode="auto">
                <a:xfrm flipV="1">
                  <a:off x="1478" y="2192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566" name="Line 57"/>
                <p:cNvSpPr>
                  <a:spLocks noChangeShapeType="1"/>
                </p:cNvSpPr>
                <p:nvPr/>
              </p:nvSpPr>
              <p:spPr bwMode="auto">
                <a:xfrm flipV="1">
                  <a:off x="1478" y="225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567" name="Line 58"/>
                <p:cNvSpPr>
                  <a:spLocks noChangeShapeType="1"/>
                </p:cNvSpPr>
                <p:nvPr/>
              </p:nvSpPr>
              <p:spPr bwMode="auto">
                <a:xfrm flipV="1">
                  <a:off x="1478" y="2324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568" name="Line 59"/>
                <p:cNvSpPr>
                  <a:spLocks noChangeShapeType="1"/>
                </p:cNvSpPr>
                <p:nvPr/>
              </p:nvSpPr>
              <p:spPr bwMode="auto">
                <a:xfrm flipV="1">
                  <a:off x="1478" y="237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569" name="Line 60"/>
                <p:cNvSpPr>
                  <a:spLocks noChangeShapeType="1"/>
                </p:cNvSpPr>
                <p:nvPr/>
              </p:nvSpPr>
              <p:spPr bwMode="auto">
                <a:xfrm flipV="1">
                  <a:off x="1478" y="2732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570" name="Line 61"/>
                <p:cNvSpPr>
                  <a:spLocks noChangeShapeType="1"/>
                </p:cNvSpPr>
                <p:nvPr/>
              </p:nvSpPr>
              <p:spPr bwMode="auto">
                <a:xfrm flipV="1">
                  <a:off x="1478" y="279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571" name="Line 62"/>
                <p:cNvSpPr>
                  <a:spLocks noChangeShapeType="1"/>
                </p:cNvSpPr>
                <p:nvPr/>
              </p:nvSpPr>
              <p:spPr bwMode="auto">
                <a:xfrm flipV="1">
                  <a:off x="1478" y="2864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572" name="Line 63"/>
                <p:cNvSpPr>
                  <a:spLocks noChangeShapeType="1"/>
                </p:cNvSpPr>
                <p:nvPr/>
              </p:nvSpPr>
              <p:spPr bwMode="auto">
                <a:xfrm flipV="1">
                  <a:off x="1478" y="291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0547" name="Group 64"/>
              <p:cNvGrpSpPr>
                <a:grpSpLocks/>
              </p:cNvGrpSpPr>
              <p:nvPr/>
            </p:nvGrpSpPr>
            <p:grpSpPr bwMode="auto">
              <a:xfrm>
                <a:off x="1915" y="1466"/>
                <a:ext cx="307" cy="1020"/>
                <a:chOff x="2270" y="1904"/>
                <a:chExt cx="486" cy="1020"/>
              </a:xfrm>
            </p:grpSpPr>
            <p:sp>
              <p:nvSpPr>
                <p:cNvPr id="20549" name="Line 65"/>
                <p:cNvSpPr>
                  <a:spLocks noChangeShapeType="1"/>
                </p:cNvSpPr>
                <p:nvPr/>
              </p:nvSpPr>
              <p:spPr bwMode="auto">
                <a:xfrm flipV="1">
                  <a:off x="2276" y="1904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550" name="Line 66"/>
                <p:cNvSpPr>
                  <a:spLocks noChangeShapeType="1"/>
                </p:cNvSpPr>
                <p:nvPr/>
              </p:nvSpPr>
              <p:spPr bwMode="auto">
                <a:xfrm flipV="1">
                  <a:off x="2276" y="1970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551" name="Line 67"/>
                <p:cNvSpPr>
                  <a:spLocks noChangeShapeType="1"/>
                </p:cNvSpPr>
                <p:nvPr/>
              </p:nvSpPr>
              <p:spPr bwMode="auto">
                <a:xfrm flipV="1">
                  <a:off x="2276" y="2036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552" name="Line 68"/>
                <p:cNvSpPr>
                  <a:spLocks noChangeShapeType="1"/>
                </p:cNvSpPr>
                <p:nvPr/>
              </p:nvSpPr>
              <p:spPr bwMode="auto">
                <a:xfrm flipV="1">
                  <a:off x="2276" y="2090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553" name="Line 69"/>
                <p:cNvSpPr>
                  <a:spLocks noChangeShapeType="1"/>
                </p:cNvSpPr>
                <p:nvPr/>
              </p:nvSpPr>
              <p:spPr bwMode="auto">
                <a:xfrm flipV="1">
                  <a:off x="2270" y="2192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554" name="Line 70"/>
                <p:cNvSpPr>
                  <a:spLocks noChangeShapeType="1"/>
                </p:cNvSpPr>
                <p:nvPr/>
              </p:nvSpPr>
              <p:spPr bwMode="auto">
                <a:xfrm flipV="1">
                  <a:off x="2270" y="225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555" name="Line 71"/>
                <p:cNvSpPr>
                  <a:spLocks noChangeShapeType="1"/>
                </p:cNvSpPr>
                <p:nvPr/>
              </p:nvSpPr>
              <p:spPr bwMode="auto">
                <a:xfrm flipV="1">
                  <a:off x="2270" y="2324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556" name="Line 72"/>
                <p:cNvSpPr>
                  <a:spLocks noChangeShapeType="1"/>
                </p:cNvSpPr>
                <p:nvPr/>
              </p:nvSpPr>
              <p:spPr bwMode="auto">
                <a:xfrm flipV="1">
                  <a:off x="2270" y="237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557" name="Line 73"/>
                <p:cNvSpPr>
                  <a:spLocks noChangeShapeType="1"/>
                </p:cNvSpPr>
                <p:nvPr/>
              </p:nvSpPr>
              <p:spPr bwMode="auto">
                <a:xfrm flipV="1">
                  <a:off x="2270" y="2732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558" name="Line 74"/>
                <p:cNvSpPr>
                  <a:spLocks noChangeShapeType="1"/>
                </p:cNvSpPr>
                <p:nvPr/>
              </p:nvSpPr>
              <p:spPr bwMode="auto">
                <a:xfrm flipV="1">
                  <a:off x="2270" y="279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559" name="Line 75"/>
                <p:cNvSpPr>
                  <a:spLocks noChangeShapeType="1"/>
                </p:cNvSpPr>
                <p:nvPr/>
              </p:nvSpPr>
              <p:spPr bwMode="auto">
                <a:xfrm flipV="1">
                  <a:off x="2270" y="2864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560" name="Line 76"/>
                <p:cNvSpPr>
                  <a:spLocks noChangeShapeType="1"/>
                </p:cNvSpPr>
                <p:nvPr/>
              </p:nvSpPr>
              <p:spPr bwMode="auto">
                <a:xfrm flipV="1">
                  <a:off x="2270" y="291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0548" name="Rectangle 77"/>
              <p:cNvSpPr>
                <a:spLocks noChangeArrowheads="1"/>
              </p:cNvSpPr>
              <p:nvPr/>
            </p:nvSpPr>
            <p:spPr bwMode="auto">
              <a:xfrm>
                <a:off x="1523" y="1404"/>
                <a:ext cx="396" cy="1152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0499" name="Group 78"/>
            <p:cNvGrpSpPr>
              <a:grpSpLocks/>
            </p:cNvGrpSpPr>
            <p:nvPr/>
          </p:nvGrpSpPr>
          <p:grpSpPr bwMode="auto">
            <a:xfrm>
              <a:off x="2816" y="1404"/>
              <a:ext cx="1026" cy="1152"/>
              <a:chOff x="2798" y="1842"/>
              <a:chExt cx="1026" cy="1152"/>
            </a:xfrm>
          </p:grpSpPr>
          <p:grpSp>
            <p:nvGrpSpPr>
              <p:cNvPr id="20516" name="Group 79"/>
              <p:cNvGrpSpPr>
                <a:grpSpLocks/>
              </p:cNvGrpSpPr>
              <p:nvPr/>
            </p:nvGrpSpPr>
            <p:grpSpPr bwMode="auto">
              <a:xfrm>
                <a:off x="3516" y="1904"/>
                <a:ext cx="308" cy="1020"/>
                <a:chOff x="2270" y="1904"/>
                <a:chExt cx="486" cy="1020"/>
              </a:xfrm>
            </p:grpSpPr>
            <p:sp>
              <p:nvSpPr>
                <p:cNvPr id="20533" name="Line 80"/>
                <p:cNvSpPr>
                  <a:spLocks noChangeShapeType="1"/>
                </p:cNvSpPr>
                <p:nvPr/>
              </p:nvSpPr>
              <p:spPr bwMode="auto">
                <a:xfrm flipV="1">
                  <a:off x="2276" y="1904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534" name="Line 81"/>
                <p:cNvSpPr>
                  <a:spLocks noChangeShapeType="1"/>
                </p:cNvSpPr>
                <p:nvPr/>
              </p:nvSpPr>
              <p:spPr bwMode="auto">
                <a:xfrm flipV="1">
                  <a:off x="2276" y="1970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535" name="Line 82"/>
                <p:cNvSpPr>
                  <a:spLocks noChangeShapeType="1"/>
                </p:cNvSpPr>
                <p:nvPr/>
              </p:nvSpPr>
              <p:spPr bwMode="auto">
                <a:xfrm flipV="1">
                  <a:off x="2276" y="2036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536" name="Line 83"/>
                <p:cNvSpPr>
                  <a:spLocks noChangeShapeType="1"/>
                </p:cNvSpPr>
                <p:nvPr/>
              </p:nvSpPr>
              <p:spPr bwMode="auto">
                <a:xfrm flipV="1">
                  <a:off x="2276" y="2090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537" name="Line 84"/>
                <p:cNvSpPr>
                  <a:spLocks noChangeShapeType="1"/>
                </p:cNvSpPr>
                <p:nvPr/>
              </p:nvSpPr>
              <p:spPr bwMode="auto">
                <a:xfrm flipV="1">
                  <a:off x="2270" y="2192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538" name="Line 85"/>
                <p:cNvSpPr>
                  <a:spLocks noChangeShapeType="1"/>
                </p:cNvSpPr>
                <p:nvPr/>
              </p:nvSpPr>
              <p:spPr bwMode="auto">
                <a:xfrm flipV="1">
                  <a:off x="2270" y="225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539" name="Line 86"/>
                <p:cNvSpPr>
                  <a:spLocks noChangeShapeType="1"/>
                </p:cNvSpPr>
                <p:nvPr/>
              </p:nvSpPr>
              <p:spPr bwMode="auto">
                <a:xfrm flipV="1">
                  <a:off x="2270" y="2324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540" name="Line 87"/>
                <p:cNvSpPr>
                  <a:spLocks noChangeShapeType="1"/>
                </p:cNvSpPr>
                <p:nvPr/>
              </p:nvSpPr>
              <p:spPr bwMode="auto">
                <a:xfrm flipV="1">
                  <a:off x="2270" y="237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541" name="Line 88"/>
                <p:cNvSpPr>
                  <a:spLocks noChangeShapeType="1"/>
                </p:cNvSpPr>
                <p:nvPr/>
              </p:nvSpPr>
              <p:spPr bwMode="auto">
                <a:xfrm flipV="1">
                  <a:off x="2270" y="2732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542" name="Line 89"/>
                <p:cNvSpPr>
                  <a:spLocks noChangeShapeType="1"/>
                </p:cNvSpPr>
                <p:nvPr/>
              </p:nvSpPr>
              <p:spPr bwMode="auto">
                <a:xfrm flipV="1">
                  <a:off x="2270" y="279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543" name="Line 90"/>
                <p:cNvSpPr>
                  <a:spLocks noChangeShapeType="1"/>
                </p:cNvSpPr>
                <p:nvPr/>
              </p:nvSpPr>
              <p:spPr bwMode="auto">
                <a:xfrm flipV="1">
                  <a:off x="2270" y="2864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544" name="Line 91"/>
                <p:cNvSpPr>
                  <a:spLocks noChangeShapeType="1"/>
                </p:cNvSpPr>
                <p:nvPr/>
              </p:nvSpPr>
              <p:spPr bwMode="auto">
                <a:xfrm flipV="1">
                  <a:off x="2270" y="291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0517" name="Group 92"/>
              <p:cNvGrpSpPr>
                <a:grpSpLocks/>
              </p:cNvGrpSpPr>
              <p:nvPr/>
            </p:nvGrpSpPr>
            <p:grpSpPr bwMode="auto">
              <a:xfrm>
                <a:off x="2798" y="1842"/>
                <a:ext cx="721" cy="1152"/>
                <a:chOff x="2798" y="1842"/>
                <a:chExt cx="721" cy="1152"/>
              </a:xfrm>
            </p:grpSpPr>
            <p:sp>
              <p:nvSpPr>
                <p:cNvPr id="20518" name="Text Box 93"/>
                <p:cNvSpPr txBox="1">
                  <a:spLocks noChangeArrowheads="1"/>
                </p:cNvSpPr>
                <p:nvPr/>
              </p:nvSpPr>
              <p:spPr bwMode="auto">
                <a:xfrm rot="5400000">
                  <a:off x="3054" y="2252"/>
                  <a:ext cx="521" cy="1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Font typeface="Wingdings" pitchFamily="-96" charset="2"/>
                    <a:buNone/>
                  </a:pPr>
                  <a:r>
                    <a:rPr lang="en-US" sz="1200"/>
                    <a:t>Permute</a:t>
                  </a:r>
                </a:p>
              </p:txBody>
            </p:sp>
            <p:grpSp>
              <p:nvGrpSpPr>
                <p:cNvPr id="20519" name="Group 94"/>
                <p:cNvGrpSpPr>
                  <a:grpSpLocks/>
                </p:cNvGrpSpPr>
                <p:nvPr/>
              </p:nvGrpSpPr>
              <p:grpSpPr bwMode="auto">
                <a:xfrm>
                  <a:off x="2798" y="1910"/>
                  <a:ext cx="324" cy="1020"/>
                  <a:chOff x="1478" y="1904"/>
                  <a:chExt cx="486" cy="1020"/>
                </a:xfrm>
              </p:grpSpPr>
              <p:sp>
                <p:nvSpPr>
                  <p:cNvPr id="20521" name="Line 9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84" y="1904"/>
                    <a:ext cx="480" cy="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0522" name="Line 9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84" y="1970"/>
                    <a:ext cx="480" cy="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0523" name="Line 9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84" y="2036"/>
                    <a:ext cx="480" cy="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0524" name="Line 9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84" y="2090"/>
                    <a:ext cx="480" cy="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0525" name="Line 9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78" y="2192"/>
                    <a:ext cx="480" cy="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0526" name="Line 10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78" y="2258"/>
                    <a:ext cx="480" cy="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0527" name="Line 10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78" y="2324"/>
                    <a:ext cx="480" cy="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0528" name="Line 10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78" y="2378"/>
                    <a:ext cx="480" cy="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0529" name="Line 10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78" y="2732"/>
                    <a:ext cx="480" cy="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0530" name="Line 10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78" y="2798"/>
                    <a:ext cx="480" cy="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0531" name="Line 10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78" y="2864"/>
                    <a:ext cx="480" cy="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0532" name="Line 10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78" y="2918"/>
                    <a:ext cx="480" cy="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20520" name="Rectangle 107"/>
                <p:cNvSpPr>
                  <a:spLocks noChangeArrowheads="1"/>
                </p:cNvSpPr>
                <p:nvPr/>
              </p:nvSpPr>
              <p:spPr bwMode="auto">
                <a:xfrm>
                  <a:off x="3121" y="1842"/>
                  <a:ext cx="398" cy="1152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20500" name="Group 108"/>
            <p:cNvGrpSpPr>
              <a:grpSpLocks/>
            </p:cNvGrpSpPr>
            <p:nvPr/>
          </p:nvGrpSpPr>
          <p:grpSpPr bwMode="auto">
            <a:xfrm>
              <a:off x="4418" y="1404"/>
              <a:ext cx="721" cy="1152"/>
              <a:chOff x="2798" y="1842"/>
              <a:chExt cx="721" cy="1152"/>
            </a:xfrm>
          </p:grpSpPr>
          <p:sp>
            <p:nvSpPr>
              <p:cNvPr id="20501" name="Text Box 109"/>
              <p:cNvSpPr txBox="1">
                <a:spLocks noChangeArrowheads="1"/>
              </p:cNvSpPr>
              <p:nvPr/>
            </p:nvSpPr>
            <p:spPr bwMode="auto">
              <a:xfrm rot="5400000">
                <a:off x="3054" y="2252"/>
                <a:ext cx="521" cy="1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buFont typeface="Wingdings" pitchFamily="-96" charset="2"/>
                  <a:buNone/>
                </a:pPr>
                <a:r>
                  <a:rPr lang="en-US" sz="1200"/>
                  <a:t>Permute</a:t>
                </a:r>
              </a:p>
            </p:txBody>
          </p:sp>
          <p:grpSp>
            <p:nvGrpSpPr>
              <p:cNvPr id="20502" name="Group 110"/>
              <p:cNvGrpSpPr>
                <a:grpSpLocks/>
              </p:cNvGrpSpPr>
              <p:nvPr/>
            </p:nvGrpSpPr>
            <p:grpSpPr bwMode="auto">
              <a:xfrm>
                <a:off x="2798" y="1910"/>
                <a:ext cx="324" cy="1020"/>
                <a:chOff x="1478" y="1904"/>
                <a:chExt cx="486" cy="1020"/>
              </a:xfrm>
            </p:grpSpPr>
            <p:sp>
              <p:nvSpPr>
                <p:cNvPr id="20504" name="Line 111"/>
                <p:cNvSpPr>
                  <a:spLocks noChangeShapeType="1"/>
                </p:cNvSpPr>
                <p:nvPr/>
              </p:nvSpPr>
              <p:spPr bwMode="auto">
                <a:xfrm flipV="1">
                  <a:off x="1484" y="1904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505" name="Line 112"/>
                <p:cNvSpPr>
                  <a:spLocks noChangeShapeType="1"/>
                </p:cNvSpPr>
                <p:nvPr/>
              </p:nvSpPr>
              <p:spPr bwMode="auto">
                <a:xfrm flipV="1">
                  <a:off x="1484" y="1970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506" name="Line 113"/>
                <p:cNvSpPr>
                  <a:spLocks noChangeShapeType="1"/>
                </p:cNvSpPr>
                <p:nvPr/>
              </p:nvSpPr>
              <p:spPr bwMode="auto">
                <a:xfrm flipV="1">
                  <a:off x="1484" y="2036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507" name="Line 114"/>
                <p:cNvSpPr>
                  <a:spLocks noChangeShapeType="1"/>
                </p:cNvSpPr>
                <p:nvPr/>
              </p:nvSpPr>
              <p:spPr bwMode="auto">
                <a:xfrm flipV="1">
                  <a:off x="1484" y="2090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508" name="Line 115"/>
                <p:cNvSpPr>
                  <a:spLocks noChangeShapeType="1"/>
                </p:cNvSpPr>
                <p:nvPr/>
              </p:nvSpPr>
              <p:spPr bwMode="auto">
                <a:xfrm flipV="1">
                  <a:off x="1478" y="2192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509" name="Line 116"/>
                <p:cNvSpPr>
                  <a:spLocks noChangeShapeType="1"/>
                </p:cNvSpPr>
                <p:nvPr/>
              </p:nvSpPr>
              <p:spPr bwMode="auto">
                <a:xfrm flipV="1">
                  <a:off x="1478" y="225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510" name="Line 117"/>
                <p:cNvSpPr>
                  <a:spLocks noChangeShapeType="1"/>
                </p:cNvSpPr>
                <p:nvPr/>
              </p:nvSpPr>
              <p:spPr bwMode="auto">
                <a:xfrm flipV="1">
                  <a:off x="1478" y="2324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511" name="Line 118"/>
                <p:cNvSpPr>
                  <a:spLocks noChangeShapeType="1"/>
                </p:cNvSpPr>
                <p:nvPr/>
              </p:nvSpPr>
              <p:spPr bwMode="auto">
                <a:xfrm flipV="1">
                  <a:off x="1478" y="237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512" name="Line 119"/>
                <p:cNvSpPr>
                  <a:spLocks noChangeShapeType="1"/>
                </p:cNvSpPr>
                <p:nvPr/>
              </p:nvSpPr>
              <p:spPr bwMode="auto">
                <a:xfrm flipV="1">
                  <a:off x="1478" y="2732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513" name="Line 120"/>
                <p:cNvSpPr>
                  <a:spLocks noChangeShapeType="1"/>
                </p:cNvSpPr>
                <p:nvPr/>
              </p:nvSpPr>
              <p:spPr bwMode="auto">
                <a:xfrm flipV="1">
                  <a:off x="1478" y="279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514" name="Line 121"/>
                <p:cNvSpPr>
                  <a:spLocks noChangeShapeType="1"/>
                </p:cNvSpPr>
                <p:nvPr/>
              </p:nvSpPr>
              <p:spPr bwMode="auto">
                <a:xfrm flipV="1">
                  <a:off x="1478" y="2864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515" name="Line 122"/>
                <p:cNvSpPr>
                  <a:spLocks noChangeShapeType="1"/>
                </p:cNvSpPr>
                <p:nvPr/>
              </p:nvSpPr>
              <p:spPr bwMode="auto">
                <a:xfrm flipV="1">
                  <a:off x="1478" y="291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0503" name="Rectangle 123"/>
              <p:cNvSpPr>
                <a:spLocks noChangeArrowheads="1"/>
              </p:cNvSpPr>
              <p:nvPr/>
            </p:nvSpPr>
            <p:spPr bwMode="auto">
              <a:xfrm>
                <a:off x="3121" y="1842"/>
                <a:ext cx="398" cy="1152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9" name="Group 124"/>
          <p:cNvGrpSpPr>
            <a:grpSpLocks/>
          </p:cNvGrpSpPr>
          <p:nvPr/>
        </p:nvGrpSpPr>
        <p:grpSpPr bwMode="auto">
          <a:xfrm>
            <a:off x="2571750" y="1647825"/>
            <a:ext cx="4722813" cy="4108450"/>
            <a:chOff x="1620" y="1038"/>
            <a:chExt cx="2975" cy="2588"/>
          </a:xfrm>
        </p:grpSpPr>
        <p:sp>
          <p:nvSpPr>
            <p:cNvPr id="20488" name="Rectangle 125"/>
            <p:cNvSpPr>
              <a:spLocks noChangeArrowheads="1"/>
            </p:cNvSpPr>
            <p:nvPr/>
          </p:nvSpPr>
          <p:spPr bwMode="auto">
            <a:xfrm>
              <a:off x="1998" y="1038"/>
              <a:ext cx="1734" cy="1830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9" name="Text Box 126"/>
            <p:cNvSpPr txBox="1">
              <a:spLocks noChangeArrowheads="1"/>
            </p:cNvSpPr>
            <p:nvPr/>
          </p:nvSpPr>
          <p:spPr bwMode="auto">
            <a:xfrm>
              <a:off x="1620" y="3174"/>
              <a:ext cx="2975" cy="4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 typeface="Wingdings" pitchFamily="-96" charset="2"/>
                <a:buNone/>
              </a:pPr>
              <a:r>
                <a:rPr lang="en-US"/>
                <a:t>Reuse the same circuit three times </a:t>
              </a:r>
            </a:p>
            <a:p>
              <a:pPr>
                <a:buFont typeface="Wingdings" pitchFamily="-96" charset="2"/>
                <a:buNone/>
              </a:pPr>
              <a:r>
                <a:rPr lang="en-US"/>
                <a:t>to reduce area</a:t>
              </a:r>
            </a:p>
          </p:txBody>
        </p:sp>
        <p:sp>
          <p:nvSpPr>
            <p:cNvPr id="20490" name="Line 127"/>
            <p:cNvSpPr>
              <a:spLocks noChangeShapeType="1"/>
            </p:cNvSpPr>
            <p:nvPr/>
          </p:nvSpPr>
          <p:spPr bwMode="auto">
            <a:xfrm flipV="1">
              <a:off x="1792" y="2853"/>
              <a:ext cx="366" cy="329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4" name="Date Placeholder 13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February 9, 2011</a:t>
            </a:r>
            <a:endParaRPr lang="en-US" dirty="0"/>
          </a:p>
        </p:txBody>
      </p:sp>
      <p:sp>
        <p:nvSpPr>
          <p:cNvPr id="135" name="Slide Number Placeholder 13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L03-</a:t>
            </a:r>
            <a:fld id="{2F948D18-B4E4-4317-99B7-73E7F36F22F6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136" name="Footer Placeholder 13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http://csg.csail.mit.edu/6.375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894138" y="3189288"/>
            <a:ext cx="2855912" cy="1057275"/>
            <a:chOff x="2453" y="2009"/>
            <a:chExt cx="1799" cy="666"/>
          </a:xfrm>
        </p:grpSpPr>
        <p:grpSp>
          <p:nvGrpSpPr>
            <p:cNvPr id="21528" name="Group 3"/>
            <p:cNvGrpSpPr>
              <a:grpSpLocks/>
            </p:cNvGrpSpPr>
            <p:nvPr/>
          </p:nvGrpSpPr>
          <p:grpSpPr bwMode="auto">
            <a:xfrm>
              <a:off x="2453" y="2009"/>
              <a:ext cx="1799" cy="666"/>
              <a:chOff x="2581" y="2727"/>
              <a:chExt cx="1799" cy="666"/>
            </a:xfrm>
          </p:grpSpPr>
          <p:sp>
            <p:nvSpPr>
              <p:cNvPr id="21532" name="Rectangle 4"/>
              <p:cNvSpPr>
                <a:spLocks noChangeArrowheads="1"/>
              </p:cNvSpPr>
              <p:nvPr/>
            </p:nvSpPr>
            <p:spPr bwMode="auto">
              <a:xfrm>
                <a:off x="3198" y="2733"/>
                <a:ext cx="390" cy="366"/>
              </a:xfrm>
              <a:prstGeom prst="rect">
                <a:avLst/>
              </a:prstGeom>
              <a:solidFill>
                <a:schemeClr val="folHlink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/>
                  <a:t>f</a:t>
                </a:r>
              </a:p>
            </p:txBody>
          </p:sp>
          <p:sp>
            <p:nvSpPr>
              <p:cNvPr id="21533" name="Line 5"/>
              <p:cNvSpPr>
                <a:spLocks noChangeShapeType="1"/>
              </p:cNvSpPr>
              <p:nvPr/>
            </p:nvSpPr>
            <p:spPr bwMode="auto">
              <a:xfrm>
                <a:off x="3024" y="2895"/>
                <a:ext cx="17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34" name="Line 6"/>
              <p:cNvSpPr>
                <a:spLocks noChangeShapeType="1"/>
              </p:cNvSpPr>
              <p:nvPr/>
            </p:nvSpPr>
            <p:spPr bwMode="auto">
              <a:xfrm>
                <a:off x="3588" y="2919"/>
                <a:ext cx="40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35" name="Rectangle 7"/>
              <p:cNvSpPr>
                <a:spLocks noChangeArrowheads="1"/>
              </p:cNvSpPr>
              <p:nvPr/>
            </p:nvSpPr>
            <p:spPr bwMode="auto">
              <a:xfrm>
                <a:off x="3990" y="2733"/>
                <a:ext cx="390" cy="366"/>
              </a:xfrm>
              <a:prstGeom prst="rect">
                <a:avLst/>
              </a:prstGeom>
              <a:solidFill>
                <a:schemeClr val="folHlink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/>
                  <a:t>g</a:t>
                </a:r>
              </a:p>
            </p:txBody>
          </p:sp>
          <p:sp>
            <p:nvSpPr>
              <p:cNvPr id="21536" name="Rectangle 8"/>
              <p:cNvSpPr>
                <a:spLocks noChangeArrowheads="1"/>
              </p:cNvSpPr>
              <p:nvPr/>
            </p:nvSpPr>
            <p:spPr bwMode="auto">
              <a:xfrm>
                <a:off x="3708" y="2727"/>
                <a:ext cx="56" cy="378"/>
              </a:xfrm>
              <a:prstGeom prst="rect">
                <a:avLst/>
              </a:prstGeom>
              <a:solidFill>
                <a:schemeClr val="accent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37" name="Freeform 9"/>
              <p:cNvSpPr>
                <a:spLocks/>
              </p:cNvSpPr>
              <p:nvPr/>
            </p:nvSpPr>
            <p:spPr bwMode="auto">
              <a:xfrm>
                <a:off x="2748" y="2925"/>
                <a:ext cx="1104" cy="468"/>
              </a:xfrm>
              <a:custGeom>
                <a:avLst/>
                <a:gdLst>
                  <a:gd name="T0" fmla="*/ 1597 w 918"/>
                  <a:gd name="T1" fmla="*/ 0 h 402"/>
                  <a:gd name="T2" fmla="*/ 1597 w 918"/>
                  <a:gd name="T3" fmla="*/ 634 h 402"/>
                  <a:gd name="T4" fmla="*/ 0 w 918"/>
                  <a:gd name="T5" fmla="*/ 634 h 402"/>
                  <a:gd name="T6" fmla="*/ 0 w 918"/>
                  <a:gd name="T7" fmla="*/ 48 h 4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18"/>
                  <a:gd name="T13" fmla="*/ 0 h 402"/>
                  <a:gd name="T14" fmla="*/ 918 w 918"/>
                  <a:gd name="T15" fmla="*/ 402 h 4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18" h="402">
                    <a:moveTo>
                      <a:pt x="918" y="0"/>
                    </a:moveTo>
                    <a:lnTo>
                      <a:pt x="918" y="402"/>
                    </a:lnTo>
                    <a:lnTo>
                      <a:pt x="0" y="402"/>
                    </a:lnTo>
                    <a:lnTo>
                      <a:pt x="0" y="30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38" name="AutoShape 10"/>
              <p:cNvSpPr>
                <a:spLocks noChangeArrowheads="1"/>
              </p:cNvSpPr>
              <p:nvPr/>
            </p:nvSpPr>
            <p:spPr bwMode="auto">
              <a:xfrm rot="-5400000">
                <a:off x="2850" y="2853"/>
                <a:ext cx="270" cy="72"/>
              </a:xfrm>
              <a:prstGeom prst="flowChartManualOperation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39" name="Line 11"/>
              <p:cNvSpPr>
                <a:spLocks noChangeShapeType="1"/>
              </p:cNvSpPr>
              <p:nvPr/>
            </p:nvSpPr>
            <p:spPr bwMode="auto">
              <a:xfrm>
                <a:off x="2748" y="2967"/>
                <a:ext cx="19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40" name="Line 12"/>
              <p:cNvSpPr>
                <a:spLocks noChangeShapeType="1"/>
              </p:cNvSpPr>
              <p:nvPr/>
            </p:nvSpPr>
            <p:spPr bwMode="auto">
              <a:xfrm>
                <a:off x="2581" y="2835"/>
                <a:ext cx="34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1529" name="Group 13"/>
            <p:cNvGrpSpPr>
              <a:grpSpLocks/>
            </p:cNvGrpSpPr>
            <p:nvPr/>
          </p:nvGrpSpPr>
          <p:grpSpPr bwMode="auto">
            <a:xfrm>
              <a:off x="2824" y="2272"/>
              <a:ext cx="56" cy="128"/>
              <a:chOff x="2824" y="2272"/>
              <a:chExt cx="56" cy="128"/>
            </a:xfrm>
          </p:grpSpPr>
          <p:sp>
            <p:nvSpPr>
              <p:cNvPr id="21530" name="Rectangle 14"/>
              <p:cNvSpPr>
                <a:spLocks noChangeArrowheads="1"/>
              </p:cNvSpPr>
              <p:nvPr/>
            </p:nvSpPr>
            <p:spPr bwMode="auto">
              <a:xfrm>
                <a:off x="2824" y="2344"/>
                <a:ext cx="56" cy="5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31" name="Line 15"/>
              <p:cNvSpPr>
                <a:spLocks noChangeShapeType="1"/>
              </p:cNvSpPr>
              <p:nvPr/>
            </p:nvSpPr>
            <p:spPr bwMode="auto">
              <a:xfrm flipV="1">
                <a:off x="2848" y="2272"/>
                <a:ext cx="0" cy="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1510" name="Rectangle 1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Design Alternatives</a:t>
            </a:r>
          </a:p>
        </p:txBody>
      </p:sp>
      <p:sp>
        <p:nvSpPr>
          <p:cNvPr id="1486865" name="AutoShape 17"/>
          <p:cNvSpPr>
            <a:spLocks noChangeArrowheads="1"/>
          </p:cNvSpPr>
          <p:nvPr/>
        </p:nvSpPr>
        <p:spPr bwMode="auto">
          <a:xfrm>
            <a:off x="1677988" y="2867025"/>
            <a:ext cx="696912" cy="741363"/>
          </a:xfrm>
          <a:prstGeom prst="curvedRightArrow">
            <a:avLst>
              <a:gd name="adj1" fmla="val 21276"/>
              <a:gd name="adj2" fmla="val 42551"/>
              <a:gd name="adj3" fmla="val 33333"/>
            </a:avLst>
          </a:prstGeom>
          <a:solidFill>
            <a:schemeClr val="accent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2" name="Rectangle 18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88975" y="1595438"/>
            <a:ext cx="7956550" cy="885825"/>
          </a:xfrm>
          <a:noFill/>
        </p:spPr>
        <p:txBody>
          <a:bodyPr/>
          <a:lstStyle/>
          <a:p>
            <a:pPr marL="609600" indent="-609600" eaLnBrk="1" hangingPunct="1">
              <a:spcBef>
                <a:spcPct val="25000"/>
              </a:spcBef>
              <a:buClr>
                <a:schemeClr val="tx1"/>
              </a:buClr>
              <a:buSzTx/>
              <a:buFontTx/>
              <a:buNone/>
            </a:pPr>
            <a:r>
              <a:rPr lang="en-US" sz="2400" smtClean="0"/>
              <a:t>Reuse a block over multiple cycles</a:t>
            </a:r>
          </a:p>
        </p:txBody>
      </p:sp>
      <p:sp>
        <p:nvSpPr>
          <p:cNvPr id="1486867" name="Rectangle 19" descr="Rectangle: Click to edit Master text styles&#10;Second level&#10;Third level&#10;Fourth level&#10;Fifth level"/>
          <p:cNvSpPr>
            <a:spLocks noChangeArrowheads="1"/>
          </p:cNvSpPr>
          <p:nvPr/>
        </p:nvSpPr>
        <p:spPr bwMode="auto">
          <a:xfrm>
            <a:off x="688975" y="4171950"/>
            <a:ext cx="8261350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>
              <a:lnSpc>
                <a:spcPct val="100000"/>
              </a:lnSpc>
              <a:buClr>
                <a:schemeClr val="tx1"/>
              </a:buClr>
              <a:buSzTx/>
              <a:buFontTx/>
              <a:buNone/>
            </a:pPr>
            <a:r>
              <a:rPr lang="en-US" sz="2400"/>
              <a:t>we expect:</a:t>
            </a:r>
          </a:p>
          <a:p>
            <a:pPr marL="609600" indent="-609600">
              <a:lnSpc>
                <a:spcPct val="100000"/>
              </a:lnSpc>
              <a:buClr>
                <a:schemeClr val="tx1"/>
              </a:buClr>
              <a:buSzTx/>
              <a:buFontTx/>
              <a:buNone/>
            </a:pPr>
            <a:r>
              <a:rPr lang="en-US" sz="2400"/>
              <a:t>	Throughput to</a:t>
            </a:r>
          </a:p>
          <a:p>
            <a:pPr marL="609600" indent="-609600">
              <a:lnSpc>
                <a:spcPct val="100000"/>
              </a:lnSpc>
              <a:buClr>
                <a:schemeClr val="tx1"/>
              </a:buClr>
              <a:buSzTx/>
              <a:buFontTx/>
              <a:buNone/>
            </a:pPr>
            <a:r>
              <a:rPr lang="en-US" sz="2400"/>
              <a:t>	Area to</a:t>
            </a:r>
          </a:p>
        </p:txBody>
      </p:sp>
      <p:grpSp>
        <p:nvGrpSpPr>
          <p:cNvPr id="21514" name="Group 20"/>
          <p:cNvGrpSpPr>
            <a:grpSpLocks/>
          </p:cNvGrpSpPr>
          <p:nvPr/>
        </p:nvGrpSpPr>
        <p:grpSpPr bwMode="auto">
          <a:xfrm>
            <a:off x="2940050" y="2312988"/>
            <a:ext cx="3810000" cy="581025"/>
            <a:chOff x="1852" y="1969"/>
            <a:chExt cx="2400" cy="366"/>
          </a:xfrm>
        </p:grpSpPr>
        <p:grpSp>
          <p:nvGrpSpPr>
            <p:cNvPr id="21520" name="Group 21"/>
            <p:cNvGrpSpPr>
              <a:grpSpLocks/>
            </p:cNvGrpSpPr>
            <p:nvPr/>
          </p:nvGrpSpPr>
          <p:grpSpPr bwMode="auto">
            <a:xfrm>
              <a:off x="1852" y="1969"/>
              <a:ext cx="2400" cy="366"/>
              <a:chOff x="1980" y="1788"/>
              <a:chExt cx="2400" cy="366"/>
            </a:xfrm>
          </p:grpSpPr>
          <p:sp>
            <p:nvSpPr>
              <p:cNvPr id="21522" name="Rectangle 22"/>
              <p:cNvSpPr>
                <a:spLocks noChangeArrowheads="1"/>
              </p:cNvSpPr>
              <p:nvPr/>
            </p:nvSpPr>
            <p:spPr bwMode="auto">
              <a:xfrm>
                <a:off x="3185" y="1788"/>
                <a:ext cx="390" cy="366"/>
              </a:xfrm>
              <a:prstGeom prst="rect">
                <a:avLst/>
              </a:prstGeom>
              <a:solidFill>
                <a:schemeClr val="folHlink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/>
                  <a:t>f</a:t>
                </a:r>
              </a:p>
            </p:txBody>
          </p:sp>
          <p:sp>
            <p:nvSpPr>
              <p:cNvPr id="21523" name="Rectangle 23"/>
              <p:cNvSpPr>
                <a:spLocks noChangeArrowheads="1"/>
              </p:cNvSpPr>
              <p:nvPr/>
            </p:nvSpPr>
            <p:spPr bwMode="auto">
              <a:xfrm>
                <a:off x="2381" y="1788"/>
                <a:ext cx="390" cy="366"/>
              </a:xfrm>
              <a:prstGeom prst="rect">
                <a:avLst/>
              </a:prstGeom>
              <a:solidFill>
                <a:schemeClr val="folHlink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/>
                  <a:t>f</a:t>
                </a:r>
              </a:p>
            </p:txBody>
          </p:sp>
          <p:sp>
            <p:nvSpPr>
              <p:cNvPr id="21524" name="Line 24"/>
              <p:cNvSpPr>
                <a:spLocks noChangeShapeType="1"/>
              </p:cNvSpPr>
              <p:nvPr/>
            </p:nvSpPr>
            <p:spPr bwMode="auto">
              <a:xfrm>
                <a:off x="3588" y="1974"/>
                <a:ext cx="40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25" name="Rectangle 25"/>
              <p:cNvSpPr>
                <a:spLocks noChangeArrowheads="1"/>
              </p:cNvSpPr>
              <p:nvPr/>
            </p:nvSpPr>
            <p:spPr bwMode="auto">
              <a:xfrm>
                <a:off x="3990" y="1788"/>
                <a:ext cx="390" cy="366"/>
              </a:xfrm>
              <a:prstGeom prst="rect">
                <a:avLst/>
              </a:prstGeom>
              <a:solidFill>
                <a:schemeClr val="folHlink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26" name="Line 26"/>
              <p:cNvSpPr>
                <a:spLocks noChangeShapeType="1"/>
              </p:cNvSpPr>
              <p:nvPr/>
            </p:nvSpPr>
            <p:spPr bwMode="auto">
              <a:xfrm>
                <a:off x="2789" y="1974"/>
                <a:ext cx="40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27" name="Line 27"/>
              <p:cNvSpPr>
                <a:spLocks noChangeShapeType="1"/>
              </p:cNvSpPr>
              <p:nvPr/>
            </p:nvSpPr>
            <p:spPr bwMode="auto">
              <a:xfrm>
                <a:off x="1980" y="1974"/>
                <a:ext cx="40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1521" name="Text Box 28"/>
            <p:cNvSpPr txBox="1">
              <a:spLocks noChangeArrowheads="1"/>
            </p:cNvSpPr>
            <p:nvPr/>
          </p:nvSpPr>
          <p:spPr bwMode="auto">
            <a:xfrm>
              <a:off x="3947" y="1996"/>
              <a:ext cx="21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 typeface="Wingdings" pitchFamily="-96" charset="2"/>
                <a:buNone/>
              </a:pPr>
              <a:r>
                <a:rPr lang="en-US"/>
                <a:t>g</a:t>
              </a:r>
            </a:p>
          </p:txBody>
        </p:sp>
      </p:grpSp>
      <p:sp>
        <p:nvSpPr>
          <p:cNvPr id="1486877" name="Oval 29"/>
          <p:cNvSpPr>
            <a:spLocks noChangeArrowheads="1"/>
          </p:cNvSpPr>
          <p:nvPr/>
        </p:nvSpPr>
        <p:spPr bwMode="auto">
          <a:xfrm>
            <a:off x="2794000" y="2552700"/>
            <a:ext cx="88900" cy="889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86878" name="Oval 30"/>
          <p:cNvSpPr>
            <a:spLocks noChangeArrowheads="1"/>
          </p:cNvSpPr>
          <p:nvPr/>
        </p:nvSpPr>
        <p:spPr bwMode="auto">
          <a:xfrm>
            <a:off x="3759200" y="3327400"/>
            <a:ext cx="88900" cy="889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86879" name="Text Box 31"/>
          <p:cNvSpPr txBox="1">
            <a:spLocks noChangeArrowheads="1"/>
          </p:cNvSpPr>
          <p:nvPr/>
        </p:nvSpPr>
        <p:spPr bwMode="auto">
          <a:xfrm>
            <a:off x="3552825" y="4659313"/>
            <a:ext cx="4306888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-96" charset="2"/>
              <a:buNone/>
            </a:pPr>
            <a:r>
              <a:rPr lang="en-US" sz="2400"/>
              <a:t>decrease – less parallelism</a:t>
            </a:r>
          </a:p>
        </p:txBody>
      </p:sp>
      <p:sp>
        <p:nvSpPr>
          <p:cNvPr id="1486880" name="Text Box 32"/>
          <p:cNvSpPr txBox="1">
            <a:spLocks noChangeArrowheads="1"/>
          </p:cNvSpPr>
          <p:nvPr/>
        </p:nvSpPr>
        <p:spPr bwMode="auto">
          <a:xfrm>
            <a:off x="3319463" y="5603875"/>
            <a:ext cx="5275262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-96" charset="2"/>
              <a:buNone/>
            </a:pPr>
            <a:r>
              <a:rPr lang="en-US"/>
              <a:t>The clock needs to run faster for the same throughput </a:t>
            </a:r>
            <a:r>
              <a:rPr lang="en-US">
                <a:sym typeface="Symbol" pitchFamily="-96" charset="2"/>
              </a:rPr>
              <a:t></a:t>
            </a:r>
            <a:r>
              <a:rPr lang="en-US"/>
              <a:t> hyper-linear increase in energy</a:t>
            </a:r>
          </a:p>
        </p:txBody>
      </p:sp>
      <p:sp>
        <p:nvSpPr>
          <p:cNvPr id="1486881" name="Text Box 33"/>
          <p:cNvSpPr txBox="1">
            <a:spLocks noChangeArrowheads="1"/>
          </p:cNvSpPr>
          <p:nvPr/>
        </p:nvSpPr>
        <p:spPr bwMode="auto">
          <a:xfrm>
            <a:off x="2520950" y="5121275"/>
            <a:ext cx="4287838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-96" charset="2"/>
              <a:buNone/>
            </a:pPr>
            <a:r>
              <a:rPr lang="en-US" sz="2400"/>
              <a:t>decrease – reusing a block</a:t>
            </a:r>
          </a:p>
        </p:txBody>
      </p:sp>
      <p:sp>
        <p:nvSpPr>
          <p:cNvPr id="40" name="Date Placeholder 3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February 9, 2011</a:t>
            </a:r>
            <a:endParaRPr lang="en-US" dirty="0"/>
          </a:p>
        </p:txBody>
      </p:sp>
      <p:sp>
        <p:nvSpPr>
          <p:cNvPr id="41" name="Slide Number Placeholder 4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L03-</a:t>
            </a:r>
            <a:fld id="{2F948D18-B4E4-4317-99B7-73E7F36F22F6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42" name="Footer Placeholder 4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http://csg.csail.mit.edu/6.375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6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486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6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 -0.00092 L 0.17708 0.00093 " pathEditMode="relative" ptsTypes="AA">
                                      <p:cBhvr>
                                        <p:cTn id="17" dur="2000" fill="hold"/>
                                        <p:tgtEl>
                                          <p:spTgt spid="14868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0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708 0.00093 L 0.31458 0.00116 " pathEditMode="relative" ptsTypes="AA">
                                      <p:cBhvr>
                                        <p:cTn id="20" dur="2000" fill="hold"/>
                                        <p:tgtEl>
                                          <p:spTgt spid="14868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0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458 0.00116 L 0.44514 0.00139 " pathEditMode="relative" ptsTypes="AA">
                                      <p:cBhvr>
                                        <p:cTn id="23" dur="2000" fill="hold"/>
                                        <p:tgtEl>
                                          <p:spTgt spid="14868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6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4.07407E-6 L 0.075 -0.00185 L 0.07223 0.01296 L 0.22639 0.01111 " pathEditMode="relative" ptsTypes="AAAA">
                                      <p:cBhvr>
                                        <p:cTn id="32" dur="2000" fill="hold"/>
                                        <p:tgtEl>
                                          <p:spTgt spid="14868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0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986 0.01389 L 0.22847 0.12685 L 0.03681 0.12685 L 0.0382 0.0287 L 0.07709 0.0287 L 0.07709 0.01203 L 0.23959 0.01203 " pathEditMode="relative" ptsTypes="AAAAAAA">
                                      <p:cBhvr>
                                        <p:cTn id="35" dur="2000" fill="hold"/>
                                        <p:tgtEl>
                                          <p:spTgt spid="14868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0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3959 0.01203 L 0.33403 0.01018 " pathEditMode="relative" ptsTypes="AA">
                                      <p:cBhvr>
                                        <p:cTn id="38" dur="2000" fill="hold"/>
                                        <p:tgtEl>
                                          <p:spTgt spid="14868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6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6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6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6865" grpId="0" animBg="1"/>
      <p:bldP spid="1486867" grpId="0"/>
      <p:bldP spid="1486877" grpId="0" animBg="1"/>
      <p:bldP spid="1486877" grpId="1" animBg="1"/>
      <p:bldP spid="1486877" grpId="2" animBg="1"/>
      <p:bldP spid="1486877" grpId="3" animBg="1"/>
      <p:bldP spid="1486877" grpId="4" animBg="1"/>
      <p:bldP spid="1486878" grpId="0" animBg="1"/>
      <p:bldP spid="1486878" grpId="1" animBg="1"/>
      <p:bldP spid="1486878" grpId="2" animBg="1"/>
      <p:bldP spid="1486878" grpId="3" animBg="1"/>
      <p:bldP spid="1486878" grpId="4" animBg="1"/>
      <p:bldP spid="1486879" grpId="0"/>
      <p:bldP spid="1486880" grpId="0"/>
      <p:bldP spid="148688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/>
              <a:t>Bluespec: Two-Level Compilation</a:t>
            </a:r>
          </a:p>
        </p:txBody>
      </p:sp>
      <p:sp>
        <p:nvSpPr>
          <p:cNvPr id="4099" name="Content Placeholder 19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4103" name="Text Box 2"/>
          <p:cNvSpPr txBox="1">
            <a:spLocks noChangeArrowheads="1"/>
          </p:cNvSpPr>
          <p:nvPr/>
        </p:nvSpPr>
        <p:spPr bwMode="auto">
          <a:xfrm>
            <a:off x="2489200" y="5842000"/>
            <a:ext cx="1706563" cy="711200"/>
          </a:xfrm>
          <a:prstGeom prst="rect">
            <a:avLst/>
          </a:prstGeom>
          <a:solidFill>
            <a:srgbClr val="DDFDDD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/>
              <a:t>Object code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/>
              <a:t>(Verilog/C)</a:t>
            </a:r>
          </a:p>
        </p:txBody>
      </p:sp>
      <p:sp>
        <p:nvSpPr>
          <p:cNvPr id="4104" name="Line 3"/>
          <p:cNvSpPr>
            <a:spLocks noChangeShapeType="1"/>
          </p:cNvSpPr>
          <p:nvPr/>
        </p:nvSpPr>
        <p:spPr bwMode="auto">
          <a:xfrm>
            <a:off x="3327400" y="4524375"/>
            <a:ext cx="0" cy="13001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5" name="Text Box 5"/>
          <p:cNvSpPr txBox="1">
            <a:spLocks noChangeArrowheads="1"/>
          </p:cNvSpPr>
          <p:nvPr/>
        </p:nvSpPr>
        <p:spPr bwMode="auto">
          <a:xfrm>
            <a:off x="1630363" y="3814763"/>
            <a:ext cx="3422650" cy="711200"/>
          </a:xfrm>
          <a:prstGeom prst="rect">
            <a:avLst/>
          </a:prstGeom>
          <a:solidFill>
            <a:srgbClr val="DDFDDD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/>
              <a:t>Rules and Actions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/>
              <a:t>(Term Rewriting System)</a:t>
            </a:r>
          </a:p>
        </p:txBody>
      </p:sp>
      <p:sp>
        <p:nvSpPr>
          <p:cNvPr id="1394694" name="Text Box 6"/>
          <p:cNvSpPr txBox="1">
            <a:spLocks noChangeArrowheads="1"/>
          </p:cNvSpPr>
          <p:nvPr/>
        </p:nvSpPr>
        <p:spPr bwMode="auto">
          <a:xfrm>
            <a:off x="5375275" y="4756150"/>
            <a:ext cx="2792413" cy="64135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sz="1800"/>
              <a:t> Rule conflict analysis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sz="1800"/>
              <a:t> Rule scheduling</a:t>
            </a:r>
          </a:p>
        </p:txBody>
      </p:sp>
      <p:sp>
        <p:nvSpPr>
          <p:cNvPr id="1394695" name="Text Box 7"/>
          <p:cNvSpPr txBox="1">
            <a:spLocks noChangeArrowheads="1"/>
          </p:cNvSpPr>
          <p:nvPr/>
        </p:nvSpPr>
        <p:spPr bwMode="auto">
          <a:xfrm>
            <a:off x="5394325" y="5492750"/>
            <a:ext cx="2976563" cy="71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James Hoe &amp; Arvind</a:t>
            </a:r>
          </a:p>
          <a:p>
            <a:r>
              <a:rPr lang="en-US"/>
              <a:t>@MIT 1997-2000</a:t>
            </a:r>
          </a:p>
        </p:txBody>
      </p:sp>
      <p:sp>
        <p:nvSpPr>
          <p:cNvPr id="1394696" name="Text Box 8"/>
          <p:cNvSpPr txBox="1">
            <a:spLocks noChangeArrowheads="1"/>
          </p:cNvSpPr>
          <p:nvPr/>
        </p:nvSpPr>
        <p:spPr bwMode="auto">
          <a:xfrm>
            <a:off x="1749425" y="1822450"/>
            <a:ext cx="3189288" cy="1016000"/>
          </a:xfrm>
          <a:prstGeom prst="rect">
            <a:avLst/>
          </a:prstGeom>
          <a:solidFill>
            <a:srgbClr val="DDFDDD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/>
              <a:t>Bluespec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/>
              <a:t>(Objects, Types,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/>
              <a:t>Higher-order functions)</a:t>
            </a:r>
          </a:p>
        </p:txBody>
      </p:sp>
      <p:sp>
        <p:nvSpPr>
          <p:cNvPr id="1394697" name="Line 9"/>
          <p:cNvSpPr>
            <a:spLocks noChangeShapeType="1"/>
          </p:cNvSpPr>
          <p:nvPr/>
        </p:nvSpPr>
        <p:spPr bwMode="auto">
          <a:xfrm>
            <a:off x="3327400" y="2840038"/>
            <a:ext cx="0" cy="9779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94698" name="Text Box 10"/>
          <p:cNvSpPr txBox="1">
            <a:spLocks noChangeArrowheads="1"/>
          </p:cNvSpPr>
          <p:nvPr/>
        </p:nvSpPr>
        <p:spPr bwMode="auto">
          <a:xfrm>
            <a:off x="847725" y="3090863"/>
            <a:ext cx="2413000" cy="3667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800"/>
              <a:t>Level 1 compilation</a:t>
            </a:r>
          </a:p>
        </p:txBody>
      </p:sp>
      <p:sp>
        <p:nvSpPr>
          <p:cNvPr id="1394699" name="Text Box 11"/>
          <p:cNvSpPr txBox="1">
            <a:spLocks noChangeArrowheads="1"/>
          </p:cNvSpPr>
          <p:nvPr/>
        </p:nvSpPr>
        <p:spPr bwMode="auto">
          <a:xfrm>
            <a:off x="5416550" y="2824163"/>
            <a:ext cx="3373438" cy="915987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sz="1800"/>
              <a:t> Type checking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sz="1800"/>
              <a:t> Massive partial evaluation</a:t>
            </a:r>
            <a:br>
              <a:rPr lang="en-US" sz="1800"/>
            </a:br>
            <a:r>
              <a:rPr lang="en-US" sz="1800"/>
              <a:t>   and static elaboration</a:t>
            </a:r>
          </a:p>
        </p:txBody>
      </p:sp>
      <p:sp>
        <p:nvSpPr>
          <p:cNvPr id="4112" name="Text Box 12"/>
          <p:cNvSpPr txBox="1">
            <a:spLocks noChangeArrowheads="1"/>
          </p:cNvSpPr>
          <p:nvPr/>
        </p:nvSpPr>
        <p:spPr bwMode="auto">
          <a:xfrm>
            <a:off x="847725" y="5067300"/>
            <a:ext cx="2162175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800"/>
              <a:t>Level 2 synthesis</a:t>
            </a:r>
          </a:p>
        </p:txBody>
      </p:sp>
      <p:sp>
        <p:nvSpPr>
          <p:cNvPr id="1394701" name="Text Box 13"/>
          <p:cNvSpPr txBox="1">
            <a:spLocks noChangeArrowheads="1"/>
          </p:cNvSpPr>
          <p:nvPr/>
        </p:nvSpPr>
        <p:spPr bwMode="auto">
          <a:xfrm>
            <a:off x="5394325" y="1898650"/>
            <a:ext cx="3468688" cy="71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Lennart Augustsson</a:t>
            </a:r>
          </a:p>
          <a:p>
            <a:r>
              <a:rPr lang="en-US"/>
              <a:t>@Sandburst 2000-2002</a:t>
            </a: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4826000" y="3778250"/>
            <a:ext cx="4038600" cy="915988"/>
            <a:chOff x="3040" y="2380"/>
            <a:chExt cx="2544" cy="577"/>
          </a:xfrm>
        </p:grpSpPr>
        <p:sp>
          <p:nvSpPr>
            <p:cNvPr id="4115" name="Text Box 14"/>
            <p:cNvSpPr txBox="1">
              <a:spLocks noChangeArrowheads="1"/>
            </p:cNvSpPr>
            <p:nvPr/>
          </p:nvSpPr>
          <p:spPr bwMode="auto">
            <a:xfrm>
              <a:off x="3638" y="2380"/>
              <a:ext cx="1946" cy="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Wingdings" pitchFamily="-96" charset="2"/>
                <a:buNone/>
              </a:pPr>
              <a:r>
                <a:rPr lang="en-US">
                  <a:solidFill>
                    <a:srgbClr val="FF0000"/>
                  </a:solidFill>
                  <a:latin typeface="Courier New" pitchFamily="49" charset="0"/>
                </a:rPr>
                <a:t>Now we call this Guarded Atomic Actions</a:t>
              </a:r>
            </a:p>
          </p:txBody>
        </p:sp>
        <p:sp>
          <p:nvSpPr>
            <p:cNvPr id="4116" name="Line 15"/>
            <p:cNvSpPr>
              <a:spLocks noChangeShapeType="1"/>
            </p:cNvSpPr>
            <p:nvPr/>
          </p:nvSpPr>
          <p:spPr bwMode="auto">
            <a:xfrm flipV="1">
              <a:off x="3040" y="2520"/>
              <a:ext cx="592" cy="24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February 9, 2011</a:t>
            </a:r>
            <a:endParaRPr lang="en-US" dirty="0"/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L03-</a:t>
            </a:r>
            <a:fld id="{2F948D18-B4E4-4317-99B7-73E7F36F22F6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http://csg.csail.mit.edu/6.375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4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4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4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4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4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1394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4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1394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4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4694" grpId="0" animBg="1"/>
      <p:bldP spid="1394695" grpId="0"/>
      <p:bldP spid="1394696" grpId="0" animBg="1"/>
      <p:bldP spid="1394697" grpId="0" animBg="1"/>
      <p:bldP spid="1394698" grpId="0" animBg="1"/>
      <p:bldP spid="1394699" grpId="0" animBg="1"/>
      <p:bldP spid="139470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Circular pipeline: Reusing the Pipeline Stage</a:t>
            </a:r>
          </a:p>
        </p:txBody>
      </p:sp>
      <p:grpSp>
        <p:nvGrpSpPr>
          <p:cNvPr id="22534" name="Group 3"/>
          <p:cNvGrpSpPr>
            <a:grpSpLocks/>
          </p:cNvGrpSpPr>
          <p:nvPr/>
        </p:nvGrpSpPr>
        <p:grpSpPr bwMode="auto">
          <a:xfrm>
            <a:off x="952500" y="1571625"/>
            <a:ext cx="831850" cy="2667000"/>
            <a:chOff x="90" y="1248"/>
            <a:chExt cx="524" cy="1680"/>
          </a:xfrm>
        </p:grpSpPr>
        <p:sp>
          <p:nvSpPr>
            <p:cNvPr id="22599" name="Rectangle 4"/>
            <p:cNvSpPr>
              <a:spLocks noChangeArrowheads="1"/>
            </p:cNvSpPr>
            <p:nvPr/>
          </p:nvSpPr>
          <p:spPr bwMode="auto">
            <a:xfrm>
              <a:off x="90" y="1248"/>
              <a:ext cx="282" cy="22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buFont typeface="Wingdings" pitchFamily="-96" charset="2"/>
                <a:buNone/>
              </a:pPr>
              <a:r>
                <a:rPr lang="en-US" sz="1400"/>
                <a:t>in0</a:t>
              </a:r>
            </a:p>
          </p:txBody>
        </p:sp>
        <p:sp>
          <p:nvSpPr>
            <p:cNvPr id="22600" name="Text Box 5"/>
            <p:cNvSpPr txBox="1">
              <a:spLocks noChangeArrowheads="1"/>
            </p:cNvSpPr>
            <p:nvPr/>
          </p:nvSpPr>
          <p:spPr bwMode="auto">
            <a:xfrm>
              <a:off x="108" y="2418"/>
              <a:ext cx="2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 typeface="Wingdings" pitchFamily="-96" charset="2"/>
                <a:buNone/>
              </a:pPr>
              <a:r>
                <a:rPr lang="en-US">
                  <a:latin typeface="Courier New" pitchFamily="49" charset="0"/>
                </a:rPr>
                <a:t>…</a:t>
              </a:r>
            </a:p>
          </p:txBody>
        </p:sp>
        <p:sp>
          <p:nvSpPr>
            <p:cNvPr id="22601" name="Rectangle 6"/>
            <p:cNvSpPr>
              <a:spLocks noChangeArrowheads="1"/>
            </p:cNvSpPr>
            <p:nvPr/>
          </p:nvSpPr>
          <p:spPr bwMode="auto">
            <a:xfrm>
              <a:off x="90" y="1486"/>
              <a:ext cx="282" cy="22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buFont typeface="Wingdings" pitchFamily="-96" charset="2"/>
                <a:buNone/>
              </a:pPr>
              <a:r>
                <a:rPr lang="en-US" sz="1400"/>
                <a:t>in1</a:t>
              </a:r>
            </a:p>
          </p:txBody>
        </p:sp>
        <p:sp>
          <p:nvSpPr>
            <p:cNvPr id="22602" name="Rectangle 7"/>
            <p:cNvSpPr>
              <a:spLocks noChangeArrowheads="1"/>
            </p:cNvSpPr>
            <p:nvPr/>
          </p:nvSpPr>
          <p:spPr bwMode="auto">
            <a:xfrm>
              <a:off x="90" y="1724"/>
              <a:ext cx="282" cy="22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buFont typeface="Wingdings" pitchFamily="-96" charset="2"/>
                <a:buNone/>
              </a:pPr>
              <a:r>
                <a:rPr lang="en-US" sz="1400"/>
                <a:t>in2</a:t>
              </a:r>
            </a:p>
          </p:txBody>
        </p:sp>
        <p:sp>
          <p:nvSpPr>
            <p:cNvPr id="22603" name="Rectangle 8"/>
            <p:cNvSpPr>
              <a:spLocks noChangeArrowheads="1"/>
            </p:cNvSpPr>
            <p:nvPr/>
          </p:nvSpPr>
          <p:spPr bwMode="auto">
            <a:xfrm>
              <a:off x="90" y="2700"/>
              <a:ext cx="282" cy="22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buFont typeface="Wingdings" pitchFamily="-96" charset="2"/>
                <a:buNone/>
              </a:pPr>
              <a:r>
                <a:rPr lang="en-US" sz="1400"/>
                <a:t>in63</a:t>
              </a:r>
            </a:p>
          </p:txBody>
        </p:sp>
        <p:sp>
          <p:nvSpPr>
            <p:cNvPr id="22604" name="Rectangle 9"/>
            <p:cNvSpPr>
              <a:spLocks noChangeArrowheads="1"/>
            </p:cNvSpPr>
            <p:nvPr/>
          </p:nvSpPr>
          <p:spPr bwMode="auto">
            <a:xfrm>
              <a:off x="90" y="1962"/>
              <a:ext cx="282" cy="22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buFont typeface="Wingdings" pitchFamily="-96" charset="2"/>
                <a:buNone/>
              </a:pPr>
              <a:r>
                <a:rPr lang="en-US" sz="1400"/>
                <a:t>in3</a:t>
              </a:r>
            </a:p>
          </p:txBody>
        </p:sp>
        <p:sp>
          <p:nvSpPr>
            <p:cNvPr id="22605" name="Rectangle 10"/>
            <p:cNvSpPr>
              <a:spLocks noChangeArrowheads="1"/>
            </p:cNvSpPr>
            <p:nvPr/>
          </p:nvSpPr>
          <p:spPr bwMode="auto">
            <a:xfrm>
              <a:off x="90" y="2184"/>
              <a:ext cx="282" cy="22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buFont typeface="Wingdings" pitchFamily="-96" charset="2"/>
                <a:buNone/>
              </a:pPr>
              <a:r>
                <a:rPr lang="en-US" sz="1400"/>
                <a:t>in4</a:t>
              </a:r>
            </a:p>
          </p:txBody>
        </p:sp>
        <p:sp>
          <p:nvSpPr>
            <p:cNvPr id="22606" name="Line 11"/>
            <p:cNvSpPr>
              <a:spLocks noChangeShapeType="1"/>
            </p:cNvSpPr>
            <p:nvPr/>
          </p:nvSpPr>
          <p:spPr bwMode="auto">
            <a:xfrm>
              <a:off x="380" y="1376"/>
              <a:ext cx="216" cy="14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07" name="Line 12"/>
            <p:cNvSpPr>
              <a:spLocks noChangeShapeType="1"/>
            </p:cNvSpPr>
            <p:nvPr/>
          </p:nvSpPr>
          <p:spPr bwMode="auto">
            <a:xfrm flipV="1">
              <a:off x="380" y="1586"/>
              <a:ext cx="216" cy="1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08" name="Line 13"/>
            <p:cNvSpPr>
              <a:spLocks noChangeShapeType="1"/>
            </p:cNvSpPr>
            <p:nvPr/>
          </p:nvSpPr>
          <p:spPr bwMode="auto">
            <a:xfrm flipV="1">
              <a:off x="380" y="1652"/>
              <a:ext cx="216" cy="16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09" name="Line 14"/>
            <p:cNvSpPr>
              <a:spLocks noChangeShapeType="1"/>
            </p:cNvSpPr>
            <p:nvPr/>
          </p:nvSpPr>
          <p:spPr bwMode="auto">
            <a:xfrm flipV="1">
              <a:off x="380" y="1700"/>
              <a:ext cx="228" cy="36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10" name="Line 15"/>
            <p:cNvSpPr>
              <a:spLocks noChangeShapeType="1"/>
            </p:cNvSpPr>
            <p:nvPr/>
          </p:nvSpPr>
          <p:spPr bwMode="auto">
            <a:xfrm flipV="1">
              <a:off x="374" y="1862"/>
              <a:ext cx="240" cy="44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11" name="Line 16"/>
            <p:cNvSpPr>
              <a:spLocks noChangeShapeType="1"/>
            </p:cNvSpPr>
            <p:nvPr/>
          </p:nvSpPr>
          <p:spPr bwMode="auto">
            <a:xfrm flipV="1">
              <a:off x="368" y="2534"/>
              <a:ext cx="228" cy="3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2535" name="Group 17"/>
          <p:cNvGrpSpPr>
            <a:grpSpLocks/>
          </p:cNvGrpSpPr>
          <p:nvPr/>
        </p:nvGrpSpPr>
        <p:grpSpPr bwMode="auto">
          <a:xfrm>
            <a:off x="7013575" y="1590675"/>
            <a:ext cx="854075" cy="2667000"/>
            <a:chOff x="5126" y="1290"/>
            <a:chExt cx="538" cy="1680"/>
          </a:xfrm>
        </p:grpSpPr>
        <p:sp>
          <p:nvSpPr>
            <p:cNvPr id="22586" name="Rectangle 18"/>
            <p:cNvSpPr>
              <a:spLocks noChangeArrowheads="1"/>
            </p:cNvSpPr>
            <p:nvPr/>
          </p:nvSpPr>
          <p:spPr bwMode="auto">
            <a:xfrm>
              <a:off x="5382" y="1290"/>
              <a:ext cx="282" cy="22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buFont typeface="Wingdings" pitchFamily="-96" charset="2"/>
                <a:buNone/>
              </a:pPr>
              <a:r>
                <a:rPr lang="en-US" sz="1400"/>
                <a:t>out0</a:t>
              </a:r>
            </a:p>
          </p:txBody>
        </p:sp>
        <p:sp>
          <p:nvSpPr>
            <p:cNvPr id="22587" name="Text Box 19"/>
            <p:cNvSpPr txBox="1">
              <a:spLocks noChangeArrowheads="1"/>
            </p:cNvSpPr>
            <p:nvPr/>
          </p:nvSpPr>
          <p:spPr bwMode="auto">
            <a:xfrm>
              <a:off x="5400" y="2460"/>
              <a:ext cx="2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 typeface="Wingdings" pitchFamily="-96" charset="2"/>
                <a:buNone/>
              </a:pPr>
              <a:r>
                <a:rPr lang="en-US">
                  <a:latin typeface="Courier New" pitchFamily="49" charset="0"/>
                </a:rPr>
                <a:t>…</a:t>
              </a:r>
            </a:p>
          </p:txBody>
        </p:sp>
        <p:sp>
          <p:nvSpPr>
            <p:cNvPr id="22588" name="Rectangle 20"/>
            <p:cNvSpPr>
              <a:spLocks noChangeArrowheads="1"/>
            </p:cNvSpPr>
            <p:nvPr/>
          </p:nvSpPr>
          <p:spPr bwMode="auto">
            <a:xfrm>
              <a:off x="5382" y="1528"/>
              <a:ext cx="282" cy="22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buFont typeface="Wingdings" pitchFamily="-96" charset="2"/>
                <a:buNone/>
              </a:pPr>
              <a:r>
                <a:rPr lang="en-US" sz="1400"/>
                <a:t>out1</a:t>
              </a:r>
            </a:p>
          </p:txBody>
        </p:sp>
        <p:sp>
          <p:nvSpPr>
            <p:cNvPr id="22589" name="Rectangle 21"/>
            <p:cNvSpPr>
              <a:spLocks noChangeArrowheads="1"/>
            </p:cNvSpPr>
            <p:nvPr/>
          </p:nvSpPr>
          <p:spPr bwMode="auto">
            <a:xfrm>
              <a:off x="5382" y="1766"/>
              <a:ext cx="282" cy="22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buFont typeface="Wingdings" pitchFamily="-96" charset="2"/>
                <a:buNone/>
              </a:pPr>
              <a:r>
                <a:rPr lang="en-US" sz="1400"/>
                <a:t>out2</a:t>
              </a:r>
            </a:p>
          </p:txBody>
        </p:sp>
        <p:sp>
          <p:nvSpPr>
            <p:cNvPr id="22590" name="Rectangle 22"/>
            <p:cNvSpPr>
              <a:spLocks noChangeArrowheads="1"/>
            </p:cNvSpPr>
            <p:nvPr/>
          </p:nvSpPr>
          <p:spPr bwMode="auto">
            <a:xfrm>
              <a:off x="5382" y="2742"/>
              <a:ext cx="282" cy="22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buFont typeface="Wingdings" pitchFamily="-96" charset="2"/>
                <a:buNone/>
              </a:pPr>
              <a:r>
                <a:rPr lang="en-US" sz="1400"/>
                <a:t>out63</a:t>
              </a:r>
            </a:p>
          </p:txBody>
        </p:sp>
        <p:sp>
          <p:nvSpPr>
            <p:cNvPr id="22591" name="Rectangle 23"/>
            <p:cNvSpPr>
              <a:spLocks noChangeArrowheads="1"/>
            </p:cNvSpPr>
            <p:nvPr/>
          </p:nvSpPr>
          <p:spPr bwMode="auto">
            <a:xfrm>
              <a:off x="5382" y="2004"/>
              <a:ext cx="282" cy="22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buFont typeface="Wingdings" pitchFamily="-96" charset="2"/>
                <a:buNone/>
              </a:pPr>
              <a:r>
                <a:rPr lang="en-US" sz="1400"/>
                <a:t>out3</a:t>
              </a:r>
            </a:p>
          </p:txBody>
        </p:sp>
        <p:sp>
          <p:nvSpPr>
            <p:cNvPr id="22592" name="Rectangle 24"/>
            <p:cNvSpPr>
              <a:spLocks noChangeArrowheads="1"/>
            </p:cNvSpPr>
            <p:nvPr/>
          </p:nvSpPr>
          <p:spPr bwMode="auto">
            <a:xfrm>
              <a:off x="5382" y="2226"/>
              <a:ext cx="282" cy="22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buFont typeface="Wingdings" pitchFamily="-96" charset="2"/>
                <a:buNone/>
              </a:pPr>
              <a:r>
                <a:rPr lang="en-US" sz="1400"/>
                <a:t>out4</a:t>
              </a:r>
            </a:p>
          </p:txBody>
        </p:sp>
        <p:sp>
          <p:nvSpPr>
            <p:cNvPr id="22593" name="Line 25"/>
            <p:cNvSpPr>
              <a:spLocks noChangeShapeType="1"/>
            </p:cNvSpPr>
            <p:nvPr/>
          </p:nvSpPr>
          <p:spPr bwMode="auto">
            <a:xfrm flipH="1">
              <a:off x="5144" y="1436"/>
              <a:ext cx="216" cy="14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94" name="Line 26"/>
            <p:cNvSpPr>
              <a:spLocks noChangeShapeType="1"/>
            </p:cNvSpPr>
            <p:nvPr/>
          </p:nvSpPr>
          <p:spPr bwMode="auto">
            <a:xfrm flipH="1" flipV="1">
              <a:off x="5144" y="1646"/>
              <a:ext cx="216" cy="1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95" name="Line 27"/>
            <p:cNvSpPr>
              <a:spLocks noChangeShapeType="1"/>
            </p:cNvSpPr>
            <p:nvPr/>
          </p:nvSpPr>
          <p:spPr bwMode="auto">
            <a:xfrm flipH="1" flipV="1">
              <a:off x="5144" y="1712"/>
              <a:ext cx="216" cy="16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96" name="Line 28"/>
            <p:cNvSpPr>
              <a:spLocks noChangeShapeType="1"/>
            </p:cNvSpPr>
            <p:nvPr/>
          </p:nvSpPr>
          <p:spPr bwMode="auto">
            <a:xfrm flipH="1" flipV="1">
              <a:off x="5132" y="1760"/>
              <a:ext cx="228" cy="36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97" name="Line 29"/>
            <p:cNvSpPr>
              <a:spLocks noChangeShapeType="1"/>
            </p:cNvSpPr>
            <p:nvPr/>
          </p:nvSpPr>
          <p:spPr bwMode="auto">
            <a:xfrm flipH="1" flipV="1">
              <a:off x="5126" y="1922"/>
              <a:ext cx="240" cy="44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98" name="Line 30"/>
            <p:cNvSpPr>
              <a:spLocks noChangeShapeType="1"/>
            </p:cNvSpPr>
            <p:nvPr/>
          </p:nvSpPr>
          <p:spPr bwMode="auto">
            <a:xfrm flipH="1" flipV="1">
              <a:off x="5144" y="2594"/>
              <a:ext cx="228" cy="3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2536" name="Group 31"/>
          <p:cNvGrpSpPr>
            <a:grpSpLocks/>
          </p:cNvGrpSpPr>
          <p:nvPr/>
        </p:nvGrpSpPr>
        <p:grpSpPr bwMode="auto">
          <a:xfrm>
            <a:off x="2535238" y="1790700"/>
            <a:ext cx="1408112" cy="1314450"/>
            <a:chOff x="1597" y="1128"/>
            <a:chExt cx="887" cy="828"/>
          </a:xfrm>
        </p:grpSpPr>
        <p:sp>
          <p:nvSpPr>
            <p:cNvPr id="22577" name="Text Box 32"/>
            <p:cNvSpPr txBox="1">
              <a:spLocks noChangeArrowheads="1"/>
            </p:cNvSpPr>
            <p:nvPr/>
          </p:nvSpPr>
          <p:spPr bwMode="auto">
            <a:xfrm>
              <a:off x="2114" y="1428"/>
              <a:ext cx="2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 typeface="Wingdings" pitchFamily="-96" charset="2"/>
                <a:buNone/>
              </a:pPr>
              <a:r>
                <a:rPr lang="en-US">
                  <a:latin typeface="Courier New" pitchFamily="49" charset="0"/>
                </a:rPr>
                <a:t>…</a:t>
              </a:r>
            </a:p>
          </p:txBody>
        </p:sp>
        <p:sp>
          <p:nvSpPr>
            <p:cNvPr id="22578" name="Rectangle 33"/>
            <p:cNvSpPr>
              <a:spLocks noChangeArrowheads="1"/>
            </p:cNvSpPr>
            <p:nvPr/>
          </p:nvSpPr>
          <p:spPr bwMode="auto">
            <a:xfrm>
              <a:off x="1908" y="1128"/>
              <a:ext cx="576" cy="30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buFont typeface="Wingdings" pitchFamily="-96" charset="2"/>
                <a:buNone/>
              </a:pPr>
              <a:r>
                <a:rPr lang="en-US" sz="1400"/>
                <a:t>Bfly4</a:t>
              </a:r>
            </a:p>
          </p:txBody>
        </p:sp>
        <p:sp>
          <p:nvSpPr>
            <p:cNvPr id="22579" name="Line 34"/>
            <p:cNvSpPr>
              <a:spLocks noChangeShapeType="1"/>
            </p:cNvSpPr>
            <p:nvPr/>
          </p:nvSpPr>
          <p:spPr bwMode="auto">
            <a:xfrm flipV="1">
              <a:off x="1601" y="1262"/>
              <a:ext cx="303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80" name="Line 35"/>
            <p:cNvSpPr>
              <a:spLocks noChangeShapeType="1"/>
            </p:cNvSpPr>
            <p:nvPr/>
          </p:nvSpPr>
          <p:spPr bwMode="auto">
            <a:xfrm flipV="1">
              <a:off x="1601" y="1328"/>
              <a:ext cx="303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81" name="Line 36"/>
            <p:cNvSpPr>
              <a:spLocks noChangeShapeType="1"/>
            </p:cNvSpPr>
            <p:nvPr/>
          </p:nvSpPr>
          <p:spPr bwMode="auto">
            <a:xfrm flipV="1">
              <a:off x="1601" y="1382"/>
              <a:ext cx="303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82" name="Rectangle 37"/>
            <p:cNvSpPr>
              <a:spLocks noChangeArrowheads="1"/>
            </p:cNvSpPr>
            <p:nvPr/>
          </p:nvSpPr>
          <p:spPr bwMode="auto">
            <a:xfrm>
              <a:off x="1908" y="1656"/>
              <a:ext cx="576" cy="30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buFont typeface="Wingdings" pitchFamily="-96" charset="2"/>
                <a:buNone/>
              </a:pPr>
              <a:r>
                <a:rPr lang="en-US" sz="1400"/>
                <a:t>Bfly4</a:t>
              </a:r>
            </a:p>
          </p:txBody>
        </p:sp>
        <p:sp>
          <p:nvSpPr>
            <p:cNvPr id="22583" name="Line 38"/>
            <p:cNvSpPr>
              <a:spLocks noChangeShapeType="1"/>
            </p:cNvSpPr>
            <p:nvPr/>
          </p:nvSpPr>
          <p:spPr bwMode="auto">
            <a:xfrm flipV="1">
              <a:off x="1597" y="1712"/>
              <a:ext cx="303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84" name="Line 39"/>
            <p:cNvSpPr>
              <a:spLocks noChangeShapeType="1"/>
            </p:cNvSpPr>
            <p:nvPr/>
          </p:nvSpPr>
          <p:spPr bwMode="auto">
            <a:xfrm flipV="1">
              <a:off x="1597" y="1778"/>
              <a:ext cx="303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85" name="Line 40"/>
            <p:cNvSpPr>
              <a:spLocks noChangeShapeType="1"/>
            </p:cNvSpPr>
            <p:nvPr/>
          </p:nvSpPr>
          <p:spPr bwMode="auto">
            <a:xfrm flipV="1">
              <a:off x="1597" y="1844"/>
              <a:ext cx="303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2537" name="Group 41"/>
          <p:cNvGrpSpPr>
            <a:grpSpLocks/>
          </p:cNvGrpSpPr>
          <p:nvPr/>
        </p:nvGrpSpPr>
        <p:grpSpPr bwMode="auto">
          <a:xfrm>
            <a:off x="3927475" y="1908175"/>
            <a:ext cx="1028700" cy="1123950"/>
            <a:chOff x="2798" y="1202"/>
            <a:chExt cx="324" cy="708"/>
          </a:xfrm>
        </p:grpSpPr>
        <p:grpSp>
          <p:nvGrpSpPr>
            <p:cNvPr id="22567" name="Group 42"/>
            <p:cNvGrpSpPr>
              <a:grpSpLocks/>
            </p:cNvGrpSpPr>
            <p:nvPr/>
          </p:nvGrpSpPr>
          <p:grpSpPr bwMode="auto">
            <a:xfrm>
              <a:off x="2802" y="1202"/>
              <a:ext cx="320" cy="192"/>
              <a:chOff x="2802" y="1202"/>
              <a:chExt cx="320" cy="192"/>
            </a:xfrm>
          </p:grpSpPr>
          <p:sp>
            <p:nvSpPr>
              <p:cNvPr id="22573" name="Line 43"/>
              <p:cNvSpPr>
                <a:spLocks noChangeShapeType="1"/>
              </p:cNvSpPr>
              <p:nvPr/>
            </p:nvSpPr>
            <p:spPr bwMode="auto">
              <a:xfrm flipV="1">
                <a:off x="2802" y="1202"/>
                <a:ext cx="320" cy="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74" name="Line 44"/>
              <p:cNvSpPr>
                <a:spLocks noChangeShapeType="1"/>
              </p:cNvSpPr>
              <p:nvPr/>
            </p:nvSpPr>
            <p:spPr bwMode="auto">
              <a:xfrm flipV="1">
                <a:off x="2802" y="1268"/>
                <a:ext cx="320" cy="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75" name="Line 45"/>
              <p:cNvSpPr>
                <a:spLocks noChangeShapeType="1"/>
              </p:cNvSpPr>
              <p:nvPr/>
            </p:nvSpPr>
            <p:spPr bwMode="auto">
              <a:xfrm flipV="1">
                <a:off x="2802" y="1334"/>
                <a:ext cx="320" cy="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76" name="Line 46"/>
              <p:cNvSpPr>
                <a:spLocks noChangeShapeType="1"/>
              </p:cNvSpPr>
              <p:nvPr/>
            </p:nvSpPr>
            <p:spPr bwMode="auto">
              <a:xfrm flipV="1">
                <a:off x="2802" y="1388"/>
                <a:ext cx="320" cy="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2568" name="Group 47"/>
            <p:cNvGrpSpPr>
              <a:grpSpLocks/>
            </p:cNvGrpSpPr>
            <p:nvPr/>
          </p:nvGrpSpPr>
          <p:grpSpPr bwMode="auto">
            <a:xfrm>
              <a:off x="2798" y="1718"/>
              <a:ext cx="320" cy="192"/>
              <a:chOff x="2798" y="1718"/>
              <a:chExt cx="320" cy="192"/>
            </a:xfrm>
          </p:grpSpPr>
          <p:sp>
            <p:nvSpPr>
              <p:cNvPr id="22569" name="Line 48"/>
              <p:cNvSpPr>
                <a:spLocks noChangeShapeType="1"/>
              </p:cNvSpPr>
              <p:nvPr/>
            </p:nvSpPr>
            <p:spPr bwMode="auto">
              <a:xfrm flipV="1">
                <a:off x="2798" y="1718"/>
                <a:ext cx="320" cy="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70" name="Line 49"/>
              <p:cNvSpPr>
                <a:spLocks noChangeShapeType="1"/>
              </p:cNvSpPr>
              <p:nvPr/>
            </p:nvSpPr>
            <p:spPr bwMode="auto">
              <a:xfrm flipV="1">
                <a:off x="2798" y="1784"/>
                <a:ext cx="320" cy="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71" name="Line 50"/>
              <p:cNvSpPr>
                <a:spLocks noChangeShapeType="1"/>
              </p:cNvSpPr>
              <p:nvPr/>
            </p:nvSpPr>
            <p:spPr bwMode="auto">
              <a:xfrm flipV="1">
                <a:off x="2798" y="1850"/>
                <a:ext cx="320" cy="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72" name="Line 51"/>
              <p:cNvSpPr>
                <a:spLocks noChangeShapeType="1"/>
              </p:cNvSpPr>
              <p:nvPr/>
            </p:nvSpPr>
            <p:spPr bwMode="auto">
              <a:xfrm flipV="1">
                <a:off x="2798" y="1904"/>
                <a:ext cx="320" cy="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22538" name="Group 52"/>
          <p:cNvGrpSpPr>
            <a:grpSpLocks/>
          </p:cNvGrpSpPr>
          <p:nvPr/>
        </p:nvGrpSpPr>
        <p:grpSpPr bwMode="auto">
          <a:xfrm>
            <a:off x="4954588" y="1800225"/>
            <a:ext cx="631825" cy="1323975"/>
            <a:chOff x="3121" y="1134"/>
            <a:chExt cx="398" cy="834"/>
          </a:xfrm>
        </p:grpSpPr>
        <p:sp>
          <p:nvSpPr>
            <p:cNvPr id="22565" name="Text Box 53"/>
            <p:cNvSpPr txBox="1">
              <a:spLocks noChangeArrowheads="1"/>
            </p:cNvSpPr>
            <p:nvPr/>
          </p:nvSpPr>
          <p:spPr bwMode="auto">
            <a:xfrm rot="5400000">
              <a:off x="3054" y="1412"/>
              <a:ext cx="521" cy="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 typeface="Wingdings" pitchFamily="-96" charset="2"/>
                <a:buNone/>
              </a:pPr>
              <a:r>
                <a:rPr lang="en-US" sz="1200"/>
                <a:t>Permute</a:t>
              </a:r>
            </a:p>
          </p:txBody>
        </p:sp>
        <p:sp>
          <p:nvSpPr>
            <p:cNvPr id="22566" name="Rectangle 54"/>
            <p:cNvSpPr>
              <a:spLocks noChangeArrowheads="1"/>
            </p:cNvSpPr>
            <p:nvPr/>
          </p:nvSpPr>
          <p:spPr bwMode="auto">
            <a:xfrm>
              <a:off x="3121" y="1134"/>
              <a:ext cx="398" cy="834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2539" name="Rectangle 55"/>
          <p:cNvSpPr>
            <a:spLocks noChangeArrowheads="1"/>
          </p:cNvSpPr>
          <p:nvPr/>
        </p:nvSpPr>
        <p:spPr bwMode="auto">
          <a:xfrm>
            <a:off x="6067425" y="1524000"/>
            <a:ext cx="114300" cy="2000250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40" name="Freeform 56"/>
          <p:cNvSpPr>
            <a:spLocks/>
          </p:cNvSpPr>
          <p:nvPr/>
        </p:nvSpPr>
        <p:spPr bwMode="auto">
          <a:xfrm>
            <a:off x="2552700" y="3028950"/>
            <a:ext cx="3781425" cy="1371600"/>
          </a:xfrm>
          <a:custGeom>
            <a:avLst/>
            <a:gdLst>
              <a:gd name="T0" fmla="*/ 2147483647 w 2382"/>
              <a:gd name="T1" fmla="*/ 0 h 864"/>
              <a:gd name="T2" fmla="*/ 2147483647 w 2382"/>
              <a:gd name="T3" fmla="*/ 0 h 864"/>
              <a:gd name="T4" fmla="*/ 2147483647 w 2382"/>
              <a:gd name="T5" fmla="*/ 2147483647 h 864"/>
              <a:gd name="T6" fmla="*/ 2147483647 w 2382"/>
              <a:gd name="T7" fmla="*/ 2147483647 h 864"/>
              <a:gd name="T8" fmla="*/ 0 w 2382"/>
              <a:gd name="T9" fmla="*/ 0 h 864"/>
              <a:gd name="T10" fmla="*/ 2147483647 w 2382"/>
              <a:gd name="T11" fmla="*/ 0 h 86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382"/>
              <a:gd name="T19" fmla="*/ 0 h 864"/>
              <a:gd name="T20" fmla="*/ 2382 w 2382"/>
              <a:gd name="T21" fmla="*/ 864 h 86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382" h="864">
                <a:moveTo>
                  <a:pt x="2280" y="0"/>
                </a:moveTo>
                <a:lnTo>
                  <a:pt x="2376" y="0"/>
                </a:lnTo>
                <a:lnTo>
                  <a:pt x="2382" y="859"/>
                </a:lnTo>
                <a:lnTo>
                  <a:pt x="5" y="864"/>
                </a:lnTo>
                <a:lnTo>
                  <a:pt x="0" y="0"/>
                </a:lnTo>
                <a:lnTo>
                  <a:pt x="288" y="0"/>
                </a:ln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41" name="Freeform 57"/>
          <p:cNvSpPr>
            <a:spLocks/>
          </p:cNvSpPr>
          <p:nvPr/>
        </p:nvSpPr>
        <p:spPr bwMode="auto">
          <a:xfrm>
            <a:off x="1971675" y="1895475"/>
            <a:ext cx="4800600" cy="2705100"/>
          </a:xfrm>
          <a:custGeom>
            <a:avLst/>
            <a:gdLst>
              <a:gd name="T0" fmla="*/ 2147483647 w 3024"/>
              <a:gd name="T1" fmla="*/ 2147483647 h 1704"/>
              <a:gd name="T2" fmla="*/ 2147483647 w 3024"/>
              <a:gd name="T3" fmla="*/ 2147483647 h 1704"/>
              <a:gd name="T4" fmla="*/ 2147483647 w 3024"/>
              <a:gd name="T5" fmla="*/ 2147483647 h 1704"/>
              <a:gd name="T6" fmla="*/ 2147483647 w 3024"/>
              <a:gd name="T7" fmla="*/ 2147483647 h 1704"/>
              <a:gd name="T8" fmla="*/ 0 w 3024"/>
              <a:gd name="T9" fmla="*/ 0 h 1704"/>
              <a:gd name="T10" fmla="*/ 2147483647 w 3024"/>
              <a:gd name="T11" fmla="*/ 0 h 170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024"/>
              <a:gd name="T19" fmla="*/ 0 h 1704"/>
              <a:gd name="T20" fmla="*/ 3024 w 3024"/>
              <a:gd name="T21" fmla="*/ 1704 h 170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024" h="1704">
                <a:moveTo>
                  <a:pt x="2667" y="17"/>
                </a:moveTo>
                <a:lnTo>
                  <a:pt x="3019" y="10"/>
                </a:lnTo>
                <a:lnTo>
                  <a:pt x="3024" y="1694"/>
                </a:lnTo>
                <a:lnTo>
                  <a:pt x="1" y="1704"/>
                </a:lnTo>
                <a:lnTo>
                  <a:pt x="0" y="0"/>
                </a:lnTo>
                <a:lnTo>
                  <a:pt x="648" y="0"/>
                </a:ln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42" name="Rectangle 58"/>
          <p:cNvSpPr>
            <a:spLocks noChangeArrowheads="1"/>
          </p:cNvSpPr>
          <p:nvPr/>
        </p:nvSpPr>
        <p:spPr bwMode="auto">
          <a:xfrm>
            <a:off x="2705100" y="3543300"/>
            <a:ext cx="247650" cy="219075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43" name="Text Box 59"/>
          <p:cNvSpPr txBox="1">
            <a:spLocks noChangeArrowheads="1"/>
          </p:cNvSpPr>
          <p:nvPr/>
        </p:nvSpPr>
        <p:spPr bwMode="auto">
          <a:xfrm>
            <a:off x="3041650" y="3430588"/>
            <a:ext cx="117792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Wingdings" pitchFamily="-96" charset="2"/>
              <a:buNone/>
            </a:pPr>
            <a:r>
              <a:rPr lang="en-US" sz="1600">
                <a:solidFill>
                  <a:srgbClr val="FF0000"/>
                </a:solidFill>
              </a:rPr>
              <a:t>Stage Counter</a:t>
            </a:r>
          </a:p>
        </p:txBody>
      </p:sp>
      <p:grpSp>
        <p:nvGrpSpPr>
          <p:cNvPr id="22544" name="Group 60"/>
          <p:cNvGrpSpPr>
            <a:grpSpLocks/>
          </p:cNvGrpSpPr>
          <p:nvPr/>
        </p:nvGrpSpPr>
        <p:grpSpPr bwMode="auto">
          <a:xfrm>
            <a:off x="5588000" y="1917700"/>
            <a:ext cx="482600" cy="285750"/>
            <a:chOff x="3520" y="1208"/>
            <a:chExt cx="304" cy="180"/>
          </a:xfrm>
        </p:grpSpPr>
        <p:sp>
          <p:nvSpPr>
            <p:cNvPr id="22561" name="Line 61"/>
            <p:cNvSpPr>
              <a:spLocks noChangeShapeType="1"/>
            </p:cNvSpPr>
            <p:nvPr/>
          </p:nvSpPr>
          <p:spPr bwMode="auto">
            <a:xfrm flipV="1">
              <a:off x="3520" y="1266"/>
              <a:ext cx="304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62" name="Line 62"/>
            <p:cNvSpPr>
              <a:spLocks noChangeShapeType="1"/>
            </p:cNvSpPr>
            <p:nvPr/>
          </p:nvSpPr>
          <p:spPr bwMode="auto">
            <a:xfrm flipV="1">
              <a:off x="3520" y="1324"/>
              <a:ext cx="304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63" name="Line 63"/>
            <p:cNvSpPr>
              <a:spLocks noChangeShapeType="1"/>
            </p:cNvSpPr>
            <p:nvPr/>
          </p:nvSpPr>
          <p:spPr bwMode="auto">
            <a:xfrm flipV="1">
              <a:off x="3520" y="1382"/>
              <a:ext cx="304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64" name="Line 64"/>
            <p:cNvSpPr>
              <a:spLocks noChangeShapeType="1"/>
            </p:cNvSpPr>
            <p:nvPr/>
          </p:nvSpPr>
          <p:spPr bwMode="auto">
            <a:xfrm flipV="1">
              <a:off x="3520" y="1208"/>
              <a:ext cx="304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2545" name="Group 65"/>
          <p:cNvGrpSpPr>
            <a:grpSpLocks/>
          </p:cNvGrpSpPr>
          <p:nvPr/>
        </p:nvGrpSpPr>
        <p:grpSpPr bwMode="auto">
          <a:xfrm>
            <a:off x="5588000" y="2736850"/>
            <a:ext cx="482600" cy="285750"/>
            <a:chOff x="3520" y="1208"/>
            <a:chExt cx="304" cy="180"/>
          </a:xfrm>
        </p:grpSpPr>
        <p:sp>
          <p:nvSpPr>
            <p:cNvPr id="22557" name="Line 66"/>
            <p:cNvSpPr>
              <a:spLocks noChangeShapeType="1"/>
            </p:cNvSpPr>
            <p:nvPr/>
          </p:nvSpPr>
          <p:spPr bwMode="auto">
            <a:xfrm flipV="1">
              <a:off x="3520" y="1266"/>
              <a:ext cx="304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58" name="Line 67"/>
            <p:cNvSpPr>
              <a:spLocks noChangeShapeType="1"/>
            </p:cNvSpPr>
            <p:nvPr/>
          </p:nvSpPr>
          <p:spPr bwMode="auto">
            <a:xfrm flipV="1">
              <a:off x="3520" y="1324"/>
              <a:ext cx="304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59" name="Line 68"/>
            <p:cNvSpPr>
              <a:spLocks noChangeShapeType="1"/>
            </p:cNvSpPr>
            <p:nvPr/>
          </p:nvSpPr>
          <p:spPr bwMode="auto">
            <a:xfrm flipV="1">
              <a:off x="3520" y="1382"/>
              <a:ext cx="304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60" name="Line 69"/>
            <p:cNvSpPr>
              <a:spLocks noChangeShapeType="1"/>
            </p:cNvSpPr>
            <p:nvPr/>
          </p:nvSpPr>
          <p:spPr bwMode="auto">
            <a:xfrm flipV="1">
              <a:off x="3520" y="1208"/>
              <a:ext cx="304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2546" name="Group 70"/>
          <p:cNvGrpSpPr>
            <a:grpSpLocks/>
          </p:cNvGrpSpPr>
          <p:nvPr/>
        </p:nvGrpSpPr>
        <p:grpSpPr bwMode="auto">
          <a:xfrm>
            <a:off x="6197600" y="2009775"/>
            <a:ext cx="482600" cy="193675"/>
            <a:chOff x="4288" y="918"/>
            <a:chExt cx="304" cy="122"/>
          </a:xfrm>
        </p:grpSpPr>
        <p:sp>
          <p:nvSpPr>
            <p:cNvPr id="22554" name="Line 71"/>
            <p:cNvSpPr>
              <a:spLocks noChangeShapeType="1"/>
            </p:cNvSpPr>
            <p:nvPr/>
          </p:nvSpPr>
          <p:spPr bwMode="auto">
            <a:xfrm flipV="1">
              <a:off x="4288" y="918"/>
              <a:ext cx="304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55" name="Line 72"/>
            <p:cNvSpPr>
              <a:spLocks noChangeShapeType="1"/>
            </p:cNvSpPr>
            <p:nvPr/>
          </p:nvSpPr>
          <p:spPr bwMode="auto">
            <a:xfrm flipV="1">
              <a:off x="4288" y="976"/>
              <a:ext cx="304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56" name="Line 73"/>
            <p:cNvSpPr>
              <a:spLocks noChangeShapeType="1"/>
            </p:cNvSpPr>
            <p:nvPr/>
          </p:nvSpPr>
          <p:spPr bwMode="auto">
            <a:xfrm flipV="1">
              <a:off x="4288" y="1034"/>
              <a:ext cx="304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2547" name="Group 74"/>
          <p:cNvGrpSpPr>
            <a:grpSpLocks/>
          </p:cNvGrpSpPr>
          <p:nvPr/>
        </p:nvGrpSpPr>
        <p:grpSpPr bwMode="auto">
          <a:xfrm>
            <a:off x="6178550" y="2743200"/>
            <a:ext cx="482600" cy="193675"/>
            <a:chOff x="4288" y="918"/>
            <a:chExt cx="304" cy="122"/>
          </a:xfrm>
        </p:grpSpPr>
        <p:sp>
          <p:nvSpPr>
            <p:cNvPr id="22551" name="Line 75"/>
            <p:cNvSpPr>
              <a:spLocks noChangeShapeType="1"/>
            </p:cNvSpPr>
            <p:nvPr/>
          </p:nvSpPr>
          <p:spPr bwMode="auto">
            <a:xfrm flipV="1">
              <a:off x="4288" y="918"/>
              <a:ext cx="304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52" name="Line 76"/>
            <p:cNvSpPr>
              <a:spLocks noChangeShapeType="1"/>
            </p:cNvSpPr>
            <p:nvPr/>
          </p:nvSpPr>
          <p:spPr bwMode="auto">
            <a:xfrm flipV="1">
              <a:off x="4288" y="976"/>
              <a:ext cx="304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53" name="Line 77"/>
            <p:cNvSpPr>
              <a:spLocks noChangeShapeType="1"/>
            </p:cNvSpPr>
            <p:nvPr/>
          </p:nvSpPr>
          <p:spPr bwMode="auto">
            <a:xfrm flipV="1">
              <a:off x="4288" y="1034"/>
              <a:ext cx="304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2548" name="Freeform 78"/>
          <p:cNvSpPr>
            <a:spLocks/>
          </p:cNvSpPr>
          <p:nvPr/>
        </p:nvSpPr>
        <p:spPr bwMode="auto">
          <a:xfrm>
            <a:off x="2828925" y="3095625"/>
            <a:ext cx="171450" cy="447675"/>
          </a:xfrm>
          <a:custGeom>
            <a:avLst/>
            <a:gdLst>
              <a:gd name="T0" fmla="*/ 0 w 108"/>
              <a:gd name="T1" fmla="*/ 2147483647 h 282"/>
              <a:gd name="T2" fmla="*/ 0 w 108"/>
              <a:gd name="T3" fmla="*/ 0 h 282"/>
              <a:gd name="T4" fmla="*/ 2147483647 w 108"/>
              <a:gd name="T5" fmla="*/ 0 h 282"/>
              <a:gd name="T6" fmla="*/ 0 60000 65536"/>
              <a:gd name="T7" fmla="*/ 0 60000 65536"/>
              <a:gd name="T8" fmla="*/ 0 60000 65536"/>
              <a:gd name="T9" fmla="*/ 0 w 108"/>
              <a:gd name="T10" fmla="*/ 0 h 282"/>
              <a:gd name="T11" fmla="*/ 108 w 108"/>
              <a:gd name="T12" fmla="*/ 282 h 28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8" h="282">
                <a:moveTo>
                  <a:pt x="0" y="282"/>
                </a:moveTo>
                <a:lnTo>
                  <a:pt x="0" y="0"/>
                </a:lnTo>
                <a:lnTo>
                  <a:pt x="108" y="0"/>
                </a:lnTo>
              </a:path>
            </a:pathLst>
          </a:cu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49" name="Freeform 79"/>
          <p:cNvSpPr>
            <a:spLocks/>
          </p:cNvSpPr>
          <p:nvPr/>
        </p:nvSpPr>
        <p:spPr bwMode="auto">
          <a:xfrm>
            <a:off x="2828925" y="2257425"/>
            <a:ext cx="171450" cy="866775"/>
          </a:xfrm>
          <a:custGeom>
            <a:avLst/>
            <a:gdLst>
              <a:gd name="T0" fmla="*/ 0 w 108"/>
              <a:gd name="T1" fmla="*/ 2147483647 h 282"/>
              <a:gd name="T2" fmla="*/ 0 w 108"/>
              <a:gd name="T3" fmla="*/ 0 h 282"/>
              <a:gd name="T4" fmla="*/ 2147483647 w 108"/>
              <a:gd name="T5" fmla="*/ 0 h 282"/>
              <a:gd name="T6" fmla="*/ 0 60000 65536"/>
              <a:gd name="T7" fmla="*/ 0 60000 65536"/>
              <a:gd name="T8" fmla="*/ 0 60000 65536"/>
              <a:gd name="T9" fmla="*/ 0 w 108"/>
              <a:gd name="T10" fmla="*/ 0 h 282"/>
              <a:gd name="T11" fmla="*/ 108 w 108"/>
              <a:gd name="T12" fmla="*/ 282 h 28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8" h="282">
                <a:moveTo>
                  <a:pt x="0" y="282"/>
                </a:moveTo>
                <a:lnTo>
                  <a:pt x="0" y="0"/>
                </a:lnTo>
                <a:lnTo>
                  <a:pt x="108" y="0"/>
                </a:lnTo>
              </a:path>
            </a:pathLst>
          </a:cu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87952" name="Oval 80"/>
          <p:cNvSpPr>
            <a:spLocks noChangeArrowheads="1"/>
          </p:cNvSpPr>
          <p:nvPr/>
        </p:nvSpPr>
        <p:spPr bwMode="auto">
          <a:xfrm>
            <a:off x="317500" y="1879600"/>
            <a:ext cx="469900" cy="4572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7" name="Date Placeholder 8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February 9, 2011</a:t>
            </a:r>
            <a:endParaRPr lang="en-US" dirty="0"/>
          </a:p>
        </p:txBody>
      </p:sp>
      <p:sp>
        <p:nvSpPr>
          <p:cNvPr id="88" name="Slide Number Placeholder 8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L03-</a:t>
            </a:r>
            <a:fld id="{2F948D18-B4E4-4317-99B7-73E7F36F22F6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89" name="Footer Placeholder 8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http://csg.csail.mit.edu/6.375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7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7037E-6 L 0.15521 -0.03611 L 0.51336 -0.03472 L 0.51232 0.12083 L 0.51232 0.00695 L 0.51232 0.06667 L 0.51232 -0.00694 L 0.6092 -0.00833 " pathEditMode="relative" ptsTypes="AAAAAAAA">
                                      <p:cBhvr>
                                        <p:cTn id="10" dur="2000" fill="hold"/>
                                        <p:tgtEl>
                                          <p:spTgt spid="14879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092 -0.00834 L 0.68003 -0.00834 L 0.68212 0.36111 L 0.15607 0.36388 L 0.15712 -0.00278 L 0.51545 -7.03704E-6 L 0.51441 0.10138 L 0.51649 -0.01667 L 0.51545 0.09999 L 0.51857 -0.02501 L 0.51337 0.07361 L 0.51441 -0.00417 L 0.6092 -0.00834 Z " pathEditMode="relative" ptsTypes="AAAAAAAAAAAAA">
                                      <p:cBhvr>
                                        <p:cTn id="14" dur="2000" fill="hold"/>
                                        <p:tgtEl>
                                          <p:spTgt spid="14879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092 -0.00834 L 0.68108 -0.00834 L 0.68212 0.36111 L 0.15503 0.36111 L 0.15503 -0.00139 L 0.51024 0.01666 L 0.51233 0.11249 L 0.51337 -0.02084 L 0.51233 0.10694 L 0.51233 -0.01389 L 0.51545 0.09861 L 0.51337 -7.03704E-6 L 0.6092 -0.00834 Z " pathEditMode="relative" ptsTypes="AAAAAAAAAAAAA">
                                      <p:cBhvr>
                                        <p:cTn id="18" dur="2000" fill="hold"/>
                                        <p:tgtEl>
                                          <p:spTgt spid="14879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092 -0.00834 L 0.76441 -0.00973 " pathEditMode="relative" ptsTypes="AA">
                                      <p:cBhvr>
                                        <p:cTn id="22" dur="2000" fill="hold"/>
                                        <p:tgtEl>
                                          <p:spTgt spid="14879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7952" grpId="0" animBg="1"/>
      <p:bldP spid="1487952" grpId="1" animBg="1"/>
      <p:bldP spid="1487952" grpId="2" animBg="1"/>
      <p:bldP spid="1487952" grpId="3" animBg="1"/>
      <p:bldP spid="1487952" grpId="4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Superfolded circular pipeline: Just one Bfly-4 node!</a:t>
            </a:r>
          </a:p>
        </p:txBody>
      </p:sp>
      <p:grpSp>
        <p:nvGrpSpPr>
          <p:cNvPr id="23558" name="Group 3"/>
          <p:cNvGrpSpPr>
            <a:grpSpLocks/>
          </p:cNvGrpSpPr>
          <p:nvPr/>
        </p:nvGrpSpPr>
        <p:grpSpPr bwMode="auto">
          <a:xfrm>
            <a:off x="647700" y="1571625"/>
            <a:ext cx="831850" cy="2667000"/>
            <a:chOff x="408" y="990"/>
            <a:chExt cx="524" cy="1680"/>
          </a:xfrm>
        </p:grpSpPr>
        <p:sp>
          <p:nvSpPr>
            <p:cNvPr id="23659" name="Rectangle 4"/>
            <p:cNvSpPr>
              <a:spLocks noChangeArrowheads="1"/>
            </p:cNvSpPr>
            <p:nvPr/>
          </p:nvSpPr>
          <p:spPr bwMode="auto">
            <a:xfrm>
              <a:off x="408" y="990"/>
              <a:ext cx="282" cy="22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buFont typeface="Wingdings" pitchFamily="-96" charset="2"/>
                <a:buNone/>
              </a:pPr>
              <a:r>
                <a:rPr lang="en-US" sz="1400"/>
                <a:t>in0</a:t>
              </a:r>
            </a:p>
          </p:txBody>
        </p:sp>
        <p:sp>
          <p:nvSpPr>
            <p:cNvPr id="23660" name="Text Box 5"/>
            <p:cNvSpPr txBox="1">
              <a:spLocks noChangeArrowheads="1"/>
            </p:cNvSpPr>
            <p:nvPr/>
          </p:nvSpPr>
          <p:spPr bwMode="auto">
            <a:xfrm>
              <a:off x="426" y="2160"/>
              <a:ext cx="2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 typeface="Wingdings" pitchFamily="-96" charset="2"/>
                <a:buNone/>
              </a:pPr>
              <a:r>
                <a:rPr lang="en-US">
                  <a:latin typeface="Courier New" pitchFamily="49" charset="0"/>
                </a:rPr>
                <a:t>…</a:t>
              </a:r>
            </a:p>
          </p:txBody>
        </p:sp>
        <p:sp>
          <p:nvSpPr>
            <p:cNvPr id="23661" name="Rectangle 6"/>
            <p:cNvSpPr>
              <a:spLocks noChangeArrowheads="1"/>
            </p:cNvSpPr>
            <p:nvPr/>
          </p:nvSpPr>
          <p:spPr bwMode="auto">
            <a:xfrm>
              <a:off x="408" y="1228"/>
              <a:ext cx="282" cy="22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buFont typeface="Wingdings" pitchFamily="-96" charset="2"/>
                <a:buNone/>
              </a:pPr>
              <a:r>
                <a:rPr lang="en-US" sz="1400"/>
                <a:t>in1</a:t>
              </a:r>
            </a:p>
          </p:txBody>
        </p:sp>
        <p:sp>
          <p:nvSpPr>
            <p:cNvPr id="23662" name="Rectangle 7"/>
            <p:cNvSpPr>
              <a:spLocks noChangeArrowheads="1"/>
            </p:cNvSpPr>
            <p:nvPr/>
          </p:nvSpPr>
          <p:spPr bwMode="auto">
            <a:xfrm>
              <a:off x="408" y="1466"/>
              <a:ext cx="282" cy="22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buFont typeface="Wingdings" pitchFamily="-96" charset="2"/>
                <a:buNone/>
              </a:pPr>
              <a:r>
                <a:rPr lang="en-US" sz="1400"/>
                <a:t>in2</a:t>
              </a:r>
            </a:p>
          </p:txBody>
        </p:sp>
        <p:sp>
          <p:nvSpPr>
            <p:cNvPr id="23663" name="Rectangle 8"/>
            <p:cNvSpPr>
              <a:spLocks noChangeArrowheads="1"/>
            </p:cNvSpPr>
            <p:nvPr/>
          </p:nvSpPr>
          <p:spPr bwMode="auto">
            <a:xfrm>
              <a:off x="408" y="2442"/>
              <a:ext cx="282" cy="22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buFont typeface="Wingdings" pitchFamily="-96" charset="2"/>
                <a:buNone/>
              </a:pPr>
              <a:r>
                <a:rPr lang="en-US" sz="1400"/>
                <a:t>in63</a:t>
              </a:r>
            </a:p>
          </p:txBody>
        </p:sp>
        <p:sp>
          <p:nvSpPr>
            <p:cNvPr id="23664" name="Rectangle 9"/>
            <p:cNvSpPr>
              <a:spLocks noChangeArrowheads="1"/>
            </p:cNvSpPr>
            <p:nvPr/>
          </p:nvSpPr>
          <p:spPr bwMode="auto">
            <a:xfrm>
              <a:off x="408" y="1704"/>
              <a:ext cx="282" cy="22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buFont typeface="Wingdings" pitchFamily="-96" charset="2"/>
                <a:buNone/>
              </a:pPr>
              <a:r>
                <a:rPr lang="en-US" sz="1400"/>
                <a:t>in3</a:t>
              </a:r>
            </a:p>
          </p:txBody>
        </p:sp>
        <p:sp>
          <p:nvSpPr>
            <p:cNvPr id="23665" name="Rectangle 10"/>
            <p:cNvSpPr>
              <a:spLocks noChangeArrowheads="1"/>
            </p:cNvSpPr>
            <p:nvPr/>
          </p:nvSpPr>
          <p:spPr bwMode="auto">
            <a:xfrm>
              <a:off x="408" y="1926"/>
              <a:ext cx="282" cy="22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buFont typeface="Wingdings" pitchFamily="-96" charset="2"/>
                <a:buNone/>
              </a:pPr>
              <a:r>
                <a:rPr lang="en-US" sz="1400"/>
                <a:t>in4</a:t>
              </a:r>
            </a:p>
          </p:txBody>
        </p:sp>
        <p:sp>
          <p:nvSpPr>
            <p:cNvPr id="23666" name="Line 11"/>
            <p:cNvSpPr>
              <a:spLocks noChangeShapeType="1"/>
            </p:cNvSpPr>
            <p:nvPr/>
          </p:nvSpPr>
          <p:spPr bwMode="auto">
            <a:xfrm>
              <a:off x="698" y="1118"/>
              <a:ext cx="216" cy="14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67" name="Line 12"/>
            <p:cNvSpPr>
              <a:spLocks noChangeShapeType="1"/>
            </p:cNvSpPr>
            <p:nvPr/>
          </p:nvSpPr>
          <p:spPr bwMode="auto">
            <a:xfrm flipV="1">
              <a:off x="698" y="1328"/>
              <a:ext cx="216" cy="1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68" name="Line 13"/>
            <p:cNvSpPr>
              <a:spLocks noChangeShapeType="1"/>
            </p:cNvSpPr>
            <p:nvPr/>
          </p:nvSpPr>
          <p:spPr bwMode="auto">
            <a:xfrm flipV="1">
              <a:off x="698" y="1394"/>
              <a:ext cx="216" cy="16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69" name="Line 14"/>
            <p:cNvSpPr>
              <a:spLocks noChangeShapeType="1"/>
            </p:cNvSpPr>
            <p:nvPr/>
          </p:nvSpPr>
          <p:spPr bwMode="auto">
            <a:xfrm flipV="1">
              <a:off x="698" y="1442"/>
              <a:ext cx="228" cy="36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70" name="Line 15"/>
            <p:cNvSpPr>
              <a:spLocks noChangeShapeType="1"/>
            </p:cNvSpPr>
            <p:nvPr/>
          </p:nvSpPr>
          <p:spPr bwMode="auto">
            <a:xfrm flipV="1">
              <a:off x="692" y="1604"/>
              <a:ext cx="240" cy="44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71" name="Line 16"/>
            <p:cNvSpPr>
              <a:spLocks noChangeShapeType="1"/>
            </p:cNvSpPr>
            <p:nvPr/>
          </p:nvSpPr>
          <p:spPr bwMode="auto">
            <a:xfrm flipV="1">
              <a:off x="686" y="2276"/>
              <a:ext cx="228" cy="3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3559" name="Group 17"/>
          <p:cNvGrpSpPr>
            <a:grpSpLocks/>
          </p:cNvGrpSpPr>
          <p:nvPr/>
        </p:nvGrpSpPr>
        <p:grpSpPr bwMode="auto">
          <a:xfrm>
            <a:off x="7975600" y="1590675"/>
            <a:ext cx="854075" cy="2667000"/>
            <a:chOff x="5090" y="1002"/>
            <a:chExt cx="538" cy="1680"/>
          </a:xfrm>
        </p:grpSpPr>
        <p:sp>
          <p:nvSpPr>
            <p:cNvPr id="23646" name="Rectangle 18"/>
            <p:cNvSpPr>
              <a:spLocks noChangeArrowheads="1"/>
            </p:cNvSpPr>
            <p:nvPr/>
          </p:nvSpPr>
          <p:spPr bwMode="auto">
            <a:xfrm>
              <a:off x="5346" y="1002"/>
              <a:ext cx="282" cy="22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buFont typeface="Wingdings" pitchFamily="-96" charset="2"/>
                <a:buNone/>
              </a:pPr>
              <a:r>
                <a:rPr lang="en-US" sz="1400"/>
                <a:t>out0</a:t>
              </a:r>
            </a:p>
          </p:txBody>
        </p:sp>
        <p:sp>
          <p:nvSpPr>
            <p:cNvPr id="23647" name="Text Box 19"/>
            <p:cNvSpPr txBox="1">
              <a:spLocks noChangeArrowheads="1"/>
            </p:cNvSpPr>
            <p:nvPr/>
          </p:nvSpPr>
          <p:spPr bwMode="auto">
            <a:xfrm>
              <a:off x="5364" y="2172"/>
              <a:ext cx="2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 typeface="Wingdings" pitchFamily="-96" charset="2"/>
                <a:buNone/>
              </a:pPr>
              <a:r>
                <a:rPr lang="en-US">
                  <a:latin typeface="Courier New" pitchFamily="49" charset="0"/>
                </a:rPr>
                <a:t>…</a:t>
              </a:r>
            </a:p>
          </p:txBody>
        </p:sp>
        <p:sp>
          <p:nvSpPr>
            <p:cNvPr id="23648" name="Rectangle 20"/>
            <p:cNvSpPr>
              <a:spLocks noChangeArrowheads="1"/>
            </p:cNvSpPr>
            <p:nvPr/>
          </p:nvSpPr>
          <p:spPr bwMode="auto">
            <a:xfrm>
              <a:off x="5346" y="1240"/>
              <a:ext cx="282" cy="22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buFont typeface="Wingdings" pitchFamily="-96" charset="2"/>
                <a:buNone/>
              </a:pPr>
              <a:r>
                <a:rPr lang="en-US" sz="1400"/>
                <a:t>out1</a:t>
              </a:r>
            </a:p>
          </p:txBody>
        </p:sp>
        <p:sp>
          <p:nvSpPr>
            <p:cNvPr id="23649" name="Rectangle 21"/>
            <p:cNvSpPr>
              <a:spLocks noChangeArrowheads="1"/>
            </p:cNvSpPr>
            <p:nvPr/>
          </p:nvSpPr>
          <p:spPr bwMode="auto">
            <a:xfrm>
              <a:off x="5346" y="1478"/>
              <a:ext cx="282" cy="22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buFont typeface="Wingdings" pitchFamily="-96" charset="2"/>
                <a:buNone/>
              </a:pPr>
              <a:r>
                <a:rPr lang="en-US" sz="1400"/>
                <a:t>out2</a:t>
              </a:r>
            </a:p>
          </p:txBody>
        </p:sp>
        <p:sp>
          <p:nvSpPr>
            <p:cNvPr id="23650" name="Rectangle 22"/>
            <p:cNvSpPr>
              <a:spLocks noChangeArrowheads="1"/>
            </p:cNvSpPr>
            <p:nvPr/>
          </p:nvSpPr>
          <p:spPr bwMode="auto">
            <a:xfrm>
              <a:off x="5346" y="2454"/>
              <a:ext cx="282" cy="22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buFont typeface="Wingdings" pitchFamily="-96" charset="2"/>
                <a:buNone/>
              </a:pPr>
              <a:r>
                <a:rPr lang="en-US" sz="1400"/>
                <a:t>out63</a:t>
              </a:r>
            </a:p>
          </p:txBody>
        </p:sp>
        <p:sp>
          <p:nvSpPr>
            <p:cNvPr id="23651" name="Rectangle 23"/>
            <p:cNvSpPr>
              <a:spLocks noChangeArrowheads="1"/>
            </p:cNvSpPr>
            <p:nvPr/>
          </p:nvSpPr>
          <p:spPr bwMode="auto">
            <a:xfrm>
              <a:off x="5346" y="1716"/>
              <a:ext cx="282" cy="22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buFont typeface="Wingdings" pitchFamily="-96" charset="2"/>
                <a:buNone/>
              </a:pPr>
              <a:r>
                <a:rPr lang="en-US" sz="1400"/>
                <a:t>out3</a:t>
              </a:r>
            </a:p>
          </p:txBody>
        </p:sp>
        <p:sp>
          <p:nvSpPr>
            <p:cNvPr id="23652" name="Rectangle 24"/>
            <p:cNvSpPr>
              <a:spLocks noChangeArrowheads="1"/>
            </p:cNvSpPr>
            <p:nvPr/>
          </p:nvSpPr>
          <p:spPr bwMode="auto">
            <a:xfrm>
              <a:off x="5346" y="1938"/>
              <a:ext cx="282" cy="22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buFont typeface="Wingdings" pitchFamily="-96" charset="2"/>
                <a:buNone/>
              </a:pPr>
              <a:r>
                <a:rPr lang="en-US" sz="1400"/>
                <a:t>out4</a:t>
              </a:r>
            </a:p>
          </p:txBody>
        </p:sp>
        <p:sp>
          <p:nvSpPr>
            <p:cNvPr id="23653" name="Line 25"/>
            <p:cNvSpPr>
              <a:spLocks noChangeShapeType="1"/>
            </p:cNvSpPr>
            <p:nvPr/>
          </p:nvSpPr>
          <p:spPr bwMode="auto">
            <a:xfrm flipH="1">
              <a:off x="5108" y="1148"/>
              <a:ext cx="216" cy="14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54" name="Line 26"/>
            <p:cNvSpPr>
              <a:spLocks noChangeShapeType="1"/>
            </p:cNvSpPr>
            <p:nvPr/>
          </p:nvSpPr>
          <p:spPr bwMode="auto">
            <a:xfrm flipH="1" flipV="1">
              <a:off x="5108" y="1358"/>
              <a:ext cx="216" cy="1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55" name="Line 27"/>
            <p:cNvSpPr>
              <a:spLocks noChangeShapeType="1"/>
            </p:cNvSpPr>
            <p:nvPr/>
          </p:nvSpPr>
          <p:spPr bwMode="auto">
            <a:xfrm flipH="1" flipV="1">
              <a:off x="5108" y="1424"/>
              <a:ext cx="216" cy="16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56" name="Line 28"/>
            <p:cNvSpPr>
              <a:spLocks noChangeShapeType="1"/>
            </p:cNvSpPr>
            <p:nvPr/>
          </p:nvSpPr>
          <p:spPr bwMode="auto">
            <a:xfrm flipH="1" flipV="1">
              <a:off x="5096" y="1472"/>
              <a:ext cx="228" cy="36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57" name="Line 29"/>
            <p:cNvSpPr>
              <a:spLocks noChangeShapeType="1"/>
            </p:cNvSpPr>
            <p:nvPr/>
          </p:nvSpPr>
          <p:spPr bwMode="auto">
            <a:xfrm flipH="1" flipV="1">
              <a:off x="5090" y="1634"/>
              <a:ext cx="240" cy="44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58" name="Line 30"/>
            <p:cNvSpPr>
              <a:spLocks noChangeShapeType="1"/>
            </p:cNvSpPr>
            <p:nvPr/>
          </p:nvSpPr>
          <p:spPr bwMode="auto">
            <a:xfrm flipH="1" flipV="1">
              <a:off x="5108" y="2306"/>
              <a:ext cx="228" cy="3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3560" name="Line 31"/>
          <p:cNvSpPr>
            <a:spLocks noChangeShapeType="1"/>
          </p:cNvSpPr>
          <p:nvPr/>
        </p:nvSpPr>
        <p:spPr bwMode="auto">
          <a:xfrm flipV="1">
            <a:off x="7248525" y="2060575"/>
            <a:ext cx="504825" cy="95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61" name="Line 32"/>
          <p:cNvSpPr>
            <a:spLocks noChangeShapeType="1"/>
          </p:cNvSpPr>
          <p:nvPr/>
        </p:nvSpPr>
        <p:spPr bwMode="auto">
          <a:xfrm flipV="1">
            <a:off x="7248525" y="2165350"/>
            <a:ext cx="504825" cy="95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62" name="Line 33"/>
          <p:cNvSpPr>
            <a:spLocks noChangeShapeType="1"/>
          </p:cNvSpPr>
          <p:nvPr/>
        </p:nvSpPr>
        <p:spPr bwMode="auto">
          <a:xfrm flipV="1">
            <a:off x="7248525" y="2251075"/>
            <a:ext cx="504825" cy="95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63" name="Line 34"/>
          <p:cNvSpPr>
            <a:spLocks noChangeShapeType="1"/>
          </p:cNvSpPr>
          <p:nvPr/>
        </p:nvSpPr>
        <p:spPr bwMode="auto">
          <a:xfrm flipV="1">
            <a:off x="7242175" y="3155950"/>
            <a:ext cx="504825" cy="95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64" name="Line 35"/>
          <p:cNvSpPr>
            <a:spLocks noChangeShapeType="1"/>
          </p:cNvSpPr>
          <p:nvPr/>
        </p:nvSpPr>
        <p:spPr bwMode="auto">
          <a:xfrm flipV="1">
            <a:off x="7242175" y="3260725"/>
            <a:ext cx="504825" cy="95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65" name="Line 36"/>
          <p:cNvSpPr>
            <a:spLocks noChangeShapeType="1"/>
          </p:cNvSpPr>
          <p:nvPr/>
        </p:nvSpPr>
        <p:spPr bwMode="auto">
          <a:xfrm flipV="1">
            <a:off x="7242175" y="3365500"/>
            <a:ext cx="504825" cy="95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66" name="Line 37"/>
          <p:cNvSpPr>
            <a:spLocks noChangeShapeType="1"/>
          </p:cNvSpPr>
          <p:nvPr/>
        </p:nvSpPr>
        <p:spPr bwMode="auto">
          <a:xfrm flipV="1">
            <a:off x="6870700" y="1965325"/>
            <a:ext cx="238125" cy="95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67" name="Line 38"/>
          <p:cNvSpPr>
            <a:spLocks noChangeShapeType="1"/>
          </p:cNvSpPr>
          <p:nvPr/>
        </p:nvSpPr>
        <p:spPr bwMode="auto">
          <a:xfrm flipV="1">
            <a:off x="5588000" y="1898650"/>
            <a:ext cx="1158875" cy="95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68" name="Line 39"/>
          <p:cNvSpPr>
            <a:spLocks noChangeShapeType="1"/>
          </p:cNvSpPr>
          <p:nvPr/>
        </p:nvSpPr>
        <p:spPr bwMode="auto">
          <a:xfrm flipV="1">
            <a:off x="5588000" y="2003425"/>
            <a:ext cx="482600" cy="95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69" name="Line 40"/>
          <p:cNvSpPr>
            <a:spLocks noChangeShapeType="1"/>
          </p:cNvSpPr>
          <p:nvPr/>
        </p:nvSpPr>
        <p:spPr bwMode="auto">
          <a:xfrm flipV="1">
            <a:off x="5588000" y="2108200"/>
            <a:ext cx="482600" cy="95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70" name="Line 41"/>
          <p:cNvSpPr>
            <a:spLocks noChangeShapeType="1"/>
          </p:cNvSpPr>
          <p:nvPr/>
        </p:nvSpPr>
        <p:spPr bwMode="auto">
          <a:xfrm flipV="1">
            <a:off x="5588000" y="2193925"/>
            <a:ext cx="482600" cy="95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71" name="Line 42"/>
          <p:cNvSpPr>
            <a:spLocks noChangeShapeType="1"/>
          </p:cNvSpPr>
          <p:nvPr/>
        </p:nvSpPr>
        <p:spPr bwMode="auto">
          <a:xfrm flipV="1">
            <a:off x="5581650" y="2717800"/>
            <a:ext cx="482600" cy="95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72" name="Line 43"/>
          <p:cNvSpPr>
            <a:spLocks noChangeShapeType="1"/>
          </p:cNvSpPr>
          <p:nvPr/>
        </p:nvSpPr>
        <p:spPr bwMode="auto">
          <a:xfrm flipV="1">
            <a:off x="5581650" y="2822575"/>
            <a:ext cx="482600" cy="95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73" name="Line 44"/>
          <p:cNvSpPr>
            <a:spLocks noChangeShapeType="1"/>
          </p:cNvSpPr>
          <p:nvPr/>
        </p:nvSpPr>
        <p:spPr bwMode="auto">
          <a:xfrm flipV="1">
            <a:off x="5581650" y="2927350"/>
            <a:ext cx="482600" cy="95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74" name="Rectangle 45"/>
          <p:cNvSpPr>
            <a:spLocks noChangeArrowheads="1"/>
          </p:cNvSpPr>
          <p:nvPr/>
        </p:nvSpPr>
        <p:spPr bwMode="auto">
          <a:xfrm>
            <a:off x="2438400" y="1905000"/>
            <a:ext cx="914400" cy="47625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buFont typeface="Wingdings" pitchFamily="-96" charset="2"/>
              <a:buNone/>
            </a:pPr>
            <a:r>
              <a:rPr lang="en-US" sz="1400"/>
              <a:t>Bfly4</a:t>
            </a:r>
          </a:p>
        </p:txBody>
      </p:sp>
      <p:sp>
        <p:nvSpPr>
          <p:cNvPr id="23575" name="Line 46"/>
          <p:cNvSpPr>
            <a:spLocks noChangeShapeType="1"/>
          </p:cNvSpPr>
          <p:nvPr/>
        </p:nvSpPr>
        <p:spPr bwMode="auto">
          <a:xfrm flipV="1">
            <a:off x="3692525" y="1908175"/>
            <a:ext cx="1263650" cy="95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76" name="Line 47"/>
          <p:cNvSpPr>
            <a:spLocks noChangeShapeType="1"/>
          </p:cNvSpPr>
          <p:nvPr/>
        </p:nvSpPr>
        <p:spPr bwMode="auto">
          <a:xfrm flipV="1">
            <a:off x="3940175" y="2012950"/>
            <a:ext cx="1016000" cy="95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77" name="Line 48"/>
          <p:cNvSpPr>
            <a:spLocks noChangeShapeType="1"/>
          </p:cNvSpPr>
          <p:nvPr/>
        </p:nvSpPr>
        <p:spPr bwMode="auto">
          <a:xfrm flipV="1">
            <a:off x="3940175" y="2117725"/>
            <a:ext cx="1016000" cy="95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78" name="Line 49"/>
          <p:cNvSpPr>
            <a:spLocks noChangeShapeType="1"/>
          </p:cNvSpPr>
          <p:nvPr/>
        </p:nvSpPr>
        <p:spPr bwMode="auto">
          <a:xfrm flipV="1">
            <a:off x="3927475" y="2832100"/>
            <a:ext cx="1016000" cy="95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79" name="Line 50"/>
          <p:cNvSpPr>
            <a:spLocks noChangeShapeType="1"/>
          </p:cNvSpPr>
          <p:nvPr/>
        </p:nvSpPr>
        <p:spPr bwMode="auto">
          <a:xfrm flipV="1">
            <a:off x="3927475" y="2936875"/>
            <a:ext cx="1016000" cy="95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80" name="Line 51"/>
          <p:cNvSpPr>
            <a:spLocks noChangeShapeType="1"/>
          </p:cNvSpPr>
          <p:nvPr/>
        </p:nvSpPr>
        <p:spPr bwMode="auto">
          <a:xfrm flipV="1">
            <a:off x="3717925" y="3022600"/>
            <a:ext cx="1225550" cy="95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3581" name="Group 52"/>
          <p:cNvGrpSpPr>
            <a:grpSpLocks/>
          </p:cNvGrpSpPr>
          <p:nvPr/>
        </p:nvGrpSpPr>
        <p:grpSpPr bwMode="auto">
          <a:xfrm>
            <a:off x="4954588" y="1800225"/>
            <a:ext cx="631825" cy="1323975"/>
            <a:chOff x="3121" y="1134"/>
            <a:chExt cx="398" cy="834"/>
          </a:xfrm>
        </p:grpSpPr>
        <p:sp>
          <p:nvSpPr>
            <p:cNvPr id="23644" name="Text Box 53"/>
            <p:cNvSpPr txBox="1">
              <a:spLocks noChangeArrowheads="1"/>
            </p:cNvSpPr>
            <p:nvPr/>
          </p:nvSpPr>
          <p:spPr bwMode="auto">
            <a:xfrm rot="5400000">
              <a:off x="3054" y="1412"/>
              <a:ext cx="521" cy="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 typeface="Wingdings" pitchFamily="-96" charset="2"/>
                <a:buNone/>
              </a:pPr>
              <a:r>
                <a:rPr lang="en-US" sz="1200"/>
                <a:t>Permute</a:t>
              </a:r>
            </a:p>
          </p:txBody>
        </p:sp>
        <p:sp>
          <p:nvSpPr>
            <p:cNvPr id="23645" name="Rectangle 54"/>
            <p:cNvSpPr>
              <a:spLocks noChangeArrowheads="1"/>
            </p:cNvSpPr>
            <p:nvPr/>
          </p:nvSpPr>
          <p:spPr bwMode="auto">
            <a:xfrm>
              <a:off x="3121" y="1134"/>
              <a:ext cx="398" cy="834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3582" name="Rectangle 55"/>
          <p:cNvSpPr>
            <a:spLocks noChangeArrowheads="1"/>
          </p:cNvSpPr>
          <p:nvPr/>
        </p:nvSpPr>
        <p:spPr bwMode="auto">
          <a:xfrm>
            <a:off x="7105650" y="1724025"/>
            <a:ext cx="114300" cy="2000250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83" name="Freeform 56"/>
          <p:cNvSpPr>
            <a:spLocks/>
          </p:cNvSpPr>
          <p:nvPr/>
        </p:nvSpPr>
        <p:spPr bwMode="auto">
          <a:xfrm>
            <a:off x="4829175" y="1914525"/>
            <a:ext cx="828675" cy="1438275"/>
          </a:xfrm>
          <a:custGeom>
            <a:avLst/>
            <a:gdLst>
              <a:gd name="T0" fmla="*/ 0 w 522"/>
              <a:gd name="T1" fmla="*/ 0 h 906"/>
              <a:gd name="T2" fmla="*/ 0 w 522"/>
              <a:gd name="T3" fmla="*/ 2147483647 h 906"/>
              <a:gd name="T4" fmla="*/ 2147483647 w 522"/>
              <a:gd name="T5" fmla="*/ 2147483647 h 906"/>
              <a:gd name="T6" fmla="*/ 0 60000 65536"/>
              <a:gd name="T7" fmla="*/ 0 60000 65536"/>
              <a:gd name="T8" fmla="*/ 0 60000 65536"/>
              <a:gd name="T9" fmla="*/ 0 w 522"/>
              <a:gd name="T10" fmla="*/ 0 h 906"/>
              <a:gd name="T11" fmla="*/ 522 w 522"/>
              <a:gd name="T12" fmla="*/ 906 h 90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22" h="906">
                <a:moveTo>
                  <a:pt x="0" y="0"/>
                </a:moveTo>
                <a:lnTo>
                  <a:pt x="0" y="900"/>
                </a:lnTo>
                <a:lnTo>
                  <a:pt x="522" y="906"/>
                </a:ln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84" name="Freeform 57"/>
          <p:cNvSpPr>
            <a:spLocks/>
          </p:cNvSpPr>
          <p:nvPr/>
        </p:nvSpPr>
        <p:spPr bwMode="auto">
          <a:xfrm>
            <a:off x="4781550" y="2019300"/>
            <a:ext cx="1266825" cy="1438275"/>
          </a:xfrm>
          <a:custGeom>
            <a:avLst/>
            <a:gdLst>
              <a:gd name="T0" fmla="*/ 0 w 798"/>
              <a:gd name="T1" fmla="*/ 0 h 906"/>
              <a:gd name="T2" fmla="*/ 0 w 798"/>
              <a:gd name="T3" fmla="*/ 2147483647 h 906"/>
              <a:gd name="T4" fmla="*/ 2147483647 w 798"/>
              <a:gd name="T5" fmla="*/ 2147483647 h 906"/>
              <a:gd name="T6" fmla="*/ 0 60000 65536"/>
              <a:gd name="T7" fmla="*/ 0 60000 65536"/>
              <a:gd name="T8" fmla="*/ 0 60000 65536"/>
              <a:gd name="T9" fmla="*/ 0 w 798"/>
              <a:gd name="T10" fmla="*/ 0 h 906"/>
              <a:gd name="T11" fmla="*/ 798 w 798"/>
              <a:gd name="T12" fmla="*/ 906 h 90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98" h="906">
                <a:moveTo>
                  <a:pt x="0" y="0"/>
                </a:moveTo>
                <a:lnTo>
                  <a:pt x="0" y="900"/>
                </a:lnTo>
                <a:lnTo>
                  <a:pt x="798" y="906"/>
                </a:ln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85" name="Freeform 58"/>
          <p:cNvSpPr>
            <a:spLocks/>
          </p:cNvSpPr>
          <p:nvPr/>
        </p:nvSpPr>
        <p:spPr bwMode="auto">
          <a:xfrm>
            <a:off x="4733925" y="2124075"/>
            <a:ext cx="1295400" cy="1428750"/>
          </a:xfrm>
          <a:custGeom>
            <a:avLst/>
            <a:gdLst>
              <a:gd name="T0" fmla="*/ 0 w 816"/>
              <a:gd name="T1" fmla="*/ 0 h 900"/>
              <a:gd name="T2" fmla="*/ 0 w 816"/>
              <a:gd name="T3" fmla="*/ 2147483647 h 900"/>
              <a:gd name="T4" fmla="*/ 2147483647 w 816"/>
              <a:gd name="T5" fmla="*/ 2147483647 h 900"/>
              <a:gd name="T6" fmla="*/ 0 60000 65536"/>
              <a:gd name="T7" fmla="*/ 0 60000 65536"/>
              <a:gd name="T8" fmla="*/ 0 60000 65536"/>
              <a:gd name="T9" fmla="*/ 0 w 816"/>
              <a:gd name="T10" fmla="*/ 0 h 900"/>
              <a:gd name="T11" fmla="*/ 816 w 816"/>
              <a:gd name="T12" fmla="*/ 900 h 9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16" h="900">
                <a:moveTo>
                  <a:pt x="0" y="0"/>
                </a:moveTo>
                <a:lnTo>
                  <a:pt x="0" y="900"/>
                </a:lnTo>
                <a:lnTo>
                  <a:pt x="816" y="900"/>
                </a:ln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86" name="Freeform 59"/>
          <p:cNvSpPr>
            <a:spLocks/>
          </p:cNvSpPr>
          <p:nvPr/>
        </p:nvSpPr>
        <p:spPr bwMode="auto">
          <a:xfrm>
            <a:off x="4686300" y="2228850"/>
            <a:ext cx="1362075" cy="1428750"/>
          </a:xfrm>
          <a:custGeom>
            <a:avLst/>
            <a:gdLst>
              <a:gd name="T0" fmla="*/ 0 w 858"/>
              <a:gd name="T1" fmla="*/ 0 h 900"/>
              <a:gd name="T2" fmla="*/ 0 w 858"/>
              <a:gd name="T3" fmla="*/ 2147483647 h 900"/>
              <a:gd name="T4" fmla="*/ 2147483647 w 858"/>
              <a:gd name="T5" fmla="*/ 2147483647 h 900"/>
              <a:gd name="T6" fmla="*/ 0 60000 65536"/>
              <a:gd name="T7" fmla="*/ 0 60000 65536"/>
              <a:gd name="T8" fmla="*/ 0 60000 65536"/>
              <a:gd name="T9" fmla="*/ 0 w 858"/>
              <a:gd name="T10" fmla="*/ 0 h 900"/>
              <a:gd name="T11" fmla="*/ 858 w 858"/>
              <a:gd name="T12" fmla="*/ 900 h 9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58" h="900">
                <a:moveTo>
                  <a:pt x="0" y="0"/>
                </a:moveTo>
                <a:lnTo>
                  <a:pt x="0" y="900"/>
                </a:lnTo>
                <a:lnTo>
                  <a:pt x="858" y="894"/>
                </a:ln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87" name="Freeform 60"/>
          <p:cNvSpPr>
            <a:spLocks/>
          </p:cNvSpPr>
          <p:nvPr/>
        </p:nvSpPr>
        <p:spPr bwMode="auto">
          <a:xfrm>
            <a:off x="4610100" y="2733675"/>
            <a:ext cx="1438275" cy="1428750"/>
          </a:xfrm>
          <a:custGeom>
            <a:avLst/>
            <a:gdLst>
              <a:gd name="T0" fmla="*/ 0 w 906"/>
              <a:gd name="T1" fmla="*/ 0 h 900"/>
              <a:gd name="T2" fmla="*/ 0 w 906"/>
              <a:gd name="T3" fmla="*/ 2147483647 h 900"/>
              <a:gd name="T4" fmla="*/ 2147483647 w 906"/>
              <a:gd name="T5" fmla="*/ 2147483647 h 900"/>
              <a:gd name="T6" fmla="*/ 0 60000 65536"/>
              <a:gd name="T7" fmla="*/ 0 60000 65536"/>
              <a:gd name="T8" fmla="*/ 0 60000 65536"/>
              <a:gd name="T9" fmla="*/ 0 w 906"/>
              <a:gd name="T10" fmla="*/ 0 h 900"/>
              <a:gd name="T11" fmla="*/ 906 w 906"/>
              <a:gd name="T12" fmla="*/ 900 h 9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06" h="900">
                <a:moveTo>
                  <a:pt x="0" y="0"/>
                </a:moveTo>
                <a:lnTo>
                  <a:pt x="0" y="900"/>
                </a:lnTo>
                <a:lnTo>
                  <a:pt x="906" y="894"/>
                </a:ln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88" name="Freeform 61"/>
          <p:cNvSpPr>
            <a:spLocks/>
          </p:cNvSpPr>
          <p:nvPr/>
        </p:nvSpPr>
        <p:spPr bwMode="auto">
          <a:xfrm>
            <a:off x="4562475" y="2838450"/>
            <a:ext cx="1476375" cy="1438275"/>
          </a:xfrm>
          <a:custGeom>
            <a:avLst/>
            <a:gdLst>
              <a:gd name="T0" fmla="*/ 0 w 930"/>
              <a:gd name="T1" fmla="*/ 0 h 906"/>
              <a:gd name="T2" fmla="*/ 0 w 930"/>
              <a:gd name="T3" fmla="*/ 2147483647 h 906"/>
              <a:gd name="T4" fmla="*/ 2147483647 w 930"/>
              <a:gd name="T5" fmla="*/ 2147483647 h 906"/>
              <a:gd name="T6" fmla="*/ 0 60000 65536"/>
              <a:gd name="T7" fmla="*/ 0 60000 65536"/>
              <a:gd name="T8" fmla="*/ 0 60000 65536"/>
              <a:gd name="T9" fmla="*/ 0 w 930"/>
              <a:gd name="T10" fmla="*/ 0 h 906"/>
              <a:gd name="T11" fmla="*/ 930 w 930"/>
              <a:gd name="T12" fmla="*/ 906 h 90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30" h="906">
                <a:moveTo>
                  <a:pt x="0" y="0"/>
                </a:moveTo>
                <a:lnTo>
                  <a:pt x="0" y="900"/>
                </a:lnTo>
                <a:lnTo>
                  <a:pt x="930" y="906"/>
                </a:ln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89" name="Freeform 62"/>
          <p:cNvSpPr>
            <a:spLocks/>
          </p:cNvSpPr>
          <p:nvPr/>
        </p:nvSpPr>
        <p:spPr bwMode="auto">
          <a:xfrm>
            <a:off x="4533900" y="2943225"/>
            <a:ext cx="1514475" cy="1428750"/>
          </a:xfrm>
          <a:custGeom>
            <a:avLst/>
            <a:gdLst>
              <a:gd name="T0" fmla="*/ 0 w 954"/>
              <a:gd name="T1" fmla="*/ 0 h 900"/>
              <a:gd name="T2" fmla="*/ 0 w 954"/>
              <a:gd name="T3" fmla="*/ 2147483647 h 900"/>
              <a:gd name="T4" fmla="*/ 2147483647 w 954"/>
              <a:gd name="T5" fmla="*/ 2147483647 h 900"/>
              <a:gd name="T6" fmla="*/ 0 60000 65536"/>
              <a:gd name="T7" fmla="*/ 0 60000 65536"/>
              <a:gd name="T8" fmla="*/ 0 60000 65536"/>
              <a:gd name="T9" fmla="*/ 0 w 954"/>
              <a:gd name="T10" fmla="*/ 0 h 900"/>
              <a:gd name="T11" fmla="*/ 954 w 954"/>
              <a:gd name="T12" fmla="*/ 900 h 9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54" h="900">
                <a:moveTo>
                  <a:pt x="0" y="0"/>
                </a:moveTo>
                <a:lnTo>
                  <a:pt x="0" y="900"/>
                </a:lnTo>
                <a:lnTo>
                  <a:pt x="954" y="900"/>
                </a:ln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90" name="Freeform 63"/>
          <p:cNvSpPr>
            <a:spLocks/>
          </p:cNvSpPr>
          <p:nvPr/>
        </p:nvSpPr>
        <p:spPr bwMode="auto">
          <a:xfrm>
            <a:off x="4467225" y="3048000"/>
            <a:ext cx="1543050" cy="1428750"/>
          </a:xfrm>
          <a:custGeom>
            <a:avLst/>
            <a:gdLst>
              <a:gd name="T0" fmla="*/ 0 w 972"/>
              <a:gd name="T1" fmla="*/ 0 h 900"/>
              <a:gd name="T2" fmla="*/ 0 w 972"/>
              <a:gd name="T3" fmla="*/ 2147483647 h 900"/>
              <a:gd name="T4" fmla="*/ 2147483647 w 972"/>
              <a:gd name="T5" fmla="*/ 2147483647 h 900"/>
              <a:gd name="T6" fmla="*/ 0 60000 65536"/>
              <a:gd name="T7" fmla="*/ 0 60000 65536"/>
              <a:gd name="T8" fmla="*/ 0 60000 65536"/>
              <a:gd name="T9" fmla="*/ 0 w 972"/>
              <a:gd name="T10" fmla="*/ 0 h 900"/>
              <a:gd name="T11" fmla="*/ 972 w 972"/>
              <a:gd name="T12" fmla="*/ 900 h 9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72" h="900">
                <a:moveTo>
                  <a:pt x="0" y="0"/>
                </a:moveTo>
                <a:lnTo>
                  <a:pt x="0" y="900"/>
                </a:lnTo>
                <a:lnTo>
                  <a:pt x="972" y="900"/>
                </a:ln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91" name="AutoShape 64"/>
          <p:cNvSpPr>
            <a:spLocks noChangeArrowheads="1"/>
          </p:cNvSpPr>
          <p:nvPr/>
        </p:nvSpPr>
        <p:spPr bwMode="auto">
          <a:xfrm rot="-5400000">
            <a:off x="6600825" y="1943101"/>
            <a:ext cx="428625" cy="114300"/>
          </a:xfrm>
          <a:prstGeom prst="flowChartManualOperation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92" name="Line 65"/>
          <p:cNvSpPr>
            <a:spLocks noChangeShapeType="1"/>
          </p:cNvSpPr>
          <p:nvPr/>
        </p:nvSpPr>
        <p:spPr bwMode="auto">
          <a:xfrm flipV="1">
            <a:off x="6880225" y="3584575"/>
            <a:ext cx="238125" cy="95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93" name="AutoShape 66"/>
          <p:cNvSpPr>
            <a:spLocks noChangeArrowheads="1"/>
          </p:cNvSpPr>
          <p:nvPr/>
        </p:nvSpPr>
        <p:spPr bwMode="auto">
          <a:xfrm rot="-5400000">
            <a:off x="6600825" y="3562351"/>
            <a:ext cx="428625" cy="114300"/>
          </a:xfrm>
          <a:prstGeom prst="flowChartManualOperation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94" name="Freeform 67"/>
          <p:cNvSpPr>
            <a:spLocks/>
          </p:cNvSpPr>
          <p:nvPr/>
        </p:nvSpPr>
        <p:spPr bwMode="auto">
          <a:xfrm>
            <a:off x="5610225" y="3019425"/>
            <a:ext cx="1123950" cy="485775"/>
          </a:xfrm>
          <a:custGeom>
            <a:avLst/>
            <a:gdLst>
              <a:gd name="T0" fmla="*/ 0 w 708"/>
              <a:gd name="T1" fmla="*/ 0 h 306"/>
              <a:gd name="T2" fmla="*/ 2147483647 w 708"/>
              <a:gd name="T3" fmla="*/ 0 h 306"/>
              <a:gd name="T4" fmla="*/ 2147483647 w 708"/>
              <a:gd name="T5" fmla="*/ 2147483647 h 306"/>
              <a:gd name="T6" fmla="*/ 2147483647 w 708"/>
              <a:gd name="T7" fmla="*/ 2147483647 h 306"/>
              <a:gd name="T8" fmla="*/ 0 60000 65536"/>
              <a:gd name="T9" fmla="*/ 0 60000 65536"/>
              <a:gd name="T10" fmla="*/ 0 60000 65536"/>
              <a:gd name="T11" fmla="*/ 0 60000 65536"/>
              <a:gd name="T12" fmla="*/ 0 w 708"/>
              <a:gd name="T13" fmla="*/ 0 h 306"/>
              <a:gd name="T14" fmla="*/ 708 w 708"/>
              <a:gd name="T15" fmla="*/ 306 h 30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08" h="306">
                <a:moveTo>
                  <a:pt x="0" y="0"/>
                </a:moveTo>
                <a:lnTo>
                  <a:pt x="264" y="0"/>
                </a:lnTo>
                <a:lnTo>
                  <a:pt x="624" y="306"/>
                </a:lnTo>
                <a:lnTo>
                  <a:pt x="708" y="306"/>
                </a:ln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95" name="Freeform 68"/>
          <p:cNvSpPr>
            <a:spLocks/>
          </p:cNvSpPr>
          <p:nvPr/>
        </p:nvSpPr>
        <p:spPr bwMode="auto">
          <a:xfrm flipV="1">
            <a:off x="5600700" y="2019300"/>
            <a:ext cx="1171575" cy="1333500"/>
          </a:xfrm>
          <a:custGeom>
            <a:avLst/>
            <a:gdLst>
              <a:gd name="T0" fmla="*/ 0 w 708"/>
              <a:gd name="T1" fmla="*/ 0 h 306"/>
              <a:gd name="T2" fmla="*/ 2147483647 w 708"/>
              <a:gd name="T3" fmla="*/ 0 h 306"/>
              <a:gd name="T4" fmla="*/ 2147483647 w 708"/>
              <a:gd name="T5" fmla="*/ 2147483647 h 306"/>
              <a:gd name="T6" fmla="*/ 2147483647 w 708"/>
              <a:gd name="T7" fmla="*/ 2147483647 h 306"/>
              <a:gd name="T8" fmla="*/ 0 60000 65536"/>
              <a:gd name="T9" fmla="*/ 0 60000 65536"/>
              <a:gd name="T10" fmla="*/ 0 60000 65536"/>
              <a:gd name="T11" fmla="*/ 0 60000 65536"/>
              <a:gd name="T12" fmla="*/ 0 w 708"/>
              <a:gd name="T13" fmla="*/ 0 h 306"/>
              <a:gd name="T14" fmla="*/ 708 w 708"/>
              <a:gd name="T15" fmla="*/ 306 h 30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08" h="306">
                <a:moveTo>
                  <a:pt x="0" y="0"/>
                </a:moveTo>
                <a:lnTo>
                  <a:pt x="264" y="0"/>
                </a:lnTo>
                <a:lnTo>
                  <a:pt x="624" y="306"/>
                </a:lnTo>
                <a:lnTo>
                  <a:pt x="708" y="306"/>
                </a:ln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96" name="Freeform 69"/>
          <p:cNvSpPr>
            <a:spLocks/>
          </p:cNvSpPr>
          <p:nvPr/>
        </p:nvSpPr>
        <p:spPr bwMode="auto">
          <a:xfrm>
            <a:off x="6010275" y="3629025"/>
            <a:ext cx="723900" cy="857250"/>
          </a:xfrm>
          <a:custGeom>
            <a:avLst/>
            <a:gdLst>
              <a:gd name="T0" fmla="*/ 0 w 444"/>
              <a:gd name="T1" fmla="*/ 2147483647 h 540"/>
              <a:gd name="T2" fmla="*/ 2147483647 w 444"/>
              <a:gd name="T3" fmla="*/ 0 h 540"/>
              <a:gd name="T4" fmla="*/ 2147483647 w 444"/>
              <a:gd name="T5" fmla="*/ 0 h 540"/>
              <a:gd name="T6" fmla="*/ 0 60000 65536"/>
              <a:gd name="T7" fmla="*/ 0 60000 65536"/>
              <a:gd name="T8" fmla="*/ 0 60000 65536"/>
              <a:gd name="T9" fmla="*/ 0 w 444"/>
              <a:gd name="T10" fmla="*/ 0 h 540"/>
              <a:gd name="T11" fmla="*/ 444 w 444"/>
              <a:gd name="T12" fmla="*/ 540 h 54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44" h="540">
                <a:moveTo>
                  <a:pt x="0" y="540"/>
                </a:moveTo>
                <a:lnTo>
                  <a:pt x="360" y="0"/>
                </a:lnTo>
                <a:lnTo>
                  <a:pt x="444" y="0"/>
                </a:ln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97" name="Freeform 70"/>
          <p:cNvSpPr>
            <a:spLocks/>
          </p:cNvSpPr>
          <p:nvPr/>
        </p:nvSpPr>
        <p:spPr bwMode="auto">
          <a:xfrm>
            <a:off x="1685925" y="3028950"/>
            <a:ext cx="5724525" cy="2038350"/>
          </a:xfrm>
          <a:custGeom>
            <a:avLst/>
            <a:gdLst>
              <a:gd name="T0" fmla="*/ 2147483647 w 3606"/>
              <a:gd name="T1" fmla="*/ 2147483647 h 1284"/>
              <a:gd name="T2" fmla="*/ 2147483647 w 3606"/>
              <a:gd name="T3" fmla="*/ 2147483647 h 1284"/>
              <a:gd name="T4" fmla="*/ 2147483647 w 3606"/>
              <a:gd name="T5" fmla="*/ 2147483647 h 1284"/>
              <a:gd name="T6" fmla="*/ 2147483647 w 3606"/>
              <a:gd name="T7" fmla="*/ 2147483647 h 1284"/>
              <a:gd name="T8" fmla="*/ 0 w 3606"/>
              <a:gd name="T9" fmla="*/ 0 h 1284"/>
              <a:gd name="T10" fmla="*/ 2147483647 w 3606"/>
              <a:gd name="T11" fmla="*/ 0 h 128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606"/>
              <a:gd name="T19" fmla="*/ 0 h 1284"/>
              <a:gd name="T20" fmla="*/ 3606 w 3606"/>
              <a:gd name="T21" fmla="*/ 1284 h 128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606" h="1284">
                <a:moveTo>
                  <a:pt x="3492" y="270"/>
                </a:moveTo>
                <a:lnTo>
                  <a:pt x="3606" y="270"/>
                </a:lnTo>
                <a:lnTo>
                  <a:pt x="3600" y="1277"/>
                </a:lnTo>
                <a:lnTo>
                  <a:pt x="7" y="1284"/>
                </a:lnTo>
                <a:lnTo>
                  <a:pt x="0" y="0"/>
                </a:lnTo>
                <a:lnTo>
                  <a:pt x="240" y="0"/>
                </a:ln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98" name="Freeform 71"/>
          <p:cNvSpPr>
            <a:spLocks/>
          </p:cNvSpPr>
          <p:nvPr/>
        </p:nvSpPr>
        <p:spPr bwMode="auto">
          <a:xfrm>
            <a:off x="1504950" y="1933575"/>
            <a:ext cx="6410325" cy="3429000"/>
          </a:xfrm>
          <a:custGeom>
            <a:avLst/>
            <a:gdLst>
              <a:gd name="T0" fmla="*/ 2147483647 w 4038"/>
              <a:gd name="T1" fmla="*/ 2147483647 h 3006"/>
              <a:gd name="T2" fmla="*/ 2147483647 w 4038"/>
              <a:gd name="T3" fmla="*/ 2147483647 h 3006"/>
              <a:gd name="T4" fmla="*/ 2147483647 w 4038"/>
              <a:gd name="T5" fmla="*/ 2147483647 h 3006"/>
              <a:gd name="T6" fmla="*/ 2147483647 w 4038"/>
              <a:gd name="T7" fmla="*/ 2147483647 h 3006"/>
              <a:gd name="T8" fmla="*/ 0 w 4038"/>
              <a:gd name="T9" fmla="*/ 2147483647 h 3006"/>
              <a:gd name="T10" fmla="*/ 2147483647 w 4038"/>
              <a:gd name="T11" fmla="*/ 0 h 300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038"/>
              <a:gd name="T19" fmla="*/ 0 h 3006"/>
              <a:gd name="T20" fmla="*/ 4038 w 4038"/>
              <a:gd name="T21" fmla="*/ 3006 h 300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038" h="3006">
                <a:moveTo>
                  <a:pt x="3612" y="30"/>
                </a:moveTo>
                <a:lnTo>
                  <a:pt x="4031" y="24"/>
                </a:lnTo>
                <a:lnTo>
                  <a:pt x="4038" y="2988"/>
                </a:lnTo>
                <a:lnTo>
                  <a:pt x="1" y="3006"/>
                </a:lnTo>
                <a:lnTo>
                  <a:pt x="0" y="6"/>
                </a:lnTo>
                <a:lnTo>
                  <a:pt x="354" y="0"/>
                </a:ln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99" name="Rectangle 72"/>
          <p:cNvSpPr>
            <a:spLocks noChangeArrowheads="1"/>
          </p:cNvSpPr>
          <p:nvPr/>
        </p:nvSpPr>
        <p:spPr bwMode="auto">
          <a:xfrm>
            <a:off x="6686550" y="4248150"/>
            <a:ext cx="247650" cy="21907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600" name="Line 73"/>
          <p:cNvSpPr>
            <a:spLocks noChangeShapeType="1"/>
          </p:cNvSpPr>
          <p:nvPr/>
        </p:nvSpPr>
        <p:spPr bwMode="auto">
          <a:xfrm flipH="1" flipV="1">
            <a:off x="6810375" y="3800475"/>
            <a:ext cx="9525" cy="4381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601" name="Freeform 74"/>
          <p:cNvSpPr>
            <a:spLocks/>
          </p:cNvSpPr>
          <p:nvPr/>
        </p:nvSpPr>
        <p:spPr bwMode="auto">
          <a:xfrm>
            <a:off x="6810375" y="2171700"/>
            <a:ext cx="133350" cy="1952625"/>
          </a:xfrm>
          <a:custGeom>
            <a:avLst/>
            <a:gdLst>
              <a:gd name="T0" fmla="*/ 0 w 84"/>
              <a:gd name="T1" fmla="*/ 2147483647 h 1230"/>
              <a:gd name="T2" fmla="*/ 2147483647 w 84"/>
              <a:gd name="T3" fmla="*/ 2147483647 h 1230"/>
              <a:gd name="T4" fmla="*/ 2147483647 w 84"/>
              <a:gd name="T5" fmla="*/ 2147483647 h 1230"/>
              <a:gd name="T6" fmla="*/ 2147483647 w 84"/>
              <a:gd name="T7" fmla="*/ 2147483647 h 1230"/>
              <a:gd name="T8" fmla="*/ 2147483647 w 84"/>
              <a:gd name="T9" fmla="*/ 0 h 123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4"/>
              <a:gd name="T16" fmla="*/ 0 h 1230"/>
              <a:gd name="T17" fmla="*/ 84 w 84"/>
              <a:gd name="T18" fmla="*/ 1230 h 123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4" h="1230">
                <a:moveTo>
                  <a:pt x="0" y="1230"/>
                </a:moveTo>
                <a:lnTo>
                  <a:pt x="84" y="1230"/>
                </a:lnTo>
                <a:lnTo>
                  <a:pt x="84" y="84"/>
                </a:lnTo>
                <a:lnTo>
                  <a:pt x="6" y="84"/>
                </a:lnTo>
                <a:lnTo>
                  <a:pt x="6" y="0"/>
                </a:lnTo>
              </a:path>
            </a:pathLst>
          </a:cu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602" name="Text Box 75"/>
          <p:cNvSpPr txBox="1">
            <a:spLocks noChangeArrowheads="1"/>
          </p:cNvSpPr>
          <p:nvPr/>
        </p:nvSpPr>
        <p:spPr bwMode="auto">
          <a:xfrm>
            <a:off x="6213475" y="4583113"/>
            <a:ext cx="11779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Wingdings" pitchFamily="-96" charset="2"/>
              <a:buNone/>
            </a:pPr>
            <a:r>
              <a:rPr lang="en-US" sz="1000"/>
              <a:t>Index == 15?</a:t>
            </a:r>
          </a:p>
        </p:txBody>
      </p:sp>
      <p:sp>
        <p:nvSpPr>
          <p:cNvPr id="23603" name="Text Box 76"/>
          <p:cNvSpPr txBox="1">
            <a:spLocks noChangeArrowheads="1"/>
          </p:cNvSpPr>
          <p:nvPr/>
        </p:nvSpPr>
        <p:spPr bwMode="auto">
          <a:xfrm>
            <a:off x="2317750" y="3763963"/>
            <a:ext cx="1177925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Wingdings" pitchFamily="-96" charset="2"/>
              <a:buNone/>
            </a:pPr>
            <a:r>
              <a:rPr lang="en-US" sz="1000">
                <a:solidFill>
                  <a:srgbClr val="FF0000"/>
                </a:solidFill>
              </a:rPr>
              <a:t>Index: </a:t>
            </a:r>
          </a:p>
          <a:p>
            <a:pPr algn="ctr">
              <a:buFont typeface="Wingdings" pitchFamily="-96" charset="2"/>
              <a:buNone/>
            </a:pPr>
            <a:r>
              <a:rPr lang="en-US" sz="1000">
                <a:solidFill>
                  <a:srgbClr val="FF0000"/>
                </a:solidFill>
              </a:rPr>
              <a:t>0 to 15</a:t>
            </a:r>
          </a:p>
        </p:txBody>
      </p:sp>
      <p:sp>
        <p:nvSpPr>
          <p:cNvPr id="23604" name="Text Box 77"/>
          <p:cNvSpPr txBox="1">
            <a:spLocks noChangeArrowheads="1"/>
          </p:cNvSpPr>
          <p:nvPr/>
        </p:nvSpPr>
        <p:spPr bwMode="auto">
          <a:xfrm rot="5400000">
            <a:off x="6156325" y="2620963"/>
            <a:ext cx="11779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Wingdings" pitchFamily="-96" charset="2"/>
              <a:buNone/>
            </a:pPr>
            <a:r>
              <a:rPr lang="en-US" sz="1400">
                <a:solidFill>
                  <a:srgbClr val="FF0000"/>
                </a:solidFill>
              </a:rPr>
              <a:t>64, 2-way Muxes</a:t>
            </a:r>
          </a:p>
        </p:txBody>
      </p:sp>
      <p:sp>
        <p:nvSpPr>
          <p:cNvPr id="23605" name="Line 78"/>
          <p:cNvSpPr>
            <a:spLocks noChangeShapeType="1"/>
          </p:cNvSpPr>
          <p:nvPr/>
        </p:nvSpPr>
        <p:spPr bwMode="auto">
          <a:xfrm flipH="1" flipV="1">
            <a:off x="3340100" y="2089150"/>
            <a:ext cx="15716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606" name="Line 79"/>
          <p:cNvSpPr>
            <a:spLocks noChangeShapeType="1"/>
          </p:cNvSpPr>
          <p:nvPr/>
        </p:nvSpPr>
        <p:spPr bwMode="auto">
          <a:xfrm flipH="1" flipV="1">
            <a:off x="3340100" y="1984375"/>
            <a:ext cx="238125" cy="95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607" name="AutoShape 80"/>
          <p:cNvSpPr>
            <a:spLocks noChangeArrowheads="1"/>
          </p:cNvSpPr>
          <p:nvPr/>
        </p:nvSpPr>
        <p:spPr bwMode="auto">
          <a:xfrm rot="5400000" flipH="1">
            <a:off x="3419475" y="1962151"/>
            <a:ext cx="428625" cy="114300"/>
          </a:xfrm>
          <a:prstGeom prst="flowChartManualOperation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608" name="AutoShape 81"/>
          <p:cNvSpPr>
            <a:spLocks noChangeArrowheads="1"/>
          </p:cNvSpPr>
          <p:nvPr/>
        </p:nvSpPr>
        <p:spPr bwMode="auto">
          <a:xfrm rot="5400000" flipH="1">
            <a:off x="3419475" y="2771776"/>
            <a:ext cx="428625" cy="114300"/>
          </a:xfrm>
          <a:prstGeom prst="flowChartManualOperation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609" name="Line 82"/>
          <p:cNvSpPr>
            <a:spLocks noChangeShapeType="1"/>
          </p:cNvSpPr>
          <p:nvPr/>
        </p:nvSpPr>
        <p:spPr bwMode="auto">
          <a:xfrm flipV="1">
            <a:off x="3629025" y="3009900"/>
            <a:ext cx="9525" cy="2476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610" name="Freeform 83"/>
          <p:cNvSpPr>
            <a:spLocks/>
          </p:cNvSpPr>
          <p:nvPr/>
        </p:nvSpPr>
        <p:spPr bwMode="auto">
          <a:xfrm flipH="1">
            <a:off x="3505200" y="2190750"/>
            <a:ext cx="123825" cy="1085850"/>
          </a:xfrm>
          <a:custGeom>
            <a:avLst/>
            <a:gdLst>
              <a:gd name="T0" fmla="*/ 0 w 78"/>
              <a:gd name="T1" fmla="*/ 2147483647 h 684"/>
              <a:gd name="T2" fmla="*/ 2147483647 w 78"/>
              <a:gd name="T3" fmla="*/ 2147483647 h 684"/>
              <a:gd name="T4" fmla="*/ 2147483647 w 78"/>
              <a:gd name="T5" fmla="*/ 2147483647 h 684"/>
              <a:gd name="T6" fmla="*/ 0 w 78"/>
              <a:gd name="T7" fmla="*/ 2147483647 h 684"/>
              <a:gd name="T8" fmla="*/ 0 w 78"/>
              <a:gd name="T9" fmla="*/ 0 h 6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8"/>
              <a:gd name="T16" fmla="*/ 0 h 684"/>
              <a:gd name="T17" fmla="*/ 78 w 78"/>
              <a:gd name="T18" fmla="*/ 684 h 6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8" h="684">
                <a:moveTo>
                  <a:pt x="0" y="684"/>
                </a:moveTo>
                <a:lnTo>
                  <a:pt x="78" y="684"/>
                </a:lnTo>
                <a:lnTo>
                  <a:pt x="78" y="84"/>
                </a:lnTo>
                <a:lnTo>
                  <a:pt x="0" y="84"/>
                </a:ln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611" name="Freeform 84"/>
          <p:cNvSpPr>
            <a:spLocks/>
          </p:cNvSpPr>
          <p:nvPr/>
        </p:nvSpPr>
        <p:spPr bwMode="auto">
          <a:xfrm>
            <a:off x="3343275" y="2266950"/>
            <a:ext cx="238125" cy="552450"/>
          </a:xfrm>
          <a:custGeom>
            <a:avLst/>
            <a:gdLst>
              <a:gd name="T0" fmla="*/ 2147483647 w 150"/>
              <a:gd name="T1" fmla="*/ 2147483647 h 348"/>
              <a:gd name="T2" fmla="*/ 2147483647 w 150"/>
              <a:gd name="T3" fmla="*/ 2147483647 h 348"/>
              <a:gd name="T4" fmla="*/ 2147483647 w 150"/>
              <a:gd name="T5" fmla="*/ 0 h 348"/>
              <a:gd name="T6" fmla="*/ 0 w 150"/>
              <a:gd name="T7" fmla="*/ 2147483647 h 348"/>
              <a:gd name="T8" fmla="*/ 0 60000 65536"/>
              <a:gd name="T9" fmla="*/ 0 60000 65536"/>
              <a:gd name="T10" fmla="*/ 0 60000 65536"/>
              <a:gd name="T11" fmla="*/ 0 60000 65536"/>
              <a:gd name="T12" fmla="*/ 0 w 150"/>
              <a:gd name="T13" fmla="*/ 0 h 348"/>
              <a:gd name="T14" fmla="*/ 150 w 150"/>
              <a:gd name="T15" fmla="*/ 348 h 34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0" h="348">
                <a:moveTo>
                  <a:pt x="150" y="348"/>
                </a:moveTo>
                <a:lnTo>
                  <a:pt x="64" y="348"/>
                </a:lnTo>
                <a:lnTo>
                  <a:pt x="64" y="0"/>
                </a:lnTo>
                <a:lnTo>
                  <a:pt x="0" y="6"/>
                </a:ln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612" name="Line 85"/>
          <p:cNvSpPr>
            <a:spLocks noChangeShapeType="1"/>
          </p:cNvSpPr>
          <p:nvPr/>
        </p:nvSpPr>
        <p:spPr bwMode="auto">
          <a:xfrm flipH="1" flipV="1">
            <a:off x="3340100" y="2184400"/>
            <a:ext cx="15716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613" name="Freeform 86"/>
          <p:cNvSpPr>
            <a:spLocks/>
          </p:cNvSpPr>
          <p:nvPr/>
        </p:nvSpPr>
        <p:spPr bwMode="auto">
          <a:xfrm>
            <a:off x="3695700" y="2190750"/>
            <a:ext cx="1238250" cy="495300"/>
          </a:xfrm>
          <a:custGeom>
            <a:avLst/>
            <a:gdLst>
              <a:gd name="T0" fmla="*/ 0 w 780"/>
              <a:gd name="T1" fmla="*/ 2147483647 h 312"/>
              <a:gd name="T2" fmla="*/ 2147483647 w 780"/>
              <a:gd name="T3" fmla="*/ 2147483647 h 312"/>
              <a:gd name="T4" fmla="*/ 2147483647 w 780"/>
              <a:gd name="T5" fmla="*/ 2147483647 h 312"/>
              <a:gd name="T6" fmla="*/ 2147483647 w 780"/>
              <a:gd name="T7" fmla="*/ 0 h 312"/>
              <a:gd name="T8" fmla="*/ 0 60000 65536"/>
              <a:gd name="T9" fmla="*/ 0 60000 65536"/>
              <a:gd name="T10" fmla="*/ 0 60000 65536"/>
              <a:gd name="T11" fmla="*/ 0 60000 65536"/>
              <a:gd name="T12" fmla="*/ 0 w 780"/>
              <a:gd name="T13" fmla="*/ 0 h 312"/>
              <a:gd name="T14" fmla="*/ 780 w 780"/>
              <a:gd name="T15" fmla="*/ 312 h 31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80" h="312">
                <a:moveTo>
                  <a:pt x="0" y="312"/>
                </a:moveTo>
                <a:cubicBezTo>
                  <a:pt x="58" y="312"/>
                  <a:pt x="116" y="312"/>
                  <a:pt x="174" y="312"/>
                </a:cubicBezTo>
                <a:lnTo>
                  <a:pt x="174" y="12"/>
                </a:lnTo>
                <a:lnTo>
                  <a:pt x="780" y="0"/>
                </a:ln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614" name="Freeform 87"/>
          <p:cNvSpPr>
            <a:spLocks/>
          </p:cNvSpPr>
          <p:nvPr/>
        </p:nvSpPr>
        <p:spPr bwMode="auto">
          <a:xfrm>
            <a:off x="3705225" y="2171700"/>
            <a:ext cx="1238250" cy="576263"/>
          </a:xfrm>
          <a:custGeom>
            <a:avLst/>
            <a:gdLst>
              <a:gd name="T0" fmla="*/ 0 w 780"/>
              <a:gd name="T1" fmla="*/ 0 h 363"/>
              <a:gd name="T2" fmla="*/ 2147483647 w 780"/>
              <a:gd name="T3" fmla="*/ 0 h 363"/>
              <a:gd name="T4" fmla="*/ 2147483647 w 780"/>
              <a:gd name="T5" fmla="*/ 2147483647 h 363"/>
              <a:gd name="T6" fmla="*/ 2147483647 w 780"/>
              <a:gd name="T7" fmla="*/ 2147483647 h 363"/>
              <a:gd name="T8" fmla="*/ 0 60000 65536"/>
              <a:gd name="T9" fmla="*/ 0 60000 65536"/>
              <a:gd name="T10" fmla="*/ 0 60000 65536"/>
              <a:gd name="T11" fmla="*/ 0 60000 65536"/>
              <a:gd name="T12" fmla="*/ 0 w 780"/>
              <a:gd name="T13" fmla="*/ 0 h 363"/>
              <a:gd name="T14" fmla="*/ 780 w 780"/>
              <a:gd name="T15" fmla="*/ 363 h 36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80" h="363">
                <a:moveTo>
                  <a:pt x="0" y="0"/>
                </a:moveTo>
                <a:cubicBezTo>
                  <a:pt x="33" y="0"/>
                  <a:pt x="66" y="0"/>
                  <a:pt x="99" y="0"/>
                </a:cubicBezTo>
                <a:lnTo>
                  <a:pt x="99" y="363"/>
                </a:lnTo>
                <a:lnTo>
                  <a:pt x="780" y="354"/>
                </a:ln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615" name="Line 88"/>
          <p:cNvSpPr>
            <a:spLocks noChangeShapeType="1"/>
          </p:cNvSpPr>
          <p:nvPr/>
        </p:nvSpPr>
        <p:spPr bwMode="auto">
          <a:xfrm>
            <a:off x="2257425" y="3286125"/>
            <a:ext cx="1371600" cy="158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16" name="Text Box 89"/>
          <p:cNvSpPr txBox="1">
            <a:spLocks noChangeArrowheads="1"/>
          </p:cNvSpPr>
          <p:nvPr/>
        </p:nvSpPr>
        <p:spPr bwMode="auto">
          <a:xfrm rot="5400000">
            <a:off x="1460500" y="3687763"/>
            <a:ext cx="11779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Wingdings" pitchFamily="-96" charset="2"/>
              <a:buNone/>
            </a:pPr>
            <a:r>
              <a:rPr lang="en-US" sz="1400">
                <a:solidFill>
                  <a:srgbClr val="FF0000"/>
                </a:solidFill>
              </a:rPr>
              <a:t>4, 16-way Muxes</a:t>
            </a:r>
          </a:p>
        </p:txBody>
      </p:sp>
      <p:sp>
        <p:nvSpPr>
          <p:cNvPr id="23617" name="Text Box 90"/>
          <p:cNvSpPr txBox="1">
            <a:spLocks noChangeArrowheads="1"/>
          </p:cNvSpPr>
          <p:nvPr/>
        </p:nvSpPr>
        <p:spPr bwMode="auto">
          <a:xfrm rot="5400000">
            <a:off x="3165475" y="3744913"/>
            <a:ext cx="11779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Wingdings" pitchFamily="-96" charset="2"/>
              <a:buNone/>
            </a:pPr>
            <a:r>
              <a:rPr lang="en-US" sz="1400">
                <a:solidFill>
                  <a:srgbClr val="FF0000"/>
                </a:solidFill>
              </a:rPr>
              <a:t>4, 16-way DeMuxes</a:t>
            </a:r>
          </a:p>
        </p:txBody>
      </p:sp>
      <p:sp>
        <p:nvSpPr>
          <p:cNvPr id="1488987" name="Oval 91"/>
          <p:cNvSpPr>
            <a:spLocks noChangeArrowheads="1"/>
          </p:cNvSpPr>
          <p:nvPr/>
        </p:nvSpPr>
        <p:spPr bwMode="auto">
          <a:xfrm>
            <a:off x="317500" y="1879600"/>
            <a:ext cx="469900" cy="4572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3619" name="Group 92"/>
          <p:cNvGrpSpPr>
            <a:grpSpLocks/>
          </p:cNvGrpSpPr>
          <p:nvPr/>
        </p:nvGrpSpPr>
        <p:grpSpPr bwMode="auto">
          <a:xfrm>
            <a:off x="2071688" y="1814513"/>
            <a:ext cx="928687" cy="1881187"/>
            <a:chOff x="1305" y="1143"/>
            <a:chExt cx="585" cy="1185"/>
          </a:xfrm>
        </p:grpSpPr>
        <p:grpSp>
          <p:nvGrpSpPr>
            <p:cNvPr id="23633" name="Group 93"/>
            <p:cNvGrpSpPr>
              <a:grpSpLocks/>
            </p:cNvGrpSpPr>
            <p:nvPr/>
          </p:nvGrpSpPr>
          <p:grpSpPr bwMode="auto">
            <a:xfrm>
              <a:off x="1305" y="1143"/>
              <a:ext cx="237" cy="927"/>
              <a:chOff x="1305" y="1143"/>
              <a:chExt cx="237" cy="927"/>
            </a:xfrm>
          </p:grpSpPr>
          <p:sp>
            <p:nvSpPr>
              <p:cNvPr id="23636" name="Line 94"/>
              <p:cNvSpPr>
                <a:spLocks noChangeShapeType="1"/>
              </p:cNvSpPr>
              <p:nvPr/>
            </p:nvSpPr>
            <p:spPr bwMode="auto">
              <a:xfrm flipV="1">
                <a:off x="1427" y="1322"/>
                <a:ext cx="99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37" name="Line 95"/>
              <p:cNvSpPr>
                <a:spLocks noChangeShapeType="1"/>
              </p:cNvSpPr>
              <p:nvPr/>
            </p:nvSpPr>
            <p:spPr bwMode="auto">
              <a:xfrm flipV="1">
                <a:off x="1376" y="1256"/>
                <a:ext cx="150" cy="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38" name="AutoShape 96"/>
              <p:cNvSpPr>
                <a:spLocks noChangeArrowheads="1"/>
              </p:cNvSpPr>
              <p:nvPr/>
            </p:nvSpPr>
            <p:spPr bwMode="auto">
              <a:xfrm rot="-5400000">
                <a:off x="1206" y="1242"/>
                <a:ext cx="270" cy="72"/>
              </a:xfrm>
              <a:prstGeom prst="flowChartManualOperation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39" name="AutoShape 97"/>
              <p:cNvSpPr>
                <a:spLocks noChangeArrowheads="1"/>
              </p:cNvSpPr>
              <p:nvPr/>
            </p:nvSpPr>
            <p:spPr bwMode="auto">
              <a:xfrm rot="-5400000">
                <a:off x="1206" y="1752"/>
                <a:ext cx="270" cy="72"/>
              </a:xfrm>
              <a:prstGeom prst="flowChartManualOperation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40" name="Line 98"/>
              <p:cNvSpPr>
                <a:spLocks noChangeShapeType="1"/>
              </p:cNvSpPr>
              <p:nvPr/>
            </p:nvSpPr>
            <p:spPr bwMode="auto">
              <a:xfrm flipH="1" flipV="1">
                <a:off x="1338" y="1902"/>
                <a:ext cx="6" cy="168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641" name="Freeform 99"/>
              <p:cNvSpPr>
                <a:spLocks/>
              </p:cNvSpPr>
              <p:nvPr/>
            </p:nvSpPr>
            <p:spPr bwMode="auto">
              <a:xfrm>
                <a:off x="1344" y="1386"/>
                <a:ext cx="78" cy="684"/>
              </a:xfrm>
              <a:custGeom>
                <a:avLst/>
                <a:gdLst>
                  <a:gd name="T0" fmla="*/ 0 w 78"/>
                  <a:gd name="T1" fmla="*/ 684 h 684"/>
                  <a:gd name="T2" fmla="*/ 78 w 78"/>
                  <a:gd name="T3" fmla="*/ 684 h 684"/>
                  <a:gd name="T4" fmla="*/ 78 w 78"/>
                  <a:gd name="T5" fmla="*/ 84 h 684"/>
                  <a:gd name="T6" fmla="*/ 0 w 78"/>
                  <a:gd name="T7" fmla="*/ 84 h 684"/>
                  <a:gd name="T8" fmla="*/ 0 w 78"/>
                  <a:gd name="T9" fmla="*/ 0 h 6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8"/>
                  <a:gd name="T16" fmla="*/ 0 h 684"/>
                  <a:gd name="T17" fmla="*/ 78 w 78"/>
                  <a:gd name="T18" fmla="*/ 684 h 6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8" h="684">
                    <a:moveTo>
                      <a:pt x="0" y="684"/>
                    </a:moveTo>
                    <a:lnTo>
                      <a:pt x="78" y="684"/>
                    </a:lnTo>
                    <a:lnTo>
                      <a:pt x="78" y="84"/>
                    </a:lnTo>
                    <a:lnTo>
                      <a:pt x="0" y="84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642" name="Freeform 100"/>
              <p:cNvSpPr>
                <a:spLocks/>
              </p:cNvSpPr>
              <p:nvPr/>
            </p:nvSpPr>
            <p:spPr bwMode="auto">
              <a:xfrm>
                <a:off x="1374" y="1434"/>
                <a:ext cx="168" cy="348"/>
              </a:xfrm>
              <a:custGeom>
                <a:avLst/>
                <a:gdLst>
                  <a:gd name="T0" fmla="*/ 0 w 168"/>
                  <a:gd name="T1" fmla="*/ 348 h 348"/>
                  <a:gd name="T2" fmla="*/ 86 w 168"/>
                  <a:gd name="T3" fmla="*/ 348 h 348"/>
                  <a:gd name="T4" fmla="*/ 86 w 168"/>
                  <a:gd name="T5" fmla="*/ 0 h 348"/>
                  <a:gd name="T6" fmla="*/ 168 w 168"/>
                  <a:gd name="T7" fmla="*/ 0 h 34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68"/>
                  <a:gd name="T13" fmla="*/ 0 h 348"/>
                  <a:gd name="T14" fmla="*/ 168 w 168"/>
                  <a:gd name="T15" fmla="*/ 348 h 34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68" h="348">
                    <a:moveTo>
                      <a:pt x="0" y="348"/>
                    </a:moveTo>
                    <a:lnTo>
                      <a:pt x="86" y="348"/>
                    </a:lnTo>
                    <a:lnTo>
                      <a:pt x="86" y="0"/>
                    </a:lnTo>
                    <a:lnTo>
                      <a:pt x="168" y="0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643" name="Line 101"/>
              <p:cNvSpPr>
                <a:spLocks noChangeShapeType="1"/>
              </p:cNvSpPr>
              <p:nvPr/>
            </p:nvSpPr>
            <p:spPr bwMode="auto">
              <a:xfrm flipV="1">
                <a:off x="1427" y="1382"/>
                <a:ext cx="99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3634" name="Rectangle 102"/>
            <p:cNvSpPr>
              <a:spLocks noChangeArrowheads="1"/>
            </p:cNvSpPr>
            <p:nvPr/>
          </p:nvSpPr>
          <p:spPr bwMode="auto">
            <a:xfrm>
              <a:off x="1734" y="2190"/>
              <a:ext cx="156" cy="13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35" name="Line 103"/>
            <p:cNvSpPr>
              <a:spLocks noChangeShapeType="1"/>
            </p:cNvSpPr>
            <p:nvPr/>
          </p:nvSpPr>
          <p:spPr bwMode="auto">
            <a:xfrm flipV="1">
              <a:off x="1800" y="2064"/>
              <a:ext cx="0" cy="12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3620" name="Group 104"/>
          <p:cNvGrpSpPr>
            <a:grpSpLocks/>
          </p:cNvGrpSpPr>
          <p:nvPr/>
        </p:nvGrpSpPr>
        <p:grpSpPr bwMode="auto">
          <a:xfrm>
            <a:off x="2771775" y="2400300"/>
            <a:ext cx="247650" cy="419100"/>
            <a:chOff x="2874" y="3846"/>
            <a:chExt cx="156" cy="264"/>
          </a:xfrm>
        </p:grpSpPr>
        <p:sp>
          <p:nvSpPr>
            <p:cNvPr id="23631" name="Rectangle 105"/>
            <p:cNvSpPr>
              <a:spLocks noChangeArrowheads="1"/>
            </p:cNvSpPr>
            <p:nvPr/>
          </p:nvSpPr>
          <p:spPr bwMode="auto">
            <a:xfrm>
              <a:off x="2874" y="3972"/>
              <a:ext cx="156" cy="13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32" name="Line 106"/>
            <p:cNvSpPr>
              <a:spLocks noChangeShapeType="1"/>
            </p:cNvSpPr>
            <p:nvPr/>
          </p:nvSpPr>
          <p:spPr bwMode="auto">
            <a:xfrm flipV="1">
              <a:off x="2940" y="3846"/>
              <a:ext cx="0" cy="12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621" name="Line 107"/>
          <p:cNvSpPr>
            <a:spLocks noChangeShapeType="1"/>
          </p:cNvSpPr>
          <p:nvPr/>
        </p:nvSpPr>
        <p:spPr bwMode="auto">
          <a:xfrm flipV="1">
            <a:off x="2628900" y="2381250"/>
            <a:ext cx="0" cy="90487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622" name="Text Box 108"/>
          <p:cNvSpPr txBox="1">
            <a:spLocks noChangeArrowheads="1"/>
          </p:cNvSpPr>
          <p:nvPr/>
        </p:nvSpPr>
        <p:spPr bwMode="auto">
          <a:xfrm>
            <a:off x="2403475" y="2840038"/>
            <a:ext cx="1177925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Wingdings" pitchFamily="-96" charset="2"/>
              <a:buNone/>
            </a:pPr>
            <a:r>
              <a:rPr lang="en-US" sz="1000">
                <a:solidFill>
                  <a:srgbClr val="FF0000"/>
                </a:solidFill>
              </a:rPr>
              <a:t>Stage </a:t>
            </a:r>
          </a:p>
          <a:p>
            <a:pPr algn="ctr">
              <a:buFont typeface="Wingdings" pitchFamily="-96" charset="2"/>
              <a:buNone/>
            </a:pPr>
            <a:r>
              <a:rPr lang="en-US" sz="1000">
                <a:solidFill>
                  <a:srgbClr val="FF0000"/>
                </a:solidFill>
              </a:rPr>
              <a:t>0 to 2</a:t>
            </a:r>
          </a:p>
        </p:txBody>
      </p:sp>
      <p:grpSp>
        <p:nvGrpSpPr>
          <p:cNvPr id="23623" name="Group 109"/>
          <p:cNvGrpSpPr>
            <a:grpSpLocks/>
          </p:cNvGrpSpPr>
          <p:nvPr/>
        </p:nvGrpSpPr>
        <p:grpSpPr bwMode="auto">
          <a:xfrm>
            <a:off x="1816100" y="2022475"/>
            <a:ext cx="254000" cy="190500"/>
            <a:chOff x="1366" y="3740"/>
            <a:chExt cx="304" cy="126"/>
          </a:xfrm>
        </p:grpSpPr>
        <p:sp>
          <p:nvSpPr>
            <p:cNvPr id="23628" name="Line 110"/>
            <p:cNvSpPr>
              <a:spLocks noChangeShapeType="1"/>
            </p:cNvSpPr>
            <p:nvPr/>
          </p:nvSpPr>
          <p:spPr bwMode="auto">
            <a:xfrm flipV="1">
              <a:off x="1366" y="3740"/>
              <a:ext cx="304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29" name="Line 111"/>
            <p:cNvSpPr>
              <a:spLocks noChangeShapeType="1"/>
            </p:cNvSpPr>
            <p:nvPr/>
          </p:nvSpPr>
          <p:spPr bwMode="auto">
            <a:xfrm flipV="1">
              <a:off x="1366" y="3806"/>
              <a:ext cx="304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30" name="Line 112"/>
            <p:cNvSpPr>
              <a:spLocks noChangeShapeType="1"/>
            </p:cNvSpPr>
            <p:nvPr/>
          </p:nvSpPr>
          <p:spPr bwMode="auto">
            <a:xfrm flipV="1">
              <a:off x="1366" y="3860"/>
              <a:ext cx="304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3624" name="Group 113"/>
          <p:cNvGrpSpPr>
            <a:grpSpLocks/>
          </p:cNvGrpSpPr>
          <p:nvPr/>
        </p:nvGrpSpPr>
        <p:grpSpPr bwMode="auto">
          <a:xfrm>
            <a:off x="1816100" y="2755900"/>
            <a:ext cx="254000" cy="190500"/>
            <a:chOff x="1366" y="3740"/>
            <a:chExt cx="304" cy="126"/>
          </a:xfrm>
        </p:grpSpPr>
        <p:sp>
          <p:nvSpPr>
            <p:cNvPr id="23625" name="Line 114"/>
            <p:cNvSpPr>
              <a:spLocks noChangeShapeType="1"/>
            </p:cNvSpPr>
            <p:nvPr/>
          </p:nvSpPr>
          <p:spPr bwMode="auto">
            <a:xfrm flipV="1">
              <a:off x="1366" y="3740"/>
              <a:ext cx="304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26" name="Line 115"/>
            <p:cNvSpPr>
              <a:spLocks noChangeShapeType="1"/>
            </p:cNvSpPr>
            <p:nvPr/>
          </p:nvSpPr>
          <p:spPr bwMode="auto">
            <a:xfrm flipV="1">
              <a:off x="1366" y="3806"/>
              <a:ext cx="304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27" name="Line 116"/>
            <p:cNvSpPr>
              <a:spLocks noChangeShapeType="1"/>
            </p:cNvSpPr>
            <p:nvPr/>
          </p:nvSpPr>
          <p:spPr bwMode="auto">
            <a:xfrm flipV="1">
              <a:off x="1366" y="3860"/>
              <a:ext cx="304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23" name="Date Placeholder 12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February 9, 2011</a:t>
            </a:r>
            <a:endParaRPr lang="en-US" dirty="0"/>
          </a:p>
        </p:txBody>
      </p:sp>
      <p:sp>
        <p:nvSpPr>
          <p:cNvPr id="124" name="Slide Number Placeholder 12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L03-</a:t>
            </a:r>
            <a:fld id="{2F948D18-B4E4-4317-99B7-73E7F36F22F6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125" name="Footer Placeholder 12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http://csg.csail.mit.edu/6.375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8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0.00047 L 0.10295 -0.02408 L 0.17083 -0.02547 L 0.175 -0.01574 L 0.33125 -0.01852 L 0.34687 -0.02824 L 0.46666 -0.03102 L 0.46666 0.1787 L 0.59791 0.18148 L 0.66771 -0.01574 L 0.725 -0.0213 " pathEditMode="relative" ptsTypes="AAAAAAAAAAA">
                                      <p:cBhvr>
                                        <p:cTn id="10" dur="2000" fill="hold"/>
                                        <p:tgtEl>
                                          <p:spTgt spid="14889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25 -0.0213 L 0.80416 -0.0213 L 0.80625 0.47037 L 0.10416 0.47315 L 0.1052 -0.01574 L 0.3302 -0.01852 L 0.37291 -0.01435 L 0.4625 -0.01158 L 0.46354 0.19398 L 0.60104 0.19676 L 0.67708 -0.00602 L 0.725 -0.00741 " pathEditMode="relative" ptsTypes="AAAAAAAAAAAA">
                                      <p:cBhvr>
                                        <p:cTn id="14" dur="2000" fill="hold"/>
                                        <p:tgtEl>
                                          <p:spTgt spid="14889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2499 -0.0213 L 0.8052 -0.0213 L 0.80729 0.4412 L 0.10624 0.44398 L 0.10624 -0.03519 L 0.16979 -0.03519 L 0.1802 -0.04491 L 0.3302 -0.0463 L 0.37187 -0.02686 L 0.45833 -0.02686 L 0.45937 0.1787 L 0.60086 0.17175 L 0.6802 0.18703 L 0.72499 0.18703 " pathEditMode="relative" ptsTypes="AAAAAAAAAAAAAA">
                                      <p:cBhvr>
                                        <p:cTn id="18" dur="2000" fill="hold"/>
                                        <p:tgtEl>
                                          <p:spTgt spid="14889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25 0.18704 L 0.75 0.19676 L 0.74895 0.43148 L 0.125 0.43287 L 0.125 0.13704 L 0.16458 0.13426 L 0.18125 0.10509 L 0.19375 0.10509 L 0.19375 0.02592 L 0.31562 0.02315 L 0.3177 0.10509 L 0.33854 0.10509 L 0.34062 0.13426 L 0.51562 0.13426 L 0.51666 -0.01713 L 0.51458 0.09398 L 0.51458 0.13426 L 0.51562 0.02315 L 0.51666 0.09676 L 0.725 0.09259 " pathEditMode="relative" ptsTypes="AAAAAAAAAAAAAAAAAAAA">
                                      <p:cBhvr>
                                        <p:cTn id="22" dur="2000" fill="hold"/>
                                        <p:tgtEl>
                                          <p:spTgt spid="14889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8987" grpId="0" animBg="1"/>
      <p:bldP spid="1488987" grpId="1" animBg="1"/>
      <p:bldP spid="1488987" grpId="2" animBg="1"/>
      <p:bldP spid="1488987" grpId="3" animBg="1"/>
      <p:bldP spid="1488987" grpId="4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1" name="Rectangle 2"/>
          <p:cNvSpPr>
            <a:spLocks noGrp="1" noChangeArrowheads="1"/>
          </p:cNvSpPr>
          <p:nvPr>
            <p:ph type="title"/>
          </p:nvPr>
        </p:nvSpPr>
        <p:spPr>
          <a:xfrm>
            <a:off x="566738" y="217488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Pipelining a block</a:t>
            </a:r>
          </a:p>
        </p:txBody>
      </p:sp>
      <p:grpSp>
        <p:nvGrpSpPr>
          <p:cNvPr id="24582" name="Group 3"/>
          <p:cNvGrpSpPr>
            <a:grpSpLocks/>
          </p:cNvGrpSpPr>
          <p:nvPr/>
        </p:nvGrpSpPr>
        <p:grpSpPr bwMode="auto">
          <a:xfrm>
            <a:off x="227013" y="1652588"/>
            <a:ext cx="8661400" cy="1150937"/>
            <a:chOff x="143" y="1041"/>
            <a:chExt cx="5456" cy="725"/>
          </a:xfrm>
        </p:grpSpPr>
        <p:grpSp>
          <p:nvGrpSpPr>
            <p:cNvPr id="24644" name="Group 4"/>
            <p:cNvGrpSpPr>
              <a:grpSpLocks/>
            </p:cNvGrpSpPr>
            <p:nvPr/>
          </p:nvGrpSpPr>
          <p:grpSpPr bwMode="auto">
            <a:xfrm>
              <a:off x="430" y="1041"/>
              <a:ext cx="3951" cy="725"/>
              <a:chOff x="430" y="1041"/>
              <a:chExt cx="3951" cy="725"/>
            </a:xfrm>
          </p:grpSpPr>
          <p:sp>
            <p:nvSpPr>
              <p:cNvPr id="24647" name="Text Box 5"/>
              <p:cNvSpPr txBox="1">
                <a:spLocks noChangeArrowheads="1"/>
              </p:cNvSpPr>
              <p:nvPr/>
            </p:nvSpPr>
            <p:spPr bwMode="auto">
              <a:xfrm>
                <a:off x="727" y="1516"/>
                <a:ext cx="387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/>
                  <a:t>inQ</a:t>
                </a:r>
                <a:endParaRPr lang="en-US" baseline="-25000"/>
              </a:p>
            </p:txBody>
          </p:sp>
          <p:sp>
            <p:nvSpPr>
              <p:cNvPr id="24648" name="Text Box 6"/>
              <p:cNvSpPr txBox="1">
                <a:spLocks noChangeArrowheads="1"/>
              </p:cNvSpPr>
              <p:nvPr/>
            </p:nvSpPr>
            <p:spPr bwMode="auto">
              <a:xfrm>
                <a:off x="3656" y="1516"/>
                <a:ext cx="50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/>
                  <a:t>outQ</a:t>
                </a:r>
                <a:endParaRPr lang="en-US" baseline="-25000"/>
              </a:p>
            </p:txBody>
          </p:sp>
          <p:sp>
            <p:nvSpPr>
              <p:cNvPr id="24649" name="Rectangle 7"/>
              <p:cNvSpPr>
                <a:spLocks noChangeArrowheads="1"/>
              </p:cNvSpPr>
              <p:nvPr/>
            </p:nvSpPr>
            <p:spPr bwMode="auto">
              <a:xfrm>
                <a:off x="909" y="1183"/>
                <a:ext cx="92" cy="384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650" name="Rectangle 8"/>
              <p:cNvSpPr>
                <a:spLocks noChangeArrowheads="1"/>
              </p:cNvSpPr>
              <p:nvPr/>
            </p:nvSpPr>
            <p:spPr bwMode="auto">
              <a:xfrm>
                <a:off x="3866" y="1161"/>
                <a:ext cx="92" cy="384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651" name="Rectangle 9"/>
              <p:cNvSpPr>
                <a:spLocks noChangeArrowheads="1"/>
              </p:cNvSpPr>
              <p:nvPr/>
            </p:nvSpPr>
            <p:spPr bwMode="auto">
              <a:xfrm>
                <a:off x="2233" y="1169"/>
                <a:ext cx="390" cy="366"/>
              </a:xfrm>
              <a:prstGeom prst="rect">
                <a:avLst/>
              </a:prstGeom>
              <a:solidFill>
                <a:schemeClr val="folHlink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/>
                  <a:t>f2</a:t>
                </a:r>
              </a:p>
            </p:txBody>
          </p:sp>
          <p:sp>
            <p:nvSpPr>
              <p:cNvPr id="24652" name="Rectangle 10"/>
              <p:cNvSpPr>
                <a:spLocks noChangeArrowheads="1"/>
              </p:cNvSpPr>
              <p:nvPr/>
            </p:nvSpPr>
            <p:spPr bwMode="auto">
              <a:xfrm>
                <a:off x="1429" y="1169"/>
                <a:ext cx="390" cy="366"/>
              </a:xfrm>
              <a:prstGeom prst="rect">
                <a:avLst/>
              </a:prstGeom>
              <a:solidFill>
                <a:schemeClr val="folHlink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/>
                  <a:t>f1</a:t>
                </a:r>
              </a:p>
            </p:txBody>
          </p:sp>
          <p:sp>
            <p:nvSpPr>
              <p:cNvPr id="24653" name="Line 11"/>
              <p:cNvSpPr>
                <a:spLocks noChangeShapeType="1"/>
              </p:cNvSpPr>
              <p:nvPr/>
            </p:nvSpPr>
            <p:spPr bwMode="auto">
              <a:xfrm>
                <a:off x="2636" y="1355"/>
                <a:ext cx="40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54" name="Line 12"/>
              <p:cNvSpPr>
                <a:spLocks noChangeShapeType="1"/>
              </p:cNvSpPr>
              <p:nvPr/>
            </p:nvSpPr>
            <p:spPr bwMode="auto">
              <a:xfrm>
                <a:off x="1837" y="1355"/>
                <a:ext cx="40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55" name="Line 13"/>
              <p:cNvSpPr>
                <a:spLocks noChangeShapeType="1"/>
              </p:cNvSpPr>
              <p:nvPr/>
            </p:nvSpPr>
            <p:spPr bwMode="auto">
              <a:xfrm>
                <a:off x="1028" y="1355"/>
                <a:ext cx="40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56" name="Rectangle 14"/>
              <p:cNvSpPr>
                <a:spLocks noChangeArrowheads="1"/>
              </p:cNvSpPr>
              <p:nvPr/>
            </p:nvSpPr>
            <p:spPr bwMode="auto">
              <a:xfrm>
                <a:off x="3033" y="1183"/>
                <a:ext cx="390" cy="366"/>
              </a:xfrm>
              <a:prstGeom prst="rect">
                <a:avLst/>
              </a:prstGeom>
              <a:solidFill>
                <a:schemeClr val="folHlink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/>
                  <a:t>f3</a:t>
                </a:r>
              </a:p>
            </p:txBody>
          </p:sp>
          <p:sp>
            <p:nvSpPr>
              <p:cNvPr id="24657" name="Line 15"/>
              <p:cNvSpPr>
                <a:spLocks noChangeShapeType="1"/>
              </p:cNvSpPr>
              <p:nvPr/>
            </p:nvSpPr>
            <p:spPr bwMode="auto">
              <a:xfrm>
                <a:off x="3436" y="1351"/>
                <a:ext cx="40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58" name="Line 16"/>
              <p:cNvSpPr>
                <a:spLocks noChangeShapeType="1"/>
              </p:cNvSpPr>
              <p:nvPr/>
            </p:nvSpPr>
            <p:spPr bwMode="auto">
              <a:xfrm flipV="1">
                <a:off x="430" y="1350"/>
                <a:ext cx="473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24659" name="Group 17"/>
              <p:cNvGrpSpPr>
                <a:grpSpLocks/>
              </p:cNvGrpSpPr>
              <p:nvPr/>
            </p:nvGrpSpPr>
            <p:grpSpPr bwMode="auto">
              <a:xfrm>
                <a:off x="3677" y="1172"/>
                <a:ext cx="288" cy="381"/>
                <a:chOff x="4705" y="285"/>
                <a:chExt cx="288" cy="673"/>
              </a:xfrm>
            </p:grpSpPr>
            <p:sp>
              <p:nvSpPr>
                <p:cNvPr id="24665" name="Freeform 18"/>
                <p:cNvSpPr>
                  <a:spLocks/>
                </p:cNvSpPr>
                <p:nvPr/>
              </p:nvSpPr>
              <p:spPr bwMode="auto">
                <a:xfrm>
                  <a:off x="4705" y="285"/>
                  <a:ext cx="288" cy="673"/>
                </a:xfrm>
                <a:custGeom>
                  <a:avLst/>
                  <a:gdLst>
                    <a:gd name="T0" fmla="*/ 0 w 288"/>
                    <a:gd name="T1" fmla="*/ 0 h 144"/>
                    <a:gd name="T2" fmla="*/ 288 w 288"/>
                    <a:gd name="T3" fmla="*/ 0 h 144"/>
                    <a:gd name="T4" fmla="*/ 288 w 288"/>
                    <a:gd name="T5" fmla="*/ 14699 h 144"/>
                    <a:gd name="T6" fmla="*/ 0 w 288"/>
                    <a:gd name="T7" fmla="*/ 14699 h 14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8"/>
                    <a:gd name="T13" fmla="*/ 0 h 144"/>
                    <a:gd name="T14" fmla="*/ 288 w 288"/>
                    <a:gd name="T15" fmla="*/ 144 h 14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8" h="144">
                      <a:moveTo>
                        <a:pt x="0" y="0"/>
                      </a:moveTo>
                      <a:lnTo>
                        <a:pt x="288" y="0"/>
                      </a:lnTo>
                      <a:lnTo>
                        <a:pt x="288" y="144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12700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666" name="Line 19"/>
                <p:cNvSpPr>
                  <a:spLocks noChangeShapeType="1"/>
                </p:cNvSpPr>
                <p:nvPr/>
              </p:nvSpPr>
              <p:spPr bwMode="auto">
                <a:xfrm>
                  <a:off x="4891" y="285"/>
                  <a:ext cx="0" cy="667"/>
                </a:xfrm>
                <a:prstGeom prst="line">
                  <a:avLst/>
                </a:prstGeom>
                <a:noFill/>
                <a:ln w="127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4660" name="Group 20"/>
              <p:cNvGrpSpPr>
                <a:grpSpLocks/>
              </p:cNvGrpSpPr>
              <p:nvPr/>
            </p:nvGrpSpPr>
            <p:grpSpPr bwMode="auto">
              <a:xfrm>
                <a:off x="719" y="1172"/>
                <a:ext cx="288" cy="381"/>
                <a:chOff x="4705" y="285"/>
                <a:chExt cx="288" cy="673"/>
              </a:xfrm>
            </p:grpSpPr>
            <p:sp>
              <p:nvSpPr>
                <p:cNvPr id="24663" name="Freeform 21"/>
                <p:cNvSpPr>
                  <a:spLocks/>
                </p:cNvSpPr>
                <p:nvPr/>
              </p:nvSpPr>
              <p:spPr bwMode="auto">
                <a:xfrm>
                  <a:off x="4705" y="285"/>
                  <a:ext cx="288" cy="673"/>
                </a:xfrm>
                <a:custGeom>
                  <a:avLst/>
                  <a:gdLst>
                    <a:gd name="T0" fmla="*/ 0 w 288"/>
                    <a:gd name="T1" fmla="*/ 0 h 144"/>
                    <a:gd name="T2" fmla="*/ 288 w 288"/>
                    <a:gd name="T3" fmla="*/ 0 h 144"/>
                    <a:gd name="T4" fmla="*/ 288 w 288"/>
                    <a:gd name="T5" fmla="*/ 14699 h 144"/>
                    <a:gd name="T6" fmla="*/ 0 w 288"/>
                    <a:gd name="T7" fmla="*/ 14699 h 14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8"/>
                    <a:gd name="T13" fmla="*/ 0 h 144"/>
                    <a:gd name="T14" fmla="*/ 288 w 288"/>
                    <a:gd name="T15" fmla="*/ 144 h 14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8" h="144">
                      <a:moveTo>
                        <a:pt x="0" y="0"/>
                      </a:moveTo>
                      <a:lnTo>
                        <a:pt x="288" y="0"/>
                      </a:lnTo>
                      <a:lnTo>
                        <a:pt x="288" y="144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12700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664" name="Line 22"/>
                <p:cNvSpPr>
                  <a:spLocks noChangeShapeType="1"/>
                </p:cNvSpPr>
                <p:nvPr/>
              </p:nvSpPr>
              <p:spPr bwMode="auto">
                <a:xfrm>
                  <a:off x="4891" y="285"/>
                  <a:ext cx="0" cy="667"/>
                </a:xfrm>
                <a:prstGeom prst="line">
                  <a:avLst/>
                </a:prstGeom>
                <a:noFill/>
                <a:ln w="127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4661" name="Rectangle 23"/>
              <p:cNvSpPr>
                <a:spLocks noChangeArrowheads="1"/>
              </p:cNvSpPr>
              <p:nvPr/>
            </p:nvSpPr>
            <p:spPr bwMode="auto">
              <a:xfrm>
                <a:off x="1297" y="1041"/>
                <a:ext cx="2249" cy="640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662" name="Line 24"/>
              <p:cNvSpPr>
                <a:spLocks noChangeShapeType="1"/>
              </p:cNvSpPr>
              <p:nvPr/>
            </p:nvSpPr>
            <p:spPr bwMode="auto">
              <a:xfrm>
                <a:off x="3963" y="1342"/>
                <a:ext cx="41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4645" name="Text Box 25"/>
            <p:cNvSpPr txBox="1">
              <a:spLocks noChangeArrowheads="1"/>
            </p:cNvSpPr>
            <p:nvPr/>
          </p:nvSpPr>
          <p:spPr bwMode="auto">
            <a:xfrm>
              <a:off x="4332" y="1096"/>
              <a:ext cx="126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 typeface="Wingdings" pitchFamily="-96" charset="2"/>
                <a:buNone/>
              </a:pPr>
              <a:r>
                <a:rPr lang="en-US"/>
                <a:t>Combinational</a:t>
              </a:r>
            </a:p>
          </p:txBody>
        </p:sp>
        <p:sp>
          <p:nvSpPr>
            <p:cNvPr id="24646" name="Text Box 26"/>
            <p:cNvSpPr txBox="1">
              <a:spLocks noChangeArrowheads="1"/>
            </p:cNvSpPr>
            <p:nvPr/>
          </p:nvSpPr>
          <p:spPr bwMode="auto">
            <a:xfrm>
              <a:off x="143" y="1282"/>
              <a:ext cx="2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 typeface="Wingdings" pitchFamily="-96" charset="2"/>
                <a:buNone/>
              </a:pPr>
              <a:r>
                <a:rPr lang="en-US"/>
                <a:t>C</a:t>
              </a:r>
            </a:p>
          </p:txBody>
        </p:sp>
      </p:grpSp>
      <p:grpSp>
        <p:nvGrpSpPr>
          <p:cNvPr id="6" name="Group 27"/>
          <p:cNvGrpSpPr>
            <a:grpSpLocks/>
          </p:cNvGrpSpPr>
          <p:nvPr/>
        </p:nvGrpSpPr>
        <p:grpSpPr bwMode="auto">
          <a:xfrm>
            <a:off x="227013" y="3117850"/>
            <a:ext cx="8239125" cy="1150938"/>
            <a:chOff x="143" y="1964"/>
            <a:chExt cx="5190" cy="725"/>
          </a:xfrm>
        </p:grpSpPr>
        <p:grpSp>
          <p:nvGrpSpPr>
            <p:cNvPr id="24618" name="Group 28"/>
            <p:cNvGrpSpPr>
              <a:grpSpLocks/>
            </p:cNvGrpSpPr>
            <p:nvPr/>
          </p:nvGrpSpPr>
          <p:grpSpPr bwMode="auto">
            <a:xfrm>
              <a:off x="430" y="1964"/>
              <a:ext cx="3955" cy="725"/>
              <a:chOff x="430" y="1964"/>
              <a:chExt cx="3955" cy="725"/>
            </a:xfrm>
          </p:grpSpPr>
          <p:sp>
            <p:nvSpPr>
              <p:cNvPr id="24621" name="Text Box 29"/>
              <p:cNvSpPr txBox="1">
                <a:spLocks noChangeArrowheads="1"/>
              </p:cNvSpPr>
              <p:nvPr/>
            </p:nvSpPr>
            <p:spPr bwMode="auto">
              <a:xfrm>
                <a:off x="727" y="2439"/>
                <a:ext cx="387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/>
                  <a:t>inQ</a:t>
                </a:r>
                <a:endParaRPr lang="en-US" baseline="-25000"/>
              </a:p>
            </p:txBody>
          </p:sp>
          <p:sp>
            <p:nvSpPr>
              <p:cNvPr id="24622" name="Text Box 30"/>
              <p:cNvSpPr txBox="1">
                <a:spLocks noChangeArrowheads="1"/>
              </p:cNvSpPr>
              <p:nvPr/>
            </p:nvSpPr>
            <p:spPr bwMode="auto">
              <a:xfrm>
                <a:off x="3656" y="2439"/>
                <a:ext cx="50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/>
                  <a:t>outQ</a:t>
                </a:r>
                <a:endParaRPr lang="en-US" baseline="-25000"/>
              </a:p>
            </p:txBody>
          </p:sp>
          <p:sp>
            <p:nvSpPr>
              <p:cNvPr id="24623" name="Rectangle 31"/>
              <p:cNvSpPr>
                <a:spLocks noChangeArrowheads="1"/>
              </p:cNvSpPr>
              <p:nvPr/>
            </p:nvSpPr>
            <p:spPr bwMode="auto">
              <a:xfrm>
                <a:off x="909" y="2106"/>
                <a:ext cx="92" cy="384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624" name="Rectangle 32"/>
              <p:cNvSpPr>
                <a:spLocks noChangeArrowheads="1"/>
              </p:cNvSpPr>
              <p:nvPr/>
            </p:nvSpPr>
            <p:spPr bwMode="auto">
              <a:xfrm>
                <a:off x="3866" y="2084"/>
                <a:ext cx="92" cy="384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625" name="Rectangle 33"/>
              <p:cNvSpPr>
                <a:spLocks noChangeArrowheads="1"/>
              </p:cNvSpPr>
              <p:nvPr/>
            </p:nvSpPr>
            <p:spPr bwMode="auto">
              <a:xfrm>
                <a:off x="2233" y="2092"/>
                <a:ext cx="390" cy="366"/>
              </a:xfrm>
              <a:prstGeom prst="rect">
                <a:avLst/>
              </a:prstGeom>
              <a:solidFill>
                <a:schemeClr val="folHlink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/>
                  <a:t>f2</a:t>
                </a:r>
              </a:p>
            </p:txBody>
          </p:sp>
          <p:sp>
            <p:nvSpPr>
              <p:cNvPr id="24626" name="Rectangle 34"/>
              <p:cNvSpPr>
                <a:spLocks noChangeArrowheads="1"/>
              </p:cNvSpPr>
              <p:nvPr/>
            </p:nvSpPr>
            <p:spPr bwMode="auto">
              <a:xfrm>
                <a:off x="1429" y="2092"/>
                <a:ext cx="390" cy="366"/>
              </a:xfrm>
              <a:prstGeom prst="rect">
                <a:avLst/>
              </a:prstGeom>
              <a:solidFill>
                <a:schemeClr val="folHlink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/>
                  <a:t>f1</a:t>
                </a:r>
              </a:p>
            </p:txBody>
          </p:sp>
          <p:sp>
            <p:nvSpPr>
              <p:cNvPr id="24627" name="Line 35"/>
              <p:cNvSpPr>
                <a:spLocks noChangeShapeType="1"/>
              </p:cNvSpPr>
              <p:nvPr/>
            </p:nvSpPr>
            <p:spPr bwMode="auto">
              <a:xfrm>
                <a:off x="2636" y="2278"/>
                <a:ext cx="40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28" name="Line 36"/>
              <p:cNvSpPr>
                <a:spLocks noChangeShapeType="1"/>
              </p:cNvSpPr>
              <p:nvPr/>
            </p:nvSpPr>
            <p:spPr bwMode="auto">
              <a:xfrm>
                <a:off x="1837" y="2278"/>
                <a:ext cx="40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29" name="Line 37"/>
              <p:cNvSpPr>
                <a:spLocks noChangeShapeType="1"/>
              </p:cNvSpPr>
              <p:nvPr/>
            </p:nvSpPr>
            <p:spPr bwMode="auto">
              <a:xfrm>
                <a:off x="1028" y="2278"/>
                <a:ext cx="40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30" name="Rectangle 38"/>
              <p:cNvSpPr>
                <a:spLocks noChangeArrowheads="1"/>
              </p:cNvSpPr>
              <p:nvPr/>
            </p:nvSpPr>
            <p:spPr bwMode="auto">
              <a:xfrm>
                <a:off x="3033" y="2106"/>
                <a:ext cx="390" cy="366"/>
              </a:xfrm>
              <a:prstGeom prst="rect">
                <a:avLst/>
              </a:prstGeom>
              <a:solidFill>
                <a:schemeClr val="folHlink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/>
                  <a:t>f3</a:t>
                </a:r>
              </a:p>
            </p:txBody>
          </p:sp>
          <p:sp>
            <p:nvSpPr>
              <p:cNvPr id="24631" name="Line 39"/>
              <p:cNvSpPr>
                <a:spLocks noChangeShapeType="1"/>
              </p:cNvSpPr>
              <p:nvPr/>
            </p:nvSpPr>
            <p:spPr bwMode="auto">
              <a:xfrm>
                <a:off x="3436" y="2274"/>
                <a:ext cx="40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32" name="Line 40"/>
              <p:cNvSpPr>
                <a:spLocks noChangeShapeType="1"/>
              </p:cNvSpPr>
              <p:nvPr/>
            </p:nvSpPr>
            <p:spPr bwMode="auto">
              <a:xfrm flipV="1">
                <a:off x="430" y="2273"/>
                <a:ext cx="473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24633" name="Group 41"/>
              <p:cNvGrpSpPr>
                <a:grpSpLocks/>
              </p:cNvGrpSpPr>
              <p:nvPr/>
            </p:nvGrpSpPr>
            <p:grpSpPr bwMode="auto">
              <a:xfrm>
                <a:off x="3677" y="2095"/>
                <a:ext cx="288" cy="381"/>
                <a:chOff x="4705" y="285"/>
                <a:chExt cx="288" cy="673"/>
              </a:xfrm>
            </p:grpSpPr>
            <p:sp>
              <p:nvSpPr>
                <p:cNvPr id="24642" name="Freeform 42"/>
                <p:cNvSpPr>
                  <a:spLocks/>
                </p:cNvSpPr>
                <p:nvPr/>
              </p:nvSpPr>
              <p:spPr bwMode="auto">
                <a:xfrm>
                  <a:off x="4705" y="285"/>
                  <a:ext cx="288" cy="673"/>
                </a:xfrm>
                <a:custGeom>
                  <a:avLst/>
                  <a:gdLst>
                    <a:gd name="T0" fmla="*/ 0 w 288"/>
                    <a:gd name="T1" fmla="*/ 0 h 144"/>
                    <a:gd name="T2" fmla="*/ 288 w 288"/>
                    <a:gd name="T3" fmla="*/ 0 h 144"/>
                    <a:gd name="T4" fmla="*/ 288 w 288"/>
                    <a:gd name="T5" fmla="*/ 14699 h 144"/>
                    <a:gd name="T6" fmla="*/ 0 w 288"/>
                    <a:gd name="T7" fmla="*/ 14699 h 14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8"/>
                    <a:gd name="T13" fmla="*/ 0 h 144"/>
                    <a:gd name="T14" fmla="*/ 288 w 288"/>
                    <a:gd name="T15" fmla="*/ 144 h 14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8" h="144">
                      <a:moveTo>
                        <a:pt x="0" y="0"/>
                      </a:moveTo>
                      <a:lnTo>
                        <a:pt x="288" y="0"/>
                      </a:lnTo>
                      <a:lnTo>
                        <a:pt x="288" y="144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12700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643" name="Line 43"/>
                <p:cNvSpPr>
                  <a:spLocks noChangeShapeType="1"/>
                </p:cNvSpPr>
                <p:nvPr/>
              </p:nvSpPr>
              <p:spPr bwMode="auto">
                <a:xfrm>
                  <a:off x="4891" y="285"/>
                  <a:ext cx="0" cy="667"/>
                </a:xfrm>
                <a:prstGeom prst="line">
                  <a:avLst/>
                </a:prstGeom>
                <a:noFill/>
                <a:ln w="127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4634" name="Group 44"/>
              <p:cNvGrpSpPr>
                <a:grpSpLocks/>
              </p:cNvGrpSpPr>
              <p:nvPr/>
            </p:nvGrpSpPr>
            <p:grpSpPr bwMode="auto">
              <a:xfrm>
                <a:off x="719" y="2095"/>
                <a:ext cx="288" cy="381"/>
                <a:chOff x="4705" y="285"/>
                <a:chExt cx="288" cy="673"/>
              </a:xfrm>
            </p:grpSpPr>
            <p:sp>
              <p:nvSpPr>
                <p:cNvPr id="24640" name="Freeform 45"/>
                <p:cNvSpPr>
                  <a:spLocks/>
                </p:cNvSpPr>
                <p:nvPr/>
              </p:nvSpPr>
              <p:spPr bwMode="auto">
                <a:xfrm>
                  <a:off x="4705" y="285"/>
                  <a:ext cx="288" cy="673"/>
                </a:xfrm>
                <a:custGeom>
                  <a:avLst/>
                  <a:gdLst>
                    <a:gd name="T0" fmla="*/ 0 w 288"/>
                    <a:gd name="T1" fmla="*/ 0 h 144"/>
                    <a:gd name="T2" fmla="*/ 288 w 288"/>
                    <a:gd name="T3" fmla="*/ 0 h 144"/>
                    <a:gd name="T4" fmla="*/ 288 w 288"/>
                    <a:gd name="T5" fmla="*/ 14699 h 144"/>
                    <a:gd name="T6" fmla="*/ 0 w 288"/>
                    <a:gd name="T7" fmla="*/ 14699 h 14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8"/>
                    <a:gd name="T13" fmla="*/ 0 h 144"/>
                    <a:gd name="T14" fmla="*/ 288 w 288"/>
                    <a:gd name="T15" fmla="*/ 144 h 14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8" h="144">
                      <a:moveTo>
                        <a:pt x="0" y="0"/>
                      </a:moveTo>
                      <a:lnTo>
                        <a:pt x="288" y="0"/>
                      </a:lnTo>
                      <a:lnTo>
                        <a:pt x="288" y="144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12700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641" name="Line 46"/>
                <p:cNvSpPr>
                  <a:spLocks noChangeShapeType="1"/>
                </p:cNvSpPr>
                <p:nvPr/>
              </p:nvSpPr>
              <p:spPr bwMode="auto">
                <a:xfrm>
                  <a:off x="4891" y="285"/>
                  <a:ext cx="0" cy="667"/>
                </a:xfrm>
                <a:prstGeom prst="line">
                  <a:avLst/>
                </a:prstGeom>
                <a:noFill/>
                <a:ln w="127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4635" name="Rectangle 47"/>
              <p:cNvSpPr>
                <a:spLocks noChangeArrowheads="1"/>
              </p:cNvSpPr>
              <p:nvPr/>
            </p:nvSpPr>
            <p:spPr bwMode="auto">
              <a:xfrm>
                <a:off x="1297" y="1964"/>
                <a:ext cx="2249" cy="640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24636" name="Group 48"/>
              <p:cNvGrpSpPr>
                <a:grpSpLocks/>
              </p:cNvGrpSpPr>
              <p:nvPr/>
            </p:nvGrpSpPr>
            <p:grpSpPr bwMode="auto">
              <a:xfrm>
                <a:off x="1979" y="2046"/>
                <a:ext cx="888" cy="457"/>
                <a:chOff x="2446" y="1109"/>
                <a:chExt cx="888" cy="676"/>
              </a:xfrm>
            </p:grpSpPr>
            <p:sp>
              <p:nvSpPr>
                <p:cNvPr id="24638" name="Rectangle 49"/>
                <p:cNvSpPr>
                  <a:spLocks noChangeArrowheads="1"/>
                </p:cNvSpPr>
                <p:nvPr/>
              </p:nvSpPr>
              <p:spPr bwMode="auto">
                <a:xfrm>
                  <a:off x="2446" y="1109"/>
                  <a:ext cx="84" cy="67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639" name="Rectangle 50"/>
                <p:cNvSpPr>
                  <a:spLocks noChangeArrowheads="1"/>
                </p:cNvSpPr>
                <p:nvPr/>
              </p:nvSpPr>
              <p:spPr bwMode="auto">
                <a:xfrm>
                  <a:off x="3250" y="1109"/>
                  <a:ext cx="84" cy="67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4637" name="Line 51"/>
              <p:cNvSpPr>
                <a:spLocks noChangeShapeType="1"/>
              </p:cNvSpPr>
              <p:nvPr/>
            </p:nvSpPr>
            <p:spPr bwMode="auto">
              <a:xfrm>
                <a:off x="3967" y="2279"/>
                <a:ext cx="41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4619" name="Text Box 52"/>
            <p:cNvSpPr txBox="1">
              <a:spLocks noChangeArrowheads="1"/>
            </p:cNvSpPr>
            <p:nvPr/>
          </p:nvSpPr>
          <p:spPr bwMode="auto">
            <a:xfrm>
              <a:off x="4598" y="2047"/>
              <a:ext cx="73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 typeface="Wingdings" pitchFamily="-96" charset="2"/>
                <a:buNone/>
              </a:pPr>
              <a:r>
                <a:rPr lang="en-US"/>
                <a:t>Pipeline</a:t>
              </a:r>
            </a:p>
          </p:txBody>
        </p:sp>
        <p:sp>
          <p:nvSpPr>
            <p:cNvPr id="24620" name="Text Box 53"/>
            <p:cNvSpPr txBox="1">
              <a:spLocks noChangeArrowheads="1"/>
            </p:cNvSpPr>
            <p:nvPr/>
          </p:nvSpPr>
          <p:spPr bwMode="auto">
            <a:xfrm>
              <a:off x="143" y="2146"/>
              <a:ext cx="2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 typeface="Wingdings" pitchFamily="-96" charset="2"/>
                <a:buNone/>
              </a:pPr>
              <a:r>
                <a:rPr lang="en-US"/>
                <a:t>P</a:t>
              </a:r>
            </a:p>
          </p:txBody>
        </p:sp>
      </p:grpSp>
      <p:grpSp>
        <p:nvGrpSpPr>
          <p:cNvPr id="11" name="Group 54"/>
          <p:cNvGrpSpPr>
            <a:grpSpLocks/>
          </p:cNvGrpSpPr>
          <p:nvPr/>
        </p:nvGrpSpPr>
        <p:grpSpPr bwMode="auto">
          <a:xfrm>
            <a:off x="227013" y="4570413"/>
            <a:ext cx="8239125" cy="1262062"/>
            <a:chOff x="143" y="2879"/>
            <a:chExt cx="5190" cy="795"/>
          </a:xfrm>
        </p:grpSpPr>
        <p:grpSp>
          <p:nvGrpSpPr>
            <p:cNvPr id="24593" name="Group 55"/>
            <p:cNvGrpSpPr>
              <a:grpSpLocks/>
            </p:cNvGrpSpPr>
            <p:nvPr/>
          </p:nvGrpSpPr>
          <p:grpSpPr bwMode="auto">
            <a:xfrm>
              <a:off x="430" y="2879"/>
              <a:ext cx="3965" cy="795"/>
              <a:chOff x="430" y="2879"/>
              <a:chExt cx="3965" cy="795"/>
            </a:xfrm>
          </p:grpSpPr>
          <p:sp>
            <p:nvSpPr>
              <p:cNvPr id="24596" name="Line 56"/>
              <p:cNvSpPr>
                <a:spLocks noChangeShapeType="1"/>
              </p:cNvSpPr>
              <p:nvPr/>
            </p:nvSpPr>
            <p:spPr bwMode="auto">
              <a:xfrm>
                <a:off x="2073" y="3209"/>
                <a:ext cx="17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597" name="AutoShape 57"/>
              <p:cNvSpPr>
                <a:spLocks noChangeArrowheads="1"/>
              </p:cNvSpPr>
              <p:nvPr/>
            </p:nvSpPr>
            <p:spPr bwMode="auto">
              <a:xfrm rot="-5400000">
                <a:off x="1899" y="3167"/>
                <a:ext cx="270" cy="72"/>
              </a:xfrm>
              <a:prstGeom prst="flowChartManualOperation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598" name="Rectangle 58"/>
              <p:cNvSpPr>
                <a:spLocks noChangeArrowheads="1"/>
              </p:cNvSpPr>
              <p:nvPr/>
            </p:nvSpPr>
            <p:spPr bwMode="auto">
              <a:xfrm>
                <a:off x="2001" y="3376"/>
                <a:ext cx="56" cy="5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599" name="Line 59"/>
              <p:cNvSpPr>
                <a:spLocks noChangeShapeType="1"/>
              </p:cNvSpPr>
              <p:nvPr/>
            </p:nvSpPr>
            <p:spPr bwMode="auto">
              <a:xfrm flipV="1">
                <a:off x="2025" y="3304"/>
                <a:ext cx="0" cy="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00" name="Text Box 60"/>
              <p:cNvSpPr txBox="1">
                <a:spLocks noChangeArrowheads="1"/>
              </p:cNvSpPr>
              <p:nvPr/>
            </p:nvSpPr>
            <p:spPr bwMode="auto">
              <a:xfrm>
                <a:off x="727" y="3363"/>
                <a:ext cx="387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/>
                  <a:t>inQ</a:t>
                </a:r>
                <a:endParaRPr lang="en-US" baseline="-25000"/>
              </a:p>
            </p:txBody>
          </p:sp>
          <p:sp>
            <p:nvSpPr>
              <p:cNvPr id="24601" name="Text Box 61"/>
              <p:cNvSpPr txBox="1">
                <a:spLocks noChangeArrowheads="1"/>
              </p:cNvSpPr>
              <p:nvPr/>
            </p:nvSpPr>
            <p:spPr bwMode="auto">
              <a:xfrm>
                <a:off x="3656" y="3363"/>
                <a:ext cx="50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/>
                  <a:t>outQ</a:t>
                </a:r>
                <a:endParaRPr lang="en-US" baseline="-25000"/>
              </a:p>
            </p:txBody>
          </p:sp>
          <p:sp>
            <p:nvSpPr>
              <p:cNvPr id="24602" name="Rectangle 62"/>
              <p:cNvSpPr>
                <a:spLocks noChangeArrowheads="1"/>
              </p:cNvSpPr>
              <p:nvPr/>
            </p:nvSpPr>
            <p:spPr bwMode="auto">
              <a:xfrm>
                <a:off x="909" y="3030"/>
                <a:ext cx="92" cy="384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603" name="Rectangle 63"/>
              <p:cNvSpPr>
                <a:spLocks noChangeArrowheads="1"/>
              </p:cNvSpPr>
              <p:nvPr/>
            </p:nvSpPr>
            <p:spPr bwMode="auto">
              <a:xfrm>
                <a:off x="3866" y="3008"/>
                <a:ext cx="92" cy="384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604" name="Rectangle 64"/>
              <p:cNvSpPr>
                <a:spLocks noChangeArrowheads="1"/>
              </p:cNvSpPr>
              <p:nvPr/>
            </p:nvSpPr>
            <p:spPr bwMode="auto">
              <a:xfrm>
                <a:off x="2233" y="3016"/>
                <a:ext cx="390" cy="366"/>
              </a:xfrm>
              <a:prstGeom prst="rect">
                <a:avLst/>
              </a:prstGeom>
              <a:solidFill>
                <a:schemeClr val="folHlink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/>
                  <a:t>f</a:t>
                </a:r>
              </a:p>
            </p:txBody>
          </p:sp>
          <p:sp>
            <p:nvSpPr>
              <p:cNvPr id="24605" name="Line 65"/>
              <p:cNvSpPr>
                <a:spLocks noChangeShapeType="1"/>
              </p:cNvSpPr>
              <p:nvPr/>
            </p:nvSpPr>
            <p:spPr bwMode="auto">
              <a:xfrm>
                <a:off x="2636" y="3202"/>
                <a:ext cx="123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06" name="Line 66"/>
              <p:cNvSpPr>
                <a:spLocks noChangeShapeType="1"/>
              </p:cNvSpPr>
              <p:nvPr/>
            </p:nvSpPr>
            <p:spPr bwMode="auto">
              <a:xfrm>
                <a:off x="3977" y="3212"/>
                <a:ext cx="41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07" name="Line 67"/>
              <p:cNvSpPr>
                <a:spLocks noChangeShapeType="1"/>
              </p:cNvSpPr>
              <p:nvPr/>
            </p:nvSpPr>
            <p:spPr bwMode="auto">
              <a:xfrm flipV="1">
                <a:off x="430" y="3197"/>
                <a:ext cx="473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24608" name="Group 68"/>
              <p:cNvGrpSpPr>
                <a:grpSpLocks/>
              </p:cNvGrpSpPr>
              <p:nvPr/>
            </p:nvGrpSpPr>
            <p:grpSpPr bwMode="auto">
              <a:xfrm>
                <a:off x="3677" y="3019"/>
                <a:ext cx="288" cy="381"/>
                <a:chOff x="4705" y="285"/>
                <a:chExt cx="288" cy="673"/>
              </a:xfrm>
            </p:grpSpPr>
            <p:sp>
              <p:nvSpPr>
                <p:cNvPr id="24616" name="Freeform 69"/>
                <p:cNvSpPr>
                  <a:spLocks/>
                </p:cNvSpPr>
                <p:nvPr/>
              </p:nvSpPr>
              <p:spPr bwMode="auto">
                <a:xfrm>
                  <a:off x="4705" y="285"/>
                  <a:ext cx="288" cy="673"/>
                </a:xfrm>
                <a:custGeom>
                  <a:avLst/>
                  <a:gdLst>
                    <a:gd name="T0" fmla="*/ 0 w 288"/>
                    <a:gd name="T1" fmla="*/ 0 h 144"/>
                    <a:gd name="T2" fmla="*/ 288 w 288"/>
                    <a:gd name="T3" fmla="*/ 0 h 144"/>
                    <a:gd name="T4" fmla="*/ 288 w 288"/>
                    <a:gd name="T5" fmla="*/ 14699 h 144"/>
                    <a:gd name="T6" fmla="*/ 0 w 288"/>
                    <a:gd name="T7" fmla="*/ 14699 h 14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8"/>
                    <a:gd name="T13" fmla="*/ 0 h 144"/>
                    <a:gd name="T14" fmla="*/ 288 w 288"/>
                    <a:gd name="T15" fmla="*/ 144 h 14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8" h="144">
                      <a:moveTo>
                        <a:pt x="0" y="0"/>
                      </a:moveTo>
                      <a:lnTo>
                        <a:pt x="288" y="0"/>
                      </a:lnTo>
                      <a:lnTo>
                        <a:pt x="288" y="144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12700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617" name="Line 70"/>
                <p:cNvSpPr>
                  <a:spLocks noChangeShapeType="1"/>
                </p:cNvSpPr>
                <p:nvPr/>
              </p:nvSpPr>
              <p:spPr bwMode="auto">
                <a:xfrm>
                  <a:off x="4891" y="285"/>
                  <a:ext cx="0" cy="667"/>
                </a:xfrm>
                <a:prstGeom prst="line">
                  <a:avLst/>
                </a:prstGeom>
                <a:noFill/>
                <a:ln w="127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4609" name="Group 71"/>
              <p:cNvGrpSpPr>
                <a:grpSpLocks/>
              </p:cNvGrpSpPr>
              <p:nvPr/>
            </p:nvGrpSpPr>
            <p:grpSpPr bwMode="auto">
              <a:xfrm>
                <a:off x="719" y="3019"/>
                <a:ext cx="288" cy="381"/>
                <a:chOff x="4705" y="285"/>
                <a:chExt cx="288" cy="673"/>
              </a:xfrm>
            </p:grpSpPr>
            <p:sp>
              <p:nvSpPr>
                <p:cNvPr id="24614" name="Freeform 72"/>
                <p:cNvSpPr>
                  <a:spLocks/>
                </p:cNvSpPr>
                <p:nvPr/>
              </p:nvSpPr>
              <p:spPr bwMode="auto">
                <a:xfrm>
                  <a:off x="4705" y="285"/>
                  <a:ext cx="288" cy="673"/>
                </a:xfrm>
                <a:custGeom>
                  <a:avLst/>
                  <a:gdLst>
                    <a:gd name="T0" fmla="*/ 0 w 288"/>
                    <a:gd name="T1" fmla="*/ 0 h 144"/>
                    <a:gd name="T2" fmla="*/ 288 w 288"/>
                    <a:gd name="T3" fmla="*/ 0 h 144"/>
                    <a:gd name="T4" fmla="*/ 288 w 288"/>
                    <a:gd name="T5" fmla="*/ 14699 h 144"/>
                    <a:gd name="T6" fmla="*/ 0 w 288"/>
                    <a:gd name="T7" fmla="*/ 14699 h 14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8"/>
                    <a:gd name="T13" fmla="*/ 0 h 144"/>
                    <a:gd name="T14" fmla="*/ 288 w 288"/>
                    <a:gd name="T15" fmla="*/ 144 h 14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8" h="144">
                      <a:moveTo>
                        <a:pt x="0" y="0"/>
                      </a:moveTo>
                      <a:lnTo>
                        <a:pt x="288" y="0"/>
                      </a:lnTo>
                      <a:lnTo>
                        <a:pt x="288" y="144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12700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615" name="Line 73"/>
                <p:cNvSpPr>
                  <a:spLocks noChangeShapeType="1"/>
                </p:cNvSpPr>
                <p:nvPr/>
              </p:nvSpPr>
              <p:spPr bwMode="auto">
                <a:xfrm>
                  <a:off x="4891" y="285"/>
                  <a:ext cx="0" cy="667"/>
                </a:xfrm>
                <a:prstGeom prst="line">
                  <a:avLst/>
                </a:prstGeom>
                <a:noFill/>
                <a:ln w="127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4610" name="Rectangle 74"/>
              <p:cNvSpPr>
                <a:spLocks noChangeArrowheads="1"/>
              </p:cNvSpPr>
              <p:nvPr/>
            </p:nvSpPr>
            <p:spPr bwMode="auto">
              <a:xfrm>
                <a:off x="1260" y="2879"/>
                <a:ext cx="2249" cy="795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611" name="Rectangle 75"/>
              <p:cNvSpPr>
                <a:spLocks noChangeArrowheads="1"/>
              </p:cNvSpPr>
              <p:nvPr/>
            </p:nvSpPr>
            <p:spPr bwMode="auto">
              <a:xfrm>
                <a:off x="2783" y="2970"/>
                <a:ext cx="84" cy="45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612" name="Freeform 76"/>
              <p:cNvSpPr>
                <a:spLocks/>
              </p:cNvSpPr>
              <p:nvPr/>
            </p:nvSpPr>
            <p:spPr bwMode="auto">
              <a:xfrm>
                <a:off x="1691" y="3209"/>
                <a:ext cx="1518" cy="384"/>
              </a:xfrm>
              <a:custGeom>
                <a:avLst/>
                <a:gdLst>
                  <a:gd name="T0" fmla="*/ 1518 w 1518"/>
                  <a:gd name="T1" fmla="*/ 0 h 384"/>
                  <a:gd name="T2" fmla="*/ 1518 w 1518"/>
                  <a:gd name="T3" fmla="*/ 384 h 384"/>
                  <a:gd name="T4" fmla="*/ 0 w 1518"/>
                  <a:gd name="T5" fmla="*/ 384 h 384"/>
                  <a:gd name="T6" fmla="*/ 0 w 1518"/>
                  <a:gd name="T7" fmla="*/ 55 h 384"/>
                  <a:gd name="T8" fmla="*/ 302 w 1518"/>
                  <a:gd name="T9" fmla="*/ 55 h 3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18"/>
                  <a:gd name="T16" fmla="*/ 0 h 384"/>
                  <a:gd name="T17" fmla="*/ 1518 w 1518"/>
                  <a:gd name="T18" fmla="*/ 384 h 3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18" h="384">
                    <a:moveTo>
                      <a:pt x="1518" y="0"/>
                    </a:moveTo>
                    <a:lnTo>
                      <a:pt x="1518" y="384"/>
                    </a:lnTo>
                    <a:lnTo>
                      <a:pt x="0" y="384"/>
                    </a:lnTo>
                    <a:lnTo>
                      <a:pt x="0" y="55"/>
                    </a:lnTo>
                    <a:lnTo>
                      <a:pt x="302" y="55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13" name="Freeform 77"/>
              <p:cNvSpPr>
                <a:spLocks/>
              </p:cNvSpPr>
              <p:nvPr/>
            </p:nvSpPr>
            <p:spPr bwMode="auto">
              <a:xfrm>
                <a:off x="1015" y="3127"/>
                <a:ext cx="969" cy="64"/>
              </a:xfrm>
              <a:custGeom>
                <a:avLst/>
                <a:gdLst>
                  <a:gd name="T0" fmla="*/ 0 w 969"/>
                  <a:gd name="T1" fmla="*/ 64 h 64"/>
                  <a:gd name="T2" fmla="*/ 530 w 969"/>
                  <a:gd name="T3" fmla="*/ 64 h 64"/>
                  <a:gd name="T4" fmla="*/ 530 w 969"/>
                  <a:gd name="T5" fmla="*/ 0 h 64"/>
                  <a:gd name="T6" fmla="*/ 969 w 969"/>
                  <a:gd name="T7" fmla="*/ 0 h 6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69"/>
                  <a:gd name="T13" fmla="*/ 0 h 64"/>
                  <a:gd name="T14" fmla="*/ 969 w 969"/>
                  <a:gd name="T15" fmla="*/ 64 h 6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69" h="64">
                    <a:moveTo>
                      <a:pt x="0" y="64"/>
                    </a:moveTo>
                    <a:lnTo>
                      <a:pt x="530" y="64"/>
                    </a:lnTo>
                    <a:lnTo>
                      <a:pt x="530" y="0"/>
                    </a:lnTo>
                    <a:lnTo>
                      <a:pt x="969" y="0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4594" name="Text Box 78"/>
            <p:cNvSpPr txBox="1">
              <a:spLocks noChangeArrowheads="1"/>
            </p:cNvSpPr>
            <p:nvPr/>
          </p:nvSpPr>
          <p:spPr bwMode="auto">
            <a:xfrm>
              <a:off x="4598" y="2998"/>
              <a:ext cx="735" cy="4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 typeface="Wingdings" pitchFamily="-96" charset="2"/>
                <a:buNone/>
              </a:pPr>
              <a:r>
                <a:rPr lang="en-US"/>
                <a:t>Folded </a:t>
              </a:r>
            </a:p>
            <a:p>
              <a:pPr>
                <a:buFont typeface="Wingdings" pitchFamily="-96" charset="2"/>
                <a:buNone/>
              </a:pPr>
              <a:r>
                <a:rPr lang="en-US"/>
                <a:t>Pipeline</a:t>
              </a:r>
            </a:p>
          </p:txBody>
        </p:sp>
        <p:sp>
          <p:nvSpPr>
            <p:cNvPr id="24595" name="Text Box 79"/>
            <p:cNvSpPr txBox="1">
              <a:spLocks noChangeArrowheads="1"/>
            </p:cNvSpPr>
            <p:nvPr/>
          </p:nvSpPr>
          <p:spPr bwMode="auto">
            <a:xfrm>
              <a:off x="143" y="3102"/>
              <a:ext cx="3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 typeface="Wingdings" pitchFamily="-96" charset="2"/>
                <a:buNone/>
              </a:pPr>
              <a:r>
                <a:rPr lang="en-US"/>
                <a:t>FP</a:t>
              </a:r>
            </a:p>
          </p:txBody>
        </p:sp>
      </p:grpSp>
      <p:grpSp>
        <p:nvGrpSpPr>
          <p:cNvPr id="15" name="Group 80"/>
          <p:cNvGrpSpPr>
            <a:grpSpLocks/>
          </p:cNvGrpSpPr>
          <p:nvPr/>
        </p:nvGrpSpPr>
        <p:grpSpPr bwMode="auto">
          <a:xfrm>
            <a:off x="241300" y="6037263"/>
            <a:ext cx="7316788" cy="368300"/>
            <a:chOff x="152" y="3803"/>
            <a:chExt cx="4609" cy="232"/>
          </a:xfrm>
        </p:grpSpPr>
        <p:sp>
          <p:nvSpPr>
            <p:cNvPr id="24590" name="Text Box 81"/>
            <p:cNvSpPr txBox="1">
              <a:spLocks noChangeArrowheads="1"/>
            </p:cNvSpPr>
            <p:nvPr/>
          </p:nvSpPr>
          <p:spPr bwMode="auto">
            <a:xfrm>
              <a:off x="152" y="3803"/>
              <a:ext cx="63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 typeface="Wingdings" pitchFamily="-96" charset="2"/>
                <a:buNone/>
              </a:pPr>
              <a:r>
                <a:rPr lang="en-US"/>
                <a:t>Clock?</a:t>
              </a:r>
            </a:p>
          </p:txBody>
        </p:sp>
        <p:sp>
          <p:nvSpPr>
            <p:cNvPr id="24591" name="Text Box 82"/>
            <p:cNvSpPr txBox="1">
              <a:spLocks noChangeArrowheads="1"/>
            </p:cNvSpPr>
            <p:nvPr/>
          </p:nvSpPr>
          <p:spPr bwMode="auto">
            <a:xfrm>
              <a:off x="1912" y="3804"/>
              <a:ext cx="57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 typeface="Wingdings" pitchFamily="-96" charset="2"/>
                <a:buNone/>
              </a:pPr>
              <a:r>
                <a:rPr lang="en-US"/>
                <a:t>Area?</a:t>
              </a:r>
            </a:p>
          </p:txBody>
        </p:sp>
        <p:sp>
          <p:nvSpPr>
            <p:cNvPr id="24592" name="Text Box 83"/>
            <p:cNvSpPr txBox="1">
              <a:spLocks noChangeArrowheads="1"/>
            </p:cNvSpPr>
            <p:nvPr/>
          </p:nvSpPr>
          <p:spPr bwMode="auto">
            <a:xfrm>
              <a:off x="3627" y="3804"/>
              <a:ext cx="113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 typeface="Wingdings" pitchFamily="-96" charset="2"/>
                <a:buNone/>
              </a:pPr>
              <a:r>
                <a:rPr lang="en-US"/>
                <a:t>Throughput?</a:t>
              </a:r>
            </a:p>
          </p:txBody>
        </p:sp>
      </p:grpSp>
      <p:sp>
        <p:nvSpPr>
          <p:cNvPr id="1490004" name="Text Box 84"/>
          <p:cNvSpPr txBox="1">
            <a:spLocks noChangeArrowheads="1"/>
          </p:cNvSpPr>
          <p:nvPr/>
        </p:nvSpPr>
        <p:spPr bwMode="auto">
          <a:xfrm>
            <a:off x="236538" y="6062663"/>
            <a:ext cx="2405062" cy="36671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-96" charset="2"/>
              <a:buNone/>
            </a:pPr>
            <a:r>
              <a:rPr lang="en-US">
                <a:solidFill>
                  <a:schemeClr val="accent1"/>
                </a:solidFill>
              </a:rPr>
              <a:t>Clock: C &lt; P </a:t>
            </a:r>
            <a:r>
              <a:rPr lang="en-US" b="1">
                <a:solidFill>
                  <a:schemeClr val="accent1"/>
                </a:solidFill>
                <a:sym typeface="Symbol" pitchFamily="-96" charset="2"/>
              </a:rPr>
              <a:t></a:t>
            </a:r>
            <a:r>
              <a:rPr lang="en-US">
                <a:solidFill>
                  <a:schemeClr val="accent1"/>
                </a:solidFill>
              </a:rPr>
              <a:t> FP</a:t>
            </a:r>
          </a:p>
        </p:txBody>
      </p:sp>
      <p:sp>
        <p:nvSpPr>
          <p:cNvPr id="1490005" name="Text Box 85"/>
          <p:cNvSpPr txBox="1">
            <a:spLocks noChangeArrowheads="1"/>
          </p:cNvSpPr>
          <p:nvPr/>
        </p:nvSpPr>
        <p:spPr bwMode="auto">
          <a:xfrm>
            <a:off x="3030538" y="6062663"/>
            <a:ext cx="2373312" cy="36671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-96" charset="2"/>
              <a:buNone/>
            </a:pPr>
            <a:r>
              <a:rPr lang="en-US">
                <a:solidFill>
                  <a:schemeClr val="accent1"/>
                </a:solidFill>
              </a:rPr>
              <a:t>Area: FP &lt; C &lt; P</a:t>
            </a:r>
          </a:p>
        </p:txBody>
      </p:sp>
      <p:sp>
        <p:nvSpPr>
          <p:cNvPr id="1490006" name="Text Box 86"/>
          <p:cNvSpPr txBox="1">
            <a:spLocks noChangeArrowheads="1"/>
          </p:cNvSpPr>
          <p:nvPr/>
        </p:nvSpPr>
        <p:spPr bwMode="auto">
          <a:xfrm>
            <a:off x="5753100" y="6062663"/>
            <a:ext cx="3267075" cy="36671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-96" charset="2"/>
              <a:buNone/>
            </a:pPr>
            <a:r>
              <a:rPr lang="en-US">
                <a:solidFill>
                  <a:schemeClr val="accent1"/>
                </a:solidFill>
              </a:rPr>
              <a:t>Throughput: FP &lt; C &lt; P</a:t>
            </a:r>
          </a:p>
        </p:txBody>
      </p:sp>
      <p:sp>
        <p:nvSpPr>
          <p:cNvPr id="90" name="Freeform 87"/>
          <p:cNvSpPr>
            <a:spLocks/>
          </p:cNvSpPr>
          <p:nvPr/>
        </p:nvSpPr>
        <p:spPr bwMode="auto">
          <a:xfrm>
            <a:off x="739775" y="2801938"/>
            <a:ext cx="6024563" cy="1625600"/>
          </a:xfrm>
          <a:custGeom>
            <a:avLst/>
            <a:gdLst>
              <a:gd name="T0" fmla="*/ 138609413 w 3795"/>
              <a:gd name="T1" fmla="*/ 1910278320 h 1024"/>
              <a:gd name="T2" fmla="*/ 415826602 w 3795"/>
              <a:gd name="T3" fmla="*/ 483869968 h 1024"/>
              <a:gd name="T4" fmla="*/ 2147483647 w 3795"/>
              <a:gd name="T5" fmla="*/ 22680608 h 1024"/>
              <a:gd name="T6" fmla="*/ 2147483647 w 3795"/>
              <a:gd name="T7" fmla="*/ 0 h 1024"/>
              <a:gd name="T8" fmla="*/ 2147483647 w 3795"/>
              <a:gd name="T9" fmla="*/ 690522682 h 1024"/>
              <a:gd name="T10" fmla="*/ 2147483647 w 3795"/>
              <a:gd name="T11" fmla="*/ 2026205453 h 1024"/>
              <a:gd name="T12" fmla="*/ 2147483647 w 3795"/>
              <a:gd name="T13" fmla="*/ 2147483647 h 1024"/>
              <a:gd name="T14" fmla="*/ 2147483647 w 3795"/>
              <a:gd name="T15" fmla="*/ 2147483647 h 1024"/>
              <a:gd name="T16" fmla="*/ 622479477 w 3795"/>
              <a:gd name="T17" fmla="*/ 2147483647 h 1024"/>
              <a:gd name="T18" fmla="*/ 0 w 3795"/>
              <a:gd name="T19" fmla="*/ 1635580229 h 102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3795"/>
              <a:gd name="T31" fmla="*/ 0 h 1024"/>
              <a:gd name="T32" fmla="*/ 3795 w 3795"/>
              <a:gd name="T33" fmla="*/ 1024 h 1024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3795" h="1024">
                <a:moveTo>
                  <a:pt x="55" y="758"/>
                </a:moveTo>
                <a:lnTo>
                  <a:pt x="165" y="192"/>
                </a:lnTo>
                <a:lnTo>
                  <a:pt x="1225" y="9"/>
                </a:lnTo>
                <a:lnTo>
                  <a:pt x="2990" y="0"/>
                </a:lnTo>
                <a:lnTo>
                  <a:pt x="3795" y="274"/>
                </a:lnTo>
                <a:lnTo>
                  <a:pt x="3785" y="804"/>
                </a:lnTo>
                <a:lnTo>
                  <a:pt x="2752" y="1024"/>
                </a:lnTo>
                <a:lnTo>
                  <a:pt x="1097" y="1024"/>
                </a:lnTo>
                <a:lnTo>
                  <a:pt x="247" y="932"/>
                </a:lnTo>
                <a:lnTo>
                  <a:pt x="0" y="649"/>
                </a:lnTo>
              </a:path>
            </a:pathLst>
          </a:custGeom>
          <a:noFill/>
          <a:ln w="57150" cap="flat" cmpd="sng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4" name="Date Placeholder 9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February 9, 2011</a:t>
            </a:r>
            <a:endParaRPr lang="en-US" dirty="0"/>
          </a:p>
        </p:txBody>
      </p:sp>
      <p:sp>
        <p:nvSpPr>
          <p:cNvPr id="95" name="Slide Number Placeholder 9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L03-</a:t>
            </a:r>
            <a:fld id="{2F948D18-B4E4-4317-99B7-73E7F36F22F6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96" name="Footer Placeholder 9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http://csg.csail.mit.edu/6.375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0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0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0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0004" grpId="0" animBg="1"/>
      <p:bldP spid="1490005" grpId="0" animBg="1"/>
      <p:bldP spid="1490006" grpId="0" animBg="1"/>
      <p:bldP spid="9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800" dirty="0" smtClean="0"/>
              <a:t>Inelastic </a:t>
            </a:r>
            <a:r>
              <a:rPr lang="en-US" sz="4800" dirty="0" smtClean="0"/>
              <a:t>pipeline</a:t>
            </a:r>
          </a:p>
        </p:txBody>
      </p:sp>
      <p:grpSp>
        <p:nvGrpSpPr>
          <p:cNvPr id="25607" name="Group 3"/>
          <p:cNvGrpSpPr>
            <a:grpSpLocks/>
          </p:cNvGrpSpPr>
          <p:nvPr/>
        </p:nvGrpSpPr>
        <p:grpSpPr bwMode="auto">
          <a:xfrm>
            <a:off x="1554163" y="1752600"/>
            <a:ext cx="5373687" cy="1463675"/>
            <a:chOff x="979" y="1104"/>
            <a:chExt cx="3385" cy="922"/>
          </a:xfrm>
        </p:grpSpPr>
        <p:sp>
          <p:nvSpPr>
            <p:cNvPr id="25616" name="Rectangle 4"/>
            <p:cNvSpPr>
              <a:spLocks noChangeArrowheads="1"/>
            </p:cNvSpPr>
            <p:nvPr/>
          </p:nvSpPr>
          <p:spPr bwMode="auto">
            <a:xfrm>
              <a:off x="1632" y="1104"/>
              <a:ext cx="88" cy="6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7" name="Rectangle 5"/>
            <p:cNvSpPr>
              <a:spLocks noChangeArrowheads="1"/>
            </p:cNvSpPr>
            <p:nvPr/>
          </p:nvSpPr>
          <p:spPr bwMode="auto">
            <a:xfrm>
              <a:off x="4064" y="1112"/>
              <a:ext cx="88" cy="6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8" name="Line 6"/>
            <p:cNvSpPr>
              <a:spLocks noChangeShapeType="1"/>
            </p:cNvSpPr>
            <p:nvPr/>
          </p:nvSpPr>
          <p:spPr bwMode="auto">
            <a:xfrm flipV="1">
              <a:off x="1173" y="1435"/>
              <a:ext cx="473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9" name="Text Box 7"/>
            <p:cNvSpPr txBox="1">
              <a:spLocks noChangeArrowheads="1"/>
            </p:cNvSpPr>
            <p:nvPr/>
          </p:nvSpPr>
          <p:spPr bwMode="auto">
            <a:xfrm>
              <a:off x="979" y="1544"/>
              <a:ext cx="21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/>
                <a:t>x</a:t>
              </a:r>
            </a:p>
          </p:txBody>
        </p:sp>
        <p:sp>
          <p:nvSpPr>
            <p:cNvPr id="25620" name="Line 8"/>
            <p:cNvSpPr>
              <a:spLocks noChangeShapeType="1"/>
            </p:cNvSpPr>
            <p:nvPr/>
          </p:nvSpPr>
          <p:spPr bwMode="auto">
            <a:xfrm>
              <a:off x="2287" y="1424"/>
              <a:ext cx="16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21" name="Line 9"/>
            <p:cNvSpPr>
              <a:spLocks noChangeShapeType="1"/>
            </p:cNvSpPr>
            <p:nvPr/>
          </p:nvSpPr>
          <p:spPr bwMode="auto">
            <a:xfrm>
              <a:off x="1730" y="1424"/>
              <a:ext cx="13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22" name="Rectangle 10"/>
            <p:cNvSpPr>
              <a:spLocks noChangeArrowheads="1"/>
            </p:cNvSpPr>
            <p:nvPr/>
          </p:nvSpPr>
          <p:spPr bwMode="auto">
            <a:xfrm>
              <a:off x="2446" y="1109"/>
              <a:ext cx="84" cy="67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23" name="Text Box 11"/>
            <p:cNvSpPr txBox="1">
              <a:spLocks noChangeArrowheads="1"/>
            </p:cNvSpPr>
            <p:nvPr/>
          </p:nvSpPr>
          <p:spPr bwMode="auto">
            <a:xfrm>
              <a:off x="2206" y="1774"/>
              <a:ext cx="60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dirty="0" smtClean="0"/>
                <a:t>sReg1</a:t>
              </a:r>
              <a:endParaRPr lang="en-US" baseline="-25000" dirty="0"/>
            </a:p>
          </p:txBody>
        </p:sp>
        <p:sp>
          <p:nvSpPr>
            <p:cNvPr id="25624" name="Text Box 12"/>
            <p:cNvSpPr txBox="1">
              <a:spLocks noChangeArrowheads="1"/>
            </p:cNvSpPr>
            <p:nvPr/>
          </p:nvSpPr>
          <p:spPr bwMode="auto">
            <a:xfrm>
              <a:off x="1413" y="1774"/>
              <a:ext cx="38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/>
                <a:t>inQ</a:t>
              </a:r>
              <a:endParaRPr lang="en-US" baseline="-25000"/>
            </a:p>
          </p:txBody>
        </p:sp>
        <p:grpSp>
          <p:nvGrpSpPr>
            <p:cNvPr id="25625" name="Group 13"/>
            <p:cNvGrpSpPr>
              <a:grpSpLocks/>
            </p:cNvGrpSpPr>
            <p:nvPr/>
          </p:nvGrpSpPr>
          <p:grpSpPr bwMode="auto">
            <a:xfrm>
              <a:off x="1860" y="1248"/>
              <a:ext cx="420" cy="342"/>
              <a:chOff x="0" y="3126"/>
              <a:chExt cx="420" cy="342"/>
            </a:xfrm>
          </p:grpSpPr>
          <p:sp>
            <p:nvSpPr>
              <p:cNvPr id="25645" name="Text Box 14"/>
              <p:cNvSpPr txBox="1">
                <a:spLocks noChangeArrowheads="1"/>
              </p:cNvSpPr>
              <p:nvPr/>
            </p:nvSpPr>
            <p:spPr bwMode="auto">
              <a:xfrm>
                <a:off x="56" y="3180"/>
                <a:ext cx="310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buFont typeface="Wingdings" pitchFamily="-96" charset="2"/>
                  <a:buNone/>
                </a:pPr>
                <a:r>
                  <a:rPr lang="en-US" dirty="0" smtClean="0">
                    <a:latin typeface="Courier New" pitchFamily="49" charset="0"/>
                  </a:rPr>
                  <a:t>f0</a:t>
                </a:r>
                <a:endParaRPr lang="en-US" dirty="0">
                  <a:latin typeface="Courier New" pitchFamily="49" charset="0"/>
                </a:endParaRPr>
              </a:p>
            </p:txBody>
          </p:sp>
          <p:sp>
            <p:nvSpPr>
              <p:cNvPr id="25646" name="Oval 15"/>
              <p:cNvSpPr>
                <a:spLocks noChangeArrowheads="1"/>
              </p:cNvSpPr>
              <p:nvPr/>
            </p:nvSpPr>
            <p:spPr bwMode="auto">
              <a:xfrm>
                <a:off x="0" y="3126"/>
                <a:ext cx="420" cy="342"/>
              </a:xfrm>
              <a:prstGeom prst="ellips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5626" name="Line 16"/>
            <p:cNvSpPr>
              <a:spLocks noChangeShapeType="1"/>
            </p:cNvSpPr>
            <p:nvPr/>
          </p:nvSpPr>
          <p:spPr bwMode="auto">
            <a:xfrm>
              <a:off x="3091" y="1424"/>
              <a:ext cx="16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27" name="Line 17"/>
            <p:cNvSpPr>
              <a:spLocks noChangeShapeType="1"/>
            </p:cNvSpPr>
            <p:nvPr/>
          </p:nvSpPr>
          <p:spPr bwMode="auto">
            <a:xfrm>
              <a:off x="2534" y="1424"/>
              <a:ext cx="13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28" name="Rectangle 18"/>
            <p:cNvSpPr>
              <a:spLocks noChangeArrowheads="1"/>
            </p:cNvSpPr>
            <p:nvPr/>
          </p:nvSpPr>
          <p:spPr bwMode="auto">
            <a:xfrm>
              <a:off x="3250" y="1109"/>
              <a:ext cx="84" cy="67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5629" name="Group 19"/>
            <p:cNvGrpSpPr>
              <a:grpSpLocks/>
            </p:cNvGrpSpPr>
            <p:nvPr/>
          </p:nvGrpSpPr>
          <p:grpSpPr bwMode="auto">
            <a:xfrm>
              <a:off x="2664" y="1248"/>
              <a:ext cx="420" cy="342"/>
              <a:chOff x="0" y="3126"/>
              <a:chExt cx="420" cy="342"/>
            </a:xfrm>
          </p:grpSpPr>
          <p:sp>
            <p:nvSpPr>
              <p:cNvPr id="25643" name="Text Box 20"/>
              <p:cNvSpPr txBox="1">
                <a:spLocks noChangeArrowheads="1"/>
              </p:cNvSpPr>
              <p:nvPr/>
            </p:nvSpPr>
            <p:spPr bwMode="auto">
              <a:xfrm>
                <a:off x="56" y="3180"/>
                <a:ext cx="310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buFont typeface="Wingdings" pitchFamily="-96" charset="2"/>
                  <a:buNone/>
                </a:pPr>
                <a:r>
                  <a:rPr lang="en-US" dirty="0" smtClean="0">
                    <a:latin typeface="Courier New" pitchFamily="49" charset="0"/>
                  </a:rPr>
                  <a:t>f1</a:t>
                </a:r>
                <a:endParaRPr lang="en-US" dirty="0">
                  <a:latin typeface="Courier New" pitchFamily="49" charset="0"/>
                </a:endParaRPr>
              </a:p>
            </p:txBody>
          </p:sp>
          <p:sp>
            <p:nvSpPr>
              <p:cNvPr id="25644" name="Oval 21"/>
              <p:cNvSpPr>
                <a:spLocks noChangeArrowheads="1"/>
              </p:cNvSpPr>
              <p:nvPr/>
            </p:nvSpPr>
            <p:spPr bwMode="auto">
              <a:xfrm>
                <a:off x="0" y="3126"/>
                <a:ext cx="420" cy="342"/>
              </a:xfrm>
              <a:prstGeom prst="ellips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5630" name="Line 22"/>
            <p:cNvSpPr>
              <a:spLocks noChangeShapeType="1"/>
            </p:cNvSpPr>
            <p:nvPr/>
          </p:nvSpPr>
          <p:spPr bwMode="auto">
            <a:xfrm>
              <a:off x="3895" y="1424"/>
              <a:ext cx="16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31" name="Line 23"/>
            <p:cNvSpPr>
              <a:spLocks noChangeShapeType="1"/>
            </p:cNvSpPr>
            <p:nvPr/>
          </p:nvSpPr>
          <p:spPr bwMode="auto">
            <a:xfrm>
              <a:off x="3338" y="1424"/>
              <a:ext cx="13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5632" name="Group 24"/>
            <p:cNvGrpSpPr>
              <a:grpSpLocks/>
            </p:cNvGrpSpPr>
            <p:nvPr/>
          </p:nvGrpSpPr>
          <p:grpSpPr bwMode="auto">
            <a:xfrm>
              <a:off x="3468" y="1248"/>
              <a:ext cx="420" cy="342"/>
              <a:chOff x="0" y="3126"/>
              <a:chExt cx="420" cy="342"/>
            </a:xfrm>
          </p:grpSpPr>
          <p:sp>
            <p:nvSpPr>
              <p:cNvPr id="25641" name="Text Box 25"/>
              <p:cNvSpPr txBox="1">
                <a:spLocks noChangeArrowheads="1"/>
              </p:cNvSpPr>
              <p:nvPr/>
            </p:nvSpPr>
            <p:spPr bwMode="auto">
              <a:xfrm>
                <a:off x="56" y="3180"/>
                <a:ext cx="310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buFont typeface="Wingdings" pitchFamily="-96" charset="2"/>
                  <a:buNone/>
                </a:pPr>
                <a:r>
                  <a:rPr lang="en-US" dirty="0" smtClean="0">
                    <a:latin typeface="Courier New" pitchFamily="49" charset="0"/>
                  </a:rPr>
                  <a:t>f2</a:t>
                </a:r>
                <a:endParaRPr lang="en-US" dirty="0">
                  <a:latin typeface="Courier New" pitchFamily="49" charset="0"/>
                </a:endParaRPr>
              </a:p>
            </p:txBody>
          </p:sp>
          <p:sp>
            <p:nvSpPr>
              <p:cNvPr id="25642" name="Oval 26"/>
              <p:cNvSpPr>
                <a:spLocks noChangeArrowheads="1"/>
              </p:cNvSpPr>
              <p:nvPr/>
            </p:nvSpPr>
            <p:spPr bwMode="auto">
              <a:xfrm>
                <a:off x="0" y="3126"/>
                <a:ext cx="420" cy="342"/>
              </a:xfrm>
              <a:prstGeom prst="ellips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5633" name="Group 27"/>
            <p:cNvGrpSpPr>
              <a:grpSpLocks/>
            </p:cNvGrpSpPr>
            <p:nvPr/>
          </p:nvGrpSpPr>
          <p:grpSpPr bwMode="auto">
            <a:xfrm>
              <a:off x="3871" y="1109"/>
              <a:ext cx="288" cy="673"/>
              <a:chOff x="4705" y="285"/>
              <a:chExt cx="288" cy="673"/>
            </a:xfrm>
          </p:grpSpPr>
          <p:sp>
            <p:nvSpPr>
              <p:cNvPr id="25639" name="Freeform 28"/>
              <p:cNvSpPr>
                <a:spLocks/>
              </p:cNvSpPr>
              <p:nvPr/>
            </p:nvSpPr>
            <p:spPr bwMode="auto">
              <a:xfrm>
                <a:off x="4705" y="285"/>
                <a:ext cx="288" cy="673"/>
              </a:xfrm>
              <a:custGeom>
                <a:avLst/>
                <a:gdLst>
                  <a:gd name="T0" fmla="*/ 0 w 288"/>
                  <a:gd name="T1" fmla="*/ 0 h 144"/>
                  <a:gd name="T2" fmla="*/ 288 w 288"/>
                  <a:gd name="T3" fmla="*/ 0 h 144"/>
                  <a:gd name="T4" fmla="*/ 288 w 288"/>
                  <a:gd name="T5" fmla="*/ 3145 h 144"/>
                  <a:gd name="T6" fmla="*/ 0 w 288"/>
                  <a:gd name="T7" fmla="*/ 3145 h 14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8"/>
                  <a:gd name="T13" fmla="*/ 0 h 144"/>
                  <a:gd name="T14" fmla="*/ 288 w 288"/>
                  <a:gd name="T15" fmla="*/ 144 h 14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8" h="144">
                    <a:moveTo>
                      <a:pt x="0" y="0"/>
                    </a:moveTo>
                    <a:lnTo>
                      <a:pt x="288" y="0"/>
                    </a:lnTo>
                    <a:lnTo>
                      <a:pt x="288" y="144"/>
                    </a:lnTo>
                    <a:lnTo>
                      <a:pt x="0" y="144"/>
                    </a:lnTo>
                  </a:path>
                </a:pathLst>
              </a:custGeom>
              <a:noFill/>
              <a:ln w="1270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40" name="Line 29"/>
              <p:cNvSpPr>
                <a:spLocks noChangeShapeType="1"/>
              </p:cNvSpPr>
              <p:nvPr/>
            </p:nvSpPr>
            <p:spPr bwMode="auto">
              <a:xfrm>
                <a:off x="4891" y="285"/>
                <a:ext cx="0" cy="667"/>
              </a:xfrm>
              <a:prstGeom prst="line">
                <a:avLst/>
              </a:prstGeom>
              <a:noFill/>
              <a:ln w="127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5634" name="Group 30"/>
            <p:cNvGrpSpPr>
              <a:grpSpLocks/>
            </p:cNvGrpSpPr>
            <p:nvPr/>
          </p:nvGrpSpPr>
          <p:grpSpPr bwMode="auto">
            <a:xfrm>
              <a:off x="1435" y="1109"/>
              <a:ext cx="288" cy="673"/>
              <a:chOff x="4705" y="285"/>
              <a:chExt cx="288" cy="673"/>
            </a:xfrm>
          </p:grpSpPr>
          <p:sp>
            <p:nvSpPr>
              <p:cNvPr id="25637" name="Freeform 31"/>
              <p:cNvSpPr>
                <a:spLocks/>
              </p:cNvSpPr>
              <p:nvPr/>
            </p:nvSpPr>
            <p:spPr bwMode="auto">
              <a:xfrm>
                <a:off x="4705" y="285"/>
                <a:ext cx="288" cy="673"/>
              </a:xfrm>
              <a:custGeom>
                <a:avLst/>
                <a:gdLst>
                  <a:gd name="T0" fmla="*/ 0 w 288"/>
                  <a:gd name="T1" fmla="*/ 0 h 144"/>
                  <a:gd name="T2" fmla="*/ 288 w 288"/>
                  <a:gd name="T3" fmla="*/ 0 h 144"/>
                  <a:gd name="T4" fmla="*/ 288 w 288"/>
                  <a:gd name="T5" fmla="*/ 3145 h 144"/>
                  <a:gd name="T6" fmla="*/ 0 w 288"/>
                  <a:gd name="T7" fmla="*/ 3145 h 14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8"/>
                  <a:gd name="T13" fmla="*/ 0 h 144"/>
                  <a:gd name="T14" fmla="*/ 288 w 288"/>
                  <a:gd name="T15" fmla="*/ 144 h 14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8" h="144">
                    <a:moveTo>
                      <a:pt x="0" y="0"/>
                    </a:moveTo>
                    <a:lnTo>
                      <a:pt x="288" y="0"/>
                    </a:lnTo>
                    <a:lnTo>
                      <a:pt x="288" y="144"/>
                    </a:lnTo>
                    <a:lnTo>
                      <a:pt x="0" y="144"/>
                    </a:lnTo>
                  </a:path>
                </a:pathLst>
              </a:custGeom>
              <a:noFill/>
              <a:ln w="1270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38" name="Line 32"/>
              <p:cNvSpPr>
                <a:spLocks noChangeShapeType="1"/>
              </p:cNvSpPr>
              <p:nvPr/>
            </p:nvSpPr>
            <p:spPr bwMode="auto">
              <a:xfrm>
                <a:off x="4891" y="285"/>
                <a:ext cx="0" cy="667"/>
              </a:xfrm>
              <a:prstGeom prst="line">
                <a:avLst/>
              </a:prstGeom>
              <a:noFill/>
              <a:ln w="127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5635" name="Text Box 33"/>
            <p:cNvSpPr txBox="1">
              <a:spLocks noChangeArrowheads="1"/>
            </p:cNvSpPr>
            <p:nvPr/>
          </p:nvSpPr>
          <p:spPr bwMode="auto">
            <a:xfrm>
              <a:off x="3010" y="1774"/>
              <a:ext cx="60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dirty="0" smtClean="0"/>
                <a:t>sReg2</a:t>
              </a:r>
              <a:endParaRPr lang="en-US" baseline="-25000" dirty="0"/>
            </a:p>
          </p:txBody>
        </p:sp>
        <p:sp>
          <p:nvSpPr>
            <p:cNvPr id="25636" name="Text Box 34"/>
            <p:cNvSpPr txBox="1">
              <a:spLocks noChangeArrowheads="1"/>
            </p:cNvSpPr>
            <p:nvPr/>
          </p:nvSpPr>
          <p:spPr bwMode="auto">
            <a:xfrm>
              <a:off x="3861" y="1774"/>
              <a:ext cx="50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/>
                <a:t>outQ</a:t>
              </a:r>
              <a:endParaRPr lang="en-US" baseline="-25000"/>
            </a:p>
          </p:txBody>
        </p:sp>
      </p:grpSp>
      <p:sp>
        <p:nvSpPr>
          <p:cNvPr id="1490979" name="Oval 35"/>
          <p:cNvSpPr>
            <a:spLocks noChangeArrowheads="1"/>
          </p:cNvSpPr>
          <p:nvPr/>
        </p:nvSpPr>
        <p:spPr bwMode="auto">
          <a:xfrm>
            <a:off x="2006600" y="2171700"/>
            <a:ext cx="114300" cy="1143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90980" name="Oval 36"/>
          <p:cNvSpPr>
            <a:spLocks noChangeArrowheads="1"/>
          </p:cNvSpPr>
          <p:nvPr/>
        </p:nvSpPr>
        <p:spPr bwMode="auto">
          <a:xfrm>
            <a:off x="2006600" y="2171700"/>
            <a:ext cx="114300" cy="114300"/>
          </a:xfrm>
          <a:prstGeom prst="ellipse">
            <a:avLst/>
          </a:prstGeom>
          <a:solidFill>
            <a:srgbClr val="008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90981" name="Oval 37"/>
          <p:cNvSpPr>
            <a:spLocks noChangeArrowheads="1"/>
          </p:cNvSpPr>
          <p:nvPr/>
        </p:nvSpPr>
        <p:spPr bwMode="auto">
          <a:xfrm>
            <a:off x="1993900" y="2171700"/>
            <a:ext cx="114300" cy="114300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90982" name="Text Box 38"/>
          <p:cNvSpPr txBox="1">
            <a:spLocks noChangeArrowheads="1"/>
          </p:cNvSpPr>
          <p:nvPr/>
        </p:nvSpPr>
        <p:spPr bwMode="auto">
          <a:xfrm>
            <a:off x="876300" y="3563938"/>
            <a:ext cx="4521200" cy="19304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b="1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rule</a:t>
            </a:r>
            <a:r>
              <a:rPr lang="en-US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sync-pipeline (True);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 inQ.deq();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 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sReg1 </a:t>
            </a:r>
            <a:r>
              <a:rPr lang="en-US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&lt;= </a:t>
            </a:r>
            <a:r>
              <a:rPr lang="en-US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f0(</a:t>
            </a:r>
            <a:r>
              <a:rPr lang="en-US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inQ.first</a:t>
            </a:r>
            <a:r>
              <a:rPr lang="en-US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()); 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 </a:t>
            </a:r>
            <a:r>
              <a:rPr lang="en-US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sReg2 </a:t>
            </a:r>
            <a:r>
              <a:rPr lang="en-US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&lt;= </a:t>
            </a:r>
            <a:r>
              <a:rPr lang="en-US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f1(sReg1);</a:t>
            </a:r>
            <a:endParaRPr lang="en-US" dirty="0">
              <a:solidFill>
                <a:schemeClr val="tx2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 </a:t>
            </a:r>
            <a:r>
              <a:rPr lang="en-US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outQ.enq(f2(sReg2));</a:t>
            </a:r>
            <a:endParaRPr lang="en-US" dirty="0">
              <a:solidFill>
                <a:schemeClr val="tx2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b="1" dirty="0" err="1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endrule</a:t>
            </a:r>
            <a:endParaRPr lang="en-US" b="1" dirty="0">
              <a:solidFill>
                <a:schemeClr val="tx2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490983" name="Text Box 39"/>
          <p:cNvSpPr txBox="1">
            <a:spLocks noChangeArrowheads="1"/>
          </p:cNvSpPr>
          <p:nvPr/>
        </p:nvSpPr>
        <p:spPr bwMode="auto">
          <a:xfrm>
            <a:off x="879475" y="5659438"/>
            <a:ext cx="4491038" cy="91598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-96" charset="2"/>
              <a:buNone/>
            </a:pPr>
            <a:r>
              <a:rPr lang="en-US" dirty="0">
                <a:solidFill>
                  <a:srgbClr val="DFBD2D"/>
                </a:solidFill>
              </a:rPr>
              <a:t>This is real IFFT code; just replace </a:t>
            </a:r>
            <a:r>
              <a:rPr lang="en-US" dirty="0" smtClean="0">
                <a:solidFill>
                  <a:srgbClr val="DFBD2D"/>
                </a:solidFill>
              </a:rPr>
              <a:t>f0, f1 </a:t>
            </a:r>
            <a:r>
              <a:rPr lang="en-US" dirty="0">
                <a:solidFill>
                  <a:srgbClr val="DFBD2D"/>
                </a:solidFill>
              </a:rPr>
              <a:t>and </a:t>
            </a:r>
            <a:r>
              <a:rPr lang="en-US" dirty="0" smtClean="0">
                <a:solidFill>
                  <a:srgbClr val="DFBD2D"/>
                </a:solidFill>
              </a:rPr>
              <a:t>f2 </a:t>
            </a:r>
            <a:r>
              <a:rPr lang="en-US" dirty="0">
                <a:solidFill>
                  <a:srgbClr val="DFBD2D"/>
                </a:solidFill>
              </a:rPr>
              <a:t>with </a:t>
            </a:r>
            <a:r>
              <a:rPr lang="en-US" dirty="0" err="1">
                <a:solidFill>
                  <a:srgbClr val="DFBD2D"/>
                </a:solidFill>
              </a:rPr>
              <a:t>stage_f</a:t>
            </a:r>
            <a:r>
              <a:rPr lang="en-US" dirty="0">
                <a:solidFill>
                  <a:srgbClr val="DFBD2D"/>
                </a:solidFill>
              </a:rPr>
              <a:t> code</a:t>
            </a:r>
          </a:p>
        </p:txBody>
      </p:sp>
      <p:sp>
        <p:nvSpPr>
          <p:cNvPr id="1490984" name="Text Box 40"/>
          <p:cNvSpPr txBox="1">
            <a:spLocks noChangeArrowheads="1"/>
          </p:cNvSpPr>
          <p:nvPr/>
        </p:nvSpPr>
        <p:spPr bwMode="auto">
          <a:xfrm>
            <a:off x="5494338" y="3559175"/>
            <a:ext cx="3535362" cy="10779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-96" charset="2"/>
              <a:buNone/>
            </a:pPr>
            <a:r>
              <a:rPr lang="en-US"/>
              <a:t>This rule can fire only if</a:t>
            </a:r>
          </a:p>
          <a:p>
            <a:pPr>
              <a:buFont typeface="Wingdings" pitchFamily="-96" charset="2"/>
              <a:buNone/>
            </a:pPr>
            <a:endParaRPr lang="en-US"/>
          </a:p>
          <a:p>
            <a:pPr>
              <a:buFont typeface="Wingdings" pitchFamily="-96" charset="2"/>
              <a:buNone/>
            </a:pPr>
            <a:endParaRPr lang="en-US"/>
          </a:p>
        </p:txBody>
      </p:sp>
      <p:sp>
        <p:nvSpPr>
          <p:cNvPr id="1490985" name="Text Box 41"/>
          <p:cNvSpPr txBox="1">
            <a:spLocks noChangeArrowheads="1"/>
          </p:cNvSpPr>
          <p:nvPr/>
        </p:nvSpPr>
        <p:spPr bwMode="auto">
          <a:xfrm>
            <a:off x="5508625" y="4727575"/>
            <a:ext cx="3535363" cy="14747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-96" charset="2"/>
              <a:buNone/>
            </a:pPr>
            <a:r>
              <a:rPr lang="en-US" dirty="0"/>
              <a:t>Atomicity: Either </a:t>
            </a:r>
            <a:r>
              <a:rPr lang="en-US" i="1" dirty="0"/>
              <a:t>all</a:t>
            </a:r>
            <a:r>
              <a:rPr lang="en-US" dirty="0"/>
              <a:t> or </a:t>
            </a:r>
            <a:r>
              <a:rPr lang="en-US" i="1" dirty="0"/>
              <a:t>none</a:t>
            </a:r>
            <a:r>
              <a:rPr lang="en-US" dirty="0"/>
              <a:t> of the state elements </a:t>
            </a:r>
            <a:r>
              <a:rPr lang="en-US" dirty="0" err="1"/>
              <a:t>inQ</a:t>
            </a:r>
            <a:r>
              <a:rPr lang="en-US" dirty="0"/>
              <a:t>, </a:t>
            </a:r>
            <a:r>
              <a:rPr lang="en-US" dirty="0" err="1"/>
              <a:t>outQ</a:t>
            </a:r>
            <a:r>
              <a:rPr lang="en-US" dirty="0"/>
              <a:t>, </a:t>
            </a:r>
            <a:r>
              <a:rPr lang="en-US" dirty="0" smtClean="0"/>
              <a:t>sReg1 </a:t>
            </a:r>
            <a:r>
              <a:rPr lang="en-US"/>
              <a:t>and </a:t>
            </a:r>
            <a:r>
              <a:rPr lang="en-US" smtClean="0"/>
              <a:t>sReg2 </a:t>
            </a:r>
            <a:r>
              <a:rPr lang="en-US" dirty="0"/>
              <a:t>will be updated</a:t>
            </a:r>
          </a:p>
        </p:txBody>
      </p:sp>
      <p:sp>
        <p:nvSpPr>
          <p:cNvPr id="1490986" name="Text Box 42"/>
          <p:cNvSpPr txBox="1">
            <a:spLocks noChangeArrowheads="1"/>
          </p:cNvSpPr>
          <p:nvPr/>
        </p:nvSpPr>
        <p:spPr bwMode="auto">
          <a:xfrm>
            <a:off x="5918200" y="3892550"/>
            <a:ext cx="2873375" cy="71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-96" charset="2"/>
              <a:buNone/>
            </a:pPr>
            <a:r>
              <a:rPr lang="en-US"/>
              <a:t>- inQ has an element</a:t>
            </a:r>
          </a:p>
          <a:p>
            <a:pPr>
              <a:buFont typeface="Wingdings" pitchFamily="-96" charset="2"/>
              <a:buNone/>
            </a:pPr>
            <a:r>
              <a:rPr lang="en-US"/>
              <a:t>- outQ has space</a:t>
            </a:r>
          </a:p>
        </p:txBody>
      </p:sp>
      <p:sp>
        <p:nvSpPr>
          <p:cNvPr id="46" name="Date Placeholder 4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February 9, 2011</a:t>
            </a:r>
            <a:endParaRPr lang="en-US" dirty="0"/>
          </a:p>
        </p:txBody>
      </p:sp>
      <p:sp>
        <p:nvSpPr>
          <p:cNvPr id="50" name="Slide Number Placeholder 4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L03-</a:t>
            </a:r>
            <a:fld id="{2F948D18-B4E4-4317-99B7-73E7F36F22F6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51" name="Footer Placeholder 5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http://csg.csail.mit.edu/6.375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0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9 0.00093 L 0.08125 0.0027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4909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126 0.00278 L 0.21876 0.00301 " pathEditMode="relative" ptsTypes="AA">
                                      <p:cBhvr>
                                        <p:cTn id="12" dur="2000" fill="hold"/>
                                        <p:tgtEl>
                                          <p:spTgt spid="14909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0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9 0.00093 L 0.08125 0.0027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4909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876 0.00301 L 0.35903 0.00324 " pathEditMode="relative" ptsTypes="AA">
                                      <p:cBhvr>
                                        <p:cTn id="20" dur="2000" fill="hold"/>
                                        <p:tgtEl>
                                          <p:spTgt spid="14909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126 0.00278 L 0.21876 0.00301 " pathEditMode="relative" ptsTypes="AA">
                                      <p:cBhvr>
                                        <p:cTn id="22" dur="2000" fill="hold"/>
                                        <p:tgtEl>
                                          <p:spTgt spid="14909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0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9 0.00093 L 0.08125 0.0027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4909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903 0.00324 L 0.50487 0.00347 " pathEditMode="relative" ptsTypes="AA">
                                      <p:cBhvr>
                                        <p:cTn id="30" dur="2000" fill="hold"/>
                                        <p:tgtEl>
                                          <p:spTgt spid="14909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876 0.00301 L 0.35903 0.00324 " pathEditMode="relative" ptsTypes="AA">
                                      <p:cBhvr>
                                        <p:cTn id="32" dur="2000" fill="hold"/>
                                        <p:tgtEl>
                                          <p:spTgt spid="14909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126 0.00278 L 0.21876 0.00301 " pathEditMode="relative" ptsTypes="AA">
                                      <p:cBhvr>
                                        <p:cTn id="34" dur="2000" fill="hold"/>
                                        <p:tgtEl>
                                          <p:spTgt spid="14909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903 0.00324 L 0.50487 0.00347 " pathEditMode="relative" ptsTypes="AA">
                                      <p:cBhvr>
                                        <p:cTn id="38" dur="2000" fill="hold"/>
                                        <p:tgtEl>
                                          <p:spTgt spid="14909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0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876 0.00301 L 0.35903 0.00324 " pathEditMode="relative" ptsTypes="AA">
                                      <p:cBhvr>
                                        <p:cTn id="42" dur="2000" fill="hold"/>
                                        <p:tgtEl>
                                          <p:spTgt spid="14909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903 0.00324 L 0.50487 0.00347 " pathEditMode="relative" ptsTypes="AA">
                                      <p:cBhvr>
                                        <p:cTn id="46" dur="2000" fill="hold"/>
                                        <p:tgtEl>
                                          <p:spTgt spid="14909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0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0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0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0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09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09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0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0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0979" grpId="0" animBg="1"/>
      <p:bldP spid="1490979" grpId="1" animBg="1"/>
      <p:bldP spid="1490979" grpId="2" animBg="1"/>
      <p:bldP spid="1490979" grpId="3" animBg="1"/>
      <p:bldP spid="1490979" grpId="4" animBg="1"/>
      <p:bldP spid="1490979" grpId="5" animBg="1"/>
      <p:bldP spid="1490980" grpId="0" animBg="1"/>
      <p:bldP spid="1490980" grpId="1" animBg="1"/>
      <p:bldP spid="1490980" grpId="2" animBg="1"/>
      <p:bldP spid="1490980" grpId="3" animBg="1"/>
      <p:bldP spid="1490980" grpId="4" animBg="1"/>
      <p:bldP spid="1490980" grpId="5" animBg="1"/>
      <p:bldP spid="1490981" grpId="0" animBg="1"/>
      <p:bldP spid="1490981" grpId="1" animBg="1"/>
      <p:bldP spid="1490981" grpId="2" animBg="1"/>
      <p:bldP spid="1490981" grpId="3" animBg="1"/>
      <p:bldP spid="1490981" grpId="4" animBg="1"/>
      <p:bldP spid="1490981" grpId="5" animBg="1"/>
      <p:bldP spid="1490982" grpId="0" animBg="1"/>
      <p:bldP spid="1490983" grpId="0" animBg="1"/>
      <p:bldP spid="1490984" grpId="0" animBg="1"/>
      <p:bldP spid="1490985" grpId="0" animBg="1"/>
      <p:bldP spid="1490986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Stage functions f1, f2 and f3</a:t>
            </a:r>
          </a:p>
        </p:txBody>
      </p:sp>
      <p:sp>
        <p:nvSpPr>
          <p:cNvPr id="26630" name="Text Box 3"/>
          <p:cNvSpPr txBox="1">
            <a:spLocks noChangeArrowheads="1"/>
          </p:cNvSpPr>
          <p:nvPr/>
        </p:nvSpPr>
        <p:spPr bwMode="auto">
          <a:xfrm>
            <a:off x="919163" y="1822450"/>
            <a:ext cx="5681662" cy="4064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b="1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function </a:t>
            </a:r>
            <a:r>
              <a:rPr lang="en-US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f0(x</a:t>
            </a:r>
            <a:r>
              <a:rPr lang="en-US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); 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b="1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        return</a:t>
            </a:r>
            <a:r>
              <a:rPr lang="en-US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(</a:t>
            </a:r>
            <a:r>
              <a:rPr lang="en-US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stage_f</a:t>
            </a:r>
            <a:r>
              <a:rPr lang="en-US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(0,x</a:t>
            </a:r>
            <a:r>
              <a:rPr lang="en-US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)); 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b="1" dirty="0" err="1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endfunction</a:t>
            </a:r>
            <a:endParaRPr lang="en-US" b="1" dirty="0">
              <a:solidFill>
                <a:schemeClr val="tx2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b="1" dirty="0">
              <a:solidFill>
                <a:schemeClr val="tx2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b="1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function </a:t>
            </a:r>
            <a:r>
              <a:rPr lang="en-US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f1(x</a:t>
            </a:r>
            <a:r>
              <a:rPr lang="en-US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); 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b="1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        return</a:t>
            </a:r>
            <a:r>
              <a:rPr lang="en-US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(</a:t>
            </a:r>
            <a:r>
              <a:rPr lang="en-US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stage_f</a:t>
            </a:r>
            <a:r>
              <a:rPr lang="en-US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(1,x</a:t>
            </a:r>
            <a:r>
              <a:rPr lang="en-US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)); 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b="1" dirty="0" err="1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endfunction</a:t>
            </a:r>
            <a:endParaRPr lang="en-US" b="1" dirty="0">
              <a:solidFill>
                <a:schemeClr val="tx2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b="1" dirty="0">
              <a:solidFill>
                <a:schemeClr val="tx2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b="1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function </a:t>
            </a:r>
            <a:r>
              <a:rPr lang="en-US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f2(x</a:t>
            </a:r>
            <a:r>
              <a:rPr lang="en-US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); 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b="1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        return</a:t>
            </a:r>
            <a:r>
              <a:rPr lang="en-US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(</a:t>
            </a:r>
            <a:r>
              <a:rPr lang="en-US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stage_f</a:t>
            </a:r>
            <a:r>
              <a:rPr lang="en-US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(2,x</a:t>
            </a:r>
            <a:r>
              <a:rPr lang="en-US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)); 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b="1" dirty="0" err="1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endfunction</a:t>
            </a:r>
            <a:endParaRPr lang="en-US" b="1" dirty="0">
              <a:solidFill>
                <a:schemeClr val="tx2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b="1" dirty="0">
              <a:solidFill>
                <a:schemeClr val="tx2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b="1" dirty="0">
              <a:solidFill>
                <a:schemeClr val="tx2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26631" name="Text Box 4"/>
          <p:cNvSpPr txBox="1">
            <a:spLocks noChangeArrowheads="1"/>
          </p:cNvSpPr>
          <p:nvPr/>
        </p:nvSpPr>
        <p:spPr bwMode="auto">
          <a:xfrm>
            <a:off x="7135813" y="2498725"/>
            <a:ext cx="1785937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-96" charset="2"/>
              <a:buNone/>
            </a:pPr>
            <a:r>
              <a:rPr lang="en-US"/>
              <a:t>The stage_f function was given earlier 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February 9, 2011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L03-</a:t>
            </a:r>
            <a:fld id="{2F948D18-B4E4-4317-99B7-73E7F36F22F6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http://csg.csail.mit.edu/6.375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Problem: What about pipeline bubbles?</a:t>
            </a:r>
          </a:p>
        </p:txBody>
      </p:sp>
      <p:grpSp>
        <p:nvGrpSpPr>
          <p:cNvPr id="27655" name="Group 3"/>
          <p:cNvGrpSpPr>
            <a:grpSpLocks/>
          </p:cNvGrpSpPr>
          <p:nvPr/>
        </p:nvGrpSpPr>
        <p:grpSpPr bwMode="auto">
          <a:xfrm>
            <a:off x="1554163" y="1752600"/>
            <a:ext cx="5373687" cy="1463675"/>
            <a:chOff x="979" y="1104"/>
            <a:chExt cx="3385" cy="922"/>
          </a:xfrm>
        </p:grpSpPr>
        <p:sp>
          <p:nvSpPr>
            <p:cNvPr id="27663" name="Rectangle 4"/>
            <p:cNvSpPr>
              <a:spLocks noChangeArrowheads="1"/>
            </p:cNvSpPr>
            <p:nvPr/>
          </p:nvSpPr>
          <p:spPr bwMode="auto">
            <a:xfrm>
              <a:off x="1632" y="1104"/>
              <a:ext cx="88" cy="6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64" name="Rectangle 5"/>
            <p:cNvSpPr>
              <a:spLocks noChangeArrowheads="1"/>
            </p:cNvSpPr>
            <p:nvPr/>
          </p:nvSpPr>
          <p:spPr bwMode="auto">
            <a:xfrm>
              <a:off x="4064" y="1112"/>
              <a:ext cx="88" cy="6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65" name="Line 6"/>
            <p:cNvSpPr>
              <a:spLocks noChangeShapeType="1"/>
            </p:cNvSpPr>
            <p:nvPr/>
          </p:nvSpPr>
          <p:spPr bwMode="auto">
            <a:xfrm flipV="1">
              <a:off x="1173" y="1435"/>
              <a:ext cx="473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66" name="Text Box 7"/>
            <p:cNvSpPr txBox="1">
              <a:spLocks noChangeArrowheads="1"/>
            </p:cNvSpPr>
            <p:nvPr/>
          </p:nvSpPr>
          <p:spPr bwMode="auto">
            <a:xfrm>
              <a:off x="979" y="1544"/>
              <a:ext cx="21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/>
                <a:t>x</a:t>
              </a:r>
            </a:p>
          </p:txBody>
        </p:sp>
        <p:sp>
          <p:nvSpPr>
            <p:cNvPr id="27667" name="Line 8"/>
            <p:cNvSpPr>
              <a:spLocks noChangeShapeType="1"/>
            </p:cNvSpPr>
            <p:nvPr/>
          </p:nvSpPr>
          <p:spPr bwMode="auto">
            <a:xfrm>
              <a:off x="2287" y="1424"/>
              <a:ext cx="16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68" name="Line 9"/>
            <p:cNvSpPr>
              <a:spLocks noChangeShapeType="1"/>
            </p:cNvSpPr>
            <p:nvPr/>
          </p:nvSpPr>
          <p:spPr bwMode="auto">
            <a:xfrm>
              <a:off x="1730" y="1424"/>
              <a:ext cx="13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69" name="Rectangle 10"/>
            <p:cNvSpPr>
              <a:spLocks noChangeArrowheads="1"/>
            </p:cNvSpPr>
            <p:nvPr/>
          </p:nvSpPr>
          <p:spPr bwMode="auto">
            <a:xfrm>
              <a:off x="2446" y="1109"/>
              <a:ext cx="84" cy="67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70" name="Text Box 11"/>
            <p:cNvSpPr txBox="1">
              <a:spLocks noChangeArrowheads="1"/>
            </p:cNvSpPr>
            <p:nvPr/>
          </p:nvSpPr>
          <p:spPr bwMode="auto">
            <a:xfrm>
              <a:off x="2206" y="1774"/>
              <a:ext cx="60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dirty="0" smtClean="0"/>
                <a:t>sReg1</a:t>
              </a:r>
              <a:endParaRPr lang="en-US" baseline="-25000" dirty="0"/>
            </a:p>
          </p:txBody>
        </p:sp>
        <p:sp>
          <p:nvSpPr>
            <p:cNvPr id="27671" name="Text Box 12"/>
            <p:cNvSpPr txBox="1">
              <a:spLocks noChangeArrowheads="1"/>
            </p:cNvSpPr>
            <p:nvPr/>
          </p:nvSpPr>
          <p:spPr bwMode="auto">
            <a:xfrm>
              <a:off x="1413" y="1774"/>
              <a:ext cx="38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/>
                <a:t>inQ</a:t>
              </a:r>
              <a:endParaRPr lang="en-US" baseline="-25000"/>
            </a:p>
          </p:txBody>
        </p:sp>
        <p:grpSp>
          <p:nvGrpSpPr>
            <p:cNvPr id="27672" name="Group 13"/>
            <p:cNvGrpSpPr>
              <a:grpSpLocks/>
            </p:cNvGrpSpPr>
            <p:nvPr/>
          </p:nvGrpSpPr>
          <p:grpSpPr bwMode="auto">
            <a:xfrm>
              <a:off x="1860" y="1248"/>
              <a:ext cx="420" cy="342"/>
              <a:chOff x="0" y="3126"/>
              <a:chExt cx="420" cy="342"/>
            </a:xfrm>
          </p:grpSpPr>
          <p:sp>
            <p:nvSpPr>
              <p:cNvPr id="27692" name="Text Box 14"/>
              <p:cNvSpPr txBox="1">
                <a:spLocks noChangeArrowheads="1"/>
              </p:cNvSpPr>
              <p:nvPr/>
            </p:nvSpPr>
            <p:spPr bwMode="auto">
              <a:xfrm>
                <a:off x="56" y="3180"/>
                <a:ext cx="310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buFont typeface="Wingdings" pitchFamily="-96" charset="2"/>
                  <a:buNone/>
                </a:pPr>
                <a:r>
                  <a:rPr lang="en-US" dirty="0" smtClean="0">
                    <a:latin typeface="Courier New" pitchFamily="49" charset="0"/>
                  </a:rPr>
                  <a:t>f0</a:t>
                </a:r>
                <a:endParaRPr lang="en-US" dirty="0">
                  <a:latin typeface="Courier New" pitchFamily="49" charset="0"/>
                </a:endParaRPr>
              </a:p>
            </p:txBody>
          </p:sp>
          <p:sp>
            <p:nvSpPr>
              <p:cNvPr id="27693" name="Oval 15"/>
              <p:cNvSpPr>
                <a:spLocks noChangeArrowheads="1"/>
              </p:cNvSpPr>
              <p:nvPr/>
            </p:nvSpPr>
            <p:spPr bwMode="auto">
              <a:xfrm>
                <a:off x="0" y="3126"/>
                <a:ext cx="420" cy="342"/>
              </a:xfrm>
              <a:prstGeom prst="ellips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7673" name="Line 16"/>
            <p:cNvSpPr>
              <a:spLocks noChangeShapeType="1"/>
            </p:cNvSpPr>
            <p:nvPr/>
          </p:nvSpPr>
          <p:spPr bwMode="auto">
            <a:xfrm>
              <a:off x="3091" y="1424"/>
              <a:ext cx="16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74" name="Line 17"/>
            <p:cNvSpPr>
              <a:spLocks noChangeShapeType="1"/>
            </p:cNvSpPr>
            <p:nvPr/>
          </p:nvSpPr>
          <p:spPr bwMode="auto">
            <a:xfrm>
              <a:off x="2534" y="1424"/>
              <a:ext cx="13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75" name="Rectangle 18"/>
            <p:cNvSpPr>
              <a:spLocks noChangeArrowheads="1"/>
            </p:cNvSpPr>
            <p:nvPr/>
          </p:nvSpPr>
          <p:spPr bwMode="auto">
            <a:xfrm>
              <a:off x="3250" y="1109"/>
              <a:ext cx="84" cy="67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7676" name="Group 19"/>
            <p:cNvGrpSpPr>
              <a:grpSpLocks/>
            </p:cNvGrpSpPr>
            <p:nvPr/>
          </p:nvGrpSpPr>
          <p:grpSpPr bwMode="auto">
            <a:xfrm>
              <a:off x="2664" y="1248"/>
              <a:ext cx="420" cy="342"/>
              <a:chOff x="0" y="3126"/>
              <a:chExt cx="420" cy="342"/>
            </a:xfrm>
          </p:grpSpPr>
          <p:sp>
            <p:nvSpPr>
              <p:cNvPr id="27690" name="Text Box 20"/>
              <p:cNvSpPr txBox="1">
                <a:spLocks noChangeArrowheads="1"/>
              </p:cNvSpPr>
              <p:nvPr/>
            </p:nvSpPr>
            <p:spPr bwMode="auto">
              <a:xfrm>
                <a:off x="56" y="3180"/>
                <a:ext cx="310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buFont typeface="Wingdings" pitchFamily="-96" charset="2"/>
                  <a:buNone/>
                </a:pPr>
                <a:r>
                  <a:rPr lang="en-US" dirty="0" smtClean="0">
                    <a:latin typeface="Courier New" pitchFamily="49" charset="0"/>
                  </a:rPr>
                  <a:t>f1</a:t>
                </a:r>
                <a:endParaRPr lang="en-US" dirty="0">
                  <a:latin typeface="Courier New" pitchFamily="49" charset="0"/>
                </a:endParaRPr>
              </a:p>
            </p:txBody>
          </p:sp>
          <p:sp>
            <p:nvSpPr>
              <p:cNvPr id="27691" name="Oval 21"/>
              <p:cNvSpPr>
                <a:spLocks noChangeArrowheads="1"/>
              </p:cNvSpPr>
              <p:nvPr/>
            </p:nvSpPr>
            <p:spPr bwMode="auto">
              <a:xfrm>
                <a:off x="0" y="3126"/>
                <a:ext cx="420" cy="342"/>
              </a:xfrm>
              <a:prstGeom prst="ellips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7677" name="Line 22"/>
            <p:cNvSpPr>
              <a:spLocks noChangeShapeType="1"/>
            </p:cNvSpPr>
            <p:nvPr/>
          </p:nvSpPr>
          <p:spPr bwMode="auto">
            <a:xfrm>
              <a:off x="3895" y="1424"/>
              <a:ext cx="16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78" name="Line 23"/>
            <p:cNvSpPr>
              <a:spLocks noChangeShapeType="1"/>
            </p:cNvSpPr>
            <p:nvPr/>
          </p:nvSpPr>
          <p:spPr bwMode="auto">
            <a:xfrm>
              <a:off x="3338" y="1424"/>
              <a:ext cx="13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7679" name="Group 24"/>
            <p:cNvGrpSpPr>
              <a:grpSpLocks/>
            </p:cNvGrpSpPr>
            <p:nvPr/>
          </p:nvGrpSpPr>
          <p:grpSpPr bwMode="auto">
            <a:xfrm>
              <a:off x="3468" y="1248"/>
              <a:ext cx="420" cy="342"/>
              <a:chOff x="0" y="3126"/>
              <a:chExt cx="420" cy="342"/>
            </a:xfrm>
          </p:grpSpPr>
          <p:sp>
            <p:nvSpPr>
              <p:cNvPr id="27688" name="Text Box 25"/>
              <p:cNvSpPr txBox="1">
                <a:spLocks noChangeArrowheads="1"/>
              </p:cNvSpPr>
              <p:nvPr/>
            </p:nvSpPr>
            <p:spPr bwMode="auto">
              <a:xfrm>
                <a:off x="56" y="3180"/>
                <a:ext cx="310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buFont typeface="Wingdings" pitchFamily="-96" charset="2"/>
                  <a:buNone/>
                </a:pPr>
                <a:r>
                  <a:rPr lang="en-US" dirty="0" smtClean="0">
                    <a:latin typeface="Courier New" pitchFamily="49" charset="0"/>
                  </a:rPr>
                  <a:t>f2</a:t>
                </a:r>
                <a:endParaRPr lang="en-US" dirty="0">
                  <a:latin typeface="Courier New" pitchFamily="49" charset="0"/>
                </a:endParaRPr>
              </a:p>
            </p:txBody>
          </p:sp>
          <p:sp>
            <p:nvSpPr>
              <p:cNvPr id="27689" name="Oval 26"/>
              <p:cNvSpPr>
                <a:spLocks noChangeArrowheads="1"/>
              </p:cNvSpPr>
              <p:nvPr/>
            </p:nvSpPr>
            <p:spPr bwMode="auto">
              <a:xfrm>
                <a:off x="0" y="3126"/>
                <a:ext cx="420" cy="342"/>
              </a:xfrm>
              <a:prstGeom prst="ellips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7680" name="Group 27"/>
            <p:cNvGrpSpPr>
              <a:grpSpLocks/>
            </p:cNvGrpSpPr>
            <p:nvPr/>
          </p:nvGrpSpPr>
          <p:grpSpPr bwMode="auto">
            <a:xfrm>
              <a:off x="3871" y="1109"/>
              <a:ext cx="288" cy="673"/>
              <a:chOff x="4705" y="285"/>
              <a:chExt cx="288" cy="673"/>
            </a:xfrm>
          </p:grpSpPr>
          <p:sp>
            <p:nvSpPr>
              <p:cNvPr id="27686" name="Freeform 28"/>
              <p:cNvSpPr>
                <a:spLocks/>
              </p:cNvSpPr>
              <p:nvPr/>
            </p:nvSpPr>
            <p:spPr bwMode="auto">
              <a:xfrm>
                <a:off x="4705" y="285"/>
                <a:ext cx="288" cy="673"/>
              </a:xfrm>
              <a:custGeom>
                <a:avLst/>
                <a:gdLst>
                  <a:gd name="T0" fmla="*/ 0 w 288"/>
                  <a:gd name="T1" fmla="*/ 0 h 144"/>
                  <a:gd name="T2" fmla="*/ 288 w 288"/>
                  <a:gd name="T3" fmla="*/ 0 h 144"/>
                  <a:gd name="T4" fmla="*/ 288 w 288"/>
                  <a:gd name="T5" fmla="*/ 3145 h 144"/>
                  <a:gd name="T6" fmla="*/ 0 w 288"/>
                  <a:gd name="T7" fmla="*/ 3145 h 14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8"/>
                  <a:gd name="T13" fmla="*/ 0 h 144"/>
                  <a:gd name="T14" fmla="*/ 288 w 288"/>
                  <a:gd name="T15" fmla="*/ 144 h 14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8" h="144">
                    <a:moveTo>
                      <a:pt x="0" y="0"/>
                    </a:moveTo>
                    <a:lnTo>
                      <a:pt x="288" y="0"/>
                    </a:lnTo>
                    <a:lnTo>
                      <a:pt x="288" y="144"/>
                    </a:lnTo>
                    <a:lnTo>
                      <a:pt x="0" y="144"/>
                    </a:lnTo>
                  </a:path>
                </a:pathLst>
              </a:custGeom>
              <a:noFill/>
              <a:ln w="1270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687" name="Line 29"/>
              <p:cNvSpPr>
                <a:spLocks noChangeShapeType="1"/>
              </p:cNvSpPr>
              <p:nvPr/>
            </p:nvSpPr>
            <p:spPr bwMode="auto">
              <a:xfrm>
                <a:off x="4891" y="285"/>
                <a:ext cx="0" cy="667"/>
              </a:xfrm>
              <a:prstGeom prst="line">
                <a:avLst/>
              </a:prstGeom>
              <a:noFill/>
              <a:ln w="127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7681" name="Group 30"/>
            <p:cNvGrpSpPr>
              <a:grpSpLocks/>
            </p:cNvGrpSpPr>
            <p:nvPr/>
          </p:nvGrpSpPr>
          <p:grpSpPr bwMode="auto">
            <a:xfrm>
              <a:off x="1435" y="1109"/>
              <a:ext cx="288" cy="673"/>
              <a:chOff x="4705" y="285"/>
              <a:chExt cx="288" cy="673"/>
            </a:xfrm>
          </p:grpSpPr>
          <p:sp>
            <p:nvSpPr>
              <p:cNvPr id="27684" name="Freeform 31"/>
              <p:cNvSpPr>
                <a:spLocks/>
              </p:cNvSpPr>
              <p:nvPr/>
            </p:nvSpPr>
            <p:spPr bwMode="auto">
              <a:xfrm>
                <a:off x="4705" y="285"/>
                <a:ext cx="288" cy="673"/>
              </a:xfrm>
              <a:custGeom>
                <a:avLst/>
                <a:gdLst>
                  <a:gd name="T0" fmla="*/ 0 w 288"/>
                  <a:gd name="T1" fmla="*/ 0 h 144"/>
                  <a:gd name="T2" fmla="*/ 288 w 288"/>
                  <a:gd name="T3" fmla="*/ 0 h 144"/>
                  <a:gd name="T4" fmla="*/ 288 w 288"/>
                  <a:gd name="T5" fmla="*/ 3145 h 144"/>
                  <a:gd name="T6" fmla="*/ 0 w 288"/>
                  <a:gd name="T7" fmla="*/ 3145 h 14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8"/>
                  <a:gd name="T13" fmla="*/ 0 h 144"/>
                  <a:gd name="T14" fmla="*/ 288 w 288"/>
                  <a:gd name="T15" fmla="*/ 144 h 14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8" h="144">
                    <a:moveTo>
                      <a:pt x="0" y="0"/>
                    </a:moveTo>
                    <a:lnTo>
                      <a:pt x="288" y="0"/>
                    </a:lnTo>
                    <a:lnTo>
                      <a:pt x="288" y="144"/>
                    </a:lnTo>
                    <a:lnTo>
                      <a:pt x="0" y="144"/>
                    </a:lnTo>
                  </a:path>
                </a:pathLst>
              </a:custGeom>
              <a:noFill/>
              <a:ln w="1270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685" name="Line 32"/>
              <p:cNvSpPr>
                <a:spLocks noChangeShapeType="1"/>
              </p:cNvSpPr>
              <p:nvPr/>
            </p:nvSpPr>
            <p:spPr bwMode="auto">
              <a:xfrm>
                <a:off x="4891" y="285"/>
                <a:ext cx="0" cy="667"/>
              </a:xfrm>
              <a:prstGeom prst="line">
                <a:avLst/>
              </a:prstGeom>
              <a:noFill/>
              <a:ln w="127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7682" name="Text Box 33"/>
            <p:cNvSpPr txBox="1">
              <a:spLocks noChangeArrowheads="1"/>
            </p:cNvSpPr>
            <p:nvPr/>
          </p:nvSpPr>
          <p:spPr bwMode="auto">
            <a:xfrm>
              <a:off x="3010" y="1774"/>
              <a:ext cx="60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dirty="0" smtClean="0"/>
                <a:t>sReg2</a:t>
              </a:r>
              <a:endParaRPr lang="en-US" baseline="-25000" dirty="0"/>
            </a:p>
          </p:txBody>
        </p:sp>
        <p:sp>
          <p:nvSpPr>
            <p:cNvPr id="27683" name="Text Box 34"/>
            <p:cNvSpPr txBox="1">
              <a:spLocks noChangeArrowheads="1"/>
            </p:cNvSpPr>
            <p:nvPr/>
          </p:nvSpPr>
          <p:spPr bwMode="auto">
            <a:xfrm>
              <a:off x="3861" y="1774"/>
              <a:ext cx="50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/>
                <a:t>outQ</a:t>
              </a:r>
              <a:endParaRPr lang="en-US" baseline="-25000"/>
            </a:p>
          </p:txBody>
        </p:sp>
      </p:grpSp>
      <p:sp>
        <p:nvSpPr>
          <p:cNvPr id="27656" name="Oval 35"/>
          <p:cNvSpPr>
            <a:spLocks noChangeArrowheads="1"/>
          </p:cNvSpPr>
          <p:nvPr/>
        </p:nvSpPr>
        <p:spPr bwMode="auto">
          <a:xfrm>
            <a:off x="5345113" y="1982788"/>
            <a:ext cx="114300" cy="1143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7" name="Oval 36"/>
          <p:cNvSpPr>
            <a:spLocks noChangeArrowheads="1"/>
          </p:cNvSpPr>
          <p:nvPr/>
        </p:nvSpPr>
        <p:spPr bwMode="auto">
          <a:xfrm>
            <a:off x="4097338" y="1968500"/>
            <a:ext cx="114300" cy="114300"/>
          </a:xfrm>
          <a:prstGeom prst="ellipse">
            <a:avLst/>
          </a:prstGeom>
          <a:solidFill>
            <a:srgbClr val="008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8" name="Text Box 37"/>
          <p:cNvSpPr txBox="1">
            <a:spLocks noChangeArrowheads="1"/>
          </p:cNvSpPr>
          <p:nvPr/>
        </p:nvSpPr>
        <p:spPr bwMode="auto">
          <a:xfrm>
            <a:off x="876300" y="3563938"/>
            <a:ext cx="4521200" cy="19304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b="1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rule</a:t>
            </a:r>
            <a:r>
              <a:rPr lang="en-US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sync-pipeline (True);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 inQ.deq();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 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sReg1 &lt;= </a:t>
            </a:r>
            <a:r>
              <a:rPr lang="en-US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f0(</a:t>
            </a:r>
            <a:r>
              <a:rPr lang="en-US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inQ.first</a:t>
            </a:r>
            <a:r>
              <a:rPr lang="en-US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()); 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 sReg2 &lt;= </a:t>
            </a:r>
            <a:r>
              <a:rPr lang="en-US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f1(sReg1);</a:t>
            </a:r>
            <a:endParaRPr lang="en-US" dirty="0">
              <a:solidFill>
                <a:schemeClr val="tx2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 </a:t>
            </a:r>
            <a:r>
              <a:rPr lang="en-US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outQ.enq(f2(sReg2));</a:t>
            </a:r>
            <a:endParaRPr lang="en-US" dirty="0">
              <a:solidFill>
                <a:schemeClr val="tx2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b="1" dirty="0" err="1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endrule</a:t>
            </a:r>
            <a:endParaRPr lang="en-US" b="1" dirty="0">
              <a:solidFill>
                <a:schemeClr val="tx2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493030" name="Text Box 38"/>
          <p:cNvSpPr txBox="1">
            <a:spLocks noChangeArrowheads="1"/>
          </p:cNvSpPr>
          <p:nvPr/>
        </p:nvSpPr>
        <p:spPr bwMode="auto">
          <a:xfrm>
            <a:off x="5608638" y="3514725"/>
            <a:ext cx="3535362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-96" charset="2"/>
              <a:buNone/>
            </a:pPr>
            <a:r>
              <a:rPr lang="en-US"/>
              <a:t>Red and Green tokens must move even if there is nothing in the inQ!</a:t>
            </a:r>
          </a:p>
        </p:txBody>
      </p:sp>
      <p:sp>
        <p:nvSpPr>
          <p:cNvPr id="1493031" name="Text Box 39"/>
          <p:cNvSpPr txBox="1">
            <a:spLocks noChangeArrowheads="1"/>
          </p:cNvSpPr>
          <p:nvPr/>
        </p:nvSpPr>
        <p:spPr bwMode="auto">
          <a:xfrm>
            <a:off x="735013" y="5822950"/>
            <a:ext cx="58515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-96" charset="2"/>
              <a:buNone/>
            </a:pPr>
            <a:r>
              <a:rPr lang="en-US"/>
              <a:t>Modify the rule to deal with these conditions</a:t>
            </a:r>
          </a:p>
        </p:txBody>
      </p:sp>
      <p:sp>
        <p:nvSpPr>
          <p:cNvPr id="1493032" name="Text Box 40"/>
          <p:cNvSpPr txBox="1">
            <a:spLocks noChangeArrowheads="1"/>
          </p:cNvSpPr>
          <p:nvPr/>
        </p:nvSpPr>
        <p:spPr bwMode="auto">
          <a:xfrm>
            <a:off x="5608638" y="4454525"/>
            <a:ext cx="3535362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-96" charset="2"/>
              <a:buNone/>
            </a:pPr>
            <a:r>
              <a:rPr lang="en-US"/>
              <a:t>Also if there is no token in sReg2 then nothing should be enqueued in the outQ</a:t>
            </a:r>
          </a:p>
        </p:txBody>
      </p:sp>
      <p:sp>
        <p:nvSpPr>
          <p:cNvPr id="1493033" name="Text Box 41"/>
          <p:cNvSpPr txBox="1">
            <a:spLocks noChangeArrowheads="1"/>
          </p:cNvSpPr>
          <p:nvPr/>
        </p:nvSpPr>
        <p:spPr bwMode="auto">
          <a:xfrm>
            <a:off x="6627813" y="5719763"/>
            <a:ext cx="2160587" cy="7175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buFont typeface="Wingdings" pitchFamily="-96" charset="2"/>
              <a:buNone/>
            </a:pPr>
            <a:r>
              <a:rPr lang="en-US">
                <a:solidFill>
                  <a:schemeClr val="accent1"/>
                </a:solidFill>
              </a:rPr>
              <a:t>Valid bits or</a:t>
            </a:r>
          </a:p>
          <a:p>
            <a:pPr algn="ctr">
              <a:buFont typeface="Wingdings" pitchFamily="-96" charset="2"/>
              <a:buNone/>
            </a:pPr>
            <a:r>
              <a:rPr lang="en-US">
                <a:solidFill>
                  <a:schemeClr val="accent1"/>
                </a:solidFill>
              </a:rPr>
              <a:t>the Maybe type</a:t>
            </a:r>
          </a:p>
        </p:txBody>
      </p:sp>
      <p:sp>
        <p:nvSpPr>
          <p:cNvPr id="45" name="Date Placeholder 4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February 9, 2011</a:t>
            </a:r>
            <a:endParaRPr lang="en-US" dirty="0"/>
          </a:p>
        </p:txBody>
      </p:sp>
      <p:sp>
        <p:nvSpPr>
          <p:cNvPr id="49" name="Slide Number Placeholder 4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L03-</a:t>
            </a:r>
            <a:fld id="{2F948D18-B4E4-4317-99B7-73E7F36F22F6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50" name="Footer Placeholder 4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http://csg.csail.mit.edu/6.375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3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3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3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3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3030" grpId="0"/>
      <p:bldP spid="1493031" grpId="0"/>
      <p:bldP spid="1493032" grpId="0"/>
      <p:bldP spid="149303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The Maybe type data in the pipeline</a:t>
            </a:r>
          </a:p>
        </p:txBody>
      </p:sp>
      <p:sp>
        <p:nvSpPr>
          <p:cNvPr id="28678" name="Rectangle 3" descr="Rectangle: Click to edit Master text styles&#10;Second level&#10;Third level&#10;Fourth level&#10;Fifth level"/>
          <p:cNvSpPr>
            <a:spLocks noChangeArrowheads="1"/>
          </p:cNvSpPr>
          <p:nvPr/>
        </p:nvSpPr>
        <p:spPr bwMode="auto">
          <a:xfrm>
            <a:off x="785813" y="1631950"/>
            <a:ext cx="3759200" cy="1524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00000"/>
              </a:lnSpc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-96" charset="2"/>
              <a:buNone/>
            </a:pPr>
            <a:r>
              <a:rPr lang="en-US" sz="1800" b="1" dirty="0" err="1">
                <a:solidFill>
                  <a:schemeClr val="tx2"/>
                </a:solidFill>
                <a:latin typeface="Courier New" pitchFamily="49" charset="0"/>
              </a:rPr>
              <a:t>typedef</a:t>
            </a:r>
            <a:r>
              <a:rPr lang="en-US" sz="1800" b="1" dirty="0">
                <a:solidFill>
                  <a:schemeClr val="tx2"/>
                </a:solidFill>
                <a:latin typeface="Courier New" pitchFamily="49" charset="0"/>
              </a:rPr>
              <a:t> union tagged </a:t>
            </a:r>
            <a:r>
              <a:rPr lang="en-US" sz="1800" dirty="0">
                <a:solidFill>
                  <a:schemeClr val="tx2"/>
                </a:solidFill>
                <a:latin typeface="Courier New" pitchFamily="49" charset="0"/>
              </a:rPr>
              <a:t>{</a:t>
            </a:r>
          </a:p>
          <a:p>
            <a:pPr marL="342900" indent="-342900">
              <a:lnSpc>
                <a:spcPct val="100000"/>
              </a:lnSpc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-96" charset="2"/>
              <a:buNone/>
            </a:pPr>
            <a:r>
              <a:rPr lang="en-US" sz="1800" dirty="0">
                <a:solidFill>
                  <a:schemeClr val="tx2"/>
                </a:solidFill>
                <a:latin typeface="Courier New" pitchFamily="49" charset="0"/>
              </a:rPr>
              <a:t>	void Invalid;</a:t>
            </a:r>
          </a:p>
          <a:p>
            <a:pPr marL="342900" indent="-342900">
              <a:lnSpc>
                <a:spcPct val="100000"/>
              </a:lnSpc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-96" charset="2"/>
              <a:buNone/>
            </a:pPr>
            <a:r>
              <a:rPr lang="en-US" sz="1800" dirty="0">
                <a:solidFill>
                  <a:schemeClr val="tx2"/>
                </a:solidFill>
                <a:latin typeface="Courier New" pitchFamily="49" charset="0"/>
              </a:rPr>
              <a:t>	</a:t>
            </a:r>
            <a:r>
              <a:rPr lang="en-US" sz="1800" dirty="0" err="1">
                <a:solidFill>
                  <a:schemeClr val="tx2"/>
                </a:solidFill>
                <a:latin typeface="Courier New" pitchFamily="49" charset="0"/>
              </a:rPr>
              <a:t>data_T</a:t>
            </a:r>
            <a:r>
              <a:rPr lang="en-US" sz="1800" dirty="0">
                <a:solidFill>
                  <a:schemeClr val="tx2"/>
                </a:solidFill>
                <a:latin typeface="Courier New" pitchFamily="49" charset="0"/>
              </a:rPr>
              <a:t> Valid;</a:t>
            </a:r>
          </a:p>
          <a:p>
            <a:pPr marL="342900" indent="-342900">
              <a:lnSpc>
                <a:spcPct val="100000"/>
              </a:lnSpc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-96" charset="2"/>
              <a:buNone/>
            </a:pPr>
            <a:r>
              <a:rPr lang="en-US" sz="1800" dirty="0">
                <a:solidFill>
                  <a:schemeClr val="tx2"/>
                </a:solidFill>
                <a:latin typeface="Courier New" pitchFamily="49" charset="0"/>
              </a:rPr>
              <a:t>} Maybe#(</a:t>
            </a:r>
            <a:r>
              <a:rPr lang="en-US" sz="1800" b="1" dirty="0">
                <a:solidFill>
                  <a:schemeClr val="tx2"/>
                </a:solidFill>
                <a:latin typeface="Courier New" pitchFamily="49" charset="0"/>
              </a:rPr>
              <a:t>type </a:t>
            </a:r>
            <a:r>
              <a:rPr lang="en-US" sz="1800" dirty="0" err="1">
                <a:solidFill>
                  <a:schemeClr val="tx2"/>
                </a:solidFill>
                <a:latin typeface="Courier New" pitchFamily="49" charset="0"/>
              </a:rPr>
              <a:t>data_T</a:t>
            </a:r>
            <a:r>
              <a:rPr lang="en-US" sz="1800" dirty="0">
                <a:solidFill>
                  <a:schemeClr val="tx2"/>
                </a:solidFill>
                <a:latin typeface="Courier New" pitchFamily="49" charset="0"/>
              </a:rPr>
              <a:t>);</a:t>
            </a:r>
          </a:p>
          <a:p>
            <a:pPr marL="342900" indent="-342900">
              <a:lnSpc>
                <a:spcPct val="100000"/>
              </a:lnSpc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-96" charset="2"/>
              <a:buNone/>
            </a:pPr>
            <a:endParaRPr lang="en-US" sz="1800" dirty="0">
              <a:solidFill>
                <a:schemeClr val="tx2"/>
              </a:solidFill>
              <a:latin typeface="Courier New" pitchFamily="49" charset="0"/>
            </a:endParaRPr>
          </a:p>
        </p:txBody>
      </p:sp>
      <p:grpSp>
        <p:nvGrpSpPr>
          <p:cNvPr id="28679" name="Group 4"/>
          <p:cNvGrpSpPr>
            <a:grpSpLocks/>
          </p:cNvGrpSpPr>
          <p:nvPr/>
        </p:nvGrpSpPr>
        <p:grpSpPr bwMode="auto">
          <a:xfrm>
            <a:off x="5308600" y="1641475"/>
            <a:ext cx="3109913" cy="865188"/>
            <a:chOff x="3243" y="1115"/>
            <a:chExt cx="1959" cy="545"/>
          </a:xfrm>
        </p:grpSpPr>
        <p:grpSp>
          <p:nvGrpSpPr>
            <p:cNvPr id="28686" name="Group 5"/>
            <p:cNvGrpSpPr>
              <a:grpSpLocks/>
            </p:cNvGrpSpPr>
            <p:nvPr/>
          </p:nvGrpSpPr>
          <p:grpSpPr bwMode="auto">
            <a:xfrm>
              <a:off x="3584" y="1115"/>
              <a:ext cx="1618" cy="237"/>
              <a:chOff x="3584" y="1115"/>
              <a:chExt cx="1618" cy="237"/>
            </a:xfrm>
          </p:grpSpPr>
          <p:sp>
            <p:nvSpPr>
              <p:cNvPr id="28690" name="Rectangle 6"/>
              <p:cNvSpPr>
                <a:spLocks noChangeArrowheads="1"/>
              </p:cNvSpPr>
              <p:nvPr/>
            </p:nvSpPr>
            <p:spPr bwMode="auto">
              <a:xfrm>
                <a:off x="3584" y="1115"/>
                <a:ext cx="1618" cy="237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691" name="Line 7"/>
              <p:cNvSpPr>
                <a:spLocks noChangeShapeType="1"/>
              </p:cNvSpPr>
              <p:nvPr/>
            </p:nvSpPr>
            <p:spPr bwMode="auto">
              <a:xfrm flipH="1">
                <a:off x="3849" y="1125"/>
                <a:ext cx="9" cy="21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8687" name="Text Box 8"/>
            <p:cNvSpPr txBox="1">
              <a:spLocks noChangeArrowheads="1"/>
            </p:cNvSpPr>
            <p:nvPr/>
          </p:nvSpPr>
          <p:spPr bwMode="auto">
            <a:xfrm>
              <a:off x="4184" y="1126"/>
              <a:ext cx="47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 typeface="Wingdings" pitchFamily="-96" charset="2"/>
                <a:buNone/>
              </a:pPr>
              <a:r>
                <a:rPr lang="en-US"/>
                <a:t>data</a:t>
              </a:r>
            </a:p>
          </p:txBody>
        </p:sp>
        <p:sp>
          <p:nvSpPr>
            <p:cNvPr id="28688" name="Text Box 9"/>
            <p:cNvSpPr txBox="1">
              <a:spLocks noChangeArrowheads="1"/>
            </p:cNvSpPr>
            <p:nvPr/>
          </p:nvSpPr>
          <p:spPr bwMode="auto">
            <a:xfrm>
              <a:off x="3243" y="1429"/>
              <a:ext cx="10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 typeface="Wingdings" pitchFamily="-96" charset="2"/>
                <a:buNone/>
              </a:pPr>
              <a:r>
                <a:rPr lang="en-US"/>
                <a:t>valid/invalid</a:t>
              </a:r>
            </a:p>
          </p:txBody>
        </p:sp>
        <p:sp>
          <p:nvSpPr>
            <p:cNvPr id="28689" name="Line 10"/>
            <p:cNvSpPr>
              <a:spLocks noChangeShapeType="1"/>
            </p:cNvSpPr>
            <p:nvPr/>
          </p:nvSpPr>
          <p:spPr bwMode="auto">
            <a:xfrm flipV="1">
              <a:off x="3566" y="1243"/>
              <a:ext cx="128" cy="183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680" name="Text Box 11"/>
          <p:cNvSpPr txBox="1">
            <a:spLocks noChangeArrowheads="1"/>
          </p:cNvSpPr>
          <p:nvPr/>
        </p:nvSpPr>
        <p:spPr bwMode="auto">
          <a:xfrm>
            <a:off x="5553075" y="2489200"/>
            <a:ext cx="33496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-96" charset="2"/>
              <a:buNone/>
            </a:pPr>
            <a:r>
              <a:rPr lang="en-US"/>
              <a:t>Registers contain Maybe type values</a:t>
            </a:r>
          </a:p>
        </p:txBody>
      </p:sp>
      <p:sp>
        <p:nvSpPr>
          <p:cNvPr id="1494028" name="Text Box 12"/>
          <p:cNvSpPr txBox="1">
            <a:spLocks noChangeArrowheads="1"/>
          </p:cNvSpPr>
          <p:nvPr/>
        </p:nvSpPr>
        <p:spPr bwMode="auto">
          <a:xfrm>
            <a:off x="687388" y="3221038"/>
            <a:ext cx="8456612" cy="341632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800" b="1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rule</a:t>
            </a:r>
            <a:r>
              <a:rPr lang="en-US" sz="18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sync-pipeline (True);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800" b="1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if</a:t>
            </a:r>
            <a:r>
              <a:rPr lang="en-US" sz="18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(</a:t>
            </a:r>
            <a:r>
              <a:rPr lang="en-US" sz="1800" dirty="0" err="1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inQ.notEmpty</a:t>
            </a:r>
            <a:r>
              <a:rPr lang="en-US" sz="18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())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8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1800" b="1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begin </a:t>
            </a:r>
            <a:r>
              <a:rPr lang="en-US" sz="18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sReg1 </a:t>
            </a:r>
            <a:r>
              <a:rPr lang="en-US" sz="18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&lt;= </a:t>
            </a:r>
            <a:r>
              <a:rPr lang="en-US" sz="1800" b="1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tagged</a:t>
            </a:r>
            <a:r>
              <a:rPr lang="en-US" sz="18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Valid f0(</a:t>
            </a:r>
            <a:r>
              <a:rPr lang="en-US" sz="1800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inQ.first</a:t>
            </a:r>
            <a:r>
              <a:rPr lang="en-US" sz="18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()); inQ.deq();</a:t>
            </a:r>
            <a:r>
              <a:rPr lang="en-US" sz="1800" b="1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end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800" b="1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 else</a:t>
            </a:r>
            <a:r>
              <a:rPr lang="en-US" sz="18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18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sReg1 </a:t>
            </a:r>
            <a:r>
              <a:rPr lang="en-US" sz="18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&lt;= </a:t>
            </a:r>
            <a:r>
              <a:rPr lang="en-US" sz="1800" b="1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tagged </a:t>
            </a:r>
            <a:r>
              <a:rPr lang="en-US" sz="18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Invalid</a:t>
            </a:r>
            <a:r>
              <a:rPr lang="en-US" sz="18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800" b="1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case</a:t>
            </a:r>
            <a:r>
              <a:rPr lang="en-US" sz="18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(sReg1) </a:t>
            </a:r>
            <a:r>
              <a:rPr lang="en-US" sz="1800" b="1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matches</a:t>
            </a:r>
            <a:r>
              <a:rPr lang="en-US" sz="18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800" b="1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 tagged</a:t>
            </a:r>
            <a:r>
              <a:rPr lang="en-US" sz="18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Valid .sx1: </a:t>
            </a:r>
            <a:r>
              <a:rPr lang="en-US" sz="18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sReg2 </a:t>
            </a:r>
            <a:r>
              <a:rPr lang="en-US" sz="18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&lt;= </a:t>
            </a:r>
            <a:r>
              <a:rPr lang="en-US" sz="1800" b="1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tagged </a:t>
            </a:r>
            <a:r>
              <a:rPr lang="en-US" sz="18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Valid f1(sx1</a:t>
            </a:r>
            <a:r>
              <a:rPr lang="en-US" sz="18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);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800" b="1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 tagged</a:t>
            </a:r>
            <a:r>
              <a:rPr lang="en-US" sz="18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Invalid:    </a:t>
            </a:r>
            <a:r>
              <a:rPr lang="en-US" sz="18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sReg2 </a:t>
            </a:r>
            <a:r>
              <a:rPr lang="en-US" sz="18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&lt;= </a:t>
            </a:r>
            <a:r>
              <a:rPr lang="en-US" sz="1800" b="1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tagged </a:t>
            </a:r>
            <a:r>
              <a:rPr lang="en-US" sz="18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Invalid</a:t>
            </a:r>
            <a:r>
              <a:rPr lang="en-US" sz="1800" b="1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; </a:t>
            </a:r>
            <a:r>
              <a:rPr lang="en-US" sz="1800" b="1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endcase</a:t>
            </a:r>
            <a:endParaRPr lang="en-US" sz="1800" b="1" dirty="0">
              <a:solidFill>
                <a:schemeClr val="tx2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800" b="1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case</a:t>
            </a:r>
            <a:r>
              <a:rPr lang="en-US" sz="18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(sReg2) </a:t>
            </a:r>
            <a:r>
              <a:rPr lang="en-US" sz="1800" b="1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matches 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800" b="1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 tagged</a:t>
            </a:r>
            <a:r>
              <a:rPr lang="en-US" sz="18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Valid .sx2: </a:t>
            </a:r>
            <a:r>
              <a:rPr lang="en-US" sz="18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outQ.enq(f2(sx2)); 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800" b="1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endcase</a:t>
            </a:r>
            <a:endParaRPr lang="en-US" sz="1800" b="1" dirty="0">
              <a:solidFill>
                <a:schemeClr val="tx2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800" b="1" dirty="0" err="1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endrule</a:t>
            </a:r>
            <a:endParaRPr lang="en-US" sz="1800" b="1" dirty="0">
              <a:solidFill>
                <a:schemeClr val="tx2"/>
              </a:solidFill>
              <a:latin typeface="Courier New" pitchFamily="49" charset="0"/>
              <a:cs typeface="Courier New" pitchFamily="49" charset="0"/>
            </a:endParaRPr>
          </a:p>
        </p:txBody>
      </p:sp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2797175" y="4505325"/>
            <a:ext cx="6127750" cy="1870075"/>
            <a:chOff x="1900" y="2790"/>
            <a:chExt cx="3860" cy="1178"/>
          </a:xfrm>
        </p:grpSpPr>
        <p:sp>
          <p:nvSpPr>
            <p:cNvPr id="28683" name="Freeform 14"/>
            <p:cNvSpPr>
              <a:spLocks/>
            </p:cNvSpPr>
            <p:nvPr/>
          </p:nvSpPr>
          <p:spPr bwMode="auto">
            <a:xfrm>
              <a:off x="1900" y="2790"/>
              <a:ext cx="482" cy="553"/>
            </a:xfrm>
            <a:custGeom>
              <a:avLst/>
              <a:gdLst>
                <a:gd name="T0" fmla="*/ 318 w 482"/>
                <a:gd name="T1" fmla="*/ 100 h 553"/>
                <a:gd name="T2" fmla="*/ 162 w 482"/>
                <a:gd name="T3" fmla="*/ 109 h 553"/>
                <a:gd name="T4" fmla="*/ 89 w 482"/>
                <a:gd name="T5" fmla="*/ 173 h 553"/>
                <a:gd name="T6" fmla="*/ 25 w 482"/>
                <a:gd name="T7" fmla="*/ 283 h 553"/>
                <a:gd name="T8" fmla="*/ 25 w 482"/>
                <a:gd name="T9" fmla="*/ 439 h 553"/>
                <a:gd name="T10" fmla="*/ 53 w 482"/>
                <a:gd name="T11" fmla="*/ 448 h 553"/>
                <a:gd name="T12" fmla="*/ 89 w 482"/>
                <a:gd name="T13" fmla="*/ 466 h 553"/>
                <a:gd name="T14" fmla="*/ 318 w 482"/>
                <a:gd name="T15" fmla="*/ 548 h 553"/>
                <a:gd name="T16" fmla="*/ 418 w 482"/>
                <a:gd name="T17" fmla="*/ 539 h 553"/>
                <a:gd name="T18" fmla="*/ 437 w 482"/>
                <a:gd name="T19" fmla="*/ 493 h 553"/>
                <a:gd name="T20" fmla="*/ 473 w 482"/>
                <a:gd name="T21" fmla="*/ 411 h 553"/>
                <a:gd name="T22" fmla="*/ 482 w 482"/>
                <a:gd name="T23" fmla="*/ 384 h 553"/>
                <a:gd name="T24" fmla="*/ 455 w 482"/>
                <a:gd name="T25" fmla="*/ 292 h 553"/>
                <a:gd name="T26" fmla="*/ 345 w 482"/>
                <a:gd name="T27" fmla="*/ 183 h 553"/>
                <a:gd name="T28" fmla="*/ 208 w 482"/>
                <a:gd name="T29" fmla="*/ 55 h 553"/>
                <a:gd name="T30" fmla="*/ 153 w 482"/>
                <a:gd name="T31" fmla="*/ 0 h 5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482"/>
                <a:gd name="T49" fmla="*/ 0 h 553"/>
                <a:gd name="T50" fmla="*/ 482 w 482"/>
                <a:gd name="T51" fmla="*/ 553 h 5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482" h="553">
                  <a:moveTo>
                    <a:pt x="318" y="100"/>
                  </a:moveTo>
                  <a:cubicBezTo>
                    <a:pt x="266" y="103"/>
                    <a:pt x="212" y="95"/>
                    <a:pt x="162" y="109"/>
                  </a:cubicBezTo>
                  <a:cubicBezTo>
                    <a:pt x="131" y="118"/>
                    <a:pt x="116" y="156"/>
                    <a:pt x="89" y="173"/>
                  </a:cubicBezTo>
                  <a:cubicBezTo>
                    <a:pt x="65" y="210"/>
                    <a:pt x="53" y="247"/>
                    <a:pt x="25" y="283"/>
                  </a:cubicBezTo>
                  <a:cubicBezTo>
                    <a:pt x="6" y="341"/>
                    <a:pt x="0" y="348"/>
                    <a:pt x="25" y="439"/>
                  </a:cubicBezTo>
                  <a:cubicBezTo>
                    <a:pt x="28" y="448"/>
                    <a:pt x="44" y="444"/>
                    <a:pt x="53" y="448"/>
                  </a:cubicBezTo>
                  <a:cubicBezTo>
                    <a:pt x="65" y="453"/>
                    <a:pt x="77" y="459"/>
                    <a:pt x="89" y="466"/>
                  </a:cubicBezTo>
                  <a:cubicBezTo>
                    <a:pt x="155" y="503"/>
                    <a:pt x="243" y="530"/>
                    <a:pt x="318" y="548"/>
                  </a:cubicBezTo>
                  <a:cubicBezTo>
                    <a:pt x="351" y="545"/>
                    <a:pt x="388" y="553"/>
                    <a:pt x="418" y="539"/>
                  </a:cubicBezTo>
                  <a:cubicBezTo>
                    <a:pt x="433" y="532"/>
                    <a:pt x="429" y="508"/>
                    <a:pt x="437" y="493"/>
                  </a:cubicBezTo>
                  <a:cubicBezTo>
                    <a:pt x="479" y="411"/>
                    <a:pt x="429" y="546"/>
                    <a:pt x="473" y="411"/>
                  </a:cubicBezTo>
                  <a:cubicBezTo>
                    <a:pt x="476" y="402"/>
                    <a:pt x="482" y="384"/>
                    <a:pt x="482" y="384"/>
                  </a:cubicBezTo>
                  <a:cubicBezTo>
                    <a:pt x="476" y="350"/>
                    <a:pt x="477" y="320"/>
                    <a:pt x="455" y="292"/>
                  </a:cubicBezTo>
                  <a:cubicBezTo>
                    <a:pt x="430" y="260"/>
                    <a:pt x="379" y="205"/>
                    <a:pt x="345" y="183"/>
                  </a:cubicBezTo>
                  <a:cubicBezTo>
                    <a:pt x="311" y="131"/>
                    <a:pt x="255" y="95"/>
                    <a:pt x="208" y="55"/>
                  </a:cubicBezTo>
                  <a:cubicBezTo>
                    <a:pt x="198" y="47"/>
                    <a:pt x="153" y="11"/>
                    <a:pt x="153" y="0"/>
                  </a:cubicBez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684" name="Text Box 15"/>
            <p:cNvSpPr txBox="1">
              <a:spLocks noChangeArrowheads="1"/>
            </p:cNvSpPr>
            <p:nvPr/>
          </p:nvSpPr>
          <p:spPr bwMode="auto">
            <a:xfrm>
              <a:off x="4170" y="3442"/>
              <a:ext cx="1590" cy="5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Wingdings" pitchFamily="-96" charset="2"/>
                <a:buNone/>
              </a:pPr>
              <a:r>
                <a:rPr lang="en-US" sz="1800" dirty="0">
                  <a:solidFill>
                    <a:srgbClr val="FF0000"/>
                  </a:solidFill>
                  <a:latin typeface="Courier New" pitchFamily="49" charset="0"/>
                </a:rPr>
                <a:t>sx1</a:t>
              </a:r>
              <a:r>
                <a:rPr lang="en-US" sz="1800" dirty="0">
                  <a:solidFill>
                    <a:srgbClr val="FF0000"/>
                  </a:solidFill>
                </a:rPr>
                <a:t> will get bound to the appropriate part of </a:t>
              </a:r>
              <a:r>
                <a:rPr lang="en-US" sz="1800" dirty="0">
                  <a:solidFill>
                    <a:srgbClr val="FF0000"/>
                  </a:solidFill>
                  <a:latin typeface="Courier New" pitchFamily="49" charset="0"/>
                </a:rPr>
                <a:t>sReg1</a:t>
              </a:r>
            </a:p>
          </p:txBody>
        </p:sp>
        <p:sp>
          <p:nvSpPr>
            <p:cNvPr id="28685" name="Freeform 16"/>
            <p:cNvSpPr>
              <a:spLocks/>
            </p:cNvSpPr>
            <p:nvPr/>
          </p:nvSpPr>
          <p:spPr bwMode="auto">
            <a:xfrm>
              <a:off x="2344" y="3220"/>
              <a:ext cx="1856" cy="308"/>
            </a:xfrm>
            <a:custGeom>
              <a:avLst/>
              <a:gdLst>
                <a:gd name="T0" fmla="*/ 0 w 1856"/>
                <a:gd name="T1" fmla="*/ 44 h 308"/>
                <a:gd name="T2" fmla="*/ 896 w 1856"/>
                <a:gd name="T3" fmla="*/ 44 h 308"/>
                <a:gd name="T4" fmla="*/ 1856 w 1856"/>
                <a:gd name="T5" fmla="*/ 308 h 308"/>
                <a:gd name="T6" fmla="*/ 0 60000 65536"/>
                <a:gd name="T7" fmla="*/ 0 60000 65536"/>
                <a:gd name="T8" fmla="*/ 0 60000 65536"/>
                <a:gd name="T9" fmla="*/ 0 w 1856"/>
                <a:gd name="T10" fmla="*/ 0 h 308"/>
                <a:gd name="T11" fmla="*/ 1856 w 1856"/>
                <a:gd name="T12" fmla="*/ 308 h 30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56" h="308">
                  <a:moveTo>
                    <a:pt x="0" y="44"/>
                  </a:moveTo>
                  <a:cubicBezTo>
                    <a:pt x="293" y="22"/>
                    <a:pt x="587" y="0"/>
                    <a:pt x="896" y="44"/>
                  </a:cubicBezTo>
                  <a:cubicBezTo>
                    <a:pt x="1205" y="88"/>
                    <a:pt x="1530" y="198"/>
                    <a:pt x="1856" y="308"/>
                  </a:cubicBez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" name="Date Placeholder 2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February 9, 2011</a:t>
            </a:r>
            <a:endParaRPr lang="en-US" dirty="0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L03-</a:t>
            </a:r>
            <a:fld id="{2F948D18-B4E4-4317-99B7-73E7F36F22F6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25" name="Footer Placeholder 2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http://csg.csail.mit.edu/6.375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40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4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4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4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40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4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40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40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40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40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40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402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4028" grpId="0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When is this rule enabled?</a:t>
            </a:r>
            <a:endParaRPr lang="en-US" sz="4000" dirty="0" smtClean="0"/>
          </a:p>
        </p:txBody>
      </p:sp>
      <p:sp>
        <p:nvSpPr>
          <p:cNvPr id="1494028" name="Text Box 12"/>
          <p:cNvSpPr txBox="1">
            <a:spLocks noChangeArrowheads="1"/>
          </p:cNvSpPr>
          <p:nvPr/>
        </p:nvSpPr>
        <p:spPr bwMode="auto">
          <a:xfrm>
            <a:off x="687388" y="1544638"/>
            <a:ext cx="5980112" cy="212365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200" b="1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rule</a:t>
            </a:r>
            <a:r>
              <a:rPr lang="en-US" sz="12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sync-pipeline (True);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200" b="1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if</a:t>
            </a:r>
            <a:r>
              <a:rPr lang="en-US" sz="12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(</a:t>
            </a:r>
            <a:r>
              <a:rPr lang="en-US" sz="1200" dirty="0" err="1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inQ.notEmpty</a:t>
            </a:r>
            <a:r>
              <a:rPr lang="en-US" sz="12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())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2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1200" b="1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begin </a:t>
            </a:r>
            <a:r>
              <a:rPr lang="en-US" sz="12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sReg1 </a:t>
            </a:r>
            <a:r>
              <a:rPr lang="en-US" sz="12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&lt;= </a:t>
            </a:r>
            <a:r>
              <a:rPr lang="en-US" sz="1200" b="1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tagged</a:t>
            </a:r>
            <a:r>
              <a:rPr lang="en-US" sz="12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Valid f0(</a:t>
            </a:r>
            <a:r>
              <a:rPr lang="en-US" sz="1200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inQ.first</a:t>
            </a:r>
            <a:r>
              <a:rPr lang="en-US" sz="12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()); inQ.deq();</a:t>
            </a:r>
            <a:r>
              <a:rPr lang="en-US" sz="1200" b="1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end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200" b="1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 else</a:t>
            </a:r>
            <a:r>
              <a:rPr lang="en-US" sz="12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12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sReg1 </a:t>
            </a:r>
            <a:r>
              <a:rPr lang="en-US" sz="12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&lt;= </a:t>
            </a:r>
            <a:r>
              <a:rPr lang="en-US" sz="1200" b="1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tagged </a:t>
            </a:r>
            <a:r>
              <a:rPr lang="en-US" sz="12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Invalid</a:t>
            </a:r>
            <a:r>
              <a:rPr lang="en-US" sz="12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200" b="1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case</a:t>
            </a:r>
            <a:r>
              <a:rPr lang="en-US" sz="12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(sReg1) </a:t>
            </a:r>
            <a:r>
              <a:rPr lang="en-US" sz="1200" b="1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matches</a:t>
            </a:r>
            <a:r>
              <a:rPr lang="en-US" sz="12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200" b="1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 tagged</a:t>
            </a:r>
            <a:r>
              <a:rPr lang="en-US" sz="12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Valid .sx1: </a:t>
            </a:r>
            <a:r>
              <a:rPr lang="en-US" sz="12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sReg2 </a:t>
            </a:r>
            <a:r>
              <a:rPr lang="en-US" sz="12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&lt;= </a:t>
            </a:r>
            <a:r>
              <a:rPr lang="en-US" sz="1200" b="1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tagged </a:t>
            </a:r>
            <a:r>
              <a:rPr lang="en-US" sz="12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Valid f1(sx1</a:t>
            </a:r>
            <a:r>
              <a:rPr lang="en-US" sz="12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);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200" b="1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 tagged</a:t>
            </a:r>
            <a:r>
              <a:rPr lang="en-US" sz="12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Invalid:    </a:t>
            </a:r>
            <a:r>
              <a:rPr lang="en-US" sz="12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sReg2 </a:t>
            </a:r>
            <a:r>
              <a:rPr lang="en-US" sz="12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&lt;= </a:t>
            </a:r>
            <a:r>
              <a:rPr lang="en-US" sz="1200" b="1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tagged </a:t>
            </a:r>
            <a:r>
              <a:rPr lang="en-US" sz="12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Invalid</a:t>
            </a:r>
            <a:r>
              <a:rPr lang="en-US" sz="1200" b="1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; </a:t>
            </a:r>
            <a:r>
              <a:rPr lang="en-US" sz="1200" b="1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endcase</a:t>
            </a:r>
            <a:endParaRPr lang="en-US" sz="1200" b="1" dirty="0">
              <a:solidFill>
                <a:schemeClr val="tx2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200" b="1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case</a:t>
            </a:r>
            <a:r>
              <a:rPr lang="en-US" sz="12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(sReg2) </a:t>
            </a:r>
            <a:r>
              <a:rPr lang="en-US" sz="1200" b="1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matches 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200" b="1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 tagged</a:t>
            </a:r>
            <a:r>
              <a:rPr lang="en-US" sz="12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Valid .sx2: </a:t>
            </a:r>
            <a:r>
              <a:rPr lang="en-US" sz="12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outQ.enq(f2(sx2)); 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200" b="1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200" b="1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endcase</a:t>
            </a:r>
            <a:endParaRPr lang="en-US" sz="1200" b="1" dirty="0">
              <a:solidFill>
                <a:schemeClr val="tx2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200" b="1" dirty="0" err="1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endrule</a:t>
            </a:r>
            <a:endParaRPr lang="en-US" sz="1200" b="1" dirty="0">
              <a:solidFill>
                <a:schemeClr val="tx2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23" name="Date Placeholder 2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February 9, 2011</a:t>
            </a:r>
            <a:endParaRPr lang="en-US" dirty="0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L03-</a:t>
            </a:r>
            <a:fld id="{2F948D18-B4E4-4317-99B7-73E7F36F22F6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sp>
        <p:nvSpPr>
          <p:cNvPr id="25" name="Footer Placeholder 2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http://csg.csail.mit.edu/6.375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66750" y="3657600"/>
            <a:ext cx="3506088" cy="3485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inQ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	sReg1	sReg2	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outQ</a:t>
            </a:r>
            <a:endParaRPr lang="en-US" sz="18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66750" y="4000500"/>
            <a:ext cx="3201517" cy="22960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NE	V	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V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NF</a:t>
            </a:r>
          </a:p>
          <a:p>
            <a:pPr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NE	V	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V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F</a:t>
            </a:r>
            <a:endParaRPr lang="en-US" sz="1600" dirty="0" smtClean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NE	V	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	NF</a:t>
            </a:r>
          </a:p>
          <a:p>
            <a:pPr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NE	V	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	F</a:t>
            </a:r>
          </a:p>
          <a:p>
            <a:pPr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NE	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	V	NF</a:t>
            </a:r>
          </a:p>
          <a:p>
            <a:pPr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NE	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	V	F</a:t>
            </a:r>
          </a:p>
          <a:p>
            <a:pPr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NE	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	I	NF</a:t>
            </a:r>
          </a:p>
          <a:p>
            <a:pPr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NE	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	I	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F</a:t>
            </a:r>
            <a:endParaRPr lang="en-US" sz="1600" dirty="0" smtClean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124450" y="4000500"/>
            <a:ext cx="3201517" cy="22960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E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	V	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V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NF</a:t>
            </a:r>
          </a:p>
          <a:p>
            <a:pPr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E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	V	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V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F</a:t>
            </a:r>
            <a:endParaRPr lang="en-US" sz="1600" dirty="0" smtClean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E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	V	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	NF</a:t>
            </a:r>
          </a:p>
          <a:p>
            <a:pPr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E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	V	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	F</a:t>
            </a:r>
          </a:p>
          <a:p>
            <a:pPr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E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	V	NF</a:t>
            </a:r>
          </a:p>
          <a:p>
            <a:pPr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E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	V	F</a:t>
            </a:r>
          </a:p>
          <a:p>
            <a:pPr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E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	I	NF</a:t>
            </a:r>
          </a:p>
          <a:p>
            <a:pPr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E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	I	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F</a:t>
            </a:r>
            <a:endParaRPr lang="en-US" sz="1600" dirty="0" smtClean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000500" y="4000500"/>
            <a:ext cx="554960" cy="22960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yes</a:t>
            </a:r>
          </a:p>
          <a:p>
            <a:pPr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No</a:t>
            </a:r>
          </a:p>
          <a:p>
            <a:pPr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Yes</a:t>
            </a:r>
          </a:p>
          <a:p>
            <a:pPr>
              <a:buNone/>
            </a:pPr>
            <a:r>
              <a:rPr lang="en-US" sz="160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Yes</a:t>
            </a:r>
          </a:p>
          <a:p>
            <a:pPr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Yes</a:t>
            </a:r>
          </a:p>
          <a:p>
            <a:pPr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No</a:t>
            </a:r>
          </a:p>
          <a:p>
            <a:pPr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Yes</a:t>
            </a:r>
          </a:p>
          <a:p>
            <a:pPr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yes</a:t>
            </a:r>
            <a:endParaRPr lang="en-US" sz="1600" dirty="0" smtClean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389015" y="4000500"/>
            <a:ext cx="678391" cy="22960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yes</a:t>
            </a:r>
          </a:p>
          <a:p>
            <a:pPr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No</a:t>
            </a:r>
          </a:p>
          <a:p>
            <a:pPr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Yes</a:t>
            </a:r>
          </a:p>
          <a:p>
            <a:pPr>
              <a:buNone/>
            </a:pPr>
            <a:r>
              <a:rPr lang="en-US" sz="160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Yes</a:t>
            </a:r>
          </a:p>
          <a:p>
            <a:pPr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Yes</a:t>
            </a:r>
          </a:p>
          <a:p>
            <a:pPr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No</a:t>
            </a:r>
          </a:p>
          <a:p>
            <a:pPr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Yes1</a:t>
            </a:r>
          </a:p>
          <a:p>
            <a:pPr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yes</a:t>
            </a:r>
            <a:endParaRPr lang="en-US" sz="1600" dirty="0" smtClean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181725" y="6303419"/>
            <a:ext cx="1885950" cy="5416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Yes1 = yes but no change</a:t>
            </a:r>
            <a:endParaRPr lang="en-US" sz="16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124450" y="3657600"/>
            <a:ext cx="3506088" cy="3485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inQ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	sReg1	sReg2	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outQ</a:t>
            </a:r>
            <a:endParaRPr lang="en-US" sz="1800" dirty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40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4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4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4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40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4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40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40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40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40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40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402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4028" grpId="0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1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Next lecture</a:t>
            </a:r>
          </a:p>
        </p:txBody>
      </p:sp>
      <p:sp>
        <p:nvSpPr>
          <p:cNvPr id="29702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buFont typeface="Wingdings" pitchFamily="-96" charset="2"/>
              <a:buNone/>
            </a:pPr>
            <a:r>
              <a:rPr lang="en-US" smtClean="0"/>
              <a:t>Folded pipeline for </a:t>
            </a:r>
            <a:r>
              <a:rPr lang="en-US" dirty="0" smtClean="0"/>
              <a:t>FFT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February 9, 2011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L03-</a:t>
            </a:r>
            <a:fld id="{31C1CF5B-8AC2-4102-99D1-788F5F1C31A4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http://csg.csail.mit.edu/6.375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Static Elaboration</a:t>
            </a:r>
          </a:p>
        </p:txBody>
      </p:sp>
      <p:grpSp>
        <p:nvGrpSpPr>
          <p:cNvPr id="2" name="Group 80"/>
          <p:cNvGrpSpPr>
            <a:grpSpLocks/>
          </p:cNvGrpSpPr>
          <p:nvPr/>
        </p:nvGrpSpPr>
        <p:grpSpPr bwMode="auto">
          <a:xfrm>
            <a:off x="314325" y="4067175"/>
            <a:ext cx="2608263" cy="1338263"/>
            <a:chOff x="198" y="2434"/>
            <a:chExt cx="1643" cy="843"/>
          </a:xfrm>
        </p:grpSpPr>
        <p:grpSp>
          <p:nvGrpSpPr>
            <p:cNvPr id="5187" name="Group 79"/>
            <p:cNvGrpSpPr>
              <a:grpSpLocks/>
            </p:cNvGrpSpPr>
            <p:nvPr/>
          </p:nvGrpSpPr>
          <p:grpSpPr bwMode="auto">
            <a:xfrm>
              <a:off x="1209" y="2434"/>
              <a:ext cx="632" cy="843"/>
              <a:chOff x="1209" y="2434"/>
              <a:chExt cx="632" cy="843"/>
            </a:xfrm>
          </p:grpSpPr>
          <p:sp>
            <p:nvSpPr>
              <p:cNvPr id="5191" name="Oval 39"/>
              <p:cNvSpPr>
                <a:spLocks noChangeArrowheads="1"/>
              </p:cNvSpPr>
              <p:nvPr/>
            </p:nvSpPr>
            <p:spPr bwMode="auto">
              <a:xfrm>
                <a:off x="1209" y="2645"/>
                <a:ext cx="632" cy="632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b="1">
                    <a:solidFill>
                      <a:schemeClr val="bg1"/>
                    </a:solidFill>
                    <a:latin typeface="Arial" charset="0"/>
                    <a:cs typeface="Arial" charset="0"/>
                  </a:rPr>
                  <a:t>.exe</a:t>
                </a:r>
              </a:p>
            </p:txBody>
          </p:sp>
          <p:sp>
            <p:nvSpPr>
              <p:cNvPr id="5192" name="Line 40"/>
              <p:cNvSpPr>
                <a:spLocks noChangeShapeType="1"/>
              </p:cNvSpPr>
              <p:nvPr/>
            </p:nvSpPr>
            <p:spPr bwMode="auto">
              <a:xfrm>
                <a:off x="1525" y="2434"/>
                <a:ext cx="0" cy="2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188" name="Group 78"/>
            <p:cNvGrpSpPr>
              <a:grpSpLocks/>
            </p:cNvGrpSpPr>
            <p:nvPr/>
          </p:nvGrpSpPr>
          <p:grpSpPr bwMode="auto">
            <a:xfrm>
              <a:off x="198" y="2462"/>
              <a:ext cx="1279" cy="266"/>
              <a:chOff x="198" y="2462"/>
              <a:chExt cx="1279" cy="266"/>
            </a:xfrm>
          </p:grpSpPr>
          <p:sp>
            <p:nvSpPr>
              <p:cNvPr id="5189" name="Rectangle 41" descr="Rectangle: Click to edit Master text styles&#10;Second level&#10;Third level&#10;Fourth level&#10;Fifth level"/>
              <p:cNvSpPr>
                <a:spLocks noChangeArrowheads="1"/>
              </p:cNvSpPr>
              <p:nvPr/>
            </p:nvSpPr>
            <p:spPr bwMode="auto">
              <a:xfrm>
                <a:off x="198" y="2462"/>
                <a:ext cx="976" cy="266"/>
              </a:xfrm>
              <a:prstGeom prst="rect">
                <a:avLst/>
              </a:prstGeom>
              <a:noFill/>
              <a:ln w="9525">
                <a:solidFill>
                  <a:srgbClr val="FF33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marL="342900" indent="-342900">
                  <a:spcBef>
                    <a:spcPct val="20000"/>
                  </a:spcBef>
                  <a:buClr>
                    <a:schemeClr val="hlink"/>
                  </a:buClr>
                  <a:buSzPct val="110000"/>
                  <a:buFont typeface="Wingdings" pitchFamily="-96" charset="2"/>
                  <a:buNone/>
                </a:pPr>
                <a:r>
                  <a:rPr lang="en-US" sz="2400"/>
                  <a:t>compile</a:t>
                </a:r>
              </a:p>
            </p:txBody>
          </p:sp>
          <p:sp>
            <p:nvSpPr>
              <p:cNvPr id="5190" name="Line 42"/>
              <p:cNvSpPr>
                <a:spLocks noChangeShapeType="1"/>
              </p:cNvSpPr>
              <p:nvPr/>
            </p:nvSpPr>
            <p:spPr bwMode="auto">
              <a:xfrm>
                <a:off x="1180" y="2592"/>
                <a:ext cx="297" cy="0"/>
              </a:xfrm>
              <a:prstGeom prst="line">
                <a:avLst/>
              </a:prstGeom>
              <a:noFill/>
              <a:ln w="9525">
                <a:solidFill>
                  <a:srgbClr val="FF33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5" name="Group 89"/>
          <p:cNvGrpSpPr>
            <a:grpSpLocks/>
          </p:cNvGrpSpPr>
          <p:nvPr/>
        </p:nvGrpSpPr>
        <p:grpSpPr bwMode="auto">
          <a:xfrm>
            <a:off x="4505325" y="3316288"/>
            <a:ext cx="3840163" cy="2089150"/>
            <a:chOff x="2838" y="1961"/>
            <a:chExt cx="2419" cy="1316"/>
          </a:xfrm>
        </p:grpSpPr>
        <p:grpSp>
          <p:nvGrpSpPr>
            <p:cNvPr id="5177" name="Group 86"/>
            <p:cNvGrpSpPr>
              <a:grpSpLocks/>
            </p:cNvGrpSpPr>
            <p:nvPr/>
          </p:nvGrpSpPr>
          <p:grpSpPr bwMode="auto">
            <a:xfrm>
              <a:off x="3292" y="2536"/>
              <a:ext cx="1965" cy="741"/>
              <a:chOff x="3292" y="2536"/>
              <a:chExt cx="1965" cy="741"/>
            </a:xfrm>
          </p:grpSpPr>
          <p:sp>
            <p:nvSpPr>
              <p:cNvPr id="5181" name="Oval 8"/>
              <p:cNvSpPr>
                <a:spLocks noChangeArrowheads="1"/>
              </p:cNvSpPr>
              <p:nvPr/>
            </p:nvSpPr>
            <p:spPr bwMode="auto">
              <a:xfrm>
                <a:off x="3955" y="2645"/>
                <a:ext cx="632" cy="632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b="1">
                    <a:solidFill>
                      <a:schemeClr val="bg1"/>
                    </a:solidFill>
                    <a:latin typeface="Arial" charset="0"/>
                    <a:cs typeface="Arial" charset="0"/>
                  </a:rPr>
                  <a:t>design2</a:t>
                </a:r>
              </a:p>
            </p:txBody>
          </p:sp>
          <p:sp>
            <p:nvSpPr>
              <p:cNvPr id="5182" name="Line 9"/>
              <p:cNvSpPr>
                <a:spLocks noChangeShapeType="1"/>
              </p:cNvSpPr>
              <p:nvPr/>
            </p:nvSpPr>
            <p:spPr bwMode="auto">
              <a:xfrm>
                <a:off x="4292" y="2560"/>
                <a:ext cx="0" cy="10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83" name="Oval 11"/>
              <p:cNvSpPr>
                <a:spLocks noChangeArrowheads="1"/>
              </p:cNvSpPr>
              <p:nvPr/>
            </p:nvSpPr>
            <p:spPr bwMode="auto">
              <a:xfrm>
                <a:off x="4625" y="2645"/>
                <a:ext cx="632" cy="632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b="1">
                    <a:solidFill>
                      <a:schemeClr val="bg1"/>
                    </a:solidFill>
                    <a:latin typeface="Arial" charset="0"/>
                    <a:cs typeface="Arial" charset="0"/>
                  </a:rPr>
                  <a:t>design3</a:t>
                </a:r>
              </a:p>
            </p:txBody>
          </p:sp>
          <p:sp>
            <p:nvSpPr>
              <p:cNvPr id="5184" name="Line 12"/>
              <p:cNvSpPr>
                <a:spLocks noChangeShapeType="1"/>
              </p:cNvSpPr>
              <p:nvPr/>
            </p:nvSpPr>
            <p:spPr bwMode="auto">
              <a:xfrm>
                <a:off x="4278" y="2536"/>
                <a:ext cx="500" cy="15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85" name="Oval 44"/>
              <p:cNvSpPr>
                <a:spLocks noChangeArrowheads="1"/>
              </p:cNvSpPr>
              <p:nvPr/>
            </p:nvSpPr>
            <p:spPr bwMode="auto">
              <a:xfrm>
                <a:off x="3292" y="2645"/>
                <a:ext cx="632" cy="632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b="1">
                    <a:solidFill>
                      <a:schemeClr val="bg1"/>
                    </a:solidFill>
                    <a:latin typeface="Arial" charset="0"/>
                    <a:cs typeface="Arial" charset="0"/>
                  </a:rPr>
                  <a:t>design1</a:t>
                </a:r>
              </a:p>
            </p:txBody>
          </p:sp>
          <p:sp>
            <p:nvSpPr>
              <p:cNvPr id="5186" name="Line 45"/>
              <p:cNvSpPr>
                <a:spLocks noChangeShapeType="1"/>
              </p:cNvSpPr>
              <p:nvPr/>
            </p:nvSpPr>
            <p:spPr bwMode="auto">
              <a:xfrm flipH="1">
                <a:off x="3803" y="2546"/>
                <a:ext cx="491" cy="18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178" name="Group 87"/>
            <p:cNvGrpSpPr>
              <a:grpSpLocks/>
            </p:cNvGrpSpPr>
            <p:nvPr/>
          </p:nvGrpSpPr>
          <p:grpSpPr bwMode="auto">
            <a:xfrm>
              <a:off x="2838" y="1961"/>
              <a:ext cx="1251" cy="643"/>
              <a:chOff x="2838" y="1961"/>
              <a:chExt cx="1251" cy="643"/>
            </a:xfrm>
          </p:grpSpPr>
          <p:sp>
            <p:nvSpPr>
              <p:cNvPr id="5179" name="Text Box 46"/>
              <p:cNvSpPr txBox="1">
                <a:spLocks noChangeArrowheads="1"/>
              </p:cNvSpPr>
              <p:nvPr/>
            </p:nvSpPr>
            <p:spPr bwMode="auto">
              <a:xfrm>
                <a:off x="2838" y="1961"/>
                <a:ext cx="977" cy="524"/>
              </a:xfrm>
              <a:prstGeom prst="rect">
                <a:avLst/>
              </a:prstGeom>
              <a:noFill/>
              <a:ln w="9525">
                <a:solidFill>
                  <a:srgbClr val="FF3300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sz="2400">
                    <a:latin typeface="Arial" charset="0"/>
                    <a:cs typeface="Arial" charset="0"/>
                  </a:rPr>
                  <a:t>elaborate </a:t>
                </a:r>
              </a:p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sz="2400">
                    <a:latin typeface="Arial" charset="0"/>
                    <a:cs typeface="Arial" charset="0"/>
                  </a:rPr>
                  <a:t>w/params</a:t>
                </a:r>
              </a:p>
            </p:txBody>
          </p:sp>
          <p:sp>
            <p:nvSpPr>
              <p:cNvPr id="5180" name="Line 47"/>
              <p:cNvSpPr>
                <a:spLocks noChangeShapeType="1"/>
              </p:cNvSpPr>
              <p:nvPr/>
            </p:nvSpPr>
            <p:spPr bwMode="auto">
              <a:xfrm>
                <a:off x="3411" y="2496"/>
                <a:ext cx="678" cy="108"/>
              </a:xfrm>
              <a:prstGeom prst="line">
                <a:avLst/>
              </a:prstGeom>
              <a:noFill/>
              <a:ln w="9525">
                <a:solidFill>
                  <a:srgbClr val="FF33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8" name="Group 90"/>
          <p:cNvGrpSpPr>
            <a:grpSpLocks/>
          </p:cNvGrpSpPr>
          <p:nvPr/>
        </p:nvGrpSpPr>
        <p:grpSpPr bwMode="auto">
          <a:xfrm>
            <a:off x="3759200" y="4697413"/>
            <a:ext cx="5094288" cy="1970087"/>
            <a:chOff x="2368" y="2831"/>
            <a:chExt cx="3209" cy="1241"/>
          </a:xfrm>
        </p:grpSpPr>
        <p:grpSp>
          <p:nvGrpSpPr>
            <p:cNvPr id="5149" name="Group 84"/>
            <p:cNvGrpSpPr>
              <a:grpSpLocks/>
            </p:cNvGrpSpPr>
            <p:nvPr/>
          </p:nvGrpSpPr>
          <p:grpSpPr bwMode="auto">
            <a:xfrm>
              <a:off x="3028" y="3252"/>
              <a:ext cx="2549" cy="820"/>
              <a:chOff x="3028" y="3252"/>
              <a:chExt cx="2549" cy="820"/>
            </a:xfrm>
          </p:grpSpPr>
          <p:grpSp>
            <p:nvGrpSpPr>
              <p:cNvPr id="5153" name="Group 73"/>
              <p:cNvGrpSpPr>
                <a:grpSpLocks/>
              </p:cNvGrpSpPr>
              <p:nvPr/>
            </p:nvGrpSpPr>
            <p:grpSpPr bwMode="auto">
              <a:xfrm>
                <a:off x="3904" y="3440"/>
                <a:ext cx="824" cy="632"/>
                <a:chOff x="3904" y="3471"/>
                <a:chExt cx="824" cy="632"/>
              </a:xfrm>
            </p:grpSpPr>
            <p:sp>
              <p:nvSpPr>
                <p:cNvPr id="5173" name="Oval 20"/>
                <p:cNvSpPr>
                  <a:spLocks noChangeArrowheads="1"/>
                </p:cNvSpPr>
                <p:nvPr/>
              </p:nvSpPr>
              <p:spPr bwMode="auto">
                <a:xfrm>
                  <a:off x="4096" y="3471"/>
                  <a:ext cx="632" cy="632"/>
                </a:xfrm>
                <a:prstGeom prst="ellipse">
                  <a:avLst/>
                </a:prstGeom>
                <a:solidFill>
                  <a:schemeClr val="bg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b="1">
                      <a:solidFill>
                        <a:schemeClr val="bg1"/>
                      </a:solidFill>
                      <a:latin typeface="Arial" charset="0"/>
                      <a:cs typeface="Arial" charset="0"/>
                    </a:rPr>
                    <a:t>run1</a:t>
                  </a:r>
                </a:p>
              </p:txBody>
            </p:sp>
            <p:sp>
              <p:nvSpPr>
                <p:cNvPr id="5174" name="Oval 21"/>
                <p:cNvSpPr>
                  <a:spLocks noChangeArrowheads="1"/>
                </p:cNvSpPr>
                <p:nvPr/>
              </p:nvSpPr>
              <p:spPr bwMode="auto">
                <a:xfrm>
                  <a:off x="4000" y="3471"/>
                  <a:ext cx="632" cy="632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b="1">
                      <a:solidFill>
                        <a:schemeClr val="bg1"/>
                      </a:solidFill>
                      <a:latin typeface="Arial" charset="0"/>
                      <a:cs typeface="Arial" charset="0"/>
                    </a:rPr>
                    <a:t>run1</a:t>
                  </a:r>
                </a:p>
              </p:txBody>
            </p:sp>
            <p:sp>
              <p:nvSpPr>
                <p:cNvPr id="5175" name="Oval 22"/>
                <p:cNvSpPr>
                  <a:spLocks noChangeArrowheads="1"/>
                </p:cNvSpPr>
                <p:nvPr/>
              </p:nvSpPr>
              <p:spPr bwMode="auto">
                <a:xfrm>
                  <a:off x="3904" y="3471"/>
                  <a:ext cx="632" cy="632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b="1">
                      <a:solidFill>
                        <a:schemeClr val="bg1"/>
                      </a:solidFill>
                      <a:latin typeface="Arial" charset="0"/>
                      <a:cs typeface="Arial" charset="0"/>
                    </a:rPr>
                    <a:t>run2.1</a:t>
                  </a:r>
                </a:p>
              </p:txBody>
            </p:sp>
            <p:sp>
              <p:nvSpPr>
                <p:cNvPr id="5176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4401" y="3838"/>
                  <a:ext cx="276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b="1">
                      <a:latin typeface="Arial" charset="0"/>
                      <a:cs typeface="Arial" charset="0"/>
                    </a:rPr>
                    <a:t>…</a:t>
                  </a:r>
                </a:p>
              </p:txBody>
            </p:sp>
          </p:grpSp>
          <p:sp>
            <p:nvSpPr>
              <p:cNvPr id="5154" name="Line 24"/>
              <p:cNvSpPr>
                <a:spLocks noChangeShapeType="1"/>
              </p:cNvSpPr>
              <p:nvPr/>
            </p:nvSpPr>
            <p:spPr bwMode="auto">
              <a:xfrm flipH="1">
                <a:off x="4162" y="3286"/>
                <a:ext cx="133" cy="1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55" name="Line 25"/>
              <p:cNvSpPr>
                <a:spLocks noChangeShapeType="1"/>
              </p:cNvSpPr>
              <p:nvPr/>
            </p:nvSpPr>
            <p:spPr bwMode="auto">
              <a:xfrm>
                <a:off x="4311" y="3298"/>
                <a:ext cx="55" cy="18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56" name="Line 26"/>
              <p:cNvSpPr>
                <a:spLocks noChangeShapeType="1"/>
              </p:cNvSpPr>
              <p:nvPr/>
            </p:nvSpPr>
            <p:spPr bwMode="auto">
              <a:xfrm>
                <a:off x="4320" y="3280"/>
                <a:ext cx="204" cy="20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5157" name="Group 72"/>
              <p:cNvGrpSpPr>
                <a:grpSpLocks/>
              </p:cNvGrpSpPr>
              <p:nvPr/>
            </p:nvGrpSpPr>
            <p:grpSpPr bwMode="auto">
              <a:xfrm>
                <a:off x="4753" y="3440"/>
                <a:ext cx="824" cy="632"/>
                <a:chOff x="4753" y="3471"/>
                <a:chExt cx="824" cy="632"/>
              </a:xfrm>
            </p:grpSpPr>
            <p:sp>
              <p:nvSpPr>
                <p:cNvPr id="5169" name="Oval 28"/>
                <p:cNvSpPr>
                  <a:spLocks noChangeArrowheads="1"/>
                </p:cNvSpPr>
                <p:nvPr/>
              </p:nvSpPr>
              <p:spPr bwMode="auto">
                <a:xfrm>
                  <a:off x="4945" y="3471"/>
                  <a:ext cx="632" cy="632"/>
                </a:xfrm>
                <a:prstGeom prst="ellipse">
                  <a:avLst/>
                </a:prstGeom>
                <a:solidFill>
                  <a:schemeClr val="bg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b="1">
                      <a:solidFill>
                        <a:schemeClr val="bg1"/>
                      </a:solidFill>
                      <a:latin typeface="Arial" charset="0"/>
                      <a:cs typeface="Arial" charset="0"/>
                    </a:rPr>
                    <a:t>run1</a:t>
                  </a:r>
                </a:p>
              </p:txBody>
            </p:sp>
            <p:sp>
              <p:nvSpPr>
                <p:cNvPr id="5170" name="Oval 29"/>
                <p:cNvSpPr>
                  <a:spLocks noChangeArrowheads="1"/>
                </p:cNvSpPr>
                <p:nvPr/>
              </p:nvSpPr>
              <p:spPr bwMode="auto">
                <a:xfrm>
                  <a:off x="4849" y="3471"/>
                  <a:ext cx="632" cy="632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b="1">
                      <a:solidFill>
                        <a:schemeClr val="bg1"/>
                      </a:solidFill>
                      <a:latin typeface="Arial" charset="0"/>
                      <a:cs typeface="Arial" charset="0"/>
                    </a:rPr>
                    <a:t>run1</a:t>
                  </a:r>
                </a:p>
              </p:txBody>
            </p:sp>
            <p:sp>
              <p:nvSpPr>
                <p:cNvPr id="5171" name="Oval 30"/>
                <p:cNvSpPr>
                  <a:spLocks noChangeArrowheads="1"/>
                </p:cNvSpPr>
                <p:nvPr/>
              </p:nvSpPr>
              <p:spPr bwMode="auto">
                <a:xfrm>
                  <a:off x="4753" y="3471"/>
                  <a:ext cx="632" cy="632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b="1">
                      <a:solidFill>
                        <a:schemeClr val="bg1"/>
                      </a:solidFill>
                      <a:latin typeface="Arial" charset="0"/>
                      <a:cs typeface="Arial" charset="0"/>
                    </a:rPr>
                    <a:t>run3.1</a:t>
                  </a:r>
                </a:p>
              </p:txBody>
            </p:sp>
            <p:sp>
              <p:nvSpPr>
                <p:cNvPr id="5172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5250" y="3841"/>
                  <a:ext cx="276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b="1">
                      <a:latin typeface="Arial" charset="0"/>
                      <a:cs typeface="Arial" charset="0"/>
                    </a:rPr>
                    <a:t>…</a:t>
                  </a:r>
                </a:p>
              </p:txBody>
            </p:sp>
          </p:grpSp>
          <p:sp>
            <p:nvSpPr>
              <p:cNvPr id="5158" name="Line 32"/>
              <p:cNvSpPr>
                <a:spLocks noChangeShapeType="1"/>
              </p:cNvSpPr>
              <p:nvPr/>
            </p:nvSpPr>
            <p:spPr bwMode="auto">
              <a:xfrm>
                <a:off x="4958" y="3282"/>
                <a:ext cx="68" cy="1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59" name="Line 33"/>
              <p:cNvSpPr>
                <a:spLocks noChangeShapeType="1"/>
              </p:cNvSpPr>
              <p:nvPr/>
            </p:nvSpPr>
            <p:spPr bwMode="auto">
              <a:xfrm>
                <a:off x="4933" y="3252"/>
                <a:ext cx="288" cy="2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60" name="Line 34"/>
              <p:cNvSpPr>
                <a:spLocks noChangeShapeType="1"/>
              </p:cNvSpPr>
              <p:nvPr/>
            </p:nvSpPr>
            <p:spPr bwMode="auto">
              <a:xfrm>
                <a:off x="4971" y="3288"/>
                <a:ext cx="380" cy="1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5161" name="Group 76"/>
              <p:cNvGrpSpPr>
                <a:grpSpLocks/>
              </p:cNvGrpSpPr>
              <p:nvPr/>
            </p:nvGrpSpPr>
            <p:grpSpPr bwMode="auto">
              <a:xfrm>
                <a:off x="3028" y="3440"/>
                <a:ext cx="824" cy="632"/>
                <a:chOff x="3028" y="3471"/>
                <a:chExt cx="824" cy="632"/>
              </a:xfrm>
            </p:grpSpPr>
            <p:sp>
              <p:nvSpPr>
                <p:cNvPr id="5165" name="Oval 52"/>
                <p:cNvSpPr>
                  <a:spLocks noChangeArrowheads="1"/>
                </p:cNvSpPr>
                <p:nvPr/>
              </p:nvSpPr>
              <p:spPr bwMode="auto">
                <a:xfrm>
                  <a:off x="3220" y="3471"/>
                  <a:ext cx="632" cy="632"/>
                </a:xfrm>
                <a:prstGeom prst="ellipse">
                  <a:avLst/>
                </a:prstGeom>
                <a:solidFill>
                  <a:schemeClr val="bg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b="1">
                      <a:solidFill>
                        <a:schemeClr val="bg1"/>
                      </a:solidFill>
                      <a:latin typeface="Arial" charset="0"/>
                      <a:cs typeface="Arial" charset="0"/>
                    </a:rPr>
                    <a:t>run1</a:t>
                  </a:r>
                </a:p>
              </p:txBody>
            </p:sp>
            <p:sp>
              <p:nvSpPr>
                <p:cNvPr id="5166" name="Oval 53"/>
                <p:cNvSpPr>
                  <a:spLocks noChangeArrowheads="1"/>
                </p:cNvSpPr>
                <p:nvPr/>
              </p:nvSpPr>
              <p:spPr bwMode="auto">
                <a:xfrm>
                  <a:off x="3124" y="3471"/>
                  <a:ext cx="632" cy="632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b="1">
                      <a:solidFill>
                        <a:schemeClr val="bg1"/>
                      </a:solidFill>
                      <a:latin typeface="Arial" charset="0"/>
                      <a:cs typeface="Arial" charset="0"/>
                    </a:rPr>
                    <a:t>run1</a:t>
                  </a:r>
                </a:p>
              </p:txBody>
            </p:sp>
            <p:sp>
              <p:nvSpPr>
                <p:cNvPr id="5167" name="Oval 54"/>
                <p:cNvSpPr>
                  <a:spLocks noChangeArrowheads="1"/>
                </p:cNvSpPr>
                <p:nvPr/>
              </p:nvSpPr>
              <p:spPr bwMode="auto">
                <a:xfrm>
                  <a:off x="3028" y="3471"/>
                  <a:ext cx="632" cy="632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b="1">
                      <a:solidFill>
                        <a:schemeClr val="bg1"/>
                      </a:solidFill>
                      <a:latin typeface="Arial" charset="0"/>
                      <a:cs typeface="Arial" charset="0"/>
                    </a:rPr>
                    <a:t>run1.1</a:t>
                  </a:r>
                </a:p>
              </p:txBody>
            </p:sp>
            <p:sp>
              <p:nvSpPr>
                <p:cNvPr id="5168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3525" y="3835"/>
                  <a:ext cx="276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b="1">
                      <a:latin typeface="Arial" charset="0"/>
                      <a:cs typeface="Arial" charset="0"/>
                    </a:rPr>
                    <a:t>…</a:t>
                  </a:r>
                </a:p>
              </p:txBody>
            </p:sp>
          </p:grpSp>
          <p:sp>
            <p:nvSpPr>
              <p:cNvPr id="5162" name="Line 56"/>
              <p:cNvSpPr>
                <a:spLocks noChangeShapeType="1"/>
              </p:cNvSpPr>
              <p:nvPr/>
            </p:nvSpPr>
            <p:spPr bwMode="auto">
              <a:xfrm flipH="1">
                <a:off x="3307" y="3298"/>
                <a:ext cx="223" cy="1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63" name="Line 57"/>
              <p:cNvSpPr>
                <a:spLocks noChangeShapeType="1"/>
              </p:cNvSpPr>
              <p:nvPr/>
            </p:nvSpPr>
            <p:spPr bwMode="auto">
              <a:xfrm flipH="1">
                <a:off x="3493" y="3289"/>
                <a:ext cx="37" cy="16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64" name="Line 58"/>
              <p:cNvSpPr>
                <a:spLocks noChangeShapeType="1"/>
              </p:cNvSpPr>
              <p:nvPr/>
            </p:nvSpPr>
            <p:spPr bwMode="auto">
              <a:xfrm>
                <a:off x="3530" y="3280"/>
                <a:ext cx="140" cy="25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150" name="Group 85"/>
            <p:cNvGrpSpPr>
              <a:grpSpLocks/>
            </p:cNvGrpSpPr>
            <p:nvPr/>
          </p:nvGrpSpPr>
          <p:grpSpPr bwMode="auto">
            <a:xfrm>
              <a:off x="2368" y="2831"/>
              <a:ext cx="1145" cy="524"/>
              <a:chOff x="2368" y="2831"/>
              <a:chExt cx="1145" cy="524"/>
            </a:xfrm>
          </p:grpSpPr>
          <p:sp>
            <p:nvSpPr>
              <p:cNvPr id="5151" name="Line 59"/>
              <p:cNvSpPr>
                <a:spLocks noChangeShapeType="1"/>
              </p:cNvSpPr>
              <p:nvPr/>
            </p:nvSpPr>
            <p:spPr bwMode="auto">
              <a:xfrm>
                <a:off x="2891" y="3189"/>
                <a:ext cx="622" cy="140"/>
              </a:xfrm>
              <a:prstGeom prst="line">
                <a:avLst/>
              </a:prstGeom>
              <a:noFill/>
              <a:ln w="9525">
                <a:solidFill>
                  <a:srgbClr val="FF33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52" name="Text Box 60"/>
              <p:cNvSpPr txBox="1">
                <a:spLocks noChangeArrowheads="1"/>
              </p:cNvSpPr>
              <p:nvPr/>
            </p:nvSpPr>
            <p:spPr bwMode="auto">
              <a:xfrm>
                <a:off x="2368" y="2831"/>
                <a:ext cx="763" cy="52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rgbClr val="FF3300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sz="2400">
                    <a:latin typeface="Arial" charset="0"/>
                    <a:cs typeface="Arial" charset="0"/>
                  </a:rPr>
                  <a:t>run w/</a:t>
                </a:r>
              </a:p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sz="2400">
                    <a:latin typeface="Arial" charset="0"/>
                    <a:cs typeface="Arial" charset="0"/>
                  </a:rPr>
                  <a:t>params</a:t>
                </a:r>
              </a:p>
            </p:txBody>
          </p:sp>
        </p:grpSp>
      </p:grpSp>
      <p:grpSp>
        <p:nvGrpSpPr>
          <p:cNvPr id="14" name="Group 99"/>
          <p:cNvGrpSpPr>
            <a:grpSpLocks/>
          </p:cNvGrpSpPr>
          <p:nvPr/>
        </p:nvGrpSpPr>
        <p:grpSpPr bwMode="auto">
          <a:xfrm>
            <a:off x="406400" y="4802188"/>
            <a:ext cx="2863850" cy="1873250"/>
            <a:chOff x="280" y="3025"/>
            <a:chExt cx="1804" cy="1180"/>
          </a:xfrm>
        </p:grpSpPr>
        <p:grpSp>
          <p:nvGrpSpPr>
            <p:cNvPr id="5137" name="Group 97"/>
            <p:cNvGrpSpPr>
              <a:grpSpLocks/>
            </p:cNvGrpSpPr>
            <p:nvPr/>
          </p:nvGrpSpPr>
          <p:grpSpPr bwMode="auto">
            <a:xfrm>
              <a:off x="280" y="3025"/>
              <a:ext cx="1180" cy="524"/>
              <a:chOff x="280" y="3025"/>
              <a:chExt cx="1180" cy="524"/>
            </a:xfrm>
          </p:grpSpPr>
          <p:sp>
            <p:nvSpPr>
              <p:cNvPr id="5147" name="Text Box 65"/>
              <p:cNvSpPr txBox="1">
                <a:spLocks noChangeArrowheads="1"/>
              </p:cNvSpPr>
              <p:nvPr/>
            </p:nvSpPr>
            <p:spPr bwMode="auto">
              <a:xfrm>
                <a:off x="280" y="3025"/>
                <a:ext cx="763" cy="52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rgbClr val="FF3300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sz="2400">
                    <a:latin typeface="Arial" charset="0"/>
                    <a:cs typeface="Arial" charset="0"/>
                  </a:rPr>
                  <a:t>run w/</a:t>
                </a:r>
              </a:p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sz="2400">
                    <a:latin typeface="Arial" charset="0"/>
                    <a:cs typeface="Arial" charset="0"/>
                  </a:rPr>
                  <a:t>params</a:t>
                </a:r>
              </a:p>
            </p:txBody>
          </p:sp>
          <p:sp>
            <p:nvSpPr>
              <p:cNvPr id="5148" name="Line 64"/>
              <p:cNvSpPr>
                <a:spLocks noChangeShapeType="1"/>
              </p:cNvSpPr>
              <p:nvPr/>
            </p:nvSpPr>
            <p:spPr bwMode="auto">
              <a:xfrm>
                <a:off x="1033" y="3398"/>
                <a:ext cx="427" cy="75"/>
              </a:xfrm>
              <a:prstGeom prst="line">
                <a:avLst/>
              </a:prstGeom>
              <a:noFill/>
              <a:ln w="9525">
                <a:solidFill>
                  <a:srgbClr val="FF33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138" name="Group 98"/>
            <p:cNvGrpSpPr>
              <a:grpSpLocks/>
            </p:cNvGrpSpPr>
            <p:nvPr/>
          </p:nvGrpSpPr>
          <p:grpSpPr bwMode="auto">
            <a:xfrm>
              <a:off x="1258" y="3400"/>
              <a:ext cx="826" cy="805"/>
              <a:chOff x="1258" y="3400"/>
              <a:chExt cx="826" cy="805"/>
            </a:xfrm>
          </p:grpSpPr>
          <p:sp>
            <p:nvSpPr>
              <p:cNvPr id="5139" name="Line 17"/>
              <p:cNvSpPr>
                <a:spLocks noChangeShapeType="1"/>
              </p:cNvSpPr>
              <p:nvPr/>
            </p:nvSpPr>
            <p:spPr bwMode="auto">
              <a:xfrm>
                <a:off x="1517" y="3422"/>
                <a:ext cx="196" cy="15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0" name="Line 18"/>
              <p:cNvSpPr>
                <a:spLocks noChangeShapeType="1"/>
              </p:cNvSpPr>
              <p:nvPr/>
            </p:nvSpPr>
            <p:spPr bwMode="auto">
              <a:xfrm>
                <a:off x="1510" y="3400"/>
                <a:ext cx="301" cy="16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1" name="Line 67"/>
              <p:cNvSpPr>
                <a:spLocks noChangeShapeType="1"/>
              </p:cNvSpPr>
              <p:nvPr/>
            </p:nvSpPr>
            <p:spPr bwMode="auto">
              <a:xfrm>
                <a:off x="1513" y="3416"/>
                <a:ext cx="12" cy="17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5142" name="Group 75"/>
              <p:cNvGrpSpPr>
                <a:grpSpLocks/>
              </p:cNvGrpSpPr>
              <p:nvPr/>
            </p:nvGrpSpPr>
            <p:grpSpPr bwMode="auto">
              <a:xfrm>
                <a:off x="1258" y="3568"/>
                <a:ext cx="826" cy="637"/>
                <a:chOff x="1876" y="3440"/>
                <a:chExt cx="826" cy="637"/>
              </a:xfrm>
            </p:grpSpPr>
            <p:sp>
              <p:nvSpPr>
                <p:cNvPr id="5143" name="Oval 14"/>
                <p:cNvSpPr>
                  <a:spLocks noChangeArrowheads="1"/>
                </p:cNvSpPr>
                <p:nvPr/>
              </p:nvSpPr>
              <p:spPr bwMode="auto">
                <a:xfrm>
                  <a:off x="2070" y="3440"/>
                  <a:ext cx="632" cy="632"/>
                </a:xfrm>
                <a:prstGeom prst="ellipse">
                  <a:avLst/>
                </a:prstGeom>
                <a:solidFill>
                  <a:schemeClr val="bg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b="1">
                      <a:solidFill>
                        <a:schemeClr val="bg1"/>
                      </a:solidFill>
                      <a:latin typeface="Arial" charset="0"/>
                      <a:cs typeface="Arial" charset="0"/>
                    </a:rPr>
                    <a:t>run1</a:t>
                  </a:r>
                </a:p>
              </p:txBody>
            </p:sp>
            <p:sp>
              <p:nvSpPr>
                <p:cNvPr id="5144" name="Oval 15"/>
                <p:cNvSpPr>
                  <a:spLocks noChangeArrowheads="1"/>
                </p:cNvSpPr>
                <p:nvPr/>
              </p:nvSpPr>
              <p:spPr bwMode="auto">
                <a:xfrm>
                  <a:off x="1974" y="3445"/>
                  <a:ext cx="632" cy="632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b="1">
                      <a:solidFill>
                        <a:schemeClr val="bg1"/>
                      </a:solidFill>
                      <a:latin typeface="Arial" charset="0"/>
                      <a:cs typeface="Arial" charset="0"/>
                    </a:rPr>
                    <a:t>run1</a:t>
                  </a:r>
                </a:p>
              </p:txBody>
            </p:sp>
            <p:sp>
              <p:nvSpPr>
                <p:cNvPr id="5145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375" y="3820"/>
                  <a:ext cx="276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b="1">
                      <a:latin typeface="Arial" charset="0"/>
                      <a:cs typeface="Arial" charset="0"/>
                    </a:rPr>
                    <a:t>…</a:t>
                  </a:r>
                </a:p>
              </p:txBody>
            </p:sp>
            <p:sp>
              <p:nvSpPr>
                <p:cNvPr id="5146" name="Oval 68"/>
                <p:cNvSpPr>
                  <a:spLocks noChangeArrowheads="1"/>
                </p:cNvSpPr>
                <p:nvPr/>
              </p:nvSpPr>
              <p:spPr bwMode="auto">
                <a:xfrm>
                  <a:off x="1876" y="3445"/>
                  <a:ext cx="632" cy="632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b="1">
                      <a:solidFill>
                        <a:schemeClr val="bg1"/>
                      </a:solidFill>
                      <a:latin typeface="Arial" charset="0"/>
                      <a:cs typeface="Arial" charset="0"/>
                    </a:rPr>
                    <a:t>run</a:t>
                  </a:r>
                </a:p>
              </p:txBody>
            </p:sp>
          </p:grpSp>
        </p:grpSp>
      </p:grpSp>
      <p:sp>
        <p:nvSpPr>
          <p:cNvPr id="5130" name="Rectangle 92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12800" y="1587500"/>
            <a:ext cx="7772400" cy="1574800"/>
          </a:xfrm>
          <a:noFill/>
          <a:ln>
            <a:solidFill>
              <a:srgbClr val="FF0000"/>
            </a:solidFill>
          </a:ln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 typeface="Wingdings" pitchFamily="-96" charset="2"/>
              <a:buNone/>
            </a:pPr>
            <a:r>
              <a:rPr lang="en-US" sz="2400" smtClean="0"/>
              <a:t>At compile time</a:t>
            </a:r>
          </a:p>
          <a:p>
            <a:pPr marL="990600" lvl="1" indent="-533400" eaLnBrk="1" hangingPunct="1">
              <a:lnSpc>
                <a:spcPct val="80000"/>
              </a:lnSpc>
            </a:pPr>
            <a:r>
              <a:rPr lang="en-US" sz="2000" smtClean="0"/>
              <a:t>Inline function calls and unroll loops</a:t>
            </a:r>
          </a:p>
          <a:p>
            <a:pPr marL="990600" lvl="1" indent="-533400" eaLnBrk="1" hangingPunct="1">
              <a:lnSpc>
                <a:spcPct val="80000"/>
              </a:lnSpc>
            </a:pPr>
            <a:r>
              <a:rPr lang="en-US" sz="2000" smtClean="0"/>
              <a:t>Instantiate modules with specific parameters</a:t>
            </a:r>
          </a:p>
          <a:p>
            <a:pPr marL="990600" lvl="1" indent="-533400" eaLnBrk="1" hangingPunct="1">
              <a:lnSpc>
                <a:spcPct val="80000"/>
              </a:lnSpc>
            </a:pPr>
            <a:r>
              <a:rPr lang="en-US" sz="2000" smtClean="0"/>
              <a:t>Resolve polymorphism/overloading, perform most data structure operations</a:t>
            </a:r>
          </a:p>
        </p:txBody>
      </p:sp>
      <p:grpSp>
        <p:nvGrpSpPr>
          <p:cNvPr id="18" name="Group 95"/>
          <p:cNvGrpSpPr>
            <a:grpSpLocks/>
          </p:cNvGrpSpPr>
          <p:nvPr/>
        </p:nvGrpSpPr>
        <p:grpSpPr bwMode="auto">
          <a:xfrm>
            <a:off x="330200" y="3160713"/>
            <a:ext cx="2597150" cy="1057275"/>
            <a:chOff x="208" y="1991"/>
            <a:chExt cx="1636" cy="666"/>
          </a:xfrm>
        </p:grpSpPr>
        <p:sp>
          <p:nvSpPr>
            <p:cNvPr id="5135" name="Oval 36"/>
            <p:cNvSpPr>
              <a:spLocks noChangeArrowheads="1"/>
            </p:cNvSpPr>
            <p:nvPr/>
          </p:nvSpPr>
          <p:spPr bwMode="auto">
            <a:xfrm>
              <a:off x="1212" y="2025"/>
              <a:ext cx="632" cy="63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b="1">
                  <a:solidFill>
                    <a:schemeClr val="bg1"/>
                  </a:solidFill>
                  <a:latin typeface="Arial" charset="0"/>
                  <a:cs typeface="Arial" charset="0"/>
                </a:rPr>
                <a:t>source</a:t>
              </a:r>
            </a:p>
          </p:txBody>
        </p:sp>
        <p:sp>
          <p:nvSpPr>
            <p:cNvPr id="5136" name="Rectangle 37" descr="Rectangle: Click to edit Master text styles&#10;Second level&#10;Third level&#10;Fourth level&#10;Fifth level"/>
            <p:cNvSpPr>
              <a:spLocks noChangeArrowheads="1"/>
            </p:cNvSpPr>
            <p:nvPr/>
          </p:nvSpPr>
          <p:spPr bwMode="auto">
            <a:xfrm>
              <a:off x="208" y="1991"/>
              <a:ext cx="1050" cy="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>
                <a:spcBef>
                  <a:spcPct val="0"/>
                </a:spcBef>
                <a:buClr>
                  <a:schemeClr val="hlink"/>
                </a:buClr>
                <a:buSzPct val="110000"/>
                <a:buFont typeface="Wingdings" pitchFamily="-96" charset="2"/>
                <a:buNone/>
              </a:pPr>
              <a:r>
                <a:rPr lang="en-US" sz="2400"/>
                <a:t>Software</a:t>
              </a:r>
            </a:p>
            <a:p>
              <a:pPr marL="342900" indent="-342900">
                <a:spcBef>
                  <a:spcPct val="0"/>
                </a:spcBef>
                <a:buClr>
                  <a:schemeClr val="hlink"/>
                </a:buClr>
                <a:buSzPct val="110000"/>
                <a:buFont typeface="Wingdings" pitchFamily="-96" charset="2"/>
                <a:buNone/>
              </a:pPr>
              <a:r>
                <a:rPr lang="en-US" sz="2400"/>
                <a:t>Toolflow:</a:t>
              </a:r>
            </a:p>
          </p:txBody>
        </p:sp>
      </p:grpSp>
      <p:grpSp>
        <p:nvGrpSpPr>
          <p:cNvPr id="19" name="Group 96"/>
          <p:cNvGrpSpPr>
            <a:grpSpLocks/>
          </p:cNvGrpSpPr>
          <p:nvPr/>
        </p:nvGrpSpPr>
        <p:grpSpPr bwMode="auto">
          <a:xfrm>
            <a:off x="6318250" y="3160713"/>
            <a:ext cx="2825750" cy="1057275"/>
            <a:chOff x="3980" y="1991"/>
            <a:chExt cx="1780" cy="666"/>
          </a:xfrm>
        </p:grpSpPr>
        <p:sp>
          <p:nvSpPr>
            <p:cNvPr id="5133" name="Oval 49"/>
            <p:cNvSpPr>
              <a:spLocks noChangeArrowheads="1"/>
            </p:cNvSpPr>
            <p:nvPr/>
          </p:nvSpPr>
          <p:spPr bwMode="auto">
            <a:xfrm>
              <a:off x="3980" y="2025"/>
              <a:ext cx="632" cy="63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b="1">
                  <a:solidFill>
                    <a:schemeClr val="bg1"/>
                  </a:solidFill>
                  <a:latin typeface="Arial" charset="0"/>
                  <a:cs typeface="Arial" charset="0"/>
                </a:rPr>
                <a:t>source</a:t>
              </a:r>
            </a:p>
          </p:txBody>
        </p:sp>
        <p:sp>
          <p:nvSpPr>
            <p:cNvPr id="5134" name="Rectangle 93" descr="Rectangle: Click to edit Master text styles&#10;Second level&#10;Third level&#10;Fourth level&#10;Fifth level"/>
            <p:cNvSpPr>
              <a:spLocks noChangeArrowheads="1"/>
            </p:cNvSpPr>
            <p:nvPr/>
          </p:nvSpPr>
          <p:spPr bwMode="auto">
            <a:xfrm>
              <a:off x="4648" y="1991"/>
              <a:ext cx="1112" cy="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>
                <a:spcBef>
                  <a:spcPct val="0"/>
                </a:spcBef>
                <a:buClr>
                  <a:schemeClr val="hlink"/>
                </a:buClr>
                <a:buSzPct val="110000"/>
                <a:buFont typeface="Wingdings" pitchFamily="-96" charset="2"/>
                <a:buNone/>
              </a:pPr>
              <a:r>
                <a:rPr lang="en-US" sz="2400"/>
                <a:t>Hardware</a:t>
              </a:r>
            </a:p>
            <a:p>
              <a:pPr marL="342900" indent="-342900">
                <a:spcBef>
                  <a:spcPct val="0"/>
                </a:spcBef>
                <a:buClr>
                  <a:schemeClr val="hlink"/>
                </a:buClr>
                <a:buSzPct val="110000"/>
                <a:buFont typeface="Wingdings" pitchFamily="-96" charset="2"/>
                <a:buNone/>
              </a:pPr>
              <a:r>
                <a:rPr lang="en-US" sz="2400"/>
                <a:t>Toolflow:</a:t>
              </a:r>
            </a:p>
          </p:txBody>
        </p:sp>
      </p:grpSp>
      <p:sp>
        <p:nvSpPr>
          <p:cNvPr id="76" name="Date Placeholder 7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February 9, 2011</a:t>
            </a:r>
            <a:endParaRPr lang="en-US" dirty="0"/>
          </a:p>
        </p:txBody>
      </p:sp>
      <p:sp>
        <p:nvSpPr>
          <p:cNvPr id="77" name="Slide Number Placeholder 7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L03-</a:t>
            </a:r>
            <a:fld id="{2F948D18-B4E4-4317-99B7-73E7F36F22F6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78" name="Footer Placeholder 7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http://csg.csail.mit.edu/6.375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Combinational IFFT</a:t>
            </a:r>
          </a:p>
        </p:txBody>
      </p:sp>
      <p:grpSp>
        <p:nvGrpSpPr>
          <p:cNvPr id="6150" name="Group 3"/>
          <p:cNvGrpSpPr>
            <a:grpSpLocks/>
          </p:cNvGrpSpPr>
          <p:nvPr/>
        </p:nvGrpSpPr>
        <p:grpSpPr bwMode="auto">
          <a:xfrm>
            <a:off x="171450" y="1885950"/>
            <a:ext cx="8848725" cy="2733675"/>
            <a:chOff x="108" y="1188"/>
            <a:chExt cx="5574" cy="1722"/>
          </a:xfrm>
        </p:grpSpPr>
        <p:grpSp>
          <p:nvGrpSpPr>
            <p:cNvPr id="6209" name="Group 4"/>
            <p:cNvGrpSpPr>
              <a:grpSpLocks/>
            </p:cNvGrpSpPr>
            <p:nvPr/>
          </p:nvGrpSpPr>
          <p:grpSpPr bwMode="auto">
            <a:xfrm>
              <a:off x="108" y="1188"/>
              <a:ext cx="282" cy="1680"/>
              <a:chOff x="414" y="1626"/>
              <a:chExt cx="282" cy="1680"/>
            </a:xfrm>
          </p:grpSpPr>
          <p:sp>
            <p:nvSpPr>
              <p:cNvPr id="6322" name="Rectangle 5"/>
              <p:cNvSpPr>
                <a:spLocks noChangeArrowheads="1"/>
              </p:cNvSpPr>
              <p:nvPr/>
            </p:nvSpPr>
            <p:spPr bwMode="auto">
              <a:xfrm>
                <a:off x="414" y="1626"/>
                <a:ext cx="282" cy="22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in0</a:t>
                </a:r>
              </a:p>
            </p:txBody>
          </p:sp>
          <p:sp>
            <p:nvSpPr>
              <p:cNvPr id="6323" name="Text Box 6"/>
              <p:cNvSpPr txBox="1">
                <a:spLocks noChangeArrowheads="1"/>
              </p:cNvSpPr>
              <p:nvPr/>
            </p:nvSpPr>
            <p:spPr bwMode="auto">
              <a:xfrm>
                <a:off x="432" y="2796"/>
                <a:ext cx="21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buFont typeface="Wingdings" pitchFamily="-96" charset="2"/>
                  <a:buNone/>
                </a:pPr>
                <a:r>
                  <a:rPr lang="en-US">
                    <a:latin typeface="Courier New" pitchFamily="49" charset="0"/>
                  </a:rPr>
                  <a:t>…</a:t>
                </a:r>
              </a:p>
            </p:txBody>
          </p:sp>
          <p:sp>
            <p:nvSpPr>
              <p:cNvPr id="6324" name="Rectangle 7"/>
              <p:cNvSpPr>
                <a:spLocks noChangeArrowheads="1"/>
              </p:cNvSpPr>
              <p:nvPr/>
            </p:nvSpPr>
            <p:spPr bwMode="auto">
              <a:xfrm>
                <a:off x="414" y="1864"/>
                <a:ext cx="282" cy="22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in1</a:t>
                </a:r>
              </a:p>
            </p:txBody>
          </p:sp>
          <p:sp>
            <p:nvSpPr>
              <p:cNvPr id="6325" name="Rectangle 8"/>
              <p:cNvSpPr>
                <a:spLocks noChangeArrowheads="1"/>
              </p:cNvSpPr>
              <p:nvPr/>
            </p:nvSpPr>
            <p:spPr bwMode="auto">
              <a:xfrm>
                <a:off x="414" y="2102"/>
                <a:ext cx="282" cy="22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in2</a:t>
                </a:r>
              </a:p>
            </p:txBody>
          </p:sp>
          <p:sp>
            <p:nvSpPr>
              <p:cNvPr id="6326" name="Rectangle 9"/>
              <p:cNvSpPr>
                <a:spLocks noChangeArrowheads="1"/>
              </p:cNvSpPr>
              <p:nvPr/>
            </p:nvSpPr>
            <p:spPr bwMode="auto">
              <a:xfrm>
                <a:off x="414" y="3078"/>
                <a:ext cx="282" cy="22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in63</a:t>
                </a:r>
              </a:p>
            </p:txBody>
          </p:sp>
          <p:sp>
            <p:nvSpPr>
              <p:cNvPr id="6327" name="Rectangle 10"/>
              <p:cNvSpPr>
                <a:spLocks noChangeArrowheads="1"/>
              </p:cNvSpPr>
              <p:nvPr/>
            </p:nvSpPr>
            <p:spPr bwMode="auto">
              <a:xfrm>
                <a:off x="414" y="2340"/>
                <a:ext cx="282" cy="22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in3</a:t>
                </a:r>
              </a:p>
            </p:txBody>
          </p:sp>
          <p:sp>
            <p:nvSpPr>
              <p:cNvPr id="6328" name="Rectangle 11"/>
              <p:cNvSpPr>
                <a:spLocks noChangeArrowheads="1"/>
              </p:cNvSpPr>
              <p:nvPr/>
            </p:nvSpPr>
            <p:spPr bwMode="auto">
              <a:xfrm>
                <a:off x="414" y="2562"/>
                <a:ext cx="282" cy="22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in4</a:t>
                </a:r>
              </a:p>
            </p:txBody>
          </p:sp>
        </p:grpSp>
        <p:grpSp>
          <p:nvGrpSpPr>
            <p:cNvPr id="6210" name="Group 12"/>
            <p:cNvGrpSpPr>
              <a:grpSpLocks/>
            </p:cNvGrpSpPr>
            <p:nvPr/>
          </p:nvGrpSpPr>
          <p:grpSpPr bwMode="auto">
            <a:xfrm>
              <a:off x="624" y="1410"/>
              <a:ext cx="576" cy="1140"/>
              <a:chOff x="624" y="1410"/>
              <a:chExt cx="576" cy="1140"/>
            </a:xfrm>
          </p:grpSpPr>
          <p:sp>
            <p:nvSpPr>
              <p:cNvPr id="6318" name="Rectangle 13"/>
              <p:cNvSpPr>
                <a:spLocks noChangeArrowheads="1"/>
              </p:cNvSpPr>
              <p:nvPr/>
            </p:nvSpPr>
            <p:spPr bwMode="auto">
              <a:xfrm>
                <a:off x="624" y="1410"/>
                <a:ext cx="576" cy="3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Bfly4</a:t>
                </a:r>
              </a:p>
            </p:txBody>
          </p:sp>
          <p:sp>
            <p:nvSpPr>
              <p:cNvPr id="6319" name="Rectangle 14"/>
              <p:cNvSpPr>
                <a:spLocks noChangeArrowheads="1"/>
              </p:cNvSpPr>
              <p:nvPr/>
            </p:nvSpPr>
            <p:spPr bwMode="auto">
              <a:xfrm>
                <a:off x="624" y="1710"/>
                <a:ext cx="576" cy="3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Bfly4</a:t>
                </a:r>
              </a:p>
            </p:txBody>
          </p:sp>
          <p:sp>
            <p:nvSpPr>
              <p:cNvPr id="6320" name="Rectangle 15"/>
              <p:cNvSpPr>
                <a:spLocks noChangeArrowheads="1"/>
              </p:cNvSpPr>
              <p:nvPr/>
            </p:nvSpPr>
            <p:spPr bwMode="auto">
              <a:xfrm>
                <a:off x="624" y="2250"/>
                <a:ext cx="576" cy="3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Bfly4</a:t>
                </a:r>
              </a:p>
            </p:txBody>
          </p:sp>
          <p:sp>
            <p:nvSpPr>
              <p:cNvPr id="6321" name="Text Box 16"/>
              <p:cNvSpPr txBox="1">
                <a:spLocks noChangeArrowheads="1"/>
              </p:cNvSpPr>
              <p:nvPr/>
            </p:nvSpPr>
            <p:spPr bwMode="auto">
              <a:xfrm>
                <a:off x="752" y="2039"/>
                <a:ext cx="295" cy="1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buFont typeface="Wingdings" pitchFamily="-96" charset="2"/>
                  <a:buNone/>
                </a:pPr>
                <a:r>
                  <a:rPr lang="en-US" sz="1200"/>
                  <a:t>x16</a:t>
                </a:r>
              </a:p>
            </p:txBody>
          </p:sp>
        </p:grpSp>
        <p:grpSp>
          <p:nvGrpSpPr>
            <p:cNvPr id="6211" name="Group 17"/>
            <p:cNvGrpSpPr>
              <a:grpSpLocks/>
            </p:cNvGrpSpPr>
            <p:nvPr/>
          </p:nvGrpSpPr>
          <p:grpSpPr bwMode="auto">
            <a:xfrm>
              <a:off x="2226" y="1398"/>
              <a:ext cx="576" cy="1140"/>
              <a:chOff x="2712" y="1836"/>
              <a:chExt cx="576" cy="1140"/>
            </a:xfrm>
          </p:grpSpPr>
          <p:sp>
            <p:nvSpPr>
              <p:cNvPr id="6314" name="Rectangle 18"/>
              <p:cNvSpPr>
                <a:spLocks noChangeArrowheads="1"/>
              </p:cNvSpPr>
              <p:nvPr/>
            </p:nvSpPr>
            <p:spPr bwMode="auto">
              <a:xfrm>
                <a:off x="2712" y="1836"/>
                <a:ext cx="576" cy="3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Bfly4</a:t>
                </a:r>
              </a:p>
            </p:txBody>
          </p:sp>
          <p:sp>
            <p:nvSpPr>
              <p:cNvPr id="6315" name="Rectangle 19"/>
              <p:cNvSpPr>
                <a:spLocks noChangeArrowheads="1"/>
              </p:cNvSpPr>
              <p:nvPr/>
            </p:nvSpPr>
            <p:spPr bwMode="auto">
              <a:xfrm>
                <a:off x="2712" y="2136"/>
                <a:ext cx="576" cy="3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Bfly4</a:t>
                </a:r>
              </a:p>
            </p:txBody>
          </p:sp>
          <p:sp>
            <p:nvSpPr>
              <p:cNvPr id="6316" name="Rectangle 20"/>
              <p:cNvSpPr>
                <a:spLocks noChangeArrowheads="1"/>
              </p:cNvSpPr>
              <p:nvPr/>
            </p:nvSpPr>
            <p:spPr bwMode="auto">
              <a:xfrm>
                <a:off x="2712" y="2676"/>
                <a:ext cx="576" cy="3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Bfly4</a:t>
                </a:r>
              </a:p>
            </p:txBody>
          </p:sp>
          <p:sp>
            <p:nvSpPr>
              <p:cNvPr id="6317" name="Text Box 21"/>
              <p:cNvSpPr txBox="1">
                <a:spLocks noChangeArrowheads="1"/>
              </p:cNvSpPr>
              <p:nvPr/>
            </p:nvSpPr>
            <p:spPr bwMode="auto">
              <a:xfrm>
                <a:off x="2918" y="2448"/>
                <a:ext cx="21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buFont typeface="Wingdings" pitchFamily="-96" charset="2"/>
                  <a:buNone/>
                </a:pPr>
                <a:r>
                  <a:rPr lang="en-US">
                    <a:latin typeface="Courier New" pitchFamily="49" charset="0"/>
                  </a:rPr>
                  <a:t>…</a:t>
                </a:r>
              </a:p>
            </p:txBody>
          </p:sp>
        </p:grpSp>
        <p:grpSp>
          <p:nvGrpSpPr>
            <p:cNvPr id="6212" name="Group 22"/>
            <p:cNvGrpSpPr>
              <a:grpSpLocks/>
            </p:cNvGrpSpPr>
            <p:nvPr/>
          </p:nvGrpSpPr>
          <p:grpSpPr bwMode="auto">
            <a:xfrm>
              <a:off x="3840" y="1428"/>
              <a:ext cx="576" cy="1140"/>
              <a:chOff x="4260" y="1866"/>
              <a:chExt cx="576" cy="1140"/>
            </a:xfrm>
          </p:grpSpPr>
          <p:sp>
            <p:nvSpPr>
              <p:cNvPr id="6310" name="Rectangle 23"/>
              <p:cNvSpPr>
                <a:spLocks noChangeArrowheads="1"/>
              </p:cNvSpPr>
              <p:nvPr/>
            </p:nvSpPr>
            <p:spPr bwMode="auto">
              <a:xfrm>
                <a:off x="4260" y="1866"/>
                <a:ext cx="576" cy="3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Bfly4</a:t>
                </a:r>
              </a:p>
            </p:txBody>
          </p:sp>
          <p:sp>
            <p:nvSpPr>
              <p:cNvPr id="6311" name="Rectangle 24"/>
              <p:cNvSpPr>
                <a:spLocks noChangeArrowheads="1"/>
              </p:cNvSpPr>
              <p:nvPr/>
            </p:nvSpPr>
            <p:spPr bwMode="auto">
              <a:xfrm>
                <a:off x="4260" y="2166"/>
                <a:ext cx="576" cy="3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Bfly4</a:t>
                </a:r>
              </a:p>
            </p:txBody>
          </p:sp>
          <p:sp>
            <p:nvSpPr>
              <p:cNvPr id="6312" name="Rectangle 25"/>
              <p:cNvSpPr>
                <a:spLocks noChangeArrowheads="1"/>
              </p:cNvSpPr>
              <p:nvPr/>
            </p:nvSpPr>
            <p:spPr bwMode="auto">
              <a:xfrm>
                <a:off x="4260" y="2706"/>
                <a:ext cx="576" cy="3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Bfly4</a:t>
                </a:r>
              </a:p>
            </p:txBody>
          </p:sp>
          <p:sp>
            <p:nvSpPr>
              <p:cNvPr id="6313" name="Text Box 26"/>
              <p:cNvSpPr txBox="1">
                <a:spLocks noChangeArrowheads="1"/>
              </p:cNvSpPr>
              <p:nvPr/>
            </p:nvSpPr>
            <p:spPr bwMode="auto">
              <a:xfrm>
                <a:off x="4466" y="2478"/>
                <a:ext cx="21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buFont typeface="Wingdings" pitchFamily="-96" charset="2"/>
                  <a:buNone/>
                </a:pPr>
                <a:r>
                  <a:rPr lang="en-US">
                    <a:latin typeface="Courier New" pitchFamily="49" charset="0"/>
                  </a:rPr>
                  <a:t>…</a:t>
                </a:r>
              </a:p>
            </p:txBody>
          </p:sp>
        </p:grpSp>
        <p:grpSp>
          <p:nvGrpSpPr>
            <p:cNvPr id="6213" name="Group 27"/>
            <p:cNvGrpSpPr>
              <a:grpSpLocks/>
            </p:cNvGrpSpPr>
            <p:nvPr/>
          </p:nvGrpSpPr>
          <p:grpSpPr bwMode="auto">
            <a:xfrm>
              <a:off x="386" y="1316"/>
              <a:ext cx="246" cy="1458"/>
              <a:chOff x="692" y="1754"/>
              <a:chExt cx="246" cy="1458"/>
            </a:xfrm>
          </p:grpSpPr>
          <p:sp>
            <p:nvSpPr>
              <p:cNvPr id="6304" name="Line 28"/>
              <p:cNvSpPr>
                <a:spLocks noChangeShapeType="1"/>
              </p:cNvSpPr>
              <p:nvPr/>
            </p:nvSpPr>
            <p:spPr bwMode="auto">
              <a:xfrm>
                <a:off x="704" y="1754"/>
                <a:ext cx="216" cy="14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05" name="Line 29"/>
              <p:cNvSpPr>
                <a:spLocks noChangeShapeType="1"/>
              </p:cNvSpPr>
              <p:nvPr/>
            </p:nvSpPr>
            <p:spPr bwMode="auto">
              <a:xfrm flipV="1">
                <a:off x="704" y="1964"/>
                <a:ext cx="216" cy="1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06" name="Line 30"/>
              <p:cNvSpPr>
                <a:spLocks noChangeShapeType="1"/>
              </p:cNvSpPr>
              <p:nvPr/>
            </p:nvSpPr>
            <p:spPr bwMode="auto">
              <a:xfrm flipV="1">
                <a:off x="704" y="2030"/>
                <a:ext cx="216" cy="16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07" name="Line 31"/>
              <p:cNvSpPr>
                <a:spLocks noChangeShapeType="1"/>
              </p:cNvSpPr>
              <p:nvPr/>
            </p:nvSpPr>
            <p:spPr bwMode="auto">
              <a:xfrm flipV="1">
                <a:off x="704" y="2078"/>
                <a:ext cx="228" cy="3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08" name="Line 32"/>
              <p:cNvSpPr>
                <a:spLocks noChangeShapeType="1"/>
              </p:cNvSpPr>
              <p:nvPr/>
            </p:nvSpPr>
            <p:spPr bwMode="auto">
              <a:xfrm flipV="1">
                <a:off x="698" y="2240"/>
                <a:ext cx="240" cy="44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09" name="Line 33"/>
              <p:cNvSpPr>
                <a:spLocks noChangeShapeType="1"/>
              </p:cNvSpPr>
              <p:nvPr/>
            </p:nvSpPr>
            <p:spPr bwMode="auto">
              <a:xfrm flipV="1">
                <a:off x="692" y="2912"/>
                <a:ext cx="228" cy="3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214" name="Group 34"/>
            <p:cNvGrpSpPr>
              <a:grpSpLocks/>
            </p:cNvGrpSpPr>
            <p:nvPr/>
          </p:nvGrpSpPr>
          <p:grpSpPr bwMode="auto">
            <a:xfrm>
              <a:off x="5400" y="1230"/>
              <a:ext cx="282" cy="1680"/>
              <a:chOff x="414" y="1626"/>
              <a:chExt cx="282" cy="1680"/>
            </a:xfrm>
          </p:grpSpPr>
          <p:sp>
            <p:nvSpPr>
              <p:cNvPr id="6297" name="Rectangle 35"/>
              <p:cNvSpPr>
                <a:spLocks noChangeArrowheads="1"/>
              </p:cNvSpPr>
              <p:nvPr/>
            </p:nvSpPr>
            <p:spPr bwMode="auto">
              <a:xfrm>
                <a:off x="414" y="1626"/>
                <a:ext cx="282" cy="22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out0</a:t>
                </a:r>
              </a:p>
            </p:txBody>
          </p:sp>
          <p:sp>
            <p:nvSpPr>
              <p:cNvPr id="6298" name="Text Box 36"/>
              <p:cNvSpPr txBox="1">
                <a:spLocks noChangeArrowheads="1"/>
              </p:cNvSpPr>
              <p:nvPr/>
            </p:nvSpPr>
            <p:spPr bwMode="auto">
              <a:xfrm>
                <a:off x="432" y="2796"/>
                <a:ext cx="21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buFont typeface="Wingdings" pitchFamily="-96" charset="2"/>
                  <a:buNone/>
                </a:pPr>
                <a:r>
                  <a:rPr lang="en-US">
                    <a:latin typeface="Courier New" pitchFamily="49" charset="0"/>
                  </a:rPr>
                  <a:t>…</a:t>
                </a:r>
              </a:p>
            </p:txBody>
          </p:sp>
          <p:sp>
            <p:nvSpPr>
              <p:cNvPr id="6299" name="Rectangle 37"/>
              <p:cNvSpPr>
                <a:spLocks noChangeArrowheads="1"/>
              </p:cNvSpPr>
              <p:nvPr/>
            </p:nvSpPr>
            <p:spPr bwMode="auto">
              <a:xfrm>
                <a:off x="414" y="1864"/>
                <a:ext cx="282" cy="22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out1</a:t>
                </a:r>
              </a:p>
            </p:txBody>
          </p:sp>
          <p:sp>
            <p:nvSpPr>
              <p:cNvPr id="6300" name="Rectangle 38"/>
              <p:cNvSpPr>
                <a:spLocks noChangeArrowheads="1"/>
              </p:cNvSpPr>
              <p:nvPr/>
            </p:nvSpPr>
            <p:spPr bwMode="auto">
              <a:xfrm>
                <a:off x="414" y="2102"/>
                <a:ext cx="282" cy="22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out2</a:t>
                </a:r>
              </a:p>
            </p:txBody>
          </p:sp>
          <p:sp>
            <p:nvSpPr>
              <p:cNvPr id="6301" name="Rectangle 39"/>
              <p:cNvSpPr>
                <a:spLocks noChangeArrowheads="1"/>
              </p:cNvSpPr>
              <p:nvPr/>
            </p:nvSpPr>
            <p:spPr bwMode="auto">
              <a:xfrm>
                <a:off x="414" y="3078"/>
                <a:ext cx="282" cy="22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out63</a:t>
                </a:r>
              </a:p>
            </p:txBody>
          </p:sp>
          <p:sp>
            <p:nvSpPr>
              <p:cNvPr id="6302" name="Rectangle 40"/>
              <p:cNvSpPr>
                <a:spLocks noChangeArrowheads="1"/>
              </p:cNvSpPr>
              <p:nvPr/>
            </p:nvSpPr>
            <p:spPr bwMode="auto">
              <a:xfrm>
                <a:off x="414" y="2340"/>
                <a:ext cx="282" cy="22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out3</a:t>
                </a:r>
              </a:p>
            </p:txBody>
          </p:sp>
          <p:sp>
            <p:nvSpPr>
              <p:cNvPr id="6303" name="Rectangle 41"/>
              <p:cNvSpPr>
                <a:spLocks noChangeArrowheads="1"/>
              </p:cNvSpPr>
              <p:nvPr/>
            </p:nvSpPr>
            <p:spPr bwMode="auto">
              <a:xfrm>
                <a:off x="414" y="2562"/>
                <a:ext cx="282" cy="22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out4</a:t>
                </a:r>
              </a:p>
            </p:txBody>
          </p:sp>
        </p:grpSp>
        <p:grpSp>
          <p:nvGrpSpPr>
            <p:cNvPr id="6215" name="Group 42"/>
            <p:cNvGrpSpPr>
              <a:grpSpLocks/>
            </p:cNvGrpSpPr>
            <p:nvPr/>
          </p:nvGrpSpPr>
          <p:grpSpPr bwMode="auto">
            <a:xfrm flipH="1">
              <a:off x="5144" y="1376"/>
              <a:ext cx="246" cy="1458"/>
              <a:chOff x="692" y="1754"/>
              <a:chExt cx="246" cy="1458"/>
            </a:xfrm>
          </p:grpSpPr>
          <p:sp>
            <p:nvSpPr>
              <p:cNvPr id="6291" name="Line 43"/>
              <p:cNvSpPr>
                <a:spLocks noChangeShapeType="1"/>
              </p:cNvSpPr>
              <p:nvPr/>
            </p:nvSpPr>
            <p:spPr bwMode="auto">
              <a:xfrm>
                <a:off x="704" y="1754"/>
                <a:ext cx="216" cy="14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triangle" w="med" len="med"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92" name="Line 44"/>
              <p:cNvSpPr>
                <a:spLocks noChangeShapeType="1"/>
              </p:cNvSpPr>
              <p:nvPr/>
            </p:nvSpPr>
            <p:spPr bwMode="auto">
              <a:xfrm flipV="1">
                <a:off x="704" y="1964"/>
                <a:ext cx="216" cy="1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triangle" w="med" len="med"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93" name="Line 45"/>
              <p:cNvSpPr>
                <a:spLocks noChangeShapeType="1"/>
              </p:cNvSpPr>
              <p:nvPr/>
            </p:nvSpPr>
            <p:spPr bwMode="auto">
              <a:xfrm flipV="1">
                <a:off x="704" y="2030"/>
                <a:ext cx="216" cy="16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triangle" w="med" len="med"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94" name="Line 46"/>
              <p:cNvSpPr>
                <a:spLocks noChangeShapeType="1"/>
              </p:cNvSpPr>
              <p:nvPr/>
            </p:nvSpPr>
            <p:spPr bwMode="auto">
              <a:xfrm flipV="1">
                <a:off x="704" y="2078"/>
                <a:ext cx="228" cy="3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triangle" w="med" len="med"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95" name="Line 47"/>
              <p:cNvSpPr>
                <a:spLocks noChangeShapeType="1"/>
              </p:cNvSpPr>
              <p:nvPr/>
            </p:nvSpPr>
            <p:spPr bwMode="auto">
              <a:xfrm flipV="1">
                <a:off x="698" y="2240"/>
                <a:ext cx="240" cy="44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triangle" w="med" len="med"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96" name="Line 48"/>
              <p:cNvSpPr>
                <a:spLocks noChangeShapeType="1"/>
              </p:cNvSpPr>
              <p:nvPr/>
            </p:nvSpPr>
            <p:spPr bwMode="auto">
              <a:xfrm flipV="1">
                <a:off x="692" y="2912"/>
                <a:ext cx="228" cy="3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triangle" w="med" len="med"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216" name="Group 49"/>
            <p:cNvGrpSpPr>
              <a:grpSpLocks/>
            </p:cNvGrpSpPr>
            <p:nvPr/>
          </p:nvGrpSpPr>
          <p:grpSpPr bwMode="auto">
            <a:xfrm>
              <a:off x="1202" y="1404"/>
              <a:ext cx="1020" cy="1152"/>
              <a:chOff x="1202" y="1404"/>
              <a:chExt cx="1020" cy="1152"/>
            </a:xfrm>
          </p:grpSpPr>
          <p:sp>
            <p:nvSpPr>
              <p:cNvPr id="6263" name="Text Box 50"/>
              <p:cNvSpPr txBox="1">
                <a:spLocks noChangeArrowheads="1"/>
              </p:cNvSpPr>
              <p:nvPr/>
            </p:nvSpPr>
            <p:spPr bwMode="auto">
              <a:xfrm rot="5400000">
                <a:off x="1455" y="1814"/>
                <a:ext cx="521" cy="1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buFont typeface="Wingdings" pitchFamily="-96" charset="2"/>
                  <a:buNone/>
                </a:pPr>
                <a:r>
                  <a:rPr lang="en-US" sz="1200"/>
                  <a:t>Permute</a:t>
                </a:r>
              </a:p>
            </p:txBody>
          </p:sp>
          <p:grpSp>
            <p:nvGrpSpPr>
              <p:cNvPr id="6264" name="Group 51"/>
              <p:cNvGrpSpPr>
                <a:grpSpLocks/>
              </p:cNvGrpSpPr>
              <p:nvPr/>
            </p:nvGrpSpPr>
            <p:grpSpPr bwMode="auto">
              <a:xfrm>
                <a:off x="1202" y="1472"/>
                <a:ext cx="322" cy="1020"/>
                <a:chOff x="1478" y="1904"/>
                <a:chExt cx="486" cy="1020"/>
              </a:xfrm>
            </p:grpSpPr>
            <p:sp>
              <p:nvSpPr>
                <p:cNvPr id="6279" name="Line 52"/>
                <p:cNvSpPr>
                  <a:spLocks noChangeShapeType="1"/>
                </p:cNvSpPr>
                <p:nvPr/>
              </p:nvSpPr>
              <p:spPr bwMode="auto">
                <a:xfrm flipV="1">
                  <a:off x="1484" y="1904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80" name="Line 53"/>
                <p:cNvSpPr>
                  <a:spLocks noChangeShapeType="1"/>
                </p:cNvSpPr>
                <p:nvPr/>
              </p:nvSpPr>
              <p:spPr bwMode="auto">
                <a:xfrm flipV="1">
                  <a:off x="1484" y="1970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81" name="Line 54"/>
                <p:cNvSpPr>
                  <a:spLocks noChangeShapeType="1"/>
                </p:cNvSpPr>
                <p:nvPr/>
              </p:nvSpPr>
              <p:spPr bwMode="auto">
                <a:xfrm flipV="1">
                  <a:off x="1484" y="2036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82" name="Line 55"/>
                <p:cNvSpPr>
                  <a:spLocks noChangeShapeType="1"/>
                </p:cNvSpPr>
                <p:nvPr/>
              </p:nvSpPr>
              <p:spPr bwMode="auto">
                <a:xfrm flipV="1">
                  <a:off x="1484" y="2090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83" name="Line 56"/>
                <p:cNvSpPr>
                  <a:spLocks noChangeShapeType="1"/>
                </p:cNvSpPr>
                <p:nvPr/>
              </p:nvSpPr>
              <p:spPr bwMode="auto">
                <a:xfrm flipV="1">
                  <a:off x="1478" y="2192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84" name="Line 57"/>
                <p:cNvSpPr>
                  <a:spLocks noChangeShapeType="1"/>
                </p:cNvSpPr>
                <p:nvPr/>
              </p:nvSpPr>
              <p:spPr bwMode="auto">
                <a:xfrm flipV="1">
                  <a:off x="1478" y="225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85" name="Line 58"/>
                <p:cNvSpPr>
                  <a:spLocks noChangeShapeType="1"/>
                </p:cNvSpPr>
                <p:nvPr/>
              </p:nvSpPr>
              <p:spPr bwMode="auto">
                <a:xfrm flipV="1">
                  <a:off x="1478" y="2324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86" name="Line 59"/>
                <p:cNvSpPr>
                  <a:spLocks noChangeShapeType="1"/>
                </p:cNvSpPr>
                <p:nvPr/>
              </p:nvSpPr>
              <p:spPr bwMode="auto">
                <a:xfrm flipV="1">
                  <a:off x="1478" y="237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87" name="Line 60"/>
                <p:cNvSpPr>
                  <a:spLocks noChangeShapeType="1"/>
                </p:cNvSpPr>
                <p:nvPr/>
              </p:nvSpPr>
              <p:spPr bwMode="auto">
                <a:xfrm flipV="1">
                  <a:off x="1478" y="2732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88" name="Line 61"/>
                <p:cNvSpPr>
                  <a:spLocks noChangeShapeType="1"/>
                </p:cNvSpPr>
                <p:nvPr/>
              </p:nvSpPr>
              <p:spPr bwMode="auto">
                <a:xfrm flipV="1">
                  <a:off x="1478" y="279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89" name="Line 62"/>
                <p:cNvSpPr>
                  <a:spLocks noChangeShapeType="1"/>
                </p:cNvSpPr>
                <p:nvPr/>
              </p:nvSpPr>
              <p:spPr bwMode="auto">
                <a:xfrm flipV="1">
                  <a:off x="1478" y="2864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90" name="Line 63"/>
                <p:cNvSpPr>
                  <a:spLocks noChangeShapeType="1"/>
                </p:cNvSpPr>
                <p:nvPr/>
              </p:nvSpPr>
              <p:spPr bwMode="auto">
                <a:xfrm flipV="1">
                  <a:off x="1478" y="291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65" name="Group 64"/>
              <p:cNvGrpSpPr>
                <a:grpSpLocks/>
              </p:cNvGrpSpPr>
              <p:nvPr/>
            </p:nvGrpSpPr>
            <p:grpSpPr bwMode="auto">
              <a:xfrm>
                <a:off x="1915" y="1466"/>
                <a:ext cx="307" cy="1020"/>
                <a:chOff x="2270" y="1904"/>
                <a:chExt cx="486" cy="1020"/>
              </a:xfrm>
            </p:grpSpPr>
            <p:sp>
              <p:nvSpPr>
                <p:cNvPr id="6267" name="Line 65"/>
                <p:cNvSpPr>
                  <a:spLocks noChangeShapeType="1"/>
                </p:cNvSpPr>
                <p:nvPr/>
              </p:nvSpPr>
              <p:spPr bwMode="auto">
                <a:xfrm flipV="1">
                  <a:off x="2276" y="1904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68" name="Line 66"/>
                <p:cNvSpPr>
                  <a:spLocks noChangeShapeType="1"/>
                </p:cNvSpPr>
                <p:nvPr/>
              </p:nvSpPr>
              <p:spPr bwMode="auto">
                <a:xfrm flipV="1">
                  <a:off x="2276" y="1970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69" name="Line 67"/>
                <p:cNvSpPr>
                  <a:spLocks noChangeShapeType="1"/>
                </p:cNvSpPr>
                <p:nvPr/>
              </p:nvSpPr>
              <p:spPr bwMode="auto">
                <a:xfrm flipV="1">
                  <a:off x="2276" y="2036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70" name="Line 68"/>
                <p:cNvSpPr>
                  <a:spLocks noChangeShapeType="1"/>
                </p:cNvSpPr>
                <p:nvPr/>
              </p:nvSpPr>
              <p:spPr bwMode="auto">
                <a:xfrm flipV="1">
                  <a:off x="2276" y="2090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71" name="Line 69"/>
                <p:cNvSpPr>
                  <a:spLocks noChangeShapeType="1"/>
                </p:cNvSpPr>
                <p:nvPr/>
              </p:nvSpPr>
              <p:spPr bwMode="auto">
                <a:xfrm flipV="1">
                  <a:off x="2270" y="2192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72" name="Line 70"/>
                <p:cNvSpPr>
                  <a:spLocks noChangeShapeType="1"/>
                </p:cNvSpPr>
                <p:nvPr/>
              </p:nvSpPr>
              <p:spPr bwMode="auto">
                <a:xfrm flipV="1">
                  <a:off x="2270" y="225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73" name="Line 71"/>
                <p:cNvSpPr>
                  <a:spLocks noChangeShapeType="1"/>
                </p:cNvSpPr>
                <p:nvPr/>
              </p:nvSpPr>
              <p:spPr bwMode="auto">
                <a:xfrm flipV="1">
                  <a:off x="2270" y="2324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74" name="Line 72"/>
                <p:cNvSpPr>
                  <a:spLocks noChangeShapeType="1"/>
                </p:cNvSpPr>
                <p:nvPr/>
              </p:nvSpPr>
              <p:spPr bwMode="auto">
                <a:xfrm flipV="1">
                  <a:off x="2270" y="237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75" name="Line 73"/>
                <p:cNvSpPr>
                  <a:spLocks noChangeShapeType="1"/>
                </p:cNvSpPr>
                <p:nvPr/>
              </p:nvSpPr>
              <p:spPr bwMode="auto">
                <a:xfrm flipV="1">
                  <a:off x="2270" y="2732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76" name="Line 74"/>
                <p:cNvSpPr>
                  <a:spLocks noChangeShapeType="1"/>
                </p:cNvSpPr>
                <p:nvPr/>
              </p:nvSpPr>
              <p:spPr bwMode="auto">
                <a:xfrm flipV="1">
                  <a:off x="2270" y="279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77" name="Line 75"/>
                <p:cNvSpPr>
                  <a:spLocks noChangeShapeType="1"/>
                </p:cNvSpPr>
                <p:nvPr/>
              </p:nvSpPr>
              <p:spPr bwMode="auto">
                <a:xfrm flipV="1">
                  <a:off x="2270" y="2864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78" name="Line 76"/>
                <p:cNvSpPr>
                  <a:spLocks noChangeShapeType="1"/>
                </p:cNvSpPr>
                <p:nvPr/>
              </p:nvSpPr>
              <p:spPr bwMode="auto">
                <a:xfrm flipV="1">
                  <a:off x="2270" y="291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6266" name="Rectangle 77"/>
              <p:cNvSpPr>
                <a:spLocks noChangeArrowheads="1"/>
              </p:cNvSpPr>
              <p:nvPr/>
            </p:nvSpPr>
            <p:spPr bwMode="auto">
              <a:xfrm>
                <a:off x="1523" y="1404"/>
                <a:ext cx="396" cy="1152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217" name="Group 78"/>
            <p:cNvGrpSpPr>
              <a:grpSpLocks/>
            </p:cNvGrpSpPr>
            <p:nvPr/>
          </p:nvGrpSpPr>
          <p:grpSpPr bwMode="auto">
            <a:xfrm>
              <a:off x="2816" y="1404"/>
              <a:ext cx="1026" cy="1152"/>
              <a:chOff x="2798" y="1842"/>
              <a:chExt cx="1026" cy="1152"/>
            </a:xfrm>
          </p:grpSpPr>
          <p:grpSp>
            <p:nvGrpSpPr>
              <p:cNvPr id="6234" name="Group 79"/>
              <p:cNvGrpSpPr>
                <a:grpSpLocks/>
              </p:cNvGrpSpPr>
              <p:nvPr/>
            </p:nvGrpSpPr>
            <p:grpSpPr bwMode="auto">
              <a:xfrm>
                <a:off x="3516" y="1904"/>
                <a:ext cx="308" cy="1020"/>
                <a:chOff x="2270" y="1904"/>
                <a:chExt cx="486" cy="1020"/>
              </a:xfrm>
            </p:grpSpPr>
            <p:sp>
              <p:nvSpPr>
                <p:cNvPr id="6251" name="Line 80"/>
                <p:cNvSpPr>
                  <a:spLocks noChangeShapeType="1"/>
                </p:cNvSpPr>
                <p:nvPr/>
              </p:nvSpPr>
              <p:spPr bwMode="auto">
                <a:xfrm flipV="1">
                  <a:off x="2276" y="1904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52" name="Line 81"/>
                <p:cNvSpPr>
                  <a:spLocks noChangeShapeType="1"/>
                </p:cNvSpPr>
                <p:nvPr/>
              </p:nvSpPr>
              <p:spPr bwMode="auto">
                <a:xfrm flipV="1">
                  <a:off x="2276" y="1970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53" name="Line 82"/>
                <p:cNvSpPr>
                  <a:spLocks noChangeShapeType="1"/>
                </p:cNvSpPr>
                <p:nvPr/>
              </p:nvSpPr>
              <p:spPr bwMode="auto">
                <a:xfrm flipV="1">
                  <a:off x="2276" y="2036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54" name="Line 83"/>
                <p:cNvSpPr>
                  <a:spLocks noChangeShapeType="1"/>
                </p:cNvSpPr>
                <p:nvPr/>
              </p:nvSpPr>
              <p:spPr bwMode="auto">
                <a:xfrm flipV="1">
                  <a:off x="2276" y="2090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55" name="Line 84"/>
                <p:cNvSpPr>
                  <a:spLocks noChangeShapeType="1"/>
                </p:cNvSpPr>
                <p:nvPr/>
              </p:nvSpPr>
              <p:spPr bwMode="auto">
                <a:xfrm flipV="1">
                  <a:off x="2270" y="2192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56" name="Line 85"/>
                <p:cNvSpPr>
                  <a:spLocks noChangeShapeType="1"/>
                </p:cNvSpPr>
                <p:nvPr/>
              </p:nvSpPr>
              <p:spPr bwMode="auto">
                <a:xfrm flipV="1">
                  <a:off x="2270" y="225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57" name="Line 86"/>
                <p:cNvSpPr>
                  <a:spLocks noChangeShapeType="1"/>
                </p:cNvSpPr>
                <p:nvPr/>
              </p:nvSpPr>
              <p:spPr bwMode="auto">
                <a:xfrm flipV="1">
                  <a:off x="2270" y="2324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58" name="Line 87"/>
                <p:cNvSpPr>
                  <a:spLocks noChangeShapeType="1"/>
                </p:cNvSpPr>
                <p:nvPr/>
              </p:nvSpPr>
              <p:spPr bwMode="auto">
                <a:xfrm flipV="1">
                  <a:off x="2270" y="237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59" name="Line 88"/>
                <p:cNvSpPr>
                  <a:spLocks noChangeShapeType="1"/>
                </p:cNvSpPr>
                <p:nvPr/>
              </p:nvSpPr>
              <p:spPr bwMode="auto">
                <a:xfrm flipV="1">
                  <a:off x="2270" y="2732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60" name="Line 89"/>
                <p:cNvSpPr>
                  <a:spLocks noChangeShapeType="1"/>
                </p:cNvSpPr>
                <p:nvPr/>
              </p:nvSpPr>
              <p:spPr bwMode="auto">
                <a:xfrm flipV="1">
                  <a:off x="2270" y="279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61" name="Line 90"/>
                <p:cNvSpPr>
                  <a:spLocks noChangeShapeType="1"/>
                </p:cNvSpPr>
                <p:nvPr/>
              </p:nvSpPr>
              <p:spPr bwMode="auto">
                <a:xfrm flipV="1">
                  <a:off x="2270" y="2864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62" name="Line 91"/>
                <p:cNvSpPr>
                  <a:spLocks noChangeShapeType="1"/>
                </p:cNvSpPr>
                <p:nvPr/>
              </p:nvSpPr>
              <p:spPr bwMode="auto">
                <a:xfrm flipV="1">
                  <a:off x="2270" y="291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35" name="Group 92"/>
              <p:cNvGrpSpPr>
                <a:grpSpLocks/>
              </p:cNvGrpSpPr>
              <p:nvPr/>
            </p:nvGrpSpPr>
            <p:grpSpPr bwMode="auto">
              <a:xfrm>
                <a:off x="2798" y="1842"/>
                <a:ext cx="721" cy="1152"/>
                <a:chOff x="2798" y="1842"/>
                <a:chExt cx="721" cy="1152"/>
              </a:xfrm>
            </p:grpSpPr>
            <p:sp>
              <p:nvSpPr>
                <p:cNvPr id="6236" name="Text Box 93"/>
                <p:cNvSpPr txBox="1">
                  <a:spLocks noChangeArrowheads="1"/>
                </p:cNvSpPr>
                <p:nvPr/>
              </p:nvSpPr>
              <p:spPr bwMode="auto">
                <a:xfrm rot="5400000">
                  <a:off x="3054" y="2252"/>
                  <a:ext cx="521" cy="1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Font typeface="Wingdings" pitchFamily="-96" charset="2"/>
                    <a:buNone/>
                  </a:pPr>
                  <a:r>
                    <a:rPr lang="en-US" sz="1200"/>
                    <a:t>Permute</a:t>
                  </a:r>
                </a:p>
              </p:txBody>
            </p:sp>
            <p:grpSp>
              <p:nvGrpSpPr>
                <p:cNvPr id="6237" name="Group 94"/>
                <p:cNvGrpSpPr>
                  <a:grpSpLocks/>
                </p:cNvGrpSpPr>
                <p:nvPr/>
              </p:nvGrpSpPr>
              <p:grpSpPr bwMode="auto">
                <a:xfrm>
                  <a:off x="2798" y="1910"/>
                  <a:ext cx="324" cy="1020"/>
                  <a:chOff x="1478" y="1904"/>
                  <a:chExt cx="486" cy="1020"/>
                </a:xfrm>
              </p:grpSpPr>
              <p:sp>
                <p:nvSpPr>
                  <p:cNvPr id="6239" name="Line 9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84" y="1904"/>
                    <a:ext cx="480" cy="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6240" name="Line 9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84" y="1970"/>
                    <a:ext cx="480" cy="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6241" name="Line 9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84" y="2036"/>
                    <a:ext cx="480" cy="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6242" name="Line 9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84" y="2090"/>
                    <a:ext cx="480" cy="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6243" name="Line 9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78" y="2192"/>
                    <a:ext cx="480" cy="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6244" name="Line 10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78" y="2258"/>
                    <a:ext cx="480" cy="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6245" name="Line 10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78" y="2324"/>
                    <a:ext cx="480" cy="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6246" name="Line 10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78" y="2378"/>
                    <a:ext cx="480" cy="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6247" name="Line 10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78" y="2732"/>
                    <a:ext cx="480" cy="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6248" name="Line 10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78" y="2798"/>
                    <a:ext cx="480" cy="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6249" name="Line 10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78" y="2864"/>
                    <a:ext cx="480" cy="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6250" name="Line 10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78" y="2918"/>
                    <a:ext cx="480" cy="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6238" name="Rectangle 107"/>
                <p:cNvSpPr>
                  <a:spLocks noChangeArrowheads="1"/>
                </p:cNvSpPr>
                <p:nvPr/>
              </p:nvSpPr>
              <p:spPr bwMode="auto">
                <a:xfrm>
                  <a:off x="3121" y="1842"/>
                  <a:ext cx="398" cy="1152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6218" name="Group 108"/>
            <p:cNvGrpSpPr>
              <a:grpSpLocks/>
            </p:cNvGrpSpPr>
            <p:nvPr/>
          </p:nvGrpSpPr>
          <p:grpSpPr bwMode="auto">
            <a:xfrm>
              <a:off x="4418" y="1404"/>
              <a:ext cx="721" cy="1152"/>
              <a:chOff x="2798" y="1842"/>
              <a:chExt cx="721" cy="1152"/>
            </a:xfrm>
          </p:grpSpPr>
          <p:sp>
            <p:nvSpPr>
              <p:cNvPr id="6219" name="Text Box 109"/>
              <p:cNvSpPr txBox="1">
                <a:spLocks noChangeArrowheads="1"/>
              </p:cNvSpPr>
              <p:nvPr/>
            </p:nvSpPr>
            <p:spPr bwMode="auto">
              <a:xfrm rot="5400000">
                <a:off x="3054" y="2252"/>
                <a:ext cx="521" cy="1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buFont typeface="Wingdings" pitchFamily="-96" charset="2"/>
                  <a:buNone/>
                </a:pPr>
                <a:r>
                  <a:rPr lang="en-US" sz="1200"/>
                  <a:t>Permute</a:t>
                </a:r>
              </a:p>
            </p:txBody>
          </p:sp>
          <p:grpSp>
            <p:nvGrpSpPr>
              <p:cNvPr id="6220" name="Group 110"/>
              <p:cNvGrpSpPr>
                <a:grpSpLocks/>
              </p:cNvGrpSpPr>
              <p:nvPr/>
            </p:nvGrpSpPr>
            <p:grpSpPr bwMode="auto">
              <a:xfrm>
                <a:off x="2798" y="1910"/>
                <a:ext cx="324" cy="1020"/>
                <a:chOff x="1478" y="1904"/>
                <a:chExt cx="486" cy="1020"/>
              </a:xfrm>
            </p:grpSpPr>
            <p:sp>
              <p:nvSpPr>
                <p:cNvPr id="6222" name="Line 111"/>
                <p:cNvSpPr>
                  <a:spLocks noChangeShapeType="1"/>
                </p:cNvSpPr>
                <p:nvPr/>
              </p:nvSpPr>
              <p:spPr bwMode="auto">
                <a:xfrm flipV="1">
                  <a:off x="1484" y="1904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23" name="Line 112"/>
                <p:cNvSpPr>
                  <a:spLocks noChangeShapeType="1"/>
                </p:cNvSpPr>
                <p:nvPr/>
              </p:nvSpPr>
              <p:spPr bwMode="auto">
                <a:xfrm flipV="1">
                  <a:off x="1484" y="1970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24" name="Line 113"/>
                <p:cNvSpPr>
                  <a:spLocks noChangeShapeType="1"/>
                </p:cNvSpPr>
                <p:nvPr/>
              </p:nvSpPr>
              <p:spPr bwMode="auto">
                <a:xfrm flipV="1">
                  <a:off x="1484" y="2036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25" name="Line 114"/>
                <p:cNvSpPr>
                  <a:spLocks noChangeShapeType="1"/>
                </p:cNvSpPr>
                <p:nvPr/>
              </p:nvSpPr>
              <p:spPr bwMode="auto">
                <a:xfrm flipV="1">
                  <a:off x="1484" y="2090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26" name="Line 115"/>
                <p:cNvSpPr>
                  <a:spLocks noChangeShapeType="1"/>
                </p:cNvSpPr>
                <p:nvPr/>
              </p:nvSpPr>
              <p:spPr bwMode="auto">
                <a:xfrm flipV="1">
                  <a:off x="1478" y="2192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27" name="Line 116"/>
                <p:cNvSpPr>
                  <a:spLocks noChangeShapeType="1"/>
                </p:cNvSpPr>
                <p:nvPr/>
              </p:nvSpPr>
              <p:spPr bwMode="auto">
                <a:xfrm flipV="1">
                  <a:off x="1478" y="225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28" name="Line 117"/>
                <p:cNvSpPr>
                  <a:spLocks noChangeShapeType="1"/>
                </p:cNvSpPr>
                <p:nvPr/>
              </p:nvSpPr>
              <p:spPr bwMode="auto">
                <a:xfrm flipV="1">
                  <a:off x="1478" y="2324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29" name="Line 118"/>
                <p:cNvSpPr>
                  <a:spLocks noChangeShapeType="1"/>
                </p:cNvSpPr>
                <p:nvPr/>
              </p:nvSpPr>
              <p:spPr bwMode="auto">
                <a:xfrm flipV="1">
                  <a:off x="1478" y="237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30" name="Line 119"/>
                <p:cNvSpPr>
                  <a:spLocks noChangeShapeType="1"/>
                </p:cNvSpPr>
                <p:nvPr/>
              </p:nvSpPr>
              <p:spPr bwMode="auto">
                <a:xfrm flipV="1">
                  <a:off x="1478" y="2732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31" name="Line 120"/>
                <p:cNvSpPr>
                  <a:spLocks noChangeShapeType="1"/>
                </p:cNvSpPr>
                <p:nvPr/>
              </p:nvSpPr>
              <p:spPr bwMode="auto">
                <a:xfrm flipV="1">
                  <a:off x="1478" y="279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32" name="Line 121"/>
                <p:cNvSpPr>
                  <a:spLocks noChangeShapeType="1"/>
                </p:cNvSpPr>
                <p:nvPr/>
              </p:nvSpPr>
              <p:spPr bwMode="auto">
                <a:xfrm flipV="1">
                  <a:off x="1478" y="2864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33" name="Line 122"/>
                <p:cNvSpPr>
                  <a:spLocks noChangeShapeType="1"/>
                </p:cNvSpPr>
                <p:nvPr/>
              </p:nvSpPr>
              <p:spPr bwMode="auto">
                <a:xfrm flipV="1">
                  <a:off x="1478" y="291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6221" name="Rectangle 123"/>
              <p:cNvSpPr>
                <a:spLocks noChangeArrowheads="1"/>
              </p:cNvSpPr>
              <p:nvPr/>
            </p:nvSpPr>
            <p:spPr bwMode="auto">
              <a:xfrm>
                <a:off x="3121" y="1842"/>
                <a:ext cx="398" cy="1152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371260" name="Text Box 124"/>
          <p:cNvSpPr txBox="1">
            <a:spLocks noChangeArrowheads="1"/>
          </p:cNvSpPr>
          <p:nvPr/>
        </p:nvSpPr>
        <p:spPr bwMode="auto">
          <a:xfrm>
            <a:off x="5289550" y="4827588"/>
            <a:ext cx="3563938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-96" charset="2"/>
              <a:buNone/>
            </a:pPr>
            <a:r>
              <a:rPr lang="en-US"/>
              <a:t>All numbers are complex and represented as two sixteen bit quantities. Fixed-point arithmetic is used to reduce area, power, ...</a:t>
            </a:r>
          </a:p>
        </p:txBody>
      </p:sp>
      <p:grpSp>
        <p:nvGrpSpPr>
          <p:cNvPr id="19" name="Group 125"/>
          <p:cNvGrpSpPr>
            <a:grpSpLocks/>
          </p:cNvGrpSpPr>
          <p:nvPr/>
        </p:nvGrpSpPr>
        <p:grpSpPr bwMode="auto">
          <a:xfrm>
            <a:off x="858838" y="4048125"/>
            <a:ext cx="3856037" cy="2695575"/>
            <a:chOff x="541" y="2550"/>
            <a:chExt cx="2429" cy="1698"/>
          </a:xfrm>
        </p:grpSpPr>
        <p:sp>
          <p:nvSpPr>
            <p:cNvPr id="6153" name="Line 126"/>
            <p:cNvSpPr>
              <a:spLocks noChangeShapeType="1"/>
            </p:cNvSpPr>
            <p:nvPr/>
          </p:nvSpPr>
          <p:spPr bwMode="auto">
            <a:xfrm>
              <a:off x="630" y="2556"/>
              <a:ext cx="162" cy="25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54" name="Line 127"/>
            <p:cNvSpPr>
              <a:spLocks noChangeShapeType="1"/>
            </p:cNvSpPr>
            <p:nvPr/>
          </p:nvSpPr>
          <p:spPr bwMode="auto">
            <a:xfrm>
              <a:off x="1200" y="2550"/>
              <a:ext cx="1626" cy="26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6155" name="Group 128"/>
            <p:cNvGrpSpPr>
              <a:grpSpLocks/>
            </p:cNvGrpSpPr>
            <p:nvPr/>
          </p:nvGrpSpPr>
          <p:grpSpPr bwMode="auto">
            <a:xfrm>
              <a:off x="541" y="2802"/>
              <a:ext cx="2429" cy="1446"/>
              <a:chOff x="541" y="2802"/>
              <a:chExt cx="2429" cy="1446"/>
            </a:xfrm>
          </p:grpSpPr>
          <p:grpSp>
            <p:nvGrpSpPr>
              <p:cNvPr id="6156" name="Group 129"/>
              <p:cNvGrpSpPr>
                <a:grpSpLocks/>
              </p:cNvGrpSpPr>
              <p:nvPr/>
            </p:nvGrpSpPr>
            <p:grpSpPr bwMode="auto">
              <a:xfrm>
                <a:off x="832" y="3417"/>
                <a:ext cx="209" cy="753"/>
                <a:chOff x="732" y="3417"/>
                <a:chExt cx="309" cy="753"/>
              </a:xfrm>
            </p:grpSpPr>
            <p:sp>
              <p:nvSpPr>
                <p:cNvPr id="6206" name="Freeform 130"/>
                <p:cNvSpPr>
                  <a:spLocks noChangeAspect="1"/>
                </p:cNvSpPr>
                <p:nvPr/>
              </p:nvSpPr>
              <p:spPr bwMode="auto">
                <a:xfrm>
                  <a:off x="732" y="3417"/>
                  <a:ext cx="306" cy="69"/>
                </a:xfrm>
                <a:custGeom>
                  <a:avLst/>
                  <a:gdLst>
                    <a:gd name="T0" fmla="*/ 0 w 342"/>
                    <a:gd name="T1" fmla="*/ 17 h 138"/>
                    <a:gd name="T2" fmla="*/ 245 w 342"/>
                    <a:gd name="T3" fmla="*/ 17 h 138"/>
                    <a:gd name="T4" fmla="*/ 245 w 342"/>
                    <a:gd name="T5" fmla="*/ 0 h 138"/>
                    <a:gd name="T6" fmla="*/ 0 60000 65536"/>
                    <a:gd name="T7" fmla="*/ 0 60000 65536"/>
                    <a:gd name="T8" fmla="*/ 0 60000 65536"/>
                    <a:gd name="T9" fmla="*/ 0 w 342"/>
                    <a:gd name="T10" fmla="*/ 0 h 138"/>
                    <a:gd name="T11" fmla="*/ 342 w 342"/>
                    <a:gd name="T12" fmla="*/ 138 h 13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42" h="138">
                      <a:moveTo>
                        <a:pt x="0" y="138"/>
                      </a:moveTo>
                      <a:lnTo>
                        <a:pt x="342" y="138"/>
                      </a:lnTo>
                      <a:lnTo>
                        <a:pt x="342" y="0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207" name="Freeform 131"/>
                <p:cNvSpPr>
                  <a:spLocks noChangeAspect="1"/>
                </p:cNvSpPr>
                <p:nvPr/>
              </p:nvSpPr>
              <p:spPr bwMode="auto">
                <a:xfrm>
                  <a:off x="732" y="3753"/>
                  <a:ext cx="306" cy="69"/>
                </a:xfrm>
                <a:custGeom>
                  <a:avLst/>
                  <a:gdLst>
                    <a:gd name="T0" fmla="*/ 0 w 342"/>
                    <a:gd name="T1" fmla="*/ 17 h 138"/>
                    <a:gd name="T2" fmla="*/ 245 w 342"/>
                    <a:gd name="T3" fmla="*/ 17 h 138"/>
                    <a:gd name="T4" fmla="*/ 245 w 342"/>
                    <a:gd name="T5" fmla="*/ 0 h 138"/>
                    <a:gd name="T6" fmla="*/ 0 60000 65536"/>
                    <a:gd name="T7" fmla="*/ 0 60000 65536"/>
                    <a:gd name="T8" fmla="*/ 0 60000 65536"/>
                    <a:gd name="T9" fmla="*/ 0 w 342"/>
                    <a:gd name="T10" fmla="*/ 0 h 138"/>
                    <a:gd name="T11" fmla="*/ 342 w 342"/>
                    <a:gd name="T12" fmla="*/ 138 h 13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42" h="138">
                      <a:moveTo>
                        <a:pt x="0" y="138"/>
                      </a:moveTo>
                      <a:lnTo>
                        <a:pt x="342" y="138"/>
                      </a:lnTo>
                      <a:lnTo>
                        <a:pt x="342" y="0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208" name="Freeform 132"/>
                <p:cNvSpPr>
                  <a:spLocks noChangeAspect="1"/>
                </p:cNvSpPr>
                <p:nvPr/>
              </p:nvSpPr>
              <p:spPr bwMode="auto">
                <a:xfrm>
                  <a:off x="735" y="4101"/>
                  <a:ext cx="306" cy="69"/>
                </a:xfrm>
                <a:custGeom>
                  <a:avLst/>
                  <a:gdLst>
                    <a:gd name="T0" fmla="*/ 0 w 342"/>
                    <a:gd name="T1" fmla="*/ 17 h 138"/>
                    <a:gd name="T2" fmla="*/ 245 w 342"/>
                    <a:gd name="T3" fmla="*/ 17 h 138"/>
                    <a:gd name="T4" fmla="*/ 245 w 342"/>
                    <a:gd name="T5" fmla="*/ 0 h 138"/>
                    <a:gd name="T6" fmla="*/ 0 60000 65536"/>
                    <a:gd name="T7" fmla="*/ 0 60000 65536"/>
                    <a:gd name="T8" fmla="*/ 0 60000 65536"/>
                    <a:gd name="T9" fmla="*/ 0 w 342"/>
                    <a:gd name="T10" fmla="*/ 0 h 138"/>
                    <a:gd name="T11" fmla="*/ 342 w 342"/>
                    <a:gd name="T12" fmla="*/ 138 h 13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42" h="138">
                      <a:moveTo>
                        <a:pt x="0" y="138"/>
                      </a:moveTo>
                      <a:lnTo>
                        <a:pt x="342" y="138"/>
                      </a:lnTo>
                      <a:lnTo>
                        <a:pt x="342" y="0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6157" name="Group 133"/>
              <p:cNvGrpSpPr>
                <a:grpSpLocks/>
              </p:cNvGrpSpPr>
              <p:nvPr/>
            </p:nvGrpSpPr>
            <p:grpSpPr bwMode="auto">
              <a:xfrm>
                <a:off x="726" y="2802"/>
                <a:ext cx="2244" cy="1398"/>
                <a:chOff x="726" y="2802"/>
                <a:chExt cx="2244" cy="1398"/>
              </a:xfrm>
            </p:grpSpPr>
            <p:grpSp>
              <p:nvGrpSpPr>
                <p:cNvPr id="6162" name="Group 134"/>
                <p:cNvGrpSpPr>
                  <a:grpSpLocks/>
                </p:cNvGrpSpPr>
                <p:nvPr/>
              </p:nvGrpSpPr>
              <p:grpSpPr bwMode="auto">
                <a:xfrm>
                  <a:off x="2766" y="2952"/>
                  <a:ext cx="204" cy="1026"/>
                  <a:chOff x="2766" y="2952"/>
                  <a:chExt cx="204" cy="1026"/>
                </a:xfrm>
              </p:grpSpPr>
              <p:sp>
                <p:nvSpPr>
                  <p:cNvPr id="6202" name="Line 135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2766" y="2952"/>
                    <a:ext cx="204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203" name="Line 136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2766" y="3294"/>
                    <a:ext cx="204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204" name="Line 137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2766" y="3636"/>
                    <a:ext cx="204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205" name="Line 138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2766" y="3978"/>
                    <a:ext cx="204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6163" name="Group 139"/>
                <p:cNvGrpSpPr>
                  <a:grpSpLocks/>
                </p:cNvGrpSpPr>
                <p:nvPr/>
              </p:nvGrpSpPr>
              <p:grpSpPr bwMode="auto">
                <a:xfrm>
                  <a:off x="726" y="2802"/>
                  <a:ext cx="2094" cy="1398"/>
                  <a:chOff x="726" y="2802"/>
                  <a:chExt cx="2094" cy="1398"/>
                </a:xfrm>
              </p:grpSpPr>
              <p:sp>
                <p:nvSpPr>
                  <p:cNvPr id="6164" name="Oval 14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930" y="2841"/>
                    <a:ext cx="231" cy="231"/>
                  </a:xfrm>
                  <a:prstGeom prst="ellipse">
                    <a:avLst/>
                  </a:prstGeom>
                  <a:noFill/>
                  <a:ln w="28575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>
                      <a:buFont typeface="Wingdings" pitchFamily="-96" charset="2"/>
                      <a:buNone/>
                    </a:pPr>
                    <a:r>
                      <a:rPr lang="en-US">
                        <a:solidFill>
                          <a:schemeClr val="bg2"/>
                        </a:solidFill>
                      </a:rPr>
                      <a:t>*</a:t>
                    </a:r>
                  </a:p>
                </p:txBody>
              </p:sp>
              <p:sp>
                <p:nvSpPr>
                  <p:cNvPr id="6165" name="Oval 141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930" y="3870"/>
                    <a:ext cx="231" cy="231"/>
                  </a:xfrm>
                  <a:prstGeom prst="ellips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>
                      <a:buFont typeface="Wingdings" pitchFamily="-96" charset="2"/>
                      <a:buNone/>
                    </a:pPr>
                    <a:r>
                      <a:rPr lang="en-US"/>
                      <a:t>*</a:t>
                    </a:r>
                  </a:p>
                </p:txBody>
              </p:sp>
              <p:sp>
                <p:nvSpPr>
                  <p:cNvPr id="6166" name="Oval 142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930" y="3184"/>
                    <a:ext cx="231" cy="231"/>
                  </a:xfrm>
                  <a:prstGeom prst="ellips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>
                      <a:buFont typeface="Wingdings" pitchFamily="-96" charset="2"/>
                      <a:buNone/>
                    </a:pPr>
                    <a:r>
                      <a:rPr lang="en-US"/>
                      <a:t>*</a:t>
                    </a:r>
                  </a:p>
                </p:txBody>
              </p:sp>
              <p:sp>
                <p:nvSpPr>
                  <p:cNvPr id="6167" name="Oval 14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930" y="3527"/>
                    <a:ext cx="231" cy="231"/>
                  </a:xfrm>
                  <a:prstGeom prst="ellips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>
                      <a:buFont typeface="Wingdings" pitchFamily="-96" charset="2"/>
                      <a:buNone/>
                    </a:pPr>
                    <a:r>
                      <a:rPr lang="en-US"/>
                      <a:t>*</a:t>
                    </a:r>
                  </a:p>
                </p:txBody>
              </p:sp>
              <p:grpSp>
                <p:nvGrpSpPr>
                  <p:cNvPr id="6168" name="Group 144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1464" y="2838"/>
                    <a:ext cx="231" cy="1260"/>
                    <a:chOff x="984" y="1062"/>
                    <a:chExt cx="462" cy="2520"/>
                  </a:xfrm>
                </p:grpSpPr>
                <p:sp>
                  <p:nvSpPr>
                    <p:cNvPr id="6198" name="Oval 145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984" y="1062"/>
                      <a:ext cx="462" cy="462"/>
                    </a:xfrm>
                    <a:prstGeom prst="ellips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algn="ctr">
                        <a:buFont typeface="Wingdings" pitchFamily="-96" charset="2"/>
                        <a:buNone/>
                      </a:pPr>
                      <a:r>
                        <a:rPr lang="en-US"/>
                        <a:t>+</a:t>
                      </a:r>
                    </a:p>
                  </p:txBody>
                </p:sp>
                <p:sp>
                  <p:nvSpPr>
                    <p:cNvPr id="6199" name="Oval 146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984" y="3120"/>
                      <a:ext cx="462" cy="462"/>
                    </a:xfrm>
                    <a:prstGeom prst="ellips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algn="ctr">
                        <a:buFont typeface="Wingdings" pitchFamily="-96" charset="2"/>
                        <a:buNone/>
                      </a:pPr>
                      <a:r>
                        <a:rPr lang="en-US"/>
                        <a:t>-</a:t>
                      </a:r>
                    </a:p>
                  </p:txBody>
                </p:sp>
                <p:sp>
                  <p:nvSpPr>
                    <p:cNvPr id="6200" name="Oval 147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984" y="1748"/>
                      <a:ext cx="462" cy="462"/>
                    </a:xfrm>
                    <a:prstGeom prst="ellips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algn="ctr">
                        <a:buFont typeface="Wingdings" pitchFamily="-96" charset="2"/>
                        <a:buNone/>
                      </a:pPr>
                      <a:r>
                        <a:rPr lang="en-US"/>
                        <a:t>-</a:t>
                      </a:r>
                    </a:p>
                  </p:txBody>
                </p:sp>
                <p:sp>
                  <p:nvSpPr>
                    <p:cNvPr id="6201" name="Oval 14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984" y="2434"/>
                      <a:ext cx="462" cy="462"/>
                    </a:xfrm>
                    <a:prstGeom prst="ellips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algn="ctr">
                        <a:buFont typeface="Wingdings" pitchFamily="-96" charset="2"/>
                        <a:buNone/>
                      </a:pPr>
                      <a:r>
                        <a:rPr lang="en-US"/>
                        <a:t>+</a:t>
                      </a:r>
                    </a:p>
                  </p:txBody>
                </p:sp>
              </p:grpSp>
              <p:grpSp>
                <p:nvGrpSpPr>
                  <p:cNvPr id="6169" name="Group 149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532" y="2838"/>
                    <a:ext cx="231" cy="1260"/>
                    <a:chOff x="984" y="1062"/>
                    <a:chExt cx="462" cy="2520"/>
                  </a:xfrm>
                </p:grpSpPr>
                <p:sp>
                  <p:nvSpPr>
                    <p:cNvPr id="6194" name="Oval 150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984" y="1062"/>
                      <a:ext cx="462" cy="462"/>
                    </a:xfrm>
                    <a:prstGeom prst="ellips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algn="ctr">
                        <a:buFont typeface="Wingdings" pitchFamily="-96" charset="2"/>
                        <a:buNone/>
                      </a:pPr>
                      <a:r>
                        <a:rPr lang="en-US"/>
                        <a:t>+</a:t>
                      </a:r>
                    </a:p>
                  </p:txBody>
                </p:sp>
                <p:sp>
                  <p:nvSpPr>
                    <p:cNvPr id="6195" name="Oval 151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984" y="3120"/>
                      <a:ext cx="462" cy="462"/>
                    </a:xfrm>
                    <a:prstGeom prst="ellips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algn="ctr">
                        <a:buFont typeface="Wingdings" pitchFamily="-96" charset="2"/>
                        <a:buNone/>
                      </a:pPr>
                      <a:r>
                        <a:rPr lang="en-US"/>
                        <a:t>-</a:t>
                      </a:r>
                    </a:p>
                  </p:txBody>
                </p:sp>
                <p:sp>
                  <p:nvSpPr>
                    <p:cNvPr id="6196" name="Oval 152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984" y="1748"/>
                      <a:ext cx="462" cy="462"/>
                    </a:xfrm>
                    <a:prstGeom prst="ellips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algn="ctr">
                        <a:buFont typeface="Wingdings" pitchFamily="-96" charset="2"/>
                        <a:buNone/>
                      </a:pPr>
                      <a:r>
                        <a:rPr lang="en-US"/>
                        <a:t>-</a:t>
                      </a:r>
                    </a:p>
                  </p:txBody>
                </p:sp>
                <p:sp>
                  <p:nvSpPr>
                    <p:cNvPr id="6197" name="Oval 15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984" y="2434"/>
                      <a:ext cx="462" cy="462"/>
                    </a:xfrm>
                    <a:prstGeom prst="ellips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algn="ctr">
                        <a:buFont typeface="Wingdings" pitchFamily="-96" charset="2"/>
                        <a:buNone/>
                      </a:pPr>
                      <a:r>
                        <a:rPr lang="en-US"/>
                        <a:t>+</a:t>
                      </a:r>
                    </a:p>
                  </p:txBody>
                </p:sp>
              </p:grpSp>
              <p:sp>
                <p:nvSpPr>
                  <p:cNvPr id="6170" name="Oval 154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998" y="3867"/>
                    <a:ext cx="231" cy="231"/>
                  </a:xfrm>
                  <a:prstGeom prst="ellips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>
                      <a:buFont typeface="Wingdings" pitchFamily="-96" charset="2"/>
                      <a:buNone/>
                    </a:pPr>
                    <a:r>
                      <a:rPr lang="en-US"/>
                      <a:t>*j</a:t>
                    </a:r>
                  </a:p>
                </p:txBody>
              </p:sp>
              <p:sp>
                <p:nvSpPr>
                  <p:cNvPr id="6171" name="Line 155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161" y="2958"/>
                    <a:ext cx="303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172" name="Line 156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701" y="2958"/>
                    <a:ext cx="822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173" name="Line 157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692" y="3270"/>
                    <a:ext cx="834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174" name="Line 158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695" y="3615"/>
                    <a:ext cx="834" cy="3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175" name="Line 159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695" y="3984"/>
                    <a:ext cx="294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176" name="Line 160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2232" y="4008"/>
                    <a:ext cx="294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177" name="Line 161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158" y="3984"/>
                    <a:ext cx="294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178" name="Line 162"/>
                  <p:cNvSpPr>
                    <a:spLocks noChangeAspect="1" noChangeShapeType="1"/>
                  </p:cNvSpPr>
                  <p:nvPr/>
                </p:nvSpPr>
                <p:spPr bwMode="auto">
                  <a:xfrm flipV="1">
                    <a:off x="1161" y="3684"/>
                    <a:ext cx="309" cy="297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179" name="Line 163"/>
                  <p:cNvSpPr>
                    <a:spLocks noChangeAspect="1" noChangeShapeType="1"/>
                  </p:cNvSpPr>
                  <p:nvPr/>
                </p:nvSpPr>
                <p:spPr bwMode="auto">
                  <a:xfrm flipV="1">
                    <a:off x="1164" y="3351"/>
                    <a:ext cx="309" cy="297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180" name="Line 164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167" y="3315"/>
                    <a:ext cx="297" cy="63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181" name="Line 165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161" y="3306"/>
                    <a:ext cx="297" cy="303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182" name="Line 166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164" y="2973"/>
                    <a:ext cx="297" cy="303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183" name="Line 167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716" y="2973"/>
                    <a:ext cx="822" cy="60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184" name="Line 168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695" y="3303"/>
                    <a:ext cx="849" cy="618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185" name="Line 169"/>
                  <p:cNvSpPr>
                    <a:spLocks noChangeAspect="1" noChangeShapeType="1"/>
                  </p:cNvSpPr>
                  <p:nvPr/>
                </p:nvSpPr>
                <p:spPr bwMode="auto">
                  <a:xfrm flipV="1">
                    <a:off x="1704" y="2985"/>
                    <a:ext cx="834" cy="639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186" name="Line 170"/>
                  <p:cNvSpPr>
                    <a:spLocks noChangeAspect="1" noChangeShapeType="1"/>
                  </p:cNvSpPr>
                  <p:nvPr/>
                </p:nvSpPr>
                <p:spPr bwMode="auto">
                  <a:xfrm flipV="1">
                    <a:off x="2235" y="3330"/>
                    <a:ext cx="300" cy="663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187" name="Line 171"/>
                  <p:cNvSpPr>
                    <a:spLocks noChangeAspect="1" noChangeShapeType="1"/>
                  </p:cNvSpPr>
                  <p:nvPr/>
                </p:nvSpPr>
                <p:spPr bwMode="auto">
                  <a:xfrm flipV="1">
                    <a:off x="1161" y="3009"/>
                    <a:ext cx="309" cy="642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188" name="Line 172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726" y="2949"/>
                    <a:ext cx="201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189" name="Line 173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726" y="3312"/>
                    <a:ext cx="201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190" name="Line 174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726" y="3648"/>
                    <a:ext cx="201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191" name="Line 175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726" y="3996"/>
                    <a:ext cx="201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192" name="Freeform 176"/>
                  <p:cNvSpPr>
                    <a:spLocks noChangeAspect="1"/>
                  </p:cNvSpPr>
                  <p:nvPr/>
                </p:nvSpPr>
                <p:spPr bwMode="auto">
                  <a:xfrm>
                    <a:off x="873" y="3072"/>
                    <a:ext cx="171" cy="69"/>
                  </a:xfrm>
                  <a:custGeom>
                    <a:avLst/>
                    <a:gdLst>
                      <a:gd name="T0" fmla="*/ 0 w 342"/>
                      <a:gd name="T1" fmla="*/ 17 h 138"/>
                      <a:gd name="T2" fmla="*/ 43 w 342"/>
                      <a:gd name="T3" fmla="*/ 17 h 138"/>
                      <a:gd name="T4" fmla="*/ 43 w 342"/>
                      <a:gd name="T5" fmla="*/ 0 h 138"/>
                      <a:gd name="T6" fmla="*/ 0 60000 65536"/>
                      <a:gd name="T7" fmla="*/ 0 60000 65536"/>
                      <a:gd name="T8" fmla="*/ 0 60000 65536"/>
                      <a:gd name="T9" fmla="*/ 0 w 342"/>
                      <a:gd name="T10" fmla="*/ 0 h 138"/>
                      <a:gd name="T11" fmla="*/ 342 w 342"/>
                      <a:gd name="T12" fmla="*/ 138 h 138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342" h="138">
                        <a:moveTo>
                          <a:pt x="0" y="138"/>
                        </a:moveTo>
                        <a:lnTo>
                          <a:pt x="342" y="138"/>
                        </a:lnTo>
                        <a:lnTo>
                          <a:pt x="342" y="0"/>
                        </a:lnTo>
                      </a:path>
                    </a:pathLst>
                  </a:custGeom>
                  <a:noFill/>
                  <a:ln w="1905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triangle" w="med" len="med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193" name="Rectangle 17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789" y="2802"/>
                    <a:ext cx="2031" cy="1398"/>
                  </a:xfrm>
                  <a:prstGeom prst="rect">
                    <a:avLst/>
                  </a:prstGeom>
                  <a:noFill/>
                  <a:ln w="9525">
                    <a:solidFill>
                      <a:srgbClr val="FF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6158" name="Text Box 178"/>
              <p:cNvSpPr txBox="1">
                <a:spLocks noChangeArrowheads="1"/>
              </p:cNvSpPr>
              <p:nvPr/>
            </p:nvSpPr>
            <p:spPr bwMode="auto">
              <a:xfrm>
                <a:off x="541" y="3668"/>
                <a:ext cx="245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buFont typeface="Wingdings" pitchFamily="-96" charset="2"/>
                  <a:buNone/>
                </a:pPr>
                <a:r>
                  <a:rPr lang="en-US"/>
                  <a:t>t</a:t>
                </a:r>
                <a:r>
                  <a:rPr lang="en-US" baseline="-25000"/>
                  <a:t>2</a:t>
                </a:r>
                <a:endParaRPr lang="en-US"/>
              </a:p>
            </p:txBody>
          </p:sp>
          <p:sp>
            <p:nvSpPr>
              <p:cNvPr id="6159" name="Text Box 179"/>
              <p:cNvSpPr txBox="1">
                <a:spLocks noChangeArrowheads="1"/>
              </p:cNvSpPr>
              <p:nvPr/>
            </p:nvSpPr>
            <p:spPr bwMode="auto">
              <a:xfrm>
                <a:off x="541" y="3014"/>
                <a:ext cx="245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buFont typeface="Wingdings" pitchFamily="-96" charset="2"/>
                  <a:buNone/>
                </a:pPr>
                <a:r>
                  <a:rPr lang="en-US"/>
                  <a:t>t</a:t>
                </a:r>
                <a:r>
                  <a:rPr lang="en-US" baseline="-25000"/>
                  <a:t>0</a:t>
                </a:r>
                <a:endParaRPr lang="en-US"/>
              </a:p>
            </p:txBody>
          </p:sp>
          <p:sp>
            <p:nvSpPr>
              <p:cNvPr id="6160" name="Text Box 180"/>
              <p:cNvSpPr txBox="1">
                <a:spLocks noChangeArrowheads="1"/>
              </p:cNvSpPr>
              <p:nvPr/>
            </p:nvSpPr>
            <p:spPr bwMode="auto">
              <a:xfrm>
                <a:off x="541" y="4017"/>
                <a:ext cx="245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buFont typeface="Wingdings" pitchFamily="-96" charset="2"/>
                  <a:buNone/>
                </a:pPr>
                <a:r>
                  <a:rPr lang="en-US"/>
                  <a:t>t</a:t>
                </a:r>
                <a:r>
                  <a:rPr lang="en-US" baseline="-25000"/>
                  <a:t>3</a:t>
                </a:r>
                <a:endParaRPr lang="en-US"/>
              </a:p>
            </p:txBody>
          </p:sp>
          <p:sp>
            <p:nvSpPr>
              <p:cNvPr id="6161" name="Text Box 181"/>
              <p:cNvSpPr txBox="1">
                <a:spLocks noChangeArrowheads="1"/>
              </p:cNvSpPr>
              <p:nvPr/>
            </p:nvSpPr>
            <p:spPr bwMode="auto">
              <a:xfrm>
                <a:off x="541" y="3343"/>
                <a:ext cx="245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buFont typeface="Wingdings" pitchFamily="-96" charset="2"/>
                  <a:buNone/>
                </a:pPr>
                <a:r>
                  <a:rPr lang="en-US"/>
                  <a:t>t</a:t>
                </a:r>
                <a:r>
                  <a:rPr lang="en-US" baseline="-25000"/>
                  <a:t>1</a:t>
                </a:r>
                <a:endParaRPr lang="en-US"/>
              </a:p>
            </p:txBody>
          </p:sp>
        </p:grpSp>
      </p:grpSp>
      <p:sp>
        <p:nvSpPr>
          <p:cNvPr id="188" name="Date Placeholder 18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February 9, 2011</a:t>
            </a:r>
            <a:endParaRPr lang="en-US" dirty="0"/>
          </a:p>
        </p:txBody>
      </p:sp>
      <p:sp>
        <p:nvSpPr>
          <p:cNvPr id="189" name="Slide Number Placeholder 18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L03-</a:t>
            </a:r>
            <a:fld id="{2F948D18-B4E4-4317-99B7-73E7F36F22F6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190" name="Footer Placeholder 18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http://csg.csail.mit.edu/6.375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1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126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4-way Butterfly Node</a:t>
            </a:r>
          </a:p>
        </p:txBody>
      </p:sp>
      <p:sp>
        <p:nvSpPr>
          <p:cNvPr id="138240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981075" y="3552825"/>
            <a:ext cx="7991475" cy="6413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-96" charset="2"/>
              <a:buNone/>
            </a:pPr>
            <a:r>
              <a:rPr lang="en-US" sz="1800" b="1" smtClean="0">
                <a:solidFill>
                  <a:schemeClr val="tx2"/>
                </a:solidFill>
                <a:latin typeface="Courier New" pitchFamily="49" charset="0"/>
              </a:rPr>
              <a:t>function</a:t>
            </a:r>
            <a:r>
              <a:rPr lang="en-US" sz="1800" smtClean="0">
                <a:solidFill>
                  <a:schemeClr val="tx2"/>
                </a:solidFill>
                <a:latin typeface="Courier New" pitchFamily="49" charset="0"/>
              </a:rPr>
              <a:t> Vector#(4,Complex) </a:t>
            </a:r>
            <a:r>
              <a:rPr lang="en-US" sz="1800" b="1" smtClean="0">
                <a:solidFill>
                  <a:srgbClr val="FF0000"/>
                </a:solidFill>
                <a:latin typeface="Courier New" pitchFamily="49" charset="0"/>
              </a:rPr>
              <a:t>bfly4</a:t>
            </a:r>
          </a:p>
          <a:p>
            <a:pPr eaLnBrk="1" hangingPunct="1">
              <a:lnSpc>
                <a:spcPct val="80000"/>
              </a:lnSpc>
              <a:buFont typeface="Wingdings" pitchFamily="-96" charset="2"/>
              <a:buNone/>
            </a:pPr>
            <a:r>
              <a:rPr lang="en-US" sz="1800" b="1" smtClean="0">
                <a:solidFill>
                  <a:srgbClr val="FF0000"/>
                </a:solidFill>
                <a:latin typeface="Courier New" pitchFamily="49" charset="0"/>
              </a:rPr>
              <a:t>		    </a:t>
            </a:r>
            <a:r>
              <a:rPr lang="en-US" sz="1800" smtClean="0">
                <a:solidFill>
                  <a:schemeClr val="tx2"/>
                </a:solidFill>
                <a:latin typeface="Courier New" pitchFamily="49" charset="0"/>
              </a:rPr>
              <a:t>(Vector#(4,Complex) t,  Vector#(4,Complex) k);</a:t>
            </a:r>
          </a:p>
        </p:txBody>
      </p:sp>
      <p:sp>
        <p:nvSpPr>
          <p:cNvPr id="1382454" name="Rectangle 54" descr="Rectangle: Click to edit Master text styles&#10;Second level&#10;Third level&#10;Fourth level&#10;Fifth level"/>
          <p:cNvSpPr>
            <a:spLocks noChangeArrowheads="1"/>
          </p:cNvSpPr>
          <p:nvPr/>
        </p:nvSpPr>
        <p:spPr bwMode="auto">
          <a:xfrm>
            <a:off x="927100" y="4343400"/>
            <a:ext cx="7772400" cy="170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-96" charset="2"/>
              <a:buBlip>
                <a:blip r:embed="rId3"/>
              </a:buBlip>
            </a:pPr>
            <a:r>
              <a:rPr lang="en-US" sz="2400"/>
              <a:t>BSV has a very strong notion of types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-96" charset="2"/>
              <a:buChar char="n"/>
            </a:pPr>
            <a:r>
              <a:rPr lang="en-US"/>
              <a:t>Every expression has a type. Either it is declared by the user or automatically deduced by the compiler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-96" charset="2"/>
              <a:buChar char="n"/>
            </a:pPr>
            <a:r>
              <a:rPr lang="en-US"/>
              <a:t>The compiler verifies that the type declarations are compatible </a:t>
            </a:r>
          </a:p>
        </p:txBody>
      </p:sp>
      <p:grpSp>
        <p:nvGrpSpPr>
          <p:cNvPr id="7176" name="Group 57"/>
          <p:cNvGrpSpPr>
            <a:grpSpLocks/>
          </p:cNvGrpSpPr>
          <p:nvPr/>
        </p:nvGrpSpPr>
        <p:grpSpPr bwMode="auto">
          <a:xfrm>
            <a:off x="2333625" y="1619250"/>
            <a:ext cx="3478213" cy="1798638"/>
            <a:chOff x="1470" y="1020"/>
            <a:chExt cx="2191" cy="1133"/>
          </a:xfrm>
        </p:grpSpPr>
        <p:grpSp>
          <p:nvGrpSpPr>
            <p:cNvPr id="7177" name="Group 5"/>
            <p:cNvGrpSpPr>
              <a:grpSpLocks noChangeAspect="1"/>
            </p:cNvGrpSpPr>
            <p:nvPr/>
          </p:nvGrpSpPr>
          <p:grpSpPr bwMode="auto">
            <a:xfrm>
              <a:off x="1870" y="1020"/>
              <a:ext cx="1791" cy="1116"/>
              <a:chOff x="726" y="2802"/>
              <a:chExt cx="2244" cy="1398"/>
            </a:xfrm>
          </p:grpSpPr>
          <p:grpSp>
            <p:nvGrpSpPr>
              <p:cNvPr id="7180" name="Group 6"/>
              <p:cNvGrpSpPr>
                <a:grpSpLocks noChangeAspect="1"/>
              </p:cNvGrpSpPr>
              <p:nvPr/>
            </p:nvGrpSpPr>
            <p:grpSpPr bwMode="auto">
              <a:xfrm>
                <a:off x="2766" y="2952"/>
                <a:ext cx="204" cy="1026"/>
                <a:chOff x="2766" y="2952"/>
                <a:chExt cx="114" cy="1026"/>
              </a:xfrm>
            </p:grpSpPr>
            <p:sp>
              <p:nvSpPr>
                <p:cNvPr id="7223" name="Line 7"/>
                <p:cNvSpPr>
                  <a:spLocks noChangeAspect="1" noChangeShapeType="1"/>
                </p:cNvSpPr>
                <p:nvPr/>
              </p:nvSpPr>
              <p:spPr bwMode="auto">
                <a:xfrm>
                  <a:off x="2766" y="2952"/>
                  <a:ext cx="114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24" name="Line 8"/>
                <p:cNvSpPr>
                  <a:spLocks noChangeAspect="1" noChangeShapeType="1"/>
                </p:cNvSpPr>
                <p:nvPr/>
              </p:nvSpPr>
              <p:spPr bwMode="auto">
                <a:xfrm>
                  <a:off x="2766" y="3294"/>
                  <a:ext cx="114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25" name="Line 9"/>
                <p:cNvSpPr>
                  <a:spLocks noChangeAspect="1" noChangeShapeType="1"/>
                </p:cNvSpPr>
                <p:nvPr/>
              </p:nvSpPr>
              <p:spPr bwMode="auto">
                <a:xfrm>
                  <a:off x="2766" y="3636"/>
                  <a:ext cx="114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26" name="Line 10"/>
                <p:cNvSpPr>
                  <a:spLocks noChangeAspect="1" noChangeShapeType="1"/>
                </p:cNvSpPr>
                <p:nvPr/>
              </p:nvSpPr>
              <p:spPr bwMode="auto">
                <a:xfrm>
                  <a:off x="2766" y="3978"/>
                  <a:ext cx="114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7181" name="Group 11"/>
              <p:cNvGrpSpPr>
                <a:grpSpLocks noChangeAspect="1"/>
              </p:cNvGrpSpPr>
              <p:nvPr/>
            </p:nvGrpSpPr>
            <p:grpSpPr bwMode="auto">
              <a:xfrm>
                <a:off x="726" y="2802"/>
                <a:ext cx="2094" cy="1398"/>
                <a:chOff x="726" y="2802"/>
                <a:chExt cx="2094" cy="1398"/>
              </a:xfrm>
            </p:grpSpPr>
            <p:sp>
              <p:nvSpPr>
                <p:cNvPr id="7182" name="Oval 12"/>
                <p:cNvSpPr>
                  <a:spLocks noChangeAspect="1" noChangeArrowheads="1"/>
                </p:cNvSpPr>
                <p:nvPr/>
              </p:nvSpPr>
              <p:spPr bwMode="auto">
                <a:xfrm>
                  <a:off x="930" y="2841"/>
                  <a:ext cx="231" cy="231"/>
                </a:xfrm>
                <a:prstGeom prst="ellipse">
                  <a:avLst/>
                </a:prstGeom>
                <a:noFill/>
                <a:ln w="2857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>
                    <a:buFont typeface="Wingdings" pitchFamily="-96" charset="2"/>
                    <a:buNone/>
                  </a:pPr>
                  <a:r>
                    <a:rPr lang="en-US">
                      <a:solidFill>
                        <a:schemeClr val="bg2"/>
                      </a:solidFill>
                    </a:rPr>
                    <a:t>*</a:t>
                  </a:r>
                </a:p>
              </p:txBody>
            </p:sp>
            <p:sp>
              <p:nvSpPr>
                <p:cNvPr id="7183" name="Oval 13"/>
                <p:cNvSpPr>
                  <a:spLocks noChangeAspect="1" noChangeArrowheads="1"/>
                </p:cNvSpPr>
                <p:nvPr/>
              </p:nvSpPr>
              <p:spPr bwMode="auto">
                <a:xfrm>
                  <a:off x="930" y="3870"/>
                  <a:ext cx="231" cy="231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>
                    <a:buFont typeface="Wingdings" pitchFamily="-96" charset="2"/>
                    <a:buNone/>
                  </a:pPr>
                  <a:r>
                    <a:rPr lang="en-US"/>
                    <a:t>*</a:t>
                  </a:r>
                </a:p>
              </p:txBody>
            </p:sp>
            <p:sp>
              <p:nvSpPr>
                <p:cNvPr id="7184" name="Oval 14"/>
                <p:cNvSpPr>
                  <a:spLocks noChangeAspect="1" noChangeArrowheads="1"/>
                </p:cNvSpPr>
                <p:nvPr/>
              </p:nvSpPr>
              <p:spPr bwMode="auto">
                <a:xfrm>
                  <a:off x="930" y="3184"/>
                  <a:ext cx="231" cy="231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>
                    <a:buFont typeface="Wingdings" pitchFamily="-96" charset="2"/>
                    <a:buNone/>
                  </a:pPr>
                  <a:r>
                    <a:rPr lang="en-US"/>
                    <a:t>*</a:t>
                  </a:r>
                </a:p>
              </p:txBody>
            </p:sp>
            <p:sp>
              <p:nvSpPr>
                <p:cNvPr id="7185" name="Oval 15"/>
                <p:cNvSpPr>
                  <a:spLocks noChangeAspect="1" noChangeArrowheads="1"/>
                </p:cNvSpPr>
                <p:nvPr/>
              </p:nvSpPr>
              <p:spPr bwMode="auto">
                <a:xfrm>
                  <a:off x="930" y="3527"/>
                  <a:ext cx="231" cy="231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>
                    <a:buFont typeface="Wingdings" pitchFamily="-96" charset="2"/>
                    <a:buNone/>
                  </a:pPr>
                  <a:r>
                    <a:rPr lang="en-US"/>
                    <a:t>*</a:t>
                  </a:r>
                </a:p>
              </p:txBody>
            </p:sp>
            <p:grpSp>
              <p:nvGrpSpPr>
                <p:cNvPr id="7186" name="Group 16"/>
                <p:cNvGrpSpPr>
                  <a:grpSpLocks noChangeAspect="1"/>
                </p:cNvGrpSpPr>
                <p:nvPr/>
              </p:nvGrpSpPr>
              <p:grpSpPr bwMode="auto">
                <a:xfrm>
                  <a:off x="1464" y="2838"/>
                  <a:ext cx="231" cy="1260"/>
                  <a:chOff x="984" y="1062"/>
                  <a:chExt cx="462" cy="2520"/>
                </a:xfrm>
              </p:grpSpPr>
              <p:sp>
                <p:nvSpPr>
                  <p:cNvPr id="7219" name="Oval 1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984" y="1062"/>
                    <a:ext cx="462" cy="462"/>
                  </a:xfrm>
                  <a:prstGeom prst="ellips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>
                      <a:buFont typeface="Wingdings" pitchFamily="-96" charset="2"/>
                      <a:buNone/>
                    </a:pPr>
                    <a:r>
                      <a:rPr lang="en-US"/>
                      <a:t>+</a:t>
                    </a:r>
                  </a:p>
                </p:txBody>
              </p:sp>
              <p:sp>
                <p:nvSpPr>
                  <p:cNvPr id="7220" name="Oval 18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984" y="3120"/>
                    <a:ext cx="462" cy="462"/>
                  </a:xfrm>
                  <a:prstGeom prst="ellips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>
                      <a:buFont typeface="Wingdings" pitchFamily="-96" charset="2"/>
                      <a:buNone/>
                    </a:pPr>
                    <a:r>
                      <a:rPr lang="en-US"/>
                      <a:t>-</a:t>
                    </a:r>
                  </a:p>
                </p:txBody>
              </p:sp>
              <p:sp>
                <p:nvSpPr>
                  <p:cNvPr id="7221" name="Oval 19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984" y="1748"/>
                    <a:ext cx="462" cy="462"/>
                  </a:xfrm>
                  <a:prstGeom prst="ellips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>
                      <a:buFont typeface="Wingdings" pitchFamily="-96" charset="2"/>
                      <a:buNone/>
                    </a:pPr>
                    <a:r>
                      <a:rPr lang="en-US"/>
                      <a:t>-</a:t>
                    </a:r>
                  </a:p>
                </p:txBody>
              </p:sp>
              <p:sp>
                <p:nvSpPr>
                  <p:cNvPr id="7222" name="Oval 2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984" y="2434"/>
                    <a:ext cx="462" cy="462"/>
                  </a:xfrm>
                  <a:prstGeom prst="ellips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>
                      <a:buFont typeface="Wingdings" pitchFamily="-96" charset="2"/>
                      <a:buNone/>
                    </a:pPr>
                    <a:r>
                      <a:rPr lang="en-US"/>
                      <a:t>+</a:t>
                    </a:r>
                  </a:p>
                </p:txBody>
              </p:sp>
            </p:grpSp>
            <p:grpSp>
              <p:nvGrpSpPr>
                <p:cNvPr id="7187" name="Group 21"/>
                <p:cNvGrpSpPr>
                  <a:grpSpLocks noChangeAspect="1"/>
                </p:cNvGrpSpPr>
                <p:nvPr/>
              </p:nvGrpSpPr>
              <p:grpSpPr bwMode="auto">
                <a:xfrm>
                  <a:off x="2532" y="2838"/>
                  <a:ext cx="231" cy="1260"/>
                  <a:chOff x="984" y="1062"/>
                  <a:chExt cx="462" cy="2520"/>
                </a:xfrm>
              </p:grpSpPr>
              <p:sp>
                <p:nvSpPr>
                  <p:cNvPr id="7215" name="Oval 22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984" y="1062"/>
                    <a:ext cx="462" cy="462"/>
                  </a:xfrm>
                  <a:prstGeom prst="ellips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>
                      <a:buFont typeface="Wingdings" pitchFamily="-96" charset="2"/>
                      <a:buNone/>
                    </a:pPr>
                    <a:r>
                      <a:rPr lang="en-US"/>
                      <a:t>+</a:t>
                    </a:r>
                  </a:p>
                </p:txBody>
              </p:sp>
              <p:sp>
                <p:nvSpPr>
                  <p:cNvPr id="7216" name="Oval 2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984" y="3120"/>
                    <a:ext cx="462" cy="462"/>
                  </a:xfrm>
                  <a:prstGeom prst="ellips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>
                      <a:buFont typeface="Wingdings" pitchFamily="-96" charset="2"/>
                      <a:buNone/>
                    </a:pPr>
                    <a:r>
                      <a:rPr lang="en-US"/>
                      <a:t>-</a:t>
                    </a:r>
                  </a:p>
                </p:txBody>
              </p:sp>
              <p:sp>
                <p:nvSpPr>
                  <p:cNvPr id="7217" name="Oval 24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984" y="1748"/>
                    <a:ext cx="462" cy="462"/>
                  </a:xfrm>
                  <a:prstGeom prst="ellips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>
                      <a:buFont typeface="Wingdings" pitchFamily="-96" charset="2"/>
                      <a:buNone/>
                    </a:pPr>
                    <a:r>
                      <a:rPr lang="en-US"/>
                      <a:t>-</a:t>
                    </a:r>
                  </a:p>
                </p:txBody>
              </p:sp>
              <p:sp>
                <p:nvSpPr>
                  <p:cNvPr id="7218" name="Oval 25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984" y="2434"/>
                    <a:ext cx="462" cy="462"/>
                  </a:xfrm>
                  <a:prstGeom prst="ellips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>
                      <a:buFont typeface="Wingdings" pitchFamily="-96" charset="2"/>
                      <a:buNone/>
                    </a:pPr>
                    <a:r>
                      <a:rPr lang="en-US"/>
                      <a:t>+</a:t>
                    </a:r>
                  </a:p>
                </p:txBody>
              </p:sp>
            </p:grpSp>
            <p:sp>
              <p:nvSpPr>
                <p:cNvPr id="7188" name="Oval 26"/>
                <p:cNvSpPr>
                  <a:spLocks noChangeAspect="1" noChangeArrowheads="1"/>
                </p:cNvSpPr>
                <p:nvPr/>
              </p:nvSpPr>
              <p:spPr bwMode="auto">
                <a:xfrm>
                  <a:off x="1998" y="3867"/>
                  <a:ext cx="231" cy="231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>
                    <a:buFont typeface="Wingdings" pitchFamily="-96" charset="2"/>
                    <a:buNone/>
                  </a:pPr>
                  <a:r>
                    <a:rPr lang="en-US"/>
                    <a:t>*i</a:t>
                  </a:r>
                </a:p>
              </p:txBody>
            </p:sp>
            <p:sp>
              <p:nvSpPr>
                <p:cNvPr id="7189" name="Line 27"/>
                <p:cNvSpPr>
                  <a:spLocks noChangeAspect="1" noChangeShapeType="1"/>
                </p:cNvSpPr>
                <p:nvPr/>
              </p:nvSpPr>
              <p:spPr bwMode="auto">
                <a:xfrm>
                  <a:off x="1161" y="2958"/>
                  <a:ext cx="303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90" name="Line 28"/>
                <p:cNvSpPr>
                  <a:spLocks noChangeAspect="1" noChangeShapeType="1"/>
                </p:cNvSpPr>
                <p:nvPr/>
              </p:nvSpPr>
              <p:spPr bwMode="auto">
                <a:xfrm>
                  <a:off x="1701" y="2958"/>
                  <a:ext cx="82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91" name="Line 29"/>
                <p:cNvSpPr>
                  <a:spLocks noChangeAspect="1" noChangeShapeType="1"/>
                </p:cNvSpPr>
                <p:nvPr/>
              </p:nvSpPr>
              <p:spPr bwMode="auto">
                <a:xfrm>
                  <a:off x="1692" y="3270"/>
                  <a:ext cx="834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92" name="Line 30"/>
                <p:cNvSpPr>
                  <a:spLocks noChangeAspect="1" noChangeShapeType="1"/>
                </p:cNvSpPr>
                <p:nvPr/>
              </p:nvSpPr>
              <p:spPr bwMode="auto">
                <a:xfrm>
                  <a:off x="1695" y="3615"/>
                  <a:ext cx="834" cy="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93" name="Line 31"/>
                <p:cNvSpPr>
                  <a:spLocks noChangeAspect="1" noChangeShapeType="1"/>
                </p:cNvSpPr>
                <p:nvPr/>
              </p:nvSpPr>
              <p:spPr bwMode="auto">
                <a:xfrm>
                  <a:off x="1695" y="3984"/>
                  <a:ext cx="294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94" name="Line 32"/>
                <p:cNvSpPr>
                  <a:spLocks noChangeAspect="1" noChangeShapeType="1"/>
                </p:cNvSpPr>
                <p:nvPr/>
              </p:nvSpPr>
              <p:spPr bwMode="auto">
                <a:xfrm>
                  <a:off x="2232" y="4008"/>
                  <a:ext cx="294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95" name="Line 33"/>
                <p:cNvSpPr>
                  <a:spLocks noChangeAspect="1" noChangeShapeType="1"/>
                </p:cNvSpPr>
                <p:nvPr/>
              </p:nvSpPr>
              <p:spPr bwMode="auto">
                <a:xfrm>
                  <a:off x="1158" y="3984"/>
                  <a:ext cx="294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96" name="Line 34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1161" y="3684"/>
                  <a:ext cx="309" cy="29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97" name="Line 35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1164" y="3351"/>
                  <a:ext cx="309" cy="29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98" name="Line 36"/>
                <p:cNvSpPr>
                  <a:spLocks noChangeAspect="1" noChangeShapeType="1"/>
                </p:cNvSpPr>
                <p:nvPr/>
              </p:nvSpPr>
              <p:spPr bwMode="auto">
                <a:xfrm>
                  <a:off x="1167" y="3315"/>
                  <a:ext cx="297" cy="63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99" name="Line 37"/>
                <p:cNvSpPr>
                  <a:spLocks noChangeAspect="1" noChangeShapeType="1"/>
                </p:cNvSpPr>
                <p:nvPr/>
              </p:nvSpPr>
              <p:spPr bwMode="auto">
                <a:xfrm>
                  <a:off x="1161" y="3306"/>
                  <a:ext cx="297" cy="30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00" name="Line 38"/>
                <p:cNvSpPr>
                  <a:spLocks noChangeAspect="1" noChangeShapeType="1"/>
                </p:cNvSpPr>
                <p:nvPr/>
              </p:nvSpPr>
              <p:spPr bwMode="auto">
                <a:xfrm>
                  <a:off x="1164" y="2973"/>
                  <a:ext cx="297" cy="30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01" name="Line 39"/>
                <p:cNvSpPr>
                  <a:spLocks noChangeAspect="1" noChangeShapeType="1"/>
                </p:cNvSpPr>
                <p:nvPr/>
              </p:nvSpPr>
              <p:spPr bwMode="auto">
                <a:xfrm>
                  <a:off x="1716" y="2973"/>
                  <a:ext cx="822" cy="60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02" name="Line 40"/>
                <p:cNvSpPr>
                  <a:spLocks noChangeAspect="1" noChangeShapeType="1"/>
                </p:cNvSpPr>
                <p:nvPr/>
              </p:nvSpPr>
              <p:spPr bwMode="auto">
                <a:xfrm>
                  <a:off x="1695" y="3303"/>
                  <a:ext cx="849" cy="618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03" name="Line 41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1704" y="2985"/>
                  <a:ext cx="834" cy="639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04" name="Line 42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2235" y="3330"/>
                  <a:ext cx="300" cy="66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05" name="Line 43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1161" y="3009"/>
                  <a:ext cx="309" cy="64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06" name="Line 44"/>
                <p:cNvSpPr>
                  <a:spLocks noChangeAspect="1" noChangeShapeType="1"/>
                </p:cNvSpPr>
                <p:nvPr/>
              </p:nvSpPr>
              <p:spPr bwMode="auto">
                <a:xfrm>
                  <a:off x="726" y="2949"/>
                  <a:ext cx="201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07" name="Line 45"/>
                <p:cNvSpPr>
                  <a:spLocks noChangeAspect="1" noChangeShapeType="1"/>
                </p:cNvSpPr>
                <p:nvPr/>
              </p:nvSpPr>
              <p:spPr bwMode="auto">
                <a:xfrm>
                  <a:off x="726" y="3312"/>
                  <a:ext cx="201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08" name="Line 46"/>
                <p:cNvSpPr>
                  <a:spLocks noChangeAspect="1" noChangeShapeType="1"/>
                </p:cNvSpPr>
                <p:nvPr/>
              </p:nvSpPr>
              <p:spPr bwMode="auto">
                <a:xfrm>
                  <a:off x="726" y="3648"/>
                  <a:ext cx="201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09" name="Line 47"/>
                <p:cNvSpPr>
                  <a:spLocks noChangeAspect="1" noChangeShapeType="1"/>
                </p:cNvSpPr>
                <p:nvPr/>
              </p:nvSpPr>
              <p:spPr bwMode="auto">
                <a:xfrm>
                  <a:off x="726" y="3996"/>
                  <a:ext cx="201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10" name="Freeform 48"/>
                <p:cNvSpPr>
                  <a:spLocks noChangeAspect="1"/>
                </p:cNvSpPr>
                <p:nvPr/>
              </p:nvSpPr>
              <p:spPr bwMode="auto">
                <a:xfrm>
                  <a:off x="873" y="3072"/>
                  <a:ext cx="171" cy="69"/>
                </a:xfrm>
                <a:custGeom>
                  <a:avLst/>
                  <a:gdLst>
                    <a:gd name="T0" fmla="*/ 0 w 342"/>
                    <a:gd name="T1" fmla="*/ 17 h 138"/>
                    <a:gd name="T2" fmla="*/ 43 w 342"/>
                    <a:gd name="T3" fmla="*/ 17 h 138"/>
                    <a:gd name="T4" fmla="*/ 43 w 342"/>
                    <a:gd name="T5" fmla="*/ 0 h 138"/>
                    <a:gd name="T6" fmla="*/ 0 60000 65536"/>
                    <a:gd name="T7" fmla="*/ 0 60000 65536"/>
                    <a:gd name="T8" fmla="*/ 0 60000 65536"/>
                    <a:gd name="T9" fmla="*/ 0 w 342"/>
                    <a:gd name="T10" fmla="*/ 0 h 138"/>
                    <a:gd name="T11" fmla="*/ 342 w 342"/>
                    <a:gd name="T12" fmla="*/ 138 h 13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42" h="138">
                      <a:moveTo>
                        <a:pt x="0" y="138"/>
                      </a:moveTo>
                      <a:lnTo>
                        <a:pt x="342" y="138"/>
                      </a:lnTo>
                      <a:lnTo>
                        <a:pt x="342" y="0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11" name="Freeform 49"/>
                <p:cNvSpPr>
                  <a:spLocks noChangeAspect="1"/>
                </p:cNvSpPr>
                <p:nvPr/>
              </p:nvSpPr>
              <p:spPr bwMode="auto">
                <a:xfrm>
                  <a:off x="732" y="3417"/>
                  <a:ext cx="306" cy="69"/>
                </a:xfrm>
                <a:custGeom>
                  <a:avLst/>
                  <a:gdLst>
                    <a:gd name="T0" fmla="*/ 0 w 342"/>
                    <a:gd name="T1" fmla="*/ 17 h 138"/>
                    <a:gd name="T2" fmla="*/ 245 w 342"/>
                    <a:gd name="T3" fmla="*/ 17 h 138"/>
                    <a:gd name="T4" fmla="*/ 245 w 342"/>
                    <a:gd name="T5" fmla="*/ 0 h 138"/>
                    <a:gd name="T6" fmla="*/ 0 60000 65536"/>
                    <a:gd name="T7" fmla="*/ 0 60000 65536"/>
                    <a:gd name="T8" fmla="*/ 0 60000 65536"/>
                    <a:gd name="T9" fmla="*/ 0 w 342"/>
                    <a:gd name="T10" fmla="*/ 0 h 138"/>
                    <a:gd name="T11" fmla="*/ 342 w 342"/>
                    <a:gd name="T12" fmla="*/ 138 h 13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42" h="138">
                      <a:moveTo>
                        <a:pt x="0" y="138"/>
                      </a:moveTo>
                      <a:lnTo>
                        <a:pt x="342" y="138"/>
                      </a:lnTo>
                      <a:lnTo>
                        <a:pt x="342" y="0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12" name="Freeform 50"/>
                <p:cNvSpPr>
                  <a:spLocks noChangeAspect="1"/>
                </p:cNvSpPr>
                <p:nvPr/>
              </p:nvSpPr>
              <p:spPr bwMode="auto">
                <a:xfrm>
                  <a:off x="732" y="3753"/>
                  <a:ext cx="306" cy="69"/>
                </a:xfrm>
                <a:custGeom>
                  <a:avLst/>
                  <a:gdLst>
                    <a:gd name="T0" fmla="*/ 0 w 342"/>
                    <a:gd name="T1" fmla="*/ 17 h 138"/>
                    <a:gd name="T2" fmla="*/ 245 w 342"/>
                    <a:gd name="T3" fmla="*/ 17 h 138"/>
                    <a:gd name="T4" fmla="*/ 245 w 342"/>
                    <a:gd name="T5" fmla="*/ 0 h 138"/>
                    <a:gd name="T6" fmla="*/ 0 60000 65536"/>
                    <a:gd name="T7" fmla="*/ 0 60000 65536"/>
                    <a:gd name="T8" fmla="*/ 0 60000 65536"/>
                    <a:gd name="T9" fmla="*/ 0 w 342"/>
                    <a:gd name="T10" fmla="*/ 0 h 138"/>
                    <a:gd name="T11" fmla="*/ 342 w 342"/>
                    <a:gd name="T12" fmla="*/ 138 h 13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42" h="138">
                      <a:moveTo>
                        <a:pt x="0" y="138"/>
                      </a:moveTo>
                      <a:lnTo>
                        <a:pt x="342" y="138"/>
                      </a:lnTo>
                      <a:lnTo>
                        <a:pt x="342" y="0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13" name="Freeform 51"/>
                <p:cNvSpPr>
                  <a:spLocks noChangeAspect="1"/>
                </p:cNvSpPr>
                <p:nvPr/>
              </p:nvSpPr>
              <p:spPr bwMode="auto">
                <a:xfrm>
                  <a:off x="735" y="4101"/>
                  <a:ext cx="306" cy="69"/>
                </a:xfrm>
                <a:custGeom>
                  <a:avLst/>
                  <a:gdLst>
                    <a:gd name="T0" fmla="*/ 0 w 342"/>
                    <a:gd name="T1" fmla="*/ 17 h 138"/>
                    <a:gd name="T2" fmla="*/ 245 w 342"/>
                    <a:gd name="T3" fmla="*/ 17 h 138"/>
                    <a:gd name="T4" fmla="*/ 245 w 342"/>
                    <a:gd name="T5" fmla="*/ 0 h 138"/>
                    <a:gd name="T6" fmla="*/ 0 60000 65536"/>
                    <a:gd name="T7" fmla="*/ 0 60000 65536"/>
                    <a:gd name="T8" fmla="*/ 0 60000 65536"/>
                    <a:gd name="T9" fmla="*/ 0 w 342"/>
                    <a:gd name="T10" fmla="*/ 0 h 138"/>
                    <a:gd name="T11" fmla="*/ 342 w 342"/>
                    <a:gd name="T12" fmla="*/ 138 h 13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42" h="138">
                      <a:moveTo>
                        <a:pt x="0" y="138"/>
                      </a:moveTo>
                      <a:lnTo>
                        <a:pt x="342" y="138"/>
                      </a:lnTo>
                      <a:lnTo>
                        <a:pt x="342" y="0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14" name="Rectangle 52"/>
                <p:cNvSpPr>
                  <a:spLocks noChangeAspect="1" noChangeArrowheads="1"/>
                </p:cNvSpPr>
                <p:nvPr/>
              </p:nvSpPr>
              <p:spPr bwMode="auto">
                <a:xfrm>
                  <a:off x="789" y="2802"/>
                  <a:ext cx="2031" cy="1398"/>
                </a:xfrm>
                <a:prstGeom prst="rect">
                  <a:avLst/>
                </a:prstGeom>
                <a:noFill/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7178" name="Text Box 55"/>
            <p:cNvSpPr txBox="1">
              <a:spLocks noChangeArrowheads="1"/>
            </p:cNvSpPr>
            <p:nvPr/>
          </p:nvSpPr>
          <p:spPr bwMode="auto">
            <a:xfrm>
              <a:off x="1470" y="1044"/>
              <a:ext cx="282" cy="9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40000"/>
                </a:spcBef>
                <a:buFont typeface="Wingdings" pitchFamily="-96" charset="2"/>
                <a:buNone/>
              </a:pPr>
              <a:r>
                <a:rPr lang="en-US"/>
                <a:t>t</a:t>
              </a:r>
              <a:r>
                <a:rPr lang="en-US" baseline="-25000"/>
                <a:t>0</a:t>
              </a:r>
              <a:endParaRPr lang="en-US"/>
            </a:p>
            <a:p>
              <a:pPr>
                <a:spcBef>
                  <a:spcPct val="40000"/>
                </a:spcBef>
                <a:buFont typeface="Wingdings" pitchFamily="-96" charset="2"/>
                <a:buNone/>
              </a:pPr>
              <a:r>
                <a:rPr lang="en-US"/>
                <a:t>t</a:t>
              </a:r>
              <a:r>
                <a:rPr lang="en-US" baseline="-25000"/>
                <a:t>1 </a:t>
              </a:r>
            </a:p>
            <a:p>
              <a:pPr>
                <a:spcBef>
                  <a:spcPct val="40000"/>
                </a:spcBef>
                <a:buFont typeface="Wingdings" pitchFamily="-96" charset="2"/>
                <a:buNone/>
              </a:pPr>
              <a:r>
                <a:rPr lang="en-US"/>
                <a:t>t</a:t>
              </a:r>
              <a:r>
                <a:rPr lang="en-US" baseline="-25000"/>
                <a:t>2 </a:t>
              </a:r>
            </a:p>
            <a:p>
              <a:pPr>
                <a:spcBef>
                  <a:spcPct val="40000"/>
                </a:spcBef>
                <a:buFont typeface="Wingdings" pitchFamily="-96" charset="2"/>
                <a:buNone/>
              </a:pPr>
              <a:r>
                <a:rPr lang="en-US"/>
                <a:t>t</a:t>
              </a:r>
              <a:r>
                <a:rPr lang="en-US" baseline="-25000"/>
                <a:t>3</a:t>
              </a:r>
            </a:p>
          </p:txBody>
        </p:sp>
        <p:sp>
          <p:nvSpPr>
            <p:cNvPr id="7179" name="Text Box 56"/>
            <p:cNvSpPr txBox="1">
              <a:spLocks noChangeArrowheads="1"/>
            </p:cNvSpPr>
            <p:nvPr/>
          </p:nvSpPr>
          <p:spPr bwMode="auto">
            <a:xfrm>
              <a:off x="1630" y="1172"/>
              <a:ext cx="314" cy="9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40000"/>
                </a:spcBef>
                <a:buFont typeface="Wingdings" pitchFamily="-96" charset="2"/>
                <a:buNone/>
              </a:pPr>
              <a:r>
                <a:rPr lang="en-US"/>
                <a:t>k</a:t>
              </a:r>
              <a:r>
                <a:rPr lang="en-US" baseline="-25000"/>
                <a:t>0</a:t>
              </a:r>
              <a:endParaRPr lang="en-US"/>
            </a:p>
            <a:p>
              <a:pPr>
                <a:spcBef>
                  <a:spcPct val="40000"/>
                </a:spcBef>
                <a:buFont typeface="Wingdings" pitchFamily="-96" charset="2"/>
                <a:buNone/>
              </a:pPr>
              <a:r>
                <a:rPr lang="en-US"/>
                <a:t>k</a:t>
              </a:r>
              <a:r>
                <a:rPr lang="en-US" baseline="-25000"/>
                <a:t>1 </a:t>
              </a:r>
            </a:p>
            <a:p>
              <a:pPr>
                <a:spcBef>
                  <a:spcPct val="40000"/>
                </a:spcBef>
                <a:buFont typeface="Wingdings" pitchFamily="-96" charset="2"/>
                <a:buNone/>
              </a:pPr>
              <a:r>
                <a:rPr lang="en-US"/>
                <a:t>k</a:t>
              </a:r>
              <a:r>
                <a:rPr lang="en-US" baseline="-25000"/>
                <a:t>2 </a:t>
              </a:r>
            </a:p>
            <a:p>
              <a:pPr>
                <a:spcBef>
                  <a:spcPct val="40000"/>
                </a:spcBef>
                <a:buFont typeface="Wingdings" pitchFamily="-96" charset="2"/>
                <a:buNone/>
              </a:pPr>
              <a:r>
                <a:rPr lang="en-US"/>
                <a:t>k</a:t>
              </a:r>
              <a:r>
                <a:rPr lang="en-US" baseline="-25000"/>
                <a:t>3</a:t>
              </a:r>
            </a:p>
          </p:txBody>
        </p:sp>
      </p:grpSp>
      <p:sp>
        <p:nvSpPr>
          <p:cNvPr id="62" name="Date Placeholder 6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February 9, 2011</a:t>
            </a:r>
            <a:endParaRPr lang="en-US" dirty="0"/>
          </a:p>
        </p:txBody>
      </p:sp>
      <p:sp>
        <p:nvSpPr>
          <p:cNvPr id="63" name="Slide Number Placeholder 6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L03-</a:t>
            </a:r>
            <a:fld id="{2F948D18-B4E4-4317-99B7-73E7F36F22F6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64" name="Footer Placeholder 6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http://csg.csail.mit.edu/6.375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03" grpId="0"/>
      <p:bldP spid="138245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BSV code: 4-way Butterfly</a:t>
            </a:r>
          </a:p>
        </p:txBody>
      </p:sp>
      <p:sp>
        <p:nvSpPr>
          <p:cNvPr id="8198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00075" y="1552575"/>
            <a:ext cx="7991475" cy="44005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-96" charset="2"/>
              <a:buNone/>
            </a:pPr>
            <a:r>
              <a:rPr lang="en-US" sz="1600" b="1" smtClean="0">
                <a:solidFill>
                  <a:schemeClr val="tx2"/>
                </a:solidFill>
                <a:latin typeface="Courier New" pitchFamily="49" charset="0"/>
              </a:rPr>
              <a:t>function</a:t>
            </a:r>
            <a:r>
              <a:rPr lang="en-US" sz="1600" smtClean="0">
                <a:solidFill>
                  <a:schemeClr val="tx2"/>
                </a:solidFill>
                <a:latin typeface="Courier New" pitchFamily="49" charset="0"/>
              </a:rPr>
              <a:t> Vector#(4,Complex) </a:t>
            </a:r>
            <a:r>
              <a:rPr lang="en-US" sz="1600" b="1" smtClean="0">
                <a:solidFill>
                  <a:srgbClr val="FF0000"/>
                </a:solidFill>
                <a:latin typeface="Courier New" pitchFamily="49" charset="0"/>
              </a:rPr>
              <a:t>bfly4</a:t>
            </a:r>
            <a:endParaRPr lang="en-US" sz="1600" smtClean="0">
              <a:solidFill>
                <a:schemeClr val="tx2"/>
              </a:solidFill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buFont typeface="Wingdings" pitchFamily="-96" charset="2"/>
              <a:buNone/>
            </a:pPr>
            <a:r>
              <a:rPr lang="en-US" sz="1600" smtClean="0">
                <a:solidFill>
                  <a:schemeClr val="tx2"/>
                </a:solidFill>
                <a:latin typeface="Courier New" pitchFamily="49" charset="0"/>
              </a:rPr>
              <a:t>           (Vector#(4,Complex) t,  Vector#(4,Complex) k);</a:t>
            </a:r>
          </a:p>
          <a:p>
            <a:pPr eaLnBrk="1" hangingPunct="1">
              <a:lnSpc>
                <a:spcPct val="90000"/>
              </a:lnSpc>
              <a:buFont typeface="Wingdings" pitchFamily="-96" charset="2"/>
              <a:buNone/>
            </a:pPr>
            <a:endParaRPr lang="en-US" sz="1600" smtClean="0">
              <a:solidFill>
                <a:schemeClr val="tx2"/>
              </a:solidFill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buFont typeface="Wingdings" pitchFamily="-96" charset="2"/>
              <a:buNone/>
            </a:pPr>
            <a:r>
              <a:rPr lang="en-US" sz="1600" smtClean="0">
                <a:solidFill>
                  <a:schemeClr val="tx2"/>
                </a:solidFill>
                <a:latin typeface="Courier New" pitchFamily="49" charset="0"/>
              </a:rPr>
              <a:t>  Vector#(4,Complex) m, y, z;</a:t>
            </a:r>
          </a:p>
          <a:p>
            <a:pPr eaLnBrk="1" hangingPunct="1">
              <a:lnSpc>
                <a:spcPct val="90000"/>
              </a:lnSpc>
              <a:buFont typeface="Wingdings" pitchFamily="-96" charset="2"/>
              <a:buNone/>
            </a:pPr>
            <a:endParaRPr lang="en-US" sz="1600" smtClean="0">
              <a:solidFill>
                <a:schemeClr val="tx2"/>
              </a:solidFill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buFont typeface="Wingdings" pitchFamily="-96" charset="2"/>
              <a:buNone/>
            </a:pPr>
            <a:r>
              <a:rPr lang="en-US" sz="1600" smtClean="0">
                <a:solidFill>
                  <a:schemeClr val="tx2"/>
                </a:solidFill>
                <a:latin typeface="Courier New" pitchFamily="49" charset="0"/>
              </a:rPr>
              <a:t>  m[0] = k[0] * t[0]; m[1] = k[1] * t[1]; </a:t>
            </a:r>
          </a:p>
          <a:p>
            <a:pPr eaLnBrk="1" hangingPunct="1">
              <a:lnSpc>
                <a:spcPct val="90000"/>
              </a:lnSpc>
              <a:buFont typeface="Wingdings" pitchFamily="-96" charset="2"/>
              <a:buNone/>
            </a:pPr>
            <a:r>
              <a:rPr lang="en-US" sz="1600" smtClean="0">
                <a:solidFill>
                  <a:schemeClr val="tx2"/>
                </a:solidFill>
                <a:latin typeface="Courier New" pitchFamily="49" charset="0"/>
              </a:rPr>
              <a:t>  m[2] = k[2] * t[2]; m[3] = k[3] * t[3];</a:t>
            </a:r>
          </a:p>
          <a:p>
            <a:pPr eaLnBrk="1" hangingPunct="1">
              <a:lnSpc>
                <a:spcPct val="90000"/>
              </a:lnSpc>
              <a:buFont typeface="Wingdings" pitchFamily="-96" charset="2"/>
              <a:buNone/>
            </a:pPr>
            <a:endParaRPr lang="en-US" sz="1600" smtClean="0">
              <a:solidFill>
                <a:schemeClr val="tx2"/>
              </a:solidFill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buFont typeface="Wingdings" pitchFamily="-96" charset="2"/>
              <a:buNone/>
            </a:pPr>
            <a:r>
              <a:rPr lang="en-US" sz="1600" smtClean="0">
                <a:solidFill>
                  <a:schemeClr val="tx2"/>
                </a:solidFill>
                <a:latin typeface="Courier New" pitchFamily="49" charset="0"/>
              </a:rPr>
              <a:t>  y[0] = m[0] + m[2]; y[1] = m[0] – m[2]; </a:t>
            </a:r>
          </a:p>
          <a:p>
            <a:pPr eaLnBrk="1" hangingPunct="1">
              <a:lnSpc>
                <a:spcPct val="90000"/>
              </a:lnSpc>
              <a:buFont typeface="Wingdings" pitchFamily="-96" charset="2"/>
              <a:buNone/>
            </a:pPr>
            <a:r>
              <a:rPr lang="en-US" sz="1600" smtClean="0">
                <a:solidFill>
                  <a:schemeClr val="tx2"/>
                </a:solidFill>
                <a:latin typeface="Courier New" pitchFamily="49" charset="0"/>
              </a:rPr>
              <a:t>  y[2] = m[1] + m[3]; y[3] = i*(m[1] – m[3]);</a:t>
            </a:r>
          </a:p>
          <a:p>
            <a:pPr eaLnBrk="1" hangingPunct="1">
              <a:lnSpc>
                <a:spcPct val="90000"/>
              </a:lnSpc>
              <a:buFont typeface="Wingdings" pitchFamily="-96" charset="2"/>
              <a:buNone/>
            </a:pPr>
            <a:endParaRPr lang="en-US" sz="1600" smtClean="0">
              <a:solidFill>
                <a:schemeClr val="tx2"/>
              </a:solidFill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buFont typeface="Wingdings" pitchFamily="-96" charset="2"/>
              <a:buNone/>
            </a:pPr>
            <a:r>
              <a:rPr lang="en-US" sz="1600" smtClean="0">
                <a:solidFill>
                  <a:schemeClr val="tx2"/>
                </a:solidFill>
                <a:latin typeface="Courier New" pitchFamily="49" charset="0"/>
              </a:rPr>
              <a:t>  z[0] = y[0] + y[2]; z[1] = y[1] + y[3];</a:t>
            </a:r>
          </a:p>
          <a:p>
            <a:pPr eaLnBrk="1" hangingPunct="1">
              <a:lnSpc>
                <a:spcPct val="90000"/>
              </a:lnSpc>
              <a:buFont typeface="Wingdings" pitchFamily="-96" charset="2"/>
              <a:buNone/>
            </a:pPr>
            <a:r>
              <a:rPr lang="en-US" sz="1600" smtClean="0">
                <a:solidFill>
                  <a:schemeClr val="tx2"/>
                </a:solidFill>
                <a:latin typeface="Courier New" pitchFamily="49" charset="0"/>
              </a:rPr>
              <a:t>  z[2] = y[0] – y[2]; z[3] = y[1] – y[3];</a:t>
            </a:r>
          </a:p>
          <a:p>
            <a:pPr eaLnBrk="1" hangingPunct="1">
              <a:lnSpc>
                <a:spcPct val="90000"/>
              </a:lnSpc>
              <a:buFont typeface="Wingdings" pitchFamily="-96" charset="2"/>
              <a:buNone/>
            </a:pPr>
            <a:endParaRPr lang="en-US" sz="1600" smtClean="0">
              <a:solidFill>
                <a:schemeClr val="tx2"/>
              </a:solidFill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buFont typeface="Wingdings" pitchFamily="-96" charset="2"/>
              <a:buNone/>
            </a:pPr>
            <a:r>
              <a:rPr lang="en-US" sz="1600" smtClean="0">
                <a:solidFill>
                  <a:schemeClr val="tx2"/>
                </a:solidFill>
                <a:latin typeface="Courier New" pitchFamily="49" charset="0"/>
              </a:rPr>
              <a:t>  </a:t>
            </a:r>
            <a:r>
              <a:rPr lang="en-US" sz="1600" b="1" smtClean="0">
                <a:solidFill>
                  <a:schemeClr val="tx2"/>
                </a:solidFill>
                <a:latin typeface="Courier New" pitchFamily="49" charset="0"/>
              </a:rPr>
              <a:t>return</a:t>
            </a:r>
            <a:r>
              <a:rPr lang="en-US" sz="1600" smtClean="0">
                <a:solidFill>
                  <a:schemeClr val="tx2"/>
                </a:solidFill>
                <a:latin typeface="Courier New" pitchFamily="49" charset="0"/>
              </a:rPr>
              <a:t>(z);</a:t>
            </a:r>
          </a:p>
          <a:p>
            <a:pPr eaLnBrk="1" hangingPunct="1">
              <a:lnSpc>
                <a:spcPct val="90000"/>
              </a:lnSpc>
              <a:buFont typeface="Wingdings" pitchFamily="-96" charset="2"/>
              <a:buNone/>
            </a:pPr>
            <a:r>
              <a:rPr lang="en-US" sz="1600" b="1" smtClean="0">
                <a:solidFill>
                  <a:schemeClr val="tx2"/>
                </a:solidFill>
                <a:latin typeface="Courier New" pitchFamily="49" charset="0"/>
              </a:rPr>
              <a:t>endfunction</a:t>
            </a:r>
          </a:p>
        </p:txBody>
      </p:sp>
      <p:sp>
        <p:nvSpPr>
          <p:cNvPr id="1430532" name="Text Box 4"/>
          <p:cNvSpPr txBox="1">
            <a:spLocks noChangeArrowheads="1"/>
          </p:cNvSpPr>
          <p:nvPr/>
        </p:nvSpPr>
        <p:spPr bwMode="auto">
          <a:xfrm>
            <a:off x="6022975" y="4676775"/>
            <a:ext cx="2778125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buFont typeface="Wingdings" pitchFamily="-96" charset="2"/>
              <a:buNone/>
            </a:pPr>
            <a:r>
              <a:rPr lang="en-US">
                <a:solidFill>
                  <a:schemeClr val="tx2"/>
                </a:solidFill>
              </a:rPr>
              <a:t>Polymorphic code: works on any type of numbers for which *, + and - have been defined</a:t>
            </a:r>
          </a:p>
        </p:txBody>
      </p:sp>
      <p:grpSp>
        <p:nvGrpSpPr>
          <p:cNvPr id="8200" name="Group 5"/>
          <p:cNvGrpSpPr>
            <a:grpSpLocks noChangeAspect="1"/>
          </p:cNvGrpSpPr>
          <p:nvPr/>
        </p:nvGrpSpPr>
        <p:grpSpPr bwMode="auto">
          <a:xfrm>
            <a:off x="6029325" y="2152650"/>
            <a:ext cx="2843213" cy="1771650"/>
            <a:chOff x="726" y="2802"/>
            <a:chExt cx="2244" cy="1398"/>
          </a:xfrm>
        </p:grpSpPr>
        <p:grpSp>
          <p:nvGrpSpPr>
            <p:cNvPr id="8211" name="Group 6"/>
            <p:cNvGrpSpPr>
              <a:grpSpLocks noChangeAspect="1"/>
            </p:cNvGrpSpPr>
            <p:nvPr/>
          </p:nvGrpSpPr>
          <p:grpSpPr bwMode="auto">
            <a:xfrm>
              <a:off x="2766" y="2952"/>
              <a:ext cx="204" cy="1026"/>
              <a:chOff x="2766" y="2952"/>
              <a:chExt cx="114" cy="1026"/>
            </a:xfrm>
          </p:grpSpPr>
          <p:sp>
            <p:nvSpPr>
              <p:cNvPr id="8254" name="Line 7"/>
              <p:cNvSpPr>
                <a:spLocks noChangeAspect="1" noChangeShapeType="1"/>
              </p:cNvSpPr>
              <p:nvPr/>
            </p:nvSpPr>
            <p:spPr bwMode="auto">
              <a:xfrm>
                <a:off x="2766" y="2952"/>
                <a:ext cx="11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55" name="Line 8"/>
              <p:cNvSpPr>
                <a:spLocks noChangeAspect="1" noChangeShapeType="1"/>
              </p:cNvSpPr>
              <p:nvPr/>
            </p:nvSpPr>
            <p:spPr bwMode="auto">
              <a:xfrm>
                <a:off x="2766" y="3294"/>
                <a:ext cx="11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56" name="Line 9"/>
              <p:cNvSpPr>
                <a:spLocks noChangeAspect="1" noChangeShapeType="1"/>
              </p:cNvSpPr>
              <p:nvPr/>
            </p:nvSpPr>
            <p:spPr bwMode="auto">
              <a:xfrm>
                <a:off x="2766" y="3636"/>
                <a:ext cx="11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57" name="Line 10"/>
              <p:cNvSpPr>
                <a:spLocks noChangeAspect="1" noChangeShapeType="1"/>
              </p:cNvSpPr>
              <p:nvPr/>
            </p:nvSpPr>
            <p:spPr bwMode="auto">
              <a:xfrm>
                <a:off x="2766" y="3978"/>
                <a:ext cx="11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212" name="Group 11"/>
            <p:cNvGrpSpPr>
              <a:grpSpLocks noChangeAspect="1"/>
            </p:cNvGrpSpPr>
            <p:nvPr/>
          </p:nvGrpSpPr>
          <p:grpSpPr bwMode="auto">
            <a:xfrm>
              <a:off x="726" y="2802"/>
              <a:ext cx="2094" cy="1398"/>
              <a:chOff x="726" y="2802"/>
              <a:chExt cx="2094" cy="1398"/>
            </a:xfrm>
          </p:grpSpPr>
          <p:sp>
            <p:nvSpPr>
              <p:cNvPr id="8213" name="Oval 12"/>
              <p:cNvSpPr>
                <a:spLocks noChangeAspect="1" noChangeArrowheads="1"/>
              </p:cNvSpPr>
              <p:nvPr/>
            </p:nvSpPr>
            <p:spPr bwMode="auto">
              <a:xfrm>
                <a:off x="930" y="2841"/>
                <a:ext cx="231" cy="231"/>
              </a:xfrm>
              <a:prstGeom prst="ellips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>
                    <a:solidFill>
                      <a:schemeClr val="bg2"/>
                    </a:solidFill>
                  </a:rPr>
                  <a:t>*</a:t>
                </a:r>
              </a:p>
            </p:txBody>
          </p:sp>
          <p:sp>
            <p:nvSpPr>
              <p:cNvPr id="8214" name="Oval 13"/>
              <p:cNvSpPr>
                <a:spLocks noChangeAspect="1" noChangeArrowheads="1"/>
              </p:cNvSpPr>
              <p:nvPr/>
            </p:nvSpPr>
            <p:spPr bwMode="auto">
              <a:xfrm>
                <a:off x="930" y="3870"/>
                <a:ext cx="231" cy="231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/>
                  <a:t>*</a:t>
                </a:r>
              </a:p>
            </p:txBody>
          </p:sp>
          <p:sp>
            <p:nvSpPr>
              <p:cNvPr id="8215" name="Oval 14"/>
              <p:cNvSpPr>
                <a:spLocks noChangeAspect="1" noChangeArrowheads="1"/>
              </p:cNvSpPr>
              <p:nvPr/>
            </p:nvSpPr>
            <p:spPr bwMode="auto">
              <a:xfrm>
                <a:off x="930" y="3184"/>
                <a:ext cx="231" cy="231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/>
                  <a:t>*</a:t>
                </a:r>
              </a:p>
            </p:txBody>
          </p:sp>
          <p:sp>
            <p:nvSpPr>
              <p:cNvPr id="8216" name="Oval 15"/>
              <p:cNvSpPr>
                <a:spLocks noChangeAspect="1" noChangeArrowheads="1"/>
              </p:cNvSpPr>
              <p:nvPr/>
            </p:nvSpPr>
            <p:spPr bwMode="auto">
              <a:xfrm>
                <a:off x="930" y="3527"/>
                <a:ext cx="231" cy="231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/>
                  <a:t>*</a:t>
                </a:r>
              </a:p>
            </p:txBody>
          </p:sp>
          <p:grpSp>
            <p:nvGrpSpPr>
              <p:cNvPr id="8217" name="Group 16"/>
              <p:cNvGrpSpPr>
                <a:grpSpLocks noChangeAspect="1"/>
              </p:cNvGrpSpPr>
              <p:nvPr/>
            </p:nvGrpSpPr>
            <p:grpSpPr bwMode="auto">
              <a:xfrm>
                <a:off x="1464" y="2838"/>
                <a:ext cx="231" cy="1260"/>
                <a:chOff x="984" y="1062"/>
                <a:chExt cx="462" cy="2520"/>
              </a:xfrm>
            </p:grpSpPr>
            <p:sp>
              <p:nvSpPr>
                <p:cNvPr id="8250" name="Oval 17"/>
                <p:cNvSpPr>
                  <a:spLocks noChangeAspect="1" noChangeArrowheads="1"/>
                </p:cNvSpPr>
                <p:nvPr/>
              </p:nvSpPr>
              <p:spPr bwMode="auto">
                <a:xfrm>
                  <a:off x="984" y="1062"/>
                  <a:ext cx="462" cy="462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>
                    <a:buFont typeface="Wingdings" pitchFamily="-96" charset="2"/>
                    <a:buNone/>
                  </a:pPr>
                  <a:r>
                    <a:rPr lang="en-US"/>
                    <a:t>+</a:t>
                  </a:r>
                </a:p>
              </p:txBody>
            </p:sp>
            <p:sp>
              <p:nvSpPr>
                <p:cNvPr id="8251" name="Oval 18"/>
                <p:cNvSpPr>
                  <a:spLocks noChangeAspect="1" noChangeArrowheads="1"/>
                </p:cNvSpPr>
                <p:nvPr/>
              </p:nvSpPr>
              <p:spPr bwMode="auto">
                <a:xfrm>
                  <a:off x="984" y="3120"/>
                  <a:ext cx="462" cy="462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>
                    <a:buFont typeface="Wingdings" pitchFamily="-96" charset="2"/>
                    <a:buNone/>
                  </a:pPr>
                  <a:r>
                    <a:rPr lang="en-US"/>
                    <a:t>-</a:t>
                  </a:r>
                </a:p>
              </p:txBody>
            </p:sp>
            <p:sp>
              <p:nvSpPr>
                <p:cNvPr id="8252" name="Oval 19"/>
                <p:cNvSpPr>
                  <a:spLocks noChangeAspect="1" noChangeArrowheads="1"/>
                </p:cNvSpPr>
                <p:nvPr/>
              </p:nvSpPr>
              <p:spPr bwMode="auto">
                <a:xfrm>
                  <a:off x="984" y="1748"/>
                  <a:ext cx="462" cy="462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>
                    <a:buFont typeface="Wingdings" pitchFamily="-96" charset="2"/>
                    <a:buNone/>
                  </a:pPr>
                  <a:r>
                    <a:rPr lang="en-US"/>
                    <a:t>-</a:t>
                  </a:r>
                </a:p>
              </p:txBody>
            </p:sp>
            <p:sp>
              <p:nvSpPr>
                <p:cNvPr id="8253" name="Oval 20"/>
                <p:cNvSpPr>
                  <a:spLocks noChangeAspect="1" noChangeArrowheads="1"/>
                </p:cNvSpPr>
                <p:nvPr/>
              </p:nvSpPr>
              <p:spPr bwMode="auto">
                <a:xfrm>
                  <a:off x="984" y="2434"/>
                  <a:ext cx="462" cy="462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>
                    <a:buFont typeface="Wingdings" pitchFamily="-96" charset="2"/>
                    <a:buNone/>
                  </a:pPr>
                  <a:r>
                    <a:rPr lang="en-US"/>
                    <a:t>+</a:t>
                  </a:r>
                </a:p>
              </p:txBody>
            </p:sp>
          </p:grpSp>
          <p:grpSp>
            <p:nvGrpSpPr>
              <p:cNvPr id="8218" name="Group 21"/>
              <p:cNvGrpSpPr>
                <a:grpSpLocks noChangeAspect="1"/>
              </p:cNvGrpSpPr>
              <p:nvPr/>
            </p:nvGrpSpPr>
            <p:grpSpPr bwMode="auto">
              <a:xfrm>
                <a:off x="2532" y="2838"/>
                <a:ext cx="231" cy="1260"/>
                <a:chOff x="984" y="1062"/>
                <a:chExt cx="462" cy="2520"/>
              </a:xfrm>
            </p:grpSpPr>
            <p:sp>
              <p:nvSpPr>
                <p:cNvPr id="8246" name="Oval 22"/>
                <p:cNvSpPr>
                  <a:spLocks noChangeAspect="1" noChangeArrowheads="1"/>
                </p:cNvSpPr>
                <p:nvPr/>
              </p:nvSpPr>
              <p:spPr bwMode="auto">
                <a:xfrm>
                  <a:off x="984" y="1062"/>
                  <a:ext cx="462" cy="462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>
                    <a:buFont typeface="Wingdings" pitchFamily="-96" charset="2"/>
                    <a:buNone/>
                  </a:pPr>
                  <a:r>
                    <a:rPr lang="en-US"/>
                    <a:t>+</a:t>
                  </a:r>
                </a:p>
              </p:txBody>
            </p:sp>
            <p:sp>
              <p:nvSpPr>
                <p:cNvPr id="8247" name="Oval 23"/>
                <p:cNvSpPr>
                  <a:spLocks noChangeAspect="1" noChangeArrowheads="1"/>
                </p:cNvSpPr>
                <p:nvPr/>
              </p:nvSpPr>
              <p:spPr bwMode="auto">
                <a:xfrm>
                  <a:off x="984" y="3120"/>
                  <a:ext cx="462" cy="462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>
                    <a:buFont typeface="Wingdings" pitchFamily="-96" charset="2"/>
                    <a:buNone/>
                  </a:pPr>
                  <a:r>
                    <a:rPr lang="en-US"/>
                    <a:t>-</a:t>
                  </a:r>
                </a:p>
              </p:txBody>
            </p:sp>
            <p:sp>
              <p:nvSpPr>
                <p:cNvPr id="8248" name="Oval 24"/>
                <p:cNvSpPr>
                  <a:spLocks noChangeAspect="1" noChangeArrowheads="1"/>
                </p:cNvSpPr>
                <p:nvPr/>
              </p:nvSpPr>
              <p:spPr bwMode="auto">
                <a:xfrm>
                  <a:off x="984" y="1748"/>
                  <a:ext cx="462" cy="462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>
                    <a:buFont typeface="Wingdings" pitchFamily="-96" charset="2"/>
                    <a:buNone/>
                  </a:pPr>
                  <a:r>
                    <a:rPr lang="en-US"/>
                    <a:t>-</a:t>
                  </a:r>
                </a:p>
              </p:txBody>
            </p:sp>
            <p:sp>
              <p:nvSpPr>
                <p:cNvPr id="8249" name="Oval 25"/>
                <p:cNvSpPr>
                  <a:spLocks noChangeAspect="1" noChangeArrowheads="1"/>
                </p:cNvSpPr>
                <p:nvPr/>
              </p:nvSpPr>
              <p:spPr bwMode="auto">
                <a:xfrm>
                  <a:off x="984" y="2434"/>
                  <a:ext cx="462" cy="462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>
                    <a:buFont typeface="Wingdings" pitchFamily="-96" charset="2"/>
                    <a:buNone/>
                  </a:pPr>
                  <a:r>
                    <a:rPr lang="en-US"/>
                    <a:t>+</a:t>
                  </a:r>
                </a:p>
              </p:txBody>
            </p:sp>
          </p:grpSp>
          <p:sp>
            <p:nvSpPr>
              <p:cNvPr id="8219" name="Oval 26"/>
              <p:cNvSpPr>
                <a:spLocks noChangeAspect="1" noChangeArrowheads="1"/>
              </p:cNvSpPr>
              <p:nvPr/>
            </p:nvSpPr>
            <p:spPr bwMode="auto">
              <a:xfrm>
                <a:off x="1998" y="3867"/>
                <a:ext cx="231" cy="231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/>
                  <a:t>*i</a:t>
                </a:r>
              </a:p>
            </p:txBody>
          </p:sp>
          <p:sp>
            <p:nvSpPr>
              <p:cNvPr id="8220" name="Line 27"/>
              <p:cNvSpPr>
                <a:spLocks noChangeAspect="1" noChangeShapeType="1"/>
              </p:cNvSpPr>
              <p:nvPr/>
            </p:nvSpPr>
            <p:spPr bwMode="auto">
              <a:xfrm>
                <a:off x="1161" y="2958"/>
                <a:ext cx="30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21" name="Line 28"/>
              <p:cNvSpPr>
                <a:spLocks noChangeAspect="1" noChangeShapeType="1"/>
              </p:cNvSpPr>
              <p:nvPr/>
            </p:nvSpPr>
            <p:spPr bwMode="auto">
              <a:xfrm>
                <a:off x="1701" y="2958"/>
                <a:ext cx="82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22" name="Line 29"/>
              <p:cNvSpPr>
                <a:spLocks noChangeAspect="1" noChangeShapeType="1"/>
              </p:cNvSpPr>
              <p:nvPr/>
            </p:nvSpPr>
            <p:spPr bwMode="auto">
              <a:xfrm>
                <a:off x="1692" y="3270"/>
                <a:ext cx="83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23" name="Line 30"/>
              <p:cNvSpPr>
                <a:spLocks noChangeAspect="1" noChangeShapeType="1"/>
              </p:cNvSpPr>
              <p:nvPr/>
            </p:nvSpPr>
            <p:spPr bwMode="auto">
              <a:xfrm>
                <a:off x="1695" y="3615"/>
                <a:ext cx="834" cy="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24" name="Line 31"/>
              <p:cNvSpPr>
                <a:spLocks noChangeAspect="1" noChangeShapeType="1"/>
              </p:cNvSpPr>
              <p:nvPr/>
            </p:nvSpPr>
            <p:spPr bwMode="auto">
              <a:xfrm>
                <a:off x="1695" y="3984"/>
                <a:ext cx="29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25" name="Line 32"/>
              <p:cNvSpPr>
                <a:spLocks noChangeAspect="1" noChangeShapeType="1"/>
              </p:cNvSpPr>
              <p:nvPr/>
            </p:nvSpPr>
            <p:spPr bwMode="auto">
              <a:xfrm>
                <a:off x="2232" y="4008"/>
                <a:ext cx="29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26" name="Line 33"/>
              <p:cNvSpPr>
                <a:spLocks noChangeAspect="1" noChangeShapeType="1"/>
              </p:cNvSpPr>
              <p:nvPr/>
            </p:nvSpPr>
            <p:spPr bwMode="auto">
              <a:xfrm>
                <a:off x="1158" y="3984"/>
                <a:ext cx="29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27" name="Line 34"/>
              <p:cNvSpPr>
                <a:spLocks noChangeAspect="1" noChangeShapeType="1"/>
              </p:cNvSpPr>
              <p:nvPr/>
            </p:nvSpPr>
            <p:spPr bwMode="auto">
              <a:xfrm flipV="1">
                <a:off x="1161" y="3684"/>
                <a:ext cx="309" cy="29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28" name="Line 35"/>
              <p:cNvSpPr>
                <a:spLocks noChangeAspect="1" noChangeShapeType="1"/>
              </p:cNvSpPr>
              <p:nvPr/>
            </p:nvSpPr>
            <p:spPr bwMode="auto">
              <a:xfrm flipV="1">
                <a:off x="1164" y="3351"/>
                <a:ext cx="309" cy="29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29" name="Line 36"/>
              <p:cNvSpPr>
                <a:spLocks noChangeAspect="1" noChangeShapeType="1"/>
              </p:cNvSpPr>
              <p:nvPr/>
            </p:nvSpPr>
            <p:spPr bwMode="auto">
              <a:xfrm>
                <a:off x="1167" y="3315"/>
                <a:ext cx="297" cy="63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30" name="Line 37"/>
              <p:cNvSpPr>
                <a:spLocks noChangeAspect="1" noChangeShapeType="1"/>
              </p:cNvSpPr>
              <p:nvPr/>
            </p:nvSpPr>
            <p:spPr bwMode="auto">
              <a:xfrm>
                <a:off x="1161" y="3306"/>
                <a:ext cx="297" cy="30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31" name="Line 38"/>
              <p:cNvSpPr>
                <a:spLocks noChangeAspect="1" noChangeShapeType="1"/>
              </p:cNvSpPr>
              <p:nvPr/>
            </p:nvSpPr>
            <p:spPr bwMode="auto">
              <a:xfrm>
                <a:off x="1164" y="2973"/>
                <a:ext cx="297" cy="30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32" name="Line 39"/>
              <p:cNvSpPr>
                <a:spLocks noChangeAspect="1" noChangeShapeType="1"/>
              </p:cNvSpPr>
              <p:nvPr/>
            </p:nvSpPr>
            <p:spPr bwMode="auto">
              <a:xfrm>
                <a:off x="1716" y="2973"/>
                <a:ext cx="822" cy="6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33" name="Line 40"/>
              <p:cNvSpPr>
                <a:spLocks noChangeAspect="1" noChangeShapeType="1"/>
              </p:cNvSpPr>
              <p:nvPr/>
            </p:nvSpPr>
            <p:spPr bwMode="auto">
              <a:xfrm>
                <a:off x="1695" y="3303"/>
                <a:ext cx="849" cy="61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34" name="Line 41"/>
              <p:cNvSpPr>
                <a:spLocks noChangeAspect="1" noChangeShapeType="1"/>
              </p:cNvSpPr>
              <p:nvPr/>
            </p:nvSpPr>
            <p:spPr bwMode="auto">
              <a:xfrm flipV="1">
                <a:off x="1704" y="2985"/>
                <a:ext cx="834" cy="63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35" name="Line 42"/>
              <p:cNvSpPr>
                <a:spLocks noChangeAspect="1" noChangeShapeType="1"/>
              </p:cNvSpPr>
              <p:nvPr/>
            </p:nvSpPr>
            <p:spPr bwMode="auto">
              <a:xfrm flipV="1">
                <a:off x="2235" y="3330"/>
                <a:ext cx="300" cy="66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36" name="Line 43"/>
              <p:cNvSpPr>
                <a:spLocks noChangeAspect="1" noChangeShapeType="1"/>
              </p:cNvSpPr>
              <p:nvPr/>
            </p:nvSpPr>
            <p:spPr bwMode="auto">
              <a:xfrm flipV="1">
                <a:off x="1161" y="3009"/>
                <a:ext cx="309" cy="6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37" name="Line 44"/>
              <p:cNvSpPr>
                <a:spLocks noChangeAspect="1" noChangeShapeType="1"/>
              </p:cNvSpPr>
              <p:nvPr/>
            </p:nvSpPr>
            <p:spPr bwMode="auto">
              <a:xfrm>
                <a:off x="726" y="2949"/>
                <a:ext cx="20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38" name="Line 45"/>
              <p:cNvSpPr>
                <a:spLocks noChangeAspect="1" noChangeShapeType="1"/>
              </p:cNvSpPr>
              <p:nvPr/>
            </p:nvSpPr>
            <p:spPr bwMode="auto">
              <a:xfrm>
                <a:off x="726" y="3312"/>
                <a:ext cx="20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39" name="Line 46"/>
              <p:cNvSpPr>
                <a:spLocks noChangeAspect="1" noChangeShapeType="1"/>
              </p:cNvSpPr>
              <p:nvPr/>
            </p:nvSpPr>
            <p:spPr bwMode="auto">
              <a:xfrm>
                <a:off x="726" y="3648"/>
                <a:ext cx="20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40" name="Line 47"/>
              <p:cNvSpPr>
                <a:spLocks noChangeAspect="1" noChangeShapeType="1"/>
              </p:cNvSpPr>
              <p:nvPr/>
            </p:nvSpPr>
            <p:spPr bwMode="auto">
              <a:xfrm>
                <a:off x="726" y="3996"/>
                <a:ext cx="20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41" name="Freeform 48"/>
              <p:cNvSpPr>
                <a:spLocks noChangeAspect="1"/>
              </p:cNvSpPr>
              <p:nvPr/>
            </p:nvSpPr>
            <p:spPr bwMode="auto">
              <a:xfrm>
                <a:off x="873" y="3072"/>
                <a:ext cx="171" cy="69"/>
              </a:xfrm>
              <a:custGeom>
                <a:avLst/>
                <a:gdLst>
                  <a:gd name="T0" fmla="*/ 0 w 342"/>
                  <a:gd name="T1" fmla="*/ 17 h 138"/>
                  <a:gd name="T2" fmla="*/ 43 w 342"/>
                  <a:gd name="T3" fmla="*/ 17 h 138"/>
                  <a:gd name="T4" fmla="*/ 43 w 342"/>
                  <a:gd name="T5" fmla="*/ 0 h 138"/>
                  <a:gd name="T6" fmla="*/ 0 60000 65536"/>
                  <a:gd name="T7" fmla="*/ 0 60000 65536"/>
                  <a:gd name="T8" fmla="*/ 0 60000 65536"/>
                  <a:gd name="T9" fmla="*/ 0 w 342"/>
                  <a:gd name="T10" fmla="*/ 0 h 138"/>
                  <a:gd name="T11" fmla="*/ 342 w 342"/>
                  <a:gd name="T12" fmla="*/ 138 h 13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2" h="138">
                    <a:moveTo>
                      <a:pt x="0" y="138"/>
                    </a:moveTo>
                    <a:lnTo>
                      <a:pt x="342" y="138"/>
                    </a:lnTo>
                    <a:lnTo>
                      <a:pt x="342" y="0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42" name="Freeform 49"/>
              <p:cNvSpPr>
                <a:spLocks noChangeAspect="1"/>
              </p:cNvSpPr>
              <p:nvPr/>
            </p:nvSpPr>
            <p:spPr bwMode="auto">
              <a:xfrm>
                <a:off x="732" y="3417"/>
                <a:ext cx="306" cy="69"/>
              </a:xfrm>
              <a:custGeom>
                <a:avLst/>
                <a:gdLst>
                  <a:gd name="T0" fmla="*/ 0 w 342"/>
                  <a:gd name="T1" fmla="*/ 17 h 138"/>
                  <a:gd name="T2" fmla="*/ 245 w 342"/>
                  <a:gd name="T3" fmla="*/ 17 h 138"/>
                  <a:gd name="T4" fmla="*/ 245 w 342"/>
                  <a:gd name="T5" fmla="*/ 0 h 138"/>
                  <a:gd name="T6" fmla="*/ 0 60000 65536"/>
                  <a:gd name="T7" fmla="*/ 0 60000 65536"/>
                  <a:gd name="T8" fmla="*/ 0 60000 65536"/>
                  <a:gd name="T9" fmla="*/ 0 w 342"/>
                  <a:gd name="T10" fmla="*/ 0 h 138"/>
                  <a:gd name="T11" fmla="*/ 342 w 342"/>
                  <a:gd name="T12" fmla="*/ 138 h 13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2" h="138">
                    <a:moveTo>
                      <a:pt x="0" y="138"/>
                    </a:moveTo>
                    <a:lnTo>
                      <a:pt x="342" y="138"/>
                    </a:lnTo>
                    <a:lnTo>
                      <a:pt x="342" y="0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43" name="Freeform 50"/>
              <p:cNvSpPr>
                <a:spLocks noChangeAspect="1"/>
              </p:cNvSpPr>
              <p:nvPr/>
            </p:nvSpPr>
            <p:spPr bwMode="auto">
              <a:xfrm>
                <a:off x="732" y="3753"/>
                <a:ext cx="306" cy="69"/>
              </a:xfrm>
              <a:custGeom>
                <a:avLst/>
                <a:gdLst>
                  <a:gd name="T0" fmla="*/ 0 w 342"/>
                  <a:gd name="T1" fmla="*/ 17 h 138"/>
                  <a:gd name="T2" fmla="*/ 245 w 342"/>
                  <a:gd name="T3" fmla="*/ 17 h 138"/>
                  <a:gd name="T4" fmla="*/ 245 w 342"/>
                  <a:gd name="T5" fmla="*/ 0 h 138"/>
                  <a:gd name="T6" fmla="*/ 0 60000 65536"/>
                  <a:gd name="T7" fmla="*/ 0 60000 65536"/>
                  <a:gd name="T8" fmla="*/ 0 60000 65536"/>
                  <a:gd name="T9" fmla="*/ 0 w 342"/>
                  <a:gd name="T10" fmla="*/ 0 h 138"/>
                  <a:gd name="T11" fmla="*/ 342 w 342"/>
                  <a:gd name="T12" fmla="*/ 138 h 13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2" h="138">
                    <a:moveTo>
                      <a:pt x="0" y="138"/>
                    </a:moveTo>
                    <a:lnTo>
                      <a:pt x="342" y="138"/>
                    </a:lnTo>
                    <a:lnTo>
                      <a:pt x="342" y="0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44" name="Freeform 51"/>
              <p:cNvSpPr>
                <a:spLocks noChangeAspect="1"/>
              </p:cNvSpPr>
              <p:nvPr/>
            </p:nvSpPr>
            <p:spPr bwMode="auto">
              <a:xfrm>
                <a:off x="735" y="4101"/>
                <a:ext cx="306" cy="69"/>
              </a:xfrm>
              <a:custGeom>
                <a:avLst/>
                <a:gdLst>
                  <a:gd name="T0" fmla="*/ 0 w 342"/>
                  <a:gd name="T1" fmla="*/ 17 h 138"/>
                  <a:gd name="T2" fmla="*/ 245 w 342"/>
                  <a:gd name="T3" fmla="*/ 17 h 138"/>
                  <a:gd name="T4" fmla="*/ 245 w 342"/>
                  <a:gd name="T5" fmla="*/ 0 h 138"/>
                  <a:gd name="T6" fmla="*/ 0 60000 65536"/>
                  <a:gd name="T7" fmla="*/ 0 60000 65536"/>
                  <a:gd name="T8" fmla="*/ 0 60000 65536"/>
                  <a:gd name="T9" fmla="*/ 0 w 342"/>
                  <a:gd name="T10" fmla="*/ 0 h 138"/>
                  <a:gd name="T11" fmla="*/ 342 w 342"/>
                  <a:gd name="T12" fmla="*/ 138 h 13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2" h="138">
                    <a:moveTo>
                      <a:pt x="0" y="138"/>
                    </a:moveTo>
                    <a:lnTo>
                      <a:pt x="342" y="138"/>
                    </a:lnTo>
                    <a:lnTo>
                      <a:pt x="342" y="0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45" name="Rectangle 52"/>
              <p:cNvSpPr>
                <a:spLocks noChangeAspect="1" noChangeArrowheads="1"/>
              </p:cNvSpPr>
              <p:nvPr/>
            </p:nvSpPr>
            <p:spPr bwMode="auto">
              <a:xfrm>
                <a:off x="789" y="2802"/>
                <a:ext cx="2031" cy="1398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7" name="Group 59"/>
          <p:cNvGrpSpPr>
            <a:grpSpLocks/>
          </p:cNvGrpSpPr>
          <p:nvPr/>
        </p:nvGrpSpPr>
        <p:grpSpPr bwMode="auto">
          <a:xfrm>
            <a:off x="6588125" y="2260600"/>
            <a:ext cx="431800" cy="2201863"/>
            <a:chOff x="4150" y="1424"/>
            <a:chExt cx="272" cy="1387"/>
          </a:xfrm>
        </p:grpSpPr>
        <p:sp>
          <p:nvSpPr>
            <p:cNvPr id="8209" name="Line 53"/>
            <p:cNvSpPr>
              <a:spLocks noChangeShapeType="1"/>
            </p:cNvSpPr>
            <p:nvPr/>
          </p:nvSpPr>
          <p:spPr bwMode="auto">
            <a:xfrm>
              <a:off x="4256" y="1424"/>
              <a:ext cx="0" cy="12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Dot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10" name="Text Box 54"/>
            <p:cNvSpPr txBox="1">
              <a:spLocks noChangeArrowheads="1"/>
            </p:cNvSpPr>
            <p:nvPr/>
          </p:nvSpPr>
          <p:spPr bwMode="auto">
            <a:xfrm>
              <a:off x="4150" y="2580"/>
              <a:ext cx="27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 typeface="Wingdings" pitchFamily="-96" charset="2"/>
                <a:buNone/>
              </a:pPr>
              <a:r>
                <a:rPr lang="en-US"/>
                <a:t>m</a:t>
              </a:r>
            </a:p>
          </p:txBody>
        </p:sp>
      </p:grpSp>
      <p:grpSp>
        <p:nvGrpSpPr>
          <p:cNvPr id="8" name="Group 60"/>
          <p:cNvGrpSpPr>
            <a:grpSpLocks/>
          </p:cNvGrpSpPr>
          <p:nvPr/>
        </p:nvGrpSpPr>
        <p:grpSpPr bwMode="auto">
          <a:xfrm>
            <a:off x="7273925" y="2260600"/>
            <a:ext cx="334963" cy="2201863"/>
            <a:chOff x="4582" y="1440"/>
            <a:chExt cx="211" cy="1387"/>
          </a:xfrm>
        </p:grpSpPr>
        <p:sp>
          <p:nvSpPr>
            <p:cNvPr id="8207" name="Line 55"/>
            <p:cNvSpPr>
              <a:spLocks noChangeShapeType="1"/>
            </p:cNvSpPr>
            <p:nvPr/>
          </p:nvSpPr>
          <p:spPr bwMode="auto">
            <a:xfrm>
              <a:off x="4688" y="1440"/>
              <a:ext cx="0" cy="12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Dot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08" name="Text Box 56"/>
            <p:cNvSpPr txBox="1">
              <a:spLocks noChangeArrowheads="1"/>
            </p:cNvSpPr>
            <p:nvPr/>
          </p:nvSpPr>
          <p:spPr bwMode="auto">
            <a:xfrm>
              <a:off x="4582" y="2596"/>
              <a:ext cx="21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 typeface="Wingdings" pitchFamily="-96" charset="2"/>
                <a:buNone/>
              </a:pPr>
              <a:r>
                <a:rPr lang="en-US"/>
                <a:t>y</a:t>
              </a:r>
            </a:p>
          </p:txBody>
        </p:sp>
      </p:grpSp>
      <p:grpSp>
        <p:nvGrpSpPr>
          <p:cNvPr id="9" name="Group 61"/>
          <p:cNvGrpSpPr>
            <a:grpSpLocks/>
          </p:cNvGrpSpPr>
          <p:nvPr/>
        </p:nvGrpSpPr>
        <p:grpSpPr bwMode="auto">
          <a:xfrm>
            <a:off x="8442325" y="2260600"/>
            <a:ext cx="406400" cy="2189163"/>
            <a:chOff x="5318" y="1432"/>
            <a:chExt cx="256" cy="1379"/>
          </a:xfrm>
        </p:grpSpPr>
        <p:sp>
          <p:nvSpPr>
            <p:cNvPr id="8205" name="Line 57"/>
            <p:cNvSpPr>
              <a:spLocks noChangeShapeType="1"/>
            </p:cNvSpPr>
            <p:nvPr/>
          </p:nvSpPr>
          <p:spPr bwMode="auto">
            <a:xfrm>
              <a:off x="5448" y="1432"/>
              <a:ext cx="0" cy="12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Dot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06" name="Text Box 58"/>
            <p:cNvSpPr txBox="1">
              <a:spLocks noChangeArrowheads="1"/>
            </p:cNvSpPr>
            <p:nvPr/>
          </p:nvSpPr>
          <p:spPr bwMode="auto">
            <a:xfrm>
              <a:off x="5318" y="2580"/>
              <a:ext cx="25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 typeface="Wingdings" pitchFamily="-96" charset="2"/>
                <a:buNone/>
              </a:pPr>
              <a:r>
                <a:rPr lang="en-US"/>
                <a:t>z </a:t>
              </a:r>
            </a:p>
          </p:txBody>
        </p:sp>
      </p:grpSp>
      <p:sp>
        <p:nvSpPr>
          <p:cNvPr id="1430590" name="Text Box 62"/>
          <p:cNvSpPr txBox="1">
            <a:spLocks noChangeArrowheads="1"/>
          </p:cNvSpPr>
          <p:nvPr/>
        </p:nvSpPr>
        <p:spPr bwMode="auto">
          <a:xfrm>
            <a:off x="444500" y="6064250"/>
            <a:ext cx="4843463" cy="37623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-96" charset="2"/>
              <a:buNone/>
            </a:pPr>
            <a:r>
              <a:rPr lang="en-US"/>
              <a:t>Note: Vector does not mean storage</a:t>
            </a:r>
          </a:p>
        </p:txBody>
      </p:sp>
      <p:sp>
        <p:nvSpPr>
          <p:cNvPr id="69" name="Date Placeholder 6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February 9, 2011</a:t>
            </a:r>
            <a:endParaRPr lang="en-US" dirty="0"/>
          </a:p>
        </p:txBody>
      </p:sp>
      <p:sp>
        <p:nvSpPr>
          <p:cNvPr id="70" name="Slide Number Placeholder 6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L03-</a:t>
            </a:r>
            <a:fld id="{2F948D18-B4E4-4317-99B7-73E7F36F22F6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71" name="Footer Placeholder 7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http://csg.csail.mit.edu/6.375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0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0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0532" grpId="0"/>
      <p:bldP spid="143059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Complex Arithmetic</a:t>
            </a:r>
          </a:p>
        </p:txBody>
      </p:sp>
      <p:sp>
        <p:nvSpPr>
          <p:cNvPr id="153805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750888" y="1557338"/>
            <a:ext cx="7772400" cy="3011487"/>
          </a:xfrm>
        </p:spPr>
        <p:txBody>
          <a:bodyPr/>
          <a:lstStyle/>
          <a:p>
            <a:pPr eaLnBrk="1" hangingPunct="1"/>
            <a:r>
              <a:rPr lang="en-US" sz="2400" dirty="0" smtClean="0"/>
              <a:t>Addition</a:t>
            </a:r>
          </a:p>
          <a:p>
            <a:pPr lvl="1" eaLnBrk="1" hangingPunct="1"/>
            <a:r>
              <a:rPr lang="en-US" sz="2000" dirty="0" err="1" smtClean="0"/>
              <a:t>z</a:t>
            </a:r>
            <a:r>
              <a:rPr lang="en-US" sz="2000" baseline="-25000" dirty="0" err="1" smtClean="0"/>
              <a:t>R</a:t>
            </a:r>
            <a:r>
              <a:rPr lang="en-US" sz="2000" dirty="0" smtClean="0"/>
              <a:t> = </a:t>
            </a:r>
            <a:r>
              <a:rPr lang="en-US" sz="2000" dirty="0" err="1" smtClean="0"/>
              <a:t>x</a:t>
            </a:r>
            <a:r>
              <a:rPr lang="en-US" sz="2000" baseline="-25000" dirty="0" err="1" smtClean="0"/>
              <a:t>R</a:t>
            </a:r>
            <a:r>
              <a:rPr lang="en-US" sz="2000" baseline="-25000" dirty="0" smtClean="0"/>
              <a:t> </a:t>
            </a:r>
            <a:r>
              <a:rPr lang="en-US" sz="2000" dirty="0" smtClean="0"/>
              <a:t>+ </a:t>
            </a:r>
            <a:r>
              <a:rPr lang="en-US" sz="2000" dirty="0" err="1" smtClean="0"/>
              <a:t>y</a:t>
            </a:r>
            <a:r>
              <a:rPr lang="en-US" sz="2000" baseline="-25000" dirty="0" err="1" smtClean="0"/>
              <a:t>R</a:t>
            </a:r>
            <a:endParaRPr lang="en-US" sz="2000" baseline="-25000" dirty="0" smtClean="0"/>
          </a:p>
          <a:p>
            <a:pPr lvl="1" eaLnBrk="1" hangingPunct="1"/>
            <a:r>
              <a:rPr lang="en-US" sz="2000" dirty="0" err="1" smtClean="0"/>
              <a:t>z</a:t>
            </a:r>
            <a:r>
              <a:rPr lang="en-US" sz="2000" baseline="-25000" dirty="0" err="1" smtClean="0"/>
              <a:t>I</a:t>
            </a:r>
            <a:r>
              <a:rPr lang="en-US" sz="2000" dirty="0" smtClean="0"/>
              <a:t> = </a:t>
            </a:r>
            <a:r>
              <a:rPr lang="en-US" sz="2000" dirty="0" err="1" smtClean="0"/>
              <a:t>x</a:t>
            </a:r>
            <a:r>
              <a:rPr lang="en-US" sz="2000" baseline="-25000" dirty="0" err="1" smtClean="0"/>
              <a:t>I</a:t>
            </a:r>
            <a:r>
              <a:rPr lang="en-US" sz="2000" baseline="-25000" dirty="0" smtClean="0"/>
              <a:t> </a:t>
            </a:r>
            <a:r>
              <a:rPr lang="en-US" sz="2000" dirty="0" smtClean="0"/>
              <a:t>+ </a:t>
            </a:r>
            <a:r>
              <a:rPr lang="en-US" sz="2000" dirty="0" err="1" smtClean="0"/>
              <a:t>y</a:t>
            </a:r>
            <a:r>
              <a:rPr lang="en-US" sz="2000" baseline="-25000" dirty="0" err="1" smtClean="0"/>
              <a:t>I</a:t>
            </a:r>
            <a:endParaRPr lang="en-US" sz="2000" dirty="0" smtClean="0"/>
          </a:p>
          <a:p>
            <a:pPr eaLnBrk="1" hangingPunct="1"/>
            <a:endParaRPr lang="en-US" sz="2400" dirty="0" smtClean="0"/>
          </a:p>
          <a:p>
            <a:pPr eaLnBrk="1" hangingPunct="1"/>
            <a:r>
              <a:rPr lang="en-US" sz="2400" dirty="0" smtClean="0"/>
              <a:t>Multiplication</a:t>
            </a:r>
          </a:p>
          <a:p>
            <a:pPr lvl="1" eaLnBrk="1" hangingPunct="1"/>
            <a:r>
              <a:rPr lang="en-US" sz="2000" dirty="0" err="1" smtClean="0"/>
              <a:t>z</a:t>
            </a:r>
            <a:r>
              <a:rPr lang="en-US" sz="2000" baseline="-25000" dirty="0" err="1" smtClean="0"/>
              <a:t>R</a:t>
            </a:r>
            <a:r>
              <a:rPr lang="en-US" sz="2000" dirty="0" smtClean="0"/>
              <a:t> = </a:t>
            </a:r>
            <a:r>
              <a:rPr lang="en-US" sz="2000" dirty="0" err="1" smtClean="0"/>
              <a:t>x</a:t>
            </a:r>
            <a:r>
              <a:rPr lang="en-US" sz="2000" baseline="-25000" dirty="0" err="1" smtClean="0"/>
              <a:t>R</a:t>
            </a:r>
            <a:r>
              <a:rPr lang="en-US" sz="2000" baseline="-25000" dirty="0" smtClean="0"/>
              <a:t> </a:t>
            </a:r>
            <a:r>
              <a:rPr lang="en-US" sz="2000" dirty="0" smtClean="0"/>
              <a:t>* </a:t>
            </a:r>
            <a:r>
              <a:rPr lang="en-US" sz="2000" dirty="0" err="1" smtClean="0"/>
              <a:t>y</a:t>
            </a:r>
            <a:r>
              <a:rPr lang="en-US" sz="2000" baseline="-25000" dirty="0" err="1" smtClean="0"/>
              <a:t>R</a:t>
            </a:r>
            <a:r>
              <a:rPr lang="en-US" sz="2000" baseline="-25000" dirty="0" smtClean="0"/>
              <a:t> </a:t>
            </a:r>
            <a:r>
              <a:rPr lang="en-US" sz="2000" dirty="0" smtClean="0"/>
              <a:t>- </a:t>
            </a:r>
            <a:r>
              <a:rPr lang="en-US" sz="2000" dirty="0" err="1" smtClean="0"/>
              <a:t>x</a:t>
            </a:r>
            <a:r>
              <a:rPr lang="en-US" sz="2000" baseline="-25000" dirty="0" err="1" smtClean="0"/>
              <a:t>I</a:t>
            </a:r>
            <a:r>
              <a:rPr lang="en-US" sz="2000" baseline="-25000" dirty="0" smtClean="0"/>
              <a:t> </a:t>
            </a:r>
            <a:r>
              <a:rPr lang="en-US" sz="2000" dirty="0" smtClean="0"/>
              <a:t>*</a:t>
            </a:r>
            <a:r>
              <a:rPr lang="en-US" sz="2000" baseline="-25000" dirty="0" smtClean="0"/>
              <a:t> </a:t>
            </a:r>
            <a:r>
              <a:rPr lang="en-US" sz="2000" dirty="0" err="1" smtClean="0"/>
              <a:t>y</a:t>
            </a:r>
            <a:r>
              <a:rPr lang="en-US" sz="2000" baseline="-25000" dirty="0" err="1" smtClean="0"/>
              <a:t>I</a:t>
            </a:r>
            <a:endParaRPr lang="en-US" sz="2000" baseline="-25000" dirty="0" smtClean="0"/>
          </a:p>
          <a:p>
            <a:pPr lvl="1" eaLnBrk="1" hangingPunct="1"/>
            <a:r>
              <a:rPr lang="en-US" sz="2000" smtClean="0"/>
              <a:t>z</a:t>
            </a:r>
            <a:r>
              <a:rPr lang="en-US" sz="2000" baseline="-25000" smtClean="0"/>
              <a:t>I</a:t>
            </a:r>
            <a:r>
              <a:rPr lang="en-US" sz="2000" smtClean="0"/>
              <a:t> = </a:t>
            </a:r>
            <a:r>
              <a:rPr lang="en-US" sz="2000" dirty="0" err="1" smtClean="0"/>
              <a:t>x</a:t>
            </a:r>
            <a:r>
              <a:rPr lang="en-US" sz="2000" baseline="-25000" dirty="0" err="1" smtClean="0"/>
              <a:t>R</a:t>
            </a:r>
            <a:r>
              <a:rPr lang="en-US" sz="2000" baseline="-25000" dirty="0" smtClean="0"/>
              <a:t> </a:t>
            </a:r>
            <a:r>
              <a:rPr lang="en-US" sz="2000" dirty="0" smtClean="0"/>
              <a:t>* </a:t>
            </a:r>
            <a:r>
              <a:rPr lang="en-US" sz="2000" dirty="0" err="1" smtClean="0"/>
              <a:t>y</a:t>
            </a:r>
            <a:r>
              <a:rPr lang="en-US" sz="2000" baseline="-25000" dirty="0" err="1" smtClean="0"/>
              <a:t>I</a:t>
            </a:r>
            <a:r>
              <a:rPr lang="en-US" sz="2000" baseline="-25000" dirty="0" smtClean="0"/>
              <a:t> </a:t>
            </a:r>
            <a:r>
              <a:rPr lang="en-US" sz="2000" dirty="0" smtClean="0"/>
              <a:t>+ </a:t>
            </a:r>
            <a:r>
              <a:rPr lang="en-US" sz="2000" dirty="0" err="1" smtClean="0"/>
              <a:t>x</a:t>
            </a:r>
            <a:r>
              <a:rPr lang="en-US" sz="2000" baseline="-25000" dirty="0" err="1" smtClean="0"/>
              <a:t>I</a:t>
            </a:r>
            <a:r>
              <a:rPr lang="en-US" sz="2000" baseline="-25000" dirty="0" smtClean="0"/>
              <a:t> </a:t>
            </a:r>
            <a:r>
              <a:rPr lang="en-US" sz="2000" dirty="0" smtClean="0"/>
              <a:t>*</a:t>
            </a:r>
            <a:r>
              <a:rPr lang="en-US" sz="2000" baseline="-25000" dirty="0" smtClean="0"/>
              <a:t> </a:t>
            </a:r>
            <a:r>
              <a:rPr lang="en-US" sz="2000" dirty="0" err="1" smtClean="0"/>
              <a:t>y</a:t>
            </a:r>
            <a:r>
              <a:rPr lang="en-US" sz="2000" baseline="-25000" dirty="0" err="1" smtClean="0"/>
              <a:t>R</a:t>
            </a:r>
            <a:endParaRPr lang="en-US" sz="2000" dirty="0" smtClean="0"/>
          </a:p>
          <a:p>
            <a:pPr eaLnBrk="1" hangingPunct="1">
              <a:buFont typeface="Wingdings" pitchFamily="-96" charset="2"/>
              <a:buNone/>
            </a:pPr>
            <a:endParaRPr lang="en-US" sz="2400" baseline="-25000" dirty="0" smtClean="0"/>
          </a:p>
        </p:txBody>
      </p:sp>
      <p:sp>
        <p:nvSpPr>
          <p:cNvPr id="1538052" name="Text Box 4"/>
          <p:cNvSpPr txBox="1">
            <a:spLocks noChangeArrowheads="1"/>
          </p:cNvSpPr>
          <p:nvPr/>
        </p:nvSpPr>
        <p:spPr bwMode="auto">
          <a:xfrm>
            <a:off x="1519238" y="4846638"/>
            <a:ext cx="7180262" cy="978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-96" charset="2"/>
              <a:buNone/>
            </a:pPr>
            <a:r>
              <a:rPr lang="en-US" sz="2400" dirty="0"/>
              <a:t>The actual arithmetic for FFT is different because we use a non-standard fixed point </a:t>
            </a:r>
            <a:r>
              <a:rPr lang="en-US" sz="2400" dirty="0" smtClean="0"/>
              <a:t>representation</a:t>
            </a:r>
            <a:endParaRPr lang="en-US" sz="2400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February 9, 2011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L03-</a:t>
            </a:r>
            <a:fld id="{2F948D18-B4E4-4317-99B7-73E7F36F22F6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http://csg.csail.mit.edu/6.375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8051" grpId="0" build="p"/>
      <p:bldP spid="153805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BSV code for Addition</a:t>
            </a:r>
          </a:p>
        </p:txBody>
      </p:sp>
      <p:sp>
        <p:nvSpPr>
          <p:cNvPr id="10246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itchFamily="-96" charset="2"/>
              <a:buNone/>
            </a:pPr>
            <a:r>
              <a:rPr lang="en-US" sz="2000" b="1" smtClean="0">
                <a:solidFill>
                  <a:schemeClr val="tx2"/>
                </a:solidFill>
                <a:latin typeface="Courier New" pitchFamily="49" charset="0"/>
              </a:rPr>
              <a:t>typedef struct</a:t>
            </a:r>
            <a:r>
              <a:rPr lang="en-US" sz="2000" smtClean="0">
                <a:solidFill>
                  <a:schemeClr val="tx2"/>
                </a:solidFill>
                <a:latin typeface="Courier New" pitchFamily="49" charset="0"/>
              </a:rPr>
              <a:t>{</a:t>
            </a:r>
          </a:p>
          <a:p>
            <a:pPr eaLnBrk="1" hangingPunct="1">
              <a:lnSpc>
                <a:spcPct val="80000"/>
              </a:lnSpc>
              <a:buFont typeface="Wingdings" pitchFamily="-96" charset="2"/>
              <a:buNone/>
            </a:pPr>
            <a:r>
              <a:rPr lang="en-US" sz="2000" smtClean="0">
                <a:solidFill>
                  <a:schemeClr val="tx2"/>
                </a:solidFill>
                <a:latin typeface="Courier New" pitchFamily="49" charset="0"/>
              </a:rPr>
              <a:t>  Int#(t) r;</a:t>
            </a:r>
          </a:p>
          <a:p>
            <a:pPr eaLnBrk="1" hangingPunct="1">
              <a:lnSpc>
                <a:spcPct val="80000"/>
              </a:lnSpc>
              <a:buFont typeface="Wingdings" pitchFamily="-96" charset="2"/>
              <a:buNone/>
            </a:pPr>
            <a:r>
              <a:rPr lang="en-US" sz="2000" smtClean="0">
                <a:solidFill>
                  <a:schemeClr val="tx2"/>
                </a:solidFill>
                <a:latin typeface="Courier New" pitchFamily="49" charset="0"/>
              </a:rPr>
              <a:t>  Int#(t) i;</a:t>
            </a:r>
          </a:p>
          <a:p>
            <a:pPr eaLnBrk="1" hangingPunct="1">
              <a:lnSpc>
                <a:spcPct val="80000"/>
              </a:lnSpc>
              <a:buFont typeface="Wingdings" pitchFamily="-96" charset="2"/>
              <a:buNone/>
            </a:pPr>
            <a:r>
              <a:rPr lang="en-US" sz="2000" smtClean="0">
                <a:solidFill>
                  <a:schemeClr val="tx2"/>
                </a:solidFill>
                <a:latin typeface="Courier New" pitchFamily="49" charset="0"/>
              </a:rPr>
              <a:t>} </a:t>
            </a:r>
            <a:r>
              <a:rPr lang="en-US" sz="2000" b="1" smtClean="0">
                <a:solidFill>
                  <a:srgbClr val="FF0000"/>
                </a:solidFill>
                <a:latin typeface="Courier New" pitchFamily="49" charset="0"/>
              </a:rPr>
              <a:t>Complex</a:t>
            </a:r>
            <a:r>
              <a:rPr lang="en-US" sz="2000" smtClean="0">
                <a:solidFill>
                  <a:schemeClr val="tx2"/>
                </a:solidFill>
                <a:latin typeface="Courier New" pitchFamily="49" charset="0"/>
              </a:rPr>
              <a:t>#(</a:t>
            </a:r>
            <a:r>
              <a:rPr lang="en-US" sz="2000" b="1" smtClean="0">
                <a:solidFill>
                  <a:schemeClr val="tx2"/>
                </a:solidFill>
                <a:latin typeface="Courier New" pitchFamily="49" charset="0"/>
              </a:rPr>
              <a:t>numeric type</a:t>
            </a:r>
            <a:r>
              <a:rPr lang="en-US" sz="2000" smtClean="0">
                <a:solidFill>
                  <a:schemeClr val="tx2"/>
                </a:solidFill>
                <a:latin typeface="Courier New" pitchFamily="49" charset="0"/>
              </a:rPr>
              <a:t> t) </a:t>
            </a:r>
            <a:r>
              <a:rPr lang="en-US" sz="2000" b="1" smtClean="0">
                <a:solidFill>
                  <a:schemeClr val="tx2"/>
                </a:solidFill>
                <a:latin typeface="Courier New" pitchFamily="49" charset="0"/>
              </a:rPr>
              <a:t>deriving </a:t>
            </a:r>
            <a:r>
              <a:rPr lang="en-US" sz="2000" smtClean="0">
                <a:solidFill>
                  <a:schemeClr val="tx2"/>
                </a:solidFill>
                <a:latin typeface="Courier New" pitchFamily="49" charset="0"/>
              </a:rPr>
              <a:t>(Eq,Bits);</a:t>
            </a:r>
          </a:p>
          <a:p>
            <a:pPr eaLnBrk="1" hangingPunct="1">
              <a:lnSpc>
                <a:spcPct val="80000"/>
              </a:lnSpc>
              <a:buFont typeface="Wingdings" pitchFamily="-96" charset="2"/>
              <a:buNone/>
            </a:pPr>
            <a:r>
              <a:rPr lang="en-US" sz="2000" smtClean="0">
                <a:solidFill>
                  <a:schemeClr val="tx2"/>
                </a:solidFill>
                <a:latin typeface="Courier New" pitchFamily="49" charset="0"/>
              </a:rPr>
              <a:t>  </a:t>
            </a:r>
          </a:p>
          <a:p>
            <a:pPr eaLnBrk="1" hangingPunct="1">
              <a:lnSpc>
                <a:spcPct val="80000"/>
              </a:lnSpc>
              <a:buFont typeface="Wingdings" pitchFamily="-96" charset="2"/>
              <a:buNone/>
            </a:pPr>
            <a:r>
              <a:rPr lang="en-US" sz="2000" b="1" smtClean="0">
                <a:solidFill>
                  <a:schemeClr val="tx2"/>
                </a:solidFill>
                <a:latin typeface="Courier New" pitchFamily="49" charset="0"/>
              </a:rPr>
              <a:t>function</a:t>
            </a:r>
            <a:r>
              <a:rPr lang="en-US" sz="2000" smtClean="0">
                <a:solidFill>
                  <a:schemeClr val="tx2"/>
                </a:solidFill>
                <a:latin typeface="Courier New" pitchFamily="49" charset="0"/>
              </a:rPr>
              <a:t> Complex#(t) \</a:t>
            </a:r>
            <a:r>
              <a:rPr lang="en-US" sz="2000" b="1" smtClean="0">
                <a:solidFill>
                  <a:srgbClr val="FF0000"/>
                </a:solidFill>
                <a:latin typeface="Courier New" pitchFamily="49" charset="0"/>
              </a:rPr>
              <a:t>+</a:t>
            </a:r>
          </a:p>
          <a:p>
            <a:pPr eaLnBrk="1" hangingPunct="1">
              <a:lnSpc>
                <a:spcPct val="80000"/>
              </a:lnSpc>
              <a:buFont typeface="Wingdings" pitchFamily="-96" charset="2"/>
              <a:buNone/>
            </a:pPr>
            <a:r>
              <a:rPr lang="en-US" sz="2000" smtClean="0">
                <a:solidFill>
                  <a:schemeClr val="tx2"/>
                </a:solidFill>
                <a:latin typeface="Courier New" pitchFamily="49" charset="0"/>
              </a:rPr>
              <a:t>  (Complex#(t) x, Complex#(t) y);</a:t>
            </a:r>
          </a:p>
          <a:p>
            <a:pPr eaLnBrk="1" hangingPunct="1">
              <a:lnSpc>
                <a:spcPct val="80000"/>
              </a:lnSpc>
              <a:buFont typeface="Wingdings" pitchFamily="-96" charset="2"/>
              <a:buNone/>
            </a:pPr>
            <a:r>
              <a:rPr lang="en-US" sz="2000" smtClean="0">
                <a:solidFill>
                  <a:schemeClr val="tx2"/>
                </a:solidFill>
                <a:latin typeface="Courier New" pitchFamily="49" charset="0"/>
              </a:rPr>
              <a:t> Int#(t) real = x.r + y.r; </a:t>
            </a:r>
          </a:p>
          <a:p>
            <a:pPr eaLnBrk="1" hangingPunct="1">
              <a:lnSpc>
                <a:spcPct val="80000"/>
              </a:lnSpc>
              <a:buFont typeface="Wingdings" pitchFamily="-96" charset="2"/>
              <a:buNone/>
            </a:pPr>
            <a:r>
              <a:rPr lang="en-US" sz="2000" smtClean="0">
                <a:solidFill>
                  <a:schemeClr val="tx2"/>
                </a:solidFill>
                <a:latin typeface="Courier New" pitchFamily="49" charset="0"/>
              </a:rPr>
              <a:t> Int#(t) imag = x.i + y.i;</a:t>
            </a:r>
          </a:p>
          <a:p>
            <a:pPr eaLnBrk="1" hangingPunct="1">
              <a:lnSpc>
                <a:spcPct val="80000"/>
              </a:lnSpc>
              <a:buFont typeface="Wingdings" pitchFamily="-96" charset="2"/>
              <a:buNone/>
            </a:pPr>
            <a:r>
              <a:rPr lang="en-US" sz="2000" smtClean="0">
                <a:solidFill>
                  <a:schemeClr val="tx2"/>
                </a:solidFill>
                <a:latin typeface="Courier New" pitchFamily="49" charset="0"/>
              </a:rPr>
              <a:t> </a:t>
            </a:r>
            <a:r>
              <a:rPr lang="en-US" sz="2000" b="1" smtClean="0">
                <a:solidFill>
                  <a:schemeClr val="tx2"/>
                </a:solidFill>
                <a:latin typeface="Courier New" pitchFamily="49" charset="0"/>
              </a:rPr>
              <a:t>return</a:t>
            </a:r>
            <a:r>
              <a:rPr lang="en-US" sz="2000" smtClean="0">
                <a:solidFill>
                  <a:schemeClr val="tx2"/>
                </a:solidFill>
                <a:latin typeface="Courier New" pitchFamily="49" charset="0"/>
              </a:rPr>
              <a:t>(Complex{r:real, i:imag});</a:t>
            </a:r>
          </a:p>
          <a:p>
            <a:pPr eaLnBrk="1" hangingPunct="1">
              <a:lnSpc>
                <a:spcPct val="80000"/>
              </a:lnSpc>
              <a:buFont typeface="Wingdings" pitchFamily="-96" charset="2"/>
              <a:buNone/>
            </a:pPr>
            <a:r>
              <a:rPr lang="en-US" sz="2000" b="1" smtClean="0">
                <a:solidFill>
                  <a:schemeClr val="tx2"/>
                </a:solidFill>
                <a:latin typeface="Courier New" pitchFamily="49" charset="0"/>
              </a:rPr>
              <a:t>endfunction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106863" y="3787775"/>
            <a:ext cx="4613275" cy="2005013"/>
            <a:chOff x="2587" y="2386"/>
            <a:chExt cx="2906" cy="1263"/>
          </a:xfrm>
        </p:grpSpPr>
        <p:sp>
          <p:nvSpPr>
            <p:cNvPr id="10248" name="Text Box 5"/>
            <p:cNvSpPr txBox="1">
              <a:spLocks noChangeArrowheads="1"/>
            </p:cNvSpPr>
            <p:nvPr/>
          </p:nvSpPr>
          <p:spPr bwMode="auto">
            <a:xfrm>
              <a:off x="3160" y="3412"/>
              <a:ext cx="2333" cy="237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 typeface="Wingdings" pitchFamily="-96" charset="2"/>
                <a:buNone/>
              </a:pPr>
              <a:r>
                <a:rPr lang="en-US"/>
                <a:t>What is the type of this + ?</a:t>
              </a:r>
            </a:p>
          </p:txBody>
        </p:sp>
        <p:sp>
          <p:nvSpPr>
            <p:cNvPr id="10249" name="Freeform 6"/>
            <p:cNvSpPr>
              <a:spLocks/>
            </p:cNvSpPr>
            <p:nvPr/>
          </p:nvSpPr>
          <p:spPr bwMode="auto">
            <a:xfrm>
              <a:off x="2587" y="2386"/>
              <a:ext cx="2195" cy="1033"/>
            </a:xfrm>
            <a:custGeom>
              <a:avLst/>
              <a:gdLst>
                <a:gd name="T0" fmla="*/ 0 w 2195"/>
                <a:gd name="T1" fmla="*/ 211 h 1033"/>
                <a:gd name="T2" fmla="*/ 1143 w 2195"/>
                <a:gd name="T3" fmla="*/ 137 h 1033"/>
                <a:gd name="T4" fmla="*/ 2195 w 2195"/>
                <a:gd name="T5" fmla="*/ 1033 h 1033"/>
                <a:gd name="T6" fmla="*/ 0 60000 65536"/>
                <a:gd name="T7" fmla="*/ 0 60000 65536"/>
                <a:gd name="T8" fmla="*/ 0 60000 65536"/>
                <a:gd name="T9" fmla="*/ 0 w 2195"/>
                <a:gd name="T10" fmla="*/ 0 h 1033"/>
                <a:gd name="T11" fmla="*/ 2195 w 2195"/>
                <a:gd name="T12" fmla="*/ 1033 h 103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95" h="1033">
                  <a:moveTo>
                    <a:pt x="0" y="211"/>
                  </a:moveTo>
                  <a:cubicBezTo>
                    <a:pt x="388" y="105"/>
                    <a:pt x="777" y="0"/>
                    <a:pt x="1143" y="137"/>
                  </a:cubicBezTo>
                  <a:cubicBezTo>
                    <a:pt x="1509" y="274"/>
                    <a:pt x="1852" y="653"/>
                    <a:pt x="2195" y="1033"/>
                  </a:cubicBez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 type="triangl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February 9, 2011</a:t>
            </a:r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L03-</a:t>
            </a:r>
            <a:fld id="{2F948D18-B4E4-4317-99B7-73E7F36F22F6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http://csg.csail.mit.edu/6.375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Combinational IFFT</a:t>
            </a:r>
            <a:endParaRPr lang="en-US" sz="2800" smtClean="0"/>
          </a:p>
        </p:txBody>
      </p:sp>
      <p:grpSp>
        <p:nvGrpSpPr>
          <p:cNvPr id="11270" name="Group 3"/>
          <p:cNvGrpSpPr>
            <a:grpSpLocks/>
          </p:cNvGrpSpPr>
          <p:nvPr/>
        </p:nvGrpSpPr>
        <p:grpSpPr bwMode="auto">
          <a:xfrm>
            <a:off x="171450" y="1885950"/>
            <a:ext cx="8848725" cy="2733675"/>
            <a:chOff x="108" y="1188"/>
            <a:chExt cx="5574" cy="1722"/>
          </a:xfrm>
        </p:grpSpPr>
        <p:grpSp>
          <p:nvGrpSpPr>
            <p:cNvPr id="11276" name="Group 4"/>
            <p:cNvGrpSpPr>
              <a:grpSpLocks/>
            </p:cNvGrpSpPr>
            <p:nvPr/>
          </p:nvGrpSpPr>
          <p:grpSpPr bwMode="auto">
            <a:xfrm>
              <a:off x="108" y="1188"/>
              <a:ext cx="282" cy="1680"/>
              <a:chOff x="414" y="1626"/>
              <a:chExt cx="282" cy="1680"/>
            </a:xfrm>
          </p:grpSpPr>
          <p:sp>
            <p:nvSpPr>
              <p:cNvPr id="11389" name="Rectangle 5"/>
              <p:cNvSpPr>
                <a:spLocks noChangeArrowheads="1"/>
              </p:cNvSpPr>
              <p:nvPr/>
            </p:nvSpPr>
            <p:spPr bwMode="auto">
              <a:xfrm>
                <a:off x="414" y="1626"/>
                <a:ext cx="282" cy="22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in0</a:t>
                </a:r>
              </a:p>
            </p:txBody>
          </p:sp>
          <p:sp>
            <p:nvSpPr>
              <p:cNvPr id="11390" name="Text Box 6"/>
              <p:cNvSpPr txBox="1">
                <a:spLocks noChangeArrowheads="1"/>
              </p:cNvSpPr>
              <p:nvPr/>
            </p:nvSpPr>
            <p:spPr bwMode="auto">
              <a:xfrm>
                <a:off x="432" y="2796"/>
                <a:ext cx="21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buFont typeface="Wingdings" pitchFamily="-96" charset="2"/>
                  <a:buNone/>
                </a:pPr>
                <a:r>
                  <a:rPr lang="en-US">
                    <a:latin typeface="Courier New" pitchFamily="49" charset="0"/>
                  </a:rPr>
                  <a:t>…</a:t>
                </a:r>
              </a:p>
            </p:txBody>
          </p:sp>
          <p:sp>
            <p:nvSpPr>
              <p:cNvPr id="11391" name="Rectangle 7"/>
              <p:cNvSpPr>
                <a:spLocks noChangeArrowheads="1"/>
              </p:cNvSpPr>
              <p:nvPr/>
            </p:nvSpPr>
            <p:spPr bwMode="auto">
              <a:xfrm>
                <a:off x="414" y="1864"/>
                <a:ext cx="282" cy="22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in1</a:t>
                </a:r>
              </a:p>
            </p:txBody>
          </p:sp>
          <p:sp>
            <p:nvSpPr>
              <p:cNvPr id="11392" name="Rectangle 8"/>
              <p:cNvSpPr>
                <a:spLocks noChangeArrowheads="1"/>
              </p:cNvSpPr>
              <p:nvPr/>
            </p:nvSpPr>
            <p:spPr bwMode="auto">
              <a:xfrm>
                <a:off x="414" y="2102"/>
                <a:ext cx="282" cy="22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in2</a:t>
                </a:r>
              </a:p>
            </p:txBody>
          </p:sp>
          <p:sp>
            <p:nvSpPr>
              <p:cNvPr id="11393" name="Rectangle 9"/>
              <p:cNvSpPr>
                <a:spLocks noChangeArrowheads="1"/>
              </p:cNvSpPr>
              <p:nvPr/>
            </p:nvSpPr>
            <p:spPr bwMode="auto">
              <a:xfrm>
                <a:off x="414" y="3078"/>
                <a:ext cx="282" cy="22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in63</a:t>
                </a:r>
              </a:p>
            </p:txBody>
          </p:sp>
          <p:sp>
            <p:nvSpPr>
              <p:cNvPr id="11394" name="Rectangle 10"/>
              <p:cNvSpPr>
                <a:spLocks noChangeArrowheads="1"/>
              </p:cNvSpPr>
              <p:nvPr/>
            </p:nvSpPr>
            <p:spPr bwMode="auto">
              <a:xfrm>
                <a:off x="414" y="2340"/>
                <a:ext cx="282" cy="22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in3</a:t>
                </a:r>
              </a:p>
            </p:txBody>
          </p:sp>
          <p:sp>
            <p:nvSpPr>
              <p:cNvPr id="11395" name="Rectangle 11"/>
              <p:cNvSpPr>
                <a:spLocks noChangeArrowheads="1"/>
              </p:cNvSpPr>
              <p:nvPr/>
            </p:nvSpPr>
            <p:spPr bwMode="auto">
              <a:xfrm>
                <a:off x="414" y="2562"/>
                <a:ext cx="282" cy="22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in4</a:t>
                </a:r>
              </a:p>
            </p:txBody>
          </p:sp>
        </p:grpSp>
        <p:grpSp>
          <p:nvGrpSpPr>
            <p:cNvPr id="11277" name="Group 12"/>
            <p:cNvGrpSpPr>
              <a:grpSpLocks/>
            </p:cNvGrpSpPr>
            <p:nvPr/>
          </p:nvGrpSpPr>
          <p:grpSpPr bwMode="auto">
            <a:xfrm>
              <a:off x="624" y="1410"/>
              <a:ext cx="576" cy="1140"/>
              <a:chOff x="624" y="1410"/>
              <a:chExt cx="576" cy="1140"/>
            </a:xfrm>
          </p:grpSpPr>
          <p:sp>
            <p:nvSpPr>
              <p:cNvPr id="11385" name="Rectangle 13"/>
              <p:cNvSpPr>
                <a:spLocks noChangeArrowheads="1"/>
              </p:cNvSpPr>
              <p:nvPr/>
            </p:nvSpPr>
            <p:spPr bwMode="auto">
              <a:xfrm>
                <a:off x="624" y="1410"/>
                <a:ext cx="576" cy="3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Bfly4</a:t>
                </a:r>
              </a:p>
            </p:txBody>
          </p:sp>
          <p:sp>
            <p:nvSpPr>
              <p:cNvPr id="11386" name="Rectangle 14"/>
              <p:cNvSpPr>
                <a:spLocks noChangeArrowheads="1"/>
              </p:cNvSpPr>
              <p:nvPr/>
            </p:nvSpPr>
            <p:spPr bwMode="auto">
              <a:xfrm>
                <a:off x="624" y="1710"/>
                <a:ext cx="576" cy="3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Bfly4</a:t>
                </a:r>
              </a:p>
            </p:txBody>
          </p:sp>
          <p:sp>
            <p:nvSpPr>
              <p:cNvPr id="11387" name="Rectangle 15"/>
              <p:cNvSpPr>
                <a:spLocks noChangeArrowheads="1"/>
              </p:cNvSpPr>
              <p:nvPr/>
            </p:nvSpPr>
            <p:spPr bwMode="auto">
              <a:xfrm>
                <a:off x="624" y="2250"/>
                <a:ext cx="576" cy="3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Bfly4</a:t>
                </a:r>
              </a:p>
            </p:txBody>
          </p:sp>
          <p:sp>
            <p:nvSpPr>
              <p:cNvPr id="11388" name="Text Box 16"/>
              <p:cNvSpPr txBox="1">
                <a:spLocks noChangeArrowheads="1"/>
              </p:cNvSpPr>
              <p:nvPr/>
            </p:nvSpPr>
            <p:spPr bwMode="auto">
              <a:xfrm>
                <a:off x="752" y="2039"/>
                <a:ext cx="295" cy="1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buFont typeface="Wingdings" pitchFamily="-96" charset="2"/>
                  <a:buNone/>
                </a:pPr>
                <a:r>
                  <a:rPr lang="en-US" sz="1200"/>
                  <a:t>x16</a:t>
                </a:r>
              </a:p>
            </p:txBody>
          </p:sp>
        </p:grpSp>
        <p:grpSp>
          <p:nvGrpSpPr>
            <p:cNvPr id="11278" name="Group 17"/>
            <p:cNvGrpSpPr>
              <a:grpSpLocks/>
            </p:cNvGrpSpPr>
            <p:nvPr/>
          </p:nvGrpSpPr>
          <p:grpSpPr bwMode="auto">
            <a:xfrm>
              <a:off x="2226" y="1398"/>
              <a:ext cx="576" cy="1140"/>
              <a:chOff x="2712" y="1836"/>
              <a:chExt cx="576" cy="1140"/>
            </a:xfrm>
          </p:grpSpPr>
          <p:sp>
            <p:nvSpPr>
              <p:cNvPr id="11381" name="Rectangle 18"/>
              <p:cNvSpPr>
                <a:spLocks noChangeArrowheads="1"/>
              </p:cNvSpPr>
              <p:nvPr/>
            </p:nvSpPr>
            <p:spPr bwMode="auto">
              <a:xfrm>
                <a:off x="2712" y="1836"/>
                <a:ext cx="576" cy="3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Bfly4</a:t>
                </a:r>
              </a:p>
            </p:txBody>
          </p:sp>
          <p:sp>
            <p:nvSpPr>
              <p:cNvPr id="11382" name="Rectangle 19"/>
              <p:cNvSpPr>
                <a:spLocks noChangeArrowheads="1"/>
              </p:cNvSpPr>
              <p:nvPr/>
            </p:nvSpPr>
            <p:spPr bwMode="auto">
              <a:xfrm>
                <a:off x="2712" y="2136"/>
                <a:ext cx="576" cy="3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Bfly4</a:t>
                </a:r>
              </a:p>
            </p:txBody>
          </p:sp>
          <p:sp>
            <p:nvSpPr>
              <p:cNvPr id="11383" name="Rectangle 20"/>
              <p:cNvSpPr>
                <a:spLocks noChangeArrowheads="1"/>
              </p:cNvSpPr>
              <p:nvPr/>
            </p:nvSpPr>
            <p:spPr bwMode="auto">
              <a:xfrm>
                <a:off x="2712" y="2676"/>
                <a:ext cx="576" cy="3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Bfly4</a:t>
                </a:r>
              </a:p>
            </p:txBody>
          </p:sp>
          <p:sp>
            <p:nvSpPr>
              <p:cNvPr id="11384" name="Text Box 21"/>
              <p:cNvSpPr txBox="1">
                <a:spLocks noChangeArrowheads="1"/>
              </p:cNvSpPr>
              <p:nvPr/>
            </p:nvSpPr>
            <p:spPr bwMode="auto">
              <a:xfrm>
                <a:off x="2918" y="2448"/>
                <a:ext cx="21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buFont typeface="Wingdings" pitchFamily="-96" charset="2"/>
                  <a:buNone/>
                </a:pPr>
                <a:r>
                  <a:rPr lang="en-US">
                    <a:latin typeface="Courier New" pitchFamily="49" charset="0"/>
                  </a:rPr>
                  <a:t>…</a:t>
                </a:r>
              </a:p>
            </p:txBody>
          </p:sp>
        </p:grpSp>
        <p:grpSp>
          <p:nvGrpSpPr>
            <p:cNvPr id="11279" name="Group 22"/>
            <p:cNvGrpSpPr>
              <a:grpSpLocks/>
            </p:cNvGrpSpPr>
            <p:nvPr/>
          </p:nvGrpSpPr>
          <p:grpSpPr bwMode="auto">
            <a:xfrm>
              <a:off x="3840" y="1428"/>
              <a:ext cx="576" cy="1140"/>
              <a:chOff x="4260" y="1866"/>
              <a:chExt cx="576" cy="1140"/>
            </a:xfrm>
          </p:grpSpPr>
          <p:sp>
            <p:nvSpPr>
              <p:cNvPr id="11377" name="Rectangle 23"/>
              <p:cNvSpPr>
                <a:spLocks noChangeArrowheads="1"/>
              </p:cNvSpPr>
              <p:nvPr/>
            </p:nvSpPr>
            <p:spPr bwMode="auto">
              <a:xfrm>
                <a:off x="4260" y="1866"/>
                <a:ext cx="576" cy="3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Bfly4</a:t>
                </a:r>
              </a:p>
            </p:txBody>
          </p:sp>
          <p:sp>
            <p:nvSpPr>
              <p:cNvPr id="11378" name="Rectangle 24"/>
              <p:cNvSpPr>
                <a:spLocks noChangeArrowheads="1"/>
              </p:cNvSpPr>
              <p:nvPr/>
            </p:nvSpPr>
            <p:spPr bwMode="auto">
              <a:xfrm>
                <a:off x="4260" y="2166"/>
                <a:ext cx="576" cy="3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Bfly4</a:t>
                </a:r>
              </a:p>
            </p:txBody>
          </p:sp>
          <p:sp>
            <p:nvSpPr>
              <p:cNvPr id="11379" name="Rectangle 25"/>
              <p:cNvSpPr>
                <a:spLocks noChangeArrowheads="1"/>
              </p:cNvSpPr>
              <p:nvPr/>
            </p:nvSpPr>
            <p:spPr bwMode="auto">
              <a:xfrm>
                <a:off x="4260" y="2706"/>
                <a:ext cx="576" cy="3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Bfly4</a:t>
                </a:r>
              </a:p>
            </p:txBody>
          </p:sp>
          <p:sp>
            <p:nvSpPr>
              <p:cNvPr id="11380" name="Text Box 26"/>
              <p:cNvSpPr txBox="1">
                <a:spLocks noChangeArrowheads="1"/>
              </p:cNvSpPr>
              <p:nvPr/>
            </p:nvSpPr>
            <p:spPr bwMode="auto">
              <a:xfrm>
                <a:off x="4466" y="2478"/>
                <a:ext cx="21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buFont typeface="Wingdings" pitchFamily="-96" charset="2"/>
                  <a:buNone/>
                </a:pPr>
                <a:r>
                  <a:rPr lang="en-US">
                    <a:latin typeface="Courier New" pitchFamily="49" charset="0"/>
                  </a:rPr>
                  <a:t>…</a:t>
                </a:r>
              </a:p>
            </p:txBody>
          </p:sp>
        </p:grpSp>
        <p:grpSp>
          <p:nvGrpSpPr>
            <p:cNvPr id="11280" name="Group 27"/>
            <p:cNvGrpSpPr>
              <a:grpSpLocks/>
            </p:cNvGrpSpPr>
            <p:nvPr/>
          </p:nvGrpSpPr>
          <p:grpSpPr bwMode="auto">
            <a:xfrm>
              <a:off x="386" y="1316"/>
              <a:ext cx="246" cy="1458"/>
              <a:chOff x="692" y="1754"/>
              <a:chExt cx="246" cy="1458"/>
            </a:xfrm>
          </p:grpSpPr>
          <p:sp>
            <p:nvSpPr>
              <p:cNvPr id="11371" name="Line 28"/>
              <p:cNvSpPr>
                <a:spLocks noChangeShapeType="1"/>
              </p:cNvSpPr>
              <p:nvPr/>
            </p:nvSpPr>
            <p:spPr bwMode="auto">
              <a:xfrm>
                <a:off x="704" y="1754"/>
                <a:ext cx="216" cy="14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72" name="Line 29"/>
              <p:cNvSpPr>
                <a:spLocks noChangeShapeType="1"/>
              </p:cNvSpPr>
              <p:nvPr/>
            </p:nvSpPr>
            <p:spPr bwMode="auto">
              <a:xfrm flipV="1">
                <a:off x="704" y="1964"/>
                <a:ext cx="216" cy="1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73" name="Line 30"/>
              <p:cNvSpPr>
                <a:spLocks noChangeShapeType="1"/>
              </p:cNvSpPr>
              <p:nvPr/>
            </p:nvSpPr>
            <p:spPr bwMode="auto">
              <a:xfrm flipV="1">
                <a:off x="704" y="2030"/>
                <a:ext cx="216" cy="16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74" name="Line 31"/>
              <p:cNvSpPr>
                <a:spLocks noChangeShapeType="1"/>
              </p:cNvSpPr>
              <p:nvPr/>
            </p:nvSpPr>
            <p:spPr bwMode="auto">
              <a:xfrm flipV="1">
                <a:off x="704" y="2078"/>
                <a:ext cx="228" cy="3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75" name="Line 32"/>
              <p:cNvSpPr>
                <a:spLocks noChangeShapeType="1"/>
              </p:cNvSpPr>
              <p:nvPr/>
            </p:nvSpPr>
            <p:spPr bwMode="auto">
              <a:xfrm flipV="1">
                <a:off x="698" y="2240"/>
                <a:ext cx="240" cy="44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76" name="Line 33"/>
              <p:cNvSpPr>
                <a:spLocks noChangeShapeType="1"/>
              </p:cNvSpPr>
              <p:nvPr/>
            </p:nvSpPr>
            <p:spPr bwMode="auto">
              <a:xfrm flipV="1">
                <a:off x="692" y="2912"/>
                <a:ext cx="228" cy="3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281" name="Group 34"/>
            <p:cNvGrpSpPr>
              <a:grpSpLocks/>
            </p:cNvGrpSpPr>
            <p:nvPr/>
          </p:nvGrpSpPr>
          <p:grpSpPr bwMode="auto">
            <a:xfrm>
              <a:off x="5400" y="1230"/>
              <a:ext cx="282" cy="1680"/>
              <a:chOff x="414" y="1626"/>
              <a:chExt cx="282" cy="1680"/>
            </a:xfrm>
          </p:grpSpPr>
          <p:sp>
            <p:nvSpPr>
              <p:cNvPr id="11364" name="Rectangle 35"/>
              <p:cNvSpPr>
                <a:spLocks noChangeArrowheads="1"/>
              </p:cNvSpPr>
              <p:nvPr/>
            </p:nvSpPr>
            <p:spPr bwMode="auto">
              <a:xfrm>
                <a:off x="414" y="1626"/>
                <a:ext cx="282" cy="22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out0</a:t>
                </a:r>
              </a:p>
            </p:txBody>
          </p:sp>
          <p:sp>
            <p:nvSpPr>
              <p:cNvPr id="11365" name="Text Box 36"/>
              <p:cNvSpPr txBox="1">
                <a:spLocks noChangeArrowheads="1"/>
              </p:cNvSpPr>
              <p:nvPr/>
            </p:nvSpPr>
            <p:spPr bwMode="auto">
              <a:xfrm>
                <a:off x="432" y="2796"/>
                <a:ext cx="21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buFont typeface="Wingdings" pitchFamily="-96" charset="2"/>
                  <a:buNone/>
                </a:pPr>
                <a:r>
                  <a:rPr lang="en-US">
                    <a:latin typeface="Courier New" pitchFamily="49" charset="0"/>
                  </a:rPr>
                  <a:t>…</a:t>
                </a:r>
              </a:p>
            </p:txBody>
          </p:sp>
          <p:sp>
            <p:nvSpPr>
              <p:cNvPr id="11366" name="Rectangle 37"/>
              <p:cNvSpPr>
                <a:spLocks noChangeArrowheads="1"/>
              </p:cNvSpPr>
              <p:nvPr/>
            </p:nvSpPr>
            <p:spPr bwMode="auto">
              <a:xfrm>
                <a:off x="414" y="1864"/>
                <a:ext cx="282" cy="22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out1</a:t>
                </a:r>
              </a:p>
            </p:txBody>
          </p:sp>
          <p:sp>
            <p:nvSpPr>
              <p:cNvPr id="11367" name="Rectangle 38"/>
              <p:cNvSpPr>
                <a:spLocks noChangeArrowheads="1"/>
              </p:cNvSpPr>
              <p:nvPr/>
            </p:nvSpPr>
            <p:spPr bwMode="auto">
              <a:xfrm>
                <a:off x="414" y="2102"/>
                <a:ext cx="282" cy="22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out2</a:t>
                </a:r>
              </a:p>
            </p:txBody>
          </p:sp>
          <p:sp>
            <p:nvSpPr>
              <p:cNvPr id="11368" name="Rectangle 39"/>
              <p:cNvSpPr>
                <a:spLocks noChangeArrowheads="1"/>
              </p:cNvSpPr>
              <p:nvPr/>
            </p:nvSpPr>
            <p:spPr bwMode="auto">
              <a:xfrm>
                <a:off x="414" y="3078"/>
                <a:ext cx="282" cy="22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out63</a:t>
                </a:r>
              </a:p>
            </p:txBody>
          </p:sp>
          <p:sp>
            <p:nvSpPr>
              <p:cNvPr id="11369" name="Rectangle 40"/>
              <p:cNvSpPr>
                <a:spLocks noChangeArrowheads="1"/>
              </p:cNvSpPr>
              <p:nvPr/>
            </p:nvSpPr>
            <p:spPr bwMode="auto">
              <a:xfrm>
                <a:off x="414" y="2340"/>
                <a:ext cx="282" cy="22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out3</a:t>
                </a:r>
              </a:p>
            </p:txBody>
          </p:sp>
          <p:sp>
            <p:nvSpPr>
              <p:cNvPr id="11370" name="Rectangle 41"/>
              <p:cNvSpPr>
                <a:spLocks noChangeArrowheads="1"/>
              </p:cNvSpPr>
              <p:nvPr/>
            </p:nvSpPr>
            <p:spPr bwMode="auto">
              <a:xfrm>
                <a:off x="414" y="2562"/>
                <a:ext cx="282" cy="22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Wingdings" pitchFamily="-96" charset="2"/>
                  <a:buNone/>
                </a:pPr>
                <a:r>
                  <a:rPr lang="en-US" sz="1400"/>
                  <a:t>out4</a:t>
                </a:r>
              </a:p>
            </p:txBody>
          </p:sp>
        </p:grpSp>
        <p:grpSp>
          <p:nvGrpSpPr>
            <p:cNvPr id="11282" name="Group 42"/>
            <p:cNvGrpSpPr>
              <a:grpSpLocks/>
            </p:cNvGrpSpPr>
            <p:nvPr/>
          </p:nvGrpSpPr>
          <p:grpSpPr bwMode="auto">
            <a:xfrm flipH="1">
              <a:off x="5144" y="1376"/>
              <a:ext cx="246" cy="1458"/>
              <a:chOff x="692" y="1754"/>
              <a:chExt cx="246" cy="1458"/>
            </a:xfrm>
          </p:grpSpPr>
          <p:sp>
            <p:nvSpPr>
              <p:cNvPr id="11358" name="Line 43"/>
              <p:cNvSpPr>
                <a:spLocks noChangeShapeType="1"/>
              </p:cNvSpPr>
              <p:nvPr/>
            </p:nvSpPr>
            <p:spPr bwMode="auto">
              <a:xfrm>
                <a:off x="704" y="1754"/>
                <a:ext cx="216" cy="14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triangle" w="med" len="med"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59" name="Line 44"/>
              <p:cNvSpPr>
                <a:spLocks noChangeShapeType="1"/>
              </p:cNvSpPr>
              <p:nvPr/>
            </p:nvSpPr>
            <p:spPr bwMode="auto">
              <a:xfrm flipV="1">
                <a:off x="704" y="1964"/>
                <a:ext cx="216" cy="1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triangle" w="med" len="med"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60" name="Line 45"/>
              <p:cNvSpPr>
                <a:spLocks noChangeShapeType="1"/>
              </p:cNvSpPr>
              <p:nvPr/>
            </p:nvSpPr>
            <p:spPr bwMode="auto">
              <a:xfrm flipV="1">
                <a:off x="704" y="2030"/>
                <a:ext cx="216" cy="16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triangle" w="med" len="med"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61" name="Line 46"/>
              <p:cNvSpPr>
                <a:spLocks noChangeShapeType="1"/>
              </p:cNvSpPr>
              <p:nvPr/>
            </p:nvSpPr>
            <p:spPr bwMode="auto">
              <a:xfrm flipV="1">
                <a:off x="704" y="2078"/>
                <a:ext cx="228" cy="3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triangle" w="med" len="med"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62" name="Line 47"/>
              <p:cNvSpPr>
                <a:spLocks noChangeShapeType="1"/>
              </p:cNvSpPr>
              <p:nvPr/>
            </p:nvSpPr>
            <p:spPr bwMode="auto">
              <a:xfrm flipV="1">
                <a:off x="698" y="2240"/>
                <a:ext cx="240" cy="44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triangle" w="med" len="med"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63" name="Line 48"/>
              <p:cNvSpPr>
                <a:spLocks noChangeShapeType="1"/>
              </p:cNvSpPr>
              <p:nvPr/>
            </p:nvSpPr>
            <p:spPr bwMode="auto">
              <a:xfrm flipV="1">
                <a:off x="692" y="2912"/>
                <a:ext cx="228" cy="3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triangle" w="med" len="med"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283" name="Group 49"/>
            <p:cNvGrpSpPr>
              <a:grpSpLocks/>
            </p:cNvGrpSpPr>
            <p:nvPr/>
          </p:nvGrpSpPr>
          <p:grpSpPr bwMode="auto">
            <a:xfrm>
              <a:off x="1202" y="1404"/>
              <a:ext cx="1020" cy="1152"/>
              <a:chOff x="1202" y="1404"/>
              <a:chExt cx="1020" cy="1152"/>
            </a:xfrm>
          </p:grpSpPr>
          <p:sp>
            <p:nvSpPr>
              <p:cNvPr id="11330" name="Text Box 50"/>
              <p:cNvSpPr txBox="1">
                <a:spLocks noChangeArrowheads="1"/>
              </p:cNvSpPr>
              <p:nvPr/>
            </p:nvSpPr>
            <p:spPr bwMode="auto">
              <a:xfrm rot="5400000">
                <a:off x="1455" y="1814"/>
                <a:ext cx="521" cy="1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buFont typeface="Wingdings" pitchFamily="-96" charset="2"/>
                  <a:buNone/>
                </a:pPr>
                <a:r>
                  <a:rPr lang="en-US" sz="1200"/>
                  <a:t>Permute</a:t>
                </a:r>
              </a:p>
            </p:txBody>
          </p:sp>
          <p:grpSp>
            <p:nvGrpSpPr>
              <p:cNvPr id="11331" name="Group 51"/>
              <p:cNvGrpSpPr>
                <a:grpSpLocks/>
              </p:cNvGrpSpPr>
              <p:nvPr/>
            </p:nvGrpSpPr>
            <p:grpSpPr bwMode="auto">
              <a:xfrm>
                <a:off x="1202" y="1472"/>
                <a:ext cx="322" cy="1020"/>
                <a:chOff x="1478" y="1904"/>
                <a:chExt cx="486" cy="1020"/>
              </a:xfrm>
            </p:grpSpPr>
            <p:sp>
              <p:nvSpPr>
                <p:cNvPr id="11346" name="Line 52"/>
                <p:cNvSpPr>
                  <a:spLocks noChangeShapeType="1"/>
                </p:cNvSpPr>
                <p:nvPr/>
              </p:nvSpPr>
              <p:spPr bwMode="auto">
                <a:xfrm flipV="1">
                  <a:off x="1484" y="1904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47" name="Line 53"/>
                <p:cNvSpPr>
                  <a:spLocks noChangeShapeType="1"/>
                </p:cNvSpPr>
                <p:nvPr/>
              </p:nvSpPr>
              <p:spPr bwMode="auto">
                <a:xfrm flipV="1">
                  <a:off x="1484" y="1970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48" name="Line 54"/>
                <p:cNvSpPr>
                  <a:spLocks noChangeShapeType="1"/>
                </p:cNvSpPr>
                <p:nvPr/>
              </p:nvSpPr>
              <p:spPr bwMode="auto">
                <a:xfrm flipV="1">
                  <a:off x="1484" y="2036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49" name="Line 55"/>
                <p:cNvSpPr>
                  <a:spLocks noChangeShapeType="1"/>
                </p:cNvSpPr>
                <p:nvPr/>
              </p:nvSpPr>
              <p:spPr bwMode="auto">
                <a:xfrm flipV="1">
                  <a:off x="1484" y="2090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50" name="Line 56"/>
                <p:cNvSpPr>
                  <a:spLocks noChangeShapeType="1"/>
                </p:cNvSpPr>
                <p:nvPr/>
              </p:nvSpPr>
              <p:spPr bwMode="auto">
                <a:xfrm flipV="1">
                  <a:off x="1478" y="2192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51" name="Line 57"/>
                <p:cNvSpPr>
                  <a:spLocks noChangeShapeType="1"/>
                </p:cNvSpPr>
                <p:nvPr/>
              </p:nvSpPr>
              <p:spPr bwMode="auto">
                <a:xfrm flipV="1">
                  <a:off x="1478" y="225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52" name="Line 58"/>
                <p:cNvSpPr>
                  <a:spLocks noChangeShapeType="1"/>
                </p:cNvSpPr>
                <p:nvPr/>
              </p:nvSpPr>
              <p:spPr bwMode="auto">
                <a:xfrm flipV="1">
                  <a:off x="1478" y="2324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53" name="Line 59"/>
                <p:cNvSpPr>
                  <a:spLocks noChangeShapeType="1"/>
                </p:cNvSpPr>
                <p:nvPr/>
              </p:nvSpPr>
              <p:spPr bwMode="auto">
                <a:xfrm flipV="1">
                  <a:off x="1478" y="237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54" name="Line 60"/>
                <p:cNvSpPr>
                  <a:spLocks noChangeShapeType="1"/>
                </p:cNvSpPr>
                <p:nvPr/>
              </p:nvSpPr>
              <p:spPr bwMode="auto">
                <a:xfrm flipV="1">
                  <a:off x="1478" y="2732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55" name="Line 61"/>
                <p:cNvSpPr>
                  <a:spLocks noChangeShapeType="1"/>
                </p:cNvSpPr>
                <p:nvPr/>
              </p:nvSpPr>
              <p:spPr bwMode="auto">
                <a:xfrm flipV="1">
                  <a:off x="1478" y="279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56" name="Line 62"/>
                <p:cNvSpPr>
                  <a:spLocks noChangeShapeType="1"/>
                </p:cNvSpPr>
                <p:nvPr/>
              </p:nvSpPr>
              <p:spPr bwMode="auto">
                <a:xfrm flipV="1">
                  <a:off x="1478" y="2864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57" name="Line 63"/>
                <p:cNvSpPr>
                  <a:spLocks noChangeShapeType="1"/>
                </p:cNvSpPr>
                <p:nvPr/>
              </p:nvSpPr>
              <p:spPr bwMode="auto">
                <a:xfrm flipV="1">
                  <a:off x="1478" y="291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332" name="Group 64"/>
              <p:cNvGrpSpPr>
                <a:grpSpLocks/>
              </p:cNvGrpSpPr>
              <p:nvPr/>
            </p:nvGrpSpPr>
            <p:grpSpPr bwMode="auto">
              <a:xfrm>
                <a:off x="1915" y="1466"/>
                <a:ext cx="307" cy="1020"/>
                <a:chOff x="2270" y="1904"/>
                <a:chExt cx="486" cy="1020"/>
              </a:xfrm>
            </p:grpSpPr>
            <p:sp>
              <p:nvSpPr>
                <p:cNvPr id="11334" name="Line 65"/>
                <p:cNvSpPr>
                  <a:spLocks noChangeShapeType="1"/>
                </p:cNvSpPr>
                <p:nvPr/>
              </p:nvSpPr>
              <p:spPr bwMode="auto">
                <a:xfrm flipV="1">
                  <a:off x="2276" y="1904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35" name="Line 66"/>
                <p:cNvSpPr>
                  <a:spLocks noChangeShapeType="1"/>
                </p:cNvSpPr>
                <p:nvPr/>
              </p:nvSpPr>
              <p:spPr bwMode="auto">
                <a:xfrm flipV="1">
                  <a:off x="2276" y="1970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36" name="Line 67"/>
                <p:cNvSpPr>
                  <a:spLocks noChangeShapeType="1"/>
                </p:cNvSpPr>
                <p:nvPr/>
              </p:nvSpPr>
              <p:spPr bwMode="auto">
                <a:xfrm flipV="1">
                  <a:off x="2276" y="2036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37" name="Line 68"/>
                <p:cNvSpPr>
                  <a:spLocks noChangeShapeType="1"/>
                </p:cNvSpPr>
                <p:nvPr/>
              </p:nvSpPr>
              <p:spPr bwMode="auto">
                <a:xfrm flipV="1">
                  <a:off x="2276" y="2090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38" name="Line 69"/>
                <p:cNvSpPr>
                  <a:spLocks noChangeShapeType="1"/>
                </p:cNvSpPr>
                <p:nvPr/>
              </p:nvSpPr>
              <p:spPr bwMode="auto">
                <a:xfrm flipV="1">
                  <a:off x="2270" y="2192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39" name="Line 70"/>
                <p:cNvSpPr>
                  <a:spLocks noChangeShapeType="1"/>
                </p:cNvSpPr>
                <p:nvPr/>
              </p:nvSpPr>
              <p:spPr bwMode="auto">
                <a:xfrm flipV="1">
                  <a:off x="2270" y="225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40" name="Line 71"/>
                <p:cNvSpPr>
                  <a:spLocks noChangeShapeType="1"/>
                </p:cNvSpPr>
                <p:nvPr/>
              </p:nvSpPr>
              <p:spPr bwMode="auto">
                <a:xfrm flipV="1">
                  <a:off x="2270" y="2324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41" name="Line 72"/>
                <p:cNvSpPr>
                  <a:spLocks noChangeShapeType="1"/>
                </p:cNvSpPr>
                <p:nvPr/>
              </p:nvSpPr>
              <p:spPr bwMode="auto">
                <a:xfrm flipV="1">
                  <a:off x="2270" y="237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42" name="Line 73"/>
                <p:cNvSpPr>
                  <a:spLocks noChangeShapeType="1"/>
                </p:cNvSpPr>
                <p:nvPr/>
              </p:nvSpPr>
              <p:spPr bwMode="auto">
                <a:xfrm flipV="1">
                  <a:off x="2270" y="2732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43" name="Line 74"/>
                <p:cNvSpPr>
                  <a:spLocks noChangeShapeType="1"/>
                </p:cNvSpPr>
                <p:nvPr/>
              </p:nvSpPr>
              <p:spPr bwMode="auto">
                <a:xfrm flipV="1">
                  <a:off x="2270" y="279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44" name="Line 75"/>
                <p:cNvSpPr>
                  <a:spLocks noChangeShapeType="1"/>
                </p:cNvSpPr>
                <p:nvPr/>
              </p:nvSpPr>
              <p:spPr bwMode="auto">
                <a:xfrm flipV="1">
                  <a:off x="2270" y="2864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45" name="Line 76"/>
                <p:cNvSpPr>
                  <a:spLocks noChangeShapeType="1"/>
                </p:cNvSpPr>
                <p:nvPr/>
              </p:nvSpPr>
              <p:spPr bwMode="auto">
                <a:xfrm flipV="1">
                  <a:off x="2270" y="291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1333" name="Rectangle 77"/>
              <p:cNvSpPr>
                <a:spLocks noChangeArrowheads="1"/>
              </p:cNvSpPr>
              <p:nvPr/>
            </p:nvSpPr>
            <p:spPr bwMode="auto">
              <a:xfrm>
                <a:off x="1523" y="1404"/>
                <a:ext cx="396" cy="1152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284" name="Group 78"/>
            <p:cNvGrpSpPr>
              <a:grpSpLocks/>
            </p:cNvGrpSpPr>
            <p:nvPr/>
          </p:nvGrpSpPr>
          <p:grpSpPr bwMode="auto">
            <a:xfrm>
              <a:off x="2816" y="1404"/>
              <a:ext cx="1026" cy="1152"/>
              <a:chOff x="2798" y="1842"/>
              <a:chExt cx="1026" cy="1152"/>
            </a:xfrm>
          </p:grpSpPr>
          <p:grpSp>
            <p:nvGrpSpPr>
              <p:cNvPr id="11301" name="Group 79"/>
              <p:cNvGrpSpPr>
                <a:grpSpLocks/>
              </p:cNvGrpSpPr>
              <p:nvPr/>
            </p:nvGrpSpPr>
            <p:grpSpPr bwMode="auto">
              <a:xfrm>
                <a:off x="3516" y="1904"/>
                <a:ext cx="308" cy="1020"/>
                <a:chOff x="2270" y="1904"/>
                <a:chExt cx="486" cy="1020"/>
              </a:xfrm>
            </p:grpSpPr>
            <p:sp>
              <p:nvSpPr>
                <p:cNvPr id="11318" name="Line 80"/>
                <p:cNvSpPr>
                  <a:spLocks noChangeShapeType="1"/>
                </p:cNvSpPr>
                <p:nvPr/>
              </p:nvSpPr>
              <p:spPr bwMode="auto">
                <a:xfrm flipV="1">
                  <a:off x="2276" y="1904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19" name="Line 81"/>
                <p:cNvSpPr>
                  <a:spLocks noChangeShapeType="1"/>
                </p:cNvSpPr>
                <p:nvPr/>
              </p:nvSpPr>
              <p:spPr bwMode="auto">
                <a:xfrm flipV="1">
                  <a:off x="2276" y="1970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20" name="Line 82"/>
                <p:cNvSpPr>
                  <a:spLocks noChangeShapeType="1"/>
                </p:cNvSpPr>
                <p:nvPr/>
              </p:nvSpPr>
              <p:spPr bwMode="auto">
                <a:xfrm flipV="1">
                  <a:off x="2276" y="2036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21" name="Line 83"/>
                <p:cNvSpPr>
                  <a:spLocks noChangeShapeType="1"/>
                </p:cNvSpPr>
                <p:nvPr/>
              </p:nvSpPr>
              <p:spPr bwMode="auto">
                <a:xfrm flipV="1">
                  <a:off x="2276" y="2090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22" name="Line 84"/>
                <p:cNvSpPr>
                  <a:spLocks noChangeShapeType="1"/>
                </p:cNvSpPr>
                <p:nvPr/>
              </p:nvSpPr>
              <p:spPr bwMode="auto">
                <a:xfrm flipV="1">
                  <a:off x="2270" y="2192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23" name="Line 85"/>
                <p:cNvSpPr>
                  <a:spLocks noChangeShapeType="1"/>
                </p:cNvSpPr>
                <p:nvPr/>
              </p:nvSpPr>
              <p:spPr bwMode="auto">
                <a:xfrm flipV="1">
                  <a:off x="2270" y="225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24" name="Line 86"/>
                <p:cNvSpPr>
                  <a:spLocks noChangeShapeType="1"/>
                </p:cNvSpPr>
                <p:nvPr/>
              </p:nvSpPr>
              <p:spPr bwMode="auto">
                <a:xfrm flipV="1">
                  <a:off x="2270" y="2324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25" name="Line 87"/>
                <p:cNvSpPr>
                  <a:spLocks noChangeShapeType="1"/>
                </p:cNvSpPr>
                <p:nvPr/>
              </p:nvSpPr>
              <p:spPr bwMode="auto">
                <a:xfrm flipV="1">
                  <a:off x="2270" y="237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26" name="Line 88"/>
                <p:cNvSpPr>
                  <a:spLocks noChangeShapeType="1"/>
                </p:cNvSpPr>
                <p:nvPr/>
              </p:nvSpPr>
              <p:spPr bwMode="auto">
                <a:xfrm flipV="1">
                  <a:off x="2270" y="2732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27" name="Line 89"/>
                <p:cNvSpPr>
                  <a:spLocks noChangeShapeType="1"/>
                </p:cNvSpPr>
                <p:nvPr/>
              </p:nvSpPr>
              <p:spPr bwMode="auto">
                <a:xfrm flipV="1">
                  <a:off x="2270" y="279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28" name="Line 90"/>
                <p:cNvSpPr>
                  <a:spLocks noChangeShapeType="1"/>
                </p:cNvSpPr>
                <p:nvPr/>
              </p:nvSpPr>
              <p:spPr bwMode="auto">
                <a:xfrm flipV="1">
                  <a:off x="2270" y="2864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29" name="Line 91"/>
                <p:cNvSpPr>
                  <a:spLocks noChangeShapeType="1"/>
                </p:cNvSpPr>
                <p:nvPr/>
              </p:nvSpPr>
              <p:spPr bwMode="auto">
                <a:xfrm flipV="1">
                  <a:off x="2270" y="291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302" name="Group 92"/>
              <p:cNvGrpSpPr>
                <a:grpSpLocks/>
              </p:cNvGrpSpPr>
              <p:nvPr/>
            </p:nvGrpSpPr>
            <p:grpSpPr bwMode="auto">
              <a:xfrm>
                <a:off x="2798" y="1842"/>
                <a:ext cx="721" cy="1152"/>
                <a:chOff x="2798" y="1842"/>
                <a:chExt cx="721" cy="1152"/>
              </a:xfrm>
            </p:grpSpPr>
            <p:sp>
              <p:nvSpPr>
                <p:cNvPr id="11303" name="Text Box 93"/>
                <p:cNvSpPr txBox="1">
                  <a:spLocks noChangeArrowheads="1"/>
                </p:cNvSpPr>
                <p:nvPr/>
              </p:nvSpPr>
              <p:spPr bwMode="auto">
                <a:xfrm rot="5400000">
                  <a:off x="3054" y="2252"/>
                  <a:ext cx="521" cy="1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Font typeface="Wingdings" pitchFamily="-96" charset="2"/>
                    <a:buNone/>
                  </a:pPr>
                  <a:r>
                    <a:rPr lang="en-US" sz="1200"/>
                    <a:t>Permute</a:t>
                  </a:r>
                </a:p>
              </p:txBody>
            </p:sp>
            <p:grpSp>
              <p:nvGrpSpPr>
                <p:cNvPr id="11304" name="Group 94"/>
                <p:cNvGrpSpPr>
                  <a:grpSpLocks/>
                </p:cNvGrpSpPr>
                <p:nvPr/>
              </p:nvGrpSpPr>
              <p:grpSpPr bwMode="auto">
                <a:xfrm>
                  <a:off x="2798" y="1910"/>
                  <a:ext cx="324" cy="1020"/>
                  <a:chOff x="1478" y="1904"/>
                  <a:chExt cx="486" cy="1020"/>
                </a:xfrm>
              </p:grpSpPr>
              <p:sp>
                <p:nvSpPr>
                  <p:cNvPr id="11306" name="Line 9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84" y="1904"/>
                    <a:ext cx="480" cy="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1307" name="Line 9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84" y="1970"/>
                    <a:ext cx="480" cy="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1308" name="Line 9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84" y="2036"/>
                    <a:ext cx="480" cy="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1309" name="Line 9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84" y="2090"/>
                    <a:ext cx="480" cy="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1310" name="Line 9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78" y="2192"/>
                    <a:ext cx="480" cy="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1311" name="Line 10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78" y="2258"/>
                    <a:ext cx="480" cy="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1312" name="Line 10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78" y="2324"/>
                    <a:ext cx="480" cy="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1313" name="Line 10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78" y="2378"/>
                    <a:ext cx="480" cy="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1314" name="Line 10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78" y="2732"/>
                    <a:ext cx="480" cy="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1315" name="Line 10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78" y="2798"/>
                    <a:ext cx="480" cy="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1316" name="Line 10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78" y="2864"/>
                    <a:ext cx="480" cy="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1317" name="Line 10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78" y="2918"/>
                    <a:ext cx="480" cy="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1305" name="Rectangle 107"/>
                <p:cNvSpPr>
                  <a:spLocks noChangeArrowheads="1"/>
                </p:cNvSpPr>
                <p:nvPr/>
              </p:nvSpPr>
              <p:spPr bwMode="auto">
                <a:xfrm>
                  <a:off x="3121" y="1842"/>
                  <a:ext cx="398" cy="1152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1285" name="Group 108"/>
            <p:cNvGrpSpPr>
              <a:grpSpLocks/>
            </p:cNvGrpSpPr>
            <p:nvPr/>
          </p:nvGrpSpPr>
          <p:grpSpPr bwMode="auto">
            <a:xfrm>
              <a:off x="4418" y="1404"/>
              <a:ext cx="721" cy="1152"/>
              <a:chOff x="2798" y="1842"/>
              <a:chExt cx="721" cy="1152"/>
            </a:xfrm>
          </p:grpSpPr>
          <p:sp>
            <p:nvSpPr>
              <p:cNvPr id="11286" name="Text Box 109"/>
              <p:cNvSpPr txBox="1">
                <a:spLocks noChangeArrowheads="1"/>
              </p:cNvSpPr>
              <p:nvPr/>
            </p:nvSpPr>
            <p:spPr bwMode="auto">
              <a:xfrm rot="5400000">
                <a:off x="3054" y="2252"/>
                <a:ext cx="521" cy="1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buFont typeface="Wingdings" pitchFamily="-96" charset="2"/>
                  <a:buNone/>
                </a:pPr>
                <a:r>
                  <a:rPr lang="en-US" sz="1200"/>
                  <a:t>Permute</a:t>
                </a:r>
              </a:p>
            </p:txBody>
          </p:sp>
          <p:grpSp>
            <p:nvGrpSpPr>
              <p:cNvPr id="11287" name="Group 110"/>
              <p:cNvGrpSpPr>
                <a:grpSpLocks/>
              </p:cNvGrpSpPr>
              <p:nvPr/>
            </p:nvGrpSpPr>
            <p:grpSpPr bwMode="auto">
              <a:xfrm>
                <a:off x="2798" y="1910"/>
                <a:ext cx="324" cy="1020"/>
                <a:chOff x="1478" y="1904"/>
                <a:chExt cx="486" cy="1020"/>
              </a:xfrm>
            </p:grpSpPr>
            <p:sp>
              <p:nvSpPr>
                <p:cNvPr id="11289" name="Line 111"/>
                <p:cNvSpPr>
                  <a:spLocks noChangeShapeType="1"/>
                </p:cNvSpPr>
                <p:nvPr/>
              </p:nvSpPr>
              <p:spPr bwMode="auto">
                <a:xfrm flipV="1">
                  <a:off x="1484" y="1904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290" name="Line 112"/>
                <p:cNvSpPr>
                  <a:spLocks noChangeShapeType="1"/>
                </p:cNvSpPr>
                <p:nvPr/>
              </p:nvSpPr>
              <p:spPr bwMode="auto">
                <a:xfrm flipV="1">
                  <a:off x="1484" y="1970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291" name="Line 113"/>
                <p:cNvSpPr>
                  <a:spLocks noChangeShapeType="1"/>
                </p:cNvSpPr>
                <p:nvPr/>
              </p:nvSpPr>
              <p:spPr bwMode="auto">
                <a:xfrm flipV="1">
                  <a:off x="1484" y="2036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292" name="Line 114"/>
                <p:cNvSpPr>
                  <a:spLocks noChangeShapeType="1"/>
                </p:cNvSpPr>
                <p:nvPr/>
              </p:nvSpPr>
              <p:spPr bwMode="auto">
                <a:xfrm flipV="1">
                  <a:off x="1484" y="2090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293" name="Line 115"/>
                <p:cNvSpPr>
                  <a:spLocks noChangeShapeType="1"/>
                </p:cNvSpPr>
                <p:nvPr/>
              </p:nvSpPr>
              <p:spPr bwMode="auto">
                <a:xfrm flipV="1">
                  <a:off x="1478" y="2192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294" name="Line 116"/>
                <p:cNvSpPr>
                  <a:spLocks noChangeShapeType="1"/>
                </p:cNvSpPr>
                <p:nvPr/>
              </p:nvSpPr>
              <p:spPr bwMode="auto">
                <a:xfrm flipV="1">
                  <a:off x="1478" y="225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295" name="Line 117"/>
                <p:cNvSpPr>
                  <a:spLocks noChangeShapeType="1"/>
                </p:cNvSpPr>
                <p:nvPr/>
              </p:nvSpPr>
              <p:spPr bwMode="auto">
                <a:xfrm flipV="1">
                  <a:off x="1478" y="2324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296" name="Line 118"/>
                <p:cNvSpPr>
                  <a:spLocks noChangeShapeType="1"/>
                </p:cNvSpPr>
                <p:nvPr/>
              </p:nvSpPr>
              <p:spPr bwMode="auto">
                <a:xfrm flipV="1">
                  <a:off x="1478" y="237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297" name="Line 119"/>
                <p:cNvSpPr>
                  <a:spLocks noChangeShapeType="1"/>
                </p:cNvSpPr>
                <p:nvPr/>
              </p:nvSpPr>
              <p:spPr bwMode="auto">
                <a:xfrm flipV="1">
                  <a:off x="1478" y="2732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298" name="Line 120"/>
                <p:cNvSpPr>
                  <a:spLocks noChangeShapeType="1"/>
                </p:cNvSpPr>
                <p:nvPr/>
              </p:nvSpPr>
              <p:spPr bwMode="auto">
                <a:xfrm flipV="1">
                  <a:off x="1478" y="279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299" name="Line 121"/>
                <p:cNvSpPr>
                  <a:spLocks noChangeShapeType="1"/>
                </p:cNvSpPr>
                <p:nvPr/>
              </p:nvSpPr>
              <p:spPr bwMode="auto">
                <a:xfrm flipV="1">
                  <a:off x="1478" y="2864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00" name="Line 122"/>
                <p:cNvSpPr>
                  <a:spLocks noChangeShapeType="1"/>
                </p:cNvSpPr>
                <p:nvPr/>
              </p:nvSpPr>
              <p:spPr bwMode="auto">
                <a:xfrm flipV="1">
                  <a:off x="1478" y="2918"/>
                  <a:ext cx="480" cy="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1288" name="Rectangle 123"/>
              <p:cNvSpPr>
                <a:spLocks noChangeArrowheads="1"/>
              </p:cNvSpPr>
              <p:nvPr/>
            </p:nvSpPr>
            <p:spPr bwMode="auto">
              <a:xfrm>
                <a:off x="3121" y="1842"/>
                <a:ext cx="398" cy="1152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1271" name="Rectangle 124"/>
          <p:cNvSpPr>
            <a:spLocks noChangeArrowheads="1"/>
          </p:cNvSpPr>
          <p:nvPr/>
        </p:nvSpPr>
        <p:spPr bwMode="auto">
          <a:xfrm>
            <a:off x="3171825" y="1647825"/>
            <a:ext cx="2752725" cy="29051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2" name="Text Box 125"/>
          <p:cNvSpPr txBox="1">
            <a:spLocks noChangeArrowheads="1"/>
          </p:cNvSpPr>
          <p:nvPr/>
        </p:nvSpPr>
        <p:spPr bwMode="auto">
          <a:xfrm>
            <a:off x="3211513" y="4162425"/>
            <a:ext cx="2622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-96" charset="2"/>
              <a:buNone/>
            </a:pPr>
            <a:r>
              <a:rPr lang="en-US">
                <a:solidFill>
                  <a:srgbClr val="FF0000"/>
                </a:solidFill>
                <a:latin typeface="Courier New" pitchFamily="49" charset="0"/>
              </a:rPr>
              <a:t>stage_f function</a:t>
            </a:r>
          </a:p>
        </p:txBody>
      </p:sp>
      <p:sp>
        <p:nvSpPr>
          <p:cNvPr id="1383550" name="Text Box 126"/>
          <p:cNvSpPr txBox="1">
            <a:spLocks noChangeArrowheads="1"/>
          </p:cNvSpPr>
          <p:nvPr/>
        </p:nvSpPr>
        <p:spPr bwMode="auto">
          <a:xfrm>
            <a:off x="6751638" y="5759450"/>
            <a:ext cx="23923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-96" charset="2"/>
              <a:buNone/>
            </a:pPr>
            <a:r>
              <a:rPr lang="en-US"/>
              <a:t>repeat </a:t>
            </a:r>
            <a:r>
              <a:rPr lang="en-US">
                <a:latin typeface="Courier New" pitchFamily="49" charset="0"/>
              </a:rPr>
              <a:t>stage_f</a:t>
            </a:r>
            <a:r>
              <a:rPr lang="en-US"/>
              <a:t> three times</a:t>
            </a:r>
          </a:p>
        </p:txBody>
      </p:sp>
      <p:sp>
        <p:nvSpPr>
          <p:cNvPr id="1383551" name="Text Box 127"/>
          <p:cNvSpPr txBox="1">
            <a:spLocks noChangeArrowheads="1"/>
          </p:cNvSpPr>
          <p:nvPr/>
        </p:nvSpPr>
        <p:spPr bwMode="auto">
          <a:xfrm>
            <a:off x="595313" y="4759325"/>
            <a:ext cx="8270875" cy="7270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-96" charset="2"/>
              <a:buNone/>
            </a:pPr>
            <a:r>
              <a:rPr lang="en-US" b="1">
                <a:solidFill>
                  <a:schemeClr val="tx2"/>
                </a:solidFill>
                <a:latin typeface="Courier New" pitchFamily="49" charset="0"/>
              </a:rPr>
              <a:t>function</a:t>
            </a:r>
            <a:r>
              <a:rPr lang="en-US">
                <a:solidFill>
                  <a:schemeClr val="tx2"/>
                </a:solidFill>
                <a:latin typeface="Courier New" pitchFamily="49" charset="0"/>
              </a:rPr>
              <a:t> Vector#(64, Complex) </a:t>
            </a: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stage_f </a:t>
            </a:r>
          </a:p>
          <a:p>
            <a:pPr>
              <a:buFont typeface="Wingdings" pitchFamily="-96" charset="2"/>
              <a:buNone/>
            </a:pP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      </a:t>
            </a:r>
            <a:r>
              <a:rPr lang="en-US">
                <a:solidFill>
                  <a:schemeClr val="tx2"/>
                </a:solidFill>
                <a:latin typeface="Courier New" pitchFamily="49" charset="0"/>
              </a:rPr>
              <a:t>(Bit#(2) stage, Vector#(64, Complex) stage_in);</a:t>
            </a:r>
            <a:endParaRPr lang="en-US">
              <a:latin typeface="Courier New" pitchFamily="49" charset="0"/>
            </a:endParaRPr>
          </a:p>
        </p:txBody>
      </p:sp>
      <p:sp>
        <p:nvSpPr>
          <p:cNvPr id="1383552" name="Text Box 128"/>
          <p:cNvSpPr txBox="1">
            <a:spLocks noChangeArrowheads="1"/>
          </p:cNvSpPr>
          <p:nvPr/>
        </p:nvSpPr>
        <p:spPr bwMode="auto">
          <a:xfrm>
            <a:off x="595313" y="5703888"/>
            <a:ext cx="5832475" cy="7270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-96" charset="2"/>
              <a:buNone/>
            </a:pPr>
            <a:r>
              <a:rPr lang="en-US" b="1">
                <a:solidFill>
                  <a:schemeClr val="tx2"/>
                </a:solidFill>
                <a:latin typeface="Courier New" pitchFamily="49" charset="0"/>
              </a:rPr>
              <a:t>function</a:t>
            </a:r>
            <a:r>
              <a:rPr lang="en-US">
                <a:solidFill>
                  <a:schemeClr val="tx2"/>
                </a:solidFill>
                <a:latin typeface="Courier New" pitchFamily="49" charset="0"/>
              </a:rPr>
              <a:t> Vector#(64, Complex) </a:t>
            </a:r>
            <a:r>
              <a:rPr lang="en-US" b="1">
                <a:solidFill>
                  <a:srgbClr val="FF0000"/>
                </a:solidFill>
                <a:latin typeface="Courier New" pitchFamily="49" charset="0"/>
              </a:rPr>
              <a:t>ifft</a:t>
            </a:r>
            <a:r>
              <a:rPr lang="en-US">
                <a:solidFill>
                  <a:schemeClr val="tx2"/>
                </a:solidFill>
                <a:latin typeface="Courier New" pitchFamily="49" charset="0"/>
              </a:rPr>
              <a:t> </a:t>
            </a:r>
          </a:p>
          <a:p>
            <a:pPr>
              <a:buFont typeface="Wingdings" pitchFamily="-96" charset="2"/>
              <a:buNone/>
            </a:pPr>
            <a:r>
              <a:rPr lang="en-US">
                <a:solidFill>
                  <a:schemeClr val="tx2"/>
                </a:solidFill>
                <a:latin typeface="Courier New" pitchFamily="49" charset="0"/>
              </a:rPr>
              <a:t>	(Vector#(64, Complex) in_data);</a:t>
            </a:r>
          </a:p>
        </p:txBody>
      </p:sp>
      <p:sp>
        <p:nvSpPr>
          <p:cNvPr id="135" name="Date Placeholder 13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February 9, 2011</a:t>
            </a:r>
            <a:endParaRPr lang="en-US" dirty="0"/>
          </a:p>
        </p:txBody>
      </p:sp>
      <p:sp>
        <p:nvSpPr>
          <p:cNvPr id="136" name="Slide Number Placeholder 13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L03-</a:t>
            </a:r>
            <a:fld id="{2F948D18-B4E4-4317-99B7-73E7F36F22F6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137" name="Footer Placeholder 13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http://csg.csail.mit.edu/6.375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3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3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3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3550" grpId="0"/>
      <p:bldP spid="1383551" grpId="0" animBg="1"/>
      <p:bldP spid="1383552" grpId="0" animBg="1"/>
    </p:bldLst>
  </p:timing>
</p:sld>
</file>

<file path=ppt/theme/theme1.xml><?xml version="1.0" encoding="utf-8"?>
<a:theme xmlns:a="http://schemas.openxmlformats.org/drawingml/2006/main" name="Blueprint">
  <a:themeElements>
    <a:clrScheme name="Blueprint 2">
      <a:dk1>
        <a:srgbClr val="40458C"/>
      </a:dk1>
      <a:lt1>
        <a:srgbClr val="FFFFFF"/>
      </a:lt1>
      <a:dk2>
        <a:srgbClr val="660066"/>
      </a:dk2>
      <a:lt2>
        <a:srgbClr val="B7C1EB"/>
      </a:lt2>
      <a:accent1>
        <a:srgbClr val="ECD882"/>
      </a:accent1>
      <a:accent2>
        <a:srgbClr val="B2B2B2"/>
      </a:accent2>
      <a:accent3>
        <a:srgbClr val="FFFFFF"/>
      </a:accent3>
      <a:accent4>
        <a:srgbClr val="353A77"/>
      </a:accent4>
      <a:accent5>
        <a:srgbClr val="F4E9C1"/>
      </a:accent5>
      <a:accent6>
        <a:srgbClr val="A1A1A1"/>
      </a:accent6>
      <a:hlink>
        <a:srgbClr val="6F89F7"/>
      </a:hlink>
      <a:folHlink>
        <a:srgbClr val="CFDBFD"/>
      </a:folHlink>
    </a:clrScheme>
    <a:fontScheme name="Blueprin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25000"/>
          </a:spcBef>
          <a:spcAft>
            <a:spcPct val="0"/>
          </a:spcAft>
          <a:buClr>
            <a:schemeClr val="bg1"/>
          </a:buClr>
          <a:buSzPct val="100000"/>
          <a:buFont typeface="Wingdings" pitchFamily="2" charset="2"/>
          <a:buChar char="•"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25000"/>
          </a:spcBef>
          <a:spcAft>
            <a:spcPct val="0"/>
          </a:spcAft>
          <a:buClr>
            <a:schemeClr val="bg1"/>
          </a:buClr>
          <a:buSzPct val="100000"/>
          <a:buFont typeface="Wingdings" pitchFamily="2" charset="2"/>
          <a:buChar char="•"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Blueprint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D:\Program Files\Microsoft Office\Templates\Presentation Designs\Blueprint.pot</Template>
  <TotalTime>33377</TotalTime>
  <Words>1996</Words>
  <Application>Microsoft Office PowerPoint</Application>
  <PresentationFormat>On-screen Show (4:3)</PresentationFormat>
  <Paragraphs>718</Paragraphs>
  <Slides>28</Slides>
  <Notes>28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Blueprint</vt:lpstr>
      <vt:lpstr>Slide 1</vt:lpstr>
      <vt:lpstr>Bluespec: Two-Level Compilation</vt:lpstr>
      <vt:lpstr>Static Elaboration</vt:lpstr>
      <vt:lpstr>Combinational IFFT</vt:lpstr>
      <vt:lpstr>4-way Butterfly Node</vt:lpstr>
      <vt:lpstr>BSV code: 4-way Butterfly</vt:lpstr>
      <vt:lpstr>Complex Arithmetic</vt:lpstr>
      <vt:lpstr>BSV code for Addition</vt:lpstr>
      <vt:lpstr>Combinational IFFT</vt:lpstr>
      <vt:lpstr>BSV Code: Combinational IFFT</vt:lpstr>
      <vt:lpstr>BSV Code: Combinational IFFT- Unfolded</vt:lpstr>
      <vt:lpstr>Bluespec Code for stage_f</vt:lpstr>
      <vt:lpstr>Higher-order functions: Stage functions f1, f2 and f3</vt:lpstr>
      <vt:lpstr>Suppose we want to reuse some part of the circuit ...</vt:lpstr>
      <vt:lpstr>Slide 15</vt:lpstr>
      <vt:lpstr>802.11a Transmitter Overview</vt:lpstr>
      <vt:lpstr>Preliminary results [MEMOCODE 2006] Dave, Gerding, Pellauer, Arvind</vt:lpstr>
      <vt:lpstr>Combinational IFFT</vt:lpstr>
      <vt:lpstr>Design Alternatives</vt:lpstr>
      <vt:lpstr>Circular pipeline: Reusing the Pipeline Stage</vt:lpstr>
      <vt:lpstr>Superfolded circular pipeline: Just one Bfly-4 node!</vt:lpstr>
      <vt:lpstr>Pipelining a block</vt:lpstr>
      <vt:lpstr>Inelastic pipeline</vt:lpstr>
      <vt:lpstr>Stage functions f1, f2 and f3</vt:lpstr>
      <vt:lpstr>Problem: What about pipeline bubbles?</vt:lpstr>
      <vt:lpstr>The Maybe type data in the pipeline</vt:lpstr>
      <vt:lpstr>When is this rule enabled?</vt:lpstr>
      <vt:lpstr>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Bluespec technical deep dive</dc:title>
  <dc:creator>Nikhil</dc:creator>
  <cp:lastModifiedBy>Arvind</cp:lastModifiedBy>
  <cp:revision>874</cp:revision>
  <cp:lastPrinted>1601-01-01T00:00:00Z</cp:lastPrinted>
  <dcterms:created xsi:type="dcterms:W3CDTF">2003-01-21T19:25:41Z</dcterms:created>
  <dcterms:modified xsi:type="dcterms:W3CDTF">2011-02-09T22:09:21Z</dcterms:modified>
</cp:coreProperties>
</file>