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30"/>
  </p:notesMasterIdLst>
  <p:handoutMasterIdLst>
    <p:handoutMasterId r:id="rId31"/>
  </p:handoutMasterIdLst>
  <p:sldIdLst>
    <p:sldId id="1057" r:id="rId2"/>
    <p:sldId id="1137" r:id="rId3"/>
    <p:sldId id="1174" r:id="rId4"/>
    <p:sldId id="1181" r:id="rId5"/>
    <p:sldId id="1175" r:id="rId6"/>
    <p:sldId id="1142" r:id="rId7"/>
    <p:sldId id="1168" r:id="rId8"/>
    <p:sldId id="1171" r:id="rId9"/>
    <p:sldId id="1169" r:id="rId10"/>
    <p:sldId id="1167" r:id="rId11"/>
    <p:sldId id="1164" r:id="rId12"/>
    <p:sldId id="1143" r:id="rId13"/>
    <p:sldId id="1144" r:id="rId14"/>
    <p:sldId id="1176" r:id="rId15"/>
    <p:sldId id="1182" r:id="rId16"/>
    <p:sldId id="1186" r:id="rId17"/>
    <p:sldId id="1185" r:id="rId18"/>
    <p:sldId id="1177" r:id="rId19"/>
    <p:sldId id="1179" r:id="rId20"/>
    <p:sldId id="1145" r:id="rId21"/>
    <p:sldId id="1149" r:id="rId22"/>
    <p:sldId id="1150" r:id="rId23"/>
    <p:sldId id="1148" r:id="rId24"/>
    <p:sldId id="1146" r:id="rId25"/>
    <p:sldId id="1147" r:id="rId26"/>
    <p:sldId id="1151" r:id="rId27"/>
    <p:sldId id="1183" r:id="rId28"/>
    <p:sldId id="1172" r:id="rId29"/>
  </p:sldIdLst>
  <p:sldSz cx="9144000" cy="6858000" type="screen4x3"/>
  <p:notesSz cx="7315200" cy="9601200"/>
  <p:defaultTextStyle>
    <a:defPPr>
      <a:defRPr lang="en-US"/>
    </a:defPPr>
    <a:lvl1pPr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6FD71"/>
    <a:srgbClr val="FF0000"/>
    <a:srgbClr val="FF3333"/>
    <a:srgbClr val="FD7E71"/>
    <a:srgbClr val="CC3300"/>
    <a:srgbClr val="000000"/>
    <a:srgbClr val="FFFF00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7117" autoAdjust="0"/>
  </p:normalViewPr>
  <p:slideViewPr>
    <p:cSldViewPr snapToGrid="0">
      <p:cViewPr>
        <p:scale>
          <a:sx n="70" d="100"/>
          <a:sy n="70" d="100"/>
        </p:scale>
        <p:origin x="-846" y="-72"/>
      </p:cViewPr>
      <p:guideLst>
        <p:guide orient="horz" pos="2448"/>
        <p:guide pos="19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40"/>
    </p:cViewPr>
  </p:sorterViewPr>
  <p:notesViewPr>
    <p:cSldViewPr snapToGrid="0">
      <p:cViewPr>
        <p:scale>
          <a:sx n="75" d="100"/>
          <a:sy n="75" d="100"/>
        </p:scale>
        <p:origin x="-1404" y="732"/>
      </p:cViewPr>
      <p:guideLst>
        <p:guide orient="horz" pos="3025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t" anchorCtr="0" compatLnSpc="1">
            <a:prstTxWarp prst="textNoShape">
              <a:avLst/>
            </a:prstTxWarp>
          </a:bodyPr>
          <a:lstStyle>
            <a:lvl1pPr defTabSz="95885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t" anchorCtr="0" compatLnSpc="1">
            <a:prstTxWarp prst="textNoShape">
              <a:avLst/>
            </a:prstTxWarp>
          </a:bodyPr>
          <a:lstStyle>
            <a:lvl1pPr algn="r" defTabSz="95885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b" anchorCtr="0" compatLnSpc="1">
            <a:prstTxWarp prst="textNoShape">
              <a:avLst/>
            </a:prstTxWarp>
          </a:bodyPr>
          <a:lstStyle>
            <a:lvl1pPr defTabSz="95885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b" anchorCtr="0" compatLnSpc="1">
            <a:prstTxWarp prst="textNoShape">
              <a:avLst/>
            </a:prstTxWarp>
          </a:bodyPr>
          <a:lstStyle>
            <a:lvl1pPr algn="r" defTabSz="95885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5DE6BA03-F285-4365-870E-8FE8E1B6C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4961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t" anchorCtr="0" compatLnSpc="1">
            <a:prstTxWarp prst="textNoShape">
              <a:avLst/>
            </a:prstTxWarp>
          </a:bodyPr>
          <a:lstStyle>
            <a:lvl1pPr defTabSz="95885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t" anchorCtr="0" compatLnSpc="1">
            <a:prstTxWarp prst="textNoShape">
              <a:avLst/>
            </a:prstTxWarp>
          </a:bodyPr>
          <a:lstStyle>
            <a:lvl1pPr algn="r" defTabSz="95885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b" anchorCtr="0" compatLnSpc="1">
            <a:prstTxWarp prst="textNoShape">
              <a:avLst/>
            </a:prstTxWarp>
          </a:bodyPr>
          <a:lstStyle>
            <a:lvl1pPr defTabSz="95885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2" tIns="47974" rIns="95952" bIns="47974" numCol="1" anchor="b" anchorCtr="0" compatLnSpc="1">
            <a:prstTxWarp prst="textNoShape">
              <a:avLst/>
            </a:prstTxWarp>
          </a:bodyPr>
          <a:lstStyle>
            <a:lvl1pPr algn="r" defTabSz="95885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AC228E34-60AB-466D-B12A-1E9AADBAD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3042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651C36-EA5D-4975-8B3C-C8D5BAC4DFAC}" type="slidenum">
              <a:rPr lang="en-US" smtClean="0">
                <a:latin typeface="Tahoma" pitchFamily="-96" charset="0"/>
              </a:rPr>
              <a:pPr/>
              <a:t>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627CB8-04F7-4E63-96FB-126164D060E2}" type="slidenum">
              <a:rPr lang="en-US" smtClean="0">
                <a:latin typeface="Tahoma" pitchFamily="-96" charset="0"/>
              </a:rPr>
              <a:pPr/>
              <a:t>10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A05D31-8BFA-401D-B7E5-C5F824D8C796}" type="slidenum">
              <a:rPr lang="en-US" smtClean="0">
                <a:latin typeface="Tahoma" pitchFamily="-96" charset="0"/>
              </a:rPr>
              <a:pPr/>
              <a:t>11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268FC6-855B-4620-895E-DD532B7D0722}" type="slidenum">
              <a:rPr lang="en-US" smtClean="0">
                <a:latin typeface="Tahoma" pitchFamily="-96" charset="0"/>
              </a:rPr>
              <a:pPr/>
              <a:t>12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C942-6E48-47F0-B3F3-FC8C75957750}" type="slidenum">
              <a:rPr lang="en-US" smtClean="0">
                <a:latin typeface="Tahoma" pitchFamily="-96" charset="0"/>
              </a:rPr>
              <a:pPr/>
              <a:t>13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395899-8D70-43ED-88A2-AB54020808EE}" type="slidenum">
              <a:rPr lang="en-US" smtClean="0">
                <a:latin typeface="Tahoma" pitchFamily="-96" charset="0"/>
              </a:rPr>
              <a:pPr/>
              <a:t>14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F88D55-28D0-4644-A7D9-27C0078E0ECD}" type="slidenum">
              <a:rPr lang="en-US" smtClean="0">
                <a:latin typeface="Tahoma" pitchFamily="-96" charset="0"/>
              </a:rPr>
              <a:pPr/>
              <a:t>15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E04D0-1B1E-45D8-AF31-0CD2AA87561F}" type="slidenum">
              <a:rPr lang="en-US" smtClean="0">
                <a:latin typeface="Tahoma" pitchFamily="-96" charset="0"/>
              </a:rPr>
              <a:pPr/>
              <a:t>16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D99952-32AA-4472-ABCF-DDBCDA83FB5D}" type="slidenum">
              <a:rPr lang="en-US" smtClean="0">
                <a:latin typeface="Tahoma" pitchFamily="-96" charset="0"/>
              </a:rPr>
              <a:pPr/>
              <a:t>17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A40B12-0BD1-4EF6-956A-40B24450153A}" type="slidenum">
              <a:rPr lang="en-US" smtClean="0">
                <a:latin typeface="Tahoma" pitchFamily="-96" charset="0"/>
              </a:rPr>
              <a:pPr/>
              <a:t>18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34031-E4EF-4A18-BD89-A99CE7E1FB41}" type="slidenum">
              <a:rPr lang="en-US" smtClean="0">
                <a:latin typeface="Tahoma" pitchFamily="-96" charset="0"/>
              </a:rPr>
              <a:pPr/>
              <a:t>19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9012" cy="3598863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29FDA7-2FF7-412D-B230-C1ECE0EAED2D}" type="slidenum">
              <a:rPr lang="en-US" smtClean="0">
                <a:latin typeface="Tahoma" pitchFamily="-96" charset="0"/>
              </a:rPr>
              <a:pPr/>
              <a:t>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860F90-45C3-459A-AFFA-145E61E0E7B9}" type="slidenum">
              <a:rPr lang="en-US" smtClean="0">
                <a:latin typeface="Tahoma" pitchFamily="-96" charset="0"/>
              </a:rPr>
              <a:pPr/>
              <a:t>20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E1A97E-0D9D-4D57-BE09-0D12D9EB6BA2}" type="slidenum">
              <a:rPr lang="en-US" smtClean="0">
                <a:latin typeface="Tahoma" pitchFamily="-96" charset="0"/>
              </a:rPr>
              <a:pPr/>
              <a:t>21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8CD3AE-9512-42B4-AFB5-C29E0F913D3B}" type="slidenum">
              <a:rPr lang="en-US" smtClean="0">
                <a:latin typeface="Tahoma" pitchFamily="-96" charset="0"/>
              </a:rPr>
              <a:pPr/>
              <a:t>22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AAE0BB-6145-4E9C-8DC1-33E4B6C61879}" type="slidenum">
              <a:rPr lang="en-US" smtClean="0">
                <a:latin typeface="Tahoma" pitchFamily="-96" charset="0"/>
              </a:rPr>
              <a:pPr/>
              <a:t>23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D1A51A-2A15-43A9-9769-AB8C5FA2B6B7}" type="slidenum">
              <a:rPr lang="en-US" smtClean="0">
                <a:latin typeface="Tahoma" pitchFamily="-96" charset="0"/>
              </a:rPr>
              <a:pPr/>
              <a:t>24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3DC50-1E4A-4579-8DBF-9BC12BB4EE99}" type="slidenum">
              <a:rPr lang="en-US" smtClean="0">
                <a:latin typeface="Tahoma" pitchFamily="-96" charset="0"/>
              </a:rPr>
              <a:pPr/>
              <a:t>25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B15FFC-7DE5-4952-AC27-C3AEF55DA309}" type="slidenum">
              <a:rPr lang="en-US" smtClean="0">
                <a:latin typeface="Tahoma" pitchFamily="-96" charset="0"/>
              </a:rPr>
              <a:pPr/>
              <a:t>26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6D63CE-2016-483C-9E8A-C873203553DC}" type="slidenum">
              <a:rPr lang="en-US" smtClean="0">
                <a:latin typeface="Tahoma" pitchFamily="-96" charset="0"/>
              </a:rPr>
              <a:pPr/>
              <a:t>27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388681-665A-4EEE-8C52-E1876C21DC04}" type="slidenum">
              <a:rPr lang="en-US" smtClean="0">
                <a:latin typeface="Tahoma" pitchFamily="-96" charset="0"/>
              </a:rPr>
              <a:pPr/>
              <a:t>28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9ABD64-CE13-4111-BC63-0E36FAD1C3C1}" type="slidenum">
              <a:rPr lang="en-US" smtClean="0">
                <a:latin typeface="Tahoma" pitchFamily="-96" charset="0"/>
              </a:rPr>
              <a:pPr/>
              <a:t>3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19002A-819B-46B3-AE48-407FE1385D2F}" type="slidenum">
              <a:rPr lang="en-US" smtClean="0">
                <a:latin typeface="Tahoma" pitchFamily="-96" charset="0"/>
              </a:rPr>
              <a:pPr/>
              <a:t>4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5BE226-E603-4810-A9F3-B58741FBBCEF}" type="slidenum">
              <a:rPr lang="en-US" smtClean="0">
                <a:latin typeface="Tahoma" pitchFamily="-96" charset="0"/>
              </a:rPr>
              <a:pPr/>
              <a:t>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97AB86-14BE-4D08-BD5A-732D8F8A0922}" type="slidenum">
              <a:rPr lang="en-US" smtClean="0">
                <a:latin typeface="Tahoma" pitchFamily="-96" charset="0"/>
              </a:rPr>
              <a:pPr/>
              <a:t>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8D0AFC-DE14-4E86-AB56-E512F7AFDB40}" type="slidenum">
              <a:rPr lang="en-US" smtClean="0">
                <a:latin typeface="Tahoma" pitchFamily="-96" charset="0"/>
              </a:rPr>
              <a:pPr/>
              <a:t>7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3E5C5B-5E96-4322-A049-2C33168D0FA0}" type="slidenum">
              <a:rPr lang="en-US" smtClean="0">
                <a:latin typeface="Tahoma" pitchFamily="-96" charset="0"/>
              </a:rPr>
              <a:pPr/>
              <a:t>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0A2CE-A6D8-450A-B9F3-E9290BFDD06D}" type="slidenum">
              <a:rPr lang="en-US" smtClean="0">
                <a:latin typeface="Tahoma" pitchFamily="-96" charset="0"/>
              </a:rPr>
              <a:pPr/>
              <a:t>9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0" y="6400800"/>
            <a:ext cx="1905000" cy="457200"/>
          </a:xfrm>
        </p:spPr>
        <p:txBody>
          <a:bodyPr/>
          <a:lstStyle>
            <a:lvl1pPr>
              <a:defRPr sz="1400" smtClean="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L04-</a:t>
            </a:r>
            <a:fld id="{FA2CE17F-6497-4172-BB16-84AA21FF14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5100"/>
            <a:ext cx="17811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L04-</a:t>
            </a:r>
            <a:fld id="{FE5BB86D-154B-48F8-AFD1-49CACE99067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27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88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98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-96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-96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-96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57250" y="1450975"/>
            <a:ext cx="7673975" cy="474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-96" charset="2"/>
              <a:buNone/>
            </a:pPr>
            <a:r>
              <a:rPr lang="en-US" sz="4400" dirty="0" smtClean="0">
                <a:solidFill>
                  <a:schemeClr val="tx2"/>
                </a:solidFill>
              </a:rPr>
              <a:t>Simple Inelastic and Folded Pipelines</a:t>
            </a:r>
            <a:endParaRPr lang="en-US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-96" charset="2"/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-96" charset="2"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-96" charset="2"/>
              <a:buNone/>
            </a:pPr>
            <a:r>
              <a:rPr lang="en-US" sz="2400" dirty="0" smtClean="0"/>
              <a:t>Arvind </a:t>
            </a:r>
          </a:p>
          <a:p>
            <a:pPr eaLnBrk="1" hangingPunct="1">
              <a:lnSpc>
                <a:spcPct val="90000"/>
              </a:lnSpc>
              <a:buFont typeface="Wingdings" pitchFamily="-96" charset="2"/>
              <a:buNone/>
            </a:pPr>
            <a:r>
              <a:rPr lang="en-US" sz="2400" dirty="0" smtClean="0"/>
              <a:t>Computer Science &amp; Artificial Intelligence Lab</a:t>
            </a:r>
          </a:p>
          <a:p>
            <a:pPr eaLnBrk="1" hangingPunct="1">
              <a:lnSpc>
                <a:spcPct val="90000"/>
              </a:lnSpc>
              <a:buFont typeface="Wingdings" pitchFamily="-96" charset="2"/>
              <a:buNone/>
            </a:pPr>
            <a:r>
              <a:rPr lang="en-US" sz="2400" dirty="0" smtClean="0"/>
              <a:t>Massachusetts Institute of Technology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FA2CE17F-6497-4172-BB16-84AA21FF148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Folded pipeline: </a:t>
            </a:r>
            <a:br>
              <a:rPr lang="en-US" smtClean="0"/>
            </a:br>
            <a:r>
              <a:rPr lang="en-US" smtClean="0"/>
              <a:t>stage function f</a:t>
            </a:r>
          </a:p>
        </p:txBody>
      </p:sp>
      <p:sp>
        <p:nvSpPr>
          <p:cNvPr id="9219" name="Content Placeholder 23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1012825" y="4800600"/>
            <a:ext cx="7772400" cy="16430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Twiddle constants can be expressed in a table or in a case or nested case expression</a:t>
            </a:r>
          </a:p>
        </p:txBody>
      </p:sp>
      <p:grpSp>
        <p:nvGrpSpPr>
          <p:cNvPr id="9220" name="Group 3"/>
          <p:cNvGrpSpPr>
            <a:grpSpLocks/>
          </p:cNvGrpSpPr>
          <p:nvPr/>
        </p:nvGrpSpPr>
        <p:grpSpPr bwMode="auto">
          <a:xfrm>
            <a:off x="1662113" y="1898650"/>
            <a:ext cx="6605587" cy="2913063"/>
            <a:chOff x="636" y="1114"/>
            <a:chExt cx="4161" cy="1835"/>
          </a:xfrm>
        </p:grpSpPr>
        <p:sp>
          <p:nvSpPr>
            <p:cNvPr id="9224" name="Text Box 4"/>
            <p:cNvSpPr txBox="1">
              <a:spLocks noChangeArrowheads="1"/>
            </p:cNvSpPr>
            <p:nvPr/>
          </p:nvSpPr>
          <p:spPr bwMode="auto">
            <a:xfrm>
              <a:off x="1933" y="2307"/>
              <a:ext cx="5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stage</a:t>
              </a:r>
              <a:endParaRPr lang="en-US" baseline="-25000"/>
            </a:p>
          </p:txBody>
        </p:sp>
        <p:sp>
          <p:nvSpPr>
            <p:cNvPr id="9225" name="Oval 5"/>
            <p:cNvSpPr>
              <a:spLocks noChangeArrowheads="1"/>
            </p:cNvSpPr>
            <p:nvPr/>
          </p:nvSpPr>
          <p:spPr bwMode="auto">
            <a:xfrm>
              <a:off x="677" y="1149"/>
              <a:ext cx="1166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-96" charset="2"/>
                <a:buNone/>
              </a:pPr>
              <a:endParaRPr lang="en-US"/>
            </a:p>
            <a:p>
              <a:pPr algn="ctr"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 getTwiddle0 </a:t>
              </a:r>
            </a:p>
            <a:p>
              <a:pPr algn="ctr"/>
              <a:endParaRPr lang="en-US">
                <a:latin typeface="Courier New" pitchFamily="49" charset="0"/>
              </a:endParaRPr>
            </a:p>
          </p:txBody>
        </p:sp>
        <p:sp>
          <p:nvSpPr>
            <p:cNvPr id="9226" name="Line 6"/>
            <p:cNvSpPr>
              <a:spLocks noChangeShapeType="1"/>
            </p:cNvSpPr>
            <p:nvPr/>
          </p:nvSpPr>
          <p:spPr bwMode="auto">
            <a:xfrm>
              <a:off x="1880" y="1685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Line 7"/>
            <p:cNvSpPr>
              <a:spLocks noChangeShapeType="1"/>
            </p:cNvSpPr>
            <p:nvPr/>
          </p:nvSpPr>
          <p:spPr bwMode="auto">
            <a:xfrm flipV="1">
              <a:off x="2211" y="1670"/>
              <a:ext cx="775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AutoShape 8"/>
            <p:cNvSpPr>
              <a:spLocks noChangeArrowheads="1"/>
            </p:cNvSpPr>
            <p:nvPr/>
          </p:nvSpPr>
          <p:spPr bwMode="auto">
            <a:xfrm rot="-5400000">
              <a:off x="1861" y="1653"/>
              <a:ext cx="624" cy="7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431 h 21600"/>
                <a:gd name="T14" fmla="*/ 17100 w 21600"/>
                <a:gd name="T15" fmla="*/ 1716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9" name="Freeform 9"/>
            <p:cNvSpPr>
              <a:spLocks/>
            </p:cNvSpPr>
            <p:nvPr/>
          </p:nvSpPr>
          <p:spPr bwMode="auto">
            <a:xfrm>
              <a:off x="1861" y="1323"/>
              <a:ext cx="282" cy="108"/>
            </a:xfrm>
            <a:custGeom>
              <a:avLst/>
              <a:gdLst>
                <a:gd name="T0" fmla="*/ 0 w 282"/>
                <a:gd name="T1" fmla="*/ 0 h 108"/>
                <a:gd name="T2" fmla="*/ 78 w 282"/>
                <a:gd name="T3" fmla="*/ 0 h 108"/>
                <a:gd name="T4" fmla="*/ 78 w 282"/>
                <a:gd name="T5" fmla="*/ 108 h 108"/>
                <a:gd name="T6" fmla="*/ 282 w 282"/>
                <a:gd name="T7" fmla="*/ 108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108"/>
                <a:gd name="T14" fmla="*/ 282 w 282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108">
                  <a:moveTo>
                    <a:pt x="0" y="0"/>
                  </a:moveTo>
                  <a:lnTo>
                    <a:pt x="78" y="0"/>
                  </a:lnTo>
                  <a:lnTo>
                    <a:pt x="78" y="108"/>
                  </a:lnTo>
                  <a:lnTo>
                    <a:pt x="282" y="108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Freeform 10"/>
            <p:cNvSpPr>
              <a:spLocks/>
            </p:cNvSpPr>
            <p:nvPr/>
          </p:nvSpPr>
          <p:spPr bwMode="auto">
            <a:xfrm flipV="1">
              <a:off x="1855" y="1947"/>
              <a:ext cx="282" cy="108"/>
            </a:xfrm>
            <a:custGeom>
              <a:avLst/>
              <a:gdLst>
                <a:gd name="T0" fmla="*/ 0 w 282"/>
                <a:gd name="T1" fmla="*/ 0 h 108"/>
                <a:gd name="T2" fmla="*/ 78 w 282"/>
                <a:gd name="T3" fmla="*/ 0 h 108"/>
                <a:gd name="T4" fmla="*/ 78 w 282"/>
                <a:gd name="T5" fmla="*/ 108 h 108"/>
                <a:gd name="T6" fmla="*/ 282 w 282"/>
                <a:gd name="T7" fmla="*/ 108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108"/>
                <a:gd name="T14" fmla="*/ 282 w 282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108">
                  <a:moveTo>
                    <a:pt x="0" y="0"/>
                  </a:moveTo>
                  <a:lnTo>
                    <a:pt x="78" y="0"/>
                  </a:lnTo>
                  <a:lnTo>
                    <a:pt x="78" y="108"/>
                  </a:lnTo>
                  <a:lnTo>
                    <a:pt x="282" y="108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Rectangle 11"/>
            <p:cNvSpPr>
              <a:spLocks noChangeArrowheads="1"/>
            </p:cNvSpPr>
            <p:nvPr/>
          </p:nvSpPr>
          <p:spPr bwMode="auto">
            <a:xfrm>
              <a:off x="2119" y="2145"/>
              <a:ext cx="102" cy="1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Line 12"/>
            <p:cNvSpPr>
              <a:spLocks noChangeShapeType="1"/>
            </p:cNvSpPr>
            <p:nvPr/>
          </p:nvSpPr>
          <p:spPr bwMode="auto">
            <a:xfrm flipV="1">
              <a:off x="2173" y="1917"/>
              <a:ext cx="0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Oval 13"/>
            <p:cNvSpPr>
              <a:spLocks noChangeArrowheads="1"/>
            </p:cNvSpPr>
            <p:nvPr/>
          </p:nvSpPr>
          <p:spPr bwMode="auto">
            <a:xfrm>
              <a:off x="673" y="1519"/>
              <a:ext cx="1166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-96" charset="2"/>
                <a:buNone/>
              </a:pPr>
              <a:endParaRPr lang="en-US"/>
            </a:p>
            <a:p>
              <a:pPr algn="ctr"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getTwiddle1</a:t>
              </a:r>
            </a:p>
            <a:p>
              <a:pPr algn="ctr"/>
              <a:endParaRPr lang="en-US">
                <a:latin typeface="Courier New" pitchFamily="49" charset="0"/>
              </a:endParaRPr>
            </a:p>
          </p:txBody>
        </p:sp>
        <p:sp>
          <p:nvSpPr>
            <p:cNvPr id="9234" name="Oval 14"/>
            <p:cNvSpPr>
              <a:spLocks noChangeArrowheads="1"/>
            </p:cNvSpPr>
            <p:nvPr/>
          </p:nvSpPr>
          <p:spPr bwMode="auto">
            <a:xfrm>
              <a:off x="677" y="1908"/>
              <a:ext cx="1166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-96" charset="2"/>
                <a:buNone/>
              </a:pPr>
              <a:endParaRPr lang="en-US"/>
            </a:p>
            <a:p>
              <a:pPr algn="ctr"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getTwiddle2</a:t>
              </a:r>
            </a:p>
            <a:p>
              <a:pPr algn="ctr"/>
              <a:endParaRPr lang="en-US">
                <a:latin typeface="Courier New" pitchFamily="49" charset="0"/>
              </a:endParaRPr>
            </a:p>
          </p:txBody>
        </p:sp>
        <p:sp>
          <p:nvSpPr>
            <p:cNvPr id="9235" name="Text Box 15"/>
            <p:cNvSpPr txBox="1">
              <a:spLocks noChangeArrowheads="1"/>
            </p:cNvSpPr>
            <p:nvPr/>
          </p:nvSpPr>
          <p:spPr bwMode="auto">
            <a:xfrm>
              <a:off x="2301" y="1435"/>
              <a:ext cx="5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twid</a:t>
              </a:r>
            </a:p>
          </p:txBody>
        </p:sp>
        <p:sp>
          <p:nvSpPr>
            <p:cNvPr id="1570832" name="Cloud"/>
            <p:cNvSpPr>
              <a:spLocks noChangeAspect="1" noEditPoints="1" noChangeArrowheads="1"/>
            </p:cNvSpPr>
            <p:nvPr/>
          </p:nvSpPr>
          <p:spPr bwMode="auto">
            <a:xfrm>
              <a:off x="2986" y="1114"/>
              <a:ext cx="1811" cy="1158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buFont typeface="Wingdings" pitchFamily="2" charset="2"/>
                <a:buNone/>
                <a:defRPr/>
              </a:pPr>
              <a:r>
                <a:rPr lang="en-US">
                  <a:latin typeface="Verdana" pitchFamily="34" charset="0"/>
                </a:rPr>
                <a:t>The rest of stage_f, i.e. Bfly-4s and permutations (shared)</a:t>
              </a:r>
            </a:p>
          </p:txBody>
        </p:sp>
        <p:sp>
          <p:nvSpPr>
            <p:cNvPr id="9237" name="Freeform 17"/>
            <p:cNvSpPr>
              <a:spLocks/>
            </p:cNvSpPr>
            <p:nvPr/>
          </p:nvSpPr>
          <p:spPr bwMode="auto">
            <a:xfrm>
              <a:off x="1042" y="1984"/>
              <a:ext cx="2012" cy="859"/>
            </a:xfrm>
            <a:custGeom>
              <a:avLst/>
              <a:gdLst>
                <a:gd name="T0" fmla="*/ 0 w 2012"/>
                <a:gd name="T1" fmla="*/ 859 h 859"/>
                <a:gd name="T2" fmla="*/ 1847 w 2012"/>
                <a:gd name="T3" fmla="*/ 859 h 859"/>
                <a:gd name="T4" fmla="*/ 1847 w 2012"/>
                <a:gd name="T5" fmla="*/ 0 h 859"/>
                <a:gd name="T6" fmla="*/ 2012 w 2012"/>
                <a:gd name="T7" fmla="*/ 0 h 8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12"/>
                <a:gd name="T13" fmla="*/ 0 h 859"/>
                <a:gd name="T14" fmla="*/ 2012 w 2012"/>
                <a:gd name="T15" fmla="*/ 859 h 8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12" h="859">
                  <a:moveTo>
                    <a:pt x="0" y="859"/>
                  </a:moveTo>
                  <a:lnTo>
                    <a:pt x="1847" y="859"/>
                  </a:lnTo>
                  <a:lnTo>
                    <a:pt x="1847" y="0"/>
                  </a:lnTo>
                  <a:lnTo>
                    <a:pt x="201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Text Box 18"/>
            <p:cNvSpPr txBox="1">
              <a:spLocks noChangeArrowheads="1"/>
            </p:cNvSpPr>
            <p:nvPr/>
          </p:nvSpPr>
          <p:spPr bwMode="auto">
            <a:xfrm>
              <a:off x="636" y="2718"/>
              <a:ext cx="2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sx</a:t>
              </a:r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802.11a Transmitter 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2000" smtClean="0"/>
              <a:t>[MEMOCODE 2006] Dave, Gerding, Pellauer, Arvind</a:t>
            </a:r>
          </a:p>
        </p:txBody>
      </p:sp>
      <p:sp>
        <p:nvSpPr>
          <p:cNvPr id="13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43063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-96" charset="2"/>
              <a:buNone/>
            </a:pPr>
            <a:r>
              <a:rPr lang="en-US" sz="2800" smtClean="0"/>
              <a:t>Design 		Lines of 		Relative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-96" charset="2"/>
              <a:buNone/>
            </a:pPr>
            <a:r>
              <a:rPr lang="en-US" sz="2800" smtClean="0"/>
              <a:t>Block 		Code (BSV)	Area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Controller 	 	      49 		  0%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Scrambler 	 	      40 		  0%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Conv. Encoder 	    113 	 	  0%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Interleaver 	 	      76 		  1%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Mapper 		    112 		11%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IFFT 			      95 		85%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Cyc. Extender 	      23 		  3%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571500" y="2463800"/>
            <a:ext cx="79629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17" name="Group 5"/>
          <p:cNvGrpSpPr>
            <a:grpSpLocks/>
          </p:cNvGrpSpPr>
          <p:nvPr/>
        </p:nvGrpSpPr>
        <p:grpSpPr bwMode="auto">
          <a:xfrm>
            <a:off x="3340100" y="1638300"/>
            <a:ext cx="2438400" cy="4114800"/>
            <a:chOff x="2104" y="1032"/>
            <a:chExt cx="1536" cy="2592"/>
          </a:xfrm>
        </p:grpSpPr>
        <p:sp>
          <p:nvSpPr>
            <p:cNvPr id="13323" name="Line 6"/>
            <p:cNvSpPr>
              <a:spLocks noChangeShapeType="1"/>
            </p:cNvSpPr>
            <p:nvPr/>
          </p:nvSpPr>
          <p:spPr bwMode="auto">
            <a:xfrm>
              <a:off x="2104" y="1032"/>
              <a:ext cx="0" cy="258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7"/>
            <p:cNvSpPr>
              <a:spLocks noChangeShapeType="1"/>
            </p:cNvSpPr>
            <p:nvPr/>
          </p:nvSpPr>
          <p:spPr bwMode="auto">
            <a:xfrm>
              <a:off x="3640" y="1039"/>
              <a:ext cx="0" cy="258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64680" name="Freeform 8"/>
          <p:cNvSpPr>
            <a:spLocks/>
          </p:cNvSpPr>
          <p:nvPr/>
        </p:nvSpPr>
        <p:spPr bwMode="auto">
          <a:xfrm>
            <a:off x="6134100" y="4610100"/>
            <a:ext cx="1257300" cy="647700"/>
          </a:xfrm>
          <a:custGeom>
            <a:avLst/>
            <a:gdLst>
              <a:gd name="T0" fmla="*/ 2147483647 w 792"/>
              <a:gd name="T1" fmla="*/ 2147483647 h 408"/>
              <a:gd name="T2" fmla="*/ 2147483647 w 792"/>
              <a:gd name="T3" fmla="*/ 2147483647 h 408"/>
              <a:gd name="T4" fmla="*/ 2147483647 w 792"/>
              <a:gd name="T5" fmla="*/ 0 h 408"/>
              <a:gd name="T6" fmla="*/ 2147483647 w 792"/>
              <a:gd name="T7" fmla="*/ 2147483647 h 408"/>
              <a:gd name="T8" fmla="*/ 2147483647 w 792"/>
              <a:gd name="T9" fmla="*/ 2147483647 h 408"/>
              <a:gd name="T10" fmla="*/ 2147483647 w 792"/>
              <a:gd name="T11" fmla="*/ 2147483647 h 408"/>
              <a:gd name="T12" fmla="*/ 2147483647 w 792"/>
              <a:gd name="T13" fmla="*/ 2147483647 h 408"/>
              <a:gd name="T14" fmla="*/ 2147483647 w 792"/>
              <a:gd name="T15" fmla="*/ 2147483647 h 408"/>
              <a:gd name="T16" fmla="*/ 2147483647 w 792"/>
              <a:gd name="T17" fmla="*/ 2147483647 h 408"/>
              <a:gd name="T18" fmla="*/ 2147483647 w 792"/>
              <a:gd name="T19" fmla="*/ 2147483647 h 408"/>
              <a:gd name="T20" fmla="*/ 2147483647 w 792"/>
              <a:gd name="T21" fmla="*/ 2147483647 h 408"/>
              <a:gd name="T22" fmla="*/ 2147483647 w 792"/>
              <a:gd name="T23" fmla="*/ 2147483647 h 408"/>
              <a:gd name="T24" fmla="*/ 0 w 792"/>
              <a:gd name="T25" fmla="*/ 2147483647 h 40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92"/>
              <a:gd name="T40" fmla="*/ 0 h 408"/>
              <a:gd name="T41" fmla="*/ 792 w 792"/>
              <a:gd name="T42" fmla="*/ 408 h 40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92" h="408">
                <a:moveTo>
                  <a:pt x="56" y="280"/>
                </a:moveTo>
                <a:cubicBezTo>
                  <a:pt x="62" y="244"/>
                  <a:pt x="66" y="207"/>
                  <a:pt x="88" y="176"/>
                </a:cubicBezTo>
                <a:cubicBezTo>
                  <a:pt x="180" y="48"/>
                  <a:pt x="392" y="14"/>
                  <a:pt x="536" y="0"/>
                </a:cubicBezTo>
                <a:cubicBezTo>
                  <a:pt x="589" y="3"/>
                  <a:pt x="643" y="3"/>
                  <a:pt x="696" y="8"/>
                </a:cubicBezTo>
                <a:cubicBezTo>
                  <a:pt x="704" y="9"/>
                  <a:pt x="714" y="10"/>
                  <a:pt x="720" y="16"/>
                </a:cubicBezTo>
                <a:cubicBezTo>
                  <a:pt x="764" y="60"/>
                  <a:pt x="782" y="133"/>
                  <a:pt x="792" y="192"/>
                </a:cubicBezTo>
                <a:cubicBezTo>
                  <a:pt x="762" y="251"/>
                  <a:pt x="707" y="252"/>
                  <a:pt x="648" y="272"/>
                </a:cubicBezTo>
                <a:cubicBezTo>
                  <a:pt x="610" y="285"/>
                  <a:pt x="564" y="316"/>
                  <a:pt x="528" y="336"/>
                </a:cubicBezTo>
                <a:cubicBezTo>
                  <a:pt x="489" y="358"/>
                  <a:pt x="468" y="377"/>
                  <a:pt x="424" y="392"/>
                </a:cubicBezTo>
                <a:cubicBezTo>
                  <a:pt x="408" y="397"/>
                  <a:pt x="376" y="408"/>
                  <a:pt x="376" y="408"/>
                </a:cubicBezTo>
                <a:cubicBezTo>
                  <a:pt x="269" y="402"/>
                  <a:pt x="204" y="400"/>
                  <a:pt x="120" y="344"/>
                </a:cubicBezTo>
                <a:cubicBezTo>
                  <a:pt x="103" y="318"/>
                  <a:pt x="69" y="282"/>
                  <a:pt x="40" y="272"/>
                </a:cubicBezTo>
                <a:cubicBezTo>
                  <a:pt x="30" y="257"/>
                  <a:pt x="0" y="233"/>
                  <a:pt x="0" y="224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974725" y="5835650"/>
            <a:ext cx="6840538" cy="650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Complex arithmetic libraries constitute another 200 lines of code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46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802.11a Transmitter Synthesis results </a:t>
            </a:r>
            <a:r>
              <a:rPr lang="en-US" sz="2400" smtClean="0"/>
              <a:t>(Only the IFFT block is changing)</a:t>
            </a:r>
          </a:p>
        </p:txBody>
      </p:sp>
      <p:graphicFrame>
        <p:nvGraphicFramePr>
          <p:cNvPr id="1496067" name="Group 3"/>
          <p:cNvGraphicFramePr>
            <a:graphicFrameLocks noGrp="1"/>
          </p:cNvGraphicFramePr>
          <p:nvPr>
            <p:ph idx="1"/>
          </p:nvPr>
        </p:nvGraphicFramePr>
        <p:xfrm>
          <a:off x="1089025" y="1582738"/>
          <a:ext cx="6502401" cy="4534128"/>
        </p:xfrm>
        <a:graphic>
          <a:graphicData uri="http://schemas.openxmlformats.org/drawingml/2006/table">
            <a:tbl>
              <a:tblPr/>
              <a:tblGrid>
                <a:gridCol w="2122892"/>
                <a:gridCol w="1084766"/>
                <a:gridCol w="1690036"/>
                <a:gridCol w="1604707"/>
              </a:tblGrid>
              <a:tr h="898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IFFT Design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Area (mm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Throughput Latency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(CLKs/sym)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Min. Freq Required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Pipelined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5.25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04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1.0 MHz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Combinational 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4.91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04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1.0 MHz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Folded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(16 Bfly-4s)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3.97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04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1.0 MHz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Super-Folded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(8 Bfly-4s)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3.69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06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1.5 MHz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SF(4 Bfly-4s)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2.45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 MHz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SF(2 Bfly-4s)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1.84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24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6.0 MHz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SF (1 Bfly4)</a:t>
                      </a:r>
                    </a:p>
                  </a:txBody>
                  <a:tcPr marL="126145" marR="1261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1.52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48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 MHZ</a:t>
                      </a:r>
                    </a:p>
                  </a:txBody>
                  <a:tcPr marL="126145" marR="1261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386" name="Text Box 55"/>
          <p:cNvSpPr txBox="1">
            <a:spLocks noChangeArrowheads="1"/>
          </p:cNvSpPr>
          <p:nvPr/>
        </p:nvSpPr>
        <p:spPr bwMode="auto">
          <a:xfrm>
            <a:off x="839788" y="6259513"/>
            <a:ext cx="6813550" cy="322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600"/>
              <a:t>TSMC .18 micron; numbers reported are before place and route.</a:t>
            </a:r>
          </a:p>
        </p:txBody>
      </p:sp>
      <p:sp>
        <p:nvSpPr>
          <p:cNvPr id="12344" name="Rectangle 57"/>
          <p:cNvSpPr>
            <a:spLocks noChangeArrowheads="1"/>
          </p:cNvSpPr>
          <p:nvPr/>
        </p:nvSpPr>
        <p:spPr bwMode="auto">
          <a:xfrm>
            <a:off x="1306513" y="3429000"/>
            <a:ext cx="1631950" cy="2747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45" name="Text Box 58"/>
          <p:cNvSpPr txBox="1">
            <a:spLocks noChangeArrowheads="1"/>
          </p:cNvSpPr>
          <p:nvPr/>
        </p:nvSpPr>
        <p:spPr bwMode="auto">
          <a:xfrm>
            <a:off x="0" y="4262438"/>
            <a:ext cx="1093788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The same source code</a:t>
            </a:r>
          </a:p>
        </p:txBody>
      </p:sp>
      <p:sp>
        <p:nvSpPr>
          <p:cNvPr id="12346" name="Freeform 59"/>
          <p:cNvSpPr>
            <a:spLocks/>
          </p:cNvSpPr>
          <p:nvPr/>
        </p:nvSpPr>
        <p:spPr bwMode="auto">
          <a:xfrm rot="5400000">
            <a:off x="925513" y="3973512"/>
            <a:ext cx="344488" cy="430213"/>
          </a:xfrm>
          <a:custGeom>
            <a:avLst/>
            <a:gdLst>
              <a:gd name="T0" fmla="*/ 2147483647 w 217"/>
              <a:gd name="T1" fmla="*/ 2147483647 h 332"/>
              <a:gd name="T2" fmla="*/ 2147483647 w 217"/>
              <a:gd name="T3" fmla="*/ 2147483647 h 332"/>
              <a:gd name="T4" fmla="*/ 2147483647 w 217"/>
              <a:gd name="T5" fmla="*/ 0 h 332"/>
              <a:gd name="T6" fmla="*/ 0 60000 65536"/>
              <a:gd name="T7" fmla="*/ 0 60000 65536"/>
              <a:gd name="T8" fmla="*/ 0 60000 65536"/>
              <a:gd name="T9" fmla="*/ 0 w 217"/>
              <a:gd name="T10" fmla="*/ 0 h 332"/>
              <a:gd name="T11" fmla="*/ 217 w 217"/>
              <a:gd name="T12" fmla="*/ 332 h 3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" h="332">
                <a:moveTo>
                  <a:pt x="217" y="332"/>
                </a:moveTo>
                <a:cubicBezTo>
                  <a:pt x="133" y="298"/>
                  <a:pt x="50" y="265"/>
                  <a:pt x="25" y="210"/>
                </a:cubicBezTo>
                <a:cubicBezTo>
                  <a:pt x="0" y="155"/>
                  <a:pt x="34" y="77"/>
                  <a:pt x="68" y="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6124" name="Text Box 60"/>
          <p:cNvSpPr txBox="1">
            <a:spLocks noChangeArrowheads="1"/>
          </p:cNvSpPr>
          <p:nvPr/>
        </p:nvSpPr>
        <p:spPr bwMode="auto">
          <a:xfrm>
            <a:off x="7604125" y="2794000"/>
            <a:ext cx="1662113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800"/>
              <a:t>All these designs were done in less than 24 hours!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4" grpId="0" animBg="1"/>
      <p:bldP spid="12345" grpId="0"/>
      <p:bldP spid="12346" grpId="0" animBg="1"/>
      <p:bldP spid="14961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Why are the areas so similar</a:t>
            </a:r>
          </a:p>
        </p:txBody>
      </p:sp>
      <p:sp>
        <p:nvSpPr>
          <p:cNvPr id="14970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Folding should have given a 3x improvement in IFFT area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u="sng" smtClean="0"/>
              <a:t>BUT</a:t>
            </a:r>
            <a:r>
              <a:rPr lang="en-US" smtClean="0"/>
              <a:t> a constant twiddle allows low-level optimization on a Bfly-4 block</a:t>
            </a:r>
          </a:p>
          <a:p>
            <a:pPr lvl="1" eaLnBrk="1" hangingPunct="1"/>
            <a:r>
              <a:rPr lang="en-US" smtClean="0"/>
              <a:t>a 2.5x area reduction!</a:t>
            </a:r>
          </a:p>
          <a:p>
            <a:pPr eaLnBrk="1" hangingPunct="1"/>
            <a:endParaRPr lang="en-US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70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Elastic pipeline</a:t>
            </a:r>
            <a:br>
              <a:rPr lang="en-US" smtClean="0"/>
            </a:br>
            <a:r>
              <a:rPr lang="en-US" sz="2400" smtClean="0"/>
              <a:t>Use FIFOs instead of pipeline registers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6451600" y="1765300"/>
            <a:ext cx="139700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6"/>
          <p:cNvSpPr>
            <a:spLocks noChangeShapeType="1"/>
          </p:cNvSpPr>
          <p:nvPr/>
        </p:nvSpPr>
        <p:spPr bwMode="auto">
          <a:xfrm flipV="1">
            <a:off x="1862138" y="2278063"/>
            <a:ext cx="7508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1554163" y="2451100"/>
            <a:ext cx="334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6390" name="Line 8"/>
          <p:cNvSpPr>
            <a:spLocks noChangeShapeType="1"/>
          </p:cNvSpPr>
          <p:nvPr/>
        </p:nvSpPr>
        <p:spPr bwMode="auto">
          <a:xfrm>
            <a:off x="36306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9"/>
          <p:cNvSpPr>
            <a:spLocks noChangeShapeType="1"/>
          </p:cNvSpPr>
          <p:nvPr/>
        </p:nvSpPr>
        <p:spPr bwMode="auto">
          <a:xfrm>
            <a:off x="27463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360680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fifo1</a:t>
            </a:r>
            <a:endParaRPr lang="en-US" baseline="-25000"/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2243138" y="2816225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inQ</a:t>
            </a:r>
            <a:endParaRPr lang="en-US" baseline="-25000"/>
          </a:p>
        </p:txBody>
      </p:sp>
      <p:grpSp>
        <p:nvGrpSpPr>
          <p:cNvPr id="16394" name="Group 13"/>
          <p:cNvGrpSpPr>
            <a:grpSpLocks/>
          </p:cNvGrpSpPr>
          <p:nvPr/>
        </p:nvGrpSpPr>
        <p:grpSpPr bwMode="auto">
          <a:xfrm>
            <a:off x="2952750" y="1981200"/>
            <a:ext cx="666750" cy="542925"/>
            <a:chOff x="0" y="3126"/>
            <a:chExt cx="420" cy="342"/>
          </a:xfrm>
        </p:grpSpPr>
        <p:sp>
          <p:nvSpPr>
            <p:cNvPr id="16434" name="Text Box 14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f1</a:t>
              </a:r>
            </a:p>
          </p:txBody>
        </p:sp>
        <p:sp>
          <p:nvSpPr>
            <p:cNvPr id="16435" name="Oval 15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5" name="Line 16"/>
          <p:cNvSpPr>
            <a:spLocks noChangeShapeType="1"/>
          </p:cNvSpPr>
          <p:nvPr/>
        </p:nvSpPr>
        <p:spPr bwMode="auto">
          <a:xfrm>
            <a:off x="490696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7"/>
          <p:cNvSpPr>
            <a:spLocks noChangeShapeType="1"/>
          </p:cNvSpPr>
          <p:nvPr/>
        </p:nvSpPr>
        <p:spPr bwMode="auto">
          <a:xfrm>
            <a:off x="402272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97" name="Group 19"/>
          <p:cNvGrpSpPr>
            <a:grpSpLocks/>
          </p:cNvGrpSpPr>
          <p:nvPr/>
        </p:nvGrpSpPr>
        <p:grpSpPr bwMode="auto">
          <a:xfrm>
            <a:off x="4229100" y="1981200"/>
            <a:ext cx="666750" cy="542925"/>
            <a:chOff x="0" y="3126"/>
            <a:chExt cx="420" cy="342"/>
          </a:xfrm>
        </p:grpSpPr>
        <p:sp>
          <p:nvSpPr>
            <p:cNvPr id="16432" name="Text Box 20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f2</a:t>
              </a:r>
            </a:p>
          </p:txBody>
        </p:sp>
        <p:sp>
          <p:nvSpPr>
            <p:cNvPr id="16433" name="Oval 21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8" name="Line 22"/>
          <p:cNvSpPr>
            <a:spLocks noChangeShapeType="1"/>
          </p:cNvSpPr>
          <p:nvPr/>
        </p:nvSpPr>
        <p:spPr bwMode="auto">
          <a:xfrm>
            <a:off x="61833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23"/>
          <p:cNvSpPr>
            <a:spLocks noChangeShapeType="1"/>
          </p:cNvSpPr>
          <p:nvPr/>
        </p:nvSpPr>
        <p:spPr bwMode="auto">
          <a:xfrm>
            <a:off x="52990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400" name="Group 24"/>
          <p:cNvGrpSpPr>
            <a:grpSpLocks/>
          </p:cNvGrpSpPr>
          <p:nvPr/>
        </p:nvGrpSpPr>
        <p:grpSpPr bwMode="auto">
          <a:xfrm>
            <a:off x="5505450" y="1981200"/>
            <a:ext cx="666750" cy="542925"/>
            <a:chOff x="0" y="3126"/>
            <a:chExt cx="420" cy="342"/>
          </a:xfrm>
        </p:grpSpPr>
        <p:sp>
          <p:nvSpPr>
            <p:cNvPr id="16430" name="Text Box 25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f3</a:t>
              </a:r>
            </a:p>
          </p:txBody>
        </p:sp>
        <p:sp>
          <p:nvSpPr>
            <p:cNvPr id="16431" name="Oval 26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01" name="Group 27"/>
          <p:cNvGrpSpPr>
            <a:grpSpLocks/>
          </p:cNvGrpSpPr>
          <p:nvPr/>
        </p:nvGrpSpPr>
        <p:grpSpPr bwMode="auto">
          <a:xfrm>
            <a:off x="6145213" y="1752600"/>
            <a:ext cx="457200" cy="1068388"/>
            <a:chOff x="4705" y="285"/>
            <a:chExt cx="288" cy="673"/>
          </a:xfrm>
        </p:grpSpPr>
        <p:sp>
          <p:nvSpPr>
            <p:cNvPr id="16428" name="Freeform 28"/>
            <p:cNvSpPr>
              <a:spLocks/>
            </p:cNvSpPr>
            <p:nvPr/>
          </p:nvSpPr>
          <p:spPr bwMode="auto">
            <a:xfrm>
              <a:off x="4705" y="285"/>
              <a:ext cx="288" cy="673"/>
            </a:xfrm>
            <a:custGeom>
              <a:avLst/>
              <a:gdLst>
                <a:gd name="T0" fmla="*/ 0 w 288"/>
                <a:gd name="T1" fmla="*/ 0 h 144"/>
                <a:gd name="T2" fmla="*/ 288 w 288"/>
                <a:gd name="T3" fmla="*/ 0 h 144"/>
                <a:gd name="T4" fmla="*/ 288 w 288"/>
                <a:gd name="T5" fmla="*/ 2147483647 h 144"/>
                <a:gd name="T6" fmla="*/ 0 w 288"/>
                <a:gd name="T7" fmla="*/ 2147483647 h 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44"/>
                <a:gd name="T14" fmla="*/ 288 w 288"/>
                <a:gd name="T15" fmla="*/ 144 h 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0" y="144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9" name="Line 29"/>
            <p:cNvSpPr>
              <a:spLocks noChangeShapeType="1"/>
            </p:cNvSpPr>
            <p:nvPr/>
          </p:nvSpPr>
          <p:spPr bwMode="auto">
            <a:xfrm>
              <a:off x="4891" y="285"/>
              <a:ext cx="0" cy="66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02" name="Group 41"/>
          <p:cNvGrpSpPr>
            <a:grpSpLocks/>
          </p:cNvGrpSpPr>
          <p:nvPr/>
        </p:nvGrpSpPr>
        <p:grpSpPr bwMode="auto">
          <a:xfrm>
            <a:off x="2344738" y="1752600"/>
            <a:ext cx="457200" cy="1076325"/>
            <a:chOff x="2278063" y="1752600"/>
            <a:chExt cx="457200" cy="1076326"/>
          </a:xfrm>
        </p:grpSpPr>
        <p:sp>
          <p:nvSpPr>
            <p:cNvPr id="16424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25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26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7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03" name="Text Box 33"/>
          <p:cNvSpPr txBox="1">
            <a:spLocks noChangeArrowheads="1"/>
          </p:cNvSpPr>
          <p:nvPr/>
        </p:nvSpPr>
        <p:spPr bwMode="auto">
          <a:xfrm>
            <a:off x="488315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fifo2</a:t>
            </a:r>
            <a:endParaRPr lang="en-US" baseline="-25000"/>
          </a:p>
        </p:txBody>
      </p:sp>
      <p:sp>
        <p:nvSpPr>
          <p:cNvPr id="16404" name="Text Box 34"/>
          <p:cNvSpPr txBox="1">
            <a:spLocks noChangeArrowheads="1"/>
          </p:cNvSpPr>
          <p:nvPr/>
        </p:nvSpPr>
        <p:spPr bwMode="auto">
          <a:xfrm>
            <a:off x="6129338" y="2816225"/>
            <a:ext cx="798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outQ</a:t>
            </a:r>
            <a:endParaRPr lang="en-US" baseline="-25000"/>
          </a:p>
        </p:txBody>
      </p:sp>
      <p:grpSp>
        <p:nvGrpSpPr>
          <p:cNvPr id="16405" name="Group 42"/>
          <p:cNvGrpSpPr>
            <a:grpSpLocks/>
          </p:cNvGrpSpPr>
          <p:nvPr/>
        </p:nvGrpSpPr>
        <p:grpSpPr bwMode="auto">
          <a:xfrm>
            <a:off x="3602038" y="1752600"/>
            <a:ext cx="457200" cy="1076325"/>
            <a:chOff x="2278063" y="1752600"/>
            <a:chExt cx="457200" cy="1076326"/>
          </a:xfrm>
        </p:grpSpPr>
        <p:sp>
          <p:nvSpPr>
            <p:cNvPr id="16420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21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22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3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6406" name="Group 47"/>
          <p:cNvGrpSpPr>
            <a:grpSpLocks/>
          </p:cNvGrpSpPr>
          <p:nvPr/>
        </p:nvGrpSpPr>
        <p:grpSpPr bwMode="auto">
          <a:xfrm>
            <a:off x="4878388" y="1752600"/>
            <a:ext cx="457200" cy="1076325"/>
            <a:chOff x="2278063" y="1752600"/>
            <a:chExt cx="457200" cy="1076326"/>
          </a:xfrm>
        </p:grpSpPr>
        <p:sp>
          <p:nvSpPr>
            <p:cNvPr id="16416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17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18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07" name="Text Box 37"/>
          <p:cNvSpPr txBox="1">
            <a:spLocks noChangeArrowheads="1"/>
          </p:cNvSpPr>
          <p:nvPr/>
        </p:nvSpPr>
        <p:spPr bwMode="auto">
          <a:xfrm>
            <a:off x="866775" y="3325813"/>
            <a:ext cx="4996996" cy="320087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stage1 (True);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fifo1.enq(f1(</a:t>
            </a:r>
            <a:r>
              <a:rPr lang="en-US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inQ.first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inQ.deq();	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  <a:endParaRPr lang="en-US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stage2 (True);</a:t>
            </a:r>
          </a:p>
          <a:p>
            <a:pPr lvl="1">
              <a:buNone/>
            </a:pPr>
            <a:r>
              <a:rPr lang="en-US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fifo2.enq(f2(fifo1.first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()); </a:t>
            </a:r>
          </a:p>
          <a:p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fifo1.deq();	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  <a:endParaRPr lang="en-US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stage3 (True);</a:t>
            </a:r>
          </a:p>
          <a:p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outQ.enq(f3(fifo2.first()); </a:t>
            </a:r>
          </a:p>
          <a:p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fifo2.deq();	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  <a:endParaRPr lang="en-US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6105525" y="3278188"/>
            <a:ext cx="2733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Firing conditions? 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6105525" y="3887788"/>
            <a:ext cx="27336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Can tokens be left inside  the pipeline?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105525" y="5386388"/>
            <a:ext cx="2733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Easier to write?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6105525" y="4775200"/>
            <a:ext cx="2733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No Maybe types?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140450" y="5997575"/>
            <a:ext cx="2733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rgbClr val="FF0000"/>
                </a:solidFill>
              </a:rPr>
              <a:t>Can all three rules fire concurrently?</a:t>
            </a:r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7" grpId="0"/>
      <p:bldP spid="58" grpId="0"/>
      <p:bldP spid="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4988" cy="1143000"/>
          </a:xfrm>
        </p:spPr>
        <p:txBody>
          <a:bodyPr/>
          <a:lstStyle/>
          <a:p>
            <a:pPr eaLnBrk="1" hangingPunct="1"/>
            <a:r>
              <a:rPr lang="en-US" smtClean="0"/>
              <a:t>What behavior do we want?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506538" y="1752600"/>
            <a:ext cx="5421312" cy="1463675"/>
            <a:chOff x="1506662" y="1752600"/>
            <a:chExt cx="5421188" cy="1463675"/>
          </a:xfrm>
        </p:grpSpPr>
        <p:sp>
          <p:nvSpPr>
            <p:cNvPr id="18441" name="Rectangle 5"/>
            <p:cNvSpPr>
              <a:spLocks noChangeArrowheads="1"/>
            </p:cNvSpPr>
            <p:nvPr/>
          </p:nvSpPr>
          <p:spPr bwMode="auto">
            <a:xfrm>
              <a:off x="6451600" y="17653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6"/>
            <p:cNvSpPr>
              <a:spLocks noChangeShapeType="1"/>
            </p:cNvSpPr>
            <p:nvPr/>
          </p:nvSpPr>
          <p:spPr bwMode="auto">
            <a:xfrm flipV="1">
              <a:off x="1862138" y="2278063"/>
              <a:ext cx="750887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Text Box 7"/>
            <p:cNvSpPr txBox="1">
              <a:spLocks noChangeArrowheads="1"/>
            </p:cNvSpPr>
            <p:nvPr/>
          </p:nvSpPr>
          <p:spPr bwMode="auto">
            <a:xfrm>
              <a:off x="1506662" y="2427350"/>
              <a:ext cx="3349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18444" name="Line 8"/>
            <p:cNvSpPr>
              <a:spLocks noChangeShapeType="1"/>
            </p:cNvSpPr>
            <p:nvPr/>
          </p:nvSpPr>
          <p:spPr bwMode="auto">
            <a:xfrm>
              <a:off x="363061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Line 9"/>
            <p:cNvSpPr>
              <a:spLocks noChangeShapeType="1"/>
            </p:cNvSpPr>
            <p:nvPr/>
          </p:nvSpPr>
          <p:spPr bwMode="auto">
            <a:xfrm>
              <a:off x="274637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Text Box 11"/>
            <p:cNvSpPr txBox="1">
              <a:spLocks noChangeArrowheads="1"/>
            </p:cNvSpPr>
            <p:nvPr/>
          </p:nvSpPr>
          <p:spPr bwMode="auto">
            <a:xfrm>
              <a:off x="3606800" y="2816225"/>
              <a:ext cx="75406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fifo1</a:t>
              </a:r>
              <a:endParaRPr lang="en-US" baseline="-25000"/>
            </a:p>
          </p:txBody>
        </p:sp>
        <p:sp>
          <p:nvSpPr>
            <p:cNvPr id="18447" name="Text Box 12"/>
            <p:cNvSpPr txBox="1">
              <a:spLocks noChangeArrowheads="1"/>
            </p:cNvSpPr>
            <p:nvPr/>
          </p:nvSpPr>
          <p:spPr bwMode="auto">
            <a:xfrm>
              <a:off x="2243138" y="2816225"/>
              <a:ext cx="6143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inQ</a:t>
              </a:r>
              <a:endParaRPr lang="en-US" baseline="-25000"/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2952750" y="1981209"/>
              <a:ext cx="666750" cy="542926"/>
              <a:chOff x="0" y="3126"/>
              <a:chExt cx="420" cy="342"/>
            </a:xfrm>
          </p:grpSpPr>
          <p:sp>
            <p:nvSpPr>
              <p:cNvPr id="18479" name="Text Box 14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f1</a:t>
                </a:r>
              </a:p>
            </p:txBody>
          </p:sp>
          <p:sp>
            <p:nvSpPr>
              <p:cNvPr id="18480" name="Oval 15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49" name="Line 16"/>
            <p:cNvSpPr>
              <a:spLocks noChangeShapeType="1"/>
            </p:cNvSpPr>
            <p:nvPr/>
          </p:nvSpPr>
          <p:spPr bwMode="auto">
            <a:xfrm>
              <a:off x="490696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17"/>
            <p:cNvSpPr>
              <a:spLocks noChangeShapeType="1"/>
            </p:cNvSpPr>
            <p:nvPr/>
          </p:nvSpPr>
          <p:spPr bwMode="auto">
            <a:xfrm>
              <a:off x="402272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4229100" y="1981209"/>
              <a:ext cx="666750" cy="542926"/>
              <a:chOff x="0" y="3126"/>
              <a:chExt cx="420" cy="342"/>
            </a:xfrm>
          </p:grpSpPr>
          <p:sp>
            <p:nvSpPr>
              <p:cNvPr id="18477" name="Text Box 20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f2</a:t>
                </a:r>
              </a:p>
            </p:txBody>
          </p:sp>
          <p:sp>
            <p:nvSpPr>
              <p:cNvPr id="18478" name="Oval 21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52" name="Line 22"/>
            <p:cNvSpPr>
              <a:spLocks noChangeShapeType="1"/>
            </p:cNvSpPr>
            <p:nvPr/>
          </p:nvSpPr>
          <p:spPr bwMode="auto">
            <a:xfrm>
              <a:off x="618331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Line 23"/>
            <p:cNvSpPr>
              <a:spLocks noChangeShapeType="1"/>
            </p:cNvSpPr>
            <p:nvPr/>
          </p:nvSpPr>
          <p:spPr bwMode="auto">
            <a:xfrm>
              <a:off x="529907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" name="Group 24"/>
            <p:cNvGrpSpPr>
              <a:grpSpLocks/>
            </p:cNvGrpSpPr>
            <p:nvPr/>
          </p:nvGrpSpPr>
          <p:grpSpPr bwMode="auto">
            <a:xfrm>
              <a:off x="5505450" y="1981209"/>
              <a:ext cx="666750" cy="542926"/>
              <a:chOff x="0" y="3126"/>
              <a:chExt cx="420" cy="342"/>
            </a:xfrm>
          </p:grpSpPr>
          <p:sp>
            <p:nvSpPr>
              <p:cNvPr id="18475" name="Text Box 25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f3</a:t>
                </a:r>
              </a:p>
            </p:txBody>
          </p:sp>
          <p:sp>
            <p:nvSpPr>
              <p:cNvPr id="18476" name="Oval 26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6145213" y="1752600"/>
              <a:ext cx="457200" cy="1068388"/>
              <a:chOff x="4705" y="285"/>
              <a:chExt cx="288" cy="673"/>
            </a:xfrm>
          </p:grpSpPr>
          <p:sp>
            <p:nvSpPr>
              <p:cNvPr id="18473" name="Freeform 28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4" name="Line 29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1"/>
            <p:cNvGrpSpPr>
              <a:grpSpLocks/>
            </p:cNvGrpSpPr>
            <p:nvPr/>
          </p:nvGrpSpPr>
          <p:grpSpPr bwMode="auto">
            <a:xfrm>
              <a:off x="2344738" y="1752600"/>
              <a:ext cx="457200" cy="1076325"/>
              <a:chOff x="2278063" y="1752600"/>
              <a:chExt cx="457200" cy="1076326"/>
            </a:xfrm>
          </p:grpSpPr>
          <p:sp>
            <p:nvSpPr>
              <p:cNvPr id="18469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8471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72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8457" name="Text Box 33"/>
            <p:cNvSpPr txBox="1">
              <a:spLocks noChangeArrowheads="1"/>
            </p:cNvSpPr>
            <p:nvPr/>
          </p:nvSpPr>
          <p:spPr bwMode="auto">
            <a:xfrm>
              <a:off x="4883150" y="2816225"/>
              <a:ext cx="75406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fifo2</a:t>
              </a:r>
              <a:endParaRPr lang="en-US" baseline="-25000"/>
            </a:p>
          </p:txBody>
        </p:sp>
        <p:sp>
          <p:nvSpPr>
            <p:cNvPr id="18458" name="Text Box 34"/>
            <p:cNvSpPr txBox="1">
              <a:spLocks noChangeArrowheads="1"/>
            </p:cNvSpPr>
            <p:nvPr/>
          </p:nvSpPr>
          <p:spPr bwMode="auto">
            <a:xfrm>
              <a:off x="6129338" y="2816225"/>
              <a:ext cx="7985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outQ</a:t>
              </a:r>
              <a:endParaRPr lang="en-US" baseline="-25000"/>
            </a:p>
          </p:txBody>
        </p:sp>
        <p:grpSp>
          <p:nvGrpSpPr>
            <p:cNvPr id="9" name="Group 42"/>
            <p:cNvGrpSpPr>
              <a:grpSpLocks/>
            </p:cNvGrpSpPr>
            <p:nvPr/>
          </p:nvGrpSpPr>
          <p:grpSpPr bwMode="auto">
            <a:xfrm>
              <a:off x="3602038" y="1752600"/>
              <a:ext cx="457200" cy="1076325"/>
              <a:chOff x="2278063" y="1752600"/>
              <a:chExt cx="457200" cy="1076326"/>
            </a:xfrm>
          </p:grpSpPr>
          <p:sp>
            <p:nvSpPr>
              <p:cNvPr id="18465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8467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68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" name="Group 47"/>
            <p:cNvGrpSpPr>
              <a:grpSpLocks/>
            </p:cNvGrpSpPr>
            <p:nvPr/>
          </p:nvGrpSpPr>
          <p:grpSpPr bwMode="auto">
            <a:xfrm>
              <a:off x="4878388" y="1752600"/>
              <a:ext cx="457200" cy="1076325"/>
              <a:chOff x="2278063" y="1752600"/>
              <a:chExt cx="457200" cy="1076326"/>
            </a:xfrm>
          </p:grpSpPr>
          <p:sp>
            <p:nvSpPr>
              <p:cNvPr id="18461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8463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64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1026213" y="6216609"/>
            <a:ext cx="7329251" cy="36933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i="1" dirty="0">
                <a:solidFill>
                  <a:srgbClr val="DFBD2D"/>
                </a:solidFill>
              </a:rPr>
              <a:t>Maximize concurrency - Fire maximum number of rules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85118" y="3493824"/>
            <a:ext cx="3506088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fifo1  fifo2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outQ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53358" y="3836724"/>
            <a:ext cx="3201517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NE,NF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NE,NF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NE,NF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NE,NF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NE,NF	NE,F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NE,NF	NE,F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….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078692" y="3836724"/>
            <a:ext cx="2401619" cy="1446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Yes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Yes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Yes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No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	No	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	No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No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….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86179" y="3468803"/>
            <a:ext cx="2803973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rule1  rule2  rule3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001189" y="5413649"/>
            <a:ext cx="73648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i="1" dirty="0" smtClean="0"/>
              <a:t>FIFOs must permit concurrent </a:t>
            </a:r>
            <a:r>
              <a:rPr lang="en-US" i="1" dirty="0" err="1" smtClean="0"/>
              <a:t>enq</a:t>
            </a:r>
            <a:r>
              <a:rPr lang="en-US" i="1" dirty="0" smtClean="0"/>
              <a:t> and </a:t>
            </a:r>
            <a:r>
              <a:rPr lang="en-US" i="1" dirty="0" err="1" smtClean="0"/>
              <a:t>deq</a:t>
            </a:r>
            <a:r>
              <a:rPr lang="en-US" i="1" dirty="0" smtClean="0"/>
              <a:t> for the three rules to fire concurrently</a:t>
            </a:r>
            <a:endParaRPr lang="en-US" i="1" dirty="0"/>
          </a:p>
        </p:txBody>
      </p:sp>
      <p:sp>
        <p:nvSpPr>
          <p:cNvPr id="53" name="Date Placeholder 5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5" name="Footer Placeholder 5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1" grpId="0" uiExpand="1" build="p"/>
      <p:bldP spid="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35000" y="1539875"/>
            <a:ext cx="5779448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module mkFIFO1 (FIFO#(t));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#(t)    data  &lt;-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mkRegU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(); 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) full  &lt;-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(False);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enq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(t x) if (!full);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full &lt;= True;     data &lt;= x;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deq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() if (full);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full &lt;= False;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method t first() if (full);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return (data);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method Action clear();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full &lt;= False;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endmodule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endParaRPr lang="en-US" b="1" i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One-Element FIFO</a:t>
            </a:r>
          </a:p>
        </p:txBody>
      </p:sp>
      <p:sp>
        <p:nvSpPr>
          <p:cNvPr id="1685508" name="Text Box 4"/>
          <p:cNvSpPr txBox="1">
            <a:spLocks noChangeArrowheads="1"/>
          </p:cNvSpPr>
          <p:nvPr/>
        </p:nvSpPr>
        <p:spPr bwMode="auto">
          <a:xfrm>
            <a:off x="6208977" y="2948152"/>
            <a:ext cx="2757606" cy="120032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enq and deq cannot even be enabled together much less fire concurrently!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5280025" y="4269527"/>
            <a:ext cx="3627438" cy="2080573"/>
            <a:chOff x="5280025" y="4269527"/>
            <a:chExt cx="3627438" cy="2080573"/>
          </a:xfrm>
        </p:grpSpPr>
        <p:grpSp>
          <p:nvGrpSpPr>
            <p:cNvPr id="2" name="Group 5"/>
            <p:cNvGrpSpPr>
              <a:grpSpLocks/>
            </p:cNvGrpSpPr>
            <p:nvPr/>
          </p:nvGrpSpPr>
          <p:grpSpPr bwMode="auto">
            <a:xfrm>
              <a:off x="6416675" y="4269527"/>
              <a:ext cx="1139825" cy="434975"/>
              <a:chOff x="1847" y="2079"/>
              <a:chExt cx="718" cy="274"/>
            </a:xfrm>
          </p:grpSpPr>
          <p:sp>
            <p:nvSpPr>
              <p:cNvPr id="20510" name="Line 6"/>
              <p:cNvSpPr>
                <a:spLocks noChangeShapeType="1"/>
              </p:cNvSpPr>
              <p:nvPr/>
            </p:nvSpPr>
            <p:spPr bwMode="auto">
              <a:xfrm rot="10800000" flipH="1">
                <a:off x="1847" y="2284"/>
                <a:ext cx="71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1" name="Line 7"/>
              <p:cNvSpPr>
                <a:spLocks noChangeShapeType="1"/>
              </p:cNvSpPr>
              <p:nvPr/>
            </p:nvSpPr>
            <p:spPr bwMode="auto">
              <a:xfrm>
                <a:off x="2182" y="2215"/>
                <a:ext cx="107" cy="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2" name="Text Box 8"/>
              <p:cNvSpPr txBox="1">
                <a:spLocks noChangeArrowheads="1"/>
              </p:cNvSpPr>
              <p:nvPr/>
            </p:nvSpPr>
            <p:spPr bwMode="auto">
              <a:xfrm>
                <a:off x="2183" y="2079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i="1">
                    <a:latin typeface="Arial" charset="0"/>
                  </a:rPr>
                  <a:t>n</a:t>
                </a:r>
              </a:p>
            </p:txBody>
          </p:sp>
        </p:grp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5280025" y="4476850"/>
              <a:ext cx="3627438" cy="1873250"/>
              <a:chOff x="2967" y="2388"/>
              <a:chExt cx="2285" cy="1180"/>
            </a:xfrm>
          </p:grpSpPr>
          <p:sp>
            <p:nvSpPr>
              <p:cNvPr id="20493" name="Text Box 10"/>
              <p:cNvSpPr txBox="1">
                <a:spLocks noChangeArrowheads="1"/>
              </p:cNvSpPr>
              <p:nvPr/>
            </p:nvSpPr>
            <p:spPr bwMode="auto">
              <a:xfrm>
                <a:off x="2967" y="2951"/>
                <a:ext cx="74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not empty</a:t>
                </a:r>
              </a:p>
            </p:txBody>
          </p:sp>
          <p:sp>
            <p:nvSpPr>
              <p:cNvPr id="20494" name="Text Box 11"/>
              <p:cNvSpPr txBox="1">
                <a:spLocks noChangeArrowheads="1"/>
              </p:cNvSpPr>
              <p:nvPr/>
            </p:nvSpPr>
            <p:spPr bwMode="auto">
              <a:xfrm>
                <a:off x="3156" y="2658"/>
                <a:ext cx="5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not full</a:t>
                </a:r>
              </a:p>
            </p:txBody>
          </p:sp>
          <p:sp>
            <p:nvSpPr>
              <p:cNvPr id="20495" name="Rectangle 12"/>
              <p:cNvSpPr>
                <a:spLocks noChangeArrowheads="1"/>
              </p:cNvSpPr>
              <p:nvPr/>
            </p:nvSpPr>
            <p:spPr bwMode="auto">
              <a:xfrm>
                <a:off x="4400" y="2388"/>
                <a:ext cx="852" cy="11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6" name="Rectangle 13"/>
              <p:cNvSpPr>
                <a:spLocks noChangeArrowheads="1"/>
              </p:cNvSpPr>
              <p:nvPr/>
            </p:nvSpPr>
            <p:spPr bwMode="auto">
              <a:xfrm>
                <a:off x="4403" y="2421"/>
                <a:ext cx="200" cy="40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7" name="Line 14"/>
              <p:cNvSpPr>
                <a:spLocks noChangeShapeType="1"/>
              </p:cNvSpPr>
              <p:nvPr/>
            </p:nvSpPr>
            <p:spPr bwMode="auto">
              <a:xfrm flipH="1">
                <a:off x="3685" y="2780"/>
                <a:ext cx="7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8" name="Text Box 15"/>
              <p:cNvSpPr txBox="1">
                <a:spLocks noChangeArrowheads="1"/>
              </p:cNvSpPr>
              <p:nvPr/>
            </p:nvSpPr>
            <p:spPr bwMode="auto">
              <a:xfrm>
                <a:off x="3731" y="2578"/>
                <a:ext cx="3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0499" name="Line 16"/>
              <p:cNvSpPr>
                <a:spLocks noChangeShapeType="1"/>
              </p:cNvSpPr>
              <p:nvPr/>
            </p:nvSpPr>
            <p:spPr bwMode="auto">
              <a:xfrm rot="10800000" flipH="1">
                <a:off x="3684" y="2618"/>
                <a:ext cx="7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0" name="Text Box 17"/>
              <p:cNvSpPr txBox="1">
                <a:spLocks noChangeArrowheads="1"/>
              </p:cNvSpPr>
              <p:nvPr/>
            </p:nvSpPr>
            <p:spPr bwMode="auto">
              <a:xfrm>
                <a:off x="3677" y="2424"/>
                <a:ext cx="4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0501" name="Rectangle 18"/>
              <p:cNvSpPr>
                <a:spLocks noChangeArrowheads="1"/>
              </p:cNvSpPr>
              <p:nvPr/>
            </p:nvSpPr>
            <p:spPr bwMode="auto">
              <a:xfrm>
                <a:off x="4403" y="2852"/>
                <a:ext cx="199" cy="33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2" name="Line 19"/>
              <p:cNvSpPr>
                <a:spLocks noChangeShapeType="1"/>
              </p:cNvSpPr>
              <p:nvPr/>
            </p:nvSpPr>
            <p:spPr bwMode="auto">
              <a:xfrm flipH="1">
                <a:off x="3682" y="3099"/>
                <a:ext cx="7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3" name="Text Box 20"/>
              <p:cNvSpPr txBox="1">
                <a:spLocks noChangeArrowheads="1"/>
              </p:cNvSpPr>
              <p:nvPr/>
            </p:nvSpPr>
            <p:spPr bwMode="auto">
              <a:xfrm>
                <a:off x="3728" y="2898"/>
                <a:ext cx="3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0504" name="Line 21"/>
              <p:cNvSpPr>
                <a:spLocks noChangeShapeType="1"/>
              </p:cNvSpPr>
              <p:nvPr/>
            </p:nvSpPr>
            <p:spPr bwMode="auto">
              <a:xfrm rot="10800000" flipH="1">
                <a:off x="3689" y="2945"/>
                <a:ext cx="7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5" name="Text Box 22"/>
              <p:cNvSpPr txBox="1">
                <a:spLocks noChangeArrowheads="1"/>
              </p:cNvSpPr>
              <p:nvPr/>
            </p:nvSpPr>
            <p:spPr bwMode="auto">
              <a:xfrm>
                <a:off x="3682" y="2752"/>
                <a:ext cx="4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0506" name="Rectangle 23"/>
              <p:cNvSpPr>
                <a:spLocks noChangeArrowheads="1"/>
              </p:cNvSpPr>
              <p:nvPr/>
            </p:nvSpPr>
            <p:spPr bwMode="auto">
              <a:xfrm>
                <a:off x="4403" y="3207"/>
                <a:ext cx="207" cy="33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7" name="Text Box 24"/>
              <p:cNvSpPr txBox="1">
                <a:spLocks noChangeArrowheads="1"/>
              </p:cNvSpPr>
              <p:nvPr/>
            </p:nvSpPr>
            <p:spPr bwMode="auto">
              <a:xfrm rot="16200000">
                <a:off x="4297" y="2518"/>
                <a:ext cx="38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None/>
                </a:pPr>
                <a:r>
                  <a:rPr lang="en-US" dirty="0" err="1">
                    <a:latin typeface="Arial" charset="0"/>
                  </a:rPr>
                  <a:t>enq</a:t>
                </a:r>
                <a:endParaRPr lang="en-US" dirty="0">
                  <a:latin typeface="Arial" charset="0"/>
                </a:endParaRPr>
              </a:p>
            </p:txBody>
          </p:sp>
          <p:sp>
            <p:nvSpPr>
              <p:cNvPr id="20508" name="Text Box 25"/>
              <p:cNvSpPr txBox="1">
                <a:spLocks noChangeArrowheads="1"/>
              </p:cNvSpPr>
              <p:nvPr/>
            </p:nvSpPr>
            <p:spPr bwMode="auto">
              <a:xfrm rot="16200000">
                <a:off x="4297" y="2903"/>
                <a:ext cx="38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None/>
                </a:pPr>
                <a:r>
                  <a:rPr lang="en-US" dirty="0" err="1">
                    <a:latin typeface="Arial" charset="0"/>
                  </a:rPr>
                  <a:t>deq</a:t>
                </a:r>
                <a:endParaRPr lang="en-US" dirty="0">
                  <a:latin typeface="Arial" charset="0"/>
                </a:endParaRPr>
              </a:p>
            </p:txBody>
          </p:sp>
          <p:sp>
            <p:nvSpPr>
              <p:cNvPr id="20509" name="Text Box 26"/>
              <p:cNvSpPr txBox="1">
                <a:spLocks noChangeArrowheads="1"/>
              </p:cNvSpPr>
              <p:nvPr/>
            </p:nvSpPr>
            <p:spPr bwMode="auto">
              <a:xfrm rot="16200000">
                <a:off x="4635" y="2893"/>
                <a:ext cx="715" cy="4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None/>
                </a:pPr>
                <a:r>
                  <a:rPr lang="en-US" dirty="0"/>
                  <a:t>FIFO</a:t>
                </a:r>
              </a:p>
              <a:p>
                <a:pPr algn="ctr">
                  <a:buNone/>
                </a:pPr>
                <a:r>
                  <a:rPr lang="en-US" dirty="0"/>
                  <a:t>module</a:t>
                </a:r>
              </a:p>
            </p:txBody>
          </p:sp>
        </p:grpSp>
      </p:grpSp>
      <p:pic>
        <p:nvPicPr>
          <p:cNvPr id="1685533" name="Picture 29" descr="j02860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8865" y="1663948"/>
            <a:ext cx="9191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385247" y="5922031"/>
            <a:ext cx="27661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i="1" dirty="0"/>
              <a:t>More on </a:t>
            </a:r>
            <a:r>
              <a:rPr lang="en-US" i="1" dirty="0" smtClean="0"/>
              <a:t>FIFOs in the next lecture</a:t>
            </a:r>
            <a:endParaRPr lang="en-US" i="1" dirty="0"/>
          </a:p>
        </p:txBody>
      </p:sp>
      <p:sp>
        <p:nvSpPr>
          <p:cNvPr id="38" name="Date Placeholder 3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  <p:bldP spid="1685508" grpId="0" animBg="1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37538" cy="1143000"/>
          </a:xfrm>
        </p:spPr>
        <p:txBody>
          <a:bodyPr/>
          <a:lstStyle/>
          <a:p>
            <a:r>
              <a:rPr lang="en-US" sz="3600" dirty="0" smtClean="0"/>
              <a:t>Concurrency when the FIFOs do not permit concurrent </a:t>
            </a:r>
            <a:r>
              <a:rPr lang="en-US" sz="3600" dirty="0" err="1" smtClean="0"/>
              <a:t>enq</a:t>
            </a:r>
            <a:r>
              <a:rPr lang="en-US" sz="3600" dirty="0" smtClean="0"/>
              <a:t> and </a:t>
            </a:r>
            <a:r>
              <a:rPr lang="en-US" sz="3600" dirty="0" err="1" smtClean="0"/>
              <a:t>deq</a:t>
            </a:r>
            <a:endParaRPr lang="en-US" sz="3600" dirty="0" smtClean="0"/>
          </a:p>
        </p:txBody>
      </p:sp>
      <p:grpSp>
        <p:nvGrpSpPr>
          <p:cNvPr id="4" name="Group 9"/>
          <p:cNvGrpSpPr/>
          <p:nvPr/>
        </p:nvGrpSpPr>
        <p:grpSpPr>
          <a:xfrm>
            <a:off x="1554163" y="1752600"/>
            <a:ext cx="5380204" cy="1432957"/>
            <a:chOff x="1554163" y="1752600"/>
            <a:chExt cx="5380204" cy="1432957"/>
          </a:xfrm>
        </p:grpSpPr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6451600" y="17653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12" name="Line 6"/>
            <p:cNvSpPr>
              <a:spLocks noChangeShapeType="1"/>
            </p:cNvSpPr>
            <p:nvPr/>
          </p:nvSpPr>
          <p:spPr bwMode="auto">
            <a:xfrm flipV="1">
              <a:off x="1862138" y="2278063"/>
              <a:ext cx="750887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1554163" y="2451100"/>
              <a:ext cx="3349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363061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>
              <a:off x="274637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3606800" y="2816225"/>
              <a:ext cx="75373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dirty="0"/>
                <a:t>fifo1</a:t>
              </a:r>
              <a:endParaRPr lang="en-US" baseline="-25000" dirty="0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243138" y="2816225"/>
              <a:ext cx="6190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dirty="0" err="1"/>
                <a:t>inQ</a:t>
              </a:r>
              <a:endParaRPr lang="en-US" baseline="-25000" dirty="0"/>
            </a:p>
          </p:txBody>
        </p: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2952750" y="1981200"/>
              <a:ext cx="666750" cy="542925"/>
              <a:chOff x="0" y="3126"/>
              <a:chExt cx="420" cy="342"/>
            </a:xfrm>
          </p:grpSpPr>
          <p:sp>
            <p:nvSpPr>
              <p:cNvPr id="49" name="Text Box 14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f1</a:t>
                </a:r>
              </a:p>
            </p:txBody>
          </p:sp>
          <p:sp>
            <p:nvSpPr>
              <p:cNvPr id="50" name="Oval 15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</p:grp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490696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>
              <a:off x="402272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4229100" y="1981200"/>
              <a:ext cx="666750" cy="542925"/>
              <a:chOff x="0" y="3126"/>
              <a:chExt cx="420" cy="342"/>
            </a:xfrm>
          </p:grpSpPr>
          <p:sp>
            <p:nvSpPr>
              <p:cNvPr id="47" name="Text Box 20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f2</a:t>
                </a:r>
              </a:p>
            </p:txBody>
          </p:sp>
          <p:sp>
            <p:nvSpPr>
              <p:cNvPr id="48" name="Oval 21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</p:grp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618331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529907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24"/>
            <p:cNvGrpSpPr>
              <a:grpSpLocks/>
            </p:cNvGrpSpPr>
            <p:nvPr/>
          </p:nvGrpSpPr>
          <p:grpSpPr bwMode="auto">
            <a:xfrm>
              <a:off x="5505450" y="1981200"/>
              <a:ext cx="666750" cy="542925"/>
              <a:chOff x="0" y="3126"/>
              <a:chExt cx="420" cy="342"/>
            </a:xfrm>
          </p:grpSpPr>
          <p:sp>
            <p:nvSpPr>
              <p:cNvPr id="45" name="Text Box 25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f3</a:t>
                </a:r>
              </a:p>
            </p:txBody>
          </p:sp>
          <p:sp>
            <p:nvSpPr>
              <p:cNvPr id="46" name="Oval 26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</p:grpSp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145213" y="1752600"/>
              <a:ext cx="457200" cy="1068388"/>
              <a:chOff x="4705" y="285"/>
              <a:chExt cx="288" cy="673"/>
            </a:xfrm>
          </p:grpSpPr>
          <p:sp>
            <p:nvSpPr>
              <p:cNvPr id="43" name="Freeform 28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29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" name="Group 41"/>
            <p:cNvGrpSpPr>
              <a:grpSpLocks/>
            </p:cNvGrpSpPr>
            <p:nvPr/>
          </p:nvGrpSpPr>
          <p:grpSpPr bwMode="auto">
            <a:xfrm>
              <a:off x="2344738" y="1752600"/>
              <a:ext cx="457200" cy="1076325"/>
              <a:chOff x="2278063" y="1752600"/>
              <a:chExt cx="457200" cy="1076326"/>
            </a:xfrm>
          </p:grpSpPr>
          <p:sp>
            <p:nvSpPr>
              <p:cNvPr id="39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  <p:grpSp>
            <p:nvGrpSpPr>
              <p:cNvPr id="24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41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7" name="Text Box 33"/>
            <p:cNvSpPr txBox="1">
              <a:spLocks noChangeArrowheads="1"/>
            </p:cNvSpPr>
            <p:nvPr/>
          </p:nvSpPr>
          <p:spPr bwMode="auto">
            <a:xfrm>
              <a:off x="4883150" y="2816225"/>
              <a:ext cx="75373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dirty="0"/>
                <a:t>fifo2</a:t>
              </a:r>
              <a:endParaRPr lang="en-US" baseline="-25000" dirty="0"/>
            </a:p>
          </p:txBody>
        </p:sp>
        <p:sp>
          <p:nvSpPr>
            <p:cNvPr id="28" name="Text Box 34"/>
            <p:cNvSpPr txBox="1">
              <a:spLocks noChangeArrowheads="1"/>
            </p:cNvSpPr>
            <p:nvPr/>
          </p:nvSpPr>
          <p:spPr bwMode="auto">
            <a:xfrm>
              <a:off x="6129338" y="2816225"/>
              <a:ext cx="80502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dirty="0" err="1"/>
                <a:t>outQ</a:t>
              </a:r>
              <a:endParaRPr lang="en-US" baseline="-25000" dirty="0"/>
            </a:p>
          </p:txBody>
        </p:sp>
        <p:grpSp>
          <p:nvGrpSpPr>
            <p:cNvPr id="25" name="Group 42"/>
            <p:cNvGrpSpPr>
              <a:grpSpLocks/>
            </p:cNvGrpSpPr>
            <p:nvPr/>
          </p:nvGrpSpPr>
          <p:grpSpPr bwMode="auto">
            <a:xfrm>
              <a:off x="3602038" y="1752600"/>
              <a:ext cx="457200" cy="1076325"/>
              <a:chOff x="2278063" y="1752600"/>
              <a:chExt cx="457200" cy="1076326"/>
            </a:xfrm>
          </p:grpSpPr>
          <p:sp>
            <p:nvSpPr>
              <p:cNvPr id="35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  <p:grpSp>
            <p:nvGrpSpPr>
              <p:cNvPr id="26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37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9" name="Group 47"/>
            <p:cNvGrpSpPr>
              <a:grpSpLocks/>
            </p:cNvGrpSpPr>
            <p:nvPr/>
          </p:nvGrpSpPr>
          <p:grpSpPr bwMode="auto">
            <a:xfrm>
              <a:off x="4878388" y="1752600"/>
              <a:ext cx="457200" cy="1076325"/>
              <a:chOff x="2278063" y="1752600"/>
              <a:chExt cx="457200" cy="1076326"/>
            </a:xfrm>
          </p:grpSpPr>
          <p:sp>
            <p:nvSpPr>
              <p:cNvPr id="31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  <p:grpSp>
            <p:nvGrpSpPr>
              <p:cNvPr id="30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33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" name="TextBox 1"/>
          <p:cNvSpPr txBox="1"/>
          <p:nvPr/>
        </p:nvSpPr>
        <p:spPr>
          <a:xfrm>
            <a:off x="2136378" y="3218591"/>
            <a:ext cx="1104106" cy="590931"/>
          </a:xfrm>
          <a:prstGeom prst="rect">
            <a:avLst/>
          </a:prstGeom>
          <a:noFill/>
          <a:ln>
            <a:solidFill>
              <a:schemeClr val="tx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800" dirty="0" smtClean="0"/>
              <a:t>not empty</a:t>
            </a:r>
            <a:endParaRPr lang="en-US" sz="1800" dirty="0"/>
          </a:p>
        </p:txBody>
      </p:sp>
      <p:sp>
        <p:nvSpPr>
          <p:cNvPr id="51" name="TextBox 50"/>
          <p:cNvSpPr txBox="1"/>
          <p:nvPr/>
        </p:nvSpPr>
        <p:spPr>
          <a:xfrm>
            <a:off x="3440091" y="3218591"/>
            <a:ext cx="1104106" cy="1228028"/>
          </a:xfrm>
          <a:prstGeom prst="rect">
            <a:avLst/>
          </a:prstGeom>
          <a:noFill/>
          <a:ln>
            <a:solidFill>
              <a:schemeClr val="tx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800" dirty="0" smtClean="0"/>
              <a:t>not empty</a:t>
            </a:r>
          </a:p>
          <a:p>
            <a:pPr algn="ctr"/>
            <a:r>
              <a:rPr lang="en-US" sz="1800" dirty="0" smtClean="0"/>
              <a:t>&amp;</a:t>
            </a:r>
          </a:p>
          <a:p>
            <a:pPr algn="ctr">
              <a:buNone/>
            </a:pPr>
            <a:r>
              <a:rPr lang="en-US" sz="1800" dirty="0" smtClean="0"/>
              <a:t>not full</a:t>
            </a:r>
            <a:endParaRPr lang="en-US" sz="1800" dirty="0"/>
          </a:p>
        </p:txBody>
      </p:sp>
      <p:sp>
        <p:nvSpPr>
          <p:cNvPr id="52" name="TextBox 51"/>
          <p:cNvSpPr txBox="1"/>
          <p:nvPr/>
        </p:nvSpPr>
        <p:spPr>
          <a:xfrm>
            <a:off x="4735428" y="3218591"/>
            <a:ext cx="1104106" cy="1228028"/>
          </a:xfrm>
          <a:prstGeom prst="rect">
            <a:avLst/>
          </a:prstGeom>
          <a:noFill/>
          <a:ln>
            <a:solidFill>
              <a:schemeClr val="tx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800" dirty="0" smtClean="0"/>
              <a:t>not empty</a:t>
            </a:r>
          </a:p>
          <a:p>
            <a:pPr algn="ctr"/>
            <a:r>
              <a:rPr lang="en-US" sz="1800" dirty="0" smtClean="0"/>
              <a:t>&amp;</a:t>
            </a:r>
          </a:p>
          <a:p>
            <a:pPr algn="ctr">
              <a:buNone/>
            </a:pPr>
            <a:r>
              <a:rPr lang="en-US" sz="1800" dirty="0" smtClean="0"/>
              <a:t>not full</a:t>
            </a:r>
            <a:endParaRPr lang="en-US" sz="1800" dirty="0"/>
          </a:p>
        </p:txBody>
      </p:sp>
      <p:sp>
        <p:nvSpPr>
          <p:cNvPr id="53" name="TextBox 52"/>
          <p:cNvSpPr txBox="1"/>
          <p:nvPr/>
        </p:nvSpPr>
        <p:spPr>
          <a:xfrm>
            <a:off x="6050359" y="3218591"/>
            <a:ext cx="1104106" cy="341632"/>
          </a:xfrm>
          <a:prstGeom prst="rect">
            <a:avLst/>
          </a:prstGeom>
          <a:noFill/>
          <a:ln>
            <a:solidFill>
              <a:schemeClr val="tx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800" dirty="0" smtClean="0"/>
              <a:t>not full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1223158" y="5070764"/>
            <a:ext cx="6979146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 smtClean="0"/>
              <a:t>At best alternate stages in the pipeline will be able to fire concurrently</a:t>
            </a:r>
            <a:endParaRPr lang="en-US" sz="2400" dirty="0"/>
          </a:p>
        </p:txBody>
      </p:sp>
      <p:sp>
        <p:nvSpPr>
          <p:cNvPr id="54" name="Date Placeholder 5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1" grpId="0" animBg="1"/>
      <p:bldP spid="52" grpId="0" animBg="1"/>
      <p:bldP spid="53" grpId="0" animBg="1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Inelastic vs Elastic Pipelines</a:t>
            </a:r>
          </a:p>
        </p:txBody>
      </p:sp>
      <p:sp>
        <p:nvSpPr>
          <p:cNvPr id="410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In an Inelastic pipeline: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typically only one rule; the designer controls precisely which activities go on in parallel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smtClean="0"/>
              <a:t>downside:</a:t>
            </a:r>
            <a:r>
              <a:rPr lang="en-US" sz="2400" smtClean="0"/>
              <a:t>  The rule can get too complicated -- easy to make a mistake; difficult to make changes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an Elastic pipeline: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several smaller rules, each easy to write, easier to make changes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smtClean="0"/>
              <a:t>downside:</a:t>
            </a:r>
            <a:r>
              <a:rPr lang="en-US" sz="2400" smtClean="0"/>
              <a:t> sometimes rules do not fire concurrently when they should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tension</a:t>
            </a:r>
          </a:p>
        </p:txBody>
      </p:sp>
      <p:sp>
        <p:nvSpPr>
          <p:cNvPr id="1800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2476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If multiple rules never fire in the same cycle then the machine can hardly be called a pipelined machine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If all rules fire in parallel every cycle when they are enabled, then, in general, wrong results can be produced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4175" y="5021263"/>
            <a:ext cx="42354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i="1" dirty="0"/>
              <a:t>More on this </a:t>
            </a:r>
            <a:r>
              <a:rPr lang="en-US" i="1" dirty="0" smtClean="0"/>
              <a:t>in the next lecture</a:t>
            </a:r>
            <a:endParaRPr lang="en-US" i="1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0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0195" grpId="0" build="p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217488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Pipelining a block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227013" y="1652588"/>
            <a:ext cx="8661400" cy="1150937"/>
            <a:chOff x="143" y="1041"/>
            <a:chExt cx="5456" cy="725"/>
          </a:xfrm>
        </p:grpSpPr>
        <p:grpSp>
          <p:nvGrpSpPr>
            <p:cNvPr id="4164" name="Group 4"/>
            <p:cNvGrpSpPr>
              <a:grpSpLocks/>
            </p:cNvGrpSpPr>
            <p:nvPr/>
          </p:nvGrpSpPr>
          <p:grpSpPr bwMode="auto">
            <a:xfrm>
              <a:off x="430" y="1041"/>
              <a:ext cx="3951" cy="725"/>
              <a:chOff x="430" y="1041"/>
              <a:chExt cx="3951" cy="725"/>
            </a:xfrm>
          </p:grpSpPr>
          <p:sp>
            <p:nvSpPr>
              <p:cNvPr id="4167" name="Text Box 5"/>
              <p:cNvSpPr txBox="1">
                <a:spLocks noChangeArrowheads="1"/>
              </p:cNvSpPr>
              <p:nvPr/>
            </p:nvSpPr>
            <p:spPr bwMode="auto">
              <a:xfrm>
                <a:off x="727" y="1516"/>
                <a:ext cx="38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inQ</a:t>
                </a:r>
                <a:endParaRPr lang="en-US" baseline="-25000"/>
              </a:p>
            </p:txBody>
          </p:sp>
          <p:sp>
            <p:nvSpPr>
              <p:cNvPr id="4168" name="Text Box 6"/>
              <p:cNvSpPr txBox="1">
                <a:spLocks noChangeArrowheads="1"/>
              </p:cNvSpPr>
              <p:nvPr/>
            </p:nvSpPr>
            <p:spPr bwMode="auto">
              <a:xfrm>
                <a:off x="3656" y="1516"/>
                <a:ext cx="5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outQ</a:t>
                </a:r>
                <a:endParaRPr lang="en-US" baseline="-25000"/>
              </a:p>
            </p:txBody>
          </p:sp>
          <p:sp>
            <p:nvSpPr>
              <p:cNvPr id="4169" name="Rectangle 7"/>
              <p:cNvSpPr>
                <a:spLocks noChangeArrowheads="1"/>
              </p:cNvSpPr>
              <p:nvPr/>
            </p:nvSpPr>
            <p:spPr bwMode="auto">
              <a:xfrm>
                <a:off x="909" y="1183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0" name="Rectangle 8"/>
              <p:cNvSpPr>
                <a:spLocks noChangeArrowheads="1"/>
              </p:cNvSpPr>
              <p:nvPr/>
            </p:nvSpPr>
            <p:spPr bwMode="auto">
              <a:xfrm>
                <a:off x="3866" y="1161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1" name="Rectangle 9"/>
              <p:cNvSpPr>
                <a:spLocks noChangeArrowheads="1"/>
              </p:cNvSpPr>
              <p:nvPr/>
            </p:nvSpPr>
            <p:spPr bwMode="auto">
              <a:xfrm>
                <a:off x="2233" y="1169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f2</a:t>
                </a:r>
              </a:p>
            </p:txBody>
          </p:sp>
          <p:sp>
            <p:nvSpPr>
              <p:cNvPr id="4172" name="Rectangle 10"/>
              <p:cNvSpPr>
                <a:spLocks noChangeArrowheads="1"/>
              </p:cNvSpPr>
              <p:nvPr/>
            </p:nvSpPr>
            <p:spPr bwMode="auto">
              <a:xfrm>
                <a:off x="1429" y="1169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f1</a:t>
                </a:r>
              </a:p>
            </p:txBody>
          </p:sp>
          <p:sp>
            <p:nvSpPr>
              <p:cNvPr id="4173" name="Line 11"/>
              <p:cNvSpPr>
                <a:spLocks noChangeShapeType="1"/>
              </p:cNvSpPr>
              <p:nvPr/>
            </p:nvSpPr>
            <p:spPr bwMode="auto">
              <a:xfrm>
                <a:off x="2636" y="1355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4" name="Line 12"/>
              <p:cNvSpPr>
                <a:spLocks noChangeShapeType="1"/>
              </p:cNvSpPr>
              <p:nvPr/>
            </p:nvSpPr>
            <p:spPr bwMode="auto">
              <a:xfrm>
                <a:off x="1837" y="1355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5" name="Line 13"/>
              <p:cNvSpPr>
                <a:spLocks noChangeShapeType="1"/>
              </p:cNvSpPr>
              <p:nvPr/>
            </p:nvSpPr>
            <p:spPr bwMode="auto">
              <a:xfrm>
                <a:off x="1028" y="1355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6" name="Rectangle 14"/>
              <p:cNvSpPr>
                <a:spLocks noChangeArrowheads="1"/>
              </p:cNvSpPr>
              <p:nvPr/>
            </p:nvSpPr>
            <p:spPr bwMode="auto">
              <a:xfrm>
                <a:off x="3033" y="1183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f3</a:t>
                </a:r>
              </a:p>
            </p:txBody>
          </p:sp>
          <p:sp>
            <p:nvSpPr>
              <p:cNvPr id="4177" name="Line 15"/>
              <p:cNvSpPr>
                <a:spLocks noChangeShapeType="1"/>
              </p:cNvSpPr>
              <p:nvPr/>
            </p:nvSpPr>
            <p:spPr bwMode="auto">
              <a:xfrm>
                <a:off x="3436" y="1351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8" name="Line 16"/>
              <p:cNvSpPr>
                <a:spLocks noChangeShapeType="1"/>
              </p:cNvSpPr>
              <p:nvPr/>
            </p:nvSpPr>
            <p:spPr bwMode="auto">
              <a:xfrm flipV="1">
                <a:off x="430" y="1350"/>
                <a:ext cx="47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79" name="Group 17"/>
              <p:cNvGrpSpPr>
                <a:grpSpLocks/>
              </p:cNvGrpSpPr>
              <p:nvPr/>
            </p:nvGrpSpPr>
            <p:grpSpPr bwMode="auto">
              <a:xfrm>
                <a:off x="3677" y="1172"/>
                <a:ext cx="288" cy="381"/>
                <a:chOff x="4705" y="285"/>
                <a:chExt cx="288" cy="673"/>
              </a:xfrm>
            </p:grpSpPr>
            <p:sp>
              <p:nvSpPr>
                <p:cNvPr id="4185" name="Freeform 1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86" name="Line 1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80" name="Group 20"/>
              <p:cNvGrpSpPr>
                <a:grpSpLocks/>
              </p:cNvGrpSpPr>
              <p:nvPr/>
            </p:nvGrpSpPr>
            <p:grpSpPr bwMode="auto">
              <a:xfrm>
                <a:off x="719" y="1172"/>
                <a:ext cx="288" cy="381"/>
                <a:chOff x="4705" y="285"/>
                <a:chExt cx="288" cy="673"/>
              </a:xfrm>
            </p:grpSpPr>
            <p:sp>
              <p:nvSpPr>
                <p:cNvPr id="4183" name="Freeform 2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84" name="Line 2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81" name="Rectangle 23"/>
              <p:cNvSpPr>
                <a:spLocks noChangeArrowheads="1"/>
              </p:cNvSpPr>
              <p:nvPr/>
            </p:nvSpPr>
            <p:spPr bwMode="auto">
              <a:xfrm>
                <a:off x="1297" y="1041"/>
                <a:ext cx="2249" cy="6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2" name="Line 24"/>
              <p:cNvSpPr>
                <a:spLocks noChangeShapeType="1"/>
              </p:cNvSpPr>
              <p:nvPr/>
            </p:nvSpPr>
            <p:spPr bwMode="auto">
              <a:xfrm>
                <a:off x="3963" y="1342"/>
                <a:ext cx="4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65" name="Text Box 25"/>
            <p:cNvSpPr txBox="1">
              <a:spLocks noChangeArrowheads="1"/>
            </p:cNvSpPr>
            <p:nvPr/>
          </p:nvSpPr>
          <p:spPr bwMode="auto">
            <a:xfrm>
              <a:off x="4332" y="1096"/>
              <a:ext cx="1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Combinational</a:t>
              </a:r>
            </a:p>
          </p:txBody>
        </p:sp>
        <p:sp>
          <p:nvSpPr>
            <p:cNvPr id="4166" name="Text Box 26"/>
            <p:cNvSpPr txBox="1">
              <a:spLocks noChangeArrowheads="1"/>
            </p:cNvSpPr>
            <p:nvPr/>
          </p:nvSpPr>
          <p:spPr bwMode="auto">
            <a:xfrm>
              <a:off x="143" y="1282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C</a:t>
              </a:r>
            </a:p>
          </p:txBody>
        </p:sp>
      </p:grpSp>
      <p:grpSp>
        <p:nvGrpSpPr>
          <p:cNvPr id="4100" name="Group 27"/>
          <p:cNvGrpSpPr>
            <a:grpSpLocks/>
          </p:cNvGrpSpPr>
          <p:nvPr/>
        </p:nvGrpSpPr>
        <p:grpSpPr bwMode="auto">
          <a:xfrm>
            <a:off x="227013" y="3117850"/>
            <a:ext cx="8239125" cy="1150938"/>
            <a:chOff x="143" y="1964"/>
            <a:chExt cx="5190" cy="725"/>
          </a:xfrm>
        </p:grpSpPr>
        <p:grpSp>
          <p:nvGrpSpPr>
            <p:cNvPr id="4138" name="Group 28"/>
            <p:cNvGrpSpPr>
              <a:grpSpLocks/>
            </p:cNvGrpSpPr>
            <p:nvPr/>
          </p:nvGrpSpPr>
          <p:grpSpPr bwMode="auto">
            <a:xfrm>
              <a:off x="430" y="1964"/>
              <a:ext cx="3955" cy="725"/>
              <a:chOff x="430" y="1964"/>
              <a:chExt cx="3955" cy="725"/>
            </a:xfrm>
          </p:grpSpPr>
          <p:sp>
            <p:nvSpPr>
              <p:cNvPr id="4141" name="Text Box 29"/>
              <p:cNvSpPr txBox="1">
                <a:spLocks noChangeArrowheads="1"/>
              </p:cNvSpPr>
              <p:nvPr/>
            </p:nvSpPr>
            <p:spPr bwMode="auto">
              <a:xfrm>
                <a:off x="727" y="2439"/>
                <a:ext cx="38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inQ</a:t>
                </a:r>
                <a:endParaRPr lang="en-US" baseline="-25000"/>
              </a:p>
            </p:txBody>
          </p:sp>
          <p:sp>
            <p:nvSpPr>
              <p:cNvPr id="4142" name="Text Box 30"/>
              <p:cNvSpPr txBox="1">
                <a:spLocks noChangeArrowheads="1"/>
              </p:cNvSpPr>
              <p:nvPr/>
            </p:nvSpPr>
            <p:spPr bwMode="auto">
              <a:xfrm>
                <a:off x="3656" y="2439"/>
                <a:ext cx="5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outQ</a:t>
                </a:r>
                <a:endParaRPr lang="en-US" baseline="-25000"/>
              </a:p>
            </p:txBody>
          </p:sp>
          <p:sp>
            <p:nvSpPr>
              <p:cNvPr id="4143" name="Rectangle 31"/>
              <p:cNvSpPr>
                <a:spLocks noChangeArrowheads="1"/>
              </p:cNvSpPr>
              <p:nvPr/>
            </p:nvSpPr>
            <p:spPr bwMode="auto">
              <a:xfrm>
                <a:off x="909" y="2106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4" name="Rectangle 32"/>
              <p:cNvSpPr>
                <a:spLocks noChangeArrowheads="1"/>
              </p:cNvSpPr>
              <p:nvPr/>
            </p:nvSpPr>
            <p:spPr bwMode="auto">
              <a:xfrm>
                <a:off x="3866" y="2084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5" name="Rectangle 33"/>
              <p:cNvSpPr>
                <a:spLocks noChangeArrowheads="1"/>
              </p:cNvSpPr>
              <p:nvPr/>
            </p:nvSpPr>
            <p:spPr bwMode="auto">
              <a:xfrm>
                <a:off x="2233" y="2092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f2</a:t>
                </a:r>
              </a:p>
            </p:txBody>
          </p:sp>
          <p:sp>
            <p:nvSpPr>
              <p:cNvPr id="4146" name="Rectangle 34"/>
              <p:cNvSpPr>
                <a:spLocks noChangeArrowheads="1"/>
              </p:cNvSpPr>
              <p:nvPr/>
            </p:nvSpPr>
            <p:spPr bwMode="auto">
              <a:xfrm>
                <a:off x="1429" y="2092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f1</a:t>
                </a:r>
              </a:p>
            </p:txBody>
          </p:sp>
          <p:sp>
            <p:nvSpPr>
              <p:cNvPr id="4147" name="Line 35"/>
              <p:cNvSpPr>
                <a:spLocks noChangeShapeType="1"/>
              </p:cNvSpPr>
              <p:nvPr/>
            </p:nvSpPr>
            <p:spPr bwMode="auto">
              <a:xfrm>
                <a:off x="2636" y="2278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8" name="Line 36"/>
              <p:cNvSpPr>
                <a:spLocks noChangeShapeType="1"/>
              </p:cNvSpPr>
              <p:nvPr/>
            </p:nvSpPr>
            <p:spPr bwMode="auto">
              <a:xfrm>
                <a:off x="1837" y="2278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Line 37"/>
              <p:cNvSpPr>
                <a:spLocks noChangeShapeType="1"/>
              </p:cNvSpPr>
              <p:nvPr/>
            </p:nvSpPr>
            <p:spPr bwMode="auto">
              <a:xfrm>
                <a:off x="1028" y="2278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0" name="Rectangle 38"/>
              <p:cNvSpPr>
                <a:spLocks noChangeArrowheads="1"/>
              </p:cNvSpPr>
              <p:nvPr/>
            </p:nvSpPr>
            <p:spPr bwMode="auto">
              <a:xfrm>
                <a:off x="3033" y="2106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f3</a:t>
                </a:r>
              </a:p>
            </p:txBody>
          </p:sp>
          <p:sp>
            <p:nvSpPr>
              <p:cNvPr id="4151" name="Line 39"/>
              <p:cNvSpPr>
                <a:spLocks noChangeShapeType="1"/>
              </p:cNvSpPr>
              <p:nvPr/>
            </p:nvSpPr>
            <p:spPr bwMode="auto">
              <a:xfrm>
                <a:off x="3436" y="2274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2" name="Line 40"/>
              <p:cNvSpPr>
                <a:spLocks noChangeShapeType="1"/>
              </p:cNvSpPr>
              <p:nvPr/>
            </p:nvSpPr>
            <p:spPr bwMode="auto">
              <a:xfrm flipV="1">
                <a:off x="430" y="2273"/>
                <a:ext cx="47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53" name="Group 41"/>
              <p:cNvGrpSpPr>
                <a:grpSpLocks/>
              </p:cNvGrpSpPr>
              <p:nvPr/>
            </p:nvGrpSpPr>
            <p:grpSpPr bwMode="auto">
              <a:xfrm>
                <a:off x="3677" y="2095"/>
                <a:ext cx="288" cy="381"/>
                <a:chOff x="4705" y="285"/>
                <a:chExt cx="288" cy="673"/>
              </a:xfrm>
            </p:grpSpPr>
            <p:sp>
              <p:nvSpPr>
                <p:cNvPr id="4162" name="Freeform 42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3" name="Line 43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54" name="Group 44"/>
              <p:cNvGrpSpPr>
                <a:grpSpLocks/>
              </p:cNvGrpSpPr>
              <p:nvPr/>
            </p:nvGrpSpPr>
            <p:grpSpPr bwMode="auto">
              <a:xfrm>
                <a:off x="719" y="2095"/>
                <a:ext cx="288" cy="381"/>
                <a:chOff x="4705" y="285"/>
                <a:chExt cx="288" cy="673"/>
              </a:xfrm>
            </p:grpSpPr>
            <p:sp>
              <p:nvSpPr>
                <p:cNvPr id="4160" name="Freeform 45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1" name="Line 46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55" name="Rectangle 47"/>
              <p:cNvSpPr>
                <a:spLocks noChangeArrowheads="1"/>
              </p:cNvSpPr>
              <p:nvPr/>
            </p:nvSpPr>
            <p:spPr bwMode="auto">
              <a:xfrm>
                <a:off x="1297" y="1964"/>
                <a:ext cx="2249" cy="6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56" name="Group 48"/>
              <p:cNvGrpSpPr>
                <a:grpSpLocks/>
              </p:cNvGrpSpPr>
              <p:nvPr/>
            </p:nvGrpSpPr>
            <p:grpSpPr bwMode="auto">
              <a:xfrm>
                <a:off x="1979" y="2046"/>
                <a:ext cx="888" cy="457"/>
                <a:chOff x="2446" y="1109"/>
                <a:chExt cx="888" cy="676"/>
              </a:xfrm>
            </p:grpSpPr>
            <p:sp>
              <p:nvSpPr>
                <p:cNvPr id="4158" name="Rectangle 49"/>
                <p:cNvSpPr>
                  <a:spLocks noChangeArrowheads="1"/>
                </p:cNvSpPr>
                <p:nvPr/>
              </p:nvSpPr>
              <p:spPr bwMode="auto">
                <a:xfrm>
                  <a:off x="2446" y="1109"/>
                  <a:ext cx="84" cy="6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9" name="Rectangle 50"/>
                <p:cNvSpPr>
                  <a:spLocks noChangeArrowheads="1"/>
                </p:cNvSpPr>
                <p:nvPr/>
              </p:nvSpPr>
              <p:spPr bwMode="auto">
                <a:xfrm>
                  <a:off x="3250" y="1109"/>
                  <a:ext cx="84" cy="6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57" name="Line 51"/>
              <p:cNvSpPr>
                <a:spLocks noChangeShapeType="1"/>
              </p:cNvSpPr>
              <p:nvPr/>
            </p:nvSpPr>
            <p:spPr bwMode="auto">
              <a:xfrm>
                <a:off x="3967" y="2279"/>
                <a:ext cx="4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39" name="Text Box 52"/>
            <p:cNvSpPr txBox="1">
              <a:spLocks noChangeArrowheads="1"/>
            </p:cNvSpPr>
            <p:nvPr/>
          </p:nvSpPr>
          <p:spPr bwMode="auto">
            <a:xfrm>
              <a:off x="4598" y="2047"/>
              <a:ext cx="73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Pipeline</a:t>
              </a:r>
            </a:p>
          </p:txBody>
        </p:sp>
        <p:sp>
          <p:nvSpPr>
            <p:cNvPr id="4140" name="Text Box 53"/>
            <p:cNvSpPr txBox="1">
              <a:spLocks noChangeArrowheads="1"/>
            </p:cNvSpPr>
            <p:nvPr/>
          </p:nvSpPr>
          <p:spPr bwMode="auto">
            <a:xfrm>
              <a:off x="143" y="2146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P</a:t>
              </a:r>
            </a:p>
          </p:txBody>
        </p:sp>
      </p:grpSp>
      <p:grpSp>
        <p:nvGrpSpPr>
          <p:cNvPr id="4101" name="Group 54"/>
          <p:cNvGrpSpPr>
            <a:grpSpLocks/>
          </p:cNvGrpSpPr>
          <p:nvPr/>
        </p:nvGrpSpPr>
        <p:grpSpPr bwMode="auto">
          <a:xfrm>
            <a:off x="227013" y="4570413"/>
            <a:ext cx="8239125" cy="1262062"/>
            <a:chOff x="143" y="2879"/>
            <a:chExt cx="5190" cy="795"/>
          </a:xfrm>
        </p:grpSpPr>
        <p:grpSp>
          <p:nvGrpSpPr>
            <p:cNvPr id="4113" name="Group 55"/>
            <p:cNvGrpSpPr>
              <a:grpSpLocks/>
            </p:cNvGrpSpPr>
            <p:nvPr/>
          </p:nvGrpSpPr>
          <p:grpSpPr bwMode="auto">
            <a:xfrm>
              <a:off x="430" y="2879"/>
              <a:ext cx="3965" cy="795"/>
              <a:chOff x="430" y="2879"/>
              <a:chExt cx="3965" cy="795"/>
            </a:xfrm>
          </p:grpSpPr>
          <p:sp>
            <p:nvSpPr>
              <p:cNvPr id="4116" name="Line 56"/>
              <p:cNvSpPr>
                <a:spLocks noChangeShapeType="1"/>
              </p:cNvSpPr>
              <p:nvPr/>
            </p:nvSpPr>
            <p:spPr bwMode="auto">
              <a:xfrm>
                <a:off x="2073" y="3209"/>
                <a:ext cx="1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AutoShape 57"/>
              <p:cNvSpPr>
                <a:spLocks noChangeArrowheads="1"/>
              </p:cNvSpPr>
              <p:nvPr/>
            </p:nvSpPr>
            <p:spPr bwMode="auto">
              <a:xfrm rot="-5400000">
                <a:off x="1899" y="3167"/>
                <a:ext cx="270" cy="72"/>
              </a:xfrm>
              <a:prstGeom prst="flowChartManualOperation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Rectangle 58"/>
              <p:cNvSpPr>
                <a:spLocks noChangeArrowheads="1"/>
              </p:cNvSpPr>
              <p:nvPr/>
            </p:nvSpPr>
            <p:spPr bwMode="auto">
              <a:xfrm>
                <a:off x="2001" y="3376"/>
                <a:ext cx="56" cy="5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9" name="Line 59"/>
              <p:cNvSpPr>
                <a:spLocks noChangeShapeType="1"/>
              </p:cNvSpPr>
              <p:nvPr/>
            </p:nvSpPr>
            <p:spPr bwMode="auto">
              <a:xfrm flipV="1">
                <a:off x="2025" y="3304"/>
                <a:ext cx="0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Text Box 60"/>
              <p:cNvSpPr txBox="1">
                <a:spLocks noChangeArrowheads="1"/>
              </p:cNvSpPr>
              <p:nvPr/>
            </p:nvSpPr>
            <p:spPr bwMode="auto">
              <a:xfrm>
                <a:off x="727" y="3363"/>
                <a:ext cx="38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inQ</a:t>
                </a:r>
                <a:endParaRPr lang="en-US" baseline="-25000"/>
              </a:p>
            </p:txBody>
          </p:sp>
          <p:sp>
            <p:nvSpPr>
              <p:cNvPr id="4121" name="Text Box 61"/>
              <p:cNvSpPr txBox="1">
                <a:spLocks noChangeArrowheads="1"/>
              </p:cNvSpPr>
              <p:nvPr/>
            </p:nvSpPr>
            <p:spPr bwMode="auto">
              <a:xfrm>
                <a:off x="3656" y="3363"/>
                <a:ext cx="5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outQ</a:t>
                </a:r>
                <a:endParaRPr lang="en-US" baseline="-25000"/>
              </a:p>
            </p:txBody>
          </p:sp>
          <p:sp>
            <p:nvSpPr>
              <p:cNvPr id="4122" name="Rectangle 62"/>
              <p:cNvSpPr>
                <a:spLocks noChangeArrowheads="1"/>
              </p:cNvSpPr>
              <p:nvPr/>
            </p:nvSpPr>
            <p:spPr bwMode="auto">
              <a:xfrm>
                <a:off x="909" y="3030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3" name="Rectangle 63"/>
              <p:cNvSpPr>
                <a:spLocks noChangeArrowheads="1"/>
              </p:cNvSpPr>
              <p:nvPr/>
            </p:nvSpPr>
            <p:spPr bwMode="auto">
              <a:xfrm>
                <a:off x="3866" y="3008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4" name="Rectangle 64"/>
              <p:cNvSpPr>
                <a:spLocks noChangeArrowheads="1"/>
              </p:cNvSpPr>
              <p:nvPr/>
            </p:nvSpPr>
            <p:spPr bwMode="auto">
              <a:xfrm>
                <a:off x="2233" y="3016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</a:t>
                </a:r>
              </a:p>
            </p:txBody>
          </p:sp>
          <p:sp>
            <p:nvSpPr>
              <p:cNvPr id="4125" name="Line 65"/>
              <p:cNvSpPr>
                <a:spLocks noChangeShapeType="1"/>
              </p:cNvSpPr>
              <p:nvPr/>
            </p:nvSpPr>
            <p:spPr bwMode="auto">
              <a:xfrm>
                <a:off x="2636" y="3202"/>
                <a:ext cx="123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Line 66"/>
              <p:cNvSpPr>
                <a:spLocks noChangeShapeType="1"/>
              </p:cNvSpPr>
              <p:nvPr/>
            </p:nvSpPr>
            <p:spPr bwMode="auto">
              <a:xfrm>
                <a:off x="3977" y="3212"/>
                <a:ext cx="4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Line 67"/>
              <p:cNvSpPr>
                <a:spLocks noChangeShapeType="1"/>
              </p:cNvSpPr>
              <p:nvPr/>
            </p:nvSpPr>
            <p:spPr bwMode="auto">
              <a:xfrm flipV="1">
                <a:off x="430" y="3197"/>
                <a:ext cx="47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28" name="Group 68"/>
              <p:cNvGrpSpPr>
                <a:grpSpLocks/>
              </p:cNvGrpSpPr>
              <p:nvPr/>
            </p:nvGrpSpPr>
            <p:grpSpPr bwMode="auto">
              <a:xfrm>
                <a:off x="3677" y="3019"/>
                <a:ext cx="288" cy="381"/>
                <a:chOff x="4705" y="285"/>
                <a:chExt cx="288" cy="673"/>
              </a:xfrm>
            </p:grpSpPr>
            <p:sp>
              <p:nvSpPr>
                <p:cNvPr id="4136" name="Freeform 69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7" name="Line 70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29" name="Group 71"/>
              <p:cNvGrpSpPr>
                <a:grpSpLocks/>
              </p:cNvGrpSpPr>
              <p:nvPr/>
            </p:nvGrpSpPr>
            <p:grpSpPr bwMode="auto">
              <a:xfrm>
                <a:off x="719" y="3019"/>
                <a:ext cx="288" cy="381"/>
                <a:chOff x="4705" y="285"/>
                <a:chExt cx="288" cy="673"/>
              </a:xfrm>
            </p:grpSpPr>
            <p:sp>
              <p:nvSpPr>
                <p:cNvPr id="4134" name="Freeform 72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5" name="Line 73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30" name="Rectangle 74"/>
              <p:cNvSpPr>
                <a:spLocks noChangeArrowheads="1"/>
              </p:cNvSpPr>
              <p:nvPr/>
            </p:nvSpPr>
            <p:spPr bwMode="auto">
              <a:xfrm>
                <a:off x="1260" y="2879"/>
                <a:ext cx="2249" cy="795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Rectangle 75"/>
              <p:cNvSpPr>
                <a:spLocks noChangeArrowheads="1"/>
              </p:cNvSpPr>
              <p:nvPr/>
            </p:nvSpPr>
            <p:spPr bwMode="auto">
              <a:xfrm>
                <a:off x="2783" y="2970"/>
                <a:ext cx="84" cy="45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2" name="Freeform 76"/>
              <p:cNvSpPr>
                <a:spLocks/>
              </p:cNvSpPr>
              <p:nvPr/>
            </p:nvSpPr>
            <p:spPr bwMode="auto">
              <a:xfrm>
                <a:off x="1691" y="3209"/>
                <a:ext cx="1518" cy="384"/>
              </a:xfrm>
              <a:custGeom>
                <a:avLst/>
                <a:gdLst>
                  <a:gd name="T0" fmla="*/ 1518 w 1518"/>
                  <a:gd name="T1" fmla="*/ 0 h 384"/>
                  <a:gd name="T2" fmla="*/ 1518 w 1518"/>
                  <a:gd name="T3" fmla="*/ 384 h 384"/>
                  <a:gd name="T4" fmla="*/ 0 w 1518"/>
                  <a:gd name="T5" fmla="*/ 384 h 384"/>
                  <a:gd name="T6" fmla="*/ 0 w 1518"/>
                  <a:gd name="T7" fmla="*/ 55 h 384"/>
                  <a:gd name="T8" fmla="*/ 302 w 1518"/>
                  <a:gd name="T9" fmla="*/ 55 h 3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18"/>
                  <a:gd name="T16" fmla="*/ 0 h 384"/>
                  <a:gd name="T17" fmla="*/ 1518 w 1518"/>
                  <a:gd name="T18" fmla="*/ 384 h 3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18" h="384">
                    <a:moveTo>
                      <a:pt x="1518" y="0"/>
                    </a:moveTo>
                    <a:lnTo>
                      <a:pt x="1518" y="384"/>
                    </a:lnTo>
                    <a:lnTo>
                      <a:pt x="0" y="384"/>
                    </a:lnTo>
                    <a:lnTo>
                      <a:pt x="0" y="55"/>
                    </a:lnTo>
                    <a:lnTo>
                      <a:pt x="302" y="55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Freeform 77"/>
              <p:cNvSpPr>
                <a:spLocks/>
              </p:cNvSpPr>
              <p:nvPr/>
            </p:nvSpPr>
            <p:spPr bwMode="auto">
              <a:xfrm>
                <a:off x="1015" y="3127"/>
                <a:ext cx="969" cy="64"/>
              </a:xfrm>
              <a:custGeom>
                <a:avLst/>
                <a:gdLst>
                  <a:gd name="T0" fmla="*/ 0 w 969"/>
                  <a:gd name="T1" fmla="*/ 64 h 64"/>
                  <a:gd name="T2" fmla="*/ 530 w 969"/>
                  <a:gd name="T3" fmla="*/ 64 h 64"/>
                  <a:gd name="T4" fmla="*/ 530 w 969"/>
                  <a:gd name="T5" fmla="*/ 0 h 64"/>
                  <a:gd name="T6" fmla="*/ 969 w 969"/>
                  <a:gd name="T7" fmla="*/ 0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69"/>
                  <a:gd name="T13" fmla="*/ 0 h 64"/>
                  <a:gd name="T14" fmla="*/ 969 w 969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69" h="64">
                    <a:moveTo>
                      <a:pt x="0" y="64"/>
                    </a:moveTo>
                    <a:lnTo>
                      <a:pt x="530" y="64"/>
                    </a:lnTo>
                    <a:lnTo>
                      <a:pt x="530" y="0"/>
                    </a:lnTo>
                    <a:lnTo>
                      <a:pt x="969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4" name="Text Box 78"/>
            <p:cNvSpPr txBox="1">
              <a:spLocks noChangeArrowheads="1"/>
            </p:cNvSpPr>
            <p:nvPr/>
          </p:nvSpPr>
          <p:spPr bwMode="auto">
            <a:xfrm>
              <a:off x="4598" y="2998"/>
              <a:ext cx="735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Folded </a:t>
              </a:r>
            </a:p>
            <a:p>
              <a:pPr>
                <a:buFont typeface="Wingdings" pitchFamily="-96" charset="2"/>
                <a:buNone/>
              </a:pPr>
              <a:r>
                <a:rPr lang="en-US"/>
                <a:t>Pipeline</a:t>
              </a:r>
            </a:p>
          </p:txBody>
        </p:sp>
        <p:sp>
          <p:nvSpPr>
            <p:cNvPr id="4115" name="Text Box 79"/>
            <p:cNvSpPr txBox="1">
              <a:spLocks noChangeArrowheads="1"/>
            </p:cNvSpPr>
            <p:nvPr/>
          </p:nvSpPr>
          <p:spPr bwMode="auto">
            <a:xfrm>
              <a:off x="143" y="3102"/>
              <a:ext cx="3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FP</a:t>
              </a:r>
            </a:p>
          </p:txBody>
        </p:sp>
      </p:grpSp>
      <p:grpSp>
        <p:nvGrpSpPr>
          <p:cNvPr id="4102" name="Group 80"/>
          <p:cNvGrpSpPr>
            <a:grpSpLocks/>
          </p:cNvGrpSpPr>
          <p:nvPr/>
        </p:nvGrpSpPr>
        <p:grpSpPr bwMode="auto">
          <a:xfrm>
            <a:off x="241300" y="6037263"/>
            <a:ext cx="7316788" cy="368300"/>
            <a:chOff x="152" y="3803"/>
            <a:chExt cx="4609" cy="232"/>
          </a:xfrm>
        </p:grpSpPr>
        <p:sp>
          <p:nvSpPr>
            <p:cNvPr id="4110" name="Text Box 81"/>
            <p:cNvSpPr txBox="1">
              <a:spLocks noChangeArrowheads="1"/>
            </p:cNvSpPr>
            <p:nvPr/>
          </p:nvSpPr>
          <p:spPr bwMode="auto">
            <a:xfrm>
              <a:off x="152" y="3803"/>
              <a:ext cx="6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Clock?</a:t>
              </a:r>
            </a:p>
          </p:txBody>
        </p:sp>
        <p:sp>
          <p:nvSpPr>
            <p:cNvPr id="4111" name="Text Box 82"/>
            <p:cNvSpPr txBox="1">
              <a:spLocks noChangeArrowheads="1"/>
            </p:cNvSpPr>
            <p:nvPr/>
          </p:nvSpPr>
          <p:spPr bwMode="auto">
            <a:xfrm>
              <a:off x="1912" y="3804"/>
              <a:ext cx="5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Area?</a:t>
              </a:r>
            </a:p>
          </p:txBody>
        </p:sp>
        <p:sp>
          <p:nvSpPr>
            <p:cNvPr id="4112" name="Text Box 83"/>
            <p:cNvSpPr txBox="1">
              <a:spLocks noChangeArrowheads="1"/>
            </p:cNvSpPr>
            <p:nvPr/>
          </p:nvSpPr>
          <p:spPr bwMode="auto">
            <a:xfrm>
              <a:off x="3627" y="3804"/>
              <a:ext cx="11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Throughput?</a:t>
              </a:r>
            </a:p>
          </p:txBody>
        </p:sp>
      </p:grpSp>
      <p:sp>
        <p:nvSpPr>
          <p:cNvPr id="4103" name="Text Box 84"/>
          <p:cNvSpPr txBox="1">
            <a:spLocks noChangeArrowheads="1"/>
          </p:cNvSpPr>
          <p:nvPr/>
        </p:nvSpPr>
        <p:spPr bwMode="auto">
          <a:xfrm>
            <a:off x="236538" y="6062663"/>
            <a:ext cx="2405062" cy="3667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Clock: C &lt; P </a:t>
            </a:r>
            <a:r>
              <a:rPr lang="en-US" b="1">
                <a:solidFill>
                  <a:schemeClr val="accent1"/>
                </a:solidFill>
                <a:sym typeface="Symbol" pitchFamily="-96" charset="2"/>
              </a:rPr>
              <a:t></a:t>
            </a:r>
            <a:r>
              <a:rPr lang="en-US">
                <a:solidFill>
                  <a:schemeClr val="accent1"/>
                </a:solidFill>
              </a:rPr>
              <a:t> FP</a:t>
            </a:r>
          </a:p>
        </p:txBody>
      </p:sp>
      <p:sp>
        <p:nvSpPr>
          <p:cNvPr id="4104" name="Text Box 85"/>
          <p:cNvSpPr txBox="1">
            <a:spLocks noChangeArrowheads="1"/>
          </p:cNvSpPr>
          <p:nvPr/>
        </p:nvSpPr>
        <p:spPr bwMode="auto">
          <a:xfrm>
            <a:off x="3030538" y="6062663"/>
            <a:ext cx="2373312" cy="3667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Area: FP &lt; C &lt; P</a:t>
            </a:r>
          </a:p>
        </p:txBody>
      </p:sp>
      <p:sp>
        <p:nvSpPr>
          <p:cNvPr id="4105" name="Text Box 86"/>
          <p:cNvSpPr txBox="1">
            <a:spLocks noChangeArrowheads="1"/>
          </p:cNvSpPr>
          <p:nvPr/>
        </p:nvSpPr>
        <p:spPr bwMode="auto">
          <a:xfrm>
            <a:off x="5753100" y="6062663"/>
            <a:ext cx="3267075" cy="3667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Throughput: FP &lt; C &lt; P</a:t>
            </a:r>
          </a:p>
        </p:txBody>
      </p:sp>
      <p:sp>
        <p:nvSpPr>
          <p:cNvPr id="1490007" name="Freeform 87"/>
          <p:cNvSpPr>
            <a:spLocks/>
          </p:cNvSpPr>
          <p:nvPr/>
        </p:nvSpPr>
        <p:spPr bwMode="auto">
          <a:xfrm>
            <a:off x="798513" y="2787650"/>
            <a:ext cx="6024562" cy="1625600"/>
          </a:xfrm>
          <a:custGeom>
            <a:avLst/>
            <a:gdLst>
              <a:gd name="T0" fmla="*/ 2147483647 w 3795"/>
              <a:gd name="T1" fmla="*/ 2147483647 h 1024"/>
              <a:gd name="T2" fmla="*/ 2147483647 w 3795"/>
              <a:gd name="T3" fmla="*/ 2147483647 h 1024"/>
              <a:gd name="T4" fmla="*/ 2147483647 w 3795"/>
              <a:gd name="T5" fmla="*/ 2147483647 h 1024"/>
              <a:gd name="T6" fmla="*/ 2147483647 w 3795"/>
              <a:gd name="T7" fmla="*/ 0 h 1024"/>
              <a:gd name="T8" fmla="*/ 2147483647 w 3795"/>
              <a:gd name="T9" fmla="*/ 2147483647 h 1024"/>
              <a:gd name="T10" fmla="*/ 2147483647 w 3795"/>
              <a:gd name="T11" fmla="*/ 2147483647 h 1024"/>
              <a:gd name="T12" fmla="*/ 2147483647 w 3795"/>
              <a:gd name="T13" fmla="*/ 2147483647 h 1024"/>
              <a:gd name="T14" fmla="*/ 2147483647 w 3795"/>
              <a:gd name="T15" fmla="*/ 2147483647 h 1024"/>
              <a:gd name="T16" fmla="*/ 2147483647 w 3795"/>
              <a:gd name="T17" fmla="*/ 2147483647 h 1024"/>
              <a:gd name="T18" fmla="*/ 0 w 3795"/>
              <a:gd name="T19" fmla="*/ 2147483647 h 102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795"/>
              <a:gd name="T31" fmla="*/ 0 h 1024"/>
              <a:gd name="T32" fmla="*/ 3795 w 3795"/>
              <a:gd name="T33" fmla="*/ 1024 h 102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795" h="1024">
                <a:moveTo>
                  <a:pt x="55" y="758"/>
                </a:moveTo>
                <a:lnTo>
                  <a:pt x="165" y="192"/>
                </a:lnTo>
                <a:lnTo>
                  <a:pt x="1225" y="9"/>
                </a:lnTo>
                <a:lnTo>
                  <a:pt x="2990" y="0"/>
                </a:lnTo>
                <a:lnTo>
                  <a:pt x="3795" y="274"/>
                </a:lnTo>
                <a:lnTo>
                  <a:pt x="3785" y="804"/>
                </a:lnTo>
                <a:lnTo>
                  <a:pt x="2752" y="1024"/>
                </a:lnTo>
                <a:lnTo>
                  <a:pt x="1097" y="1024"/>
                </a:lnTo>
                <a:lnTo>
                  <a:pt x="247" y="932"/>
                </a:lnTo>
                <a:lnTo>
                  <a:pt x="0" y="649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Date Placeholder 9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93" name="Footer Placeholder 9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000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 notes</a:t>
            </a:r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98500" y="16891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Pattern matching syntax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Vector syntax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Implicit conditions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Static vs dynamic expression</a:t>
            </a:r>
          </a:p>
          <a:p>
            <a:pPr eaLnBrk="1" hangingPunct="1"/>
            <a:endParaRPr lang="en-US" sz="280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Pattern-matching: </a:t>
            </a:r>
            <a:r>
              <a:rPr lang="en-US" sz="2400" smtClean="0"/>
              <a:t>A convenient way to extract datastructure components</a:t>
            </a:r>
            <a:endParaRPr lang="en-US" sz="4000" smtClean="0"/>
          </a:p>
        </p:txBody>
      </p:sp>
      <p:sp>
        <p:nvSpPr>
          <p:cNvPr id="15022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68363" y="5678488"/>
            <a:ext cx="7772400" cy="723900"/>
          </a:xfrm>
        </p:spPr>
        <p:txBody>
          <a:bodyPr/>
          <a:lstStyle/>
          <a:p>
            <a:pPr eaLnBrk="1" hangingPunct="1"/>
            <a:r>
              <a:rPr lang="en-US" sz="2000" smtClean="0"/>
              <a:t>The &amp;&amp;&amp; is a conjunction, and allows pattern-variables to come into scope from left to right</a:t>
            </a:r>
          </a:p>
        </p:txBody>
      </p:sp>
      <p:sp>
        <p:nvSpPr>
          <p:cNvPr id="1502212" name="Text Box 4"/>
          <p:cNvSpPr txBox="1">
            <a:spLocks noChangeArrowheads="1"/>
          </p:cNvSpPr>
          <p:nvPr/>
        </p:nvSpPr>
        <p:spPr bwMode="auto">
          <a:xfrm>
            <a:off x="909638" y="3302000"/>
            <a:ext cx="5481637" cy="1555750"/>
          </a:xfrm>
          <a:prstGeom prst="rect">
            <a:avLst/>
          </a:prstGeom>
          <a:noFill/>
          <a:ln w="3175" algn="ctr">
            <a:solidFill>
              <a:srgbClr val="F23838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(m)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</a:t>
            </a:r>
          </a:p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Invalid  :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.x :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x;</a:t>
            </a:r>
          </a:p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1502213" name="Text Box 5"/>
          <p:cNvSpPr txBox="1">
            <a:spLocks noChangeArrowheads="1"/>
          </p:cNvSpPr>
          <p:nvPr/>
        </p:nvSpPr>
        <p:spPr bwMode="auto">
          <a:xfrm>
            <a:off x="909638" y="5094288"/>
            <a:ext cx="7124700" cy="460375"/>
          </a:xfrm>
          <a:prstGeom prst="rect">
            <a:avLst/>
          </a:prstGeom>
          <a:noFill/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(m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(Valid .x)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&amp;&amp;&amp;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(x &gt; 10))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909638" y="1614488"/>
            <a:ext cx="4203700" cy="1555750"/>
          </a:xfrm>
          <a:prstGeom prst="rect">
            <a:avLst/>
          </a:prstGeom>
          <a:noFill/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typedef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union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tagged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{</a:t>
            </a:r>
          </a:p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void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 Invalid;</a:t>
            </a:r>
          </a:p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 t     Valid;</a:t>
            </a:r>
          </a:p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} Maybe#(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type</a:t>
            </a: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t);</a:t>
            </a:r>
          </a:p>
        </p:txBody>
      </p:sp>
      <p:sp>
        <p:nvSpPr>
          <p:cNvPr id="1502215" name="Freeform 7"/>
          <p:cNvSpPr>
            <a:spLocks/>
          </p:cNvSpPr>
          <p:nvPr/>
        </p:nvSpPr>
        <p:spPr bwMode="auto">
          <a:xfrm>
            <a:off x="3587750" y="3819525"/>
            <a:ext cx="765175" cy="877888"/>
          </a:xfrm>
          <a:custGeom>
            <a:avLst/>
            <a:gdLst>
              <a:gd name="T0" fmla="*/ 2147483647 w 482"/>
              <a:gd name="T1" fmla="*/ 2147483647 h 553"/>
              <a:gd name="T2" fmla="*/ 2147483647 w 482"/>
              <a:gd name="T3" fmla="*/ 2147483647 h 553"/>
              <a:gd name="T4" fmla="*/ 2147483647 w 482"/>
              <a:gd name="T5" fmla="*/ 2147483647 h 553"/>
              <a:gd name="T6" fmla="*/ 2147483647 w 482"/>
              <a:gd name="T7" fmla="*/ 2147483647 h 553"/>
              <a:gd name="T8" fmla="*/ 2147483647 w 482"/>
              <a:gd name="T9" fmla="*/ 2147483647 h 553"/>
              <a:gd name="T10" fmla="*/ 2147483647 w 482"/>
              <a:gd name="T11" fmla="*/ 2147483647 h 553"/>
              <a:gd name="T12" fmla="*/ 2147483647 w 482"/>
              <a:gd name="T13" fmla="*/ 2147483647 h 553"/>
              <a:gd name="T14" fmla="*/ 2147483647 w 482"/>
              <a:gd name="T15" fmla="*/ 2147483647 h 553"/>
              <a:gd name="T16" fmla="*/ 2147483647 w 482"/>
              <a:gd name="T17" fmla="*/ 2147483647 h 553"/>
              <a:gd name="T18" fmla="*/ 2147483647 w 482"/>
              <a:gd name="T19" fmla="*/ 2147483647 h 553"/>
              <a:gd name="T20" fmla="*/ 2147483647 w 482"/>
              <a:gd name="T21" fmla="*/ 2147483647 h 553"/>
              <a:gd name="T22" fmla="*/ 2147483647 w 482"/>
              <a:gd name="T23" fmla="*/ 2147483647 h 553"/>
              <a:gd name="T24" fmla="*/ 2147483647 w 482"/>
              <a:gd name="T25" fmla="*/ 2147483647 h 553"/>
              <a:gd name="T26" fmla="*/ 2147483647 w 482"/>
              <a:gd name="T27" fmla="*/ 2147483647 h 553"/>
              <a:gd name="T28" fmla="*/ 2147483647 w 482"/>
              <a:gd name="T29" fmla="*/ 2147483647 h 553"/>
              <a:gd name="T30" fmla="*/ 2147483647 w 482"/>
              <a:gd name="T31" fmla="*/ 0 h 55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2"/>
              <a:gd name="T49" fmla="*/ 0 h 553"/>
              <a:gd name="T50" fmla="*/ 482 w 482"/>
              <a:gd name="T51" fmla="*/ 553 h 55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2" h="553">
                <a:moveTo>
                  <a:pt x="318" y="100"/>
                </a:moveTo>
                <a:cubicBezTo>
                  <a:pt x="266" y="103"/>
                  <a:pt x="212" y="95"/>
                  <a:pt x="162" y="109"/>
                </a:cubicBezTo>
                <a:cubicBezTo>
                  <a:pt x="131" y="118"/>
                  <a:pt x="116" y="156"/>
                  <a:pt x="89" y="173"/>
                </a:cubicBezTo>
                <a:cubicBezTo>
                  <a:pt x="65" y="210"/>
                  <a:pt x="53" y="247"/>
                  <a:pt x="25" y="283"/>
                </a:cubicBezTo>
                <a:cubicBezTo>
                  <a:pt x="6" y="341"/>
                  <a:pt x="0" y="348"/>
                  <a:pt x="25" y="439"/>
                </a:cubicBezTo>
                <a:cubicBezTo>
                  <a:pt x="28" y="448"/>
                  <a:pt x="44" y="444"/>
                  <a:pt x="53" y="448"/>
                </a:cubicBezTo>
                <a:cubicBezTo>
                  <a:pt x="65" y="453"/>
                  <a:pt x="77" y="459"/>
                  <a:pt x="89" y="466"/>
                </a:cubicBezTo>
                <a:cubicBezTo>
                  <a:pt x="155" y="503"/>
                  <a:pt x="243" y="530"/>
                  <a:pt x="318" y="548"/>
                </a:cubicBezTo>
                <a:cubicBezTo>
                  <a:pt x="351" y="545"/>
                  <a:pt x="388" y="553"/>
                  <a:pt x="418" y="539"/>
                </a:cubicBezTo>
                <a:cubicBezTo>
                  <a:pt x="433" y="532"/>
                  <a:pt x="429" y="508"/>
                  <a:pt x="437" y="493"/>
                </a:cubicBezTo>
                <a:cubicBezTo>
                  <a:pt x="479" y="411"/>
                  <a:pt x="429" y="546"/>
                  <a:pt x="473" y="411"/>
                </a:cubicBezTo>
                <a:cubicBezTo>
                  <a:pt x="476" y="402"/>
                  <a:pt x="482" y="384"/>
                  <a:pt x="482" y="384"/>
                </a:cubicBezTo>
                <a:cubicBezTo>
                  <a:pt x="476" y="350"/>
                  <a:pt x="477" y="320"/>
                  <a:pt x="455" y="292"/>
                </a:cubicBezTo>
                <a:cubicBezTo>
                  <a:pt x="430" y="260"/>
                  <a:pt x="379" y="205"/>
                  <a:pt x="345" y="183"/>
                </a:cubicBezTo>
                <a:cubicBezTo>
                  <a:pt x="311" y="131"/>
                  <a:pt x="255" y="95"/>
                  <a:pt x="208" y="55"/>
                </a:cubicBezTo>
                <a:cubicBezTo>
                  <a:pt x="198" y="47"/>
                  <a:pt x="153" y="11"/>
                  <a:pt x="153" y="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02216" name="Text Box 8"/>
          <p:cNvSpPr txBox="1">
            <a:spLocks noChangeArrowheads="1"/>
          </p:cNvSpPr>
          <p:nvPr/>
        </p:nvSpPr>
        <p:spPr bwMode="auto">
          <a:xfrm>
            <a:off x="6511925" y="3622675"/>
            <a:ext cx="25241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x will get bound to the appropriate part of m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2211" grpId="0" build="p"/>
      <p:bldP spid="1502212" grpId="0" animBg="1"/>
      <p:bldP spid="1502213" grpId="0" animBg="1"/>
      <p:bldP spid="1502215" grpId="0" animBg="1"/>
      <p:bldP spid="15022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Syntax: Vector of Registers</a:t>
            </a:r>
          </a:p>
        </p:txBody>
      </p:sp>
      <p:sp>
        <p:nvSpPr>
          <p:cNvPr id="15032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Register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suppose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and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y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are both of type Reg. Then</a:t>
            </a:r>
            <a:r>
              <a:rPr lang="en-US" sz="1800" dirty="0" smtClean="0">
                <a:latin typeface="Courier New" pitchFamily="49" charset="0"/>
              </a:rPr>
              <a:t> </a:t>
            </a:r>
          </a:p>
          <a:p>
            <a:pPr lvl="1"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latin typeface="Courier New" pitchFamily="49" charset="0"/>
              </a:rPr>
              <a:t>		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x &lt;= y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means </a:t>
            </a:r>
            <a:r>
              <a:rPr lang="en-US" sz="1800" dirty="0" err="1" smtClean="0">
                <a:latin typeface="Courier New" pitchFamily="49" charset="0"/>
              </a:rPr>
              <a:t>x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._write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y._read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())</a:t>
            </a:r>
          </a:p>
          <a:p>
            <a:pPr lvl="1"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Vector of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endParaRPr lang="en-US" sz="1800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latin typeface="Courier New" pitchFamily="49" charset="0"/>
              </a:rPr>
              <a:t>x[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</a:t>
            </a:r>
            <a:r>
              <a:rPr lang="en-US" sz="1800" dirty="0" smtClean="0"/>
              <a:t> means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sel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x,i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latin typeface="Courier New" pitchFamily="49" charset="0"/>
              </a:rPr>
              <a:t>x[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 = y[j]</a:t>
            </a:r>
            <a:r>
              <a:rPr lang="en-US" sz="1800" dirty="0" smtClean="0"/>
              <a:t> means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x = update(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x,i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sel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y,j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))</a:t>
            </a:r>
          </a:p>
          <a:p>
            <a:pPr lvl="1" eaLnBrk="1" hangingPunct="1">
              <a:lnSpc>
                <a:spcPct val="80000"/>
              </a:lnSpc>
            </a:pPr>
            <a:endParaRPr lang="en-US" sz="1800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Vector of Registers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x[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] &lt;= y[j]</a:t>
            </a:r>
            <a:r>
              <a:rPr lang="en-US" sz="1800" dirty="0" smtClean="0"/>
              <a:t> does not work. The parser thinks it means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sel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x,i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)._read)._write(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sel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y,j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)._read)</a:t>
            </a:r>
            <a:r>
              <a:rPr lang="en-US" sz="1800" dirty="0" smtClean="0">
                <a:solidFill>
                  <a:schemeClr val="tx2"/>
                </a:solidFill>
              </a:rPr>
              <a:t>,</a:t>
            </a:r>
            <a:r>
              <a:rPr lang="en-US" sz="1800" dirty="0" smtClean="0"/>
              <a:t> which will not type check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(x[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]) &lt;= y[j]</a:t>
            </a:r>
            <a:r>
              <a:rPr lang="en-US" sz="1800" dirty="0" smtClean="0"/>
              <a:t> parses as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sel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x,i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)._write(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sel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y,j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)._read)</a:t>
            </a:r>
            <a:r>
              <a:rPr lang="en-US" sz="1800" dirty="0" smtClean="0">
                <a:solidFill>
                  <a:schemeClr val="tx2"/>
                </a:solidFill>
              </a:rPr>
              <a:t>, </a:t>
            </a:r>
            <a:r>
              <a:rPr lang="en-US" sz="1800" dirty="0" smtClean="0"/>
              <a:t>and works correctly</a:t>
            </a:r>
          </a:p>
        </p:txBody>
      </p:sp>
      <p:sp>
        <p:nvSpPr>
          <p:cNvPr id="1503236" name="Text Box 4"/>
          <p:cNvSpPr txBox="1">
            <a:spLocks noChangeArrowheads="1"/>
          </p:cNvSpPr>
          <p:nvPr/>
        </p:nvSpPr>
        <p:spPr bwMode="auto">
          <a:xfrm>
            <a:off x="6118225" y="6064250"/>
            <a:ext cx="2481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i="1"/>
              <a:t>Don’t ask me why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3235" grpId="0" build="p"/>
      <p:bldP spid="15032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5113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Making guards explicit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514475" y="1792288"/>
            <a:ext cx="6486525" cy="14287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recirculate (True);</a:t>
            </a:r>
          </a:p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(p) fifo.enq(8);</a:t>
            </a:r>
            <a:endParaRPr lang="en-US" b="1">
              <a:solidFill>
                <a:schemeClr val="tx2"/>
              </a:solidFill>
              <a:latin typeface="Courier New" pitchFamily="49" charset="0"/>
            </a:endParaRPr>
          </a:p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 r &lt;= 7;</a:t>
            </a:r>
          </a:p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endrule</a:t>
            </a:r>
          </a:p>
        </p:txBody>
      </p:sp>
      <p:sp>
        <p:nvSpPr>
          <p:cNvPr id="1501188" name="Text Box 4"/>
          <p:cNvSpPr txBox="1">
            <a:spLocks noChangeArrowheads="1"/>
          </p:cNvSpPr>
          <p:nvPr/>
        </p:nvSpPr>
        <p:spPr bwMode="auto">
          <a:xfrm>
            <a:off x="1514475" y="3622675"/>
            <a:ext cx="6977063" cy="14287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recirculate ((p &amp;&amp; fifo.enq</a:t>
            </a:r>
            <a:r>
              <a:rPr lang="en-US" baseline="-25000">
                <a:solidFill>
                  <a:schemeClr val="tx2"/>
                </a:solidFill>
                <a:latin typeface="Courier New" pitchFamily="49" charset="0"/>
              </a:rPr>
              <a:t>G</a:t>
            </a: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) || !p);</a:t>
            </a:r>
          </a:p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(p) fifo.enq</a:t>
            </a:r>
            <a:r>
              <a:rPr lang="en-US" baseline="-25000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(8);</a:t>
            </a:r>
            <a:endParaRPr lang="en-US" b="1">
              <a:solidFill>
                <a:schemeClr val="tx2"/>
              </a:solidFill>
              <a:latin typeface="Courier New" pitchFamily="49" charset="0"/>
            </a:endParaRPr>
          </a:p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 r &lt;= 7;</a:t>
            </a:r>
          </a:p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endrule</a:t>
            </a:r>
          </a:p>
        </p:txBody>
      </p:sp>
      <p:sp>
        <p:nvSpPr>
          <p:cNvPr id="1501189" name="Text Box 5"/>
          <p:cNvSpPr txBox="1">
            <a:spLocks noChangeArrowheads="1"/>
          </p:cNvSpPr>
          <p:nvPr/>
        </p:nvSpPr>
        <p:spPr bwMode="auto">
          <a:xfrm>
            <a:off x="1457325" y="5429250"/>
            <a:ext cx="7048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Effectively, all implicit conditions (guards) are lifted and conjoined to the rule guard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1188" grpId="0" animBg="1"/>
      <p:bldP spid="150118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Implicit guards (conditions)</a:t>
            </a:r>
          </a:p>
        </p:txBody>
      </p:sp>
      <p:sp>
        <p:nvSpPr>
          <p:cNvPr id="245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962900" cy="4648200"/>
          </a:xfrm>
        </p:spPr>
        <p:txBody>
          <a:bodyPr/>
          <a:lstStyle/>
          <a:p>
            <a:pPr eaLnBrk="1" hangingPunct="1"/>
            <a:r>
              <a:rPr lang="en-US" sz="2800" smtClean="0"/>
              <a:t>Rule</a:t>
            </a:r>
          </a:p>
          <a:p>
            <a:pPr lvl="1" eaLnBrk="1" hangingPunct="1">
              <a:buFont typeface="Wingdings" pitchFamily="-96" charset="2"/>
              <a:buNone/>
            </a:pPr>
            <a:r>
              <a:rPr lang="en-US" sz="2400" b="1" smtClean="0"/>
              <a:t>rule</a:t>
            </a:r>
            <a:r>
              <a:rPr lang="en-US" sz="2400" smtClean="0"/>
              <a:t> &lt;name&gt; (&lt;guard&gt;); &lt;action&gt;; </a:t>
            </a:r>
            <a:r>
              <a:rPr lang="en-US" sz="2400" b="1" smtClean="0"/>
              <a:t>endrule</a:t>
            </a:r>
          </a:p>
          <a:p>
            <a:pPr lvl="1" eaLnBrk="1" hangingPunct="1">
              <a:buFont typeface="Wingdings" pitchFamily="-96" charset="2"/>
              <a:buNone/>
            </a:pPr>
            <a:endParaRPr lang="en-US" sz="2400" smtClean="0"/>
          </a:p>
          <a:p>
            <a:pPr lvl="1" eaLnBrk="1" hangingPunct="1">
              <a:buFont typeface="Wingdings" pitchFamily="-96" charset="2"/>
              <a:buNone/>
            </a:pPr>
            <a:r>
              <a:rPr lang="en-US" sz="2400" smtClean="0"/>
              <a:t>where</a:t>
            </a:r>
          </a:p>
          <a:p>
            <a:pPr lvl="1" eaLnBrk="1" hangingPunct="1">
              <a:buFont typeface="Wingdings" pitchFamily="-96" charset="2"/>
              <a:buNone/>
            </a:pPr>
            <a:endParaRPr lang="en-US" sz="2400" smtClean="0"/>
          </a:p>
          <a:p>
            <a:pPr lvl="1" eaLnBrk="1" hangingPunct="1">
              <a:buFont typeface="Wingdings" pitchFamily="-96" charset="2"/>
              <a:buNone/>
            </a:pPr>
            <a:r>
              <a:rPr lang="en-US" sz="2400" smtClean="0"/>
              <a:t>&lt;action&gt; ::= r &lt;= &lt;exp&gt;</a:t>
            </a:r>
          </a:p>
          <a:p>
            <a:pPr lvl="1" eaLnBrk="1" hangingPunct="1">
              <a:buFont typeface="Wingdings" pitchFamily="-96" charset="2"/>
              <a:buNone/>
            </a:pPr>
            <a:r>
              <a:rPr lang="en-US" sz="2400" smtClean="0"/>
              <a:t>				</a:t>
            </a:r>
            <a:r>
              <a:rPr lang="en-US" b="1" smtClean="0"/>
              <a:t>|</a:t>
            </a:r>
            <a:r>
              <a:rPr lang="en-US" sz="2400" smtClean="0"/>
              <a:t> m.g(&lt;exp&gt;)</a:t>
            </a:r>
          </a:p>
          <a:p>
            <a:pPr lvl="1" eaLnBrk="1" hangingPunct="1">
              <a:buFont typeface="Wingdings" pitchFamily="-96" charset="2"/>
              <a:buNone/>
            </a:pPr>
            <a:r>
              <a:rPr lang="en-US" b="1" smtClean="0"/>
              <a:t>				|</a:t>
            </a:r>
            <a:r>
              <a:rPr lang="en-US" sz="2400" smtClean="0"/>
              <a:t> </a:t>
            </a:r>
            <a:r>
              <a:rPr lang="en-US" sz="2400" b="1" smtClean="0"/>
              <a:t>if</a:t>
            </a:r>
            <a:r>
              <a:rPr lang="en-US" sz="2400" smtClean="0"/>
              <a:t> (&lt;exp&gt;) &lt;action&gt; </a:t>
            </a:r>
            <a:r>
              <a:rPr lang="en-US" sz="2400" b="1" smtClean="0"/>
              <a:t>endif</a:t>
            </a:r>
          </a:p>
          <a:p>
            <a:pPr lvl="1" eaLnBrk="1" hangingPunct="1">
              <a:buFont typeface="Wingdings" pitchFamily="-96" charset="2"/>
              <a:buNone/>
            </a:pPr>
            <a:r>
              <a:rPr lang="en-US" b="1" smtClean="0"/>
              <a:t>				| </a:t>
            </a:r>
            <a:r>
              <a:rPr lang="en-US" sz="2400" smtClean="0"/>
              <a:t>&lt;action&gt; ; &lt;action&gt;</a:t>
            </a:r>
            <a:endParaRPr lang="en-US" b="1" smtClean="0"/>
          </a:p>
          <a:p>
            <a:pPr lvl="1" eaLnBrk="1" hangingPunct="1">
              <a:buFont typeface="Wingdings" pitchFamily="-96" charset="2"/>
              <a:buNone/>
            </a:pPr>
            <a:endParaRPr lang="en-US" b="1" smtClean="0"/>
          </a:p>
        </p:txBody>
      </p:sp>
      <p:sp>
        <p:nvSpPr>
          <p:cNvPr id="1499140" name="Line 4"/>
          <p:cNvSpPr>
            <a:spLocks noChangeShapeType="1"/>
          </p:cNvSpPr>
          <p:nvPr/>
        </p:nvSpPr>
        <p:spPr bwMode="auto">
          <a:xfrm>
            <a:off x="3876675" y="4953000"/>
            <a:ext cx="23193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9141" name="Text Box 5"/>
          <p:cNvSpPr txBox="1">
            <a:spLocks noChangeArrowheads="1"/>
          </p:cNvSpPr>
          <p:nvPr/>
        </p:nvSpPr>
        <p:spPr bwMode="auto">
          <a:xfrm>
            <a:off x="276225" y="4857750"/>
            <a:ext cx="2081213" cy="650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make implicit guards explicit</a:t>
            </a:r>
          </a:p>
        </p:txBody>
      </p:sp>
      <p:sp>
        <p:nvSpPr>
          <p:cNvPr id="1499142" name="Text Box 6"/>
          <p:cNvSpPr txBox="1">
            <a:spLocks noChangeArrowheads="1"/>
          </p:cNvSpPr>
          <p:nvPr/>
        </p:nvSpPr>
        <p:spPr bwMode="auto">
          <a:xfrm>
            <a:off x="5599113" y="4392613"/>
            <a:ext cx="3497262" cy="376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m.g</a:t>
            </a:r>
            <a:r>
              <a:rPr lang="en-US" baseline="-25000"/>
              <a:t>B</a:t>
            </a:r>
            <a:r>
              <a:rPr lang="en-US"/>
              <a:t>(&lt;exp&gt;) </a:t>
            </a:r>
            <a:r>
              <a:rPr lang="en-US" b="1"/>
              <a:t>when</a:t>
            </a:r>
            <a:r>
              <a:rPr lang="en-US"/>
              <a:t> m.g</a:t>
            </a:r>
            <a:r>
              <a:rPr lang="en-US" baseline="-25000"/>
              <a:t>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499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9140" grpId="0" animBg="1"/>
      <p:bldP spid="1499141" grpId="0" animBg="1"/>
      <p:bldP spid="149914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Guards vs If’s</a:t>
            </a:r>
          </a:p>
        </p:txBody>
      </p:sp>
      <p:sp>
        <p:nvSpPr>
          <p:cNvPr id="25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66875"/>
            <a:ext cx="7772400" cy="4457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 guard on one action of a parallel group of actions affects every action within the group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	(a1 when p1); (a2 when p2) 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		</a:t>
            </a:r>
            <a:r>
              <a:rPr lang="en-US" sz="2000" smtClean="0">
                <a:solidFill>
                  <a:schemeClr val="tx2"/>
                </a:solidFill>
                <a:sym typeface="Wingdings" pitchFamily="-96" charset="2"/>
              </a:rPr>
              <a:t>==&gt; </a:t>
            </a:r>
            <a:r>
              <a:rPr lang="en-US" sz="2000" smtClean="0">
                <a:solidFill>
                  <a:schemeClr val="tx2"/>
                </a:solidFill>
              </a:rPr>
              <a:t> (a1; a2) when (p1 &amp;&amp; p2)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 condition of a Conditional action only affects the actions within the scope of the conditional action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000" smtClean="0"/>
              <a:t>	</a:t>
            </a:r>
            <a:r>
              <a:rPr lang="en-US" sz="2000" smtClean="0">
                <a:solidFill>
                  <a:schemeClr val="tx2"/>
                </a:solidFill>
              </a:rPr>
              <a:t>(if (p1) a1); a2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1600" smtClean="0"/>
              <a:t>		</a:t>
            </a:r>
            <a:r>
              <a:rPr lang="en-US" sz="2400" smtClean="0">
                <a:sym typeface="Wingdings" pitchFamily="-96" charset="2"/>
              </a:rPr>
              <a:t>p1 has no effect on a2 ...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Mixing ifs and whens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000" smtClean="0"/>
              <a:t>	(</a:t>
            </a:r>
            <a:r>
              <a:rPr lang="en-US" sz="2000" smtClean="0">
                <a:solidFill>
                  <a:schemeClr val="tx2"/>
                </a:solidFill>
              </a:rPr>
              <a:t>if (p) (a1 when q)) ; a2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      </a:t>
            </a:r>
            <a:r>
              <a:rPr lang="en-US" sz="2000" smtClean="0">
                <a:solidFill>
                  <a:schemeClr val="tx2"/>
                </a:solidFill>
                <a:sym typeface="Symbol" pitchFamily="-96" charset="2"/>
              </a:rPr>
              <a:t> (</a:t>
            </a:r>
            <a:r>
              <a:rPr lang="en-US" sz="2000" smtClean="0">
                <a:solidFill>
                  <a:schemeClr val="tx2"/>
                </a:solidFill>
              </a:rPr>
              <a:t>(if (p) a1); a2) when ((p &amp;&amp; q) | !p)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Static vs dynamic expressions</a:t>
            </a: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Expressions that can be evaluated at compile time will be evaluated at compile-time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3+4 </a:t>
            </a:r>
            <a:r>
              <a:rPr lang="en-US" sz="2400" smtClean="0">
                <a:sym typeface="Wingdings" pitchFamily="-96" charset="2"/>
              </a:rPr>
              <a:t></a:t>
            </a:r>
            <a:r>
              <a:rPr lang="en-US" sz="2400" smtClean="0"/>
              <a:t> 7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Some expressions do not have run-time representations and must be evaluated away at compile time; an error will occur if the compile-time evaluation does not succeed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Integers, reals, loops, lists, functions, …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3888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Generalization: </a:t>
            </a:r>
            <a:r>
              <a:rPr lang="en-US" i="1" smtClean="0"/>
              <a:t>n</a:t>
            </a:r>
            <a:r>
              <a:rPr lang="en-US" smtClean="0"/>
              <a:t>-stage pipeline</a:t>
            </a:r>
          </a:p>
        </p:txBody>
      </p:sp>
      <p:sp>
        <p:nvSpPr>
          <p:cNvPr id="1584131" name="Text Box 3"/>
          <p:cNvSpPr txBox="1">
            <a:spLocks noChangeArrowheads="1"/>
          </p:cNvSpPr>
          <p:nvPr/>
        </p:nvSpPr>
        <p:spPr bwMode="auto">
          <a:xfrm>
            <a:off x="687388" y="3259138"/>
            <a:ext cx="8456612" cy="341632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sync-pipeline (True);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if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inQ.notEmpty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begin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[0]&lt;=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f(1,inQ.first());inQ.deq();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else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[0]&lt;=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Invalid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(Integer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1;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n-1;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=i+1)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case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[i-1])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tagged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.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sx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Valid 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f(i-1,sx);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tagged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Invalid: 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Invalid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case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[n-2])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tagged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.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sx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outQ.enq(f(n-1,sx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));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92213" y="1719263"/>
            <a:ext cx="6831012" cy="1460500"/>
            <a:chOff x="1075" y="1083"/>
            <a:chExt cx="4303" cy="920"/>
          </a:xfrm>
        </p:grpSpPr>
        <p:sp>
          <p:nvSpPr>
            <p:cNvPr id="6152" name="Text Box 5"/>
            <p:cNvSpPr txBox="1">
              <a:spLocks noChangeArrowheads="1"/>
            </p:cNvSpPr>
            <p:nvPr/>
          </p:nvSpPr>
          <p:spPr bwMode="auto">
            <a:xfrm>
              <a:off x="2302" y="1753"/>
              <a:ext cx="7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dirty="0" err="1" smtClean="0"/>
                <a:t>sReg</a:t>
              </a:r>
              <a:r>
                <a:rPr lang="en-US" dirty="0" smtClean="0"/>
                <a:t>[0]</a:t>
              </a:r>
              <a:endParaRPr lang="en-US" baseline="-25000" dirty="0"/>
            </a:p>
          </p:txBody>
        </p:sp>
        <p:sp>
          <p:nvSpPr>
            <p:cNvPr id="6153" name="Text Box 6"/>
            <p:cNvSpPr txBox="1">
              <a:spLocks noChangeArrowheads="1"/>
            </p:cNvSpPr>
            <p:nvPr/>
          </p:nvSpPr>
          <p:spPr bwMode="auto">
            <a:xfrm>
              <a:off x="1509" y="1753"/>
              <a:ext cx="3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inQ</a:t>
              </a:r>
              <a:endParaRPr lang="en-US" baseline="-25000"/>
            </a:p>
          </p:txBody>
        </p:sp>
        <p:sp>
          <p:nvSpPr>
            <p:cNvPr id="6154" name="Text Box 7"/>
            <p:cNvSpPr txBox="1">
              <a:spLocks noChangeArrowheads="1"/>
            </p:cNvSpPr>
            <p:nvPr/>
          </p:nvSpPr>
          <p:spPr bwMode="auto">
            <a:xfrm>
              <a:off x="3106" y="1753"/>
              <a:ext cx="7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dirty="0" err="1" smtClean="0"/>
                <a:t>sReg</a:t>
              </a:r>
              <a:r>
                <a:rPr lang="en-US" dirty="0" smtClean="0"/>
                <a:t>[1]</a:t>
              </a:r>
              <a:endParaRPr lang="en-US" baseline="-25000" dirty="0"/>
            </a:p>
          </p:txBody>
        </p:sp>
        <p:sp>
          <p:nvSpPr>
            <p:cNvPr id="6155" name="Text Box 8"/>
            <p:cNvSpPr txBox="1">
              <a:spLocks noChangeArrowheads="1"/>
            </p:cNvSpPr>
            <p:nvPr/>
          </p:nvSpPr>
          <p:spPr bwMode="auto">
            <a:xfrm>
              <a:off x="4875" y="1753"/>
              <a:ext cx="5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outQ</a:t>
              </a:r>
              <a:endParaRPr lang="en-US" baseline="-25000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075" y="1083"/>
              <a:ext cx="4194" cy="690"/>
              <a:chOff x="1075" y="1083"/>
              <a:chExt cx="4194" cy="69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075" y="1083"/>
                <a:ext cx="2917" cy="690"/>
                <a:chOff x="1075" y="1083"/>
                <a:chExt cx="2917" cy="690"/>
              </a:xfrm>
            </p:grpSpPr>
            <p:sp>
              <p:nvSpPr>
                <p:cNvPr id="6169" name="Rectangle 11"/>
                <p:cNvSpPr>
                  <a:spLocks noChangeArrowheads="1"/>
                </p:cNvSpPr>
                <p:nvPr/>
              </p:nvSpPr>
              <p:spPr bwMode="auto">
                <a:xfrm>
                  <a:off x="1728" y="1083"/>
                  <a:ext cx="88" cy="6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269" y="1414"/>
                  <a:ext cx="473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075" y="1523"/>
                  <a:ext cx="211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/>
                    <a:t>x</a:t>
                  </a:r>
                </a:p>
              </p:txBody>
            </p:sp>
            <p:sp>
              <p:nvSpPr>
                <p:cNvPr id="6172" name="Line 14"/>
                <p:cNvSpPr>
                  <a:spLocks noChangeShapeType="1"/>
                </p:cNvSpPr>
                <p:nvPr/>
              </p:nvSpPr>
              <p:spPr bwMode="auto">
                <a:xfrm>
                  <a:off x="2383" y="1403"/>
                  <a:ext cx="16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3" name="Line 15"/>
                <p:cNvSpPr>
                  <a:spLocks noChangeShapeType="1"/>
                </p:cNvSpPr>
                <p:nvPr/>
              </p:nvSpPr>
              <p:spPr bwMode="auto">
                <a:xfrm>
                  <a:off x="1826" y="1403"/>
                  <a:ext cx="1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4" name="Rectangle 16"/>
                <p:cNvSpPr>
                  <a:spLocks noChangeArrowheads="1"/>
                </p:cNvSpPr>
                <p:nvPr/>
              </p:nvSpPr>
              <p:spPr bwMode="auto">
                <a:xfrm>
                  <a:off x="2542" y="1088"/>
                  <a:ext cx="84" cy="6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5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970" y="1317"/>
                  <a:ext cx="387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 typeface="Wingdings" pitchFamily="-96" charset="2"/>
                    <a:buNone/>
                  </a:pPr>
                  <a:r>
                    <a:rPr lang="en-US" sz="1400" dirty="0" smtClean="0">
                      <a:latin typeface="Courier New" pitchFamily="49" charset="0"/>
                    </a:rPr>
                    <a:t>f(0)</a:t>
                  </a:r>
                  <a:endParaRPr lang="en-US" sz="1400" dirty="0">
                    <a:latin typeface="Courier New" pitchFamily="49" charset="0"/>
                  </a:endParaRPr>
                </a:p>
              </p:txBody>
            </p:sp>
            <p:sp>
              <p:nvSpPr>
                <p:cNvPr id="6176" name="Oval 18"/>
                <p:cNvSpPr>
                  <a:spLocks noChangeArrowheads="1"/>
                </p:cNvSpPr>
                <p:nvPr/>
              </p:nvSpPr>
              <p:spPr bwMode="auto">
                <a:xfrm>
                  <a:off x="1956" y="1227"/>
                  <a:ext cx="420" cy="342"/>
                </a:xfrm>
                <a:prstGeom prst="ellips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7" name="Line 19"/>
                <p:cNvSpPr>
                  <a:spLocks noChangeShapeType="1"/>
                </p:cNvSpPr>
                <p:nvPr/>
              </p:nvSpPr>
              <p:spPr bwMode="auto">
                <a:xfrm>
                  <a:off x="3187" y="1403"/>
                  <a:ext cx="16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8" name="Line 20"/>
                <p:cNvSpPr>
                  <a:spLocks noChangeShapeType="1"/>
                </p:cNvSpPr>
                <p:nvPr/>
              </p:nvSpPr>
              <p:spPr bwMode="auto">
                <a:xfrm>
                  <a:off x="2630" y="1403"/>
                  <a:ext cx="1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9" name="Rectangle 21"/>
                <p:cNvSpPr>
                  <a:spLocks noChangeArrowheads="1"/>
                </p:cNvSpPr>
                <p:nvPr/>
              </p:nvSpPr>
              <p:spPr bwMode="auto">
                <a:xfrm>
                  <a:off x="3346" y="1088"/>
                  <a:ext cx="84" cy="6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801" y="1317"/>
                  <a:ext cx="387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 typeface="Wingdings" pitchFamily="-96" charset="2"/>
                    <a:buNone/>
                  </a:pPr>
                  <a:r>
                    <a:rPr lang="en-US" sz="1400" dirty="0" smtClean="0">
                      <a:latin typeface="Courier New" pitchFamily="49" charset="0"/>
                    </a:rPr>
                    <a:t>f(1)</a:t>
                  </a:r>
                  <a:endParaRPr lang="en-US" sz="1400" dirty="0">
                    <a:latin typeface="Courier New" pitchFamily="49" charset="0"/>
                  </a:endParaRPr>
                </a:p>
              </p:txBody>
            </p:sp>
            <p:sp>
              <p:nvSpPr>
                <p:cNvPr id="6181" name="Oval 23"/>
                <p:cNvSpPr>
                  <a:spLocks noChangeArrowheads="1"/>
                </p:cNvSpPr>
                <p:nvPr/>
              </p:nvSpPr>
              <p:spPr bwMode="auto">
                <a:xfrm>
                  <a:off x="2760" y="1227"/>
                  <a:ext cx="420" cy="342"/>
                </a:xfrm>
                <a:prstGeom prst="ellips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2" name="Line 24"/>
                <p:cNvSpPr>
                  <a:spLocks noChangeShapeType="1"/>
                </p:cNvSpPr>
                <p:nvPr/>
              </p:nvSpPr>
              <p:spPr bwMode="auto">
                <a:xfrm>
                  <a:off x="3434" y="1403"/>
                  <a:ext cx="1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605" y="1311"/>
                  <a:ext cx="387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 typeface="Wingdings" pitchFamily="-96" charset="2"/>
                    <a:buNone/>
                  </a:pPr>
                  <a:r>
                    <a:rPr lang="en-US" sz="1400" dirty="0" smtClean="0">
                      <a:latin typeface="Courier New" pitchFamily="49" charset="0"/>
                    </a:rPr>
                    <a:t>f(2)</a:t>
                  </a:r>
                  <a:endParaRPr lang="en-US" sz="1400" dirty="0">
                    <a:latin typeface="Courier New" pitchFamily="49" charset="0"/>
                  </a:endParaRPr>
                </a:p>
              </p:txBody>
            </p:sp>
            <p:sp>
              <p:nvSpPr>
                <p:cNvPr id="6184" name="Oval 26"/>
                <p:cNvSpPr>
                  <a:spLocks noChangeArrowheads="1"/>
                </p:cNvSpPr>
                <p:nvPr/>
              </p:nvSpPr>
              <p:spPr bwMode="auto">
                <a:xfrm>
                  <a:off x="3564" y="1227"/>
                  <a:ext cx="420" cy="342"/>
                </a:xfrm>
                <a:prstGeom prst="ellips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5" name="Group 27"/>
                <p:cNvGrpSpPr>
                  <a:grpSpLocks/>
                </p:cNvGrpSpPr>
                <p:nvPr/>
              </p:nvGrpSpPr>
              <p:grpSpPr bwMode="auto">
                <a:xfrm>
                  <a:off x="1531" y="1088"/>
                  <a:ext cx="288" cy="673"/>
                  <a:chOff x="4705" y="285"/>
                  <a:chExt cx="288" cy="673"/>
                </a:xfrm>
              </p:grpSpPr>
              <p:sp>
                <p:nvSpPr>
                  <p:cNvPr id="6186" name="Freeform 28"/>
                  <p:cNvSpPr>
                    <a:spLocks/>
                  </p:cNvSpPr>
                  <p:nvPr/>
                </p:nvSpPr>
                <p:spPr bwMode="auto">
                  <a:xfrm>
                    <a:off x="4705" y="285"/>
                    <a:ext cx="288" cy="673"/>
                  </a:xfrm>
                  <a:custGeom>
                    <a:avLst/>
                    <a:gdLst>
                      <a:gd name="T0" fmla="*/ 0 w 288"/>
                      <a:gd name="T1" fmla="*/ 0 h 144"/>
                      <a:gd name="T2" fmla="*/ 288 w 288"/>
                      <a:gd name="T3" fmla="*/ 0 h 144"/>
                      <a:gd name="T4" fmla="*/ 288 w 288"/>
                      <a:gd name="T5" fmla="*/ 68697 h 144"/>
                      <a:gd name="T6" fmla="*/ 0 w 288"/>
                      <a:gd name="T7" fmla="*/ 68697 h 14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8"/>
                      <a:gd name="T13" fmla="*/ 0 h 144"/>
                      <a:gd name="T14" fmla="*/ 288 w 288"/>
                      <a:gd name="T15" fmla="*/ 144 h 144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8" h="144">
                        <a:moveTo>
                          <a:pt x="0" y="0"/>
                        </a:moveTo>
                        <a:lnTo>
                          <a:pt x="288" y="0"/>
                        </a:lnTo>
                        <a:lnTo>
                          <a:pt x="288" y="144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87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891" y="285"/>
                    <a:ext cx="0" cy="667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" name="Group 30"/>
              <p:cNvGrpSpPr>
                <a:grpSpLocks/>
              </p:cNvGrpSpPr>
              <p:nvPr/>
            </p:nvGrpSpPr>
            <p:grpSpPr bwMode="auto">
              <a:xfrm>
                <a:off x="4360" y="1083"/>
                <a:ext cx="909" cy="676"/>
                <a:chOff x="4360" y="1112"/>
                <a:chExt cx="909" cy="676"/>
              </a:xfrm>
            </p:grpSpPr>
            <p:sp>
              <p:nvSpPr>
                <p:cNvPr id="6160" name="Rectangle 31"/>
                <p:cNvSpPr>
                  <a:spLocks noChangeArrowheads="1"/>
                </p:cNvSpPr>
                <p:nvPr/>
              </p:nvSpPr>
              <p:spPr bwMode="auto">
                <a:xfrm>
                  <a:off x="5174" y="1115"/>
                  <a:ext cx="88" cy="6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1" name="Rectangle 32"/>
                <p:cNvSpPr>
                  <a:spLocks noChangeArrowheads="1"/>
                </p:cNvSpPr>
                <p:nvPr/>
              </p:nvSpPr>
              <p:spPr bwMode="auto">
                <a:xfrm>
                  <a:off x="4360" y="1112"/>
                  <a:ext cx="84" cy="6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2" name="Line 33"/>
                <p:cNvSpPr>
                  <a:spLocks noChangeShapeType="1"/>
                </p:cNvSpPr>
                <p:nvPr/>
              </p:nvSpPr>
              <p:spPr bwMode="auto">
                <a:xfrm>
                  <a:off x="5005" y="1427"/>
                  <a:ext cx="16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3" name="Line 34"/>
                <p:cNvSpPr>
                  <a:spLocks noChangeShapeType="1"/>
                </p:cNvSpPr>
                <p:nvPr/>
              </p:nvSpPr>
              <p:spPr bwMode="auto">
                <a:xfrm>
                  <a:off x="4448" y="1427"/>
                  <a:ext cx="1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4553" y="1347"/>
                  <a:ext cx="522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 typeface="Wingdings" pitchFamily="-96" charset="2"/>
                    <a:buNone/>
                  </a:pPr>
                  <a:r>
                    <a:rPr lang="en-US" sz="1400" dirty="0" smtClean="0">
                      <a:latin typeface="Courier New" pitchFamily="49" charset="0"/>
                    </a:rPr>
                    <a:t>f(n-1)</a:t>
                  </a:r>
                  <a:endParaRPr lang="en-US" sz="1400" dirty="0">
                    <a:latin typeface="Courier New" pitchFamily="49" charset="0"/>
                  </a:endParaRPr>
                </a:p>
              </p:txBody>
            </p:sp>
            <p:sp>
              <p:nvSpPr>
                <p:cNvPr id="6165" name="Oval 36"/>
                <p:cNvSpPr>
                  <a:spLocks noChangeArrowheads="1"/>
                </p:cNvSpPr>
                <p:nvPr/>
              </p:nvSpPr>
              <p:spPr bwMode="auto">
                <a:xfrm>
                  <a:off x="4578" y="1251"/>
                  <a:ext cx="420" cy="342"/>
                </a:xfrm>
                <a:prstGeom prst="ellips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7" name="Group 37"/>
                <p:cNvGrpSpPr>
                  <a:grpSpLocks/>
                </p:cNvGrpSpPr>
                <p:nvPr/>
              </p:nvGrpSpPr>
              <p:grpSpPr bwMode="auto">
                <a:xfrm>
                  <a:off x="4981" y="1112"/>
                  <a:ext cx="288" cy="673"/>
                  <a:chOff x="4705" y="285"/>
                  <a:chExt cx="288" cy="673"/>
                </a:xfrm>
              </p:grpSpPr>
              <p:sp>
                <p:nvSpPr>
                  <p:cNvPr id="6167" name="Freeform 38"/>
                  <p:cNvSpPr>
                    <a:spLocks/>
                  </p:cNvSpPr>
                  <p:nvPr/>
                </p:nvSpPr>
                <p:spPr bwMode="auto">
                  <a:xfrm>
                    <a:off x="4705" y="285"/>
                    <a:ext cx="288" cy="673"/>
                  </a:xfrm>
                  <a:custGeom>
                    <a:avLst/>
                    <a:gdLst>
                      <a:gd name="T0" fmla="*/ 0 w 288"/>
                      <a:gd name="T1" fmla="*/ 0 h 144"/>
                      <a:gd name="T2" fmla="*/ 288 w 288"/>
                      <a:gd name="T3" fmla="*/ 0 h 144"/>
                      <a:gd name="T4" fmla="*/ 288 w 288"/>
                      <a:gd name="T5" fmla="*/ 68697 h 144"/>
                      <a:gd name="T6" fmla="*/ 0 w 288"/>
                      <a:gd name="T7" fmla="*/ 68697 h 14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8"/>
                      <a:gd name="T13" fmla="*/ 0 h 144"/>
                      <a:gd name="T14" fmla="*/ 288 w 288"/>
                      <a:gd name="T15" fmla="*/ 144 h 144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8" h="144">
                        <a:moveTo>
                          <a:pt x="0" y="0"/>
                        </a:moveTo>
                        <a:lnTo>
                          <a:pt x="288" y="0"/>
                        </a:lnTo>
                        <a:lnTo>
                          <a:pt x="288" y="144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68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4891" y="285"/>
                    <a:ext cx="0" cy="667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6159" name="Text Box 40"/>
              <p:cNvSpPr txBox="1">
                <a:spLocks noChangeArrowheads="1"/>
              </p:cNvSpPr>
              <p:nvPr/>
            </p:nvSpPr>
            <p:spPr bwMode="auto">
              <a:xfrm>
                <a:off x="3965" y="1131"/>
                <a:ext cx="431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 sz="3600"/>
                  <a:t>...</a:t>
                </a:r>
              </a:p>
            </p:txBody>
          </p:sp>
        </p:grpSp>
      </p:grp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5730875" y="2773363"/>
            <a:ext cx="14784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dirty="0" err="1" smtClean="0"/>
              <a:t>sReg</a:t>
            </a:r>
            <a:r>
              <a:rPr lang="en-US" dirty="0" smtClean="0"/>
              <a:t>[n-2]</a:t>
            </a:r>
            <a:endParaRPr lang="en-US" baseline="-25000" dirty="0"/>
          </a:p>
        </p:txBody>
      </p:sp>
      <p:sp>
        <p:nvSpPr>
          <p:cNvPr id="48" name="Date Placeholder 4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0" name="Footer Placeholder 4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4131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</a:t>
            </a:r>
            <a:r>
              <a:rPr lang="en-US" dirty="0" smtClean="0"/>
              <a:t>lecture</a:t>
            </a:r>
          </a:p>
        </p:txBody>
      </p:sp>
      <p:sp>
        <p:nvSpPr>
          <p:cNvPr id="27651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pitchFamily="-96" charset="2"/>
              <a:buNone/>
            </a:pPr>
            <a:r>
              <a:rPr lang="en-US" dirty="0" smtClean="0"/>
              <a:t>Concurrency analysis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FA2CE17F-6497-4172-BB16-84AA21FF148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Inelastic Pipeline</a:t>
            </a:r>
          </a:p>
        </p:txBody>
      </p:sp>
      <p:grpSp>
        <p:nvGrpSpPr>
          <p:cNvPr id="5124" name="Group 3"/>
          <p:cNvGrpSpPr>
            <a:grpSpLocks/>
          </p:cNvGrpSpPr>
          <p:nvPr/>
        </p:nvGrpSpPr>
        <p:grpSpPr bwMode="auto">
          <a:xfrm>
            <a:off x="1554163" y="1752600"/>
            <a:ext cx="5373687" cy="1460500"/>
            <a:chOff x="979" y="1104"/>
            <a:chExt cx="3385" cy="920"/>
          </a:xfrm>
        </p:grpSpPr>
        <p:sp>
          <p:nvSpPr>
            <p:cNvPr id="5130" name="Rectangle 4"/>
            <p:cNvSpPr>
              <a:spLocks noChangeArrowheads="1"/>
            </p:cNvSpPr>
            <p:nvPr/>
          </p:nvSpPr>
          <p:spPr bwMode="auto">
            <a:xfrm>
              <a:off x="1632" y="1104"/>
              <a:ext cx="88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5"/>
            <p:cNvSpPr>
              <a:spLocks noChangeArrowheads="1"/>
            </p:cNvSpPr>
            <p:nvPr/>
          </p:nvSpPr>
          <p:spPr bwMode="auto">
            <a:xfrm>
              <a:off x="4064" y="1112"/>
              <a:ext cx="88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Line 6"/>
            <p:cNvSpPr>
              <a:spLocks noChangeShapeType="1"/>
            </p:cNvSpPr>
            <p:nvPr/>
          </p:nvSpPr>
          <p:spPr bwMode="auto">
            <a:xfrm flipV="1">
              <a:off x="1173" y="1435"/>
              <a:ext cx="47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Text Box 7"/>
            <p:cNvSpPr txBox="1">
              <a:spLocks noChangeArrowheads="1"/>
            </p:cNvSpPr>
            <p:nvPr/>
          </p:nvSpPr>
          <p:spPr bwMode="auto">
            <a:xfrm>
              <a:off x="979" y="1544"/>
              <a:ext cx="2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x</a:t>
              </a:r>
            </a:p>
          </p:txBody>
        </p:sp>
        <p:sp>
          <p:nvSpPr>
            <p:cNvPr id="5134" name="Line 8"/>
            <p:cNvSpPr>
              <a:spLocks noChangeShapeType="1"/>
            </p:cNvSpPr>
            <p:nvPr/>
          </p:nvSpPr>
          <p:spPr bwMode="auto">
            <a:xfrm>
              <a:off x="2287" y="1424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Line 9"/>
            <p:cNvSpPr>
              <a:spLocks noChangeShapeType="1"/>
            </p:cNvSpPr>
            <p:nvPr/>
          </p:nvSpPr>
          <p:spPr bwMode="auto">
            <a:xfrm>
              <a:off x="1730" y="1424"/>
              <a:ext cx="1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10"/>
            <p:cNvSpPr>
              <a:spLocks noChangeArrowheads="1"/>
            </p:cNvSpPr>
            <p:nvPr/>
          </p:nvSpPr>
          <p:spPr bwMode="auto">
            <a:xfrm>
              <a:off x="2446" y="1109"/>
              <a:ext cx="84" cy="6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Text Box 11"/>
            <p:cNvSpPr txBox="1">
              <a:spLocks noChangeArrowheads="1"/>
            </p:cNvSpPr>
            <p:nvPr/>
          </p:nvSpPr>
          <p:spPr bwMode="auto">
            <a:xfrm>
              <a:off x="2206" y="1774"/>
              <a:ext cx="60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sReg1</a:t>
              </a:r>
              <a:endParaRPr lang="en-US" baseline="-25000"/>
            </a:p>
          </p:txBody>
        </p:sp>
        <p:sp>
          <p:nvSpPr>
            <p:cNvPr id="5138" name="Text Box 12"/>
            <p:cNvSpPr txBox="1">
              <a:spLocks noChangeArrowheads="1"/>
            </p:cNvSpPr>
            <p:nvPr/>
          </p:nvSpPr>
          <p:spPr bwMode="auto">
            <a:xfrm>
              <a:off x="1413" y="1774"/>
              <a:ext cx="3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inQ</a:t>
              </a:r>
              <a:endParaRPr lang="en-US" baseline="-25000"/>
            </a:p>
          </p:txBody>
        </p:sp>
        <p:grpSp>
          <p:nvGrpSpPr>
            <p:cNvPr id="5139" name="Group 13"/>
            <p:cNvGrpSpPr>
              <a:grpSpLocks/>
            </p:cNvGrpSpPr>
            <p:nvPr/>
          </p:nvGrpSpPr>
          <p:grpSpPr bwMode="auto">
            <a:xfrm>
              <a:off x="1860" y="1248"/>
              <a:ext cx="420" cy="342"/>
              <a:chOff x="0" y="3126"/>
              <a:chExt cx="420" cy="342"/>
            </a:xfrm>
          </p:grpSpPr>
          <p:sp>
            <p:nvSpPr>
              <p:cNvPr id="5159" name="Text Box 14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f1</a:t>
                </a:r>
              </a:p>
            </p:txBody>
          </p:sp>
          <p:sp>
            <p:nvSpPr>
              <p:cNvPr id="5160" name="Oval 15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40" name="Line 16"/>
            <p:cNvSpPr>
              <a:spLocks noChangeShapeType="1"/>
            </p:cNvSpPr>
            <p:nvPr/>
          </p:nvSpPr>
          <p:spPr bwMode="auto">
            <a:xfrm>
              <a:off x="3091" y="1424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Line 17"/>
            <p:cNvSpPr>
              <a:spLocks noChangeShapeType="1"/>
            </p:cNvSpPr>
            <p:nvPr/>
          </p:nvSpPr>
          <p:spPr bwMode="auto">
            <a:xfrm>
              <a:off x="2534" y="1424"/>
              <a:ext cx="1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Rectangle 18"/>
            <p:cNvSpPr>
              <a:spLocks noChangeArrowheads="1"/>
            </p:cNvSpPr>
            <p:nvPr/>
          </p:nvSpPr>
          <p:spPr bwMode="auto">
            <a:xfrm>
              <a:off x="3250" y="1109"/>
              <a:ext cx="84" cy="6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43" name="Group 19"/>
            <p:cNvGrpSpPr>
              <a:grpSpLocks/>
            </p:cNvGrpSpPr>
            <p:nvPr/>
          </p:nvGrpSpPr>
          <p:grpSpPr bwMode="auto">
            <a:xfrm>
              <a:off x="2664" y="1248"/>
              <a:ext cx="420" cy="342"/>
              <a:chOff x="0" y="3126"/>
              <a:chExt cx="420" cy="342"/>
            </a:xfrm>
          </p:grpSpPr>
          <p:sp>
            <p:nvSpPr>
              <p:cNvPr id="5157" name="Text Box 20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f2</a:t>
                </a:r>
              </a:p>
            </p:txBody>
          </p:sp>
          <p:sp>
            <p:nvSpPr>
              <p:cNvPr id="5158" name="Oval 21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44" name="Line 22"/>
            <p:cNvSpPr>
              <a:spLocks noChangeShapeType="1"/>
            </p:cNvSpPr>
            <p:nvPr/>
          </p:nvSpPr>
          <p:spPr bwMode="auto">
            <a:xfrm>
              <a:off x="3895" y="1424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Line 23"/>
            <p:cNvSpPr>
              <a:spLocks noChangeShapeType="1"/>
            </p:cNvSpPr>
            <p:nvPr/>
          </p:nvSpPr>
          <p:spPr bwMode="auto">
            <a:xfrm>
              <a:off x="3338" y="1424"/>
              <a:ext cx="1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46" name="Group 24"/>
            <p:cNvGrpSpPr>
              <a:grpSpLocks/>
            </p:cNvGrpSpPr>
            <p:nvPr/>
          </p:nvGrpSpPr>
          <p:grpSpPr bwMode="auto">
            <a:xfrm>
              <a:off x="3468" y="1248"/>
              <a:ext cx="420" cy="342"/>
              <a:chOff x="0" y="3126"/>
              <a:chExt cx="420" cy="342"/>
            </a:xfrm>
          </p:grpSpPr>
          <p:sp>
            <p:nvSpPr>
              <p:cNvPr id="5155" name="Text Box 25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f3</a:t>
                </a:r>
              </a:p>
            </p:txBody>
          </p:sp>
          <p:sp>
            <p:nvSpPr>
              <p:cNvPr id="5156" name="Oval 26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47" name="Group 27"/>
            <p:cNvGrpSpPr>
              <a:grpSpLocks/>
            </p:cNvGrpSpPr>
            <p:nvPr/>
          </p:nvGrpSpPr>
          <p:grpSpPr bwMode="auto">
            <a:xfrm>
              <a:off x="3871" y="1109"/>
              <a:ext cx="288" cy="673"/>
              <a:chOff x="4705" y="285"/>
              <a:chExt cx="288" cy="673"/>
            </a:xfrm>
          </p:grpSpPr>
          <p:sp>
            <p:nvSpPr>
              <p:cNvPr id="5153" name="Freeform 28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321063 h 144"/>
                  <a:gd name="T6" fmla="*/ 0 w 288"/>
                  <a:gd name="T7" fmla="*/ 321063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4" name="Line 29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48" name="Group 30"/>
            <p:cNvGrpSpPr>
              <a:grpSpLocks/>
            </p:cNvGrpSpPr>
            <p:nvPr/>
          </p:nvGrpSpPr>
          <p:grpSpPr bwMode="auto">
            <a:xfrm>
              <a:off x="1435" y="1109"/>
              <a:ext cx="288" cy="673"/>
              <a:chOff x="4705" y="285"/>
              <a:chExt cx="288" cy="673"/>
            </a:xfrm>
          </p:grpSpPr>
          <p:sp>
            <p:nvSpPr>
              <p:cNvPr id="5151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321063 h 144"/>
                  <a:gd name="T6" fmla="*/ 0 w 288"/>
                  <a:gd name="T7" fmla="*/ 321063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2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49" name="Text Box 33"/>
            <p:cNvSpPr txBox="1">
              <a:spLocks noChangeArrowheads="1"/>
            </p:cNvSpPr>
            <p:nvPr/>
          </p:nvSpPr>
          <p:spPr bwMode="auto">
            <a:xfrm>
              <a:off x="3010" y="1774"/>
              <a:ext cx="60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sReg2</a:t>
              </a:r>
              <a:endParaRPr lang="en-US" baseline="-25000"/>
            </a:p>
          </p:txBody>
        </p:sp>
        <p:sp>
          <p:nvSpPr>
            <p:cNvPr id="5150" name="Text Box 34"/>
            <p:cNvSpPr txBox="1">
              <a:spLocks noChangeArrowheads="1"/>
            </p:cNvSpPr>
            <p:nvPr/>
          </p:nvSpPr>
          <p:spPr bwMode="auto">
            <a:xfrm>
              <a:off x="3861" y="1774"/>
              <a:ext cx="5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outQ</a:t>
              </a:r>
              <a:endParaRPr lang="en-US" baseline="-25000"/>
            </a:p>
          </p:txBody>
        </p:sp>
      </p:grp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600075" y="3444875"/>
            <a:ext cx="8456613" cy="286232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sync-pipeline (True);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if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inQ.notEmpty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begin 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sReg1 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f1(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inQ.first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()); inQ.deq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</a:t>
            </a:r>
            <a:endParaRPr lang="en-US" sz="18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else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sReg1 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Invalid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case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(sReg1)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tagged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.sx1: sReg2 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f2(sx1);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tagged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Invalid:    sReg2 &lt;=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Invalid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case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(sReg2)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tagged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.sx2: outQ.enq(f3(sx2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));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26" name="TextBox 46"/>
          <p:cNvSpPr txBox="1">
            <a:spLocks noChangeArrowheads="1"/>
          </p:cNvSpPr>
          <p:nvPr/>
        </p:nvSpPr>
        <p:spPr bwMode="auto">
          <a:xfrm>
            <a:off x="6778625" y="1871663"/>
            <a:ext cx="208915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Both Registers hold values of Maybe type</a:t>
            </a:r>
          </a:p>
        </p:txBody>
      </p:sp>
      <p:sp>
        <p:nvSpPr>
          <p:cNvPr id="40" name="Date Placeholder 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When is this rule enabled?</a:t>
            </a:r>
          </a:p>
        </p:txBody>
      </p:sp>
      <p:sp>
        <p:nvSpPr>
          <p:cNvPr id="1494028" name="Text Box 12"/>
          <p:cNvSpPr txBox="1">
            <a:spLocks noChangeArrowheads="1"/>
          </p:cNvSpPr>
          <p:nvPr/>
        </p:nvSpPr>
        <p:spPr bwMode="auto">
          <a:xfrm>
            <a:off x="687388" y="1544638"/>
            <a:ext cx="5980112" cy="212365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sync-pipeline (True);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if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inQ.notEmpty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begin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sReg1 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2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f0(</a:t>
            </a:r>
            <a:r>
              <a:rPr lang="en-US" sz="12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inQ.first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()); inQ.deq();</a:t>
            </a: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else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sReg1 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2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Invalid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case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(sReg1) </a:t>
            </a: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tagged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.sx1: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sReg2 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2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Valid f1(sx1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tagged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Invalid:   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sReg2 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2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tagged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Invalid</a:t>
            </a:r>
            <a:r>
              <a:rPr lang="en-US" sz="12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endParaRPr lang="en-US" sz="12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case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(sReg2) </a:t>
            </a: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matches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tagged</a:t>
            </a:r>
            <a:r>
              <a:rPr lang="en-US" sz="12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Valid .sx2: </a:t>
            </a:r>
            <a:r>
              <a:rPr lang="en-US" sz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outQ.enq(f2(sx2));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endParaRPr lang="en-US" sz="12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  <a:endParaRPr lang="en-US" sz="12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6750" y="3657600"/>
            <a:ext cx="3506088" cy="3485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sReg1	sReg2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outQ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6750" y="4000500"/>
            <a:ext cx="3201517" cy="22960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V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V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V	I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V	I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I	V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I	V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I	I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NE	I	I	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24450" y="4000500"/>
            <a:ext cx="3201517" cy="22960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V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V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V	I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V	I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I	V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I	V	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I	I	NF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	I	I	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00500" y="4000500"/>
            <a:ext cx="554960" cy="2296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No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No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89015" y="4027796"/>
            <a:ext cx="678391" cy="2296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No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No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Yes1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81725" y="6303419"/>
            <a:ext cx="2102466" cy="5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Yes1 = yes but no change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24450" y="3657600"/>
            <a:ext cx="3506088" cy="3485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sReg1	sReg2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outQ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7" grpId="0" uiExpand="1" build="p"/>
      <p:bldP spid="28" grpId="1" uiExpand="1" build="p" animBg="1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217488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Pipelining a block</a:t>
            </a:r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227013" y="1652588"/>
            <a:ext cx="8661400" cy="1150937"/>
            <a:chOff x="143" y="1041"/>
            <a:chExt cx="5456" cy="725"/>
          </a:xfrm>
        </p:grpSpPr>
        <p:grpSp>
          <p:nvGrpSpPr>
            <p:cNvPr id="7236" name="Group 4"/>
            <p:cNvGrpSpPr>
              <a:grpSpLocks/>
            </p:cNvGrpSpPr>
            <p:nvPr/>
          </p:nvGrpSpPr>
          <p:grpSpPr bwMode="auto">
            <a:xfrm>
              <a:off x="430" y="1041"/>
              <a:ext cx="3951" cy="725"/>
              <a:chOff x="430" y="1041"/>
              <a:chExt cx="3951" cy="725"/>
            </a:xfrm>
          </p:grpSpPr>
          <p:sp>
            <p:nvSpPr>
              <p:cNvPr id="7239" name="Text Box 5"/>
              <p:cNvSpPr txBox="1">
                <a:spLocks noChangeArrowheads="1"/>
              </p:cNvSpPr>
              <p:nvPr/>
            </p:nvSpPr>
            <p:spPr bwMode="auto">
              <a:xfrm>
                <a:off x="727" y="1516"/>
                <a:ext cx="38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inQ</a:t>
                </a:r>
                <a:endParaRPr lang="en-US" baseline="-25000"/>
              </a:p>
            </p:txBody>
          </p:sp>
          <p:sp>
            <p:nvSpPr>
              <p:cNvPr id="7240" name="Text Box 6"/>
              <p:cNvSpPr txBox="1">
                <a:spLocks noChangeArrowheads="1"/>
              </p:cNvSpPr>
              <p:nvPr/>
            </p:nvSpPr>
            <p:spPr bwMode="auto">
              <a:xfrm>
                <a:off x="3656" y="1516"/>
                <a:ext cx="5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outQ</a:t>
                </a:r>
                <a:endParaRPr lang="en-US" baseline="-25000"/>
              </a:p>
            </p:txBody>
          </p:sp>
          <p:sp>
            <p:nvSpPr>
              <p:cNvPr id="7241" name="Rectangle 7"/>
              <p:cNvSpPr>
                <a:spLocks noChangeArrowheads="1"/>
              </p:cNvSpPr>
              <p:nvPr/>
            </p:nvSpPr>
            <p:spPr bwMode="auto">
              <a:xfrm>
                <a:off x="909" y="1183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2" name="Rectangle 8"/>
              <p:cNvSpPr>
                <a:spLocks noChangeArrowheads="1"/>
              </p:cNvSpPr>
              <p:nvPr/>
            </p:nvSpPr>
            <p:spPr bwMode="auto">
              <a:xfrm>
                <a:off x="3866" y="1161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3" name="Rectangle 9"/>
              <p:cNvSpPr>
                <a:spLocks noChangeArrowheads="1"/>
              </p:cNvSpPr>
              <p:nvPr/>
            </p:nvSpPr>
            <p:spPr bwMode="auto">
              <a:xfrm>
                <a:off x="2233" y="1169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f2</a:t>
                </a:r>
              </a:p>
            </p:txBody>
          </p:sp>
          <p:sp>
            <p:nvSpPr>
              <p:cNvPr id="7244" name="Rectangle 10"/>
              <p:cNvSpPr>
                <a:spLocks noChangeArrowheads="1"/>
              </p:cNvSpPr>
              <p:nvPr/>
            </p:nvSpPr>
            <p:spPr bwMode="auto">
              <a:xfrm>
                <a:off x="1429" y="1169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f1</a:t>
                </a:r>
              </a:p>
            </p:txBody>
          </p:sp>
          <p:sp>
            <p:nvSpPr>
              <p:cNvPr id="7245" name="Line 11"/>
              <p:cNvSpPr>
                <a:spLocks noChangeShapeType="1"/>
              </p:cNvSpPr>
              <p:nvPr/>
            </p:nvSpPr>
            <p:spPr bwMode="auto">
              <a:xfrm>
                <a:off x="2636" y="1355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6" name="Line 12"/>
              <p:cNvSpPr>
                <a:spLocks noChangeShapeType="1"/>
              </p:cNvSpPr>
              <p:nvPr/>
            </p:nvSpPr>
            <p:spPr bwMode="auto">
              <a:xfrm>
                <a:off x="1837" y="1355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7" name="Line 13"/>
              <p:cNvSpPr>
                <a:spLocks noChangeShapeType="1"/>
              </p:cNvSpPr>
              <p:nvPr/>
            </p:nvSpPr>
            <p:spPr bwMode="auto">
              <a:xfrm>
                <a:off x="1028" y="1355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8" name="Rectangle 14"/>
              <p:cNvSpPr>
                <a:spLocks noChangeArrowheads="1"/>
              </p:cNvSpPr>
              <p:nvPr/>
            </p:nvSpPr>
            <p:spPr bwMode="auto">
              <a:xfrm>
                <a:off x="3033" y="1183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f3</a:t>
                </a:r>
              </a:p>
            </p:txBody>
          </p:sp>
          <p:sp>
            <p:nvSpPr>
              <p:cNvPr id="7249" name="Line 15"/>
              <p:cNvSpPr>
                <a:spLocks noChangeShapeType="1"/>
              </p:cNvSpPr>
              <p:nvPr/>
            </p:nvSpPr>
            <p:spPr bwMode="auto">
              <a:xfrm>
                <a:off x="3436" y="1351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0" name="Line 16"/>
              <p:cNvSpPr>
                <a:spLocks noChangeShapeType="1"/>
              </p:cNvSpPr>
              <p:nvPr/>
            </p:nvSpPr>
            <p:spPr bwMode="auto">
              <a:xfrm flipV="1">
                <a:off x="430" y="1350"/>
                <a:ext cx="47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51" name="Group 17"/>
              <p:cNvGrpSpPr>
                <a:grpSpLocks/>
              </p:cNvGrpSpPr>
              <p:nvPr/>
            </p:nvGrpSpPr>
            <p:grpSpPr bwMode="auto">
              <a:xfrm>
                <a:off x="3677" y="1172"/>
                <a:ext cx="288" cy="381"/>
                <a:chOff x="4705" y="285"/>
                <a:chExt cx="288" cy="673"/>
              </a:xfrm>
            </p:grpSpPr>
            <p:sp>
              <p:nvSpPr>
                <p:cNvPr id="7257" name="Freeform 1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58" name="Line 1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52" name="Group 20"/>
              <p:cNvGrpSpPr>
                <a:grpSpLocks/>
              </p:cNvGrpSpPr>
              <p:nvPr/>
            </p:nvGrpSpPr>
            <p:grpSpPr bwMode="auto">
              <a:xfrm>
                <a:off x="719" y="1172"/>
                <a:ext cx="288" cy="381"/>
                <a:chOff x="4705" y="285"/>
                <a:chExt cx="288" cy="673"/>
              </a:xfrm>
            </p:grpSpPr>
            <p:sp>
              <p:nvSpPr>
                <p:cNvPr id="7255" name="Freeform 2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56" name="Line 2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53" name="Rectangle 23"/>
              <p:cNvSpPr>
                <a:spLocks noChangeArrowheads="1"/>
              </p:cNvSpPr>
              <p:nvPr/>
            </p:nvSpPr>
            <p:spPr bwMode="auto">
              <a:xfrm>
                <a:off x="1297" y="1041"/>
                <a:ext cx="2249" cy="6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54" name="Line 24"/>
              <p:cNvSpPr>
                <a:spLocks noChangeShapeType="1"/>
              </p:cNvSpPr>
              <p:nvPr/>
            </p:nvSpPr>
            <p:spPr bwMode="auto">
              <a:xfrm>
                <a:off x="3963" y="1342"/>
                <a:ext cx="4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37" name="Text Box 25"/>
            <p:cNvSpPr txBox="1">
              <a:spLocks noChangeArrowheads="1"/>
            </p:cNvSpPr>
            <p:nvPr/>
          </p:nvSpPr>
          <p:spPr bwMode="auto">
            <a:xfrm>
              <a:off x="4332" y="1096"/>
              <a:ext cx="1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Combinational</a:t>
              </a:r>
            </a:p>
          </p:txBody>
        </p:sp>
        <p:sp>
          <p:nvSpPr>
            <p:cNvPr id="7238" name="Text Box 26"/>
            <p:cNvSpPr txBox="1">
              <a:spLocks noChangeArrowheads="1"/>
            </p:cNvSpPr>
            <p:nvPr/>
          </p:nvSpPr>
          <p:spPr bwMode="auto">
            <a:xfrm>
              <a:off x="143" y="1282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C</a:t>
              </a:r>
            </a:p>
          </p:txBody>
        </p:sp>
      </p:grpSp>
      <p:grpSp>
        <p:nvGrpSpPr>
          <p:cNvPr id="7172" name="Group 27"/>
          <p:cNvGrpSpPr>
            <a:grpSpLocks/>
          </p:cNvGrpSpPr>
          <p:nvPr/>
        </p:nvGrpSpPr>
        <p:grpSpPr bwMode="auto">
          <a:xfrm>
            <a:off x="227013" y="3117850"/>
            <a:ext cx="8239125" cy="1150938"/>
            <a:chOff x="143" y="1964"/>
            <a:chExt cx="5190" cy="725"/>
          </a:xfrm>
        </p:grpSpPr>
        <p:grpSp>
          <p:nvGrpSpPr>
            <p:cNvPr id="7210" name="Group 28"/>
            <p:cNvGrpSpPr>
              <a:grpSpLocks/>
            </p:cNvGrpSpPr>
            <p:nvPr/>
          </p:nvGrpSpPr>
          <p:grpSpPr bwMode="auto">
            <a:xfrm>
              <a:off x="430" y="1964"/>
              <a:ext cx="3955" cy="725"/>
              <a:chOff x="430" y="1964"/>
              <a:chExt cx="3955" cy="725"/>
            </a:xfrm>
          </p:grpSpPr>
          <p:sp>
            <p:nvSpPr>
              <p:cNvPr id="7213" name="Text Box 29"/>
              <p:cNvSpPr txBox="1">
                <a:spLocks noChangeArrowheads="1"/>
              </p:cNvSpPr>
              <p:nvPr/>
            </p:nvSpPr>
            <p:spPr bwMode="auto">
              <a:xfrm>
                <a:off x="727" y="2439"/>
                <a:ext cx="38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inQ</a:t>
                </a:r>
                <a:endParaRPr lang="en-US" baseline="-25000"/>
              </a:p>
            </p:txBody>
          </p:sp>
          <p:sp>
            <p:nvSpPr>
              <p:cNvPr id="7214" name="Text Box 30"/>
              <p:cNvSpPr txBox="1">
                <a:spLocks noChangeArrowheads="1"/>
              </p:cNvSpPr>
              <p:nvPr/>
            </p:nvSpPr>
            <p:spPr bwMode="auto">
              <a:xfrm>
                <a:off x="3656" y="2439"/>
                <a:ext cx="5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outQ</a:t>
                </a:r>
                <a:endParaRPr lang="en-US" baseline="-25000"/>
              </a:p>
            </p:txBody>
          </p:sp>
          <p:sp>
            <p:nvSpPr>
              <p:cNvPr id="7215" name="Rectangle 31"/>
              <p:cNvSpPr>
                <a:spLocks noChangeArrowheads="1"/>
              </p:cNvSpPr>
              <p:nvPr/>
            </p:nvSpPr>
            <p:spPr bwMode="auto">
              <a:xfrm>
                <a:off x="909" y="2106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6" name="Rectangle 32"/>
              <p:cNvSpPr>
                <a:spLocks noChangeArrowheads="1"/>
              </p:cNvSpPr>
              <p:nvPr/>
            </p:nvSpPr>
            <p:spPr bwMode="auto">
              <a:xfrm>
                <a:off x="3866" y="2084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7" name="Rectangle 33"/>
              <p:cNvSpPr>
                <a:spLocks noChangeArrowheads="1"/>
              </p:cNvSpPr>
              <p:nvPr/>
            </p:nvSpPr>
            <p:spPr bwMode="auto">
              <a:xfrm>
                <a:off x="2233" y="2092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f2</a:t>
                </a:r>
              </a:p>
            </p:txBody>
          </p:sp>
          <p:sp>
            <p:nvSpPr>
              <p:cNvPr id="7218" name="Rectangle 34"/>
              <p:cNvSpPr>
                <a:spLocks noChangeArrowheads="1"/>
              </p:cNvSpPr>
              <p:nvPr/>
            </p:nvSpPr>
            <p:spPr bwMode="auto">
              <a:xfrm>
                <a:off x="1429" y="2092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f1</a:t>
                </a:r>
              </a:p>
            </p:txBody>
          </p:sp>
          <p:sp>
            <p:nvSpPr>
              <p:cNvPr id="7219" name="Line 35"/>
              <p:cNvSpPr>
                <a:spLocks noChangeShapeType="1"/>
              </p:cNvSpPr>
              <p:nvPr/>
            </p:nvSpPr>
            <p:spPr bwMode="auto">
              <a:xfrm>
                <a:off x="2636" y="2278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0" name="Line 36"/>
              <p:cNvSpPr>
                <a:spLocks noChangeShapeType="1"/>
              </p:cNvSpPr>
              <p:nvPr/>
            </p:nvSpPr>
            <p:spPr bwMode="auto">
              <a:xfrm>
                <a:off x="1837" y="2278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1" name="Line 37"/>
              <p:cNvSpPr>
                <a:spLocks noChangeShapeType="1"/>
              </p:cNvSpPr>
              <p:nvPr/>
            </p:nvSpPr>
            <p:spPr bwMode="auto">
              <a:xfrm>
                <a:off x="1028" y="2278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2" name="Rectangle 38"/>
              <p:cNvSpPr>
                <a:spLocks noChangeArrowheads="1"/>
              </p:cNvSpPr>
              <p:nvPr/>
            </p:nvSpPr>
            <p:spPr bwMode="auto">
              <a:xfrm>
                <a:off x="3033" y="2106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f3</a:t>
                </a:r>
              </a:p>
            </p:txBody>
          </p:sp>
          <p:sp>
            <p:nvSpPr>
              <p:cNvPr id="7223" name="Line 39"/>
              <p:cNvSpPr>
                <a:spLocks noChangeShapeType="1"/>
              </p:cNvSpPr>
              <p:nvPr/>
            </p:nvSpPr>
            <p:spPr bwMode="auto">
              <a:xfrm>
                <a:off x="3436" y="2274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4" name="Line 40"/>
              <p:cNvSpPr>
                <a:spLocks noChangeShapeType="1"/>
              </p:cNvSpPr>
              <p:nvPr/>
            </p:nvSpPr>
            <p:spPr bwMode="auto">
              <a:xfrm flipV="1">
                <a:off x="430" y="2273"/>
                <a:ext cx="47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25" name="Group 41"/>
              <p:cNvGrpSpPr>
                <a:grpSpLocks/>
              </p:cNvGrpSpPr>
              <p:nvPr/>
            </p:nvGrpSpPr>
            <p:grpSpPr bwMode="auto">
              <a:xfrm>
                <a:off x="3677" y="2095"/>
                <a:ext cx="288" cy="381"/>
                <a:chOff x="4705" y="285"/>
                <a:chExt cx="288" cy="673"/>
              </a:xfrm>
            </p:grpSpPr>
            <p:sp>
              <p:nvSpPr>
                <p:cNvPr id="7234" name="Freeform 42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5" name="Line 43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6" name="Group 44"/>
              <p:cNvGrpSpPr>
                <a:grpSpLocks/>
              </p:cNvGrpSpPr>
              <p:nvPr/>
            </p:nvGrpSpPr>
            <p:grpSpPr bwMode="auto">
              <a:xfrm>
                <a:off x="719" y="2095"/>
                <a:ext cx="288" cy="381"/>
                <a:chOff x="4705" y="285"/>
                <a:chExt cx="288" cy="673"/>
              </a:xfrm>
            </p:grpSpPr>
            <p:sp>
              <p:nvSpPr>
                <p:cNvPr id="7232" name="Freeform 45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3" name="Line 46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27" name="Rectangle 47"/>
              <p:cNvSpPr>
                <a:spLocks noChangeArrowheads="1"/>
              </p:cNvSpPr>
              <p:nvPr/>
            </p:nvSpPr>
            <p:spPr bwMode="auto">
              <a:xfrm>
                <a:off x="1297" y="1964"/>
                <a:ext cx="2249" cy="6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28" name="Group 48"/>
              <p:cNvGrpSpPr>
                <a:grpSpLocks/>
              </p:cNvGrpSpPr>
              <p:nvPr/>
            </p:nvGrpSpPr>
            <p:grpSpPr bwMode="auto">
              <a:xfrm>
                <a:off x="1979" y="2046"/>
                <a:ext cx="888" cy="457"/>
                <a:chOff x="2446" y="1109"/>
                <a:chExt cx="888" cy="676"/>
              </a:xfrm>
            </p:grpSpPr>
            <p:sp>
              <p:nvSpPr>
                <p:cNvPr id="7230" name="Rectangle 49"/>
                <p:cNvSpPr>
                  <a:spLocks noChangeArrowheads="1"/>
                </p:cNvSpPr>
                <p:nvPr/>
              </p:nvSpPr>
              <p:spPr bwMode="auto">
                <a:xfrm>
                  <a:off x="2446" y="1109"/>
                  <a:ext cx="84" cy="6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1" name="Rectangle 50"/>
                <p:cNvSpPr>
                  <a:spLocks noChangeArrowheads="1"/>
                </p:cNvSpPr>
                <p:nvPr/>
              </p:nvSpPr>
              <p:spPr bwMode="auto">
                <a:xfrm>
                  <a:off x="3250" y="1109"/>
                  <a:ext cx="84" cy="6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29" name="Line 51"/>
              <p:cNvSpPr>
                <a:spLocks noChangeShapeType="1"/>
              </p:cNvSpPr>
              <p:nvPr/>
            </p:nvSpPr>
            <p:spPr bwMode="auto">
              <a:xfrm>
                <a:off x="3967" y="2279"/>
                <a:ext cx="4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11" name="Text Box 52"/>
            <p:cNvSpPr txBox="1">
              <a:spLocks noChangeArrowheads="1"/>
            </p:cNvSpPr>
            <p:nvPr/>
          </p:nvSpPr>
          <p:spPr bwMode="auto">
            <a:xfrm>
              <a:off x="4598" y="2047"/>
              <a:ext cx="73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Pipeline</a:t>
              </a:r>
            </a:p>
          </p:txBody>
        </p:sp>
        <p:sp>
          <p:nvSpPr>
            <p:cNvPr id="7212" name="Text Box 53"/>
            <p:cNvSpPr txBox="1">
              <a:spLocks noChangeArrowheads="1"/>
            </p:cNvSpPr>
            <p:nvPr/>
          </p:nvSpPr>
          <p:spPr bwMode="auto">
            <a:xfrm>
              <a:off x="143" y="2146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P</a:t>
              </a:r>
            </a:p>
          </p:txBody>
        </p:sp>
      </p:grpSp>
      <p:grpSp>
        <p:nvGrpSpPr>
          <p:cNvPr id="7173" name="Group 54"/>
          <p:cNvGrpSpPr>
            <a:grpSpLocks/>
          </p:cNvGrpSpPr>
          <p:nvPr/>
        </p:nvGrpSpPr>
        <p:grpSpPr bwMode="auto">
          <a:xfrm>
            <a:off x="227013" y="4570413"/>
            <a:ext cx="8239125" cy="1262062"/>
            <a:chOff x="143" y="2879"/>
            <a:chExt cx="5190" cy="795"/>
          </a:xfrm>
        </p:grpSpPr>
        <p:grpSp>
          <p:nvGrpSpPr>
            <p:cNvPr id="7185" name="Group 55"/>
            <p:cNvGrpSpPr>
              <a:grpSpLocks/>
            </p:cNvGrpSpPr>
            <p:nvPr/>
          </p:nvGrpSpPr>
          <p:grpSpPr bwMode="auto">
            <a:xfrm>
              <a:off x="430" y="2879"/>
              <a:ext cx="3965" cy="795"/>
              <a:chOff x="430" y="2879"/>
              <a:chExt cx="3965" cy="795"/>
            </a:xfrm>
          </p:grpSpPr>
          <p:sp>
            <p:nvSpPr>
              <p:cNvPr id="7188" name="Line 56"/>
              <p:cNvSpPr>
                <a:spLocks noChangeShapeType="1"/>
              </p:cNvSpPr>
              <p:nvPr/>
            </p:nvSpPr>
            <p:spPr bwMode="auto">
              <a:xfrm>
                <a:off x="2073" y="3209"/>
                <a:ext cx="1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9" name="AutoShape 57"/>
              <p:cNvSpPr>
                <a:spLocks noChangeArrowheads="1"/>
              </p:cNvSpPr>
              <p:nvPr/>
            </p:nvSpPr>
            <p:spPr bwMode="auto">
              <a:xfrm rot="-5400000">
                <a:off x="1899" y="3167"/>
                <a:ext cx="270" cy="72"/>
              </a:xfrm>
              <a:prstGeom prst="flowChartManualOperation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0" name="Rectangle 58"/>
              <p:cNvSpPr>
                <a:spLocks noChangeArrowheads="1"/>
              </p:cNvSpPr>
              <p:nvPr/>
            </p:nvSpPr>
            <p:spPr bwMode="auto">
              <a:xfrm>
                <a:off x="2001" y="3376"/>
                <a:ext cx="56" cy="5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1" name="Line 59"/>
              <p:cNvSpPr>
                <a:spLocks noChangeShapeType="1"/>
              </p:cNvSpPr>
              <p:nvPr/>
            </p:nvSpPr>
            <p:spPr bwMode="auto">
              <a:xfrm flipV="1">
                <a:off x="2025" y="3304"/>
                <a:ext cx="0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2" name="Text Box 60"/>
              <p:cNvSpPr txBox="1">
                <a:spLocks noChangeArrowheads="1"/>
              </p:cNvSpPr>
              <p:nvPr/>
            </p:nvSpPr>
            <p:spPr bwMode="auto">
              <a:xfrm>
                <a:off x="727" y="3363"/>
                <a:ext cx="38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inQ</a:t>
                </a:r>
                <a:endParaRPr lang="en-US" baseline="-25000"/>
              </a:p>
            </p:txBody>
          </p:sp>
          <p:sp>
            <p:nvSpPr>
              <p:cNvPr id="7193" name="Text Box 61"/>
              <p:cNvSpPr txBox="1">
                <a:spLocks noChangeArrowheads="1"/>
              </p:cNvSpPr>
              <p:nvPr/>
            </p:nvSpPr>
            <p:spPr bwMode="auto">
              <a:xfrm>
                <a:off x="3656" y="3363"/>
                <a:ext cx="5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/>
                  <a:t>outQ</a:t>
                </a:r>
                <a:endParaRPr lang="en-US" baseline="-25000"/>
              </a:p>
            </p:txBody>
          </p:sp>
          <p:sp>
            <p:nvSpPr>
              <p:cNvPr id="7194" name="Rectangle 62"/>
              <p:cNvSpPr>
                <a:spLocks noChangeArrowheads="1"/>
              </p:cNvSpPr>
              <p:nvPr/>
            </p:nvSpPr>
            <p:spPr bwMode="auto">
              <a:xfrm>
                <a:off x="909" y="3030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Rectangle 63"/>
              <p:cNvSpPr>
                <a:spLocks noChangeArrowheads="1"/>
              </p:cNvSpPr>
              <p:nvPr/>
            </p:nvSpPr>
            <p:spPr bwMode="auto">
              <a:xfrm>
                <a:off x="3866" y="3008"/>
                <a:ext cx="9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Rectangle 64"/>
              <p:cNvSpPr>
                <a:spLocks noChangeArrowheads="1"/>
              </p:cNvSpPr>
              <p:nvPr/>
            </p:nvSpPr>
            <p:spPr bwMode="auto">
              <a:xfrm>
                <a:off x="2233" y="3016"/>
                <a:ext cx="390" cy="366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</a:t>
                </a:r>
              </a:p>
            </p:txBody>
          </p:sp>
          <p:sp>
            <p:nvSpPr>
              <p:cNvPr id="7197" name="Line 65"/>
              <p:cNvSpPr>
                <a:spLocks noChangeShapeType="1"/>
              </p:cNvSpPr>
              <p:nvPr/>
            </p:nvSpPr>
            <p:spPr bwMode="auto">
              <a:xfrm>
                <a:off x="2636" y="3202"/>
                <a:ext cx="123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8" name="Line 66"/>
              <p:cNvSpPr>
                <a:spLocks noChangeShapeType="1"/>
              </p:cNvSpPr>
              <p:nvPr/>
            </p:nvSpPr>
            <p:spPr bwMode="auto">
              <a:xfrm>
                <a:off x="3977" y="3212"/>
                <a:ext cx="4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9" name="Line 67"/>
              <p:cNvSpPr>
                <a:spLocks noChangeShapeType="1"/>
              </p:cNvSpPr>
              <p:nvPr/>
            </p:nvSpPr>
            <p:spPr bwMode="auto">
              <a:xfrm flipV="1">
                <a:off x="430" y="3197"/>
                <a:ext cx="47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00" name="Group 68"/>
              <p:cNvGrpSpPr>
                <a:grpSpLocks/>
              </p:cNvGrpSpPr>
              <p:nvPr/>
            </p:nvGrpSpPr>
            <p:grpSpPr bwMode="auto">
              <a:xfrm>
                <a:off x="3677" y="3019"/>
                <a:ext cx="288" cy="381"/>
                <a:chOff x="4705" y="285"/>
                <a:chExt cx="288" cy="673"/>
              </a:xfrm>
            </p:grpSpPr>
            <p:sp>
              <p:nvSpPr>
                <p:cNvPr id="7208" name="Freeform 69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9" name="Line 70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01" name="Group 71"/>
              <p:cNvGrpSpPr>
                <a:grpSpLocks/>
              </p:cNvGrpSpPr>
              <p:nvPr/>
            </p:nvGrpSpPr>
            <p:grpSpPr bwMode="auto">
              <a:xfrm>
                <a:off x="719" y="3019"/>
                <a:ext cx="288" cy="381"/>
                <a:chOff x="4705" y="285"/>
                <a:chExt cx="288" cy="673"/>
              </a:xfrm>
            </p:grpSpPr>
            <p:sp>
              <p:nvSpPr>
                <p:cNvPr id="7206" name="Freeform 72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68697 h 144"/>
                    <a:gd name="T6" fmla="*/ 0 w 288"/>
                    <a:gd name="T7" fmla="*/ 6869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7" name="Line 73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02" name="Rectangle 74"/>
              <p:cNvSpPr>
                <a:spLocks noChangeArrowheads="1"/>
              </p:cNvSpPr>
              <p:nvPr/>
            </p:nvSpPr>
            <p:spPr bwMode="auto">
              <a:xfrm>
                <a:off x="1260" y="2879"/>
                <a:ext cx="2249" cy="795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3" name="Rectangle 75"/>
              <p:cNvSpPr>
                <a:spLocks noChangeArrowheads="1"/>
              </p:cNvSpPr>
              <p:nvPr/>
            </p:nvSpPr>
            <p:spPr bwMode="auto">
              <a:xfrm>
                <a:off x="2783" y="2970"/>
                <a:ext cx="84" cy="45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4" name="Freeform 76"/>
              <p:cNvSpPr>
                <a:spLocks/>
              </p:cNvSpPr>
              <p:nvPr/>
            </p:nvSpPr>
            <p:spPr bwMode="auto">
              <a:xfrm>
                <a:off x="1691" y="3209"/>
                <a:ext cx="1518" cy="384"/>
              </a:xfrm>
              <a:custGeom>
                <a:avLst/>
                <a:gdLst>
                  <a:gd name="T0" fmla="*/ 1518 w 1518"/>
                  <a:gd name="T1" fmla="*/ 0 h 384"/>
                  <a:gd name="T2" fmla="*/ 1518 w 1518"/>
                  <a:gd name="T3" fmla="*/ 384 h 384"/>
                  <a:gd name="T4" fmla="*/ 0 w 1518"/>
                  <a:gd name="T5" fmla="*/ 384 h 384"/>
                  <a:gd name="T6" fmla="*/ 0 w 1518"/>
                  <a:gd name="T7" fmla="*/ 55 h 384"/>
                  <a:gd name="T8" fmla="*/ 302 w 1518"/>
                  <a:gd name="T9" fmla="*/ 55 h 3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18"/>
                  <a:gd name="T16" fmla="*/ 0 h 384"/>
                  <a:gd name="T17" fmla="*/ 1518 w 1518"/>
                  <a:gd name="T18" fmla="*/ 384 h 3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18" h="384">
                    <a:moveTo>
                      <a:pt x="1518" y="0"/>
                    </a:moveTo>
                    <a:lnTo>
                      <a:pt x="1518" y="384"/>
                    </a:lnTo>
                    <a:lnTo>
                      <a:pt x="0" y="384"/>
                    </a:lnTo>
                    <a:lnTo>
                      <a:pt x="0" y="55"/>
                    </a:lnTo>
                    <a:lnTo>
                      <a:pt x="302" y="55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5" name="Freeform 77"/>
              <p:cNvSpPr>
                <a:spLocks/>
              </p:cNvSpPr>
              <p:nvPr/>
            </p:nvSpPr>
            <p:spPr bwMode="auto">
              <a:xfrm>
                <a:off x="1015" y="3127"/>
                <a:ext cx="969" cy="64"/>
              </a:xfrm>
              <a:custGeom>
                <a:avLst/>
                <a:gdLst>
                  <a:gd name="T0" fmla="*/ 0 w 969"/>
                  <a:gd name="T1" fmla="*/ 64 h 64"/>
                  <a:gd name="T2" fmla="*/ 530 w 969"/>
                  <a:gd name="T3" fmla="*/ 64 h 64"/>
                  <a:gd name="T4" fmla="*/ 530 w 969"/>
                  <a:gd name="T5" fmla="*/ 0 h 64"/>
                  <a:gd name="T6" fmla="*/ 969 w 969"/>
                  <a:gd name="T7" fmla="*/ 0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69"/>
                  <a:gd name="T13" fmla="*/ 0 h 64"/>
                  <a:gd name="T14" fmla="*/ 969 w 969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69" h="64">
                    <a:moveTo>
                      <a:pt x="0" y="64"/>
                    </a:moveTo>
                    <a:lnTo>
                      <a:pt x="530" y="64"/>
                    </a:lnTo>
                    <a:lnTo>
                      <a:pt x="530" y="0"/>
                    </a:lnTo>
                    <a:lnTo>
                      <a:pt x="969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86" name="Text Box 78"/>
            <p:cNvSpPr txBox="1">
              <a:spLocks noChangeArrowheads="1"/>
            </p:cNvSpPr>
            <p:nvPr/>
          </p:nvSpPr>
          <p:spPr bwMode="auto">
            <a:xfrm>
              <a:off x="4598" y="2998"/>
              <a:ext cx="735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Folded </a:t>
              </a:r>
            </a:p>
            <a:p>
              <a:pPr>
                <a:buFont typeface="Wingdings" pitchFamily="-96" charset="2"/>
                <a:buNone/>
              </a:pPr>
              <a:r>
                <a:rPr lang="en-US"/>
                <a:t>Pipeline</a:t>
              </a:r>
            </a:p>
          </p:txBody>
        </p:sp>
        <p:sp>
          <p:nvSpPr>
            <p:cNvPr id="7187" name="Text Box 79"/>
            <p:cNvSpPr txBox="1">
              <a:spLocks noChangeArrowheads="1"/>
            </p:cNvSpPr>
            <p:nvPr/>
          </p:nvSpPr>
          <p:spPr bwMode="auto">
            <a:xfrm>
              <a:off x="143" y="3102"/>
              <a:ext cx="3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FP</a:t>
              </a:r>
            </a:p>
          </p:txBody>
        </p:sp>
      </p:grpSp>
      <p:grpSp>
        <p:nvGrpSpPr>
          <p:cNvPr id="7174" name="Group 80"/>
          <p:cNvGrpSpPr>
            <a:grpSpLocks/>
          </p:cNvGrpSpPr>
          <p:nvPr/>
        </p:nvGrpSpPr>
        <p:grpSpPr bwMode="auto">
          <a:xfrm>
            <a:off x="241300" y="6037263"/>
            <a:ext cx="7316788" cy="368300"/>
            <a:chOff x="152" y="3803"/>
            <a:chExt cx="4609" cy="232"/>
          </a:xfrm>
        </p:grpSpPr>
        <p:sp>
          <p:nvSpPr>
            <p:cNvPr id="7182" name="Text Box 81"/>
            <p:cNvSpPr txBox="1">
              <a:spLocks noChangeArrowheads="1"/>
            </p:cNvSpPr>
            <p:nvPr/>
          </p:nvSpPr>
          <p:spPr bwMode="auto">
            <a:xfrm>
              <a:off x="152" y="3803"/>
              <a:ext cx="6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Clock?</a:t>
              </a:r>
            </a:p>
          </p:txBody>
        </p:sp>
        <p:sp>
          <p:nvSpPr>
            <p:cNvPr id="7183" name="Text Box 82"/>
            <p:cNvSpPr txBox="1">
              <a:spLocks noChangeArrowheads="1"/>
            </p:cNvSpPr>
            <p:nvPr/>
          </p:nvSpPr>
          <p:spPr bwMode="auto">
            <a:xfrm>
              <a:off x="1912" y="3804"/>
              <a:ext cx="5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Area?</a:t>
              </a:r>
            </a:p>
          </p:txBody>
        </p:sp>
        <p:sp>
          <p:nvSpPr>
            <p:cNvPr id="7184" name="Text Box 83"/>
            <p:cNvSpPr txBox="1">
              <a:spLocks noChangeArrowheads="1"/>
            </p:cNvSpPr>
            <p:nvPr/>
          </p:nvSpPr>
          <p:spPr bwMode="auto">
            <a:xfrm>
              <a:off x="3627" y="3804"/>
              <a:ext cx="11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Throughput?</a:t>
              </a:r>
            </a:p>
          </p:txBody>
        </p:sp>
      </p:grpSp>
      <p:sp>
        <p:nvSpPr>
          <p:cNvPr id="7175" name="Text Box 84"/>
          <p:cNvSpPr txBox="1">
            <a:spLocks noChangeArrowheads="1"/>
          </p:cNvSpPr>
          <p:nvPr/>
        </p:nvSpPr>
        <p:spPr bwMode="auto">
          <a:xfrm>
            <a:off x="236538" y="6062663"/>
            <a:ext cx="2405062" cy="3667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Clock: C &lt; P </a:t>
            </a:r>
            <a:r>
              <a:rPr lang="en-US" b="1">
                <a:solidFill>
                  <a:schemeClr val="accent1"/>
                </a:solidFill>
                <a:sym typeface="Symbol" pitchFamily="-96" charset="2"/>
              </a:rPr>
              <a:t></a:t>
            </a:r>
            <a:r>
              <a:rPr lang="en-US">
                <a:solidFill>
                  <a:schemeClr val="accent1"/>
                </a:solidFill>
              </a:rPr>
              <a:t> FP</a:t>
            </a:r>
          </a:p>
        </p:txBody>
      </p:sp>
      <p:sp>
        <p:nvSpPr>
          <p:cNvPr id="7176" name="Text Box 85"/>
          <p:cNvSpPr txBox="1">
            <a:spLocks noChangeArrowheads="1"/>
          </p:cNvSpPr>
          <p:nvPr/>
        </p:nvSpPr>
        <p:spPr bwMode="auto">
          <a:xfrm>
            <a:off x="3030538" y="6062663"/>
            <a:ext cx="2373312" cy="3667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Area: FP &lt; C &lt; P</a:t>
            </a:r>
          </a:p>
        </p:txBody>
      </p:sp>
      <p:sp>
        <p:nvSpPr>
          <p:cNvPr id="7177" name="Text Box 86"/>
          <p:cNvSpPr txBox="1">
            <a:spLocks noChangeArrowheads="1"/>
          </p:cNvSpPr>
          <p:nvPr/>
        </p:nvSpPr>
        <p:spPr bwMode="auto">
          <a:xfrm>
            <a:off x="5753100" y="6062663"/>
            <a:ext cx="3267075" cy="3667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Throughput: FP &lt; C &lt; P</a:t>
            </a:r>
          </a:p>
        </p:txBody>
      </p:sp>
      <p:sp>
        <p:nvSpPr>
          <p:cNvPr id="1490007" name="Freeform 87"/>
          <p:cNvSpPr>
            <a:spLocks/>
          </p:cNvSpPr>
          <p:nvPr/>
        </p:nvSpPr>
        <p:spPr bwMode="auto">
          <a:xfrm>
            <a:off x="798513" y="4384675"/>
            <a:ext cx="6024562" cy="1625600"/>
          </a:xfrm>
          <a:custGeom>
            <a:avLst/>
            <a:gdLst>
              <a:gd name="T0" fmla="*/ 2147483647 w 3795"/>
              <a:gd name="T1" fmla="*/ 2147483647 h 1024"/>
              <a:gd name="T2" fmla="*/ 2147483647 w 3795"/>
              <a:gd name="T3" fmla="*/ 2147483647 h 1024"/>
              <a:gd name="T4" fmla="*/ 2147483647 w 3795"/>
              <a:gd name="T5" fmla="*/ 2147483647 h 1024"/>
              <a:gd name="T6" fmla="*/ 2147483647 w 3795"/>
              <a:gd name="T7" fmla="*/ 0 h 1024"/>
              <a:gd name="T8" fmla="*/ 2147483647 w 3795"/>
              <a:gd name="T9" fmla="*/ 2147483647 h 1024"/>
              <a:gd name="T10" fmla="*/ 2147483647 w 3795"/>
              <a:gd name="T11" fmla="*/ 2147483647 h 1024"/>
              <a:gd name="T12" fmla="*/ 2147483647 w 3795"/>
              <a:gd name="T13" fmla="*/ 2147483647 h 1024"/>
              <a:gd name="T14" fmla="*/ 2147483647 w 3795"/>
              <a:gd name="T15" fmla="*/ 2147483647 h 1024"/>
              <a:gd name="T16" fmla="*/ 2147483647 w 3795"/>
              <a:gd name="T17" fmla="*/ 2147483647 h 1024"/>
              <a:gd name="T18" fmla="*/ 0 w 3795"/>
              <a:gd name="T19" fmla="*/ 2147483647 h 102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795"/>
              <a:gd name="T31" fmla="*/ 0 h 1024"/>
              <a:gd name="T32" fmla="*/ 3795 w 3795"/>
              <a:gd name="T33" fmla="*/ 1024 h 102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795" h="1024">
                <a:moveTo>
                  <a:pt x="55" y="758"/>
                </a:moveTo>
                <a:lnTo>
                  <a:pt x="165" y="192"/>
                </a:lnTo>
                <a:lnTo>
                  <a:pt x="1225" y="9"/>
                </a:lnTo>
                <a:lnTo>
                  <a:pt x="2990" y="0"/>
                </a:lnTo>
                <a:lnTo>
                  <a:pt x="3795" y="274"/>
                </a:lnTo>
                <a:lnTo>
                  <a:pt x="3785" y="804"/>
                </a:lnTo>
                <a:lnTo>
                  <a:pt x="2752" y="1024"/>
                </a:lnTo>
                <a:lnTo>
                  <a:pt x="1097" y="1024"/>
                </a:lnTo>
                <a:lnTo>
                  <a:pt x="247" y="932"/>
                </a:lnTo>
                <a:lnTo>
                  <a:pt x="0" y="649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Date Placeholder 9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3" name="Footer Placeholder 9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Folded pipeline</a:t>
            </a:r>
          </a:p>
        </p:txBody>
      </p:sp>
      <p:sp>
        <p:nvSpPr>
          <p:cNvPr id="1495043" name="Text Box 3"/>
          <p:cNvSpPr txBox="1">
            <a:spLocks noChangeArrowheads="1"/>
          </p:cNvSpPr>
          <p:nvPr/>
        </p:nvSpPr>
        <p:spPr bwMode="auto">
          <a:xfrm>
            <a:off x="958850" y="3505200"/>
            <a:ext cx="7069138" cy="284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folded-pipeline (True);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(stage==0)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sxIn= inQ.first(); inQ.deq();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sxIn= sReg;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sxOut = f(stage,sxIn);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(stage==n-1) outQ.enq(sxOut);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else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sReg &lt;= sxOut;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 &lt;= (stage==n-1)? 0 : stage+1;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725488" y="1668463"/>
            <a:ext cx="4725987" cy="1781175"/>
            <a:chOff x="457" y="1051"/>
            <a:chExt cx="2977" cy="1122"/>
          </a:xfrm>
        </p:grpSpPr>
        <p:sp>
          <p:nvSpPr>
            <p:cNvPr id="8206" name="Rectangle 5"/>
            <p:cNvSpPr>
              <a:spLocks noChangeArrowheads="1"/>
            </p:cNvSpPr>
            <p:nvPr/>
          </p:nvSpPr>
          <p:spPr bwMode="auto">
            <a:xfrm>
              <a:off x="1106" y="1056"/>
              <a:ext cx="91" cy="68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" name="Rectangle 6"/>
            <p:cNvSpPr>
              <a:spLocks noChangeArrowheads="1"/>
            </p:cNvSpPr>
            <p:nvPr/>
          </p:nvSpPr>
          <p:spPr bwMode="auto">
            <a:xfrm>
              <a:off x="3012" y="1051"/>
              <a:ext cx="91" cy="68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Line 7"/>
            <p:cNvSpPr>
              <a:spLocks noChangeShapeType="1"/>
            </p:cNvSpPr>
            <p:nvPr/>
          </p:nvSpPr>
          <p:spPr bwMode="auto">
            <a:xfrm flipV="1">
              <a:off x="651" y="1386"/>
              <a:ext cx="47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Text Box 8"/>
            <p:cNvSpPr txBox="1">
              <a:spLocks noChangeArrowheads="1"/>
            </p:cNvSpPr>
            <p:nvPr/>
          </p:nvSpPr>
          <p:spPr bwMode="auto">
            <a:xfrm>
              <a:off x="457" y="1495"/>
              <a:ext cx="2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x</a:t>
              </a:r>
            </a:p>
          </p:txBody>
        </p:sp>
        <p:sp>
          <p:nvSpPr>
            <p:cNvPr id="8210" name="Rectangle 9"/>
            <p:cNvSpPr>
              <a:spLocks noChangeArrowheads="1"/>
            </p:cNvSpPr>
            <p:nvPr/>
          </p:nvSpPr>
          <p:spPr bwMode="auto">
            <a:xfrm>
              <a:off x="2482" y="1066"/>
              <a:ext cx="84" cy="6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Text Box 10"/>
            <p:cNvSpPr txBox="1">
              <a:spLocks noChangeArrowheads="1"/>
            </p:cNvSpPr>
            <p:nvPr/>
          </p:nvSpPr>
          <p:spPr bwMode="auto">
            <a:xfrm>
              <a:off x="2290" y="1923"/>
              <a:ext cx="5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sReg</a:t>
              </a:r>
              <a:endParaRPr lang="en-US" baseline="-25000"/>
            </a:p>
          </p:txBody>
        </p:sp>
        <p:sp>
          <p:nvSpPr>
            <p:cNvPr id="8212" name="Text Box 11"/>
            <p:cNvSpPr txBox="1">
              <a:spLocks noChangeArrowheads="1"/>
            </p:cNvSpPr>
            <p:nvPr/>
          </p:nvSpPr>
          <p:spPr bwMode="auto">
            <a:xfrm>
              <a:off x="891" y="1725"/>
              <a:ext cx="3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inQ</a:t>
              </a:r>
              <a:endParaRPr lang="en-US" baseline="-25000"/>
            </a:p>
          </p:txBody>
        </p:sp>
        <p:sp>
          <p:nvSpPr>
            <p:cNvPr id="8213" name="Line 12"/>
            <p:cNvSpPr>
              <a:spLocks noChangeShapeType="1"/>
            </p:cNvSpPr>
            <p:nvPr/>
          </p:nvSpPr>
          <p:spPr bwMode="auto">
            <a:xfrm>
              <a:off x="2227" y="1381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14" name="Group 13"/>
            <p:cNvGrpSpPr>
              <a:grpSpLocks/>
            </p:cNvGrpSpPr>
            <p:nvPr/>
          </p:nvGrpSpPr>
          <p:grpSpPr bwMode="auto">
            <a:xfrm>
              <a:off x="1806" y="1229"/>
              <a:ext cx="420" cy="342"/>
              <a:chOff x="0" y="3126"/>
              <a:chExt cx="420" cy="342"/>
            </a:xfrm>
          </p:grpSpPr>
          <p:sp>
            <p:nvSpPr>
              <p:cNvPr id="8232" name="Text Box 14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8233" name="Oval 15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5" name="Line 16"/>
            <p:cNvSpPr>
              <a:spLocks noChangeShapeType="1"/>
            </p:cNvSpPr>
            <p:nvPr/>
          </p:nvSpPr>
          <p:spPr bwMode="auto">
            <a:xfrm>
              <a:off x="3115" y="1393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16" name="Group 17"/>
            <p:cNvGrpSpPr>
              <a:grpSpLocks/>
            </p:cNvGrpSpPr>
            <p:nvPr/>
          </p:nvGrpSpPr>
          <p:grpSpPr bwMode="auto">
            <a:xfrm>
              <a:off x="2821" y="1060"/>
              <a:ext cx="288" cy="673"/>
              <a:chOff x="4705" y="285"/>
              <a:chExt cx="288" cy="673"/>
            </a:xfrm>
          </p:grpSpPr>
          <p:sp>
            <p:nvSpPr>
              <p:cNvPr id="8230" name="Freeform 18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68697 h 144"/>
                  <a:gd name="T6" fmla="*/ 0 w 288"/>
                  <a:gd name="T7" fmla="*/ 6869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1" name="Line 19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7" name="Group 20"/>
            <p:cNvGrpSpPr>
              <a:grpSpLocks/>
            </p:cNvGrpSpPr>
            <p:nvPr/>
          </p:nvGrpSpPr>
          <p:grpSpPr bwMode="auto">
            <a:xfrm>
              <a:off x="913" y="1060"/>
              <a:ext cx="288" cy="673"/>
              <a:chOff x="4705" y="285"/>
              <a:chExt cx="288" cy="673"/>
            </a:xfrm>
          </p:grpSpPr>
          <p:sp>
            <p:nvSpPr>
              <p:cNvPr id="8228" name="Freeform 2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68697 h 144"/>
                  <a:gd name="T6" fmla="*/ 0 w 288"/>
                  <a:gd name="T7" fmla="*/ 6869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9" name="Line 2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8" name="Text Box 23"/>
            <p:cNvSpPr txBox="1">
              <a:spLocks noChangeArrowheads="1"/>
            </p:cNvSpPr>
            <p:nvPr/>
          </p:nvSpPr>
          <p:spPr bwMode="auto">
            <a:xfrm>
              <a:off x="2931" y="1767"/>
              <a:ext cx="5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outQ</a:t>
              </a:r>
              <a:endParaRPr lang="en-US" baseline="-25000"/>
            </a:p>
          </p:txBody>
        </p:sp>
        <p:sp>
          <p:nvSpPr>
            <p:cNvPr id="8219" name="AutoShape 24"/>
            <p:cNvSpPr>
              <a:spLocks noChangeArrowheads="1"/>
            </p:cNvSpPr>
            <p:nvPr/>
          </p:nvSpPr>
          <p:spPr bwMode="auto">
            <a:xfrm rot="-5400000">
              <a:off x="1296" y="1379"/>
              <a:ext cx="624" cy="7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431 h 21600"/>
                <a:gd name="T14" fmla="*/ 17100 w 21600"/>
                <a:gd name="T15" fmla="*/ 1716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" name="Freeform 25"/>
            <p:cNvSpPr>
              <a:spLocks/>
            </p:cNvSpPr>
            <p:nvPr/>
          </p:nvSpPr>
          <p:spPr bwMode="auto">
            <a:xfrm>
              <a:off x="1206" y="1187"/>
              <a:ext cx="366" cy="210"/>
            </a:xfrm>
            <a:custGeom>
              <a:avLst/>
              <a:gdLst>
                <a:gd name="T0" fmla="*/ 0 w 390"/>
                <a:gd name="T1" fmla="*/ 68 h 306"/>
                <a:gd name="T2" fmla="*/ 98 w 390"/>
                <a:gd name="T3" fmla="*/ 68 h 306"/>
                <a:gd name="T4" fmla="*/ 98 w 390"/>
                <a:gd name="T5" fmla="*/ 0 h 306"/>
                <a:gd name="T6" fmla="*/ 302 w 390"/>
                <a:gd name="T7" fmla="*/ 0 h 30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0"/>
                <a:gd name="T13" fmla="*/ 0 h 306"/>
                <a:gd name="T14" fmla="*/ 390 w 390"/>
                <a:gd name="T15" fmla="*/ 306 h 30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0" h="306">
                  <a:moveTo>
                    <a:pt x="0" y="306"/>
                  </a:moveTo>
                  <a:lnTo>
                    <a:pt x="126" y="306"/>
                  </a:lnTo>
                  <a:lnTo>
                    <a:pt x="126" y="0"/>
                  </a:lnTo>
                  <a:lnTo>
                    <a:pt x="390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Freeform 26"/>
            <p:cNvSpPr>
              <a:spLocks/>
            </p:cNvSpPr>
            <p:nvPr/>
          </p:nvSpPr>
          <p:spPr bwMode="auto">
            <a:xfrm>
              <a:off x="1458" y="1379"/>
              <a:ext cx="1200" cy="432"/>
            </a:xfrm>
            <a:custGeom>
              <a:avLst/>
              <a:gdLst>
                <a:gd name="T0" fmla="*/ 1104 w 1200"/>
                <a:gd name="T1" fmla="*/ 0 h 432"/>
                <a:gd name="T2" fmla="*/ 1200 w 1200"/>
                <a:gd name="T3" fmla="*/ 0 h 432"/>
                <a:gd name="T4" fmla="*/ 1200 w 1200"/>
                <a:gd name="T5" fmla="*/ 432 h 432"/>
                <a:gd name="T6" fmla="*/ 6 w 1200"/>
                <a:gd name="T7" fmla="*/ 432 h 432"/>
                <a:gd name="T8" fmla="*/ 0 w 1200"/>
                <a:gd name="T9" fmla="*/ 204 h 432"/>
                <a:gd name="T10" fmla="*/ 114 w 1200"/>
                <a:gd name="T11" fmla="*/ 204 h 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00"/>
                <a:gd name="T19" fmla="*/ 0 h 432"/>
                <a:gd name="T20" fmla="*/ 1200 w 1200"/>
                <a:gd name="T21" fmla="*/ 432 h 4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00" h="432">
                  <a:moveTo>
                    <a:pt x="1104" y="0"/>
                  </a:moveTo>
                  <a:lnTo>
                    <a:pt x="1200" y="0"/>
                  </a:lnTo>
                  <a:lnTo>
                    <a:pt x="1200" y="432"/>
                  </a:lnTo>
                  <a:lnTo>
                    <a:pt x="6" y="432"/>
                  </a:lnTo>
                  <a:lnTo>
                    <a:pt x="0" y="204"/>
                  </a:lnTo>
                  <a:lnTo>
                    <a:pt x="114" y="20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Line 27"/>
            <p:cNvSpPr>
              <a:spLocks noChangeShapeType="1"/>
            </p:cNvSpPr>
            <p:nvPr/>
          </p:nvSpPr>
          <p:spPr bwMode="auto">
            <a:xfrm>
              <a:off x="1657" y="1399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" name="Freeform 28"/>
            <p:cNvSpPr>
              <a:spLocks/>
            </p:cNvSpPr>
            <p:nvPr/>
          </p:nvSpPr>
          <p:spPr bwMode="auto">
            <a:xfrm>
              <a:off x="2340" y="1367"/>
              <a:ext cx="672" cy="540"/>
            </a:xfrm>
            <a:custGeom>
              <a:avLst/>
              <a:gdLst>
                <a:gd name="T0" fmla="*/ 0 w 672"/>
                <a:gd name="T1" fmla="*/ 12 h 540"/>
                <a:gd name="T2" fmla="*/ 0 w 672"/>
                <a:gd name="T3" fmla="*/ 540 h 540"/>
                <a:gd name="T4" fmla="*/ 468 w 672"/>
                <a:gd name="T5" fmla="*/ 540 h 540"/>
                <a:gd name="T6" fmla="*/ 468 w 672"/>
                <a:gd name="T7" fmla="*/ 0 h 540"/>
                <a:gd name="T8" fmla="*/ 672 w 672"/>
                <a:gd name="T9" fmla="*/ 0 h 5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540"/>
                <a:gd name="T17" fmla="*/ 672 w 672"/>
                <a:gd name="T18" fmla="*/ 540 h 5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540">
                  <a:moveTo>
                    <a:pt x="0" y="12"/>
                  </a:moveTo>
                  <a:lnTo>
                    <a:pt x="0" y="540"/>
                  </a:lnTo>
                  <a:lnTo>
                    <a:pt x="468" y="540"/>
                  </a:lnTo>
                  <a:lnTo>
                    <a:pt x="468" y="0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Rectangle 29"/>
            <p:cNvSpPr>
              <a:spLocks noChangeArrowheads="1"/>
            </p:cNvSpPr>
            <p:nvPr/>
          </p:nvSpPr>
          <p:spPr bwMode="auto">
            <a:xfrm>
              <a:off x="1548" y="1865"/>
              <a:ext cx="102" cy="1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Text Box 30"/>
            <p:cNvSpPr txBox="1">
              <a:spLocks noChangeArrowheads="1"/>
            </p:cNvSpPr>
            <p:nvPr/>
          </p:nvSpPr>
          <p:spPr bwMode="auto">
            <a:xfrm>
              <a:off x="1636" y="1785"/>
              <a:ext cx="5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stage</a:t>
              </a:r>
              <a:endParaRPr lang="en-US" baseline="-25000"/>
            </a:p>
          </p:txBody>
        </p:sp>
        <p:sp>
          <p:nvSpPr>
            <p:cNvPr id="8226" name="Line 31"/>
            <p:cNvSpPr>
              <a:spLocks noChangeShapeType="1"/>
            </p:cNvSpPr>
            <p:nvPr/>
          </p:nvSpPr>
          <p:spPr bwMode="auto">
            <a:xfrm flipV="1">
              <a:off x="1602" y="1637"/>
              <a:ext cx="0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Freeform 32"/>
            <p:cNvSpPr>
              <a:spLocks/>
            </p:cNvSpPr>
            <p:nvPr/>
          </p:nvSpPr>
          <p:spPr bwMode="auto">
            <a:xfrm>
              <a:off x="1602" y="1571"/>
              <a:ext cx="372" cy="168"/>
            </a:xfrm>
            <a:custGeom>
              <a:avLst/>
              <a:gdLst>
                <a:gd name="T0" fmla="*/ 0 w 372"/>
                <a:gd name="T1" fmla="*/ 168 h 168"/>
                <a:gd name="T2" fmla="*/ 372 w 372"/>
                <a:gd name="T3" fmla="*/ 168 h 168"/>
                <a:gd name="T4" fmla="*/ 372 w 372"/>
                <a:gd name="T5" fmla="*/ 0 h 168"/>
                <a:gd name="T6" fmla="*/ 0 60000 65536"/>
                <a:gd name="T7" fmla="*/ 0 60000 65536"/>
                <a:gd name="T8" fmla="*/ 0 60000 65536"/>
                <a:gd name="T9" fmla="*/ 0 w 372"/>
                <a:gd name="T10" fmla="*/ 0 h 168"/>
                <a:gd name="T11" fmla="*/ 372 w 372"/>
                <a:gd name="T12" fmla="*/ 168 h 1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2" h="168">
                  <a:moveTo>
                    <a:pt x="0" y="168"/>
                  </a:moveTo>
                  <a:lnTo>
                    <a:pt x="372" y="168"/>
                  </a:lnTo>
                  <a:lnTo>
                    <a:pt x="37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2598738" y="4540250"/>
            <a:ext cx="5422900" cy="1190625"/>
            <a:chOff x="1637" y="2860"/>
            <a:chExt cx="3416" cy="750"/>
          </a:xfrm>
        </p:grpSpPr>
        <p:sp>
          <p:nvSpPr>
            <p:cNvPr id="8203" name="Freeform 35"/>
            <p:cNvSpPr>
              <a:spLocks/>
            </p:cNvSpPr>
            <p:nvPr/>
          </p:nvSpPr>
          <p:spPr bwMode="auto">
            <a:xfrm>
              <a:off x="1637" y="2889"/>
              <a:ext cx="649" cy="394"/>
            </a:xfrm>
            <a:custGeom>
              <a:avLst/>
              <a:gdLst>
                <a:gd name="T0" fmla="*/ 92 w 649"/>
                <a:gd name="T1" fmla="*/ 384 h 394"/>
                <a:gd name="T2" fmla="*/ 28 w 649"/>
                <a:gd name="T3" fmla="*/ 238 h 394"/>
                <a:gd name="T4" fmla="*/ 37 w 649"/>
                <a:gd name="T5" fmla="*/ 110 h 394"/>
                <a:gd name="T6" fmla="*/ 183 w 649"/>
                <a:gd name="T7" fmla="*/ 0 h 394"/>
                <a:gd name="T8" fmla="*/ 366 w 649"/>
                <a:gd name="T9" fmla="*/ 10 h 394"/>
                <a:gd name="T10" fmla="*/ 558 w 649"/>
                <a:gd name="T11" fmla="*/ 83 h 394"/>
                <a:gd name="T12" fmla="*/ 631 w 649"/>
                <a:gd name="T13" fmla="*/ 156 h 394"/>
                <a:gd name="T14" fmla="*/ 649 w 649"/>
                <a:gd name="T15" fmla="*/ 183 h 394"/>
                <a:gd name="T16" fmla="*/ 540 w 649"/>
                <a:gd name="T17" fmla="*/ 394 h 394"/>
                <a:gd name="T18" fmla="*/ 0 w 649"/>
                <a:gd name="T19" fmla="*/ 366 h 3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49"/>
                <a:gd name="T31" fmla="*/ 0 h 394"/>
                <a:gd name="T32" fmla="*/ 649 w 649"/>
                <a:gd name="T33" fmla="*/ 394 h 3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49" h="394">
                  <a:moveTo>
                    <a:pt x="92" y="384"/>
                  </a:moveTo>
                  <a:cubicBezTo>
                    <a:pt x="55" y="349"/>
                    <a:pt x="40" y="288"/>
                    <a:pt x="28" y="238"/>
                  </a:cubicBezTo>
                  <a:cubicBezTo>
                    <a:pt x="31" y="195"/>
                    <a:pt x="32" y="152"/>
                    <a:pt x="37" y="110"/>
                  </a:cubicBezTo>
                  <a:cubicBezTo>
                    <a:pt x="45" y="39"/>
                    <a:pt x="127" y="12"/>
                    <a:pt x="183" y="0"/>
                  </a:cubicBezTo>
                  <a:cubicBezTo>
                    <a:pt x="244" y="3"/>
                    <a:pt x="305" y="3"/>
                    <a:pt x="366" y="10"/>
                  </a:cubicBezTo>
                  <a:cubicBezTo>
                    <a:pt x="436" y="18"/>
                    <a:pt x="492" y="67"/>
                    <a:pt x="558" y="83"/>
                  </a:cubicBezTo>
                  <a:cubicBezTo>
                    <a:pt x="614" y="111"/>
                    <a:pt x="587" y="90"/>
                    <a:pt x="631" y="156"/>
                  </a:cubicBezTo>
                  <a:cubicBezTo>
                    <a:pt x="637" y="165"/>
                    <a:pt x="649" y="183"/>
                    <a:pt x="649" y="183"/>
                  </a:cubicBezTo>
                  <a:cubicBezTo>
                    <a:pt x="641" y="274"/>
                    <a:pt x="638" y="358"/>
                    <a:pt x="540" y="394"/>
                  </a:cubicBezTo>
                  <a:cubicBezTo>
                    <a:pt x="361" y="389"/>
                    <a:pt x="179" y="366"/>
                    <a:pt x="0" y="366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Text Box 36"/>
            <p:cNvSpPr txBox="1">
              <a:spLocks noChangeArrowheads="1"/>
            </p:cNvSpPr>
            <p:nvPr/>
          </p:nvSpPr>
          <p:spPr bwMode="auto">
            <a:xfrm>
              <a:off x="3853" y="2860"/>
              <a:ext cx="1200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notice </a:t>
              </a:r>
              <a:r>
                <a:rPr lang="en-US">
                  <a:solidFill>
                    <a:schemeClr val="tx2"/>
                  </a:solidFill>
                </a:rPr>
                <a:t>stage</a:t>
              </a:r>
              <a:r>
                <a:rPr lang="en-US"/>
                <a:t> is a dynamic parameter now!</a:t>
              </a:r>
            </a:p>
          </p:txBody>
        </p:sp>
        <p:sp>
          <p:nvSpPr>
            <p:cNvPr id="8205" name="Line 37"/>
            <p:cNvSpPr>
              <a:spLocks noChangeShapeType="1"/>
            </p:cNvSpPr>
            <p:nvPr/>
          </p:nvSpPr>
          <p:spPr bwMode="auto">
            <a:xfrm flipV="1">
              <a:off x="2238" y="3002"/>
              <a:ext cx="1651" cy="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95078" name="Text Box 38"/>
          <p:cNvSpPr txBox="1">
            <a:spLocks noChangeArrowheads="1"/>
          </p:cNvSpPr>
          <p:nvPr/>
        </p:nvSpPr>
        <p:spPr bwMode="auto">
          <a:xfrm>
            <a:off x="8220075" y="4476750"/>
            <a:ext cx="9239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no for-loop</a:t>
            </a:r>
          </a:p>
        </p:txBody>
      </p:sp>
      <p:sp>
        <p:nvSpPr>
          <p:cNvPr id="1495079" name="Text Box 39"/>
          <p:cNvSpPr txBox="1">
            <a:spLocks noChangeArrowheads="1"/>
          </p:cNvSpPr>
          <p:nvPr/>
        </p:nvSpPr>
        <p:spPr bwMode="auto">
          <a:xfrm>
            <a:off x="944563" y="6330950"/>
            <a:ext cx="72024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800" dirty="0"/>
              <a:t>Need type declarations for </a:t>
            </a:r>
            <a:r>
              <a:rPr lang="en-US" sz="1800" dirty="0" err="1"/>
              <a:t>sxIn</a:t>
            </a:r>
            <a:r>
              <a:rPr lang="en-US" sz="1800" dirty="0"/>
              <a:t> and </a:t>
            </a:r>
            <a:r>
              <a:rPr lang="en-US" sz="1800" dirty="0" err="1"/>
              <a:t>sxOut</a:t>
            </a:r>
            <a:endParaRPr lang="en-US" sz="1800" dirty="0"/>
          </a:p>
        </p:txBody>
      </p:sp>
      <p:sp>
        <p:nvSpPr>
          <p:cNvPr id="42" name="Date Placeholder 4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8" grpId="0"/>
      <p:bldP spid="14950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Superfolded pipeline</a:t>
            </a:r>
            <a:r>
              <a:rPr lang="en-US" sz="3600" smtClean="0"/>
              <a:t> </a:t>
            </a:r>
            <a:br>
              <a:rPr lang="en-US" sz="3600" smtClean="0"/>
            </a:br>
            <a:r>
              <a:rPr lang="en-US" sz="2400" i="1" smtClean="0"/>
              <a:t>One Bfly-4 case</a:t>
            </a:r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 will be invoked for 48 dynamic values of stage</a:t>
            </a:r>
          </a:p>
          <a:p>
            <a:pPr lvl="1" eaLnBrk="1" hangingPunct="1"/>
            <a:r>
              <a:rPr lang="en-US" smtClean="0"/>
              <a:t>each invocation will modify 4 numbers in sReg</a:t>
            </a:r>
          </a:p>
          <a:p>
            <a:pPr lvl="1" eaLnBrk="1" hangingPunct="1"/>
            <a:r>
              <a:rPr lang="en-US" smtClean="0"/>
              <a:t>after 16 invocations a permutation would be done on the whole sReg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Superfolded pipeline: </a:t>
            </a:r>
            <a:br>
              <a:rPr lang="en-US" sz="4000" smtClean="0"/>
            </a:br>
            <a:r>
              <a:rPr lang="en-US" sz="4000" smtClean="0"/>
              <a:t>stage function f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57225" y="1720850"/>
            <a:ext cx="8153400" cy="4749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function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Vector#(64, Complex) </a:t>
            </a:r>
            <a:r>
              <a:rPr lang="en-US" sz="1800" b="1" smtClean="0">
                <a:solidFill>
                  <a:srgbClr val="FF0000"/>
                </a:solidFill>
                <a:latin typeface="Courier New" pitchFamily="49" charset="0"/>
              </a:rPr>
              <a:t>stage_f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smtClean="0">
                <a:solidFill>
                  <a:srgbClr val="FF0000"/>
                </a:solidFill>
                <a:latin typeface="Courier New" pitchFamily="49" charset="0"/>
              </a:rPr>
              <a:t>        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(Bit#(2) stage, Vector#(64, Complex) stage_in);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  begin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for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(Integer i = 0; i &lt; 16; i = i + 1)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begin 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Bit#(2) stage</a:t>
            </a:r>
            <a:endParaRPr lang="en-US" sz="1800" b="1" smtClean="0">
              <a:solidFill>
                <a:schemeClr val="tx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  Integer idx = i * 4;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 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let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twid = getTwiddle(stage, fromInteger(i));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 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let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y = </a:t>
            </a:r>
            <a:r>
              <a:rPr lang="en-US" sz="1800" b="1" smtClean="0">
                <a:solidFill>
                  <a:srgbClr val="FF0000"/>
                </a:solidFill>
                <a:latin typeface="Courier New" pitchFamily="49" charset="0"/>
              </a:rPr>
              <a:t>bfly4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(twid, stage_in[idx:idx+3]);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  stage_temp[idx]   = y[0]; stage_temp[idx+1] = y[1];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  stage_temp[idx+2] = y[2]; stage_temp[idx+3] = y[3];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end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smtClean="0">
                <a:solidFill>
                  <a:srgbClr val="FF0000"/>
                </a:solidFill>
                <a:latin typeface="Courier New" pitchFamily="49" charset="0"/>
              </a:rPr>
              <a:t>  //Permutation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   for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(Integer i = 0; i &lt; 64; i = i + 1)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      stage_out[i] = stage_temp[permute[i]];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   end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return(</a:t>
            </a:r>
            <a:r>
              <a:rPr lang="en-US" sz="1800" smtClean="0">
                <a:solidFill>
                  <a:schemeClr val="tx2"/>
                </a:solidFill>
                <a:latin typeface="Courier New" pitchFamily="49" charset="0"/>
              </a:rPr>
              <a:t>stage_out);</a:t>
            </a:r>
          </a:p>
        </p:txBody>
      </p:sp>
      <p:sp>
        <p:nvSpPr>
          <p:cNvPr id="1579012" name="Line 4"/>
          <p:cNvSpPr>
            <a:spLocks noChangeShapeType="1"/>
          </p:cNvSpPr>
          <p:nvPr/>
        </p:nvSpPr>
        <p:spPr bwMode="auto">
          <a:xfrm>
            <a:off x="668338" y="2670175"/>
            <a:ext cx="6821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9013" name="Freeform 5"/>
          <p:cNvSpPr>
            <a:spLocks/>
          </p:cNvSpPr>
          <p:nvPr/>
        </p:nvSpPr>
        <p:spPr bwMode="auto">
          <a:xfrm>
            <a:off x="1435100" y="1887538"/>
            <a:ext cx="2578100" cy="577850"/>
          </a:xfrm>
          <a:custGeom>
            <a:avLst/>
            <a:gdLst>
              <a:gd name="T0" fmla="*/ 2147483647 w 1624"/>
              <a:gd name="T1" fmla="*/ 2147483647 h 364"/>
              <a:gd name="T2" fmla="*/ 2147483647 w 1624"/>
              <a:gd name="T3" fmla="*/ 2147483647 h 364"/>
              <a:gd name="T4" fmla="*/ 2147483647 w 1624"/>
              <a:gd name="T5" fmla="*/ 2147483647 h 364"/>
              <a:gd name="T6" fmla="*/ 2147483647 w 1624"/>
              <a:gd name="T7" fmla="*/ 2147483647 h 364"/>
              <a:gd name="T8" fmla="*/ 2147483647 w 1624"/>
              <a:gd name="T9" fmla="*/ 0 h 364"/>
              <a:gd name="T10" fmla="*/ 2147483647 w 1624"/>
              <a:gd name="T11" fmla="*/ 2147483647 h 364"/>
              <a:gd name="T12" fmla="*/ 2147483647 w 1624"/>
              <a:gd name="T13" fmla="*/ 2147483647 h 364"/>
              <a:gd name="T14" fmla="*/ 2147483647 w 1624"/>
              <a:gd name="T15" fmla="*/ 2147483647 h 364"/>
              <a:gd name="T16" fmla="*/ 2147483647 w 1624"/>
              <a:gd name="T17" fmla="*/ 2147483647 h 364"/>
              <a:gd name="T18" fmla="*/ 2147483647 w 1624"/>
              <a:gd name="T19" fmla="*/ 2147483647 h 364"/>
              <a:gd name="T20" fmla="*/ 2147483647 w 1624"/>
              <a:gd name="T21" fmla="*/ 2147483647 h 364"/>
              <a:gd name="T22" fmla="*/ 2147483647 w 1624"/>
              <a:gd name="T23" fmla="*/ 2147483647 h 364"/>
              <a:gd name="T24" fmla="*/ 2147483647 w 1624"/>
              <a:gd name="T25" fmla="*/ 2147483647 h 36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624"/>
              <a:gd name="T40" fmla="*/ 0 h 364"/>
              <a:gd name="T41" fmla="*/ 1624 w 1624"/>
              <a:gd name="T42" fmla="*/ 364 h 36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624" h="364">
                <a:moveTo>
                  <a:pt x="358" y="301"/>
                </a:moveTo>
                <a:cubicBezTo>
                  <a:pt x="226" y="278"/>
                  <a:pt x="94" y="255"/>
                  <a:pt x="47" y="219"/>
                </a:cubicBezTo>
                <a:cubicBezTo>
                  <a:pt x="0" y="183"/>
                  <a:pt x="38" y="115"/>
                  <a:pt x="74" y="82"/>
                </a:cubicBezTo>
                <a:cubicBezTo>
                  <a:pt x="110" y="49"/>
                  <a:pt x="146" y="32"/>
                  <a:pt x="266" y="18"/>
                </a:cubicBezTo>
                <a:cubicBezTo>
                  <a:pt x="386" y="4"/>
                  <a:pt x="604" y="0"/>
                  <a:pt x="797" y="0"/>
                </a:cubicBezTo>
                <a:cubicBezTo>
                  <a:pt x="990" y="0"/>
                  <a:pt x="1310" y="7"/>
                  <a:pt x="1427" y="18"/>
                </a:cubicBezTo>
                <a:cubicBezTo>
                  <a:pt x="1544" y="29"/>
                  <a:pt x="1470" y="27"/>
                  <a:pt x="1501" y="64"/>
                </a:cubicBezTo>
                <a:cubicBezTo>
                  <a:pt x="1532" y="101"/>
                  <a:pt x="1624" y="194"/>
                  <a:pt x="1610" y="237"/>
                </a:cubicBezTo>
                <a:cubicBezTo>
                  <a:pt x="1596" y="280"/>
                  <a:pt x="1512" y="300"/>
                  <a:pt x="1418" y="320"/>
                </a:cubicBezTo>
                <a:cubicBezTo>
                  <a:pt x="1324" y="340"/>
                  <a:pt x="1172" y="350"/>
                  <a:pt x="1043" y="356"/>
                </a:cubicBezTo>
                <a:cubicBezTo>
                  <a:pt x="914" y="362"/>
                  <a:pt x="764" y="364"/>
                  <a:pt x="641" y="356"/>
                </a:cubicBezTo>
                <a:cubicBezTo>
                  <a:pt x="518" y="348"/>
                  <a:pt x="371" y="330"/>
                  <a:pt x="303" y="310"/>
                </a:cubicBezTo>
                <a:cubicBezTo>
                  <a:pt x="235" y="290"/>
                  <a:pt x="247" y="254"/>
                  <a:pt x="230" y="237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614738" y="1108075"/>
            <a:ext cx="5505450" cy="808038"/>
            <a:chOff x="2277" y="698"/>
            <a:chExt cx="3468" cy="509"/>
          </a:xfrm>
        </p:grpSpPr>
        <p:sp>
          <p:nvSpPr>
            <p:cNvPr id="11276" name="Text Box 6"/>
            <p:cNvSpPr txBox="1">
              <a:spLocks noChangeArrowheads="1"/>
            </p:cNvSpPr>
            <p:nvPr/>
          </p:nvSpPr>
          <p:spPr bwMode="auto">
            <a:xfrm>
              <a:off x="3989" y="698"/>
              <a:ext cx="1756" cy="22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 sz="1800">
                  <a:solidFill>
                    <a:schemeClr val="tx2"/>
                  </a:solidFill>
                  <a:latin typeface="Courier New" pitchFamily="49" charset="0"/>
                </a:rPr>
                <a:t>Bit#(2+4) (stage,i)</a:t>
              </a:r>
            </a:p>
          </p:txBody>
        </p:sp>
        <p:sp>
          <p:nvSpPr>
            <p:cNvPr id="11277" name="Freeform 7"/>
            <p:cNvSpPr>
              <a:spLocks/>
            </p:cNvSpPr>
            <p:nvPr/>
          </p:nvSpPr>
          <p:spPr bwMode="auto">
            <a:xfrm>
              <a:off x="2277" y="805"/>
              <a:ext cx="1709" cy="402"/>
            </a:xfrm>
            <a:custGeom>
              <a:avLst/>
              <a:gdLst>
                <a:gd name="T0" fmla="*/ 0 w 1709"/>
                <a:gd name="T1" fmla="*/ 402 h 402"/>
                <a:gd name="T2" fmla="*/ 512 w 1709"/>
                <a:gd name="T3" fmla="*/ 82 h 402"/>
                <a:gd name="T4" fmla="*/ 1709 w 1709"/>
                <a:gd name="T5" fmla="*/ 0 h 402"/>
                <a:gd name="T6" fmla="*/ 0 60000 65536"/>
                <a:gd name="T7" fmla="*/ 0 60000 65536"/>
                <a:gd name="T8" fmla="*/ 0 60000 65536"/>
                <a:gd name="T9" fmla="*/ 0 w 1709"/>
                <a:gd name="T10" fmla="*/ 0 h 402"/>
                <a:gd name="T11" fmla="*/ 1709 w 1709"/>
                <a:gd name="T12" fmla="*/ 402 h 40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9" h="402">
                  <a:moveTo>
                    <a:pt x="0" y="402"/>
                  </a:moveTo>
                  <a:cubicBezTo>
                    <a:pt x="113" y="275"/>
                    <a:pt x="227" y="149"/>
                    <a:pt x="512" y="82"/>
                  </a:cubicBezTo>
                  <a:cubicBezTo>
                    <a:pt x="797" y="15"/>
                    <a:pt x="1253" y="7"/>
                    <a:pt x="1709" y="0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79017" name="Freeform 9"/>
          <p:cNvSpPr>
            <a:spLocks/>
          </p:cNvSpPr>
          <p:nvPr/>
        </p:nvSpPr>
        <p:spPr bwMode="auto">
          <a:xfrm>
            <a:off x="361950" y="4767263"/>
            <a:ext cx="7254875" cy="1211262"/>
          </a:xfrm>
          <a:custGeom>
            <a:avLst/>
            <a:gdLst>
              <a:gd name="T0" fmla="*/ 2147483647 w 4570"/>
              <a:gd name="T1" fmla="*/ 2147483647 h 763"/>
              <a:gd name="T2" fmla="*/ 2147483647 w 4570"/>
              <a:gd name="T3" fmla="*/ 2147483647 h 763"/>
              <a:gd name="T4" fmla="*/ 2147483647 w 4570"/>
              <a:gd name="T5" fmla="*/ 2147483647 h 763"/>
              <a:gd name="T6" fmla="*/ 2147483647 w 4570"/>
              <a:gd name="T7" fmla="*/ 2147483647 h 763"/>
              <a:gd name="T8" fmla="*/ 2147483647 w 4570"/>
              <a:gd name="T9" fmla="*/ 2147483647 h 763"/>
              <a:gd name="T10" fmla="*/ 2147483647 w 4570"/>
              <a:gd name="T11" fmla="*/ 2147483647 h 763"/>
              <a:gd name="T12" fmla="*/ 2147483647 w 4570"/>
              <a:gd name="T13" fmla="*/ 2147483647 h 763"/>
              <a:gd name="T14" fmla="*/ 2147483647 w 4570"/>
              <a:gd name="T15" fmla="*/ 2147483647 h 763"/>
              <a:gd name="T16" fmla="*/ 2147483647 w 4570"/>
              <a:gd name="T17" fmla="*/ 2147483647 h 763"/>
              <a:gd name="T18" fmla="*/ 2147483647 w 4570"/>
              <a:gd name="T19" fmla="*/ 2147483647 h 763"/>
              <a:gd name="T20" fmla="*/ 2147483647 w 4570"/>
              <a:gd name="T21" fmla="*/ 2147483647 h 763"/>
              <a:gd name="T22" fmla="*/ 2147483647 w 4570"/>
              <a:gd name="T23" fmla="*/ 2147483647 h 763"/>
              <a:gd name="T24" fmla="*/ 2147483647 w 4570"/>
              <a:gd name="T25" fmla="*/ 2147483647 h 763"/>
              <a:gd name="T26" fmla="*/ 2147483647 w 4570"/>
              <a:gd name="T27" fmla="*/ 2147483647 h 76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570"/>
              <a:gd name="T43" fmla="*/ 0 h 763"/>
              <a:gd name="T44" fmla="*/ 4570 w 4570"/>
              <a:gd name="T45" fmla="*/ 763 h 76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570" h="763">
                <a:moveTo>
                  <a:pt x="357" y="663"/>
                </a:moveTo>
                <a:cubicBezTo>
                  <a:pt x="296" y="536"/>
                  <a:pt x="235" y="410"/>
                  <a:pt x="247" y="325"/>
                </a:cubicBezTo>
                <a:cubicBezTo>
                  <a:pt x="259" y="240"/>
                  <a:pt x="131" y="201"/>
                  <a:pt x="430" y="151"/>
                </a:cubicBezTo>
                <a:cubicBezTo>
                  <a:pt x="729" y="101"/>
                  <a:pt x="1582" y="46"/>
                  <a:pt x="2039" y="23"/>
                </a:cubicBezTo>
                <a:cubicBezTo>
                  <a:pt x="2496" y="0"/>
                  <a:pt x="2835" y="0"/>
                  <a:pt x="3173" y="14"/>
                </a:cubicBezTo>
                <a:cubicBezTo>
                  <a:pt x="3511" y="28"/>
                  <a:pt x="3854" y="74"/>
                  <a:pt x="4069" y="106"/>
                </a:cubicBezTo>
                <a:cubicBezTo>
                  <a:pt x="4284" y="138"/>
                  <a:pt x="4401" y="112"/>
                  <a:pt x="4462" y="206"/>
                </a:cubicBezTo>
                <a:cubicBezTo>
                  <a:pt x="4523" y="300"/>
                  <a:pt x="4570" y="581"/>
                  <a:pt x="4435" y="672"/>
                </a:cubicBezTo>
                <a:cubicBezTo>
                  <a:pt x="4300" y="763"/>
                  <a:pt x="3958" y="749"/>
                  <a:pt x="3649" y="755"/>
                </a:cubicBezTo>
                <a:cubicBezTo>
                  <a:pt x="3340" y="761"/>
                  <a:pt x="2933" y="715"/>
                  <a:pt x="2579" y="709"/>
                </a:cubicBezTo>
                <a:cubicBezTo>
                  <a:pt x="2225" y="703"/>
                  <a:pt x="1820" y="723"/>
                  <a:pt x="1527" y="718"/>
                </a:cubicBezTo>
                <a:cubicBezTo>
                  <a:pt x="1234" y="713"/>
                  <a:pt x="1056" y="717"/>
                  <a:pt x="823" y="682"/>
                </a:cubicBezTo>
                <a:cubicBezTo>
                  <a:pt x="590" y="647"/>
                  <a:pt x="258" y="543"/>
                  <a:pt x="129" y="508"/>
                </a:cubicBezTo>
                <a:cubicBezTo>
                  <a:pt x="0" y="473"/>
                  <a:pt x="23" y="472"/>
                  <a:pt x="46" y="471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9018" name="Text Box 10"/>
          <p:cNvSpPr txBox="1">
            <a:spLocks noChangeArrowheads="1"/>
          </p:cNvSpPr>
          <p:nvPr/>
        </p:nvSpPr>
        <p:spPr bwMode="auto">
          <a:xfrm>
            <a:off x="4408488" y="6069013"/>
            <a:ext cx="4302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rgbClr val="FF0000"/>
                </a:solidFill>
              </a:rPr>
              <a:t>should be done only when i=15 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79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9012" grpId="0" animBg="1"/>
      <p:bldP spid="1579013" grpId="0" animBg="1"/>
      <p:bldP spid="1579017" grpId="0" animBg="1"/>
      <p:bldP spid="15790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9438" y="204788"/>
            <a:ext cx="7954962" cy="1287462"/>
          </a:xfrm>
        </p:spPr>
        <p:txBody>
          <a:bodyPr/>
          <a:lstStyle/>
          <a:p>
            <a:pPr eaLnBrk="1" hangingPunct="1"/>
            <a:r>
              <a:rPr lang="en-US" sz="4000" smtClean="0"/>
              <a:t>Code for the Superfolded pipeline stage function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41338" y="1604963"/>
            <a:ext cx="8153400" cy="4749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Function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Vector#(64, Complex)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</a:rPr>
              <a:t>f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</a:rPr>
              <a:t>        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(Bit#(6)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, Vector#(64, Complex)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stage_in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let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`mod` 16;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let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twid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getTwiddle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`div` 16,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let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y =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</a:rPr>
              <a:t>bfly4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twid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stage_in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[i:i+3]);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let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stage_temp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stage_in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stage_temp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[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]   = y[0];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stage_temp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[i+1] = y[1];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stage_temp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[i+2] = y[2];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stage_temp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[i+3] = y[3];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let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stage_out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stage_temp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if (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== 15)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  for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(Integer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= 0;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&lt; 64;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+ 1)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      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stage_out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[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] = 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stage_temp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[permute[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]];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return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  <a:latin typeface="Courier New" pitchFamily="49" charset="0"/>
              </a:rPr>
              <a:t>stage_out</a:t>
            </a:r>
            <a:r>
              <a:rPr lang="en-US" sz="1800" dirty="0" smtClean="0">
                <a:solidFill>
                  <a:schemeClr val="tx2"/>
                </a:solidFill>
                <a:latin typeface="Courier New" pitchFamily="49" charset="0"/>
              </a:rPr>
              <a:t>); 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endfunction</a:t>
            </a:r>
            <a:endParaRPr lang="en-US" sz="1800" b="1" dirty="0" smtClean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421438" y="3797300"/>
            <a:ext cx="2211387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One Bfly-4 case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14,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L04-</a:t>
            </a:r>
            <a:fld id="{272618FF-7F9D-4C19-BB46-0F41419F905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TotalTime>32511</TotalTime>
  <Words>1951</Words>
  <Application>Microsoft Office PowerPoint</Application>
  <PresentationFormat>On-screen Show (4:3)</PresentationFormat>
  <Paragraphs>568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Blueprint</vt:lpstr>
      <vt:lpstr>Slide 1</vt:lpstr>
      <vt:lpstr>Pipelining a block</vt:lpstr>
      <vt:lpstr>Inelastic Pipeline</vt:lpstr>
      <vt:lpstr>When is this rule enabled?</vt:lpstr>
      <vt:lpstr>Pipelining a block</vt:lpstr>
      <vt:lpstr>Folded pipeline</vt:lpstr>
      <vt:lpstr>Superfolded pipeline  One Bfly-4 case</vt:lpstr>
      <vt:lpstr>Superfolded pipeline:  stage function f</vt:lpstr>
      <vt:lpstr>Code for the Superfolded pipeline stage function</vt:lpstr>
      <vt:lpstr>Folded pipeline:  stage function f</vt:lpstr>
      <vt:lpstr>802.11a Transmitter  [MEMOCODE 2006] Dave, Gerding, Pellauer, Arvind</vt:lpstr>
      <vt:lpstr>802.11a Transmitter Synthesis results (Only the IFFT block is changing)</vt:lpstr>
      <vt:lpstr>Why are the areas so similar</vt:lpstr>
      <vt:lpstr>Elastic pipeline Use FIFOs instead of pipeline registers</vt:lpstr>
      <vt:lpstr>What behavior do we want?</vt:lpstr>
      <vt:lpstr>One-Element FIFO</vt:lpstr>
      <vt:lpstr>Concurrency when the FIFOs do not permit concurrent enq and deq</vt:lpstr>
      <vt:lpstr>Inelastic vs Elastic Pipelines</vt:lpstr>
      <vt:lpstr>The tension</vt:lpstr>
      <vt:lpstr>Language notes</vt:lpstr>
      <vt:lpstr>Pattern-matching: A convenient way to extract datastructure components</vt:lpstr>
      <vt:lpstr>Syntax: Vector of Registers</vt:lpstr>
      <vt:lpstr>Making guards explicit</vt:lpstr>
      <vt:lpstr>Implicit guards (conditions)</vt:lpstr>
      <vt:lpstr>Guards vs If’s</vt:lpstr>
      <vt:lpstr>Static vs dynamic expressions</vt:lpstr>
      <vt:lpstr>Generalization: n-stage pipeline</vt:lpstr>
      <vt:lpstr>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Bluespec technical deep dive</dc:title>
  <dc:creator>Nikhil</dc:creator>
  <cp:lastModifiedBy>Arvind</cp:lastModifiedBy>
  <cp:revision>870</cp:revision>
  <cp:lastPrinted>1601-01-01T00:00:00Z</cp:lastPrinted>
  <dcterms:created xsi:type="dcterms:W3CDTF">2003-01-21T19:25:41Z</dcterms:created>
  <dcterms:modified xsi:type="dcterms:W3CDTF">2011-02-14T01:56:37Z</dcterms:modified>
</cp:coreProperties>
</file>