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gif" ContentType="image/gif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2" r:id="rId1"/>
  </p:sldMasterIdLst>
  <p:notesMasterIdLst>
    <p:notesMasterId r:id="rId34"/>
  </p:notesMasterIdLst>
  <p:handoutMasterIdLst>
    <p:handoutMasterId r:id="rId35"/>
  </p:handoutMasterIdLst>
  <p:sldIdLst>
    <p:sldId id="1224" r:id="rId2"/>
    <p:sldId id="1221" r:id="rId3"/>
    <p:sldId id="1181" r:id="rId4"/>
    <p:sldId id="1182" r:id="rId5"/>
    <p:sldId id="1230" r:id="rId6"/>
    <p:sldId id="1231" r:id="rId7"/>
    <p:sldId id="1232" r:id="rId8"/>
    <p:sldId id="1209" r:id="rId9"/>
    <p:sldId id="1248" r:id="rId10"/>
    <p:sldId id="1213" r:id="rId11"/>
    <p:sldId id="1214" r:id="rId12"/>
    <p:sldId id="1215" r:id="rId13"/>
    <p:sldId id="1217" r:id="rId14"/>
    <p:sldId id="1249" r:id="rId15"/>
    <p:sldId id="1233" r:id="rId16"/>
    <p:sldId id="1245" r:id="rId17"/>
    <p:sldId id="1234" r:id="rId18"/>
    <p:sldId id="1235" r:id="rId19"/>
    <p:sldId id="1236" r:id="rId20"/>
    <p:sldId id="1259" r:id="rId21"/>
    <p:sldId id="1260" r:id="rId22"/>
    <p:sldId id="1237" r:id="rId23"/>
    <p:sldId id="1261" r:id="rId24"/>
    <p:sldId id="1238" r:id="rId25"/>
    <p:sldId id="1254" r:id="rId26"/>
    <p:sldId id="1255" r:id="rId27"/>
    <p:sldId id="1256" r:id="rId28"/>
    <p:sldId id="1257" r:id="rId29"/>
    <p:sldId id="1240" r:id="rId30"/>
    <p:sldId id="1258" r:id="rId31"/>
    <p:sldId id="1241" r:id="rId32"/>
    <p:sldId id="1262" r:id="rId3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Verdana" pitchFamily="-9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DFBD2D"/>
    <a:srgbClr val="F6FD71"/>
    <a:srgbClr val="FF0000"/>
    <a:srgbClr val="FF3333"/>
    <a:srgbClr val="FD7E71"/>
    <a:srgbClr val="CC3300"/>
    <a:srgbClr val="000000"/>
    <a:srgbClr val="7076BE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0" autoAdjust="0"/>
    <p:restoredTop sz="96519" autoAdjust="0"/>
  </p:normalViewPr>
  <p:slideViewPr>
    <p:cSldViewPr snapToGrid="0">
      <p:cViewPr>
        <p:scale>
          <a:sx n="100" d="100"/>
          <a:sy n="100" d="100"/>
        </p:scale>
        <p:origin x="-1944" y="-708"/>
      </p:cViewPr>
      <p:guideLst>
        <p:guide orient="horz" pos="2448"/>
        <p:guide pos="1968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>
        <p:scale>
          <a:sx n="75" d="100"/>
          <a:sy n="75" d="100"/>
        </p:scale>
        <p:origin x="-1404" y="732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_rels/viewProps.xml.rels><?xml version="1.0" encoding="UTF-8" standalone="yes"?>
<Relationships xmlns="http://schemas.openxmlformats.org/package/2006/relationships"><Relationship Id="rId3" Type="http://schemas.openxmlformats.org/officeDocument/2006/relationships/slide" Target="slides/slide12.xml"/><Relationship Id="rId2" Type="http://schemas.openxmlformats.org/officeDocument/2006/relationships/slide" Target="slides/slide10.xml"/><Relationship Id="rId1" Type="http://schemas.openxmlformats.org/officeDocument/2006/relationships/slide" Target="slides/slide1.xml"/><Relationship Id="rId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860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9B22CF32-A1D0-4532-A169-CD8E46122C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73429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582" name="Rectangle 14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867" name="Rectangle 15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65584" name="Rectangle 1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60888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65585" name="Rectangle 17"/>
          <p:cNvSpPr>
            <a:spLocks noGrp="1" noChangeArrowheads="1"/>
          </p:cNvSpPr>
          <p:nvPr>
            <p:ph type="dt" idx="1"/>
          </p:nvPr>
        </p:nvSpPr>
        <p:spPr bwMode="auto">
          <a:xfrm>
            <a:off x="4144963" y="0"/>
            <a:ext cx="3170237" cy="481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t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6" name="Rectangle 18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65587" name="Rectangle 19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29" tIns="48311" rIns="96629" bIns="48311" numCol="1" anchor="b" anchorCtr="0" compatLnSpc="1">
            <a:prstTxWarp prst="textNoShape">
              <a:avLst/>
            </a:prstTxWarp>
          </a:bodyPr>
          <a:lstStyle>
            <a:lvl1pPr algn="r" defTabSz="965200" eaLnBrk="0" hangingPunct="0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fld id="{399F7159-3BAA-4F4E-A7E9-6008000D40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74683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3B3D801-3138-45AB-9FF4-DCABDC378769}" type="slidenum">
              <a:rPr lang="en-US" smtClean="0">
                <a:latin typeface="Tahoma" pitchFamily="-96" charset="0"/>
              </a:rPr>
              <a:pPr/>
              <a:t>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973E78E-4592-4141-B628-77C0DC1BA035}" type="slidenum">
              <a:rPr lang="en-US" smtClean="0">
                <a:latin typeface="Tahoma" pitchFamily="-96" charset="0"/>
              </a:rPr>
              <a:pPr/>
              <a:t>10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7107" name="Rectangle 2"/>
          <p:cNvSpPr>
            <a:spLocks noChangeArrowheads="1"/>
          </p:cNvSpPr>
          <p:nvPr/>
        </p:nvSpPr>
        <p:spPr bwMode="auto">
          <a:xfrm>
            <a:off x="4144963" y="-1588"/>
            <a:ext cx="3170237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08" name="Rectangle 3"/>
          <p:cNvSpPr>
            <a:spLocks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65200" eaLnBrk="0" hangingPunct="0"/>
            <a:r>
              <a:rPr lang="en-US" sz="1000" i="1">
                <a:latin typeface="Times New Roman" pitchFamily="-96" charset="0"/>
              </a:rPr>
              <a:t>6</a:t>
            </a:r>
          </a:p>
        </p:txBody>
      </p:sp>
      <p:sp>
        <p:nvSpPr>
          <p:cNvPr id="47109" name="Rectangle 4"/>
          <p:cNvSpPr>
            <a:spLocks noChangeArrowheads="1"/>
          </p:cNvSpPr>
          <p:nvPr/>
        </p:nvSpPr>
        <p:spPr bwMode="auto">
          <a:xfrm>
            <a:off x="-1588" y="9120188"/>
            <a:ext cx="3168651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0" name="Rectangle 5"/>
          <p:cNvSpPr>
            <a:spLocks noChangeArrowheads="1"/>
          </p:cNvSpPr>
          <p:nvPr/>
        </p:nvSpPr>
        <p:spPr bwMode="auto">
          <a:xfrm>
            <a:off x="-1588" y="-1588"/>
            <a:ext cx="3168651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1" name="Rectangle 6"/>
          <p:cNvSpPr>
            <a:spLocks noChangeArrowheads="1"/>
          </p:cNvSpPr>
          <p:nvPr/>
        </p:nvSpPr>
        <p:spPr bwMode="auto">
          <a:xfrm>
            <a:off x="4143375" y="-1588"/>
            <a:ext cx="31718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2" name="Rectangle 7"/>
          <p:cNvSpPr>
            <a:spLocks noChangeArrowheads="1"/>
          </p:cNvSpPr>
          <p:nvPr/>
        </p:nvSpPr>
        <p:spPr bwMode="auto">
          <a:xfrm>
            <a:off x="4143375" y="9118600"/>
            <a:ext cx="3171825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885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7113" name="Rectangle 8"/>
          <p:cNvSpPr>
            <a:spLocks noChangeArrowheads="1"/>
          </p:cNvSpPr>
          <p:nvPr/>
        </p:nvSpPr>
        <p:spPr bwMode="auto">
          <a:xfrm>
            <a:off x="-1588" y="9118600"/>
            <a:ext cx="3163888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4" name="Rectangle 9"/>
          <p:cNvSpPr>
            <a:spLocks noChangeArrowheads="1"/>
          </p:cNvSpPr>
          <p:nvPr/>
        </p:nvSpPr>
        <p:spPr bwMode="auto">
          <a:xfrm>
            <a:off x="-1588" y="-1588"/>
            <a:ext cx="3163888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5" name="Rectangle 10"/>
          <p:cNvSpPr>
            <a:spLocks noChangeArrowheads="1"/>
          </p:cNvSpPr>
          <p:nvPr/>
        </p:nvSpPr>
        <p:spPr bwMode="auto">
          <a:xfrm>
            <a:off x="4141788" y="-1588"/>
            <a:ext cx="3173412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6" name="Rectangle 11"/>
          <p:cNvSpPr>
            <a:spLocks noChangeArrowheads="1"/>
          </p:cNvSpPr>
          <p:nvPr/>
        </p:nvSpPr>
        <p:spPr bwMode="auto">
          <a:xfrm>
            <a:off x="4141788" y="9117013"/>
            <a:ext cx="3173412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250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7117" name="Rectangle 12"/>
          <p:cNvSpPr>
            <a:spLocks noChangeArrowheads="1"/>
          </p:cNvSpPr>
          <p:nvPr/>
        </p:nvSpPr>
        <p:spPr bwMode="auto">
          <a:xfrm>
            <a:off x="-1588" y="9117013"/>
            <a:ext cx="3163888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8" name="Rectangle 13"/>
          <p:cNvSpPr>
            <a:spLocks noChangeArrowheads="1"/>
          </p:cNvSpPr>
          <p:nvPr/>
        </p:nvSpPr>
        <p:spPr bwMode="auto">
          <a:xfrm>
            <a:off x="-1588" y="-1588"/>
            <a:ext cx="3163888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19" name="Rectangle 14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20" name="Rectangle 15"/>
          <p:cNvSpPr>
            <a:spLocks noChangeArrowheads="1"/>
          </p:cNvSpPr>
          <p:nvPr/>
        </p:nvSpPr>
        <p:spPr bwMode="auto">
          <a:xfrm>
            <a:off x="4140200" y="9115425"/>
            <a:ext cx="3175000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42975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7121" name="Rectangle 16"/>
          <p:cNvSpPr>
            <a:spLocks noChangeArrowheads="1"/>
          </p:cNvSpPr>
          <p:nvPr/>
        </p:nvSpPr>
        <p:spPr bwMode="auto">
          <a:xfrm>
            <a:off x="-1588" y="9115425"/>
            <a:ext cx="3162301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22" name="Rectangle 17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7123" name="Rectangle 1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8663"/>
            <a:ext cx="4779962" cy="3584575"/>
          </a:xfrm>
          <a:ln w="12700" cap="flat">
            <a:solidFill>
              <a:schemeClr val="tx1"/>
            </a:solidFill>
          </a:ln>
        </p:spPr>
      </p:sp>
      <p:sp>
        <p:nvSpPr>
          <p:cNvPr id="47124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noFill/>
          <a:ln/>
        </p:spPr>
        <p:txBody>
          <a:bodyPr lIns="96095" tIns="47204" rIns="96095" bIns="47204"/>
          <a:lstStyle/>
          <a:p>
            <a:r>
              <a:rPr lang="en-US" smtClean="0">
                <a:latin typeface="Times New Roman" pitchFamily="-96" charset="0"/>
              </a:rPr>
              <a:t>The single rewrite per cycle implementation is correct but not very good.</a:t>
            </a:r>
          </a:p>
          <a:p>
            <a:endParaRPr lang="en-US" smtClean="0">
              <a:latin typeface="Times New Roman" pitchFamily="-96" charset="0"/>
            </a:endParaRPr>
          </a:p>
          <a:p>
            <a:endParaRPr lang="en-US" smtClean="0">
              <a:latin typeface="Times New Roman" pitchFamily="-96" charset="0"/>
            </a:endParaRPr>
          </a:p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A20628E-A17A-49E4-B7D0-882DB5CCA8D0}" type="slidenum">
              <a:rPr lang="en-US" smtClean="0">
                <a:latin typeface="Tahoma" pitchFamily="-96" charset="0"/>
              </a:rPr>
              <a:pPr/>
              <a:t>11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6825" y="727075"/>
            <a:ext cx="4781550" cy="3586163"/>
          </a:xfrm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6313" y="4556125"/>
            <a:ext cx="5359400" cy="4321175"/>
          </a:xfrm>
          <a:noFill/>
          <a:ln/>
        </p:spPr>
        <p:txBody>
          <a:bodyPr lIns="94835" tIns="47417" rIns="94835" bIns="47417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F3F899D-46D1-4C66-AE45-DB94AE4D4F5A}" type="slidenum">
              <a:rPr lang="en-US" smtClean="0">
                <a:latin typeface="Tahoma" pitchFamily="-96" charset="0"/>
              </a:rPr>
              <a:pPr/>
              <a:t>12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9155" name="Rectangle 2"/>
          <p:cNvSpPr>
            <a:spLocks noChangeArrowheads="1"/>
          </p:cNvSpPr>
          <p:nvPr/>
        </p:nvSpPr>
        <p:spPr bwMode="auto">
          <a:xfrm>
            <a:off x="4144963" y="-1588"/>
            <a:ext cx="3170237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56" name="Rectangle 3"/>
          <p:cNvSpPr>
            <a:spLocks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65200" eaLnBrk="0" hangingPunct="0"/>
            <a:r>
              <a:rPr lang="en-US" sz="1000" i="1">
                <a:latin typeface="Times New Roman" pitchFamily="-96" charset="0"/>
              </a:rPr>
              <a:t>6</a:t>
            </a:r>
          </a:p>
        </p:txBody>
      </p:sp>
      <p:sp>
        <p:nvSpPr>
          <p:cNvPr id="49157" name="Rectangle 4"/>
          <p:cNvSpPr>
            <a:spLocks noChangeArrowheads="1"/>
          </p:cNvSpPr>
          <p:nvPr/>
        </p:nvSpPr>
        <p:spPr bwMode="auto">
          <a:xfrm>
            <a:off x="-1588" y="9120188"/>
            <a:ext cx="3168651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58" name="Rectangle 5"/>
          <p:cNvSpPr>
            <a:spLocks noChangeArrowheads="1"/>
          </p:cNvSpPr>
          <p:nvPr/>
        </p:nvSpPr>
        <p:spPr bwMode="auto">
          <a:xfrm>
            <a:off x="-1588" y="-1588"/>
            <a:ext cx="3168651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59" name="Rectangle 6"/>
          <p:cNvSpPr>
            <a:spLocks noChangeArrowheads="1"/>
          </p:cNvSpPr>
          <p:nvPr/>
        </p:nvSpPr>
        <p:spPr bwMode="auto">
          <a:xfrm>
            <a:off x="4143375" y="-1588"/>
            <a:ext cx="31718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0" name="Rectangle 7"/>
          <p:cNvSpPr>
            <a:spLocks noChangeArrowheads="1"/>
          </p:cNvSpPr>
          <p:nvPr/>
        </p:nvSpPr>
        <p:spPr bwMode="auto">
          <a:xfrm>
            <a:off x="4143375" y="9118600"/>
            <a:ext cx="3171825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885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9161" name="Rectangle 8"/>
          <p:cNvSpPr>
            <a:spLocks noChangeArrowheads="1"/>
          </p:cNvSpPr>
          <p:nvPr/>
        </p:nvSpPr>
        <p:spPr bwMode="auto">
          <a:xfrm>
            <a:off x="-1588" y="9118600"/>
            <a:ext cx="3163888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2" name="Rectangle 9"/>
          <p:cNvSpPr>
            <a:spLocks noChangeArrowheads="1"/>
          </p:cNvSpPr>
          <p:nvPr/>
        </p:nvSpPr>
        <p:spPr bwMode="auto">
          <a:xfrm>
            <a:off x="-1588" y="-1588"/>
            <a:ext cx="3163888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3" name="Rectangle 10"/>
          <p:cNvSpPr>
            <a:spLocks noChangeArrowheads="1"/>
          </p:cNvSpPr>
          <p:nvPr/>
        </p:nvSpPr>
        <p:spPr bwMode="auto">
          <a:xfrm>
            <a:off x="4141788" y="-1588"/>
            <a:ext cx="3173412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4" name="Rectangle 11"/>
          <p:cNvSpPr>
            <a:spLocks noChangeArrowheads="1"/>
          </p:cNvSpPr>
          <p:nvPr/>
        </p:nvSpPr>
        <p:spPr bwMode="auto">
          <a:xfrm>
            <a:off x="4141788" y="9117013"/>
            <a:ext cx="3173412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250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9165" name="Rectangle 12"/>
          <p:cNvSpPr>
            <a:spLocks noChangeArrowheads="1"/>
          </p:cNvSpPr>
          <p:nvPr/>
        </p:nvSpPr>
        <p:spPr bwMode="auto">
          <a:xfrm>
            <a:off x="-1588" y="9117013"/>
            <a:ext cx="3163888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6" name="Rectangle 13"/>
          <p:cNvSpPr>
            <a:spLocks noChangeArrowheads="1"/>
          </p:cNvSpPr>
          <p:nvPr/>
        </p:nvSpPr>
        <p:spPr bwMode="auto">
          <a:xfrm>
            <a:off x="-1588" y="-1588"/>
            <a:ext cx="3163888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7" name="Rectangle 14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68" name="Rectangle 15"/>
          <p:cNvSpPr>
            <a:spLocks noChangeArrowheads="1"/>
          </p:cNvSpPr>
          <p:nvPr/>
        </p:nvSpPr>
        <p:spPr bwMode="auto">
          <a:xfrm>
            <a:off x="4140200" y="9115425"/>
            <a:ext cx="3175000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42975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49169" name="Rectangle 16"/>
          <p:cNvSpPr>
            <a:spLocks noChangeArrowheads="1"/>
          </p:cNvSpPr>
          <p:nvPr/>
        </p:nvSpPr>
        <p:spPr bwMode="auto">
          <a:xfrm>
            <a:off x="-1588" y="9115425"/>
            <a:ext cx="3162301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70" name="Rectangle 17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9171" name="Rectangle 1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8663"/>
            <a:ext cx="4779962" cy="3584575"/>
          </a:xfrm>
          <a:ln w="12700" cap="flat">
            <a:solidFill>
              <a:schemeClr val="tx1"/>
            </a:solidFill>
          </a:ln>
        </p:spPr>
      </p:sp>
      <p:sp>
        <p:nvSpPr>
          <p:cNvPr id="49172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noFill/>
          <a:ln/>
        </p:spPr>
        <p:txBody>
          <a:bodyPr lIns="96095" tIns="47204" rIns="96095" bIns="47204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D20B777-C591-4C7A-94B0-0C2CEF20C966}" type="slidenum">
              <a:rPr lang="en-US" smtClean="0">
                <a:latin typeface="Tahoma" pitchFamily="-96" charset="0"/>
              </a:rPr>
              <a:pPr/>
              <a:t>13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0179" name="Rectangle 2"/>
          <p:cNvSpPr>
            <a:spLocks noChangeArrowheads="1"/>
          </p:cNvSpPr>
          <p:nvPr/>
        </p:nvSpPr>
        <p:spPr bwMode="auto">
          <a:xfrm>
            <a:off x="4144963" y="-1588"/>
            <a:ext cx="3170237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0" name="Rectangle 3"/>
          <p:cNvSpPr>
            <a:spLocks noChangeArrowheads="1"/>
          </p:cNvSpPr>
          <p:nvPr/>
        </p:nvSpPr>
        <p:spPr bwMode="auto">
          <a:xfrm>
            <a:off x="4144963" y="9120188"/>
            <a:ext cx="3170237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65200" eaLnBrk="0" hangingPunct="0"/>
            <a:r>
              <a:rPr lang="en-US" sz="1000" i="1">
                <a:latin typeface="Times New Roman" pitchFamily="-96" charset="0"/>
              </a:rPr>
              <a:t>6</a:t>
            </a:r>
          </a:p>
        </p:txBody>
      </p:sp>
      <p:sp>
        <p:nvSpPr>
          <p:cNvPr id="50181" name="Rectangle 4"/>
          <p:cNvSpPr>
            <a:spLocks noChangeArrowheads="1"/>
          </p:cNvSpPr>
          <p:nvPr/>
        </p:nvSpPr>
        <p:spPr bwMode="auto">
          <a:xfrm>
            <a:off x="-1588" y="9120188"/>
            <a:ext cx="3168651" cy="4810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2" name="Rectangle 5"/>
          <p:cNvSpPr>
            <a:spLocks noChangeArrowheads="1"/>
          </p:cNvSpPr>
          <p:nvPr/>
        </p:nvSpPr>
        <p:spPr bwMode="auto">
          <a:xfrm>
            <a:off x="-1588" y="-1588"/>
            <a:ext cx="3168651" cy="4794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3" name="Rectangle 6"/>
          <p:cNvSpPr>
            <a:spLocks noChangeArrowheads="1"/>
          </p:cNvSpPr>
          <p:nvPr/>
        </p:nvSpPr>
        <p:spPr bwMode="auto">
          <a:xfrm>
            <a:off x="4143375" y="-1588"/>
            <a:ext cx="3171825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4" name="Rectangle 7"/>
          <p:cNvSpPr>
            <a:spLocks noChangeArrowheads="1"/>
          </p:cNvSpPr>
          <p:nvPr/>
        </p:nvSpPr>
        <p:spPr bwMode="auto">
          <a:xfrm>
            <a:off x="4143375" y="9118600"/>
            <a:ext cx="3171825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885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0185" name="Rectangle 8"/>
          <p:cNvSpPr>
            <a:spLocks noChangeArrowheads="1"/>
          </p:cNvSpPr>
          <p:nvPr/>
        </p:nvSpPr>
        <p:spPr bwMode="auto">
          <a:xfrm>
            <a:off x="-1588" y="9118600"/>
            <a:ext cx="3163888" cy="482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6" name="Rectangle 9"/>
          <p:cNvSpPr>
            <a:spLocks noChangeArrowheads="1"/>
          </p:cNvSpPr>
          <p:nvPr/>
        </p:nvSpPr>
        <p:spPr bwMode="auto">
          <a:xfrm>
            <a:off x="-1588" y="-1588"/>
            <a:ext cx="3163888" cy="4778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7" name="Rectangle 10"/>
          <p:cNvSpPr>
            <a:spLocks noChangeArrowheads="1"/>
          </p:cNvSpPr>
          <p:nvPr/>
        </p:nvSpPr>
        <p:spPr bwMode="auto">
          <a:xfrm>
            <a:off x="4141788" y="-1588"/>
            <a:ext cx="3173412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88" name="Rectangle 11"/>
          <p:cNvSpPr>
            <a:spLocks noChangeArrowheads="1"/>
          </p:cNvSpPr>
          <p:nvPr/>
        </p:nvSpPr>
        <p:spPr bwMode="auto">
          <a:xfrm>
            <a:off x="4141788" y="9117013"/>
            <a:ext cx="3173412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52500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0189" name="Rectangle 12"/>
          <p:cNvSpPr>
            <a:spLocks noChangeArrowheads="1"/>
          </p:cNvSpPr>
          <p:nvPr/>
        </p:nvSpPr>
        <p:spPr bwMode="auto">
          <a:xfrm>
            <a:off x="-1588" y="9117013"/>
            <a:ext cx="3163888" cy="4841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90" name="Rectangle 13"/>
          <p:cNvSpPr>
            <a:spLocks noChangeArrowheads="1"/>
          </p:cNvSpPr>
          <p:nvPr/>
        </p:nvSpPr>
        <p:spPr bwMode="auto">
          <a:xfrm>
            <a:off x="-1588" y="-1588"/>
            <a:ext cx="3163888" cy="4746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91" name="Rectangle 14"/>
          <p:cNvSpPr>
            <a:spLocks noChangeArrowheads="1"/>
          </p:cNvSpPr>
          <p:nvPr/>
        </p:nvSpPr>
        <p:spPr bwMode="auto">
          <a:xfrm>
            <a:off x="4140200" y="-1588"/>
            <a:ext cx="3175000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92" name="Rectangle 15"/>
          <p:cNvSpPr>
            <a:spLocks noChangeArrowheads="1"/>
          </p:cNvSpPr>
          <p:nvPr/>
        </p:nvSpPr>
        <p:spPr bwMode="auto">
          <a:xfrm>
            <a:off x="4140200" y="9115425"/>
            <a:ext cx="3175000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20230" tIns="0" rIns="20230" bIns="0" anchor="b"/>
          <a:lstStyle/>
          <a:p>
            <a:pPr algn="r" defTabSz="942975" eaLnBrk="0" hangingPunct="0"/>
            <a:r>
              <a:rPr lang="en-US" sz="1000" i="1">
                <a:latin typeface="Times New Roman" pitchFamily="-96" charset="0"/>
              </a:rPr>
              <a:t>8</a:t>
            </a:r>
          </a:p>
        </p:txBody>
      </p:sp>
      <p:sp>
        <p:nvSpPr>
          <p:cNvPr id="50193" name="Rectangle 16"/>
          <p:cNvSpPr>
            <a:spLocks noChangeArrowheads="1"/>
          </p:cNvSpPr>
          <p:nvPr/>
        </p:nvSpPr>
        <p:spPr bwMode="auto">
          <a:xfrm>
            <a:off x="-1588" y="9115425"/>
            <a:ext cx="3162301" cy="485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94" name="Rectangle 17"/>
          <p:cNvSpPr>
            <a:spLocks noChangeArrowheads="1"/>
          </p:cNvSpPr>
          <p:nvPr/>
        </p:nvSpPr>
        <p:spPr bwMode="auto">
          <a:xfrm>
            <a:off x="-1588" y="-1588"/>
            <a:ext cx="3162301" cy="4730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50195" name="Rectangle 18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8663"/>
            <a:ext cx="4779962" cy="3584575"/>
          </a:xfrm>
          <a:ln w="12700" cap="flat">
            <a:solidFill>
              <a:schemeClr val="tx1"/>
            </a:solidFill>
          </a:ln>
        </p:spPr>
      </p:sp>
      <p:sp>
        <p:nvSpPr>
          <p:cNvPr id="50196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974725" y="4559300"/>
            <a:ext cx="5365750" cy="4321175"/>
          </a:xfrm>
          <a:noFill/>
          <a:ln/>
        </p:spPr>
        <p:txBody>
          <a:bodyPr lIns="96095" tIns="47204" rIns="96095" bIns="47204"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796FC9-A053-4301-AD9A-872EC75EC089}" type="slidenum">
              <a:rPr lang="en-US" smtClean="0">
                <a:latin typeface="Tahoma" pitchFamily="-96" charset="0"/>
              </a:rPr>
              <a:pPr/>
              <a:t>14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22E8AD-8109-4872-85CE-6915FF602935}" type="slidenum">
              <a:rPr lang="en-US" smtClean="0">
                <a:latin typeface="Tahoma" pitchFamily="-96" charset="0"/>
              </a:rPr>
              <a:pPr/>
              <a:t>15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22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58888" y="720725"/>
            <a:ext cx="4799012" cy="3598863"/>
          </a:xfrm>
          <a:ln/>
        </p:spPr>
      </p:sp>
      <p:sp>
        <p:nvSpPr>
          <p:cNvPr id="522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3138" y="4560888"/>
            <a:ext cx="5368925" cy="4319587"/>
          </a:xfrm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058DCC8-0716-44DC-8A33-D713DE5FBB57}" type="slidenum">
              <a:rPr lang="en-US" smtClean="0">
                <a:latin typeface="Tahoma" pitchFamily="-96" charset="0"/>
              </a:rPr>
              <a:pPr/>
              <a:t>16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427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079B2A-A047-417D-95B0-BE3883616AFB}" type="slidenum">
              <a:rPr lang="en-US" smtClean="0">
                <a:latin typeface="Tahoma" pitchFamily="-96" charset="0"/>
              </a:rPr>
              <a:pPr/>
              <a:t>17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FE04D0-1B1E-45D8-AF31-0CD2AA87561F}" type="slidenum">
              <a:rPr lang="en-US" smtClean="0">
                <a:latin typeface="Tahoma" pitchFamily="-96" charset="0"/>
              </a:rPr>
              <a:pPr/>
              <a:t>18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19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D0AF79-287E-497A-BDB3-A44F9A3D7FF4}" type="slidenum">
              <a:rPr lang="en-US" smtClean="0">
                <a:latin typeface="Tahoma" pitchFamily="-96" charset="0"/>
              </a:rPr>
              <a:pPr/>
              <a:t>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20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835AA62-5089-49C9-AE50-0213387652CA}" type="slidenum">
              <a:rPr lang="en-US" smtClean="0">
                <a:latin typeface="Tahoma" pitchFamily="-96" charset="0"/>
              </a:rPr>
              <a:pPr/>
              <a:t>21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1D0B45-1D50-4BD0-A3E1-E62E248F5858}" type="slidenum">
              <a:rPr lang="en-US" smtClean="0">
                <a:latin typeface="Tahoma" pitchFamily="-96" charset="0"/>
              </a:rPr>
              <a:pPr/>
              <a:t>22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8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8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88D8270-B1ED-4FC5-9F19-D9469B8A7C5A}" type="slidenum">
              <a:rPr lang="en-US" smtClean="0">
                <a:latin typeface="Tahoma" pitchFamily="-96" charset="0"/>
              </a:rPr>
              <a:pPr/>
              <a:t>24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69936B3-AD34-4DBC-8B70-0437D79B04A1}" type="slidenum">
              <a:rPr lang="en-US" smtClean="0">
                <a:latin typeface="Tahoma" pitchFamily="-96" charset="0"/>
              </a:rPr>
              <a:pPr/>
              <a:t>25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C9B4F1-8331-4A3C-990F-02803E65C789}" type="slidenum">
              <a:rPr lang="en-US" smtClean="0">
                <a:latin typeface="Tahoma" pitchFamily="-96" charset="0"/>
              </a:rPr>
              <a:pPr/>
              <a:t>26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444CC3F-89FA-4E07-AF1D-ABFA8FB8A5EF}" type="slidenum">
              <a:rPr lang="en-US" smtClean="0">
                <a:latin typeface="Tahoma" pitchFamily="-96" charset="0"/>
              </a:rPr>
              <a:pPr/>
              <a:t>27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D9680C6-6EDB-4DFA-BF3F-574EA581145C}" type="slidenum">
              <a:rPr lang="en-US" smtClean="0">
                <a:latin typeface="Tahoma" pitchFamily="-96" charset="0"/>
              </a:rPr>
              <a:pPr/>
              <a:t>28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D874D9-7D80-4062-8012-52FB9C1079E4}" type="slidenum">
              <a:rPr lang="en-US" smtClean="0">
                <a:latin typeface="Tahoma" pitchFamily="-96" charset="0"/>
              </a:rPr>
              <a:pPr/>
              <a:t>29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4805CFD-6F4A-4068-9936-6C32F413C7D1}" type="slidenum">
              <a:rPr lang="en-US" smtClean="0">
                <a:latin typeface="Tahoma" pitchFamily="-96" charset="0"/>
              </a:rPr>
              <a:pPr/>
              <a:t>30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3C39C31-CA5F-4C6C-B5F6-43859F0C1DF2}" type="slidenum">
              <a:rPr lang="en-US" smtClean="0">
                <a:latin typeface="Tahoma" pitchFamily="-96" charset="0"/>
              </a:rPr>
              <a:pPr/>
              <a:t>3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  <p:sp>
        <p:nvSpPr>
          <p:cNvPr id="665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C4C9BB5-7F2C-4CC8-9BC6-F6121E3AB632}" type="slidenum">
              <a:rPr lang="en-US" smtClean="0">
                <a:latin typeface="Tahoma" pitchFamily="-96" charset="0"/>
              </a:rPr>
              <a:pPr/>
              <a:t>31</a:t>
            </a:fld>
            <a:endParaRPr lang="en-US" smtClean="0">
              <a:latin typeface="Tahoma" pitchFamily="-9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A776A3-E726-4574-8E74-CD674A6A7ECB}" type="slidenum">
              <a:rPr lang="en-US" smtClean="0">
                <a:latin typeface="Tahoma" pitchFamily="-96" charset="0"/>
              </a:rPr>
              <a:pPr/>
              <a:t>4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F0786F-F7CD-446D-B826-9E7079CA9A38}" type="slidenum">
              <a:rPr lang="en-US" smtClean="0">
                <a:latin typeface="Tahoma" pitchFamily="-96" charset="0"/>
              </a:rPr>
              <a:pPr/>
              <a:t>5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19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2313"/>
            <a:ext cx="4799013" cy="3598862"/>
          </a:xfrm>
          <a:ln/>
        </p:spPr>
      </p:sp>
      <p:sp>
        <p:nvSpPr>
          <p:cNvPr id="419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C94174-5290-4450-BE68-E72077893F6C}" type="slidenum">
              <a:rPr lang="en-US" smtClean="0">
                <a:latin typeface="Tahoma" pitchFamily="-96" charset="0"/>
              </a:rPr>
              <a:pPr/>
              <a:t>6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2313"/>
            <a:ext cx="4799013" cy="3598862"/>
          </a:xfrm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256E3B0-4903-49CF-91FD-BF679F8773C5}" type="slidenum">
              <a:rPr lang="en-US" smtClean="0">
                <a:latin typeface="Tahoma" pitchFamily="-96" charset="0"/>
              </a:rPr>
              <a:pPr/>
              <a:t>7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40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3650" y="722313"/>
            <a:ext cx="4799013" cy="3598862"/>
          </a:xfrm>
          <a:ln/>
        </p:spPr>
      </p:sp>
      <p:sp>
        <p:nvSpPr>
          <p:cNvPr id="4403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8000"/>
          </a:xfrm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65F23BB-C320-4AC6-8631-56A135754933}" type="slidenum">
              <a:rPr lang="en-US" smtClean="0">
                <a:latin typeface="Tahoma" pitchFamily="-96" charset="0"/>
              </a:rPr>
              <a:pPr/>
              <a:t>8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50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19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E6F04D5-AFC6-4B5F-8E48-C2949AC82AC6}" type="slidenum">
              <a:rPr lang="en-US" smtClean="0">
                <a:latin typeface="Tahoma" pitchFamily="-96" charset="0"/>
              </a:rPr>
              <a:pPr/>
              <a:t>9</a:t>
            </a:fld>
            <a:endParaRPr lang="en-US" smtClean="0">
              <a:latin typeface="Tahoma" pitchFamily="-96" charset="0"/>
            </a:endParaRPr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68413" y="727075"/>
            <a:ext cx="4781550" cy="3586163"/>
          </a:xfrm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9488" y="4556125"/>
            <a:ext cx="5356225" cy="4321175"/>
          </a:xfrm>
          <a:noFill/>
          <a:ln/>
        </p:spPr>
        <p:txBody>
          <a:bodyPr lIns="94090" tIns="47044" rIns="94090" bIns="47044"/>
          <a:lstStyle/>
          <a:p>
            <a:pPr defTabSz="457200"/>
            <a:r>
              <a:rPr lang="en-US" smtClean="0">
                <a:latin typeface="Times New Roman" pitchFamily="-96" charset="0"/>
              </a:rPr>
              <a:t>Abstractly, we can think of a rule having to parts, a pi function and a delta function.</a:t>
            </a:r>
          </a:p>
          <a:p>
            <a:pPr defTabSz="457200"/>
            <a:endParaRPr lang="en-US" smtClean="0">
              <a:latin typeface="Times New Roman" pitchFamily="-96" charset="0"/>
            </a:endParaRPr>
          </a:p>
          <a:p>
            <a:pPr defTabSz="457200"/>
            <a:r>
              <a:rPr lang="en-US" smtClean="0">
                <a:latin typeface="Times New Roman" pitchFamily="-96" charset="0"/>
              </a:rPr>
              <a:t>The pi function tells us whetherule can be applied to a term s</a:t>
            </a:r>
          </a:p>
          <a:p>
            <a:pPr defTabSz="457200"/>
            <a:endParaRPr lang="en-US" smtClean="0">
              <a:latin typeface="Times New Roman" pitchFamily="-96" charset="0"/>
            </a:endParaRPr>
          </a:p>
          <a:p>
            <a:pPr defTabSz="457200"/>
            <a:r>
              <a:rPr lang="en-US" smtClean="0">
                <a:latin typeface="Times New Roman" pitchFamily="-96" charset="0"/>
              </a:rPr>
              <a:t>If the the pievaluates to true, then the delta function tells us what is the new term.</a:t>
            </a:r>
          </a:p>
          <a:p>
            <a:pPr defTabSz="457200"/>
            <a:endParaRPr lang="en-US" smtClean="0">
              <a:latin typeface="Times New Roman" pitchFamily="-96" charset="0"/>
            </a:endParaRPr>
          </a:p>
          <a:p>
            <a:pPr defTabSz="457200"/>
            <a:r>
              <a:rPr lang="en-US" smtClean="0">
                <a:latin typeface="Times New Roman" pitchFamily="-96" charset="0"/>
              </a:rPr>
              <a:t>And if pi is false, the rule cannot change 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5" name="Rectangle 4"/>
              <p:cNvSpPr>
                <a:spLocks noChangeArrowheads="1"/>
              </p:cNvSpPr>
              <p:nvPr/>
            </p:nvSpPr>
            <p:spPr bwMode="ltGray">
              <a:xfrm>
                <a:off x="2112" y="0"/>
                <a:ext cx="3648" cy="96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grpSp>
            <p:nvGrpSpPr>
              <p:cNvPr id="16" name="Group 5"/>
              <p:cNvGrpSpPr>
                <a:grpSpLocks/>
              </p:cNvGrpSpPr>
              <p:nvPr userDrawn="1"/>
            </p:nvGrpSpPr>
            <p:grpSpPr bwMode="auto">
              <a:xfrm>
                <a:off x="0" y="0"/>
                <a:ext cx="5760" cy="4320"/>
                <a:chOff x="0" y="0"/>
                <a:chExt cx="5760" cy="4320"/>
              </a:xfrm>
            </p:grpSpPr>
            <p:sp>
              <p:nvSpPr>
                <p:cNvPr id="18" name="Line 6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19" name="Line 7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0" name="Line 8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1" name="Line 9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2" name="Line 10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7" name="Line 15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2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2" name="Line 20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7" name="Line 25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39" name="Line 27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5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6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sp>
            <p:nvSpPr>
              <p:cNvPr id="17" name="Line 57"/>
              <p:cNvSpPr>
                <a:spLocks noChangeShapeType="1"/>
              </p:cNvSpPr>
              <p:nvPr/>
            </p:nvSpPr>
            <p:spPr bwMode="ltGray">
              <a:xfrm>
                <a:off x="5568" y="0"/>
                <a:ext cx="0" cy="1488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6" name="Group 58"/>
            <p:cNvGrpSpPr>
              <a:grpSpLocks/>
            </p:cNvGrpSpPr>
            <p:nvPr userDrawn="1"/>
          </p:nvGrpSpPr>
          <p:grpSpPr bwMode="auto">
            <a:xfrm>
              <a:off x="3" y="559"/>
              <a:ext cx="4192" cy="1796"/>
              <a:chOff x="3" y="559"/>
              <a:chExt cx="4192" cy="1796"/>
            </a:xfrm>
          </p:grpSpPr>
          <p:sp>
            <p:nvSpPr>
              <p:cNvPr id="11" name="Line 59"/>
              <p:cNvSpPr>
                <a:spLocks noChangeShapeType="1"/>
              </p:cNvSpPr>
              <p:nvPr/>
            </p:nvSpPr>
            <p:spPr bwMode="ltGray">
              <a:xfrm>
                <a:off x="506" y="559"/>
                <a:ext cx="0" cy="1796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2" name="Line 60"/>
              <p:cNvSpPr>
                <a:spLocks noChangeShapeType="1"/>
              </p:cNvSpPr>
              <p:nvPr/>
            </p:nvSpPr>
            <p:spPr bwMode="ltGray">
              <a:xfrm flipH="1" flipV="1">
                <a:off x="3" y="1924"/>
                <a:ext cx="32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3" name="Line 61"/>
              <p:cNvSpPr>
                <a:spLocks noChangeShapeType="1"/>
              </p:cNvSpPr>
              <p:nvPr/>
            </p:nvSpPr>
            <p:spPr bwMode="ltGray">
              <a:xfrm flipH="1" flipV="1">
                <a:off x="384" y="938"/>
                <a:ext cx="3811" cy="1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4" name="Arc 62"/>
              <p:cNvSpPr>
                <a:spLocks/>
              </p:cNvSpPr>
              <p:nvPr/>
            </p:nvSpPr>
            <p:spPr bwMode="ltGray">
              <a:xfrm rot="16200000" flipH="1">
                <a:off x="426" y="860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  <p:grpSp>
          <p:nvGrpSpPr>
            <p:cNvPr id="7" name="Group 63"/>
            <p:cNvGrpSpPr>
              <a:grpSpLocks/>
            </p:cNvGrpSpPr>
            <p:nvPr userDrawn="1"/>
          </p:nvGrpSpPr>
          <p:grpSpPr bwMode="auto">
            <a:xfrm>
              <a:off x="1480" y="1952"/>
              <a:ext cx="3808" cy="1812"/>
              <a:chOff x="1480" y="1952"/>
              <a:chExt cx="3808" cy="1812"/>
            </a:xfrm>
          </p:grpSpPr>
          <p:sp>
            <p:nvSpPr>
              <p:cNvPr id="8" name="Line 64"/>
              <p:cNvSpPr>
                <a:spLocks noChangeShapeType="1"/>
              </p:cNvSpPr>
              <p:nvPr/>
            </p:nvSpPr>
            <p:spPr bwMode="ltGray">
              <a:xfrm flipV="1">
                <a:off x="1480" y="3442"/>
                <a:ext cx="38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9" name="Line 65"/>
              <p:cNvSpPr>
                <a:spLocks noChangeShapeType="1"/>
              </p:cNvSpPr>
              <p:nvPr/>
            </p:nvSpPr>
            <p:spPr bwMode="ltGray">
              <a:xfrm flipH="1">
                <a:off x="5172" y="1952"/>
                <a:ext cx="0" cy="181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10" name="Arc 66"/>
              <p:cNvSpPr>
                <a:spLocks/>
              </p:cNvSpPr>
              <p:nvPr/>
            </p:nvSpPr>
            <p:spPr bwMode="ltGray">
              <a:xfrm rot="5400000">
                <a:off x="5097" y="3347"/>
                <a:ext cx="156" cy="157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413763" name="Rectangle 67"/>
          <p:cNvSpPr>
            <a:spLocks noGrp="1" noChangeArrowheads="1"/>
          </p:cNvSpPr>
          <p:nvPr>
            <p:ph type="ctrTitle"/>
          </p:nvPr>
        </p:nvSpPr>
        <p:spPr>
          <a:xfrm>
            <a:off x="990600" y="17526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3764" name="Rectangle 68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309938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9" name="Rectangle 6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70" name="Rectangle 71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Tahoma" charset="0"/>
              </a:defRPr>
            </a:lvl1pPr>
          </a:lstStyle>
          <a:p>
            <a:pPr>
              <a:defRPr/>
            </a:pPr>
            <a:r>
              <a:rPr lang="en-US" dirty="0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1" name="Rectangle 72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6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" name="Rectangle 67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1032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grpSp>
            <p:nvGrpSpPr>
              <p:cNvPr id="1039" name="Group 4"/>
              <p:cNvGrpSpPr>
                <a:grpSpLocks/>
              </p:cNvGrpSpPr>
              <p:nvPr/>
            </p:nvGrpSpPr>
            <p:grpSpPr bwMode="auto">
              <a:xfrm>
                <a:off x="0" y="192"/>
                <a:ext cx="5760" cy="4032"/>
                <a:chOff x="0" y="192"/>
                <a:chExt cx="5760" cy="4032"/>
              </a:xfrm>
            </p:grpSpPr>
            <p:sp>
              <p:nvSpPr>
                <p:cNvPr id="412677" name="Line 5"/>
                <p:cNvSpPr>
                  <a:spLocks noChangeShapeType="1"/>
                </p:cNvSpPr>
                <p:nvPr/>
              </p:nvSpPr>
              <p:spPr bwMode="white">
                <a:xfrm>
                  <a:off x="0" y="19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8" name="Line 6"/>
                <p:cNvSpPr>
                  <a:spLocks noChangeShapeType="1"/>
                </p:cNvSpPr>
                <p:nvPr/>
              </p:nvSpPr>
              <p:spPr bwMode="white">
                <a:xfrm>
                  <a:off x="0" y="38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79" name="Line 7"/>
                <p:cNvSpPr>
                  <a:spLocks noChangeShapeType="1"/>
                </p:cNvSpPr>
                <p:nvPr/>
              </p:nvSpPr>
              <p:spPr bwMode="white">
                <a:xfrm>
                  <a:off x="0" y="57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0" name="Line 8"/>
                <p:cNvSpPr>
                  <a:spLocks noChangeShapeType="1"/>
                </p:cNvSpPr>
                <p:nvPr/>
              </p:nvSpPr>
              <p:spPr bwMode="white">
                <a:xfrm>
                  <a:off x="0" y="76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1" name="Line 9"/>
                <p:cNvSpPr>
                  <a:spLocks noChangeShapeType="1"/>
                </p:cNvSpPr>
                <p:nvPr/>
              </p:nvSpPr>
              <p:spPr bwMode="white">
                <a:xfrm>
                  <a:off x="0" y="96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2" name="Line 10"/>
                <p:cNvSpPr>
                  <a:spLocks noChangeShapeType="1"/>
                </p:cNvSpPr>
                <p:nvPr/>
              </p:nvSpPr>
              <p:spPr bwMode="white">
                <a:xfrm>
                  <a:off x="0" y="115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3" name="Line 11"/>
                <p:cNvSpPr>
                  <a:spLocks noChangeShapeType="1"/>
                </p:cNvSpPr>
                <p:nvPr/>
              </p:nvSpPr>
              <p:spPr bwMode="white">
                <a:xfrm>
                  <a:off x="0" y="134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4" name="Line 12"/>
                <p:cNvSpPr>
                  <a:spLocks noChangeShapeType="1"/>
                </p:cNvSpPr>
                <p:nvPr/>
              </p:nvSpPr>
              <p:spPr bwMode="white">
                <a:xfrm>
                  <a:off x="0" y="153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5" name="Line 13"/>
                <p:cNvSpPr>
                  <a:spLocks noChangeShapeType="1"/>
                </p:cNvSpPr>
                <p:nvPr/>
              </p:nvSpPr>
              <p:spPr bwMode="white">
                <a:xfrm>
                  <a:off x="0" y="172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6" name="Line 14"/>
                <p:cNvSpPr>
                  <a:spLocks noChangeShapeType="1"/>
                </p:cNvSpPr>
                <p:nvPr/>
              </p:nvSpPr>
              <p:spPr bwMode="white">
                <a:xfrm>
                  <a:off x="0" y="192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7" name="Line 15"/>
                <p:cNvSpPr>
                  <a:spLocks noChangeShapeType="1"/>
                </p:cNvSpPr>
                <p:nvPr/>
              </p:nvSpPr>
              <p:spPr bwMode="white">
                <a:xfrm>
                  <a:off x="0" y="211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8" name="Line 16"/>
                <p:cNvSpPr>
                  <a:spLocks noChangeShapeType="1"/>
                </p:cNvSpPr>
                <p:nvPr/>
              </p:nvSpPr>
              <p:spPr bwMode="white">
                <a:xfrm>
                  <a:off x="0" y="230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89" name="Line 17"/>
                <p:cNvSpPr>
                  <a:spLocks noChangeShapeType="1"/>
                </p:cNvSpPr>
                <p:nvPr/>
              </p:nvSpPr>
              <p:spPr bwMode="white">
                <a:xfrm>
                  <a:off x="0" y="249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0" name="Line 18"/>
                <p:cNvSpPr>
                  <a:spLocks noChangeShapeType="1"/>
                </p:cNvSpPr>
                <p:nvPr/>
              </p:nvSpPr>
              <p:spPr bwMode="white">
                <a:xfrm>
                  <a:off x="0" y="268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1" name="Line 19"/>
                <p:cNvSpPr>
                  <a:spLocks noChangeShapeType="1"/>
                </p:cNvSpPr>
                <p:nvPr/>
              </p:nvSpPr>
              <p:spPr bwMode="white">
                <a:xfrm>
                  <a:off x="0" y="288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2" name="Line 20"/>
                <p:cNvSpPr>
                  <a:spLocks noChangeShapeType="1"/>
                </p:cNvSpPr>
                <p:nvPr/>
              </p:nvSpPr>
              <p:spPr bwMode="white">
                <a:xfrm>
                  <a:off x="0" y="307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3" name="Line 21"/>
                <p:cNvSpPr>
                  <a:spLocks noChangeShapeType="1"/>
                </p:cNvSpPr>
                <p:nvPr/>
              </p:nvSpPr>
              <p:spPr bwMode="white">
                <a:xfrm>
                  <a:off x="0" y="326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4" name="Line 22"/>
                <p:cNvSpPr>
                  <a:spLocks noChangeShapeType="1"/>
                </p:cNvSpPr>
                <p:nvPr/>
              </p:nvSpPr>
              <p:spPr bwMode="white">
                <a:xfrm>
                  <a:off x="0" y="3456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5" name="Line 23"/>
                <p:cNvSpPr>
                  <a:spLocks noChangeShapeType="1"/>
                </p:cNvSpPr>
                <p:nvPr/>
              </p:nvSpPr>
              <p:spPr bwMode="white">
                <a:xfrm>
                  <a:off x="0" y="3648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6" name="Line 24"/>
                <p:cNvSpPr>
                  <a:spLocks noChangeShapeType="1"/>
                </p:cNvSpPr>
                <p:nvPr/>
              </p:nvSpPr>
              <p:spPr bwMode="white">
                <a:xfrm>
                  <a:off x="0" y="3840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7" name="Line 25"/>
                <p:cNvSpPr>
                  <a:spLocks noChangeShapeType="1"/>
                </p:cNvSpPr>
                <p:nvPr/>
              </p:nvSpPr>
              <p:spPr bwMode="white">
                <a:xfrm>
                  <a:off x="0" y="4032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698" name="Line 26"/>
                <p:cNvSpPr>
                  <a:spLocks noChangeShapeType="1"/>
                </p:cNvSpPr>
                <p:nvPr/>
              </p:nvSpPr>
              <p:spPr bwMode="white">
                <a:xfrm>
                  <a:off x="0" y="4224"/>
                  <a:ext cx="5760" cy="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  <p:grpSp>
            <p:nvGrpSpPr>
              <p:cNvPr id="1040" name="Group 27"/>
              <p:cNvGrpSpPr>
                <a:grpSpLocks/>
              </p:cNvGrpSpPr>
              <p:nvPr/>
            </p:nvGrpSpPr>
            <p:grpSpPr bwMode="auto">
              <a:xfrm>
                <a:off x="192" y="0"/>
                <a:ext cx="5376" cy="4320"/>
                <a:chOff x="192" y="0"/>
                <a:chExt cx="5376" cy="4320"/>
              </a:xfrm>
            </p:grpSpPr>
            <p:sp>
              <p:nvSpPr>
                <p:cNvPr id="412700" name="Line 28"/>
                <p:cNvSpPr>
                  <a:spLocks noChangeShapeType="1"/>
                </p:cNvSpPr>
                <p:nvPr/>
              </p:nvSpPr>
              <p:spPr bwMode="white">
                <a:xfrm>
                  <a:off x="1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1" name="Line 29"/>
                <p:cNvSpPr>
                  <a:spLocks noChangeShapeType="1"/>
                </p:cNvSpPr>
                <p:nvPr/>
              </p:nvSpPr>
              <p:spPr bwMode="white">
                <a:xfrm>
                  <a:off x="3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2" name="Line 30"/>
                <p:cNvSpPr>
                  <a:spLocks noChangeShapeType="1"/>
                </p:cNvSpPr>
                <p:nvPr/>
              </p:nvSpPr>
              <p:spPr bwMode="white">
                <a:xfrm>
                  <a:off x="5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3" name="Line 31"/>
                <p:cNvSpPr>
                  <a:spLocks noChangeShapeType="1"/>
                </p:cNvSpPr>
                <p:nvPr/>
              </p:nvSpPr>
              <p:spPr bwMode="white">
                <a:xfrm>
                  <a:off x="7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4" name="Line 32"/>
                <p:cNvSpPr>
                  <a:spLocks noChangeShapeType="1"/>
                </p:cNvSpPr>
                <p:nvPr/>
              </p:nvSpPr>
              <p:spPr bwMode="white">
                <a:xfrm>
                  <a:off x="96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5" name="Line 33"/>
                <p:cNvSpPr>
                  <a:spLocks noChangeShapeType="1"/>
                </p:cNvSpPr>
                <p:nvPr/>
              </p:nvSpPr>
              <p:spPr bwMode="white">
                <a:xfrm>
                  <a:off x="115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6" name="Line 34"/>
                <p:cNvSpPr>
                  <a:spLocks noChangeShapeType="1"/>
                </p:cNvSpPr>
                <p:nvPr/>
              </p:nvSpPr>
              <p:spPr bwMode="white">
                <a:xfrm>
                  <a:off x="134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7" name="Line 35"/>
                <p:cNvSpPr>
                  <a:spLocks noChangeShapeType="1"/>
                </p:cNvSpPr>
                <p:nvPr/>
              </p:nvSpPr>
              <p:spPr bwMode="white">
                <a:xfrm>
                  <a:off x="153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8" name="Line 36"/>
                <p:cNvSpPr>
                  <a:spLocks noChangeShapeType="1"/>
                </p:cNvSpPr>
                <p:nvPr/>
              </p:nvSpPr>
              <p:spPr bwMode="white">
                <a:xfrm>
                  <a:off x="172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09" name="Line 37"/>
                <p:cNvSpPr>
                  <a:spLocks noChangeShapeType="1"/>
                </p:cNvSpPr>
                <p:nvPr/>
              </p:nvSpPr>
              <p:spPr bwMode="white">
                <a:xfrm>
                  <a:off x="192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0" name="Line 38"/>
                <p:cNvSpPr>
                  <a:spLocks noChangeShapeType="1"/>
                </p:cNvSpPr>
                <p:nvPr/>
              </p:nvSpPr>
              <p:spPr bwMode="white">
                <a:xfrm>
                  <a:off x="211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1" name="Line 39"/>
                <p:cNvSpPr>
                  <a:spLocks noChangeShapeType="1"/>
                </p:cNvSpPr>
                <p:nvPr/>
              </p:nvSpPr>
              <p:spPr bwMode="white">
                <a:xfrm>
                  <a:off x="230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2" name="Line 40"/>
                <p:cNvSpPr>
                  <a:spLocks noChangeShapeType="1"/>
                </p:cNvSpPr>
                <p:nvPr/>
              </p:nvSpPr>
              <p:spPr bwMode="white">
                <a:xfrm>
                  <a:off x="249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3" name="Line 41"/>
                <p:cNvSpPr>
                  <a:spLocks noChangeShapeType="1"/>
                </p:cNvSpPr>
                <p:nvPr/>
              </p:nvSpPr>
              <p:spPr bwMode="white">
                <a:xfrm>
                  <a:off x="268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4" name="Line 42"/>
                <p:cNvSpPr>
                  <a:spLocks noChangeShapeType="1"/>
                </p:cNvSpPr>
                <p:nvPr/>
              </p:nvSpPr>
              <p:spPr bwMode="white">
                <a:xfrm>
                  <a:off x="288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5" name="Line 43"/>
                <p:cNvSpPr>
                  <a:spLocks noChangeShapeType="1"/>
                </p:cNvSpPr>
                <p:nvPr/>
              </p:nvSpPr>
              <p:spPr bwMode="white">
                <a:xfrm>
                  <a:off x="307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6" name="Line 44"/>
                <p:cNvSpPr>
                  <a:spLocks noChangeShapeType="1"/>
                </p:cNvSpPr>
                <p:nvPr/>
              </p:nvSpPr>
              <p:spPr bwMode="white">
                <a:xfrm>
                  <a:off x="326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7" name="Line 45"/>
                <p:cNvSpPr>
                  <a:spLocks noChangeShapeType="1"/>
                </p:cNvSpPr>
                <p:nvPr/>
              </p:nvSpPr>
              <p:spPr bwMode="white">
                <a:xfrm>
                  <a:off x="345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8" name="Line 46"/>
                <p:cNvSpPr>
                  <a:spLocks noChangeShapeType="1"/>
                </p:cNvSpPr>
                <p:nvPr/>
              </p:nvSpPr>
              <p:spPr bwMode="white">
                <a:xfrm>
                  <a:off x="364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19" name="Line 47"/>
                <p:cNvSpPr>
                  <a:spLocks noChangeShapeType="1"/>
                </p:cNvSpPr>
                <p:nvPr/>
              </p:nvSpPr>
              <p:spPr bwMode="white">
                <a:xfrm>
                  <a:off x="384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0" name="Line 48"/>
                <p:cNvSpPr>
                  <a:spLocks noChangeShapeType="1"/>
                </p:cNvSpPr>
                <p:nvPr/>
              </p:nvSpPr>
              <p:spPr bwMode="white">
                <a:xfrm>
                  <a:off x="403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1" name="Line 49"/>
                <p:cNvSpPr>
                  <a:spLocks noChangeShapeType="1"/>
                </p:cNvSpPr>
                <p:nvPr/>
              </p:nvSpPr>
              <p:spPr bwMode="white">
                <a:xfrm>
                  <a:off x="422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2" name="Line 50"/>
                <p:cNvSpPr>
                  <a:spLocks noChangeShapeType="1"/>
                </p:cNvSpPr>
                <p:nvPr/>
              </p:nvSpPr>
              <p:spPr bwMode="white">
                <a:xfrm>
                  <a:off x="441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3" name="Line 51"/>
                <p:cNvSpPr>
                  <a:spLocks noChangeShapeType="1"/>
                </p:cNvSpPr>
                <p:nvPr/>
              </p:nvSpPr>
              <p:spPr bwMode="white">
                <a:xfrm>
                  <a:off x="460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4" name="Line 52"/>
                <p:cNvSpPr>
                  <a:spLocks noChangeShapeType="1"/>
                </p:cNvSpPr>
                <p:nvPr/>
              </p:nvSpPr>
              <p:spPr bwMode="white">
                <a:xfrm>
                  <a:off x="4800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5" name="Line 53"/>
                <p:cNvSpPr>
                  <a:spLocks noChangeShapeType="1"/>
                </p:cNvSpPr>
                <p:nvPr/>
              </p:nvSpPr>
              <p:spPr bwMode="white">
                <a:xfrm>
                  <a:off x="4992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6" name="Line 54"/>
                <p:cNvSpPr>
                  <a:spLocks noChangeShapeType="1"/>
                </p:cNvSpPr>
                <p:nvPr/>
              </p:nvSpPr>
              <p:spPr bwMode="white">
                <a:xfrm>
                  <a:off x="5184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7" name="Line 55"/>
                <p:cNvSpPr>
                  <a:spLocks noChangeShapeType="1"/>
                </p:cNvSpPr>
                <p:nvPr/>
              </p:nvSpPr>
              <p:spPr bwMode="white">
                <a:xfrm>
                  <a:off x="5376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  <p:sp>
              <p:nvSpPr>
                <p:cNvPr id="412728" name="Line 56"/>
                <p:cNvSpPr>
                  <a:spLocks noChangeShapeType="1"/>
                </p:cNvSpPr>
                <p:nvPr/>
              </p:nvSpPr>
              <p:spPr bwMode="white">
                <a:xfrm>
                  <a:off x="5568" y="0"/>
                  <a:ext cx="0" cy="4320"/>
                </a:xfrm>
                <a:prstGeom prst="line">
                  <a:avLst/>
                </a:prstGeom>
                <a:noFill/>
                <a:ln w="9525">
                  <a:pattFill prst="pct30">
                    <a:fgClr>
                      <a:schemeClr val="folHlink"/>
                    </a:fgClr>
                    <a:bgClr>
                      <a:schemeClr val="bg1"/>
                    </a:bgClr>
                  </a:patt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>
                    <a:lnSpc>
                      <a:spcPct val="90000"/>
                    </a:lnSpc>
                    <a:spcBef>
                      <a:spcPct val="25000"/>
                    </a:spcBef>
                    <a:buClr>
                      <a:schemeClr val="bg1"/>
                    </a:buClr>
                    <a:buSzPct val="100000"/>
                    <a:buFont typeface="Wingdings" pitchFamily="2" charset="2"/>
                    <a:buChar char="•"/>
                    <a:defRPr/>
                  </a:pPr>
                  <a:endParaRPr lang="en-US">
                    <a:latin typeface="Verdana" pitchFamily="34" charset="0"/>
                  </a:endParaRPr>
                </a:p>
              </p:txBody>
            </p:sp>
          </p:grpSp>
        </p:grpSp>
        <p:sp>
          <p:nvSpPr>
            <p:cNvPr id="412729" name="Rectangle 57" descr="60%"/>
            <p:cNvSpPr>
              <a:spLocks noChangeArrowheads="1"/>
            </p:cNvSpPr>
            <p:nvPr/>
          </p:nvSpPr>
          <p:spPr bwMode="ltGray">
            <a:xfrm>
              <a:off x="2112" y="0"/>
              <a:ext cx="3648" cy="96"/>
            </a:xfrm>
            <a:prstGeom prst="rect">
              <a:avLst/>
            </a:prstGeom>
            <a:pattFill prst="pct60">
              <a:fgClr>
                <a:schemeClr val="folHlink"/>
              </a:fgClr>
              <a:bgClr>
                <a:schemeClr val="bg1"/>
              </a:bgClr>
            </a:patt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sp>
          <p:nvSpPr>
            <p:cNvPr id="412730" name="Line 58"/>
            <p:cNvSpPr>
              <a:spLocks noChangeShapeType="1"/>
            </p:cNvSpPr>
            <p:nvPr/>
          </p:nvSpPr>
          <p:spPr bwMode="ltGray">
            <a:xfrm>
              <a:off x="5568" y="0"/>
              <a:ext cx="0" cy="14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2" charset="2"/>
                <a:buChar char="•"/>
                <a:defRPr/>
              </a:pPr>
              <a:endParaRPr lang="en-US">
                <a:latin typeface="Verdana" pitchFamily="34" charset="0"/>
              </a:endParaRPr>
            </a:p>
          </p:txBody>
        </p:sp>
        <p:grpSp>
          <p:nvGrpSpPr>
            <p:cNvPr id="1035" name="Group 59"/>
            <p:cNvGrpSpPr>
              <a:grpSpLocks/>
            </p:cNvGrpSpPr>
            <p:nvPr/>
          </p:nvGrpSpPr>
          <p:grpSpPr bwMode="auto">
            <a:xfrm>
              <a:off x="261" y="892"/>
              <a:ext cx="1124" cy="1464"/>
              <a:chOff x="96" y="916"/>
              <a:chExt cx="2208" cy="2876"/>
            </a:xfrm>
          </p:grpSpPr>
          <p:sp>
            <p:nvSpPr>
              <p:cNvPr id="412732" name="Line 60"/>
              <p:cNvSpPr>
                <a:spLocks noChangeShapeType="1"/>
              </p:cNvSpPr>
              <p:nvPr/>
            </p:nvSpPr>
            <p:spPr bwMode="ltGray">
              <a:xfrm flipH="1">
                <a:off x="96" y="1038"/>
                <a:ext cx="2208" cy="0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3" name="Line 61"/>
              <p:cNvSpPr>
                <a:spLocks noChangeShapeType="1"/>
              </p:cNvSpPr>
              <p:nvPr/>
            </p:nvSpPr>
            <p:spPr bwMode="ltGray">
              <a:xfrm>
                <a:off x="336" y="920"/>
                <a:ext cx="0" cy="2872"/>
              </a:xfrm>
              <a:prstGeom prst="line">
                <a:avLst/>
              </a:pr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  <p:sp>
            <p:nvSpPr>
              <p:cNvPr id="412734" name="Arc 62"/>
              <p:cNvSpPr>
                <a:spLocks/>
              </p:cNvSpPr>
              <p:nvPr/>
            </p:nvSpPr>
            <p:spPr bwMode="ltGray">
              <a:xfrm flipH="1">
                <a:off x="218" y="916"/>
                <a:ext cx="238" cy="240"/>
              </a:xfrm>
              <a:custGeom>
                <a:avLst/>
                <a:gdLst>
                  <a:gd name="G0" fmla="+- 21595 0 0"/>
                  <a:gd name="G1" fmla="+- 21600 0 0"/>
                  <a:gd name="G2" fmla="+- 21600 0 0"/>
                  <a:gd name="T0" fmla="*/ 21114 w 43195"/>
                  <a:gd name="T1" fmla="*/ 5 h 43200"/>
                  <a:gd name="T2" fmla="*/ 0 w 43195"/>
                  <a:gd name="T3" fmla="*/ 22056 h 43200"/>
                  <a:gd name="T4" fmla="*/ 21595 w 43195"/>
                  <a:gd name="T5" fmla="*/ 21600 h 432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43195" h="43200" fill="none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</a:path>
                  <a:path w="43195" h="43200" stroke="0" extrusionOk="0">
                    <a:moveTo>
                      <a:pt x="21114" y="5"/>
                    </a:moveTo>
                    <a:cubicBezTo>
                      <a:pt x="21274" y="1"/>
                      <a:pt x="21434" y="-1"/>
                      <a:pt x="21595" y="0"/>
                    </a:cubicBezTo>
                    <a:cubicBezTo>
                      <a:pt x="33524" y="0"/>
                      <a:pt x="43195" y="9670"/>
                      <a:pt x="43195" y="21600"/>
                    </a:cubicBezTo>
                    <a:cubicBezTo>
                      <a:pt x="43195" y="33529"/>
                      <a:pt x="33524" y="43200"/>
                      <a:pt x="21595" y="43200"/>
                    </a:cubicBezTo>
                    <a:cubicBezTo>
                      <a:pt x="9843" y="43200"/>
                      <a:pt x="247" y="33805"/>
                      <a:pt x="-1" y="22056"/>
                    </a:cubicBezTo>
                    <a:lnTo>
                      <a:pt x="2159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2" charset="2"/>
                  <a:buChar char="•"/>
                  <a:defRPr/>
                </a:pPr>
                <a:endParaRPr lang="en-US">
                  <a:latin typeface="Verdana" pitchFamily="34" charset="0"/>
                </a:endParaRPr>
              </a:p>
            </p:txBody>
          </p:sp>
        </p:grpSp>
      </p:grpSp>
      <p:sp>
        <p:nvSpPr>
          <p:cNvPr id="1027" name="Rectangle 63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3048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6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9050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737" name="Rectangle 6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412739" name="Rectangle 6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Verdana" pitchFamily="34" charset="0"/>
              </a:defRPr>
            </a:lvl1pPr>
          </a:lstStyle>
          <a:p>
            <a:pPr>
              <a:defRPr/>
            </a:pPr>
            <a:r>
              <a:rPr lang="en-US" dirty="0" smtClean="0"/>
              <a:t>L05-</a:t>
            </a:r>
            <a:fld id="{7D3E83D8-6A0E-4416-8509-48224F3DAD15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2741" name="Rectangle 6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098800" y="64008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400">
                <a:latin typeface="Tahoma" charset="0"/>
              </a:defRPr>
            </a:lvl1pPr>
          </a:lstStyle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0" r:id="rId2"/>
  </p:sldLayoutIdLst>
  <p:timing>
    <p:tnLst>
      <p:par>
        <p:cTn id="1" dur="indefinite" restart="never" nodeType="tmRoot"/>
      </p:par>
    </p:tnLst>
  </p:timing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110000"/>
        <a:buFont typeface="Wingdings" pitchFamily="-96" charset="2"/>
        <a:buBlip>
          <a:blip r:embed="rId4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pitchFamily="-96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95000"/>
        <a:buFont typeface="Wingdings" pitchFamily="-96" charset="2"/>
        <a:buChar char="w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-96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wmf"/><Relationship Id="rId4" Type="http://schemas.openxmlformats.org/officeDocument/2006/relationships/image" Target="../media/image2.wmf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>
          <a:xfrm>
            <a:off x="990600" y="1571625"/>
            <a:ext cx="7324725" cy="4749800"/>
          </a:xfrm>
        </p:spPr>
        <p:txBody>
          <a:bodyPr/>
          <a:lstStyle/>
          <a:p>
            <a:pPr eaLnBrk="1" hangingPunct="1">
              <a:buFont typeface="Wingdings" pitchFamily="-96" charset="2"/>
              <a:buNone/>
            </a:pPr>
            <a:r>
              <a:rPr lang="en-US" sz="4400" dirty="0" smtClean="0">
                <a:solidFill>
                  <a:schemeClr val="tx2"/>
                </a:solidFill>
              </a:rPr>
              <a:t>Elastic Pipelines and Basics of Multi-rule Systems </a:t>
            </a:r>
            <a:endParaRPr lang="en-US" sz="4000" dirty="0" smtClean="0">
              <a:solidFill>
                <a:schemeClr val="tx2"/>
              </a:solidFill>
            </a:endParaRPr>
          </a:p>
          <a:p>
            <a:pPr eaLnBrk="1" hangingPunct="1">
              <a:buFont typeface="Wingdings" pitchFamily="-96" charset="2"/>
              <a:buNone/>
            </a:pPr>
            <a:endParaRPr lang="en-US" sz="2800" i="1" dirty="0" smtClean="0"/>
          </a:p>
          <a:p>
            <a:pPr eaLnBrk="1" hangingPunct="1">
              <a:buFont typeface="Wingdings" pitchFamily="-96" charset="2"/>
              <a:buNone/>
            </a:pPr>
            <a:r>
              <a:rPr lang="en-US" sz="2400" dirty="0" smtClean="0"/>
              <a:t>Arvind 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dirty="0" smtClean="0"/>
              <a:t>Computer Science &amp; Artificial Intelligence Lab</a:t>
            </a:r>
          </a:p>
          <a:p>
            <a:pPr eaLnBrk="1" hangingPunct="1">
              <a:buFont typeface="Wingdings" pitchFamily="-96" charset="2"/>
              <a:buNone/>
            </a:pPr>
            <a:r>
              <a:rPr lang="en-US" sz="2400" dirty="0" smtClean="0"/>
              <a:t>Massachusetts Institute of Technology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730250" y="49213"/>
            <a:ext cx="7221538" cy="1423987"/>
          </a:xfrm>
        </p:spPr>
        <p:txBody>
          <a:bodyPr/>
          <a:lstStyle/>
          <a:p>
            <a:pPr eaLnBrk="1" hangingPunct="1"/>
            <a:r>
              <a:rPr lang="en-US" sz="2800" smtClean="0"/>
              <a:t>Executing Multiple Rules Per Cycle:</a:t>
            </a:r>
            <a:r>
              <a:rPr lang="en-US" sz="3600" smtClean="0"/>
              <a:t> </a:t>
            </a:r>
            <a:r>
              <a:rPr lang="en-US" sz="3600" i="1" smtClean="0"/>
              <a:t>Conflict-free rules</a:t>
            </a:r>
          </a:p>
        </p:txBody>
      </p:sp>
      <p:sp>
        <p:nvSpPr>
          <p:cNvPr id="1675267" name="Text Box 3"/>
          <p:cNvSpPr txBox="1">
            <a:spLocks noChangeArrowheads="1"/>
          </p:cNvSpPr>
          <p:nvPr/>
        </p:nvSpPr>
        <p:spPr bwMode="auto">
          <a:xfrm>
            <a:off x="4887913" y="2044700"/>
            <a:ext cx="38862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en-US"/>
              <a:t>Parallel execution behaves like ra &lt; rb or equivalently rb &lt; ra</a:t>
            </a:r>
          </a:p>
        </p:txBody>
      </p:sp>
      <p:sp>
        <p:nvSpPr>
          <p:cNvPr id="12292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957263" y="1571625"/>
            <a:ext cx="3252787" cy="223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ra (z &gt; 10);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	x &lt;= x + 1;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b="1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rb (z &gt; 20);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	y &lt;= y + 2;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1675269" name="Rectangle 5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19588" y="5267325"/>
            <a:ext cx="4433887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ra_rb;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(z&gt;10)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then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x &lt;= x+1;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(z&gt;20)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then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y &lt;= y+2;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1675270" name="Text Box 6"/>
          <p:cNvSpPr txBox="1">
            <a:spLocks noChangeArrowheads="1"/>
          </p:cNvSpPr>
          <p:nvPr/>
        </p:nvSpPr>
        <p:spPr bwMode="auto">
          <a:xfrm>
            <a:off x="936625" y="5232400"/>
            <a:ext cx="3140075" cy="11906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DFBD2D"/>
                </a:solidFill>
              </a:rPr>
              <a:t>Parallel Execution can also be understood in terms of a composite rule</a:t>
            </a:r>
          </a:p>
        </p:txBody>
      </p:sp>
      <p:sp>
        <p:nvSpPr>
          <p:cNvPr id="1675271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946150" y="3938588"/>
            <a:ext cx="6734175" cy="10906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/>
              <a:t>Rule</a:t>
            </a:r>
            <a:r>
              <a:rPr lang="en-US" baseline="-25000"/>
              <a:t>a</a:t>
            </a:r>
            <a:r>
              <a:rPr lang="en-US"/>
              <a:t> and Rule</a:t>
            </a:r>
            <a:r>
              <a:rPr lang="en-US" baseline="-25000"/>
              <a:t>b</a:t>
            </a:r>
            <a:r>
              <a:rPr lang="en-US"/>
              <a:t> are </a:t>
            </a:r>
            <a:r>
              <a:rPr lang="en-US">
                <a:solidFill>
                  <a:srgbClr val="FF0000"/>
                </a:solidFill>
              </a:rPr>
              <a:t>conflict-free</a:t>
            </a:r>
            <a:r>
              <a:rPr lang="en-US"/>
              <a:t> if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/>
              <a:t>	</a:t>
            </a:r>
            <a:r>
              <a:rPr lang="en-US">
                <a:sym typeface="Symbol" pitchFamily="-96" charset="2"/>
              </a:rPr>
              <a:t></a:t>
            </a:r>
            <a:r>
              <a:rPr lang="en-US" i="1"/>
              <a:t>s . </a:t>
            </a:r>
            <a:r>
              <a:rPr lang="en-US">
                <a:latin typeface="Symbol" pitchFamily="-96" charset="2"/>
              </a:rPr>
              <a:t>p</a:t>
            </a:r>
            <a:r>
              <a:rPr lang="en-US" baseline="-25000"/>
              <a:t>a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 </a:t>
            </a:r>
            <a:r>
              <a:rPr lang="en-US">
                <a:sym typeface="Symbol" pitchFamily="-96" charset="2"/>
              </a:rPr>
              <a:t> </a:t>
            </a:r>
            <a:r>
              <a:rPr lang="en-US">
                <a:latin typeface="Symbol" pitchFamily="-96" charset="2"/>
              </a:rPr>
              <a:t>p</a:t>
            </a:r>
            <a:r>
              <a:rPr lang="en-US" baseline="-25000"/>
              <a:t>b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 </a:t>
            </a:r>
            <a:r>
              <a:rPr lang="en-US">
                <a:sym typeface="Symbol" pitchFamily="-96" charset="2"/>
              </a:rPr>
              <a:t></a:t>
            </a:r>
            <a:r>
              <a:rPr lang="en-US"/>
              <a:t>  1. </a:t>
            </a:r>
            <a:r>
              <a:rPr lang="en-US">
                <a:latin typeface="Symbol" pitchFamily="-96" charset="2"/>
              </a:rPr>
              <a:t>p</a:t>
            </a:r>
            <a:r>
              <a:rPr lang="en-US" baseline="-25000"/>
              <a:t>a</a:t>
            </a:r>
            <a:r>
              <a:rPr lang="en-US"/>
              <a:t>(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b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)) </a:t>
            </a:r>
            <a:r>
              <a:rPr lang="en-US">
                <a:sym typeface="Symbol" pitchFamily="-96" charset="2"/>
              </a:rPr>
              <a:t></a:t>
            </a:r>
            <a:r>
              <a:rPr lang="en-US"/>
              <a:t> </a:t>
            </a:r>
            <a:r>
              <a:rPr lang="en-US">
                <a:latin typeface="Symbol" pitchFamily="-96" charset="2"/>
              </a:rPr>
              <a:t>p</a:t>
            </a:r>
            <a:r>
              <a:rPr lang="en-US" baseline="-25000"/>
              <a:t>b</a:t>
            </a:r>
            <a:r>
              <a:rPr lang="en-US"/>
              <a:t>(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a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/>
              <a:t>			             2. 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a</a:t>
            </a:r>
            <a:r>
              <a:rPr lang="en-US"/>
              <a:t>(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b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)) </a:t>
            </a:r>
            <a:r>
              <a:rPr lang="en-US">
                <a:sym typeface="Symbol" pitchFamily="-96" charset="2"/>
              </a:rPr>
              <a:t>==</a:t>
            </a:r>
            <a:r>
              <a:rPr lang="en-US"/>
              <a:t> 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b</a:t>
            </a:r>
            <a:r>
              <a:rPr lang="en-US"/>
              <a:t>(</a:t>
            </a:r>
            <a:r>
              <a:rPr lang="en-US">
                <a:latin typeface="Symbol" pitchFamily="-96" charset="2"/>
              </a:rPr>
              <a:t>d</a:t>
            </a:r>
            <a:r>
              <a:rPr lang="en-US" baseline="-25000"/>
              <a:t>a</a:t>
            </a:r>
            <a:r>
              <a:rPr lang="en-US"/>
              <a:t>(</a:t>
            </a:r>
            <a:r>
              <a:rPr lang="en-US" i="1"/>
              <a:t>s</a:t>
            </a:r>
            <a:r>
              <a:rPr lang="en-US"/>
              <a:t>)) 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5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675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5267" grpId="0" autoUpdateAnimBg="0"/>
      <p:bldP spid="1675269" grpId="0" animBg="1"/>
      <p:bldP spid="1675270" grpId="0" animBg="1"/>
      <p:bldP spid="167527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762000" y="1287463"/>
            <a:ext cx="184150" cy="4572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endParaRPr lang="en-US" sz="2400" b="1" i="1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Mutually Exclusive Rules</a:t>
            </a:r>
          </a:p>
        </p:txBody>
      </p:sp>
      <p:sp>
        <p:nvSpPr>
          <p:cNvPr id="13316" name="Rectangle 4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98513" y="1524000"/>
            <a:ext cx="8077200" cy="2201863"/>
          </a:xfrm>
        </p:spPr>
        <p:txBody>
          <a:bodyPr/>
          <a:lstStyle/>
          <a:p>
            <a:pPr eaLnBrk="1" hangingPunct="1"/>
            <a:r>
              <a:rPr lang="en-US" sz="2400" smtClean="0"/>
              <a:t>Rule</a:t>
            </a:r>
            <a:r>
              <a:rPr lang="en-US" sz="2400" baseline="-25000" smtClean="0"/>
              <a:t>a</a:t>
            </a:r>
            <a:r>
              <a:rPr lang="en-US" sz="2400" smtClean="0"/>
              <a:t> and Rule</a:t>
            </a:r>
            <a:r>
              <a:rPr lang="en-US" sz="2400" baseline="-25000" smtClean="0"/>
              <a:t>b</a:t>
            </a:r>
            <a:r>
              <a:rPr lang="en-US" sz="2400" smtClean="0"/>
              <a:t> are </a:t>
            </a:r>
            <a:r>
              <a:rPr lang="en-US" sz="2400" smtClean="0">
                <a:solidFill>
                  <a:srgbClr val="56127A"/>
                </a:solidFill>
              </a:rPr>
              <a:t>mutually exclusive</a:t>
            </a:r>
            <a:r>
              <a:rPr lang="en-US" sz="2400" smtClean="0"/>
              <a:t> if they can never be enabled simultaneously</a:t>
            </a:r>
          </a:p>
          <a:p>
            <a:pPr eaLnBrk="1" hangingPunct="1">
              <a:buFont typeface="Wingdings" pitchFamily="-96" charset="2"/>
              <a:buNone/>
            </a:pPr>
            <a:endParaRPr lang="en-US" sz="2400" smtClean="0"/>
          </a:p>
          <a:p>
            <a:pPr eaLnBrk="1" hangingPunct="1">
              <a:buFont typeface="Wingdings" pitchFamily="-96" charset="2"/>
              <a:buNone/>
            </a:pPr>
            <a:r>
              <a:rPr lang="en-US" sz="2400" smtClean="0"/>
              <a:t>			</a:t>
            </a:r>
            <a:r>
              <a:rPr lang="en-US" sz="2400" smtClean="0">
                <a:sym typeface="Symbol" pitchFamily="-96" charset="2"/>
              </a:rPr>
              <a:t></a:t>
            </a:r>
            <a:r>
              <a:rPr lang="en-US" sz="2400" i="1" smtClean="0"/>
              <a:t>s . </a:t>
            </a:r>
            <a:r>
              <a:rPr lang="en-US" sz="2400" smtClean="0">
                <a:latin typeface="Symbol" pitchFamily="-96" charset="2"/>
              </a:rPr>
              <a:t>p</a:t>
            </a:r>
            <a:r>
              <a:rPr lang="en-US" sz="2400" baseline="-25000" smtClean="0"/>
              <a:t>a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 </a:t>
            </a:r>
            <a:r>
              <a:rPr lang="en-US" sz="2400" smtClean="0">
                <a:sym typeface="Symbol" pitchFamily="-96" charset="2"/>
              </a:rPr>
              <a:t> ~ </a:t>
            </a:r>
            <a:r>
              <a:rPr lang="en-US" sz="2400" smtClean="0">
                <a:latin typeface="Symbol" pitchFamily="-96" charset="2"/>
              </a:rPr>
              <a:t>p</a:t>
            </a:r>
            <a:r>
              <a:rPr lang="en-US" sz="2400" baseline="-25000" smtClean="0"/>
              <a:t>b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 </a:t>
            </a:r>
          </a:p>
          <a:p>
            <a:pPr eaLnBrk="1" hangingPunct="1">
              <a:buFont typeface="Wingdings" pitchFamily="-96" charset="2"/>
              <a:buNone/>
            </a:pPr>
            <a:endParaRPr lang="en-US" sz="2400" smtClean="0"/>
          </a:p>
          <a:p>
            <a:pPr eaLnBrk="1" hangingPunct="1">
              <a:buFont typeface="Wingdings" pitchFamily="-96" charset="2"/>
              <a:buNone/>
            </a:pPr>
            <a:endParaRPr lang="en-US" sz="2400" smtClean="0"/>
          </a:p>
        </p:txBody>
      </p:sp>
      <p:sp>
        <p:nvSpPr>
          <p:cNvPr id="1677317" name="Text Box 5"/>
          <p:cNvSpPr txBox="1">
            <a:spLocks noChangeArrowheads="1"/>
          </p:cNvSpPr>
          <p:nvPr/>
        </p:nvSpPr>
        <p:spPr bwMode="auto">
          <a:xfrm>
            <a:off x="1223963" y="4011613"/>
            <a:ext cx="6521450" cy="8318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en-US" sz="2400" i="1"/>
              <a:t>Mutually-exclusive rules are Conflict-free by definition</a:t>
            </a:r>
            <a:endParaRPr lang="en-US" sz="2400">
              <a:latin typeface="Courier New" pitchFamily="49" charset="0"/>
            </a:endParaRP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7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7317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730250" y="49213"/>
            <a:ext cx="8050213" cy="1423987"/>
          </a:xfrm>
        </p:spPr>
        <p:txBody>
          <a:bodyPr/>
          <a:lstStyle/>
          <a:p>
            <a:pPr eaLnBrk="1" hangingPunct="1"/>
            <a:r>
              <a:rPr lang="en-US" sz="2800" smtClean="0"/>
              <a:t>Executing Multiple Rules Per Cycle:</a:t>
            </a:r>
            <a:r>
              <a:rPr lang="en-US" sz="3600" smtClean="0"/>
              <a:t> </a:t>
            </a:r>
            <a:r>
              <a:rPr lang="en-US" sz="3600" i="1" smtClean="0"/>
              <a:t>Sequentially Composable rules</a:t>
            </a:r>
          </a:p>
        </p:txBody>
      </p:sp>
      <p:sp>
        <p:nvSpPr>
          <p:cNvPr id="14339" name="Rectangle 3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1003300" y="1581150"/>
            <a:ext cx="3252788" cy="223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ra (z &gt; 10);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x &lt;= y + 1;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b="1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rb (z &gt; 20);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	y &lt;= y + 2;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1679364" name="Text Box 4"/>
          <p:cNvSpPr txBox="1">
            <a:spLocks noChangeArrowheads="1"/>
          </p:cNvSpPr>
          <p:nvPr/>
        </p:nvSpPr>
        <p:spPr bwMode="auto">
          <a:xfrm>
            <a:off x="4810125" y="1958975"/>
            <a:ext cx="37719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10000"/>
              </a:spcBef>
            </a:pPr>
            <a:r>
              <a:rPr lang="en-US"/>
              <a:t>Parallel execution behaves like ra &lt; rb</a:t>
            </a:r>
          </a:p>
        </p:txBody>
      </p:sp>
      <p:sp>
        <p:nvSpPr>
          <p:cNvPr id="1679365" name="Text Box 5"/>
          <p:cNvSpPr txBox="1">
            <a:spLocks noChangeArrowheads="1"/>
          </p:cNvSpPr>
          <p:nvPr/>
        </p:nvSpPr>
        <p:spPr bwMode="auto">
          <a:xfrm>
            <a:off x="993775" y="5153025"/>
            <a:ext cx="2959100" cy="1190625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DFBD2D"/>
                </a:solidFill>
              </a:rPr>
              <a:t>Parallel Execution can also be understood in terms of a composite rule</a:t>
            </a:r>
          </a:p>
        </p:txBody>
      </p:sp>
      <p:sp>
        <p:nvSpPr>
          <p:cNvPr id="1679366" name="Rectangle 6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03300" y="3940175"/>
            <a:ext cx="7854950" cy="1012825"/>
          </a:xfrm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Rule</a:t>
            </a:r>
            <a:r>
              <a:rPr lang="en-US" sz="1800" baseline="-25000" smtClean="0"/>
              <a:t>a</a:t>
            </a:r>
            <a:r>
              <a:rPr lang="en-US" sz="1800" smtClean="0"/>
              <a:t> and Rule</a:t>
            </a:r>
            <a:r>
              <a:rPr lang="en-US" sz="1800" baseline="-25000" smtClean="0"/>
              <a:t>b</a:t>
            </a:r>
            <a:r>
              <a:rPr lang="en-US" sz="1800" smtClean="0"/>
              <a:t> are </a:t>
            </a:r>
            <a:r>
              <a:rPr lang="en-US" sz="1800" smtClean="0">
                <a:solidFill>
                  <a:srgbClr val="FF0000"/>
                </a:solidFill>
              </a:rPr>
              <a:t>sequentially composable</a:t>
            </a:r>
            <a:r>
              <a:rPr lang="en-US" sz="1800" smtClean="0"/>
              <a:t> if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		</a:t>
            </a:r>
            <a:r>
              <a:rPr lang="en-US" sz="1800" smtClean="0">
                <a:sym typeface="Symbol" pitchFamily="-96" charset="2"/>
              </a:rPr>
              <a:t></a:t>
            </a:r>
            <a:r>
              <a:rPr lang="en-US" sz="1800" i="1" smtClean="0"/>
              <a:t>s .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a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 </a:t>
            </a:r>
            <a:r>
              <a:rPr lang="en-US" sz="1800" smtClean="0">
                <a:sym typeface="Symbol" pitchFamily="-96" charset="2"/>
              </a:rPr>
              <a:t>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 </a:t>
            </a:r>
            <a:r>
              <a:rPr lang="en-US" sz="1800" smtClean="0">
                <a:sym typeface="Symbol" pitchFamily="-96" charset="2"/>
              </a:rPr>
              <a:t></a:t>
            </a:r>
            <a:r>
              <a:rPr lang="en-US" sz="1800" smtClean="0"/>
              <a:t> 1.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smtClean="0">
                <a:latin typeface="Symbol" pitchFamily="-96" charset="2"/>
              </a:rPr>
              <a:t>d</a:t>
            </a:r>
            <a:r>
              <a:rPr lang="en-US" sz="1800" baseline="-25000" smtClean="0"/>
              <a:t>a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)) 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				      2. Prj</a:t>
            </a:r>
            <a:r>
              <a:rPr lang="en-US" sz="1800" baseline="-25000" smtClean="0"/>
              <a:t>R(rb)</a:t>
            </a:r>
            <a:r>
              <a:rPr lang="en-US" sz="1800" smtClean="0"/>
              <a:t>(</a:t>
            </a:r>
            <a:r>
              <a:rPr lang="en-US" sz="1800" smtClean="0">
                <a:latin typeface="Symbol" pitchFamily="-96" charset="2"/>
              </a:rPr>
              <a:t>d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)) </a:t>
            </a:r>
            <a:r>
              <a:rPr lang="en-US" sz="1800" smtClean="0">
                <a:sym typeface="Symbol" pitchFamily="-96" charset="2"/>
              </a:rPr>
              <a:t>==</a:t>
            </a:r>
            <a:r>
              <a:rPr lang="en-US" sz="1800" smtClean="0"/>
              <a:t> Prj</a:t>
            </a:r>
            <a:r>
              <a:rPr lang="en-US" sz="1800" baseline="-25000" smtClean="0"/>
              <a:t>R(rb)</a:t>
            </a:r>
            <a:r>
              <a:rPr lang="en-US" sz="1800" smtClean="0"/>
              <a:t>(</a:t>
            </a:r>
            <a:r>
              <a:rPr lang="en-US" sz="1800" smtClean="0">
                <a:latin typeface="Symbol" pitchFamily="-96" charset="2"/>
              </a:rPr>
              <a:t>d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smtClean="0">
                <a:latin typeface="Symbol" pitchFamily="-96" charset="2"/>
              </a:rPr>
              <a:t>d</a:t>
            </a:r>
            <a:r>
              <a:rPr lang="en-US" sz="1800" baseline="-25000" smtClean="0"/>
              <a:t>a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)))</a:t>
            </a:r>
          </a:p>
        </p:txBody>
      </p:sp>
      <p:sp>
        <p:nvSpPr>
          <p:cNvPr id="1679367" name="Rectangle 7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4319588" y="5153025"/>
            <a:ext cx="4433887" cy="13208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ra_rb;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(z&gt;10)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then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x &lt;= y+1;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if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(z&gt;20)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then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y &lt;= y+2;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4927600" y="2863850"/>
            <a:ext cx="3838575" cy="2149475"/>
            <a:chOff x="3104" y="1804"/>
            <a:chExt cx="2418" cy="1354"/>
          </a:xfrm>
        </p:grpSpPr>
        <p:sp>
          <p:nvSpPr>
            <p:cNvPr id="14348" name="Text Box 9"/>
            <p:cNvSpPr txBox="1">
              <a:spLocks noChangeArrowheads="1"/>
            </p:cNvSpPr>
            <p:nvPr/>
          </p:nvSpPr>
          <p:spPr bwMode="auto">
            <a:xfrm>
              <a:off x="3104" y="1804"/>
              <a:ext cx="2418" cy="575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 sz="1800"/>
                <a:t>- R(rb) is the range of rule rb</a:t>
              </a:r>
            </a:p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 sz="1800"/>
                <a:t>- Prj</a:t>
              </a:r>
              <a:r>
                <a:rPr lang="en-US" sz="1800" baseline="-25000"/>
                <a:t>st</a:t>
              </a:r>
              <a:r>
                <a:rPr lang="en-US" sz="1800"/>
                <a:t> is the projection selecting st from the total state</a:t>
              </a:r>
            </a:p>
          </p:txBody>
        </p:sp>
        <p:sp>
          <p:nvSpPr>
            <p:cNvPr id="14349" name="Freeform 10"/>
            <p:cNvSpPr>
              <a:spLocks/>
            </p:cNvSpPr>
            <p:nvPr/>
          </p:nvSpPr>
          <p:spPr bwMode="auto">
            <a:xfrm>
              <a:off x="4101" y="2376"/>
              <a:ext cx="642" cy="782"/>
            </a:xfrm>
            <a:custGeom>
              <a:avLst/>
              <a:gdLst>
                <a:gd name="T0" fmla="*/ 51 w 642"/>
                <a:gd name="T1" fmla="*/ 378 h 782"/>
                <a:gd name="T2" fmla="*/ 549 w 642"/>
                <a:gd name="T3" fmla="*/ 444 h 782"/>
                <a:gd name="T4" fmla="*/ 609 w 642"/>
                <a:gd name="T5" fmla="*/ 702 h 782"/>
                <a:gd name="T6" fmla="*/ 465 w 642"/>
                <a:gd name="T7" fmla="*/ 762 h 782"/>
                <a:gd name="T8" fmla="*/ 123 w 642"/>
                <a:gd name="T9" fmla="*/ 750 h 782"/>
                <a:gd name="T10" fmla="*/ 9 w 642"/>
                <a:gd name="T11" fmla="*/ 570 h 782"/>
                <a:gd name="T12" fmla="*/ 177 w 642"/>
                <a:gd name="T13" fmla="*/ 360 h 782"/>
                <a:gd name="T14" fmla="*/ 615 w 642"/>
                <a:gd name="T15" fmla="*/ 0 h 782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642"/>
                <a:gd name="T25" fmla="*/ 0 h 782"/>
                <a:gd name="T26" fmla="*/ 642 w 642"/>
                <a:gd name="T27" fmla="*/ 782 h 782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642" h="782">
                  <a:moveTo>
                    <a:pt x="51" y="378"/>
                  </a:moveTo>
                  <a:cubicBezTo>
                    <a:pt x="133" y="389"/>
                    <a:pt x="456" y="390"/>
                    <a:pt x="549" y="444"/>
                  </a:cubicBezTo>
                  <a:cubicBezTo>
                    <a:pt x="642" y="498"/>
                    <a:pt x="623" y="649"/>
                    <a:pt x="609" y="702"/>
                  </a:cubicBezTo>
                  <a:cubicBezTo>
                    <a:pt x="595" y="755"/>
                    <a:pt x="546" y="754"/>
                    <a:pt x="465" y="762"/>
                  </a:cubicBezTo>
                  <a:cubicBezTo>
                    <a:pt x="384" y="770"/>
                    <a:pt x="199" y="782"/>
                    <a:pt x="123" y="750"/>
                  </a:cubicBezTo>
                  <a:cubicBezTo>
                    <a:pt x="47" y="718"/>
                    <a:pt x="0" y="635"/>
                    <a:pt x="9" y="570"/>
                  </a:cubicBezTo>
                  <a:cubicBezTo>
                    <a:pt x="18" y="505"/>
                    <a:pt x="76" y="455"/>
                    <a:pt x="177" y="360"/>
                  </a:cubicBezTo>
                  <a:cubicBezTo>
                    <a:pt x="278" y="265"/>
                    <a:pt x="446" y="132"/>
                    <a:pt x="61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9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679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9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9364" grpId="0" autoUpdateAnimBg="0"/>
      <p:bldP spid="1679365" grpId="0" animBg="1"/>
      <p:bldP spid="1679366" grpId="0" animBg="1"/>
      <p:bldP spid="167936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587375" y="0"/>
            <a:ext cx="7993063" cy="1423988"/>
          </a:xfrm>
        </p:spPr>
        <p:txBody>
          <a:bodyPr/>
          <a:lstStyle/>
          <a:p>
            <a:pPr eaLnBrk="1" hangingPunct="1"/>
            <a:r>
              <a:rPr lang="en-US" sz="3600" smtClean="0"/>
              <a:t>Compiler determines if two rules can be executed in parallel</a:t>
            </a:r>
          </a:p>
        </p:txBody>
      </p:sp>
      <p:sp>
        <p:nvSpPr>
          <p:cNvPr id="1536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755650" y="3368675"/>
            <a:ext cx="5711825" cy="1279525"/>
          </a:xfrm>
          <a:ln>
            <a:solidFill>
              <a:srgbClr val="FF0000"/>
            </a:solidFill>
          </a:ln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Rule</a:t>
            </a:r>
            <a:r>
              <a:rPr lang="en-US" sz="1800" baseline="-25000" smtClean="0"/>
              <a:t>a</a:t>
            </a:r>
            <a:r>
              <a:rPr lang="en-US" sz="1800" smtClean="0"/>
              <a:t> and Rule</a:t>
            </a:r>
            <a:r>
              <a:rPr lang="en-US" sz="1800" baseline="-25000" smtClean="0"/>
              <a:t>b</a:t>
            </a:r>
            <a:r>
              <a:rPr lang="en-US" sz="1800" smtClean="0"/>
              <a:t> are sequentially composable if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	</a:t>
            </a:r>
            <a:r>
              <a:rPr lang="en-US" sz="1800" smtClean="0">
                <a:sym typeface="Symbol" pitchFamily="-96" charset="2"/>
              </a:rPr>
              <a:t></a:t>
            </a:r>
            <a:r>
              <a:rPr lang="en-US" sz="1800" i="1" smtClean="0"/>
              <a:t>s .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a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 </a:t>
            </a:r>
            <a:r>
              <a:rPr lang="en-US" sz="1800" smtClean="0">
                <a:sym typeface="Symbol" pitchFamily="-96" charset="2"/>
              </a:rPr>
              <a:t>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 </a:t>
            </a:r>
            <a:r>
              <a:rPr lang="en-US" sz="1800" smtClean="0">
                <a:sym typeface="Symbol" pitchFamily="-96" charset="2"/>
              </a:rPr>
              <a:t></a:t>
            </a:r>
            <a:r>
              <a:rPr lang="en-US" sz="1800" smtClean="0"/>
              <a:t> 	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		1. </a:t>
            </a:r>
            <a:r>
              <a:rPr lang="en-US" sz="1800" smtClean="0">
                <a:latin typeface="Symbol" pitchFamily="-96" charset="2"/>
              </a:rPr>
              <a:t>p</a:t>
            </a:r>
            <a:r>
              <a:rPr lang="en-US" sz="1800" baseline="-25000" smtClean="0"/>
              <a:t>b</a:t>
            </a:r>
            <a:r>
              <a:rPr lang="en-US" sz="1800" smtClean="0"/>
              <a:t>(</a:t>
            </a:r>
            <a:r>
              <a:rPr lang="en-US" sz="1800" smtClean="0">
                <a:latin typeface="Symbol" pitchFamily="-96" charset="2"/>
              </a:rPr>
              <a:t>d</a:t>
            </a:r>
            <a:r>
              <a:rPr lang="en-US" sz="1800" baseline="-25000" smtClean="0"/>
              <a:t>a</a:t>
            </a:r>
            <a:r>
              <a:rPr lang="en-US" sz="1800" smtClean="0"/>
              <a:t>(</a:t>
            </a:r>
            <a:r>
              <a:rPr lang="en-US" sz="1800" i="1" smtClean="0"/>
              <a:t>s</a:t>
            </a:r>
            <a:r>
              <a:rPr lang="en-US" sz="1800" smtClean="0"/>
              <a:t>)) </a:t>
            </a:r>
          </a:p>
          <a:p>
            <a:pPr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1800" smtClean="0"/>
              <a:t>		</a:t>
            </a:r>
            <a:r>
              <a:rPr lang="en-US" sz="1600" smtClean="0"/>
              <a:t>2. Prj</a:t>
            </a:r>
            <a:r>
              <a:rPr lang="en-US" sz="1600" baseline="-25000" smtClean="0"/>
              <a:t>R(Rb)</a:t>
            </a:r>
            <a:r>
              <a:rPr lang="en-US" sz="1600" smtClean="0"/>
              <a:t>(</a:t>
            </a:r>
            <a:r>
              <a:rPr lang="en-US" sz="1600" smtClean="0">
                <a:latin typeface="Symbol" pitchFamily="-96" charset="2"/>
              </a:rPr>
              <a:t>d</a:t>
            </a:r>
            <a:r>
              <a:rPr lang="en-US" sz="1600" baseline="-25000" smtClean="0"/>
              <a:t>b</a:t>
            </a:r>
            <a:r>
              <a:rPr lang="en-US" sz="1600" smtClean="0"/>
              <a:t>(</a:t>
            </a:r>
            <a:r>
              <a:rPr lang="en-US" sz="1600" i="1" smtClean="0"/>
              <a:t>s</a:t>
            </a:r>
            <a:r>
              <a:rPr lang="en-US" sz="1600" smtClean="0"/>
              <a:t>)) </a:t>
            </a:r>
            <a:r>
              <a:rPr lang="en-US" sz="1600" smtClean="0">
                <a:sym typeface="Symbol" pitchFamily="-96" charset="2"/>
              </a:rPr>
              <a:t>==</a:t>
            </a:r>
            <a:r>
              <a:rPr lang="en-US" sz="1600" smtClean="0"/>
              <a:t> Prj</a:t>
            </a:r>
            <a:r>
              <a:rPr lang="en-US" sz="1600" baseline="-25000" smtClean="0"/>
              <a:t>R(Rb)</a:t>
            </a:r>
            <a:r>
              <a:rPr lang="en-US" sz="1600" smtClean="0"/>
              <a:t>(</a:t>
            </a:r>
            <a:r>
              <a:rPr lang="en-US" sz="1600" smtClean="0">
                <a:latin typeface="Symbol" pitchFamily="-96" charset="2"/>
              </a:rPr>
              <a:t>d</a:t>
            </a:r>
            <a:r>
              <a:rPr lang="en-US" sz="1600" baseline="-25000" smtClean="0"/>
              <a:t>b</a:t>
            </a:r>
            <a:r>
              <a:rPr lang="en-US" sz="1600" smtClean="0"/>
              <a:t>(</a:t>
            </a:r>
            <a:r>
              <a:rPr lang="en-US" sz="1600" smtClean="0">
                <a:latin typeface="Symbol" pitchFamily="-96" charset="2"/>
              </a:rPr>
              <a:t>d</a:t>
            </a:r>
            <a:r>
              <a:rPr lang="en-US" sz="1600" baseline="-25000" smtClean="0"/>
              <a:t>a</a:t>
            </a:r>
            <a:r>
              <a:rPr lang="en-US" sz="1600" smtClean="0"/>
              <a:t>(</a:t>
            </a:r>
            <a:r>
              <a:rPr lang="en-US" sz="1600" i="1" smtClean="0"/>
              <a:t>s</a:t>
            </a:r>
            <a:r>
              <a:rPr lang="en-US" sz="1600" smtClean="0"/>
              <a:t>)))</a:t>
            </a:r>
          </a:p>
        </p:txBody>
      </p:sp>
      <p:sp>
        <p:nvSpPr>
          <p:cNvPr id="15364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55650" y="1700213"/>
            <a:ext cx="5715000" cy="135731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/>
              <a:t>Rule</a:t>
            </a:r>
            <a:r>
              <a:rPr lang="en-US" sz="1800" baseline="-25000"/>
              <a:t>a</a:t>
            </a:r>
            <a:r>
              <a:rPr lang="en-US" sz="1800"/>
              <a:t> and Rule</a:t>
            </a:r>
            <a:r>
              <a:rPr lang="en-US" sz="1800" baseline="-25000"/>
              <a:t>b</a:t>
            </a:r>
            <a:r>
              <a:rPr lang="en-US" sz="1800"/>
              <a:t> are conflict-free if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/>
              <a:t>	</a:t>
            </a:r>
            <a:r>
              <a:rPr lang="en-US" sz="1800">
                <a:sym typeface="Symbol" pitchFamily="-96" charset="2"/>
              </a:rPr>
              <a:t></a:t>
            </a:r>
            <a:r>
              <a:rPr lang="en-US" sz="1800" i="1"/>
              <a:t>s . </a:t>
            </a:r>
            <a:r>
              <a:rPr lang="en-US" sz="1800">
                <a:latin typeface="Symbol" pitchFamily="-96" charset="2"/>
              </a:rPr>
              <a:t>p</a:t>
            </a:r>
            <a:r>
              <a:rPr lang="en-US" sz="1800" baseline="-25000"/>
              <a:t>a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 </a:t>
            </a:r>
            <a:r>
              <a:rPr lang="en-US" sz="1800">
                <a:sym typeface="Symbol" pitchFamily="-96" charset="2"/>
              </a:rPr>
              <a:t> </a:t>
            </a:r>
            <a:r>
              <a:rPr lang="en-US" sz="1800">
                <a:latin typeface="Symbol" pitchFamily="-96" charset="2"/>
              </a:rPr>
              <a:t>p</a:t>
            </a:r>
            <a:r>
              <a:rPr lang="en-US" sz="1800" baseline="-25000"/>
              <a:t>b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 </a:t>
            </a:r>
            <a:r>
              <a:rPr lang="en-US" sz="1800">
                <a:sym typeface="Symbol" pitchFamily="-96" charset="2"/>
              </a:rPr>
              <a:t> 	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ym typeface="Symbol" pitchFamily="-96" charset="2"/>
              </a:rPr>
              <a:t>		</a:t>
            </a:r>
            <a:r>
              <a:rPr lang="en-US" sz="1800"/>
              <a:t>1. </a:t>
            </a:r>
            <a:r>
              <a:rPr lang="en-US" sz="1800">
                <a:latin typeface="Symbol" pitchFamily="-96" charset="2"/>
              </a:rPr>
              <a:t>p</a:t>
            </a:r>
            <a:r>
              <a:rPr lang="en-US" sz="1800" baseline="-25000"/>
              <a:t>a</a:t>
            </a:r>
            <a:r>
              <a:rPr lang="en-US" sz="1800"/>
              <a:t>(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b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)) </a:t>
            </a:r>
            <a:r>
              <a:rPr lang="en-US" sz="1800">
                <a:sym typeface="Symbol" pitchFamily="-96" charset="2"/>
              </a:rPr>
              <a:t></a:t>
            </a:r>
            <a:r>
              <a:rPr lang="en-US" sz="1800"/>
              <a:t> </a:t>
            </a:r>
            <a:r>
              <a:rPr lang="en-US" sz="1800">
                <a:latin typeface="Symbol" pitchFamily="-96" charset="2"/>
              </a:rPr>
              <a:t>p</a:t>
            </a:r>
            <a:r>
              <a:rPr lang="en-US" sz="1800" baseline="-25000"/>
              <a:t>b</a:t>
            </a:r>
            <a:r>
              <a:rPr lang="en-US" sz="1800"/>
              <a:t>(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a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/>
              <a:t>		2. 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a</a:t>
            </a:r>
            <a:r>
              <a:rPr lang="en-US" sz="1800"/>
              <a:t>(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b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)) </a:t>
            </a:r>
            <a:r>
              <a:rPr lang="en-US" sz="1800">
                <a:sym typeface="Symbol" pitchFamily="-96" charset="2"/>
              </a:rPr>
              <a:t>==</a:t>
            </a:r>
            <a:r>
              <a:rPr lang="en-US" sz="1800"/>
              <a:t> 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b</a:t>
            </a:r>
            <a:r>
              <a:rPr lang="en-US" sz="1800"/>
              <a:t>(</a:t>
            </a:r>
            <a:r>
              <a:rPr lang="en-US" sz="1800">
                <a:latin typeface="Symbol" pitchFamily="-96" charset="2"/>
              </a:rPr>
              <a:t>d</a:t>
            </a:r>
            <a:r>
              <a:rPr lang="en-US" sz="1800" baseline="-25000"/>
              <a:t>a</a:t>
            </a:r>
            <a:r>
              <a:rPr lang="en-US" sz="1800"/>
              <a:t>(</a:t>
            </a:r>
            <a:r>
              <a:rPr lang="en-US" sz="1800" i="1"/>
              <a:t>s</a:t>
            </a:r>
            <a:r>
              <a:rPr lang="en-US" sz="1800"/>
              <a:t>)) 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812800" y="4689475"/>
            <a:ext cx="7615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/>
              <a:t>These properties can be determined by examining the domains and ranges of the rules in a pairwise manner.</a:t>
            </a:r>
          </a:p>
        </p:txBody>
      </p:sp>
      <p:sp>
        <p:nvSpPr>
          <p:cNvPr id="1683462" name="Text Box 6"/>
          <p:cNvSpPr txBox="1">
            <a:spLocks noChangeArrowheads="1"/>
          </p:cNvSpPr>
          <p:nvPr/>
        </p:nvSpPr>
        <p:spPr bwMode="auto">
          <a:xfrm>
            <a:off x="955675" y="5508625"/>
            <a:ext cx="7138988" cy="64135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DFBD2D"/>
                </a:solidFill>
              </a:rPr>
              <a:t>Parallel execution of CF and SC rules does not increase the critical path delay </a:t>
            </a:r>
          </a:p>
        </p:txBody>
      </p:sp>
      <p:sp>
        <p:nvSpPr>
          <p:cNvPr id="1683463" name="Text Box 7"/>
          <p:cNvSpPr txBox="1">
            <a:spLocks noChangeArrowheads="1"/>
          </p:cNvSpPr>
          <p:nvPr/>
        </p:nvSpPr>
        <p:spPr bwMode="auto">
          <a:xfrm>
            <a:off x="6557963" y="1700213"/>
            <a:ext cx="2425700" cy="9810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800"/>
              <a:t>D(Ra) </a:t>
            </a:r>
            <a:r>
              <a:rPr lang="en-US" sz="1800">
                <a:sym typeface="Symbol" pitchFamily="-96" charset="2"/>
              </a:rPr>
              <a:t> </a:t>
            </a:r>
            <a:r>
              <a:rPr lang="en-US" sz="1800"/>
              <a:t>R(Rb) = </a:t>
            </a:r>
            <a:r>
              <a:rPr lang="en-US" sz="1800">
                <a:sym typeface="Symbol" pitchFamily="-96" charset="2"/>
              </a:rPr>
              <a:t></a:t>
            </a:r>
            <a:r>
              <a:rPr lang="en-US" sz="1800"/>
              <a:t> 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800"/>
              <a:t>D(Rb) </a:t>
            </a:r>
            <a:r>
              <a:rPr lang="en-US" sz="1800">
                <a:sym typeface="Symbol" pitchFamily="-96" charset="2"/>
              </a:rPr>
              <a:t> </a:t>
            </a:r>
            <a:r>
              <a:rPr lang="en-US" sz="1800"/>
              <a:t>R(Ra) = </a:t>
            </a:r>
            <a:r>
              <a:rPr lang="en-US" sz="1800">
                <a:sym typeface="Symbol" pitchFamily="-96" charset="2"/>
              </a:rPr>
              <a:t></a:t>
            </a:r>
            <a:r>
              <a:rPr lang="en-US" sz="1800"/>
              <a:t> 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800"/>
              <a:t>R(Ra) </a:t>
            </a:r>
            <a:r>
              <a:rPr lang="en-US" sz="1800">
                <a:sym typeface="Symbol" pitchFamily="-96" charset="2"/>
              </a:rPr>
              <a:t> </a:t>
            </a:r>
            <a:r>
              <a:rPr lang="en-US" sz="1800"/>
              <a:t>R(Rb) = </a:t>
            </a:r>
            <a:r>
              <a:rPr lang="en-US" sz="1800">
                <a:sym typeface="Symbol" pitchFamily="-96" charset="2"/>
              </a:rPr>
              <a:t></a:t>
            </a:r>
            <a:endParaRPr lang="en-US" sz="1800"/>
          </a:p>
        </p:txBody>
      </p:sp>
      <p:sp>
        <p:nvSpPr>
          <p:cNvPr id="1683464" name="Text Box 8"/>
          <p:cNvSpPr txBox="1">
            <a:spLocks noChangeArrowheads="1"/>
          </p:cNvSpPr>
          <p:nvPr/>
        </p:nvSpPr>
        <p:spPr bwMode="auto">
          <a:xfrm>
            <a:off x="6557963" y="3376613"/>
            <a:ext cx="2414587" cy="3492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800"/>
              <a:t>D(Rb) </a:t>
            </a:r>
            <a:r>
              <a:rPr lang="en-US" sz="1800">
                <a:sym typeface="Symbol" pitchFamily="-96" charset="2"/>
              </a:rPr>
              <a:t> </a:t>
            </a:r>
            <a:r>
              <a:rPr lang="en-US" sz="1800"/>
              <a:t>R(Ra) = </a:t>
            </a:r>
            <a:r>
              <a:rPr lang="en-US" sz="1800">
                <a:sym typeface="Symbol" pitchFamily="-96" charset="2"/>
              </a:rPr>
              <a:t></a:t>
            </a:r>
            <a:r>
              <a:rPr lang="en-US" sz="1800"/>
              <a:t> </a:t>
            </a:r>
          </a:p>
        </p:txBody>
      </p:sp>
      <p:sp>
        <p:nvSpPr>
          <p:cNvPr id="1683465" name="Text Box 9"/>
          <p:cNvSpPr txBox="1">
            <a:spLocks noChangeArrowheads="1"/>
          </p:cNvSpPr>
          <p:nvPr/>
        </p:nvSpPr>
        <p:spPr bwMode="auto">
          <a:xfrm>
            <a:off x="6708775" y="3813175"/>
            <a:ext cx="2185988" cy="844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1800" i="1"/>
              <a:t>These conditions are sufficient but not necessary</a:t>
            </a:r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3462" grpId="0" animBg="1"/>
      <p:bldP spid="1683463" grpId="0" animBg="1"/>
      <p:bldP spid="1683464" grpId="0" animBg="1"/>
      <p:bldP spid="168346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Conflicting rules</a:t>
            </a:r>
          </a:p>
        </p:txBody>
      </p:sp>
      <p:sp>
        <p:nvSpPr>
          <p:cNvPr id="17411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42950" y="3887788"/>
            <a:ext cx="7772400" cy="2638425"/>
          </a:xfrm>
        </p:spPr>
        <p:txBody>
          <a:bodyPr/>
          <a:lstStyle/>
          <a:p>
            <a:r>
              <a:rPr lang="en-US" sz="2400" smtClean="0"/>
              <a:t>Concurrent execution of these can produce x=1 and y=2 but these values cannot be produced by any sequential execution</a:t>
            </a:r>
          </a:p>
          <a:p>
            <a:pPr lvl="1"/>
            <a:r>
              <a:rPr lang="en-US" sz="2000" smtClean="0"/>
              <a:t>ra followed by rb would produce x=1 and y=3</a:t>
            </a:r>
          </a:p>
          <a:p>
            <a:pPr lvl="1"/>
            <a:r>
              <a:rPr lang="en-US" sz="2000" smtClean="0"/>
              <a:t>rb followed by ra would produce x=3 and y=2</a:t>
            </a:r>
          </a:p>
          <a:p>
            <a:r>
              <a:rPr lang="en-US" sz="2400" smtClean="0"/>
              <a:t>Such rules must be executed one-by-one and not concurrently</a:t>
            </a:r>
          </a:p>
        </p:txBody>
      </p:sp>
      <p:sp>
        <p:nvSpPr>
          <p:cNvPr id="16388" name="Rectangle 4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957263" y="1571625"/>
            <a:ext cx="3252787" cy="2235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ra (True);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	x &lt;= y + 1;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b="1">
              <a:solidFill>
                <a:schemeClr val="tx2"/>
              </a:solidFill>
              <a:latin typeface="Courier New" pitchFamily="49" charset="0"/>
              <a:cs typeface="Courier New" pitchFamily="49" charset="0"/>
            </a:endParaRP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 </a:t>
            </a:r>
            <a:r>
              <a:rPr lang="en-US" b="1">
                <a:latin typeface="Courier New" pitchFamily="49" charset="0"/>
                <a:cs typeface="Courier New" pitchFamily="49" charset="0"/>
              </a:rPr>
              <a:t>rb (True);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latin typeface="Courier New" pitchFamily="49" charset="0"/>
                <a:cs typeface="Courier New" pitchFamily="49" charset="0"/>
              </a:rPr>
              <a:t>	y &lt;= x + 2;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marL="342900" indent="-342900"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16389" name="TextBox 7"/>
          <p:cNvSpPr txBox="1">
            <a:spLocks noChangeArrowheads="1"/>
          </p:cNvSpPr>
          <p:nvPr/>
        </p:nvSpPr>
        <p:spPr bwMode="auto">
          <a:xfrm>
            <a:off x="4583113" y="2006600"/>
            <a:ext cx="43973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Assume </a:t>
            </a:r>
            <a:r>
              <a:rPr lang="en-US">
                <a:latin typeface="Courier New" pitchFamily="49" charset="0"/>
                <a:cs typeface="Courier New" pitchFamily="49" charset="0"/>
              </a:rPr>
              <a:t>x</a:t>
            </a:r>
            <a:r>
              <a:rPr lang="en-US"/>
              <a:t> and </a:t>
            </a:r>
            <a:r>
              <a:rPr lang="en-US">
                <a:latin typeface="Courier New" pitchFamily="49" charset="0"/>
                <a:cs typeface="Courier New" pitchFamily="49" charset="0"/>
              </a:rPr>
              <a:t>y</a:t>
            </a:r>
            <a:r>
              <a:rPr lang="en-US"/>
              <a:t> are initially zero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compiler issue</a:t>
            </a:r>
          </a:p>
        </p:txBody>
      </p:sp>
      <p:sp>
        <p:nvSpPr>
          <p:cNvPr id="18739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647700" y="1727200"/>
            <a:ext cx="7772400" cy="38354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smtClean="0"/>
              <a:t>Can the compiler detect all the conflicting conditions?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Important for correctness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Does the compiler detect conflicts that do not exist in reality?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False positives lower the performance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The main reason is that sometimes the compiler cannot detect under what conditions the two rules are mutually exclusive or conflict free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smtClean="0"/>
              <a:t>What can the user specify easily?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smtClean="0"/>
              <a:t>Rule priorities to resolve nondeterministic choice</a:t>
            </a:r>
          </a:p>
          <a:p>
            <a:pPr lvl="1" eaLnBrk="1" hangingPunct="1">
              <a:lnSpc>
                <a:spcPct val="90000"/>
              </a:lnSpc>
            </a:pPr>
            <a:endParaRPr lang="en-US" sz="2000" smtClean="0"/>
          </a:p>
          <a:p>
            <a:pPr eaLnBrk="1" hangingPunct="1">
              <a:lnSpc>
                <a:spcPct val="90000"/>
              </a:lnSpc>
            </a:pPr>
            <a:endParaRPr lang="en-US" sz="2800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689725" y="2181225"/>
            <a:ext cx="1409700" cy="573088"/>
            <a:chOff x="4214" y="1374"/>
            <a:chExt cx="888" cy="361"/>
          </a:xfrm>
        </p:grpSpPr>
        <p:sp>
          <p:nvSpPr>
            <p:cNvPr id="17420" name="Text Box 5"/>
            <p:cNvSpPr txBox="1">
              <a:spLocks noChangeArrowheads="1"/>
            </p:cNvSpPr>
            <p:nvPr/>
          </p:nvSpPr>
          <p:spPr bwMode="auto">
            <a:xfrm>
              <a:off x="4214" y="1428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>
                  <a:solidFill>
                    <a:srgbClr val="FF0000"/>
                  </a:solidFill>
                </a:rPr>
                <a:t>yes</a:t>
              </a:r>
            </a:p>
          </p:txBody>
        </p:sp>
        <p:pic>
          <p:nvPicPr>
            <p:cNvPr id="17421" name="Picture 6" descr="MCj04244660000[1]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682" y="1374"/>
              <a:ext cx="420" cy="3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6664325" y="3276600"/>
            <a:ext cx="1371600" cy="501650"/>
            <a:chOff x="4198" y="2272"/>
            <a:chExt cx="864" cy="316"/>
          </a:xfrm>
        </p:grpSpPr>
        <p:sp>
          <p:nvSpPr>
            <p:cNvPr id="17418" name="Text Box 8"/>
            <p:cNvSpPr txBox="1">
              <a:spLocks noChangeArrowheads="1"/>
            </p:cNvSpPr>
            <p:nvPr/>
          </p:nvSpPr>
          <p:spPr bwMode="auto">
            <a:xfrm>
              <a:off x="4198" y="2292"/>
              <a:ext cx="38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>
                  <a:solidFill>
                    <a:srgbClr val="FF0000"/>
                  </a:solidFill>
                </a:rPr>
                <a:t>yes</a:t>
              </a:r>
            </a:p>
          </p:txBody>
        </p:sp>
        <p:pic>
          <p:nvPicPr>
            <p:cNvPr id="17419" name="Picture 9" descr="MCj04238440000[1]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4735" y="2272"/>
              <a:ext cx="327" cy="31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873930" name="Text Box 10"/>
          <p:cNvSpPr txBox="1">
            <a:spLocks noChangeArrowheads="1"/>
          </p:cNvSpPr>
          <p:nvPr/>
        </p:nvSpPr>
        <p:spPr bwMode="auto">
          <a:xfrm>
            <a:off x="996950" y="5581650"/>
            <a:ext cx="7289800" cy="9159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DFBD2D"/>
                </a:solidFill>
              </a:rPr>
              <a:t>In many situations the correctness of the design is not enough; the design is not done unless the performance goals are met</a:t>
            </a:r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3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73923" grpId="0" build="p"/>
      <p:bldP spid="187393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Concurrency in Elastic pipeline</a:t>
            </a:r>
            <a:endParaRPr lang="en-US" sz="2400" smtClean="0"/>
          </a:p>
        </p:txBody>
      </p:sp>
      <p:grpSp>
        <p:nvGrpSpPr>
          <p:cNvPr id="2" name="Group 1"/>
          <p:cNvGrpSpPr/>
          <p:nvPr/>
        </p:nvGrpSpPr>
        <p:grpSpPr>
          <a:xfrm>
            <a:off x="1554163" y="1752600"/>
            <a:ext cx="5373687" cy="1463675"/>
            <a:chOff x="1554163" y="1752600"/>
            <a:chExt cx="5373687" cy="1463675"/>
          </a:xfrm>
        </p:grpSpPr>
        <p:sp>
          <p:nvSpPr>
            <p:cNvPr id="18435" name="Rectangle 5"/>
            <p:cNvSpPr>
              <a:spLocks noChangeArrowheads="1"/>
            </p:cNvSpPr>
            <p:nvPr/>
          </p:nvSpPr>
          <p:spPr bwMode="auto">
            <a:xfrm>
              <a:off x="6451600" y="17653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18436" name="Line 6"/>
            <p:cNvSpPr>
              <a:spLocks noChangeShapeType="1"/>
            </p:cNvSpPr>
            <p:nvPr/>
          </p:nvSpPr>
          <p:spPr bwMode="auto">
            <a:xfrm flipV="1">
              <a:off x="1862138" y="2278063"/>
              <a:ext cx="750887" cy="158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7" name="Text Box 7"/>
            <p:cNvSpPr txBox="1">
              <a:spLocks noChangeArrowheads="1"/>
            </p:cNvSpPr>
            <p:nvPr/>
          </p:nvSpPr>
          <p:spPr bwMode="auto">
            <a:xfrm>
              <a:off x="1554163" y="2451100"/>
              <a:ext cx="3349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x</a:t>
              </a:r>
            </a:p>
          </p:txBody>
        </p:sp>
        <p:sp>
          <p:nvSpPr>
            <p:cNvPr id="18438" name="Line 8"/>
            <p:cNvSpPr>
              <a:spLocks noChangeShapeType="1"/>
            </p:cNvSpPr>
            <p:nvPr/>
          </p:nvSpPr>
          <p:spPr bwMode="auto">
            <a:xfrm>
              <a:off x="36306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39" name="Line 9"/>
            <p:cNvSpPr>
              <a:spLocks noChangeShapeType="1"/>
            </p:cNvSpPr>
            <p:nvPr/>
          </p:nvSpPr>
          <p:spPr bwMode="auto">
            <a:xfrm>
              <a:off x="27463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0" name="Text Box 11"/>
            <p:cNvSpPr txBox="1">
              <a:spLocks noChangeArrowheads="1"/>
            </p:cNvSpPr>
            <p:nvPr/>
          </p:nvSpPr>
          <p:spPr bwMode="auto">
            <a:xfrm>
              <a:off x="3606800" y="2816225"/>
              <a:ext cx="7540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fifo1</a:t>
              </a:r>
              <a:endParaRPr lang="en-US" baseline="-25000"/>
            </a:p>
          </p:txBody>
        </p:sp>
        <p:sp>
          <p:nvSpPr>
            <p:cNvPr id="18441" name="Text Box 12"/>
            <p:cNvSpPr txBox="1">
              <a:spLocks noChangeArrowheads="1"/>
            </p:cNvSpPr>
            <p:nvPr/>
          </p:nvSpPr>
          <p:spPr bwMode="auto">
            <a:xfrm>
              <a:off x="2243138" y="2816225"/>
              <a:ext cx="61436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inQ</a:t>
              </a:r>
              <a:endParaRPr lang="en-US" baseline="-25000"/>
            </a:p>
          </p:txBody>
        </p:sp>
        <p:grpSp>
          <p:nvGrpSpPr>
            <p:cNvPr id="18442" name="Group 13"/>
            <p:cNvGrpSpPr>
              <a:grpSpLocks/>
            </p:cNvGrpSpPr>
            <p:nvPr/>
          </p:nvGrpSpPr>
          <p:grpSpPr bwMode="auto">
            <a:xfrm>
              <a:off x="2952750" y="1981200"/>
              <a:ext cx="666750" cy="542925"/>
              <a:chOff x="0" y="3126"/>
              <a:chExt cx="420" cy="342"/>
            </a:xfrm>
          </p:grpSpPr>
          <p:sp>
            <p:nvSpPr>
              <p:cNvPr id="18480" name="Text Box 14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f1</a:t>
                </a:r>
              </a:p>
            </p:txBody>
          </p:sp>
          <p:sp>
            <p:nvSpPr>
              <p:cNvPr id="18481" name="Oval 15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sp>
          <p:nvSpPr>
            <p:cNvPr id="18443" name="Line 16"/>
            <p:cNvSpPr>
              <a:spLocks noChangeShapeType="1"/>
            </p:cNvSpPr>
            <p:nvPr/>
          </p:nvSpPr>
          <p:spPr bwMode="auto">
            <a:xfrm>
              <a:off x="490696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Line 17"/>
            <p:cNvSpPr>
              <a:spLocks noChangeShapeType="1"/>
            </p:cNvSpPr>
            <p:nvPr/>
          </p:nvSpPr>
          <p:spPr bwMode="auto">
            <a:xfrm>
              <a:off x="402272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45" name="Group 19"/>
            <p:cNvGrpSpPr>
              <a:grpSpLocks/>
            </p:cNvGrpSpPr>
            <p:nvPr/>
          </p:nvGrpSpPr>
          <p:grpSpPr bwMode="auto">
            <a:xfrm>
              <a:off x="4229100" y="1981200"/>
              <a:ext cx="666750" cy="542925"/>
              <a:chOff x="0" y="3126"/>
              <a:chExt cx="420" cy="342"/>
            </a:xfrm>
          </p:grpSpPr>
          <p:sp>
            <p:nvSpPr>
              <p:cNvPr id="18478" name="Text Box 20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f2</a:t>
                </a:r>
              </a:p>
            </p:txBody>
          </p:sp>
          <p:sp>
            <p:nvSpPr>
              <p:cNvPr id="18479" name="Oval 21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sp>
          <p:nvSpPr>
            <p:cNvPr id="18446" name="Line 22"/>
            <p:cNvSpPr>
              <a:spLocks noChangeShapeType="1"/>
            </p:cNvSpPr>
            <p:nvPr/>
          </p:nvSpPr>
          <p:spPr bwMode="auto">
            <a:xfrm>
              <a:off x="6183313" y="2260600"/>
              <a:ext cx="26193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Line 23"/>
            <p:cNvSpPr>
              <a:spLocks noChangeShapeType="1"/>
            </p:cNvSpPr>
            <p:nvPr/>
          </p:nvSpPr>
          <p:spPr bwMode="auto">
            <a:xfrm>
              <a:off x="5299075" y="2260600"/>
              <a:ext cx="21431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448" name="Group 24"/>
            <p:cNvGrpSpPr>
              <a:grpSpLocks/>
            </p:cNvGrpSpPr>
            <p:nvPr/>
          </p:nvGrpSpPr>
          <p:grpSpPr bwMode="auto">
            <a:xfrm>
              <a:off x="5505450" y="1981200"/>
              <a:ext cx="666750" cy="542925"/>
              <a:chOff x="0" y="3126"/>
              <a:chExt cx="420" cy="342"/>
            </a:xfrm>
          </p:grpSpPr>
          <p:sp>
            <p:nvSpPr>
              <p:cNvPr id="18476" name="Text Box 25"/>
              <p:cNvSpPr txBox="1">
                <a:spLocks noChangeArrowheads="1"/>
              </p:cNvSpPr>
              <p:nvPr/>
            </p:nvSpPr>
            <p:spPr bwMode="auto">
              <a:xfrm>
                <a:off x="56" y="3180"/>
                <a:ext cx="3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None/>
                </a:pPr>
                <a:r>
                  <a:rPr lang="en-US">
                    <a:latin typeface="Courier New" pitchFamily="49" charset="0"/>
                  </a:rPr>
                  <a:t>f3</a:t>
                </a:r>
              </a:p>
            </p:txBody>
          </p:sp>
          <p:sp>
            <p:nvSpPr>
              <p:cNvPr id="18477" name="Oval 26"/>
              <p:cNvSpPr>
                <a:spLocks noChangeArrowheads="1"/>
              </p:cNvSpPr>
              <p:nvPr/>
            </p:nvSpPr>
            <p:spPr bwMode="auto">
              <a:xfrm>
                <a:off x="0" y="3126"/>
                <a:ext cx="420" cy="342"/>
              </a:xfrm>
              <a:prstGeom prst="ellips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</p:grpSp>
        <p:grpSp>
          <p:nvGrpSpPr>
            <p:cNvPr id="18449" name="Group 27"/>
            <p:cNvGrpSpPr>
              <a:grpSpLocks/>
            </p:cNvGrpSpPr>
            <p:nvPr/>
          </p:nvGrpSpPr>
          <p:grpSpPr bwMode="auto">
            <a:xfrm>
              <a:off x="6145213" y="1752600"/>
              <a:ext cx="457200" cy="1068388"/>
              <a:chOff x="4705" y="285"/>
              <a:chExt cx="288" cy="673"/>
            </a:xfrm>
          </p:grpSpPr>
          <p:sp>
            <p:nvSpPr>
              <p:cNvPr id="18474" name="Freeform 28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Line 29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8450" name="Group 41"/>
            <p:cNvGrpSpPr>
              <a:grpSpLocks/>
            </p:cNvGrpSpPr>
            <p:nvPr/>
          </p:nvGrpSpPr>
          <p:grpSpPr bwMode="auto">
            <a:xfrm>
              <a:off x="2344738" y="1752600"/>
              <a:ext cx="457200" cy="1076325"/>
              <a:chOff x="2278063" y="1752600"/>
              <a:chExt cx="457200" cy="1076326"/>
            </a:xfrm>
          </p:grpSpPr>
          <p:sp>
            <p:nvSpPr>
              <p:cNvPr id="18470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18471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72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73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18451" name="Text Box 33"/>
            <p:cNvSpPr txBox="1">
              <a:spLocks noChangeArrowheads="1"/>
            </p:cNvSpPr>
            <p:nvPr/>
          </p:nvSpPr>
          <p:spPr bwMode="auto">
            <a:xfrm>
              <a:off x="4883150" y="2816225"/>
              <a:ext cx="754063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fifo2</a:t>
              </a:r>
              <a:endParaRPr lang="en-US" baseline="-25000"/>
            </a:p>
          </p:txBody>
        </p:sp>
        <p:sp>
          <p:nvSpPr>
            <p:cNvPr id="18452" name="Text Box 34"/>
            <p:cNvSpPr txBox="1">
              <a:spLocks noChangeArrowheads="1"/>
            </p:cNvSpPr>
            <p:nvPr/>
          </p:nvSpPr>
          <p:spPr bwMode="auto">
            <a:xfrm>
              <a:off x="6129338" y="2816225"/>
              <a:ext cx="7985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outQ</a:t>
              </a:r>
              <a:endParaRPr lang="en-US" baseline="-25000"/>
            </a:p>
          </p:txBody>
        </p:sp>
        <p:grpSp>
          <p:nvGrpSpPr>
            <p:cNvPr id="18453" name="Group 42"/>
            <p:cNvGrpSpPr>
              <a:grpSpLocks/>
            </p:cNvGrpSpPr>
            <p:nvPr/>
          </p:nvGrpSpPr>
          <p:grpSpPr bwMode="auto">
            <a:xfrm>
              <a:off x="3602038" y="1752600"/>
              <a:ext cx="457200" cy="1076325"/>
              <a:chOff x="2278063" y="1752600"/>
              <a:chExt cx="457200" cy="1076326"/>
            </a:xfrm>
          </p:grpSpPr>
          <p:sp>
            <p:nvSpPr>
              <p:cNvPr id="18466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18467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68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69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grpSp>
          <p:nvGrpSpPr>
            <p:cNvPr id="18454" name="Group 47"/>
            <p:cNvGrpSpPr>
              <a:grpSpLocks/>
            </p:cNvGrpSpPr>
            <p:nvPr/>
          </p:nvGrpSpPr>
          <p:grpSpPr bwMode="auto">
            <a:xfrm>
              <a:off x="4878388" y="1752600"/>
              <a:ext cx="457200" cy="1076325"/>
              <a:chOff x="2278063" y="1752600"/>
              <a:chExt cx="457200" cy="1076326"/>
            </a:xfrm>
          </p:grpSpPr>
          <p:sp>
            <p:nvSpPr>
              <p:cNvPr id="18462" name="Rectangle 4"/>
              <p:cNvSpPr>
                <a:spLocks noChangeArrowheads="1"/>
              </p:cNvSpPr>
              <p:nvPr/>
            </p:nvSpPr>
            <p:spPr bwMode="auto">
              <a:xfrm>
                <a:off x="2590800" y="1752600"/>
                <a:ext cx="139700" cy="1066800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ct val="90000"/>
                  </a:lnSpc>
                  <a:spcBef>
                    <a:spcPct val="25000"/>
                  </a:spcBef>
                  <a:buClr>
                    <a:schemeClr val="bg1"/>
                  </a:buClr>
                  <a:buSzPct val="100000"/>
                  <a:buFont typeface="Wingdings" pitchFamily="-96" charset="2"/>
                  <a:buChar char="•"/>
                </a:pPr>
                <a:endParaRPr lang="en-US"/>
              </a:p>
            </p:txBody>
          </p:sp>
          <p:grpSp>
            <p:nvGrpSpPr>
              <p:cNvPr id="18463" name="Group 30"/>
              <p:cNvGrpSpPr>
                <a:grpSpLocks/>
              </p:cNvGrpSpPr>
              <p:nvPr/>
            </p:nvGrpSpPr>
            <p:grpSpPr bwMode="auto">
              <a:xfrm>
                <a:off x="2278063" y="1760538"/>
                <a:ext cx="457200" cy="1068388"/>
                <a:chOff x="4705" y="285"/>
                <a:chExt cx="288" cy="673"/>
              </a:xfrm>
            </p:grpSpPr>
            <p:sp>
              <p:nvSpPr>
                <p:cNvPr id="18464" name="Freeform 31"/>
                <p:cNvSpPr>
                  <a:spLocks/>
                </p:cNvSpPr>
                <p:nvPr/>
              </p:nvSpPr>
              <p:spPr bwMode="auto">
                <a:xfrm>
                  <a:off x="4705" y="285"/>
                  <a:ext cx="288" cy="673"/>
                </a:xfrm>
                <a:custGeom>
                  <a:avLst/>
                  <a:gdLst>
                    <a:gd name="T0" fmla="*/ 0 w 288"/>
                    <a:gd name="T1" fmla="*/ 0 h 144"/>
                    <a:gd name="T2" fmla="*/ 288 w 288"/>
                    <a:gd name="T3" fmla="*/ 0 h 144"/>
                    <a:gd name="T4" fmla="*/ 288 w 288"/>
                    <a:gd name="T5" fmla="*/ 2147483647 h 144"/>
                    <a:gd name="T6" fmla="*/ 0 w 288"/>
                    <a:gd name="T7" fmla="*/ 2147483647 h 144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88"/>
                    <a:gd name="T13" fmla="*/ 0 h 144"/>
                    <a:gd name="T14" fmla="*/ 288 w 288"/>
                    <a:gd name="T15" fmla="*/ 144 h 144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88" h="144">
                      <a:moveTo>
                        <a:pt x="0" y="0"/>
                      </a:moveTo>
                      <a:lnTo>
                        <a:pt x="288" y="0"/>
                      </a:lnTo>
                      <a:lnTo>
                        <a:pt x="288" y="144"/>
                      </a:lnTo>
                      <a:lnTo>
                        <a:pt x="0" y="144"/>
                      </a:lnTo>
                    </a:path>
                  </a:pathLst>
                </a:cu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18465" name="Line 32"/>
                <p:cNvSpPr>
                  <a:spLocks noChangeShapeType="1"/>
                </p:cNvSpPr>
                <p:nvPr/>
              </p:nvSpPr>
              <p:spPr bwMode="auto">
                <a:xfrm>
                  <a:off x="4891" y="285"/>
                  <a:ext cx="0" cy="667"/>
                </a:xfrm>
                <a:prstGeom prst="line">
                  <a:avLst/>
                </a:prstGeom>
                <a:noFill/>
                <a:ln w="12700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</p:grpSp>
      <p:sp>
        <p:nvSpPr>
          <p:cNvPr id="18455" name="Text Box 37"/>
          <p:cNvSpPr txBox="1">
            <a:spLocks noChangeArrowheads="1"/>
          </p:cNvSpPr>
          <p:nvPr/>
        </p:nvSpPr>
        <p:spPr bwMode="auto">
          <a:xfrm>
            <a:off x="866775" y="3325813"/>
            <a:ext cx="4881563" cy="2862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stage1 (True);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fifo1.enq(f1(inQ.first());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inQ.deq();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stage2 (True);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fifo2.enq(f2(fifo1.first()); 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fifo1.deq();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stage3 (True);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outQ.enq(f3(fifo2.first()); 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fifo2.deq();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5962650" y="3811588"/>
            <a:ext cx="2733675" cy="2462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/>
              <a:t>Consider rules stage1 and stage2: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Tx/>
              <a:buChar char="-"/>
            </a:pPr>
            <a:r>
              <a:rPr lang="en-US"/>
              <a:t> No conflict around inQ or fifo2.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Tx/>
              <a:buChar char="-"/>
            </a:pPr>
            <a:r>
              <a:rPr lang="en-US"/>
              <a:t> What can we assume about enq, deq and first methods of fifo1?</a:t>
            </a:r>
          </a:p>
        </p:txBody>
      </p:sp>
      <p:sp>
        <p:nvSpPr>
          <p:cNvPr id="18457" name="TextBox 50"/>
          <p:cNvSpPr txBox="1">
            <a:spLocks noChangeArrowheads="1"/>
          </p:cNvSpPr>
          <p:nvPr/>
        </p:nvSpPr>
        <p:spPr bwMode="auto">
          <a:xfrm>
            <a:off x="5962650" y="3228975"/>
            <a:ext cx="2733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FF0000"/>
                </a:solidFill>
              </a:rPr>
              <a:t>Can all three rules fire concurrently?</a:t>
            </a:r>
          </a:p>
        </p:txBody>
      </p: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022350" y="6257925"/>
            <a:ext cx="7040563" cy="4000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>
                <a:solidFill>
                  <a:srgbClr val="DFBD2D"/>
                </a:solidFill>
              </a:rPr>
              <a:t>we want the FIFO to behave as if first &lt; deq &lt; enq</a:t>
            </a:r>
          </a:p>
        </p:txBody>
      </p:sp>
      <p:sp>
        <p:nvSpPr>
          <p:cNvPr id="53" name="Date Placeholder 5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  <p:sp>
        <p:nvSpPr>
          <p:cNvPr id="55" name="Footer Placeholder 5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build="p"/>
      <p:bldP spid="4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Concurrency in FIFOs</a:t>
            </a:r>
          </a:p>
        </p:txBody>
      </p:sp>
      <p:sp>
        <p:nvSpPr>
          <p:cNvPr id="19459" name="Subtitle 2" descr="Rectangle: Click to edit Master text styles&#10;Second level&#10;Third level&#10;Fourth level&#10;Fifth level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buFont typeface="Wingdings" pitchFamily="-96" charset="2"/>
              <a:buNone/>
            </a:pP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17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35000" y="1539875"/>
            <a:ext cx="5346700" cy="508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module mkFIFO1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Reg#(t)    data  &lt;- mkRegU();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Reg#(Bool) full  &lt;- mkReg(False);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enq(t x) if (!full);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full &lt;= True;     data &lt;= x;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deq()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full &lt;= False;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t first()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return (data);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clear();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full &lt;= False;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endmodule </a:t>
            </a:r>
            <a:endParaRPr lang="en-US" sz="1800" b="1" i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One-Element FIFO</a:t>
            </a:r>
          </a:p>
        </p:txBody>
      </p:sp>
      <p:sp>
        <p:nvSpPr>
          <p:cNvPr id="1685508" name="Text Box 4"/>
          <p:cNvSpPr txBox="1">
            <a:spLocks noChangeArrowheads="1"/>
          </p:cNvSpPr>
          <p:nvPr/>
        </p:nvSpPr>
        <p:spPr bwMode="auto">
          <a:xfrm>
            <a:off x="6045200" y="1460500"/>
            <a:ext cx="2973388" cy="1323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enq and deq cannot even be enabled together much less fire concurrently!</a:t>
            </a:r>
          </a:p>
        </p:txBody>
      </p:sp>
      <p:grpSp>
        <p:nvGrpSpPr>
          <p:cNvPr id="20485" name="Group 5"/>
          <p:cNvGrpSpPr>
            <a:grpSpLocks/>
          </p:cNvGrpSpPr>
          <p:nvPr/>
        </p:nvGrpSpPr>
        <p:grpSpPr bwMode="auto">
          <a:xfrm>
            <a:off x="6416675" y="2659063"/>
            <a:ext cx="1139825" cy="434975"/>
            <a:chOff x="1847" y="2079"/>
            <a:chExt cx="718" cy="274"/>
          </a:xfrm>
        </p:grpSpPr>
        <p:sp>
          <p:nvSpPr>
            <p:cNvPr id="20510" name="Line 6"/>
            <p:cNvSpPr>
              <a:spLocks noChangeShapeType="1"/>
            </p:cNvSpPr>
            <p:nvPr/>
          </p:nvSpPr>
          <p:spPr bwMode="auto">
            <a:xfrm rot="10800000" flipH="1">
              <a:off x="1847" y="2284"/>
              <a:ext cx="71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1" name="Line 7"/>
            <p:cNvSpPr>
              <a:spLocks noChangeShapeType="1"/>
            </p:cNvSpPr>
            <p:nvPr/>
          </p:nvSpPr>
          <p:spPr bwMode="auto">
            <a:xfrm>
              <a:off x="2182" y="2215"/>
              <a:ext cx="107" cy="13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2" name="Text Box 8"/>
            <p:cNvSpPr txBox="1">
              <a:spLocks noChangeArrowheads="1"/>
            </p:cNvSpPr>
            <p:nvPr/>
          </p:nvSpPr>
          <p:spPr bwMode="auto">
            <a:xfrm>
              <a:off x="2183" y="2079"/>
              <a:ext cx="19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i="1">
                  <a:latin typeface="Arial" charset="0"/>
                </a:rPr>
                <a:t>n</a:t>
              </a:r>
            </a:p>
          </p:txBody>
        </p:sp>
      </p:grpSp>
      <p:grpSp>
        <p:nvGrpSpPr>
          <p:cNvPr id="20486" name="Group 9"/>
          <p:cNvGrpSpPr>
            <a:grpSpLocks/>
          </p:cNvGrpSpPr>
          <p:nvPr/>
        </p:nvGrpSpPr>
        <p:grpSpPr bwMode="auto">
          <a:xfrm>
            <a:off x="5280025" y="2852738"/>
            <a:ext cx="3627438" cy="1873250"/>
            <a:chOff x="2967" y="2388"/>
            <a:chExt cx="2285" cy="1180"/>
          </a:xfrm>
        </p:grpSpPr>
        <p:sp>
          <p:nvSpPr>
            <p:cNvPr id="20493" name="Text Box 10"/>
            <p:cNvSpPr txBox="1">
              <a:spLocks noChangeArrowheads="1"/>
            </p:cNvSpPr>
            <p:nvPr/>
          </p:nvSpPr>
          <p:spPr bwMode="auto">
            <a:xfrm>
              <a:off x="2967" y="2951"/>
              <a:ext cx="74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i="1">
                  <a:solidFill>
                    <a:srgbClr val="FF0000"/>
                  </a:solidFill>
                  <a:latin typeface="Arial" charset="0"/>
                </a:rPr>
                <a:t>not empty</a:t>
              </a:r>
            </a:p>
          </p:txBody>
        </p:sp>
        <p:sp>
          <p:nvSpPr>
            <p:cNvPr id="20494" name="Text Box 11"/>
            <p:cNvSpPr txBox="1">
              <a:spLocks noChangeArrowheads="1"/>
            </p:cNvSpPr>
            <p:nvPr/>
          </p:nvSpPr>
          <p:spPr bwMode="auto">
            <a:xfrm>
              <a:off x="3156" y="2658"/>
              <a:ext cx="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i="1">
                  <a:solidFill>
                    <a:srgbClr val="FF0000"/>
                  </a:solidFill>
                  <a:latin typeface="Arial" charset="0"/>
                </a:rPr>
                <a:t>not full</a:t>
              </a:r>
            </a:p>
          </p:txBody>
        </p:sp>
        <p:sp>
          <p:nvSpPr>
            <p:cNvPr id="20495" name="Rectangle 12"/>
            <p:cNvSpPr>
              <a:spLocks noChangeArrowheads="1"/>
            </p:cNvSpPr>
            <p:nvPr/>
          </p:nvSpPr>
          <p:spPr bwMode="auto">
            <a:xfrm>
              <a:off x="4400" y="2388"/>
              <a:ext cx="852" cy="11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6" name="Rectangle 13"/>
            <p:cNvSpPr>
              <a:spLocks noChangeArrowheads="1"/>
            </p:cNvSpPr>
            <p:nvPr/>
          </p:nvSpPr>
          <p:spPr bwMode="auto">
            <a:xfrm>
              <a:off x="4403" y="2421"/>
              <a:ext cx="200" cy="402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Line 14"/>
            <p:cNvSpPr>
              <a:spLocks noChangeShapeType="1"/>
            </p:cNvSpPr>
            <p:nvPr/>
          </p:nvSpPr>
          <p:spPr bwMode="auto">
            <a:xfrm flipH="1">
              <a:off x="3685" y="2780"/>
              <a:ext cx="7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8" name="Text Box 15"/>
            <p:cNvSpPr txBox="1">
              <a:spLocks noChangeArrowheads="1"/>
            </p:cNvSpPr>
            <p:nvPr/>
          </p:nvSpPr>
          <p:spPr bwMode="auto">
            <a:xfrm>
              <a:off x="3731" y="2578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rdy</a:t>
              </a:r>
            </a:p>
          </p:txBody>
        </p:sp>
        <p:sp>
          <p:nvSpPr>
            <p:cNvPr id="20499" name="Line 16"/>
            <p:cNvSpPr>
              <a:spLocks noChangeShapeType="1"/>
            </p:cNvSpPr>
            <p:nvPr/>
          </p:nvSpPr>
          <p:spPr bwMode="auto">
            <a:xfrm rot="10800000" flipH="1">
              <a:off x="3684" y="2618"/>
              <a:ext cx="7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0" name="Text Box 17"/>
            <p:cNvSpPr txBox="1">
              <a:spLocks noChangeArrowheads="1"/>
            </p:cNvSpPr>
            <p:nvPr/>
          </p:nvSpPr>
          <p:spPr bwMode="auto">
            <a:xfrm>
              <a:off x="3677" y="2424"/>
              <a:ext cx="4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enab</a:t>
              </a:r>
            </a:p>
          </p:txBody>
        </p:sp>
        <p:sp>
          <p:nvSpPr>
            <p:cNvPr id="20501" name="Rectangle 18"/>
            <p:cNvSpPr>
              <a:spLocks noChangeArrowheads="1"/>
            </p:cNvSpPr>
            <p:nvPr/>
          </p:nvSpPr>
          <p:spPr bwMode="auto">
            <a:xfrm>
              <a:off x="4403" y="2852"/>
              <a:ext cx="199" cy="33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2" name="Line 19"/>
            <p:cNvSpPr>
              <a:spLocks noChangeShapeType="1"/>
            </p:cNvSpPr>
            <p:nvPr/>
          </p:nvSpPr>
          <p:spPr bwMode="auto">
            <a:xfrm flipH="1">
              <a:off x="3682" y="3099"/>
              <a:ext cx="7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3" name="Text Box 20"/>
            <p:cNvSpPr txBox="1">
              <a:spLocks noChangeArrowheads="1"/>
            </p:cNvSpPr>
            <p:nvPr/>
          </p:nvSpPr>
          <p:spPr bwMode="auto">
            <a:xfrm>
              <a:off x="3728" y="2898"/>
              <a:ext cx="31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rdy</a:t>
              </a:r>
            </a:p>
          </p:txBody>
        </p:sp>
        <p:sp>
          <p:nvSpPr>
            <p:cNvPr id="20504" name="Line 21"/>
            <p:cNvSpPr>
              <a:spLocks noChangeShapeType="1"/>
            </p:cNvSpPr>
            <p:nvPr/>
          </p:nvSpPr>
          <p:spPr bwMode="auto">
            <a:xfrm rot="10800000" flipH="1">
              <a:off x="3689" y="2945"/>
              <a:ext cx="71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5" name="Text Box 22"/>
            <p:cNvSpPr txBox="1">
              <a:spLocks noChangeArrowheads="1"/>
            </p:cNvSpPr>
            <p:nvPr/>
          </p:nvSpPr>
          <p:spPr bwMode="auto">
            <a:xfrm>
              <a:off x="3682" y="2752"/>
              <a:ext cx="4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enab</a:t>
              </a:r>
            </a:p>
          </p:txBody>
        </p:sp>
        <p:sp>
          <p:nvSpPr>
            <p:cNvPr id="20506" name="Rectangle 23"/>
            <p:cNvSpPr>
              <a:spLocks noChangeArrowheads="1"/>
            </p:cNvSpPr>
            <p:nvPr/>
          </p:nvSpPr>
          <p:spPr bwMode="auto">
            <a:xfrm>
              <a:off x="4403" y="3207"/>
              <a:ext cx="207" cy="331"/>
            </a:xfrm>
            <a:prstGeom prst="rect">
              <a:avLst/>
            </a:prstGeom>
            <a:solidFill>
              <a:srgbClr val="FFFF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07" name="Text Box 24"/>
            <p:cNvSpPr txBox="1">
              <a:spLocks noChangeArrowheads="1"/>
            </p:cNvSpPr>
            <p:nvPr/>
          </p:nvSpPr>
          <p:spPr bwMode="auto">
            <a:xfrm rot="-5400000">
              <a:off x="4312" y="2519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enq</a:t>
              </a:r>
            </a:p>
          </p:txBody>
        </p:sp>
        <p:sp>
          <p:nvSpPr>
            <p:cNvPr id="20508" name="Text Box 25"/>
            <p:cNvSpPr txBox="1">
              <a:spLocks noChangeArrowheads="1"/>
            </p:cNvSpPr>
            <p:nvPr/>
          </p:nvSpPr>
          <p:spPr bwMode="auto">
            <a:xfrm rot="-5400000">
              <a:off x="4312" y="2904"/>
              <a:ext cx="35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>
                  <a:latin typeface="Arial" charset="0"/>
                </a:rPr>
                <a:t>deq</a:t>
              </a:r>
            </a:p>
          </p:txBody>
        </p:sp>
        <p:sp>
          <p:nvSpPr>
            <p:cNvPr id="20509" name="Text Box 26"/>
            <p:cNvSpPr txBox="1">
              <a:spLocks noChangeArrowheads="1"/>
            </p:cNvSpPr>
            <p:nvPr/>
          </p:nvSpPr>
          <p:spPr bwMode="auto">
            <a:xfrm rot="-5400000">
              <a:off x="4668" y="2953"/>
              <a:ext cx="650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/>
                <a:t>FIFO</a:t>
              </a:r>
            </a:p>
            <a:p>
              <a:pPr algn="ctr"/>
              <a:r>
                <a:rPr lang="en-US"/>
                <a:t>module</a:t>
              </a:r>
            </a:p>
          </p:txBody>
        </p:sp>
      </p:grpSp>
      <p:sp>
        <p:nvSpPr>
          <p:cNvPr id="1685531" name="Freeform 27"/>
          <p:cNvSpPr>
            <a:spLocks/>
          </p:cNvSpPr>
          <p:nvPr/>
        </p:nvSpPr>
        <p:spPr bwMode="auto">
          <a:xfrm>
            <a:off x="7529513" y="3408363"/>
            <a:ext cx="784225" cy="368300"/>
          </a:xfrm>
          <a:custGeom>
            <a:avLst/>
            <a:gdLst>
              <a:gd name="T0" fmla="*/ 2147483647 w 494"/>
              <a:gd name="T1" fmla="*/ 2147483647 h 232"/>
              <a:gd name="T2" fmla="*/ 2147483647 w 494"/>
              <a:gd name="T3" fmla="*/ 2147483647 h 232"/>
              <a:gd name="T4" fmla="*/ 2147483647 w 494"/>
              <a:gd name="T5" fmla="*/ 2147483647 h 232"/>
              <a:gd name="T6" fmla="*/ 2147483647 w 494"/>
              <a:gd name="T7" fmla="*/ 2147483647 h 232"/>
              <a:gd name="T8" fmla="*/ 2147483647 w 494"/>
              <a:gd name="T9" fmla="*/ 2147483647 h 232"/>
              <a:gd name="T10" fmla="*/ 2147483647 w 494"/>
              <a:gd name="T11" fmla="*/ 2147483647 h 232"/>
              <a:gd name="T12" fmla="*/ 0 w 494"/>
              <a:gd name="T13" fmla="*/ 2147483647 h 232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94"/>
              <a:gd name="T22" fmla="*/ 0 h 232"/>
              <a:gd name="T23" fmla="*/ 494 w 494"/>
              <a:gd name="T24" fmla="*/ 232 h 232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94" h="232">
                <a:moveTo>
                  <a:pt x="52" y="210"/>
                </a:moveTo>
                <a:cubicBezTo>
                  <a:pt x="163" y="221"/>
                  <a:pt x="274" y="232"/>
                  <a:pt x="344" y="219"/>
                </a:cubicBezTo>
                <a:cubicBezTo>
                  <a:pt x="414" y="206"/>
                  <a:pt x="452" y="166"/>
                  <a:pt x="473" y="133"/>
                </a:cubicBezTo>
                <a:cubicBezTo>
                  <a:pt x="494" y="100"/>
                  <a:pt x="482" y="41"/>
                  <a:pt x="473" y="21"/>
                </a:cubicBezTo>
                <a:cubicBezTo>
                  <a:pt x="464" y="1"/>
                  <a:pt x="448" y="15"/>
                  <a:pt x="422" y="12"/>
                </a:cubicBezTo>
                <a:cubicBezTo>
                  <a:pt x="396" y="9"/>
                  <a:pt x="389" y="0"/>
                  <a:pt x="319" y="4"/>
                </a:cubicBezTo>
                <a:cubicBezTo>
                  <a:pt x="249" y="8"/>
                  <a:pt x="124" y="23"/>
                  <a:pt x="0" y="38"/>
                </a:cubicBezTo>
              </a:path>
            </a:pathLst>
          </a:custGeom>
          <a:noFill/>
          <a:ln w="9525" cap="flat" cmpd="sng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685532" name="Text Box 28"/>
          <p:cNvSpPr txBox="1">
            <a:spLocks noChangeArrowheads="1"/>
          </p:cNvSpPr>
          <p:nvPr/>
        </p:nvSpPr>
        <p:spPr bwMode="auto">
          <a:xfrm>
            <a:off x="3978275" y="5072063"/>
            <a:ext cx="5165725" cy="16303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We need a FIFO such that functionally deq “happens” before enq and if deq does not happen then enq behaves normally. Such a FIFO requires combinational path from deq to enq</a:t>
            </a:r>
          </a:p>
        </p:txBody>
      </p:sp>
      <p:pic>
        <p:nvPicPr>
          <p:cNvPr id="1685533" name="Picture 29" descr="j02860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6350" y="4175125"/>
            <a:ext cx="9191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" name="Date Placeholder 3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37" name="Slide Number Placeholder 3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18</a:t>
            </a:fld>
            <a:endParaRPr lang="en-US" dirty="0"/>
          </a:p>
        </p:txBody>
      </p:sp>
      <p:sp>
        <p:nvSpPr>
          <p:cNvPr id="38" name="Footer Placeholder 3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1000"/>
                                        <p:tgtEl>
                                          <p:spTgt spid="1685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build="p"/>
      <p:bldP spid="1685508" grpId="0" animBg="1"/>
      <p:bldP spid="1685531" grpId="0" animBg="1"/>
      <p:bldP spid="168553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11188" y="1576388"/>
            <a:ext cx="8045450" cy="476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module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mkFIFO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#(t)    d0  &lt;-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mkRegU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) v0  &lt;-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#(t)    d1  &lt;-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mkRegU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) v1  &lt;-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(t x) if (!v1);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if v0 then begin d1 &lt;= x; v1 &lt;= True;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  else begin d0 &lt;= x; v0 &lt;= True; end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 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if v1 then begin d0 &lt;= d1; v1 &lt;= False;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  else begin v0 &lt;= False; end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method t first() 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return d0;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method Action clear();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v0&lt;= False; v1 &lt;= False;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endmodule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endParaRPr lang="en-US" sz="1800" b="1" i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Two-Element FIFO</a:t>
            </a:r>
          </a:p>
        </p:txBody>
      </p:sp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5649913" y="2279650"/>
            <a:ext cx="3327400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Assume, if there is only one element in the FIFO it resides in d0</a:t>
            </a:r>
          </a:p>
        </p:txBody>
      </p:sp>
      <p:grpSp>
        <p:nvGrpSpPr>
          <p:cNvPr id="22533" name="Group 14"/>
          <p:cNvGrpSpPr>
            <a:grpSpLocks/>
          </p:cNvGrpSpPr>
          <p:nvPr/>
        </p:nvGrpSpPr>
        <p:grpSpPr bwMode="auto">
          <a:xfrm>
            <a:off x="6329363" y="1412875"/>
            <a:ext cx="1755775" cy="773113"/>
            <a:chOff x="6329363" y="1412800"/>
            <a:chExt cx="1755775" cy="773113"/>
          </a:xfrm>
        </p:grpSpPr>
        <p:sp>
          <p:nvSpPr>
            <p:cNvPr id="22539" name="Rectangle 34"/>
            <p:cNvSpPr>
              <a:spLocks noChangeArrowheads="1"/>
            </p:cNvSpPr>
            <p:nvPr/>
          </p:nvSpPr>
          <p:spPr bwMode="auto">
            <a:xfrm>
              <a:off x="6970713" y="1412800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2540" name="Rectangle 35"/>
            <p:cNvSpPr>
              <a:spLocks noChangeArrowheads="1"/>
            </p:cNvSpPr>
            <p:nvPr/>
          </p:nvSpPr>
          <p:spPr bwMode="auto">
            <a:xfrm>
              <a:off x="7265988" y="1412800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2541" name="TextBox 36"/>
            <p:cNvSpPr txBox="1">
              <a:spLocks noChangeArrowheads="1"/>
            </p:cNvSpPr>
            <p:nvPr/>
          </p:nvSpPr>
          <p:spPr bwMode="auto">
            <a:xfrm>
              <a:off x="6840538" y="1817613"/>
              <a:ext cx="8826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d1 d0</a:t>
              </a:r>
            </a:p>
          </p:txBody>
        </p:sp>
        <p:cxnSp>
          <p:nvCxnSpPr>
            <p:cNvPr id="22542" name="Straight Arrow Connector 38"/>
            <p:cNvCxnSpPr>
              <a:cxnSpLocks noChangeShapeType="1"/>
            </p:cNvCxnSpPr>
            <p:nvPr/>
          </p:nvCxnSpPr>
          <p:spPr bwMode="auto">
            <a:xfrm>
              <a:off x="6329363" y="1673150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2543" name="Straight Arrow Connector 39"/>
            <p:cNvCxnSpPr>
              <a:cxnSpLocks noChangeShapeType="1"/>
            </p:cNvCxnSpPr>
            <p:nvPr/>
          </p:nvCxnSpPr>
          <p:spPr bwMode="auto">
            <a:xfrm>
              <a:off x="7681913" y="1673150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5996916" y="4787139"/>
            <a:ext cx="2885828" cy="1323439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err="1"/>
              <a:t>enq</a:t>
            </a:r>
            <a:r>
              <a:rPr lang="en-US" dirty="0"/>
              <a:t> and </a:t>
            </a:r>
            <a:r>
              <a:rPr lang="en-US" dirty="0" err="1"/>
              <a:t>deq</a:t>
            </a:r>
            <a:r>
              <a:rPr lang="en-US" dirty="0"/>
              <a:t> can be enabled together but do these methods  conflict ? </a:t>
            </a:r>
            <a:endParaRPr lang="en-US" dirty="0">
              <a:solidFill>
                <a:srgbClr val="DFBD2D"/>
              </a:solidFill>
            </a:endParaRP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19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5506" grpId="0" build="p"/>
      <p:bldP spid="4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Elastic pipeline</a:t>
            </a:r>
            <a:br>
              <a:rPr lang="en-US" smtClean="0"/>
            </a:br>
            <a:r>
              <a:rPr lang="en-US" sz="2400" smtClean="0"/>
              <a:t>Use FIFOs instead of pipeline registers</a:t>
            </a:r>
          </a:p>
        </p:txBody>
      </p:sp>
      <p:sp>
        <p:nvSpPr>
          <p:cNvPr id="4099" name="Rectangle 5"/>
          <p:cNvSpPr>
            <a:spLocks noChangeArrowheads="1"/>
          </p:cNvSpPr>
          <p:nvPr/>
        </p:nvSpPr>
        <p:spPr bwMode="auto">
          <a:xfrm>
            <a:off x="6451600" y="1765300"/>
            <a:ext cx="139700" cy="106680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4100" name="Line 6"/>
          <p:cNvSpPr>
            <a:spLocks noChangeShapeType="1"/>
          </p:cNvSpPr>
          <p:nvPr/>
        </p:nvSpPr>
        <p:spPr bwMode="auto">
          <a:xfrm flipV="1">
            <a:off x="1862138" y="2278063"/>
            <a:ext cx="750887" cy="1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1" name="Text Box 7"/>
          <p:cNvSpPr txBox="1">
            <a:spLocks noChangeArrowheads="1"/>
          </p:cNvSpPr>
          <p:nvPr/>
        </p:nvSpPr>
        <p:spPr bwMode="auto">
          <a:xfrm>
            <a:off x="1554163" y="2451100"/>
            <a:ext cx="3349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x</a:t>
            </a:r>
          </a:p>
        </p:txBody>
      </p:sp>
      <p:sp>
        <p:nvSpPr>
          <p:cNvPr id="4102" name="Line 8"/>
          <p:cNvSpPr>
            <a:spLocks noChangeShapeType="1"/>
          </p:cNvSpPr>
          <p:nvPr/>
        </p:nvSpPr>
        <p:spPr bwMode="auto">
          <a:xfrm>
            <a:off x="36306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3" name="Line 9"/>
          <p:cNvSpPr>
            <a:spLocks noChangeShapeType="1"/>
          </p:cNvSpPr>
          <p:nvPr/>
        </p:nvSpPr>
        <p:spPr bwMode="auto">
          <a:xfrm>
            <a:off x="27463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4" name="Text Box 11"/>
          <p:cNvSpPr txBox="1">
            <a:spLocks noChangeArrowheads="1"/>
          </p:cNvSpPr>
          <p:nvPr/>
        </p:nvSpPr>
        <p:spPr bwMode="auto">
          <a:xfrm>
            <a:off x="360680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fifo1</a:t>
            </a:r>
            <a:endParaRPr lang="en-US" baseline="-25000"/>
          </a:p>
        </p:txBody>
      </p:sp>
      <p:sp>
        <p:nvSpPr>
          <p:cNvPr id="4105" name="Text Box 12"/>
          <p:cNvSpPr txBox="1">
            <a:spLocks noChangeArrowheads="1"/>
          </p:cNvSpPr>
          <p:nvPr/>
        </p:nvSpPr>
        <p:spPr bwMode="auto">
          <a:xfrm>
            <a:off x="2243138" y="2816225"/>
            <a:ext cx="6143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inQ</a:t>
            </a:r>
            <a:endParaRPr lang="en-US" baseline="-25000"/>
          </a:p>
        </p:txBody>
      </p:sp>
      <p:grpSp>
        <p:nvGrpSpPr>
          <p:cNvPr id="4106" name="Group 13"/>
          <p:cNvGrpSpPr>
            <a:grpSpLocks/>
          </p:cNvGrpSpPr>
          <p:nvPr/>
        </p:nvGrpSpPr>
        <p:grpSpPr bwMode="auto">
          <a:xfrm>
            <a:off x="2952750" y="1981200"/>
            <a:ext cx="666750" cy="542925"/>
            <a:chOff x="0" y="3126"/>
            <a:chExt cx="420" cy="342"/>
          </a:xfrm>
        </p:grpSpPr>
        <p:sp>
          <p:nvSpPr>
            <p:cNvPr id="4142" name="Text Box 14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f1</a:t>
              </a:r>
            </a:p>
          </p:txBody>
        </p:sp>
        <p:sp>
          <p:nvSpPr>
            <p:cNvPr id="4143" name="Oval 15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4107" name="Line 16"/>
          <p:cNvSpPr>
            <a:spLocks noChangeShapeType="1"/>
          </p:cNvSpPr>
          <p:nvPr/>
        </p:nvSpPr>
        <p:spPr bwMode="auto">
          <a:xfrm>
            <a:off x="490696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8" name="Line 17"/>
          <p:cNvSpPr>
            <a:spLocks noChangeShapeType="1"/>
          </p:cNvSpPr>
          <p:nvPr/>
        </p:nvSpPr>
        <p:spPr bwMode="auto">
          <a:xfrm>
            <a:off x="402272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09" name="Group 19"/>
          <p:cNvGrpSpPr>
            <a:grpSpLocks/>
          </p:cNvGrpSpPr>
          <p:nvPr/>
        </p:nvGrpSpPr>
        <p:grpSpPr bwMode="auto">
          <a:xfrm>
            <a:off x="4229100" y="1981200"/>
            <a:ext cx="666750" cy="542925"/>
            <a:chOff x="0" y="3126"/>
            <a:chExt cx="420" cy="342"/>
          </a:xfrm>
        </p:grpSpPr>
        <p:sp>
          <p:nvSpPr>
            <p:cNvPr id="4140" name="Text Box 20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f2</a:t>
              </a:r>
            </a:p>
          </p:txBody>
        </p:sp>
        <p:sp>
          <p:nvSpPr>
            <p:cNvPr id="4141" name="Oval 21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4110" name="Line 22"/>
          <p:cNvSpPr>
            <a:spLocks noChangeShapeType="1"/>
          </p:cNvSpPr>
          <p:nvPr/>
        </p:nvSpPr>
        <p:spPr bwMode="auto">
          <a:xfrm>
            <a:off x="6183313" y="2260600"/>
            <a:ext cx="2619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11" name="Line 23"/>
          <p:cNvSpPr>
            <a:spLocks noChangeShapeType="1"/>
          </p:cNvSpPr>
          <p:nvPr/>
        </p:nvSpPr>
        <p:spPr bwMode="auto">
          <a:xfrm>
            <a:off x="5299075" y="2260600"/>
            <a:ext cx="2143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112" name="Group 24"/>
          <p:cNvGrpSpPr>
            <a:grpSpLocks/>
          </p:cNvGrpSpPr>
          <p:nvPr/>
        </p:nvGrpSpPr>
        <p:grpSpPr bwMode="auto">
          <a:xfrm>
            <a:off x="5505450" y="1981200"/>
            <a:ext cx="666750" cy="542925"/>
            <a:chOff x="0" y="3126"/>
            <a:chExt cx="420" cy="342"/>
          </a:xfrm>
        </p:grpSpPr>
        <p:sp>
          <p:nvSpPr>
            <p:cNvPr id="4138" name="Text Box 25"/>
            <p:cNvSpPr txBox="1">
              <a:spLocks noChangeArrowheads="1"/>
            </p:cNvSpPr>
            <p:nvPr/>
          </p:nvSpPr>
          <p:spPr bwMode="auto">
            <a:xfrm>
              <a:off x="56" y="3180"/>
              <a:ext cx="308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>
                  <a:latin typeface="Courier New" pitchFamily="49" charset="0"/>
                </a:rPr>
                <a:t>f3</a:t>
              </a:r>
            </a:p>
          </p:txBody>
        </p:sp>
        <p:sp>
          <p:nvSpPr>
            <p:cNvPr id="4139" name="Oval 26"/>
            <p:cNvSpPr>
              <a:spLocks noChangeArrowheads="1"/>
            </p:cNvSpPr>
            <p:nvPr/>
          </p:nvSpPr>
          <p:spPr bwMode="auto">
            <a:xfrm>
              <a:off x="0" y="3126"/>
              <a:ext cx="420" cy="342"/>
            </a:xfrm>
            <a:prstGeom prst="ellips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4113" name="Group 27"/>
          <p:cNvGrpSpPr>
            <a:grpSpLocks/>
          </p:cNvGrpSpPr>
          <p:nvPr/>
        </p:nvGrpSpPr>
        <p:grpSpPr bwMode="auto">
          <a:xfrm>
            <a:off x="6145213" y="1752600"/>
            <a:ext cx="457200" cy="1068388"/>
            <a:chOff x="4705" y="285"/>
            <a:chExt cx="288" cy="673"/>
          </a:xfrm>
        </p:grpSpPr>
        <p:sp>
          <p:nvSpPr>
            <p:cNvPr id="4136" name="Freeform 28"/>
            <p:cNvSpPr>
              <a:spLocks/>
            </p:cNvSpPr>
            <p:nvPr/>
          </p:nvSpPr>
          <p:spPr bwMode="auto">
            <a:xfrm>
              <a:off x="4705" y="285"/>
              <a:ext cx="288" cy="673"/>
            </a:xfrm>
            <a:custGeom>
              <a:avLst/>
              <a:gdLst>
                <a:gd name="T0" fmla="*/ 0 w 288"/>
                <a:gd name="T1" fmla="*/ 0 h 144"/>
                <a:gd name="T2" fmla="*/ 288 w 288"/>
                <a:gd name="T3" fmla="*/ 0 h 144"/>
                <a:gd name="T4" fmla="*/ 288 w 288"/>
                <a:gd name="T5" fmla="*/ 2147483647 h 144"/>
                <a:gd name="T6" fmla="*/ 0 w 288"/>
                <a:gd name="T7" fmla="*/ 2147483647 h 144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88"/>
                <a:gd name="T13" fmla="*/ 0 h 144"/>
                <a:gd name="T14" fmla="*/ 288 w 288"/>
                <a:gd name="T15" fmla="*/ 144 h 144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88" h="144">
                  <a:moveTo>
                    <a:pt x="0" y="0"/>
                  </a:moveTo>
                  <a:lnTo>
                    <a:pt x="288" y="0"/>
                  </a:lnTo>
                  <a:lnTo>
                    <a:pt x="288" y="144"/>
                  </a:lnTo>
                  <a:lnTo>
                    <a:pt x="0" y="144"/>
                  </a:lnTo>
                </a:path>
              </a:pathLst>
            </a:cu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7" name="Line 29"/>
            <p:cNvSpPr>
              <a:spLocks noChangeShapeType="1"/>
            </p:cNvSpPr>
            <p:nvPr/>
          </p:nvSpPr>
          <p:spPr bwMode="auto">
            <a:xfrm>
              <a:off x="4891" y="285"/>
              <a:ext cx="0" cy="667"/>
            </a:xfrm>
            <a:prstGeom prst="line">
              <a:avLst/>
            </a:prstGeom>
            <a:noFill/>
            <a:ln w="12700">
              <a:solidFill>
                <a:srgbClr val="FF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14" name="Group 41"/>
          <p:cNvGrpSpPr>
            <a:grpSpLocks/>
          </p:cNvGrpSpPr>
          <p:nvPr/>
        </p:nvGrpSpPr>
        <p:grpSpPr bwMode="auto">
          <a:xfrm>
            <a:off x="2344738" y="1752600"/>
            <a:ext cx="457200" cy="1076325"/>
            <a:chOff x="2278063" y="1752600"/>
            <a:chExt cx="457200" cy="1076326"/>
          </a:xfrm>
        </p:grpSpPr>
        <p:sp>
          <p:nvSpPr>
            <p:cNvPr id="4132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grpSp>
          <p:nvGrpSpPr>
            <p:cNvPr id="4133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4134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5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15" name="Text Box 33"/>
          <p:cNvSpPr txBox="1">
            <a:spLocks noChangeArrowheads="1"/>
          </p:cNvSpPr>
          <p:nvPr/>
        </p:nvSpPr>
        <p:spPr bwMode="auto">
          <a:xfrm>
            <a:off x="4883150" y="2816225"/>
            <a:ext cx="7540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fifo2</a:t>
            </a:r>
            <a:endParaRPr lang="en-US" baseline="-25000"/>
          </a:p>
        </p:txBody>
      </p:sp>
      <p:sp>
        <p:nvSpPr>
          <p:cNvPr id="4116" name="Text Box 34"/>
          <p:cNvSpPr txBox="1">
            <a:spLocks noChangeArrowheads="1"/>
          </p:cNvSpPr>
          <p:nvPr/>
        </p:nvSpPr>
        <p:spPr bwMode="auto">
          <a:xfrm>
            <a:off x="6129338" y="2816225"/>
            <a:ext cx="7985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/>
              <a:t>outQ</a:t>
            </a:r>
            <a:endParaRPr lang="en-US" baseline="-25000"/>
          </a:p>
        </p:txBody>
      </p:sp>
      <p:grpSp>
        <p:nvGrpSpPr>
          <p:cNvPr id="4117" name="Group 42"/>
          <p:cNvGrpSpPr>
            <a:grpSpLocks/>
          </p:cNvGrpSpPr>
          <p:nvPr/>
        </p:nvGrpSpPr>
        <p:grpSpPr bwMode="auto">
          <a:xfrm>
            <a:off x="3602038" y="1752600"/>
            <a:ext cx="457200" cy="1076325"/>
            <a:chOff x="2278063" y="1752600"/>
            <a:chExt cx="457200" cy="1076326"/>
          </a:xfrm>
        </p:grpSpPr>
        <p:sp>
          <p:nvSpPr>
            <p:cNvPr id="4128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grpSp>
          <p:nvGrpSpPr>
            <p:cNvPr id="4129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4130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31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118" name="Group 47"/>
          <p:cNvGrpSpPr>
            <a:grpSpLocks/>
          </p:cNvGrpSpPr>
          <p:nvPr/>
        </p:nvGrpSpPr>
        <p:grpSpPr bwMode="auto">
          <a:xfrm>
            <a:off x="4878388" y="1752600"/>
            <a:ext cx="457200" cy="1076325"/>
            <a:chOff x="2278063" y="1752600"/>
            <a:chExt cx="457200" cy="1076326"/>
          </a:xfrm>
        </p:grpSpPr>
        <p:sp>
          <p:nvSpPr>
            <p:cNvPr id="4124" name="Rectangle 4"/>
            <p:cNvSpPr>
              <a:spLocks noChangeArrowheads="1"/>
            </p:cNvSpPr>
            <p:nvPr/>
          </p:nvSpPr>
          <p:spPr bwMode="auto">
            <a:xfrm>
              <a:off x="2590800" y="1752600"/>
              <a:ext cx="139700" cy="1066800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grpSp>
          <p:nvGrpSpPr>
            <p:cNvPr id="4125" name="Group 30"/>
            <p:cNvGrpSpPr>
              <a:grpSpLocks/>
            </p:cNvGrpSpPr>
            <p:nvPr/>
          </p:nvGrpSpPr>
          <p:grpSpPr bwMode="auto">
            <a:xfrm>
              <a:off x="2278063" y="1760538"/>
              <a:ext cx="457200" cy="1068388"/>
              <a:chOff x="4705" y="285"/>
              <a:chExt cx="288" cy="673"/>
            </a:xfrm>
          </p:grpSpPr>
          <p:sp>
            <p:nvSpPr>
              <p:cNvPr id="4126" name="Freeform 31"/>
              <p:cNvSpPr>
                <a:spLocks/>
              </p:cNvSpPr>
              <p:nvPr/>
            </p:nvSpPr>
            <p:spPr bwMode="auto">
              <a:xfrm>
                <a:off x="4705" y="285"/>
                <a:ext cx="288" cy="673"/>
              </a:xfrm>
              <a:custGeom>
                <a:avLst/>
                <a:gdLst>
                  <a:gd name="T0" fmla="*/ 0 w 288"/>
                  <a:gd name="T1" fmla="*/ 0 h 144"/>
                  <a:gd name="T2" fmla="*/ 288 w 288"/>
                  <a:gd name="T3" fmla="*/ 0 h 144"/>
                  <a:gd name="T4" fmla="*/ 288 w 288"/>
                  <a:gd name="T5" fmla="*/ 2147483647 h 144"/>
                  <a:gd name="T6" fmla="*/ 0 w 288"/>
                  <a:gd name="T7" fmla="*/ 2147483647 h 14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288"/>
                  <a:gd name="T13" fmla="*/ 0 h 144"/>
                  <a:gd name="T14" fmla="*/ 288 w 288"/>
                  <a:gd name="T15" fmla="*/ 144 h 14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88" h="144">
                    <a:moveTo>
                      <a:pt x="0" y="0"/>
                    </a:moveTo>
                    <a:lnTo>
                      <a:pt x="288" y="0"/>
                    </a:lnTo>
                    <a:lnTo>
                      <a:pt x="288" y="144"/>
                    </a:lnTo>
                    <a:lnTo>
                      <a:pt x="0" y="144"/>
                    </a:lnTo>
                  </a:path>
                </a:pathLst>
              </a:cu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27" name="Line 32"/>
              <p:cNvSpPr>
                <a:spLocks noChangeShapeType="1"/>
              </p:cNvSpPr>
              <p:nvPr/>
            </p:nvSpPr>
            <p:spPr bwMode="auto">
              <a:xfrm>
                <a:off x="4891" y="285"/>
                <a:ext cx="0" cy="667"/>
              </a:xfrm>
              <a:prstGeom prst="line">
                <a:avLst/>
              </a:prstGeom>
              <a:noFill/>
              <a:ln w="1270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4119" name="Text Box 37"/>
          <p:cNvSpPr txBox="1">
            <a:spLocks noChangeArrowheads="1"/>
          </p:cNvSpPr>
          <p:nvPr/>
        </p:nvSpPr>
        <p:spPr bwMode="auto">
          <a:xfrm>
            <a:off x="866775" y="3325813"/>
            <a:ext cx="4772025" cy="2862262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stage1 (True);</a:t>
            </a:r>
            <a:endParaRPr lang="en-US">
              <a:latin typeface="Courier New" pitchFamily="49" charset="0"/>
              <a:cs typeface="Courier New" pitchFamily="49" charset="0"/>
            </a:endParaRPr>
          </a:p>
          <a:p>
            <a:r>
              <a:rPr lang="en-US">
                <a:latin typeface="Courier New" pitchFamily="49" charset="0"/>
                <a:cs typeface="Courier New" pitchFamily="49" charset="0"/>
              </a:rPr>
              <a:t>  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fifo1.enq(f1(inQ.first());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inQ.deq();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stage2 (True);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fifo2.enq(f2(fifo1.first()); 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fifo1.deq();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  <a:p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rule</a:t>
            </a:r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stage3 (True);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outQ.enq(f3(fifo2.first()); </a:t>
            </a:r>
          </a:p>
          <a:p>
            <a:r>
              <a:rPr lang="en-US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  fifo2.deq();	</a:t>
            </a:r>
            <a:r>
              <a:rPr lang="en-US" b="1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endrule</a:t>
            </a:r>
          </a:p>
        </p:txBody>
      </p:sp>
      <p:sp>
        <p:nvSpPr>
          <p:cNvPr id="51" name="TextBox 50"/>
          <p:cNvSpPr txBox="1">
            <a:spLocks noChangeArrowheads="1"/>
          </p:cNvSpPr>
          <p:nvPr/>
        </p:nvSpPr>
        <p:spPr bwMode="auto">
          <a:xfrm>
            <a:off x="6021388" y="3455988"/>
            <a:ext cx="2733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olidFill>
                  <a:srgbClr val="FF0000"/>
                </a:solidFill>
              </a:rPr>
              <a:t>Can all three rules fire concurrently?</a:t>
            </a:r>
          </a:p>
        </p:txBody>
      </p:sp>
      <p:sp>
        <p:nvSpPr>
          <p:cNvPr id="52" name="Date Placeholder 5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3" name="Slide Number Placeholder 5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54" name="Footer Placeholder 5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29942" y="1588263"/>
            <a:ext cx="7523409" cy="19149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method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Action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(t x) if (!v1);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v0 then begin d1 &lt;= x; v1 &lt;= True;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d0 &lt;= x; v0 &lt;= True;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method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Action </a:t>
            </a:r>
            <a:r>
              <a:rPr lang="en-US" sz="1800" b="1" dirty="0" err="1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() 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v1 then begin d0 &lt;= d1; v1 &lt;= False;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v0 &lt;= False;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Two-Element FIFO </a:t>
            </a:r>
            <a:br>
              <a:rPr lang="en-US" sz="3600" dirty="0" smtClean="0"/>
            </a:br>
            <a:r>
              <a:rPr lang="en-US" sz="3600" dirty="0" smtClean="0"/>
              <a:t>Analysis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2351851" y="5949744"/>
            <a:ext cx="4072700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Do rules </a:t>
            </a:r>
            <a:r>
              <a:rPr lang="en-US" dirty="0" err="1" smtClean="0"/>
              <a:t>enq</a:t>
            </a:r>
            <a:r>
              <a:rPr lang="en-US" dirty="0" smtClean="0"/>
              <a:t> and </a:t>
            </a:r>
            <a:r>
              <a:rPr lang="en-US" dirty="0" err="1" smtClean="0"/>
              <a:t>deq</a:t>
            </a:r>
            <a:r>
              <a:rPr lang="en-US" dirty="0" smtClean="0"/>
              <a:t> conflict?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  <p:sp>
        <p:nvSpPr>
          <p:cNvPr id="1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27962" y="3985094"/>
            <a:ext cx="7489763" cy="19149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v0 then begin d1 &lt;= x; v1 &lt;= True;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d0 &lt;= x; v0 &lt;= True;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v1 then begin d0 &lt;= d1; v1 &lt;= False;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v0 &lt;= False;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cxnSp>
        <p:nvCxnSpPr>
          <p:cNvPr id="18" name="Straight Arrow Connector 17"/>
          <p:cNvCxnSpPr/>
          <p:nvPr/>
        </p:nvCxnSpPr>
        <p:spPr bwMode="auto">
          <a:xfrm rot="16200000" flipH="1">
            <a:off x="2828492" y="3771466"/>
            <a:ext cx="347509" cy="102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3159919" y="3540919"/>
            <a:ext cx="48131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Turn methods into rules for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animBg="1"/>
      <p:bldP spid="16" grpId="0" uiExpand="1" animBg="1"/>
      <p:bldP spid="2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Two-Element FIFO </a:t>
            </a:r>
            <a:br>
              <a:rPr lang="en-US" sz="3600" dirty="0" smtClean="0"/>
            </a:br>
            <a:r>
              <a:rPr lang="en-US" sz="3600" dirty="0" smtClean="0"/>
              <a:t>Analysis cont.</a:t>
            </a:r>
          </a:p>
        </p:txBody>
      </p:sp>
      <p:sp>
        <p:nvSpPr>
          <p:cNvPr id="42" name="TextBox 41"/>
          <p:cNvSpPr txBox="1">
            <a:spLocks noChangeArrowheads="1"/>
          </p:cNvSpPr>
          <p:nvPr/>
        </p:nvSpPr>
        <p:spPr bwMode="auto">
          <a:xfrm>
            <a:off x="5798127" y="4077511"/>
            <a:ext cx="3174423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/>
              <a:t>What represents the possibility of simultaneous </a:t>
            </a:r>
            <a:r>
              <a:rPr lang="en-US" dirty="0" err="1" smtClean="0"/>
              <a:t>enq</a:t>
            </a:r>
            <a:r>
              <a:rPr lang="en-US" dirty="0" smtClean="0"/>
              <a:t> and </a:t>
            </a:r>
            <a:r>
              <a:rPr lang="en-US" dirty="0" err="1" smtClean="0"/>
              <a:t>deq</a:t>
            </a:r>
            <a:r>
              <a:rPr lang="en-US" dirty="0" smtClean="0"/>
              <a:t> ?</a:t>
            </a:r>
          </a:p>
          <a:p>
            <a:endParaRPr lang="en-US" dirty="0" smtClean="0"/>
          </a:p>
          <a:p>
            <a:r>
              <a:rPr lang="en-US" dirty="0" smtClean="0"/>
              <a:t>Do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enq1</a:t>
            </a:r>
            <a:r>
              <a:rPr lang="en-US" dirty="0" smtClean="0"/>
              <a:t> and </a:t>
            </a:r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deq2</a:t>
            </a:r>
            <a:r>
              <a:rPr lang="en-US" dirty="0" smtClean="0"/>
              <a:t> conflict?</a:t>
            </a:r>
            <a:endParaRPr lang="en-US" dirty="0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21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http://csg.csail.mit.edu/6.375</a:t>
            </a:r>
            <a:endParaRPr lang="en-US" dirty="0"/>
          </a:p>
        </p:txBody>
      </p:sp>
      <p:sp>
        <p:nvSpPr>
          <p:cNvPr id="1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80461" y="1550658"/>
            <a:ext cx="7244339" cy="191495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v0 then begin d1 &lt;= x; v1 &lt;= True;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d0 &lt;= x; v0 &lt;= True;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if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v1 then begin d0 &lt;= d1; v1 &lt;= False; end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        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else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begin v0 &lt;= False; end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15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02233" y="4040890"/>
            <a:ext cx="4850842" cy="240580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enq1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(!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v1 &amp;&amp; v0);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d1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&lt;= x; v1 &lt;= True;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enq2 if (!v1 &amp;&amp; !v0);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d0 &lt;= x; v0 &lt;= True;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deq1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if (</a:t>
            </a: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v0 &amp;&amp; v1);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d0 </a:t>
            </a:r>
            <a:r>
              <a:rPr lang="en-US" sz="1800" b="1" dirty="0">
                <a:solidFill>
                  <a:schemeClr val="tx2"/>
                </a:solidFill>
                <a:latin typeface="Courier New" pitchFamily="49" charset="0"/>
              </a:rPr>
              <a:t>&lt;= d1; v1 &lt;= False;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rule deq2 if (v0 &amp;&amp; 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 dirty="0" smtClean="0">
                <a:solidFill>
                  <a:schemeClr val="tx2"/>
                </a:solidFill>
                <a:latin typeface="Courier New" pitchFamily="49" charset="0"/>
              </a:rPr>
              <a:t>   v0 &lt;= False; </a:t>
            </a:r>
            <a:r>
              <a:rPr lang="en-US" sz="1800" b="1" dirty="0" err="1" smtClean="0">
                <a:solidFill>
                  <a:schemeClr val="tx2"/>
                </a:solidFill>
                <a:latin typeface="Courier New" pitchFamily="49" charset="0"/>
              </a:rPr>
              <a:t>endrule</a:t>
            </a:r>
            <a:endParaRPr lang="en-US" sz="1800" b="1" dirty="0" smtClean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b="1" dirty="0">
              <a:solidFill>
                <a:schemeClr val="tx2"/>
              </a:solidFill>
              <a:latin typeface="Courier New" pitchFamily="49" charset="0"/>
            </a:endParaRPr>
          </a:p>
        </p:txBody>
      </p:sp>
      <p:cxnSp>
        <p:nvCxnSpPr>
          <p:cNvPr id="17" name="Straight Arrow Connector 16"/>
          <p:cNvCxnSpPr/>
          <p:nvPr/>
        </p:nvCxnSpPr>
        <p:spPr bwMode="auto">
          <a:xfrm rot="16200000" flipH="1">
            <a:off x="2828492" y="3771466"/>
            <a:ext cx="347509" cy="1020"/>
          </a:xfrm>
          <a:prstGeom prst="straightConnector1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3159919" y="3540919"/>
            <a:ext cx="3041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Split rules for analysis</a:t>
            </a:r>
            <a:endParaRPr lang="en-US" dirty="0"/>
          </a:p>
        </p:txBody>
      </p:sp>
      <p:grpSp>
        <p:nvGrpSpPr>
          <p:cNvPr id="22" name="Group 14"/>
          <p:cNvGrpSpPr>
            <a:grpSpLocks/>
          </p:cNvGrpSpPr>
          <p:nvPr/>
        </p:nvGrpSpPr>
        <p:grpSpPr bwMode="auto">
          <a:xfrm>
            <a:off x="6757988" y="717550"/>
            <a:ext cx="1755775" cy="773113"/>
            <a:chOff x="6329363" y="1412800"/>
            <a:chExt cx="1755775" cy="773113"/>
          </a:xfrm>
        </p:grpSpPr>
        <p:sp>
          <p:nvSpPr>
            <p:cNvPr id="23" name="Rectangle 34"/>
            <p:cNvSpPr>
              <a:spLocks noChangeArrowheads="1"/>
            </p:cNvSpPr>
            <p:nvPr/>
          </p:nvSpPr>
          <p:spPr bwMode="auto">
            <a:xfrm>
              <a:off x="6970713" y="1412800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 dirty="0"/>
            </a:p>
          </p:txBody>
        </p:sp>
        <p:sp>
          <p:nvSpPr>
            <p:cNvPr id="24" name="Rectangle 35"/>
            <p:cNvSpPr>
              <a:spLocks noChangeArrowheads="1"/>
            </p:cNvSpPr>
            <p:nvPr/>
          </p:nvSpPr>
          <p:spPr bwMode="auto">
            <a:xfrm>
              <a:off x="7265988" y="1412800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5" name="TextBox 36"/>
            <p:cNvSpPr txBox="1">
              <a:spLocks noChangeArrowheads="1"/>
            </p:cNvSpPr>
            <p:nvPr/>
          </p:nvSpPr>
          <p:spPr bwMode="auto">
            <a:xfrm>
              <a:off x="6840538" y="1817613"/>
              <a:ext cx="8826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d1 d0</a:t>
              </a:r>
            </a:p>
          </p:txBody>
        </p:sp>
        <p:cxnSp>
          <p:nvCxnSpPr>
            <p:cNvPr id="26" name="Straight Arrow Connector 38"/>
            <p:cNvCxnSpPr>
              <a:cxnSpLocks noChangeShapeType="1"/>
            </p:cNvCxnSpPr>
            <p:nvPr/>
          </p:nvCxnSpPr>
          <p:spPr bwMode="auto">
            <a:xfrm>
              <a:off x="6329363" y="1673150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7" name="Straight Arrow Connector 39"/>
            <p:cNvCxnSpPr>
              <a:cxnSpLocks noChangeShapeType="1"/>
            </p:cNvCxnSpPr>
            <p:nvPr/>
          </p:nvCxnSpPr>
          <p:spPr bwMode="auto">
            <a:xfrm>
              <a:off x="7681913" y="1673150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29" name="TextBox 28"/>
          <p:cNvSpPr txBox="1"/>
          <p:nvPr/>
        </p:nvSpPr>
        <p:spPr>
          <a:xfrm>
            <a:off x="6934200" y="5133975"/>
            <a:ext cx="1877437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tx2"/>
                </a:solidFill>
                <a:latin typeface="Courier New" pitchFamily="49" charset="0"/>
              </a:rPr>
              <a:t>(!v1 &amp;&amp; v0)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7019925" y="6096000"/>
            <a:ext cx="532518" cy="40011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+mn-lt"/>
              </a:rPr>
              <a:t>No</a:t>
            </a:r>
            <a:endParaRPr lang="en-US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971550" y="3533775"/>
            <a:ext cx="6827125" cy="400110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DFBD2D"/>
                </a:solidFill>
              </a:rPr>
              <a:t>A compiler may not succeed in doing such analysis</a:t>
            </a:r>
            <a:endParaRPr lang="en-US" dirty="0">
              <a:solidFill>
                <a:srgbClr val="DFBD2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uiExpand="1" build="p"/>
      <p:bldP spid="15" grpId="0" uiExpand="1" build="p" animBg="1"/>
      <p:bldP spid="18" grpId="0"/>
      <p:bldP spid="29" grpId="0" animBg="1"/>
      <p:bldP spid="30" grpId="0" animBg="1"/>
      <p:bldP spid="3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706438" y="1587500"/>
            <a:ext cx="8045450" cy="476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module mkFIFO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Reg#(t)    d0  &lt;- mkRegU();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Reg#(Bool) v0  &lt;- mkReg(False);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Reg#(t)    d1  &lt;- mkRegU();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Reg#(Bool) v1  &lt;- mkReg(False);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enq(t x) if (!v1);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</a:rPr>
              <a:t>v0 &lt;= True; v1 &lt;= v0;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rgbClr val="FF0000"/>
                </a:solidFill>
                <a:latin typeface="Courier New" pitchFamily="49" charset="0"/>
              </a:rPr>
              <a:t>    if v0 then d1 &lt;= x; else d0 &lt;= x; </a:t>
            </a: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deq() 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</a:t>
            </a:r>
            <a:r>
              <a:rPr lang="en-US" sz="1800" b="1">
                <a:solidFill>
                  <a:srgbClr val="FF0000"/>
                </a:solidFill>
                <a:latin typeface="Courier New" pitchFamily="49" charset="0"/>
              </a:rPr>
              <a:t>v1 &lt;= False; v0 &lt;= v1; d0 &lt;= d1; </a:t>
            </a: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t first() if (v0);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return d0;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method Action clear();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    v0&lt;= False; v1 &lt;= False;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b="1">
                <a:solidFill>
                  <a:schemeClr val="tx2"/>
                </a:solidFill>
                <a:latin typeface="Courier New" pitchFamily="49" charset="0"/>
              </a:rPr>
              <a:t>endmodule </a:t>
            </a:r>
            <a:endParaRPr lang="en-US" sz="1800" b="1" i="1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Two-Element FIFO</a:t>
            </a:r>
            <a:r>
              <a:rPr lang="en-US" sz="2400" smtClean="0"/>
              <a:t/>
            </a:r>
            <a:br>
              <a:rPr lang="en-US" sz="2400" smtClean="0"/>
            </a:br>
            <a:r>
              <a:rPr lang="en-US" sz="2400" smtClean="0"/>
              <a:t>a “more optimized” version</a:t>
            </a:r>
            <a:endParaRPr lang="en-US" smtClean="0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5591175" y="1935163"/>
            <a:ext cx="3446463" cy="10160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Assume, if there is only one element in the FIFO it resides in d0</a:t>
            </a:r>
          </a:p>
        </p:txBody>
      </p:sp>
      <p:pic>
        <p:nvPicPr>
          <p:cNvPr id="1685533" name="Picture 29" descr="j028603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86675" y="5770563"/>
            <a:ext cx="919163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3558" name="Group 15"/>
          <p:cNvGrpSpPr>
            <a:grpSpLocks/>
          </p:cNvGrpSpPr>
          <p:nvPr/>
        </p:nvGrpSpPr>
        <p:grpSpPr bwMode="auto">
          <a:xfrm>
            <a:off x="6519863" y="1127125"/>
            <a:ext cx="1755775" cy="773113"/>
            <a:chOff x="6329363" y="1685925"/>
            <a:chExt cx="1755775" cy="773113"/>
          </a:xfrm>
        </p:grpSpPr>
        <p:sp>
          <p:nvSpPr>
            <p:cNvPr id="23564" name="Rectangle 34"/>
            <p:cNvSpPr>
              <a:spLocks noChangeArrowheads="1"/>
            </p:cNvSpPr>
            <p:nvPr/>
          </p:nvSpPr>
          <p:spPr bwMode="auto">
            <a:xfrm>
              <a:off x="6970713" y="1685925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3565" name="Rectangle 35"/>
            <p:cNvSpPr>
              <a:spLocks noChangeArrowheads="1"/>
            </p:cNvSpPr>
            <p:nvPr/>
          </p:nvSpPr>
          <p:spPr bwMode="auto">
            <a:xfrm>
              <a:off x="7265988" y="1685925"/>
              <a:ext cx="201612" cy="415925"/>
            </a:xfrm>
            <a:prstGeom prst="rect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23566" name="TextBox 36"/>
            <p:cNvSpPr txBox="1">
              <a:spLocks noChangeArrowheads="1"/>
            </p:cNvSpPr>
            <p:nvPr/>
          </p:nvSpPr>
          <p:spPr bwMode="auto">
            <a:xfrm>
              <a:off x="6840538" y="2090738"/>
              <a:ext cx="88265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/>
                <a:t>d1 d0</a:t>
              </a:r>
            </a:p>
          </p:txBody>
        </p:sp>
        <p:cxnSp>
          <p:nvCxnSpPr>
            <p:cNvPr id="23567" name="Straight Arrow Connector 38"/>
            <p:cNvCxnSpPr>
              <a:cxnSpLocks noChangeShapeType="1"/>
            </p:cNvCxnSpPr>
            <p:nvPr/>
          </p:nvCxnSpPr>
          <p:spPr bwMode="auto">
            <a:xfrm>
              <a:off x="6329363" y="194627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3568" name="Straight Arrow Connector 39"/>
            <p:cNvCxnSpPr>
              <a:cxnSpLocks noChangeShapeType="1"/>
            </p:cNvCxnSpPr>
            <p:nvPr/>
          </p:nvCxnSpPr>
          <p:spPr bwMode="auto">
            <a:xfrm>
              <a:off x="7681913" y="1946275"/>
              <a:ext cx="403225" cy="1588"/>
            </a:xfrm>
            <a:prstGeom prst="straightConnector1">
              <a:avLst/>
            </a:prstGeom>
            <a:noFill/>
            <a:ln w="2857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4654550" y="4595813"/>
            <a:ext cx="4311650" cy="70802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/>
              <a:t>enq and deq can be enabled together but apparently conflict</a:t>
            </a:r>
          </a:p>
        </p:txBody>
      </p:sp>
      <p:sp>
        <p:nvSpPr>
          <p:cNvPr id="15" name="TextBox 14"/>
          <p:cNvSpPr txBox="1">
            <a:spLocks noChangeArrowheads="1"/>
          </p:cNvSpPr>
          <p:nvPr/>
        </p:nvSpPr>
        <p:spPr bwMode="auto">
          <a:xfrm>
            <a:off x="2349501" y="5868988"/>
            <a:ext cx="4394199" cy="707886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dirty="0" smtClean="0">
                <a:solidFill>
                  <a:srgbClr val="DFBD2D"/>
                </a:solidFill>
              </a:rPr>
              <a:t>The compiler cannot deduce </a:t>
            </a:r>
            <a:r>
              <a:rPr lang="en-US" dirty="0">
                <a:solidFill>
                  <a:srgbClr val="DFBD2D"/>
                </a:solidFill>
              </a:rPr>
              <a:t>the concurrency of </a:t>
            </a:r>
            <a:r>
              <a:rPr lang="en-US" dirty="0" err="1">
                <a:solidFill>
                  <a:srgbClr val="DFBD2D"/>
                </a:solidFill>
              </a:rPr>
              <a:t>enq</a:t>
            </a:r>
            <a:r>
              <a:rPr lang="en-US" dirty="0">
                <a:solidFill>
                  <a:srgbClr val="DFBD2D"/>
                </a:solidFill>
              </a:rPr>
              <a:t> and </a:t>
            </a:r>
            <a:r>
              <a:rPr lang="en-US" dirty="0" err="1">
                <a:solidFill>
                  <a:srgbClr val="DFBD2D"/>
                </a:solidFill>
              </a:rPr>
              <a:t>deq</a:t>
            </a:r>
            <a:endParaRPr lang="en-US" dirty="0">
              <a:solidFill>
                <a:srgbClr val="DFBD2D"/>
              </a:solidFill>
            </a:endParaRPr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22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685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85506" grpId="0"/>
      <p:bldP spid="41" grpId="0" animBg="1"/>
      <p:bldP spid="15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885825"/>
            <a:ext cx="7772400" cy="2209800"/>
          </a:xfrm>
        </p:spPr>
        <p:txBody>
          <a:bodyPr/>
          <a:lstStyle/>
          <a:p>
            <a:r>
              <a:rPr lang="en-US" sz="3600" dirty="0" smtClean="0"/>
              <a:t>How can we express designs with such concurrency properties </a:t>
            </a:r>
            <a:r>
              <a:rPr lang="en-US" sz="3600" dirty="0" err="1" smtClean="0"/>
              <a:t>reliablely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RWire to the rescue </a:t>
            </a:r>
          </a:p>
        </p:txBody>
      </p:sp>
      <p:pic>
        <p:nvPicPr>
          <p:cNvPr id="1703939" name="Picture 3" descr="MMAG00262_0000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164013" y="5340350"/>
            <a:ext cx="20193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03940" name="Picture 4" descr="MCj0424466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413000" y="5310188"/>
            <a:ext cx="1244600" cy="1069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1" name="Text Box 5"/>
          <p:cNvSpPr txBox="1">
            <a:spLocks noChangeArrowheads="1"/>
          </p:cNvSpPr>
          <p:nvPr/>
        </p:nvSpPr>
        <p:spPr bwMode="auto">
          <a:xfrm>
            <a:off x="969963" y="1843088"/>
            <a:ext cx="4800600" cy="13239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interface RWire#(type t);</a:t>
            </a:r>
          </a:p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	method Action wset(t x);</a:t>
            </a:r>
          </a:p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	method Maybe#(t) wget();</a:t>
            </a:r>
          </a:p>
          <a:p>
            <a:pPr>
              <a:buFont typeface="Wingdings" pitchFamily="-96" charset="2"/>
              <a:buNone/>
            </a:pPr>
            <a:r>
              <a:rPr lang="en-US" b="1">
                <a:solidFill>
                  <a:schemeClr val="tx2"/>
                </a:solidFill>
                <a:latin typeface="Courier New" pitchFamily="49" charset="0"/>
              </a:rPr>
              <a:t>endinterface</a:t>
            </a:r>
          </a:p>
        </p:txBody>
      </p:sp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6330950" y="2305050"/>
            <a:ext cx="2198688" cy="341313"/>
          </a:xfrm>
          <a:prstGeom prst="rect">
            <a:avLst/>
          </a:prstGeom>
          <a:noFill/>
          <a:ln w="9525">
            <a:solidFill>
              <a:srgbClr val="FF0000"/>
            </a:solidFill>
            <a:prstDash val="dash"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03943" name="Text Box 7"/>
          <p:cNvSpPr txBox="1">
            <a:spLocks noChangeArrowheads="1"/>
          </p:cNvSpPr>
          <p:nvPr/>
        </p:nvSpPr>
        <p:spPr bwMode="auto">
          <a:xfrm>
            <a:off x="857250" y="3268663"/>
            <a:ext cx="7504113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Like a register in that you can read and write it but unlike a register</a:t>
            </a:r>
          </a:p>
          <a:p>
            <a:pPr>
              <a:buFont typeface="Wingdings" pitchFamily="-96" charset="2"/>
              <a:buNone/>
            </a:pPr>
            <a:r>
              <a:rPr lang="en-US"/>
              <a:t>	- read happens after write and is Valid only if a write occurs in the same cycle</a:t>
            </a:r>
          </a:p>
          <a:p>
            <a:pPr>
              <a:buFont typeface="Wingdings" pitchFamily="-96" charset="2"/>
              <a:buNone/>
            </a:pPr>
            <a:r>
              <a:rPr lang="en-US"/>
              <a:t>	- data disappears in the next cycle</a:t>
            </a:r>
          </a:p>
        </p:txBody>
      </p:sp>
      <p:pic>
        <p:nvPicPr>
          <p:cNvPr id="1703944" name="Picture 8" descr="MMAG00262_0000[1]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3429000" y="5327650"/>
            <a:ext cx="2019300" cy="981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5" name="Line 9"/>
          <p:cNvSpPr>
            <a:spLocks noChangeShapeType="1"/>
          </p:cNvSpPr>
          <p:nvPr/>
        </p:nvSpPr>
        <p:spPr bwMode="auto">
          <a:xfrm>
            <a:off x="6688138" y="2306638"/>
            <a:ext cx="0" cy="327025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03946" name="Text Box 10"/>
          <p:cNvSpPr txBox="1">
            <a:spLocks noChangeArrowheads="1"/>
          </p:cNvSpPr>
          <p:nvPr/>
        </p:nvSpPr>
        <p:spPr bwMode="auto">
          <a:xfrm>
            <a:off x="6499225" y="5022850"/>
            <a:ext cx="1978025" cy="1616075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RWires can break the atomicity of a rule if not used properly</a:t>
            </a:r>
          </a:p>
        </p:txBody>
      </p:sp>
      <p:pic>
        <p:nvPicPr>
          <p:cNvPr id="1703947" name="Picture 11" descr="MCj042447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297113" y="4983163"/>
            <a:ext cx="1323975" cy="1433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Date Placeholder 1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24</a:t>
            </a:fld>
            <a:endParaRPr lang="en-US" dirty="0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703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3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3943" grpId="0"/>
      <p:bldP spid="170394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7700" y="1473200"/>
            <a:ext cx="7299325" cy="476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module 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mkPipelineFIFO1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#(t)    data  &lt;-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mkRegU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) full  &lt;-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mkReg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RWire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#(void)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deqEN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&lt;-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mkRWire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Bool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      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deqp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isValid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 (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deqEN.wget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()));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(t x) if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			(!full ||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deqp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)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full &lt;= True;     data &lt;= x;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full &lt;= False;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deqEN.wset</a:t>
            </a:r>
            <a:r>
              <a:rPr lang="en-US" sz="1800" dirty="0">
                <a:solidFill>
                  <a:srgbClr val="FF0000"/>
                </a:solidFill>
                <a:latin typeface="Courier New" pitchFamily="49" charset="0"/>
              </a:rPr>
              <a:t>(?);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t first()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return (data);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Action clear();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full &lt;= False;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endmodule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One-Element Pipeline FIFO</a:t>
            </a:r>
          </a:p>
        </p:txBody>
      </p:sp>
      <p:grpSp>
        <p:nvGrpSpPr>
          <p:cNvPr id="25604" name="Group 35"/>
          <p:cNvGrpSpPr>
            <a:grpSpLocks/>
          </p:cNvGrpSpPr>
          <p:nvPr/>
        </p:nvGrpSpPr>
        <p:grpSpPr bwMode="auto">
          <a:xfrm>
            <a:off x="5741988" y="1370013"/>
            <a:ext cx="3306762" cy="2500312"/>
            <a:chOff x="5742234" y="1370198"/>
            <a:chExt cx="3306766" cy="2499611"/>
          </a:xfrm>
        </p:grpSpPr>
        <p:grpSp>
          <p:nvGrpSpPr>
            <p:cNvPr id="25612" name="Group 33"/>
            <p:cNvGrpSpPr>
              <a:grpSpLocks/>
            </p:cNvGrpSpPr>
            <p:nvPr/>
          </p:nvGrpSpPr>
          <p:grpSpPr bwMode="auto">
            <a:xfrm>
              <a:off x="5742234" y="1370198"/>
              <a:ext cx="3306766" cy="2499611"/>
              <a:chOff x="4981197" y="4184650"/>
              <a:chExt cx="3306766" cy="2499611"/>
            </a:xfrm>
          </p:grpSpPr>
          <p:sp>
            <p:nvSpPr>
              <p:cNvPr id="25621" name="Text Box 5"/>
              <p:cNvSpPr txBox="1">
                <a:spLocks noChangeArrowheads="1"/>
              </p:cNvSpPr>
              <p:nvPr/>
            </p:nvSpPr>
            <p:spPr bwMode="auto">
              <a:xfrm>
                <a:off x="4981197" y="5078413"/>
                <a:ext cx="9525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!empty</a:t>
                </a:r>
              </a:p>
            </p:txBody>
          </p:sp>
          <p:sp>
            <p:nvSpPr>
              <p:cNvPr id="25622" name="Text Box 6"/>
              <p:cNvSpPr txBox="1">
                <a:spLocks noChangeArrowheads="1"/>
              </p:cNvSpPr>
              <p:nvPr/>
            </p:nvSpPr>
            <p:spPr bwMode="auto">
              <a:xfrm>
                <a:off x="5300481" y="4613275"/>
                <a:ext cx="58381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!full</a:t>
                </a:r>
              </a:p>
            </p:txBody>
          </p:sp>
          <p:sp>
            <p:nvSpPr>
              <p:cNvPr id="25623" name="Rectangle 7"/>
              <p:cNvSpPr>
                <a:spLocks noChangeArrowheads="1"/>
              </p:cNvSpPr>
              <p:nvPr/>
            </p:nvSpPr>
            <p:spPr bwMode="auto">
              <a:xfrm>
                <a:off x="6935413" y="4184650"/>
                <a:ext cx="1352550" cy="248285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5624" name="Rectangle 8"/>
              <p:cNvSpPr>
                <a:spLocks noChangeArrowheads="1"/>
              </p:cNvSpPr>
              <p:nvPr/>
            </p:nvSpPr>
            <p:spPr bwMode="auto">
              <a:xfrm>
                <a:off x="6940175" y="4237038"/>
                <a:ext cx="317500" cy="638175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5625" name="Line 9"/>
              <p:cNvSpPr>
                <a:spLocks noChangeShapeType="1"/>
              </p:cNvSpPr>
              <p:nvPr/>
            </p:nvSpPr>
            <p:spPr bwMode="auto">
              <a:xfrm flipH="1">
                <a:off x="5800350" y="4806950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6" name="Text Box 10"/>
              <p:cNvSpPr txBox="1">
                <a:spLocks noChangeArrowheads="1"/>
              </p:cNvSpPr>
              <p:nvPr/>
            </p:nvSpPr>
            <p:spPr bwMode="auto">
              <a:xfrm>
                <a:off x="5853933" y="4486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5627" name="Line 11"/>
              <p:cNvSpPr>
                <a:spLocks noChangeShapeType="1"/>
              </p:cNvSpPr>
              <p:nvPr/>
            </p:nvSpPr>
            <p:spPr bwMode="auto">
              <a:xfrm rot="10800000" flipH="1">
                <a:off x="5798763" y="4549775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28" name="Text Box 12"/>
              <p:cNvSpPr txBox="1">
                <a:spLocks noChangeArrowheads="1"/>
              </p:cNvSpPr>
              <p:nvPr/>
            </p:nvSpPr>
            <p:spPr bwMode="auto">
              <a:xfrm>
                <a:off x="5741630" y="42418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5629" name="Rectangle 13"/>
              <p:cNvSpPr>
                <a:spLocks noChangeArrowheads="1"/>
              </p:cNvSpPr>
              <p:nvPr/>
            </p:nvSpPr>
            <p:spPr bwMode="auto">
              <a:xfrm>
                <a:off x="6940175" y="4921250"/>
                <a:ext cx="3159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5630" name="Line 14"/>
              <p:cNvSpPr>
                <a:spLocks noChangeShapeType="1"/>
              </p:cNvSpPr>
              <p:nvPr/>
            </p:nvSpPr>
            <p:spPr bwMode="auto">
              <a:xfrm flipH="1">
                <a:off x="5795588" y="5313363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1" name="Text Box 15"/>
              <p:cNvSpPr txBox="1">
                <a:spLocks noChangeArrowheads="1"/>
              </p:cNvSpPr>
              <p:nvPr/>
            </p:nvSpPr>
            <p:spPr bwMode="auto">
              <a:xfrm>
                <a:off x="5849171" y="4994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5632" name="Line 16"/>
              <p:cNvSpPr>
                <a:spLocks noChangeShapeType="1"/>
              </p:cNvSpPr>
              <p:nvPr/>
            </p:nvSpPr>
            <p:spPr bwMode="auto">
              <a:xfrm rot="10800000" flipH="1">
                <a:off x="5806700" y="5068888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3" name="Text Box 17"/>
              <p:cNvSpPr txBox="1">
                <a:spLocks noChangeArrowheads="1"/>
              </p:cNvSpPr>
              <p:nvPr/>
            </p:nvSpPr>
            <p:spPr bwMode="auto">
              <a:xfrm>
                <a:off x="5749568" y="47625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5634" name="Rectangle 18"/>
              <p:cNvSpPr>
                <a:spLocks noChangeArrowheads="1"/>
              </p:cNvSpPr>
              <p:nvPr/>
            </p:nvSpPr>
            <p:spPr bwMode="auto">
              <a:xfrm>
                <a:off x="6940175" y="54848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5635" name="Text Box 19"/>
              <p:cNvSpPr txBox="1">
                <a:spLocks noChangeArrowheads="1"/>
              </p:cNvSpPr>
              <p:nvPr/>
            </p:nvSpPr>
            <p:spPr bwMode="auto">
              <a:xfrm rot="-5400000">
                <a:off x="6771954" y="4391303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enq</a:t>
                </a:r>
              </a:p>
            </p:txBody>
          </p:sp>
          <p:sp>
            <p:nvSpPr>
              <p:cNvPr id="25636" name="Text Box 20"/>
              <p:cNvSpPr txBox="1">
                <a:spLocks noChangeArrowheads="1"/>
              </p:cNvSpPr>
              <p:nvPr/>
            </p:nvSpPr>
            <p:spPr bwMode="auto">
              <a:xfrm rot="-5400000">
                <a:off x="6771954" y="5002491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deq</a:t>
                </a:r>
              </a:p>
            </p:txBody>
          </p:sp>
          <p:sp>
            <p:nvSpPr>
              <p:cNvPr id="25637" name="Text Box 21"/>
              <p:cNvSpPr txBox="1">
                <a:spLocks noChangeArrowheads="1"/>
              </p:cNvSpPr>
              <p:nvPr/>
            </p:nvSpPr>
            <p:spPr bwMode="auto">
              <a:xfrm rot="-5400000">
                <a:off x="7213927" y="5755000"/>
                <a:ext cx="1135247" cy="723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FIFO</a:t>
                </a:r>
              </a:p>
              <a:p>
                <a:pPr algn="ctr">
                  <a:buFont typeface="Wingdings" pitchFamily="-96" charset="2"/>
                  <a:buNone/>
                </a:pPr>
                <a:r>
                  <a:rPr lang="en-US"/>
                  <a:t>module</a:t>
                </a:r>
              </a:p>
            </p:txBody>
          </p:sp>
          <p:sp>
            <p:nvSpPr>
              <p:cNvPr id="25638" name="Rectangle 22"/>
              <p:cNvSpPr>
                <a:spLocks noChangeArrowheads="1"/>
              </p:cNvSpPr>
              <p:nvPr/>
            </p:nvSpPr>
            <p:spPr bwMode="auto">
              <a:xfrm>
                <a:off x="6940175" y="60563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</p:grpSp>
        <p:grpSp>
          <p:nvGrpSpPr>
            <p:cNvPr id="25613" name="Group 34"/>
            <p:cNvGrpSpPr>
              <a:grpSpLocks/>
            </p:cNvGrpSpPr>
            <p:nvPr/>
          </p:nvGrpSpPr>
          <p:grpSpPr bwMode="auto">
            <a:xfrm>
              <a:off x="7556109" y="1399661"/>
              <a:ext cx="1347355" cy="957137"/>
              <a:chOff x="6796088" y="4202238"/>
              <a:chExt cx="1347355" cy="957137"/>
            </a:xfrm>
          </p:grpSpPr>
          <p:sp>
            <p:nvSpPr>
              <p:cNvPr id="25614" name="Rectangle 23"/>
              <p:cNvSpPr>
                <a:spLocks noChangeArrowheads="1"/>
              </p:cNvSpPr>
              <p:nvPr/>
            </p:nvSpPr>
            <p:spPr bwMode="auto">
              <a:xfrm>
                <a:off x="7478713" y="4954588"/>
                <a:ext cx="519112" cy="204787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5615" name="Line 24"/>
              <p:cNvSpPr>
                <a:spLocks noChangeShapeType="1"/>
              </p:cNvSpPr>
              <p:nvPr/>
            </p:nvSpPr>
            <p:spPr bwMode="auto">
              <a:xfrm>
                <a:off x="6796088" y="5076825"/>
                <a:ext cx="682625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6" name="Text Box 25"/>
              <p:cNvSpPr txBox="1">
                <a:spLocks noChangeArrowheads="1"/>
              </p:cNvSpPr>
              <p:nvPr/>
            </p:nvSpPr>
            <p:spPr bwMode="auto">
              <a:xfrm>
                <a:off x="7356475" y="4570413"/>
                <a:ext cx="461963" cy="322262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Wingdings" pitchFamily="-96" charset="2"/>
                  <a:buNone/>
                </a:pPr>
                <a:r>
                  <a:rPr lang="en-US" sz="1600"/>
                  <a:t>or</a:t>
                </a:r>
              </a:p>
            </p:txBody>
          </p:sp>
          <p:sp>
            <p:nvSpPr>
              <p:cNvPr id="25617" name="Line 26"/>
              <p:cNvSpPr>
                <a:spLocks noChangeShapeType="1"/>
              </p:cNvSpPr>
              <p:nvPr/>
            </p:nvSpPr>
            <p:spPr bwMode="auto">
              <a:xfrm flipH="1">
                <a:off x="6824663" y="4791075"/>
                <a:ext cx="53181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8" name="Freeform 27"/>
              <p:cNvSpPr>
                <a:spLocks/>
              </p:cNvSpPr>
              <p:nvPr/>
            </p:nvSpPr>
            <p:spPr bwMode="auto">
              <a:xfrm>
                <a:off x="7820025" y="4776788"/>
                <a:ext cx="109538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19" name="Freeform 28"/>
              <p:cNvSpPr>
                <a:spLocks/>
              </p:cNvSpPr>
              <p:nvPr/>
            </p:nvSpPr>
            <p:spPr bwMode="auto">
              <a:xfrm flipV="1">
                <a:off x="7808913" y="4491038"/>
                <a:ext cx="109537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20" name="Text Box 29"/>
              <p:cNvSpPr txBox="1">
                <a:spLocks noChangeArrowheads="1"/>
              </p:cNvSpPr>
              <p:nvPr/>
            </p:nvSpPr>
            <p:spPr bwMode="auto">
              <a:xfrm>
                <a:off x="7564438" y="4202238"/>
                <a:ext cx="579005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 sz="1600"/>
                  <a:t>!full</a:t>
                </a:r>
              </a:p>
            </p:txBody>
          </p:sp>
        </p:grpSp>
      </p:grpSp>
      <p:sp>
        <p:nvSpPr>
          <p:cNvPr id="1706014" name="Text Box 30"/>
          <p:cNvSpPr txBox="1">
            <a:spLocks noChangeArrowheads="1"/>
          </p:cNvSpPr>
          <p:nvPr/>
        </p:nvSpPr>
        <p:spPr bwMode="auto">
          <a:xfrm>
            <a:off x="5872163" y="3929231"/>
            <a:ext cx="3009900" cy="10156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dirty="0"/>
              <a:t>This works correctly in both cases (</a:t>
            </a:r>
            <a:r>
              <a:rPr lang="en-US" dirty="0" err="1"/>
              <a:t>fifo</a:t>
            </a:r>
            <a:r>
              <a:rPr lang="en-US" dirty="0"/>
              <a:t> full and </a:t>
            </a:r>
            <a:r>
              <a:rPr lang="en-US" dirty="0" err="1"/>
              <a:t>fifo</a:t>
            </a:r>
            <a:r>
              <a:rPr lang="en-US" dirty="0"/>
              <a:t> empty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6350000" y="5089525"/>
            <a:ext cx="1552575" cy="723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first &lt; enq</a:t>
            </a:r>
          </a:p>
          <a:p>
            <a:pPr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deq &lt; enq</a:t>
            </a:r>
          </a:p>
        </p:txBody>
      </p:sp>
      <p:sp>
        <p:nvSpPr>
          <p:cNvPr id="38" name="Text Box 33"/>
          <p:cNvSpPr txBox="1">
            <a:spLocks noChangeArrowheads="1"/>
          </p:cNvSpPr>
          <p:nvPr/>
        </p:nvSpPr>
        <p:spPr bwMode="auto">
          <a:xfrm>
            <a:off x="6350000" y="5902325"/>
            <a:ext cx="1666875" cy="723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enq &lt; clear</a:t>
            </a:r>
          </a:p>
          <a:p>
            <a:pPr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deq &lt; clear</a:t>
            </a:r>
          </a:p>
        </p:txBody>
      </p:sp>
      <p:sp>
        <p:nvSpPr>
          <p:cNvPr id="39" name="TextBox 38"/>
          <p:cNvSpPr txBox="1">
            <a:spLocks noChangeArrowheads="1"/>
          </p:cNvSpPr>
          <p:nvPr/>
        </p:nvSpPr>
        <p:spPr bwMode="auto">
          <a:xfrm>
            <a:off x="1955800" y="3340100"/>
            <a:ext cx="5343525" cy="534988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3200">
                <a:solidFill>
                  <a:schemeClr val="accent1"/>
                </a:solidFill>
              </a:rPr>
              <a:t>This actually won’t work!</a:t>
            </a:r>
          </a:p>
        </p:txBody>
      </p:sp>
      <p:sp>
        <p:nvSpPr>
          <p:cNvPr id="43" name="Date Placeholder 4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44" name="Slide Number Placeholder 4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25</a:t>
            </a:fld>
            <a:endParaRPr lang="en-US" dirty="0"/>
          </a:p>
        </p:txBody>
      </p:sp>
      <p:sp>
        <p:nvSpPr>
          <p:cNvPr id="45" name="Footer Placeholder 4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6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3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06014" grpId="0" animBg="1"/>
      <p:bldP spid="37" grpId="0" animBg="1"/>
      <p:bldP spid="38" grpId="0" animBg="1"/>
      <p:bldP spid="39" grpId="0" animBg="1"/>
      <p:bldP spid="39" grpId="1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7700" y="1568450"/>
            <a:ext cx="7299325" cy="476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module 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mkPipelineFIFO1</a:t>
            </a: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Reg#(t)    data  &lt;- mkRegU();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Reg#(Bool) full  &lt;- mkReg(False);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  RWire#(void) deqEN &lt;- mkRWire();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  Bool         deqp = isValid (deqEN.wget()));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rgbClr val="FF0000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method Action enq(t x) if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			(!full || 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deqp</a:t>
            </a: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)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  full &lt;= True;     data &lt;= x;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method Action deq()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  full &lt;= False; </a:t>
            </a:r>
            <a:r>
              <a:rPr lang="en-US" sz="1800">
                <a:solidFill>
                  <a:srgbClr val="FF0000"/>
                </a:solidFill>
                <a:latin typeface="Courier New" pitchFamily="49" charset="0"/>
              </a:rPr>
              <a:t>deqEN.wset(?);</a:t>
            </a: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  endmethod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>
                <a:solidFill>
                  <a:schemeClr val="tx2"/>
                </a:solidFill>
                <a:latin typeface="Courier New" pitchFamily="49" charset="0"/>
              </a:rPr>
              <a:t>...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One-Element Pipeline FIFO</a:t>
            </a:r>
            <a:br>
              <a:rPr lang="en-US" smtClean="0"/>
            </a:br>
            <a:r>
              <a:rPr lang="en-US" sz="2800" i="1" smtClean="0"/>
              <a:t>Analysis</a:t>
            </a:r>
            <a:endParaRPr lang="en-US" i="1" smtClean="0"/>
          </a:p>
        </p:txBody>
      </p:sp>
      <p:grpSp>
        <p:nvGrpSpPr>
          <p:cNvPr id="26628" name="Group 35"/>
          <p:cNvGrpSpPr>
            <a:grpSpLocks/>
          </p:cNvGrpSpPr>
          <p:nvPr/>
        </p:nvGrpSpPr>
        <p:grpSpPr bwMode="auto">
          <a:xfrm>
            <a:off x="5741988" y="1370013"/>
            <a:ext cx="3306762" cy="2500312"/>
            <a:chOff x="5742234" y="1370198"/>
            <a:chExt cx="3306766" cy="2499611"/>
          </a:xfrm>
        </p:grpSpPr>
        <p:grpSp>
          <p:nvGrpSpPr>
            <p:cNvPr id="26634" name="Group 33"/>
            <p:cNvGrpSpPr>
              <a:grpSpLocks/>
            </p:cNvGrpSpPr>
            <p:nvPr/>
          </p:nvGrpSpPr>
          <p:grpSpPr bwMode="auto">
            <a:xfrm>
              <a:off x="5742234" y="1370198"/>
              <a:ext cx="3306766" cy="2499611"/>
              <a:chOff x="4981197" y="4184650"/>
              <a:chExt cx="3306766" cy="2499611"/>
            </a:xfrm>
          </p:grpSpPr>
          <p:sp>
            <p:nvSpPr>
              <p:cNvPr id="26643" name="Text Box 5"/>
              <p:cNvSpPr txBox="1">
                <a:spLocks noChangeArrowheads="1"/>
              </p:cNvSpPr>
              <p:nvPr/>
            </p:nvSpPr>
            <p:spPr bwMode="auto">
              <a:xfrm>
                <a:off x="4981197" y="5078413"/>
                <a:ext cx="9525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!empty</a:t>
                </a:r>
              </a:p>
            </p:txBody>
          </p:sp>
          <p:sp>
            <p:nvSpPr>
              <p:cNvPr id="26644" name="Text Box 6"/>
              <p:cNvSpPr txBox="1">
                <a:spLocks noChangeArrowheads="1"/>
              </p:cNvSpPr>
              <p:nvPr/>
            </p:nvSpPr>
            <p:spPr bwMode="auto">
              <a:xfrm>
                <a:off x="5300481" y="4613275"/>
                <a:ext cx="58381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!full</a:t>
                </a:r>
              </a:p>
            </p:txBody>
          </p:sp>
          <p:sp>
            <p:nvSpPr>
              <p:cNvPr id="26645" name="Rectangle 7"/>
              <p:cNvSpPr>
                <a:spLocks noChangeArrowheads="1"/>
              </p:cNvSpPr>
              <p:nvPr/>
            </p:nvSpPr>
            <p:spPr bwMode="auto">
              <a:xfrm>
                <a:off x="6935413" y="4184650"/>
                <a:ext cx="1352550" cy="248285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6646" name="Rectangle 8"/>
              <p:cNvSpPr>
                <a:spLocks noChangeArrowheads="1"/>
              </p:cNvSpPr>
              <p:nvPr/>
            </p:nvSpPr>
            <p:spPr bwMode="auto">
              <a:xfrm>
                <a:off x="6940175" y="4237038"/>
                <a:ext cx="317500" cy="638175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6647" name="Line 9"/>
              <p:cNvSpPr>
                <a:spLocks noChangeShapeType="1"/>
              </p:cNvSpPr>
              <p:nvPr/>
            </p:nvSpPr>
            <p:spPr bwMode="auto">
              <a:xfrm flipH="1">
                <a:off x="5800350" y="4806950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48" name="Text Box 10"/>
              <p:cNvSpPr txBox="1">
                <a:spLocks noChangeArrowheads="1"/>
              </p:cNvSpPr>
              <p:nvPr/>
            </p:nvSpPr>
            <p:spPr bwMode="auto">
              <a:xfrm>
                <a:off x="5853933" y="4486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6649" name="Line 11"/>
              <p:cNvSpPr>
                <a:spLocks noChangeShapeType="1"/>
              </p:cNvSpPr>
              <p:nvPr/>
            </p:nvSpPr>
            <p:spPr bwMode="auto">
              <a:xfrm rot="10800000" flipH="1">
                <a:off x="5798763" y="4549775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0" name="Text Box 12"/>
              <p:cNvSpPr txBox="1">
                <a:spLocks noChangeArrowheads="1"/>
              </p:cNvSpPr>
              <p:nvPr/>
            </p:nvSpPr>
            <p:spPr bwMode="auto">
              <a:xfrm>
                <a:off x="5741630" y="42418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6651" name="Rectangle 13"/>
              <p:cNvSpPr>
                <a:spLocks noChangeArrowheads="1"/>
              </p:cNvSpPr>
              <p:nvPr/>
            </p:nvSpPr>
            <p:spPr bwMode="auto">
              <a:xfrm>
                <a:off x="6940175" y="4921250"/>
                <a:ext cx="3159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6652" name="Line 14"/>
              <p:cNvSpPr>
                <a:spLocks noChangeShapeType="1"/>
              </p:cNvSpPr>
              <p:nvPr/>
            </p:nvSpPr>
            <p:spPr bwMode="auto">
              <a:xfrm flipH="1">
                <a:off x="5795588" y="5313363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3" name="Text Box 15"/>
              <p:cNvSpPr txBox="1">
                <a:spLocks noChangeArrowheads="1"/>
              </p:cNvSpPr>
              <p:nvPr/>
            </p:nvSpPr>
            <p:spPr bwMode="auto">
              <a:xfrm>
                <a:off x="5849171" y="4994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6654" name="Line 16"/>
              <p:cNvSpPr>
                <a:spLocks noChangeShapeType="1"/>
              </p:cNvSpPr>
              <p:nvPr/>
            </p:nvSpPr>
            <p:spPr bwMode="auto">
              <a:xfrm rot="10800000" flipH="1">
                <a:off x="5806700" y="5068888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6655" name="Text Box 17"/>
              <p:cNvSpPr txBox="1">
                <a:spLocks noChangeArrowheads="1"/>
              </p:cNvSpPr>
              <p:nvPr/>
            </p:nvSpPr>
            <p:spPr bwMode="auto">
              <a:xfrm>
                <a:off x="5749568" y="47625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6656" name="Rectangle 18"/>
              <p:cNvSpPr>
                <a:spLocks noChangeArrowheads="1"/>
              </p:cNvSpPr>
              <p:nvPr/>
            </p:nvSpPr>
            <p:spPr bwMode="auto">
              <a:xfrm>
                <a:off x="6940175" y="54848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6657" name="Text Box 19"/>
              <p:cNvSpPr txBox="1">
                <a:spLocks noChangeArrowheads="1"/>
              </p:cNvSpPr>
              <p:nvPr/>
            </p:nvSpPr>
            <p:spPr bwMode="auto">
              <a:xfrm rot="-5400000">
                <a:off x="6771954" y="4391303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enq</a:t>
                </a:r>
              </a:p>
            </p:txBody>
          </p:sp>
          <p:sp>
            <p:nvSpPr>
              <p:cNvPr id="26658" name="Text Box 20"/>
              <p:cNvSpPr txBox="1">
                <a:spLocks noChangeArrowheads="1"/>
              </p:cNvSpPr>
              <p:nvPr/>
            </p:nvSpPr>
            <p:spPr bwMode="auto">
              <a:xfrm rot="-5400000">
                <a:off x="6771954" y="5002491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deq</a:t>
                </a:r>
              </a:p>
            </p:txBody>
          </p:sp>
          <p:sp>
            <p:nvSpPr>
              <p:cNvPr id="26659" name="Text Box 21"/>
              <p:cNvSpPr txBox="1">
                <a:spLocks noChangeArrowheads="1"/>
              </p:cNvSpPr>
              <p:nvPr/>
            </p:nvSpPr>
            <p:spPr bwMode="auto">
              <a:xfrm rot="-5400000">
                <a:off x="7213927" y="5755000"/>
                <a:ext cx="1135247" cy="723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FIFO</a:t>
                </a:r>
              </a:p>
              <a:p>
                <a:pPr algn="ctr">
                  <a:buFont typeface="Wingdings" pitchFamily="-96" charset="2"/>
                  <a:buNone/>
                </a:pPr>
                <a:r>
                  <a:rPr lang="en-US"/>
                  <a:t>module</a:t>
                </a:r>
              </a:p>
            </p:txBody>
          </p:sp>
          <p:sp>
            <p:nvSpPr>
              <p:cNvPr id="26660" name="Rectangle 22"/>
              <p:cNvSpPr>
                <a:spLocks noChangeArrowheads="1"/>
              </p:cNvSpPr>
              <p:nvPr/>
            </p:nvSpPr>
            <p:spPr bwMode="auto">
              <a:xfrm>
                <a:off x="6940175" y="60563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</p:grpSp>
        <p:grpSp>
          <p:nvGrpSpPr>
            <p:cNvPr id="26635" name="Group 34"/>
            <p:cNvGrpSpPr>
              <a:grpSpLocks/>
            </p:cNvGrpSpPr>
            <p:nvPr/>
          </p:nvGrpSpPr>
          <p:grpSpPr bwMode="auto">
            <a:xfrm>
              <a:off x="7556109" y="1399661"/>
              <a:ext cx="1347355" cy="957137"/>
              <a:chOff x="6796088" y="4202238"/>
              <a:chExt cx="1347355" cy="957137"/>
            </a:xfrm>
          </p:grpSpPr>
          <p:sp>
            <p:nvSpPr>
              <p:cNvPr id="26636" name="Rectangle 23"/>
              <p:cNvSpPr>
                <a:spLocks noChangeArrowheads="1"/>
              </p:cNvSpPr>
              <p:nvPr/>
            </p:nvSpPr>
            <p:spPr bwMode="auto">
              <a:xfrm>
                <a:off x="7478713" y="4954588"/>
                <a:ext cx="519112" cy="204787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6637" name="Line 24"/>
              <p:cNvSpPr>
                <a:spLocks noChangeShapeType="1"/>
              </p:cNvSpPr>
              <p:nvPr/>
            </p:nvSpPr>
            <p:spPr bwMode="auto">
              <a:xfrm>
                <a:off x="6796088" y="5076825"/>
                <a:ext cx="682625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38" name="Text Box 25"/>
              <p:cNvSpPr txBox="1">
                <a:spLocks noChangeArrowheads="1"/>
              </p:cNvSpPr>
              <p:nvPr/>
            </p:nvSpPr>
            <p:spPr bwMode="auto">
              <a:xfrm>
                <a:off x="7356475" y="4570413"/>
                <a:ext cx="461963" cy="322262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Wingdings" pitchFamily="-96" charset="2"/>
                  <a:buNone/>
                </a:pPr>
                <a:r>
                  <a:rPr lang="en-US" sz="1600"/>
                  <a:t>or</a:t>
                </a:r>
              </a:p>
            </p:txBody>
          </p:sp>
          <p:sp>
            <p:nvSpPr>
              <p:cNvPr id="26639" name="Line 26"/>
              <p:cNvSpPr>
                <a:spLocks noChangeShapeType="1"/>
              </p:cNvSpPr>
              <p:nvPr/>
            </p:nvSpPr>
            <p:spPr bwMode="auto">
              <a:xfrm flipH="1">
                <a:off x="6824663" y="4791075"/>
                <a:ext cx="53181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0" name="Freeform 27"/>
              <p:cNvSpPr>
                <a:spLocks/>
              </p:cNvSpPr>
              <p:nvPr/>
            </p:nvSpPr>
            <p:spPr bwMode="auto">
              <a:xfrm>
                <a:off x="7820025" y="4776788"/>
                <a:ext cx="109538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1" name="Freeform 28"/>
              <p:cNvSpPr>
                <a:spLocks/>
              </p:cNvSpPr>
              <p:nvPr/>
            </p:nvSpPr>
            <p:spPr bwMode="auto">
              <a:xfrm flipV="1">
                <a:off x="7808913" y="4491038"/>
                <a:ext cx="109537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6642" name="Text Box 29"/>
              <p:cNvSpPr txBox="1">
                <a:spLocks noChangeArrowheads="1"/>
              </p:cNvSpPr>
              <p:nvPr/>
            </p:nvSpPr>
            <p:spPr bwMode="auto">
              <a:xfrm>
                <a:off x="7564438" y="4202238"/>
                <a:ext cx="579005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 sz="1600"/>
                  <a:t>!full</a:t>
                </a:r>
              </a:p>
            </p:txBody>
          </p:sp>
        </p:grpSp>
      </p:grpSp>
      <p:sp>
        <p:nvSpPr>
          <p:cNvPr id="40" name="Text Box 30"/>
          <p:cNvSpPr txBox="1">
            <a:spLocks noChangeArrowheads="1"/>
          </p:cNvSpPr>
          <p:nvPr/>
        </p:nvSpPr>
        <p:spPr bwMode="auto">
          <a:xfrm>
            <a:off x="5745163" y="3898474"/>
            <a:ext cx="3195637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Rwire allows us to create a combinational path between </a:t>
            </a:r>
            <a:r>
              <a:rPr lang="en-US">
                <a:latin typeface="Courier New" pitchFamily="49" charset="0"/>
                <a:cs typeface="Courier New" pitchFamily="49" charset="0"/>
              </a:rPr>
              <a:t>enq</a:t>
            </a:r>
            <a:r>
              <a:rPr lang="en-US"/>
              <a:t> and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</a:t>
            </a:r>
            <a:r>
              <a:rPr lang="en-US"/>
              <a:t> but does not affect the conflict analysis</a:t>
            </a:r>
            <a:endParaRPr lang="en-US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1" name="TextBox 40"/>
          <p:cNvSpPr txBox="1">
            <a:spLocks noChangeArrowheads="1"/>
          </p:cNvSpPr>
          <p:nvPr/>
        </p:nvSpPr>
        <p:spPr bwMode="auto">
          <a:xfrm>
            <a:off x="609600" y="5562600"/>
            <a:ext cx="8534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i="1"/>
              <a:t>Conflict analysis: </a:t>
            </a:r>
            <a:r>
              <a:rPr lang="en-US"/>
              <a:t>Rwire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deqEN</a:t>
            </a:r>
            <a:r>
              <a:rPr lang="en-US"/>
              <a:t> allows concurrent execution of </a:t>
            </a:r>
            <a:r>
              <a:rPr lang="en-US">
                <a:latin typeface="Courier New" pitchFamily="49" charset="0"/>
                <a:cs typeface="Courier New" pitchFamily="49" charset="0"/>
              </a:rPr>
              <a:t>enq</a:t>
            </a:r>
            <a:r>
              <a:rPr lang="en-US"/>
              <a:t> &amp;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</a:t>
            </a:r>
            <a:r>
              <a:rPr lang="en-US"/>
              <a:t> with the functionality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deq&lt;enq</a:t>
            </a:r>
            <a:r>
              <a:rPr lang="en-US"/>
              <a:t>; </a:t>
            </a:r>
          </a:p>
          <a:p>
            <a:r>
              <a:rPr lang="en-US"/>
              <a:t>However, the conflicts around Register </a:t>
            </a:r>
            <a:r>
              <a:rPr lang="en-US">
                <a:latin typeface="Courier New" pitchFamily="49" charset="0"/>
                <a:cs typeface="Courier New" pitchFamily="49" charset="0"/>
              </a:rPr>
              <a:t>full</a:t>
            </a:r>
            <a:r>
              <a:rPr lang="en-US"/>
              <a:t> remain!</a:t>
            </a:r>
          </a:p>
        </p:txBody>
      </p:sp>
      <p:sp>
        <p:nvSpPr>
          <p:cNvPr id="42" name="Date Placeholder 4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43" name="Slide Number Placeholder 4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26</a:t>
            </a:fld>
            <a:endParaRPr lang="en-US" dirty="0"/>
          </a:p>
        </p:txBody>
      </p:sp>
      <p:sp>
        <p:nvSpPr>
          <p:cNvPr id="44" name="Footer Placeholder 4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>
          <a:xfrm>
            <a:off x="584200" y="330200"/>
            <a:ext cx="7772400" cy="1143000"/>
          </a:xfrm>
        </p:spPr>
        <p:txBody>
          <a:bodyPr/>
          <a:lstStyle/>
          <a:p>
            <a:r>
              <a:rPr lang="en-US" smtClean="0"/>
              <a:t>Solution- Config registers </a:t>
            </a:r>
            <a:r>
              <a:rPr lang="en-US" sz="2800" i="1" smtClean="0"/>
              <a:t>Lie a little</a:t>
            </a:r>
            <a:endParaRPr lang="en-US" i="1" smtClean="0"/>
          </a:p>
        </p:txBody>
      </p:sp>
      <p:sp>
        <p:nvSpPr>
          <p:cNvPr id="3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11200" y="1612900"/>
            <a:ext cx="7772400" cy="4114800"/>
          </a:xfrm>
        </p:spPr>
        <p:txBody>
          <a:bodyPr/>
          <a:lstStyle/>
          <a:p>
            <a:r>
              <a:rPr lang="en-US" sz="2800" smtClean="0"/>
              <a:t>ConfigReg is a Register (Reg#(a))</a:t>
            </a:r>
          </a:p>
          <a:p>
            <a:pPr>
              <a:buFont typeface="Wingdings" pitchFamily="-96" charset="2"/>
              <a:buNone/>
            </a:pPr>
            <a:r>
              <a:rPr lang="en-US" sz="2800" smtClean="0"/>
              <a:t>	</a:t>
            </a:r>
            <a:r>
              <a:rPr lang="en-US" sz="2800" b="1" smtClean="0">
                <a:solidFill>
                  <a:schemeClr val="tx2"/>
                </a:solidFill>
                <a:latin typeface="Courier New" pitchFamily="49" charset="0"/>
                <a:cs typeface="Courier New" pitchFamily="49" charset="0"/>
              </a:rPr>
              <a:t>Reg#(t) full &lt;- mkConfigRegU;</a:t>
            </a:r>
          </a:p>
          <a:p>
            <a:r>
              <a:rPr lang="en-US" sz="2800" smtClean="0"/>
              <a:t>Same HW as Register, but the definition says read and write can happen in either order</a:t>
            </a:r>
          </a:p>
          <a:p>
            <a:pPr lvl="1"/>
            <a:r>
              <a:rPr lang="en-US" smtClean="0"/>
              <a:t>However, just like a HW register, a read after a write gets the old value</a:t>
            </a:r>
          </a:p>
          <a:p>
            <a:r>
              <a:rPr lang="en-US" sz="2800" smtClean="0"/>
              <a:t>Primarily used to fool the compiler analysis to do the right thing</a:t>
            </a:r>
          </a:p>
        </p:txBody>
      </p:sp>
      <p:pic>
        <p:nvPicPr>
          <p:cNvPr id="10" name="Picture 7" descr="MCj0424466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3925" y="5570538"/>
            <a:ext cx="9652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27</a:t>
            </a:fld>
            <a:endParaRPr lang="en-US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Rectangle: Click to edit Master text styles&#10;Second level&#10;Third level&#10;Fourth level&#10;Fifth level"/>
          <p:cNvSpPr>
            <a:spLocks noChangeArrowheads="1"/>
          </p:cNvSpPr>
          <p:nvPr/>
        </p:nvSpPr>
        <p:spPr bwMode="auto">
          <a:xfrm>
            <a:off x="647700" y="1492250"/>
            <a:ext cx="7299325" cy="476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module mkLFIFO1 (FIFO#(t));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#(t)    data  &lt;-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mkRegU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();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#(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) full  &lt;-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</a:rPr>
              <a:t>mkConfigReg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(False);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RWire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#(void)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deqEN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&lt;-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mkRWire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Bool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   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deqp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=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isValid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(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deqEN.wget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()));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enq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(t x) if 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			(!full ||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deqp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full &lt;= True;     data &lt;= x;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method Action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() if (full);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  full &lt;= False;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deqEN.wset</a:t>
            </a: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(?);</a:t>
            </a: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r>
              <a:rPr lang="en-US" sz="1800" dirty="0">
                <a:solidFill>
                  <a:schemeClr val="tx2"/>
                </a:solidFill>
                <a:latin typeface="Courier New" pitchFamily="49" charset="0"/>
              </a:rPr>
              <a:t>  </a:t>
            </a:r>
            <a:r>
              <a:rPr lang="en-US" sz="1800" dirty="0" err="1">
                <a:solidFill>
                  <a:schemeClr val="tx2"/>
                </a:solidFill>
                <a:latin typeface="Courier New" pitchFamily="49" charset="0"/>
              </a:rPr>
              <a:t>endmethod</a:t>
            </a: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  <a:p>
            <a:pPr marL="342900" indent="-342900">
              <a:spcBef>
                <a:spcPct val="5000"/>
              </a:spcBef>
              <a:buClr>
                <a:schemeClr val="hlink"/>
              </a:buClr>
              <a:buSzPct val="110000"/>
              <a:buFont typeface="Wingdings" pitchFamily="-96" charset="2"/>
              <a:buNone/>
            </a:pPr>
            <a:endParaRPr lang="en-US" sz="1800" dirty="0">
              <a:solidFill>
                <a:schemeClr val="tx2"/>
              </a:solidFill>
              <a:latin typeface="Courier New" pitchFamily="49" charset="0"/>
            </a:endParaRP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One-Element Pipeline FIFO</a:t>
            </a:r>
            <a:br>
              <a:rPr lang="en-US" smtClean="0"/>
            </a:br>
            <a:r>
              <a:rPr lang="en-US" sz="2800" i="1" smtClean="0"/>
              <a:t>A correct solution</a:t>
            </a:r>
            <a:endParaRPr lang="en-US" i="1" smtClean="0"/>
          </a:p>
        </p:txBody>
      </p:sp>
      <p:grpSp>
        <p:nvGrpSpPr>
          <p:cNvPr id="28676" name="Group 35"/>
          <p:cNvGrpSpPr>
            <a:grpSpLocks/>
          </p:cNvGrpSpPr>
          <p:nvPr/>
        </p:nvGrpSpPr>
        <p:grpSpPr bwMode="auto">
          <a:xfrm>
            <a:off x="5741988" y="1370013"/>
            <a:ext cx="3306762" cy="2500312"/>
            <a:chOff x="5742234" y="1370198"/>
            <a:chExt cx="3306766" cy="2499611"/>
          </a:xfrm>
        </p:grpSpPr>
        <p:grpSp>
          <p:nvGrpSpPr>
            <p:cNvPr id="28684" name="Group 33"/>
            <p:cNvGrpSpPr>
              <a:grpSpLocks/>
            </p:cNvGrpSpPr>
            <p:nvPr/>
          </p:nvGrpSpPr>
          <p:grpSpPr bwMode="auto">
            <a:xfrm>
              <a:off x="5742234" y="1370198"/>
              <a:ext cx="3306766" cy="2499611"/>
              <a:chOff x="4981197" y="4184650"/>
              <a:chExt cx="3306766" cy="2499611"/>
            </a:xfrm>
          </p:grpSpPr>
          <p:sp>
            <p:nvSpPr>
              <p:cNvPr id="28693" name="Text Box 5"/>
              <p:cNvSpPr txBox="1">
                <a:spLocks noChangeArrowheads="1"/>
              </p:cNvSpPr>
              <p:nvPr/>
            </p:nvSpPr>
            <p:spPr bwMode="auto">
              <a:xfrm>
                <a:off x="4981197" y="5078413"/>
                <a:ext cx="952505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!empty</a:t>
                </a:r>
              </a:p>
            </p:txBody>
          </p:sp>
          <p:sp>
            <p:nvSpPr>
              <p:cNvPr id="28694" name="Text Box 6"/>
              <p:cNvSpPr txBox="1">
                <a:spLocks noChangeArrowheads="1"/>
              </p:cNvSpPr>
              <p:nvPr/>
            </p:nvSpPr>
            <p:spPr bwMode="auto">
              <a:xfrm>
                <a:off x="5300481" y="4613275"/>
                <a:ext cx="58381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 i="1">
                    <a:solidFill>
                      <a:srgbClr val="FF0000"/>
                    </a:solidFill>
                    <a:latin typeface="Arial" charset="0"/>
                  </a:rPr>
                  <a:t>!full</a:t>
                </a:r>
              </a:p>
            </p:txBody>
          </p:sp>
          <p:sp>
            <p:nvSpPr>
              <p:cNvPr id="28695" name="Rectangle 7"/>
              <p:cNvSpPr>
                <a:spLocks noChangeArrowheads="1"/>
              </p:cNvSpPr>
              <p:nvPr/>
            </p:nvSpPr>
            <p:spPr bwMode="auto">
              <a:xfrm>
                <a:off x="6935413" y="4184650"/>
                <a:ext cx="1352550" cy="2482850"/>
              </a:xfrm>
              <a:prstGeom prst="rect">
                <a:avLst/>
              </a:prstGeom>
              <a:solidFill>
                <a:srgbClr val="FFFF99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8696" name="Rectangle 8"/>
              <p:cNvSpPr>
                <a:spLocks noChangeArrowheads="1"/>
              </p:cNvSpPr>
              <p:nvPr/>
            </p:nvSpPr>
            <p:spPr bwMode="auto">
              <a:xfrm>
                <a:off x="6940175" y="4237038"/>
                <a:ext cx="317500" cy="638175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8697" name="Line 9"/>
              <p:cNvSpPr>
                <a:spLocks noChangeShapeType="1"/>
              </p:cNvSpPr>
              <p:nvPr/>
            </p:nvSpPr>
            <p:spPr bwMode="auto">
              <a:xfrm flipH="1">
                <a:off x="5800350" y="4806950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698" name="Text Box 10"/>
              <p:cNvSpPr txBox="1">
                <a:spLocks noChangeArrowheads="1"/>
              </p:cNvSpPr>
              <p:nvPr/>
            </p:nvSpPr>
            <p:spPr bwMode="auto">
              <a:xfrm>
                <a:off x="5853933" y="4486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8699" name="Line 11"/>
              <p:cNvSpPr>
                <a:spLocks noChangeShapeType="1"/>
              </p:cNvSpPr>
              <p:nvPr/>
            </p:nvSpPr>
            <p:spPr bwMode="auto">
              <a:xfrm rot="10800000" flipH="1">
                <a:off x="5798763" y="4549775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0" name="Text Box 12"/>
              <p:cNvSpPr txBox="1">
                <a:spLocks noChangeArrowheads="1"/>
              </p:cNvSpPr>
              <p:nvPr/>
            </p:nvSpPr>
            <p:spPr bwMode="auto">
              <a:xfrm>
                <a:off x="5741630" y="42418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8701" name="Rectangle 13"/>
              <p:cNvSpPr>
                <a:spLocks noChangeArrowheads="1"/>
              </p:cNvSpPr>
              <p:nvPr/>
            </p:nvSpPr>
            <p:spPr bwMode="auto">
              <a:xfrm>
                <a:off x="6940175" y="4921250"/>
                <a:ext cx="3159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8702" name="Line 14"/>
              <p:cNvSpPr>
                <a:spLocks noChangeShapeType="1"/>
              </p:cNvSpPr>
              <p:nvPr/>
            </p:nvSpPr>
            <p:spPr bwMode="auto">
              <a:xfrm flipH="1">
                <a:off x="5795588" y="5313363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3" name="Text Box 15"/>
              <p:cNvSpPr txBox="1">
                <a:spLocks noChangeArrowheads="1"/>
              </p:cNvSpPr>
              <p:nvPr/>
            </p:nvSpPr>
            <p:spPr bwMode="auto">
              <a:xfrm>
                <a:off x="5849171" y="4994275"/>
                <a:ext cx="540533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rdy</a:t>
                </a:r>
              </a:p>
            </p:txBody>
          </p:sp>
          <p:sp>
            <p:nvSpPr>
              <p:cNvPr id="28704" name="Line 16"/>
              <p:cNvSpPr>
                <a:spLocks noChangeShapeType="1"/>
              </p:cNvSpPr>
              <p:nvPr/>
            </p:nvSpPr>
            <p:spPr bwMode="auto">
              <a:xfrm rot="10800000" flipH="1">
                <a:off x="5806700" y="5068888"/>
                <a:ext cx="1139825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8705" name="Text Box 17"/>
              <p:cNvSpPr txBox="1">
                <a:spLocks noChangeArrowheads="1"/>
              </p:cNvSpPr>
              <p:nvPr/>
            </p:nvSpPr>
            <p:spPr bwMode="auto">
              <a:xfrm>
                <a:off x="5749568" y="4762500"/>
                <a:ext cx="784190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enab</a:t>
                </a:r>
              </a:p>
            </p:txBody>
          </p:sp>
          <p:sp>
            <p:nvSpPr>
              <p:cNvPr id="28706" name="Rectangle 18"/>
              <p:cNvSpPr>
                <a:spLocks noChangeArrowheads="1"/>
              </p:cNvSpPr>
              <p:nvPr/>
            </p:nvSpPr>
            <p:spPr bwMode="auto">
              <a:xfrm>
                <a:off x="6940175" y="54848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8707" name="Text Box 19"/>
              <p:cNvSpPr txBox="1">
                <a:spLocks noChangeArrowheads="1"/>
              </p:cNvSpPr>
              <p:nvPr/>
            </p:nvSpPr>
            <p:spPr bwMode="auto">
              <a:xfrm rot="-5400000">
                <a:off x="6771954" y="4391303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enq</a:t>
                </a:r>
              </a:p>
            </p:txBody>
          </p:sp>
          <p:sp>
            <p:nvSpPr>
              <p:cNvPr id="28708" name="Text Box 20"/>
              <p:cNvSpPr txBox="1">
                <a:spLocks noChangeArrowheads="1"/>
              </p:cNvSpPr>
              <p:nvPr/>
            </p:nvSpPr>
            <p:spPr bwMode="auto">
              <a:xfrm rot="-5400000">
                <a:off x="6771954" y="5002491"/>
                <a:ext cx="612668" cy="3693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>
                    <a:latin typeface="Arial" charset="0"/>
                  </a:rPr>
                  <a:t>deq</a:t>
                </a:r>
              </a:p>
            </p:txBody>
          </p:sp>
          <p:sp>
            <p:nvSpPr>
              <p:cNvPr id="28709" name="Text Box 21"/>
              <p:cNvSpPr txBox="1">
                <a:spLocks noChangeArrowheads="1"/>
              </p:cNvSpPr>
              <p:nvPr/>
            </p:nvSpPr>
            <p:spPr bwMode="auto">
              <a:xfrm rot="-5400000">
                <a:off x="7213927" y="5755000"/>
                <a:ext cx="1135247" cy="723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>
                  <a:buFont typeface="Wingdings" pitchFamily="-96" charset="2"/>
                  <a:buNone/>
                </a:pPr>
                <a:r>
                  <a:rPr lang="en-US"/>
                  <a:t>FIFO</a:t>
                </a:r>
              </a:p>
              <a:p>
                <a:pPr algn="ctr">
                  <a:buFont typeface="Wingdings" pitchFamily="-96" charset="2"/>
                  <a:buNone/>
                </a:pPr>
                <a:r>
                  <a:rPr lang="en-US"/>
                  <a:t>module</a:t>
                </a:r>
              </a:p>
            </p:txBody>
          </p:sp>
          <p:sp>
            <p:nvSpPr>
              <p:cNvPr id="28710" name="Rectangle 22"/>
              <p:cNvSpPr>
                <a:spLocks noChangeArrowheads="1"/>
              </p:cNvSpPr>
              <p:nvPr/>
            </p:nvSpPr>
            <p:spPr bwMode="auto">
              <a:xfrm>
                <a:off x="6940175" y="6056313"/>
                <a:ext cx="328613" cy="525463"/>
              </a:xfrm>
              <a:prstGeom prst="rect">
                <a:avLst/>
              </a:prstGeom>
              <a:solidFill>
                <a:srgbClr val="FFFF00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</p:grpSp>
        <p:grpSp>
          <p:nvGrpSpPr>
            <p:cNvPr id="28685" name="Group 34"/>
            <p:cNvGrpSpPr>
              <a:grpSpLocks/>
            </p:cNvGrpSpPr>
            <p:nvPr/>
          </p:nvGrpSpPr>
          <p:grpSpPr bwMode="auto">
            <a:xfrm>
              <a:off x="7556109" y="1399661"/>
              <a:ext cx="1347355" cy="957137"/>
              <a:chOff x="6796088" y="4202238"/>
              <a:chExt cx="1347355" cy="957137"/>
            </a:xfrm>
          </p:grpSpPr>
          <p:sp>
            <p:nvSpPr>
              <p:cNvPr id="28686" name="Rectangle 23"/>
              <p:cNvSpPr>
                <a:spLocks noChangeArrowheads="1"/>
              </p:cNvSpPr>
              <p:nvPr/>
            </p:nvSpPr>
            <p:spPr bwMode="auto">
              <a:xfrm>
                <a:off x="7478713" y="4954588"/>
                <a:ext cx="519112" cy="204787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prstDash val="dash"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buFont typeface="Wingdings" pitchFamily="-96" charset="2"/>
                  <a:buNone/>
                </a:pPr>
                <a:endParaRPr lang="en-US"/>
              </a:p>
            </p:txBody>
          </p:sp>
          <p:sp>
            <p:nvSpPr>
              <p:cNvPr id="28687" name="Line 24"/>
              <p:cNvSpPr>
                <a:spLocks noChangeShapeType="1"/>
              </p:cNvSpPr>
              <p:nvPr/>
            </p:nvSpPr>
            <p:spPr bwMode="auto">
              <a:xfrm>
                <a:off x="6796088" y="5076825"/>
                <a:ext cx="682625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88" name="Text Box 25"/>
              <p:cNvSpPr txBox="1">
                <a:spLocks noChangeArrowheads="1"/>
              </p:cNvSpPr>
              <p:nvPr/>
            </p:nvSpPr>
            <p:spPr bwMode="auto">
              <a:xfrm>
                <a:off x="7356475" y="4570413"/>
                <a:ext cx="461963" cy="322262"/>
              </a:xfrm>
              <a:prstGeom prst="rect">
                <a:avLst/>
              </a:prstGeom>
              <a:noFill/>
              <a:ln w="9525">
                <a:solidFill>
                  <a:srgbClr val="FF0000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buFont typeface="Wingdings" pitchFamily="-96" charset="2"/>
                  <a:buNone/>
                </a:pPr>
                <a:r>
                  <a:rPr lang="en-US" sz="1600"/>
                  <a:t>or</a:t>
                </a:r>
              </a:p>
            </p:txBody>
          </p:sp>
          <p:sp>
            <p:nvSpPr>
              <p:cNvPr id="28689" name="Line 26"/>
              <p:cNvSpPr>
                <a:spLocks noChangeShapeType="1"/>
              </p:cNvSpPr>
              <p:nvPr/>
            </p:nvSpPr>
            <p:spPr bwMode="auto">
              <a:xfrm flipH="1">
                <a:off x="6824663" y="4791075"/>
                <a:ext cx="531812" cy="0"/>
              </a:xfrm>
              <a:prstGeom prst="line">
                <a:avLst/>
              </a:prstGeom>
              <a:noFill/>
              <a:ln w="9525">
                <a:solidFill>
                  <a:srgbClr val="FF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0" name="Freeform 27"/>
              <p:cNvSpPr>
                <a:spLocks/>
              </p:cNvSpPr>
              <p:nvPr/>
            </p:nvSpPr>
            <p:spPr bwMode="auto">
              <a:xfrm>
                <a:off x="7820025" y="4776788"/>
                <a:ext cx="109538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1" name="Freeform 28"/>
              <p:cNvSpPr>
                <a:spLocks/>
              </p:cNvSpPr>
              <p:nvPr/>
            </p:nvSpPr>
            <p:spPr bwMode="auto">
              <a:xfrm flipV="1">
                <a:off x="7808913" y="4491038"/>
                <a:ext cx="109537" cy="177800"/>
              </a:xfrm>
              <a:custGeom>
                <a:avLst/>
                <a:gdLst>
                  <a:gd name="T0" fmla="*/ 2147483647 w 69"/>
                  <a:gd name="T1" fmla="*/ 2147483647 h 112"/>
                  <a:gd name="T2" fmla="*/ 2147483647 w 69"/>
                  <a:gd name="T3" fmla="*/ 0 h 112"/>
                  <a:gd name="T4" fmla="*/ 0 w 69"/>
                  <a:gd name="T5" fmla="*/ 0 h 112"/>
                  <a:gd name="T6" fmla="*/ 0 60000 65536"/>
                  <a:gd name="T7" fmla="*/ 0 60000 65536"/>
                  <a:gd name="T8" fmla="*/ 0 60000 65536"/>
                  <a:gd name="T9" fmla="*/ 0 w 69"/>
                  <a:gd name="T10" fmla="*/ 0 h 112"/>
                  <a:gd name="T11" fmla="*/ 69 w 69"/>
                  <a:gd name="T12" fmla="*/ 112 h 112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69" h="112">
                    <a:moveTo>
                      <a:pt x="69" y="112"/>
                    </a:moveTo>
                    <a:lnTo>
                      <a:pt x="69" y="0"/>
                    </a:lnTo>
                    <a:lnTo>
                      <a:pt x="0" y="0"/>
                    </a:lnTo>
                  </a:path>
                </a:pathLst>
              </a:custGeom>
              <a:noFill/>
              <a:ln w="9525" cap="flat" cmpd="sng">
                <a:solidFill>
                  <a:srgbClr val="FF0000"/>
                </a:solidFill>
                <a:prstDash val="solid"/>
                <a:round/>
                <a:headEnd type="none" w="med" len="med"/>
                <a:tailEnd type="triangl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8692" name="Text Box 29"/>
              <p:cNvSpPr txBox="1">
                <a:spLocks noChangeArrowheads="1"/>
              </p:cNvSpPr>
              <p:nvPr/>
            </p:nvSpPr>
            <p:spPr bwMode="auto">
              <a:xfrm>
                <a:off x="7564438" y="4202238"/>
                <a:ext cx="579005" cy="31393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>
                  <a:buFont typeface="Wingdings" pitchFamily="-96" charset="2"/>
                  <a:buNone/>
                </a:pPr>
                <a:r>
                  <a:rPr lang="en-US" sz="1600"/>
                  <a:t>!full</a:t>
                </a:r>
              </a:p>
            </p:txBody>
          </p:sp>
        </p:grpSp>
      </p:grpSp>
      <p:sp>
        <p:nvSpPr>
          <p:cNvPr id="37" name="Text Box 30"/>
          <p:cNvSpPr txBox="1">
            <a:spLocks noChangeArrowheads="1"/>
          </p:cNvSpPr>
          <p:nvPr/>
        </p:nvSpPr>
        <p:spPr bwMode="auto">
          <a:xfrm>
            <a:off x="5280025" y="3922036"/>
            <a:ext cx="3800475" cy="16312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 dirty="0"/>
              <a:t>No conflicts around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full</a:t>
            </a:r>
            <a:r>
              <a:rPr lang="en-US" dirty="0"/>
              <a:t>: when both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enq</a:t>
            </a:r>
            <a:r>
              <a:rPr lang="en-US" dirty="0"/>
              <a:t> and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/>
              <a:t>happen; if we want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deq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&lt;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enq</a:t>
            </a:r>
            <a:r>
              <a:rPr lang="en-US" dirty="0"/>
              <a:t> then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full</a:t>
            </a:r>
            <a:r>
              <a:rPr lang="en-US" dirty="0"/>
              <a:t> must be set to 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True</a:t>
            </a:r>
            <a:r>
              <a:rPr lang="en-US" dirty="0"/>
              <a:t> in case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enq</a:t>
            </a:r>
            <a:r>
              <a:rPr lang="en-US" dirty="0"/>
              <a:t> </a:t>
            </a:r>
            <a:r>
              <a:rPr lang="en-US" dirty="0" smtClean="0"/>
              <a:t>occurs</a:t>
            </a:r>
            <a:endParaRPr lang="en-US" dirty="0"/>
          </a:p>
        </p:txBody>
      </p:sp>
      <p:sp>
        <p:nvSpPr>
          <p:cNvPr id="38" name="Text Box 30"/>
          <p:cNvSpPr txBox="1">
            <a:spLocks noChangeArrowheads="1"/>
          </p:cNvSpPr>
          <p:nvPr/>
        </p:nvSpPr>
        <p:spPr bwMode="auto">
          <a:xfrm>
            <a:off x="695325" y="5681663"/>
            <a:ext cx="3622675" cy="6461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-96" charset="2"/>
              <a:buNone/>
            </a:pPr>
            <a:r>
              <a:rPr lang="en-US"/>
              <a:t>Scheduling constraint on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deqEn</a:t>
            </a:r>
            <a:r>
              <a:rPr lang="en-US"/>
              <a:t> forces </a:t>
            </a:r>
            <a:r>
              <a:rPr lang="en-US">
                <a:latin typeface="Courier New" pitchFamily="49" charset="0"/>
                <a:cs typeface="Courier New" pitchFamily="49" charset="0"/>
              </a:rPr>
              <a:t>deq &lt; enq</a:t>
            </a:r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4911725" y="5681663"/>
            <a:ext cx="1552575" cy="723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first &lt; enq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deq &lt; enq</a:t>
            </a:r>
          </a:p>
        </p:txBody>
      </p:sp>
      <p:sp>
        <p:nvSpPr>
          <p:cNvPr id="42" name="Text Box 33"/>
          <p:cNvSpPr txBox="1">
            <a:spLocks noChangeArrowheads="1"/>
          </p:cNvSpPr>
          <p:nvPr/>
        </p:nvSpPr>
        <p:spPr bwMode="auto">
          <a:xfrm>
            <a:off x="6870700" y="5681663"/>
            <a:ext cx="1701800" cy="7239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enq &lt; clear</a:t>
            </a:r>
          </a:p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>
                <a:sym typeface="Symbol" pitchFamily="-96" charset="2"/>
              </a:rPr>
              <a:t>deq &lt; clear</a:t>
            </a:r>
          </a:p>
        </p:txBody>
      </p:sp>
      <p:sp>
        <p:nvSpPr>
          <p:cNvPr id="44" name="Date Placeholder 4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28</a:t>
            </a:fld>
            <a:endParaRPr lang="en-US" dirty="0"/>
          </a:p>
        </p:txBody>
      </p:sp>
      <p:sp>
        <p:nvSpPr>
          <p:cNvPr id="46" name="Footer Placeholder 4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  <p:bldP spid="39" grpId="0" animBg="1"/>
      <p:bldP spid="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FIFOs</a:t>
            </a:r>
          </a:p>
        </p:txBody>
      </p:sp>
      <p:sp>
        <p:nvSpPr>
          <p:cNvPr id="307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Ordinary one element FIFO</a:t>
            </a:r>
          </a:p>
          <a:p>
            <a:pPr lvl="1" eaLnBrk="1" hangingPunct="1"/>
            <a:r>
              <a:rPr lang="en-US" dirty="0" err="1" smtClean="0"/>
              <a:t>deq</a:t>
            </a:r>
            <a:r>
              <a:rPr lang="en-US" dirty="0" smtClean="0"/>
              <a:t> &amp; </a:t>
            </a:r>
            <a:r>
              <a:rPr lang="en-US" dirty="0" err="1" smtClean="0"/>
              <a:t>enq</a:t>
            </a:r>
            <a:r>
              <a:rPr lang="en-US" dirty="0" smtClean="0"/>
              <a:t> conflict</a:t>
            </a:r>
          </a:p>
          <a:p>
            <a:pPr eaLnBrk="1" hangingPunct="1"/>
            <a:r>
              <a:rPr lang="en-US" dirty="0" smtClean="0"/>
              <a:t>Pipeline FIFO</a:t>
            </a:r>
          </a:p>
          <a:p>
            <a:pPr lvl="1" eaLnBrk="1" hangingPunct="1"/>
            <a:r>
              <a:rPr lang="en-US" dirty="0" smtClean="0"/>
              <a:t>first &lt; </a:t>
            </a:r>
            <a:r>
              <a:rPr lang="en-US" dirty="0" err="1" smtClean="0"/>
              <a:t>deq</a:t>
            </a:r>
            <a:r>
              <a:rPr lang="en-US" dirty="0" smtClean="0"/>
              <a:t> &lt; </a:t>
            </a:r>
            <a:r>
              <a:rPr lang="en-US" dirty="0" err="1" smtClean="0"/>
              <a:t>enq</a:t>
            </a:r>
            <a:r>
              <a:rPr lang="en-US" dirty="0" smtClean="0"/>
              <a:t> &lt; clear</a:t>
            </a:r>
          </a:p>
          <a:p>
            <a:pPr eaLnBrk="1" hangingPunct="1"/>
            <a:r>
              <a:rPr lang="en-US" dirty="0" smtClean="0"/>
              <a:t>Bypass FIFO</a:t>
            </a:r>
          </a:p>
          <a:p>
            <a:pPr lvl="1" eaLnBrk="1" hangingPunct="1"/>
            <a:r>
              <a:rPr lang="en-US" dirty="0" err="1" smtClean="0"/>
              <a:t>enq</a:t>
            </a:r>
            <a:r>
              <a:rPr lang="en-US" dirty="0" smtClean="0"/>
              <a:t> &lt; first &lt; </a:t>
            </a:r>
            <a:r>
              <a:rPr lang="en-US" dirty="0" err="1" smtClean="0"/>
              <a:t>deq</a:t>
            </a:r>
            <a:r>
              <a:rPr lang="en-US" dirty="0" smtClean="0"/>
              <a:t> &lt; clear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29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http://csg.csail.mit.edu/6.375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753100" y="5715000"/>
            <a:ext cx="285398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All in the BSV library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z="4000" smtClean="0"/>
              <a:t>Concurrency analysis and rule scheduling</a:t>
            </a:r>
          </a:p>
        </p:txBody>
      </p:sp>
      <p:sp>
        <p:nvSpPr>
          <p:cNvPr id="5123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buFont typeface="Wingdings" pitchFamily="-96" charset="2"/>
              <a:buNone/>
            </a:pPr>
            <a:endParaRPr lang="en-US" smtClean="0"/>
          </a:p>
        </p:txBody>
      </p:sp>
      <p:sp>
        <p:nvSpPr>
          <p:cNvPr id="10" name="Date Placeholder 9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i="1" smtClean="0"/>
              <a:t>An aside</a:t>
            </a:r>
            <a:br>
              <a:rPr lang="en-US" sz="2400" i="1" smtClean="0"/>
            </a:br>
            <a:r>
              <a:rPr lang="en-US" smtClean="0"/>
              <a:t>Unsafe modules</a:t>
            </a:r>
          </a:p>
        </p:txBody>
      </p:sp>
      <p:sp>
        <p:nvSpPr>
          <p:cNvPr id="29699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idx="1"/>
          </p:nvPr>
        </p:nvSpPr>
        <p:spPr>
          <a:xfrm>
            <a:off x="828675" y="1695450"/>
            <a:ext cx="7772400" cy="411480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Bluespec allows you to import Verilog modules by identifying wires that correspond to methods</a:t>
            </a:r>
          </a:p>
          <a:p>
            <a:pPr eaLnBrk="1" hangingPunct="1"/>
            <a:r>
              <a:rPr lang="en-US" sz="2800" dirty="0" smtClean="0"/>
              <a:t>Such modules can be made safe either by asserting the correct scheduling properties of the methods or by wrapping the unsafe modules in appropriate Bluespec code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524000" y="5803900"/>
            <a:ext cx="74056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400" i="1"/>
              <a:t>Config Reg is an example of an unsafe module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30</a:t>
            </a:fld>
            <a:endParaRPr lang="en-US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9" grpId="0" uiExpand="1" build="p"/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Takeaway</a:t>
            </a:r>
          </a:p>
        </p:txBody>
      </p:sp>
      <p:sp>
        <p:nvSpPr>
          <p:cNvPr id="31747" name="Content Placeholder 2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790575" y="1666875"/>
            <a:ext cx="7772400" cy="4114800"/>
          </a:xfrm>
        </p:spPr>
        <p:txBody>
          <a:bodyPr/>
          <a:lstStyle/>
          <a:p>
            <a:r>
              <a:rPr lang="en-US" sz="2400" smtClean="0"/>
              <a:t>FIFOs with concurrent operations are quite difficult to design, though the amount of hardware involved is small</a:t>
            </a:r>
          </a:p>
          <a:p>
            <a:pPr lvl="1"/>
            <a:r>
              <a:rPr lang="en-US" sz="2400" smtClean="0"/>
              <a:t>FIFOs with appropriate properties are in the BSV library</a:t>
            </a:r>
          </a:p>
          <a:p>
            <a:r>
              <a:rPr lang="en-US" sz="2400" smtClean="0"/>
              <a:t>Various FIFOs affect performance but not correctness</a:t>
            </a:r>
          </a:p>
          <a:p>
            <a:r>
              <a:rPr lang="en-US" sz="2400" smtClean="0"/>
              <a:t>For performance, concentrate on high-level design and then search for modules with appropriate properties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31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Next lecture : </a:t>
            </a:r>
            <a:r>
              <a:rPr lang="en-US" smtClean="0"/>
              <a:t>dead cycles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32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71500" y="352425"/>
            <a:ext cx="8324850" cy="1143000"/>
          </a:xfrm>
        </p:spPr>
        <p:txBody>
          <a:bodyPr/>
          <a:lstStyle/>
          <a:p>
            <a:pPr eaLnBrk="1" hangingPunct="1"/>
            <a:r>
              <a:rPr lang="en-US" sz="4000" smtClean="0"/>
              <a:t>Guarded Atomic Actions (GAA):</a:t>
            </a:r>
            <a:br>
              <a:rPr lang="en-US" sz="4000" smtClean="0"/>
            </a:br>
            <a:r>
              <a:rPr lang="en-US" sz="4000" smtClean="0"/>
              <a:t>Execution model</a:t>
            </a:r>
          </a:p>
        </p:txBody>
      </p:sp>
      <p:sp>
        <p:nvSpPr>
          <p:cNvPr id="6147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-96" charset="2"/>
              <a:buNone/>
            </a:pPr>
            <a:r>
              <a:rPr lang="en-US" i="1" smtClean="0"/>
              <a:t>Repeatedly:</a:t>
            </a:r>
            <a:endParaRPr lang="en-US" smtClean="0"/>
          </a:p>
          <a:p>
            <a:pPr eaLnBrk="1" hangingPunct="1"/>
            <a:r>
              <a:rPr lang="en-US" smtClean="0"/>
              <a:t>Select a rule to execute </a:t>
            </a:r>
          </a:p>
          <a:p>
            <a:pPr eaLnBrk="1" hangingPunct="1"/>
            <a:r>
              <a:rPr lang="en-US" smtClean="0"/>
              <a:t>Compute the state updates </a:t>
            </a:r>
          </a:p>
          <a:p>
            <a:pPr eaLnBrk="1" hangingPunct="1"/>
            <a:r>
              <a:rPr lang="en-US" smtClean="0"/>
              <a:t>Make the state updates</a:t>
            </a:r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  <a:p>
            <a:pPr eaLnBrk="1" hangingPunct="1"/>
            <a:endParaRPr lang="en-US" smtClean="0"/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6215063" y="2327275"/>
            <a:ext cx="2724150" cy="650875"/>
            <a:chOff x="3915" y="1466"/>
            <a:chExt cx="1716" cy="410"/>
          </a:xfrm>
        </p:grpSpPr>
        <p:sp>
          <p:nvSpPr>
            <p:cNvPr id="6154" name="Text Box 5"/>
            <p:cNvSpPr txBox="1">
              <a:spLocks noChangeArrowheads="1"/>
            </p:cNvSpPr>
            <p:nvPr/>
          </p:nvSpPr>
          <p:spPr bwMode="auto">
            <a:xfrm>
              <a:off x="4437" y="1466"/>
              <a:ext cx="1194" cy="410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None/>
              </a:pPr>
              <a:r>
                <a:rPr lang="en-US"/>
                <a:t>Highly non-deterministic</a:t>
              </a:r>
            </a:p>
          </p:txBody>
        </p:sp>
        <p:sp>
          <p:nvSpPr>
            <p:cNvPr id="6155" name="Line 6"/>
            <p:cNvSpPr>
              <a:spLocks noChangeShapeType="1"/>
            </p:cNvSpPr>
            <p:nvPr/>
          </p:nvSpPr>
          <p:spPr bwMode="auto">
            <a:xfrm flipH="1">
              <a:off x="3915" y="1755"/>
              <a:ext cx="522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86183" name="Text Box 7"/>
          <p:cNvSpPr txBox="1">
            <a:spLocks noChangeArrowheads="1"/>
          </p:cNvSpPr>
          <p:nvPr/>
        </p:nvSpPr>
        <p:spPr bwMode="auto">
          <a:xfrm>
            <a:off x="1577975" y="4703763"/>
            <a:ext cx="6180138" cy="1087437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 sz="2400">
                <a:solidFill>
                  <a:srgbClr val="FF0000"/>
                </a:solidFill>
              </a:rPr>
              <a:t>Implementation concern: Schedule multiple rules concurrently without violating one-rule-at-a-time semantics</a:t>
            </a:r>
          </a:p>
        </p:txBody>
      </p:sp>
      <p:sp>
        <p:nvSpPr>
          <p:cNvPr id="1586184" name="Text Box 8"/>
          <p:cNvSpPr txBox="1">
            <a:spLocks noChangeArrowheads="1"/>
          </p:cNvSpPr>
          <p:nvPr/>
        </p:nvSpPr>
        <p:spPr bwMode="auto">
          <a:xfrm>
            <a:off x="7061200" y="3095625"/>
            <a:ext cx="1898650" cy="12001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None/>
            </a:pPr>
            <a:r>
              <a:rPr lang="en-US"/>
              <a:t>User annotations can help in rule selection</a:t>
            </a:r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6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6183" grpId="0" animBg="1"/>
      <p:bldP spid="158618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i="1" smtClean="0"/>
              <a:t>some insight into</a:t>
            </a:r>
            <a:br>
              <a:rPr lang="en-US" sz="2400" i="1" smtClean="0"/>
            </a:br>
            <a:r>
              <a:rPr lang="en-US" sz="3600" smtClean="0"/>
              <a:t>Concurrent rule firing</a:t>
            </a:r>
          </a:p>
        </p:txBody>
      </p:sp>
      <p:sp>
        <p:nvSpPr>
          <p:cNvPr id="7171" name="Content Placeholder 88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49313" y="4244975"/>
            <a:ext cx="7772400" cy="1776413"/>
          </a:xfrm>
        </p:spPr>
        <p:txBody>
          <a:bodyPr/>
          <a:lstStyle/>
          <a:p>
            <a:r>
              <a:rPr lang="en-US" sz="2400" smtClean="0"/>
              <a:t>There are more intermediate states in the rule semantics (a state after each rule step)</a:t>
            </a:r>
          </a:p>
          <a:p>
            <a:r>
              <a:rPr lang="en-US" sz="2400" smtClean="0"/>
              <a:t> In the HW, states change only at clock edges </a:t>
            </a:r>
          </a:p>
        </p:txBody>
      </p:sp>
      <p:sp>
        <p:nvSpPr>
          <p:cNvPr id="7172" name="Text Box 3"/>
          <p:cNvSpPr txBox="1">
            <a:spLocks noChangeArrowheads="1"/>
          </p:cNvSpPr>
          <p:nvPr/>
        </p:nvSpPr>
        <p:spPr bwMode="auto">
          <a:xfrm>
            <a:off x="752475" y="1990725"/>
            <a:ext cx="1014413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Rules</a:t>
            </a:r>
          </a:p>
        </p:txBody>
      </p:sp>
      <p:sp>
        <p:nvSpPr>
          <p:cNvPr id="7173" name="Text Box 4"/>
          <p:cNvSpPr txBox="1">
            <a:spLocks noChangeArrowheads="1"/>
          </p:cNvSpPr>
          <p:nvPr/>
        </p:nvSpPr>
        <p:spPr bwMode="auto">
          <a:xfrm>
            <a:off x="752475" y="2968625"/>
            <a:ext cx="714375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HW</a:t>
            </a:r>
          </a:p>
        </p:txBody>
      </p:sp>
      <p:sp>
        <p:nvSpPr>
          <p:cNvPr id="7174" name="Text Box 5"/>
          <p:cNvSpPr txBox="1">
            <a:spLocks noChangeArrowheads="1"/>
          </p:cNvSpPr>
          <p:nvPr/>
        </p:nvSpPr>
        <p:spPr bwMode="auto">
          <a:xfrm>
            <a:off x="3546475" y="1943100"/>
            <a:ext cx="381000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Ri</a:t>
            </a:r>
          </a:p>
        </p:txBody>
      </p:sp>
      <p:sp>
        <p:nvSpPr>
          <p:cNvPr id="7175" name="Text Box 6"/>
          <p:cNvSpPr txBox="1">
            <a:spLocks noChangeArrowheads="1"/>
          </p:cNvSpPr>
          <p:nvPr/>
        </p:nvSpPr>
        <p:spPr bwMode="auto">
          <a:xfrm>
            <a:off x="3956050" y="1943100"/>
            <a:ext cx="395288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Rj</a:t>
            </a:r>
          </a:p>
        </p:txBody>
      </p:sp>
      <p:sp>
        <p:nvSpPr>
          <p:cNvPr id="7176" name="Text Box 7"/>
          <p:cNvSpPr txBox="1">
            <a:spLocks noChangeArrowheads="1"/>
          </p:cNvSpPr>
          <p:nvPr/>
        </p:nvSpPr>
        <p:spPr bwMode="auto">
          <a:xfrm>
            <a:off x="4646613" y="1943100"/>
            <a:ext cx="446087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Rk</a:t>
            </a:r>
          </a:p>
        </p:txBody>
      </p:sp>
      <p:grpSp>
        <p:nvGrpSpPr>
          <p:cNvPr id="7177" name="Group 8"/>
          <p:cNvGrpSpPr>
            <a:grpSpLocks/>
          </p:cNvGrpSpPr>
          <p:nvPr/>
        </p:nvGrpSpPr>
        <p:grpSpPr bwMode="auto">
          <a:xfrm>
            <a:off x="4419600" y="2243138"/>
            <a:ext cx="239713" cy="53975"/>
            <a:chOff x="1895" y="3653"/>
            <a:chExt cx="248" cy="56"/>
          </a:xfrm>
        </p:grpSpPr>
        <p:sp>
          <p:nvSpPr>
            <p:cNvPr id="7254" name="Oval 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55" name="Oval 1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56" name="Oval 1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7178" name="Line 12"/>
          <p:cNvSpPr>
            <a:spLocks noChangeShapeType="1"/>
          </p:cNvSpPr>
          <p:nvPr/>
        </p:nvSpPr>
        <p:spPr bwMode="auto">
          <a:xfrm>
            <a:off x="28860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79" name="Line 13"/>
          <p:cNvSpPr>
            <a:spLocks noChangeShapeType="1"/>
          </p:cNvSpPr>
          <p:nvPr/>
        </p:nvSpPr>
        <p:spPr bwMode="auto">
          <a:xfrm>
            <a:off x="32543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0" name="Line 14"/>
          <p:cNvSpPr>
            <a:spLocks noChangeShapeType="1"/>
          </p:cNvSpPr>
          <p:nvPr/>
        </p:nvSpPr>
        <p:spPr bwMode="auto">
          <a:xfrm>
            <a:off x="36226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1" name="Line 15"/>
          <p:cNvSpPr>
            <a:spLocks noChangeShapeType="1"/>
          </p:cNvSpPr>
          <p:nvPr/>
        </p:nvSpPr>
        <p:spPr bwMode="auto">
          <a:xfrm>
            <a:off x="39909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2" name="Line 16"/>
          <p:cNvSpPr>
            <a:spLocks noChangeShapeType="1"/>
          </p:cNvSpPr>
          <p:nvPr/>
        </p:nvSpPr>
        <p:spPr bwMode="auto">
          <a:xfrm>
            <a:off x="47275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3" name="Line 17"/>
          <p:cNvSpPr>
            <a:spLocks noChangeShapeType="1"/>
          </p:cNvSpPr>
          <p:nvPr/>
        </p:nvSpPr>
        <p:spPr bwMode="auto">
          <a:xfrm>
            <a:off x="50958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4" name="Line 18"/>
          <p:cNvSpPr>
            <a:spLocks noChangeShapeType="1"/>
          </p:cNvSpPr>
          <p:nvPr/>
        </p:nvSpPr>
        <p:spPr bwMode="auto">
          <a:xfrm>
            <a:off x="54641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5" name="Line 19"/>
          <p:cNvSpPr>
            <a:spLocks noChangeShapeType="1"/>
          </p:cNvSpPr>
          <p:nvPr/>
        </p:nvSpPr>
        <p:spPr bwMode="auto">
          <a:xfrm>
            <a:off x="58324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6" name="Line 20"/>
          <p:cNvSpPr>
            <a:spLocks noChangeShapeType="1"/>
          </p:cNvSpPr>
          <p:nvPr/>
        </p:nvSpPr>
        <p:spPr bwMode="auto">
          <a:xfrm>
            <a:off x="2090738" y="2270125"/>
            <a:ext cx="373062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7" name="Line 21"/>
          <p:cNvSpPr>
            <a:spLocks noChangeShapeType="1"/>
          </p:cNvSpPr>
          <p:nvPr/>
        </p:nvSpPr>
        <p:spPr bwMode="auto">
          <a:xfrm>
            <a:off x="65690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8" name="Line 22"/>
          <p:cNvSpPr>
            <a:spLocks noChangeShapeType="1"/>
          </p:cNvSpPr>
          <p:nvPr/>
        </p:nvSpPr>
        <p:spPr bwMode="auto">
          <a:xfrm>
            <a:off x="69373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9" name="Line 23"/>
          <p:cNvSpPr>
            <a:spLocks noChangeShapeType="1"/>
          </p:cNvSpPr>
          <p:nvPr/>
        </p:nvSpPr>
        <p:spPr bwMode="auto">
          <a:xfrm>
            <a:off x="73056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7190" name="Group 24"/>
          <p:cNvGrpSpPr>
            <a:grpSpLocks/>
          </p:cNvGrpSpPr>
          <p:nvPr/>
        </p:nvGrpSpPr>
        <p:grpSpPr bwMode="auto">
          <a:xfrm>
            <a:off x="2571750" y="2243138"/>
            <a:ext cx="239713" cy="53975"/>
            <a:chOff x="1895" y="3653"/>
            <a:chExt cx="248" cy="56"/>
          </a:xfrm>
        </p:grpSpPr>
        <p:sp>
          <p:nvSpPr>
            <p:cNvPr id="7251" name="Oval 25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52" name="Oval 26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53" name="Oval 27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7191" name="Group 28"/>
          <p:cNvGrpSpPr>
            <a:grpSpLocks/>
          </p:cNvGrpSpPr>
          <p:nvPr/>
        </p:nvGrpSpPr>
        <p:grpSpPr bwMode="auto">
          <a:xfrm>
            <a:off x="6283325" y="2243138"/>
            <a:ext cx="239713" cy="53975"/>
            <a:chOff x="1895" y="3653"/>
            <a:chExt cx="248" cy="56"/>
          </a:xfrm>
        </p:grpSpPr>
        <p:sp>
          <p:nvSpPr>
            <p:cNvPr id="7248" name="Oval 2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9" name="Oval 3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50" name="Oval 3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7192" name="Group 32"/>
          <p:cNvGrpSpPr>
            <a:grpSpLocks/>
          </p:cNvGrpSpPr>
          <p:nvPr/>
        </p:nvGrpSpPr>
        <p:grpSpPr bwMode="auto">
          <a:xfrm>
            <a:off x="1809750" y="2243138"/>
            <a:ext cx="239713" cy="53975"/>
            <a:chOff x="1895" y="3653"/>
            <a:chExt cx="248" cy="56"/>
          </a:xfrm>
        </p:grpSpPr>
        <p:sp>
          <p:nvSpPr>
            <p:cNvPr id="7245" name="Oval 33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6" name="Oval 34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7" name="Oval 35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7193" name="Group 36"/>
          <p:cNvGrpSpPr>
            <a:grpSpLocks/>
          </p:cNvGrpSpPr>
          <p:nvPr/>
        </p:nvGrpSpPr>
        <p:grpSpPr bwMode="auto">
          <a:xfrm>
            <a:off x="7731125" y="2243138"/>
            <a:ext cx="239713" cy="53975"/>
            <a:chOff x="1895" y="3653"/>
            <a:chExt cx="248" cy="56"/>
          </a:xfrm>
        </p:grpSpPr>
        <p:sp>
          <p:nvSpPr>
            <p:cNvPr id="7242" name="Oval 37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3" name="Oval 38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4" name="Oval 39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7194" name="Line 40"/>
          <p:cNvSpPr>
            <a:spLocks noChangeShapeType="1"/>
          </p:cNvSpPr>
          <p:nvPr/>
        </p:nvSpPr>
        <p:spPr bwMode="auto">
          <a:xfrm>
            <a:off x="1714500" y="3187700"/>
            <a:ext cx="67056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95" name="Line 41"/>
          <p:cNvSpPr>
            <a:spLocks noChangeShapeType="1"/>
          </p:cNvSpPr>
          <p:nvPr/>
        </p:nvSpPr>
        <p:spPr bwMode="auto">
          <a:xfrm>
            <a:off x="50800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6" name="Line 42"/>
          <p:cNvSpPr>
            <a:spLocks noChangeShapeType="1"/>
          </p:cNvSpPr>
          <p:nvPr/>
        </p:nvSpPr>
        <p:spPr bwMode="auto">
          <a:xfrm>
            <a:off x="2136775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7" name="Line 43"/>
          <p:cNvSpPr>
            <a:spLocks noChangeShapeType="1"/>
          </p:cNvSpPr>
          <p:nvPr/>
        </p:nvSpPr>
        <p:spPr bwMode="auto">
          <a:xfrm>
            <a:off x="65786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8" name="Line 44"/>
          <p:cNvSpPr>
            <a:spLocks noChangeShapeType="1"/>
          </p:cNvSpPr>
          <p:nvPr/>
        </p:nvSpPr>
        <p:spPr bwMode="auto">
          <a:xfrm>
            <a:off x="36068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99" name="Line 45"/>
          <p:cNvSpPr>
            <a:spLocks noChangeShapeType="1"/>
          </p:cNvSpPr>
          <p:nvPr/>
        </p:nvSpPr>
        <p:spPr bwMode="auto">
          <a:xfrm>
            <a:off x="80772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0" name="Freeform 46"/>
          <p:cNvSpPr>
            <a:spLocks/>
          </p:cNvSpPr>
          <p:nvPr/>
        </p:nvSpPr>
        <p:spPr bwMode="auto">
          <a:xfrm>
            <a:off x="2136775" y="2044700"/>
            <a:ext cx="333375" cy="1190625"/>
          </a:xfrm>
          <a:custGeom>
            <a:avLst/>
            <a:gdLst>
              <a:gd name="T0" fmla="*/ 2147483647 w 210"/>
              <a:gd name="T1" fmla="*/ 0 h 750"/>
              <a:gd name="T2" fmla="*/ 2147483647 w 210"/>
              <a:gd name="T3" fmla="*/ 2147483647 h 750"/>
              <a:gd name="T4" fmla="*/ 0 w 210"/>
              <a:gd name="T5" fmla="*/ 2147483647 h 750"/>
              <a:gd name="T6" fmla="*/ 0 w 210"/>
              <a:gd name="T7" fmla="*/ 2147483647 h 750"/>
              <a:gd name="T8" fmla="*/ 0 60000 65536"/>
              <a:gd name="T9" fmla="*/ 0 60000 65536"/>
              <a:gd name="T10" fmla="*/ 0 60000 65536"/>
              <a:gd name="T11" fmla="*/ 0 60000 65536"/>
              <a:gd name="T12" fmla="*/ 0 w 210"/>
              <a:gd name="T13" fmla="*/ 0 h 750"/>
              <a:gd name="T14" fmla="*/ 210 w 210"/>
              <a:gd name="T15" fmla="*/ 750 h 7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0" h="750">
                <a:moveTo>
                  <a:pt x="210" y="0"/>
                </a:moveTo>
                <a:lnTo>
                  <a:pt x="210" y="318"/>
                </a:lnTo>
                <a:lnTo>
                  <a:pt x="0" y="498"/>
                </a:lnTo>
                <a:lnTo>
                  <a:pt x="0" y="750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1" name="Freeform 47"/>
          <p:cNvSpPr>
            <a:spLocks/>
          </p:cNvSpPr>
          <p:nvPr/>
        </p:nvSpPr>
        <p:spPr bwMode="auto">
          <a:xfrm>
            <a:off x="5842000" y="2035175"/>
            <a:ext cx="723900" cy="1190625"/>
          </a:xfrm>
          <a:custGeom>
            <a:avLst/>
            <a:gdLst>
              <a:gd name="T0" fmla="*/ 0 w 456"/>
              <a:gd name="T1" fmla="*/ 0 h 750"/>
              <a:gd name="T2" fmla="*/ 0 w 456"/>
              <a:gd name="T3" fmla="*/ 2147483647 h 750"/>
              <a:gd name="T4" fmla="*/ 2147483647 w 456"/>
              <a:gd name="T5" fmla="*/ 2147483647 h 750"/>
              <a:gd name="T6" fmla="*/ 2147483647 w 456"/>
              <a:gd name="T7" fmla="*/ 2147483647 h 750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50"/>
              <a:gd name="T14" fmla="*/ 456 w 456"/>
              <a:gd name="T15" fmla="*/ 750 h 7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50">
                <a:moveTo>
                  <a:pt x="0" y="0"/>
                </a:moveTo>
                <a:lnTo>
                  <a:pt x="0" y="324"/>
                </a:lnTo>
                <a:lnTo>
                  <a:pt x="456" y="498"/>
                </a:lnTo>
                <a:lnTo>
                  <a:pt x="456" y="750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2" name="Line 48"/>
          <p:cNvSpPr>
            <a:spLocks noChangeShapeType="1"/>
          </p:cNvSpPr>
          <p:nvPr/>
        </p:nvSpPr>
        <p:spPr bwMode="auto">
          <a:xfrm>
            <a:off x="5080000" y="2035175"/>
            <a:ext cx="0" cy="1692275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3" name="Line 49"/>
          <p:cNvSpPr>
            <a:spLocks noChangeShapeType="1"/>
          </p:cNvSpPr>
          <p:nvPr/>
        </p:nvSpPr>
        <p:spPr bwMode="auto">
          <a:xfrm>
            <a:off x="3603625" y="2035175"/>
            <a:ext cx="0" cy="165735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04" name="Text Box 50"/>
          <p:cNvSpPr txBox="1">
            <a:spLocks noChangeArrowheads="1"/>
          </p:cNvSpPr>
          <p:nvPr/>
        </p:nvSpPr>
        <p:spPr bwMode="auto">
          <a:xfrm>
            <a:off x="8226425" y="3159125"/>
            <a:ext cx="803275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clocks</a:t>
            </a:r>
          </a:p>
        </p:txBody>
      </p:sp>
      <p:sp>
        <p:nvSpPr>
          <p:cNvPr id="7205" name="Text Box 51"/>
          <p:cNvSpPr txBox="1">
            <a:spLocks noChangeArrowheads="1"/>
          </p:cNvSpPr>
          <p:nvPr/>
        </p:nvSpPr>
        <p:spPr bwMode="auto">
          <a:xfrm>
            <a:off x="8283575" y="1890713"/>
            <a:ext cx="723900" cy="70326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rule</a:t>
            </a:r>
          </a:p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steps</a:t>
            </a:r>
          </a:p>
        </p:txBody>
      </p:sp>
      <p:sp>
        <p:nvSpPr>
          <p:cNvPr id="7206" name="Line 52"/>
          <p:cNvSpPr>
            <a:spLocks noChangeShapeType="1"/>
          </p:cNvSpPr>
          <p:nvPr/>
        </p:nvSpPr>
        <p:spPr bwMode="auto">
          <a:xfrm>
            <a:off x="8243888" y="2259013"/>
            <a:ext cx="373062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7" name="Line 53"/>
          <p:cNvSpPr>
            <a:spLocks noChangeShapeType="1"/>
          </p:cNvSpPr>
          <p:nvPr/>
        </p:nvSpPr>
        <p:spPr bwMode="auto">
          <a:xfrm>
            <a:off x="8612188" y="2259013"/>
            <a:ext cx="373062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08" name="AutoShape 54"/>
          <p:cNvSpPr>
            <a:spLocks noChangeArrowheads="1"/>
          </p:cNvSpPr>
          <p:nvPr/>
        </p:nvSpPr>
        <p:spPr bwMode="auto">
          <a:xfrm>
            <a:off x="3681413" y="2681288"/>
            <a:ext cx="1320800" cy="1063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17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7209" name="Text Box 55"/>
          <p:cNvSpPr txBox="1">
            <a:spLocks noChangeArrowheads="1"/>
          </p:cNvSpPr>
          <p:nvPr/>
        </p:nvSpPr>
        <p:spPr bwMode="auto">
          <a:xfrm>
            <a:off x="4151313" y="3392488"/>
            <a:ext cx="381000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Ri</a:t>
            </a:r>
          </a:p>
        </p:txBody>
      </p:sp>
      <p:sp>
        <p:nvSpPr>
          <p:cNvPr id="7210" name="Text Box 56"/>
          <p:cNvSpPr txBox="1">
            <a:spLocks noChangeArrowheads="1"/>
          </p:cNvSpPr>
          <p:nvPr/>
        </p:nvSpPr>
        <p:spPr bwMode="auto">
          <a:xfrm>
            <a:off x="4162425" y="2657475"/>
            <a:ext cx="395288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Rj</a:t>
            </a:r>
          </a:p>
        </p:txBody>
      </p:sp>
      <p:sp>
        <p:nvSpPr>
          <p:cNvPr id="7211" name="Text Box 57"/>
          <p:cNvSpPr txBox="1">
            <a:spLocks noChangeArrowheads="1"/>
          </p:cNvSpPr>
          <p:nvPr/>
        </p:nvSpPr>
        <p:spPr bwMode="auto">
          <a:xfrm>
            <a:off x="4151313" y="2981325"/>
            <a:ext cx="446087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Rk</a:t>
            </a:r>
          </a:p>
        </p:txBody>
      </p:sp>
      <p:grpSp>
        <p:nvGrpSpPr>
          <p:cNvPr id="7212" name="Group 58"/>
          <p:cNvGrpSpPr>
            <a:grpSpLocks/>
          </p:cNvGrpSpPr>
          <p:nvPr/>
        </p:nvGrpSpPr>
        <p:grpSpPr bwMode="auto">
          <a:xfrm>
            <a:off x="4227513" y="3333750"/>
            <a:ext cx="239712" cy="53975"/>
            <a:chOff x="1895" y="3653"/>
            <a:chExt cx="248" cy="56"/>
          </a:xfrm>
        </p:grpSpPr>
        <p:sp>
          <p:nvSpPr>
            <p:cNvPr id="7239" name="Oval 5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0" name="Oval 6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7241" name="Oval 6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7213" name="Freeform 63"/>
          <p:cNvSpPr>
            <a:spLocks/>
          </p:cNvSpPr>
          <p:nvPr/>
        </p:nvSpPr>
        <p:spPr bwMode="auto">
          <a:xfrm>
            <a:off x="8069263" y="1985963"/>
            <a:ext cx="165100" cy="1179512"/>
          </a:xfrm>
          <a:custGeom>
            <a:avLst/>
            <a:gdLst>
              <a:gd name="T0" fmla="*/ 2147483647 w 104"/>
              <a:gd name="T1" fmla="*/ 0 h 743"/>
              <a:gd name="T2" fmla="*/ 2147483647 w 104"/>
              <a:gd name="T3" fmla="*/ 2147483647 h 743"/>
              <a:gd name="T4" fmla="*/ 0 w 104"/>
              <a:gd name="T5" fmla="*/ 2147483647 h 743"/>
              <a:gd name="T6" fmla="*/ 0 w 104"/>
              <a:gd name="T7" fmla="*/ 2147483647 h 743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743"/>
              <a:gd name="T14" fmla="*/ 104 w 104"/>
              <a:gd name="T15" fmla="*/ 743 h 7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743">
                <a:moveTo>
                  <a:pt x="104" y="0"/>
                </a:moveTo>
                <a:lnTo>
                  <a:pt x="104" y="318"/>
                </a:lnTo>
                <a:lnTo>
                  <a:pt x="0" y="492"/>
                </a:lnTo>
                <a:lnTo>
                  <a:pt x="0" y="743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14" name="Line 64"/>
          <p:cNvSpPr>
            <a:spLocks noChangeShapeType="1"/>
          </p:cNvSpPr>
          <p:nvPr/>
        </p:nvSpPr>
        <p:spPr bwMode="auto">
          <a:xfrm>
            <a:off x="3608388" y="3656013"/>
            <a:ext cx="1463675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15" name="Line 65"/>
          <p:cNvSpPr>
            <a:spLocks noChangeShapeType="1"/>
          </p:cNvSpPr>
          <p:nvPr/>
        </p:nvSpPr>
        <p:spPr bwMode="auto">
          <a:xfrm>
            <a:off x="3621088" y="2944813"/>
            <a:ext cx="1463675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16" name="Line 66"/>
          <p:cNvSpPr>
            <a:spLocks noChangeShapeType="1"/>
          </p:cNvSpPr>
          <p:nvPr/>
        </p:nvSpPr>
        <p:spPr bwMode="auto">
          <a:xfrm>
            <a:off x="3613150" y="3244850"/>
            <a:ext cx="14509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217" name="Line 67"/>
          <p:cNvSpPr>
            <a:spLocks noChangeShapeType="1"/>
          </p:cNvSpPr>
          <p:nvPr/>
        </p:nvSpPr>
        <p:spPr bwMode="auto">
          <a:xfrm>
            <a:off x="2466975" y="21748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18" name="Line 68"/>
          <p:cNvSpPr>
            <a:spLocks noChangeShapeType="1"/>
          </p:cNvSpPr>
          <p:nvPr/>
        </p:nvSpPr>
        <p:spPr bwMode="auto">
          <a:xfrm>
            <a:off x="3608388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19" name="Line 69"/>
          <p:cNvSpPr>
            <a:spLocks noChangeShapeType="1"/>
          </p:cNvSpPr>
          <p:nvPr/>
        </p:nvSpPr>
        <p:spPr bwMode="auto">
          <a:xfrm>
            <a:off x="5094288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0" name="Line 70"/>
          <p:cNvSpPr>
            <a:spLocks noChangeShapeType="1"/>
          </p:cNvSpPr>
          <p:nvPr/>
        </p:nvSpPr>
        <p:spPr bwMode="auto">
          <a:xfrm>
            <a:off x="5835650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1" name="Line 71"/>
          <p:cNvSpPr>
            <a:spLocks noChangeShapeType="1"/>
          </p:cNvSpPr>
          <p:nvPr/>
        </p:nvSpPr>
        <p:spPr bwMode="auto">
          <a:xfrm>
            <a:off x="8232775" y="217328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2" name="Line 72"/>
          <p:cNvSpPr>
            <a:spLocks noChangeShapeType="1"/>
          </p:cNvSpPr>
          <p:nvPr/>
        </p:nvSpPr>
        <p:spPr bwMode="auto">
          <a:xfrm>
            <a:off x="3983038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3" name="Line 73"/>
          <p:cNvSpPr>
            <a:spLocks noChangeShapeType="1"/>
          </p:cNvSpPr>
          <p:nvPr/>
        </p:nvSpPr>
        <p:spPr bwMode="auto">
          <a:xfrm>
            <a:off x="4357688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4" name="Line 74"/>
          <p:cNvSpPr>
            <a:spLocks noChangeShapeType="1"/>
          </p:cNvSpPr>
          <p:nvPr/>
        </p:nvSpPr>
        <p:spPr bwMode="auto">
          <a:xfrm>
            <a:off x="4732338" y="21621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5" name="Line 75"/>
          <p:cNvSpPr>
            <a:spLocks noChangeShapeType="1"/>
          </p:cNvSpPr>
          <p:nvPr/>
        </p:nvSpPr>
        <p:spPr bwMode="auto">
          <a:xfrm>
            <a:off x="5473700" y="2170113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6" name="Line 76"/>
          <p:cNvSpPr>
            <a:spLocks noChangeShapeType="1"/>
          </p:cNvSpPr>
          <p:nvPr/>
        </p:nvSpPr>
        <p:spPr bwMode="auto">
          <a:xfrm>
            <a:off x="6203950" y="21780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7" name="Line 77"/>
          <p:cNvSpPr>
            <a:spLocks noChangeShapeType="1"/>
          </p:cNvSpPr>
          <p:nvPr/>
        </p:nvSpPr>
        <p:spPr bwMode="auto">
          <a:xfrm>
            <a:off x="6934200" y="218598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8" name="Line 78"/>
          <p:cNvSpPr>
            <a:spLocks noChangeShapeType="1"/>
          </p:cNvSpPr>
          <p:nvPr/>
        </p:nvSpPr>
        <p:spPr bwMode="auto">
          <a:xfrm>
            <a:off x="6575425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29" name="Line 79"/>
          <p:cNvSpPr>
            <a:spLocks noChangeShapeType="1"/>
          </p:cNvSpPr>
          <p:nvPr/>
        </p:nvSpPr>
        <p:spPr bwMode="auto">
          <a:xfrm>
            <a:off x="7305675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0" name="Line 80"/>
          <p:cNvSpPr>
            <a:spLocks noChangeShapeType="1"/>
          </p:cNvSpPr>
          <p:nvPr/>
        </p:nvSpPr>
        <p:spPr bwMode="auto">
          <a:xfrm>
            <a:off x="7691438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1" name="Line 81"/>
          <p:cNvSpPr>
            <a:spLocks noChangeShapeType="1"/>
          </p:cNvSpPr>
          <p:nvPr/>
        </p:nvSpPr>
        <p:spPr bwMode="auto">
          <a:xfrm>
            <a:off x="8621713" y="21621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2" name="Line 82"/>
          <p:cNvSpPr>
            <a:spLocks noChangeShapeType="1"/>
          </p:cNvSpPr>
          <p:nvPr/>
        </p:nvSpPr>
        <p:spPr bwMode="auto">
          <a:xfrm>
            <a:off x="8974138" y="21590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3" name="Line 83"/>
          <p:cNvSpPr>
            <a:spLocks noChangeShapeType="1"/>
          </p:cNvSpPr>
          <p:nvPr/>
        </p:nvSpPr>
        <p:spPr bwMode="auto">
          <a:xfrm>
            <a:off x="3259138" y="216693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4" name="Line 84"/>
          <p:cNvSpPr>
            <a:spLocks noChangeShapeType="1"/>
          </p:cNvSpPr>
          <p:nvPr/>
        </p:nvSpPr>
        <p:spPr bwMode="auto">
          <a:xfrm>
            <a:off x="2900363" y="21748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235" name="Line 85"/>
          <p:cNvSpPr>
            <a:spLocks noChangeShapeType="1"/>
          </p:cNvSpPr>
          <p:nvPr/>
        </p:nvSpPr>
        <p:spPr bwMode="auto">
          <a:xfrm>
            <a:off x="2108200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Date Placeholder 9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93" name="Slide Number Placeholder 9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  <p:sp>
        <p:nvSpPr>
          <p:cNvPr id="94" name="Footer Placeholder 9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Parallel execution</a:t>
            </a:r>
            <a:br>
              <a:rPr lang="en-US" sz="3600" smtClean="0"/>
            </a:br>
            <a:r>
              <a:rPr lang="en-US" sz="3600" smtClean="0"/>
              <a:t>reorders reads and writes</a:t>
            </a:r>
          </a:p>
        </p:txBody>
      </p:sp>
      <p:sp>
        <p:nvSpPr>
          <p:cNvPr id="8195" name="Content Placeholder 53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27088" y="4089400"/>
            <a:ext cx="7772400" cy="4114800"/>
          </a:xfrm>
        </p:spPr>
        <p:txBody>
          <a:bodyPr/>
          <a:lstStyle/>
          <a:p>
            <a:r>
              <a:rPr lang="en-US" sz="2400" smtClean="0"/>
              <a:t>In the rule semantics, each rule sees (reads) the effects (writes) of previous rules </a:t>
            </a:r>
          </a:p>
          <a:p>
            <a:r>
              <a:rPr lang="en-US" sz="2400" smtClean="0"/>
              <a:t>In the HW, rules only see the effects from previous clocks, and only affect subsequent clocks</a:t>
            </a:r>
          </a:p>
        </p:txBody>
      </p:sp>
      <p:sp>
        <p:nvSpPr>
          <p:cNvPr id="8196" name="Text Box 3"/>
          <p:cNvSpPr txBox="1">
            <a:spLocks noChangeArrowheads="1"/>
          </p:cNvSpPr>
          <p:nvPr/>
        </p:nvSpPr>
        <p:spPr bwMode="auto">
          <a:xfrm>
            <a:off x="752475" y="1812925"/>
            <a:ext cx="1014413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Rules</a:t>
            </a:r>
          </a:p>
        </p:txBody>
      </p:sp>
      <p:sp>
        <p:nvSpPr>
          <p:cNvPr id="8197" name="Text Box 4"/>
          <p:cNvSpPr txBox="1">
            <a:spLocks noChangeArrowheads="1"/>
          </p:cNvSpPr>
          <p:nvPr/>
        </p:nvSpPr>
        <p:spPr bwMode="auto">
          <a:xfrm>
            <a:off x="752475" y="3535363"/>
            <a:ext cx="714375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HW</a:t>
            </a:r>
          </a:p>
        </p:txBody>
      </p:sp>
      <p:sp>
        <p:nvSpPr>
          <p:cNvPr id="8198" name="Line 5"/>
          <p:cNvSpPr>
            <a:spLocks noChangeShapeType="1"/>
          </p:cNvSpPr>
          <p:nvPr/>
        </p:nvSpPr>
        <p:spPr bwMode="auto">
          <a:xfrm>
            <a:off x="4635500" y="3146425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199" name="Line 6"/>
          <p:cNvSpPr>
            <a:spLocks noChangeShapeType="1"/>
          </p:cNvSpPr>
          <p:nvPr/>
        </p:nvSpPr>
        <p:spPr bwMode="auto">
          <a:xfrm>
            <a:off x="792163" y="3146425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7"/>
          <p:cNvSpPr>
            <a:spLocks noChangeShapeType="1"/>
          </p:cNvSpPr>
          <p:nvPr/>
        </p:nvSpPr>
        <p:spPr bwMode="auto">
          <a:xfrm>
            <a:off x="8255000" y="3135313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1" name="Text Box 8"/>
          <p:cNvSpPr txBox="1">
            <a:spLocks noChangeArrowheads="1"/>
          </p:cNvSpPr>
          <p:nvPr/>
        </p:nvSpPr>
        <p:spPr bwMode="auto">
          <a:xfrm>
            <a:off x="8226425" y="3448050"/>
            <a:ext cx="803275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clocks</a:t>
            </a:r>
          </a:p>
        </p:txBody>
      </p:sp>
      <p:sp>
        <p:nvSpPr>
          <p:cNvPr id="8202" name="Text Box 9"/>
          <p:cNvSpPr txBox="1">
            <a:spLocks noChangeArrowheads="1"/>
          </p:cNvSpPr>
          <p:nvPr/>
        </p:nvSpPr>
        <p:spPr bwMode="auto">
          <a:xfrm>
            <a:off x="8283575" y="1890713"/>
            <a:ext cx="723900" cy="70326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rule</a:t>
            </a:r>
          </a:p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steps</a:t>
            </a:r>
          </a:p>
        </p:txBody>
      </p:sp>
      <p:sp>
        <p:nvSpPr>
          <p:cNvPr id="8203" name="Line 11"/>
          <p:cNvSpPr>
            <a:spLocks noChangeShapeType="1"/>
          </p:cNvSpPr>
          <p:nvPr/>
        </p:nvSpPr>
        <p:spPr bwMode="auto">
          <a:xfrm>
            <a:off x="796925" y="216058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4" name="Line 12"/>
          <p:cNvSpPr>
            <a:spLocks noChangeShapeType="1"/>
          </p:cNvSpPr>
          <p:nvPr/>
        </p:nvSpPr>
        <p:spPr bwMode="auto">
          <a:xfrm>
            <a:off x="4649788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5" name="Line 13"/>
          <p:cNvSpPr>
            <a:spLocks noChangeShapeType="1"/>
          </p:cNvSpPr>
          <p:nvPr/>
        </p:nvSpPr>
        <p:spPr bwMode="auto">
          <a:xfrm>
            <a:off x="2716213" y="2157413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6" name="Line 14"/>
          <p:cNvSpPr>
            <a:spLocks noChangeShapeType="1"/>
          </p:cNvSpPr>
          <p:nvPr/>
        </p:nvSpPr>
        <p:spPr bwMode="auto">
          <a:xfrm>
            <a:off x="7091363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7" name="Line 15"/>
          <p:cNvSpPr>
            <a:spLocks noChangeShapeType="1"/>
          </p:cNvSpPr>
          <p:nvPr/>
        </p:nvSpPr>
        <p:spPr bwMode="auto">
          <a:xfrm>
            <a:off x="5943600" y="21621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8" name="Line 16"/>
          <p:cNvSpPr>
            <a:spLocks noChangeShapeType="1"/>
          </p:cNvSpPr>
          <p:nvPr/>
        </p:nvSpPr>
        <p:spPr bwMode="auto">
          <a:xfrm>
            <a:off x="8251825" y="21590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9" name="Text Box 17"/>
          <p:cNvSpPr txBox="1">
            <a:spLocks noChangeArrowheads="1"/>
          </p:cNvSpPr>
          <p:nvPr/>
        </p:nvSpPr>
        <p:spPr bwMode="auto">
          <a:xfrm>
            <a:off x="4598988" y="2174875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10" name="Text Box 18"/>
          <p:cNvSpPr txBox="1">
            <a:spLocks noChangeArrowheads="1"/>
          </p:cNvSpPr>
          <p:nvPr/>
        </p:nvSpPr>
        <p:spPr bwMode="auto">
          <a:xfrm>
            <a:off x="5291138" y="2174875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11" name="Text Box 19"/>
          <p:cNvSpPr txBox="1">
            <a:spLocks noChangeArrowheads="1"/>
          </p:cNvSpPr>
          <p:nvPr/>
        </p:nvSpPr>
        <p:spPr bwMode="auto">
          <a:xfrm>
            <a:off x="5873750" y="2174875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12" name="Text Box 20"/>
          <p:cNvSpPr txBox="1">
            <a:spLocks noChangeArrowheads="1"/>
          </p:cNvSpPr>
          <p:nvPr/>
        </p:nvSpPr>
        <p:spPr bwMode="auto">
          <a:xfrm>
            <a:off x="6421438" y="2174875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13" name="Text Box 21"/>
          <p:cNvSpPr txBox="1">
            <a:spLocks noChangeArrowheads="1"/>
          </p:cNvSpPr>
          <p:nvPr/>
        </p:nvSpPr>
        <p:spPr bwMode="auto">
          <a:xfrm>
            <a:off x="7059613" y="2174875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14" name="Text Box 22"/>
          <p:cNvSpPr txBox="1">
            <a:spLocks noChangeArrowheads="1"/>
          </p:cNvSpPr>
          <p:nvPr/>
        </p:nvSpPr>
        <p:spPr bwMode="auto">
          <a:xfrm>
            <a:off x="7607300" y="2174875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15" name="Text Box 23"/>
          <p:cNvSpPr txBox="1">
            <a:spLocks noChangeArrowheads="1"/>
          </p:cNvSpPr>
          <p:nvPr/>
        </p:nvSpPr>
        <p:spPr bwMode="auto">
          <a:xfrm>
            <a:off x="2667000" y="2174875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16" name="Text Box 24"/>
          <p:cNvSpPr txBox="1">
            <a:spLocks noChangeArrowheads="1"/>
          </p:cNvSpPr>
          <p:nvPr/>
        </p:nvSpPr>
        <p:spPr bwMode="auto">
          <a:xfrm>
            <a:off x="3970338" y="2174875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17" name="Text Box 25"/>
          <p:cNvSpPr txBox="1">
            <a:spLocks noChangeArrowheads="1"/>
          </p:cNvSpPr>
          <p:nvPr/>
        </p:nvSpPr>
        <p:spPr bwMode="auto">
          <a:xfrm>
            <a:off x="735013" y="2174875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2060575" y="2174875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741363" y="3163888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3978275" y="3163888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4589463" y="3163888"/>
            <a:ext cx="676275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reads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7593013" y="3163888"/>
            <a:ext cx="723900" cy="3048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400"/>
              <a:t>writes</a:t>
            </a:r>
          </a:p>
        </p:txBody>
      </p:sp>
      <p:sp>
        <p:nvSpPr>
          <p:cNvPr id="8223" name="Line 31"/>
          <p:cNvSpPr>
            <a:spLocks noChangeShapeType="1"/>
          </p:cNvSpPr>
          <p:nvPr/>
        </p:nvSpPr>
        <p:spPr bwMode="auto">
          <a:xfrm>
            <a:off x="1019175" y="2520950"/>
            <a:ext cx="0" cy="65563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4" name="Line 32"/>
          <p:cNvSpPr>
            <a:spLocks noChangeShapeType="1"/>
          </p:cNvSpPr>
          <p:nvPr/>
        </p:nvSpPr>
        <p:spPr bwMode="auto">
          <a:xfrm>
            <a:off x="4460875" y="2517775"/>
            <a:ext cx="0" cy="65563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5" name="Line 33"/>
          <p:cNvSpPr>
            <a:spLocks noChangeShapeType="1"/>
          </p:cNvSpPr>
          <p:nvPr/>
        </p:nvSpPr>
        <p:spPr bwMode="auto">
          <a:xfrm>
            <a:off x="4779963" y="2514600"/>
            <a:ext cx="0" cy="65563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6" name="Line 34"/>
          <p:cNvSpPr>
            <a:spLocks noChangeShapeType="1"/>
          </p:cNvSpPr>
          <p:nvPr/>
        </p:nvSpPr>
        <p:spPr bwMode="auto">
          <a:xfrm>
            <a:off x="8043863" y="2511425"/>
            <a:ext cx="0" cy="65563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7" name="Line 35"/>
          <p:cNvSpPr>
            <a:spLocks noChangeShapeType="1"/>
          </p:cNvSpPr>
          <p:nvPr/>
        </p:nvSpPr>
        <p:spPr bwMode="auto">
          <a:xfrm flipH="1">
            <a:off x="1177925" y="2506663"/>
            <a:ext cx="1735138" cy="6540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8" name="Line 36"/>
          <p:cNvSpPr>
            <a:spLocks noChangeShapeType="1"/>
          </p:cNvSpPr>
          <p:nvPr/>
        </p:nvSpPr>
        <p:spPr bwMode="auto">
          <a:xfrm flipH="1">
            <a:off x="4937125" y="2514600"/>
            <a:ext cx="1077913" cy="642938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29" name="Line 37"/>
          <p:cNvSpPr>
            <a:spLocks noChangeShapeType="1"/>
          </p:cNvSpPr>
          <p:nvPr/>
        </p:nvSpPr>
        <p:spPr bwMode="auto">
          <a:xfrm flipH="1">
            <a:off x="5151438" y="2487613"/>
            <a:ext cx="2074862" cy="6667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0" name="Line 38"/>
          <p:cNvSpPr>
            <a:spLocks noChangeShapeType="1"/>
          </p:cNvSpPr>
          <p:nvPr/>
        </p:nvSpPr>
        <p:spPr bwMode="auto">
          <a:xfrm>
            <a:off x="2543175" y="2503488"/>
            <a:ext cx="1758950" cy="655637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1" name="Line 39"/>
          <p:cNvSpPr>
            <a:spLocks noChangeShapeType="1"/>
          </p:cNvSpPr>
          <p:nvPr/>
        </p:nvSpPr>
        <p:spPr bwMode="auto">
          <a:xfrm>
            <a:off x="5821363" y="2500313"/>
            <a:ext cx="1816100" cy="6794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2" name="Line 40"/>
          <p:cNvSpPr>
            <a:spLocks noChangeShapeType="1"/>
          </p:cNvSpPr>
          <p:nvPr/>
        </p:nvSpPr>
        <p:spPr bwMode="auto">
          <a:xfrm>
            <a:off x="6907213" y="2486025"/>
            <a:ext cx="947737" cy="69215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3" name="Line 41"/>
          <p:cNvSpPr>
            <a:spLocks noChangeShapeType="1"/>
          </p:cNvSpPr>
          <p:nvPr/>
        </p:nvSpPr>
        <p:spPr bwMode="auto">
          <a:xfrm>
            <a:off x="800100" y="2259013"/>
            <a:ext cx="18843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4" name="Line 42"/>
          <p:cNvSpPr>
            <a:spLocks noChangeShapeType="1"/>
          </p:cNvSpPr>
          <p:nvPr/>
        </p:nvSpPr>
        <p:spPr bwMode="auto">
          <a:xfrm>
            <a:off x="2730500" y="2255838"/>
            <a:ext cx="1884363" cy="0"/>
          </a:xfrm>
          <a:prstGeom prst="line">
            <a:avLst/>
          </a:prstGeom>
          <a:noFill/>
          <a:ln w="3175">
            <a:solidFill>
              <a:srgbClr val="01FF0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5" name="Line 43"/>
          <p:cNvSpPr>
            <a:spLocks noChangeShapeType="1"/>
          </p:cNvSpPr>
          <p:nvPr/>
        </p:nvSpPr>
        <p:spPr bwMode="auto">
          <a:xfrm>
            <a:off x="4660900" y="2252663"/>
            <a:ext cx="1250950" cy="0"/>
          </a:xfrm>
          <a:prstGeom prst="line">
            <a:avLst/>
          </a:prstGeom>
          <a:noFill/>
          <a:ln w="31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6" name="Line 44"/>
          <p:cNvSpPr>
            <a:spLocks noChangeShapeType="1"/>
          </p:cNvSpPr>
          <p:nvPr/>
        </p:nvSpPr>
        <p:spPr bwMode="auto">
          <a:xfrm>
            <a:off x="5946775" y="2260600"/>
            <a:ext cx="1111250" cy="0"/>
          </a:xfrm>
          <a:prstGeom prst="line">
            <a:avLst/>
          </a:prstGeom>
          <a:noFill/>
          <a:ln w="3175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7" name="Line 45"/>
          <p:cNvSpPr>
            <a:spLocks noChangeShapeType="1"/>
          </p:cNvSpPr>
          <p:nvPr/>
        </p:nvSpPr>
        <p:spPr bwMode="auto">
          <a:xfrm>
            <a:off x="7110413" y="2257425"/>
            <a:ext cx="1111250" cy="0"/>
          </a:xfrm>
          <a:prstGeom prst="line">
            <a:avLst/>
          </a:prstGeom>
          <a:noFill/>
          <a:ln w="317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8" name="Line 46"/>
          <p:cNvSpPr>
            <a:spLocks noChangeShapeType="1"/>
          </p:cNvSpPr>
          <p:nvPr/>
        </p:nvSpPr>
        <p:spPr bwMode="auto">
          <a:xfrm>
            <a:off x="4645025" y="3432175"/>
            <a:ext cx="3584575" cy="0"/>
          </a:xfrm>
          <a:prstGeom prst="line">
            <a:avLst/>
          </a:prstGeom>
          <a:noFill/>
          <a:ln w="3175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39" name="Line 47"/>
          <p:cNvSpPr>
            <a:spLocks noChangeShapeType="1"/>
          </p:cNvSpPr>
          <p:nvPr/>
        </p:nvSpPr>
        <p:spPr bwMode="auto">
          <a:xfrm>
            <a:off x="4646613" y="3517900"/>
            <a:ext cx="3584575" cy="0"/>
          </a:xfrm>
          <a:prstGeom prst="line">
            <a:avLst/>
          </a:prstGeom>
          <a:noFill/>
          <a:ln w="3175">
            <a:solidFill>
              <a:srgbClr val="FF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40" name="Line 48"/>
          <p:cNvSpPr>
            <a:spLocks noChangeShapeType="1"/>
          </p:cNvSpPr>
          <p:nvPr/>
        </p:nvSpPr>
        <p:spPr bwMode="auto">
          <a:xfrm>
            <a:off x="4637088" y="3614738"/>
            <a:ext cx="3584575" cy="0"/>
          </a:xfrm>
          <a:prstGeom prst="line">
            <a:avLst/>
          </a:prstGeom>
          <a:noFill/>
          <a:ln w="3175">
            <a:solidFill>
              <a:schemeClr val="tx2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41" name="Line 49"/>
          <p:cNvSpPr>
            <a:spLocks noChangeShapeType="1"/>
          </p:cNvSpPr>
          <p:nvPr/>
        </p:nvSpPr>
        <p:spPr bwMode="auto">
          <a:xfrm>
            <a:off x="812800" y="3430588"/>
            <a:ext cx="378301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8242" name="Line 50"/>
          <p:cNvSpPr>
            <a:spLocks noChangeShapeType="1"/>
          </p:cNvSpPr>
          <p:nvPr/>
        </p:nvSpPr>
        <p:spPr bwMode="auto">
          <a:xfrm>
            <a:off x="812800" y="3521075"/>
            <a:ext cx="3783013" cy="0"/>
          </a:xfrm>
          <a:prstGeom prst="line">
            <a:avLst/>
          </a:prstGeom>
          <a:noFill/>
          <a:ln w="3175">
            <a:solidFill>
              <a:srgbClr val="01FF0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57" name="Date Placeholder 5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58" name="Slide Number Placeholder 5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  <p:sp>
        <p:nvSpPr>
          <p:cNvPr id="59" name="Footer Placeholder 5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600" smtClean="0"/>
              <a:t>Correctness</a:t>
            </a:r>
          </a:p>
        </p:txBody>
      </p:sp>
      <p:sp>
        <p:nvSpPr>
          <p:cNvPr id="9219" name="Content Placeholder 88" descr="Rectangle: Click to edit Master text styles&#10;Second level&#10;Third level&#10;Fourth level&#10;Fifth level"/>
          <p:cNvSpPr>
            <a:spLocks noGrp="1"/>
          </p:cNvSpPr>
          <p:nvPr>
            <p:ph idx="1"/>
          </p:nvPr>
        </p:nvSpPr>
        <p:spPr>
          <a:xfrm>
            <a:off x="827088" y="4125913"/>
            <a:ext cx="7772400" cy="1978025"/>
          </a:xfrm>
        </p:spPr>
        <p:txBody>
          <a:bodyPr/>
          <a:lstStyle/>
          <a:p>
            <a:r>
              <a:rPr lang="en-US" sz="2400" smtClean="0"/>
              <a:t>Rules are allowed to fire in parallel only if the net state change is equivalent to sequential rule execution </a:t>
            </a:r>
          </a:p>
          <a:p>
            <a:r>
              <a:rPr lang="en-US" sz="2400" smtClean="0"/>
              <a:t>Consequence:</a:t>
            </a:r>
            <a:r>
              <a:rPr lang="en-US" sz="2400" smtClean="0">
                <a:sym typeface="Wingdings" pitchFamily="-96" charset="2"/>
              </a:rPr>
              <a:t> t</a:t>
            </a:r>
            <a:r>
              <a:rPr lang="en-US" sz="2400" smtClean="0"/>
              <a:t>he HW can never reach a state unexpected in the rule semantics</a:t>
            </a:r>
          </a:p>
          <a:p>
            <a:endParaRPr lang="en-US" sz="2400" smtClean="0"/>
          </a:p>
        </p:txBody>
      </p:sp>
      <p:sp>
        <p:nvSpPr>
          <p:cNvPr id="9220" name="Text Box 3"/>
          <p:cNvSpPr txBox="1">
            <a:spLocks noChangeArrowheads="1"/>
          </p:cNvSpPr>
          <p:nvPr/>
        </p:nvSpPr>
        <p:spPr bwMode="auto">
          <a:xfrm>
            <a:off x="752475" y="1990725"/>
            <a:ext cx="1014413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Rules</a:t>
            </a:r>
          </a:p>
        </p:txBody>
      </p:sp>
      <p:sp>
        <p:nvSpPr>
          <p:cNvPr id="9221" name="Text Box 4"/>
          <p:cNvSpPr txBox="1">
            <a:spLocks noChangeArrowheads="1"/>
          </p:cNvSpPr>
          <p:nvPr/>
        </p:nvSpPr>
        <p:spPr bwMode="auto">
          <a:xfrm>
            <a:off x="752475" y="2968625"/>
            <a:ext cx="714375" cy="45720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2400"/>
              <a:t>HW</a:t>
            </a:r>
          </a:p>
        </p:txBody>
      </p:sp>
      <p:sp>
        <p:nvSpPr>
          <p:cNvPr id="9222" name="Text Box 5"/>
          <p:cNvSpPr txBox="1">
            <a:spLocks noChangeArrowheads="1"/>
          </p:cNvSpPr>
          <p:nvPr/>
        </p:nvSpPr>
        <p:spPr bwMode="auto">
          <a:xfrm>
            <a:off x="3546475" y="1943100"/>
            <a:ext cx="381000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Ri</a:t>
            </a:r>
          </a:p>
        </p:txBody>
      </p:sp>
      <p:sp>
        <p:nvSpPr>
          <p:cNvPr id="9223" name="Text Box 6"/>
          <p:cNvSpPr txBox="1">
            <a:spLocks noChangeArrowheads="1"/>
          </p:cNvSpPr>
          <p:nvPr/>
        </p:nvSpPr>
        <p:spPr bwMode="auto">
          <a:xfrm>
            <a:off x="3956050" y="1943100"/>
            <a:ext cx="395288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Rj</a:t>
            </a:r>
          </a:p>
        </p:txBody>
      </p:sp>
      <p:sp>
        <p:nvSpPr>
          <p:cNvPr id="9224" name="Text Box 7"/>
          <p:cNvSpPr txBox="1">
            <a:spLocks noChangeArrowheads="1"/>
          </p:cNvSpPr>
          <p:nvPr/>
        </p:nvSpPr>
        <p:spPr bwMode="auto">
          <a:xfrm>
            <a:off x="4646613" y="1943100"/>
            <a:ext cx="446087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Rk</a:t>
            </a:r>
          </a:p>
        </p:txBody>
      </p:sp>
      <p:grpSp>
        <p:nvGrpSpPr>
          <p:cNvPr id="9225" name="Group 8"/>
          <p:cNvGrpSpPr>
            <a:grpSpLocks/>
          </p:cNvGrpSpPr>
          <p:nvPr/>
        </p:nvGrpSpPr>
        <p:grpSpPr bwMode="auto">
          <a:xfrm>
            <a:off x="4419600" y="2243138"/>
            <a:ext cx="239713" cy="53975"/>
            <a:chOff x="1895" y="3653"/>
            <a:chExt cx="248" cy="56"/>
          </a:xfrm>
        </p:grpSpPr>
        <p:sp>
          <p:nvSpPr>
            <p:cNvPr id="9302" name="Oval 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303" name="Oval 1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304" name="Oval 1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9226" name="Line 12"/>
          <p:cNvSpPr>
            <a:spLocks noChangeShapeType="1"/>
          </p:cNvSpPr>
          <p:nvPr/>
        </p:nvSpPr>
        <p:spPr bwMode="auto">
          <a:xfrm>
            <a:off x="28860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7" name="Line 13"/>
          <p:cNvSpPr>
            <a:spLocks noChangeShapeType="1"/>
          </p:cNvSpPr>
          <p:nvPr/>
        </p:nvSpPr>
        <p:spPr bwMode="auto">
          <a:xfrm>
            <a:off x="32543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8" name="Line 14"/>
          <p:cNvSpPr>
            <a:spLocks noChangeShapeType="1"/>
          </p:cNvSpPr>
          <p:nvPr/>
        </p:nvSpPr>
        <p:spPr bwMode="auto">
          <a:xfrm>
            <a:off x="36226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29" name="Line 15"/>
          <p:cNvSpPr>
            <a:spLocks noChangeShapeType="1"/>
          </p:cNvSpPr>
          <p:nvPr/>
        </p:nvSpPr>
        <p:spPr bwMode="auto">
          <a:xfrm>
            <a:off x="39909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0" name="Line 16"/>
          <p:cNvSpPr>
            <a:spLocks noChangeShapeType="1"/>
          </p:cNvSpPr>
          <p:nvPr/>
        </p:nvSpPr>
        <p:spPr bwMode="auto">
          <a:xfrm>
            <a:off x="47275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1" name="Line 17"/>
          <p:cNvSpPr>
            <a:spLocks noChangeShapeType="1"/>
          </p:cNvSpPr>
          <p:nvPr/>
        </p:nvSpPr>
        <p:spPr bwMode="auto">
          <a:xfrm>
            <a:off x="50958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2" name="Line 18"/>
          <p:cNvSpPr>
            <a:spLocks noChangeShapeType="1"/>
          </p:cNvSpPr>
          <p:nvPr/>
        </p:nvSpPr>
        <p:spPr bwMode="auto">
          <a:xfrm>
            <a:off x="54641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3" name="Line 19"/>
          <p:cNvSpPr>
            <a:spLocks noChangeShapeType="1"/>
          </p:cNvSpPr>
          <p:nvPr/>
        </p:nvSpPr>
        <p:spPr bwMode="auto">
          <a:xfrm>
            <a:off x="58324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4" name="Line 20"/>
          <p:cNvSpPr>
            <a:spLocks noChangeShapeType="1"/>
          </p:cNvSpPr>
          <p:nvPr/>
        </p:nvSpPr>
        <p:spPr bwMode="auto">
          <a:xfrm>
            <a:off x="2090738" y="2270125"/>
            <a:ext cx="373062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5" name="Line 21"/>
          <p:cNvSpPr>
            <a:spLocks noChangeShapeType="1"/>
          </p:cNvSpPr>
          <p:nvPr/>
        </p:nvSpPr>
        <p:spPr bwMode="auto">
          <a:xfrm>
            <a:off x="6569075" y="2270125"/>
            <a:ext cx="373063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6" name="Line 22"/>
          <p:cNvSpPr>
            <a:spLocks noChangeShapeType="1"/>
          </p:cNvSpPr>
          <p:nvPr/>
        </p:nvSpPr>
        <p:spPr bwMode="auto">
          <a:xfrm>
            <a:off x="6937375" y="2270125"/>
            <a:ext cx="373063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37" name="Line 23"/>
          <p:cNvSpPr>
            <a:spLocks noChangeShapeType="1"/>
          </p:cNvSpPr>
          <p:nvPr/>
        </p:nvSpPr>
        <p:spPr bwMode="auto">
          <a:xfrm>
            <a:off x="7305675" y="2270125"/>
            <a:ext cx="373063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9238" name="Group 24"/>
          <p:cNvGrpSpPr>
            <a:grpSpLocks/>
          </p:cNvGrpSpPr>
          <p:nvPr/>
        </p:nvGrpSpPr>
        <p:grpSpPr bwMode="auto">
          <a:xfrm>
            <a:off x="2571750" y="2243138"/>
            <a:ext cx="239713" cy="53975"/>
            <a:chOff x="1895" y="3653"/>
            <a:chExt cx="248" cy="56"/>
          </a:xfrm>
        </p:grpSpPr>
        <p:sp>
          <p:nvSpPr>
            <p:cNvPr id="9299" name="Oval 25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300" name="Oval 26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301" name="Oval 27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9239" name="Group 28"/>
          <p:cNvGrpSpPr>
            <a:grpSpLocks/>
          </p:cNvGrpSpPr>
          <p:nvPr/>
        </p:nvGrpSpPr>
        <p:grpSpPr bwMode="auto">
          <a:xfrm>
            <a:off x="6283325" y="2243138"/>
            <a:ext cx="239713" cy="53975"/>
            <a:chOff x="1895" y="3653"/>
            <a:chExt cx="248" cy="56"/>
          </a:xfrm>
        </p:grpSpPr>
        <p:sp>
          <p:nvSpPr>
            <p:cNvPr id="9296" name="Oval 2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7" name="Oval 3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8" name="Oval 3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9240" name="Group 32"/>
          <p:cNvGrpSpPr>
            <a:grpSpLocks/>
          </p:cNvGrpSpPr>
          <p:nvPr/>
        </p:nvGrpSpPr>
        <p:grpSpPr bwMode="auto">
          <a:xfrm>
            <a:off x="1809750" y="2243138"/>
            <a:ext cx="239713" cy="53975"/>
            <a:chOff x="1895" y="3653"/>
            <a:chExt cx="248" cy="56"/>
          </a:xfrm>
        </p:grpSpPr>
        <p:sp>
          <p:nvSpPr>
            <p:cNvPr id="9293" name="Oval 33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4" name="Oval 34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5" name="Oval 35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grpSp>
        <p:nvGrpSpPr>
          <p:cNvPr id="9241" name="Group 36"/>
          <p:cNvGrpSpPr>
            <a:grpSpLocks/>
          </p:cNvGrpSpPr>
          <p:nvPr/>
        </p:nvGrpSpPr>
        <p:grpSpPr bwMode="auto">
          <a:xfrm>
            <a:off x="7731125" y="2243138"/>
            <a:ext cx="239713" cy="53975"/>
            <a:chOff x="1895" y="3653"/>
            <a:chExt cx="248" cy="56"/>
          </a:xfrm>
        </p:grpSpPr>
        <p:sp>
          <p:nvSpPr>
            <p:cNvPr id="9290" name="Oval 37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1" name="Oval 38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92" name="Oval 39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9242" name="Line 40"/>
          <p:cNvSpPr>
            <a:spLocks noChangeShapeType="1"/>
          </p:cNvSpPr>
          <p:nvPr/>
        </p:nvSpPr>
        <p:spPr bwMode="auto">
          <a:xfrm>
            <a:off x="1714500" y="3187700"/>
            <a:ext cx="6705600" cy="0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43" name="Line 41"/>
          <p:cNvSpPr>
            <a:spLocks noChangeShapeType="1"/>
          </p:cNvSpPr>
          <p:nvPr/>
        </p:nvSpPr>
        <p:spPr bwMode="auto">
          <a:xfrm>
            <a:off x="50800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4" name="Line 42"/>
          <p:cNvSpPr>
            <a:spLocks noChangeShapeType="1"/>
          </p:cNvSpPr>
          <p:nvPr/>
        </p:nvSpPr>
        <p:spPr bwMode="auto">
          <a:xfrm>
            <a:off x="2136775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5" name="Line 43"/>
          <p:cNvSpPr>
            <a:spLocks noChangeShapeType="1"/>
          </p:cNvSpPr>
          <p:nvPr/>
        </p:nvSpPr>
        <p:spPr bwMode="auto">
          <a:xfrm>
            <a:off x="65786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6" name="Line 44"/>
          <p:cNvSpPr>
            <a:spLocks noChangeShapeType="1"/>
          </p:cNvSpPr>
          <p:nvPr/>
        </p:nvSpPr>
        <p:spPr bwMode="auto">
          <a:xfrm>
            <a:off x="36068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7" name="Line 45"/>
          <p:cNvSpPr>
            <a:spLocks noChangeShapeType="1"/>
          </p:cNvSpPr>
          <p:nvPr/>
        </p:nvSpPr>
        <p:spPr bwMode="auto">
          <a:xfrm>
            <a:off x="8077200" y="2901950"/>
            <a:ext cx="0" cy="58420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8" name="Freeform 46"/>
          <p:cNvSpPr>
            <a:spLocks/>
          </p:cNvSpPr>
          <p:nvPr/>
        </p:nvSpPr>
        <p:spPr bwMode="auto">
          <a:xfrm>
            <a:off x="2136775" y="2044700"/>
            <a:ext cx="333375" cy="1190625"/>
          </a:xfrm>
          <a:custGeom>
            <a:avLst/>
            <a:gdLst>
              <a:gd name="T0" fmla="*/ 2147483647 w 210"/>
              <a:gd name="T1" fmla="*/ 0 h 750"/>
              <a:gd name="T2" fmla="*/ 2147483647 w 210"/>
              <a:gd name="T3" fmla="*/ 2147483647 h 750"/>
              <a:gd name="T4" fmla="*/ 0 w 210"/>
              <a:gd name="T5" fmla="*/ 2147483647 h 750"/>
              <a:gd name="T6" fmla="*/ 0 w 210"/>
              <a:gd name="T7" fmla="*/ 2147483647 h 750"/>
              <a:gd name="T8" fmla="*/ 0 60000 65536"/>
              <a:gd name="T9" fmla="*/ 0 60000 65536"/>
              <a:gd name="T10" fmla="*/ 0 60000 65536"/>
              <a:gd name="T11" fmla="*/ 0 60000 65536"/>
              <a:gd name="T12" fmla="*/ 0 w 210"/>
              <a:gd name="T13" fmla="*/ 0 h 750"/>
              <a:gd name="T14" fmla="*/ 210 w 210"/>
              <a:gd name="T15" fmla="*/ 750 h 7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0" h="750">
                <a:moveTo>
                  <a:pt x="210" y="0"/>
                </a:moveTo>
                <a:lnTo>
                  <a:pt x="210" y="318"/>
                </a:lnTo>
                <a:lnTo>
                  <a:pt x="0" y="498"/>
                </a:lnTo>
                <a:lnTo>
                  <a:pt x="0" y="750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49" name="Freeform 47"/>
          <p:cNvSpPr>
            <a:spLocks/>
          </p:cNvSpPr>
          <p:nvPr/>
        </p:nvSpPr>
        <p:spPr bwMode="auto">
          <a:xfrm>
            <a:off x="5842000" y="2035175"/>
            <a:ext cx="723900" cy="1190625"/>
          </a:xfrm>
          <a:custGeom>
            <a:avLst/>
            <a:gdLst>
              <a:gd name="T0" fmla="*/ 0 w 456"/>
              <a:gd name="T1" fmla="*/ 0 h 750"/>
              <a:gd name="T2" fmla="*/ 0 w 456"/>
              <a:gd name="T3" fmla="*/ 2147483647 h 750"/>
              <a:gd name="T4" fmla="*/ 2147483647 w 456"/>
              <a:gd name="T5" fmla="*/ 2147483647 h 750"/>
              <a:gd name="T6" fmla="*/ 2147483647 w 456"/>
              <a:gd name="T7" fmla="*/ 2147483647 h 750"/>
              <a:gd name="T8" fmla="*/ 0 60000 65536"/>
              <a:gd name="T9" fmla="*/ 0 60000 65536"/>
              <a:gd name="T10" fmla="*/ 0 60000 65536"/>
              <a:gd name="T11" fmla="*/ 0 60000 65536"/>
              <a:gd name="T12" fmla="*/ 0 w 456"/>
              <a:gd name="T13" fmla="*/ 0 h 750"/>
              <a:gd name="T14" fmla="*/ 456 w 456"/>
              <a:gd name="T15" fmla="*/ 750 h 75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56" h="750">
                <a:moveTo>
                  <a:pt x="0" y="0"/>
                </a:moveTo>
                <a:lnTo>
                  <a:pt x="0" y="324"/>
                </a:lnTo>
                <a:lnTo>
                  <a:pt x="456" y="498"/>
                </a:lnTo>
                <a:lnTo>
                  <a:pt x="456" y="750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0" name="Line 48"/>
          <p:cNvSpPr>
            <a:spLocks noChangeShapeType="1"/>
          </p:cNvSpPr>
          <p:nvPr/>
        </p:nvSpPr>
        <p:spPr bwMode="auto">
          <a:xfrm>
            <a:off x="5080000" y="2035175"/>
            <a:ext cx="0" cy="1692275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1" name="Line 49"/>
          <p:cNvSpPr>
            <a:spLocks noChangeShapeType="1"/>
          </p:cNvSpPr>
          <p:nvPr/>
        </p:nvSpPr>
        <p:spPr bwMode="auto">
          <a:xfrm>
            <a:off x="3603625" y="2035175"/>
            <a:ext cx="0" cy="1657350"/>
          </a:xfrm>
          <a:prstGeom prst="line">
            <a:avLst/>
          </a:pr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52" name="Text Box 50"/>
          <p:cNvSpPr txBox="1">
            <a:spLocks noChangeArrowheads="1"/>
          </p:cNvSpPr>
          <p:nvPr/>
        </p:nvSpPr>
        <p:spPr bwMode="auto">
          <a:xfrm>
            <a:off x="8226425" y="3159125"/>
            <a:ext cx="803275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clocks</a:t>
            </a:r>
          </a:p>
        </p:txBody>
      </p:sp>
      <p:sp>
        <p:nvSpPr>
          <p:cNvPr id="9253" name="Text Box 51"/>
          <p:cNvSpPr txBox="1">
            <a:spLocks noChangeArrowheads="1"/>
          </p:cNvSpPr>
          <p:nvPr/>
        </p:nvSpPr>
        <p:spPr bwMode="auto">
          <a:xfrm>
            <a:off x="8283575" y="1890713"/>
            <a:ext cx="723900" cy="703262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rule</a:t>
            </a:r>
          </a:p>
          <a:p>
            <a:pPr marL="228600" indent="-228600">
              <a:spcBef>
                <a:spcPct val="50000"/>
              </a:spcBef>
            </a:pPr>
            <a:r>
              <a:rPr lang="en-US" sz="1600" i="1">
                <a:solidFill>
                  <a:srgbClr val="000000"/>
                </a:solidFill>
              </a:rPr>
              <a:t>steps</a:t>
            </a:r>
          </a:p>
        </p:txBody>
      </p:sp>
      <p:sp>
        <p:nvSpPr>
          <p:cNvPr id="9254" name="Line 52"/>
          <p:cNvSpPr>
            <a:spLocks noChangeShapeType="1"/>
          </p:cNvSpPr>
          <p:nvPr/>
        </p:nvSpPr>
        <p:spPr bwMode="auto">
          <a:xfrm>
            <a:off x="8243888" y="2259013"/>
            <a:ext cx="373062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55" name="Line 53"/>
          <p:cNvSpPr>
            <a:spLocks noChangeShapeType="1"/>
          </p:cNvSpPr>
          <p:nvPr/>
        </p:nvSpPr>
        <p:spPr bwMode="auto">
          <a:xfrm>
            <a:off x="8612188" y="2259013"/>
            <a:ext cx="373062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56" name="AutoShape 54"/>
          <p:cNvSpPr>
            <a:spLocks noChangeArrowheads="1"/>
          </p:cNvSpPr>
          <p:nvPr/>
        </p:nvSpPr>
        <p:spPr bwMode="auto">
          <a:xfrm>
            <a:off x="3681413" y="2681288"/>
            <a:ext cx="1320800" cy="1063625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3175" algn="ctr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lnSpc>
                <a:spcPct val="90000"/>
              </a:lnSpc>
              <a:spcBef>
                <a:spcPct val="25000"/>
              </a:spcBef>
              <a:buClr>
                <a:schemeClr val="bg1"/>
              </a:buClr>
              <a:buSzPct val="100000"/>
              <a:buFont typeface="Wingdings" pitchFamily="-96" charset="2"/>
              <a:buChar char="•"/>
            </a:pPr>
            <a:endParaRPr lang="en-US"/>
          </a:p>
        </p:txBody>
      </p:sp>
      <p:sp>
        <p:nvSpPr>
          <p:cNvPr id="9257" name="Text Box 55"/>
          <p:cNvSpPr txBox="1">
            <a:spLocks noChangeArrowheads="1"/>
          </p:cNvSpPr>
          <p:nvPr/>
        </p:nvSpPr>
        <p:spPr bwMode="auto">
          <a:xfrm>
            <a:off x="4151313" y="3392488"/>
            <a:ext cx="381000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Ri</a:t>
            </a:r>
          </a:p>
        </p:txBody>
      </p:sp>
      <p:sp>
        <p:nvSpPr>
          <p:cNvPr id="9258" name="Text Box 56"/>
          <p:cNvSpPr txBox="1">
            <a:spLocks noChangeArrowheads="1"/>
          </p:cNvSpPr>
          <p:nvPr/>
        </p:nvSpPr>
        <p:spPr bwMode="auto">
          <a:xfrm>
            <a:off x="4162425" y="2657475"/>
            <a:ext cx="395288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Rj</a:t>
            </a:r>
          </a:p>
        </p:txBody>
      </p:sp>
      <p:sp>
        <p:nvSpPr>
          <p:cNvPr id="9259" name="Text Box 57"/>
          <p:cNvSpPr txBox="1">
            <a:spLocks noChangeArrowheads="1"/>
          </p:cNvSpPr>
          <p:nvPr/>
        </p:nvSpPr>
        <p:spPr bwMode="auto">
          <a:xfrm>
            <a:off x="4151313" y="2981325"/>
            <a:ext cx="446087" cy="336550"/>
          </a:xfrm>
          <a:prstGeom prst="rect">
            <a:avLst/>
          </a:prstGeom>
          <a:noFill/>
          <a:ln w="317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228600" indent="-228600">
              <a:spcBef>
                <a:spcPct val="50000"/>
              </a:spcBef>
            </a:pPr>
            <a:r>
              <a:rPr lang="en-US" sz="1600"/>
              <a:t>Rk</a:t>
            </a:r>
          </a:p>
        </p:txBody>
      </p:sp>
      <p:grpSp>
        <p:nvGrpSpPr>
          <p:cNvPr id="9260" name="Group 58"/>
          <p:cNvGrpSpPr>
            <a:grpSpLocks/>
          </p:cNvGrpSpPr>
          <p:nvPr/>
        </p:nvGrpSpPr>
        <p:grpSpPr bwMode="auto">
          <a:xfrm>
            <a:off x="4227513" y="3333750"/>
            <a:ext cx="239712" cy="53975"/>
            <a:chOff x="1895" y="3653"/>
            <a:chExt cx="248" cy="56"/>
          </a:xfrm>
        </p:grpSpPr>
        <p:sp>
          <p:nvSpPr>
            <p:cNvPr id="9287" name="Oval 59"/>
            <p:cNvSpPr>
              <a:spLocks noChangeArrowheads="1"/>
            </p:cNvSpPr>
            <p:nvPr/>
          </p:nvSpPr>
          <p:spPr bwMode="auto">
            <a:xfrm>
              <a:off x="1895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88" name="Oval 60"/>
            <p:cNvSpPr>
              <a:spLocks noChangeArrowheads="1"/>
            </p:cNvSpPr>
            <p:nvPr/>
          </p:nvSpPr>
          <p:spPr bwMode="auto">
            <a:xfrm>
              <a:off x="1991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  <p:sp>
          <p:nvSpPr>
            <p:cNvPr id="9289" name="Oval 61"/>
            <p:cNvSpPr>
              <a:spLocks noChangeArrowheads="1"/>
            </p:cNvSpPr>
            <p:nvPr/>
          </p:nvSpPr>
          <p:spPr bwMode="auto">
            <a:xfrm>
              <a:off x="2087" y="3653"/>
              <a:ext cx="56" cy="56"/>
            </a:xfrm>
            <a:prstGeom prst="ellipse">
              <a:avLst/>
            </a:prstGeom>
            <a:solidFill>
              <a:srgbClr val="000000"/>
            </a:solidFill>
            <a:ln w="3175" algn="ctr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>
                <a:lnSpc>
                  <a:spcPct val="90000"/>
                </a:lnSpc>
                <a:spcBef>
                  <a:spcPct val="25000"/>
                </a:spcBef>
                <a:buClr>
                  <a:schemeClr val="bg1"/>
                </a:buClr>
                <a:buSzPct val="100000"/>
                <a:buFont typeface="Wingdings" pitchFamily="-96" charset="2"/>
                <a:buChar char="•"/>
              </a:pPr>
              <a:endParaRPr lang="en-US"/>
            </a:p>
          </p:txBody>
        </p:sp>
      </p:grpSp>
      <p:sp>
        <p:nvSpPr>
          <p:cNvPr id="9261" name="Freeform 63"/>
          <p:cNvSpPr>
            <a:spLocks/>
          </p:cNvSpPr>
          <p:nvPr/>
        </p:nvSpPr>
        <p:spPr bwMode="auto">
          <a:xfrm>
            <a:off x="8069263" y="1985963"/>
            <a:ext cx="165100" cy="1179512"/>
          </a:xfrm>
          <a:custGeom>
            <a:avLst/>
            <a:gdLst>
              <a:gd name="T0" fmla="*/ 2147483647 w 104"/>
              <a:gd name="T1" fmla="*/ 0 h 743"/>
              <a:gd name="T2" fmla="*/ 2147483647 w 104"/>
              <a:gd name="T3" fmla="*/ 2147483647 h 743"/>
              <a:gd name="T4" fmla="*/ 0 w 104"/>
              <a:gd name="T5" fmla="*/ 2147483647 h 743"/>
              <a:gd name="T6" fmla="*/ 0 w 104"/>
              <a:gd name="T7" fmla="*/ 2147483647 h 743"/>
              <a:gd name="T8" fmla="*/ 0 60000 65536"/>
              <a:gd name="T9" fmla="*/ 0 60000 65536"/>
              <a:gd name="T10" fmla="*/ 0 60000 65536"/>
              <a:gd name="T11" fmla="*/ 0 60000 65536"/>
              <a:gd name="T12" fmla="*/ 0 w 104"/>
              <a:gd name="T13" fmla="*/ 0 h 743"/>
              <a:gd name="T14" fmla="*/ 104 w 104"/>
              <a:gd name="T15" fmla="*/ 743 h 743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04" h="743">
                <a:moveTo>
                  <a:pt x="104" y="0"/>
                </a:moveTo>
                <a:lnTo>
                  <a:pt x="104" y="318"/>
                </a:lnTo>
                <a:lnTo>
                  <a:pt x="0" y="492"/>
                </a:lnTo>
                <a:lnTo>
                  <a:pt x="0" y="743"/>
                </a:lnTo>
              </a:path>
            </a:pathLst>
          </a:custGeom>
          <a:noFill/>
          <a:ln w="3175">
            <a:solidFill>
              <a:srgbClr val="000000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2" name="Line 64"/>
          <p:cNvSpPr>
            <a:spLocks noChangeShapeType="1"/>
          </p:cNvSpPr>
          <p:nvPr/>
        </p:nvSpPr>
        <p:spPr bwMode="auto">
          <a:xfrm>
            <a:off x="3608388" y="3656013"/>
            <a:ext cx="1463675" cy="0"/>
          </a:xfrm>
          <a:prstGeom prst="line">
            <a:avLst/>
          </a:prstGeom>
          <a:noFill/>
          <a:ln w="3175">
            <a:solidFill>
              <a:srgbClr val="F23838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63" name="Line 65"/>
          <p:cNvSpPr>
            <a:spLocks noChangeShapeType="1"/>
          </p:cNvSpPr>
          <p:nvPr/>
        </p:nvSpPr>
        <p:spPr bwMode="auto">
          <a:xfrm>
            <a:off x="3621088" y="2944813"/>
            <a:ext cx="1463675" cy="0"/>
          </a:xfrm>
          <a:prstGeom prst="line">
            <a:avLst/>
          </a:prstGeom>
          <a:noFill/>
          <a:ln w="3175">
            <a:solidFill>
              <a:srgbClr val="00CC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64" name="Line 66"/>
          <p:cNvSpPr>
            <a:spLocks noChangeShapeType="1"/>
          </p:cNvSpPr>
          <p:nvPr/>
        </p:nvSpPr>
        <p:spPr bwMode="auto">
          <a:xfrm>
            <a:off x="3613150" y="3244850"/>
            <a:ext cx="1450975" cy="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9265" name="Line 67"/>
          <p:cNvSpPr>
            <a:spLocks noChangeShapeType="1"/>
          </p:cNvSpPr>
          <p:nvPr/>
        </p:nvSpPr>
        <p:spPr bwMode="auto">
          <a:xfrm>
            <a:off x="2466975" y="21748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6" name="Line 68"/>
          <p:cNvSpPr>
            <a:spLocks noChangeShapeType="1"/>
          </p:cNvSpPr>
          <p:nvPr/>
        </p:nvSpPr>
        <p:spPr bwMode="auto">
          <a:xfrm>
            <a:off x="3608388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7" name="Line 69"/>
          <p:cNvSpPr>
            <a:spLocks noChangeShapeType="1"/>
          </p:cNvSpPr>
          <p:nvPr/>
        </p:nvSpPr>
        <p:spPr bwMode="auto">
          <a:xfrm>
            <a:off x="5094288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8" name="Line 70"/>
          <p:cNvSpPr>
            <a:spLocks noChangeShapeType="1"/>
          </p:cNvSpPr>
          <p:nvPr/>
        </p:nvSpPr>
        <p:spPr bwMode="auto">
          <a:xfrm>
            <a:off x="5835650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69" name="Line 71"/>
          <p:cNvSpPr>
            <a:spLocks noChangeShapeType="1"/>
          </p:cNvSpPr>
          <p:nvPr/>
        </p:nvSpPr>
        <p:spPr bwMode="auto">
          <a:xfrm>
            <a:off x="8232775" y="217328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0" name="Line 72"/>
          <p:cNvSpPr>
            <a:spLocks noChangeShapeType="1"/>
          </p:cNvSpPr>
          <p:nvPr/>
        </p:nvSpPr>
        <p:spPr bwMode="auto">
          <a:xfrm>
            <a:off x="3983038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1" name="Line 73"/>
          <p:cNvSpPr>
            <a:spLocks noChangeShapeType="1"/>
          </p:cNvSpPr>
          <p:nvPr/>
        </p:nvSpPr>
        <p:spPr bwMode="auto">
          <a:xfrm>
            <a:off x="4357688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2" name="Line 74"/>
          <p:cNvSpPr>
            <a:spLocks noChangeShapeType="1"/>
          </p:cNvSpPr>
          <p:nvPr/>
        </p:nvSpPr>
        <p:spPr bwMode="auto">
          <a:xfrm>
            <a:off x="4732338" y="21621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3" name="Line 75"/>
          <p:cNvSpPr>
            <a:spLocks noChangeShapeType="1"/>
          </p:cNvSpPr>
          <p:nvPr/>
        </p:nvSpPr>
        <p:spPr bwMode="auto">
          <a:xfrm>
            <a:off x="5473700" y="2170113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4" name="Line 76"/>
          <p:cNvSpPr>
            <a:spLocks noChangeShapeType="1"/>
          </p:cNvSpPr>
          <p:nvPr/>
        </p:nvSpPr>
        <p:spPr bwMode="auto">
          <a:xfrm>
            <a:off x="6203950" y="21780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5" name="Line 77"/>
          <p:cNvSpPr>
            <a:spLocks noChangeShapeType="1"/>
          </p:cNvSpPr>
          <p:nvPr/>
        </p:nvSpPr>
        <p:spPr bwMode="auto">
          <a:xfrm>
            <a:off x="6934200" y="218598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6" name="Line 78"/>
          <p:cNvSpPr>
            <a:spLocks noChangeShapeType="1"/>
          </p:cNvSpPr>
          <p:nvPr/>
        </p:nvSpPr>
        <p:spPr bwMode="auto">
          <a:xfrm>
            <a:off x="6575425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7" name="Line 79"/>
          <p:cNvSpPr>
            <a:spLocks noChangeShapeType="1"/>
          </p:cNvSpPr>
          <p:nvPr/>
        </p:nvSpPr>
        <p:spPr bwMode="auto">
          <a:xfrm>
            <a:off x="7305675" y="216852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8" name="Line 80"/>
          <p:cNvSpPr>
            <a:spLocks noChangeShapeType="1"/>
          </p:cNvSpPr>
          <p:nvPr/>
        </p:nvSpPr>
        <p:spPr bwMode="auto">
          <a:xfrm>
            <a:off x="7691438" y="216535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79" name="Line 81"/>
          <p:cNvSpPr>
            <a:spLocks noChangeShapeType="1"/>
          </p:cNvSpPr>
          <p:nvPr/>
        </p:nvSpPr>
        <p:spPr bwMode="auto">
          <a:xfrm>
            <a:off x="8621713" y="21621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0" name="Line 82"/>
          <p:cNvSpPr>
            <a:spLocks noChangeShapeType="1"/>
          </p:cNvSpPr>
          <p:nvPr/>
        </p:nvSpPr>
        <p:spPr bwMode="auto">
          <a:xfrm>
            <a:off x="8974138" y="21590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1" name="Line 83"/>
          <p:cNvSpPr>
            <a:spLocks noChangeShapeType="1"/>
          </p:cNvSpPr>
          <p:nvPr/>
        </p:nvSpPr>
        <p:spPr bwMode="auto">
          <a:xfrm>
            <a:off x="3259138" y="2166938"/>
            <a:ext cx="0" cy="185737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2" name="Line 84"/>
          <p:cNvSpPr>
            <a:spLocks noChangeShapeType="1"/>
          </p:cNvSpPr>
          <p:nvPr/>
        </p:nvSpPr>
        <p:spPr bwMode="auto">
          <a:xfrm>
            <a:off x="2900363" y="2174875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83" name="Line 85"/>
          <p:cNvSpPr>
            <a:spLocks noChangeShapeType="1"/>
          </p:cNvSpPr>
          <p:nvPr/>
        </p:nvSpPr>
        <p:spPr bwMode="auto">
          <a:xfrm>
            <a:off x="2108200" y="2171700"/>
            <a:ext cx="0" cy="185738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92" name="Date Placeholder 9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93" name="Slide Number Placeholder 9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  <p:sp>
        <p:nvSpPr>
          <p:cNvPr id="94" name="Footer Placeholder 9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809625" y="1457325"/>
            <a:ext cx="7772400" cy="2762250"/>
          </a:xfrm>
        </p:spPr>
        <p:txBody>
          <a:bodyPr/>
          <a:lstStyle/>
          <a:p>
            <a:pPr eaLnBrk="1" hangingPunct="1"/>
            <a:r>
              <a:rPr lang="en-US" sz="3600" smtClean="0"/>
              <a:t>A compiler can determine if two rules can be executed in parallel without violating the one-rule-at-a-time semantics</a:t>
            </a:r>
            <a:br>
              <a:rPr lang="en-US" sz="3600" smtClean="0"/>
            </a:br>
            <a:r>
              <a:rPr lang="en-US" sz="3600" smtClean="0"/>
              <a:t>		James Hoe, Ph.D., 2000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2DBA8F0E-D6DA-4224-82EA-C9BF982C3C9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00" y="188913"/>
            <a:ext cx="7942263" cy="1296987"/>
          </a:xfrm>
        </p:spPr>
        <p:txBody>
          <a:bodyPr/>
          <a:lstStyle/>
          <a:p>
            <a:pPr defTabSz="457200" eaLnBrk="1" hangingPunct="1"/>
            <a:r>
              <a:rPr lang="en-US" sz="4000" smtClean="0"/>
              <a:t>Rule:  As a State Transformer</a:t>
            </a:r>
          </a:p>
        </p:txBody>
      </p:sp>
      <p:sp>
        <p:nvSpPr>
          <p:cNvPr id="1655811" name="Rectangle 3" descr="Rectangle: Click to edit Master text styles&#10;Second level&#10;Third level&#10;Fourth level&#10;Fifth level"/>
          <p:cNvSpPr>
            <a:spLocks noGrp="1" noChangeArrowheads="1"/>
          </p:cNvSpPr>
          <p:nvPr>
            <p:ph type="body" idx="1"/>
          </p:nvPr>
        </p:nvSpPr>
        <p:spPr>
          <a:xfrm>
            <a:off x="1082675" y="1779588"/>
            <a:ext cx="7296150" cy="4505325"/>
          </a:xfrm>
        </p:spPr>
        <p:txBody>
          <a:bodyPr/>
          <a:lstStyle/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2400" smtClean="0"/>
              <a:t>A rule may be decomposed into two parts </a:t>
            </a:r>
            <a:r>
              <a:rPr lang="en-US" sz="2400" smtClean="0">
                <a:latin typeface="Symbol" pitchFamily="-96" charset="2"/>
              </a:rPr>
              <a:t>p</a:t>
            </a:r>
            <a:r>
              <a:rPr lang="en-US" sz="2400" smtClean="0"/>
              <a:t>(s) and </a:t>
            </a:r>
            <a:r>
              <a:rPr lang="en-US" sz="2400" smtClean="0">
                <a:latin typeface="Symbol" pitchFamily="-96" charset="2"/>
              </a:rPr>
              <a:t>d</a:t>
            </a:r>
            <a:r>
              <a:rPr lang="en-US" sz="2400" smtClean="0"/>
              <a:t>(s) such that</a:t>
            </a:r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2400" smtClean="0"/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2400" smtClean="0"/>
              <a:t>	</a:t>
            </a:r>
            <a:r>
              <a:rPr lang="en-US" sz="2400" i="1" smtClean="0"/>
              <a:t>s</a:t>
            </a:r>
            <a:r>
              <a:rPr lang="en-US" sz="2400" i="1" baseline="-25000" smtClean="0"/>
              <a:t>next</a:t>
            </a:r>
            <a:r>
              <a:rPr lang="en-US" sz="2400" smtClean="0"/>
              <a:t> = </a:t>
            </a:r>
            <a:r>
              <a:rPr lang="en-US" sz="2400" i="1" smtClean="0"/>
              <a:t> if </a:t>
            </a:r>
            <a:r>
              <a:rPr lang="en-US" sz="2400" smtClean="0">
                <a:latin typeface="Symbol" pitchFamily="-96" charset="2"/>
              </a:rPr>
              <a:t>p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</a:t>
            </a:r>
            <a:r>
              <a:rPr lang="en-US" sz="2400" i="1" smtClean="0"/>
              <a:t> then </a:t>
            </a:r>
            <a:r>
              <a:rPr lang="en-US" sz="2400" smtClean="0">
                <a:latin typeface="Symbol" pitchFamily="-96" charset="2"/>
              </a:rPr>
              <a:t>d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 </a:t>
            </a:r>
            <a:r>
              <a:rPr lang="en-US" sz="2400" i="1" baseline="-25000" smtClean="0"/>
              <a:t> </a:t>
            </a:r>
            <a:r>
              <a:rPr lang="en-US" sz="2400" i="1" smtClean="0"/>
              <a:t>else</a:t>
            </a:r>
            <a:r>
              <a:rPr lang="en-US" sz="2400" smtClean="0"/>
              <a:t>  </a:t>
            </a:r>
            <a:r>
              <a:rPr lang="en-US" sz="2400" i="1" smtClean="0"/>
              <a:t>s</a:t>
            </a:r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2400" i="1" smtClean="0"/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2400" smtClean="0">
                <a:latin typeface="Symbol" pitchFamily="-96" charset="2"/>
              </a:rPr>
              <a:t>p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</a:t>
            </a:r>
            <a:r>
              <a:rPr lang="en-US" sz="2400" i="1" smtClean="0"/>
              <a:t> </a:t>
            </a:r>
            <a:r>
              <a:rPr lang="en-US" sz="2400" smtClean="0"/>
              <a:t>is the condition (predicate) of the rule, a.k.a. the “CAN_FIRE” signal of the rule. </a:t>
            </a:r>
            <a:r>
              <a:rPr lang="en-US" sz="2400" smtClean="0">
                <a:latin typeface="Symbol" pitchFamily="-96" charset="2"/>
              </a:rPr>
              <a:t>p </a:t>
            </a:r>
            <a:r>
              <a:rPr lang="en-US" sz="2400" smtClean="0"/>
              <a:t>is a conjunction of explicit and implicit conditions</a:t>
            </a:r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endParaRPr lang="en-US" sz="2400" smtClean="0"/>
          </a:p>
          <a:p>
            <a:pPr marL="0" indent="0" eaLnBrk="1" hangingPunct="1">
              <a:lnSpc>
                <a:spcPct val="80000"/>
              </a:lnSpc>
              <a:buFont typeface="Wingdings" pitchFamily="-96" charset="2"/>
              <a:buNone/>
            </a:pPr>
            <a:r>
              <a:rPr lang="en-US" sz="2400" smtClean="0">
                <a:latin typeface="Symbol" pitchFamily="-96" charset="2"/>
              </a:rPr>
              <a:t>d</a:t>
            </a:r>
            <a:r>
              <a:rPr lang="en-US" sz="2400" smtClean="0"/>
              <a:t>(</a:t>
            </a:r>
            <a:r>
              <a:rPr lang="en-US" sz="2400" i="1" smtClean="0"/>
              <a:t>s</a:t>
            </a:r>
            <a:r>
              <a:rPr lang="en-US" sz="2400" smtClean="0"/>
              <a:t>) is the “state transformation” function, i.e., computes the next-state values from the current state values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February 16, 2011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L05-</a:t>
            </a:r>
            <a:fld id="{4F9502F6-954B-46E9-AC05-33DEDF4CA0B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http://csg.csail.mit.edu/6.375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58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55811" grpId="0" build="p"/>
    </p:bldLst>
  </p:timing>
</p:sld>
</file>

<file path=ppt/theme/theme1.xml><?xml version="1.0" encoding="utf-8"?>
<a:theme xmlns:a="http://schemas.openxmlformats.org/drawingml/2006/main" name="Blueprint">
  <a:themeElements>
    <a:clrScheme name="Blueprint 2">
      <a:dk1>
        <a:srgbClr val="40458C"/>
      </a:dk1>
      <a:lt1>
        <a:srgbClr val="FFFFFF"/>
      </a:lt1>
      <a:dk2>
        <a:srgbClr val="660066"/>
      </a:dk2>
      <a:lt2>
        <a:srgbClr val="B7C1EB"/>
      </a:lt2>
      <a:accent1>
        <a:srgbClr val="ECD882"/>
      </a:accent1>
      <a:accent2>
        <a:srgbClr val="B2B2B2"/>
      </a:accent2>
      <a:accent3>
        <a:srgbClr val="FFFFFF"/>
      </a:accent3>
      <a:accent4>
        <a:srgbClr val="353A77"/>
      </a:accent4>
      <a:accent5>
        <a:srgbClr val="F4E9C1"/>
      </a:accent5>
      <a:accent6>
        <a:srgbClr val="A1A1A1"/>
      </a:accent6>
      <a:hlink>
        <a:srgbClr val="6F89F7"/>
      </a:hlink>
      <a:folHlink>
        <a:srgbClr val="CFDBFD"/>
      </a:folHlink>
    </a:clrScheme>
    <a:fontScheme name="Bluepri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90000"/>
          </a:lnSpc>
          <a:spcBef>
            <a:spcPct val="25000"/>
          </a:spcBef>
          <a:spcAft>
            <a:spcPct val="0"/>
          </a:spcAft>
          <a:buClr>
            <a:schemeClr val="bg1"/>
          </a:buClr>
          <a:buSzPct val="100000"/>
          <a:buFont typeface="Wingdings" pitchFamily="2" charset="2"/>
          <a:buChar char="•"/>
          <a:tabLst/>
          <a:defRPr kumimoji="0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Blueprint 1">
        <a:dk1>
          <a:srgbClr val="000000"/>
        </a:dk1>
        <a:lt1>
          <a:srgbClr val="FFFFFF"/>
        </a:lt1>
        <a:dk2>
          <a:srgbClr val="40458C"/>
        </a:dk2>
        <a:lt2>
          <a:srgbClr val="FFFFCC"/>
        </a:lt2>
        <a:accent1>
          <a:srgbClr val="8D8DB3"/>
        </a:accent1>
        <a:accent2>
          <a:srgbClr val="B2B2B2"/>
        </a:accent2>
        <a:accent3>
          <a:srgbClr val="AFB0C5"/>
        </a:accent3>
        <a:accent4>
          <a:srgbClr val="DADADA"/>
        </a:accent4>
        <a:accent5>
          <a:srgbClr val="C5C5D6"/>
        </a:accent5>
        <a:accent6>
          <a:srgbClr val="A1A1A1"/>
        </a:accent6>
        <a:hlink>
          <a:srgbClr val="6F89F7"/>
        </a:hlink>
        <a:folHlink>
          <a:srgbClr val="4F56A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2">
        <a:dk1>
          <a:srgbClr val="40458C"/>
        </a:dk1>
        <a:lt1>
          <a:srgbClr val="FFFFFF"/>
        </a:lt1>
        <a:dk2>
          <a:srgbClr val="660066"/>
        </a:dk2>
        <a:lt2>
          <a:srgbClr val="B7C1EB"/>
        </a:lt2>
        <a:accent1>
          <a:srgbClr val="ECD882"/>
        </a:accent1>
        <a:accent2>
          <a:srgbClr val="B2B2B2"/>
        </a:accent2>
        <a:accent3>
          <a:srgbClr val="FFFFFF"/>
        </a:accent3>
        <a:accent4>
          <a:srgbClr val="353A77"/>
        </a:accent4>
        <a:accent5>
          <a:srgbClr val="F4E9C1"/>
        </a:accent5>
        <a:accent6>
          <a:srgbClr val="A1A1A1"/>
        </a:accent6>
        <a:hlink>
          <a:srgbClr val="6F89F7"/>
        </a:hlink>
        <a:folHlink>
          <a:srgbClr val="CFDBF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3">
        <a:dk1>
          <a:srgbClr val="000000"/>
        </a:dk1>
        <a:lt1>
          <a:srgbClr val="FFFFFF"/>
        </a:lt1>
        <a:dk2>
          <a:srgbClr val="4D4D4D"/>
        </a:dk2>
        <a:lt2>
          <a:srgbClr val="B2B2B2"/>
        </a:lt2>
        <a:accent1>
          <a:srgbClr val="969696"/>
        </a:accent1>
        <a:accent2>
          <a:srgbClr val="EAEAEA"/>
        </a:accent2>
        <a:accent3>
          <a:srgbClr val="FFFFFF"/>
        </a:accent3>
        <a:accent4>
          <a:srgbClr val="000000"/>
        </a:accent4>
        <a:accent5>
          <a:srgbClr val="C9C9C9"/>
        </a:accent5>
        <a:accent6>
          <a:srgbClr val="D4D4D4"/>
        </a:accent6>
        <a:hlink>
          <a:srgbClr val="777777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4">
        <a:dk1>
          <a:srgbClr val="333300"/>
        </a:dk1>
        <a:lt1>
          <a:srgbClr val="FFFFFF"/>
        </a:lt1>
        <a:dk2>
          <a:srgbClr val="663300"/>
        </a:dk2>
        <a:lt2>
          <a:srgbClr val="B2B2B2"/>
        </a:lt2>
        <a:accent1>
          <a:srgbClr val="DDC6A7"/>
        </a:accent1>
        <a:accent2>
          <a:srgbClr val="D9C167"/>
        </a:accent2>
        <a:accent3>
          <a:srgbClr val="FFFFFF"/>
        </a:accent3>
        <a:accent4>
          <a:srgbClr val="2A2A00"/>
        </a:accent4>
        <a:accent5>
          <a:srgbClr val="EBDFD0"/>
        </a:accent5>
        <a:accent6>
          <a:srgbClr val="C4AF5D"/>
        </a:accent6>
        <a:hlink>
          <a:srgbClr val="8A7A66"/>
        </a:hlink>
        <a:folHlink>
          <a:srgbClr val="C0AE9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print 5">
        <a:dk1>
          <a:srgbClr val="000000"/>
        </a:dk1>
        <a:lt1>
          <a:srgbClr val="FFFFFF"/>
        </a:lt1>
        <a:dk2>
          <a:srgbClr val="003366"/>
        </a:dk2>
        <a:lt2>
          <a:srgbClr val="CCFFCC"/>
        </a:lt2>
        <a:accent1>
          <a:srgbClr val="006699"/>
        </a:accent1>
        <a:accent2>
          <a:srgbClr val="009999"/>
        </a:accent2>
        <a:accent3>
          <a:srgbClr val="AAADB8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99CC"/>
        </a:hlink>
        <a:folHlink>
          <a:srgbClr val="00458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6">
        <a:dk1>
          <a:srgbClr val="000000"/>
        </a:dk1>
        <a:lt1>
          <a:srgbClr val="FFFFFF"/>
        </a:lt1>
        <a:dk2>
          <a:srgbClr val="004A48"/>
        </a:dk2>
        <a:lt2>
          <a:srgbClr val="33CCCC"/>
        </a:lt2>
        <a:accent1>
          <a:srgbClr val="006699"/>
        </a:accent1>
        <a:accent2>
          <a:srgbClr val="009999"/>
        </a:accent2>
        <a:accent3>
          <a:srgbClr val="AAB1B1"/>
        </a:accent3>
        <a:accent4>
          <a:srgbClr val="DADADA"/>
        </a:accent4>
        <a:accent5>
          <a:srgbClr val="AAB8CA"/>
        </a:accent5>
        <a:accent6>
          <a:srgbClr val="008A8A"/>
        </a:accent6>
        <a:hlink>
          <a:srgbClr val="00CC99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7">
        <a:dk1>
          <a:srgbClr val="000000"/>
        </a:dk1>
        <a:lt1>
          <a:srgbClr val="FFFFFF"/>
        </a:lt1>
        <a:dk2>
          <a:srgbClr val="333300"/>
        </a:dk2>
        <a:lt2>
          <a:srgbClr val="FFFFCC"/>
        </a:lt2>
        <a:accent1>
          <a:srgbClr val="CC9900"/>
        </a:accent1>
        <a:accent2>
          <a:srgbClr val="CC6600"/>
        </a:accent2>
        <a:accent3>
          <a:srgbClr val="ADAD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808000"/>
        </a:hlink>
        <a:folHlink>
          <a:srgbClr val="525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print 8">
        <a:dk1>
          <a:srgbClr val="003D62"/>
        </a:dk1>
        <a:lt1>
          <a:srgbClr val="FFFFFF"/>
        </a:lt1>
        <a:dk2>
          <a:srgbClr val="006699"/>
        </a:dk2>
        <a:lt2>
          <a:srgbClr val="C8D1DA"/>
        </a:lt2>
        <a:accent1>
          <a:srgbClr val="9AC0EA"/>
        </a:accent1>
        <a:accent2>
          <a:srgbClr val="80C3C8"/>
        </a:accent2>
        <a:accent3>
          <a:srgbClr val="FFFFFF"/>
        </a:accent3>
        <a:accent4>
          <a:srgbClr val="003353"/>
        </a:accent4>
        <a:accent5>
          <a:srgbClr val="CADCF3"/>
        </a:accent5>
        <a:accent6>
          <a:srgbClr val="73B0B5"/>
        </a:accent6>
        <a:hlink>
          <a:srgbClr val="81ABCB"/>
        </a:hlink>
        <a:folHlink>
          <a:srgbClr val="B6CBD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D:\Program Files\Microsoft Office\Templates\Presentation Designs\Blueprint.pot</Template>
  <TotalTime>34495</TotalTime>
  <Words>2480</Words>
  <Application>Microsoft Office PowerPoint</Application>
  <PresentationFormat>On-screen Show (4:3)</PresentationFormat>
  <Paragraphs>592</Paragraphs>
  <Slides>32</Slides>
  <Notes>30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Blueprint</vt:lpstr>
      <vt:lpstr>Slide 1</vt:lpstr>
      <vt:lpstr>Elastic pipeline Use FIFOs instead of pipeline registers</vt:lpstr>
      <vt:lpstr>Concurrency analysis and rule scheduling</vt:lpstr>
      <vt:lpstr>Guarded Atomic Actions (GAA): Execution model</vt:lpstr>
      <vt:lpstr>some insight into Concurrent rule firing</vt:lpstr>
      <vt:lpstr>Parallel execution reorders reads and writes</vt:lpstr>
      <vt:lpstr>Correctness</vt:lpstr>
      <vt:lpstr>A compiler can determine if two rules can be executed in parallel without violating the one-rule-at-a-time semantics   James Hoe, Ph.D., 2000</vt:lpstr>
      <vt:lpstr>Rule:  As a State Transformer</vt:lpstr>
      <vt:lpstr>Executing Multiple Rules Per Cycle: Conflict-free rules</vt:lpstr>
      <vt:lpstr>Mutually Exclusive Rules</vt:lpstr>
      <vt:lpstr>Executing Multiple Rules Per Cycle: Sequentially Composable rules</vt:lpstr>
      <vt:lpstr>Compiler determines if two rules can be executed in parallel</vt:lpstr>
      <vt:lpstr>Conflicting rules</vt:lpstr>
      <vt:lpstr>The compiler issue</vt:lpstr>
      <vt:lpstr>Concurrency in Elastic pipeline</vt:lpstr>
      <vt:lpstr>Concurrency in FIFOs</vt:lpstr>
      <vt:lpstr>One-Element FIFO</vt:lpstr>
      <vt:lpstr>Two-Element FIFO</vt:lpstr>
      <vt:lpstr>Two-Element FIFO  Analysis</vt:lpstr>
      <vt:lpstr>Two-Element FIFO  Analysis cont.</vt:lpstr>
      <vt:lpstr>Two-Element FIFO a “more optimized” version</vt:lpstr>
      <vt:lpstr>How can we express designs with such concurrency properties reliablely?</vt:lpstr>
      <vt:lpstr>RWire to the rescue </vt:lpstr>
      <vt:lpstr>One-Element Pipeline FIFO</vt:lpstr>
      <vt:lpstr>One-Element Pipeline FIFO Analysis</vt:lpstr>
      <vt:lpstr>Solution- Config registers Lie a little</vt:lpstr>
      <vt:lpstr>One-Element Pipeline FIFO A correct solution</vt:lpstr>
      <vt:lpstr>FIFOs</vt:lpstr>
      <vt:lpstr>An aside Unsafe modules</vt:lpstr>
      <vt:lpstr>Takeaway</vt:lpstr>
      <vt:lpstr>Slide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Bluespec technical deep dive</dc:title>
  <dc:creator>Nikhil</dc:creator>
  <cp:lastModifiedBy>Arvind</cp:lastModifiedBy>
  <cp:revision>903</cp:revision>
  <cp:lastPrinted>1601-01-01T00:00:00Z</cp:lastPrinted>
  <dcterms:created xsi:type="dcterms:W3CDTF">2003-01-21T19:25:41Z</dcterms:created>
  <dcterms:modified xsi:type="dcterms:W3CDTF">2011-02-15T23:30:54Z</dcterms:modified>
</cp:coreProperties>
</file>