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2"/>
  </p:notesMasterIdLst>
  <p:handoutMasterIdLst>
    <p:handoutMasterId r:id="rId33"/>
  </p:handoutMasterIdLst>
  <p:sldIdLst>
    <p:sldId id="1281" r:id="rId2"/>
    <p:sldId id="1258" r:id="rId3"/>
    <p:sldId id="1259" r:id="rId4"/>
    <p:sldId id="1260" r:id="rId5"/>
    <p:sldId id="1261" r:id="rId6"/>
    <p:sldId id="1262" r:id="rId7"/>
    <p:sldId id="1263" r:id="rId8"/>
    <p:sldId id="1264" r:id="rId9"/>
    <p:sldId id="1265" r:id="rId10"/>
    <p:sldId id="1266" r:id="rId11"/>
    <p:sldId id="1282" r:id="rId12"/>
    <p:sldId id="1278" r:id="rId13"/>
    <p:sldId id="1268" r:id="rId14"/>
    <p:sldId id="1269" r:id="rId15"/>
    <p:sldId id="1271" r:id="rId16"/>
    <p:sldId id="1272" r:id="rId17"/>
    <p:sldId id="1273" r:id="rId18"/>
    <p:sldId id="1274" r:id="rId19"/>
    <p:sldId id="1279" r:id="rId20"/>
    <p:sldId id="1286" r:id="rId21"/>
    <p:sldId id="1287" r:id="rId22"/>
    <p:sldId id="1288" r:id="rId23"/>
    <p:sldId id="1289" r:id="rId24"/>
    <p:sldId id="1290" r:id="rId25"/>
    <p:sldId id="1291" r:id="rId26"/>
    <p:sldId id="1293" r:id="rId27"/>
    <p:sldId id="1294" r:id="rId28"/>
    <p:sldId id="1283" r:id="rId29"/>
    <p:sldId id="1284" r:id="rId30"/>
    <p:sldId id="1285" r:id="rId31"/>
  </p:sldIdLst>
  <p:sldSz cx="9144000" cy="6858000" type="screen4x3"/>
  <p:notesSz cx="6858000" cy="9296400"/>
  <p:defaultTextStyle>
    <a:defPPr>
      <a:defRPr lang="en-US"/>
    </a:defPPr>
    <a:lvl1pPr algn="l" rtl="0" fontAlgn="base">
      <a:lnSpc>
        <a:spcPct val="90000"/>
      </a:lnSpc>
      <a:spcBef>
        <a:spcPct val="25000"/>
      </a:spcBef>
      <a:spcAft>
        <a:spcPct val="0"/>
      </a:spcAft>
      <a:buClr>
        <a:schemeClr val="bg1"/>
      </a:buClr>
      <a:buSzPct val="100000"/>
      <a:buFont typeface="Wingdings" pitchFamily="-96" charset="2"/>
      <a:buChar char="•"/>
      <a:defRPr sz="2000" b="1" kern="1200">
        <a:solidFill>
          <a:schemeClr val="tx1"/>
        </a:solidFill>
        <a:latin typeface="Verdana" pitchFamily="-96" charset="0"/>
        <a:ea typeface="+mn-ea"/>
        <a:cs typeface="+mn-cs"/>
      </a:defRPr>
    </a:lvl1pPr>
    <a:lvl2pPr marL="457200" algn="l" rtl="0" fontAlgn="base">
      <a:lnSpc>
        <a:spcPct val="90000"/>
      </a:lnSpc>
      <a:spcBef>
        <a:spcPct val="25000"/>
      </a:spcBef>
      <a:spcAft>
        <a:spcPct val="0"/>
      </a:spcAft>
      <a:buClr>
        <a:schemeClr val="bg1"/>
      </a:buClr>
      <a:buSzPct val="100000"/>
      <a:buFont typeface="Wingdings" pitchFamily="-96" charset="2"/>
      <a:buChar char="•"/>
      <a:defRPr sz="2000" b="1" kern="1200">
        <a:solidFill>
          <a:schemeClr val="tx1"/>
        </a:solidFill>
        <a:latin typeface="Verdana" pitchFamily="-96" charset="0"/>
        <a:ea typeface="+mn-ea"/>
        <a:cs typeface="+mn-cs"/>
      </a:defRPr>
    </a:lvl2pPr>
    <a:lvl3pPr marL="914400" algn="l" rtl="0" fontAlgn="base">
      <a:lnSpc>
        <a:spcPct val="90000"/>
      </a:lnSpc>
      <a:spcBef>
        <a:spcPct val="25000"/>
      </a:spcBef>
      <a:spcAft>
        <a:spcPct val="0"/>
      </a:spcAft>
      <a:buClr>
        <a:schemeClr val="bg1"/>
      </a:buClr>
      <a:buSzPct val="100000"/>
      <a:buFont typeface="Wingdings" pitchFamily="-96" charset="2"/>
      <a:buChar char="•"/>
      <a:defRPr sz="2000" b="1" kern="1200">
        <a:solidFill>
          <a:schemeClr val="tx1"/>
        </a:solidFill>
        <a:latin typeface="Verdana" pitchFamily="-96" charset="0"/>
        <a:ea typeface="+mn-ea"/>
        <a:cs typeface="+mn-cs"/>
      </a:defRPr>
    </a:lvl3pPr>
    <a:lvl4pPr marL="1371600" algn="l" rtl="0" fontAlgn="base">
      <a:lnSpc>
        <a:spcPct val="90000"/>
      </a:lnSpc>
      <a:spcBef>
        <a:spcPct val="25000"/>
      </a:spcBef>
      <a:spcAft>
        <a:spcPct val="0"/>
      </a:spcAft>
      <a:buClr>
        <a:schemeClr val="bg1"/>
      </a:buClr>
      <a:buSzPct val="100000"/>
      <a:buFont typeface="Wingdings" pitchFamily="-96" charset="2"/>
      <a:buChar char="•"/>
      <a:defRPr sz="2000" b="1" kern="1200">
        <a:solidFill>
          <a:schemeClr val="tx1"/>
        </a:solidFill>
        <a:latin typeface="Verdana" pitchFamily="-96" charset="0"/>
        <a:ea typeface="+mn-ea"/>
        <a:cs typeface="+mn-cs"/>
      </a:defRPr>
    </a:lvl4pPr>
    <a:lvl5pPr marL="1828800" algn="l" rtl="0" fontAlgn="base">
      <a:lnSpc>
        <a:spcPct val="90000"/>
      </a:lnSpc>
      <a:spcBef>
        <a:spcPct val="25000"/>
      </a:spcBef>
      <a:spcAft>
        <a:spcPct val="0"/>
      </a:spcAft>
      <a:buClr>
        <a:schemeClr val="bg1"/>
      </a:buClr>
      <a:buSzPct val="100000"/>
      <a:buFont typeface="Wingdings" pitchFamily="-96" charset="2"/>
      <a:buChar char="•"/>
      <a:defRPr sz="2000" b="1" kern="1200">
        <a:solidFill>
          <a:schemeClr val="tx1"/>
        </a:solidFill>
        <a:latin typeface="Verdana" pitchFamily="-96" charset="0"/>
        <a:ea typeface="+mn-ea"/>
        <a:cs typeface="+mn-cs"/>
      </a:defRPr>
    </a:lvl5pPr>
    <a:lvl6pPr marL="2286000" algn="l" defTabSz="914400" rtl="0" eaLnBrk="1" latinLnBrk="0" hangingPunct="1">
      <a:defRPr sz="2000" b="1" kern="1200">
        <a:solidFill>
          <a:schemeClr val="tx1"/>
        </a:solidFill>
        <a:latin typeface="Verdana" pitchFamily="-96" charset="0"/>
        <a:ea typeface="+mn-ea"/>
        <a:cs typeface="+mn-cs"/>
      </a:defRPr>
    </a:lvl6pPr>
    <a:lvl7pPr marL="2743200" algn="l" defTabSz="914400" rtl="0" eaLnBrk="1" latinLnBrk="0" hangingPunct="1">
      <a:defRPr sz="2000" b="1" kern="1200">
        <a:solidFill>
          <a:schemeClr val="tx1"/>
        </a:solidFill>
        <a:latin typeface="Verdana" pitchFamily="-96" charset="0"/>
        <a:ea typeface="+mn-ea"/>
        <a:cs typeface="+mn-cs"/>
      </a:defRPr>
    </a:lvl7pPr>
    <a:lvl8pPr marL="3200400" algn="l" defTabSz="914400" rtl="0" eaLnBrk="1" latinLnBrk="0" hangingPunct="1">
      <a:defRPr sz="2000" b="1" kern="1200">
        <a:solidFill>
          <a:schemeClr val="tx1"/>
        </a:solidFill>
        <a:latin typeface="Verdana" pitchFamily="-96" charset="0"/>
        <a:ea typeface="+mn-ea"/>
        <a:cs typeface="+mn-cs"/>
      </a:defRPr>
    </a:lvl8pPr>
    <a:lvl9pPr marL="3657600" algn="l" defTabSz="914400" rtl="0" eaLnBrk="1" latinLnBrk="0" hangingPunct="1">
      <a:defRPr sz="2000" b="1" kern="1200">
        <a:solidFill>
          <a:schemeClr val="tx1"/>
        </a:solidFill>
        <a:latin typeface="Verdana" pitchFamily="-9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6FD71"/>
    <a:srgbClr val="FF0000"/>
    <a:srgbClr val="FF3333"/>
    <a:srgbClr val="FD7E71"/>
    <a:srgbClr val="CC3300"/>
    <a:srgbClr val="000000"/>
    <a:srgbClr val="FFFF00"/>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65" autoAdjust="0"/>
    <p:restoredTop sz="97117" autoAdjust="0"/>
  </p:normalViewPr>
  <p:slideViewPr>
    <p:cSldViewPr snapToGrid="0">
      <p:cViewPr>
        <p:scale>
          <a:sx n="70" d="100"/>
          <a:sy n="70" d="100"/>
        </p:scale>
        <p:origin x="-2154" y="-1374"/>
      </p:cViewPr>
      <p:guideLst>
        <p:guide orient="horz" pos="2448"/>
        <p:guide pos="1968"/>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75" d="100"/>
          <a:sy n="75" d="100"/>
        </p:scale>
        <p:origin x="-1404" y="732"/>
      </p:cViewPr>
      <p:guideLst>
        <p:guide orient="horz" pos="2929"/>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26.xml"/><Relationship Id="rId3" Type="http://schemas.openxmlformats.org/officeDocument/2006/relationships/slide" Target="slides/slide8.xml"/><Relationship Id="rId7" Type="http://schemas.openxmlformats.org/officeDocument/2006/relationships/slide" Target="slides/slide25.xml"/><Relationship Id="rId2" Type="http://schemas.openxmlformats.org/officeDocument/2006/relationships/slide" Target="slides/slide6.xml"/><Relationship Id="rId1" Type="http://schemas.openxmlformats.org/officeDocument/2006/relationships/slide" Target="slides/slide1.xml"/><Relationship Id="rId6" Type="http://schemas.openxmlformats.org/officeDocument/2006/relationships/slide" Target="slides/slide24.xml"/><Relationship Id="rId5" Type="http://schemas.openxmlformats.org/officeDocument/2006/relationships/slide" Target="slides/slide21.xml"/><Relationship Id="rId4"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605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421" tIns="46209" rIns="92421" bIns="46209" numCol="1" anchor="t" anchorCtr="0" compatLnSpc="1">
            <a:prstTxWarp prst="textNoShape">
              <a:avLst/>
            </a:prstTxWarp>
          </a:bodyPr>
          <a:lstStyle>
            <a:lvl1pPr defTabSz="923925">
              <a:lnSpc>
                <a:spcPct val="100000"/>
              </a:lnSpc>
              <a:spcBef>
                <a:spcPct val="20000"/>
              </a:spcBef>
              <a:buClrTx/>
              <a:buSzTx/>
              <a:buFontTx/>
              <a:buNone/>
              <a:defRPr sz="1300" b="0">
                <a:latin typeface="Tahoma" pitchFamily="34" charset="0"/>
              </a:defRPr>
            </a:lvl1pPr>
          </a:lstStyle>
          <a:p>
            <a:pPr>
              <a:defRPr/>
            </a:pPr>
            <a:endParaRPr lang="en-US"/>
          </a:p>
        </p:txBody>
      </p:sp>
      <p:sp>
        <p:nvSpPr>
          <p:cNvPr id="38605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2421" tIns="46209" rIns="92421" bIns="46209" numCol="1" anchor="t" anchorCtr="0" compatLnSpc="1">
            <a:prstTxWarp prst="textNoShape">
              <a:avLst/>
            </a:prstTxWarp>
          </a:bodyPr>
          <a:lstStyle>
            <a:lvl1pPr algn="r" defTabSz="923925">
              <a:lnSpc>
                <a:spcPct val="100000"/>
              </a:lnSpc>
              <a:spcBef>
                <a:spcPct val="20000"/>
              </a:spcBef>
              <a:buClrTx/>
              <a:buSzTx/>
              <a:buFontTx/>
              <a:buNone/>
              <a:defRPr sz="1300" b="0">
                <a:latin typeface="Tahoma" pitchFamily="34" charset="0"/>
              </a:defRPr>
            </a:lvl1pPr>
          </a:lstStyle>
          <a:p>
            <a:pPr>
              <a:defRPr/>
            </a:pPr>
            <a:endParaRPr lang="en-US"/>
          </a:p>
        </p:txBody>
      </p:sp>
      <p:sp>
        <p:nvSpPr>
          <p:cNvPr id="38605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2421" tIns="46209" rIns="92421" bIns="46209" numCol="1" anchor="b" anchorCtr="0" compatLnSpc="1">
            <a:prstTxWarp prst="textNoShape">
              <a:avLst/>
            </a:prstTxWarp>
          </a:bodyPr>
          <a:lstStyle>
            <a:lvl1pPr defTabSz="923925">
              <a:lnSpc>
                <a:spcPct val="100000"/>
              </a:lnSpc>
              <a:spcBef>
                <a:spcPct val="20000"/>
              </a:spcBef>
              <a:buClrTx/>
              <a:buSzTx/>
              <a:buFontTx/>
              <a:buNone/>
              <a:defRPr sz="1300" b="0">
                <a:latin typeface="Tahoma" pitchFamily="34" charset="0"/>
              </a:defRPr>
            </a:lvl1pPr>
          </a:lstStyle>
          <a:p>
            <a:pPr>
              <a:defRPr/>
            </a:pPr>
            <a:endParaRPr lang="en-US"/>
          </a:p>
        </p:txBody>
      </p:sp>
      <p:sp>
        <p:nvSpPr>
          <p:cNvPr id="38605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2421" tIns="46209" rIns="92421" bIns="46209" numCol="1" anchor="b" anchorCtr="0" compatLnSpc="1">
            <a:prstTxWarp prst="textNoShape">
              <a:avLst/>
            </a:prstTxWarp>
          </a:bodyPr>
          <a:lstStyle>
            <a:lvl1pPr algn="r" defTabSz="923925">
              <a:lnSpc>
                <a:spcPct val="100000"/>
              </a:lnSpc>
              <a:spcBef>
                <a:spcPct val="20000"/>
              </a:spcBef>
              <a:buClrTx/>
              <a:buSzTx/>
              <a:buFontTx/>
              <a:buNone/>
              <a:defRPr sz="1300" b="0">
                <a:latin typeface="Tahoma" pitchFamily="34" charset="0"/>
              </a:defRPr>
            </a:lvl1pPr>
          </a:lstStyle>
          <a:p>
            <a:pPr>
              <a:defRPr/>
            </a:pPr>
            <a:fld id="{5E224D8C-10E6-4C72-A338-C57A03DDB36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82" name="Rectangle 14"/>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421" tIns="46209" rIns="92421" bIns="46209" numCol="1" anchor="t" anchorCtr="0" compatLnSpc="1">
            <a:prstTxWarp prst="textNoShape">
              <a:avLst/>
            </a:prstTxWarp>
          </a:bodyPr>
          <a:lstStyle>
            <a:lvl1pPr defTabSz="923925" eaLnBrk="0" hangingPunct="0">
              <a:lnSpc>
                <a:spcPct val="100000"/>
              </a:lnSpc>
              <a:spcBef>
                <a:spcPct val="20000"/>
              </a:spcBef>
              <a:buClrTx/>
              <a:buSzTx/>
              <a:buFontTx/>
              <a:buNone/>
              <a:defRPr sz="1300" b="0">
                <a:latin typeface="Tahoma" pitchFamily="34" charset="0"/>
              </a:defRPr>
            </a:lvl1pPr>
          </a:lstStyle>
          <a:p>
            <a:pPr>
              <a:defRPr/>
            </a:pPr>
            <a:endParaRPr lang="en-US"/>
          </a:p>
        </p:txBody>
      </p:sp>
      <p:sp>
        <p:nvSpPr>
          <p:cNvPr id="29699" name="Rectangle 15"/>
          <p:cNvSpPr>
            <a:spLocks noGrp="1" noRot="1" noChangeAspect="1" noChangeArrowheads="1" noTextEdit="1"/>
          </p:cNvSpPr>
          <p:nvPr>
            <p:ph type="sldImg" idx="2"/>
          </p:nvPr>
        </p:nvSpPr>
        <p:spPr bwMode="auto">
          <a:xfrm>
            <a:off x="1103313" y="695325"/>
            <a:ext cx="4649787" cy="3487738"/>
          </a:xfrm>
          <a:prstGeom prst="rect">
            <a:avLst/>
          </a:prstGeom>
          <a:noFill/>
          <a:ln w="9525">
            <a:solidFill>
              <a:srgbClr val="000000"/>
            </a:solidFill>
            <a:miter lim="800000"/>
            <a:headEnd/>
            <a:tailEnd/>
          </a:ln>
        </p:spPr>
      </p:sp>
      <p:sp>
        <p:nvSpPr>
          <p:cNvPr id="365584" name="Rectangle 16"/>
          <p:cNvSpPr>
            <a:spLocks noGrp="1" noChangeArrowheads="1"/>
          </p:cNvSpPr>
          <p:nvPr>
            <p:ph type="body" sz="quarter" idx="3"/>
          </p:nvPr>
        </p:nvSpPr>
        <p:spPr bwMode="auto">
          <a:xfrm>
            <a:off x="915988" y="4416425"/>
            <a:ext cx="5026025" cy="4184650"/>
          </a:xfrm>
          <a:prstGeom prst="rect">
            <a:avLst/>
          </a:prstGeom>
          <a:noFill/>
          <a:ln w="9525">
            <a:noFill/>
            <a:miter lim="800000"/>
            <a:headEnd/>
            <a:tailEnd/>
          </a:ln>
          <a:effectLst/>
        </p:spPr>
        <p:txBody>
          <a:bodyPr vert="horz" wrap="square" lIns="92421" tIns="46209" rIns="92421" bIns="4620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5585" name="Rectangle 17"/>
          <p:cNvSpPr>
            <a:spLocks noGrp="1" noChangeArrowheads="1"/>
          </p:cNvSpPr>
          <p:nvPr>
            <p:ph type="dt" idx="1"/>
          </p:nvPr>
        </p:nvSpPr>
        <p:spPr bwMode="auto">
          <a:xfrm>
            <a:off x="3886200" y="0"/>
            <a:ext cx="2971800" cy="465138"/>
          </a:xfrm>
          <a:prstGeom prst="rect">
            <a:avLst/>
          </a:prstGeom>
          <a:noFill/>
          <a:ln w="9525">
            <a:noFill/>
            <a:miter lim="800000"/>
            <a:headEnd/>
            <a:tailEnd/>
          </a:ln>
          <a:effectLst/>
        </p:spPr>
        <p:txBody>
          <a:bodyPr vert="horz" wrap="square" lIns="92421" tIns="46209" rIns="92421" bIns="46209" numCol="1" anchor="t" anchorCtr="0" compatLnSpc="1">
            <a:prstTxWarp prst="textNoShape">
              <a:avLst/>
            </a:prstTxWarp>
          </a:bodyPr>
          <a:lstStyle>
            <a:lvl1pPr algn="r" defTabSz="923925" eaLnBrk="0" hangingPunct="0">
              <a:lnSpc>
                <a:spcPct val="100000"/>
              </a:lnSpc>
              <a:spcBef>
                <a:spcPct val="20000"/>
              </a:spcBef>
              <a:buClrTx/>
              <a:buSzTx/>
              <a:buFontTx/>
              <a:buNone/>
              <a:defRPr sz="1300" b="0">
                <a:latin typeface="Tahoma" pitchFamily="34" charset="0"/>
              </a:defRPr>
            </a:lvl1pPr>
          </a:lstStyle>
          <a:p>
            <a:pPr>
              <a:defRPr/>
            </a:pPr>
            <a:endParaRPr lang="en-US"/>
          </a:p>
        </p:txBody>
      </p:sp>
      <p:sp>
        <p:nvSpPr>
          <p:cNvPr id="365586" name="Rectangle 18"/>
          <p:cNvSpPr>
            <a:spLocks noGrp="1" noChangeArrowheads="1"/>
          </p:cNvSpPr>
          <p:nvPr>
            <p:ph type="ftr" sz="quarter" idx="4"/>
          </p:nvPr>
        </p:nvSpPr>
        <p:spPr bwMode="auto">
          <a:xfrm>
            <a:off x="0" y="8831263"/>
            <a:ext cx="2971800" cy="465137"/>
          </a:xfrm>
          <a:prstGeom prst="rect">
            <a:avLst/>
          </a:prstGeom>
          <a:noFill/>
          <a:ln w="9525">
            <a:noFill/>
            <a:miter lim="800000"/>
            <a:headEnd/>
            <a:tailEnd/>
          </a:ln>
          <a:effectLst/>
        </p:spPr>
        <p:txBody>
          <a:bodyPr vert="horz" wrap="square" lIns="92421" tIns="46209" rIns="92421" bIns="46209" numCol="1" anchor="b" anchorCtr="0" compatLnSpc="1">
            <a:prstTxWarp prst="textNoShape">
              <a:avLst/>
            </a:prstTxWarp>
          </a:bodyPr>
          <a:lstStyle>
            <a:lvl1pPr defTabSz="923925" eaLnBrk="0" hangingPunct="0">
              <a:lnSpc>
                <a:spcPct val="100000"/>
              </a:lnSpc>
              <a:spcBef>
                <a:spcPct val="20000"/>
              </a:spcBef>
              <a:buClrTx/>
              <a:buSzTx/>
              <a:buFontTx/>
              <a:buNone/>
              <a:defRPr sz="1300" b="0">
                <a:latin typeface="Tahoma" pitchFamily="34" charset="0"/>
              </a:defRPr>
            </a:lvl1pPr>
          </a:lstStyle>
          <a:p>
            <a:pPr>
              <a:defRPr/>
            </a:pPr>
            <a:endParaRPr lang="en-US"/>
          </a:p>
        </p:txBody>
      </p:sp>
      <p:sp>
        <p:nvSpPr>
          <p:cNvPr id="365587" name="Rectangle 19"/>
          <p:cNvSpPr>
            <a:spLocks noGrp="1" noChangeArrowheads="1"/>
          </p:cNvSpPr>
          <p:nvPr>
            <p:ph type="sldNum" sz="quarter" idx="5"/>
          </p:nvPr>
        </p:nvSpPr>
        <p:spPr bwMode="auto">
          <a:xfrm>
            <a:off x="3886200" y="8831263"/>
            <a:ext cx="2971800" cy="465137"/>
          </a:xfrm>
          <a:prstGeom prst="rect">
            <a:avLst/>
          </a:prstGeom>
          <a:noFill/>
          <a:ln w="9525">
            <a:noFill/>
            <a:miter lim="800000"/>
            <a:headEnd/>
            <a:tailEnd/>
          </a:ln>
          <a:effectLst/>
        </p:spPr>
        <p:txBody>
          <a:bodyPr vert="horz" wrap="square" lIns="92421" tIns="46209" rIns="92421" bIns="46209" numCol="1" anchor="b" anchorCtr="0" compatLnSpc="1">
            <a:prstTxWarp prst="textNoShape">
              <a:avLst/>
            </a:prstTxWarp>
          </a:bodyPr>
          <a:lstStyle>
            <a:lvl1pPr algn="r" defTabSz="923925" eaLnBrk="0" hangingPunct="0">
              <a:lnSpc>
                <a:spcPct val="100000"/>
              </a:lnSpc>
              <a:spcBef>
                <a:spcPct val="20000"/>
              </a:spcBef>
              <a:buClrTx/>
              <a:buSzTx/>
              <a:buFontTx/>
              <a:buNone/>
              <a:defRPr sz="1300" b="0">
                <a:latin typeface="Tahoma" pitchFamily="34" charset="0"/>
              </a:defRPr>
            </a:lvl1pPr>
          </a:lstStyle>
          <a:p>
            <a:pPr>
              <a:defRPr/>
            </a:pPr>
            <a:fld id="{999CE195-8B22-4BEC-8FFD-13701C2ED97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9"/>
          <p:cNvSpPr>
            <a:spLocks noGrp="1" noChangeArrowheads="1"/>
          </p:cNvSpPr>
          <p:nvPr>
            <p:ph type="sldNum" sz="quarter" idx="5"/>
          </p:nvPr>
        </p:nvSpPr>
        <p:spPr>
          <a:noFill/>
        </p:spPr>
        <p:txBody>
          <a:bodyPr/>
          <a:lstStyle/>
          <a:p>
            <a:fld id="{BD9AA138-F475-47E9-B541-9CD2B2B3DAA7}" type="slidenum">
              <a:rPr lang="en-US" smtClean="0">
                <a:latin typeface="Tahoma" pitchFamily="-96" charset="0"/>
              </a:rPr>
              <a:pPr/>
              <a:t>1</a:t>
            </a:fld>
            <a:endParaRPr lang="en-US" smtClean="0">
              <a:latin typeface="Tahoma" pitchFamily="-96"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9"/>
          <p:cNvSpPr>
            <a:spLocks noGrp="1" noChangeArrowheads="1"/>
          </p:cNvSpPr>
          <p:nvPr>
            <p:ph type="sldNum" sz="quarter" idx="5"/>
          </p:nvPr>
        </p:nvSpPr>
        <p:spPr>
          <a:noFill/>
        </p:spPr>
        <p:txBody>
          <a:bodyPr/>
          <a:lstStyle/>
          <a:p>
            <a:fld id="{0BE0342B-29F8-4769-AA5A-61D79EB561DC}" type="slidenum">
              <a:rPr lang="en-US" smtClean="0">
                <a:latin typeface="Tahoma" pitchFamily="-96" charset="0"/>
              </a:rPr>
              <a:pPr/>
              <a:t>10</a:t>
            </a:fld>
            <a:endParaRPr lang="en-US" smtClean="0">
              <a:latin typeface="Tahoma" pitchFamily="-96"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latin typeface="Times New Roman" pitchFamily="-96" charset="0"/>
            </a:endParaRPr>
          </a:p>
        </p:txBody>
      </p:sp>
      <p:sp>
        <p:nvSpPr>
          <p:cNvPr id="48132" name="Slide Number Placeholder 3"/>
          <p:cNvSpPr>
            <a:spLocks noGrp="1"/>
          </p:cNvSpPr>
          <p:nvPr>
            <p:ph type="sldNum" sz="quarter" idx="5"/>
          </p:nvPr>
        </p:nvSpPr>
        <p:spPr>
          <a:noFill/>
        </p:spPr>
        <p:txBody>
          <a:bodyPr/>
          <a:lstStyle/>
          <a:p>
            <a:fld id="{7476B258-ED6E-416F-8BB5-C2B76083ECF9}" type="slidenum">
              <a:rPr lang="en-US" smtClean="0">
                <a:latin typeface="Tahoma" pitchFamily="-96" charset="0"/>
              </a:rPr>
              <a:pPr/>
              <a:t>11</a:t>
            </a:fld>
            <a:endParaRPr lang="en-US" smtClean="0">
              <a:latin typeface="Tahoma" pitchFamily="-96"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9"/>
          <p:cNvSpPr>
            <a:spLocks noGrp="1" noChangeArrowheads="1"/>
          </p:cNvSpPr>
          <p:nvPr>
            <p:ph type="sldNum" sz="quarter" idx="5"/>
          </p:nvPr>
        </p:nvSpPr>
        <p:spPr>
          <a:noFill/>
        </p:spPr>
        <p:txBody>
          <a:bodyPr/>
          <a:lstStyle/>
          <a:p>
            <a:fld id="{6482FB17-58B0-4279-839A-4E02104C7ADB}" type="slidenum">
              <a:rPr lang="en-US" smtClean="0">
                <a:latin typeface="Tahoma" pitchFamily="-96" charset="0"/>
              </a:rPr>
              <a:pPr/>
              <a:t>12</a:t>
            </a:fld>
            <a:endParaRPr lang="en-US" smtClean="0">
              <a:latin typeface="Tahoma" pitchFamily="-96"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9"/>
          <p:cNvSpPr>
            <a:spLocks noGrp="1" noChangeArrowheads="1"/>
          </p:cNvSpPr>
          <p:nvPr>
            <p:ph type="sldNum" sz="quarter" idx="5"/>
          </p:nvPr>
        </p:nvSpPr>
        <p:spPr>
          <a:noFill/>
        </p:spPr>
        <p:txBody>
          <a:bodyPr/>
          <a:lstStyle/>
          <a:p>
            <a:fld id="{5F7B38C6-F48A-4E3A-A784-1F9B99F5FE35}" type="slidenum">
              <a:rPr lang="en-US" smtClean="0">
                <a:latin typeface="Tahoma" pitchFamily="-96" charset="0"/>
              </a:rPr>
              <a:pPr/>
              <a:t>13</a:t>
            </a:fld>
            <a:endParaRPr lang="en-US" smtClean="0">
              <a:latin typeface="Tahoma" pitchFamily="-96"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9"/>
          <p:cNvSpPr>
            <a:spLocks noGrp="1" noChangeArrowheads="1"/>
          </p:cNvSpPr>
          <p:nvPr>
            <p:ph type="sldNum" sz="quarter" idx="5"/>
          </p:nvPr>
        </p:nvSpPr>
        <p:spPr>
          <a:noFill/>
        </p:spPr>
        <p:txBody>
          <a:bodyPr/>
          <a:lstStyle/>
          <a:p>
            <a:fld id="{96E10093-627C-4B87-B093-00021D3B27A7}" type="slidenum">
              <a:rPr lang="en-US" smtClean="0">
                <a:latin typeface="Tahoma" pitchFamily="-96" charset="0"/>
              </a:rPr>
              <a:pPr/>
              <a:t>14</a:t>
            </a:fld>
            <a:endParaRPr lang="en-US" smtClean="0">
              <a:latin typeface="Tahoma" pitchFamily="-96" charset="0"/>
            </a:endParaRPr>
          </a:p>
        </p:txBody>
      </p:sp>
      <p:sp>
        <p:nvSpPr>
          <p:cNvPr id="51203" name="Rectangle 2"/>
          <p:cNvSpPr>
            <a:spLocks noGrp="1" noRot="1" noChangeAspect="1" noChangeArrowheads="1" noTextEdit="1"/>
          </p:cNvSpPr>
          <p:nvPr>
            <p:ph type="sldImg"/>
          </p:nvPr>
        </p:nvSpPr>
        <p:spPr>
          <a:xfrm>
            <a:off x="1106488" y="698500"/>
            <a:ext cx="4646612" cy="3484563"/>
          </a:xfrm>
          <a:ln/>
        </p:spPr>
      </p:sp>
      <p:sp>
        <p:nvSpPr>
          <p:cNvPr id="51204" name="Rectangle 3"/>
          <p:cNvSpPr>
            <a:spLocks noGrp="1" noChangeArrowheads="1"/>
          </p:cNvSpPr>
          <p:nvPr>
            <p:ph type="body" idx="1"/>
          </p:nvPr>
        </p:nvSpPr>
        <p:spPr>
          <a:xfrm>
            <a:off x="912813" y="4416425"/>
            <a:ext cx="5032375" cy="4181475"/>
          </a:xfrm>
          <a:noFill/>
          <a:ln/>
        </p:spPr>
        <p:txBody>
          <a:bodyPr/>
          <a:lstStyle/>
          <a:p>
            <a:endParaRPr lang="en-US" smtClean="0">
              <a:latin typeface="Times New Roman" pitchFamily="-96"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9"/>
          <p:cNvSpPr>
            <a:spLocks noGrp="1" noChangeArrowheads="1"/>
          </p:cNvSpPr>
          <p:nvPr>
            <p:ph type="sldNum" sz="quarter" idx="5"/>
          </p:nvPr>
        </p:nvSpPr>
        <p:spPr>
          <a:noFill/>
        </p:spPr>
        <p:txBody>
          <a:bodyPr/>
          <a:lstStyle/>
          <a:p>
            <a:fld id="{69B48392-A82F-4853-ABF9-DA508A3C8949}" type="slidenum">
              <a:rPr lang="en-US" smtClean="0">
                <a:latin typeface="Tahoma" pitchFamily="-96" charset="0"/>
              </a:rPr>
              <a:pPr/>
              <a:t>15</a:t>
            </a:fld>
            <a:endParaRPr lang="en-US" smtClean="0">
              <a:latin typeface="Tahoma" pitchFamily="-96"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9"/>
          <p:cNvSpPr>
            <a:spLocks noGrp="1" noChangeArrowheads="1"/>
          </p:cNvSpPr>
          <p:nvPr>
            <p:ph type="sldNum" sz="quarter" idx="5"/>
          </p:nvPr>
        </p:nvSpPr>
        <p:spPr>
          <a:noFill/>
        </p:spPr>
        <p:txBody>
          <a:bodyPr/>
          <a:lstStyle/>
          <a:p>
            <a:fld id="{3A6666C1-0D3C-4B77-8A1D-979C04F2C548}" type="slidenum">
              <a:rPr lang="en-US" smtClean="0">
                <a:latin typeface="Tahoma" pitchFamily="-96" charset="0"/>
              </a:rPr>
              <a:pPr/>
              <a:t>16</a:t>
            </a:fld>
            <a:endParaRPr lang="en-US" smtClean="0">
              <a:latin typeface="Tahoma" pitchFamily="-96"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9"/>
          <p:cNvSpPr>
            <a:spLocks noGrp="1" noChangeArrowheads="1"/>
          </p:cNvSpPr>
          <p:nvPr>
            <p:ph type="sldNum" sz="quarter" idx="5"/>
          </p:nvPr>
        </p:nvSpPr>
        <p:spPr>
          <a:noFill/>
        </p:spPr>
        <p:txBody>
          <a:bodyPr/>
          <a:lstStyle/>
          <a:p>
            <a:fld id="{2DEE20F5-ADD6-4616-A542-65772829B072}" type="slidenum">
              <a:rPr lang="en-US" smtClean="0">
                <a:latin typeface="Tahoma" pitchFamily="-96" charset="0"/>
              </a:rPr>
              <a:pPr/>
              <a:t>17</a:t>
            </a:fld>
            <a:endParaRPr lang="en-US" smtClean="0">
              <a:latin typeface="Tahoma" pitchFamily="-96"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9"/>
          <p:cNvSpPr>
            <a:spLocks noGrp="1" noChangeArrowheads="1"/>
          </p:cNvSpPr>
          <p:nvPr>
            <p:ph type="sldNum" sz="quarter" idx="5"/>
          </p:nvPr>
        </p:nvSpPr>
        <p:spPr>
          <a:noFill/>
        </p:spPr>
        <p:txBody>
          <a:bodyPr/>
          <a:lstStyle/>
          <a:p>
            <a:fld id="{264BC975-3788-41DC-BE86-24200EBB6594}" type="slidenum">
              <a:rPr lang="en-US" smtClean="0">
                <a:latin typeface="Tahoma" pitchFamily="-96" charset="0"/>
              </a:rPr>
              <a:pPr/>
              <a:t>18</a:t>
            </a:fld>
            <a:endParaRPr lang="en-US" smtClean="0">
              <a:latin typeface="Tahoma" pitchFamily="-96"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9"/>
          <p:cNvSpPr>
            <a:spLocks noGrp="1" noChangeArrowheads="1"/>
          </p:cNvSpPr>
          <p:nvPr>
            <p:ph type="sldNum" sz="quarter" idx="5"/>
          </p:nvPr>
        </p:nvSpPr>
        <p:spPr>
          <a:noFill/>
        </p:spPr>
        <p:txBody>
          <a:bodyPr/>
          <a:lstStyle/>
          <a:p>
            <a:fld id="{C82744C6-C5CB-4FE5-B13D-B327E5AB03C9}" type="slidenum">
              <a:rPr lang="en-US" smtClean="0">
                <a:latin typeface="Tahoma" pitchFamily="-96" charset="0"/>
              </a:rPr>
              <a:pPr/>
              <a:t>19</a:t>
            </a:fld>
            <a:endParaRPr lang="en-US" smtClean="0">
              <a:latin typeface="Tahoma" pitchFamily="-96"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9"/>
          <p:cNvSpPr>
            <a:spLocks noGrp="1" noChangeArrowheads="1"/>
          </p:cNvSpPr>
          <p:nvPr>
            <p:ph type="sldNum" sz="quarter" idx="5"/>
          </p:nvPr>
        </p:nvSpPr>
        <p:spPr>
          <a:noFill/>
        </p:spPr>
        <p:txBody>
          <a:bodyPr/>
          <a:lstStyle/>
          <a:p>
            <a:fld id="{1380E6CE-A5CF-4F7D-A2BF-1DCFEE33F31D}" type="slidenum">
              <a:rPr lang="en-US" smtClean="0">
                <a:latin typeface="Tahoma" pitchFamily="-96" charset="0"/>
              </a:rPr>
              <a:pPr/>
              <a:t>2</a:t>
            </a:fld>
            <a:endParaRPr lang="en-US" smtClean="0">
              <a:latin typeface="Tahoma" pitchFamily="-96"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r>
              <a:rPr lang="en-US" smtClean="0">
                <a:latin typeface="Times New Roman" pitchFamily="-96" charset="0"/>
              </a:rPr>
              <a:t>The design example you’ll be seeing is from an IP switch.  We’ll be looking at the IP lookup function that you typically find on the ingress port of a line card.</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latin typeface="Times New Roman" pitchFamily="-96" charset="0"/>
            </a:endParaRPr>
          </a:p>
        </p:txBody>
      </p:sp>
      <p:sp>
        <p:nvSpPr>
          <p:cNvPr id="27652" name="Slide Number Placeholder 3"/>
          <p:cNvSpPr>
            <a:spLocks noGrp="1"/>
          </p:cNvSpPr>
          <p:nvPr>
            <p:ph type="sldNum" sz="quarter" idx="5"/>
          </p:nvPr>
        </p:nvSpPr>
        <p:spPr>
          <a:noFill/>
        </p:spPr>
        <p:txBody>
          <a:bodyPr/>
          <a:lstStyle/>
          <a:p>
            <a:fld id="{85426498-D3EE-49C5-88AC-0844879C2E66}" type="slidenum">
              <a:rPr lang="en-US" smtClean="0">
                <a:latin typeface="Tahoma" pitchFamily="-96" charset="0"/>
              </a:rPr>
              <a:pPr/>
              <a:t>20</a:t>
            </a:fld>
            <a:endParaRPr lang="en-US" smtClean="0">
              <a:latin typeface="Tahoma" pitchFamily="-96"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9"/>
          <p:cNvSpPr>
            <a:spLocks noGrp="1" noChangeArrowheads="1"/>
          </p:cNvSpPr>
          <p:nvPr>
            <p:ph type="sldNum" sz="quarter" idx="5"/>
          </p:nvPr>
        </p:nvSpPr>
        <p:spPr>
          <a:noFill/>
        </p:spPr>
        <p:txBody>
          <a:bodyPr/>
          <a:lstStyle/>
          <a:p>
            <a:fld id="{A47824D2-A41F-40F9-A74D-18AF02792C9F}" type="slidenum">
              <a:rPr lang="en-US" smtClean="0">
                <a:latin typeface="Tahoma" pitchFamily="-96" charset="0"/>
              </a:rPr>
              <a:pPr/>
              <a:t>21</a:t>
            </a:fld>
            <a:endParaRPr lang="en-US" smtClean="0">
              <a:latin typeface="Tahoma" pitchFamily="-96"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9"/>
          <p:cNvSpPr>
            <a:spLocks noGrp="1" noChangeArrowheads="1"/>
          </p:cNvSpPr>
          <p:nvPr>
            <p:ph type="sldNum" sz="quarter" idx="5"/>
          </p:nvPr>
        </p:nvSpPr>
        <p:spPr>
          <a:noFill/>
        </p:spPr>
        <p:txBody>
          <a:bodyPr/>
          <a:lstStyle/>
          <a:p>
            <a:fld id="{4FEC9457-A8CE-4AEC-BE11-94FCC504DA55}" type="slidenum">
              <a:rPr lang="en-US" smtClean="0">
                <a:latin typeface="Tahoma" pitchFamily="-96" charset="0"/>
              </a:rPr>
              <a:pPr/>
              <a:t>22</a:t>
            </a:fld>
            <a:endParaRPr lang="en-US" smtClean="0">
              <a:latin typeface="Tahoma" pitchFamily="-96"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9"/>
          <p:cNvSpPr>
            <a:spLocks noGrp="1" noChangeArrowheads="1"/>
          </p:cNvSpPr>
          <p:nvPr>
            <p:ph type="sldNum" sz="quarter" idx="5"/>
          </p:nvPr>
        </p:nvSpPr>
        <p:spPr>
          <a:noFill/>
        </p:spPr>
        <p:txBody>
          <a:bodyPr/>
          <a:lstStyle/>
          <a:p>
            <a:fld id="{C4FCAC11-FAD8-46E5-866D-F02CA38A1A2D}" type="slidenum">
              <a:rPr lang="en-US" smtClean="0">
                <a:latin typeface="Tahoma" pitchFamily="-96" charset="0"/>
              </a:rPr>
              <a:pPr/>
              <a:t>23</a:t>
            </a:fld>
            <a:endParaRPr lang="en-US" smtClean="0">
              <a:latin typeface="Tahoma" pitchFamily="-96"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9"/>
          <p:cNvSpPr>
            <a:spLocks noGrp="1" noChangeArrowheads="1"/>
          </p:cNvSpPr>
          <p:nvPr>
            <p:ph type="sldNum" sz="quarter" idx="5"/>
          </p:nvPr>
        </p:nvSpPr>
        <p:spPr>
          <a:noFill/>
        </p:spPr>
        <p:txBody>
          <a:bodyPr/>
          <a:lstStyle/>
          <a:p>
            <a:fld id="{A47824D2-A41F-40F9-A74D-18AF02792C9F}" type="slidenum">
              <a:rPr lang="en-US" smtClean="0">
                <a:latin typeface="Tahoma" pitchFamily="-96" charset="0"/>
              </a:rPr>
              <a:pPr/>
              <a:t>24</a:t>
            </a:fld>
            <a:endParaRPr lang="en-US" smtClean="0">
              <a:latin typeface="Tahoma" pitchFamily="-96"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9"/>
          <p:cNvSpPr>
            <a:spLocks noGrp="1" noChangeArrowheads="1"/>
          </p:cNvSpPr>
          <p:nvPr>
            <p:ph type="sldNum" sz="quarter" idx="5"/>
          </p:nvPr>
        </p:nvSpPr>
        <p:spPr>
          <a:noFill/>
        </p:spPr>
        <p:txBody>
          <a:bodyPr/>
          <a:lstStyle/>
          <a:p>
            <a:fld id="{BE5EF053-5769-4035-9D1A-991897AC3C3A}" type="slidenum">
              <a:rPr lang="en-US" smtClean="0"/>
              <a:pPr/>
              <a:t>25</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9"/>
          <p:cNvSpPr>
            <a:spLocks noGrp="1" noChangeArrowheads="1"/>
          </p:cNvSpPr>
          <p:nvPr>
            <p:ph type="sldNum" sz="quarter" idx="5"/>
          </p:nvPr>
        </p:nvSpPr>
        <p:spPr>
          <a:noFill/>
        </p:spPr>
        <p:txBody>
          <a:bodyPr/>
          <a:lstStyle/>
          <a:p>
            <a:fld id="{C187BDCD-B845-49D3-A84A-B6AD3D05DAB1}" type="slidenum">
              <a:rPr lang="en-US" smtClean="0"/>
              <a:pPr/>
              <a:t>26</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9"/>
          <p:cNvSpPr>
            <a:spLocks noGrp="1" noChangeArrowheads="1"/>
          </p:cNvSpPr>
          <p:nvPr>
            <p:ph type="sldNum" sz="quarter" idx="5"/>
          </p:nvPr>
        </p:nvSpPr>
        <p:spPr>
          <a:noFill/>
        </p:spPr>
        <p:txBody>
          <a:bodyPr/>
          <a:lstStyle/>
          <a:p>
            <a:fld id="{FE41C526-0F7B-4ADB-BC28-EA23D3DFFFE5}" type="slidenum">
              <a:rPr lang="en-US" smtClean="0"/>
              <a:pPr/>
              <a:t>27</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9"/>
          <p:cNvSpPr>
            <a:spLocks noGrp="1" noChangeArrowheads="1"/>
          </p:cNvSpPr>
          <p:nvPr>
            <p:ph type="sldNum" sz="quarter" idx="5"/>
          </p:nvPr>
        </p:nvSpPr>
        <p:spPr>
          <a:noFill/>
        </p:spPr>
        <p:txBody>
          <a:bodyPr/>
          <a:lstStyle/>
          <a:p>
            <a:fld id="{D1A4EC70-B915-4EA8-B9F4-99F329BEDF7D}" type="slidenum">
              <a:rPr lang="en-US" smtClean="0">
                <a:latin typeface="Tahoma" pitchFamily="-96" charset="0"/>
              </a:rPr>
              <a:pPr/>
              <a:t>28</a:t>
            </a:fld>
            <a:endParaRPr lang="en-US" smtClean="0">
              <a:latin typeface="Tahoma" pitchFamily="-96"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marL="228600" indent="-228600"/>
            <a:r>
              <a:rPr lang="en-US" dirty="0" smtClean="0">
                <a:latin typeface="Times New Roman" pitchFamily="-96" charset="0"/>
              </a:rPr>
              <a:t>So, let’s look at three different approaches:</a:t>
            </a:r>
          </a:p>
          <a:p>
            <a:pPr marL="228600" indent="-228600"/>
            <a:endParaRPr lang="en-US" dirty="0" smtClean="0">
              <a:latin typeface="Times New Roman" pitchFamily="-96" charset="0"/>
            </a:endParaRPr>
          </a:p>
          <a:p>
            <a:pPr marL="228600" indent="-228600">
              <a:buFontTx/>
              <a:buAutoNum type="arabicPeriod"/>
            </a:pPr>
            <a:r>
              <a:rPr lang="en-US" dirty="0" smtClean="0">
                <a:latin typeface="Times New Roman" pitchFamily="-96" charset="0"/>
              </a:rPr>
              <a:t>Rigid pipeline</a:t>
            </a:r>
          </a:p>
          <a:p>
            <a:pPr marL="228600" indent="-228600">
              <a:buFontTx/>
              <a:buAutoNum type="arabicPeriod"/>
            </a:pPr>
            <a:r>
              <a:rPr lang="en-US" dirty="0" smtClean="0">
                <a:latin typeface="Times New Roman" pitchFamily="-96" charset="0"/>
              </a:rPr>
              <a:t>Linear pipeline</a:t>
            </a:r>
          </a:p>
          <a:p>
            <a:pPr marL="228600" indent="-228600">
              <a:buFontTx/>
              <a:buAutoNum type="arabicPeriod"/>
            </a:pPr>
            <a:r>
              <a:rPr lang="en-US" dirty="0" smtClean="0">
                <a:latin typeface="Times New Roman" pitchFamily="-96" charset="0"/>
              </a:rPr>
              <a:t>Circular pipeline</a:t>
            </a:r>
          </a:p>
          <a:p>
            <a:pPr marL="228600" indent="-228600">
              <a:buFontTx/>
              <a:buAutoNum type="arabicPeriod"/>
            </a:pPr>
            <a:endParaRPr lang="en-US" dirty="0" smtClean="0">
              <a:latin typeface="Times New Roman" pitchFamily="-96" charset="0"/>
            </a:endParaRPr>
          </a:p>
          <a:p>
            <a:pPr marL="228600" indent="-228600"/>
            <a:r>
              <a:rPr lang="en-US" dirty="0" smtClean="0">
                <a:latin typeface="Times New Roman" pitchFamily="-96" charset="0"/>
              </a:rPr>
              <a:t>They all appear at a high-level to have different advantages, but…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sldNum" sz="quarter" idx="5"/>
          </p:nvPr>
        </p:nvSpPr>
        <p:spPr>
          <a:noFill/>
        </p:spPr>
        <p:txBody>
          <a:bodyPr/>
          <a:lstStyle/>
          <a:p>
            <a:fld id="{3997AD88-F5C9-47B8-B56B-CA315283C81B}" type="slidenum">
              <a:rPr lang="en-US" smtClean="0">
                <a:latin typeface="Tahoma" pitchFamily="-96" charset="0"/>
              </a:rPr>
              <a:pPr/>
              <a:t>29</a:t>
            </a:fld>
            <a:endParaRPr lang="en-US" smtClean="0">
              <a:latin typeface="Tahoma" pitchFamily="-96"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latin typeface="Times New Roman" pitchFamily="-96" charset="0"/>
            </a:endParaRPr>
          </a:p>
        </p:txBody>
      </p:sp>
      <p:sp>
        <p:nvSpPr>
          <p:cNvPr id="43013" name="Rectangle 4" descr="Rectangle: Click to edit Master text styles&#10;Second level&#10;Third level&#10;Fourth level&#10;Fifth level"/>
          <p:cNvSpPr>
            <a:spLocks noChangeArrowheads="1"/>
          </p:cNvSpPr>
          <p:nvPr/>
        </p:nvSpPr>
        <p:spPr bwMode="auto">
          <a:xfrm>
            <a:off x="442913" y="5475288"/>
            <a:ext cx="5389562" cy="1978025"/>
          </a:xfrm>
          <a:prstGeom prst="rect">
            <a:avLst/>
          </a:prstGeom>
          <a:noFill/>
          <a:ln w="9525">
            <a:noFill/>
            <a:miter lim="800000"/>
            <a:headEnd/>
            <a:tailEnd/>
          </a:ln>
        </p:spPr>
        <p:txBody>
          <a:bodyPr lIns="91510" tIns="45755" rIns="91510" bIns="45755"/>
          <a:lstStyle/>
          <a:p>
            <a:pPr marL="342900" indent="6350">
              <a:lnSpc>
                <a:spcPct val="80000"/>
              </a:lnSpc>
              <a:spcBef>
                <a:spcPct val="20000"/>
              </a:spcBef>
              <a:buClr>
                <a:schemeClr val="hlink"/>
              </a:buClr>
              <a:buSzPct val="110000"/>
              <a:buFont typeface="Wingdings" pitchFamily="-96" charset="2"/>
              <a:buNone/>
            </a:pPr>
            <a:r>
              <a:rPr lang="en-US" sz="1400" b="0"/>
              <a:t>All three architectures, in Verilog (V) and in Bluespec (BSV).</a:t>
            </a:r>
          </a:p>
          <a:p>
            <a:pPr marL="342900" indent="6350">
              <a:lnSpc>
                <a:spcPct val="80000"/>
              </a:lnSpc>
              <a:spcBef>
                <a:spcPct val="20000"/>
              </a:spcBef>
              <a:buClr>
                <a:schemeClr val="hlink"/>
              </a:buClr>
              <a:buSzPct val="110000"/>
              <a:buFont typeface="Wingdings" pitchFamily="-96" charset="2"/>
              <a:buNone/>
            </a:pPr>
            <a:r>
              <a:rPr lang="en-US" sz="1000" b="0"/>
              <a:t>BSV designs done in 3 days, with same speed/area as hand coded RTL (V). </a:t>
            </a:r>
            <a:r>
              <a:rPr lang="en-US" sz="1400" b="0">
                <a:solidFill>
                  <a:srgbClr val="FF0000"/>
                </a:solidFill>
              </a:rPr>
              <a:t>– REVIEW</a:t>
            </a:r>
          </a:p>
          <a:p>
            <a:pPr marL="342900" indent="6350">
              <a:lnSpc>
                <a:spcPct val="80000"/>
              </a:lnSpc>
              <a:spcBef>
                <a:spcPct val="20000"/>
              </a:spcBef>
              <a:buClr>
                <a:schemeClr val="hlink"/>
              </a:buClr>
              <a:buSzPct val="110000"/>
              <a:buFont typeface="Wingdings" pitchFamily="-96" charset="2"/>
              <a:buChar char="w"/>
            </a:pPr>
            <a:r>
              <a:rPr lang="en-US" sz="1400" b="0"/>
              <a:t>Static BS; Initial; 3.3ns 252 1719 105% 3375 41% 3.69 11%</a:t>
            </a:r>
          </a:p>
          <a:p>
            <a:pPr marL="342900" indent="6350">
              <a:lnSpc>
                <a:spcPct val="80000"/>
              </a:lnSpc>
              <a:spcBef>
                <a:spcPct val="20000"/>
              </a:spcBef>
              <a:buClr>
                <a:schemeClr val="hlink"/>
              </a:buClr>
              <a:buSzPct val="110000"/>
              <a:buFont typeface="Wingdings" pitchFamily="-96" charset="2"/>
              <a:buChar char="w"/>
            </a:pPr>
            <a:r>
              <a:rPr lang="en-US" sz="1400" b="0"/>
              <a:t>Static BS; Data alignment; 3.3ns 252 1038 24% 2606 9% 3.48 5%</a:t>
            </a:r>
          </a:p>
          <a:p>
            <a:pPr marL="342900" indent="6350">
              <a:lnSpc>
                <a:spcPct val="80000"/>
              </a:lnSpc>
              <a:spcBef>
                <a:spcPct val="20000"/>
              </a:spcBef>
              <a:buClr>
                <a:schemeClr val="hlink"/>
              </a:buClr>
              <a:buSzPct val="110000"/>
              <a:buFont typeface="Wingdings" pitchFamily="-96" charset="2"/>
              <a:buChar char="w"/>
            </a:pPr>
            <a:r>
              <a:rPr lang="en-US" sz="1400" b="0"/>
              <a:t>Static BS; No type conversion; 3.3ns 252 948 13% 2478 4% 3.61 9%</a:t>
            </a:r>
          </a:p>
          <a:p>
            <a:pPr marL="342900" indent="6350">
              <a:lnSpc>
                <a:spcPct val="80000"/>
              </a:lnSpc>
              <a:spcBef>
                <a:spcPct val="20000"/>
              </a:spcBef>
              <a:buClr>
                <a:schemeClr val="hlink"/>
              </a:buClr>
              <a:buSzPct val="110000"/>
              <a:buFont typeface="Wingdings" pitchFamily="-96" charset="2"/>
              <a:buChar char="w"/>
            </a:pPr>
            <a:r>
              <a:rPr lang="en-US" sz="1400" b="0"/>
              <a:t>Static BS; Nest case (BEST); 3.3ns 252 837 0% 2391 0% 3.32 0%</a:t>
            </a:r>
          </a:p>
          <a:p>
            <a:pPr marL="342900" indent="6350">
              <a:lnSpc>
                <a:spcPct val="80000"/>
              </a:lnSpc>
              <a:spcBef>
                <a:spcPct val="20000"/>
              </a:spcBef>
              <a:buClr>
                <a:schemeClr val="hlink"/>
              </a:buClr>
              <a:buSzPct val="110000"/>
              <a:buFont typeface="Wingdings" pitchFamily="-96" charset="2"/>
              <a:buChar char="w"/>
            </a:pPr>
            <a:r>
              <a:rPr lang="en-US" sz="1400" b="0"/>
              <a:t>Static Verilog; Replicated; 3.3ns 243 7151 775% 8898 292% 3.60 1%</a:t>
            </a:r>
          </a:p>
          <a:p>
            <a:pPr marL="342900" indent="6350">
              <a:lnSpc>
                <a:spcPct val="80000"/>
              </a:lnSpc>
              <a:spcBef>
                <a:spcPct val="20000"/>
              </a:spcBef>
              <a:buClr>
                <a:schemeClr val="hlink"/>
              </a:buClr>
              <a:buSzPct val="110000"/>
              <a:buFont typeface="Wingdings" pitchFamily="-96" charset="2"/>
              <a:buChar char="w"/>
            </a:pPr>
            <a:r>
              <a:rPr lang="en-US" sz="1400" b="0"/>
              <a:t>Static Verilog; BEST;        3.3ns 240  818      0% 2271 0% 3.56 0%</a:t>
            </a:r>
          </a:p>
          <a:p>
            <a:pPr marL="342900" indent="6350">
              <a:lnSpc>
                <a:spcPct val="80000"/>
              </a:lnSpc>
              <a:spcBef>
                <a:spcPct val="20000"/>
              </a:spcBef>
              <a:buClr>
                <a:schemeClr val="hlink"/>
              </a:buClr>
              <a:buSzPct val="110000"/>
              <a:buFont typeface="Wingdings" pitchFamily="-96" charset="2"/>
              <a:buNone/>
            </a:pPr>
            <a:endParaRPr lang="en-US" sz="800" b="0">
              <a:solidFill>
                <a:srgbClr val="FF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9"/>
          <p:cNvSpPr>
            <a:spLocks noGrp="1" noChangeArrowheads="1"/>
          </p:cNvSpPr>
          <p:nvPr>
            <p:ph type="sldNum" sz="quarter" idx="5"/>
          </p:nvPr>
        </p:nvSpPr>
        <p:spPr>
          <a:noFill/>
        </p:spPr>
        <p:txBody>
          <a:bodyPr/>
          <a:lstStyle/>
          <a:p>
            <a:fld id="{94FAC2A0-0CD9-47F5-A87B-CC23D4AA87A6}" type="slidenum">
              <a:rPr lang="en-US" smtClean="0">
                <a:latin typeface="Tahoma" pitchFamily="-96" charset="0"/>
              </a:rPr>
              <a:pPr/>
              <a:t>3</a:t>
            </a:fld>
            <a:endParaRPr lang="en-US" smtClean="0">
              <a:latin typeface="Tahoma" pitchFamily="-96"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9"/>
          <p:cNvSpPr>
            <a:spLocks noGrp="1" noChangeArrowheads="1"/>
          </p:cNvSpPr>
          <p:nvPr>
            <p:ph type="sldNum" sz="quarter" idx="5"/>
          </p:nvPr>
        </p:nvSpPr>
        <p:spPr>
          <a:noFill/>
        </p:spPr>
        <p:txBody>
          <a:bodyPr/>
          <a:lstStyle/>
          <a:p>
            <a:fld id="{6072005A-D6DD-4FA5-8F5A-32E2D3AC9214}" type="slidenum">
              <a:rPr lang="en-US" smtClean="0">
                <a:latin typeface="Tahoma" pitchFamily="-96" charset="0"/>
              </a:rPr>
              <a:pPr/>
              <a:t>30</a:t>
            </a:fld>
            <a:endParaRPr lang="en-US" smtClean="0">
              <a:latin typeface="Tahoma" pitchFamily="-96"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9"/>
          <p:cNvSpPr>
            <a:spLocks noGrp="1" noChangeArrowheads="1"/>
          </p:cNvSpPr>
          <p:nvPr>
            <p:ph type="sldNum" sz="quarter" idx="5"/>
          </p:nvPr>
        </p:nvSpPr>
        <p:spPr>
          <a:noFill/>
        </p:spPr>
        <p:txBody>
          <a:bodyPr/>
          <a:lstStyle/>
          <a:p>
            <a:fld id="{DE082F46-5B3D-400D-B9EA-D1CBE0FDA536}" type="slidenum">
              <a:rPr lang="en-US" smtClean="0">
                <a:latin typeface="Tahoma" pitchFamily="-96" charset="0"/>
              </a:rPr>
              <a:pPr/>
              <a:t>4</a:t>
            </a:fld>
            <a:endParaRPr lang="en-US" smtClean="0">
              <a:latin typeface="Tahoma" pitchFamily="-96" charset="0"/>
            </a:endParaRPr>
          </a:p>
        </p:txBody>
      </p:sp>
      <p:sp>
        <p:nvSpPr>
          <p:cNvPr id="40963" name="Rectangle 2"/>
          <p:cNvSpPr>
            <a:spLocks noGrp="1" noRot="1" noChangeAspect="1" noChangeArrowheads="1" noTextEdit="1"/>
          </p:cNvSpPr>
          <p:nvPr>
            <p:ph type="sldImg"/>
          </p:nvPr>
        </p:nvSpPr>
        <p:spPr>
          <a:xfrm>
            <a:off x="1103313" y="695325"/>
            <a:ext cx="4652962" cy="3489325"/>
          </a:xfrm>
          <a:ln/>
        </p:spPr>
      </p:sp>
      <p:sp>
        <p:nvSpPr>
          <p:cNvPr id="40964" name="Rectangle 3"/>
          <p:cNvSpPr>
            <a:spLocks noGrp="1" noChangeArrowheads="1"/>
          </p:cNvSpPr>
          <p:nvPr>
            <p:ph type="body" idx="1"/>
          </p:nvPr>
        </p:nvSpPr>
        <p:spPr>
          <a:noFill/>
          <a:ln/>
        </p:spPr>
        <p:txBody>
          <a:bodyPr/>
          <a:lstStyle/>
          <a:p>
            <a:r>
              <a:rPr lang="en-US" smtClean="0">
                <a:latin typeface="Times New Roman" pitchFamily="-96" charset="0"/>
              </a:rPr>
              <a:t>Here’s a longest prefix match algorithm in software.  It’s pretty simple, up to three lookups of different parts of the IP address.  (Click now)  Can you visualize how to implement this in HW?  It’s not obvious.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9"/>
          <p:cNvSpPr>
            <a:spLocks noGrp="1" noChangeArrowheads="1"/>
          </p:cNvSpPr>
          <p:nvPr>
            <p:ph type="sldNum" sz="quarter" idx="5"/>
          </p:nvPr>
        </p:nvSpPr>
        <p:spPr>
          <a:noFill/>
        </p:spPr>
        <p:txBody>
          <a:bodyPr/>
          <a:lstStyle/>
          <a:p>
            <a:fld id="{2D5BB1FD-0E9A-4EA7-BFC2-4D0C6DAD0B8B}" type="slidenum">
              <a:rPr lang="en-US" smtClean="0">
                <a:latin typeface="Tahoma" pitchFamily="-96" charset="0"/>
              </a:rPr>
              <a:pPr/>
              <a:t>5</a:t>
            </a:fld>
            <a:endParaRPr lang="en-US" smtClean="0">
              <a:latin typeface="Tahoma" pitchFamily="-96"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marL="228600" indent="-228600"/>
            <a:r>
              <a:rPr lang="en-US" smtClean="0">
                <a:latin typeface="Times New Roman" pitchFamily="-96" charset="0"/>
              </a:rPr>
              <a:t>So, let’s look at three different approaches:</a:t>
            </a:r>
          </a:p>
          <a:p>
            <a:pPr marL="228600" indent="-228600"/>
            <a:endParaRPr lang="en-US" smtClean="0">
              <a:latin typeface="Times New Roman" pitchFamily="-96" charset="0"/>
            </a:endParaRPr>
          </a:p>
          <a:p>
            <a:pPr marL="228600" indent="-228600">
              <a:buFontTx/>
              <a:buAutoNum type="arabicPeriod"/>
            </a:pPr>
            <a:r>
              <a:rPr lang="en-US" smtClean="0">
                <a:latin typeface="Times New Roman" pitchFamily="-96" charset="0"/>
              </a:rPr>
              <a:t>Rigid pipeline</a:t>
            </a:r>
          </a:p>
          <a:p>
            <a:pPr marL="228600" indent="-228600">
              <a:buFontTx/>
              <a:buAutoNum type="arabicPeriod"/>
            </a:pPr>
            <a:r>
              <a:rPr lang="en-US" smtClean="0">
                <a:latin typeface="Times New Roman" pitchFamily="-96" charset="0"/>
              </a:rPr>
              <a:t>Linear pipeline</a:t>
            </a:r>
          </a:p>
          <a:p>
            <a:pPr marL="228600" indent="-228600">
              <a:buFontTx/>
              <a:buAutoNum type="arabicPeriod"/>
            </a:pPr>
            <a:r>
              <a:rPr lang="en-US" smtClean="0">
                <a:latin typeface="Times New Roman" pitchFamily="-96" charset="0"/>
              </a:rPr>
              <a:t>Circular pipeline</a:t>
            </a:r>
          </a:p>
          <a:p>
            <a:pPr marL="228600" indent="-228600">
              <a:buFontTx/>
              <a:buAutoNum type="arabicPeriod"/>
            </a:pPr>
            <a:endParaRPr lang="en-US" smtClean="0">
              <a:latin typeface="Times New Roman" pitchFamily="-96" charset="0"/>
            </a:endParaRPr>
          </a:p>
          <a:p>
            <a:pPr marL="228600" indent="-228600"/>
            <a:r>
              <a:rPr lang="en-US" smtClean="0">
                <a:latin typeface="Times New Roman" pitchFamily="-96" charset="0"/>
              </a:rPr>
              <a:t>They all appear at a high-level to have different advantages, but…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sldNum" sz="quarter" idx="5"/>
          </p:nvPr>
        </p:nvSpPr>
        <p:spPr>
          <a:noFill/>
        </p:spPr>
        <p:txBody>
          <a:bodyPr/>
          <a:lstStyle/>
          <a:p>
            <a:fld id="{F608BA21-8AA6-4EB8-9247-B96D4496CAD8}" type="slidenum">
              <a:rPr lang="en-US" smtClean="0">
                <a:latin typeface="Tahoma" pitchFamily="-96" charset="0"/>
              </a:rPr>
              <a:pPr/>
              <a:t>6</a:t>
            </a:fld>
            <a:endParaRPr lang="en-US" smtClean="0">
              <a:latin typeface="Tahoma" pitchFamily="-96"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9"/>
          <p:cNvSpPr>
            <a:spLocks noGrp="1" noChangeArrowheads="1"/>
          </p:cNvSpPr>
          <p:nvPr>
            <p:ph type="sldNum" sz="quarter" idx="5"/>
          </p:nvPr>
        </p:nvSpPr>
        <p:spPr>
          <a:noFill/>
        </p:spPr>
        <p:txBody>
          <a:bodyPr/>
          <a:lstStyle/>
          <a:p>
            <a:fld id="{1D20B932-0047-47AC-95A0-1DE62C4AAE90}" type="slidenum">
              <a:rPr lang="en-US" smtClean="0">
                <a:latin typeface="Tahoma" pitchFamily="-96" charset="0"/>
              </a:rPr>
              <a:pPr/>
              <a:t>7</a:t>
            </a:fld>
            <a:endParaRPr lang="en-US" smtClean="0">
              <a:latin typeface="Tahoma" pitchFamily="-96" charset="0"/>
            </a:endParaRPr>
          </a:p>
        </p:txBody>
      </p:sp>
      <p:sp>
        <p:nvSpPr>
          <p:cNvPr id="44035" name="Rectangle 2"/>
          <p:cNvSpPr>
            <a:spLocks noGrp="1" noRot="1" noChangeAspect="1" noChangeArrowheads="1" noTextEdit="1"/>
          </p:cNvSpPr>
          <p:nvPr>
            <p:ph type="sldImg"/>
          </p:nvPr>
        </p:nvSpPr>
        <p:spPr>
          <a:xfrm>
            <a:off x="1103313" y="693738"/>
            <a:ext cx="4649787" cy="3487737"/>
          </a:xfrm>
          <a:ln/>
        </p:spPr>
      </p:sp>
      <p:sp>
        <p:nvSpPr>
          <p:cNvPr id="44036" name="Rectangle 3"/>
          <p:cNvSpPr>
            <a:spLocks noGrp="1" noChangeArrowheads="1"/>
          </p:cNvSpPr>
          <p:nvPr>
            <p:ph type="body" idx="1"/>
          </p:nvPr>
        </p:nvSpPr>
        <p:spPr>
          <a:xfrm>
            <a:off x="915988" y="4416425"/>
            <a:ext cx="5026025" cy="4186238"/>
          </a:xfrm>
          <a:noFill/>
          <a:ln/>
        </p:spPr>
        <p:txBody>
          <a:bodyPr lIns="91312" tIns="45656" rIns="91312" bIns="45656"/>
          <a:lstStyle/>
          <a:p>
            <a:endParaRPr lang="en-US" smtClean="0">
              <a:latin typeface="Times New Roman" pitchFamily="-96"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9"/>
          <p:cNvSpPr>
            <a:spLocks noGrp="1" noChangeArrowheads="1"/>
          </p:cNvSpPr>
          <p:nvPr>
            <p:ph type="sldNum" sz="quarter" idx="5"/>
          </p:nvPr>
        </p:nvSpPr>
        <p:spPr>
          <a:noFill/>
        </p:spPr>
        <p:txBody>
          <a:bodyPr/>
          <a:lstStyle/>
          <a:p>
            <a:fld id="{F0AE37A7-B8B3-4D37-AA60-CBB5422AF8C9}" type="slidenum">
              <a:rPr lang="en-US" smtClean="0">
                <a:latin typeface="Tahoma" pitchFamily="-96" charset="0"/>
              </a:rPr>
              <a:pPr/>
              <a:t>8</a:t>
            </a:fld>
            <a:endParaRPr lang="en-US" smtClean="0">
              <a:latin typeface="Tahoma" pitchFamily="-96"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9"/>
          <p:cNvSpPr>
            <a:spLocks noGrp="1" noChangeArrowheads="1"/>
          </p:cNvSpPr>
          <p:nvPr>
            <p:ph type="sldNum" sz="quarter" idx="5"/>
          </p:nvPr>
        </p:nvSpPr>
        <p:spPr>
          <a:noFill/>
        </p:spPr>
        <p:txBody>
          <a:bodyPr/>
          <a:lstStyle/>
          <a:p>
            <a:fld id="{1FD1127C-6F53-44CD-9739-4413CCBAE830}" type="slidenum">
              <a:rPr lang="en-US" smtClean="0">
                <a:latin typeface="Tahoma" pitchFamily="-96" charset="0"/>
              </a:rPr>
              <a:pPr/>
              <a:t>9</a:t>
            </a:fld>
            <a:endParaRPr lang="en-US" smtClean="0">
              <a:latin typeface="Tahoma" pitchFamily="-96"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buFont typeface="Wingdings" pitchFamily="2" charset="2"/>
                  <a:buChar char="•"/>
                  <a:defRPr/>
                </a:pPr>
                <a:endParaRPr lang="en-US">
                  <a:latin typeface="Verdana" pitchFamily="34" charset="0"/>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4137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37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a:xfrm>
            <a:off x="0" y="6400800"/>
            <a:ext cx="1905000" cy="457200"/>
          </a:xfrm>
        </p:spPr>
        <p:txBody>
          <a:bodyPr/>
          <a:lstStyle>
            <a:lvl1pPr>
              <a:defRPr sz="1400">
                <a:latin typeface="Tahoma" pitchFamily="34" charset="0"/>
              </a:defRPr>
            </a:lvl1pPr>
          </a:lstStyle>
          <a:p>
            <a:pPr>
              <a:defRPr/>
            </a:pPr>
            <a:r>
              <a:rPr lang="en-US" smtClean="0"/>
              <a:t>February 22, 2011</a:t>
            </a:r>
            <a:endParaRPr lang="en-US"/>
          </a:p>
        </p:txBody>
      </p:sp>
      <p:sp>
        <p:nvSpPr>
          <p:cNvPr id="70" name="Rectangle 70"/>
          <p:cNvSpPr>
            <a:spLocks noGrp="1" noChangeArrowheads="1"/>
          </p:cNvSpPr>
          <p:nvPr>
            <p:ph type="ftr" sz="quarter" idx="11"/>
          </p:nvPr>
        </p:nvSpPr>
        <p:spPr/>
        <p:txBody>
          <a:bodyPr/>
          <a:lstStyle>
            <a:lvl1pPr>
              <a:defRPr/>
            </a:lvl1pPr>
          </a:lstStyle>
          <a:p>
            <a:pPr>
              <a:defRPr/>
            </a:pPr>
            <a:r>
              <a:rPr lang="en-US" smtClean="0"/>
              <a:t>http://csg.csail.mit.edu/6.375</a:t>
            </a:r>
            <a:endParaRPr lang="en-US"/>
          </a:p>
        </p:txBody>
      </p:sp>
      <p:sp>
        <p:nvSpPr>
          <p:cNvPr id="71" name="Rectangle 71"/>
          <p:cNvSpPr>
            <a:spLocks noGrp="1" noChangeArrowheads="1"/>
          </p:cNvSpPr>
          <p:nvPr>
            <p:ph type="sldNum" sz="quarter" idx="12"/>
          </p:nvPr>
        </p:nvSpPr>
        <p:spPr/>
        <p:txBody>
          <a:bodyPr/>
          <a:lstStyle>
            <a:lvl1pPr>
              <a:defRPr>
                <a:latin typeface="Tahoma" pitchFamily="34" charset="0"/>
              </a:defRPr>
            </a:lvl1pPr>
          </a:lstStyle>
          <a:p>
            <a:pPr>
              <a:defRPr/>
            </a:pPr>
            <a:r>
              <a:rPr lang="en-US" dirty="0" smtClean="0"/>
              <a:t>L06-</a:t>
            </a:r>
            <a:fld id="{1DEDF0AE-FA07-465E-A94D-5C3D8669EE3F}"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pPr>
              <a:defRPr/>
            </a:pPr>
            <a:r>
              <a:rPr lang="en-US" smtClean="0"/>
              <a:t>February 22, 2011</a:t>
            </a:r>
            <a:endParaRPr lang="en-US"/>
          </a:p>
        </p:txBody>
      </p:sp>
      <p:sp>
        <p:nvSpPr>
          <p:cNvPr id="5" name="Rectangle 67"/>
          <p:cNvSpPr>
            <a:spLocks noGrp="1" noChangeArrowheads="1"/>
          </p:cNvSpPr>
          <p:nvPr>
            <p:ph type="sldNum" sz="quarter" idx="11"/>
          </p:nvPr>
        </p:nvSpPr>
        <p:spPr>
          <a:ln/>
        </p:spPr>
        <p:txBody>
          <a:bodyPr/>
          <a:lstStyle>
            <a:lvl1pPr>
              <a:defRPr/>
            </a:lvl1pPr>
          </a:lstStyle>
          <a:p>
            <a:pPr>
              <a:defRPr/>
            </a:pPr>
            <a:r>
              <a:rPr lang="en-US" dirty="0" smtClean="0"/>
              <a:t>L06-</a:t>
            </a:r>
            <a:fld id="{F0CD70E1-BEDF-44A8-B719-82A39B7AAF1F}" type="slidenum">
              <a:rPr lang="en-US" smtClean="0"/>
              <a:pPr>
                <a:defRPr/>
              </a:pPr>
              <a:t>‹#›</a:t>
            </a:fld>
            <a:endParaRPr lang="en-US" dirty="0"/>
          </a:p>
        </p:txBody>
      </p:sp>
      <p:sp>
        <p:nvSpPr>
          <p:cNvPr id="6" name="Rectangle 68"/>
          <p:cNvSpPr>
            <a:spLocks noGrp="1" noChangeArrowheads="1"/>
          </p:cNvSpPr>
          <p:nvPr>
            <p:ph type="ftr" sz="quarter" idx="12"/>
          </p:nvPr>
        </p:nvSpPr>
        <p:spPr>
          <a:ln/>
        </p:spPr>
        <p:txBody>
          <a:bodyPr/>
          <a:lstStyle>
            <a:lvl1pPr>
              <a:defRPr/>
            </a:lvl1pPr>
          </a:lstStyle>
          <a:p>
            <a:pPr>
              <a:defRPr/>
            </a:pPr>
            <a:r>
              <a:rPr lang="en-US" smtClean="0"/>
              <a:t>http://csg.csail.mit.edu/6.375</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41267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7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7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1040" name="Group 27"/>
              <p:cNvGrpSpPr>
                <a:grpSpLocks/>
              </p:cNvGrpSpPr>
              <p:nvPr/>
            </p:nvGrpSpPr>
            <p:grpSpPr bwMode="auto">
              <a:xfrm>
                <a:off x="192" y="0"/>
                <a:ext cx="5376" cy="4320"/>
                <a:chOff x="192" y="0"/>
                <a:chExt cx="5376" cy="4320"/>
              </a:xfrm>
            </p:grpSpPr>
            <p:sp>
              <p:nvSpPr>
                <p:cNvPr id="41270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41272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nvGrpSpPr>
            <p:cNvPr id="1035" name="Group 59"/>
            <p:cNvGrpSpPr>
              <a:grpSpLocks/>
            </p:cNvGrpSpPr>
            <p:nvPr/>
          </p:nvGrpSpPr>
          <p:grpSpPr bwMode="auto">
            <a:xfrm>
              <a:off x="261" y="892"/>
              <a:ext cx="1124" cy="1464"/>
              <a:chOff x="96" y="916"/>
              <a:chExt cx="2208" cy="2876"/>
            </a:xfrm>
          </p:grpSpPr>
          <p:sp>
            <p:nvSpPr>
              <p:cNvPr id="41273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2737" name="Rectangle 65"/>
          <p:cNvSpPr>
            <a:spLocks noGrp="1" noChangeArrowheads="1"/>
          </p:cNvSpPr>
          <p:nvPr>
            <p:ph type="dt" sz="half" idx="2"/>
          </p:nvPr>
        </p:nvSpPr>
        <p:spPr bwMode="auto">
          <a:xfrm>
            <a:off x="0" y="6515100"/>
            <a:ext cx="178117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b="0">
                <a:latin typeface="Verdana" pitchFamily="34" charset="0"/>
              </a:defRPr>
            </a:lvl1pPr>
          </a:lstStyle>
          <a:p>
            <a:pPr>
              <a:defRPr/>
            </a:pPr>
            <a:r>
              <a:rPr lang="en-US" smtClean="0"/>
              <a:t>February 22, 2011</a:t>
            </a:r>
            <a:endParaRPr lang="en-US"/>
          </a:p>
        </p:txBody>
      </p:sp>
      <p:sp>
        <p:nvSpPr>
          <p:cNvPr id="412739" name="Rectangle 67"/>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400" b="0">
                <a:latin typeface="Verdana" pitchFamily="34" charset="0"/>
              </a:defRPr>
            </a:lvl1pPr>
          </a:lstStyle>
          <a:p>
            <a:pPr>
              <a:defRPr/>
            </a:pPr>
            <a:r>
              <a:rPr lang="en-US" dirty="0" smtClean="0"/>
              <a:t>L06-</a:t>
            </a:r>
            <a:fld id="{6B08B8E8-7487-4EAC-BB0E-6A54CA8F5D34}" type="slidenum">
              <a:rPr lang="en-US" smtClean="0"/>
              <a:pPr>
                <a:defRPr/>
              </a:pPr>
              <a:t>‹#›</a:t>
            </a:fld>
            <a:endParaRPr lang="en-US" dirty="0"/>
          </a:p>
        </p:txBody>
      </p:sp>
      <p:sp>
        <p:nvSpPr>
          <p:cNvPr id="412740" name="Rectangle 68"/>
          <p:cNvSpPr>
            <a:spLocks noGrp="1" noChangeArrowheads="1"/>
          </p:cNvSpPr>
          <p:nvPr>
            <p:ph type="ftr" sz="quarter" idx="3"/>
          </p:nvPr>
        </p:nvSpPr>
        <p:spPr bwMode="auto">
          <a:xfrm>
            <a:off x="30988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400" b="0">
                <a:latin typeface="Tahoma" pitchFamily="34" charset="0"/>
              </a:defRPr>
            </a:lvl1pPr>
          </a:lstStyle>
          <a:p>
            <a:pPr>
              <a:defRPr/>
            </a:pPr>
            <a:r>
              <a:rPr lang="en-US" smtClean="0"/>
              <a:t>http://csg.csail.mit.edu/6.375</a:t>
            </a:r>
            <a:endParaRPr lang="en-US"/>
          </a:p>
        </p:txBody>
      </p:sp>
    </p:spTree>
  </p:cSld>
  <p:clrMap bg1="lt1" tx1="dk1" bg2="lt2" tx2="dk2" accent1="accent1" accent2="accent2" accent3="accent3" accent4="accent4" accent5="accent5" accent6="accent6" hlink="hlink" folHlink="folHlink"/>
  <p:sldLayoutIdLst>
    <p:sldLayoutId id="2147483754" r:id="rId1"/>
    <p:sldLayoutId id="2147483753" r:id="rId2"/>
  </p:sldLayoutIdLst>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96" charset="2"/>
        <a:buBlip>
          <a:blip r:embed="rId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96"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96"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96"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96"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Rectangle: Click to edit Master text styles&#10;Second level&#10;Third level&#10;Fourth level&#10;Fifth level"/>
          <p:cNvSpPr>
            <a:spLocks noGrp="1" noChangeArrowheads="1"/>
          </p:cNvSpPr>
          <p:nvPr>
            <p:ph type="subTitle" idx="1"/>
          </p:nvPr>
        </p:nvSpPr>
        <p:spPr>
          <a:xfrm>
            <a:off x="990600" y="1571625"/>
            <a:ext cx="7667625" cy="4749800"/>
          </a:xfrm>
        </p:spPr>
        <p:txBody>
          <a:bodyPr/>
          <a:lstStyle/>
          <a:p>
            <a:pPr>
              <a:spcBef>
                <a:spcPct val="25000"/>
              </a:spcBef>
              <a:buFont typeface="Wingdings" pitchFamily="-96" charset="2"/>
              <a:buNone/>
            </a:pPr>
            <a:r>
              <a:rPr lang="en-US" sz="4000" smtClean="0">
                <a:solidFill>
                  <a:schemeClr val="tx2"/>
                </a:solidFill>
              </a:rPr>
              <a:t>IP Lookup: Some subtle concurrency issues</a:t>
            </a:r>
            <a:endParaRPr lang="en-US" smtClean="0"/>
          </a:p>
          <a:p>
            <a:pPr>
              <a:buFont typeface="Wingdings" pitchFamily="-96" charset="2"/>
              <a:buNone/>
            </a:pPr>
            <a:endParaRPr lang="en-US" smtClean="0"/>
          </a:p>
          <a:p>
            <a:pPr>
              <a:buFont typeface="Wingdings" pitchFamily="-96" charset="2"/>
              <a:buNone/>
            </a:pPr>
            <a:endParaRPr lang="en-US" smtClean="0"/>
          </a:p>
          <a:p>
            <a:pPr>
              <a:buFont typeface="Wingdings" pitchFamily="-96" charset="2"/>
              <a:buNone/>
            </a:pPr>
            <a:r>
              <a:rPr lang="en-US" sz="2400" smtClean="0"/>
              <a:t>Arvind </a:t>
            </a:r>
          </a:p>
          <a:p>
            <a:pPr>
              <a:buFont typeface="Wingdings" pitchFamily="-96" charset="2"/>
              <a:buNone/>
            </a:pPr>
            <a:r>
              <a:rPr lang="en-US" sz="2400" smtClean="0"/>
              <a:t>Computer Science &amp; Artificial Intelligence Lab</a:t>
            </a:r>
          </a:p>
          <a:p>
            <a:pPr>
              <a:buFont typeface="Wingdings" pitchFamily="-96" charset="2"/>
              <a:buNone/>
            </a:pPr>
            <a:r>
              <a:rPr lang="en-US" sz="2400" smtClean="0"/>
              <a:t>Massachusetts Institute of Technology</a:t>
            </a:r>
          </a:p>
        </p:txBody>
      </p:sp>
      <p:sp>
        <p:nvSpPr>
          <p:cNvPr id="8" name="Date Placeholder 7"/>
          <p:cNvSpPr>
            <a:spLocks noGrp="1"/>
          </p:cNvSpPr>
          <p:nvPr>
            <p:ph type="dt" sz="quarter" idx="10"/>
          </p:nvPr>
        </p:nvSpPr>
        <p:spPr/>
        <p:txBody>
          <a:bodyPr/>
          <a:lstStyle/>
          <a:p>
            <a:pPr>
              <a:defRPr/>
            </a:pPr>
            <a:r>
              <a:rPr lang="en-US" smtClean="0"/>
              <a:t>February 22, 2011</a:t>
            </a:r>
            <a:endParaRPr lang="en-US"/>
          </a:p>
        </p:txBody>
      </p:sp>
      <p:sp>
        <p:nvSpPr>
          <p:cNvPr id="10" name="Slide Number Placeholder 9"/>
          <p:cNvSpPr>
            <a:spLocks noGrp="1"/>
          </p:cNvSpPr>
          <p:nvPr>
            <p:ph type="sldNum" sz="quarter" idx="12"/>
          </p:nvPr>
        </p:nvSpPr>
        <p:spPr/>
        <p:txBody>
          <a:bodyPr/>
          <a:lstStyle/>
          <a:p>
            <a:pPr>
              <a:defRPr/>
            </a:pPr>
            <a:r>
              <a:rPr lang="en-US" smtClean="0"/>
              <a:t>L06-</a:t>
            </a:r>
            <a:fld id="{1DEDF0AE-FA07-465E-A94D-5C3D8669EE3F}" type="slidenum">
              <a:rPr lang="en-US" smtClean="0"/>
              <a:pPr>
                <a:defRPr/>
              </a:pPr>
              <a:t>1</a:t>
            </a:fld>
            <a:endParaRPr lang="en-US" dirty="0"/>
          </a:p>
        </p:txBody>
      </p:sp>
      <p:sp>
        <p:nvSpPr>
          <p:cNvPr id="11" name="Footer Placeholder 10"/>
          <p:cNvSpPr>
            <a:spLocks noGrp="1"/>
          </p:cNvSpPr>
          <p:nvPr>
            <p:ph type="ftr" sz="quarter" idx="11"/>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1"/>
          <p:cNvSpPr txBox="1">
            <a:spLocks noChangeArrowheads="1"/>
          </p:cNvSpPr>
          <p:nvPr/>
        </p:nvSpPr>
        <p:spPr bwMode="auto">
          <a:xfrm>
            <a:off x="2349500" y="3281363"/>
            <a:ext cx="6486525" cy="3508375"/>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(True);</a:t>
            </a:r>
          </a:p>
          <a:p>
            <a:pPr>
              <a:buFont typeface="Wingdings" pitchFamily="-96" charset="2"/>
              <a:buNone/>
            </a:pPr>
            <a:r>
              <a:rPr lang="en-US" b="0">
                <a:solidFill>
                  <a:schemeClr val="tx2"/>
                </a:solidFill>
                <a:latin typeface="Courier New" pitchFamily="49" charset="0"/>
              </a:rPr>
              <a:t>   TableEntry p = ram.peek(); ram.deq();</a:t>
            </a:r>
          </a:p>
          <a:p>
            <a:pPr>
              <a:buFont typeface="Wingdings" pitchFamily="-96" charset="2"/>
              <a:buNone/>
            </a:pPr>
            <a:r>
              <a:rPr lang="en-US">
                <a:solidFill>
                  <a:schemeClr val="tx2"/>
                </a:solidFill>
                <a:latin typeface="Courier New" pitchFamily="49" charset="0"/>
              </a:rPr>
              <a:t>   </a:t>
            </a:r>
            <a:r>
              <a:rPr lang="en-US" b="0">
                <a:solidFill>
                  <a:schemeClr val="tx2"/>
                </a:solidFill>
                <a:latin typeface="Courier New" pitchFamily="49" charset="0"/>
              </a:rPr>
              <a:t>IP rip = fifo.first();</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if</a:t>
            </a:r>
            <a:r>
              <a:rPr lang="en-US" b="0">
                <a:solidFill>
                  <a:schemeClr val="tx2"/>
                </a:solidFill>
                <a:latin typeface="Courier New" pitchFamily="49" charset="0"/>
              </a:rPr>
              <a:t> (isLeaf(p)) outQ.enq(p);</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else begin</a:t>
            </a:r>
          </a:p>
          <a:p>
            <a:pPr>
              <a:buFont typeface="Wingdings" pitchFamily="-96" charset="2"/>
              <a:buNone/>
            </a:pPr>
            <a:r>
              <a:rPr lang="en-US" b="0">
                <a:solidFill>
                  <a:schemeClr val="tx2"/>
                </a:solidFill>
                <a:latin typeface="Courier New" pitchFamily="49" charset="0"/>
              </a:rPr>
              <a:t>       fifo.enq(rip &lt;&lt; 8);</a:t>
            </a:r>
          </a:p>
          <a:p>
            <a:pPr>
              <a:lnSpc>
                <a:spcPct val="80000"/>
              </a:lnSpc>
              <a:spcBef>
                <a:spcPct val="20000"/>
              </a:spcBef>
              <a:buFont typeface="Wingdings" pitchFamily="-96" charset="2"/>
              <a:buNone/>
            </a:pPr>
            <a:r>
              <a:rPr lang="en-US" b="0">
                <a:solidFill>
                  <a:schemeClr val="tx2"/>
                </a:solidFill>
                <a:latin typeface="Courier New" pitchFamily="49" charset="0"/>
              </a:rPr>
              <a:t>       ram.req(p + rip[15:8]);</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end</a:t>
            </a:r>
          </a:p>
          <a:p>
            <a:pPr>
              <a:buFont typeface="Wingdings" pitchFamily="-96" charset="2"/>
              <a:buNone/>
            </a:pPr>
            <a:r>
              <a:rPr lang="en-US" b="0">
                <a:solidFill>
                  <a:schemeClr val="tx2"/>
                </a:solidFill>
                <a:latin typeface="Courier New" pitchFamily="49" charset="0"/>
              </a:rPr>
              <a:t>   fifo.deq();</a:t>
            </a:r>
          </a:p>
          <a:p>
            <a:pPr>
              <a:buFont typeface="Wingdings" pitchFamily="-96" charset="2"/>
              <a:buNone/>
            </a:pPr>
            <a:r>
              <a:rPr lang="en-US">
                <a:solidFill>
                  <a:schemeClr val="tx2"/>
                </a:solidFill>
                <a:latin typeface="Courier New" pitchFamily="49" charset="0"/>
              </a:rPr>
              <a:t>endrule</a:t>
            </a:r>
          </a:p>
        </p:txBody>
      </p:sp>
      <p:sp>
        <p:nvSpPr>
          <p:cNvPr id="19459" name="Rectangle 2"/>
          <p:cNvSpPr>
            <a:spLocks noGrp="1" noChangeArrowheads="1"/>
          </p:cNvSpPr>
          <p:nvPr>
            <p:ph type="title"/>
          </p:nvPr>
        </p:nvSpPr>
        <p:spPr>
          <a:xfrm>
            <a:off x="550863" y="360363"/>
            <a:ext cx="7772400" cy="1143000"/>
          </a:xfrm>
        </p:spPr>
        <p:txBody>
          <a:bodyPr/>
          <a:lstStyle/>
          <a:p>
            <a:pPr eaLnBrk="1" hangingPunct="1"/>
            <a:r>
              <a:rPr lang="en-US" smtClean="0"/>
              <a:t>Circular Pipeline Code: </a:t>
            </a:r>
            <a:r>
              <a:rPr lang="en-US" sz="3200" i="1" smtClean="0"/>
              <a:t>discussion</a:t>
            </a:r>
            <a:endParaRPr lang="en-US" sz="1800" i="1" smtClean="0"/>
          </a:p>
        </p:txBody>
      </p:sp>
      <p:sp>
        <p:nvSpPr>
          <p:cNvPr id="19460" name="Text Box 3"/>
          <p:cNvSpPr txBox="1">
            <a:spLocks noChangeArrowheads="1"/>
          </p:cNvSpPr>
          <p:nvPr/>
        </p:nvSpPr>
        <p:spPr bwMode="auto">
          <a:xfrm>
            <a:off x="619125" y="1535113"/>
            <a:ext cx="7632700" cy="2120900"/>
          </a:xfrm>
          <a:prstGeom prst="rect">
            <a:avLst/>
          </a:prstGeom>
          <a:noFill/>
          <a:ln w="9525">
            <a:no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enter (True);</a:t>
            </a:r>
          </a:p>
          <a:p>
            <a:pPr>
              <a:buFont typeface="Wingdings" pitchFamily="-96" charset="2"/>
              <a:buNone/>
            </a:pPr>
            <a:r>
              <a:rPr lang="en-US" b="0">
                <a:solidFill>
                  <a:schemeClr val="tx2"/>
                </a:solidFill>
                <a:latin typeface="Courier New" pitchFamily="49" charset="0"/>
              </a:rPr>
              <a:t>   IP ip = inQ.first(); </a:t>
            </a:r>
          </a:p>
          <a:p>
            <a:pPr>
              <a:buFont typeface="Wingdings" pitchFamily="-96" charset="2"/>
              <a:buNone/>
            </a:pPr>
            <a:r>
              <a:rPr lang="en-US" b="0">
                <a:solidFill>
                  <a:schemeClr val="tx2"/>
                </a:solidFill>
                <a:latin typeface="Courier New" pitchFamily="49" charset="0"/>
              </a:rPr>
              <a:t>   ram.req(ip[31:16]);</a:t>
            </a:r>
          </a:p>
          <a:p>
            <a:pPr>
              <a:buFont typeface="Wingdings" pitchFamily="-96" charset="2"/>
              <a:buNone/>
            </a:pPr>
            <a:r>
              <a:rPr lang="en-US" b="0">
                <a:solidFill>
                  <a:schemeClr val="tx2"/>
                </a:solidFill>
                <a:latin typeface="Courier New" pitchFamily="49" charset="0"/>
              </a:rPr>
              <a:t>   fifo.enq(ip[15:0]); </a:t>
            </a:r>
          </a:p>
          <a:p>
            <a:pPr>
              <a:buFont typeface="Wingdings" pitchFamily="-96" charset="2"/>
              <a:buNone/>
            </a:pPr>
            <a:r>
              <a:rPr lang="en-US" b="0">
                <a:solidFill>
                  <a:schemeClr val="tx2"/>
                </a:solidFill>
                <a:latin typeface="Courier New" pitchFamily="49" charset="0"/>
              </a:rPr>
              <a:t>   inQ.deq();</a:t>
            </a:r>
          </a:p>
          <a:p>
            <a:pPr>
              <a:buFont typeface="Wingdings" pitchFamily="-96" charset="2"/>
              <a:buNone/>
            </a:pPr>
            <a:r>
              <a:rPr lang="en-US">
                <a:solidFill>
                  <a:schemeClr val="tx2"/>
                </a:solidFill>
                <a:latin typeface="Courier New" pitchFamily="49" charset="0"/>
              </a:rPr>
              <a:t>endrule</a:t>
            </a:r>
          </a:p>
        </p:txBody>
      </p:sp>
      <p:grpSp>
        <p:nvGrpSpPr>
          <p:cNvPr id="19461" name="Group 4"/>
          <p:cNvGrpSpPr>
            <a:grpSpLocks/>
          </p:cNvGrpSpPr>
          <p:nvPr/>
        </p:nvGrpSpPr>
        <p:grpSpPr bwMode="auto">
          <a:xfrm>
            <a:off x="3916363" y="1047750"/>
            <a:ext cx="5084762" cy="1266825"/>
            <a:chOff x="2413" y="704"/>
            <a:chExt cx="3203" cy="798"/>
          </a:xfrm>
        </p:grpSpPr>
        <p:grpSp>
          <p:nvGrpSpPr>
            <p:cNvPr id="19468" name="Group 5"/>
            <p:cNvGrpSpPr>
              <a:grpSpLocks/>
            </p:cNvGrpSpPr>
            <p:nvPr/>
          </p:nvGrpSpPr>
          <p:grpSpPr bwMode="auto">
            <a:xfrm>
              <a:off x="2436" y="903"/>
              <a:ext cx="288" cy="192"/>
              <a:chOff x="1392" y="2160"/>
              <a:chExt cx="288" cy="144"/>
            </a:xfrm>
          </p:grpSpPr>
          <p:sp>
            <p:nvSpPr>
              <p:cNvPr id="19489" name="Freeform 6"/>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9490" name="Line 7"/>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9491" name="Line 8"/>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9492" name="Line 9"/>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9493" name="Line 10"/>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683467" name="Cloud"/>
            <p:cNvSpPr>
              <a:spLocks noChangeAspect="1" noEditPoints="1" noChangeArrowheads="1"/>
            </p:cNvSpPr>
            <p:nvPr/>
          </p:nvSpPr>
          <p:spPr bwMode="auto">
            <a:xfrm>
              <a:off x="2817" y="858"/>
              <a:ext cx="689" cy="22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enter?</a:t>
              </a:r>
            </a:p>
          </p:txBody>
        </p:sp>
        <p:sp>
          <p:nvSpPr>
            <p:cNvPr id="1683468" name="Cloud"/>
            <p:cNvSpPr>
              <a:spLocks noChangeAspect="1" noEditPoints="1" noChangeArrowheads="1"/>
            </p:cNvSpPr>
            <p:nvPr/>
          </p:nvSpPr>
          <p:spPr bwMode="auto">
            <a:xfrm>
              <a:off x="4792" y="891"/>
              <a:ext cx="716" cy="25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done?</a:t>
              </a:r>
            </a:p>
          </p:txBody>
        </p:sp>
        <p:sp>
          <p:nvSpPr>
            <p:cNvPr id="19471" name="Text Box 13"/>
            <p:cNvSpPr txBox="1">
              <a:spLocks noChangeArrowheads="1"/>
            </p:cNvSpPr>
            <p:nvPr/>
          </p:nvSpPr>
          <p:spPr bwMode="auto">
            <a:xfrm>
              <a:off x="4018" y="898"/>
              <a:ext cx="515" cy="24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19472" name="Line 14"/>
            <p:cNvSpPr>
              <a:spLocks noChangeShapeType="1"/>
            </p:cNvSpPr>
            <p:nvPr/>
          </p:nvSpPr>
          <p:spPr bwMode="auto">
            <a:xfrm>
              <a:off x="2719" y="991"/>
              <a:ext cx="107" cy="6"/>
            </a:xfrm>
            <a:prstGeom prst="line">
              <a:avLst/>
            </a:prstGeom>
            <a:noFill/>
            <a:ln w="9525">
              <a:solidFill>
                <a:schemeClr val="tx1"/>
              </a:solidFill>
              <a:round/>
              <a:headEnd/>
              <a:tailEnd type="triangle" w="med" len="med"/>
            </a:ln>
          </p:spPr>
          <p:txBody>
            <a:bodyPr wrap="none" anchor="ctr"/>
            <a:lstStyle/>
            <a:p>
              <a:endParaRPr lang="en-US"/>
            </a:p>
          </p:txBody>
        </p:sp>
        <p:sp>
          <p:nvSpPr>
            <p:cNvPr id="19473" name="Line 15"/>
            <p:cNvSpPr>
              <a:spLocks noChangeShapeType="1"/>
            </p:cNvSpPr>
            <p:nvPr/>
          </p:nvSpPr>
          <p:spPr bwMode="auto">
            <a:xfrm>
              <a:off x="3508" y="985"/>
              <a:ext cx="142" cy="0"/>
            </a:xfrm>
            <a:prstGeom prst="line">
              <a:avLst/>
            </a:prstGeom>
            <a:noFill/>
            <a:ln w="9525">
              <a:solidFill>
                <a:schemeClr val="tx1"/>
              </a:solidFill>
              <a:round/>
              <a:headEnd/>
              <a:tailEnd type="triangle" w="med" len="med"/>
            </a:ln>
          </p:spPr>
          <p:txBody>
            <a:bodyPr wrap="none" anchor="ctr"/>
            <a:lstStyle/>
            <a:p>
              <a:endParaRPr lang="en-US"/>
            </a:p>
          </p:txBody>
        </p:sp>
        <p:sp>
          <p:nvSpPr>
            <p:cNvPr id="19474" name="Line 16"/>
            <p:cNvSpPr>
              <a:spLocks noChangeShapeType="1"/>
            </p:cNvSpPr>
            <p:nvPr/>
          </p:nvSpPr>
          <p:spPr bwMode="auto">
            <a:xfrm>
              <a:off x="3741" y="1018"/>
              <a:ext cx="267" cy="4"/>
            </a:xfrm>
            <a:prstGeom prst="line">
              <a:avLst/>
            </a:prstGeom>
            <a:noFill/>
            <a:ln w="9525">
              <a:solidFill>
                <a:schemeClr val="tx1"/>
              </a:solidFill>
              <a:round/>
              <a:headEnd/>
              <a:tailEnd type="triangle" w="med" len="med"/>
            </a:ln>
          </p:spPr>
          <p:txBody>
            <a:bodyPr wrap="none" anchor="ctr"/>
            <a:lstStyle/>
            <a:p>
              <a:endParaRPr lang="en-US"/>
            </a:p>
          </p:txBody>
        </p:sp>
        <p:sp>
          <p:nvSpPr>
            <p:cNvPr id="19475" name="Line 17"/>
            <p:cNvSpPr>
              <a:spLocks noChangeShapeType="1"/>
            </p:cNvSpPr>
            <p:nvPr/>
          </p:nvSpPr>
          <p:spPr bwMode="auto">
            <a:xfrm>
              <a:off x="4544" y="998"/>
              <a:ext cx="282" cy="0"/>
            </a:xfrm>
            <a:prstGeom prst="line">
              <a:avLst/>
            </a:prstGeom>
            <a:noFill/>
            <a:ln w="9525">
              <a:solidFill>
                <a:schemeClr val="tx1"/>
              </a:solidFill>
              <a:round/>
              <a:headEnd/>
              <a:tailEnd type="triangle" w="med" len="med"/>
            </a:ln>
          </p:spPr>
          <p:txBody>
            <a:bodyPr wrap="none" anchor="ctr"/>
            <a:lstStyle/>
            <a:p>
              <a:endParaRPr lang="en-US"/>
            </a:p>
          </p:txBody>
        </p:sp>
        <p:sp>
          <p:nvSpPr>
            <p:cNvPr id="19476" name="Line 18"/>
            <p:cNvSpPr>
              <a:spLocks noChangeShapeType="1"/>
            </p:cNvSpPr>
            <p:nvPr/>
          </p:nvSpPr>
          <p:spPr bwMode="auto">
            <a:xfrm rot="5400000" flipV="1">
              <a:off x="5564" y="965"/>
              <a:ext cx="6" cy="98"/>
            </a:xfrm>
            <a:prstGeom prst="line">
              <a:avLst/>
            </a:prstGeom>
            <a:noFill/>
            <a:ln w="9525">
              <a:solidFill>
                <a:schemeClr val="tx1"/>
              </a:solidFill>
              <a:round/>
              <a:headEnd/>
              <a:tailEnd type="triangle" w="med" len="med"/>
            </a:ln>
          </p:spPr>
          <p:txBody>
            <a:bodyPr wrap="none" anchor="ctr"/>
            <a:lstStyle/>
            <a:p>
              <a:endParaRPr lang="en-US"/>
            </a:p>
          </p:txBody>
        </p:sp>
        <p:sp>
          <p:nvSpPr>
            <p:cNvPr id="19477" name="Text Box 19"/>
            <p:cNvSpPr txBox="1">
              <a:spLocks noChangeArrowheads="1"/>
            </p:cNvSpPr>
            <p:nvPr/>
          </p:nvSpPr>
          <p:spPr bwMode="auto">
            <a:xfrm>
              <a:off x="2413" y="704"/>
              <a:ext cx="33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inQ</a:t>
              </a:r>
            </a:p>
          </p:txBody>
        </p:sp>
        <p:grpSp>
          <p:nvGrpSpPr>
            <p:cNvPr id="19478" name="Group 20"/>
            <p:cNvGrpSpPr>
              <a:grpSpLocks/>
            </p:cNvGrpSpPr>
            <p:nvPr/>
          </p:nvGrpSpPr>
          <p:grpSpPr bwMode="auto">
            <a:xfrm>
              <a:off x="4103" y="1230"/>
              <a:ext cx="288" cy="192"/>
              <a:chOff x="2470" y="2807"/>
              <a:chExt cx="288" cy="192"/>
            </a:xfrm>
          </p:grpSpPr>
          <p:sp>
            <p:nvSpPr>
              <p:cNvPr id="19484" name="Freeform 21"/>
              <p:cNvSpPr>
                <a:spLocks/>
              </p:cNvSpPr>
              <p:nvPr/>
            </p:nvSpPr>
            <p:spPr bwMode="auto">
              <a:xfrm>
                <a:off x="2470" y="2807"/>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9485" name="Line 22"/>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19486" name="Line 23"/>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19487" name="Line 24"/>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19488" name="Line 25"/>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19479" name="Text Box 26"/>
            <p:cNvSpPr txBox="1">
              <a:spLocks noChangeArrowheads="1"/>
            </p:cNvSpPr>
            <p:nvPr/>
          </p:nvSpPr>
          <p:spPr bwMode="auto">
            <a:xfrm>
              <a:off x="4458" y="1290"/>
              <a:ext cx="319"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19480" name="AutoShape 27"/>
            <p:cNvSpPr>
              <a:spLocks noChangeArrowheads="1"/>
            </p:cNvSpPr>
            <p:nvPr/>
          </p:nvSpPr>
          <p:spPr bwMode="auto">
            <a:xfrm rot="-5400000">
              <a:off x="3480" y="1068"/>
              <a:ext cx="438" cy="96"/>
            </a:xfrm>
            <a:prstGeom prst="flowChartManualOperation">
              <a:avLst/>
            </a:prstGeom>
            <a:noFill/>
            <a:ln w="9525">
              <a:solidFill>
                <a:schemeClr val="tx1"/>
              </a:solidFill>
              <a:miter lim="800000"/>
              <a:headEnd/>
              <a:tailEnd/>
            </a:ln>
          </p:spPr>
          <p:txBody>
            <a:bodyPr wrap="none" anchor="ctr"/>
            <a:lstStyle/>
            <a:p>
              <a:endParaRPr lang="en-US"/>
            </a:p>
          </p:txBody>
        </p:sp>
        <p:sp>
          <p:nvSpPr>
            <p:cNvPr id="19481" name="Freeform 28"/>
            <p:cNvSpPr>
              <a:spLocks/>
            </p:cNvSpPr>
            <p:nvPr/>
          </p:nvSpPr>
          <p:spPr bwMode="auto">
            <a:xfrm>
              <a:off x="3840" y="1020"/>
              <a:ext cx="354" cy="300"/>
            </a:xfrm>
            <a:custGeom>
              <a:avLst/>
              <a:gdLst>
                <a:gd name="T0" fmla="*/ 0 w 354"/>
                <a:gd name="T1" fmla="*/ 0 h 354"/>
                <a:gd name="T2" fmla="*/ 0 w 354"/>
                <a:gd name="T3" fmla="*/ 80 h 354"/>
                <a:gd name="T4" fmla="*/ 354 w 354"/>
                <a:gd name="T5" fmla="*/ 80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9482" name="Freeform 29"/>
            <p:cNvSpPr>
              <a:spLocks/>
            </p:cNvSpPr>
            <p:nvPr/>
          </p:nvSpPr>
          <p:spPr bwMode="auto">
            <a:xfrm>
              <a:off x="3444" y="1152"/>
              <a:ext cx="1806" cy="348"/>
            </a:xfrm>
            <a:custGeom>
              <a:avLst/>
              <a:gdLst>
                <a:gd name="T0" fmla="*/ 1806 w 1806"/>
                <a:gd name="T1" fmla="*/ 0 h 504"/>
                <a:gd name="T2" fmla="*/ 1806 w 1806"/>
                <a:gd name="T3" fmla="*/ 18 h 504"/>
                <a:gd name="T4" fmla="*/ 0 w 1806"/>
                <a:gd name="T5" fmla="*/ 18 h 504"/>
                <a:gd name="T6" fmla="*/ 0 w 1806"/>
                <a:gd name="T7" fmla="*/ 3 h 504"/>
                <a:gd name="T8" fmla="*/ 198 w 1806"/>
                <a:gd name="T9" fmla="*/ 3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9483" name="Freeform 30"/>
            <p:cNvSpPr>
              <a:spLocks/>
            </p:cNvSpPr>
            <p:nvPr/>
          </p:nvSpPr>
          <p:spPr bwMode="auto">
            <a:xfrm rot="-5400000">
              <a:off x="4626" y="918"/>
              <a:ext cx="180" cy="636"/>
            </a:xfrm>
            <a:custGeom>
              <a:avLst/>
              <a:gdLst>
                <a:gd name="T0" fmla="*/ 0 w 354"/>
                <a:gd name="T1" fmla="*/ 0 h 354"/>
                <a:gd name="T2" fmla="*/ 0 w 354"/>
                <a:gd name="T3" fmla="*/ 69069 h 354"/>
                <a:gd name="T4" fmla="*/ 1 w 354"/>
                <a:gd name="T5" fmla="*/ 69069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sp>
        <p:nvSpPr>
          <p:cNvPr id="1683488" name="Text Box 32"/>
          <p:cNvSpPr txBox="1">
            <a:spLocks noChangeArrowheads="1"/>
          </p:cNvSpPr>
          <p:nvPr/>
        </p:nvSpPr>
        <p:spPr bwMode="auto">
          <a:xfrm>
            <a:off x="0" y="3660775"/>
            <a:ext cx="1966913" cy="835025"/>
          </a:xfrm>
          <a:prstGeom prst="rect">
            <a:avLst/>
          </a:prstGeom>
          <a:noFill/>
          <a:ln w="9525">
            <a:noFill/>
            <a:miter lim="800000"/>
            <a:headEnd/>
            <a:tailEnd/>
          </a:ln>
        </p:spPr>
        <p:txBody>
          <a:bodyPr>
            <a:spAutoFit/>
          </a:bodyPr>
          <a:lstStyle/>
          <a:p>
            <a:pPr>
              <a:buFont typeface="Wingdings" pitchFamily="-96" charset="2"/>
              <a:buNone/>
            </a:pPr>
            <a:r>
              <a:rPr lang="en-US" sz="1800" b="0">
                <a:solidFill>
                  <a:srgbClr val="FF0000"/>
                </a:solidFill>
              </a:rPr>
              <a:t>When can </a:t>
            </a:r>
            <a:r>
              <a:rPr lang="en-US" sz="1800" b="0">
                <a:solidFill>
                  <a:srgbClr val="FF0000"/>
                </a:solidFill>
                <a:latin typeface="Courier New" pitchFamily="49" charset="0"/>
              </a:rPr>
              <a:t>recirculate </a:t>
            </a:r>
            <a:r>
              <a:rPr lang="en-US" sz="1800" b="0">
                <a:solidFill>
                  <a:srgbClr val="FF0000"/>
                </a:solidFill>
              </a:rPr>
              <a:t>fire?</a:t>
            </a:r>
            <a:endParaRPr lang="en-US" sz="1800">
              <a:solidFill>
                <a:srgbClr val="FF0000"/>
              </a:solidFill>
            </a:endParaRPr>
          </a:p>
        </p:txBody>
      </p:sp>
      <p:sp>
        <p:nvSpPr>
          <p:cNvPr id="1683489" name="Text Box 33"/>
          <p:cNvSpPr txBox="1">
            <a:spLocks noChangeArrowheads="1"/>
          </p:cNvSpPr>
          <p:nvPr/>
        </p:nvSpPr>
        <p:spPr bwMode="auto">
          <a:xfrm>
            <a:off x="276225" y="4457700"/>
            <a:ext cx="1852613" cy="1754188"/>
          </a:xfrm>
          <a:prstGeom prst="rect">
            <a:avLst/>
          </a:prstGeom>
          <a:noFill/>
          <a:ln w="9525">
            <a:solidFill>
              <a:srgbClr val="FF0000"/>
            </a:solidFill>
            <a:miter lim="800000"/>
            <a:headEnd/>
            <a:tailEnd/>
          </a:ln>
        </p:spPr>
        <p:txBody>
          <a:bodyPr>
            <a:spAutoFit/>
          </a:bodyPr>
          <a:lstStyle/>
          <a:p>
            <a:pPr>
              <a:buFont typeface="Wingdings" pitchFamily="-96" charset="2"/>
              <a:buNone/>
            </a:pPr>
            <a:r>
              <a:rPr lang="en-US" b="0">
                <a:solidFill>
                  <a:schemeClr val="tx2"/>
                </a:solidFill>
                <a:latin typeface="Courier New" pitchFamily="49" charset="0"/>
              </a:rPr>
              <a:t>ram </a:t>
            </a:r>
            <a:r>
              <a:rPr lang="en-US" b="0"/>
              <a:t>&amp; </a:t>
            </a:r>
            <a:r>
              <a:rPr lang="en-US" b="0">
                <a:solidFill>
                  <a:schemeClr val="tx2"/>
                </a:solidFill>
                <a:latin typeface="Courier New" pitchFamily="49" charset="0"/>
              </a:rPr>
              <a:t>fifo</a:t>
            </a:r>
            <a:r>
              <a:rPr lang="en-US" b="0"/>
              <a:t> each has an element and </a:t>
            </a:r>
            <a:r>
              <a:rPr lang="en-US" b="0">
                <a:solidFill>
                  <a:schemeClr val="tx2"/>
                </a:solidFill>
                <a:latin typeface="Courier New" pitchFamily="49" charset="0"/>
              </a:rPr>
              <a:t>ram</a:t>
            </a:r>
            <a:r>
              <a:rPr lang="en-US" b="0"/>
              <a:t>, </a:t>
            </a:r>
            <a:r>
              <a:rPr lang="en-US" b="0">
                <a:solidFill>
                  <a:schemeClr val="tx2"/>
                </a:solidFill>
                <a:latin typeface="Courier New" pitchFamily="49" charset="0"/>
              </a:rPr>
              <a:t>fifo</a:t>
            </a:r>
            <a:r>
              <a:rPr lang="en-US" b="0"/>
              <a:t> &amp; </a:t>
            </a:r>
            <a:r>
              <a:rPr lang="en-US" b="0">
                <a:solidFill>
                  <a:schemeClr val="tx2"/>
                </a:solidFill>
                <a:latin typeface="Courier New" pitchFamily="49" charset="0"/>
              </a:rPr>
              <a:t>outQ</a:t>
            </a:r>
            <a:r>
              <a:rPr lang="en-US" b="0"/>
              <a:t> each has space </a:t>
            </a:r>
          </a:p>
        </p:txBody>
      </p:sp>
      <p:sp>
        <p:nvSpPr>
          <p:cNvPr id="1683490" name="Text Box 34"/>
          <p:cNvSpPr txBox="1">
            <a:spLocks noChangeArrowheads="1"/>
          </p:cNvSpPr>
          <p:nvPr/>
        </p:nvSpPr>
        <p:spPr bwMode="auto">
          <a:xfrm>
            <a:off x="-12700" y="6203950"/>
            <a:ext cx="2225675" cy="366713"/>
          </a:xfrm>
          <a:prstGeom prst="rect">
            <a:avLst/>
          </a:prstGeom>
          <a:noFill/>
          <a:ln w="9525">
            <a:noFill/>
            <a:miter lim="800000"/>
            <a:headEnd/>
            <a:tailEnd/>
          </a:ln>
        </p:spPr>
        <p:txBody>
          <a:bodyPr wrap="none">
            <a:spAutoFit/>
          </a:bodyPr>
          <a:lstStyle/>
          <a:p>
            <a:pPr>
              <a:buFont typeface="Wingdings" pitchFamily="-96" charset="2"/>
              <a:buNone/>
            </a:pPr>
            <a:r>
              <a:rPr lang="en-US" b="0">
                <a:solidFill>
                  <a:srgbClr val="FF0000"/>
                </a:solidFill>
              </a:rPr>
              <a:t>Is this possible?</a:t>
            </a:r>
          </a:p>
        </p:txBody>
      </p:sp>
      <p:sp>
        <p:nvSpPr>
          <p:cNvPr id="40" name="Date Placeholder 39"/>
          <p:cNvSpPr>
            <a:spLocks noGrp="1"/>
          </p:cNvSpPr>
          <p:nvPr>
            <p:ph type="dt" sz="half" idx="10"/>
          </p:nvPr>
        </p:nvSpPr>
        <p:spPr/>
        <p:txBody>
          <a:bodyPr/>
          <a:lstStyle/>
          <a:p>
            <a:pPr>
              <a:defRPr/>
            </a:pPr>
            <a:r>
              <a:rPr lang="en-US" smtClean="0"/>
              <a:t>February 22, 2011</a:t>
            </a:r>
            <a:endParaRPr lang="en-US"/>
          </a:p>
        </p:txBody>
      </p:sp>
      <p:sp>
        <p:nvSpPr>
          <p:cNvPr id="42" name="Slide Number Placeholder 41"/>
          <p:cNvSpPr>
            <a:spLocks noGrp="1"/>
          </p:cNvSpPr>
          <p:nvPr>
            <p:ph type="sldNum" sz="quarter" idx="11"/>
          </p:nvPr>
        </p:nvSpPr>
        <p:spPr/>
        <p:txBody>
          <a:bodyPr/>
          <a:lstStyle/>
          <a:p>
            <a:pPr>
              <a:defRPr/>
            </a:pPr>
            <a:r>
              <a:rPr lang="en-US" smtClean="0"/>
              <a:t>L06-</a:t>
            </a:r>
            <a:fld id="{F0CD70E1-BEDF-44A8-B719-82A39B7AAF1F}" type="slidenum">
              <a:rPr lang="en-US" smtClean="0"/>
              <a:pPr>
                <a:defRPr/>
              </a:pPr>
              <a:t>10</a:t>
            </a:fld>
            <a:endParaRPr lang="en-US" dirty="0"/>
          </a:p>
        </p:txBody>
      </p:sp>
      <p:sp>
        <p:nvSpPr>
          <p:cNvPr id="43" name="Footer Placeholder 4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3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3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834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3488" grpId="0"/>
      <p:bldP spid="1683489" grpId="0" animBg="1"/>
      <p:bldP spid="168349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p:txBody>
          <a:bodyPr/>
          <a:lstStyle/>
          <a:p>
            <a:r>
              <a:rPr lang="en-US" smtClean="0"/>
              <a:t>Ordinary FIFO won’t work but a pipeline FIFO would</a:t>
            </a:r>
          </a:p>
        </p:txBody>
      </p:sp>
      <p:sp>
        <p:nvSpPr>
          <p:cNvPr id="20483" name="Subtitle 2" descr="Rectangle: Click to edit Master text styles&#10;Second level&#10;Third level&#10;Fourth level&#10;Fifth level"/>
          <p:cNvSpPr>
            <a:spLocks noGrp="1"/>
          </p:cNvSpPr>
          <p:nvPr>
            <p:ph type="subTitle" idx="1"/>
          </p:nvPr>
        </p:nvSpPr>
        <p:spPr/>
        <p:txBody>
          <a:bodyPr/>
          <a:lstStyle/>
          <a:p>
            <a:pPr>
              <a:buFont typeface="Wingdings" pitchFamily="-96" charset="2"/>
              <a:buNone/>
            </a:pPr>
            <a:endParaRPr lang="en-US" smtClean="0"/>
          </a:p>
        </p:txBody>
      </p:sp>
      <p:sp>
        <p:nvSpPr>
          <p:cNvPr id="9" name="Date Placeholder 8"/>
          <p:cNvSpPr>
            <a:spLocks noGrp="1"/>
          </p:cNvSpPr>
          <p:nvPr>
            <p:ph type="dt" sz="quarter" idx="10"/>
          </p:nvPr>
        </p:nvSpPr>
        <p:spPr/>
        <p:txBody>
          <a:bodyPr/>
          <a:lstStyle/>
          <a:p>
            <a:pPr>
              <a:defRPr/>
            </a:pPr>
            <a:r>
              <a:rPr lang="en-US" smtClean="0"/>
              <a:t>February 22, 2011</a:t>
            </a:r>
            <a:endParaRPr lang="en-US"/>
          </a:p>
        </p:txBody>
      </p:sp>
      <p:sp>
        <p:nvSpPr>
          <p:cNvPr id="11" name="Slide Number Placeholder 10"/>
          <p:cNvSpPr>
            <a:spLocks noGrp="1"/>
          </p:cNvSpPr>
          <p:nvPr>
            <p:ph type="sldNum" sz="quarter" idx="12"/>
          </p:nvPr>
        </p:nvSpPr>
        <p:spPr/>
        <p:txBody>
          <a:bodyPr/>
          <a:lstStyle/>
          <a:p>
            <a:pPr>
              <a:defRPr/>
            </a:pPr>
            <a:r>
              <a:rPr lang="en-US" smtClean="0"/>
              <a:t>L06-</a:t>
            </a:r>
            <a:fld id="{1DEDF0AE-FA07-465E-A94D-5C3D8669EE3F}" type="slidenum">
              <a:rPr lang="en-US" smtClean="0"/>
              <a:pPr>
                <a:defRPr/>
              </a:pPr>
              <a:t>11</a:t>
            </a:fld>
            <a:endParaRPr lang="en-US" dirty="0"/>
          </a:p>
        </p:txBody>
      </p:sp>
      <p:sp>
        <p:nvSpPr>
          <p:cNvPr id="12" name="Footer Placeholder 11"/>
          <p:cNvSpPr>
            <a:spLocks noGrp="1"/>
          </p:cNvSpPr>
          <p:nvPr>
            <p:ph type="ftr" sz="quarter" idx="11"/>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19050"/>
            <a:ext cx="7772400" cy="1143000"/>
          </a:xfrm>
        </p:spPr>
        <p:txBody>
          <a:bodyPr/>
          <a:lstStyle/>
          <a:p>
            <a:pPr eaLnBrk="1" hangingPunct="1"/>
            <a:r>
              <a:rPr lang="en-US" smtClean="0"/>
              <a:t>Problem solved!</a:t>
            </a:r>
          </a:p>
        </p:txBody>
      </p:sp>
      <p:sp>
        <p:nvSpPr>
          <p:cNvPr id="21507" name="Text Box 3"/>
          <p:cNvSpPr txBox="1">
            <a:spLocks noChangeArrowheads="1"/>
          </p:cNvSpPr>
          <p:nvPr/>
        </p:nvSpPr>
        <p:spPr bwMode="auto">
          <a:xfrm>
            <a:off x="593725" y="2289175"/>
            <a:ext cx="4505325" cy="4189413"/>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(True);</a:t>
            </a:r>
          </a:p>
          <a:p>
            <a:pPr>
              <a:buFont typeface="Wingdings" pitchFamily="-96" charset="2"/>
              <a:buNone/>
            </a:pPr>
            <a:r>
              <a:rPr lang="en-US" b="0">
                <a:solidFill>
                  <a:schemeClr val="tx2"/>
                </a:solidFill>
                <a:latin typeface="Courier New" pitchFamily="49" charset="0"/>
              </a:rPr>
              <a:t> TableEntry p = ram.peek(); </a:t>
            </a:r>
          </a:p>
          <a:p>
            <a:pPr>
              <a:buFont typeface="Wingdings" pitchFamily="-96" charset="2"/>
              <a:buNone/>
            </a:pPr>
            <a:r>
              <a:rPr lang="en-US" b="0">
                <a:solidFill>
                  <a:schemeClr val="tx2"/>
                </a:solidFill>
                <a:latin typeface="Courier New" pitchFamily="49" charset="0"/>
              </a:rPr>
              <a:t> ram.deq();</a:t>
            </a:r>
          </a:p>
          <a:p>
            <a:pPr>
              <a:buFont typeface="Wingdings" pitchFamily="-96" charset="2"/>
              <a:buNone/>
            </a:pPr>
            <a:r>
              <a:rPr lang="en-US">
                <a:solidFill>
                  <a:schemeClr val="tx2"/>
                </a:solidFill>
                <a:latin typeface="Courier New" pitchFamily="49" charset="0"/>
              </a:rPr>
              <a:t> </a:t>
            </a:r>
            <a:r>
              <a:rPr lang="en-US" b="0">
                <a:solidFill>
                  <a:schemeClr val="tx2"/>
                </a:solidFill>
                <a:latin typeface="Courier New" pitchFamily="49" charset="0"/>
              </a:rPr>
              <a:t>IP rip = fifo.first();</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if</a:t>
            </a:r>
            <a:r>
              <a:rPr lang="en-US" b="0">
                <a:solidFill>
                  <a:schemeClr val="tx2"/>
                </a:solidFill>
                <a:latin typeface="Courier New" pitchFamily="49" charset="0"/>
              </a:rPr>
              <a:t> (isLeaf(p)) outQ.enq(p);</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else </a:t>
            </a:r>
          </a:p>
          <a:p>
            <a:pPr>
              <a:buFont typeface="Wingdings" pitchFamily="-96" charset="2"/>
              <a:buNone/>
            </a:pPr>
            <a:r>
              <a:rPr lang="en-US">
                <a:solidFill>
                  <a:schemeClr val="tx2"/>
                </a:solidFill>
                <a:latin typeface="Courier New" pitchFamily="49" charset="0"/>
              </a:rPr>
              <a:t>  begin</a:t>
            </a:r>
          </a:p>
          <a:p>
            <a:pPr>
              <a:buFont typeface="Wingdings" pitchFamily="-96" charset="2"/>
              <a:buNone/>
            </a:pPr>
            <a:r>
              <a:rPr lang="en-US" b="0">
                <a:solidFill>
                  <a:schemeClr val="tx2"/>
                </a:solidFill>
                <a:latin typeface="Courier New" pitchFamily="49" charset="0"/>
              </a:rPr>
              <a:t>   </a:t>
            </a:r>
            <a:r>
              <a:rPr lang="en-US" b="0">
                <a:solidFill>
                  <a:srgbClr val="FF0000"/>
                </a:solidFill>
                <a:latin typeface="Courier New" pitchFamily="49" charset="0"/>
              </a:rPr>
              <a:t>fifo.enq</a:t>
            </a:r>
            <a:r>
              <a:rPr lang="en-US" b="0">
                <a:solidFill>
                  <a:schemeClr val="tx2"/>
                </a:solidFill>
                <a:latin typeface="Courier New" pitchFamily="49" charset="0"/>
              </a:rPr>
              <a:t>(rip &lt;&lt; 8);</a:t>
            </a:r>
          </a:p>
          <a:p>
            <a:pPr>
              <a:lnSpc>
                <a:spcPct val="80000"/>
              </a:lnSpc>
              <a:spcBef>
                <a:spcPct val="20000"/>
              </a:spcBef>
              <a:buFont typeface="Wingdings" pitchFamily="-96" charset="2"/>
              <a:buNone/>
            </a:pPr>
            <a:r>
              <a:rPr lang="en-US" b="0">
                <a:solidFill>
                  <a:schemeClr val="tx2"/>
                </a:solidFill>
                <a:latin typeface="Courier New" pitchFamily="49" charset="0"/>
              </a:rPr>
              <a:t>   ram.req(p + rip[15:8]);</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end</a:t>
            </a:r>
          </a:p>
          <a:p>
            <a:pPr>
              <a:buFont typeface="Wingdings" pitchFamily="-96" charset="2"/>
              <a:buNone/>
            </a:pPr>
            <a:r>
              <a:rPr lang="en-US" b="0">
                <a:solidFill>
                  <a:schemeClr val="tx2"/>
                </a:solidFill>
                <a:latin typeface="Courier New" pitchFamily="49" charset="0"/>
              </a:rPr>
              <a:t> </a:t>
            </a:r>
            <a:r>
              <a:rPr lang="en-US" b="0">
                <a:solidFill>
                  <a:srgbClr val="FF0000"/>
                </a:solidFill>
                <a:latin typeface="Courier New" pitchFamily="49" charset="0"/>
              </a:rPr>
              <a:t>fifo.deq();</a:t>
            </a:r>
          </a:p>
          <a:p>
            <a:pPr>
              <a:buFont typeface="Wingdings" pitchFamily="-96" charset="2"/>
              <a:buNone/>
            </a:pPr>
            <a:r>
              <a:rPr lang="en-US">
                <a:solidFill>
                  <a:schemeClr val="tx2"/>
                </a:solidFill>
                <a:latin typeface="Courier New" pitchFamily="49" charset="0"/>
              </a:rPr>
              <a:t>endrule </a:t>
            </a:r>
          </a:p>
        </p:txBody>
      </p:sp>
      <p:sp>
        <p:nvSpPr>
          <p:cNvPr id="21508" name="Text Box 4"/>
          <p:cNvSpPr txBox="1">
            <a:spLocks noChangeArrowheads="1"/>
          </p:cNvSpPr>
          <p:nvPr/>
        </p:nvSpPr>
        <p:spPr bwMode="auto">
          <a:xfrm>
            <a:off x="644525" y="1555750"/>
            <a:ext cx="6032500" cy="723900"/>
          </a:xfrm>
          <a:prstGeom prst="rect">
            <a:avLst/>
          </a:prstGeom>
          <a:noFill/>
          <a:ln w="9525">
            <a:noFill/>
            <a:miter lim="800000"/>
            <a:headEnd/>
            <a:tailEnd/>
          </a:ln>
        </p:spPr>
        <p:txBody>
          <a:bodyPr wrap="none">
            <a:spAutoFit/>
          </a:bodyPr>
          <a:lstStyle/>
          <a:p>
            <a:pPr>
              <a:buFont typeface="Wingdings" pitchFamily="-96" charset="2"/>
              <a:buNone/>
            </a:pPr>
            <a:r>
              <a:rPr lang="en-US">
                <a:solidFill>
                  <a:schemeClr val="tx2"/>
                </a:solidFill>
                <a:latin typeface="Courier New" pitchFamily="49" charset="0"/>
              </a:rPr>
              <a:t>PipelineFIFO fifo &lt;- </a:t>
            </a:r>
            <a:r>
              <a:rPr lang="en-US">
                <a:solidFill>
                  <a:srgbClr val="FF0000"/>
                </a:solidFill>
                <a:latin typeface="Courier New" pitchFamily="49" charset="0"/>
              </a:rPr>
              <a:t>mkPipelineFIFO</a:t>
            </a:r>
            <a:r>
              <a:rPr lang="en-US">
                <a:solidFill>
                  <a:schemeClr val="tx2"/>
                </a:solidFill>
                <a:latin typeface="Courier New" pitchFamily="49" charset="0"/>
              </a:rPr>
              <a:t>;  </a:t>
            </a:r>
          </a:p>
          <a:p>
            <a:pPr>
              <a:buFont typeface="Wingdings" pitchFamily="-96" charset="2"/>
              <a:buNone/>
            </a:pPr>
            <a:r>
              <a:rPr lang="en-US">
                <a:solidFill>
                  <a:schemeClr val="tx2"/>
                </a:solidFill>
                <a:latin typeface="Courier New" pitchFamily="49" charset="0"/>
              </a:rPr>
              <a:t>      // use a Pipeline fifo</a:t>
            </a:r>
          </a:p>
        </p:txBody>
      </p:sp>
      <p:sp>
        <p:nvSpPr>
          <p:cNvPr id="21509" name="Rectangle 5" descr="Rectangle: Click to edit Master text styles&#10;Second level&#10;Third level&#10;Fourth level&#10;Fifth level"/>
          <p:cNvSpPr>
            <a:spLocks noGrp="1" noChangeArrowheads="1"/>
          </p:cNvSpPr>
          <p:nvPr>
            <p:ph type="body" idx="1"/>
          </p:nvPr>
        </p:nvSpPr>
        <p:spPr>
          <a:xfrm>
            <a:off x="5334000" y="3009900"/>
            <a:ext cx="3594100" cy="2451100"/>
          </a:xfrm>
          <a:noFill/>
        </p:spPr>
        <p:txBody>
          <a:bodyPr/>
          <a:lstStyle/>
          <a:p>
            <a:pPr eaLnBrk="1" hangingPunct="1"/>
            <a:r>
              <a:rPr lang="en-US" sz="2400" smtClean="0"/>
              <a:t>RWire has been safely encapsulated inside the Pipeline FIFO – users of the fifo need not be aware of RWires</a:t>
            </a:r>
          </a:p>
          <a:p>
            <a:pPr eaLnBrk="1" hangingPunct="1"/>
            <a:endParaRPr lang="en-US" sz="2400" smtClean="0"/>
          </a:p>
          <a:p>
            <a:pPr eaLnBrk="1" hangingPunct="1"/>
            <a:endParaRPr lang="en-US" sz="2400" smtClean="0"/>
          </a:p>
        </p:txBody>
      </p:sp>
      <p:sp>
        <p:nvSpPr>
          <p:cNvPr id="11" name="Date Placeholder 10"/>
          <p:cNvSpPr>
            <a:spLocks noGrp="1"/>
          </p:cNvSpPr>
          <p:nvPr>
            <p:ph type="dt" sz="half" idx="10"/>
          </p:nvPr>
        </p:nvSpPr>
        <p:spPr/>
        <p:txBody>
          <a:bodyPr/>
          <a:lstStyle/>
          <a:p>
            <a:pPr>
              <a:defRPr/>
            </a:pPr>
            <a:r>
              <a:rPr lang="en-US" smtClean="0"/>
              <a:t>February 22, 2011</a:t>
            </a:r>
            <a:endParaRPr lang="en-US"/>
          </a:p>
        </p:txBody>
      </p:sp>
      <p:sp>
        <p:nvSpPr>
          <p:cNvPr id="13" name="Slide Number Placeholder 12"/>
          <p:cNvSpPr>
            <a:spLocks noGrp="1"/>
          </p:cNvSpPr>
          <p:nvPr>
            <p:ph type="sldNum" sz="quarter" idx="11"/>
          </p:nvPr>
        </p:nvSpPr>
        <p:spPr/>
        <p:txBody>
          <a:bodyPr/>
          <a:lstStyle/>
          <a:p>
            <a:pPr>
              <a:defRPr/>
            </a:pPr>
            <a:r>
              <a:rPr lang="en-US" smtClean="0"/>
              <a:t>L06-</a:t>
            </a:r>
            <a:fld id="{F0CD70E1-BEDF-44A8-B719-82A39B7AAF1F}" type="slidenum">
              <a:rPr lang="en-US" smtClean="0"/>
              <a:pPr>
                <a:defRPr/>
              </a:pPr>
              <a:t>12</a:t>
            </a:fld>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8163" y="220663"/>
            <a:ext cx="7772400" cy="1143000"/>
          </a:xfrm>
        </p:spPr>
        <p:txBody>
          <a:bodyPr/>
          <a:lstStyle/>
          <a:p>
            <a:pPr eaLnBrk="1" hangingPunct="1"/>
            <a:r>
              <a:rPr lang="en-US" smtClean="0"/>
              <a:t>Dead cycles</a:t>
            </a:r>
            <a:endParaRPr lang="en-US" sz="2800" smtClean="0"/>
          </a:p>
        </p:txBody>
      </p:sp>
      <p:sp>
        <p:nvSpPr>
          <p:cNvPr id="22531" name="Text Box 3"/>
          <p:cNvSpPr txBox="1">
            <a:spLocks noChangeArrowheads="1"/>
          </p:cNvSpPr>
          <p:nvPr/>
        </p:nvSpPr>
        <p:spPr bwMode="auto">
          <a:xfrm>
            <a:off x="619125" y="1535113"/>
            <a:ext cx="7632700" cy="1770062"/>
          </a:xfrm>
          <a:prstGeom prst="rect">
            <a:avLst/>
          </a:prstGeom>
          <a:noFill/>
          <a:ln w="9525">
            <a:no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enter (True);</a:t>
            </a:r>
          </a:p>
          <a:p>
            <a:pPr>
              <a:buFont typeface="Wingdings" pitchFamily="-96" charset="2"/>
              <a:buNone/>
            </a:pPr>
            <a:r>
              <a:rPr lang="en-US" b="0">
                <a:solidFill>
                  <a:schemeClr val="tx2"/>
                </a:solidFill>
                <a:latin typeface="Courier New" pitchFamily="49" charset="0"/>
              </a:rPr>
              <a:t>   IP ip = inQ.first(); </a:t>
            </a:r>
          </a:p>
          <a:p>
            <a:pPr>
              <a:buFont typeface="Wingdings" pitchFamily="-96" charset="2"/>
              <a:buNone/>
            </a:pPr>
            <a:r>
              <a:rPr lang="en-US" b="0">
                <a:solidFill>
                  <a:schemeClr val="tx2"/>
                </a:solidFill>
                <a:latin typeface="Courier New" pitchFamily="49" charset="0"/>
              </a:rPr>
              <a:t>   ram.req(ip[31:16]);</a:t>
            </a:r>
          </a:p>
          <a:p>
            <a:pPr>
              <a:buFont typeface="Wingdings" pitchFamily="-96" charset="2"/>
              <a:buNone/>
            </a:pPr>
            <a:r>
              <a:rPr lang="en-US" b="0">
                <a:solidFill>
                  <a:schemeClr val="tx2"/>
                </a:solidFill>
                <a:latin typeface="Courier New" pitchFamily="49" charset="0"/>
              </a:rPr>
              <a:t>   fifo.enq(ip[15:0]); inQ.deq();</a:t>
            </a:r>
          </a:p>
          <a:p>
            <a:pPr>
              <a:buFont typeface="Wingdings" pitchFamily="-96" charset="2"/>
              <a:buNone/>
            </a:pPr>
            <a:r>
              <a:rPr lang="en-US">
                <a:solidFill>
                  <a:schemeClr val="tx2"/>
                </a:solidFill>
                <a:latin typeface="Courier New" pitchFamily="49" charset="0"/>
              </a:rPr>
              <a:t>endrule</a:t>
            </a:r>
          </a:p>
        </p:txBody>
      </p:sp>
      <p:grpSp>
        <p:nvGrpSpPr>
          <p:cNvPr id="22532" name="Group 4"/>
          <p:cNvGrpSpPr>
            <a:grpSpLocks/>
          </p:cNvGrpSpPr>
          <p:nvPr/>
        </p:nvGrpSpPr>
        <p:grpSpPr bwMode="auto">
          <a:xfrm>
            <a:off x="3916363" y="1047750"/>
            <a:ext cx="5084762" cy="1266825"/>
            <a:chOff x="2413" y="704"/>
            <a:chExt cx="3203" cy="798"/>
          </a:xfrm>
        </p:grpSpPr>
        <p:grpSp>
          <p:nvGrpSpPr>
            <p:cNvPr id="22540" name="Group 5"/>
            <p:cNvGrpSpPr>
              <a:grpSpLocks/>
            </p:cNvGrpSpPr>
            <p:nvPr/>
          </p:nvGrpSpPr>
          <p:grpSpPr bwMode="auto">
            <a:xfrm>
              <a:off x="2436" y="903"/>
              <a:ext cx="288" cy="192"/>
              <a:chOff x="1392" y="2160"/>
              <a:chExt cx="288" cy="144"/>
            </a:xfrm>
          </p:grpSpPr>
          <p:sp>
            <p:nvSpPr>
              <p:cNvPr id="22561" name="Freeform 6"/>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2562" name="Line 7"/>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2563" name="Line 8"/>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2564" name="Line 9"/>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2565" name="Line 10"/>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687563" name="Cloud"/>
            <p:cNvSpPr>
              <a:spLocks noChangeAspect="1" noEditPoints="1" noChangeArrowheads="1"/>
            </p:cNvSpPr>
            <p:nvPr/>
          </p:nvSpPr>
          <p:spPr bwMode="auto">
            <a:xfrm>
              <a:off x="2817" y="858"/>
              <a:ext cx="689" cy="22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enter?</a:t>
              </a:r>
            </a:p>
          </p:txBody>
        </p:sp>
        <p:sp>
          <p:nvSpPr>
            <p:cNvPr id="1687564" name="Cloud"/>
            <p:cNvSpPr>
              <a:spLocks noChangeAspect="1" noEditPoints="1" noChangeArrowheads="1"/>
            </p:cNvSpPr>
            <p:nvPr/>
          </p:nvSpPr>
          <p:spPr bwMode="auto">
            <a:xfrm>
              <a:off x="4792" y="891"/>
              <a:ext cx="716" cy="25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done?</a:t>
              </a:r>
            </a:p>
          </p:txBody>
        </p:sp>
        <p:sp>
          <p:nvSpPr>
            <p:cNvPr id="22543" name="Text Box 13"/>
            <p:cNvSpPr txBox="1">
              <a:spLocks noChangeArrowheads="1"/>
            </p:cNvSpPr>
            <p:nvPr/>
          </p:nvSpPr>
          <p:spPr bwMode="auto">
            <a:xfrm>
              <a:off x="4018" y="898"/>
              <a:ext cx="515" cy="24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22544" name="Line 14"/>
            <p:cNvSpPr>
              <a:spLocks noChangeShapeType="1"/>
            </p:cNvSpPr>
            <p:nvPr/>
          </p:nvSpPr>
          <p:spPr bwMode="auto">
            <a:xfrm>
              <a:off x="2719" y="991"/>
              <a:ext cx="107" cy="6"/>
            </a:xfrm>
            <a:prstGeom prst="line">
              <a:avLst/>
            </a:prstGeom>
            <a:noFill/>
            <a:ln w="9525">
              <a:solidFill>
                <a:schemeClr val="tx1"/>
              </a:solidFill>
              <a:round/>
              <a:headEnd/>
              <a:tailEnd type="triangle" w="med" len="med"/>
            </a:ln>
          </p:spPr>
          <p:txBody>
            <a:bodyPr wrap="none" anchor="ctr"/>
            <a:lstStyle/>
            <a:p>
              <a:endParaRPr lang="en-US"/>
            </a:p>
          </p:txBody>
        </p:sp>
        <p:sp>
          <p:nvSpPr>
            <p:cNvPr id="22545" name="Line 15"/>
            <p:cNvSpPr>
              <a:spLocks noChangeShapeType="1"/>
            </p:cNvSpPr>
            <p:nvPr/>
          </p:nvSpPr>
          <p:spPr bwMode="auto">
            <a:xfrm>
              <a:off x="3508" y="985"/>
              <a:ext cx="142" cy="0"/>
            </a:xfrm>
            <a:prstGeom prst="line">
              <a:avLst/>
            </a:prstGeom>
            <a:noFill/>
            <a:ln w="9525">
              <a:solidFill>
                <a:schemeClr val="tx1"/>
              </a:solidFill>
              <a:round/>
              <a:headEnd/>
              <a:tailEnd type="triangle" w="med" len="med"/>
            </a:ln>
          </p:spPr>
          <p:txBody>
            <a:bodyPr wrap="none" anchor="ctr"/>
            <a:lstStyle/>
            <a:p>
              <a:endParaRPr lang="en-US"/>
            </a:p>
          </p:txBody>
        </p:sp>
        <p:sp>
          <p:nvSpPr>
            <p:cNvPr id="22546" name="Line 16"/>
            <p:cNvSpPr>
              <a:spLocks noChangeShapeType="1"/>
            </p:cNvSpPr>
            <p:nvPr/>
          </p:nvSpPr>
          <p:spPr bwMode="auto">
            <a:xfrm>
              <a:off x="3741" y="1018"/>
              <a:ext cx="267" cy="4"/>
            </a:xfrm>
            <a:prstGeom prst="line">
              <a:avLst/>
            </a:prstGeom>
            <a:noFill/>
            <a:ln w="9525">
              <a:solidFill>
                <a:schemeClr val="tx1"/>
              </a:solidFill>
              <a:round/>
              <a:headEnd/>
              <a:tailEnd type="triangle" w="med" len="med"/>
            </a:ln>
          </p:spPr>
          <p:txBody>
            <a:bodyPr wrap="none" anchor="ctr"/>
            <a:lstStyle/>
            <a:p>
              <a:endParaRPr lang="en-US"/>
            </a:p>
          </p:txBody>
        </p:sp>
        <p:sp>
          <p:nvSpPr>
            <p:cNvPr id="22547" name="Line 17"/>
            <p:cNvSpPr>
              <a:spLocks noChangeShapeType="1"/>
            </p:cNvSpPr>
            <p:nvPr/>
          </p:nvSpPr>
          <p:spPr bwMode="auto">
            <a:xfrm>
              <a:off x="4544" y="998"/>
              <a:ext cx="282" cy="0"/>
            </a:xfrm>
            <a:prstGeom prst="line">
              <a:avLst/>
            </a:prstGeom>
            <a:noFill/>
            <a:ln w="9525">
              <a:solidFill>
                <a:schemeClr val="tx1"/>
              </a:solidFill>
              <a:round/>
              <a:headEnd/>
              <a:tailEnd type="triangle" w="med" len="med"/>
            </a:ln>
          </p:spPr>
          <p:txBody>
            <a:bodyPr wrap="none" anchor="ctr"/>
            <a:lstStyle/>
            <a:p>
              <a:endParaRPr lang="en-US"/>
            </a:p>
          </p:txBody>
        </p:sp>
        <p:sp>
          <p:nvSpPr>
            <p:cNvPr id="22548" name="Line 18"/>
            <p:cNvSpPr>
              <a:spLocks noChangeShapeType="1"/>
            </p:cNvSpPr>
            <p:nvPr/>
          </p:nvSpPr>
          <p:spPr bwMode="auto">
            <a:xfrm rot="5400000" flipV="1">
              <a:off x="5564" y="965"/>
              <a:ext cx="6" cy="98"/>
            </a:xfrm>
            <a:prstGeom prst="line">
              <a:avLst/>
            </a:prstGeom>
            <a:noFill/>
            <a:ln w="9525">
              <a:solidFill>
                <a:schemeClr val="tx1"/>
              </a:solidFill>
              <a:round/>
              <a:headEnd/>
              <a:tailEnd type="triangle" w="med" len="med"/>
            </a:ln>
          </p:spPr>
          <p:txBody>
            <a:bodyPr wrap="none" anchor="ctr"/>
            <a:lstStyle/>
            <a:p>
              <a:endParaRPr lang="en-US"/>
            </a:p>
          </p:txBody>
        </p:sp>
        <p:sp>
          <p:nvSpPr>
            <p:cNvPr id="22549" name="Text Box 19"/>
            <p:cNvSpPr txBox="1">
              <a:spLocks noChangeArrowheads="1"/>
            </p:cNvSpPr>
            <p:nvPr/>
          </p:nvSpPr>
          <p:spPr bwMode="auto">
            <a:xfrm>
              <a:off x="2413" y="704"/>
              <a:ext cx="33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inQ</a:t>
              </a:r>
            </a:p>
          </p:txBody>
        </p:sp>
        <p:grpSp>
          <p:nvGrpSpPr>
            <p:cNvPr id="22550" name="Group 20"/>
            <p:cNvGrpSpPr>
              <a:grpSpLocks/>
            </p:cNvGrpSpPr>
            <p:nvPr/>
          </p:nvGrpSpPr>
          <p:grpSpPr bwMode="auto">
            <a:xfrm>
              <a:off x="4103" y="1230"/>
              <a:ext cx="288" cy="192"/>
              <a:chOff x="2470" y="2807"/>
              <a:chExt cx="288" cy="192"/>
            </a:xfrm>
          </p:grpSpPr>
          <p:sp>
            <p:nvSpPr>
              <p:cNvPr id="22556" name="Freeform 21"/>
              <p:cNvSpPr>
                <a:spLocks/>
              </p:cNvSpPr>
              <p:nvPr/>
            </p:nvSpPr>
            <p:spPr bwMode="auto">
              <a:xfrm>
                <a:off x="2470" y="2807"/>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2557" name="Line 22"/>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22558" name="Line 23"/>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22559" name="Line 24"/>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22560" name="Line 25"/>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22551" name="Text Box 26"/>
            <p:cNvSpPr txBox="1">
              <a:spLocks noChangeArrowheads="1"/>
            </p:cNvSpPr>
            <p:nvPr/>
          </p:nvSpPr>
          <p:spPr bwMode="auto">
            <a:xfrm>
              <a:off x="4458" y="1290"/>
              <a:ext cx="319"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22552" name="AutoShape 27"/>
            <p:cNvSpPr>
              <a:spLocks noChangeArrowheads="1"/>
            </p:cNvSpPr>
            <p:nvPr/>
          </p:nvSpPr>
          <p:spPr bwMode="auto">
            <a:xfrm rot="-5400000">
              <a:off x="3480" y="1068"/>
              <a:ext cx="438" cy="96"/>
            </a:xfrm>
            <a:prstGeom prst="flowChartManualOperation">
              <a:avLst/>
            </a:prstGeom>
            <a:noFill/>
            <a:ln w="9525">
              <a:solidFill>
                <a:schemeClr val="tx1"/>
              </a:solidFill>
              <a:miter lim="800000"/>
              <a:headEnd/>
              <a:tailEnd/>
            </a:ln>
          </p:spPr>
          <p:txBody>
            <a:bodyPr wrap="none" anchor="ctr"/>
            <a:lstStyle/>
            <a:p>
              <a:endParaRPr lang="en-US"/>
            </a:p>
          </p:txBody>
        </p:sp>
        <p:sp>
          <p:nvSpPr>
            <p:cNvPr id="22553" name="Freeform 28"/>
            <p:cNvSpPr>
              <a:spLocks/>
            </p:cNvSpPr>
            <p:nvPr/>
          </p:nvSpPr>
          <p:spPr bwMode="auto">
            <a:xfrm>
              <a:off x="3840" y="1020"/>
              <a:ext cx="354" cy="300"/>
            </a:xfrm>
            <a:custGeom>
              <a:avLst/>
              <a:gdLst>
                <a:gd name="T0" fmla="*/ 0 w 354"/>
                <a:gd name="T1" fmla="*/ 0 h 354"/>
                <a:gd name="T2" fmla="*/ 0 w 354"/>
                <a:gd name="T3" fmla="*/ 80 h 354"/>
                <a:gd name="T4" fmla="*/ 354 w 354"/>
                <a:gd name="T5" fmla="*/ 80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2554" name="Freeform 29"/>
            <p:cNvSpPr>
              <a:spLocks/>
            </p:cNvSpPr>
            <p:nvPr/>
          </p:nvSpPr>
          <p:spPr bwMode="auto">
            <a:xfrm>
              <a:off x="3444" y="1152"/>
              <a:ext cx="1806" cy="348"/>
            </a:xfrm>
            <a:custGeom>
              <a:avLst/>
              <a:gdLst>
                <a:gd name="T0" fmla="*/ 1806 w 1806"/>
                <a:gd name="T1" fmla="*/ 0 h 504"/>
                <a:gd name="T2" fmla="*/ 1806 w 1806"/>
                <a:gd name="T3" fmla="*/ 18 h 504"/>
                <a:gd name="T4" fmla="*/ 0 w 1806"/>
                <a:gd name="T5" fmla="*/ 18 h 504"/>
                <a:gd name="T6" fmla="*/ 0 w 1806"/>
                <a:gd name="T7" fmla="*/ 3 h 504"/>
                <a:gd name="T8" fmla="*/ 198 w 1806"/>
                <a:gd name="T9" fmla="*/ 3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2555" name="Freeform 30"/>
            <p:cNvSpPr>
              <a:spLocks/>
            </p:cNvSpPr>
            <p:nvPr/>
          </p:nvSpPr>
          <p:spPr bwMode="auto">
            <a:xfrm rot="-5400000">
              <a:off x="4626" y="918"/>
              <a:ext cx="180" cy="636"/>
            </a:xfrm>
            <a:custGeom>
              <a:avLst/>
              <a:gdLst>
                <a:gd name="T0" fmla="*/ 0 w 354"/>
                <a:gd name="T1" fmla="*/ 0 h 354"/>
                <a:gd name="T2" fmla="*/ 0 w 354"/>
                <a:gd name="T3" fmla="*/ 69069 h 354"/>
                <a:gd name="T4" fmla="*/ 1 w 354"/>
                <a:gd name="T5" fmla="*/ 69069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sp>
        <p:nvSpPr>
          <p:cNvPr id="22533" name="Text Box 31"/>
          <p:cNvSpPr txBox="1">
            <a:spLocks noChangeArrowheads="1"/>
          </p:cNvSpPr>
          <p:nvPr/>
        </p:nvSpPr>
        <p:spPr bwMode="auto">
          <a:xfrm>
            <a:off x="2438400" y="3101975"/>
            <a:ext cx="6486525" cy="3487738"/>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(True);</a:t>
            </a:r>
          </a:p>
          <a:p>
            <a:pPr>
              <a:buFont typeface="Wingdings" pitchFamily="-96" charset="2"/>
              <a:buNone/>
            </a:pPr>
            <a:r>
              <a:rPr lang="en-US" b="0">
                <a:solidFill>
                  <a:schemeClr val="tx2"/>
                </a:solidFill>
                <a:latin typeface="Courier New" pitchFamily="49" charset="0"/>
              </a:rPr>
              <a:t>   TableEntry p = ram.peek(); ram.deq();</a:t>
            </a:r>
          </a:p>
          <a:p>
            <a:pPr>
              <a:buFont typeface="Wingdings" pitchFamily="-96" charset="2"/>
              <a:buNone/>
            </a:pPr>
            <a:r>
              <a:rPr lang="en-US">
                <a:solidFill>
                  <a:schemeClr val="tx2"/>
                </a:solidFill>
                <a:latin typeface="Courier New" pitchFamily="49" charset="0"/>
              </a:rPr>
              <a:t>   </a:t>
            </a:r>
            <a:r>
              <a:rPr lang="en-US" b="0">
                <a:solidFill>
                  <a:schemeClr val="tx2"/>
                </a:solidFill>
                <a:latin typeface="Courier New" pitchFamily="49" charset="0"/>
              </a:rPr>
              <a:t>IP rip = fifo.first();</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if</a:t>
            </a:r>
            <a:r>
              <a:rPr lang="en-US" b="0">
                <a:solidFill>
                  <a:schemeClr val="tx2"/>
                </a:solidFill>
                <a:latin typeface="Courier New" pitchFamily="49" charset="0"/>
              </a:rPr>
              <a:t> (isLeaf(p)) outQ.enq(p);</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else begin</a:t>
            </a:r>
          </a:p>
          <a:p>
            <a:pPr>
              <a:buFont typeface="Wingdings" pitchFamily="-96" charset="2"/>
              <a:buNone/>
            </a:pPr>
            <a:r>
              <a:rPr lang="en-US" b="0">
                <a:solidFill>
                  <a:schemeClr val="tx2"/>
                </a:solidFill>
                <a:latin typeface="Courier New" pitchFamily="49" charset="0"/>
              </a:rPr>
              <a:t>       fifo.enq(rip &lt;&lt; 8);</a:t>
            </a:r>
          </a:p>
          <a:p>
            <a:pPr>
              <a:lnSpc>
                <a:spcPct val="80000"/>
              </a:lnSpc>
              <a:spcBef>
                <a:spcPct val="20000"/>
              </a:spcBef>
              <a:buFont typeface="Wingdings" pitchFamily="-96" charset="2"/>
              <a:buNone/>
            </a:pPr>
            <a:r>
              <a:rPr lang="en-US" b="0">
                <a:solidFill>
                  <a:schemeClr val="tx2"/>
                </a:solidFill>
                <a:latin typeface="Courier New" pitchFamily="49" charset="0"/>
              </a:rPr>
              <a:t>       ram.req(p + rip[15:8]);</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end</a:t>
            </a:r>
          </a:p>
          <a:p>
            <a:pPr>
              <a:buFont typeface="Wingdings" pitchFamily="-96" charset="2"/>
              <a:buNone/>
            </a:pPr>
            <a:r>
              <a:rPr lang="en-US" b="0">
                <a:solidFill>
                  <a:schemeClr val="tx2"/>
                </a:solidFill>
                <a:latin typeface="Courier New" pitchFamily="49" charset="0"/>
              </a:rPr>
              <a:t>   fifo.deq();</a:t>
            </a:r>
          </a:p>
          <a:p>
            <a:pPr>
              <a:buFont typeface="Wingdings" pitchFamily="-96" charset="2"/>
              <a:buNone/>
            </a:pPr>
            <a:r>
              <a:rPr lang="en-US">
                <a:solidFill>
                  <a:schemeClr val="tx2"/>
                </a:solidFill>
                <a:latin typeface="Courier New" pitchFamily="49" charset="0"/>
              </a:rPr>
              <a:t>endrule</a:t>
            </a:r>
          </a:p>
        </p:txBody>
      </p:sp>
      <p:sp>
        <p:nvSpPr>
          <p:cNvPr id="1687584" name="Text Box 32"/>
          <p:cNvSpPr txBox="1">
            <a:spLocks noChangeArrowheads="1"/>
          </p:cNvSpPr>
          <p:nvPr/>
        </p:nvSpPr>
        <p:spPr bwMode="auto">
          <a:xfrm>
            <a:off x="174625" y="3632200"/>
            <a:ext cx="2309813" cy="1465263"/>
          </a:xfrm>
          <a:prstGeom prst="rect">
            <a:avLst/>
          </a:prstGeom>
          <a:noFill/>
          <a:ln w="9525">
            <a:noFill/>
            <a:miter lim="800000"/>
            <a:headEnd/>
            <a:tailEnd/>
          </a:ln>
        </p:spPr>
        <p:txBody>
          <a:bodyPr>
            <a:spAutoFit/>
          </a:bodyPr>
          <a:lstStyle/>
          <a:p>
            <a:pPr>
              <a:buFont typeface="Wingdings" pitchFamily="-96" charset="2"/>
              <a:buNone/>
            </a:pPr>
            <a:r>
              <a:rPr lang="en-US" b="0">
                <a:solidFill>
                  <a:srgbClr val="FF0000"/>
                </a:solidFill>
              </a:rPr>
              <a:t>Can a new request enter the system when an old one is leaving?</a:t>
            </a:r>
          </a:p>
        </p:txBody>
      </p:sp>
      <p:sp>
        <p:nvSpPr>
          <p:cNvPr id="1687585" name="Text Box 33"/>
          <p:cNvSpPr txBox="1">
            <a:spLocks noChangeArrowheads="1"/>
          </p:cNvSpPr>
          <p:nvPr/>
        </p:nvSpPr>
        <p:spPr bwMode="auto">
          <a:xfrm>
            <a:off x="339725" y="5314950"/>
            <a:ext cx="1906588" cy="915988"/>
          </a:xfrm>
          <a:prstGeom prst="rect">
            <a:avLst/>
          </a:prstGeom>
          <a:noFill/>
          <a:ln w="9525">
            <a:noFill/>
            <a:miter lim="800000"/>
            <a:headEnd/>
            <a:tailEnd/>
          </a:ln>
        </p:spPr>
        <p:txBody>
          <a:bodyPr>
            <a:spAutoFit/>
          </a:bodyPr>
          <a:lstStyle/>
          <a:p>
            <a:pPr>
              <a:buFont typeface="Wingdings" pitchFamily="-96" charset="2"/>
              <a:buNone/>
            </a:pPr>
            <a:r>
              <a:rPr lang="en-US" b="0"/>
              <a:t>Is this worth worrying about?</a:t>
            </a:r>
          </a:p>
        </p:txBody>
      </p:sp>
      <p:sp>
        <p:nvSpPr>
          <p:cNvPr id="22536" name="Text Box 34"/>
          <p:cNvSpPr txBox="1">
            <a:spLocks noChangeArrowheads="1"/>
          </p:cNvSpPr>
          <p:nvPr/>
        </p:nvSpPr>
        <p:spPr bwMode="auto">
          <a:xfrm>
            <a:off x="6092825" y="2406650"/>
            <a:ext cx="3051175" cy="650875"/>
          </a:xfrm>
          <a:prstGeom prst="rect">
            <a:avLst/>
          </a:prstGeom>
          <a:noFill/>
          <a:ln w="9525">
            <a:solidFill>
              <a:schemeClr val="tx1"/>
            </a:solidFill>
            <a:miter lim="800000"/>
            <a:headEnd/>
            <a:tailEnd/>
          </a:ln>
        </p:spPr>
        <p:txBody>
          <a:bodyPr>
            <a:spAutoFit/>
          </a:bodyPr>
          <a:lstStyle/>
          <a:p>
            <a:pPr>
              <a:buFont typeface="Wingdings" pitchFamily="-96" charset="2"/>
              <a:buNone/>
            </a:pPr>
            <a:r>
              <a:rPr lang="en-US" b="0"/>
              <a:t>assume simultaneous enq &amp; deq is allowed</a:t>
            </a:r>
          </a:p>
        </p:txBody>
      </p:sp>
      <p:sp>
        <p:nvSpPr>
          <p:cNvPr id="40" name="Date Placeholder 39"/>
          <p:cNvSpPr>
            <a:spLocks noGrp="1"/>
          </p:cNvSpPr>
          <p:nvPr>
            <p:ph type="dt" sz="half" idx="10"/>
          </p:nvPr>
        </p:nvSpPr>
        <p:spPr/>
        <p:txBody>
          <a:bodyPr/>
          <a:lstStyle/>
          <a:p>
            <a:pPr>
              <a:defRPr/>
            </a:pPr>
            <a:r>
              <a:rPr lang="en-US" smtClean="0"/>
              <a:t>February 22, 2011</a:t>
            </a:r>
            <a:endParaRPr lang="en-US"/>
          </a:p>
        </p:txBody>
      </p:sp>
      <p:sp>
        <p:nvSpPr>
          <p:cNvPr id="42" name="Slide Number Placeholder 41"/>
          <p:cNvSpPr>
            <a:spLocks noGrp="1"/>
          </p:cNvSpPr>
          <p:nvPr>
            <p:ph type="sldNum" sz="quarter" idx="11"/>
          </p:nvPr>
        </p:nvSpPr>
        <p:spPr/>
        <p:txBody>
          <a:bodyPr/>
          <a:lstStyle/>
          <a:p>
            <a:pPr>
              <a:defRPr/>
            </a:pPr>
            <a:r>
              <a:rPr lang="en-US" smtClean="0"/>
              <a:t>L06-</a:t>
            </a:r>
            <a:fld id="{F0CD70E1-BEDF-44A8-B719-82A39B7AAF1F}" type="slidenum">
              <a:rPr lang="en-US" smtClean="0"/>
              <a:pPr>
                <a:defRPr/>
              </a:pPr>
              <a:t>13</a:t>
            </a:fld>
            <a:endParaRPr lang="en-US" dirty="0"/>
          </a:p>
        </p:txBody>
      </p:sp>
      <p:sp>
        <p:nvSpPr>
          <p:cNvPr id="43" name="Footer Placeholder 4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75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75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7584" grpId="0"/>
      <p:bldP spid="168758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The Effect of Dead Cycles</a:t>
            </a:r>
          </a:p>
        </p:txBody>
      </p:sp>
      <p:grpSp>
        <p:nvGrpSpPr>
          <p:cNvPr id="23555" name="Group 4"/>
          <p:cNvGrpSpPr>
            <a:grpSpLocks/>
          </p:cNvGrpSpPr>
          <p:nvPr/>
        </p:nvGrpSpPr>
        <p:grpSpPr bwMode="auto">
          <a:xfrm>
            <a:off x="1439863" y="1652588"/>
            <a:ext cx="6397625" cy="1547812"/>
            <a:chOff x="907" y="1129"/>
            <a:chExt cx="4030" cy="975"/>
          </a:xfrm>
        </p:grpSpPr>
        <p:sp>
          <p:nvSpPr>
            <p:cNvPr id="23563" name="Rectangle 5"/>
            <p:cNvSpPr>
              <a:spLocks noChangeArrowheads="1"/>
            </p:cNvSpPr>
            <p:nvPr/>
          </p:nvSpPr>
          <p:spPr bwMode="auto">
            <a:xfrm>
              <a:off x="1068" y="1334"/>
              <a:ext cx="216" cy="192"/>
            </a:xfrm>
            <a:prstGeom prst="rect">
              <a:avLst/>
            </a:prstGeom>
            <a:solidFill>
              <a:schemeClr val="bg2"/>
            </a:solidFill>
            <a:ln w="9525">
              <a:noFill/>
              <a:miter lim="800000"/>
              <a:headEnd/>
              <a:tailEnd/>
            </a:ln>
          </p:spPr>
          <p:txBody>
            <a:bodyPr wrap="none" anchor="ctr"/>
            <a:lstStyle/>
            <a:p>
              <a:endParaRPr lang="en-US"/>
            </a:p>
          </p:txBody>
        </p:sp>
        <p:grpSp>
          <p:nvGrpSpPr>
            <p:cNvPr id="23564" name="Group 6"/>
            <p:cNvGrpSpPr>
              <a:grpSpLocks/>
            </p:cNvGrpSpPr>
            <p:nvPr/>
          </p:nvGrpSpPr>
          <p:grpSpPr bwMode="auto">
            <a:xfrm>
              <a:off x="1002" y="1331"/>
              <a:ext cx="288" cy="192"/>
              <a:chOff x="1392" y="2160"/>
              <a:chExt cx="288" cy="144"/>
            </a:xfrm>
          </p:grpSpPr>
          <p:sp>
            <p:nvSpPr>
              <p:cNvPr id="23598" name="Freeform 7"/>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3599" name="Line 8"/>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3600" name="Line 9"/>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3601" name="Line 10"/>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3602" name="Line 11"/>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689612" name="Cloud"/>
            <p:cNvSpPr>
              <a:spLocks noChangeAspect="1" noEditPoints="1" noChangeArrowheads="1"/>
            </p:cNvSpPr>
            <p:nvPr/>
          </p:nvSpPr>
          <p:spPr bwMode="auto">
            <a:xfrm>
              <a:off x="1383" y="1286"/>
              <a:ext cx="689" cy="22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solidFill>
                    <a:schemeClr val="tx2"/>
                  </a:solidFill>
                  <a:latin typeface="Verdana" pitchFamily="34" charset="0"/>
                </a:rPr>
                <a:t>enter</a:t>
              </a:r>
            </a:p>
          </p:txBody>
        </p:sp>
        <p:sp>
          <p:nvSpPr>
            <p:cNvPr id="1689613" name="Cloud"/>
            <p:cNvSpPr>
              <a:spLocks noChangeAspect="1" noEditPoints="1" noChangeArrowheads="1"/>
            </p:cNvSpPr>
            <p:nvPr/>
          </p:nvSpPr>
          <p:spPr bwMode="auto">
            <a:xfrm>
              <a:off x="3358" y="1319"/>
              <a:ext cx="905" cy="25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solidFill>
                    <a:schemeClr val="tx2"/>
                  </a:solidFill>
                  <a:latin typeface="Verdana" pitchFamily="34" charset="0"/>
                </a:rPr>
                <a:t>done?</a:t>
              </a:r>
            </a:p>
          </p:txBody>
        </p:sp>
        <p:sp>
          <p:nvSpPr>
            <p:cNvPr id="23567" name="Text Box 14"/>
            <p:cNvSpPr txBox="1">
              <a:spLocks noChangeArrowheads="1"/>
            </p:cNvSpPr>
            <p:nvPr/>
          </p:nvSpPr>
          <p:spPr bwMode="auto">
            <a:xfrm>
              <a:off x="2584" y="1326"/>
              <a:ext cx="515" cy="243"/>
            </a:xfrm>
            <a:prstGeom prst="rect">
              <a:avLst/>
            </a:prstGeom>
            <a:solidFill>
              <a:schemeClr val="bg2"/>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solidFill>
                    <a:schemeClr val="tx2"/>
                  </a:solidFill>
                </a:rPr>
                <a:t>RAM</a:t>
              </a:r>
            </a:p>
          </p:txBody>
        </p:sp>
        <p:sp>
          <p:nvSpPr>
            <p:cNvPr id="23568" name="Line 15"/>
            <p:cNvSpPr>
              <a:spLocks noChangeShapeType="1"/>
            </p:cNvSpPr>
            <p:nvPr/>
          </p:nvSpPr>
          <p:spPr bwMode="auto">
            <a:xfrm>
              <a:off x="907" y="1419"/>
              <a:ext cx="185" cy="0"/>
            </a:xfrm>
            <a:prstGeom prst="line">
              <a:avLst/>
            </a:prstGeom>
            <a:noFill/>
            <a:ln w="9525">
              <a:solidFill>
                <a:schemeClr val="tx1"/>
              </a:solidFill>
              <a:round/>
              <a:headEnd/>
              <a:tailEnd type="triangle" w="med" len="med"/>
            </a:ln>
          </p:spPr>
          <p:txBody>
            <a:bodyPr wrap="none" anchor="ctr"/>
            <a:lstStyle/>
            <a:p>
              <a:endParaRPr lang="en-US"/>
            </a:p>
          </p:txBody>
        </p:sp>
        <p:sp>
          <p:nvSpPr>
            <p:cNvPr id="23569" name="Line 16"/>
            <p:cNvSpPr>
              <a:spLocks noChangeShapeType="1"/>
            </p:cNvSpPr>
            <p:nvPr/>
          </p:nvSpPr>
          <p:spPr bwMode="auto">
            <a:xfrm>
              <a:off x="1285" y="1419"/>
              <a:ext cx="185" cy="0"/>
            </a:xfrm>
            <a:prstGeom prst="line">
              <a:avLst/>
            </a:prstGeom>
            <a:noFill/>
            <a:ln w="9525">
              <a:solidFill>
                <a:schemeClr val="tx1"/>
              </a:solidFill>
              <a:round/>
              <a:headEnd/>
              <a:tailEnd type="triangle" w="med" len="med"/>
            </a:ln>
          </p:spPr>
          <p:txBody>
            <a:bodyPr wrap="none" anchor="ctr"/>
            <a:lstStyle/>
            <a:p>
              <a:endParaRPr lang="en-US"/>
            </a:p>
          </p:txBody>
        </p:sp>
        <p:sp>
          <p:nvSpPr>
            <p:cNvPr id="23570" name="Line 17"/>
            <p:cNvSpPr>
              <a:spLocks noChangeShapeType="1"/>
            </p:cNvSpPr>
            <p:nvPr/>
          </p:nvSpPr>
          <p:spPr bwMode="auto">
            <a:xfrm>
              <a:off x="2074" y="1413"/>
              <a:ext cx="142" cy="0"/>
            </a:xfrm>
            <a:prstGeom prst="line">
              <a:avLst/>
            </a:prstGeom>
            <a:noFill/>
            <a:ln w="9525">
              <a:solidFill>
                <a:schemeClr val="tx1"/>
              </a:solidFill>
              <a:round/>
              <a:headEnd/>
              <a:tailEnd type="triangle" w="med" len="med"/>
            </a:ln>
          </p:spPr>
          <p:txBody>
            <a:bodyPr wrap="none" anchor="ctr"/>
            <a:lstStyle/>
            <a:p>
              <a:endParaRPr lang="en-US"/>
            </a:p>
          </p:txBody>
        </p:sp>
        <p:sp>
          <p:nvSpPr>
            <p:cNvPr id="23571" name="Line 18"/>
            <p:cNvSpPr>
              <a:spLocks noChangeShapeType="1"/>
            </p:cNvSpPr>
            <p:nvPr/>
          </p:nvSpPr>
          <p:spPr bwMode="auto">
            <a:xfrm>
              <a:off x="2307" y="1446"/>
              <a:ext cx="267" cy="4"/>
            </a:xfrm>
            <a:prstGeom prst="line">
              <a:avLst/>
            </a:prstGeom>
            <a:noFill/>
            <a:ln w="9525">
              <a:solidFill>
                <a:schemeClr val="tx1"/>
              </a:solidFill>
              <a:round/>
              <a:headEnd/>
              <a:tailEnd type="triangle" w="med" len="med"/>
            </a:ln>
          </p:spPr>
          <p:txBody>
            <a:bodyPr wrap="none" anchor="ctr"/>
            <a:lstStyle/>
            <a:p>
              <a:endParaRPr lang="en-US"/>
            </a:p>
          </p:txBody>
        </p:sp>
        <p:sp>
          <p:nvSpPr>
            <p:cNvPr id="23572" name="Line 19"/>
            <p:cNvSpPr>
              <a:spLocks noChangeShapeType="1"/>
            </p:cNvSpPr>
            <p:nvPr/>
          </p:nvSpPr>
          <p:spPr bwMode="auto">
            <a:xfrm>
              <a:off x="3110" y="1426"/>
              <a:ext cx="282" cy="0"/>
            </a:xfrm>
            <a:prstGeom prst="line">
              <a:avLst/>
            </a:prstGeom>
            <a:noFill/>
            <a:ln w="9525">
              <a:solidFill>
                <a:schemeClr val="tx1"/>
              </a:solidFill>
              <a:round/>
              <a:headEnd/>
              <a:tailEnd type="triangle" w="med" len="med"/>
            </a:ln>
          </p:spPr>
          <p:txBody>
            <a:bodyPr wrap="none" anchor="ctr"/>
            <a:lstStyle/>
            <a:p>
              <a:endParaRPr lang="en-US"/>
            </a:p>
          </p:txBody>
        </p:sp>
        <p:sp>
          <p:nvSpPr>
            <p:cNvPr id="23573" name="Text Box 20"/>
            <p:cNvSpPr txBox="1">
              <a:spLocks noChangeArrowheads="1"/>
            </p:cNvSpPr>
            <p:nvPr/>
          </p:nvSpPr>
          <p:spPr bwMode="auto">
            <a:xfrm>
              <a:off x="3805" y="1129"/>
              <a:ext cx="412" cy="212"/>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yes</a:t>
              </a:r>
            </a:p>
          </p:txBody>
        </p:sp>
        <p:sp>
          <p:nvSpPr>
            <p:cNvPr id="23574" name="Line 21"/>
            <p:cNvSpPr>
              <a:spLocks noChangeShapeType="1"/>
            </p:cNvSpPr>
            <p:nvPr/>
          </p:nvSpPr>
          <p:spPr bwMode="auto">
            <a:xfrm>
              <a:off x="4318" y="1484"/>
              <a:ext cx="412" cy="4"/>
            </a:xfrm>
            <a:prstGeom prst="line">
              <a:avLst/>
            </a:prstGeom>
            <a:noFill/>
            <a:ln w="9525">
              <a:solidFill>
                <a:schemeClr val="tx1"/>
              </a:solidFill>
              <a:round/>
              <a:headEnd/>
              <a:tailEnd type="triangle" w="med" len="med"/>
            </a:ln>
          </p:spPr>
          <p:txBody>
            <a:bodyPr wrap="none" anchor="ctr"/>
            <a:lstStyle/>
            <a:p>
              <a:endParaRPr lang="en-US"/>
            </a:p>
          </p:txBody>
        </p:sp>
        <p:sp>
          <p:nvSpPr>
            <p:cNvPr id="23575" name="Text Box 22"/>
            <p:cNvSpPr txBox="1">
              <a:spLocks noChangeArrowheads="1"/>
            </p:cNvSpPr>
            <p:nvPr/>
          </p:nvSpPr>
          <p:spPr bwMode="auto">
            <a:xfrm>
              <a:off x="1029" y="1132"/>
              <a:ext cx="232"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solidFill>
                    <a:schemeClr val="tx2"/>
                  </a:solidFill>
                </a:rPr>
                <a:t>in</a:t>
              </a:r>
            </a:p>
          </p:txBody>
        </p:sp>
        <p:sp>
          <p:nvSpPr>
            <p:cNvPr id="23576" name="Text Box 23"/>
            <p:cNvSpPr txBox="1">
              <a:spLocks noChangeArrowheads="1"/>
            </p:cNvSpPr>
            <p:nvPr/>
          </p:nvSpPr>
          <p:spPr bwMode="auto">
            <a:xfrm>
              <a:off x="2664" y="1892"/>
              <a:ext cx="319"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solidFill>
                    <a:schemeClr val="tx2"/>
                  </a:solidFill>
                </a:rPr>
                <a:t>fifo</a:t>
              </a:r>
            </a:p>
          </p:txBody>
        </p:sp>
        <p:sp>
          <p:nvSpPr>
            <p:cNvPr id="23577" name="AutoShape 24"/>
            <p:cNvSpPr>
              <a:spLocks noChangeArrowheads="1"/>
            </p:cNvSpPr>
            <p:nvPr/>
          </p:nvSpPr>
          <p:spPr bwMode="auto">
            <a:xfrm rot="-5400000">
              <a:off x="2046" y="1496"/>
              <a:ext cx="438" cy="96"/>
            </a:xfrm>
            <a:prstGeom prst="flowChartManualOperation">
              <a:avLst/>
            </a:prstGeom>
            <a:noFill/>
            <a:ln w="9525">
              <a:solidFill>
                <a:schemeClr val="tx1"/>
              </a:solidFill>
              <a:miter lim="800000"/>
              <a:headEnd/>
              <a:tailEnd/>
            </a:ln>
          </p:spPr>
          <p:txBody>
            <a:bodyPr wrap="none" anchor="ctr"/>
            <a:lstStyle/>
            <a:p>
              <a:endParaRPr lang="en-US"/>
            </a:p>
          </p:txBody>
        </p:sp>
        <p:sp>
          <p:nvSpPr>
            <p:cNvPr id="23578" name="Freeform 25"/>
            <p:cNvSpPr>
              <a:spLocks/>
            </p:cNvSpPr>
            <p:nvPr/>
          </p:nvSpPr>
          <p:spPr bwMode="auto">
            <a:xfrm>
              <a:off x="2406" y="1448"/>
              <a:ext cx="354" cy="354"/>
            </a:xfrm>
            <a:custGeom>
              <a:avLst/>
              <a:gdLst>
                <a:gd name="T0" fmla="*/ 0 w 354"/>
                <a:gd name="T1" fmla="*/ 0 h 354"/>
                <a:gd name="T2" fmla="*/ 0 w 354"/>
                <a:gd name="T3" fmla="*/ 354 h 354"/>
                <a:gd name="T4" fmla="*/ 354 w 354"/>
                <a:gd name="T5" fmla="*/ 354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3579" name="Freeform 26"/>
            <p:cNvSpPr>
              <a:spLocks/>
            </p:cNvSpPr>
            <p:nvPr/>
          </p:nvSpPr>
          <p:spPr bwMode="auto">
            <a:xfrm>
              <a:off x="2010" y="1580"/>
              <a:ext cx="1806" cy="504"/>
            </a:xfrm>
            <a:custGeom>
              <a:avLst/>
              <a:gdLst>
                <a:gd name="T0" fmla="*/ 1806 w 1806"/>
                <a:gd name="T1" fmla="*/ 0 h 504"/>
                <a:gd name="T2" fmla="*/ 1806 w 1806"/>
                <a:gd name="T3" fmla="*/ 504 h 504"/>
                <a:gd name="T4" fmla="*/ 0 w 1806"/>
                <a:gd name="T5" fmla="*/ 504 h 504"/>
                <a:gd name="T6" fmla="*/ 0 w 1806"/>
                <a:gd name="T7" fmla="*/ 78 h 504"/>
                <a:gd name="T8" fmla="*/ 198 w 1806"/>
                <a:gd name="T9" fmla="*/ 78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3580" name="Freeform 27"/>
            <p:cNvSpPr>
              <a:spLocks/>
            </p:cNvSpPr>
            <p:nvPr/>
          </p:nvSpPr>
          <p:spPr bwMode="auto">
            <a:xfrm rot="-5400000">
              <a:off x="3156" y="1382"/>
              <a:ext cx="252" cy="636"/>
            </a:xfrm>
            <a:custGeom>
              <a:avLst/>
              <a:gdLst>
                <a:gd name="T0" fmla="*/ 0 w 354"/>
                <a:gd name="T1" fmla="*/ 0 h 354"/>
                <a:gd name="T2" fmla="*/ 0 w 354"/>
                <a:gd name="T3" fmla="*/ 69069 h 354"/>
                <a:gd name="T4" fmla="*/ 16 w 354"/>
                <a:gd name="T5" fmla="*/ 69069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3581" name="Text Box 28"/>
            <p:cNvSpPr txBox="1">
              <a:spLocks noChangeArrowheads="1"/>
            </p:cNvSpPr>
            <p:nvPr/>
          </p:nvSpPr>
          <p:spPr bwMode="auto">
            <a:xfrm>
              <a:off x="3823" y="1597"/>
              <a:ext cx="412" cy="212"/>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no</a:t>
              </a:r>
            </a:p>
          </p:txBody>
        </p:sp>
        <p:grpSp>
          <p:nvGrpSpPr>
            <p:cNvPr id="23582" name="Group 29"/>
            <p:cNvGrpSpPr>
              <a:grpSpLocks/>
            </p:cNvGrpSpPr>
            <p:nvPr/>
          </p:nvGrpSpPr>
          <p:grpSpPr bwMode="auto">
            <a:xfrm>
              <a:off x="2669" y="1730"/>
              <a:ext cx="289" cy="198"/>
              <a:chOff x="2837" y="2154"/>
              <a:chExt cx="289" cy="198"/>
            </a:xfrm>
          </p:grpSpPr>
          <p:sp>
            <p:nvSpPr>
              <p:cNvPr id="23591" name="Rectangle 30"/>
              <p:cNvSpPr>
                <a:spLocks noChangeArrowheads="1"/>
              </p:cNvSpPr>
              <p:nvPr/>
            </p:nvSpPr>
            <p:spPr bwMode="auto">
              <a:xfrm>
                <a:off x="2910" y="2160"/>
                <a:ext cx="216" cy="192"/>
              </a:xfrm>
              <a:prstGeom prst="rect">
                <a:avLst/>
              </a:prstGeom>
              <a:solidFill>
                <a:schemeClr val="bg2"/>
              </a:solidFill>
              <a:ln w="9525">
                <a:noFill/>
                <a:miter lim="800000"/>
                <a:headEnd/>
                <a:tailEnd/>
              </a:ln>
            </p:spPr>
            <p:txBody>
              <a:bodyPr wrap="none" anchor="ctr"/>
              <a:lstStyle/>
              <a:p>
                <a:endParaRPr lang="en-US"/>
              </a:p>
            </p:txBody>
          </p:sp>
          <p:grpSp>
            <p:nvGrpSpPr>
              <p:cNvPr id="23592" name="Group 31"/>
              <p:cNvGrpSpPr>
                <a:grpSpLocks/>
              </p:cNvGrpSpPr>
              <p:nvPr/>
            </p:nvGrpSpPr>
            <p:grpSpPr bwMode="auto">
              <a:xfrm>
                <a:off x="2837" y="2154"/>
                <a:ext cx="288" cy="192"/>
                <a:chOff x="2837" y="2154"/>
                <a:chExt cx="288" cy="192"/>
              </a:xfrm>
            </p:grpSpPr>
            <p:sp>
              <p:nvSpPr>
                <p:cNvPr id="23593" name="Freeform 32"/>
                <p:cNvSpPr>
                  <a:spLocks/>
                </p:cNvSpPr>
                <p:nvPr/>
              </p:nvSpPr>
              <p:spPr bwMode="auto">
                <a:xfrm>
                  <a:off x="2837" y="2154"/>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3594" name="Line 33"/>
                <p:cNvSpPr>
                  <a:spLocks noChangeShapeType="1"/>
                </p:cNvSpPr>
                <p:nvPr/>
              </p:nvSpPr>
              <p:spPr bwMode="auto">
                <a:xfrm>
                  <a:off x="3077" y="2154"/>
                  <a:ext cx="0" cy="192"/>
                </a:xfrm>
                <a:prstGeom prst="line">
                  <a:avLst/>
                </a:prstGeom>
                <a:noFill/>
                <a:ln w="19050">
                  <a:solidFill>
                    <a:schemeClr val="tx1"/>
                  </a:solidFill>
                  <a:round/>
                  <a:headEnd/>
                  <a:tailEnd/>
                </a:ln>
              </p:spPr>
              <p:txBody>
                <a:bodyPr wrap="none" anchor="ctr"/>
                <a:lstStyle/>
                <a:p>
                  <a:endParaRPr lang="en-US"/>
                </a:p>
              </p:txBody>
            </p:sp>
            <p:sp>
              <p:nvSpPr>
                <p:cNvPr id="23595" name="Line 34"/>
                <p:cNvSpPr>
                  <a:spLocks noChangeShapeType="1"/>
                </p:cNvSpPr>
                <p:nvPr/>
              </p:nvSpPr>
              <p:spPr bwMode="auto">
                <a:xfrm>
                  <a:off x="3029" y="2154"/>
                  <a:ext cx="0" cy="192"/>
                </a:xfrm>
                <a:prstGeom prst="line">
                  <a:avLst/>
                </a:prstGeom>
                <a:noFill/>
                <a:ln w="19050">
                  <a:solidFill>
                    <a:schemeClr val="tx1"/>
                  </a:solidFill>
                  <a:round/>
                  <a:headEnd/>
                  <a:tailEnd/>
                </a:ln>
              </p:spPr>
              <p:txBody>
                <a:bodyPr wrap="none" anchor="ctr"/>
                <a:lstStyle/>
                <a:p>
                  <a:endParaRPr lang="en-US"/>
                </a:p>
              </p:txBody>
            </p:sp>
            <p:sp>
              <p:nvSpPr>
                <p:cNvPr id="23596" name="Line 35"/>
                <p:cNvSpPr>
                  <a:spLocks noChangeShapeType="1"/>
                </p:cNvSpPr>
                <p:nvPr/>
              </p:nvSpPr>
              <p:spPr bwMode="auto">
                <a:xfrm>
                  <a:off x="2981" y="2154"/>
                  <a:ext cx="0" cy="192"/>
                </a:xfrm>
                <a:prstGeom prst="line">
                  <a:avLst/>
                </a:prstGeom>
                <a:noFill/>
                <a:ln w="19050">
                  <a:solidFill>
                    <a:schemeClr val="tx1"/>
                  </a:solidFill>
                  <a:round/>
                  <a:headEnd/>
                  <a:tailEnd/>
                </a:ln>
              </p:spPr>
              <p:txBody>
                <a:bodyPr wrap="none" anchor="ctr"/>
                <a:lstStyle/>
                <a:p>
                  <a:endParaRPr lang="en-US"/>
                </a:p>
              </p:txBody>
            </p:sp>
            <p:sp>
              <p:nvSpPr>
                <p:cNvPr id="23597" name="Line 36"/>
                <p:cNvSpPr>
                  <a:spLocks noChangeShapeType="1"/>
                </p:cNvSpPr>
                <p:nvPr/>
              </p:nvSpPr>
              <p:spPr bwMode="auto">
                <a:xfrm>
                  <a:off x="2933" y="2154"/>
                  <a:ext cx="0" cy="192"/>
                </a:xfrm>
                <a:prstGeom prst="line">
                  <a:avLst/>
                </a:prstGeom>
                <a:noFill/>
                <a:ln w="19050">
                  <a:solidFill>
                    <a:schemeClr val="tx1"/>
                  </a:solidFill>
                  <a:round/>
                  <a:headEnd/>
                  <a:tailEnd/>
                </a:ln>
              </p:spPr>
              <p:txBody>
                <a:bodyPr wrap="none" anchor="ctr"/>
                <a:lstStyle/>
                <a:p>
                  <a:endParaRPr lang="en-US"/>
                </a:p>
              </p:txBody>
            </p:sp>
          </p:grpSp>
        </p:grpSp>
        <p:grpSp>
          <p:nvGrpSpPr>
            <p:cNvPr id="23583" name="Group 37"/>
            <p:cNvGrpSpPr>
              <a:grpSpLocks/>
            </p:cNvGrpSpPr>
            <p:nvPr/>
          </p:nvGrpSpPr>
          <p:grpSpPr bwMode="auto">
            <a:xfrm>
              <a:off x="4648" y="1396"/>
              <a:ext cx="289" cy="198"/>
              <a:chOff x="2837" y="2154"/>
              <a:chExt cx="289" cy="198"/>
            </a:xfrm>
          </p:grpSpPr>
          <p:sp>
            <p:nvSpPr>
              <p:cNvPr id="23584" name="Rectangle 38"/>
              <p:cNvSpPr>
                <a:spLocks noChangeArrowheads="1"/>
              </p:cNvSpPr>
              <p:nvPr/>
            </p:nvSpPr>
            <p:spPr bwMode="auto">
              <a:xfrm>
                <a:off x="2910" y="2160"/>
                <a:ext cx="216" cy="192"/>
              </a:xfrm>
              <a:prstGeom prst="rect">
                <a:avLst/>
              </a:prstGeom>
              <a:solidFill>
                <a:schemeClr val="bg2"/>
              </a:solidFill>
              <a:ln w="9525">
                <a:noFill/>
                <a:miter lim="800000"/>
                <a:headEnd/>
                <a:tailEnd/>
              </a:ln>
            </p:spPr>
            <p:txBody>
              <a:bodyPr wrap="none" anchor="ctr"/>
              <a:lstStyle/>
              <a:p>
                <a:endParaRPr lang="en-US"/>
              </a:p>
            </p:txBody>
          </p:sp>
          <p:grpSp>
            <p:nvGrpSpPr>
              <p:cNvPr id="23585" name="Group 39"/>
              <p:cNvGrpSpPr>
                <a:grpSpLocks/>
              </p:cNvGrpSpPr>
              <p:nvPr/>
            </p:nvGrpSpPr>
            <p:grpSpPr bwMode="auto">
              <a:xfrm>
                <a:off x="2837" y="2154"/>
                <a:ext cx="288" cy="192"/>
                <a:chOff x="2837" y="2154"/>
                <a:chExt cx="288" cy="192"/>
              </a:xfrm>
            </p:grpSpPr>
            <p:sp>
              <p:nvSpPr>
                <p:cNvPr id="23586" name="Freeform 40"/>
                <p:cNvSpPr>
                  <a:spLocks/>
                </p:cNvSpPr>
                <p:nvPr/>
              </p:nvSpPr>
              <p:spPr bwMode="auto">
                <a:xfrm>
                  <a:off x="2837" y="2154"/>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3587" name="Line 41"/>
                <p:cNvSpPr>
                  <a:spLocks noChangeShapeType="1"/>
                </p:cNvSpPr>
                <p:nvPr/>
              </p:nvSpPr>
              <p:spPr bwMode="auto">
                <a:xfrm>
                  <a:off x="3077" y="2154"/>
                  <a:ext cx="0" cy="192"/>
                </a:xfrm>
                <a:prstGeom prst="line">
                  <a:avLst/>
                </a:prstGeom>
                <a:noFill/>
                <a:ln w="19050">
                  <a:solidFill>
                    <a:schemeClr val="tx1"/>
                  </a:solidFill>
                  <a:round/>
                  <a:headEnd/>
                  <a:tailEnd/>
                </a:ln>
              </p:spPr>
              <p:txBody>
                <a:bodyPr wrap="none" anchor="ctr"/>
                <a:lstStyle/>
                <a:p>
                  <a:endParaRPr lang="en-US"/>
                </a:p>
              </p:txBody>
            </p:sp>
            <p:sp>
              <p:nvSpPr>
                <p:cNvPr id="23588" name="Line 42"/>
                <p:cNvSpPr>
                  <a:spLocks noChangeShapeType="1"/>
                </p:cNvSpPr>
                <p:nvPr/>
              </p:nvSpPr>
              <p:spPr bwMode="auto">
                <a:xfrm>
                  <a:off x="3029" y="2154"/>
                  <a:ext cx="0" cy="192"/>
                </a:xfrm>
                <a:prstGeom prst="line">
                  <a:avLst/>
                </a:prstGeom>
                <a:noFill/>
                <a:ln w="19050">
                  <a:solidFill>
                    <a:schemeClr val="tx1"/>
                  </a:solidFill>
                  <a:round/>
                  <a:headEnd/>
                  <a:tailEnd/>
                </a:ln>
              </p:spPr>
              <p:txBody>
                <a:bodyPr wrap="none" anchor="ctr"/>
                <a:lstStyle/>
                <a:p>
                  <a:endParaRPr lang="en-US"/>
                </a:p>
              </p:txBody>
            </p:sp>
            <p:sp>
              <p:nvSpPr>
                <p:cNvPr id="23589" name="Line 43"/>
                <p:cNvSpPr>
                  <a:spLocks noChangeShapeType="1"/>
                </p:cNvSpPr>
                <p:nvPr/>
              </p:nvSpPr>
              <p:spPr bwMode="auto">
                <a:xfrm>
                  <a:off x="2981" y="2154"/>
                  <a:ext cx="0" cy="192"/>
                </a:xfrm>
                <a:prstGeom prst="line">
                  <a:avLst/>
                </a:prstGeom>
                <a:noFill/>
                <a:ln w="19050">
                  <a:solidFill>
                    <a:schemeClr val="tx1"/>
                  </a:solidFill>
                  <a:round/>
                  <a:headEnd/>
                  <a:tailEnd/>
                </a:ln>
              </p:spPr>
              <p:txBody>
                <a:bodyPr wrap="none" anchor="ctr"/>
                <a:lstStyle/>
                <a:p>
                  <a:endParaRPr lang="en-US"/>
                </a:p>
              </p:txBody>
            </p:sp>
            <p:sp>
              <p:nvSpPr>
                <p:cNvPr id="23590" name="Line 44"/>
                <p:cNvSpPr>
                  <a:spLocks noChangeShapeType="1"/>
                </p:cNvSpPr>
                <p:nvPr/>
              </p:nvSpPr>
              <p:spPr bwMode="auto">
                <a:xfrm>
                  <a:off x="2933" y="2154"/>
                  <a:ext cx="0" cy="192"/>
                </a:xfrm>
                <a:prstGeom prst="line">
                  <a:avLst/>
                </a:prstGeom>
                <a:noFill/>
                <a:ln w="19050">
                  <a:solidFill>
                    <a:schemeClr val="tx1"/>
                  </a:solidFill>
                  <a:round/>
                  <a:headEnd/>
                  <a:tailEnd/>
                </a:ln>
              </p:spPr>
              <p:txBody>
                <a:bodyPr wrap="none" anchor="ctr"/>
                <a:lstStyle/>
                <a:p>
                  <a:endParaRPr lang="en-US"/>
                </a:p>
              </p:txBody>
            </p:sp>
          </p:grpSp>
        </p:grpSp>
      </p:grpSp>
      <p:sp>
        <p:nvSpPr>
          <p:cNvPr id="1689645" name="Text Box 45"/>
          <p:cNvSpPr txBox="1">
            <a:spLocks noChangeArrowheads="1"/>
          </p:cNvSpPr>
          <p:nvPr/>
        </p:nvSpPr>
        <p:spPr bwMode="auto">
          <a:xfrm>
            <a:off x="482600" y="5270500"/>
            <a:ext cx="8280400" cy="650875"/>
          </a:xfrm>
          <a:prstGeom prst="rect">
            <a:avLst/>
          </a:prstGeom>
          <a:noFill/>
          <a:ln w="9525">
            <a:solidFill>
              <a:srgbClr val="FF0000"/>
            </a:solidFill>
            <a:miter lim="800000"/>
            <a:headEnd/>
            <a:tailEnd/>
          </a:ln>
        </p:spPr>
        <p:txBody>
          <a:bodyPr>
            <a:spAutoFit/>
          </a:bodyPr>
          <a:lstStyle/>
          <a:p>
            <a:pPr>
              <a:spcBef>
                <a:spcPct val="50000"/>
              </a:spcBef>
              <a:buFont typeface="Wingdings" pitchFamily="-96" charset="2"/>
              <a:buNone/>
            </a:pPr>
            <a:r>
              <a:rPr lang="en-US" b="0"/>
              <a:t>What is the performance loss if “exit” and “enter” don’t ever happen in the same cycle?</a:t>
            </a:r>
          </a:p>
        </p:txBody>
      </p:sp>
      <p:sp>
        <p:nvSpPr>
          <p:cNvPr id="1689646" name="Text Box 46"/>
          <p:cNvSpPr txBox="1">
            <a:spLocks noChangeArrowheads="1"/>
          </p:cNvSpPr>
          <p:nvPr/>
        </p:nvSpPr>
        <p:spPr bwMode="auto">
          <a:xfrm>
            <a:off x="3949700" y="6108700"/>
            <a:ext cx="2463800" cy="366713"/>
          </a:xfrm>
          <a:prstGeom prst="rect">
            <a:avLst/>
          </a:prstGeom>
          <a:solidFill>
            <a:schemeClr val="tx1"/>
          </a:solidFill>
          <a:ln w="9525">
            <a:noFill/>
            <a:miter lim="800000"/>
            <a:headEnd/>
            <a:tailEnd/>
          </a:ln>
        </p:spPr>
        <p:txBody>
          <a:bodyPr>
            <a:spAutoFit/>
          </a:bodyPr>
          <a:lstStyle/>
          <a:p>
            <a:pPr>
              <a:spcBef>
                <a:spcPct val="50000"/>
              </a:spcBef>
              <a:buFont typeface="Wingdings" pitchFamily="-96" charset="2"/>
              <a:buNone/>
            </a:pPr>
            <a:r>
              <a:rPr lang="en-US" b="0">
                <a:solidFill>
                  <a:srgbClr val="FFFF00"/>
                </a:solidFill>
              </a:rPr>
              <a:t>&gt;33% slowdown!</a:t>
            </a:r>
          </a:p>
        </p:txBody>
      </p:sp>
      <p:sp>
        <p:nvSpPr>
          <p:cNvPr id="1689647" name="Text Box 47"/>
          <p:cNvSpPr txBox="1">
            <a:spLocks noChangeArrowheads="1"/>
          </p:cNvSpPr>
          <p:nvPr/>
        </p:nvSpPr>
        <p:spPr bwMode="auto">
          <a:xfrm>
            <a:off x="6540500" y="6108700"/>
            <a:ext cx="1993900" cy="366713"/>
          </a:xfrm>
          <a:prstGeom prst="rect">
            <a:avLst/>
          </a:prstGeom>
          <a:solidFill>
            <a:schemeClr val="tx1"/>
          </a:solidFill>
          <a:ln w="9525">
            <a:noFill/>
            <a:miter lim="800000"/>
            <a:headEnd/>
            <a:tailEnd/>
          </a:ln>
        </p:spPr>
        <p:txBody>
          <a:bodyPr>
            <a:spAutoFit/>
          </a:bodyPr>
          <a:lstStyle/>
          <a:p>
            <a:pPr>
              <a:spcBef>
                <a:spcPct val="50000"/>
              </a:spcBef>
              <a:buFont typeface="Wingdings" pitchFamily="-96" charset="2"/>
              <a:buNone/>
            </a:pPr>
            <a:r>
              <a:rPr lang="en-US" b="0">
                <a:solidFill>
                  <a:srgbClr val="FFFF00"/>
                </a:solidFill>
              </a:rPr>
              <a:t>Unacceptable</a:t>
            </a:r>
          </a:p>
        </p:txBody>
      </p:sp>
      <p:sp>
        <p:nvSpPr>
          <p:cNvPr id="23559" name="Rectangle 49" descr="Rectangle: Click to edit Master text styles&#10;Second level&#10;Third level&#10;Fourth level&#10;Fifth level"/>
          <p:cNvSpPr>
            <a:spLocks noGrp="1" noChangeArrowheads="1"/>
          </p:cNvSpPr>
          <p:nvPr>
            <p:ph type="body" idx="1"/>
          </p:nvPr>
        </p:nvSpPr>
        <p:spPr>
          <a:xfrm>
            <a:off x="825500" y="3263900"/>
            <a:ext cx="7772400" cy="1854200"/>
          </a:xfrm>
          <a:noFill/>
        </p:spPr>
        <p:txBody>
          <a:bodyPr/>
          <a:lstStyle/>
          <a:p>
            <a:pPr eaLnBrk="1" hangingPunct="1">
              <a:buFont typeface="Wingdings" pitchFamily="-96" charset="2"/>
              <a:buNone/>
            </a:pPr>
            <a:r>
              <a:rPr lang="en-US" sz="2000" smtClean="0"/>
              <a:t>Circular Pipeline</a:t>
            </a:r>
          </a:p>
          <a:p>
            <a:pPr lvl="1" eaLnBrk="1" hangingPunct="1"/>
            <a:r>
              <a:rPr lang="en-US" sz="2000" smtClean="0"/>
              <a:t>RAM takes several cycles to respond to a request </a:t>
            </a:r>
          </a:p>
          <a:p>
            <a:pPr lvl="1" eaLnBrk="1" hangingPunct="1"/>
            <a:r>
              <a:rPr lang="en-US" sz="2000" smtClean="0"/>
              <a:t>Each IP request generates 1-3 RAM requests</a:t>
            </a:r>
          </a:p>
          <a:p>
            <a:pPr lvl="1" eaLnBrk="1" hangingPunct="1"/>
            <a:r>
              <a:rPr lang="en-US" sz="2000" smtClean="0"/>
              <a:t>FIFO entries hold base pointer for next lookup and unprocessed part of the IP address</a:t>
            </a:r>
          </a:p>
        </p:txBody>
      </p:sp>
      <p:sp>
        <p:nvSpPr>
          <p:cNvPr id="53" name="Date Placeholder 52"/>
          <p:cNvSpPr>
            <a:spLocks noGrp="1"/>
          </p:cNvSpPr>
          <p:nvPr>
            <p:ph type="dt" sz="half" idx="10"/>
          </p:nvPr>
        </p:nvSpPr>
        <p:spPr/>
        <p:txBody>
          <a:bodyPr/>
          <a:lstStyle/>
          <a:p>
            <a:pPr>
              <a:defRPr/>
            </a:pPr>
            <a:r>
              <a:rPr lang="en-US" smtClean="0"/>
              <a:t>February 22, 2011</a:t>
            </a:r>
            <a:endParaRPr lang="en-US"/>
          </a:p>
        </p:txBody>
      </p:sp>
      <p:sp>
        <p:nvSpPr>
          <p:cNvPr id="55" name="Slide Number Placeholder 54"/>
          <p:cNvSpPr>
            <a:spLocks noGrp="1"/>
          </p:cNvSpPr>
          <p:nvPr>
            <p:ph type="sldNum" sz="quarter" idx="11"/>
          </p:nvPr>
        </p:nvSpPr>
        <p:spPr/>
        <p:txBody>
          <a:bodyPr/>
          <a:lstStyle/>
          <a:p>
            <a:pPr>
              <a:defRPr/>
            </a:pPr>
            <a:r>
              <a:rPr lang="en-US" smtClean="0"/>
              <a:t>L06-</a:t>
            </a:r>
            <a:fld id="{F0CD70E1-BEDF-44A8-B719-82A39B7AAF1F}" type="slidenum">
              <a:rPr lang="en-US" smtClean="0"/>
              <a:pPr>
                <a:defRPr/>
              </a:pPr>
              <a:t>14</a:t>
            </a:fld>
            <a:endParaRPr lang="en-US" dirty="0"/>
          </a:p>
        </p:txBody>
      </p:sp>
      <p:sp>
        <p:nvSpPr>
          <p:cNvPr id="56" name="Footer Placeholder 55"/>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96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96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896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45" grpId="0" animBg="1"/>
      <p:bldP spid="1689646" grpId="0" animBg="1"/>
      <p:bldP spid="168964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4000" smtClean="0"/>
              <a:t>Scheduling conflicting rules</a:t>
            </a:r>
          </a:p>
        </p:txBody>
      </p:sp>
      <p:sp>
        <p:nvSpPr>
          <p:cNvPr id="24579" name="Rectangle 3" descr="Rectangle: Click to edit Master text styles&#10;Second level&#10;Third level&#10;Fourth level&#10;Fifth level"/>
          <p:cNvSpPr>
            <a:spLocks noGrp="1" noChangeArrowheads="1"/>
          </p:cNvSpPr>
          <p:nvPr>
            <p:ph type="body" idx="1"/>
          </p:nvPr>
        </p:nvSpPr>
        <p:spPr>
          <a:xfrm>
            <a:off x="869950" y="1762125"/>
            <a:ext cx="7772400" cy="4521200"/>
          </a:xfrm>
        </p:spPr>
        <p:txBody>
          <a:bodyPr/>
          <a:lstStyle/>
          <a:p>
            <a:pPr eaLnBrk="1" hangingPunct="1">
              <a:lnSpc>
                <a:spcPct val="90000"/>
              </a:lnSpc>
              <a:spcBef>
                <a:spcPct val="10000"/>
              </a:spcBef>
            </a:pPr>
            <a:r>
              <a:rPr lang="en-US" sz="2800" smtClean="0"/>
              <a:t>When two rules conflict on a shared resource, they cannot both execute in the same clock</a:t>
            </a:r>
          </a:p>
          <a:p>
            <a:pPr eaLnBrk="1" hangingPunct="1">
              <a:lnSpc>
                <a:spcPct val="90000"/>
              </a:lnSpc>
              <a:spcBef>
                <a:spcPct val="10000"/>
              </a:spcBef>
            </a:pPr>
            <a:r>
              <a:rPr lang="en-US" sz="2800" smtClean="0"/>
              <a:t>The compiler produces logic that ensures that, when both rules are applicable, only one will fire</a:t>
            </a:r>
          </a:p>
          <a:p>
            <a:pPr lvl="1" eaLnBrk="1" hangingPunct="1">
              <a:lnSpc>
                <a:spcPct val="90000"/>
              </a:lnSpc>
              <a:spcBef>
                <a:spcPct val="10000"/>
              </a:spcBef>
            </a:pPr>
            <a:r>
              <a:rPr lang="en-US" sz="2400" smtClean="0"/>
              <a:t>Which one?</a:t>
            </a:r>
          </a:p>
          <a:p>
            <a:pPr lvl="1" eaLnBrk="1" hangingPunct="1">
              <a:lnSpc>
                <a:spcPct val="90000"/>
              </a:lnSpc>
              <a:spcBef>
                <a:spcPct val="10000"/>
              </a:spcBef>
              <a:buFont typeface="Wingdings" pitchFamily="-96" charset="2"/>
              <a:buNone/>
            </a:pPr>
            <a:r>
              <a:rPr lang="en-US" sz="2400" smtClean="0"/>
              <a:t>            </a:t>
            </a:r>
            <a:r>
              <a:rPr lang="en-US" sz="2400" i="1" smtClean="0"/>
              <a:t>source annotations</a:t>
            </a:r>
          </a:p>
        </p:txBody>
      </p:sp>
      <p:sp>
        <p:nvSpPr>
          <p:cNvPr id="1693700" name="Text Box 4"/>
          <p:cNvSpPr txBox="1">
            <a:spLocks noChangeArrowheads="1"/>
          </p:cNvSpPr>
          <p:nvPr/>
        </p:nvSpPr>
        <p:spPr bwMode="auto">
          <a:xfrm>
            <a:off x="1357313" y="5157788"/>
            <a:ext cx="7416800" cy="400050"/>
          </a:xfrm>
          <a:prstGeom prst="rect">
            <a:avLst/>
          </a:prstGeom>
          <a:noFill/>
          <a:ln w="9525">
            <a:solidFill>
              <a:srgbClr val="FF0000"/>
            </a:solidFill>
            <a:miter lim="800000"/>
            <a:headEnd/>
            <a:tailEnd/>
          </a:ln>
        </p:spPr>
        <p:txBody>
          <a:bodyPr wrap="none">
            <a:spAutoFit/>
          </a:bodyPr>
          <a:lstStyle/>
          <a:p>
            <a:pPr>
              <a:lnSpc>
                <a:spcPct val="100000"/>
              </a:lnSpc>
              <a:spcBef>
                <a:spcPct val="0"/>
              </a:spcBef>
              <a:buClr>
                <a:schemeClr val="hlink"/>
              </a:buClr>
              <a:buSzPct val="110000"/>
              <a:buFont typeface="Wingdings" pitchFamily="-96" charset="2"/>
              <a:buNone/>
            </a:pPr>
            <a:r>
              <a:rPr lang="en-US">
                <a:latin typeface="Courier New" pitchFamily="49" charset="0"/>
              </a:rPr>
              <a:t>(* descending_urgency = “recirculate, enter” *)</a:t>
            </a:r>
            <a:endParaRPr lang="en-US" b="0">
              <a:latin typeface="Courier New" pitchFamily="49" charset="0"/>
            </a:endParaRPr>
          </a:p>
        </p:txBody>
      </p:sp>
      <p:sp>
        <p:nvSpPr>
          <p:cNvPr id="10" name="Date Placeholder 9"/>
          <p:cNvSpPr>
            <a:spLocks noGrp="1"/>
          </p:cNvSpPr>
          <p:nvPr>
            <p:ph type="dt" sz="half" idx="10"/>
          </p:nvPr>
        </p:nvSpPr>
        <p:spPr/>
        <p:txBody>
          <a:bodyPr/>
          <a:lstStyle/>
          <a:p>
            <a:pPr>
              <a:defRPr/>
            </a:pPr>
            <a:r>
              <a:rPr lang="en-US" smtClean="0"/>
              <a:t>February 22, 2011</a:t>
            </a:r>
            <a:endParaRPr lang="en-US"/>
          </a:p>
        </p:txBody>
      </p:sp>
      <p:sp>
        <p:nvSpPr>
          <p:cNvPr id="12" name="Slide Number Placeholder 11"/>
          <p:cNvSpPr>
            <a:spLocks noGrp="1"/>
          </p:cNvSpPr>
          <p:nvPr>
            <p:ph type="sldNum" sz="quarter" idx="11"/>
          </p:nvPr>
        </p:nvSpPr>
        <p:spPr/>
        <p:txBody>
          <a:bodyPr/>
          <a:lstStyle/>
          <a:p>
            <a:pPr>
              <a:defRPr/>
            </a:pPr>
            <a:r>
              <a:rPr lang="en-US" smtClean="0"/>
              <a:t>L06-</a:t>
            </a:r>
            <a:fld id="{F0CD70E1-BEDF-44A8-B719-82A39B7AAF1F}" type="slidenum">
              <a:rPr lang="en-US" smtClean="0"/>
              <a:pPr>
                <a:defRPr/>
              </a:pPr>
              <a:t>15</a:t>
            </a:fld>
            <a:endParaRPr lang="en-US" dirty="0"/>
          </a:p>
        </p:txBody>
      </p:sp>
      <p:sp>
        <p:nvSpPr>
          <p:cNvPr id="13" name="Footer Placeholder 1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937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370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50863" y="360363"/>
            <a:ext cx="7772400" cy="1143000"/>
          </a:xfrm>
        </p:spPr>
        <p:txBody>
          <a:bodyPr/>
          <a:lstStyle/>
          <a:p>
            <a:pPr eaLnBrk="1" hangingPunct="1"/>
            <a:r>
              <a:rPr lang="en-US" smtClean="0"/>
              <a:t>So is there a dead cycle?</a:t>
            </a:r>
            <a:br>
              <a:rPr lang="en-US" smtClean="0"/>
            </a:br>
            <a:r>
              <a:rPr lang="en-US" sz="2800" smtClean="0"/>
              <a:t> </a:t>
            </a:r>
          </a:p>
        </p:txBody>
      </p:sp>
      <p:sp>
        <p:nvSpPr>
          <p:cNvPr id="25603" name="Text Box 3"/>
          <p:cNvSpPr txBox="1">
            <a:spLocks noChangeArrowheads="1"/>
          </p:cNvSpPr>
          <p:nvPr/>
        </p:nvSpPr>
        <p:spPr bwMode="auto">
          <a:xfrm>
            <a:off x="517525" y="1535113"/>
            <a:ext cx="7632700" cy="1770062"/>
          </a:xfrm>
          <a:prstGeom prst="rect">
            <a:avLst/>
          </a:prstGeom>
          <a:noFill/>
          <a:ln w="9525">
            <a:no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enter (True);</a:t>
            </a:r>
          </a:p>
          <a:p>
            <a:pPr>
              <a:buFont typeface="Wingdings" pitchFamily="-96" charset="2"/>
              <a:buNone/>
            </a:pPr>
            <a:r>
              <a:rPr lang="en-US" b="0">
                <a:solidFill>
                  <a:schemeClr val="tx2"/>
                </a:solidFill>
                <a:latin typeface="Courier New" pitchFamily="49" charset="0"/>
              </a:rPr>
              <a:t>   IP ip = inQ.first(); </a:t>
            </a:r>
          </a:p>
          <a:p>
            <a:pPr>
              <a:buFont typeface="Wingdings" pitchFamily="-96" charset="2"/>
              <a:buNone/>
            </a:pPr>
            <a:r>
              <a:rPr lang="en-US" b="0">
                <a:solidFill>
                  <a:schemeClr val="tx2"/>
                </a:solidFill>
                <a:latin typeface="Courier New" pitchFamily="49" charset="0"/>
              </a:rPr>
              <a:t>   ram.req(ip[31:16]);</a:t>
            </a:r>
          </a:p>
          <a:p>
            <a:pPr>
              <a:buFont typeface="Wingdings" pitchFamily="-96" charset="2"/>
              <a:buNone/>
            </a:pPr>
            <a:r>
              <a:rPr lang="en-US" b="0">
                <a:solidFill>
                  <a:schemeClr val="tx2"/>
                </a:solidFill>
                <a:latin typeface="Courier New" pitchFamily="49" charset="0"/>
              </a:rPr>
              <a:t>   fifo.enq(ip[15:0]); inQ.deq();</a:t>
            </a:r>
          </a:p>
          <a:p>
            <a:pPr>
              <a:buFont typeface="Wingdings" pitchFamily="-96" charset="2"/>
              <a:buNone/>
            </a:pPr>
            <a:r>
              <a:rPr lang="en-US">
                <a:solidFill>
                  <a:schemeClr val="tx2"/>
                </a:solidFill>
                <a:latin typeface="Courier New" pitchFamily="49" charset="0"/>
              </a:rPr>
              <a:t>endrule</a:t>
            </a:r>
          </a:p>
        </p:txBody>
      </p:sp>
      <p:grpSp>
        <p:nvGrpSpPr>
          <p:cNvPr id="25604" name="Group 4"/>
          <p:cNvGrpSpPr>
            <a:grpSpLocks/>
          </p:cNvGrpSpPr>
          <p:nvPr/>
        </p:nvGrpSpPr>
        <p:grpSpPr bwMode="auto">
          <a:xfrm>
            <a:off x="3916363" y="1047750"/>
            <a:ext cx="5084762" cy="1266825"/>
            <a:chOff x="2413" y="704"/>
            <a:chExt cx="3203" cy="798"/>
          </a:xfrm>
        </p:grpSpPr>
        <p:grpSp>
          <p:nvGrpSpPr>
            <p:cNvPr id="25611" name="Group 5"/>
            <p:cNvGrpSpPr>
              <a:grpSpLocks/>
            </p:cNvGrpSpPr>
            <p:nvPr/>
          </p:nvGrpSpPr>
          <p:grpSpPr bwMode="auto">
            <a:xfrm>
              <a:off x="2436" y="903"/>
              <a:ext cx="288" cy="192"/>
              <a:chOff x="1392" y="2160"/>
              <a:chExt cx="288" cy="144"/>
            </a:xfrm>
          </p:grpSpPr>
          <p:sp>
            <p:nvSpPr>
              <p:cNvPr id="25632" name="Freeform 6"/>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5633" name="Line 7"/>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5634" name="Line 8"/>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5635" name="Line 9"/>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5636" name="Line 10"/>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695755" name="Cloud"/>
            <p:cNvSpPr>
              <a:spLocks noChangeAspect="1" noEditPoints="1" noChangeArrowheads="1"/>
            </p:cNvSpPr>
            <p:nvPr/>
          </p:nvSpPr>
          <p:spPr bwMode="auto">
            <a:xfrm>
              <a:off x="2817" y="858"/>
              <a:ext cx="689" cy="22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enter?</a:t>
              </a:r>
            </a:p>
          </p:txBody>
        </p:sp>
        <p:sp>
          <p:nvSpPr>
            <p:cNvPr id="1695756" name="Cloud"/>
            <p:cNvSpPr>
              <a:spLocks noChangeAspect="1" noEditPoints="1" noChangeArrowheads="1"/>
            </p:cNvSpPr>
            <p:nvPr/>
          </p:nvSpPr>
          <p:spPr bwMode="auto">
            <a:xfrm>
              <a:off x="4792" y="891"/>
              <a:ext cx="716" cy="25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done?</a:t>
              </a:r>
            </a:p>
          </p:txBody>
        </p:sp>
        <p:sp>
          <p:nvSpPr>
            <p:cNvPr id="25614" name="Text Box 13"/>
            <p:cNvSpPr txBox="1">
              <a:spLocks noChangeArrowheads="1"/>
            </p:cNvSpPr>
            <p:nvPr/>
          </p:nvSpPr>
          <p:spPr bwMode="auto">
            <a:xfrm>
              <a:off x="4018" y="898"/>
              <a:ext cx="515" cy="24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25615" name="Line 14"/>
            <p:cNvSpPr>
              <a:spLocks noChangeShapeType="1"/>
            </p:cNvSpPr>
            <p:nvPr/>
          </p:nvSpPr>
          <p:spPr bwMode="auto">
            <a:xfrm>
              <a:off x="2719" y="991"/>
              <a:ext cx="107" cy="6"/>
            </a:xfrm>
            <a:prstGeom prst="line">
              <a:avLst/>
            </a:prstGeom>
            <a:noFill/>
            <a:ln w="9525">
              <a:solidFill>
                <a:schemeClr val="tx1"/>
              </a:solidFill>
              <a:round/>
              <a:headEnd/>
              <a:tailEnd type="triangle" w="med" len="med"/>
            </a:ln>
          </p:spPr>
          <p:txBody>
            <a:bodyPr wrap="none" anchor="ctr"/>
            <a:lstStyle/>
            <a:p>
              <a:endParaRPr lang="en-US"/>
            </a:p>
          </p:txBody>
        </p:sp>
        <p:sp>
          <p:nvSpPr>
            <p:cNvPr id="25616" name="Line 15"/>
            <p:cNvSpPr>
              <a:spLocks noChangeShapeType="1"/>
            </p:cNvSpPr>
            <p:nvPr/>
          </p:nvSpPr>
          <p:spPr bwMode="auto">
            <a:xfrm>
              <a:off x="3508" y="985"/>
              <a:ext cx="142" cy="0"/>
            </a:xfrm>
            <a:prstGeom prst="line">
              <a:avLst/>
            </a:prstGeom>
            <a:noFill/>
            <a:ln w="9525">
              <a:solidFill>
                <a:schemeClr val="tx1"/>
              </a:solidFill>
              <a:round/>
              <a:headEnd/>
              <a:tailEnd type="triangle" w="med" len="med"/>
            </a:ln>
          </p:spPr>
          <p:txBody>
            <a:bodyPr wrap="none" anchor="ctr"/>
            <a:lstStyle/>
            <a:p>
              <a:endParaRPr lang="en-US"/>
            </a:p>
          </p:txBody>
        </p:sp>
        <p:sp>
          <p:nvSpPr>
            <p:cNvPr id="25617" name="Line 16"/>
            <p:cNvSpPr>
              <a:spLocks noChangeShapeType="1"/>
            </p:cNvSpPr>
            <p:nvPr/>
          </p:nvSpPr>
          <p:spPr bwMode="auto">
            <a:xfrm>
              <a:off x="3741" y="1018"/>
              <a:ext cx="267" cy="4"/>
            </a:xfrm>
            <a:prstGeom prst="line">
              <a:avLst/>
            </a:prstGeom>
            <a:noFill/>
            <a:ln w="9525">
              <a:solidFill>
                <a:schemeClr val="tx1"/>
              </a:solidFill>
              <a:round/>
              <a:headEnd/>
              <a:tailEnd type="triangle" w="med" len="med"/>
            </a:ln>
          </p:spPr>
          <p:txBody>
            <a:bodyPr wrap="none" anchor="ctr"/>
            <a:lstStyle/>
            <a:p>
              <a:endParaRPr lang="en-US"/>
            </a:p>
          </p:txBody>
        </p:sp>
        <p:sp>
          <p:nvSpPr>
            <p:cNvPr id="25618" name="Line 17"/>
            <p:cNvSpPr>
              <a:spLocks noChangeShapeType="1"/>
            </p:cNvSpPr>
            <p:nvPr/>
          </p:nvSpPr>
          <p:spPr bwMode="auto">
            <a:xfrm>
              <a:off x="4544" y="998"/>
              <a:ext cx="282" cy="0"/>
            </a:xfrm>
            <a:prstGeom prst="line">
              <a:avLst/>
            </a:prstGeom>
            <a:noFill/>
            <a:ln w="9525">
              <a:solidFill>
                <a:schemeClr val="tx1"/>
              </a:solidFill>
              <a:round/>
              <a:headEnd/>
              <a:tailEnd type="triangle" w="med" len="med"/>
            </a:ln>
          </p:spPr>
          <p:txBody>
            <a:bodyPr wrap="none" anchor="ctr"/>
            <a:lstStyle/>
            <a:p>
              <a:endParaRPr lang="en-US"/>
            </a:p>
          </p:txBody>
        </p:sp>
        <p:sp>
          <p:nvSpPr>
            <p:cNvPr id="25619" name="Line 18"/>
            <p:cNvSpPr>
              <a:spLocks noChangeShapeType="1"/>
            </p:cNvSpPr>
            <p:nvPr/>
          </p:nvSpPr>
          <p:spPr bwMode="auto">
            <a:xfrm rot="5400000" flipV="1">
              <a:off x="5564" y="965"/>
              <a:ext cx="6" cy="98"/>
            </a:xfrm>
            <a:prstGeom prst="line">
              <a:avLst/>
            </a:prstGeom>
            <a:noFill/>
            <a:ln w="9525">
              <a:solidFill>
                <a:schemeClr val="tx1"/>
              </a:solidFill>
              <a:round/>
              <a:headEnd/>
              <a:tailEnd type="triangle" w="med" len="med"/>
            </a:ln>
          </p:spPr>
          <p:txBody>
            <a:bodyPr wrap="none" anchor="ctr"/>
            <a:lstStyle/>
            <a:p>
              <a:endParaRPr lang="en-US"/>
            </a:p>
          </p:txBody>
        </p:sp>
        <p:sp>
          <p:nvSpPr>
            <p:cNvPr id="25620" name="Text Box 19"/>
            <p:cNvSpPr txBox="1">
              <a:spLocks noChangeArrowheads="1"/>
            </p:cNvSpPr>
            <p:nvPr/>
          </p:nvSpPr>
          <p:spPr bwMode="auto">
            <a:xfrm>
              <a:off x="2413" y="704"/>
              <a:ext cx="33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inQ</a:t>
              </a:r>
            </a:p>
          </p:txBody>
        </p:sp>
        <p:grpSp>
          <p:nvGrpSpPr>
            <p:cNvPr id="25621" name="Group 20"/>
            <p:cNvGrpSpPr>
              <a:grpSpLocks/>
            </p:cNvGrpSpPr>
            <p:nvPr/>
          </p:nvGrpSpPr>
          <p:grpSpPr bwMode="auto">
            <a:xfrm>
              <a:off x="4103" y="1230"/>
              <a:ext cx="288" cy="192"/>
              <a:chOff x="2470" y="2807"/>
              <a:chExt cx="288" cy="192"/>
            </a:xfrm>
          </p:grpSpPr>
          <p:sp>
            <p:nvSpPr>
              <p:cNvPr id="25627" name="Freeform 21"/>
              <p:cNvSpPr>
                <a:spLocks/>
              </p:cNvSpPr>
              <p:nvPr/>
            </p:nvSpPr>
            <p:spPr bwMode="auto">
              <a:xfrm>
                <a:off x="2470" y="2807"/>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5628" name="Line 22"/>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25629" name="Line 23"/>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25630" name="Line 24"/>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25631" name="Line 25"/>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25622" name="Text Box 26"/>
            <p:cNvSpPr txBox="1">
              <a:spLocks noChangeArrowheads="1"/>
            </p:cNvSpPr>
            <p:nvPr/>
          </p:nvSpPr>
          <p:spPr bwMode="auto">
            <a:xfrm>
              <a:off x="4458" y="1290"/>
              <a:ext cx="319"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25623" name="AutoShape 27"/>
            <p:cNvSpPr>
              <a:spLocks noChangeArrowheads="1"/>
            </p:cNvSpPr>
            <p:nvPr/>
          </p:nvSpPr>
          <p:spPr bwMode="auto">
            <a:xfrm rot="-5400000">
              <a:off x="3480" y="1068"/>
              <a:ext cx="438" cy="96"/>
            </a:xfrm>
            <a:prstGeom prst="flowChartManualOperation">
              <a:avLst/>
            </a:prstGeom>
            <a:noFill/>
            <a:ln w="9525">
              <a:solidFill>
                <a:schemeClr val="tx1"/>
              </a:solidFill>
              <a:miter lim="800000"/>
              <a:headEnd/>
              <a:tailEnd/>
            </a:ln>
          </p:spPr>
          <p:txBody>
            <a:bodyPr wrap="none" anchor="ctr"/>
            <a:lstStyle/>
            <a:p>
              <a:endParaRPr lang="en-US"/>
            </a:p>
          </p:txBody>
        </p:sp>
        <p:sp>
          <p:nvSpPr>
            <p:cNvPr id="25624" name="Freeform 28"/>
            <p:cNvSpPr>
              <a:spLocks/>
            </p:cNvSpPr>
            <p:nvPr/>
          </p:nvSpPr>
          <p:spPr bwMode="auto">
            <a:xfrm>
              <a:off x="3840" y="1020"/>
              <a:ext cx="354" cy="300"/>
            </a:xfrm>
            <a:custGeom>
              <a:avLst/>
              <a:gdLst>
                <a:gd name="T0" fmla="*/ 0 w 354"/>
                <a:gd name="T1" fmla="*/ 0 h 354"/>
                <a:gd name="T2" fmla="*/ 0 w 354"/>
                <a:gd name="T3" fmla="*/ 80 h 354"/>
                <a:gd name="T4" fmla="*/ 354 w 354"/>
                <a:gd name="T5" fmla="*/ 80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5625" name="Freeform 29"/>
            <p:cNvSpPr>
              <a:spLocks/>
            </p:cNvSpPr>
            <p:nvPr/>
          </p:nvSpPr>
          <p:spPr bwMode="auto">
            <a:xfrm>
              <a:off x="3444" y="1152"/>
              <a:ext cx="1806" cy="348"/>
            </a:xfrm>
            <a:custGeom>
              <a:avLst/>
              <a:gdLst>
                <a:gd name="T0" fmla="*/ 1806 w 1806"/>
                <a:gd name="T1" fmla="*/ 0 h 504"/>
                <a:gd name="T2" fmla="*/ 1806 w 1806"/>
                <a:gd name="T3" fmla="*/ 18 h 504"/>
                <a:gd name="T4" fmla="*/ 0 w 1806"/>
                <a:gd name="T5" fmla="*/ 18 h 504"/>
                <a:gd name="T6" fmla="*/ 0 w 1806"/>
                <a:gd name="T7" fmla="*/ 3 h 504"/>
                <a:gd name="T8" fmla="*/ 198 w 1806"/>
                <a:gd name="T9" fmla="*/ 3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5626" name="Freeform 30"/>
            <p:cNvSpPr>
              <a:spLocks/>
            </p:cNvSpPr>
            <p:nvPr/>
          </p:nvSpPr>
          <p:spPr bwMode="auto">
            <a:xfrm rot="-5400000">
              <a:off x="4626" y="918"/>
              <a:ext cx="180" cy="636"/>
            </a:xfrm>
            <a:custGeom>
              <a:avLst/>
              <a:gdLst>
                <a:gd name="T0" fmla="*/ 0 w 354"/>
                <a:gd name="T1" fmla="*/ 0 h 354"/>
                <a:gd name="T2" fmla="*/ 0 w 354"/>
                <a:gd name="T3" fmla="*/ 69069 h 354"/>
                <a:gd name="T4" fmla="*/ 1 w 354"/>
                <a:gd name="T5" fmla="*/ 69069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sp>
        <p:nvSpPr>
          <p:cNvPr id="25605" name="Text Box 31"/>
          <p:cNvSpPr txBox="1">
            <a:spLocks noChangeArrowheads="1"/>
          </p:cNvSpPr>
          <p:nvPr/>
        </p:nvSpPr>
        <p:spPr bwMode="auto">
          <a:xfrm>
            <a:off x="2438400" y="3076575"/>
            <a:ext cx="6486525" cy="3487738"/>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(True);</a:t>
            </a:r>
          </a:p>
          <a:p>
            <a:pPr>
              <a:buFont typeface="Wingdings" pitchFamily="-96" charset="2"/>
              <a:buNone/>
            </a:pPr>
            <a:r>
              <a:rPr lang="en-US" b="0">
                <a:solidFill>
                  <a:schemeClr val="tx2"/>
                </a:solidFill>
                <a:latin typeface="Courier New" pitchFamily="49" charset="0"/>
              </a:rPr>
              <a:t>   TableEntry p = ram.peek(); ram.deq();</a:t>
            </a:r>
          </a:p>
          <a:p>
            <a:pPr>
              <a:buFont typeface="Wingdings" pitchFamily="-96" charset="2"/>
              <a:buNone/>
            </a:pPr>
            <a:r>
              <a:rPr lang="en-US">
                <a:solidFill>
                  <a:schemeClr val="tx2"/>
                </a:solidFill>
                <a:latin typeface="Courier New" pitchFamily="49" charset="0"/>
              </a:rPr>
              <a:t>   </a:t>
            </a:r>
            <a:r>
              <a:rPr lang="en-US" b="0">
                <a:solidFill>
                  <a:schemeClr val="tx2"/>
                </a:solidFill>
                <a:latin typeface="Courier New" pitchFamily="49" charset="0"/>
              </a:rPr>
              <a:t>IP rip = fifo.first();</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if</a:t>
            </a:r>
            <a:r>
              <a:rPr lang="en-US" b="0">
                <a:solidFill>
                  <a:schemeClr val="tx2"/>
                </a:solidFill>
                <a:latin typeface="Courier New" pitchFamily="49" charset="0"/>
              </a:rPr>
              <a:t> (isLeaf(p)) outQ.enq(p);</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else begin</a:t>
            </a:r>
          </a:p>
          <a:p>
            <a:pPr>
              <a:buFont typeface="Wingdings" pitchFamily="-96" charset="2"/>
              <a:buNone/>
            </a:pPr>
            <a:r>
              <a:rPr lang="en-US" b="0">
                <a:solidFill>
                  <a:schemeClr val="tx2"/>
                </a:solidFill>
                <a:latin typeface="Courier New" pitchFamily="49" charset="0"/>
              </a:rPr>
              <a:t>       fifo.enq(rip &lt;&lt; 8);</a:t>
            </a:r>
          </a:p>
          <a:p>
            <a:pPr>
              <a:lnSpc>
                <a:spcPct val="80000"/>
              </a:lnSpc>
              <a:spcBef>
                <a:spcPct val="20000"/>
              </a:spcBef>
              <a:buFont typeface="Wingdings" pitchFamily="-96" charset="2"/>
              <a:buNone/>
            </a:pPr>
            <a:r>
              <a:rPr lang="en-US" b="0">
                <a:solidFill>
                  <a:schemeClr val="tx2"/>
                </a:solidFill>
                <a:latin typeface="Courier New" pitchFamily="49" charset="0"/>
              </a:rPr>
              <a:t>       ram.req(p + rip[15:8]);</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end</a:t>
            </a:r>
          </a:p>
          <a:p>
            <a:pPr>
              <a:buFont typeface="Wingdings" pitchFamily="-96" charset="2"/>
              <a:buNone/>
            </a:pPr>
            <a:r>
              <a:rPr lang="en-US" b="0">
                <a:solidFill>
                  <a:schemeClr val="tx2"/>
                </a:solidFill>
                <a:latin typeface="Courier New" pitchFamily="49" charset="0"/>
              </a:rPr>
              <a:t>   fifo.deq();</a:t>
            </a:r>
          </a:p>
          <a:p>
            <a:pPr>
              <a:buFont typeface="Wingdings" pitchFamily="-96" charset="2"/>
              <a:buNone/>
            </a:pPr>
            <a:r>
              <a:rPr lang="en-US">
                <a:solidFill>
                  <a:schemeClr val="tx2"/>
                </a:solidFill>
                <a:latin typeface="Courier New" pitchFamily="49" charset="0"/>
              </a:rPr>
              <a:t>endrule</a:t>
            </a:r>
          </a:p>
        </p:txBody>
      </p:sp>
      <p:sp>
        <p:nvSpPr>
          <p:cNvPr id="1695776" name="Text Box 32"/>
          <p:cNvSpPr txBox="1">
            <a:spLocks noChangeArrowheads="1"/>
          </p:cNvSpPr>
          <p:nvPr/>
        </p:nvSpPr>
        <p:spPr bwMode="auto">
          <a:xfrm>
            <a:off x="88900" y="3879850"/>
            <a:ext cx="2309813" cy="2014538"/>
          </a:xfrm>
          <a:prstGeom prst="rect">
            <a:avLst/>
          </a:prstGeom>
          <a:noFill/>
          <a:ln w="9525">
            <a:noFill/>
            <a:miter lim="800000"/>
            <a:headEnd/>
            <a:tailEnd/>
          </a:ln>
        </p:spPr>
        <p:txBody>
          <a:bodyPr>
            <a:spAutoFit/>
          </a:bodyPr>
          <a:lstStyle/>
          <a:p>
            <a:pPr>
              <a:buFont typeface="Wingdings" pitchFamily="-96" charset="2"/>
              <a:buNone/>
            </a:pPr>
            <a:r>
              <a:rPr lang="en-US" b="0"/>
              <a:t>In general these two rules conflict but when </a:t>
            </a:r>
            <a:r>
              <a:rPr lang="en-US" b="0">
                <a:solidFill>
                  <a:schemeClr val="tx2"/>
                </a:solidFill>
              </a:rPr>
              <a:t>isLeaf(p) </a:t>
            </a:r>
            <a:r>
              <a:rPr lang="en-US" b="0"/>
              <a:t>is true there is no apparent conflict!</a:t>
            </a:r>
            <a:endParaRPr lang="en-US"/>
          </a:p>
        </p:txBody>
      </p:sp>
      <p:sp>
        <p:nvSpPr>
          <p:cNvPr id="1695777" name="Rectangle 33"/>
          <p:cNvSpPr>
            <a:spLocks noChangeArrowheads="1"/>
          </p:cNvSpPr>
          <p:nvPr/>
        </p:nvSpPr>
        <p:spPr bwMode="auto">
          <a:xfrm>
            <a:off x="2819400" y="4521200"/>
            <a:ext cx="4635500" cy="1270000"/>
          </a:xfrm>
          <a:prstGeom prst="rect">
            <a:avLst/>
          </a:prstGeom>
          <a:solidFill>
            <a:schemeClr val="folHlink"/>
          </a:solidFill>
          <a:ln w="9525">
            <a:noFill/>
            <a:miter lim="800000"/>
            <a:headEnd/>
            <a:tailEnd/>
          </a:ln>
        </p:spPr>
        <p:txBody>
          <a:bodyPr wrap="none" anchor="ctr"/>
          <a:lstStyle/>
          <a:p>
            <a:endParaRPr lang="en-US"/>
          </a:p>
        </p:txBody>
      </p:sp>
      <p:sp>
        <p:nvSpPr>
          <p:cNvPr id="39" name="Date Placeholder 38"/>
          <p:cNvSpPr>
            <a:spLocks noGrp="1"/>
          </p:cNvSpPr>
          <p:nvPr>
            <p:ph type="dt" sz="half" idx="10"/>
          </p:nvPr>
        </p:nvSpPr>
        <p:spPr/>
        <p:txBody>
          <a:bodyPr/>
          <a:lstStyle/>
          <a:p>
            <a:pPr>
              <a:defRPr/>
            </a:pPr>
            <a:r>
              <a:rPr lang="en-US" smtClean="0"/>
              <a:t>February 22, 2011</a:t>
            </a:r>
            <a:endParaRPr lang="en-US"/>
          </a:p>
        </p:txBody>
      </p:sp>
      <p:sp>
        <p:nvSpPr>
          <p:cNvPr id="41" name="Slide Number Placeholder 40"/>
          <p:cNvSpPr>
            <a:spLocks noGrp="1"/>
          </p:cNvSpPr>
          <p:nvPr>
            <p:ph type="sldNum" sz="quarter" idx="11"/>
          </p:nvPr>
        </p:nvSpPr>
        <p:spPr/>
        <p:txBody>
          <a:bodyPr/>
          <a:lstStyle/>
          <a:p>
            <a:pPr>
              <a:defRPr/>
            </a:pPr>
            <a:r>
              <a:rPr lang="en-US" smtClean="0"/>
              <a:t>L06-</a:t>
            </a:r>
            <a:fld id="{F0CD70E1-BEDF-44A8-B719-82A39B7AAF1F}" type="slidenum">
              <a:rPr lang="en-US" smtClean="0"/>
              <a:pPr>
                <a:defRPr/>
              </a:pPr>
              <a:t>16</a:t>
            </a:fld>
            <a:endParaRPr lang="en-US" dirty="0"/>
          </a:p>
        </p:txBody>
      </p:sp>
      <p:sp>
        <p:nvSpPr>
          <p:cNvPr id="42" name="Footer Placeholder 41"/>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957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957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5776" grpId="0"/>
      <p:bldP spid="169577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Rule Spliting</a:t>
            </a:r>
          </a:p>
        </p:txBody>
      </p:sp>
      <p:sp>
        <p:nvSpPr>
          <p:cNvPr id="26627" name="Text Box 3"/>
          <p:cNvSpPr txBox="1">
            <a:spLocks noChangeArrowheads="1"/>
          </p:cNvSpPr>
          <p:nvPr/>
        </p:nvSpPr>
        <p:spPr bwMode="auto">
          <a:xfrm>
            <a:off x="1046163" y="1647825"/>
            <a:ext cx="3046412" cy="142875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foo (True);</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if</a:t>
            </a:r>
            <a:r>
              <a:rPr lang="en-US" b="0">
                <a:solidFill>
                  <a:schemeClr val="tx2"/>
                </a:solidFill>
                <a:latin typeface="Courier New" pitchFamily="49" charset="0"/>
              </a:rPr>
              <a:t> (p) r1 &lt;= 5;</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else </a:t>
            </a:r>
            <a:r>
              <a:rPr lang="en-US" b="0">
                <a:solidFill>
                  <a:schemeClr val="tx2"/>
                </a:solidFill>
                <a:latin typeface="Courier New" pitchFamily="49" charset="0"/>
              </a:rPr>
              <a:t>r2 &lt;= 7;</a:t>
            </a:r>
          </a:p>
          <a:p>
            <a:pPr>
              <a:buFont typeface="Wingdings" pitchFamily="-96" charset="2"/>
              <a:buNone/>
            </a:pPr>
            <a:r>
              <a:rPr lang="en-US">
                <a:solidFill>
                  <a:schemeClr val="tx2"/>
                </a:solidFill>
                <a:latin typeface="Courier New" pitchFamily="49" charset="0"/>
              </a:rPr>
              <a:t>endrule</a:t>
            </a:r>
          </a:p>
        </p:txBody>
      </p:sp>
      <p:sp>
        <p:nvSpPr>
          <p:cNvPr id="26628" name="Text Box 4"/>
          <p:cNvSpPr txBox="1">
            <a:spLocks noChangeArrowheads="1"/>
          </p:cNvSpPr>
          <p:nvPr/>
        </p:nvSpPr>
        <p:spPr bwMode="auto">
          <a:xfrm>
            <a:off x="5484813" y="1638300"/>
            <a:ext cx="3046412" cy="2500313"/>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fooT (p);</a:t>
            </a:r>
          </a:p>
          <a:p>
            <a:pPr>
              <a:buFont typeface="Wingdings" pitchFamily="-96" charset="2"/>
              <a:buNone/>
            </a:pPr>
            <a:r>
              <a:rPr lang="en-US" b="0">
                <a:solidFill>
                  <a:schemeClr val="tx2"/>
                </a:solidFill>
                <a:latin typeface="Courier New" pitchFamily="49" charset="0"/>
              </a:rPr>
              <a:t>   r1 &lt;= 5;</a:t>
            </a:r>
          </a:p>
          <a:p>
            <a:pPr>
              <a:buFont typeface="Wingdings" pitchFamily="-96" charset="2"/>
              <a:buNone/>
            </a:pPr>
            <a:r>
              <a:rPr lang="en-US">
                <a:solidFill>
                  <a:schemeClr val="tx2"/>
                </a:solidFill>
                <a:latin typeface="Courier New" pitchFamily="49" charset="0"/>
              </a:rPr>
              <a:t>endrule</a:t>
            </a:r>
          </a:p>
          <a:p>
            <a:pPr>
              <a:buFont typeface="Wingdings" pitchFamily="-96" charset="2"/>
              <a:buNone/>
            </a:pPr>
            <a:endParaRPr lang="en-US">
              <a:solidFill>
                <a:schemeClr val="tx2"/>
              </a:solidFill>
              <a:latin typeface="Courier New" pitchFamily="49" charset="0"/>
            </a:endParaRPr>
          </a:p>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fooF (!p);</a:t>
            </a:r>
          </a:p>
          <a:p>
            <a:pPr>
              <a:buFont typeface="Wingdings" pitchFamily="-96" charset="2"/>
              <a:buNone/>
            </a:pPr>
            <a:r>
              <a:rPr lang="en-US" b="0">
                <a:solidFill>
                  <a:schemeClr val="tx2"/>
                </a:solidFill>
                <a:latin typeface="Courier New" pitchFamily="49" charset="0"/>
              </a:rPr>
              <a:t>   r2 &lt;= 7;</a:t>
            </a:r>
          </a:p>
          <a:p>
            <a:pPr>
              <a:buFont typeface="Wingdings" pitchFamily="-96" charset="2"/>
              <a:buNone/>
            </a:pPr>
            <a:r>
              <a:rPr lang="en-US">
                <a:solidFill>
                  <a:schemeClr val="tx2"/>
                </a:solidFill>
                <a:latin typeface="Courier New" pitchFamily="49" charset="0"/>
              </a:rPr>
              <a:t>endrule</a:t>
            </a:r>
          </a:p>
        </p:txBody>
      </p:sp>
      <p:sp>
        <p:nvSpPr>
          <p:cNvPr id="26629" name="Text Box 5"/>
          <p:cNvSpPr txBox="1">
            <a:spLocks noChangeArrowheads="1"/>
          </p:cNvSpPr>
          <p:nvPr/>
        </p:nvSpPr>
        <p:spPr bwMode="auto">
          <a:xfrm>
            <a:off x="4576763" y="1908175"/>
            <a:ext cx="350837" cy="420688"/>
          </a:xfrm>
          <a:prstGeom prst="rect">
            <a:avLst/>
          </a:prstGeom>
          <a:noFill/>
          <a:ln w="9525">
            <a:noFill/>
            <a:miter lim="800000"/>
            <a:headEnd/>
            <a:tailEnd/>
          </a:ln>
        </p:spPr>
        <p:txBody>
          <a:bodyPr wrap="none">
            <a:spAutoFit/>
          </a:bodyPr>
          <a:lstStyle/>
          <a:p>
            <a:pPr>
              <a:buFont typeface="Wingdings" pitchFamily="-96" charset="2"/>
              <a:buNone/>
            </a:pPr>
            <a:r>
              <a:rPr lang="en-US" sz="2400">
                <a:sym typeface="Symbol" pitchFamily="-96" charset="2"/>
              </a:rPr>
              <a:t></a:t>
            </a:r>
          </a:p>
        </p:txBody>
      </p:sp>
      <p:sp>
        <p:nvSpPr>
          <p:cNvPr id="1697798" name="Text Box 6"/>
          <p:cNvSpPr txBox="1">
            <a:spLocks noChangeArrowheads="1"/>
          </p:cNvSpPr>
          <p:nvPr/>
        </p:nvSpPr>
        <p:spPr bwMode="auto">
          <a:xfrm>
            <a:off x="1000125" y="4764088"/>
            <a:ext cx="7275513" cy="749300"/>
          </a:xfrm>
          <a:prstGeom prst="rect">
            <a:avLst/>
          </a:prstGeom>
          <a:noFill/>
          <a:ln w="9525">
            <a:noFill/>
            <a:miter lim="800000"/>
            <a:headEnd/>
            <a:tailEnd/>
          </a:ln>
        </p:spPr>
        <p:txBody>
          <a:bodyPr>
            <a:spAutoFit/>
          </a:bodyPr>
          <a:lstStyle/>
          <a:p>
            <a:pPr>
              <a:buFont typeface="Wingdings" pitchFamily="-96" charset="2"/>
              <a:buNone/>
            </a:pPr>
            <a:r>
              <a:rPr lang="en-US" sz="2400" b="0"/>
              <a:t>rule fooT and fooF can be scheduled independently with some other rule</a:t>
            </a:r>
          </a:p>
        </p:txBody>
      </p:sp>
      <p:sp>
        <p:nvSpPr>
          <p:cNvPr id="12" name="Date Placeholder 11"/>
          <p:cNvSpPr>
            <a:spLocks noGrp="1"/>
          </p:cNvSpPr>
          <p:nvPr>
            <p:ph type="dt" sz="half" idx="10"/>
          </p:nvPr>
        </p:nvSpPr>
        <p:spPr/>
        <p:txBody>
          <a:bodyPr/>
          <a:lstStyle/>
          <a:p>
            <a:pPr>
              <a:defRPr/>
            </a:pPr>
            <a:r>
              <a:rPr lang="en-US" smtClean="0"/>
              <a:t>February 22, 2011</a:t>
            </a:r>
            <a:endParaRPr lang="en-US"/>
          </a:p>
        </p:txBody>
      </p:sp>
      <p:sp>
        <p:nvSpPr>
          <p:cNvPr id="14" name="Slide Number Placeholder 13"/>
          <p:cNvSpPr>
            <a:spLocks noGrp="1"/>
          </p:cNvSpPr>
          <p:nvPr>
            <p:ph type="sldNum" sz="quarter" idx="11"/>
          </p:nvPr>
        </p:nvSpPr>
        <p:spPr/>
        <p:txBody>
          <a:bodyPr/>
          <a:lstStyle/>
          <a:p>
            <a:pPr>
              <a:defRPr/>
            </a:pPr>
            <a:r>
              <a:rPr lang="en-US" smtClean="0"/>
              <a:t>L06-</a:t>
            </a:r>
            <a:fld id="{F0CD70E1-BEDF-44A8-B719-82A39B7AAF1F}" type="slidenum">
              <a:rPr lang="en-US" smtClean="0"/>
              <a:pPr>
                <a:defRPr/>
              </a:pPr>
              <a:t>17</a:t>
            </a:fld>
            <a:endParaRPr lang="en-US" dirty="0"/>
          </a:p>
        </p:txBody>
      </p:sp>
      <p:sp>
        <p:nvSpPr>
          <p:cNvPr id="15" name="Footer Placeholder 14"/>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97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779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4000" smtClean="0"/>
              <a:t>Spliting the recirculate rule</a:t>
            </a:r>
          </a:p>
        </p:txBody>
      </p:sp>
      <p:sp>
        <p:nvSpPr>
          <p:cNvPr id="27651" name="Text Box 3"/>
          <p:cNvSpPr txBox="1">
            <a:spLocks noChangeArrowheads="1"/>
          </p:cNvSpPr>
          <p:nvPr/>
        </p:nvSpPr>
        <p:spPr bwMode="auto">
          <a:xfrm>
            <a:off x="1104900" y="1538288"/>
            <a:ext cx="7388225" cy="173355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(!isLeaf(ram.peek()));</a:t>
            </a:r>
          </a:p>
          <a:p>
            <a:pPr>
              <a:buFont typeface="Wingdings" pitchFamily="-96" charset="2"/>
              <a:buNone/>
            </a:pPr>
            <a:r>
              <a:rPr lang="en-US" b="0">
                <a:solidFill>
                  <a:schemeClr val="tx2"/>
                </a:solidFill>
                <a:latin typeface="Courier New" pitchFamily="49" charset="0"/>
              </a:rPr>
              <a:t>   IP rip = fifo.first(); fifo.enq(rip &lt;&lt; 8);</a:t>
            </a:r>
          </a:p>
          <a:p>
            <a:pPr>
              <a:lnSpc>
                <a:spcPct val="80000"/>
              </a:lnSpc>
              <a:spcBef>
                <a:spcPct val="20000"/>
              </a:spcBef>
              <a:buFont typeface="Wingdings" pitchFamily="-96" charset="2"/>
              <a:buNone/>
            </a:pPr>
            <a:r>
              <a:rPr lang="en-US" b="0">
                <a:solidFill>
                  <a:schemeClr val="tx2"/>
                </a:solidFill>
                <a:latin typeface="Courier New" pitchFamily="49" charset="0"/>
              </a:rPr>
              <a:t>   ram.req(ram.peek() + rip[15:8]);</a:t>
            </a:r>
          </a:p>
          <a:p>
            <a:pPr>
              <a:buFont typeface="Wingdings" pitchFamily="-96" charset="2"/>
              <a:buNone/>
            </a:pPr>
            <a:r>
              <a:rPr lang="en-US" b="0">
                <a:solidFill>
                  <a:schemeClr val="tx2"/>
                </a:solidFill>
                <a:latin typeface="Courier New" pitchFamily="49" charset="0"/>
              </a:rPr>
              <a:t>   fifo.deq(); ram.deq();</a:t>
            </a:r>
          </a:p>
          <a:p>
            <a:pPr>
              <a:buFont typeface="Wingdings" pitchFamily="-96" charset="2"/>
              <a:buNone/>
            </a:pPr>
            <a:r>
              <a:rPr lang="en-US">
                <a:solidFill>
                  <a:schemeClr val="tx2"/>
                </a:solidFill>
                <a:latin typeface="Courier New" pitchFamily="49" charset="0"/>
              </a:rPr>
              <a:t>endrule</a:t>
            </a:r>
          </a:p>
        </p:txBody>
      </p:sp>
      <p:sp>
        <p:nvSpPr>
          <p:cNvPr id="27652" name="Text Box 4"/>
          <p:cNvSpPr txBox="1">
            <a:spLocks noChangeArrowheads="1"/>
          </p:cNvSpPr>
          <p:nvPr/>
        </p:nvSpPr>
        <p:spPr bwMode="auto">
          <a:xfrm>
            <a:off x="1104900" y="3309938"/>
            <a:ext cx="7415213" cy="1077912"/>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exit (isLeaf(ram.peek()));</a:t>
            </a:r>
          </a:p>
          <a:p>
            <a:pPr>
              <a:buFont typeface="Wingdings" pitchFamily="-96" charset="2"/>
              <a:buNone/>
            </a:pPr>
            <a:r>
              <a:rPr lang="en-US" b="0">
                <a:solidFill>
                  <a:schemeClr val="tx2"/>
                </a:solidFill>
                <a:latin typeface="Courier New" pitchFamily="49" charset="0"/>
              </a:rPr>
              <a:t>   outQ.enq(ram.peek()); fifo.deq(); ram.deq();</a:t>
            </a:r>
          </a:p>
          <a:p>
            <a:pPr>
              <a:buFont typeface="Wingdings" pitchFamily="-96" charset="2"/>
              <a:buNone/>
            </a:pPr>
            <a:r>
              <a:rPr lang="en-US">
                <a:solidFill>
                  <a:schemeClr val="tx2"/>
                </a:solidFill>
                <a:latin typeface="Courier New" pitchFamily="49" charset="0"/>
              </a:rPr>
              <a:t>endrule</a:t>
            </a:r>
          </a:p>
        </p:txBody>
      </p:sp>
      <p:sp>
        <p:nvSpPr>
          <p:cNvPr id="1699845" name="Text Box 5"/>
          <p:cNvSpPr txBox="1">
            <a:spLocks noChangeArrowheads="1"/>
          </p:cNvSpPr>
          <p:nvPr/>
        </p:nvSpPr>
        <p:spPr bwMode="auto">
          <a:xfrm>
            <a:off x="1104900" y="4430713"/>
            <a:ext cx="7429500" cy="142875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enter (True);</a:t>
            </a:r>
          </a:p>
          <a:p>
            <a:pPr>
              <a:buFont typeface="Wingdings" pitchFamily="-96" charset="2"/>
              <a:buNone/>
            </a:pPr>
            <a:r>
              <a:rPr lang="en-US" b="0">
                <a:solidFill>
                  <a:schemeClr val="tx2"/>
                </a:solidFill>
                <a:latin typeface="Courier New" pitchFamily="49" charset="0"/>
              </a:rPr>
              <a:t>   IP ip = inQ.first(); ram.req(ip[31:16]);</a:t>
            </a:r>
          </a:p>
          <a:p>
            <a:pPr>
              <a:buFont typeface="Wingdings" pitchFamily="-96" charset="2"/>
              <a:buNone/>
            </a:pPr>
            <a:r>
              <a:rPr lang="en-US" b="0">
                <a:solidFill>
                  <a:schemeClr val="tx2"/>
                </a:solidFill>
                <a:latin typeface="Courier New" pitchFamily="49" charset="0"/>
              </a:rPr>
              <a:t>   fifo.enq(ip[15:0]); inQ.deq();</a:t>
            </a:r>
          </a:p>
          <a:p>
            <a:pPr>
              <a:buFont typeface="Wingdings" pitchFamily="-96" charset="2"/>
              <a:buNone/>
            </a:pPr>
            <a:r>
              <a:rPr lang="en-US">
                <a:solidFill>
                  <a:schemeClr val="tx2"/>
                </a:solidFill>
                <a:latin typeface="Courier New" pitchFamily="49" charset="0"/>
              </a:rPr>
              <a:t>endrule</a:t>
            </a:r>
          </a:p>
        </p:txBody>
      </p:sp>
      <p:sp>
        <p:nvSpPr>
          <p:cNvPr id="1699846" name="Text Box 6"/>
          <p:cNvSpPr txBox="1">
            <a:spLocks noChangeArrowheads="1"/>
          </p:cNvSpPr>
          <p:nvPr/>
        </p:nvSpPr>
        <p:spPr bwMode="auto">
          <a:xfrm>
            <a:off x="711200" y="5957888"/>
            <a:ext cx="8318500" cy="641350"/>
          </a:xfrm>
          <a:prstGeom prst="rect">
            <a:avLst/>
          </a:prstGeom>
          <a:noFill/>
          <a:ln w="9525">
            <a:noFill/>
            <a:miter lim="800000"/>
            <a:headEnd/>
            <a:tailEnd/>
          </a:ln>
        </p:spPr>
        <p:txBody>
          <a:bodyPr>
            <a:spAutoFit/>
          </a:bodyPr>
          <a:lstStyle/>
          <a:p>
            <a:pPr>
              <a:buFont typeface="Wingdings" pitchFamily="-96" charset="2"/>
              <a:buNone/>
            </a:pPr>
            <a:r>
              <a:rPr lang="en-US" b="0"/>
              <a:t>Now rules </a:t>
            </a:r>
            <a:r>
              <a:rPr lang="en-US" b="0">
                <a:solidFill>
                  <a:schemeClr val="tx2"/>
                </a:solidFill>
                <a:latin typeface="Courier New" pitchFamily="49" charset="0"/>
              </a:rPr>
              <a:t>enter</a:t>
            </a:r>
            <a:r>
              <a:rPr lang="en-US" b="0"/>
              <a:t> and </a:t>
            </a:r>
            <a:r>
              <a:rPr lang="en-US" b="0">
                <a:solidFill>
                  <a:schemeClr val="tx2"/>
                </a:solidFill>
                <a:latin typeface="Courier New" pitchFamily="49" charset="0"/>
              </a:rPr>
              <a:t>exit</a:t>
            </a:r>
            <a:r>
              <a:rPr lang="en-US" b="0"/>
              <a:t> can be scheduled simultaneously, assuming </a:t>
            </a:r>
            <a:r>
              <a:rPr lang="en-US" b="0">
                <a:solidFill>
                  <a:schemeClr val="tx2"/>
                </a:solidFill>
                <a:latin typeface="Courier New" pitchFamily="49" charset="0"/>
              </a:rPr>
              <a:t>fifo.enq</a:t>
            </a:r>
            <a:r>
              <a:rPr lang="en-US" b="0"/>
              <a:t> and </a:t>
            </a:r>
            <a:r>
              <a:rPr lang="en-US" b="0">
                <a:solidFill>
                  <a:schemeClr val="tx2"/>
                </a:solidFill>
                <a:latin typeface="Courier New" pitchFamily="49" charset="0"/>
              </a:rPr>
              <a:t>fifo.deq</a:t>
            </a:r>
            <a:r>
              <a:rPr lang="en-US" b="0"/>
              <a:t> can be done simultaneously</a:t>
            </a:r>
          </a:p>
        </p:txBody>
      </p:sp>
      <p:pic>
        <p:nvPicPr>
          <p:cNvPr id="1699847" name="Picture 7" descr="MCj04244660000[1]"/>
          <p:cNvPicPr>
            <a:picLocks noChangeAspect="1" noChangeArrowheads="1"/>
          </p:cNvPicPr>
          <p:nvPr/>
        </p:nvPicPr>
        <p:blipFill>
          <a:blip r:embed="rId3" cstate="print"/>
          <a:srcRect/>
          <a:stretch>
            <a:fillRect/>
          </a:stretch>
        </p:blipFill>
        <p:spPr bwMode="auto">
          <a:xfrm>
            <a:off x="85725" y="5037138"/>
            <a:ext cx="965200" cy="830262"/>
          </a:xfrm>
          <a:prstGeom prst="rect">
            <a:avLst/>
          </a:prstGeom>
          <a:noFill/>
          <a:ln w="9525">
            <a:noFill/>
            <a:miter lim="800000"/>
            <a:headEnd/>
            <a:tailEnd/>
          </a:ln>
        </p:spPr>
      </p:pic>
      <p:sp>
        <p:nvSpPr>
          <p:cNvPr id="13" name="Date Placeholder 12"/>
          <p:cNvSpPr>
            <a:spLocks noGrp="1"/>
          </p:cNvSpPr>
          <p:nvPr>
            <p:ph type="dt" sz="half" idx="10"/>
          </p:nvPr>
        </p:nvSpPr>
        <p:spPr/>
        <p:txBody>
          <a:bodyPr/>
          <a:lstStyle/>
          <a:p>
            <a:pPr>
              <a:defRPr/>
            </a:pPr>
            <a:r>
              <a:rPr lang="en-US" smtClean="0"/>
              <a:t>February 22, 2011</a:t>
            </a:r>
            <a:endParaRPr lang="en-US"/>
          </a:p>
        </p:txBody>
      </p:sp>
      <p:sp>
        <p:nvSpPr>
          <p:cNvPr id="15" name="Slide Number Placeholder 14"/>
          <p:cNvSpPr>
            <a:spLocks noGrp="1"/>
          </p:cNvSpPr>
          <p:nvPr>
            <p:ph type="sldNum" sz="quarter" idx="11"/>
          </p:nvPr>
        </p:nvSpPr>
        <p:spPr/>
        <p:txBody>
          <a:bodyPr/>
          <a:lstStyle/>
          <a:p>
            <a:pPr>
              <a:defRPr/>
            </a:pPr>
            <a:r>
              <a:rPr lang="en-US" smtClean="0"/>
              <a:t>L06-</a:t>
            </a:r>
            <a:fld id="{F0CD70E1-BEDF-44A8-B719-82A39B7AAF1F}" type="slidenum">
              <a:rPr lang="en-US" smtClean="0"/>
              <a:pPr>
                <a:defRPr/>
              </a:pPr>
              <a:t>18</a:t>
            </a:fld>
            <a:endParaRPr lang="en-US" dirty="0"/>
          </a:p>
        </p:txBody>
      </p:sp>
      <p:sp>
        <p:nvSpPr>
          <p:cNvPr id="16" name="Footer Placeholder 15"/>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998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998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998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45" grpId="0" animBg="1"/>
      <p:bldP spid="169984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4000" smtClean="0"/>
              <a:t>Packaging a module:</a:t>
            </a:r>
            <a:br>
              <a:rPr lang="en-US" sz="4000" smtClean="0"/>
            </a:br>
            <a:r>
              <a:rPr lang="en-US" sz="3200" smtClean="0"/>
              <a:t>Turning a rule into a method</a:t>
            </a:r>
          </a:p>
        </p:txBody>
      </p:sp>
      <p:sp>
        <p:nvSpPr>
          <p:cNvPr id="28675" name="Line 3"/>
          <p:cNvSpPr>
            <a:spLocks noChangeShapeType="1"/>
          </p:cNvSpPr>
          <p:nvPr/>
        </p:nvSpPr>
        <p:spPr bwMode="auto">
          <a:xfrm flipV="1">
            <a:off x="6916738" y="2497138"/>
            <a:ext cx="528637" cy="6350"/>
          </a:xfrm>
          <a:prstGeom prst="line">
            <a:avLst/>
          </a:prstGeom>
          <a:noFill/>
          <a:ln w="9525">
            <a:solidFill>
              <a:schemeClr val="tx1"/>
            </a:solidFill>
            <a:round/>
            <a:headEnd/>
            <a:tailEnd type="triangle" w="med" len="med"/>
          </a:ln>
        </p:spPr>
        <p:txBody>
          <a:bodyPr/>
          <a:lstStyle/>
          <a:p>
            <a:endParaRPr lang="en-US"/>
          </a:p>
        </p:txBody>
      </p:sp>
      <p:grpSp>
        <p:nvGrpSpPr>
          <p:cNvPr id="28676" name="Group 4"/>
          <p:cNvGrpSpPr>
            <a:grpSpLocks/>
          </p:cNvGrpSpPr>
          <p:nvPr/>
        </p:nvGrpSpPr>
        <p:grpSpPr bwMode="auto">
          <a:xfrm>
            <a:off x="1879600" y="2070100"/>
            <a:ext cx="655638" cy="620713"/>
            <a:chOff x="833" y="1304"/>
            <a:chExt cx="413" cy="391"/>
          </a:xfrm>
        </p:grpSpPr>
        <p:grpSp>
          <p:nvGrpSpPr>
            <p:cNvPr id="28718" name="Group 5"/>
            <p:cNvGrpSpPr>
              <a:grpSpLocks/>
            </p:cNvGrpSpPr>
            <p:nvPr/>
          </p:nvGrpSpPr>
          <p:grpSpPr bwMode="auto">
            <a:xfrm>
              <a:off x="856" y="1503"/>
              <a:ext cx="288" cy="192"/>
              <a:chOff x="1392" y="2160"/>
              <a:chExt cx="288" cy="144"/>
            </a:xfrm>
          </p:grpSpPr>
          <p:sp>
            <p:nvSpPr>
              <p:cNvPr id="28721" name="Freeform 6"/>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8722" name="Line 7"/>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8723" name="Line 8"/>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8724" name="Line 9"/>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8725" name="Line 10"/>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28719" name="Line 11"/>
            <p:cNvSpPr>
              <a:spLocks noChangeShapeType="1"/>
            </p:cNvSpPr>
            <p:nvPr/>
          </p:nvSpPr>
          <p:spPr bwMode="auto">
            <a:xfrm>
              <a:off x="1139" y="1591"/>
              <a:ext cx="107" cy="6"/>
            </a:xfrm>
            <a:prstGeom prst="line">
              <a:avLst/>
            </a:prstGeom>
            <a:noFill/>
            <a:ln w="9525">
              <a:solidFill>
                <a:schemeClr val="tx1"/>
              </a:solidFill>
              <a:round/>
              <a:headEnd/>
              <a:tailEnd type="triangle" w="med" len="med"/>
            </a:ln>
          </p:spPr>
          <p:txBody>
            <a:bodyPr wrap="none" anchor="ctr"/>
            <a:lstStyle/>
            <a:p>
              <a:endParaRPr lang="en-US"/>
            </a:p>
          </p:txBody>
        </p:sp>
        <p:sp>
          <p:nvSpPr>
            <p:cNvPr id="28720" name="Text Box 12"/>
            <p:cNvSpPr txBox="1">
              <a:spLocks noChangeArrowheads="1"/>
            </p:cNvSpPr>
            <p:nvPr/>
          </p:nvSpPr>
          <p:spPr bwMode="auto">
            <a:xfrm>
              <a:off x="833" y="1304"/>
              <a:ext cx="33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inQ</a:t>
              </a:r>
            </a:p>
          </p:txBody>
        </p:sp>
      </p:grpSp>
      <p:sp>
        <p:nvSpPr>
          <p:cNvPr id="1710093" name="Cloud"/>
          <p:cNvSpPr>
            <a:spLocks noChangeAspect="1" noEditPoints="1" noChangeArrowheads="1"/>
          </p:cNvSpPr>
          <p:nvPr/>
        </p:nvSpPr>
        <p:spPr bwMode="auto">
          <a:xfrm>
            <a:off x="2492375" y="2314575"/>
            <a:ext cx="1093788" cy="3619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enter?</a:t>
            </a:r>
          </a:p>
        </p:txBody>
      </p:sp>
      <p:sp>
        <p:nvSpPr>
          <p:cNvPr id="1710094" name="Cloud"/>
          <p:cNvSpPr>
            <a:spLocks noChangeAspect="1" noEditPoints="1" noChangeArrowheads="1"/>
          </p:cNvSpPr>
          <p:nvPr/>
        </p:nvSpPr>
        <p:spPr bwMode="auto">
          <a:xfrm>
            <a:off x="5627688" y="2366963"/>
            <a:ext cx="1436687" cy="411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done?</a:t>
            </a:r>
          </a:p>
        </p:txBody>
      </p:sp>
      <p:sp>
        <p:nvSpPr>
          <p:cNvPr id="28679" name="Text Box 15"/>
          <p:cNvSpPr txBox="1">
            <a:spLocks noChangeArrowheads="1"/>
          </p:cNvSpPr>
          <p:nvPr/>
        </p:nvSpPr>
        <p:spPr bwMode="auto">
          <a:xfrm>
            <a:off x="4398963" y="2378075"/>
            <a:ext cx="817562" cy="38576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28680" name="Line 16"/>
          <p:cNvSpPr>
            <a:spLocks noChangeShapeType="1"/>
          </p:cNvSpPr>
          <p:nvPr/>
        </p:nvSpPr>
        <p:spPr bwMode="auto">
          <a:xfrm>
            <a:off x="3589338" y="2516188"/>
            <a:ext cx="225425" cy="0"/>
          </a:xfrm>
          <a:prstGeom prst="line">
            <a:avLst/>
          </a:prstGeom>
          <a:noFill/>
          <a:ln w="9525">
            <a:solidFill>
              <a:schemeClr val="tx1"/>
            </a:solidFill>
            <a:round/>
            <a:headEnd/>
            <a:tailEnd type="triangle" w="med" len="med"/>
          </a:ln>
        </p:spPr>
        <p:txBody>
          <a:bodyPr wrap="none" anchor="ctr"/>
          <a:lstStyle/>
          <a:p>
            <a:endParaRPr lang="en-US"/>
          </a:p>
        </p:txBody>
      </p:sp>
      <p:sp>
        <p:nvSpPr>
          <p:cNvPr id="28681" name="Line 17"/>
          <p:cNvSpPr>
            <a:spLocks noChangeShapeType="1"/>
          </p:cNvSpPr>
          <p:nvPr/>
        </p:nvSpPr>
        <p:spPr bwMode="auto">
          <a:xfrm>
            <a:off x="3959225" y="2568575"/>
            <a:ext cx="423863" cy="6350"/>
          </a:xfrm>
          <a:prstGeom prst="line">
            <a:avLst/>
          </a:prstGeom>
          <a:noFill/>
          <a:ln w="9525">
            <a:solidFill>
              <a:schemeClr val="tx1"/>
            </a:solidFill>
            <a:round/>
            <a:headEnd/>
            <a:tailEnd type="triangle" w="med" len="med"/>
          </a:ln>
        </p:spPr>
        <p:txBody>
          <a:bodyPr wrap="none" anchor="ctr"/>
          <a:lstStyle/>
          <a:p>
            <a:endParaRPr lang="en-US"/>
          </a:p>
        </p:txBody>
      </p:sp>
      <p:sp>
        <p:nvSpPr>
          <p:cNvPr id="28682" name="Line 18"/>
          <p:cNvSpPr>
            <a:spLocks noChangeShapeType="1"/>
          </p:cNvSpPr>
          <p:nvPr/>
        </p:nvSpPr>
        <p:spPr bwMode="auto">
          <a:xfrm>
            <a:off x="5233988" y="2536825"/>
            <a:ext cx="447675" cy="0"/>
          </a:xfrm>
          <a:prstGeom prst="line">
            <a:avLst/>
          </a:prstGeom>
          <a:noFill/>
          <a:ln w="9525">
            <a:solidFill>
              <a:schemeClr val="tx1"/>
            </a:solidFill>
            <a:round/>
            <a:headEnd/>
            <a:tailEnd type="triangle" w="med" len="med"/>
          </a:ln>
        </p:spPr>
        <p:txBody>
          <a:bodyPr wrap="none" anchor="ctr"/>
          <a:lstStyle/>
          <a:p>
            <a:endParaRPr lang="en-US"/>
          </a:p>
        </p:txBody>
      </p:sp>
      <p:grpSp>
        <p:nvGrpSpPr>
          <p:cNvPr id="28683" name="Group 19"/>
          <p:cNvGrpSpPr>
            <a:grpSpLocks/>
          </p:cNvGrpSpPr>
          <p:nvPr/>
        </p:nvGrpSpPr>
        <p:grpSpPr bwMode="auto">
          <a:xfrm>
            <a:off x="4533900" y="2905125"/>
            <a:ext cx="457200" cy="304800"/>
            <a:chOff x="2470" y="2807"/>
            <a:chExt cx="288" cy="192"/>
          </a:xfrm>
        </p:grpSpPr>
        <p:sp>
          <p:nvSpPr>
            <p:cNvPr id="28713" name="Freeform 20"/>
            <p:cNvSpPr>
              <a:spLocks/>
            </p:cNvSpPr>
            <p:nvPr/>
          </p:nvSpPr>
          <p:spPr bwMode="auto">
            <a:xfrm>
              <a:off x="2470" y="2807"/>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8714" name="Line 21"/>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28715" name="Line 22"/>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28716" name="Line 23"/>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28717" name="Line 24"/>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28684" name="Text Box 25"/>
          <p:cNvSpPr txBox="1">
            <a:spLocks noChangeArrowheads="1"/>
          </p:cNvSpPr>
          <p:nvPr/>
        </p:nvSpPr>
        <p:spPr bwMode="auto">
          <a:xfrm>
            <a:off x="5097463" y="3000375"/>
            <a:ext cx="506412" cy="3365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28685" name="AutoShape 26"/>
          <p:cNvSpPr>
            <a:spLocks noChangeArrowheads="1"/>
          </p:cNvSpPr>
          <p:nvPr/>
        </p:nvSpPr>
        <p:spPr bwMode="auto">
          <a:xfrm rot="-5400000">
            <a:off x="3544887" y="2647951"/>
            <a:ext cx="695325" cy="152400"/>
          </a:xfrm>
          <a:prstGeom prst="flowChartManualOperation">
            <a:avLst/>
          </a:prstGeom>
          <a:noFill/>
          <a:ln w="9525">
            <a:solidFill>
              <a:schemeClr val="tx1"/>
            </a:solidFill>
            <a:miter lim="800000"/>
            <a:headEnd/>
            <a:tailEnd/>
          </a:ln>
        </p:spPr>
        <p:txBody>
          <a:bodyPr wrap="none" anchor="ctr"/>
          <a:lstStyle/>
          <a:p>
            <a:endParaRPr lang="en-US"/>
          </a:p>
        </p:txBody>
      </p:sp>
      <p:sp>
        <p:nvSpPr>
          <p:cNvPr id="28686" name="Freeform 27"/>
          <p:cNvSpPr>
            <a:spLocks/>
          </p:cNvSpPr>
          <p:nvPr/>
        </p:nvSpPr>
        <p:spPr bwMode="auto">
          <a:xfrm>
            <a:off x="4116388" y="2571750"/>
            <a:ext cx="561975" cy="476250"/>
          </a:xfrm>
          <a:custGeom>
            <a:avLst/>
            <a:gdLst>
              <a:gd name="T0" fmla="*/ 0 w 354"/>
              <a:gd name="T1" fmla="*/ 0 h 354"/>
              <a:gd name="T2" fmla="*/ 0 w 354"/>
              <a:gd name="T3" fmla="*/ 2147483647 h 354"/>
              <a:gd name="T4" fmla="*/ 2147483647 w 354"/>
              <a:gd name="T5" fmla="*/ 2147483647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8687" name="Freeform 28"/>
          <p:cNvSpPr>
            <a:spLocks/>
          </p:cNvSpPr>
          <p:nvPr/>
        </p:nvSpPr>
        <p:spPr bwMode="auto">
          <a:xfrm>
            <a:off x="3487738" y="2781300"/>
            <a:ext cx="2867025" cy="552450"/>
          </a:xfrm>
          <a:custGeom>
            <a:avLst/>
            <a:gdLst>
              <a:gd name="T0" fmla="*/ 2147483647 w 1806"/>
              <a:gd name="T1" fmla="*/ 0 h 504"/>
              <a:gd name="T2" fmla="*/ 2147483647 w 1806"/>
              <a:gd name="T3" fmla="*/ 2147483647 h 504"/>
              <a:gd name="T4" fmla="*/ 0 w 1806"/>
              <a:gd name="T5" fmla="*/ 2147483647 h 504"/>
              <a:gd name="T6" fmla="*/ 0 w 1806"/>
              <a:gd name="T7" fmla="*/ 2147483647 h 504"/>
              <a:gd name="T8" fmla="*/ 2147483647 w 1806"/>
              <a:gd name="T9" fmla="*/ 2147483647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28688" name="Freeform 29"/>
          <p:cNvSpPr>
            <a:spLocks/>
          </p:cNvSpPr>
          <p:nvPr/>
        </p:nvSpPr>
        <p:spPr bwMode="auto">
          <a:xfrm rot="-5400000">
            <a:off x="5364163" y="2409825"/>
            <a:ext cx="285750" cy="1009650"/>
          </a:xfrm>
          <a:custGeom>
            <a:avLst/>
            <a:gdLst>
              <a:gd name="T0" fmla="*/ 0 w 354"/>
              <a:gd name="T1" fmla="*/ 0 h 354"/>
              <a:gd name="T2" fmla="*/ 0 w 354"/>
              <a:gd name="T3" fmla="*/ 2147483647 h 354"/>
              <a:gd name="T4" fmla="*/ 2147483647 w 354"/>
              <a:gd name="T5" fmla="*/ 2147483647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nvGrpSpPr>
          <p:cNvPr id="5" name="Group 30"/>
          <p:cNvGrpSpPr>
            <a:grpSpLocks/>
          </p:cNvGrpSpPr>
          <p:nvPr/>
        </p:nvGrpSpPr>
        <p:grpSpPr bwMode="auto">
          <a:xfrm>
            <a:off x="2508250" y="1766888"/>
            <a:ext cx="5735638" cy="1652587"/>
            <a:chOff x="1564" y="1033"/>
            <a:chExt cx="3309" cy="1225"/>
          </a:xfrm>
        </p:grpSpPr>
        <p:sp>
          <p:nvSpPr>
            <p:cNvPr id="28710" name="Rectangle 31"/>
            <p:cNvSpPr>
              <a:spLocks noChangeArrowheads="1"/>
            </p:cNvSpPr>
            <p:nvPr/>
          </p:nvSpPr>
          <p:spPr bwMode="auto">
            <a:xfrm>
              <a:off x="1564" y="1033"/>
              <a:ext cx="3309" cy="1225"/>
            </a:xfrm>
            <a:prstGeom prst="rect">
              <a:avLst/>
            </a:prstGeom>
            <a:noFill/>
            <a:ln w="9525">
              <a:solidFill>
                <a:srgbClr val="FF0000"/>
              </a:solidFill>
              <a:miter lim="800000"/>
              <a:headEnd/>
              <a:tailEnd/>
            </a:ln>
          </p:spPr>
          <p:txBody>
            <a:bodyPr wrap="none" anchor="ctr"/>
            <a:lstStyle/>
            <a:p>
              <a:endParaRPr lang="en-US"/>
            </a:p>
          </p:txBody>
        </p:sp>
        <p:sp>
          <p:nvSpPr>
            <p:cNvPr id="28711" name="Rectangle 32"/>
            <p:cNvSpPr>
              <a:spLocks noChangeArrowheads="1"/>
            </p:cNvSpPr>
            <p:nvPr/>
          </p:nvSpPr>
          <p:spPr bwMode="auto">
            <a:xfrm>
              <a:off x="1568" y="1307"/>
              <a:ext cx="192" cy="750"/>
            </a:xfrm>
            <a:prstGeom prst="rect">
              <a:avLst/>
            </a:prstGeom>
            <a:solidFill>
              <a:schemeClr val="accent2"/>
            </a:solidFill>
            <a:ln w="9525">
              <a:solidFill>
                <a:srgbClr val="FF0000"/>
              </a:solidFill>
              <a:miter lim="800000"/>
              <a:headEnd/>
              <a:tailEnd/>
            </a:ln>
          </p:spPr>
          <p:txBody>
            <a:bodyPr wrap="none" anchor="ctr"/>
            <a:lstStyle/>
            <a:p>
              <a:endParaRPr lang="en-US"/>
            </a:p>
          </p:txBody>
        </p:sp>
        <p:sp>
          <p:nvSpPr>
            <p:cNvPr id="28712" name="Rectangle 33"/>
            <p:cNvSpPr>
              <a:spLocks noChangeArrowheads="1"/>
            </p:cNvSpPr>
            <p:nvPr/>
          </p:nvSpPr>
          <p:spPr bwMode="auto">
            <a:xfrm>
              <a:off x="4672" y="1307"/>
              <a:ext cx="192" cy="750"/>
            </a:xfrm>
            <a:prstGeom prst="rect">
              <a:avLst/>
            </a:prstGeom>
            <a:solidFill>
              <a:schemeClr val="accent2"/>
            </a:solidFill>
            <a:ln w="9525">
              <a:solidFill>
                <a:srgbClr val="FF0000"/>
              </a:solidFill>
              <a:miter lim="800000"/>
              <a:headEnd/>
              <a:tailEnd/>
            </a:ln>
          </p:spPr>
          <p:txBody>
            <a:bodyPr wrap="none" anchor="ctr"/>
            <a:lstStyle/>
            <a:p>
              <a:endParaRPr lang="en-US"/>
            </a:p>
          </p:txBody>
        </p:sp>
      </p:grpSp>
      <p:sp>
        <p:nvSpPr>
          <p:cNvPr id="28690" name="Text Box 34"/>
          <p:cNvSpPr txBox="1">
            <a:spLocks noChangeArrowheads="1"/>
          </p:cNvSpPr>
          <p:nvPr/>
        </p:nvSpPr>
        <p:spPr bwMode="auto">
          <a:xfrm>
            <a:off x="533400" y="3643313"/>
            <a:ext cx="5746750" cy="1747837"/>
          </a:xfrm>
          <a:prstGeom prst="rect">
            <a:avLst/>
          </a:prstGeom>
          <a:noFill/>
          <a:ln w="9525">
            <a:noFill/>
            <a:miter lim="800000"/>
            <a:headEnd/>
            <a:tailEnd/>
          </a:ln>
        </p:spPr>
        <p:txBody>
          <a:bodyPr>
            <a:spAutoFit/>
          </a:bodyPr>
          <a:lstStyle/>
          <a:p>
            <a:pPr>
              <a:lnSpc>
                <a:spcPct val="80000"/>
              </a:lnSpc>
              <a:buFont typeface="Wingdings" pitchFamily="-96" charset="2"/>
              <a:buNone/>
            </a:pPr>
            <a:r>
              <a:rPr lang="en-US" sz="1800">
                <a:solidFill>
                  <a:schemeClr val="tx2"/>
                </a:solidFill>
                <a:latin typeface="Courier New" pitchFamily="49" charset="0"/>
              </a:rPr>
              <a:t>rule</a:t>
            </a:r>
            <a:r>
              <a:rPr lang="en-US" sz="1800" b="0">
                <a:solidFill>
                  <a:schemeClr val="tx2"/>
                </a:solidFill>
                <a:latin typeface="Courier New" pitchFamily="49" charset="0"/>
              </a:rPr>
              <a:t> enter (True);</a:t>
            </a:r>
          </a:p>
          <a:p>
            <a:pPr>
              <a:lnSpc>
                <a:spcPct val="80000"/>
              </a:lnSpc>
              <a:buFont typeface="Wingdings" pitchFamily="-96" charset="2"/>
              <a:buNone/>
            </a:pPr>
            <a:r>
              <a:rPr lang="en-US" sz="1800" b="0">
                <a:solidFill>
                  <a:schemeClr val="tx2"/>
                </a:solidFill>
                <a:latin typeface="Courier New" pitchFamily="49" charset="0"/>
              </a:rPr>
              <a:t>   IP ip = inQ.first(); </a:t>
            </a:r>
          </a:p>
          <a:p>
            <a:pPr>
              <a:lnSpc>
                <a:spcPct val="80000"/>
              </a:lnSpc>
              <a:buFont typeface="Wingdings" pitchFamily="-96" charset="2"/>
              <a:buNone/>
            </a:pPr>
            <a:r>
              <a:rPr lang="en-US" sz="1800" b="0">
                <a:solidFill>
                  <a:schemeClr val="tx2"/>
                </a:solidFill>
                <a:latin typeface="Courier New" pitchFamily="49" charset="0"/>
              </a:rPr>
              <a:t>   ram.req(ip[31:16]);</a:t>
            </a:r>
          </a:p>
          <a:p>
            <a:pPr>
              <a:lnSpc>
                <a:spcPct val="80000"/>
              </a:lnSpc>
              <a:buFont typeface="Wingdings" pitchFamily="-96" charset="2"/>
              <a:buNone/>
            </a:pPr>
            <a:r>
              <a:rPr lang="en-US" sz="1800" b="0">
                <a:solidFill>
                  <a:schemeClr val="tx2"/>
                </a:solidFill>
                <a:latin typeface="Courier New" pitchFamily="49" charset="0"/>
              </a:rPr>
              <a:t>   fifo.enq(p[15:0]); </a:t>
            </a:r>
          </a:p>
          <a:p>
            <a:pPr>
              <a:lnSpc>
                <a:spcPct val="80000"/>
              </a:lnSpc>
              <a:buFont typeface="Wingdings" pitchFamily="-96" charset="2"/>
              <a:buNone/>
            </a:pPr>
            <a:r>
              <a:rPr lang="en-US" sz="1800" b="0">
                <a:solidFill>
                  <a:schemeClr val="tx2"/>
                </a:solidFill>
                <a:latin typeface="Courier New" pitchFamily="49" charset="0"/>
              </a:rPr>
              <a:t>   inQ.deq();</a:t>
            </a:r>
          </a:p>
          <a:p>
            <a:pPr>
              <a:lnSpc>
                <a:spcPct val="80000"/>
              </a:lnSpc>
              <a:buFont typeface="Wingdings" pitchFamily="-96" charset="2"/>
              <a:buNone/>
            </a:pPr>
            <a:r>
              <a:rPr lang="en-US" sz="1800">
                <a:solidFill>
                  <a:schemeClr val="tx2"/>
                </a:solidFill>
                <a:latin typeface="Courier New" pitchFamily="49" charset="0"/>
              </a:rPr>
              <a:t>endrule</a:t>
            </a:r>
          </a:p>
        </p:txBody>
      </p:sp>
      <p:sp>
        <p:nvSpPr>
          <p:cNvPr id="1710115" name="Text Box 35"/>
          <p:cNvSpPr txBox="1">
            <a:spLocks noChangeArrowheads="1"/>
          </p:cNvSpPr>
          <p:nvPr/>
        </p:nvSpPr>
        <p:spPr bwMode="auto">
          <a:xfrm>
            <a:off x="4588997" y="3643313"/>
            <a:ext cx="4118283" cy="1182687"/>
          </a:xfrm>
          <a:prstGeom prst="rect">
            <a:avLst/>
          </a:prstGeom>
          <a:noFill/>
          <a:ln w="9525">
            <a:solidFill>
              <a:srgbClr val="FF0000"/>
            </a:solidFill>
            <a:miter lim="800000"/>
            <a:headEnd/>
            <a:tailEnd/>
          </a:ln>
        </p:spPr>
        <p:txBody>
          <a:bodyPr wrap="square">
            <a:spAutoFit/>
          </a:bodyPr>
          <a:lstStyle/>
          <a:p>
            <a:pPr>
              <a:lnSpc>
                <a:spcPct val="80000"/>
              </a:lnSpc>
              <a:buFont typeface="Wingdings" pitchFamily="-96" charset="2"/>
              <a:buNone/>
            </a:pPr>
            <a:r>
              <a:rPr lang="en-US" sz="1800" dirty="0">
                <a:solidFill>
                  <a:schemeClr val="tx2"/>
                </a:solidFill>
                <a:latin typeface="Courier New" pitchFamily="49" charset="0"/>
              </a:rPr>
              <a:t>method Action</a:t>
            </a:r>
            <a:r>
              <a:rPr lang="en-US" sz="1800" b="0" dirty="0">
                <a:solidFill>
                  <a:schemeClr val="tx2"/>
                </a:solidFill>
                <a:latin typeface="Courier New" pitchFamily="49" charset="0"/>
              </a:rPr>
              <a:t> enter (IP </a:t>
            </a:r>
            <a:r>
              <a:rPr lang="en-US" sz="1800" b="0" dirty="0" err="1">
                <a:solidFill>
                  <a:schemeClr val="tx2"/>
                </a:solidFill>
                <a:latin typeface="Courier New" pitchFamily="49" charset="0"/>
              </a:rPr>
              <a:t>ip</a:t>
            </a:r>
            <a:r>
              <a:rPr lang="en-US" sz="1800" b="0" dirty="0">
                <a:solidFill>
                  <a:schemeClr val="tx2"/>
                </a:solidFill>
                <a:latin typeface="Courier New" pitchFamily="49" charset="0"/>
              </a:rPr>
              <a:t>);</a:t>
            </a:r>
          </a:p>
          <a:p>
            <a:pPr>
              <a:lnSpc>
                <a:spcPct val="80000"/>
              </a:lnSpc>
              <a:buFont typeface="Wingdings" pitchFamily="-96" charset="2"/>
              <a:buNone/>
            </a:pPr>
            <a:r>
              <a:rPr lang="en-US" sz="1800" b="0" dirty="0">
                <a:solidFill>
                  <a:schemeClr val="tx2"/>
                </a:solidFill>
                <a:latin typeface="Courier New" pitchFamily="49" charset="0"/>
              </a:rPr>
              <a:t>   ram.req(</a:t>
            </a:r>
            <a:r>
              <a:rPr lang="en-US" sz="1800" b="0" dirty="0" err="1">
                <a:solidFill>
                  <a:schemeClr val="tx2"/>
                </a:solidFill>
                <a:latin typeface="Courier New" pitchFamily="49" charset="0"/>
              </a:rPr>
              <a:t>ip</a:t>
            </a:r>
            <a:r>
              <a:rPr lang="en-US" sz="1800" b="0" dirty="0">
                <a:solidFill>
                  <a:schemeClr val="tx2"/>
                </a:solidFill>
                <a:latin typeface="Courier New" pitchFamily="49" charset="0"/>
              </a:rPr>
              <a:t>[31:16]);</a:t>
            </a:r>
          </a:p>
          <a:p>
            <a:pPr>
              <a:lnSpc>
                <a:spcPct val="80000"/>
              </a:lnSpc>
              <a:buFont typeface="Wingdings" pitchFamily="-96" charset="2"/>
              <a:buNone/>
            </a:pPr>
            <a:r>
              <a:rPr lang="en-US" sz="1800" b="0" dirty="0">
                <a:solidFill>
                  <a:schemeClr val="tx2"/>
                </a:solidFill>
                <a:latin typeface="Courier New" pitchFamily="49" charset="0"/>
              </a:rPr>
              <a:t>   fifo.enq(</a:t>
            </a:r>
            <a:r>
              <a:rPr lang="en-US" sz="1800" b="0" dirty="0" err="1">
                <a:solidFill>
                  <a:schemeClr val="tx2"/>
                </a:solidFill>
                <a:latin typeface="Courier New" pitchFamily="49" charset="0"/>
              </a:rPr>
              <a:t>ip</a:t>
            </a:r>
            <a:r>
              <a:rPr lang="en-US" sz="1800" b="0" dirty="0">
                <a:solidFill>
                  <a:schemeClr val="tx2"/>
                </a:solidFill>
                <a:latin typeface="Courier New" pitchFamily="49" charset="0"/>
              </a:rPr>
              <a:t>[15:0]);</a:t>
            </a:r>
          </a:p>
          <a:p>
            <a:pPr>
              <a:lnSpc>
                <a:spcPct val="80000"/>
              </a:lnSpc>
              <a:buFont typeface="Wingdings" pitchFamily="-96" charset="2"/>
              <a:buNone/>
            </a:pPr>
            <a:r>
              <a:rPr lang="en-US" sz="1800" dirty="0" err="1">
                <a:solidFill>
                  <a:schemeClr val="tx2"/>
                </a:solidFill>
                <a:latin typeface="Courier New" pitchFamily="49" charset="0"/>
              </a:rPr>
              <a:t>endmethod</a:t>
            </a:r>
            <a:endParaRPr lang="en-US" sz="1800" dirty="0">
              <a:solidFill>
                <a:schemeClr val="tx2"/>
              </a:solidFill>
              <a:latin typeface="Courier New" pitchFamily="49" charset="0"/>
            </a:endParaRPr>
          </a:p>
        </p:txBody>
      </p:sp>
      <p:grpSp>
        <p:nvGrpSpPr>
          <p:cNvPr id="6" name="Group 36"/>
          <p:cNvGrpSpPr>
            <a:grpSpLocks/>
          </p:cNvGrpSpPr>
          <p:nvPr/>
        </p:nvGrpSpPr>
        <p:grpSpPr bwMode="auto">
          <a:xfrm>
            <a:off x="827088" y="4030663"/>
            <a:ext cx="2859087" cy="909637"/>
            <a:chOff x="521" y="2539"/>
            <a:chExt cx="1801" cy="573"/>
          </a:xfrm>
        </p:grpSpPr>
        <p:sp>
          <p:nvSpPr>
            <p:cNvPr id="28708" name="Line 37"/>
            <p:cNvSpPr>
              <a:spLocks noChangeShapeType="1"/>
            </p:cNvSpPr>
            <p:nvPr/>
          </p:nvSpPr>
          <p:spPr bwMode="auto">
            <a:xfrm>
              <a:off x="521" y="2539"/>
              <a:ext cx="1801" cy="0"/>
            </a:xfrm>
            <a:prstGeom prst="line">
              <a:avLst/>
            </a:prstGeom>
            <a:noFill/>
            <a:ln w="9525">
              <a:solidFill>
                <a:srgbClr val="FF0000"/>
              </a:solidFill>
              <a:round/>
              <a:headEnd/>
              <a:tailEnd/>
            </a:ln>
          </p:spPr>
          <p:txBody>
            <a:bodyPr/>
            <a:lstStyle/>
            <a:p>
              <a:endParaRPr lang="en-US"/>
            </a:p>
          </p:txBody>
        </p:sp>
        <p:sp>
          <p:nvSpPr>
            <p:cNvPr id="28709" name="Line 38"/>
            <p:cNvSpPr>
              <a:spLocks noChangeShapeType="1"/>
            </p:cNvSpPr>
            <p:nvPr/>
          </p:nvSpPr>
          <p:spPr bwMode="auto">
            <a:xfrm>
              <a:off x="522" y="3103"/>
              <a:ext cx="1106" cy="9"/>
            </a:xfrm>
            <a:prstGeom prst="line">
              <a:avLst/>
            </a:prstGeom>
            <a:noFill/>
            <a:ln w="9525">
              <a:solidFill>
                <a:srgbClr val="FF0000"/>
              </a:solidFill>
              <a:round/>
              <a:headEnd/>
              <a:tailEnd/>
            </a:ln>
          </p:spPr>
          <p:txBody>
            <a:bodyPr/>
            <a:lstStyle/>
            <a:p>
              <a:endParaRPr lang="en-US"/>
            </a:p>
          </p:txBody>
        </p:sp>
      </p:grpSp>
      <p:grpSp>
        <p:nvGrpSpPr>
          <p:cNvPr id="28693" name="Group 39"/>
          <p:cNvGrpSpPr>
            <a:grpSpLocks/>
          </p:cNvGrpSpPr>
          <p:nvPr/>
        </p:nvGrpSpPr>
        <p:grpSpPr bwMode="auto">
          <a:xfrm>
            <a:off x="7178675" y="2032000"/>
            <a:ext cx="728663" cy="620713"/>
            <a:chOff x="787" y="1304"/>
            <a:chExt cx="459" cy="391"/>
          </a:xfrm>
        </p:grpSpPr>
        <p:grpSp>
          <p:nvGrpSpPr>
            <p:cNvPr id="28700" name="Group 40"/>
            <p:cNvGrpSpPr>
              <a:grpSpLocks/>
            </p:cNvGrpSpPr>
            <p:nvPr/>
          </p:nvGrpSpPr>
          <p:grpSpPr bwMode="auto">
            <a:xfrm>
              <a:off x="856" y="1503"/>
              <a:ext cx="288" cy="192"/>
              <a:chOff x="1392" y="2160"/>
              <a:chExt cx="288" cy="144"/>
            </a:xfrm>
          </p:grpSpPr>
          <p:sp>
            <p:nvSpPr>
              <p:cNvPr id="28703" name="Freeform 41"/>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8704" name="Line 42"/>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8705" name="Line 43"/>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8706" name="Line 44"/>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8707" name="Line 45"/>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28701" name="Line 46"/>
            <p:cNvSpPr>
              <a:spLocks noChangeShapeType="1"/>
            </p:cNvSpPr>
            <p:nvPr/>
          </p:nvSpPr>
          <p:spPr bwMode="auto">
            <a:xfrm>
              <a:off x="1139" y="1591"/>
              <a:ext cx="107" cy="6"/>
            </a:xfrm>
            <a:prstGeom prst="line">
              <a:avLst/>
            </a:prstGeom>
            <a:noFill/>
            <a:ln w="9525">
              <a:solidFill>
                <a:schemeClr val="tx1"/>
              </a:solidFill>
              <a:round/>
              <a:headEnd/>
              <a:tailEnd type="triangle" w="med" len="med"/>
            </a:ln>
          </p:spPr>
          <p:txBody>
            <a:bodyPr wrap="none" anchor="ctr"/>
            <a:lstStyle/>
            <a:p>
              <a:endParaRPr lang="en-US"/>
            </a:p>
          </p:txBody>
        </p:sp>
        <p:sp>
          <p:nvSpPr>
            <p:cNvPr id="28702" name="Text Box 47"/>
            <p:cNvSpPr txBox="1">
              <a:spLocks noChangeArrowheads="1"/>
            </p:cNvSpPr>
            <p:nvPr/>
          </p:nvSpPr>
          <p:spPr bwMode="auto">
            <a:xfrm>
              <a:off x="787" y="1304"/>
              <a:ext cx="426"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outQ</a:t>
              </a:r>
            </a:p>
          </p:txBody>
        </p:sp>
      </p:grpSp>
      <p:sp>
        <p:nvSpPr>
          <p:cNvPr id="1710128" name="Line 48"/>
          <p:cNvSpPr>
            <a:spLocks noChangeShapeType="1"/>
          </p:cNvSpPr>
          <p:nvPr/>
        </p:nvSpPr>
        <p:spPr bwMode="auto">
          <a:xfrm>
            <a:off x="3838816" y="4305300"/>
            <a:ext cx="508000" cy="0"/>
          </a:xfrm>
          <a:prstGeom prst="line">
            <a:avLst/>
          </a:prstGeom>
          <a:noFill/>
          <a:ln w="76200">
            <a:solidFill>
              <a:srgbClr val="FF0000"/>
            </a:solidFill>
            <a:round/>
            <a:headEnd/>
            <a:tailEnd type="triangle" w="med" len="med"/>
          </a:ln>
        </p:spPr>
        <p:txBody>
          <a:bodyPr/>
          <a:lstStyle/>
          <a:p>
            <a:endParaRPr lang="en-US"/>
          </a:p>
        </p:txBody>
      </p:sp>
      <p:sp>
        <p:nvSpPr>
          <p:cNvPr id="1710129" name="Text Box 49"/>
          <p:cNvSpPr txBox="1">
            <a:spLocks noChangeArrowheads="1"/>
          </p:cNvSpPr>
          <p:nvPr/>
        </p:nvSpPr>
        <p:spPr bwMode="auto">
          <a:xfrm>
            <a:off x="669925" y="5657850"/>
            <a:ext cx="7458075" cy="641350"/>
          </a:xfrm>
          <a:prstGeom prst="rect">
            <a:avLst/>
          </a:prstGeom>
          <a:noFill/>
          <a:ln w="9525">
            <a:noFill/>
            <a:miter lim="800000"/>
            <a:headEnd/>
            <a:tailEnd/>
          </a:ln>
        </p:spPr>
        <p:txBody>
          <a:bodyPr>
            <a:spAutoFit/>
          </a:bodyPr>
          <a:lstStyle/>
          <a:p>
            <a:pPr>
              <a:buFont typeface="Wingdings" pitchFamily="-96" charset="2"/>
              <a:buNone/>
            </a:pPr>
            <a:r>
              <a:rPr lang="en-US" b="0"/>
              <a:t>Similarly a method can be written to extract elements from the outQ</a:t>
            </a:r>
          </a:p>
        </p:txBody>
      </p:sp>
      <p:sp>
        <p:nvSpPr>
          <p:cNvPr id="56" name="Date Placeholder 55"/>
          <p:cNvSpPr>
            <a:spLocks noGrp="1"/>
          </p:cNvSpPr>
          <p:nvPr>
            <p:ph type="dt" sz="half" idx="10"/>
          </p:nvPr>
        </p:nvSpPr>
        <p:spPr/>
        <p:txBody>
          <a:bodyPr/>
          <a:lstStyle/>
          <a:p>
            <a:pPr>
              <a:defRPr/>
            </a:pPr>
            <a:r>
              <a:rPr lang="en-US" smtClean="0"/>
              <a:t>February 22, 2011</a:t>
            </a:r>
            <a:endParaRPr lang="en-US"/>
          </a:p>
        </p:txBody>
      </p:sp>
      <p:sp>
        <p:nvSpPr>
          <p:cNvPr id="57" name="Slide Number Placeholder 56"/>
          <p:cNvSpPr>
            <a:spLocks noGrp="1"/>
          </p:cNvSpPr>
          <p:nvPr>
            <p:ph type="sldNum" sz="quarter" idx="11"/>
          </p:nvPr>
        </p:nvSpPr>
        <p:spPr/>
        <p:txBody>
          <a:bodyPr/>
          <a:lstStyle/>
          <a:p>
            <a:pPr>
              <a:defRPr/>
            </a:pPr>
            <a:r>
              <a:rPr lang="en-US" smtClean="0"/>
              <a:t>L06-</a:t>
            </a:r>
            <a:fld id="{F0CD70E1-BEDF-44A8-B719-82A39B7AAF1F}" type="slidenum">
              <a:rPr lang="en-US" smtClean="0"/>
              <a:pPr>
                <a:defRPr/>
              </a:pPr>
              <a:t>19</a:t>
            </a:fld>
            <a:endParaRPr lang="en-US" dirty="0"/>
          </a:p>
        </p:txBody>
      </p:sp>
      <p:sp>
        <p:nvSpPr>
          <p:cNvPr id="58" name="Footer Placeholder 57"/>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10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710128"/>
                                        </p:tgtEl>
                                        <p:attrNameLst>
                                          <p:attrName>style.visibility</p:attrName>
                                        </p:attrNameLst>
                                      </p:cBhvr>
                                      <p:to>
                                        <p:strVal val="visible"/>
                                      </p:to>
                                    </p:set>
                                    <p:animEffect transition="in" filter="wipe(left)">
                                      <p:cBhvr>
                                        <p:cTn id="16" dur="500"/>
                                        <p:tgtEl>
                                          <p:spTgt spid="171012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101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10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15" grpId="0" animBg="1"/>
      <p:bldP spid="1710128" grpId="0" animBg="1"/>
      <p:bldP spid="17101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IP Lookup block in a router</a:t>
            </a:r>
          </a:p>
        </p:txBody>
      </p:sp>
      <p:sp>
        <p:nvSpPr>
          <p:cNvPr id="11267" name="Content Placeholder 50" descr="Rectangle: Click to edit Master text styles&#10;Second level&#10;Third level&#10;Fourth level&#10;Fifth level"/>
          <p:cNvSpPr>
            <a:spLocks noGrp="1"/>
          </p:cNvSpPr>
          <p:nvPr>
            <p:ph idx="1"/>
          </p:nvPr>
        </p:nvSpPr>
        <p:spPr/>
        <p:txBody>
          <a:bodyPr/>
          <a:lstStyle/>
          <a:p>
            <a:endParaRPr lang="en-US" smtClean="0"/>
          </a:p>
        </p:txBody>
      </p:sp>
      <p:grpSp>
        <p:nvGrpSpPr>
          <p:cNvPr id="11268" name="Group 3"/>
          <p:cNvGrpSpPr>
            <a:grpSpLocks/>
          </p:cNvGrpSpPr>
          <p:nvPr/>
        </p:nvGrpSpPr>
        <p:grpSpPr bwMode="auto">
          <a:xfrm>
            <a:off x="501650" y="1506538"/>
            <a:ext cx="8242300" cy="4859337"/>
            <a:chOff x="316" y="1029"/>
            <a:chExt cx="5192" cy="3061"/>
          </a:xfrm>
        </p:grpSpPr>
        <p:sp>
          <p:nvSpPr>
            <p:cNvPr id="11274" name="Rectangle 4"/>
            <p:cNvSpPr>
              <a:spLocks noChangeArrowheads="1"/>
            </p:cNvSpPr>
            <p:nvPr/>
          </p:nvSpPr>
          <p:spPr bwMode="auto">
            <a:xfrm>
              <a:off x="548" y="1474"/>
              <a:ext cx="3152" cy="1649"/>
            </a:xfrm>
            <a:prstGeom prst="rect">
              <a:avLst/>
            </a:prstGeom>
            <a:solidFill>
              <a:srgbClr val="CCFFFF"/>
            </a:solidFill>
            <a:ln w="9525" algn="ctr">
              <a:solidFill>
                <a:srgbClr val="000000"/>
              </a:solidFill>
              <a:miter lim="800000"/>
              <a:headEnd/>
              <a:tailEnd/>
            </a:ln>
          </p:spPr>
          <p:txBody>
            <a:bodyPr wrap="none" anchor="ctr"/>
            <a:lstStyle/>
            <a:p>
              <a:endParaRPr lang="en-US"/>
            </a:p>
          </p:txBody>
        </p:sp>
        <p:sp>
          <p:nvSpPr>
            <p:cNvPr id="11275" name="Rectangle 5"/>
            <p:cNvSpPr>
              <a:spLocks noChangeArrowheads="1"/>
            </p:cNvSpPr>
            <p:nvPr/>
          </p:nvSpPr>
          <p:spPr bwMode="auto">
            <a:xfrm>
              <a:off x="2384" y="2107"/>
              <a:ext cx="1161" cy="514"/>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276" name="Text Box 6"/>
            <p:cNvSpPr txBox="1">
              <a:spLocks noChangeArrowheads="1"/>
            </p:cNvSpPr>
            <p:nvPr/>
          </p:nvSpPr>
          <p:spPr bwMode="auto">
            <a:xfrm>
              <a:off x="2518" y="2161"/>
              <a:ext cx="670" cy="375"/>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b="0">
                  <a:solidFill>
                    <a:srgbClr val="000000"/>
                  </a:solidFill>
                </a:rPr>
                <a:t>Queue</a:t>
              </a:r>
            </a:p>
            <a:p>
              <a:pPr>
                <a:buClrTx/>
                <a:buSzTx/>
                <a:buFont typeface="Wingdings" pitchFamily="-96" charset="2"/>
                <a:buNone/>
              </a:pPr>
              <a:r>
                <a:rPr kumimoji="1" lang="en-US" sz="1600" b="0">
                  <a:solidFill>
                    <a:srgbClr val="000000"/>
                  </a:solidFill>
                </a:rPr>
                <a:t>Manager</a:t>
              </a:r>
            </a:p>
          </p:txBody>
        </p:sp>
        <p:sp>
          <p:nvSpPr>
            <p:cNvPr id="11277" name="Rectangle 7"/>
            <p:cNvSpPr>
              <a:spLocks noChangeArrowheads="1"/>
            </p:cNvSpPr>
            <p:nvPr/>
          </p:nvSpPr>
          <p:spPr bwMode="auto">
            <a:xfrm>
              <a:off x="760" y="1684"/>
              <a:ext cx="1160" cy="947"/>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278" name="Text Box 8"/>
            <p:cNvSpPr txBox="1">
              <a:spLocks noChangeArrowheads="1"/>
            </p:cNvSpPr>
            <p:nvPr/>
          </p:nvSpPr>
          <p:spPr bwMode="auto">
            <a:xfrm>
              <a:off x="746" y="1490"/>
              <a:ext cx="1204" cy="197"/>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b="0">
                  <a:solidFill>
                    <a:srgbClr val="000000"/>
                  </a:solidFill>
                </a:rPr>
                <a:t>Packet Processor</a:t>
              </a:r>
            </a:p>
          </p:txBody>
        </p:sp>
        <p:sp>
          <p:nvSpPr>
            <p:cNvPr id="11279" name="Rectangle 9"/>
            <p:cNvSpPr>
              <a:spLocks noChangeArrowheads="1"/>
            </p:cNvSpPr>
            <p:nvPr/>
          </p:nvSpPr>
          <p:spPr bwMode="auto">
            <a:xfrm>
              <a:off x="1346" y="2714"/>
              <a:ext cx="1686" cy="347"/>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280" name="Text Box 10"/>
            <p:cNvSpPr txBox="1">
              <a:spLocks noChangeArrowheads="1"/>
            </p:cNvSpPr>
            <p:nvPr/>
          </p:nvSpPr>
          <p:spPr bwMode="auto">
            <a:xfrm>
              <a:off x="1697" y="2792"/>
              <a:ext cx="988" cy="197"/>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b="0">
                  <a:solidFill>
                    <a:srgbClr val="000000"/>
                  </a:solidFill>
                </a:rPr>
                <a:t>Exit functions</a:t>
              </a:r>
            </a:p>
          </p:txBody>
        </p:sp>
        <p:sp>
          <p:nvSpPr>
            <p:cNvPr id="11281" name="Rectangle 11"/>
            <p:cNvSpPr>
              <a:spLocks noChangeArrowheads="1"/>
            </p:cNvSpPr>
            <p:nvPr/>
          </p:nvSpPr>
          <p:spPr bwMode="auto">
            <a:xfrm>
              <a:off x="2509" y="1553"/>
              <a:ext cx="1004" cy="435"/>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282" name="Text Box 12"/>
            <p:cNvSpPr txBox="1">
              <a:spLocks noChangeArrowheads="1"/>
            </p:cNvSpPr>
            <p:nvPr/>
          </p:nvSpPr>
          <p:spPr bwMode="auto">
            <a:xfrm>
              <a:off x="2539" y="1578"/>
              <a:ext cx="736" cy="375"/>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b="0">
                  <a:solidFill>
                    <a:srgbClr val="000000"/>
                  </a:solidFill>
                </a:rPr>
                <a:t>Control</a:t>
              </a:r>
            </a:p>
            <a:p>
              <a:pPr>
                <a:buClrTx/>
                <a:buSzTx/>
                <a:buFont typeface="Wingdings" pitchFamily="-96" charset="2"/>
                <a:buNone/>
              </a:pPr>
              <a:r>
                <a:rPr kumimoji="1" lang="en-US" sz="1600" b="0">
                  <a:solidFill>
                    <a:srgbClr val="000000"/>
                  </a:solidFill>
                </a:rPr>
                <a:t>Processor</a:t>
              </a:r>
            </a:p>
          </p:txBody>
        </p:sp>
        <p:sp>
          <p:nvSpPr>
            <p:cNvPr id="11283" name="Line 13"/>
            <p:cNvSpPr>
              <a:spLocks noChangeShapeType="1"/>
            </p:cNvSpPr>
            <p:nvPr/>
          </p:nvSpPr>
          <p:spPr bwMode="auto">
            <a:xfrm>
              <a:off x="3539" y="2356"/>
              <a:ext cx="414" cy="0"/>
            </a:xfrm>
            <a:prstGeom prst="line">
              <a:avLst/>
            </a:prstGeom>
            <a:noFill/>
            <a:ln w="9525">
              <a:solidFill>
                <a:srgbClr val="000000"/>
              </a:solidFill>
              <a:round/>
              <a:headEnd/>
              <a:tailEnd type="triangle" w="med" len="med"/>
            </a:ln>
          </p:spPr>
          <p:txBody>
            <a:bodyPr wrap="none" anchor="ctr"/>
            <a:lstStyle/>
            <a:p>
              <a:endParaRPr lang="en-US"/>
            </a:p>
          </p:txBody>
        </p:sp>
        <p:sp>
          <p:nvSpPr>
            <p:cNvPr id="11284" name="Line 14"/>
            <p:cNvSpPr>
              <a:spLocks noChangeShapeType="1"/>
            </p:cNvSpPr>
            <p:nvPr/>
          </p:nvSpPr>
          <p:spPr bwMode="auto">
            <a:xfrm>
              <a:off x="3025" y="2871"/>
              <a:ext cx="936" cy="0"/>
            </a:xfrm>
            <a:prstGeom prst="line">
              <a:avLst/>
            </a:prstGeom>
            <a:noFill/>
            <a:ln w="9525">
              <a:solidFill>
                <a:srgbClr val="000000"/>
              </a:solidFill>
              <a:round/>
              <a:headEnd type="triangle" w="med" len="med"/>
              <a:tailEnd/>
            </a:ln>
          </p:spPr>
          <p:txBody>
            <a:bodyPr wrap="none" anchor="ctr"/>
            <a:lstStyle/>
            <a:p>
              <a:endParaRPr lang="en-US"/>
            </a:p>
          </p:txBody>
        </p:sp>
        <p:sp>
          <p:nvSpPr>
            <p:cNvPr id="11285" name="Line 15"/>
            <p:cNvSpPr>
              <a:spLocks noChangeShapeType="1"/>
            </p:cNvSpPr>
            <p:nvPr/>
          </p:nvSpPr>
          <p:spPr bwMode="auto">
            <a:xfrm>
              <a:off x="340" y="2356"/>
              <a:ext cx="414" cy="0"/>
            </a:xfrm>
            <a:prstGeom prst="line">
              <a:avLst/>
            </a:prstGeom>
            <a:noFill/>
            <a:ln w="9525">
              <a:solidFill>
                <a:srgbClr val="000000"/>
              </a:solidFill>
              <a:round/>
              <a:headEnd/>
              <a:tailEnd type="triangle" w="med" len="med"/>
            </a:ln>
          </p:spPr>
          <p:txBody>
            <a:bodyPr wrap="none" anchor="ctr"/>
            <a:lstStyle/>
            <a:p>
              <a:endParaRPr lang="en-US"/>
            </a:p>
          </p:txBody>
        </p:sp>
        <p:sp>
          <p:nvSpPr>
            <p:cNvPr id="11286" name="Line 16"/>
            <p:cNvSpPr>
              <a:spLocks noChangeShapeType="1"/>
            </p:cNvSpPr>
            <p:nvPr/>
          </p:nvSpPr>
          <p:spPr bwMode="auto">
            <a:xfrm>
              <a:off x="1920" y="2356"/>
              <a:ext cx="457" cy="0"/>
            </a:xfrm>
            <a:prstGeom prst="line">
              <a:avLst/>
            </a:prstGeom>
            <a:noFill/>
            <a:ln w="9525">
              <a:solidFill>
                <a:srgbClr val="000000"/>
              </a:solidFill>
              <a:round/>
              <a:headEnd/>
              <a:tailEnd type="triangle" w="med" len="med"/>
            </a:ln>
          </p:spPr>
          <p:txBody>
            <a:bodyPr wrap="none" anchor="ctr"/>
            <a:lstStyle/>
            <a:p>
              <a:endParaRPr lang="en-US"/>
            </a:p>
          </p:txBody>
        </p:sp>
        <p:sp>
          <p:nvSpPr>
            <p:cNvPr id="11287" name="Line 17"/>
            <p:cNvSpPr>
              <a:spLocks noChangeShapeType="1"/>
            </p:cNvSpPr>
            <p:nvPr/>
          </p:nvSpPr>
          <p:spPr bwMode="auto">
            <a:xfrm>
              <a:off x="316" y="2881"/>
              <a:ext cx="1021" cy="0"/>
            </a:xfrm>
            <a:prstGeom prst="line">
              <a:avLst/>
            </a:prstGeom>
            <a:noFill/>
            <a:ln w="9525">
              <a:solidFill>
                <a:srgbClr val="000000"/>
              </a:solidFill>
              <a:round/>
              <a:headEnd type="triangle" w="med" len="med"/>
              <a:tailEnd/>
            </a:ln>
          </p:spPr>
          <p:txBody>
            <a:bodyPr wrap="none" anchor="ctr"/>
            <a:lstStyle/>
            <a:p>
              <a:endParaRPr lang="en-US"/>
            </a:p>
          </p:txBody>
        </p:sp>
        <p:sp>
          <p:nvSpPr>
            <p:cNvPr id="11288" name="Text Box 18"/>
            <p:cNvSpPr txBox="1">
              <a:spLocks noChangeArrowheads="1"/>
            </p:cNvSpPr>
            <p:nvPr/>
          </p:nvSpPr>
          <p:spPr bwMode="auto">
            <a:xfrm>
              <a:off x="1520" y="1200"/>
              <a:ext cx="1280" cy="231"/>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b="0">
                  <a:solidFill>
                    <a:srgbClr val="000000"/>
                  </a:solidFill>
                </a:rPr>
                <a:t>Line Card (LC)</a:t>
              </a:r>
            </a:p>
          </p:txBody>
        </p:sp>
        <p:sp>
          <p:nvSpPr>
            <p:cNvPr id="11289" name="Rectangle 19"/>
            <p:cNvSpPr>
              <a:spLocks noChangeArrowheads="1"/>
            </p:cNvSpPr>
            <p:nvPr/>
          </p:nvSpPr>
          <p:spPr bwMode="auto">
            <a:xfrm>
              <a:off x="907" y="2140"/>
              <a:ext cx="856" cy="435"/>
            </a:xfrm>
            <a:prstGeom prst="rect">
              <a:avLst/>
            </a:prstGeom>
            <a:solidFill>
              <a:srgbClr val="FFCC00"/>
            </a:solidFill>
            <a:ln w="9525" algn="ctr">
              <a:solidFill>
                <a:srgbClr val="000000"/>
              </a:solidFill>
              <a:miter lim="800000"/>
              <a:headEnd/>
              <a:tailEnd/>
            </a:ln>
          </p:spPr>
          <p:txBody>
            <a:bodyPr wrap="none" anchor="ctr"/>
            <a:lstStyle/>
            <a:p>
              <a:endParaRPr lang="en-US"/>
            </a:p>
          </p:txBody>
        </p:sp>
        <p:sp>
          <p:nvSpPr>
            <p:cNvPr id="11290" name="Text Box 20"/>
            <p:cNvSpPr txBox="1">
              <a:spLocks noChangeArrowheads="1"/>
            </p:cNvSpPr>
            <p:nvPr/>
          </p:nvSpPr>
          <p:spPr bwMode="auto">
            <a:xfrm>
              <a:off x="921" y="2249"/>
              <a:ext cx="849" cy="197"/>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600">
                  <a:solidFill>
                    <a:srgbClr val="000000"/>
                  </a:solidFill>
                </a:rPr>
                <a:t>IP Lookup</a:t>
              </a:r>
            </a:p>
          </p:txBody>
        </p:sp>
        <p:sp>
          <p:nvSpPr>
            <p:cNvPr id="11291" name="Rectangle 21"/>
            <p:cNvSpPr>
              <a:spLocks noChangeArrowheads="1"/>
            </p:cNvSpPr>
            <p:nvPr/>
          </p:nvSpPr>
          <p:spPr bwMode="auto">
            <a:xfrm>
              <a:off x="913" y="1734"/>
              <a:ext cx="849" cy="278"/>
            </a:xfrm>
            <a:prstGeom prst="rect">
              <a:avLst/>
            </a:prstGeom>
            <a:solidFill>
              <a:srgbClr val="FFCC00"/>
            </a:solidFill>
            <a:ln w="9525" algn="ctr">
              <a:solidFill>
                <a:srgbClr val="000000"/>
              </a:solidFill>
              <a:miter lim="800000"/>
              <a:headEnd/>
              <a:tailEnd/>
            </a:ln>
          </p:spPr>
          <p:txBody>
            <a:bodyPr wrap="none" anchor="ctr"/>
            <a:lstStyle/>
            <a:p>
              <a:endParaRPr lang="en-US"/>
            </a:p>
          </p:txBody>
        </p:sp>
        <p:sp>
          <p:nvSpPr>
            <p:cNvPr id="11292" name="Text Box 22"/>
            <p:cNvSpPr txBox="1">
              <a:spLocks noChangeArrowheads="1"/>
            </p:cNvSpPr>
            <p:nvPr/>
          </p:nvSpPr>
          <p:spPr bwMode="auto">
            <a:xfrm>
              <a:off x="936" y="1735"/>
              <a:ext cx="797" cy="295"/>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1200" b="0">
                  <a:solidFill>
                    <a:srgbClr val="000000"/>
                  </a:solidFill>
                </a:rPr>
                <a:t>SRAM</a:t>
              </a:r>
            </a:p>
            <a:p>
              <a:pPr algn="ctr">
                <a:buClrTx/>
                <a:buSzTx/>
                <a:buFont typeface="Wingdings" pitchFamily="-96" charset="2"/>
                <a:buNone/>
              </a:pPr>
              <a:r>
                <a:rPr kumimoji="1" lang="en-US" sz="1200" b="0">
                  <a:solidFill>
                    <a:srgbClr val="000000"/>
                  </a:solidFill>
                </a:rPr>
                <a:t>(lookup table)</a:t>
              </a:r>
            </a:p>
          </p:txBody>
        </p:sp>
        <p:sp>
          <p:nvSpPr>
            <p:cNvPr id="11293" name="Line 23"/>
            <p:cNvSpPr>
              <a:spLocks noChangeShapeType="1"/>
            </p:cNvSpPr>
            <p:nvPr/>
          </p:nvSpPr>
          <p:spPr bwMode="auto">
            <a:xfrm flipV="1">
              <a:off x="1342" y="2015"/>
              <a:ext cx="0" cy="132"/>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294" name="Rectangle 24"/>
            <p:cNvSpPr>
              <a:spLocks noChangeArrowheads="1"/>
            </p:cNvSpPr>
            <p:nvPr/>
          </p:nvSpPr>
          <p:spPr bwMode="auto">
            <a:xfrm>
              <a:off x="3950" y="1786"/>
              <a:ext cx="1558" cy="2304"/>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295" name="Rectangle 25"/>
            <p:cNvSpPr>
              <a:spLocks noChangeArrowheads="1"/>
            </p:cNvSpPr>
            <p:nvPr/>
          </p:nvSpPr>
          <p:spPr bwMode="auto">
            <a:xfrm>
              <a:off x="3950" y="1029"/>
              <a:ext cx="1558" cy="760"/>
            </a:xfrm>
            <a:prstGeom prst="rect">
              <a:avLst/>
            </a:prstGeom>
            <a:solidFill>
              <a:schemeClr val="accent1"/>
            </a:solidFill>
            <a:ln w="9525" algn="ctr">
              <a:solidFill>
                <a:srgbClr val="000000"/>
              </a:solidFill>
              <a:miter lim="800000"/>
              <a:headEnd/>
              <a:tailEnd/>
            </a:ln>
          </p:spPr>
          <p:txBody>
            <a:bodyPr wrap="none" anchor="ctr"/>
            <a:lstStyle/>
            <a:p>
              <a:pPr algn="ctr">
                <a:buClrTx/>
                <a:buSzTx/>
              </a:pPr>
              <a:endParaRPr kumimoji="1" lang="en-US" sz="1200" b="0"/>
            </a:p>
          </p:txBody>
        </p:sp>
        <p:sp>
          <p:nvSpPr>
            <p:cNvPr id="11296" name="Text Box 26"/>
            <p:cNvSpPr txBox="1">
              <a:spLocks noChangeArrowheads="1"/>
            </p:cNvSpPr>
            <p:nvPr/>
          </p:nvSpPr>
          <p:spPr bwMode="auto">
            <a:xfrm>
              <a:off x="4262" y="1239"/>
              <a:ext cx="969" cy="404"/>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b="0">
                  <a:solidFill>
                    <a:srgbClr val="000000"/>
                  </a:solidFill>
                </a:rPr>
                <a:t>Arbitration</a:t>
              </a:r>
              <a:br>
                <a:rPr kumimoji="1" lang="en-US" b="0">
                  <a:solidFill>
                    <a:srgbClr val="000000"/>
                  </a:solidFill>
                </a:rPr>
              </a:br>
              <a:endParaRPr kumimoji="1" lang="en-US" b="0">
                <a:solidFill>
                  <a:srgbClr val="000000"/>
                </a:solidFill>
              </a:endParaRPr>
            </a:p>
          </p:txBody>
        </p:sp>
        <p:sp>
          <p:nvSpPr>
            <p:cNvPr id="11297" name="Line 27"/>
            <p:cNvSpPr>
              <a:spLocks noChangeShapeType="1"/>
            </p:cNvSpPr>
            <p:nvPr/>
          </p:nvSpPr>
          <p:spPr bwMode="auto">
            <a:xfrm>
              <a:off x="3948" y="1772"/>
              <a:ext cx="1560" cy="2296"/>
            </a:xfrm>
            <a:prstGeom prst="line">
              <a:avLst/>
            </a:prstGeom>
            <a:noFill/>
            <a:ln w="9525">
              <a:solidFill>
                <a:srgbClr val="000000"/>
              </a:solidFill>
              <a:round/>
              <a:headEnd/>
              <a:tailEnd/>
            </a:ln>
          </p:spPr>
          <p:txBody>
            <a:bodyPr wrap="none" anchor="ctr"/>
            <a:lstStyle/>
            <a:p>
              <a:endParaRPr lang="en-US"/>
            </a:p>
          </p:txBody>
        </p:sp>
        <p:sp>
          <p:nvSpPr>
            <p:cNvPr id="11298" name="Line 28"/>
            <p:cNvSpPr>
              <a:spLocks noChangeShapeType="1"/>
            </p:cNvSpPr>
            <p:nvPr/>
          </p:nvSpPr>
          <p:spPr bwMode="auto">
            <a:xfrm flipH="1">
              <a:off x="3957" y="1786"/>
              <a:ext cx="1551" cy="2296"/>
            </a:xfrm>
            <a:prstGeom prst="line">
              <a:avLst/>
            </a:prstGeom>
            <a:noFill/>
            <a:ln w="9525">
              <a:solidFill>
                <a:srgbClr val="000000"/>
              </a:solidFill>
              <a:round/>
              <a:headEnd/>
              <a:tailEnd/>
            </a:ln>
          </p:spPr>
          <p:txBody>
            <a:bodyPr wrap="none" anchor="ctr"/>
            <a:lstStyle/>
            <a:p>
              <a:endParaRPr lang="en-US"/>
            </a:p>
          </p:txBody>
        </p:sp>
        <p:sp>
          <p:nvSpPr>
            <p:cNvPr id="11299" name="Rectangle 29"/>
            <p:cNvSpPr>
              <a:spLocks noChangeArrowheads="1"/>
            </p:cNvSpPr>
            <p:nvPr/>
          </p:nvSpPr>
          <p:spPr bwMode="auto">
            <a:xfrm>
              <a:off x="4415" y="1941"/>
              <a:ext cx="647" cy="230"/>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b="0">
                  <a:solidFill>
                    <a:srgbClr val="000000"/>
                  </a:solidFill>
                </a:rPr>
                <a:t>Switch</a:t>
              </a:r>
            </a:p>
          </p:txBody>
        </p:sp>
        <p:grpSp>
          <p:nvGrpSpPr>
            <p:cNvPr id="11300" name="Group 30"/>
            <p:cNvGrpSpPr>
              <a:grpSpLocks/>
            </p:cNvGrpSpPr>
            <p:nvPr/>
          </p:nvGrpSpPr>
          <p:grpSpPr bwMode="auto">
            <a:xfrm>
              <a:off x="2679" y="3533"/>
              <a:ext cx="1271" cy="183"/>
              <a:chOff x="2823" y="3722"/>
              <a:chExt cx="1271" cy="183"/>
            </a:xfrm>
          </p:grpSpPr>
          <p:sp>
            <p:nvSpPr>
              <p:cNvPr id="11312" name="Rectangle 31"/>
              <p:cNvSpPr>
                <a:spLocks noChangeArrowheads="1"/>
              </p:cNvSpPr>
              <p:nvPr/>
            </p:nvSpPr>
            <p:spPr bwMode="auto">
              <a:xfrm>
                <a:off x="3144" y="3725"/>
                <a:ext cx="634" cy="180"/>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313" name="Line 32"/>
              <p:cNvSpPr>
                <a:spLocks noChangeShapeType="1"/>
              </p:cNvSpPr>
              <p:nvPr/>
            </p:nvSpPr>
            <p:spPr bwMode="auto">
              <a:xfrm>
                <a:off x="3776" y="3807"/>
                <a:ext cx="318" cy="0"/>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314" name="Line 33"/>
              <p:cNvSpPr>
                <a:spLocks noChangeShapeType="1"/>
              </p:cNvSpPr>
              <p:nvPr/>
            </p:nvSpPr>
            <p:spPr bwMode="auto">
              <a:xfrm>
                <a:off x="2823" y="3814"/>
                <a:ext cx="318" cy="0"/>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315" name="Text Box 34"/>
              <p:cNvSpPr txBox="1">
                <a:spLocks noChangeArrowheads="1"/>
              </p:cNvSpPr>
              <p:nvPr/>
            </p:nvSpPr>
            <p:spPr bwMode="auto">
              <a:xfrm>
                <a:off x="3323" y="3722"/>
                <a:ext cx="256" cy="179"/>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400" b="0">
                    <a:solidFill>
                      <a:srgbClr val="000000"/>
                    </a:solidFill>
                  </a:rPr>
                  <a:t>LC</a:t>
                </a:r>
              </a:p>
            </p:txBody>
          </p:sp>
        </p:grpSp>
        <p:grpSp>
          <p:nvGrpSpPr>
            <p:cNvPr id="11301" name="Group 35"/>
            <p:cNvGrpSpPr>
              <a:grpSpLocks/>
            </p:cNvGrpSpPr>
            <p:nvPr/>
          </p:nvGrpSpPr>
          <p:grpSpPr bwMode="auto">
            <a:xfrm>
              <a:off x="2676" y="3899"/>
              <a:ext cx="1271" cy="183"/>
              <a:chOff x="2823" y="3722"/>
              <a:chExt cx="1271" cy="183"/>
            </a:xfrm>
          </p:grpSpPr>
          <p:sp>
            <p:nvSpPr>
              <p:cNvPr id="11308" name="Rectangle 36"/>
              <p:cNvSpPr>
                <a:spLocks noChangeArrowheads="1"/>
              </p:cNvSpPr>
              <p:nvPr/>
            </p:nvSpPr>
            <p:spPr bwMode="auto">
              <a:xfrm>
                <a:off x="3144" y="3725"/>
                <a:ext cx="634" cy="180"/>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309" name="Line 37"/>
              <p:cNvSpPr>
                <a:spLocks noChangeShapeType="1"/>
              </p:cNvSpPr>
              <p:nvPr/>
            </p:nvSpPr>
            <p:spPr bwMode="auto">
              <a:xfrm>
                <a:off x="3776" y="3807"/>
                <a:ext cx="318" cy="0"/>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310" name="Line 38"/>
              <p:cNvSpPr>
                <a:spLocks noChangeShapeType="1"/>
              </p:cNvSpPr>
              <p:nvPr/>
            </p:nvSpPr>
            <p:spPr bwMode="auto">
              <a:xfrm>
                <a:off x="2823" y="3814"/>
                <a:ext cx="318" cy="0"/>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311" name="Text Box 39"/>
              <p:cNvSpPr txBox="1">
                <a:spLocks noChangeArrowheads="1"/>
              </p:cNvSpPr>
              <p:nvPr/>
            </p:nvSpPr>
            <p:spPr bwMode="auto">
              <a:xfrm>
                <a:off x="3323" y="3722"/>
                <a:ext cx="256" cy="179"/>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400" b="0">
                    <a:solidFill>
                      <a:srgbClr val="000000"/>
                    </a:solidFill>
                  </a:rPr>
                  <a:t>LC</a:t>
                </a:r>
              </a:p>
            </p:txBody>
          </p:sp>
        </p:grpSp>
        <p:grpSp>
          <p:nvGrpSpPr>
            <p:cNvPr id="11302" name="Group 40"/>
            <p:cNvGrpSpPr>
              <a:grpSpLocks/>
            </p:cNvGrpSpPr>
            <p:nvPr/>
          </p:nvGrpSpPr>
          <p:grpSpPr bwMode="auto">
            <a:xfrm>
              <a:off x="2674" y="1087"/>
              <a:ext cx="1271" cy="183"/>
              <a:chOff x="2823" y="3722"/>
              <a:chExt cx="1271" cy="183"/>
            </a:xfrm>
          </p:grpSpPr>
          <p:sp>
            <p:nvSpPr>
              <p:cNvPr id="11304" name="Rectangle 41"/>
              <p:cNvSpPr>
                <a:spLocks noChangeArrowheads="1"/>
              </p:cNvSpPr>
              <p:nvPr/>
            </p:nvSpPr>
            <p:spPr bwMode="auto">
              <a:xfrm>
                <a:off x="3144" y="3725"/>
                <a:ext cx="634" cy="180"/>
              </a:xfrm>
              <a:prstGeom prst="rect">
                <a:avLst/>
              </a:prstGeom>
              <a:solidFill>
                <a:schemeClr val="accent1"/>
              </a:solidFill>
              <a:ln w="9525" algn="ctr">
                <a:solidFill>
                  <a:srgbClr val="000000"/>
                </a:solidFill>
                <a:miter lim="800000"/>
                <a:headEnd/>
                <a:tailEnd/>
              </a:ln>
            </p:spPr>
            <p:txBody>
              <a:bodyPr wrap="none" anchor="ctr"/>
              <a:lstStyle/>
              <a:p>
                <a:endParaRPr lang="en-US"/>
              </a:p>
            </p:txBody>
          </p:sp>
          <p:sp>
            <p:nvSpPr>
              <p:cNvPr id="11305" name="Line 42"/>
              <p:cNvSpPr>
                <a:spLocks noChangeShapeType="1"/>
              </p:cNvSpPr>
              <p:nvPr/>
            </p:nvSpPr>
            <p:spPr bwMode="auto">
              <a:xfrm>
                <a:off x="3776" y="3807"/>
                <a:ext cx="318" cy="0"/>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306" name="Line 43"/>
              <p:cNvSpPr>
                <a:spLocks noChangeShapeType="1"/>
              </p:cNvSpPr>
              <p:nvPr/>
            </p:nvSpPr>
            <p:spPr bwMode="auto">
              <a:xfrm>
                <a:off x="2823" y="3814"/>
                <a:ext cx="318" cy="0"/>
              </a:xfrm>
              <a:prstGeom prst="line">
                <a:avLst/>
              </a:prstGeom>
              <a:noFill/>
              <a:ln w="9525">
                <a:solidFill>
                  <a:srgbClr val="000000"/>
                </a:solidFill>
                <a:round/>
                <a:headEnd type="triangle" w="med" len="med"/>
                <a:tailEnd type="triangle" w="med" len="med"/>
              </a:ln>
            </p:spPr>
            <p:txBody>
              <a:bodyPr wrap="none" anchor="ctr"/>
              <a:lstStyle/>
              <a:p>
                <a:endParaRPr lang="en-US"/>
              </a:p>
            </p:txBody>
          </p:sp>
          <p:sp>
            <p:nvSpPr>
              <p:cNvPr id="11307" name="Text Box 44"/>
              <p:cNvSpPr txBox="1">
                <a:spLocks noChangeArrowheads="1"/>
              </p:cNvSpPr>
              <p:nvPr/>
            </p:nvSpPr>
            <p:spPr bwMode="auto">
              <a:xfrm>
                <a:off x="3323" y="3722"/>
                <a:ext cx="256" cy="179"/>
              </a:xfrm>
              <a:prstGeom prst="rect">
                <a:avLst/>
              </a:prstGeom>
              <a:noFill/>
              <a:ln w="9525" algn="ctr">
                <a:noFill/>
                <a:miter lim="800000"/>
                <a:headEnd/>
                <a:tailEnd/>
              </a:ln>
            </p:spPr>
            <p:txBody>
              <a:bodyPr wrap="none">
                <a:spAutoFit/>
              </a:bodyPr>
              <a:lstStyle/>
              <a:p>
                <a:pPr>
                  <a:buClrTx/>
                  <a:buSzTx/>
                  <a:buFont typeface="Wingdings" pitchFamily="-96" charset="2"/>
                  <a:buNone/>
                </a:pPr>
                <a:r>
                  <a:rPr kumimoji="1" lang="en-US" sz="1400" b="0">
                    <a:solidFill>
                      <a:srgbClr val="000000"/>
                    </a:solidFill>
                  </a:rPr>
                  <a:t>LC</a:t>
                </a:r>
              </a:p>
            </p:txBody>
          </p:sp>
        </p:grpSp>
        <p:sp>
          <p:nvSpPr>
            <p:cNvPr id="11303" name="Freeform 45"/>
            <p:cNvSpPr>
              <a:spLocks/>
            </p:cNvSpPr>
            <p:nvPr/>
          </p:nvSpPr>
          <p:spPr bwMode="auto">
            <a:xfrm>
              <a:off x="568" y="1974"/>
              <a:ext cx="1649" cy="726"/>
            </a:xfrm>
            <a:custGeom>
              <a:avLst/>
              <a:gdLst>
                <a:gd name="T0" fmla="*/ 815 w 1649"/>
                <a:gd name="T1" fmla="*/ 10 h 936"/>
                <a:gd name="T2" fmla="*/ 129 w 1649"/>
                <a:gd name="T3" fmla="*/ 25 h 936"/>
                <a:gd name="T4" fmla="*/ 93 w 1649"/>
                <a:gd name="T5" fmla="*/ 78 h 936"/>
                <a:gd name="T6" fmla="*/ 687 w 1649"/>
                <a:gd name="T7" fmla="*/ 94 h 936"/>
                <a:gd name="T8" fmla="*/ 1519 w 1649"/>
                <a:gd name="T9" fmla="*/ 71 h 936"/>
                <a:gd name="T10" fmla="*/ 1464 w 1649"/>
                <a:gd name="T11" fmla="*/ 26 h 936"/>
                <a:gd name="T12" fmla="*/ 943 w 1649"/>
                <a:gd name="T13" fmla="*/ 3 h 936"/>
                <a:gd name="T14" fmla="*/ 724 w 1649"/>
                <a:gd name="T15" fmla="*/ 4 h 936"/>
                <a:gd name="T16" fmla="*/ 404 w 1649"/>
                <a:gd name="T17" fmla="*/ 22 h 9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49"/>
                <a:gd name="T28" fmla="*/ 0 h 936"/>
                <a:gd name="T29" fmla="*/ 1649 w 1649"/>
                <a:gd name="T30" fmla="*/ 936 h 9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49" h="936">
                  <a:moveTo>
                    <a:pt x="815" y="99"/>
                  </a:moveTo>
                  <a:cubicBezTo>
                    <a:pt x="532" y="115"/>
                    <a:pt x="249" y="132"/>
                    <a:pt x="129" y="245"/>
                  </a:cubicBezTo>
                  <a:cubicBezTo>
                    <a:pt x="9" y="358"/>
                    <a:pt x="0" y="662"/>
                    <a:pt x="93" y="775"/>
                  </a:cubicBezTo>
                  <a:cubicBezTo>
                    <a:pt x="186" y="888"/>
                    <a:pt x="449" y="936"/>
                    <a:pt x="687" y="922"/>
                  </a:cubicBezTo>
                  <a:cubicBezTo>
                    <a:pt x="925" y="908"/>
                    <a:pt x="1389" y="804"/>
                    <a:pt x="1519" y="693"/>
                  </a:cubicBezTo>
                  <a:cubicBezTo>
                    <a:pt x="1649" y="582"/>
                    <a:pt x="1560" y="364"/>
                    <a:pt x="1464" y="254"/>
                  </a:cubicBezTo>
                  <a:cubicBezTo>
                    <a:pt x="1368" y="144"/>
                    <a:pt x="1066" y="70"/>
                    <a:pt x="943" y="35"/>
                  </a:cubicBezTo>
                  <a:cubicBezTo>
                    <a:pt x="820" y="0"/>
                    <a:pt x="814" y="15"/>
                    <a:pt x="724" y="44"/>
                  </a:cubicBezTo>
                  <a:cubicBezTo>
                    <a:pt x="634" y="73"/>
                    <a:pt x="456" y="183"/>
                    <a:pt x="404" y="209"/>
                  </a:cubicBezTo>
                </a:path>
              </a:pathLst>
            </a:custGeom>
            <a:noFill/>
            <a:ln w="76200" cap="flat" cmpd="sng">
              <a:solidFill>
                <a:srgbClr val="F23838"/>
              </a:solidFill>
              <a:prstDash val="solid"/>
              <a:round/>
              <a:headEnd/>
              <a:tailEnd/>
            </a:ln>
          </p:spPr>
          <p:txBody>
            <a:bodyPr wrap="none" anchor="ctr"/>
            <a:lstStyle/>
            <a:p>
              <a:endParaRPr lang="en-US"/>
            </a:p>
          </p:txBody>
        </p:sp>
      </p:grpSp>
      <p:sp>
        <p:nvSpPr>
          <p:cNvPr id="1667118" name="Rectangle 46" descr="Rectangle: Click to edit Master text styles&#10;Second level&#10;Third level&#10;Fourth level&#10;Fifth level"/>
          <p:cNvSpPr>
            <a:spLocks noChangeArrowheads="1"/>
          </p:cNvSpPr>
          <p:nvPr/>
        </p:nvSpPr>
        <p:spPr bwMode="auto">
          <a:xfrm>
            <a:off x="127000" y="4849813"/>
            <a:ext cx="4165600" cy="1714500"/>
          </a:xfrm>
          <a:prstGeom prst="rect">
            <a:avLst/>
          </a:prstGeom>
          <a:noFill/>
          <a:ln w="9525">
            <a:noFill/>
            <a:miter lim="800000"/>
            <a:headEnd/>
            <a:tailEnd/>
          </a:ln>
        </p:spPr>
        <p:txBody>
          <a:bodyPr/>
          <a:lstStyle/>
          <a:p>
            <a:pPr marL="342900" indent="-342900">
              <a:spcBef>
                <a:spcPct val="20000"/>
              </a:spcBef>
              <a:buClr>
                <a:schemeClr val="hlink"/>
              </a:buClr>
              <a:buSzPct val="110000"/>
              <a:buFont typeface="Wingdings" pitchFamily="-96" charset="2"/>
              <a:buBlip>
                <a:blip r:embed="rId3"/>
              </a:buBlip>
            </a:pPr>
            <a:r>
              <a:rPr lang="en-US" b="0"/>
              <a:t>A packet is routed based on the “Longest Prefix Match” (LPM) of it’s IP address with entries in a routing table</a:t>
            </a:r>
          </a:p>
          <a:p>
            <a:pPr marL="342900" indent="-342900">
              <a:spcBef>
                <a:spcPct val="20000"/>
              </a:spcBef>
              <a:buClr>
                <a:schemeClr val="hlink"/>
              </a:buClr>
              <a:buSzPct val="110000"/>
              <a:buFont typeface="Wingdings" pitchFamily="-96" charset="2"/>
              <a:buBlip>
                <a:blip r:embed="rId3"/>
              </a:buBlip>
            </a:pPr>
            <a:r>
              <a:rPr lang="en-US" b="0"/>
              <a:t>Line rate and the order of arrival must be maintained</a:t>
            </a:r>
          </a:p>
        </p:txBody>
      </p:sp>
      <p:sp>
        <p:nvSpPr>
          <p:cNvPr id="1667119" name="Text Box 47"/>
          <p:cNvSpPr txBox="1">
            <a:spLocks noChangeArrowheads="1"/>
          </p:cNvSpPr>
          <p:nvPr/>
        </p:nvSpPr>
        <p:spPr bwMode="auto">
          <a:xfrm>
            <a:off x="4845050" y="6330950"/>
            <a:ext cx="3860800" cy="366713"/>
          </a:xfrm>
          <a:prstGeom prst="rect">
            <a:avLst/>
          </a:prstGeom>
          <a:noFill/>
          <a:ln w="9525">
            <a:noFill/>
            <a:miter lim="800000"/>
            <a:headEnd/>
            <a:tailEnd/>
          </a:ln>
        </p:spPr>
        <p:txBody>
          <a:bodyPr wrap="none">
            <a:spAutoFit/>
          </a:bodyPr>
          <a:lstStyle/>
          <a:p>
            <a:pPr>
              <a:spcBef>
                <a:spcPct val="20000"/>
              </a:spcBef>
              <a:buClr>
                <a:schemeClr val="hlink"/>
              </a:buClr>
              <a:buSzPct val="110000"/>
              <a:buFont typeface="Wingdings" pitchFamily="-96" charset="2"/>
              <a:buNone/>
            </a:pPr>
            <a:r>
              <a:rPr lang="en-US" b="0" i="1"/>
              <a:t>line rate </a:t>
            </a:r>
            <a:r>
              <a:rPr lang="en-US" b="0" i="1">
                <a:sym typeface="Symbol" pitchFamily="-96" charset="2"/>
              </a:rPr>
              <a:t></a:t>
            </a:r>
            <a:r>
              <a:rPr lang="en-US" b="0" i="1"/>
              <a:t> 15Mpps for 10GE</a:t>
            </a:r>
            <a:endParaRPr lang="en-US" b="0"/>
          </a:p>
        </p:txBody>
      </p:sp>
      <p:sp>
        <p:nvSpPr>
          <p:cNvPr id="54" name="Date Placeholder 53"/>
          <p:cNvSpPr>
            <a:spLocks noGrp="1"/>
          </p:cNvSpPr>
          <p:nvPr>
            <p:ph type="dt" sz="half" idx="10"/>
          </p:nvPr>
        </p:nvSpPr>
        <p:spPr/>
        <p:txBody>
          <a:bodyPr/>
          <a:lstStyle/>
          <a:p>
            <a:pPr>
              <a:defRPr/>
            </a:pPr>
            <a:r>
              <a:rPr lang="en-US" smtClean="0"/>
              <a:t>February 22, 2011</a:t>
            </a:r>
            <a:endParaRPr lang="en-US"/>
          </a:p>
        </p:txBody>
      </p:sp>
      <p:sp>
        <p:nvSpPr>
          <p:cNvPr id="56" name="Slide Number Placeholder 55"/>
          <p:cNvSpPr>
            <a:spLocks noGrp="1"/>
          </p:cNvSpPr>
          <p:nvPr>
            <p:ph type="sldNum" sz="quarter" idx="11"/>
          </p:nvPr>
        </p:nvSpPr>
        <p:spPr/>
        <p:txBody>
          <a:bodyPr/>
          <a:lstStyle/>
          <a:p>
            <a:pPr>
              <a:defRPr/>
            </a:pPr>
            <a:r>
              <a:rPr lang="en-US" smtClean="0"/>
              <a:t>L06-</a:t>
            </a:r>
            <a:fld id="{F0CD70E1-BEDF-44A8-B719-82A39B7AAF1F}" type="slidenum">
              <a:rPr lang="en-US" smtClean="0"/>
              <a:pPr>
                <a:defRPr/>
              </a:pPr>
              <a:t>2</a:t>
            </a:fld>
            <a:endParaRPr lang="en-US" dirty="0"/>
          </a:p>
        </p:txBody>
      </p:sp>
      <p:sp>
        <p:nvSpPr>
          <p:cNvPr id="57" name="Footer Placeholder 56"/>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71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67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7118" grpId="0"/>
      <p:bldP spid="16671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96900" y="165100"/>
            <a:ext cx="7772400" cy="1257300"/>
          </a:xfrm>
        </p:spPr>
        <p:txBody>
          <a:bodyPr/>
          <a:lstStyle/>
          <a:p>
            <a:r>
              <a:rPr lang="en-US" smtClean="0"/>
              <a:t>IP-Lookup module with the completion buffer</a:t>
            </a:r>
          </a:p>
        </p:txBody>
      </p:sp>
      <p:sp>
        <p:nvSpPr>
          <p:cNvPr id="3" name="Content Placeholder 2" descr="Rectangle: Click to edit Master text styles&#10;Second level&#10;Third level&#10;Fourth level&#10;Fifth level"/>
          <p:cNvSpPr>
            <a:spLocks noGrp="1"/>
          </p:cNvSpPr>
          <p:nvPr>
            <p:ph idx="1"/>
          </p:nvPr>
        </p:nvSpPr>
        <p:spPr>
          <a:xfrm>
            <a:off x="838200" y="3606800"/>
            <a:ext cx="8001000" cy="2565400"/>
          </a:xfrm>
        </p:spPr>
        <p:txBody>
          <a:bodyPr/>
          <a:lstStyle/>
          <a:p>
            <a:r>
              <a:rPr lang="en-US" sz="2000" smtClean="0"/>
              <a:t>Completion buffer ensures that departures take place in order even if lookups complete out-of-order </a:t>
            </a:r>
          </a:p>
          <a:p>
            <a:r>
              <a:rPr lang="en-US" sz="2000" smtClean="0"/>
              <a:t>Since cbuf has finite capacity it gives out tokens to control the entry into the circular pipeline</a:t>
            </a:r>
          </a:p>
          <a:p>
            <a:endParaRPr lang="en-US" sz="2000" smtClean="0"/>
          </a:p>
          <a:p>
            <a:r>
              <a:rPr lang="en-US" sz="2000" smtClean="0"/>
              <a:t>The fifo now must also hold the “token” while the memory access is in progress: </a:t>
            </a:r>
            <a:r>
              <a:rPr lang="en-US" sz="2000" smtClean="0">
                <a:solidFill>
                  <a:schemeClr val="tx2"/>
                </a:solidFill>
                <a:latin typeface="Courier New" pitchFamily="49" charset="0"/>
              </a:rPr>
              <a:t>Tuple2#(Token,Bit#(16))</a:t>
            </a:r>
            <a:r>
              <a:rPr lang="en-US" sz="2000" smtClean="0"/>
              <a:t> </a:t>
            </a:r>
          </a:p>
          <a:p>
            <a:endParaRPr lang="en-US" sz="2000" smtClean="0"/>
          </a:p>
        </p:txBody>
      </p:sp>
      <p:sp>
        <p:nvSpPr>
          <p:cNvPr id="11" name="Cloud"/>
          <p:cNvSpPr>
            <a:spLocks noChangeAspect="1" noEditPoints="1" noChangeArrowheads="1"/>
          </p:cNvSpPr>
          <p:nvPr/>
        </p:nvSpPr>
        <p:spPr bwMode="auto">
          <a:xfrm>
            <a:off x="1384300" y="2328863"/>
            <a:ext cx="635000" cy="411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endParaRPr lang="en-US" sz="1400" b="0" dirty="0">
              <a:latin typeface="Verdana" pitchFamily="34" charset="0"/>
            </a:endParaRPr>
          </a:p>
        </p:txBody>
      </p:sp>
      <p:sp>
        <p:nvSpPr>
          <p:cNvPr id="6152" name="Line 3"/>
          <p:cNvSpPr>
            <a:spLocks noChangeShapeType="1"/>
          </p:cNvSpPr>
          <p:nvPr/>
        </p:nvSpPr>
        <p:spPr bwMode="auto">
          <a:xfrm flipV="1">
            <a:off x="5588000" y="2471738"/>
            <a:ext cx="815975" cy="0"/>
          </a:xfrm>
          <a:prstGeom prst="line">
            <a:avLst/>
          </a:prstGeom>
          <a:noFill/>
          <a:ln w="9525">
            <a:solidFill>
              <a:schemeClr val="tx1"/>
            </a:solidFill>
            <a:round/>
            <a:headEnd/>
            <a:tailEnd type="triangle" w="med" len="med"/>
          </a:ln>
        </p:spPr>
        <p:txBody>
          <a:bodyPr/>
          <a:lstStyle/>
          <a:p>
            <a:endParaRPr lang="en-US"/>
          </a:p>
        </p:txBody>
      </p:sp>
      <p:sp>
        <p:nvSpPr>
          <p:cNvPr id="13" name="Cloud"/>
          <p:cNvSpPr>
            <a:spLocks noChangeAspect="1" noEditPoints="1" noChangeArrowheads="1"/>
          </p:cNvSpPr>
          <p:nvPr/>
        </p:nvSpPr>
        <p:spPr bwMode="auto">
          <a:xfrm>
            <a:off x="4635500" y="2328863"/>
            <a:ext cx="965200" cy="411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400" b="0" dirty="0">
                <a:latin typeface="Verdana" pitchFamily="34" charset="0"/>
              </a:rPr>
              <a:t>done?</a:t>
            </a:r>
          </a:p>
        </p:txBody>
      </p:sp>
      <p:sp>
        <p:nvSpPr>
          <p:cNvPr id="6154" name="Text Box 15"/>
          <p:cNvSpPr txBox="1">
            <a:spLocks noChangeArrowheads="1"/>
          </p:cNvSpPr>
          <p:nvPr/>
        </p:nvSpPr>
        <p:spPr bwMode="auto">
          <a:xfrm>
            <a:off x="3357563" y="2352675"/>
            <a:ext cx="817562" cy="38576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6155" name="Line 16"/>
          <p:cNvSpPr>
            <a:spLocks noChangeShapeType="1"/>
          </p:cNvSpPr>
          <p:nvPr/>
        </p:nvSpPr>
        <p:spPr bwMode="auto">
          <a:xfrm>
            <a:off x="2019300" y="2479675"/>
            <a:ext cx="754063" cy="11113"/>
          </a:xfrm>
          <a:prstGeom prst="line">
            <a:avLst/>
          </a:prstGeom>
          <a:noFill/>
          <a:ln w="9525">
            <a:solidFill>
              <a:schemeClr val="tx1"/>
            </a:solidFill>
            <a:round/>
            <a:headEnd/>
            <a:tailEnd type="triangle" w="med" len="med"/>
          </a:ln>
        </p:spPr>
        <p:txBody>
          <a:bodyPr wrap="none" anchor="ctr"/>
          <a:lstStyle/>
          <a:p>
            <a:endParaRPr lang="en-US"/>
          </a:p>
        </p:txBody>
      </p:sp>
      <p:sp>
        <p:nvSpPr>
          <p:cNvPr id="6156" name="Line 17"/>
          <p:cNvSpPr>
            <a:spLocks noChangeShapeType="1"/>
          </p:cNvSpPr>
          <p:nvPr/>
        </p:nvSpPr>
        <p:spPr bwMode="auto">
          <a:xfrm flipV="1">
            <a:off x="2955925" y="2527300"/>
            <a:ext cx="371475" cy="15875"/>
          </a:xfrm>
          <a:prstGeom prst="line">
            <a:avLst/>
          </a:prstGeom>
          <a:noFill/>
          <a:ln w="9525">
            <a:solidFill>
              <a:schemeClr val="tx1"/>
            </a:solidFill>
            <a:round/>
            <a:headEnd/>
            <a:tailEnd type="triangle" w="med" len="med"/>
          </a:ln>
        </p:spPr>
        <p:txBody>
          <a:bodyPr wrap="none" anchor="ctr"/>
          <a:lstStyle/>
          <a:p>
            <a:endParaRPr lang="en-US"/>
          </a:p>
        </p:txBody>
      </p:sp>
      <p:sp>
        <p:nvSpPr>
          <p:cNvPr id="6157" name="Line 18"/>
          <p:cNvSpPr>
            <a:spLocks noChangeShapeType="1"/>
          </p:cNvSpPr>
          <p:nvPr/>
        </p:nvSpPr>
        <p:spPr bwMode="auto">
          <a:xfrm>
            <a:off x="4192588" y="2511425"/>
            <a:ext cx="447675" cy="0"/>
          </a:xfrm>
          <a:prstGeom prst="line">
            <a:avLst/>
          </a:prstGeom>
          <a:noFill/>
          <a:ln w="9525">
            <a:solidFill>
              <a:schemeClr val="tx1"/>
            </a:solidFill>
            <a:round/>
            <a:headEnd/>
            <a:tailEnd type="triangle" w="med" len="med"/>
          </a:ln>
        </p:spPr>
        <p:txBody>
          <a:bodyPr wrap="none" anchor="ctr"/>
          <a:lstStyle/>
          <a:p>
            <a:endParaRPr lang="en-US"/>
          </a:p>
        </p:txBody>
      </p:sp>
      <p:grpSp>
        <p:nvGrpSpPr>
          <p:cNvPr id="2" name="Group 19"/>
          <p:cNvGrpSpPr>
            <a:grpSpLocks/>
          </p:cNvGrpSpPr>
          <p:nvPr/>
        </p:nvGrpSpPr>
        <p:grpSpPr bwMode="auto">
          <a:xfrm>
            <a:off x="3492500" y="2879725"/>
            <a:ext cx="457200" cy="304800"/>
            <a:chOff x="2470" y="2807"/>
            <a:chExt cx="288" cy="192"/>
          </a:xfrm>
        </p:grpSpPr>
        <p:sp>
          <p:nvSpPr>
            <p:cNvPr id="6186" name="Freeform 20"/>
            <p:cNvSpPr>
              <a:spLocks/>
            </p:cNvSpPr>
            <p:nvPr/>
          </p:nvSpPr>
          <p:spPr bwMode="auto">
            <a:xfrm>
              <a:off x="2470" y="2807"/>
              <a:ext cx="288" cy="192"/>
            </a:xfrm>
            <a:custGeom>
              <a:avLst/>
              <a:gdLst>
                <a:gd name="T0" fmla="*/ 0 w 288"/>
                <a:gd name="T1" fmla="*/ 0 h 144"/>
                <a:gd name="T2" fmla="*/ 288 w 288"/>
                <a:gd name="T3" fmla="*/ 0 h 144"/>
                <a:gd name="T4" fmla="*/ 288 w 288"/>
                <a:gd name="T5" fmla="*/ 1439 h 144"/>
                <a:gd name="T6" fmla="*/ 0 w 288"/>
                <a:gd name="T7" fmla="*/ 143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6187" name="Line 21"/>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6188" name="Line 22"/>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6189" name="Line 23"/>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6190" name="Line 24"/>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6159" name="Text Box 25"/>
          <p:cNvSpPr txBox="1">
            <a:spLocks noChangeArrowheads="1"/>
          </p:cNvSpPr>
          <p:nvPr/>
        </p:nvSpPr>
        <p:spPr bwMode="auto">
          <a:xfrm>
            <a:off x="4056063" y="2974975"/>
            <a:ext cx="506412" cy="3365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6160" name="AutoShape 26"/>
          <p:cNvSpPr>
            <a:spLocks noChangeArrowheads="1"/>
          </p:cNvSpPr>
          <p:nvPr/>
        </p:nvSpPr>
        <p:spPr bwMode="auto">
          <a:xfrm rot="-5400000">
            <a:off x="2503487" y="2622551"/>
            <a:ext cx="695325" cy="152400"/>
          </a:xfrm>
          <a:prstGeom prst="flowChartManualOperation">
            <a:avLst/>
          </a:prstGeom>
          <a:noFill/>
          <a:ln w="9525">
            <a:solidFill>
              <a:schemeClr val="tx1"/>
            </a:solidFill>
            <a:miter lim="800000"/>
            <a:headEnd/>
            <a:tailEnd/>
          </a:ln>
        </p:spPr>
        <p:txBody>
          <a:bodyPr wrap="none" anchor="ctr"/>
          <a:lstStyle/>
          <a:p>
            <a:endParaRPr lang="en-US"/>
          </a:p>
        </p:txBody>
      </p:sp>
      <p:sp>
        <p:nvSpPr>
          <p:cNvPr id="6161" name="Freeform 27"/>
          <p:cNvSpPr>
            <a:spLocks/>
          </p:cNvSpPr>
          <p:nvPr/>
        </p:nvSpPr>
        <p:spPr bwMode="auto">
          <a:xfrm>
            <a:off x="3074988" y="2546350"/>
            <a:ext cx="561975" cy="476250"/>
          </a:xfrm>
          <a:custGeom>
            <a:avLst/>
            <a:gdLst>
              <a:gd name="T0" fmla="*/ 0 w 354"/>
              <a:gd name="T1" fmla="*/ 0 h 354"/>
              <a:gd name="T2" fmla="*/ 0 w 354"/>
              <a:gd name="T3" fmla="*/ 2147483647 h 354"/>
              <a:gd name="T4" fmla="*/ 2147483647 w 354"/>
              <a:gd name="T5" fmla="*/ 2147483647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6162" name="Freeform 28"/>
          <p:cNvSpPr>
            <a:spLocks/>
          </p:cNvSpPr>
          <p:nvPr/>
        </p:nvSpPr>
        <p:spPr bwMode="auto">
          <a:xfrm>
            <a:off x="2446338" y="2755900"/>
            <a:ext cx="2867025" cy="552450"/>
          </a:xfrm>
          <a:custGeom>
            <a:avLst/>
            <a:gdLst>
              <a:gd name="T0" fmla="*/ 2147483647 w 1806"/>
              <a:gd name="T1" fmla="*/ 0 h 504"/>
              <a:gd name="T2" fmla="*/ 2147483647 w 1806"/>
              <a:gd name="T3" fmla="*/ 2147483647 h 504"/>
              <a:gd name="T4" fmla="*/ 0 w 1806"/>
              <a:gd name="T5" fmla="*/ 2147483647 h 504"/>
              <a:gd name="T6" fmla="*/ 0 w 1806"/>
              <a:gd name="T7" fmla="*/ 2147483647 h 504"/>
              <a:gd name="T8" fmla="*/ 2147483647 w 1806"/>
              <a:gd name="T9" fmla="*/ 2147483647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6163" name="Freeform 29"/>
          <p:cNvSpPr>
            <a:spLocks/>
          </p:cNvSpPr>
          <p:nvPr/>
        </p:nvSpPr>
        <p:spPr bwMode="auto">
          <a:xfrm rot="-5400000">
            <a:off x="4322763" y="2384425"/>
            <a:ext cx="285750" cy="1009650"/>
          </a:xfrm>
          <a:custGeom>
            <a:avLst/>
            <a:gdLst>
              <a:gd name="T0" fmla="*/ 0 w 354"/>
              <a:gd name="T1" fmla="*/ 0 h 354"/>
              <a:gd name="T2" fmla="*/ 0 w 354"/>
              <a:gd name="T3" fmla="*/ 2147483647 h 354"/>
              <a:gd name="T4" fmla="*/ 2147483647 w 354"/>
              <a:gd name="T5" fmla="*/ 2147483647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nvGrpSpPr>
          <p:cNvPr id="4" name="Group 30"/>
          <p:cNvGrpSpPr>
            <a:grpSpLocks/>
          </p:cNvGrpSpPr>
          <p:nvPr/>
        </p:nvGrpSpPr>
        <p:grpSpPr bwMode="auto">
          <a:xfrm>
            <a:off x="1377950" y="1741488"/>
            <a:ext cx="6026150" cy="1652587"/>
            <a:chOff x="1564" y="1033"/>
            <a:chExt cx="3309" cy="1225"/>
          </a:xfrm>
        </p:grpSpPr>
        <p:sp>
          <p:nvSpPr>
            <p:cNvPr id="6183" name="Rectangle 31"/>
            <p:cNvSpPr>
              <a:spLocks noChangeArrowheads="1"/>
            </p:cNvSpPr>
            <p:nvPr/>
          </p:nvSpPr>
          <p:spPr bwMode="auto">
            <a:xfrm>
              <a:off x="1564" y="1033"/>
              <a:ext cx="3309" cy="1225"/>
            </a:xfrm>
            <a:prstGeom prst="rect">
              <a:avLst/>
            </a:prstGeom>
            <a:noFill/>
            <a:ln w="9525">
              <a:solidFill>
                <a:srgbClr val="FF0000"/>
              </a:solidFill>
              <a:miter lim="800000"/>
              <a:headEnd/>
              <a:tailEnd/>
            </a:ln>
          </p:spPr>
          <p:txBody>
            <a:bodyPr wrap="none" anchor="ctr"/>
            <a:lstStyle/>
            <a:p>
              <a:endParaRPr lang="en-US"/>
            </a:p>
          </p:txBody>
        </p:sp>
        <p:sp>
          <p:nvSpPr>
            <p:cNvPr id="31" name="Rectangle 32"/>
            <p:cNvSpPr>
              <a:spLocks noChangeArrowheads="1"/>
            </p:cNvSpPr>
            <p:nvPr/>
          </p:nvSpPr>
          <p:spPr bwMode="auto">
            <a:xfrm>
              <a:off x="1568" y="1307"/>
              <a:ext cx="192" cy="750"/>
            </a:xfrm>
            <a:prstGeom prst="rect">
              <a:avLst/>
            </a:prstGeom>
            <a:solidFill>
              <a:schemeClr val="accent2"/>
            </a:solidFill>
            <a:ln w="9525">
              <a:solidFill>
                <a:srgbClr val="FF0000"/>
              </a:solidFill>
              <a:miter lim="800000"/>
              <a:headEnd/>
              <a:tailEnd/>
            </a:ln>
          </p:spPr>
          <p:txBody>
            <a:bodyPr vert="vert" wrap="none" anchor="ctr"/>
            <a:lstStyle/>
            <a:p>
              <a:pPr algn="ctr">
                <a:buFont typeface="Wingdings" pitchFamily="2" charset="2"/>
                <a:buNone/>
                <a:defRPr/>
              </a:pPr>
              <a:r>
                <a:rPr lang="en-US" b="0" dirty="0">
                  <a:latin typeface="Verdana" pitchFamily="34" charset="0"/>
                </a:rPr>
                <a:t>enter</a:t>
              </a:r>
            </a:p>
          </p:txBody>
        </p:sp>
        <p:sp>
          <p:nvSpPr>
            <p:cNvPr id="32" name="Rectangle 33"/>
            <p:cNvSpPr>
              <a:spLocks noChangeArrowheads="1"/>
            </p:cNvSpPr>
            <p:nvPr/>
          </p:nvSpPr>
          <p:spPr bwMode="auto">
            <a:xfrm>
              <a:off x="4672" y="1307"/>
              <a:ext cx="194" cy="750"/>
            </a:xfrm>
            <a:prstGeom prst="rect">
              <a:avLst/>
            </a:prstGeom>
            <a:solidFill>
              <a:schemeClr val="accent2"/>
            </a:solidFill>
            <a:ln w="9525">
              <a:solidFill>
                <a:srgbClr val="FF0000"/>
              </a:solidFill>
              <a:miter lim="800000"/>
              <a:headEnd/>
              <a:tailEnd/>
            </a:ln>
          </p:spPr>
          <p:txBody>
            <a:bodyPr vert="vert" wrap="none" anchor="ctr"/>
            <a:lstStyle/>
            <a:p>
              <a:pPr algn="ctr">
                <a:buFont typeface="Wingdings" pitchFamily="2" charset="2"/>
                <a:buNone/>
                <a:defRPr/>
              </a:pPr>
              <a:r>
                <a:rPr lang="en-US" sz="1600" b="0" dirty="0" err="1">
                  <a:latin typeface="Verdana" pitchFamily="34" charset="0"/>
                </a:rPr>
                <a:t>getResult</a:t>
              </a:r>
              <a:endParaRPr lang="en-US" sz="1600" b="0" dirty="0">
                <a:latin typeface="Verdana" pitchFamily="34" charset="0"/>
              </a:endParaRPr>
            </a:p>
          </p:txBody>
        </p:sp>
      </p:grpSp>
      <p:grpSp>
        <p:nvGrpSpPr>
          <p:cNvPr id="5" name="Group 39"/>
          <p:cNvGrpSpPr>
            <a:grpSpLocks/>
          </p:cNvGrpSpPr>
          <p:nvPr/>
        </p:nvGrpSpPr>
        <p:grpSpPr bwMode="auto">
          <a:xfrm>
            <a:off x="6137275" y="2032000"/>
            <a:ext cx="911225" cy="620713"/>
            <a:chOff x="787" y="1304"/>
            <a:chExt cx="574" cy="391"/>
          </a:xfrm>
        </p:grpSpPr>
        <p:grpSp>
          <p:nvGrpSpPr>
            <p:cNvPr id="6" name="Group 40"/>
            <p:cNvGrpSpPr>
              <a:grpSpLocks/>
            </p:cNvGrpSpPr>
            <p:nvPr/>
          </p:nvGrpSpPr>
          <p:grpSpPr bwMode="auto">
            <a:xfrm>
              <a:off x="856" y="1503"/>
              <a:ext cx="288" cy="192"/>
              <a:chOff x="1392" y="2160"/>
              <a:chExt cx="288" cy="144"/>
            </a:xfrm>
          </p:grpSpPr>
          <p:sp>
            <p:nvSpPr>
              <p:cNvPr id="6178" name="Freeform 41"/>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6179" name="Line 42"/>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6180" name="Line 43"/>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6181" name="Line 44"/>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6182" name="Line 45"/>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6176" name="Line 46"/>
            <p:cNvSpPr>
              <a:spLocks noChangeShapeType="1"/>
            </p:cNvSpPr>
            <p:nvPr/>
          </p:nvSpPr>
          <p:spPr bwMode="auto">
            <a:xfrm>
              <a:off x="1139" y="1591"/>
              <a:ext cx="222" cy="9"/>
            </a:xfrm>
            <a:prstGeom prst="line">
              <a:avLst/>
            </a:prstGeom>
            <a:noFill/>
            <a:ln w="9525">
              <a:solidFill>
                <a:schemeClr val="tx1"/>
              </a:solidFill>
              <a:round/>
              <a:headEnd/>
              <a:tailEnd type="triangle" w="med" len="med"/>
            </a:ln>
          </p:spPr>
          <p:txBody>
            <a:bodyPr wrap="none" anchor="ctr"/>
            <a:lstStyle/>
            <a:p>
              <a:endParaRPr lang="en-US"/>
            </a:p>
          </p:txBody>
        </p:sp>
        <p:sp>
          <p:nvSpPr>
            <p:cNvPr id="6177" name="Text Box 47"/>
            <p:cNvSpPr txBox="1">
              <a:spLocks noChangeArrowheads="1"/>
            </p:cNvSpPr>
            <p:nvPr/>
          </p:nvSpPr>
          <p:spPr bwMode="auto">
            <a:xfrm>
              <a:off x="787" y="1304"/>
              <a:ext cx="426" cy="213"/>
            </a:xfrm>
            <a:prstGeom prst="rect">
              <a:avLst/>
            </a:prstGeom>
            <a:noFill/>
            <a:ln w="9525">
              <a:noFill/>
              <a:miter lim="800000"/>
              <a:headEnd/>
              <a:tailEnd/>
            </a:ln>
          </p:spPr>
          <p:txBody>
            <a:bodyPr>
              <a:spAutoFit/>
            </a:bodyPr>
            <a:lstStyle/>
            <a:p>
              <a:pPr algn="ctr">
                <a:lnSpc>
                  <a:spcPct val="100000"/>
                </a:lnSpc>
                <a:spcBef>
                  <a:spcPct val="0"/>
                </a:spcBef>
                <a:buClrTx/>
                <a:buSzTx/>
                <a:buFontTx/>
                <a:buNone/>
              </a:pPr>
              <a:r>
                <a:rPr lang="en-US" sz="1600" b="0"/>
                <a:t>outQ</a:t>
              </a:r>
            </a:p>
          </p:txBody>
        </p:sp>
      </p:grpSp>
      <p:sp>
        <p:nvSpPr>
          <p:cNvPr id="42" name="Text Box 17"/>
          <p:cNvSpPr txBox="1">
            <a:spLocks noChangeArrowheads="1"/>
          </p:cNvSpPr>
          <p:nvPr/>
        </p:nvSpPr>
        <p:spPr bwMode="auto">
          <a:xfrm>
            <a:off x="6018213" y="1854200"/>
            <a:ext cx="890587" cy="923925"/>
          </a:xfrm>
          <a:prstGeom prst="rect">
            <a:avLst/>
          </a:prstGeom>
          <a:solidFill>
            <a:schemeClr val="accent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endParaRPr lang="en-US" sz="1800" b="0">
              <a:solidFill>
                <a:schemeClr val="tx2"/>
              </a:solidFill>
            </a:endParaRPr>
          </a:p>
          <a:p>
            <a:pPr algn="ctr" eaLnBrk="0" hangingPunct="0">
              <a:lnSpc>
                <a:spcPct val="100000"/>
              </a:lnSpc>
              <a:spcBef>
                <a:spcPct val="0"/>
              </a:spcBef>
              <a:buClrTx/>
              <a:buSzTx/>
              <a:buFontTx/>
              <a:buNone/>
            </a:pPr>
            <a:r>
              <a:rPr lang="en-US" sz="1800" b="0">
                <a:solidFill>
                  <a:schemeClr val="tx2"/>
                </a:solidFill>
              </a:rPr>
              <a:t>cbuf</a:t>
            </a:r>
          </a:p>
          <a:p>
            <a:pPr algn="ctr" eaLnBrk="0" hangingPunct="0">
              <a:lnSpc>
                <a:spcPct val="100000"/>
              </a:lnSpc>
              <a:spcBef>
                <a:spcPct val="0"/>
              </a:spcBef>
              <a:buClrTx/>
              <a:buSzTx/>
              <a:buFontTx/>
              <a:buNone/>
            </a:pPr>
            <a:endParaRPr lang="en-US" sz="1800" b="0">
              <a:solidFill>
                <a:schemeClr val="tx2"/>
              </a:solidFill>
            </a:endParaRPr>
          </a:p>
        </p:txBody>
      </p:sp>
      <p:sp>
        <p:nvSpPr>
          <p:cNvPr id="6167" name="Text Box 23"/>
          <p:cNvSpPr txBox="1">
            <a:spLocks noChangeArrowheads="1"/>
          </p:cNvSpPr>
          <p:nvPr/>
        </p:nvSpPr>
        <p:spPr bwMode="auto">
          <a:xfrm>
            <a:off x="5545138" y="2160588"/>
            <a:ext cx="654050" cy="336550"/>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yes</a:t>
            </a:r>
          </a:p>
        </p:txBody>
      </p:sp>
      <p:sp>
        <p:nvSpPr>
          <p:cNvPr id="6168" name="Text Box 34"/>
          <p:cNvSpPr txBox="1">
            <a:spLocks noChangeArrowheads="1"/>
          </p:cNvSpPr>
          <p:nvPr/>
        </p:nvSpPr>
        <p:spPr bwMode="auto">
          <a:xfrm>
            <a:off x="5268913" y="2713038"/>
            <a:ext cx="654050" cy="336550"/>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no</a:t>
            </a:r>
          </a:p>
        </p:txBody>
      </p:sp>
      <p:sp>
        <p:nvSpPr>
          <p:cNvPr id="45" name="Text Box 24"/>
          <p:cNvSpPr txBox="1">
            <a:spLocks noChangeArrowheads="1"/>
          </p:cNvSpPr>
          <p:nvPr/>
        </p:nvSpPr>
        <p:spPr bwMode="auto">
          <a:xfrm>
            <a:off x="3821113" y="1787525"/>
            <a:ext cx="1158875" cy="336550"/>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getToken</a:t>
            </a:r>
          </a:p>
        </p:txBody>
      </p:sp>
      <p:sp>
        <p:nvSpPr>
          <p:cNvPr id="46" name="Freeform 29"/>
          <p:cNvSpPr>
            <a:spLocks/>
          </p:cNvSpPr>
          <p:nvPr/>
        </p:nvSpPr>
        <p:spPr bwMode="auto">
          <a:xfrm>
            <a:off x="1854200" y="2073275"/>
            <a:ext cx="4165600" cy="288925"/>
          </a:xfrm>
          <a:custGeom>
            <a:avLst/>
            <a:gdLst>
              <a:gd name="T0" fmla="*/ 2147483647 w 1687"/>
              <a:gd name="T1" fmla="*/ 0 h 199"/>
              <a:gd name="T2" fmla="*/ 2147483647 w 1687"/>
              <a:gd name="T3" fmla="*/ 2147483647 h 199"/>
              <a:gd name="T4" fmla="*/ 0 w 1687"/>
              <a:gd name="T5" fmla="*/ 2147483647 h 199"/>
              <a:gd name="T6" fmla="*/ 0 w 1687"/>
              <a:gd name="T7" fmla="*/ 2147483647 h 199"/>
              <a:gd name="T8" fmla="*/ 0 60000 65536"/>
              <a:gd name="T9" fmla="*/ 0 60000 65536"/>
              <a:gd name="T10" fmla="*/ 0 60000 65536"/>
              <a:gd name="T11" fmla="*/ 0 60000 65536"/>
              <a:gd name="T12" fmla="*/ 0 w 1687"/>
              <a:gd name="T13" fmla="*/ 0 h 199"/>
              <a:gd name="T14" fmla="*/ 1687 w 1687"/>
              <a:gd name="T15" fmla="*/ 199 h 199"/>
            </a:gdLst>
            <a:ahLst/>
            <a:cxnLst>
              <a:cxn ang="T8">
                <a:pos x="T0" y="T1"/>
              </a:cxn>
              <a:cxn ang="T9">
                <a:pos x="T2" y="T3"/>
              </a:cxn>
              <a:cxn ang="T10">
                <a:pos x="T4" y="T5"/>
              </a:cxn>
              <a:cxn ang="T11">
                <a:pos x="T6" y="T7"/>
              </a:cxn>
            </a:cxnLst>
            <a:rect l="T12" t="T13" r="T14" b="T15"/>
            <a:pathLst>
              <a:path w="1687" h="199">
                <a:moveTo>
                  <a:pt x="1681" y="0"/>
                </a:moveTo>
                <a:lnTo>
                  <a:pt x="1687" y="6"/>
                </a:lnTo>
                <a:lnTo>
                  <a:pt x="0" y="10"/>
                </a:lnTo>
                <a:lnTo>
                  <a:pt x="0" y="199"/>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nvGrpSpPr>
          <p:cNvPr id="7" name="Group 51"/>
          <p:cNvGrpSpPr>
            <a:grpSpLocks/>
          </p:cNvGrpSpPr>
          <p:nvPr/>
        </p:nvGrpSpPr>
        <p:grpSpPr bwMode="auto">
          <a:xfrm>
            <a:off x="6388100" y="5956300"/>
            <a:ext cx="1770063" cy="612775"/>
            <a:chOff x="6324599" y="5676900"/>
            <a:chExt cx="1770064" cy="612775"/>
          </a:xfrm>
        </p:grpSpPr>
        <p:sp>
          <p:nvSpPr>
            <p:cNvPr id="6173" name="Text Box 42"/>
            <p:cNvSpPr txBox="1">
              <a:spLocks noChangeArrowheads="1"/>
            </p:cNvSpPr>
            <p:nvPr/>
          </p:nvSpPr>
          <p:spPr bwMode="auto">
            <a:xfrm>
              <a:off x="6515100" y="5940425"/>
              <a:ext cx="1579563" cy="349250"/>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sz="1800" b="0"/>
                <a:t>remainingIP</a:t>
              </a:r>
            </a:p>
          </p:txBody>
        </p:sp>
        <p:sp>
          <p:nvSpPr>
            <p:cNvPr id="6174" name="Line 43"/>
            <p:cNvSpPr>
              <a:spLocks noChangeShapeType="1"/>
            </p:cNvSpPr>
            <p:nvPr/>
          </p:nvSpPr>
          <p:spPr bwMode="auto">
            <a:xfrm flipH="1" flipV="1">
              <a:off x="6324599" y="5676900"/>
              <a:ext cx="187325" cy="485775"/>
            </a:xfrm>
            <a:prstGeom prst="line">
              <a:avLst/>
            </a:prstGeom>
            <a:noFill/>
            <a:ln w="9525">
              <a:solidFill>
                <a:srgbClr val="FF0000"/>
              </a:solidFill>
              <a:round/>
              <a:headEnd/>
              <a:tailEnd type="triangle" w="med" len="med"/>
            </a:ln>
          </p:spPr>
          <p:txBody>
            <a:bodyPr/>
            <a:lstStyle/>
            <a:p>
              <a:endParaRPr lang="en-US"/>
            </a:p>
          </p:txBody>
        </p:sp>
      </p:grpSp>
      <p:sp>
        <p:nvSpPr>
          <p:cNvPr id="86" name="TextBox 85"/>
          <p:cNvSpPr txBox="1">
            <a:spLocks noChangeArrowheads="1"/>
          </p:cNvSpPr>
          <p:nvPr/>
        </p:nvSpPr>
        <p:spPr bwMode="auto">
          <a:xfrm>
            <a:off x="7581900" y="1828800"/>
            <a:ext cx="1574800" cy="1477963"/>
          </a:xfrm>
          <a:prstGeom prst="rect">
            <a:avLst/>
          </a:prstGeom>
          <a:noFill/>
          <a:ln w="9525">
            <a:noFill/>
            <a:miter lim="800000"/>
            <a:headEnd/>
            <a:tailEnd/>
          </a:ln>
        </p:spPr>
        <p:txBody>
          <a:bodyPr>
            <a:spAutoFit/>
          </a:bodyPr>
          <a:lstStyle/>
          <a:p>
            <a:pPr>
              <a:buFont typeface="Wingdings" pitchFamily="-96" charset="2"/>
              <a:buNone/>
            </a:pPr>
            <a:r>
              <a:rPr lang="en-US" b="0"/>
              <a:t>The packets may come out of order</a:t>
            </a:r>
          </a:p>
        </p:txBody>
      </p:sp>
      <p:sp>
        <p:nvSpPr>
          <p:cNvPr id="48" name="Date Placeholder 47"/>
          <p:cNvSpPr>
            <a:spLocks noGrp="1"/>
          </p:cNvSpPr>
          <p:nvPr>
            <p:ph type="dt" sz="half" idx="10"/>
          </p:nvPr>
        </p:nvSpPr>
        <p:spPr/>
        <p:txBody>
          <a:bodyPr/>
          <a:lstStyle/>
          <a:p>
            <a:pPr>
              <a:defRPr/>
            </a:pPr>
            <a:r>
              <a:rPr lang="en-US" smtClean="0"/>
              <a:t>February 22, 2011</a:t>
            </a:r>
            <a:endParaRPr lang="en-US"/>
          </a:p>
        </p:txBody>
      </p:sp>
      <p:sp>
        <p:nvSpPr>
          <p:cNvPr id="49" name="Slide Number Placeholder 48"/>
          <p:cNvSpPr>
            <a:spLocks noGrp="1"/>
          </p:cNvSpPr>
          <p:nvPr>
            <p:ph type="sldNum" sz="quarter" idx="11"/>
          </p:nvPr>
        </p:nvSpPr>
        <p:spPr/>
        <p:txBody>
          <a:bodyPr/>
          <a:lstStyle/>
          <a:p>
            <a:pPr>
              <a:defRPr/>
            </a:pPr>
            <a:r>
              <a:rPr lang="en-US" smtClean="0"/>
              <a:t>L06-</a:t>
            </a:r>
            <a:fld id="{F0CD70E1-BEDF-44A8-B719-82A39B7AAF1F}" type="slidenum">
              <a:rPr lang="en-US" smtClean="0"/>
              <a:pPr>
                <a:defRPr/>
              </a:pPr>
              <a:t>20</a:t>
            </a:fld>
            <a:endParaRPr lang="en-US" dirty="0"/>
          </a:p>
        </p:txBody>
      </p:sp>
      <p:sp>
        <p:nvSpPr>
          <p:cNvPr id="50" name="Footer Placeholder 49"/>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2" grpId="0" animBg="1"/>
      <p:bldP spid="45" grpId="0"/>
      <p:bldP spid="46" grpId="0" animBg="1"/>
      <p:bldP spid="8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609600" y="165100"/>
            <a:ext cx="7772400" cy="1333500"/>
          </a:xfrm>
        </p:spPr>
        <p:txBody>
          <a:bodyPr/>
          <a:lstStyle/>
          <a:p>
            <a:pPr eaLnBrk="1" hangingPunct="1"/>
            <a:r>
              <a:rPr lang="en-US" smtClean="0"/>
              <a:t>Completion buffer: Interface</a:t>
            </a:r>
          </a:p>
        </p:txBody>
      </p:sp>
      <p:sp>
        <p:nvSpPr>
          <p:cNvPr id="17414" name="Text Box 3"/>
          <p:cNvSpPr txBox="1">
            <a:spLocks noChangeArrowheads="1"/>
          </p:cNvSpPr>
          <p:nvPr/>
        </p:nvSpPr>
        <p:spPr bwMode="auto">
          <a:xfrm>
            <a:off x="1509713" y="3671888"/>
            <a:ext cx="6494462" cy="163195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a:solidFill>
                  <a:schemeClr val="tx2"/>
                </a:solidFill>
                <a:latin typeface="Courier New" pitchFamily="49" charset="0"/>
                <a:cs typeface="Courier New" pitchFamily="49" charset="0"/>
              </a:rPr>
              <a:t>interface</a:t>
            </a:r>
            <a:r>
              <a:rPr lang="en-US" b="0">
                <a:solidFill>
                  <a:schemeClr val="tx2"/>
                </a:solidFill>
                <a:latin typeface="Courier New" pitchFamily="49" charset="0"/>
                <a:cs typeface="Courier New" pitchFamily="49" charset="0"/>
              </a:rPr>
              <a:t> CBuffer#(type t);</a:t>
            </a:r>
            <a:endParaRPr lang="en-US" b="0">
              <a:solidFill>
                <a:schemeClr val="tx2"/>
              </a:solidFill>
              <a:latin typeface="Courier New" pitchFamily="49" charset="0"/>
              <a:cs typeface="Times New Roman" pitchFamily="-96" charset="0"/>
            </a:endParaRPr>
          </a:p>
          <a:p>
            <a:pPr>
              <a:lnSpc>
                <a:spcPct val="100000"/>
              </a:lnSpc>
              <a:spcBef>
                <a:spcPct val="0"/>
              </a:spcBef>
              <a:buClrTx/>
              <a:buSzTx/>
              <a:buFontTx/>
              <a:buNone/>
            </a:pPr>
            <a:r>
              <a:rPr lang="en-US" b="0">
                <a:solidFill>
                  <a:schemeClr val="tx2"/>
                </a:solidFill>
                <a:latin typeface="Courier New" pitchFamily="49" charset="0"/>
                <a:cs typeface="Courier New" pitchFamily="49" charset="0"/>
              </a:rPr>
              <a:t>  </a:t>
            </a:r>
            <a:r>
              <a:rPr lang="en-US">
                <a:solidFill>
                  <a:schemeClr val="tx2"/>
                </a:solidFill>
                <a:latin typeface="Courier New" pitchFamily="49" charset="0"/>
                <a:cs typeface="Courier New" pitchFamily="49" charset="0"/>
              </a:rPr>
              <a:t>method</a:t>
            </a:r>
            <a:r>
              <a:rPr lang="en-US" b="0">
                <a:solidFill>
                  <a:schemeClr val="tx2"/>
                </a:solidFill>
                <a:latin typeface="Courier New" pitchFamily="49" charset="0"/>
                <a:cs typeface="Courier New" pitchFamily="49" charset="0"/>
              </a:rPr>
              <a:t> </a:t>
            </a:r>
            <a:r>
              <a:rPr lang="en-US">
                <a:solidFill>
                  <a:schemeClr val="tx2"/>
                </a:solidFill>
                <a:latin typeface="Courier New" pitchFamily="49" charset="0"/>
                <a:cs typeface="Courier New" pitchFamily="49" charset="0"/>
              </a:rPr>
              <a:t>ActionValue</a:t>
            </a:r>
            <a:r>
              <a:rPr lang="en-US" b="0">
                <a:solidFill>
                  <a:schemeClr val="tx2"/>
                </a:solidFill>
                <a:latin typeface="Courier New" pitchFamily="49" charset="0"/>
                <a:cs typeface="Courier New" pitchFamily="49" charset="0"/>
              </a:rPr>
              <a:t>#(Token) getToken(); </a:t>
            </a:r>
            <a:endParaRPr lang="en-US" b="0">
              <a:solidFill>
                <a:schemeClr val="tx2"/>
              </a:solidFill>
              <a:latin typeface="Courier New" pitchFamily="49" charset="0"/>
              <a:cs typeface="Times New Roman" pitchFamily="-96" charset="0"/>
            </a:endParaRPr>
          </a:p>
          <a:p>
            <a:pPr>
              <a:lnSpc>
                <a:spcPct val="100000"/>
              </a:lnSpc>
              <a:spcBef>
                <a:spcPct val="0"/>
              </a:spcBef>
              <a:buClrTx/>
              <a:buSzTx/>
              <a:buFontTx/>
              <a:buNone/>
            </a:pPr>
            <a:r>
              <a:rPr lang="en-US" b="0">
                <a:solidFill>
                  <a:schemeClr val="tx2"/>
                </a:solidFill>
                <a:latin typeface="Courier New" pitchFamily="49" charset="0"/>
                <a:cs typeface="Courier New" pitchFamily="49" charset="0"/>
              </a:rPr>
              <a:t>  </a:t>
            </a:r>
            <a:r>
              <a:rPr lang="en-US">
                <a:solidFill>
                  <a:schemeClr val="tx2"/>
                </a:solidFill>
                <a:latin typeface="Courier New" pitchFamily="49" charset="0"/>
                <a:cs typeface="Courier New" pitchFamily="49" charset="0"/>
              </a:rPr>
              <a:t>method</a:t>
            </a:r>
            <a:r>
              <a:rPr lang="en-US" b="0">
                <a:solidFill>
                  <a:schemeClr val="tx2"/>
                </a:solidFill>
                <a:latin typeface="Courier New" pitchFamily="49" charset="0"/>
                <a:cs typeface="Courier New" pitchFamily="49" charset="0"/>
              </a:rPr>
              <a:t> </a:t>
            </a:r>
            <a:r>
              <a:rPr lang="en-US">
                <a:solidFill>
                  <a:schemeClr val="tx2"/>
                </a:solidFill>
                <a:latin typeface="Courier New" pitchFamily="49" charset="0"/>
                <a:cs typeface="Courier New" pitchFamily="49" charset="0"/>
              </a:rPr>
              <a:t>Action</a:t>
            </a:r>
            <a:r>
              <a:rPr lang="en-US" b="0">
                <a:solidFill>
                  <a:schemeClr val="tx2"/>
                </a:solidFill>
                <a:latin typeface="Courier New" pitchFamily="49" charset="0"/>
                <a:cs typeface="Courier New" pitchFamily="49" charset="0"/>
              </a:rPr>
              <a:t> put(Token tok, t d);</a:t>
            </a:r>
            <a:endParaRPr lang="en-US" b="0">
              <a:solidFill>
                <a:schemeClr val="tx2"/>
              </a:solidFill>
              <a:latin typeface="Courier New" pitchFamily="49" charset="0"/>
              <a:cs typeface="Times New Roman" pitchFamily="-96" charset="0"/>
            </a:endParaRPr>
          </a:p>
          <a:p>
            <a:pPr>
              <a:lnSpc>
                <a:spcPct val="100000"/>
              </a:lnSpc>
              <a:spcBef>
                <a:spcPct val="0"/>
              </a:spcBef>
              <a:buClrTx/>
              <a:buSzTx/>
              <a:buFontTx/>
              <a:buNone/>
            </a:pPr>
            <a:r>
              <a:rPr lang="en-US" b="0">
                <a:solidFill>
                  <a:schemeClr val="tx2"/>
                </a:solidFill>
                <a:latin typeface="Courier New" pitchFamily="49" charset="0"/>
                <a:cs typeface="Courier New" pitchFamily="49" charset="0"/>
              </a:rPr>
              <a:t>  </a:t>
            </a:r>
            <a:r>
              <a:rPr lang="en-US">
                <a:solidFill>
                  <a:schemeClr val="tx2"/>
                </a:solidFill>
                <a:latin typeface="Courier New" pitchFamily="49" charset="0"/>
                <a:cs typeface="Courier New" pitchFamily="49" charset="0"/>
              </a:rPr>
              <a:t>method</a:t>
            </a:r>
            <a:r>
              <a:rPr lang="en-US" b="0">
                <a:solidFill>
                  <a:schemeClr val="tx2"/>
                </a:solidFill>
                <a:latin typeface="Courier New" pitchFamily="49" charset="0"/>
                <a:cs typeface="Courier New" pitchFamily="49" charset="0"/>
              </a:rPr>
              <a:t> </a:t>
            </a:r>
            <a:r>
              <a:rPr lang="en-US">
                <a:solidFill>
                  <a:schemeClr val="tx2"/>
                </a:solidFill>
                <a:latin typeface="Courier New" pitchFamily="49" charset="0"/>
                <a:cs typeface="Courier New" pitchFamily="49" charset="0"/>
              </a:rPr>
              <a:t>ActionValue</a:t>
            </a:r>
            <a:r>
              <a:rPr lang="en-US" b="0">
                <a:solidFill>
                  <a:schemeClr val="tx2"/>
                </a:solidFill>
                <a:latin typeface="Courier New" pitchFamily="49" charset="0"/>
                <a:cs typeface="Courier New" pitchFamily="49" charset="0"/>
              </a:rPr>
              <a:t>#(t) getResult();</a:t>
            </a:r>
          </a:p>
          <a:p>
            <a:pPr>
              <a:lnSpc>
                <a:spcPct val="100000"/>
              </a:lnSpc>
              <a:spcBef>
                <a:spcPct val="0"/>
              </a:spcBef>
              <a:buClrTx/>
              <a:buSzTx/>
              <a:buFontTx/>
              <a:buNone/>
            </a:pPr>
            <a:r>
              <a:rPr lang="en-US">
                <a:solidFill>
                  <a:schemeClr val="tx2"/>
                </a:solidFill>
                <a:latin typeface="Courier New" pitchFamily="49" charset="0"/>
                <a:cs typeface="Courier New" pitchFamily="49" charset="0"/>
              </a:rPr>
              <a:t>endinterface</a:t>
            </a:r>
          </a:p>
        </p:txBody>
      </p:sp>
      <p:sp>
        <p:nvSpPr>
          <p:cNvPr id="1716256" name="Text Box 32"/>
          <p:cNvSpPr txBox="1">
            <a:spLocks noChangeArrowheads="1"/>
          </p:cNvSpPr>
          <p:nvPr/>
        </p:nvSpPr>
        <p:spPr bwMode="auto">
          <a:xfrm>
            <a:off x="1508125" y="5441950"/>
            <a:ext cx="7485063" cy="630238"/>
          </a:xfrm>
          <a:prstGeom prst="rect">
            <a:avLst/>
          </a:prstGeom>
          <a:noFill/>
          <a:ln w="9525">
            <a:noFill/>
            <a:miter lim="800000"/>
            <a:headEnd/>
            <a:tailEnd/>
          </a:ln>
        </p:spPr>
        <p:txBody>
          <a:bodyPr>
            <a:spAutoFit/>
          </a:bodyPr>
          <a:lstStyle/>
          <a:p>
            <a:pPr>
              <a:lnSpc>
                <a:spcPct val="80000"/>
              </a:lnSpc>
              <a:spcBef>
                <a:spcPct val="10000"/>
              </a:spcBef>
              <a:buFont typeface="Wingdings" pitchFamily="-96" charset="2"/>
              <a:buNone/>
            </a:pPr>
            <a:r>
              <a:rPr lang="en-US">
                <a:solidFill>
                  <a:schemeClr val="tx2"/>
                </a:solidFill>
                <a:latin typeface="Courier New" pitchFamily="49" charset="0"/>
              </a:rPr>
              <a:t>typedef</a:t>
            </a:r>
            <a:r>
              <a:rPr lang="en-US" b="0">
                <a:solidFill>
                  <a:schemeClr val="tx2"/>
                </a:solidFill>
                <a:latin typeface="Courier New" pitchFamily="49" charset="0"/>
              </a:rPr>
              <a:t> Bit#(TLog#(n)) TokenN#(numeric type n);</a:t>
            </a:r>
          </a:p>
          <a:p>
            <a:pPr>
              <a:lnSpc>
                <a:spcPct val="80000"/>
              </a:lnSpc>
              <a:spcBef>
                <a:spcPct val="10000"/>
              </a:spcBef>
              <a:buFont typeface="Wingdings" pitchFamily="-96" charset="2"/>
              <a:buNone/>
            </a:pPr>
            <a:r>
              <a:rPr lang="en-US">
                <a:solidFill>
                  <a:schemeClr val="tx2"/>
                </a:solidFill>
                <a:latin typeface="Courier New" pitchFamily="49" charset="0"/>
              </a:rPr>
              <a:t>typedef</a:t>
            </a:r>
            <a:r>
              <a:rPr lang="en-US" b="0">
                <a:solidFill>
                  <a:schemeClr val="tx2"/>
                </a:solidFill>
                <a:latin typeface="Courier New" pitchFamily="49" charset="0"/>
              </a:rPr>
              <a:t> TokenN#(16) Token;</a:t>
            </a:r>
          </a:p>
        </p:txBody>
      </p:sp>
      <p:grpSp>
        <p:nvGrpSpPr>
          <p:cNvPr id="2" name="Group 52"/>
          <p:cNvGrpSpPr>
            <a:grpSpLocks/>
          </p:cNvGrpSpPr>
          <p:nvPr/>
        </p:nvGrpSpPr>
        <p:grpSpPr bwMode="auto">
          <a:xfrm>
            <a:off x="1819275" y="1943100"/>
            <a:ext cx="5027613" cy="1581150"/>
            <a:chOff x="1818752" y="1943100"/>
            <a:chExt cx="5028525" cy="1581150"/>
          </a:xfrm>
        </p:grpSpPr>
        <p:grpSp>
          <p:nvGrpSpPr>
            <p:cNvPr id="3" name="Group 48"/>
            <p:cNvGrpSpPr>
              <a:grpSpLocks/>
            </p:cNvGrpSpPr>
            <p:nvPr/>
          </p:nvGrpSpPr>
          <p:grpSpPr bwMode="auto">
            <a:xfrm>
              <a:off x="2444750" y="1943100"/>
              <a:ext cx="3235325" cy="1581150"/>
              <a:chOff x="3194050" y="1943100"/>
              <a:chExt cx="3235325" cy="1581150"/>
            </a:xfrm>
          </p:grpSpPr>
          <p:sp>
            <p:nvSpPr>
              <p:cNvPr id="7181" name="Text Box 17"/>
              <p:cNvSpPr txBox="1">
                <a:spLocks noChangeArrowheads="1"/>
              </p:cNvSpPr>
              <p:nvPr/>
            </p:nvSpPr>
            <p:spPr bwMode="auto">
              <a:xfrm>
                <a:off x="4024313" y="1943100"/>
                <a:ext cx="1563687" cy="1015663"/>
              </a:xfrm>
              <a:prstGeom prst="rect">
                <a:avLst/>
              </a:prstGeom>
              <a:solidFill>
                <a:schemeClr val="accent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endParaRPr lang="en-US" sz="1800" b="0">
                  <a:solidFill>
                    <a:schemeClr val="tx2"/>
                  </a:solidFill>
                </a:endParaRPr>
              </a:p>
              <a:p>
                <a:pPr algn="ctr" eaLnBrk="0" hangingPunct="0">
                  <a:lnSpc>
                    <a:spcPct val="100000"/>
                  </a:lnSpc>
                  <a:spcBef>
                    <a:spcPct val="0"/>
                  </a:spcBef>
                  <a:buClrTx/>
                  <a:buSzTx/>
                  <a:buFontTx/>
                  <a:buNone/>
                </a:pPr>
                <a:r>
                  <a:rPr lang="en-US" sz="2400" b="0">
                    <a:solidFill>
                      <a:schemeClr val="tx2"/>
                    </a:solidFill>
                  </a:rPr>
                  <a:t>cbuf</a:t>
                </a:r>
              </a:p>
              <a:p>
                <a:pPr algn="ctr" eaLnBrk="0" hangingPunct="0">
                  <a:lnSpc>
                    <a:spcPct val="100000"/>
                  </a:lnSpc>
                  <a:spcBef>
                    <a:spcPct val="0"/>
                  </a:spcBef>
                  <a:buClrTx/>
                  <a:buSzTx/>
                  <a:buFontTx/>
                  <a:buNone/>
                </a:pPr>
                <a:endParaRPr lang="en-US" sz="1800" b="0">
                  <a:solidFill>
                    <a:schemeClr val="tx2"/>
                  </a:solidFill>
                </a:endParaRPr>
              </a:p>
            </p:txBody>
          </p:sp>
          <p:sp>
            <p:nvSpPr>
              <p:cNvPr id="7182" name="Rectangle 36"/>
              <p:cNvSpPr>
                <a:spLocks noChangeArrowheads="1"/>
              </p:cNvSpPr>
              <p:nvPr/>
            </p:nvSpPr>
            <p:spPr bwMode="auto">
              <a:xfrm>
                <a:off x="4032250" y="2133600"/>
                <a:ext cx="190500" cy="723900"/>
              </a:xfrm>
              <a:prstGeom prst="rect">
                <a:avLst/>
              </a:prstGeom>
              <a:noFill/>
              <a:ln w="9525" algn="ctr">
                <a:solidFill>
                  <a:srgbClr val="FF0000"/>
                </a:solidFill>
                <a:round/>
                <a:headEnd/>
                <a:tailEnd/>
              </a:ln>
            </p:spPr>
            <p:txBody>
              <a:bodyPr/>
              <a:lstStyle/>
              <a:p>
                <a:endParaRPr lang="en-US"/>
              </a:p>
            </p:txBody>
          </p:sp>
          <p:sp>
            <p:nvSpPr>
              <p:cNvPr id="7183" name="Rectangle 37"/>
              <p:cNvSpPr>
                <a:spLocks noChangeArrowheads="1"/>
              </p:cNvSpPr>
              <p:nvPr/>
            </p:nvSpPr>
            <p:spPr bwMode="auto">
              <a:xfrm>
                <a:off x="5394325" y="2133600"/>
                <a:ext cx="190500" cy="723900"/>
              </a:xfrm>
              <a:prstGeom prst="rect">
                <a:avLst/>
              </a:prstGeom>
              <a:noFill/>
              <a:ln w="9525" algn="ctr">
                <a:solidFill>
                  <a:srgbClr val="FF0000"/>
                </a:solidFill>
                <a:round/>
                <a:headEnd/>
                <a:tailEnd/>
              </a:ln>
            </p:spPr>
            <p:txBody>
              <a:bodyPr/>
              <a:lstStyle/>
              <a:p>
                <a:endParaRPr lang="en-US"/>
              </a:p>
            </p:txBody>
          </p:sp>
          <p:sp>
            <p:nvSpPr>
              <p:cNvPr id="7184" name="Rectangle 38"/>
              <p:cNvSpPr>
                <a:spLocks noChangeArrowheads="1"/>
              </p:cNvSpPr>
              <p:nvPr/>
            </p:nvSpPr>
            <p:spPr bwMode="auto">
              <a:xfrm rot="-5400000">
                <a:off x="4775200" y="2498725"/>
                <a:ext cx="190500" cy="723900"/>
              </a:xfrm>
              <a:prstGeom prst="rect">
                <a:avLst/>
              </a:prstGeom>
              <a:noFill/>
              <a:ln w="9525" algn="ctr">
                <a:solidFill>
                  <a:srgbClr val="FF0000"/>
                </a:solidFill>
                <a:round/>
                <a:headEnd/>
                <a:tailEnd/>
              </a:ln>
            </p:spPr>
            <p:txBody>
              <a:bodyPr/>
              <a:lstStyle/>
              <a:p>
                <a:endParaRPr lang="en-US"/>
              </a:p>
            </p:txBody>
          </p:sp>
          <p:cxnSp>
            <p:nvCxnSpPr>
              <p:cNvPr id="7185" name="Straight Arrow Connector 40"/>
              <p:cNvCxnSpPr>
                <a:cxnSpLocks noChangeShapeType="1"/>
              </p:cNvCxnSpPr>
              <p:nvPr/>
            </p:nvCxnSpPr>
            <p:spPr bwMode="auto">
              <a:xfrm>
                <a:off x="5603875" y="2495550"/>
                <a:ext cx="825500" cy="1588"/>
              </a:xfrm>
              <a:prstGeom prst="straightConnector1">
                <a:avLst/>
              </a:prstGeom>
              <a:noFill/>
              <a:ln w="19050" algn="ctr">
                <a:solidFill>
                  <a:srgbClr val="000000"/>
                </a:solidFill>
                <a:round/>
                <a:headEnd/>
                <a:tailEnd type="triangle" w="med" len="med"/>
              </a:ln>
            </p:spPr>
          </p:cxnSp>
          <p:cxnSp>
            <p:nvCxnSpPr>
              <p:cNvPr id="7186" name="Straight Arrow Connector 45"/>
              <p:cNvCxnSpPr>
                <a:cxnSpLocks noChangeShapeType="1"/>
              </p:cNvCxnSpPr>
              <p:nvPr/>
            </p:nvCxnSpPr>
            <p:spPr bwMode="auto">
              <a:xfrm rot="16200000" flipV="1">
                <a:off x="4583907" y="3240881"/>
                <a:ext cx="564356" cy="2381"/>
              </a:xfrm>
              <a:prstGeom prst="straightConnector1">
                <a:avLst/>
              </a:prstGeom>
              <a:noFill/>
              <a:ln w="19050" algn="ctr">
                <a:solidFill>
                  <a:srgbClr val="000000"/>
                </a:solidFill>
                <a:round/>
                <a:headEnd/>
                <a:tailEnd type="triangle" w="med" len="med"/>
              </a:ln>
            </p:spPr>
          </p:cxnSp>
          <p:cxnSp>
            <p:nvCxnSpPr>
              <p:cNvPr id="7187" name="Straight Arrow Connector 46"/>
              <p:cNvCxnSpPr>
                <a:cxnSpLocks noChangeShapeType="1"/>
              </p:cNvCxnSpPr>
              <p:nvPr/>
            </p:nvCxnSpPr>
            <p:spPr bwMode="auto">
              <a:xfrm rot="10800000">
                <a:off x="3194050" y="2514600"/>
                <a:ext cx="825500" cy="1588"/>
              </a:xfrm>
              <a:prstGeom prst="straightConnector1">
                <a:avLst/>
              </a:prstGeom>
              <a:noFill/>
              <a:ln w="19050" algn="ctr">
                <a:solidFill>
                  <a:srgbClr val="000000"/>
                </a:solidFill>
                <a:round/>
                <a:headEnd/>
                <a:tailEnd type="triangle" w="med" len="med"/>
              </a:ln>
            </p:spPr>
          </p:cxnSp>
        </p:grpSp>
        <p:sp>
          <p:nvSpPr>
            <p:cNvPr id="7178" name="TextBox 49"/>
            <p:cNvSpPr txBox="1">
              <a:spLocks noChangeArrowheads="1"/>
            </p:cNvSpPr>
            <p:nvPr/>
          </p:nvSpPr>
          <p:spPr bwMode="auto">
            <a:xfrm>
              <a:off x="4851210" y="2137581"/>
              <a:ext cx="1388902" cy="369332"/>
            </a:xfrm>
            <a:prstGeom prst="rect">
              <a:avLst/>
            </a:prstGeom>
            <a:noFill/>
            <a:ln w="9525">
              <a:noFill/>
              <a:miter lim="800000"/>
              <a:headEnd/>
              <a:tailEnd/>
            </a:ln>
          </p:spPr>
          <p:txBody>
            <a:bodyPr wrap="none">
              <a:spAutoFit/>
            </a:bodyPr>
            <a:lstStyle/>
            <a:p>
              <a:pPr>
                <a:buFont typeface="Wingdings" pitchFamily="-96" charset="2"/>
                <a:buNone/>
              </a:pPr>
              <a:r>
                <a:rPr lang="en-US" b="0">
                  <a:solidFill>
                    <a:schemeClr val="tx2"/>
                  </a:solidFill>
                </a:rPr>
                <a:t>getResult</a:t>
              </a:r>
            </a:p>
          </p:txBody>
        </p:sp>
        <p:sp>
          <p:nvSpPr>
            <p:cNvPr id="7179" name="TextBox 50"/>
            <p:cNvSpPr txBox="1">
              <a:spLocks noChangeArrowheads="1"/>
            </p:cNvSpPr>
            <p:nvPr/>
          </p:nvSpPr>
          <p:spPr bwMode="auto">
            <a:xfrm>
              <a:off x="1818752" y="2117677"/>
              <a:ext cx="1348831" cy="369332"/>
            </a:xfrm>
            <a:prstGeom prst="rect">
              <a:avLst/>
            </a:prstGeom>
            <a:noFill/>
            <a:ln w="9525">
              <a:noFill/>
              <a:miter lim="800000"/>
              <a:headEnd/>
              <a:tailEnd/>
            </a:ln>
          </p:spPr>
          <p:txBody>
            <a:bodyPr wrap="none">
              <a:spAutoFit/>
            </a:bodyPr>
            <a:lstStyle/>
            <a:p>
              <a:pPr>
                <a:buFont typeface="Wingdings" pitchFamily="-96" charset="2"/>
                <a:buNone/>
              </a:pPr>
              <a:r>
                <a:rPr lang="en-US" b="0">
                  <a:solidFill>
                    <a:schemeClr val="tx2"/>
                  </a:solidFill>
                </a:rPr>
                <a:t>getToken</a:t>
              </a:r>
            </a:p>
          </p:txBody>
        </p:sp>
        <p:sp>
          <p:nvSpPr>
            <p:cNvPr id="7180" name="TextBox 51"/>
            <p:cNvSpPr txBox="1">
              <a:spLocks noChangeArrowheads="1"/>
            </p:cNvSpPr>
            <p:nvPr/>
          </p:nvSpPr>
          <p:spPr bwMode="auto">
            <a:xfrm>
              <a:off x="4101910" y="3051981"/>
              <a:ext cx="2745367" cy="369332"/>
            </a:xfrm>
            <a:prstGeom prst="rect">
              <a:avLst/>
            </a:prstGeom>
            <a:noFill/>
            <a:ln w="9525">
              <a:noFill/>
              <a:miter lim="800000"/>
              <a:headEnd/>
              <a:tailEnd/>
            </a:ln>
          </p:spPr>
          <p:txBody>
            <a:bodyPr wrap="none">
              <a:spAutoFit/>
            </a:bodyPr>
            <a:lstStyle/>
            <a:p>
              <a:pPr>
                <a:buFont typeface="Wingdings" pitchFamily="-96" charset="2"/>
                <a:buNone/>
              </a:pPr>
              <a:r>
                <a:rPr lang="en-US" b="0">
                  <a:solidFill>
                    <a:schemeClr val="tx2"/>
                  </a:solidFill>
                </a:rPr>
                <a:t>put (result &amp; token)</a:t>
              </a:r>
            </a:p>
          </p:txBody>
        </p:sp>
      </p:grpSp>
      <p:sp>
        <p:nvSpPr>
          <p:cNvPr id="21" name="Date Placeholder 20"/>
          <p:cNvSpPr>
            <a:spLocks noGrp="1"/>
          </p:cNvSpPr>
          <p:nvPr>
            <p:ph type="dt" sz="half" idx="10"/>
          </p:nvPr>
        </p:nvSpPr>
        <p:spPr/>
        <p:txBody>
          <a:bodyPr/>
          <a:lstStyle/>
          <a:p>
            <a:pPr>
              <a:defRPr/>
            </a:pPr>
            <a:r>
              <a:rPr lang="en-US" smtClean="0"/>
              <a:t>February 22, 2011</a:t>
            </a:r>
            <a:endParaRPr lang="en-US"/>
          </a:p>
        </p:txBody>
      </p:sp>
      <p:sp>
        <p:nvSpPr>
          <p:cNvPr id="22" name="Slide Number Placeholder 21"/>
          <p:cNvSpPr>
            <a:spLocks noGrp="1"/>
          </p:cNvSpPr>
          <p:nvPr>
            <p:ph type="sldNum" sz="quarter" idx="11"/>
          </p:nvPr>
        </p:nvSpPr>
        <p:spPr/>
        <p:txBody>
          <a:bodyPr/>
          <a:lstStyle/>
          <a:p>
            <a:pPr>
              <a:defRPr/>
            </a:pPr>
            <a:r>
              <a:rPr lang="en-US" smtClean="0"/>
              <a:t>L06-</a:t>
            </a:r>
            <a:fld id="{F0CD70E1-BEDF-44A8-B719-82A39B7AAF1F}" type="slidenum">
              <a:rPr lang="en-US" smtClean="0"/>
              <a:pPr>
                <a:defRPr/>
              </a:pPr>
              <a:t>21</a:t>
            </a:fld>
            <a:endParaRPr lang="en-US" dirty="0"/>
          </a:p>
        </p:txBody>
      </p:sp>
      <p:sp>
        <p:nvSpPr>
          <p:cNvPr id="23" name="Footer Placeholder 2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16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animBg="1"/>
      <p:bldP spid="171625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z="4000" smtClean="0"/>
              <a:t>IP-Lookup module with the completion buffer</a:t>
            </a:r>
            <a:endParaRPr lang="en-US" sz="3200" smtClean="0"/>
          </a:p>
        </p:txBody>
      </p:sp>
      <p:sp>
        <p:nvSpPr>
          <p:cNvPr id="1710115" name="Text Box 35"/>
          <p:cNvSpPr txBox="1">
            <a:spLocks noChangeArrowheads="1"/>
          </p:cNvSpPr>
          <p:nvPr/>
        </p:nvSpPr>
        <p:spPr bwMode="auto">
          <a:xfrm>
            <a:off x="658813" y="3275013"/>
            <a:ext cx="6008687" cy="3513137"/>
          </a:xfrm>
          <a:prstGeom prst="rect">
            <a:avLst/>
          </a:prstGeom>
          <a:noFill/>
          <a:ln w="9525">
            <a:solidFill>
              <a:srgbClr val="FF0000"/>
            </a:solidFill>
            <a:miter lim="800000"/>
            <a:headEnd/>
            <a:tailEnd/>
          </a:ln>
        </p:spPr>
        <p:txBody>
          <a:bodyPr>
            <a:spAutoFit/>
          </a:bodyPr>
          <a:lstStyle/>
          <a:p>
            <a:pPr>
              <a:lnSpc>
                <a:spcPct val="80000"/>
              </a:lnSpc>
              <a:buFont typeface="Wingdings" pitchFamily="-96" charset="2"/>
              <a:buNone/>
            </a:pPr>
            <a:r>
              <a:rPr lang="en-US" sz="1800">
                <a:solidFill>
                  <a:schemeClr val="tx2"/>
                </a:solidFill>
                <a:latin typeface="Courier New" pitchFamily="49" charset="0"/>
              </a:rPr>
              <a:t>module mkIPLookup(IPLookup);</a:t>
            </a:r>
          </a:p>
          <a:p>
            <a:pPr>
              <a:lnSpc>
                <a:spcPct val="80000"/>
              </a:lnSpc>
              <a:buFont typeface="Wingdings" pitchFamily="-96" charset="2"/>
              <a:buNone/>
            </a:pPr>
            <a:r>
              <a:rPr lang="en-US" sz="1800">
                <a:solidFill>
                  <a:schemeClr val="tx2"/>
                </a:solidFill>
                <a:latin typeface="Courier New" pitchFamily="49" charset="0"/>
              </a:rPr>
              <a:t> rule recirculate…  ; rule exit …;</a:t>
            </a:r>
          </a:p>
          <a:p>
            <a:pPr>
              <a:lnSpc>
                <a:spcPct val="80000"/>
              </a:lnSpc>
              <a:buFont typeface="Wingdings" pitchFamily="-96" charset="2"/>
              <a:buNone/>
            </a:pPr>
            <a:r>
              <a:rPr lang="en-US" sz="1800">
                <a:solidFill>
                  <a:schemeClr val="tx2"/>
                </a:solidFill>
                <a:latin typeface="Courier New" pitchFamily="49" charset="0"/>
              </a:rPr>
              <a:t> method Action</a:t>
            </a:r>
            <a:r>
              <a:rPr lang="en-US" sz="1800" b="0">
                <a:solidFill>
                  <a:schemeClr val="tx2"/>
                </a:solidFill>
                <a:latin typeface="Courier New" pitchFamily="49" charset="0"/>
              </a:rPr>
              <a:t> enter (IP ip);</a:t>
            </a:r>
          </a:p>
          <a:p>
            <a:pPr>
              <a:lnSpc>
                <a:spcPct val="80000"/>
              </a:lnSpc>
              <a:buFont typeface="Wingdings" pitchFamily="-96" charset="2"/>
              <a:buNone/>
            </a:pPr>
            <a:r>
              <a:rPr lang="en-US" sz="1800" b="0">
                <a:solidFill>
                  <a:schemeClr val="tx2"/>
                </a:solidFill>
                <a:latin typeface="Courier New" pitchFamily="49" charset="0"/>
              </a:rPr>
              <a:t>   </a:t>
            </a:r>
            <a:r>
              <a:rPr lang="en-US" sz="1800" b="0">
                <a:solidFill>
                  <a:srgbClr val="FF0000"/>
                </a:solidFill>
                <a:latin typeface="Courier New" pitchFamily="49" charset="0"/>
              </a:rPr>
              <a:t>Token tok &lt;- cbuf.getToken();</a:t>
            </a:r>
          </a:p>
          <a:p>
            <a:pPr>
              <a:lnSpc>
                <a:spcPct val="80000"/>
              </a:lnSpc>
              <a:buFont typeface="Wingdings" pitchFamily="-96" charset="2"/>
              <a:buNone/>
            </a:pPr>
            <a:r>
              <a:rPr lang="en-US" sz="1800" b="0">
                <a:solidFill>
                  <a:schemeClr val="tx2"/>
                </a:solidFill>
                <a:latin typeface="Courier New" pitchFamily="49" charset="0"/>
              </a:rPr>
              <a:t>   ram.req(ip[31:16]);</a:t>
            </a:r>
          </a:p>
          <a:p>
            <a:pPr>
              <a:lnSpc>
                <a:spcPct val="80000"/>
              </a:lnSpc>
              <a:buFont typeface="Wingdings" pitchFamily="-96" charset="2"/>
              <a:buNone/>
            </a:pPr>
            <a:r>
              <a:rPr lang="en-US" sz="1800" b="0">
                <a:solidFill>
                  <a:schemeClr val="tx2"/>
                </a:solidFill>
                <a:latin typeface="Courier New" pitchFamily="49" charset="0"/>
              </a:rPr>
              <a:t>   fifo.enq(</a:t>
            </a:r>
            <a:r>
              <a:rPr lang="en-US" sz="1800" b="0">
                <a:solidFill>
                  <a:srgbClr val="FF0000"/>
                </a:solidFill>
                <a:latin typeface="Courier New" pitchFamily="49" charset="0"/>
              </a:rPr>
              <a:t>tuple2(tok,ip[15:0])</a:t>
            </a:r>
            <a:r>
              <a:rPr lang="en-US" sz="1800" b="0">
                <a:solidFill>
                  <a:schemeClr val="tx2"/>
                </a:solidFill>
                <a:latin typeface="Courier New" pitchFamily="49" charset="0"/>
              </a:rPr>
              <a:t>);</a:t>
            </a:r>
          </a:p>
          <a:p>
            <a:pPr>
              <a:lnSpc>
                <a:spcPct val="80000"/>
              </a:lnSpc>
              <a:buFont typeface="Wingdings" pitchFamily="-96" charset="2"/>
              <a:buNone/>
            </a:pPr>
            <a:r>
              <a:rPr lang="en-US" sz="1800">
                <a:solidFill>
                  <a:schemeClr val="tx2"/>
                </a:solidFill>
                <a:latin typeface="Courier New" pitchFamily="49" charset="0"/>
              </a:rPr>
              <a:t> endmethod</a:t>
            </a:r>
          </a:p>
          <a:p>
            <a:pPr>
              <a:lnSpc>
                <a:spcPct val="80000"/>
              </a:lnSpc>
              <a:buFont typeface="Wingdings" pitchFamily="-96" charset="2"/>
              <a:buNone/>
            </a:pPr>
            <a:r>
              <a:rPr lang="en-US" sz="1800">
                <a:solidFill>
                  <a:schemeClr val="tx2"/>
                </a:solidFill>
                <a:latin typeface="Courier New" pitchFamily="49" charset="0"/>
              </a:rPr>
              <a:t> method ActionValue#(</a:t>
            </a:r>
            <a:r>
              <a:rPr lang="en-US" sz="1800" b="0">
                <a:solidFill>
                  <a:schemeClr val="tx2"/>
                </a:solidFill>
                <a:latin typeface="Courier New" pitchFamily="49" charset="0"/>
              </a:rPr>
              <a:t>Msg</a:t>
            </a:r>
            <a:r>
              <a:rPr lang="en-US" sz="1800">
                <a:solidFill>
                  <a:schemeClr val="tx2"/>
                </a:solidFill>
                <a:latin typeface="Courier New" pitchFamily="49" charset="0"/>
              </a:rPr>
              <a:t>)</a:t>
            </a:r>
            <a:r>
              <a:rPr lang="en-US" sz="1800" b="0">
                <a:solidFill>
                  <a:schemeClr val="tx2"/>
                </a:solidFill>
                <a:latin typeface="Courier New" pitchFamily="49" charset="0"/>
              </a:rPr>
              <a:t> getResult(); </a:t>
            </a:r>
          </a:p>
          <a:p>
            <a:pPr>
              <a:lnSpc>
                <a:spcPct val="80000"/>
              </a:lnSpc>
              <a:buFont typeface="Wingdings" pitchFamily="-96" charset="2"/>
              <a:buNone/>
            </a:pPr>
            <a:r>
              <a:rPr lang="en-US" sz="1800" b="0">
                <a:solidFill>
                  <a:schemeClr val="tx2"/>
                </a:solidFill>
                <a:latin typeface="Courier New" pitchFamily="49" charset="0"/>
              </a:rPr>
              <a:t>  </a:t>
            </a:r>
            <a:r>
              <a:rPr lang="en-US" sz="1800">
                <a:solidFill>
                  <a:srgbClr val="FF0000"/>
                </a:solidFill>
                <a:latin typeface="Courier New" pitchFamily="49" charset="0"/>
              </a:rPr>
              <a:t>let</a:t>
            </a:r>
            <a:r>
              <a:rPr lang="en-US" sz="1800" b="0">
                <a:solidFill>
                  <a:srgbClr val="FF0000"/>
                </a:solidFill>
                <a:latin typeface="Courier New" pitchFamily="49" charset="0"/>
              </a:rPr>
              <a:t> result &lt;- cbuf.getResult();</a:t>
            </a:r>
          </a:p>
          <a:p>
            <a:pPr>
              <a:lnSpc>
                <a:spcPct val="80000"/>
              </a:lnSpc>
              <a:buFont typeface="Wingdings" pitchFamily="-96" charset="2"/>
              <a:buNone/>
            </a:pPr>
            <a:r>
              <a:rPr lang="en-US" sz="1800">
                <a:solidFill>
                  <a:schemeClr val="tx2"/>
                </a:solidFill>
                <a:latin typeface="Courier New" pitchFamily="49" charset="0"/>
              </a:rPr>
              <a:t>  return</a:t>
            </a:r>
            <a:r>
              <a:rPr lang="en-US" sz="1800" b="0">
                <a:solidFill>
                  <a:schemeClr val="tx2"/>
                </a:solidFill>
                <a:latin typeface="Courier New" pitchFamily="49" charset="0"/>
              </a:rPr>
              <a:t> result;</a:t>
            </a:r>
          </a:p>
          <a:p>
            <a:pPr>
              <a:lnSpc>
                <a:spcPct val="80000"/>
              </a:lnSpc>
              <a:buFont typeface="Wingdings" pitchFamily="-96" charset="2"/>
              <a:buNone/>
            </a:pPr>
            <a:r>
              <a:rPr lang="en-US" sz="1800">
                <a:solidFill>
                  <a:schemeClr val="tx2"/>
                </a:solidFill>
                <a:latin typeface="Courier New" pitchFamily="49" charset="0"/>
              </a:rPr>
              <a:t> endmethod</a:t>
            </a:r>
          </a:p>
          <a:p>
            <a:pPr>
              <a:lnSpc>
                <a:spcPct val="80000"/>
              </a:lnSpc>
              <a:buFont typeface="Wingdings" pitchFamily="-96" charset="2"/>
              <a:buNone/>
            </a:pPr>
            <a:r>
              <a:rPr lang="en-US" sz="1800">
                <a:solidFill>
                  <a:schemeClr val="tx2"/>
                </a:solidFill>
                <a:latin typeface="Courier New" pitchFamily="49" charset="0"/>
              </a:rPr>
              <a:t>endmodule</a:t>
            </a:r>
          </a:p>
        </p:txBody>
      </p:sp>
      <p:grpSp>
        <p:nvGrpSpPr>
          <p:cNvPr id="2" name="Group 79"/>
          <p:cNvGrpSpPr>
            <a:grpSpLocks/>
          </p:cNvGrpSpPr>
          <p:nvPr/>
        </p:nvGrpSpPr>
        <p:grpSpPr bwMode="auto">
          <a:xfrm>
            <a:off x="1454150" y="1589088"/>
            <a:ext cx="6026150" cy="1652587"/>
            <a:chOff x="1454150" y="1639888"/>
            <a:chExt cx="6026150" cy="1652587"/>
          </a:xfrm>
        </p:grpSpPr>
        <p:sp>
          <p:nvSpPr>
            <p:cNvPr id="8201" name="Line 3"/>
            <p:cNvSpPr>
              <a:spLocks noChangeShapeType="1"/>
            </p:cNvSpPr>
            <p:nvPr/>
          </p:nvSpPr>
          <p:spPr bwMode="auto">
            <a:xfrm>
              <a:off x="6629401" y="2370138"/>
              <a:ext cx="482599" cy="4762"/>
            </a:xfrm>
            <a:prstGeom prst="line">
              <a:avLst/>
            </a:prstGeom>
            <a:noFill/>
            <a:ln w="9525">
              <a:solidFill>
                <a:schemeClr val="tx1"/>
              </a:solidFill>
              <a:round/>
              <a:headEnd/>
              <a:tailEnd type="triangle" w="med" len="med"/>
            </a:ln>
          </p:spPr>
          <p:txBody>
            <a:bodyPr/>
            <a:lstStyle/>
            <a:p>
              <a:endParaRPr lang="en-US"/>
            </a:p>
          </p:txBody>
        </p:sp>
        <p:sp>
          <p:nvSpPr>
            <p:cNvPr id="40" name="Cloud"/>
            <p:cNvSpPr>
              <a:spLocks noChangeAspect="1" noEditPoints="1" noChangeArrowheads="1"/>
            </p:cNvSpPr>
            <p:nvPr/>
          </p:nvSpPr>
          <p:spPr bwMode="auto">
            <a:xfrm>
              <a:off x="1460500" y="2227263"/>
              <a:ext cx="635000" cy="411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endParaRPr lang="en-US" sz="1400" b="0" dirty="0">
                <a:latin typeface="Verdana" pitchFamily="34" charset="0"/>
              </a:endParaRPr>
            </a:p>
          </p:txBody>
        </p:sp>
        <p:sp>
          <p:nvSpPr>
            <p:cNvPr id="8203" name="Line 3"/>
            <p:cNvSpPr>
              <a:spLocks noChangeShapeType="1"/>
            </p:cNvSpPr>
            <p:nvPr/>
          </p:nvSpPr>
          <p:spPr bwMode="auto">
            <a:xfrm>
              <a:off x="5664201" y="2370138"/>
              <a:ext cx="482599" cy="4762"/>
            </a:xfrm>
            <a:prstGeom prst="line">
              <a:avLst/>
            </a:prstGeom>
            <a:noFill/>
            <a:ln w="9525">
              <a:solidFill>
                <a:schemeClr val="tx1"/>
              </a:solidFill>
              <a:round/>
              <a:headEnd/>
              <a:tailEnd type="triangle" w="med" len="med"/>
            </a:ln>
          </p:spPr>
          <p:txBody>
            <a:bodyPr/>
            <a:lstStyle/>
            <a:p>
              <a:endParaRPr lang="en-US"/>
            </a:p>
          </p:txBody>
        </p:sp>
        <p:sp>
          <p:nvSpPr>
            <p:cNvPr id="42" name="Cloud"/>
            <p:cNvSpPr>
              <a:spLocks noChangeAspect="1" noEditPoints="1" noChangeArrowheads="1"/>
            </p:cNvSpPr>
            <p:nvPr/>
          </p:nvSpPr>
          <p:spPr bwMode="auto">
            <a:xfrm>
              <a:off x="4711700" y="2227263"/>
              <a:ext cx="965200" cy="4111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400" b="0" dirty="0">
                  <a:latin typeface="Verdana" pitchFamily="34" charset="0"/>
                </a:rPr>
                <a:t>done?</a:t>
              </a:r>
            </a:p>
          </p:txBody>
        </p:sp>
        <p:sp>
          <p:nvSpPr>
            <p:cNvPr id="8205" name="Text Box 15"/>
            <p:cNvSpPr txBox="1">
              <a:spLocks noChangeArrowheads="1"/>
            </p:cNvSpPr>
            <p:nvPr/>
          </p:nvSpPr>
          <p:spPr bwMode="auto">
            <a:xfrm>
              <a:off x="3433763" y="2251075"/>
              <a:ext cx="817562" cy="38576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8206" name="Line 16"/>
            <p:cNvSpPr>
              <a:spLocks noChangeShapeType="1"/>
            </p:cNvSpPr>
            <p:nvPr/>
          </p:nvSpPr>
          <p:spPr bwMode="auto">
            <a:xfrm>
              <a:off x="2095500" y="2378632"/>
              <a:ext cx="754063" cy="10555"/>
            </a:xfrm>
            <a:prstGeom prst="line">
              <a:avLst/>
            </a:prstGeom>
            <a:noFill/>
            <a:ln w="9525">
              <a:solidFill>
                <a:schemeClr val="tx1"/>
              </a:solidFill>
              <a:round/>
              <a:headEnd/>
              <a:tailEnd type="triangle" w="med" len="med"/>
            </a:ln>
          </p:spPr>
          <p:txBody>
            <a:bodyPr wrap="none" anchor="ctr"/>
            <a:lstStyle/>
            <a:p>
              <a:endParaRPr lang="en-US"/>
            </a:p>
          </p:txBody>
        </p:sp>
        <p:sp>
          <p:nvSpPr>
            <p:cNvPr id="8207" name="Line 17"/>
            <p:cNvSpPr>
              <a:spLocks noChangeShapeType="1"/>
            </p:cNvSpPr>
            <p:nvPr/>
          </p:nvSpPr>
          <p:spPr bwMode="auto">
            <a:xfrm flipV="1">
              <a:off x="3032125" y="2425699"/>
              <a:ext cx="371475" cy="15875"/>
            </a:xfrm>
            <a:prstGeom prst="line">
              <a:avLst/>
            </a:prstGeom>
            <a:noFill/>
            <a:ln w="9525">
              <a:solidFill>
                <a:schemeClr val="tx1"/>
              </a:solidFill>
              <a:round/>
              <a:headEnd/>
              <a:tailEnd type="triangle" w="med" len="med"/>
            </a:ln>
          </p:spPr>
          <p:txBody>
            <a:bodyPr wrap="none" anchor="ctr"/>
            <a:lstStyle/>
            <a:p>
              <a:endParaRPr lang="en-US"/>
            </a:p>
          </p:txBody>
        </p:sp>
        <p:sp>
          <p:nvSpPr>
            <p:cNvPr id="8208" name="Line 18"/>
            <p:cNvSpPr>
              <a:spLocks noChangeShapeType="1"/>
            </p:cNvSpPr>
            <p:nvPr/>
          </p:nvSpPr>
          <p:spPr bwMode="auto">
            <a:xfrm>
              <a:off x="4268788" y="2409825"/>
              <a:ext cx="447675" cy="0"/>
            </a:xfrm>
            <a:prstGeom prst="line">
              <a:avLst/>
            </a:prstGeom>
            <a:noFill/>
            <a:ln w="9525">
              <a:solidFill>
                <a:schemeClr val="tx1"/>
              </a:solidFill>
              <a:round/>
              <a:headEnd/>
              <a:tailEnd type="triangle" w="med" len="med"/>
            </a:ln>
          </p:spPr>
          <p:txBody>
            <a:bodyPr wrap="none" anchor="ctr"/>
            <a:lstStyle/>
            <a:p>
              <a:endParaRPr lang="en-US"/>
            </a:p>
          </p:txBody>
        </p:sp>
        <p:grpSp>
          <p:nvGrpSpPr>
            <p:cNvPr id="3" name="Group 19"/>
            <p:cNvGrpSpPr>
              <a:grpSpLocks/>
            </p:cNvGrpSpPr>
            <p:nvPr/>
          </p:nvGrpSpPr>
          <p:grpSpPr bwMode="auto">
            <a:xfrm>
              <a:off x="3568700" y="2778125"/>
              <a:ext cx="457200" cy="304800"/>
              <a:chOff x="2470" y="2807"/>
              <a:chExt cx="288" cy="192"/>
            </a:xfrm>
          </p:grpSpPr>
          <p:sp>
            <p:nvSpPr>
              <p:cNvPr id="8224" name="Freeform 20"/>
              <p:cNvSpPr>
                <a:spLocks/>
              </p:cNvSpPr>
              <p:nvPr/>
            </p:nvSpPr>
            <p:spPr bwMode="auto">
              <a:xfrm>
                <a:off x="2470" y="2807"/>
                <a:ext cx="288" cy="192"/>
              </a:xfrm>
              <a:custGeom>
                <a:avLst/>
                <a:gdLst>
                  <a:gd name="T0" fmla="*/ 0 w 288"/>
                  <a:gd name="T1" fmla="*/ 0 h 144"/>
                  <a:gd name="T2" fmla="*/ 288 w 288"/>
                  <a:gd name="T3" fmla="*/ 0 h 144"/>
                  <a:gd name="T4" fmla="*/ 288 w 288"/>
                  <a:gd name="T5" fmla="*/ 1439 h 144"/>
                  <a:gd name="T6" fmla="*/ 0 w 288"/>
                  <a:gd name="T7" fmla="*/ 143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8225" name="Line 21"/>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8226" name="Line 22"/>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8227" name="Line 23"/>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8228" name="Line 24"/>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8210" name="Text Box 25"/>
            <p:cNvSpPr txBox="1">
              <a:spLocks noChangeArrowheads="1"/>
            </p:cNvSpPr>
            <p:nvPr/>
          </p:nvSpPr>
          <p:spPr bwMode="auto">
            <a:xfrm>
              <a:off x="4132263" y="2873375"/>
              <a:ext cx="506412" cy="3365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8211" name="AutoShape 26"/>
            <p:cNvSpPr>
              <a:spLocks noChangeArrowheads="1"/>
            </p:cNvSpPr>
            <p:nvPr/>
          </p:nvSpPr>
          <p:spPr bwMode="auto">
            <a:xfrm rot="-5400000">
              <a:off x="2579687" y="2520951"/>
              <a:ext cx="695325" cy="152400"/>
            </a:xfrm>
            <a:prstGeom prst="flowChartManualOperation">
              <a:avLst/>
            </a:prstGeom>
            <a:noFill/>
            <a:ln w="9525">
              <a:solidFill>
                <a:schemeClr val="tx1"/>
              </a:solidFill>
              <a:miter lim="800000"/>
              <a:headEnd/>
              <a:tailEnd/>
            </a:ln>
          </p:spPr>
          <p:txBody>
            <a:bodyPr wrap="none" anchor="ctr"/>
            <a:lstStyle/>
            <a:p>
              <a:endParaRPr lang="en-US"/>
            </a:p>
          </p:txBody>
        </p:sp>
        <p:sp>
          <p:nvSpPr>
            <p:cNvPr id="8212" name="Freeform 27"/>
            <p:cNvSpPr>
              <a:spLocks/>
            </p:cNvSpPr>
            <p:nvPr/>
          </p:nvSpPr>
          <p:spPr bwMode="auto">
            <a:xfrm>
              <a:off x="3151188" y="2444750"/>
              <a:ext cx="561975" cy="476250"/>
            </a:xfrm>
            <a:custGeom>
              <a:avLst/>
              <a:gdLst>
                <a:gd name="T0" fmla="*/ 0 w 354"/>
                <a:gd name="T1" fmla="*/ 0 h 354"/>
                <a:gd name="T2" fmla="*/ 0 w 354"/>
                <a:gd name="T3" fmla="*/ 2147483647 h 354"/>
                <a:gd name="T4" fmla="*/ 2147483647 w 354"/>
                <a:gd name="T5" fmla="*/ 2147483647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8213" name="Freeform 28"/>
            <p:cNvSpPr>
              <a:spLocks/>
            </p:cNvSpPr>
            <p:nvPr/>
          </p:nvSpPr>
          <p:spPr bwMode="auto">
            <a:xfrm>
              <a:off x="2522538" y="2654300"/>
              <a:ext cx="2867025" cy="552450"/>
            </a:xfrm>
            <a:custGeom>
              <a:avLst/>
              <a:gdLst>
                <a:gd name="T0" fmla="*/ 2147483647 w 1806"/>
                <a:gd name="T1" fmla="*/ 0 h 504"/>
                <a:gd name="T2" fmla="*/ 2147483647 w 1806"/>
                <a:gd name="T3" fmla="*/ 2147483647 h 504"/>
                <a:gd name="T4" fmla="*/ 0 w 1806"/>
                <a:gd name="T5" fmla="*/ 2147483647 h 504"/>
                <a:gd name="T6" fmla="*/ 0 w 1806"/>
                <a:gd name="T7" fmla="*/ 2147483647 h 504"/>
                <a:gd name="T8" fmla="*/ 2147483647 w 1806"/>
                <a:gd name="T9" fmla="*/ 2147483647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8214" name="Freeform 29"/>
            <p:cNvSpPr>
              <a:spLocks/>
            </p:cNvSpPr>
            <p:nvPr/>
          </p:nvSpPr>
          <p:spPr bwMode="auto">
            <a:xfrm rot="-5400000">
              <a:off x="4398963" y="2282825"/>
              <a:ext cx="285750" cy="1009650"/>
            </a:xfrm>
            <a:custGeom>
              <a:avLst/>
              <a:gdLst>
                <a:gd name="T0" fmla="*/ 0 w 354"/>
                <a:gd name="T1" fmla="*/ 0 h 354"/>
                <a:gd name="T2" fmla="*/ 0 w 354"/>
                <a:gd name="T3" fmla="*/ 2147483647 h 354"/>
                <a:gd name="T4" fmla="*/ 2147483647 w 354"/>
                <a:gd name="T5" fmla="*/ 2147483647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nvGrpSpPr>
            <p:cNvPr id="4" name="Group 30"/>
            <p:cNvGrpSpPr>
              <a:grpSpLocks/>
            </p:cNvGrpSpPr>
            <p:nvPr/>
          </p:nvGrpSpPr>
          <p:grpSpPr bwMode="auto">
            <a:xfrm>
              <a:off x="1454150" y="1639888"/>
              <a:ext cx="6026150" cy="1652587"/>
              <a:chOff x="1564" y="1033"/>
              <a:chExt cx="3309" cy="1225"/>
            </a:xfrm>
          </p:grpSpPr>
          <p:sp>
            <p:nvSpPr>
              <p:cNvPr id="8221" name="Rectangle 31"/>
              <p:cNvSpPr>
                <a:spLocks noChangeArrowheads="1"/>
              </p:cNvSpPr>
              <p:nvPr/>
            </p:nvSpPr>
            <p:spPr bwMode="auto">
              <a:xfrm>
                <a:off x="1564" y="1033"/>
                <a:ext cx="3309" cy="1225"/>
              </a:xfrm>
              <a:prstGeom prst="rect">
                <a:avLst/>
              </a:prstGeom>
              <a:noFill/>
              <a:ln w="9525">
                <a:solidFill>
                  <a:srgbClr val="FF0000"/>
                </a:solidFill>
                <a:miter lim="800000"/>
                <a:headEnd/>
                <a:tailEnd/>
              </a:ln>
            </p:spPr>
            <p:txBody>
              <a:bodyPr wrap="none" anchor="ctr"/>
              <a:lstStyle/>
              <a:p>
                <a:endParaRPr lang="en-US"/>
              </a:p>
            </p:txBody>
          </p:sp>
          <p:sp>
            <p:nvSpPr>
              <p:cNvPr id="62" name="Rectangle 32"/>
              <p:cNvSpPr>
                <a:spLocks noChangeArrowheads="1"/>
              </p:cNvSpPr>
              <p:nvPr/>
            </p:nvSpPr>
            <p:spPr bwMode="auto">
              <a:xfrm>
                <a:off x="1568" y="1307"/>
                <a:ext cx="192" cy="750"/>
              </a:xfrm>
              <a:prstGeom prst="rect">
                <a:avLst/>
              </a:prstGeom>
              <a:solidFill>
                <a:schemeClr val="accent2"/>
              </a:solidFill>
              <a:ln w="9525">
                <a:solidFill>
                  <a:srgbClr val="FF0000"/>
                </a:solidFill>
                <a:miter lim="800000"/>
                <a:headEnd/>
                <a:tailEnd/>
              </a:ln>
            </p:spPr>
            <p:txBody>
              <a:bodyPr vert="vert" wrap="none" anchor="ctr"/>
              <a:lstStyle/>
              <a:p>
                <a:pPr algn="ctr">
                  <a:buFont typeface="Wingdings" pitchFamily="2" charset="2"/>
                  <a:buNone/>
                  <a:defRPr/>
                </a:pPr>
                <a:r>
                  <a:rPr lang="en-US" b="0" dirty="0">
                    <a:latin typeface="Verdana" pitchFamily="34" charset="0"/>
                  </a:rPr>
                  <a:t>enter</a:t>
                </a:r>
              </a:p>
            </p:txBody>
          </p:sp>
          <p:sp>
            <p:nvSpPr>
              <p:cNvPr id="63" name="Rectangle 33"/>
              <p:cNvSpPr>
                <a:spLocks noChangeArrowheads="1"/>
              </p:cNvSpPr>
              <p:nvPr/>
            </p:nvSpPr>
            <p:spPr bwMode="auto">
              <a:xfrm>
                <a:off x="4672" y="1307"/>
                <a:ext cx="194" cy="750"/>
              </a:xfrm>
              <a:prstGeom prst="rect">
                <a:avLst/>
              </a:prstGeom>
              <a:solidFill>
                <a:schemeClr val="accent2"/>
              </a:solidFill>
              <a:ln w="9525">
                <a:solidFill>
                  <a:srgbClr val="FF0000"/>
                </a:solidFill>
                <a:miter lim="800000"/>
                <a:headEnd/>
                <a:tailEnd/>
              </a:ln>
            </p:spPr>
            <p:txBody>
              <a:bodyPr vert="vert" wrap="none" anchor="ctr"/>
              <a:lstStyle/>
              <a:p>
                <a:pPr algn="ctr">
                  <a:buFont typeface="Wingdings" pitchFamily="2" charset="2"/>
                  <a:buNone/>
                  <a:defRPr/>
                </a:pPr>
                <a:r>
                  <a:rPr lang="en-US" sz="1600" b="0" dirty="0" err="1">
                    <a:latin typeface="Verdana" pitchFamily="34" charset="0"/>
                  </a:rPr>
                  <a:t>getResult</a:t>
                </a:r>
                <a:endParaRPr lang="en-US" sz="1600" b="0" dirty="0">
                  <a:latin typeface="Verdana" pitchFamily="34" charset="0"/>
                </a:endParaRPr>
              </a:p>
            </p:txBody>
          </p:sp>
        </p:grpSp>
        <p:sp>
          <p:nvSpPr>
            <p:cNvPr id="8216" name="Text Box 17"/>
            <p:cNvSpPr txBox="1">
              <a:spLocks noChangeArrowheads="1"/>
            </p:cNvSpPr>
            <p:nvPr/>
          </p:nvSpPr>
          <p:spPr bwMode="auto">
            <a:xfrm>
              <a:off x="6119813" y="1803400"/>
              <a:ext cx="890587" cy="923330"/>
            </a:xfrm>
            <a:prstGeom prst="rect">
              <a:avLst/>
            </a:prstGeom>
            <a:solidFill>
              <a:schemeClr val="accent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endParaRPr lang="en-US" sz="1800" b="0">
                <a:solidFill>
                  <a:schemeClr val="tx2"/>
                </a:solidFill>
              </a:endParaRPr>
            </a:p>
            <a:p>
              <a:pPr algn="ctr" eaLnBrk="0" hangingPunct="0">
                <a:lnSpc>
                  <a:spcPct val="100000"/>
                </a:lnSpc>
                <a:spcBef>
                  <a:spcPct val="0"/>
                </a:spcBef>
                <a:buClrTx/>
                <a:buSzTx/>
                <a:buFontTx/>
                <a:buNone/>
              </a:pPr>
              <a:r>
                <a:rPr lang="en-US" sz="1800" b="0">
                  <a:solidFill>
                    <a:schemeClr val="tx2"/>
                  </a:solidFill>
                </a:rPr>
                <a:t>cbuf</a:t>
              </a:r>
            </a:p>
            <a:p>
              <a:pPr algn="ctr" eaLnBrk="0" hangingPunct="0">
                <a:lnSpc>
                  <a:spcPct val="100000"/>
                </a:lnSpc>
                <a:spcBef>
                  <a:spcPct val="0"/>
                </a:spcBef>
                <a:buClrTx/>
                <a:buSzTx/>
                <a:buFontTx/>
                <a:buNone/>
              </a:pPr>
              <a:endParaRPr lang="en-US" sz="1800" b="0">
                <a:solidFill>
                  <a:schemeClr val="tx2"/>
                </a:solidFill>
              </a:endParaRPr>
            </a:p>
          </p:txBody>
        </p:sp>
        <p:sp>
          <p:nvSpPr>
            <p:cNvPr id="8217" name="Text Box 23"/>
            <p:cNvSpPr txBox="1">
              <a:spLocks noChangeArrowheads="1"/>
            </p:cNvSpPr>
            <p:nvPr/>
          </p:nvSpPr>
          <p:spPr bwMode="auto">
            <a:xfrm>
              <a:off x="5621338" y="2071688"/>
              <a:ext cx="654050" cy="336550"/>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yes</a:t>
              </a:r>
            </a:p>
          </p:txBody>
        </p:sp>
        <p:sp>
          <p:nvSpPr>
            <p:cNvPr id="8218" name="Text Box 34"/>
            <p:cNvSpPr txBox="1">
              <a:spLocks noChangeArrowheads="1"/>
            </p:cNvSpPr>
            <p:nvPr/>
          </p:nvSpPr>
          <p:spPr bwMode="auto">
            <a:xfrm>
              <a:off x="5332413" y="2611438"/>
              <a:ext cx="654050" cy="336550"/>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no</a:t>
              </a:r>
            </a:p>
          </p:txBody>
        </p:sp>
        <p:sp>
          <p:nvSpPr>
            <p:cNvPr id="8219" name="Text Box 24"/>
            <p:cNvSpPr txBox="1">
              <a:spLocks noChangeArrowheads="1"/>
            </p:cNvSpPr>
            <p:nvPr/>
          </p:nvSpPr>
          <p:spPr bwMode="auto">
            <a:xfrm>
              <a:off x="3897313" y="1685925"/>
              <a:ext cx="1158875" cy="336550"/>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getToken</a:t>
              </a:r>
            </a:p>
          </p:txBody>
        </p:sp>
        <p:sp>
          <p:nvSpPr>
            <p:cNvPr id="8220" name="Freeform 29"/>
            <p:cNvSpPr>
              <a:spLocks/>
            </p:cNvSpPr>
            <p:nvPr/>
          </p:nvSpPr>
          <p:spPr bwMode="auto">
            <a:xfrm>
              <a:off x="1930400" y="1971675"/>
              <a:ext cx="4165600" cy="288925"/>
            </a:xfrm>
            <a:custGeom>
              <a:avLst/>
              <a:gdLst>
                <a:gd name="T0" fmla="*/ 2147483647 w 1687"/>
                <a:gd name="T1" fmla="*/ 0 h 199"/>
                <a:gd name="T2" fmla="*/ 2147483647 w 1687"/>
                <a:gd name="T3" fmla="*/ 2147483647 h 199"/>
                <a:gd name="T4" fmla="*/ 0 w 1687"/>
                <a:gd name="T5" fmla="*/ 2147483647 h 199"/>
                <a:gd name="T6" fmla="*/ 0 w 1687"/>
                <a:gd name="T7" fmla="*/ 2147483647 h 199"/>
                <a:gd name="T8" fmla="*/ 0 60000 65536"/>
                <a:gd name="T9" fmla="*/ 0 60000 65536"/>
                <a:gd name="T10" fmla="*/ 0 60000 65536"/>
                <a:gd name="T11" fmla="*/ 0 60000 65536"/>
                <a:gd name="T12" fmla="*/ 0 w 1687"/>
                <a:gd name="T13" fmla="*/ 0 h 199"/>
                <a:gd name="T14" fmla="*/ 1687 w 1687"/>
                <a:gd name="T15" fmla="*/ 199 h 199"/>
              </a:gdLst>
              <a:ahLst/>
              <a:cxnLst>
                <a:cxn ang="T8">
                  <a:pos x="T0" y="T1"/>
                </a:cxn>
                <a:cxn ang="T9">
                  <a:pos x="T2" y="T3"/>
                </a:cxn>
                <a:cxn ang="T10">
                  <a:pos x="T4" y="T5"/>
                </a:cxn>
                <a:cxn ang="T11">
                  <a:pos x="T6" y="T7"/>
                </a:cxn>
              </a:cxnLst>
              <a:rect l="T12" t="T13" r="T14" b="T15"/>
              <a:pathLst>
                <a:path w="1687" h="199">
                  <a:moveTo>
                    <a:pt x="1681" y="0"/>
                  </a:moveTo>
                  <a:lnTo>
                    <a:pt x="1687" y="6"/>
                  </a:lnTo>
                  <a:lnTo>
                    <a:pt x="0" y="10"/>
                  </a:lnTo>
                  <a:lnTo>
                    <a:pt x="0" y="199"/>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sp>
        <p:nvSpPr>
          <p:cNvPr id="36" name="Text Box 6"/>
          <p:cNvSpPr txBox="1">
            <a:spLocks noChangeArrowheads="1"/>
          </p:cNvSpPr>
          <p:nvPr/>
        </p:nvSpPr>
        <p:spPr bwMode="auto">
          <a:xfrm>
            <a:off x="6731000" y="3519488"/>
            <a:ext cx="2413000" cy="2586037"/>
          </a:xfrm>
          <a:prstGeom prst="rect">
            <a:avLst/>
          </a:prstGeom>
          <a:noFill/>
          <a:ln w="9525">
            <a:noFill/>
            <a:miter lim="800000"/>
            <a:headEnd/>
            <a:tailEnd/>
          </a:ln>
        </p:spPr>
        <p:txBody>
          <a:bodyPr>
            <a:spAutoFit/>
          </a:bodyPr>
          <a:lstStyle/>
          <a:p>
            <a:pPr>
              <a:buFont typeface="Wingdings" pitchFamily="-96" charset="2"/>
              <a:buNone/>
            </a:pPr>
            <a:r>
              <a:rPr lang="en-US" b="0" dirty="0"/>
              <a:t>for </a:t>
            </a:r>
            <a:r>
              <a:rPr lang="en-US" b="0" dirty="0">
                <a:solidFill>
                  <a:schemeClr val="tx2"/>
                </a:solidFill>
                <a:latin typeface="Courier New" pitchFamily="49" charset="0"/>
              </a:rPr>
              <a:t>enter</a:t>
            </a:r>
            <a:r>
              <a:rPr lang="en-US" b="0" dirty="0"/>
              <a:t> and </a:t>
            </a:r>
            <a:r>
              <a:rPr lang="en-US" b="0" dirty="0" err="1">
                <a:solidFill>
                  <a:schemeClr val="tx2"/>
                </a:solidFill>
                <a:latin typeface="Courier New" pitchFamily="49" charset="0"/>
              </a:rPr>
              <a:t>getResult</a:t>
            </a:r>
            <a:r>
              <a:rPr lang="en-US" b="0" dirty="0"/>
              <a:t> to execute simultaneously, </a:t>
            </a:r>
            <a:r>
              <a:rPr lang="en-US" b="0" dirty="0" err="1">
                <a:solidFill>
                  <a:schemeClr val="tx2"/>
                </a:solidFill>
                <a:latin typeface="Courier New" pitchFamily="49" charset="0"/>
              </a:rPr>
              <a:t>cbuf.getToken</a:t>
            </a:r>
            <a:r>
              <a:rPr lang="en-US" b="0" dirty="0"/>
              <a:t> and </a:t>
            </a:r>
            <a:r>
              <a:rPr lang="en-US" b="0" dirty="0" err="1">
                <a:solidFill>
                  <a:schemeClr val="tx2"/>
                </a:solidFill>
                <a:latin typeface="Courier New" pitchFamily="49" charset="0"/>
              </a:rPr>
              <a:t>cbuf.getResult</a:t>
            </a:r>
            <a:r>
              <a:rPr lang="en-US" b="0" dirty="0"/>
              <a:t> must execute simultaneously</a:t>
            </a:r>
          </a:p>
        </p:txBody>
      </p:sp>
      <p:sp>
        <p:nvSpPr>
          <p:cNvPr id="38" name="Date Placeholder 37"/>
          <p:cNvSpPr>
            <a:spLocks noGrp="1"/>
          </p:cNvSpPr>
          <p:nvPr>
            <p:ph type="dt" sz="half" idx="10"/>
          </p:nvPr>
        </p:nvSpPr>
        <p:spPr/>
        <p:txBody>
          <a:bodyPr/>
          <a:lstStyle/>
          <a:p>
            <a:pPr>
              <a:defRPr/>
            </a:pPr>
            <a:r>
              <a:rPr lang="en-US" smtClean="0"/>
              <a:t>February 22, 2011</a:t>
            </a:r>
            <a:endParaRPr lang="en-US"/>
          </a:p>
        </p:txBody>
      </p:sp>
      <p:sp>
        <p:nvSpPr>
          <p:cNvPr id="39" name="Slide Number Placeholder 38"/>
          <p:cNvSpPr>
            <a:spLocks noGrp="1"/>
          </p:cNvSpPr>
          <p:nvPr>
            <p:ph type="sldNum" sz="quarter" idx="11"/>
          </p:nvPr>
        </p:nvSpPr>
        <p:spPr/>
        <p:txBody>
          <a:bodyPr/>
          <a:lstStyle/>
          <a:p>
            <a:pPr>
              <a:defRPr/>
            </a:pPr>
            <a:r>
              <a:rPr lang="en-US" smtClean="0"/>
              <a:t>L06-</a:t>
            </a:r>
            <a:fld id="{F0CD70E1-BEDF-44A8-B719-82A39B7AAF1F}" type="slidenum">
              <a:rPr lang="en-US" smtClean="0"/>
              <a:pPr>
                <a:defRPr/>
              </a:pPr>
              <a:t>22</a:t>
            </a:fld>
            <a:endParaRPr lang="en-US" dirty="0"/>
          </a:p>
        </p:txBody>
      </p:sp>
      <p:sp>
        <p:nvSpPr>
          <p:cNvPr id="41" name="Footer Placeholder 40"/>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1011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1011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10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1011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1011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1011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1011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1011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10115">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10115">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10115">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10115">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10115">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15" grpId="0" build="allAtOnce" animBg="1"/>
      <p:bldP spid="3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US" sz="4000" smtClean="0"/>
              <a:t>IP Lookup rules with completion buffer</a:t>
            </a:r>
          </a:p>
        </p:txBody>
      </p:sp>
      <p:sp>
        <p:nvSpPr>
          <p:cNvPr id="9220" name="Text Box 3"/>
          <p:cNvSpPr txBox="1">
            <a:spLocks noChangeArrowheads="1"/>
          </p:cNvSpPr>
          <p:nvPr/>
        </p:nvSpPr>
        <p:spPr bwMode="auto">
          <a:xfrm>
            <a:off x="1104900" y="1538288"/>
            <a:ext cx="7388225" cy="2092325"/>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(!isLeaf(ram.peek()));</a:t>
            </a:r>
          </a:p>
          <a:p>
            <a:pPr>
              <a:buFont typeface="Wingdings" pitchFamily="-96" charset="2"/>
              <a:buNone/>
            </a:pPr>
            <a:r>
              <a:rPr lang="en-US" b="0">
                <a:solidFill>
                  <a:schemeClr val="tx2"/>
                </a:solidFill>
                <a:latin typeface="Courier New" pitchFamily="49" charset="0"/>
              </a:rPr>
              <a:t>   match{.tok,.rip} = fifo.first();    </a:t>
            </a:r>
          </a:p>
          <a:p>
            <a:pPr>
              <a:buFont typeface="Wingdings" pitchFamily="-96" charset="2"/>
              <a:buNone/>
            </a:pPr>
            <a:r>
              <a:rPr lang="en-US" b="0">
                <a:solidFill>
                  <a:schemeClr val="tx2"/>
                </a:solidFill>
                <a:latin typeface="Courier New" pitchFamily="49" charset="0"/>
              </a:rPr>
              <a:t>   fifo.enq(tuple2(tok,(rip &lt;&lt; 8)));</a:t>
            </a:r>
          </a:p>
          <a:p>
            <a:pPr>
              <a:lnSpc>
                <a:spcPct val="80000"/>
              </a:lnSpc>
              <a:spcBef>
                <a:spcPct val="20000"/>
              </a:spcBef>
              <a:buFont typeface="Wingdings" pitchFamily="-96" charset="2"/>
              <a:buNone/>
            </a:pPr>
            <a:r>
              <a:rPr lang="en-US" b="0">
                <a:solidFill>
                  <a:schemeClr val="tx2"/>
                </a:solidFill>
                <a:latin typeface="Courier New" pitchFamily="49" charset="0"/>
              </a:rPr>
              <a:t>   ram.req(ram.peek() + rip[15:8]);</a:t>
            </a:r>
          </a:p>
          <a:p>
            <a:pPr>
              <a:buFont typeface="Wingdings" pitchFamily="-96" charset="2"/>
              <a:buNone/>
            </a:pPr>
            <a:r>
              <a:rPr lang="en-US" b="0">
                <a:solidFill>
                  <a:schemeClr val="tx2"/>
                </a:solidFill>
                <a:latin typeface="Courier New" pitchFamily="49" charset="0"/>
              </a:rPr>
              <a:t>   fifo.deq(); ram.deq();</a:t>
            </a:r>
          </a:p>
          <a:p>
            <a:pPr>
              <a:buFont typeface="Wingdings" pitchFamily="-96" charset="2"/>
              <a:buNone/>
            </a:pPr>
            <a:r>
              <a:rPr lang="en-US">
                <a:solidFill>
                  <a:schemeClr val="tx2"/>
                </a:solidFill>
                <a:latin typeface="Courier New" pitchFamily="49" charset="0"/>
              </a:rPr>
              <a:t>endrule</a:t>
            </a:r>
          </a:p>
        </p:txBody>
      </p:sp>
      <p:sp>
        <p:nvSpPr>
          <p:cNvPr id="9221" name="Text Box 4"/>
          <p:cNvSpPr txBox="1">
            <a:spLocks noChangeArrowheads="1"/>
          </p:cNvSpPr>
          <p:nvPr/>
        </p:nvSpPr>
        <p:spPr bwMode="auto">
          <a:xfrm>
            <a:off x="1104900" y="3830638"/>
            <a:ext cx="7415213" cy="1077912"/>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exit (isLeaf(ram.peek()));</a:t>
            </a:r>
          </a:p>
          <a:p>
            <a:pPr>
              <a:buFont typeface="Wingdings" pitchFamily="-96" charset="2"/>
              <a:buNone/>
            </a:pPr>
            <a:r>
              <a:rPr lang="en-US" b="0">
                <a:solidFill>
                  <a:schemeClr val="tx2"/>
                </a:solidFill>
                <a:latin typeface="Courier New" pitchFamily="49" charset="0"/>
              </a:rPr>
              <a:t>   </a:t>
            </a:r>
            <a:r>
              <a:rPr lang="en-US" b="0">
                <a:solidFill>
                  <a:srgbClr val="FF0000"/>
                </a:solidFill>
                <a:latin typeface="Courier New" pitchFamily="49" charset="0"/>
              </a:rPr>
              <a:t>cbuf.put(ram.peek());</a:t>
            </a:r>
            <a:r>
              <a:rPr lang="en-US" b="0">
                <a:solidFill>
                  <a:schemeClr val="tx2"/>
                </a:solidFill>
                <a:latin typeface="Courier New" pitchFamily="49" charset="0"/>
              </a:rPr>
              <a:t> fifo.deq(); ram.deq();</a:t>
            </a:r>
          </a:p>
          <a:p>
            <a:pPr>
              <a:buFont typeface="Wingdings" pitchFamily="-96" charset="2"/>
              <a:buNone/>
            </a:pPr>
            <a:r>
              <a:rPr lang="en-US">
                <a:solidFill>
                  <a:schemeClr val="tx2"/>
                </a:solidFill>
                <a:latin typeface="Courier New" pitchFamily="49" charset="0"/>
              </a:rPr>
              <a:t>endrule</a:t>
            </a:r>
          </a:p>
        </p:txBody>
      </p:sp>
      <p:sp>
        <p:nvSpPr>
          <p:cNvPr id="1699846" name="Text Box 6"/>
          <p:cNvSpPr txBox="1">
            <a:spLocks noChangeArrowheads="1"/>
          </p:cNvSpPr>
          <p:nvPr/>
        </p:nvSpPr>
        <p:spPr bwMode="auto">
          <a:xfrm>
            <a:off x="609600" y="5170488"/>
            <a:ext cx="8318500" cy="646112"/>
          </a:xfrm>
          <a:prstGeom prst="rect">
            <a:avLst/>
          </a:prstGeom>
          <a:noFill/>
          <a:ln w="9525">
            <a:noFill/>
            <a:miter lim="800000"/>
            <a:headEnd/>
            <a:tailEnd/>
          </a:ln>
        </p:spPr>
        <p:txBody>
          <a:bodyPr>
            <a:spAutoFit/>
          </a:bodyPr>
          <a:lstStyle/>
          <a:p>
            <a:pPr>
              <a:buFont typeface="Wingdings" pitchFamily="-96" charset="2"/>
              <a:buNone/>
            </a:pPr>
            <a:r>
              <a:rPr lang="en-US" b="0" dirty="0"/>
              <a:t>For rule </a:t>
            </a:r>
            <a:r>
              <a:rPr lang="en-US" b="0" dirty="0">
                <a:solidFill>
                  <a:schemeClr val="tx2"/>
                </a:solidFill>
                <a:latin typeface="Courier New" pitchFamily="49" charset="0"/>
              </a:rPr>
              <a:t>exit</a:t>
            </a:r>
            <a:r>
              <a:rPr lang="en-US" b="0" dirty="0"/>
              <a:t> and method </a:t>
            </a:r>
            <a:r>
              <a:rPr lang="en-US" b="0" dirty="0">
                <a:solidFill>
                  <a:schemeClr val="tx2"/>
                </a:solidFill>
                <a:latin typeface="Courier New" pitchFamily="49" charset="0"/>
              </a:rPr>
              <a:t>enter</a:t>
            </a:r>
            <a:r>
              <a:rPr lang="en-US" b="0" dirty="0"/>
              <a:t> to execute simultaneously, </a:t>
            </a:r>
            <a:r>
              <a:rPr lang="en-US" b="0" dirty="0" err="1">
                <a:solidFill>
                  <a:schemeClr val="tx2"/>
                </a:solidFill>
                <a:latin typeface="Courier New" pitchFamily="49" charset="0"/>
              </a:rPr>
              <a:t>cbuf.put</a:t>
            </a:r>
            <a:r>
              <a:rPr lang="en-US" b="0" dirty="0"/>
              <a:t> and </a:t>
            </a:r>
            <a:r>
              <a:rPr lang="en-US" b="0" dirty="0" err="1">
                <a:solidFill>
                  <a:schemeClr val="tx2"/>
                </a:solidFill>
                <a:latin typeface="Courier New" pitchFamily="49" charset="0"/>
              </a:rPr>
              <a:t>cbuf.getToken</a:t>
            </a:r>
            <a:r>
              <a:rPr lang="en-US" b="0" dirty="0"/>
              <a:t> must execute simultaneously</a:t>
            </a:r>
          </a:p>
        </p:txBody>
      </p:sp>
      <p:sp>
        <p:nvSpPr>
          <p:cNvPr id="9" name="Text Box 6"/>
          <p:cNvSpPr txBox="1">
            <a:spLocks noChangeArrowheads="1"/>
          </p:cNvSpPr>
          <p:nvPr/>
        </p:nvSpPr>
        <p:spPr bwMode="auto">
          <a:xfrm>
            <a:off x="1257300" y="5907088"/>
            <a:ext cx="7734300" cy="646112"/>
          </a:xfrm>
          <a:prstGeom prst="rect">
            <a:avLst/>
          </a:prstGeom>
          <a:noFill/>
          <a:ln w="9525">
            <a:noFill/>
            <a:miter lim="800000"/>
            <a:headEnd/>
            <a:tailEnd/>
          </a:ln>
        </p:spPr>
        <p:txBody>
          <a:bodyPr>
            <a:spAutoFit/>
          </a:bodyPr>
          <a:lstStyle/>
          <a:p>
            <a:pPr>
              <a:buFont typeface="Wingdings" pitchFamily="-96" charset="2"/>
              <a:buNone/>
            </a:pPr>
            <a:r>
              <a:rPr lang="en-US" b="0">
                <a:sym typeface="Symbol" pitchFamily="-96" charset="2"/>
              </a:rPr>
              <a:t> </a:t>
            </a:r>
            <a:r>
              <a:rPr lang="en-US" b="0"/>
              <a:t>For no dead cycles  </a:t>
            </a:r>
            <a:r>
              <a:rPr lang="en-US" b="0">
                <a:solidFill>
                  <a:schemeClr val="tx2"/>
                </a:solidFill>
                <a:latin typeface="Courier New" pitchFamily="49" charset="0"/>
              </a:rPr>
              <a:t>cbuf.getToken </a:t>
            </a:r>
            <a:r>
              <a:rPr lang="en-US" b="0"/>
              <a:t>and </a:t>
            </a:r>
            <a:r>
              <a:rPr lang="en-US" b="0">
                <a:solidFill>
                  <a:schemeClr val="tx2"/>
                </a:solidFill>
                <a:latin typeface="Courier New" pitchFamily="49" charset="0"/>
              </a:rPr>
              <a:t>cbuf.put</a:t>
            </a:r>
            <a:r>
              <a:rPr lang="en-US" b="0"/>
              <a:t> and </a:t>
            </a:r>
            <a:r>
              <a:rPr lang="en-US" b="0">
                <a:solidFill>
                  <a:schemeClr val="tx2"/>
                </a:solidFill>
                <a:latin typeface="Courier New" pitchFamily="49" charset="0"/>
              </a:rPr>
              <a:t>cbuf.getResult </a:t>
            </a:r>
            <a:r>
              <a:rPr lang="en-US" b="0"/>
              <a:t>must be able to execute simultaneously</a:t>
            </a:r>
          </a:p>
        </p:txBody>
      </p:sp>
      <p:sp>
        <p:nvSpPr>
          <p:cNvPr id="11" name="Date Placeholder 10"/>
          <p:cNvSpPr>
            <a:spLocks noGrp="1"/>
          </p:cNvSpPr>
          <p:nvPr>
            <p:ph type="dt" sz="half" idx="10"/>
          </p:nvPr>
        </p:nvSpPr>
        <p:spPr/>
        <p:txBody>
          <a:bodyPr/>
          <a:lstStyle/>
          <a:p>
            <a:pPr>
              <a:defRPr/>
            </a:pPr>
            <a:r>
              <a:rPr lang="en-US" smtClean="0"/>
              <a:t>February 22, 2011</a:t>
            </a:r>
            <a:endParaRPr lang="en-US"/>
          </a:p>
        </p:txBody>
      </p:sp>
      <p:sp>
        <p:nvSpPr>
          <p:cNvPr id="12" name="Slide Number Placeholder 11"/>
          <p:cNvSpPr>
            <a:spLocks noGrp="1"/>
          </p:cNvSpPr>
          <p:nvPr>
            <p:ph type="sldNum" sz="quarter" idx="11"/>
          </p:nvPr>
        </p:nvSpPr>
        <p:spPr/>
        <p:txBody>
          <a:bodyPr/>
          <a:lstStyle/>
          <a:p>
            <a:pPr>
              <a:defRPr/>
            </a:pPr>
            <a:r>
              <a:rPr lang="en-US" smtClean="0"/>
              <a:t>L06-</a:t>
            </a:r>
            <a:fld id="{F0CD70E1-BEDF-44A8-B719-82A39B7AAF1F}" type="slidenum">
              <a:rPr lang="en-US" smtClean="0"/>
              <a:pPr>
                <a:defRPr/>
              </a:pPr>
              <a:t>23</a:t>
            </a:fld>
            <a:endParaRPr lang="en-US" dirty="0"/>
          </a:p>
        </p:txBody>
      </p:sp>
      <p:sp>
        <p:nvSpPr>
          <p:cNvPr id="13" name="Footer Placeholder 1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998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46"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609600" y="165100"/>
            <a:ext cx="7772400" cy="1333500"/>
          </a:xfrm>
        </p:spPr>
        <p:txBody>
          <a:bodyPr/>
          <a:lstStyle/>
          <a:p>
            <a:pPr eaLnBrk="1" hangingPunct="1"/>
            <a:r>
              <a:rPr lang="en-US" dirty="0" smtClean="0"/>
              <a:t>Completion buffer: Interface Requirements</a:t>
            </a:r>
          </a:p>
        </p:txBody>
      </p:sp>
      <p:grpSp>
        <p:nvGrpSpPr>
          <p:cNvPr id="2" name="Group 52"/>
          <p:cNvGrpSpPr>
            <a:grpSpLocks/>
          </p:cNvGrpSpPr>
          <p:nvPr/>
        </p:nvGrpSpPr>
        <p:grpSpPr bwMode="auto">
          <a:xfrm>
            <a:off x="1819275" y="1943100"/>
            <a:ext cx="5027613" cy="1581150"/>
            <a:chOff x="1818752" y="1943100"/>
            <a:chExt cx="5028525" cy="1581150"/>
          </a:xfrm>
        </p:grpSpPr>
        <p:grpSp>
          <p:nvGrpSpPr>
            <p:cNvPr id="3" name="Group 48"/>
            <p:cNvGrpSpPr>
              <a:grpSpLocks/>
            </p:cNvGrpSpPr>
            <p:nvPr/>
          </p:nvGrpSpPr>
          <p:grpSpPr bwMode="auto">
            <a:xfrm>
              <a:off x="2444750" y="1943100"/>
              <a:ext cx="3235325" cy="1581150"/>
              <a:chOff x="3194050" y="1943100"/>
              <a:chExt cx="3235325" cy="1581150"/>
            </a:xfrm>
          </p:grpSpPr>
          <p:sp>
            <p:nvSpPr>
              <p:cNvPr id="7181" name="Text Box 17"/>
              <p:cNvSpPr txBox="1">
                <a:spLocks noChangeArrowheads="1"/>
              </p:cNvSpPr>
              <p:nvPr/>
            </p:nvSpPr>
            <p:spPr bwMode="auto">
              <a:xfrm>
                <a:off x="4024313" y="1943100"/>
                <a:ext cx="1563687" cy="1015663"/>
              </a:xfrm>
              <a:prstGeom prst="rect">
                <a:avLst/>
              </a:prstGeom>
              <a:solidFill>
                <a:schemeClr val="accent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endParaRPr lang="en-US" sz="1800" b="0">
                  <a:solidFill>
                    <a:schemeClr val="tx2"/>
                  </a:solidFill>
                </a:endParaRPr>
              </a:p>
              <a:p>
                <a:pPr algn="ctr" eaLnBrk="0" hangingPunct="0">
                  <a:lnSpc>
                    <a:spcPct val="100000"/>
                  </a:lnSpc>
                  <a:spcBef>
                    <a:spcPct val="0"/>
                  </a:spcBef>
                  <a:buClrTx/>
                  <a:buSzTx/>
                  <a:buFontTx/>
                  <a:buNone/>
                </a:pPr>
                <a:r>
                  <a:rPr lang="en-US" sz="2400" b="0">
                    <a:solidFill>
                      <a:schemeClr val="tx2"/>
                    </a:solidFill>
                  </a:rPr>
                  <a:t>cbuf</a:t>
                </a:r>
              </a:p>
              <a:p>
                <a:pPr algn="ctr" eaLnBrk="0" hangingPunct="0">
                  <a:lnSpc>
                    <a:spcPct val="100000"/>
                  </a:lnSpc>
                  <a:spcBef>
                    <a:spcPct val="0"/>
                  </a:spcBef>
                  <a:buClrTx/>
                  <a:buSzTx/>
                  <a:buFontTx/>
                  <a:buNone/>
                </a:pPr>
                <a:endParaRPr lang="en-US" sz="1800" b="0">
                  <a:solidFill>
                    <a:schemeClr val="tx2"/>
                  </a:solidFill>
                </a:endParaRPr>
              </a:p>
            </p:txBody>
          </p:sp>
          <p:sp>
            <p:nvSpPr>
              <p:cNvPr id="7182" name="Rectangle 36"/>
              <p:cNvSpPr>
                <a:spLocks noChangeArrowheads="1"/>
              </p:cNvSpPr>
              <p:nvPr/>
            </p:nvSpPr>
            <p:spPr bwMode="auto">
              <a:xfrm>
                <a:off x="4032250" y="2133600"/>
                <a:ext cx="190500" cy="723900"/>
              </a:xfrm>
              <a:prstGeom prst="rect">
                <a:avLst/>
              </a:prstGeom>
              <a:noFill/>
              <a:ln w="9525" algn="ctr">
                <a:solidFill>
                  <a:srgbClr val="FF0000"/>
                </a:solidFill>
                <a:round/>
                <a:headEnd/>
                <a:tailEnd/>
              </a:ln>
            </p:spPr>
            <p:txBody>
              <a:bodyPr/>
              <a:lstStyle/>
              <a:p>
                <a:endParaRPr lang="en-US"/>
              </a:p>
            </p:txBody>
          </p:sp>
          <p:sp>
            <p:nvSpPr>
              <p:cNvPr id="7183" name="Rectangle 37"/>
              <p:cNvSpPr>
                <a:spLocks noChangeArrowheads="1"/>
              </p:cNvSpPr>
              <p:nvPr/>
            </p:nvSpPr>
            <p:spPr bwMode="auto">
              <a:xfrm>
                <a:off x="5394325" y="2133600"/>
                <a:ext cx="190500" cy="723900"/>
              </a:xfrm>
              <a:prstGeom prst="rect">
                <a:avLst/>
              </a:prstGeom>
              <a:noFill/>
              <a:ln w="9525" algn="ctr">
                <a:solidFill>
                  <a:srgbClr val="FF0000"/>
                </a:solidFill>
                <a:round/>
                <a:headEnd/>
                <a:tailEnd/>
              </a:ln>
            </p:spPr>
            <p:txBody>
              <a:bodyPr/>
              <a:lstStyle/>
              <a:p>
                <a:endParaRPr lang="en-US"/>
              </a:p>
            </p:txBody>
          </p:sp>
          <p:sp>
            <p:nvSpPr>
              <p:cNvPr id="7184" name="Rectangle 38"/>
              <p:cNvSpPr>
                <a:spLocks noChangeArrowheads="1"/>
              </p:cNvSpPr>
              <p:nvPr/>
            </p:nvSpPr>
            <p:spPr bwMode="auto">
              <a:xfrm rot="-5400000">
                <a:off x="4775200" y="2498725"/>
                <a:ext cx="190500" cy="723900"/>
              </a:xfrm>
              <a:prstGeom prst="rect">
                <a:avLst/>
              </a:prstGeom>
              <a:noFill/>
              <a:ln w="9525" algn="ctr">
                <a:solidFill>
                  <a:srgbClr val="FF0000"/>
                </a:solidFill>
                <a:round/>
                <a:headEnd/>
                <a:tailEnd/>
              </a:ln>
            </p:spPr>
            <p:txBody>
              <a:bodyPr/>
              <a:lstStyle/>
              <a:p>
                <a:endParaRPr lang="en-US"/>
              </a:p>
            </p:txBody>
          </p:sp>
          <p:cxnSp>
            <p:nvCxnSpPr>
              <p:cNvPr id="7185" name="Straight Arrow Connector 40"/>
              <p:cNvCxnSpPr>
                <a:cxnSpLocks noChangeShapeType="1"/>
              </p:cNvCxnSpPr>
              <p:nvPr/>
            </p:nvCxnSpPr>
            <p:spPr bwMode="auto">
              <a:xfrm>
                <a:off x="5603875" y="2495550"/>
                <a:ext cx="825500" cy="1588"/>
              </a:xfrm>
              <a:prstGeom prst="straightConnector1">
                <a:avLst/>
              </a:prstGeom>
              <a:noFill/>
              <a:ln w="19050" algn="ctr">
                <a:solidFill>
                  <a:srgbClr val="000000"/>
                </a:solidFill>
                <a:round/>
                <a:headEnd/>
                <a:tailEnd type="triangle" w="med" len="med"/>
              </a:ln>
            </p:spPr>
          </p:cxnSp>
          <p:cxnSp>
            <p:nvCxnSpPr>
              <p:cNvPr id="7186" name="Straight Arrow Connector 45"/>
              <p:cNvCxnSpPr>
                <a:cxnSpLocks noChangeShapeType="1"/>
              </p:cNvCxnSpPr>
              <p:nvPr/>
            </p:nvCxnSpPr>
            <p:spPr bwMode="auto">
              <a:xfrm rot="16200000" flipV="1">
                <a:off x="4583907" y="3240881"/>
                <a:ext cx="564356" cy="2381"/>
              </a:xfrm>
              <a:prstGeom prst="straightConnector1">
                <a:avLst/>
              </a:prstGeom>
              <a:noFill/>
              <a:ln w="19050" algn="ctr">
                <a:solidFill>
                  <a:srgbClr val="000000"/>
                </a:solidFill>
                <a:round/>
                <a:headEnd/>
                <a:tailEnd type="triangle" w="med" len="med"/>
              </a:ln>
            </p:spPr>
          </p:cxnSp>
          <p:cxnSp>
            <p:nvCxnSpPr>
              <p:cNvPr id="7187" name="Straight Arrow Connector 46"/>
              <p:cNvCxnSpPr>
                <a:cxnSpLocks noChangeShapeType="1"/>
              </p:cNvCxnSpPr>
              <p:nvPr/>
            </p:nvCxnSpPr>
            <p:spPr bwMode="auto">
              <a:xfrm rot="10800000">
                <a:off x="3194050" y="2514600"/>
                <a:ext cx="825500" cy="1588"/>
              </a:xfrm>
              <a:prstGeom prst="straightConnector1">
                <a:avLst/>
              </a:prstGeom>
              <a:noFill/>
              <a:ln w="19050" algn="ctr">
                <a:solidFill>
                  <a:srgbClr val="000000"/>
                </a:solidFill>
                <a:round/>
                <a:headEnd/>
                <a:tailEnd type="triangle" w="med" len="med"/>
              </a:ln>
            </p:spPr>
          </p:cxnSp>
        </p:grpSp>
        <p:sp>
          <p:nvSpPr>
            <p:cNvPr id="7178" name="TextBox 49"/>
            <p:cNvSpPr txBox="1">
              <a:spLocks noChangeArrowheads="1"/>
            </p:cNvSpPr>
            <p:nvPr/>
          </p:nvSpPr>
          <p:spPr bwMode="auto">
            <a:xfrm>
              <a:off x="4851210" y="2137581"/>
              <a:ext cx="1388902" cy="369332"/>
            </a:xfrm>
            <a:prstGeom prst="rect">
              <a:avLst/>
            </a:prstGeom>
            <a:noFill/>
            <a:ln w="9525">
              <a:noFill/>
              <a:miter lim="800000"/>
              <a:headEnd/>
              <a:tailEnd/>
            </a:ln>
          </p:spPr>
          <p:txBody>
            <a:bodyPr wrap="none">
              <a:spAutoFit/>
            </a:bodyPr>
            <a:lstStyle/>
            <a:p>
              <a:pPr>
                <a:buFont typeface="Wingdings" pitchFamily="-96" charset="2"/>
                <a:buNone/>
              </a:pPr>
              <a:r>
                <a:rPr lang="en-US" b="0">
                  <a:solidFill>
                    <a:schemeClr val="tx2"/>
                  </a:solidFill>
                </a:rPr>
                <a:t>getResult</a:t>
              </a:r>
            </a:p>
          </p:txBody>
        </p:sp>
        <p:sp>
          <p:nvSpPr>
            <p:cNvPr id="7179" name="TextBox 50"/>
            <p:cNvSpPr txBox="1">
              <a:spLocks noChangeArrowheads="1"/>
            </p:cNvSpPr>
            <p:nvPr/>
          </p:nvSpPr>
          <p:spPr bwMode="auto">
            <a:xfrm>
              <a:off x="1818752" y="2117677"/>
              <a:ext cx="1348831" cy="369332"/>
            </a:xfrm>
            <a:prstGeom prst="rect">
              <a:avLst/>
            </a:prstGeom>
            <a:noFill/>
            <a:ln w="9525">
              <a:noFill/>
              <a:miter lim="800000"/>
              <a:headEnd/>
              <a:tailEnd/>
            </a:ln>
          </p:spPr>
          <p:txBody>
            <a:bodyPr wrap="none">
              <a:spAutoFit/>
            </a:bodyPr>
            <a:lstStyle/>
            <a:p>
              <a:pPr>
                <a:buFont typeface="Wingdings" pitchFamily="-96" charset="2"/>
                <a:buNone/>
              </a:pPr>
              <a:r>
                <a:rPr lang="en-US" b="0">
                  <a:solidFill>
                    <a:schemeClr val="tx2"/>
                  </a:solidFill>
                </a:rPr>
                <a:t>getToken</a:t>
              </a:r>
            </a:p>
          </p:txBody>
        </p:sp>
        <p:sp>
          <p:nvSpPr>
            <p:cNvPr id="7180" name="TextBox 51"/>
            <p:cNvSpPr txBox="1">
              <a:spLocks noChangeArrowheads="1"/>
            </p:cNvSpPr>
            <p:nvPr/>
          </p:nvSpPr>
          <p:spPr bwMode="auto">
            <a:xfrm>
              <a:off x="4101910" y="3051981"/>
              <a:ext cx="2745367" cy="369332"/>
            </a:xfrm>
            <a:prstGeom prst="rect">
              <a:avLst/>
            </a:prstGeom>
            <a:noFill/>
            <a:ln w="9525">
              <a:noFill/>
              <a:miter lim="800000"/>
              <a:headEnd/>
              <a:tailEnd/>
            </a:ln>
          </p:spPr>
          <p:txBody>
            <a:bodyPr wrap="none">
              <a:spAutoFit/>
            </a:bodyPr>
            <a:lstStyle/>
            <a:p>
              <a:pPr>
                <a:buFont typeface="Wingdings" pitchFamily="-96" charset="2"/>
                <a:buNone/>
              </a:pPr>
              <a:r>
                <a:rPr lang="en-US" b="0">
                  <a:solidFill>
                    <a:schemeClr val="tx2"/>
                  </a:solidFill>
                </a:rPr>
                <a:t>put (result &amp; token)</a:t>
              </a:r>
            </a:p>
          </p:txBody>
        </p:sp>
      </p:grpSp>
      <p:sp>
        <p:nvSpPr>
          <p:cNvPr id="21" name="Text Box 6"/>
          <p:cNvSpPr txBox="1">
            <a:spLocks noChangeArrowheads="1"/>
          </p:cNvSpPr>
          <p:nvPr/>
        </p:nvSpPr>
        <p:spPr bwMode="auto">
          <a:xfrm>
            <a:off x="807872" y="3724205"/>
            <a:ext cx="7449024" cy="1708160"/>
          </a:xfrm>
          <a:prstGeom prst="rect">
            <a:avLst/>
          </a:prstGeom>
          <a:noFill/>
          <a:ln w="9525">
            <a:noFill/>
            <a:miter lim="800000"/>
            <a:headEnd/>
            <a:tailEnd/>
          </a:ln>
        </p:spPr>
        <p:txBody>
          <a:bodyPr wrap="square">
            <a:spAutoFit/>
          </a:bodyPr>
          <a:lstStyle/>
          <a:p>
            <a:pPr>
              <a:buFont typeface="Wingdings" pitchFamily="-96" charset="2"/>
              <a:buNone/>
            </a:pPr>
            <a:r>
              <a:rPr lang="en-US" b="0" dirty="0" smtClean="0"/>
              <a:t>Rules and methods concurrency requirement to avoid dead-cycles:</a:t>
            </a:r>
          </a:p>
          <a:p>
            <a:pPr>
              <a:buNone/>
            </a:pPr>
            <a:r>
              <a:rPr lang="en-US" b="0" dirty="0" smtClean="0"/>
              <a:t>  </a:t>
            </a:r>
            <a:r>
              <a:rPr lang="en-US" b="0" dirty="0" smtClean="0">
                <a:solidFill>
                  <a:schemeClr val="tx2"/>
                </a:solidFill>
                <a:latin typeface="Courier New" pitchFamily="49" charset="0"/>
              </a:rPr>
              <a:t>exit</a:t>
            </a:r>
            <a:r>
              <a:rPr lang="en-US" b="0" dirty="0" smtClean="0"/>
              <a:t> &lt; </a:t>
            </a:r>
            <a:r>
              <a:rPr lang="en-US" b="0" dirty="0" err="1" smtClean="0">
                <a:solidFill>
                  <a:schemeClr val="tx2"/>
                </a:solidFill>
                <a:latin typeface="Courier New" pitchFamily="49" charset="0"/>
              </a:rPr>
              <a:t>getResult</a:t>
            </a:r>
            <a:r>
              <a:rPr lang="en-US" b="0" dirty="0" smtClean="0"/>
              <a:t> &lt; </a:t>
            </a:r>
            <a:r>
              <a:rPr lang="en-US" b="0" dirty="0" smtClean="0">
                <a:solidFill>
                  <a:schemeClr val="tx2"/>
                </a:solidFill>
                <a:latin typeface="Courier New" pitchFamily="49" charset="0"/>
              </a:rPr>
              <a:t>enter</a:t>
            </a:r>
            <a:r>
              <a:rPr lang="en-US" b="0" dirty="0" smtClean="0"/>
              <a:t> </a:t>
            </a:r>
          </a:p>
          <a:p>
            <a:pPr>
              <a:buNone/>
            </a:pPr>
            <a:r>
              <a:rPr lang="en-US" b="0" dirty="0" smtClean="0"/>
              <a:t> </a:t>
            </a:r>
            <a:r>
              <a:rPr lang="en-US" b="0" dirty="0" smtClean="0">
                <a:sym typeface="Symbol" pitchFamily="-96" charset="2"/>
              </a:rPr>
              <a:t> </a:t>
            </a:r>
            <a:r>
              <a:rPr lang="en-US" b="0" dirty="0" err="1" smtClean="0">
                <a:sym typeface="Symbol" pitchFamily="-96" charset="2"/>
              </a:rPr>
              <a:t>cbuf</a:t>
            </a:r>
            <a:r>
              <a:rPr lang="en-US" b="0" dirty="0" smtClean="0">
                <a:sym typeface="Symbol" pitchFamily="-96" charset="2"/>
              </a:rPr>
              <a:t> methods’ </a:t>
            </a:r>
            <a:r>
              <a:rPr lang="en-US" b="0" dirty="0" err="1" smtClean="0">
                <a:sym typeface="Symbol" pitchFamily="-96" charset="2"/>
              </a:rPr>
              <a:t>concurency</a:t>
            </a:r>
            <a:r>
              <a:rPr lang="en-US" b="0" dirty="0" smtClean="0">
                <a:sym typeface="Symbol" pitchFamily="-96" charset="2"/>
              </a:rPr>
              <a:t>:</a:t>
            </a:r>
          </a:p>
          <a:p>
            <a:pPr>
              <a:buNone/>
            </a:pPr>
            <a:r>
              <a:rPr lang="en-US" b="0" dirty="0" smtClean="0">
                <a:sym typeface="Symbol" pitchFamily="-96" charset="2"/>
              </a:rPr>
              <a:t> </a:t>
            </a:r>
            <a:r>
              <a:rPr lang="en-US" b="0" dirty="0" err="1" smtClean="0">
                <a:solidFill>
                  <a:schemeClr val="tx2"/>
                </a:solidFill>
                <a:latin typeface="Courier New" pitchFamily="49" charset="0"/>
              </a:rPr>
              <a:t>cbuf.getResult</a:t>
            </a:r>
            <a:r>
              <a:rPr lang="en-US" b="0" dirty="0" smtClean="0">
                <a:solidFill>
                  <a:schemeClr val="tx2"/>
                </a:solidFill>
                <a:latin typeface="Courier New" pitchFamily="49" charset="0"/>
              </a:rPr>
              <a:t> </a:t>
            </a:r>
            <a:r>
              <a:rPr lang="en-US" b="0" dirty="0" smtClean="0"/>
              <a:t>&lt;  </a:t>
            </a:r>
            <a:r>
              <a:rPr lang="en-US" b="0" dirty="0" err="1" smtClean="0">
                <a:solidFill>
                  <a:schemeClr val="tx2"/>
                </a:solidFill>
                <a:latin typeface="Courier New" pitchFamily="49" charset="0"/>
              </a:rPr>
              <a:t>cbuf.put</a:t>
            </a:r>
            <a:r>
              <a:rPr lang="en-US" b="0" dirty="0" smtClean="0"/>
              <a:t> &lt; </a:t>
            </a:r>
            <a:r>
              <a:rPr lang="en-US" b="0" dirty="0" err="1" smtClean="0">
                <a:solidFill>
                  <a:schemeClr val="tx2"/>
                </a:solidFill>
                <a:latin typeface="Courier New" pitchFamily="49" charset="0"/>
              </a:rPr>
              <a:t>cbuf.getToken</a:t>
            </a:r>
            <a:endParaRPr lang="en-US" b="0" dirty="0"/>
          </a:p>
        </p:txBody>
      </p:sp>
      <p:sp>
        <p:nvSpPr>
          <p:cNvPr id="19" name="Date Placeholder 18"/>
          <p:cNvSpPr>
            <a:spLocks noGrp="1"/>
          </p:cNvSpPr>
          <p:nvPr>
            <p:ph type="dt" sz="half" idx="10"/>
          </p:nvPr>
        </p:nvSpPr>
        <p:spPr/>
        <p:txBody>
          <a:bodyPr/>
          <a:lstStyle/>
          <a:p>
            <a:pPr>
              <a:defRPr/>
            </a:pPr>
            <a:r>
              <a:rPr lang="en-US" smtClean="0"/>
              <a:t>February 22, 2011</a:t>
            </a:r>
            <a:endParaRPr lang="en-US"/>
          </a:p>
        </p:txBody>
      </p:sp>
      <p:sp>
        <p:nvSpPr>
          <p:cNvPr id="22" name="Slide Number Placeholder 21"/>
          <p:cNvSpPr>
            <a:spLocks noGrp="1"/>
          </p:cNvSpPr>
          <p:nvPr>
            <p:ph type="sldNum" sz="quarter" idx="11"/>
          </p:nvPr>
        </p:nvSpPr>
        <p:spPr/>
        <p:txBody>
          <a:bodyPr/>
          <a:lstStyle/>
          <a:p>
            <a:pPr>
              <a:defRPr/>
            </a:pPr>
            <a:r>
              <a:rPr lang="en-US" smtClean="0"/>
              <a:t>L06-</a:t>
            </a:r>
            <a:fld id="{F0CD70E1-BEDF-44A8-B719-82A39B7AAF1F}" type="slidenum">
              <a:rPr lang="en-US" smtClean="0"/>
              <a:pPr>
                <a:defRPr/>
              </a:pPr>
              <a:t>24</a:t>
            </a:fld>
            <a:endParaRPr lang="en-US" dirty="0"/>
          </a:p>
        </p:txBody>
      </p:sp>
      <p:sp>
        <p:nvSpPr>
          <p:cNvPr id="23" name="Footer Placeholder 2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609600" y="215900"/>
            <a:ext cx="7772400" cy="1282700"/>
          </a:xfrm>
        </p:spPr>
        <p:txBody>
          <a:bodyPr/>
          <a:lstStyle/>
          <a:p>
            <a:pPr eaLnBrk="1" hangingPunct="1"/>
            <a:r>
              <a:rPr lang="en-US" dirty="0" smtClean="0"/>
              <a:t>Completion buffer: Implementation</a:t>
            </a:r>
          </a:p>
        </p:txBody>
      </p:sp>
      <p:sp>
        <p:nvSpPr>
          <p:cNvPr id="1716228" name="Text Box 4"/>
          <p:cNvSpPr txBox="1">
            <a:spLocks noChangeArrowheads="1"/>
          </p:cNvSpPr>
          <p:nvPr/>
        </p:nvSpPr>
        <p:spPr bwMode="auto">
          <a:xfrm>
            <a:off x="685800" y="3405188"/>
            <a:ext cx="8239125" cy="2289175"/>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800">
                <a:solidFill>
                  <a:schemeClr val="tx2"/>
                </a:solidFill>
                <a:latin typeface="Courier New" pitchFamily="49" charset="0"/>
                <a:cs typeface="Courier New" pitchFamily="49" charset="0"/>
              </a:rPr>
              <a:t>module</a:t>
            </a:r>
            <a:r>
              <a:rPr lang="en-US" sz="1800" b="0">
                <a:solidFill>
                  <a:schemeClr val="tx2"/>
                </a:solidFill>
                <a:latin typeface="Courier New" pitchFamily="49" charset="0"/>
                <a:cs typeface="Courier New" pitchFamily="49" charset="0"/>
              </a:rPr>
              <a:t> mkCBuffer (CBuffer#(t)) </a:t>
            </a:r>
          </a:p>
          <a:p>
            <a:pPr>
              <a:lnSpc>
                <a:spcPct val="100000"/>
              </a:lnSpc>
              <a:spcBef>
                <a:spcPct val="0"/>
              </a:spcBef>
              <a:buClrTx/>
              <a:buSzTx/>
              <a:buFontTx/>
              <a:buNone/>
            </a:pPr>
            <a:r>
              <a:rPr lang="en-US" sz="1800" b="0">
                <a:solidFill>
                  <a:schemeClr val="tx2"/>
                </a:solidFill>
                <a:latin typeface="Courier New" pitchFamily="49" charset="0"/>
                <a:cs typeface="Courier New" pitchFamily="49" charset="0"/>
              </a:rPr>
              <a:t>                             </a:t>
            </a:r>
            <a:r>
              <a:rPr lang="en-US" sz="1800">
                <a:solidFill>
                  <a:schemeClr val="tx2"/>
                </a:solidFill>
                <a:latin typeface="Courier New" pitchFamily="49" charset="0"/>
                <a:cs typeface="Courier New" pitchFamily="49" charset="0"/>
              </a:rPr>
              <a:t>provisos</a:t>
            </a:r>
            <a:r>
              <a:rPr lang="en-US" sz="1800" b="0">
                <a:solidFill>
                  <a:schemeClr val="tx2"/>
                </a:solidFill>
                <a:latin typeface="Courier New" pitchFamily="49" charset="0"/>
                <a:cs typeface="Courier New" pitchFamily="49" charset="0"/>
              </a:rPr>
              <a:t> (Bits#(t,sz));</a:t>
            </a:r>
          </a:p>
          <a:p>
            <a:pPr>
              <a:lnSpc>
                <a:spcPct val="100000"/>
              </a:lnSpc>
              <a:spcBef>
                <a:spcPct val="0"/>
              </a:spcBef>
              <a:buClrTx/>
              <a:buSzTx/>
              <a:buFontTx/>
              <a:buNone/>
            </a:pPr>
            <a:r>
              <a:rPr lang="en-US" sz="1800" b="0">
                <a:solidFill>
                  <a:schemeClr val="tx2"/>
                </a:solidFill>
                <a:latin typeface="Courier New" pitchFamily="49" charset="0"/>
                <a:cs typeface="Courier New" pitchFamily="49" charset="0"/>
              </a:rPr>
              <a:t>  RegFile#(Token, Maybe#(t)) buf &lt;- mkRegFileFull();</a:t>
            </a:r>
            <a:endParaRPr lang="en-US" sz="1800" b="0">
              <a:solidFill>
                <a:schemeClr val="tx2"/>
              </a:solidFill>
              <a:latin typeface="Courier New" pitchFamily="49" charset="0"/>
              <a:cs typeface="Times New Roman" pitchFamily="18" charset="0"/>
            </a:endParaRPr>
          </a:p>
          <a:p>
            <a:pPr>
              <a:lnSpc>
                <a:spcPct val="100000"/>
              </a:lnSpc>
              <a:spcBef>
                <a:spcPct val="0"/>
              </a:spcBef>
              <a:buClrTx/>
              <a:buSzTx/>
              <a:buFontTx/>
              <a:buNone/>
            </a:pPr>
            <a:r>
              <a:rPr lang="en-US" sz="1800" b="0">
                <a:solidFill>
                  <a:schemeClr val="tx2"/>
                </a:solidFill>
                <a:latin typeface="Courier New" pitchFamily="49" charset="0"/>
                <a:cs typeface="Courier New" pitchFamily="49" charset="0"/>
              </a:rPr>
              <a:t>  Reg#(Token)       i &lt;- mkReg(0); //input index</a:t>
            </a:r>
          </a:p>
          <a:p>
            <a:pPr>
              <a:lnSpc>
                <a:spcPct val="100000"/>
              </a:lnSpc>
              <a:spcBef>
                <a:spcPct val="0"/>
              </a:spcBef>
              <a:buClrTx/>
              <a:buSzTx/>
              <a:buFontTx/>
              <a:buNone/>
            </a:pPr>
            <a:r>
              <a:rPr lang="en-US" sz="1800" b="0">
                <a:solidFill>
                  <a:schemeClr val="tx2"/>
                </a:solidFill>
                <a:latin typeface="Courier New" pitchFamily="49" charset="0"/>
                <a:cs typeface="Courier New" pitchFamily="49" charset="0"/>
              </a:rPr>
              <a:t>  Reg#(Token)       o &lt;- mkReg(0); //output index</a:t>
            </a:r>
          </a:p>
          <a:p>
            <a:pPr>
              <a:lnSpc>
                <a:spcPct val="100000"/>
              </a:lnSpc>
              <a:spcBef>
                <a:spcPct val="0"/>
              </a:spcBef>
              <a:buClrTx/>
              <a:buSzTx/>
              <a:buFontTx/>
              <a:buNone/>
            </a:pPr>
            <a:r>
              <a:rPr lang="en-US" sz="1800" b="0">
                <a:solidFill>
                  <a:schemeClr val="tx2"/>
                </a:solidFill>
                <a:latin typeface="Courier New" pitchFamily="49" charset="0"/>
                <a:cs typeface="Courier New" pitchFamily="49" charset="0"/>
              </a:rPr>
              <a:t>  Reg#(Int#(32))  cnt &lt;- mkReg(0); //number of filled slots</a:t>
            </a:r>
            <a:endParaRPr lang="en-US" sz="1800" b="0">
              <a:solidFill>
                <a:schemeClr val="tx2"/>
              </a:solidFill>
              <a:latin typeface="Courier New" pitchFamily="49" charset="0"/>
              <a:cs typeface="Times New Roman" pitchFamily="18" charset="0"/>
            </a:endParaRPr>
          </a:p>
          <a:p>
            <a:pPr>
              <a:lnSpc>
                <a:spcPct val="100000"/>
              </a:lnSpc>
              <a:spcBef>
                <a:spcPct val="0"/>
              </a:spcBef>
              <a:buClrTx/>
              <a:buSzTx/>
              <a:buFontTx/>
              <a:buNone/>
            </a:pPr>
            <a:r>
              <a:rPr lang="en-US" sz="1800" b="0">
                <a:solidFill>
                  <a:schemeClr val="tx2"/>
                </a:solidFill>
                <a:latin typeface="Courier New" pitchFamily="49" charset="0"/>
                <a:cs typeface="Times New Roman" pitchFamily="18" charset="0"/>
              </a:rPr>
              <a:t>…</a:t>
            </a:r>
          </a:p>
          <a:p>
            <a:pPr>
              <a:lnSpc>
                <a:spcPct val="100000"/>
              </a:lnSpc>
              <a:spcBef>
                <a:spcPct val="0"/>
              </a:spcBef>
              <a:buClrTx/>
              <a:buSzTx/>
              <a:buFontTx/>
              <a:buNone/>
            </a:pPr>
            <a:r>
              <a:rPr lang="en-US" sz="1800" b="0">
                <a:solidFill>
                  <a:schemeClr val="tx2"/>
                </a:solidFill>
                <a:latin typeface="Courier New" pitchFamily="49" charset="0"/>
                <a:cs typeface="Courier New" pitchFamily="49" charset="0"/>
              </a:rPr>
              <a:t>    </a:t>
            </a:r>
            <a:endParaRPr lang="en-US" sz="1800" b="0">
              <a:solidFill>
                <a:schemeClr val="tx2"/>
              </a:solidFill>
              <a:latin typeface="Courier New" pitchFamily="49" charset="0"/>
            </a:endParaRPr>
          </a:p>
        </p:txBody>
      </p:sp>
      <p:grpSp>
        <p:nvGrpSpPr>
          <p:cNvPr id="2" name="Group 5"/>
          <p:cNvGrpSpPr>
            <a:grpSpLocks/>
          </p:cNvGrpSpPr>
          <p:nvPr/>
        </p:nvGrpSpPr>
        <p:grpSpPr bwMode="auto">
          <a:xfrm>
            <a:off x="5957888" y="1379538"/>
            <a:ext cx="2493962" cy="2119312"/>
            <a:chOff x="4137" y="869"/>
            <a:chExt cx="1571" cy="1335"/>
          </a:xfrm>
        </p:grpSpPr>
        <p:grpSp>
          <p:nvGrpSpPr>
            <p:cNvPr id="3" name="Group 6"/>
            <p:cNvGrpSpPr>
              <a:grpSpLocks/>
            </p:cNvGrpSpPr>
            <p:nvPr/>
          </p:nvGrpSpPr>
          <p:grpSpPr bwMode="auto">
            <a:xfrm>
              <a:off x="4137" y="869"/>
              <a:ext cx="1571" cy="1335"/>
              <a:chOff x="4137" y="869"/>
              <a:chExt cx="1571" cy="1335"/>
            </a:xfrm>
          </p:grpSpPr>
          <p:sp>
            <p:nvSpPr>
              <p:cNvPr id="10256" name="Rectangle 7"/>
              <p:cNvSpPr>
                <a:spLocks noChangeArrowheads="1"/>
              </p:cNvSpPr>
              <p:nvPr/>
            </p:nvSpPr>
            <p:spPr bwMode="auto">
              <a:xfrm>
                <a:off x="4900" y="1634"/>
                <a:ext cx="189" cy="189"/>
              </a:xfrm>
              <a:prstGeom prst="rect">
                <a:avLst/>
              </a:prstGeom>
              <a:solidFill>
                <a:schemeClr val="accent1"/>
              </a:solidFill>
              <a:ln w="9525">
                <a:noFill/>
                <a:miter lim="800000"/>
                <a:headEnd/>
                <a:tailEnd/>
              </a:ln>
            </p:spPr>
            <p:txBody>
              <a:bodyPr wrap="none" anchor="ctr"/>
              <a:lstStyle/>
              <a:p>
                <a:endParaRPr lang="en-US"/>
              </a:p>
            </p:txBody>
          </p:sp>
          <p:sp>
            <p:nvSpPr>
              <p:cNvPr id="10257" name="Rectangle 8"/>
              <p:cNvSpPr>
                <a:spLocks noChangeArrowheads="1"/>
              </p:cNvSpPr>
              <p:nvPr/>
            </p:nvSpPr>
            <p:spPr bwMode="auto">
              <a:xfrm>
                <a:off x="4900" y="1266"/>
                <a:ext cx="189" cy="189"/>
              </a:xfrm>
              <a:prstGeom prst="rect">
                <a:avLst/>
              </a:prstGeom>
              <a:solidFill>
                <a:schemeClr val="accent1"/>
              </a:solidFill>
              <a:ln w="9525">
                <a:noFill/>
                <a:miter lim="800000"/>
                <a:headEnd/>
                <a:tailEnd/>
              </a:ln>
            </p:spPr>
            <p:txBody>
              <a:bodyPr wrap="none" anchor="ctr"/>
              <a:lstStyle/>
              <a:p>
                <a:endParaRPr lang="en-US"/>
              </a:p>
            </p:txBody>
          </p:sp>
          <p:sp>
            <p:nvSpPr>
              <p:cNvPr id="10258" name="Rectangle 9"/>
              <p:cNvSpPr>
                <a:spLocks noChangeArrowheads="1"/>
              </p:cNvSpPr>
              <p:nvPr/>
            </p:nvSpPr>
            <p:spPr bwMode="auto">
              <a:xfrm>
                <a:off x="4899" y="908"/>
                <a:ext cx="805" cy="1088"/>
              </a:xfrm>
              <a:prstGeom prst="rect">
                <a:avLst/>
              </a:prstGeom>
              <a:noFill/>
              <a:ln w="9525">
                <a:solidFill>
                  <a:schemeClr val="tx1"/>
                </a:solidFill>
                <a:miter lim="800000"/>
                <a:headEnd/>
                <a:tailEnd/>
              </a:ln>
            </p:spPr>
            <p:txBody>
              <a:bodyPr wrap="none" anchor="ctr"/>
              <a:lstStyle/>
              <a:p>
                <a:endParaRPr lang="en-US"/>
              </a:p>
            </p:txBody>
          </p:sp>
          <p:sp>
            <p:nvSpPr>
              <p:cNvPr id="10259" name="Line 10"/>
              <p:cNvSpPr>
                <a:spLocks noChangeShapeType="1"/>
              </p:cNvSpPr>
              <p:nvPr/>
            </p:nvSpPr>
            <p:spPr bwMode="auto">
              <a:xfrm>
                <a:off x="4899" y="1082"/>
                <a:ext cx="805" cy="0"/>
              </a:xfrm>
              <a:prstGeom prst="line">
                <a:avLst/>
              </a:prstGeom>
              <a:noFill/>
              <a:ln w="9525">
                <a:solidFill>
                  <a:schemeClr val="tx1"/>
                </a:solidFill>
                <a:round/>
                <a:headEnd/>
                <a:tailEnd/>
              </a:ln>
            </p:spPr>
            <p:txBody>
              <a:bodyPr wrap="none" anchor="ctr"/>
              <a:lstStyle/>
              <a:p>
                <a:endParaRPr lang="en-US"/>
              </a:p>
            </p:txBody>
          </p:sp>
          <p:sp>
            <p:nvSpPr>
              <p:cNvPr id="10260" name="Line 11"/>
              <p:cNvSpPr>
                <a:spLocks noChangeShapeType="1"/>
              </p:cNvSpPr>
              <p:nvPr/>
            </p:nvSpPr>
            <p:spPr bwMode="auto">
              <a:xfrm>
                <a:off x="4900" y="1265"/>
                <a:ext cx="805" cy="0"/>
              </a:xfrm>
              <a:prstGeom prst="line">
                <a:avLst/>
              </a:prstGeom>
              <a:noFill/>
              <a:ln w="9525">
                <a:solidFill>
                  <a:schemeClr val="tx1"/>
                </a:solidFill>
                <a:round/>
                <a:headEnd/>
                <a:tailEnd/>
              </a:ln>
            </p:spPr>
            <p:txBody>
              <a:bodyPr wrap="none" anchor="ctr"/>
              <a:lstStyle/>
              <a:p>
                <a:endParaRPr lang="en-US"/>
              </a:p>
            </p:txBody>
          </p:sp>
          <p:sp>
            <p:nvSpPr>
              <p:cNvPr id="10261" name="Line 12"/>
              <p:cNvSpPr>
                <a:spLocks noChangeShapeType="1"/>
              </p:cNvSpPr>
              <p:nvPr/>
            </p:nvSpPr>
            <p:spPr bwMode="auto">
              <a:xfrm>
                <a:off x="4901" y="1448"/>
                <a:ext cx="805" cy="0"/>
              </a:xfrm>
              <a:prstGeom prst="line">
                <a:avLst/>
              </a:prstGeom>
              <a:noFill/>
              <a:ln w="9525">
                <a:solidFill>
                  <a:schemeClr val="tx1"/>
                </a:solidFill>
                <a:round/>
                <a:headEnd/>
                <a:tailEnd/>
              </a:ln>
            </p:spPr>
            <p:txBody>
              <a:bodyPr wrap="none" anchor="ctr"/>
              <a:lstStyle/>
              <a:p>
                <a:endParaRPr lang="en-US"/>
              </a:p>
            </p:txBody>
          </p:sp>
          <p:sp>
            <p:nvSpPr>
              <p:cNvPr id="10262" name="Line 13"/>
              <p:cNvSpPr>
                <a:spLocks noChangeShapeType="1"/>
              </p:cNvSpPr>
              <p:nvPr/>
            </p:nvSpPr>
            <p:spPr bwMode="auto">
              <a:xfrm>
                <a:off x="4902" y="1631"/>
                <a:ext cx="805" cy="0"/>
              </a:xfrm>
              <a:prstGeom prst="line">
                <a:avLst/>
              </a:prstGeom>
              <a:noFill/>
              <a:ln w="9525">
                <a:solidFill>
                  <a:schemeClr val="tx1"/>
                </a:solidFill>
                <a:round/>
                <a:headEnd/>
                <a:tailEnd/>
              </a:ln>
            </p:spPr>
            <p:txBody>
              <a:bodyPr wrap="none" anchor="ctr"/>
              <a:lstStyle/>
              <a:p>
                <a:endParaRPr lang="en-US"/>
              </a:p>
            </p:txBody>
          </p:sp>
          <p:sp>
            <p:nvSpPr>
              <p:cNvPr id="10263" name="Line 14"/>
              <p:cNvSpPr>
                <a:spLocks noChangeShapeType="1"/>
              </p:cNvSpPr>
              <p:nvPr/>
            </p:nvSpPr>
            <p:spPr bwMode="auto">
              <a:xfrm>
                <a:off x="4903" y="1814"/>
                <a:ext cx="805" cy="0"/>
              </a:xfrm>
              <a:prstGeom prst="line">
                <a:avLst/>
              </a:prstGeom>
              <a:noFill/>
              <a:ln w="9525">
                <a:solidFill>
                  <a:schemeClr val="tx1"/>
                </a:solidFill>
                <a:round/>
                <a:headEnd/>
                <a:tailEnd/>
              </a:ln>
            </p:spPr>
            <p:txBody>
              <a:bodyPr wrap="none" anchor="ctr"/>
              <a:lstStyle/>
              <a:p>
                <a:endParaRPr lang="en-US"/>
              </a:p>
            </p:txBody>
          </p:sp>
          <p:sp>
            <p:nvSpPr>
              <p:cNvPr id="10264" name="Rectangle 15"/>
              <p:cNvSpPr>
                <a:spLocks noChangeArrowheads="1"/>
              </p:cNvSpPr>
              <p:nvPr/>
            </p:nvSpPr>
            <p:spPr bwMode="auto">
              <a:xfrm>
                <a:off x="4154" y="1169"/>
                <a:ext cx="450" cy="150"/>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0265" name="Rectangle 16"/>
              <p:cNvSpPr>
                <a:spLocks noChangeArrowheads="1"/>
              </p:cNvSpPr>
              <p:nvPr/>
            </p:nvSpPr>
            <p:spPr bwMode="auto">
              <a:xfrm>
                <a:off x="4147" y="1597"/>
                <a:ext cx="450" cy="150"/>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0266" name="Line 17"/>
              <p:cNvSpPr>
                <a:spLocks noChangeShapeType="1"/>
              </p:cNvSpPr>
              <p:nvPr/>
            </p:nvSpPr>
            <p:spPr bwMode="auto">
              <a:xfrm flipV="1">
                <a:off x="4623" y="1153"/>
                <a:ext cx="276" cy="79"/>
              </a:xfrm>
              <a:prstGeom prst="line">
                <a:avLst/>
              </a:prstGeom>
              <a:noFill/>
              <a:ln w="9525">
                <a:solidFill>
                  <a:schemeClr val="tx1"/>
                </a:solidFill>
                <a:round/>
                <a:headEnd/>
                <a:tailEnd type="triangle" w="med" len="med"/>
              </a:ln>
            </p:spPr>
            <p:txBody>
              <a:bodyPr wrap="none" anchor="ctr"/>
              <a:lstStyle/>
              <a:p>
                <a:endParaRPr lang="en-US"/>
              </a:p>
            </p:txBody>
          </p:sp>
          <p:sp>
            <p:nvSpPr>
              <p:cNvPr id="10267" name="Line 18"/>
              <p:cNvSpPr>
                <a:spLocks noChangeShapeType="1"/>
              </p:cNvSpPr>
              <p:nvPr/>
            </p:nvSpPr>
            <p:spPr bwMode="auto">
              <a:xfrm>
                <a:off x="4593" y="1674"/>
                <a:ext cx="306" cy="87"/>
              </a:xfrm>
              <a:prstGeom prst="line">
                <a:avLst/>
              </a:prstGeom>
              <a:noFill/>
              <a:ln w="9525">
                <a:solidFill>
                  <a:schemeClr val="tx1"/>
                </a:solidFill>
                <a:round/>
                <a:headEnd/>
                <a:tailEnd type="triangle" w="med" len="med"/>
              </a:ln>
            </p:spPr>
            <p:txBody>
              <a:bodyPr wrap="none" anchor="ctr"/>
              <a:lstStyle/>
              <a:p>
                <a:endParaRPr lang="en-US"/>
              </a:p>
            </p:txBody>
          </p:sp>
          <p:sp>
            <p:nvSpPr>
              <p:cNvPr id="10268" name="Line 19"/>
              <p:cNvSpPr>
                <a:spLocks noChangeShapeType="1"/>
              </p:cNvSpPr>
              <p:nvPr/>
            </p:nvSpPr>
            <p:spPr bwMode="auto">
              <a:xfrm flipH="1">
                <a:off x="5081" y="908"/>
                <a:ext cx="0" cy="1081"/>
              </a:xfrm>
              <a:prstGeom prst="line">
                <a:avLst/>
              </a:prstGeom>
              <a:noFill/>
              <a:ln w="9525">
                <a:solidFill>
                  <a:schemeClr val="tx1"/>
                </a:solidFill>
                <a:round/>
                <a:headEnd/>
                <a:tailEnd/>
              </a:ln>
            </p:spPr>
            <p:txBody>
              <a:bodyPr wrap="none" anchor="ctr"/>
              <a:lstStyle/>
              <a:p>
                <a:endParaRPr lang="en-US"/>
              </a:p>
            </p:txBody>
          </p:sp>
          <p:sp>
            <p:nvSpPr>
              <p:cNvPr id="10269" name="Text Box 20"/>
              <p:cNvSpPr txBox="1">
                <a:spLocks noChangeArrowheads="1"/>
              </p:cNvSpPr>
              <p:nvPr/>
            </p:nvSpPr>
            <p:spPr bwMode="auto">
              <a:xfrm>
                <a:off x="4897" y="869"/>
                <a:ext cx="193" cy="1168"/>
              </a:xfrm>
              <a:prstGeom prst="rect">
                <a:avLst/>
              </a:prstGeom>
              <a:noFill/>
              <a:ln w="9525">
                <a:noFill/>
                <a:miter lim="800000"/>
                <a:headEnd/>
                <a:tailEnd/>
              </a:ln>
            </p:spPr>
            <p:txBody>
              <a:bodyPr wrap="none">
                <a:spAutoFit/>
              </a:bodyPr>
              <a:lstStyle/>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V</a:t>
                </a:r>
              </a:p>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V</a:t>
                </a:r>
              </a:p>
              <a:p>
                <a:pPr>
                  <a:lnSpc>
                    <a:spcPct val="120000"/>
                  </a:lnSpc>
                  <a:spcBef>
                    <a:spcPct val="0"/>
                  </a:spcBef>
                  <a:buClrTx/>
                  <a:buSzTx/>
                  <a:buFontTx/>
                  <a:buNone/>
                </a:pPr>
                <a:r>
                  <a:rPr lang="en-US" sz="1600">
                    <a:latin typeface="Courier New" pitchFamily="49" charset="0"/>
                  </a:rPr>
                  <a:t>I</a:t>
                </a:r>
              </a:p>
            </p:txBody>
          </p:sp>
          <p:sp>
            <p:nvSpPr>
              <p:cNvPr id="10270" name="Rectangle 21"/>
              <p:cNvSpPr>
                <a:spLocks noChangeArrowheads="1"/>
              </p:cNvSpPr>
              <p:nvPr/>
            </p:nvSpPr>
            <p:spPr bwMode="auto">
              <a:xfrm>
                <a:off x="4137" y="1848"/>
                <a:ext cx="505" cy="173"/>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0271" name="Text Box 22"/>
              <p:cNvSpPr txBox="1">
                <a:spLocks noChangeArrowheads="1"/>
              </p:cNvSpPr>
              <p:nvPr/>
            </p:nvSpPr>
            <p:spPr bwMode="auto">
              <a:xfrm>
                <a:off x="4172" y="1803"/>
                <a:ext cx="404"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cnt</a:t>
                </a:r>
              </a:p>
            </p:txBody>
          </p:sp>
          <p:sp>
            <p:nvSpPr>
              <p:cNvPr id="10272" name="Text Box 23"/>
              <p:cNvSpPr txBox="1">
                <a:spLocks noChangeArrowheads="1"/>
              </p:cNvSpPr>
              <p:nvPr/>
            </p:nvSpPr>
            <p:spPr bwMode="auto">
              <a:xfrm>
                <a:off x="4271" y="1125"/>
                <a:ext cx="212"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i</a:t>
                </a:r>
              </a:p>
            </p:txBody>
          </p:sp>
          <p:sp>
            <p:nvSpPr>
              <p:cNvPr id="10273" name="Text Box 24"/>
              <p:cNvSpPr txBox="1">
                <a:spLocks noChangeArrowheads="1"/>
              </p:cNvSpPr>
              <p:nvPr/>
            </p:nvSpPr>
            <p:spPr bwMode="auto">
              <a:xfrm>
                <a:off x="4263" y="1536"/>
                <a:ext cx="212"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o</a:t>
                </a:r>
              </a:p>
            </p:txBody>
          </p:sp>
          <p:sp>
            <p:nvSpPr>
              <p:cNvPr id="10274" name="Text Box 25"/>
              <p:cNvSpPr txBox="1">
                <a:spLocks noChangeArrowheads="1"/>
              </p:cNvSpPr>
              <p:nvPr/>
            </p:nvSpPr>
            <p:spPr bwMode="auto">
              <a:xfrm>
                <a:off x="5086" y="1954"/>
                <a:ext cx="404"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buf</a:t>
                </a:r>
              </a:p>
            </p:txBody>
          </p:sp>
        </p:grpSp>
        <p:sp>
          <p:nvSpPr>
            <p:cNvPr id="10254" name="Rectangle 26" descr="Dark upward diagonal"/>
            <p:cNvSpPr>
              <a:spLocks noChangeArrowheads="1"/>
            </p:cNvSpPr>
            <p:nvPr/>
          </p:nvSpPr>
          <p:spPr bwMode="auto">
            <a:xfrm>
              <a:off x="5081" y="1262"/>
              <a:ext cx="623" cy="190"/>
            </a:xfrm>
            <a:prstGeom prst="rect">
              <a:avLst/>
            </a:prstGeom>
            <a:pattFill prst="dkUpDiag">
              <a:fgClr>
                <a:schemeClr val="accent1"/>
              </a:fgClr>
              <a:bgClr>
                <a:srgbClr val="FFFFFF"/>
              </a:bgClr>
            </a:pattFill>
            <a:ln w="9525">
              <a:solidFill>
                <a:schemeClr val="tx1"/>
              </a:solidFill>
              <a:miter lim="800000"/>
              <a:headEnd/>
              <a:tailEnd/>
            </a:ln>
          </p:spPr>
          <p:txBody>
            <a:bodyPr wrap="none" anchor="ctr"/>
            <a:lstStyle/>
            <a:p>
              <a:endParaRPr lang="en-US"/>
            </a:p>
          </p:txBody>
        </p:sp>
        <p:sp>
          <p:nvSpPr>
            <p:cNvPr id="10255" name="Rectangle 27" descr="Dark upward diagonal"/>
            <p:cNvSpPr>
              <a:spLocks noChangeArrowheads="1"/>
            </p:cNvSpPr>
            <p:nvPr/>
          </p:nvSpPr>
          <p:spPr bwMode="auto">
            <a:xfrm>
              <a:off x="5083" y="1627"/>
              <a:ext cx="623" cy="190"/>
            </a:xfrm>
            <a:prstGeom prst="rect">
              <a:avLst/>
            </a:prstGeom>
            <a:pattFill prst="dkUpDiag">
              <a:fgClr>
                <a:schemeClr val="accent1"/>
              </a:fgClr>
              <a:bgClr>
                <a:srgbClr val="FFFFFF"/>
              </a:bgClr>
            </a:pattFill>
            <a:ln w="9525">
              <a:solidFill>
                <a:schemeClr val="tx1"/>
              </a:solidFill>
              <a:miter lim="800000"/>
              <a:headEnd/>
              <a:tailEnd/>
            </a:ln>
          </p:spPr>
          <p:txBody>
            <a:bodyPr wrap="none" anchor="ctr"/>
            <a:lstStyle/>
            <a:p>
              <a:endParaRPr lang="en-US"/>
            </a:p>
          </p:txBody>
        </p:sp>
      </p:grpSp>
      <p:grpSp>
        <p:nvGrpSpPr>
          <p:cNvPr id="4" name="Group 28"/>
          <p:cNvGrpSpPr>
            <a:grpSpLocks/>
          </p:cNvGrpSpPr>
          <p:nvPr/>
        </p:nvGrpSpPr>
        <p:grpSpPr bwMode="auto">
          <a:xfrm>
            <a:off x="3813175" y="3457575"/>
            <a:ext cx="5245100" cy="2478088"/>
            <a:chOff x="2594" y="2410"/>
            <a:chExt cx="3304" cy="1561"/>
          </a:xfrm>
        </p:grpSpPr>
        <p:sp>
          <p:nvSpPr>
            <p:cNvPr id="10250" name="Freeform 29"/>
            <p:cNvSpPr>
              <a:spLocks/>
            </p:cNvSpPr>
            <p:nvPr/>
          </p:nvSpPr>
          <p:spPr bwMode="auto">
            <a:xfrm>
              <a:off x="2892" y="2410"/>
              <a:ext cx="2214" cy="556"/>
            </a:xfrm>
            <a:custGeom>
              <a:avLst/>
              <a:gdLst>
                <a:gd name="T0" fmla="*/ 30 w 2214"/>
                <a:gd name="T1" fmla="*/ 362 h 556"/>
                <a:gd name="T2" fmla="*/ 30 w 2214"/>
                <a:gd name="T3" fmla="*/ 248 h 556"/>
                <a:gd name="T4" fmla="*/ 294 w 2214"/>
                <a:gd name="T5" fmla="*/ 98 h 556"/>
                <a:gd name="T6" fmla="*/ 450 w 2214"/>
                <a:gd name="T7" fmla="*/ 62 h 556"/>
                <a:gd name="T8" fmla="*/ 588 w 2214"/>
                <a:gd name="T9" fmla="*/ 50 h 556"/>
                <a:gd name="T10" fmla="*/ 810 w 2214"/>
                <a:gd name="T11" fmla="*/ 44 h 556"/>
                <a:gd name="T12" fmla="*/ 1038 w 2214"/>
                <a:gd name="T13" fmla="*/ 14 h 556"/>
                <a:gd name="T14" fmla="*/ 1626 w 2214"/>
                <a:gd name="T15" fmla="*/ 32 h 556"/>
                <a:gd name="T16" fmla="*/ 1734 w 2214"/>
                <a:gd name="T17" fmla="*/ 68 h 556"/>
                <a:gd name="T18" fmla="*/ 2004 w 2214"/>
                <a:gd name="T19" fmla="*/ 116 h 556"/>
                <a:gd name="T20" fmla="*/ 2178 w 2214"/>
                <a:gd name="T21" fmla="*/ 158 h 556"/>
                <a:gd name="T22" fmla="*/ 2214 w 2214"/>
                <a:gd name="T23" fmla="*/ 248 h 556"/>
                <a:gd name="T24" fmla="*/ 1398 w 2214"/>
                <a:gd name="T25" fmla="*/ 368 h 556"/>
                <a:gd name="T26" fmla="*/ 1140 w 2214"/>
                <a:gd name="T27" fmla="*/ 374 h 556"/>
                <a:gd name="T28" fmla="*/ 1104 w 2214"/>
                <a:gd name="T29" fmla="*/ 386 h 556"/>
                <a:gd name="T30" fmla="*/ 528 w 2214"/>
                <a:gd name="T31" fmla="*/ 380 h 556"/>
                <a:gd name="T32" fmla="*/ 432 w 2214"/>
                <a:gd name="T33" fmla="*/ 368 h 556"/>
                <a:gd name="T34" fmla="*/ 0 w 2214"/>
                <a:gd name="T35" fmla="*/ 338 h 5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214"/>
                <a:gd name="T55" fmla="*/ 0 h 556"/>
                <a:gd name="T56" fmla="*/ 2214 w 2214"/>
                <a:gd name="T57" fmla="*/ 556 h 55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214" h="556">
                  <a:moveTo>
                    <a:pt x="30" y="362"/>
                  </a:moveTo>
                  <a:cubicBezTo>
                    <a:pt x="18" y="314"/>
                    <a:pt x="19" y="327"/>
                    <a:pt x="30" y="248"/>
                  </a:cubicBezTo>
                  <a:cubicBezTo>
                    <a:pt x="46" y="138"/>
                    <a:pt x="210" y="117"/>
                    <a:pt x="294" y="98"/>
                  </a:cubicBezTo>
                  <a:cubicBezTo>
                    <a:pt x="345" y="86"/>
                    <a:pt x="397" y="67"/>
                    <a:pt x="450" y="62"/>
                  </a:cubicBezTo>
                  <a:cubicBezTo>
                    <a:pt x="496" y="57"/>
                    <a:pt x="542" y="54"/>
                    <a:pt x="588" y="50"/>
                  </a:cubicBezTo>
                  <a:cubicBezTo>
                    <a:pt x="662" y="44"/>
                    <a:pt x="736" y="46"/>
                    <a:pt x="810" y="44"/>
                  </a:cubicBezTo>
                  <a:cubicBezTo>
                    <a:pt x="886" y="36"/>
                    <a:pt x="962" y="24"/>
                    <a:pt x="1038" y="14"/>
                  </a:cubicBezTo>
                  <a:cubicBezTo>
                    <a:pt x="1167" y="16"/>
                    <a:pt x="1467" y="0"/>
                    <a:pt x="1626" y="32"/>
                  </a:cubicBezTo>
                  <a:cubicBezTo>
                    <a:pt x="1658" y="54"/>
                    <a:pt x="1697" y="57"/>
                    <a:pt x="1734" y="68"/>
                  </a:cubicBezTo>
                  <a:cubicBezTo>
                    <a:pt x="1821" y="93"/>
                    <a:pt x="1915" y="94"/>
                    <a:pt x="2004" y="116"/>
                  </a:cubicBezTo>
                  <a:cubicBezTo>
                    <a:pt x="2064" y="131"/>
                    <a:pt x="2124" y="122"/>
                    <a:pt x="2178" y="158"/>
                  </a:cubicBezTo>
                  <a:cubicBezTo>
                    <a:pt x="2196" y="186"/>
                    <a:pt x="2199" y="218"/>
                    <a:pt x="2214" y="248"/>
                  </a:cubicBezTo>
                  <a:cubicBezTo>
                    <a:pt x="2175" y="556"/>
                    <a:pt x="1422" y="368"/>
                    <a:pt x="1398" y="368"/>
                  </a:cubicBezTo>
                  <a:cubicBezTo>
                    <a:pt x="1312" y="370"/>
                    <a:pt x="1226" y="369"/>
                    <a:pt x="1140" y="374"/>
                  </a:cubicBezTo>
                  <a:cubicBezTo>
                    <a:pt x="1127" y="375"/>
                    <a:pt x="1104" y="386"/>
                    <a:pt x="1104" y="386"/>
                  </a:cubicBezTo>
                  <a:cubicBezTo>
                    <a:pt x="912" y="384"/>
                    <a:pt x="720" y="385"/>
                    <a:pt x="528" y="380"/>
                  </a:cubicBezTo>
                  <a:cubicBezTo>
                    <a:pt x="496" y="379"/>
                    <a:pt x="432" y="368"/>
                    <a:pt x="432" y="368"/>
                  </a:cubicBezTo>
                  <a:cubicBezTo>
                    <a:pt x="300" y="324"/>
                    <a:pt x="133" y="338"/>
                    <a:pt x="0" y="338"/>
                  </a:cubicBezTo>
                </a:path>
              </a:pathLst>
            </a:custGeom>
            <a:noFill/>
            <a:ln w="9525" cap="flat" cmpd="sng">
              <a:solidFill>
                <a:srgbClr val="FF0000"/>
              </a:solidFill>
              <a:prstDash val="solid"/>
              <a:round/>
              <a:headEnd/>
              <a:tailEnd/>
            </a:ln>
          </p:spPr>
          <p:txBody>
            <a:bodyPr/>
            <a:lstStyle/>
            <a:p>
              <a:endParaRPr lang="en-US"/>
            </a:p>
          </p:txBody>
        </p:sp>
        <p:sp>
          <p:nvSpPr>
            <p:cNvPr id="10251" name="Text Box 30"/>
            <p:cNvSpPr txBox="1">
              <a:spLocks noChangeArrowheads="1"/>
            </p:cNvSpPr>
            <p:nvPr/>
          </p:nvSpPr>
          <p:spPr bwMode="auto">
            <a:xfrm>
              <a:off x="2594" y="3740"/>
              <a:ext cx="3304" cy="231"/>
            </a:xfrm>
            <a:prstGeom prst="rect">
              <a:avLst/>
            </a:prstGeom>
            <a:noFill/>
            <a:ln w="9525">
              <a:noFill/>
              <a:miter lim="800000"/>
              <a:headEnd/>
              <a:tailEnd/>
            </a:ln>
          </p:spPr>
          <p:txBody>
            <a:bodyPr wrap="none">
              <a:spAutoFit/>
            </a:bodyPr>
            <a:lstStyle/>
            <a:p>
              <a:pPr>
                <a:buFont typeface="Wingdings" pitchFamily="2" charset="2"/>
                <a:buNone/>
              </a:pPr>
              <a:r>
                <a:rPr lang="en-US" b="0">
                  <a:solidFill>
                    <a:srgbClr val="FF0000"/>
                  </a:solidFill>
                </a:rPr>
                <a:t>Elements must be representable as bits</a:t>
              </a:r>
            </a:p>
          </p:txBody>
        </p:sp>
        <p:sp>
          <p:nvSpPr>
            <p:cNvPr id="10252" name="Freeform 31"/>
            <p:cNvSpPr>
              <a:spLocks/>
            </p:cNvSpPr>
            <p:nvPr/>
          </p:nvSpPr>
          <p:spPr bwMode="auto">
            <a:xfrm>
              <a:off x="5106" y="2634"/>
              <a:ext cx="475" cy="1092"/>
            </a:xfrm>
            <a:custGeom>
              <a:avLst/>
              <a:gdLst>
                <a:gd name="T0" fmla="*/ 0 w 475"/>
                <a:gd name="T1" fmla="*/ 0 h 1092"/>
                <a:gd name="T2" fmla="*/ 420 w 475"/>
                <a:gd name="T3" fmla="*/ 426 h 1092"/>
                <a:gd name="T4" fmla="*/ 330 w 475"/>
                <a:gd name="T5" fmla="*/ 1092 h 1092"/>
                <a:gd name="T6" fmla="*/ 0 60000 65536"/>
                <a:gd name="T7" fmla="*/ 0 60000 65536"/>
                <a:gd name="T8" fmla="*/ 0 60000 65536"/>
                <a:gd name="T9" fmla="*/ 0 w 475"/>
                <a:gd name="T10" fmla="*/ 0 h 1092"/>
                <a:gd name="T11" fmla="*/ 475 w 475"/>
                <a:gd name="T12" fmla="*/ 1092 h 1092"/>
              </a:gdLst>
              <a:ahLst/>
              <a:cxnLst>
                <a:cxn ang="T6">
                  <a:pos x="T0" y="T1"/>
                </a:cxn>
                <a:cxn ang="T7">
                  <a:pos x="T2" y="T3"/>
                </a:cxn>
                <a:cxn ang="T8">
                  <a:pos x="T4" y="T5"/>
                </a:cxn>
              </a:cxnLst>
              <a:rect l="T9" t="T10" r="T11" b="T12"/>
              <a:pathLst>
                <a:path w="475" h="1092">
                  <a:moveTo>
                    <a:pt x="0" y="0"/>
                  </a:moveTo>
                  <a:cubicBezTo>
                    <a:pt x="182" y="122"/>
                    <a:pt x="365" y="244"/>
                    <a:pt x="420" y="426"/>
                  </a:cubicBezTo>
                  <a:cubicBezTo>
                    <a:pt x="475" y="608"/>
                    <a:pt x="348" y="979"/>
                    <a:pt x="330" y="1092"/>
                  </a:cubicBezTo>
                </a:path>
              </a:pathLst>
            </a:custGeom>
            <a:noFill/>
            <a:ln w="9525" cap="flat" cmpd="sng">
              <a:solidFill>
                <a:srgbClr val="FF0000"/>
              </a:solidFill>
              <a:prstDash val="solid"/>
              <a:round/>
              <a:headEnd/>
              <a:tailEnd/>
            </a:ln>
          </p:spPr>
          <p:txBody>
            <a:bodyPr/>
            <a:lstStyle/>
            <a:p>
              <a:endParaRPr lang="en-US"/>
            </a:p>
          </p:txBody>
        </p:sp>
      </p:grpSp>
      <p:sp>
        <p:nvSpPr>
          <p:cNvPr id="36" name="TextBox 35"/>
          <p:cNvSpPr txBox="1"/>
          <p:nvPr/>
        </p:nvSpPr>
        <p:spPr>
          <a:xfrm>
            <a:off x="914400" y="1828800"/>
            <a:ext cx="4686300" cy="1354138"/>
          </a:xfrm>
          <a:prstGeom prst="rect">
            <a:avLst/>
          </a:prstGeom>
          <a:noFill/>
        </p:spPr>
        <p:txBody>
          <a:bodyPr>
            <a:spAutoFit/>
          </a:bodyPr>
          <a:lstStyle/>
          <a:p>
            <a:pPr>
              <a:buFont typeface="Wingdings" pitchFamily="2" charset="2"/>
              <a:buNone/>
              <a:defRPr/>
            </a:pPr>
            <a:r>
              <a:rPr lang="en-US" b="0" dirty="0">
                <a:solidFill>
                  <a:schemeClr val="accent4"/>
                </a:solidFill>
              </a:rPr>
              <a:t>A circular buffer with two pointers </a:t>
            </a:r>
            <a:r>
              <a:rPr lang="en-US" b="0" dirty="0" err="1">
                <a:solidFill>
                  <a:schemeClr val="accent4"/>
                </a:solidFill>
              </a:rPr>
              <a:t>i</a:t>
            </a:r>
            <a:r>
              <a:rPr lang="en-US" b="0" dirty="0">
                <a:solidFill>
                  <a:schemeClr val="accent4"/>
                </a:solidFill>
              </a:rPr>
              <a:t> and o, and a counter </a:t>
            </a:r>
            <a:r>
              <a:rPr lang="en-US" b="0" dirty="0" err="1">
                <a:solidFill>
                  <a:schemeClr val="accent4"/>
                </a:solidFill>
              </a:rPr>
              <a:t>cnt</a:t>
            </a:r>
            <a:endParaRPr lang="en-US" b="0" dirty="0">
              <a:solidFill>
                <a:schemeClr val="accent4"/>
              </a:solidFill>
            </a:endParaRPr>
          </a:p>
          <a:p>
            <a:pPr>
              <a:buFont typeface="Wingdings" pitchFamily="2" charset="2"/>
              <a:buNone/>
              <a:defRPr/>
            </a:pPr>
            <a:endParaRPr lang="en-US" b="0" dirty="0">
              <a:solidFill>
                <a:schemeClr val="accent4"/>
              </a:solidFill>
            </a:endParaRPr>
          </a:p>
          <a:p>
            <a:pPr>
              <a:buFont typeface="Wingdings" pitchFamily="2" charset="2"/>
              <a:buNone/>
              <a:defRPr/>
            </a:pPr>
            <a:r>
              <a:rPr lang="en-US" b="0" dirty="0">
                <a:solidFill>
                  <a:schemeClr val="accent4"/>
                </a:solidFill>
              </a:rPr>
              <a:t>Elements are of Maybe type</a:t>
            </a:r>
          </a:p>
        </p:txBody>
      </p:sp>
      <p:sp>
        <p:nvSpPr>
          <p:cNvPr id="35" name="Date Placeholder 34"/>
          <p:cNvSpPr>
            <a:spLocks noGrp="1"/>
          </p:cNvSpPr>
          <p:nvPr>
            <p:ph type="dt" sz="half" idx="10"/>
          </p:nvPr>
        </p:nvSpPr>
        <p:spPr/>
        <p:txBody>
          <a:bodyPr/>
          <a:lstStyle/>
          <a:p>
            <a:pPr>
              <a:defRPr/>
            </a:pPr>
            <a:r>
              <a:rPr lang="en-US" smtClean="0"/>
              <a:t>February 22, 2011</a:t>
            </a:r>
            <a:endParaRPr lang="en-US"/>
          </a:p>
        </p:txBody>
      </p:sp>
      <p:sp>
        <p:nvSpPr>
          <p:cNvPr id="37" name="Slide Number Placeholder 36"/>
          <p:cNvSpPr>
            <a:spLocks noGrp="1"/>
          </p:cNvSpPr>
          <p:nvPr>
            <p:ph type="sldNum" sz="quarter" idx="11"/>
          </p:nvPr>
        </p:nvSpPr>
        <p:spPr/>
        <p:txBody>
          <a:bodyPr/>
          <a:lstStyle/>
          <a:p>
            <a:pPr>
              <a:defRPr/>
            </a:pPr>
            <a:r>
              <a:rPr lang="en-US" smtClean="0"/>
              <a:t>L06-</a:t>
            </a:r>
            <a:fld id="{F0CD70E1-BEDF-44A8-B719-82A39B7AAF1F}" type="slidenum">
              <a:rPr lang="en-US" smtClean="0"/>
              <a:pPr>
                <a:defRPr/>
              </a:pPr>
              <a:t>25</a:t>
            </a:fld>
            <a:endParaRPr lang="en-US" dirty="0"/>
          </a:p>
        </p:txBody>
      </p:sp>
      <p:sp>
        <p:nvSpPr>
          <p:cNvPr id="38" name="Footer Placeholder 37"/>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16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622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609600" y="215900"/>
            <a:ext cx="7772400" cy="1282700"/>
          </a:xfrm>
        </p:spPr>
        <p:txBody>
          <a:bodyPr/>
          <a:lstStyle/>
          <a:p>
            <a:pPr eaLnBrk="1" hangingPunct="1"/>
            <a:r>
              <a:rPr lang="en-US" dirty="0" smtClean="0"/>
              <a:t>Completion buffer: Implementation </a:t>
            </a:r>
            <a:r>
              <a:rPr lang="en-US" sz="2400" i="1" dirty="0" smtClean="0"/>
              <a:t>Problem 1</a:t>
            </a:r>
            <a:endParaRPr lang="en-US" dirty="0" smtClean="0"/>
          </a:p>
        </p:txBody>
      </p:sp>
      <p:grpSp>
        <p:nvGrpSpPr>
          <p:cNvPr id="2" name="Group 5"/>
          <p:cNvGrpSpPr>
            <a:grpSpLocks/>
          </p:cNvGrpSpPr>
          <p:nvPr/>
        </p:nvGrpSpPr>
        <p:grpSpPr bwMode="auto">
          <a:xfrm>
            <a:off x="5957888" y="1379538"/>
            <a:ext cx="2493962" cy="2119312"/>
            <a:chOff x="4137" y="869"/>
            <a:chExt cx="1571" cy="1335"/>
          </a:xfrm>
        </p:grpSpPr>
        <p:grpSp>
          <p:nvGrpSpPr>
            <p:cNvPr id="3" name="Group 6"/>
            <p:cNvGrpSpPr>
              <a:grpSpLocks/>
            </p:cNvGrpSpPr>
            <p:nvPr/>
          </p:nvGrpSpPr>
          <p:grpSpPr bwMode="auto">
            <a:xfrm>
              <a:off x="4137" y="869"/>
              <a:ext cx="1571" cy="1335"/>
              <a:chOff x="4137" y="869"/>
              <a:chExt cx="1571" cy="1335"/>
            </a:xfrm>
          </p:grpSpPr>
          <p:sp>
            <p:nvSpPr>
              <p:cNvPr id="12301" name="Rectangle 7"/>
              <p:cNvSpPr>
                <a:spLocks noChangeArrowheads="1"/>
              </p:cNvSpPr>
              <p:nvPr/>
            </p:nvSpPr>
            <p:spPr bwMode="auto">
              <a:xfrm>
                <a:off x="4900" y="1634"/>
                <a:ext cx="189" cy="189"/>
              </a:xfrm>
              <a:prstGeom prst="rect">
                <a:avLst/>
              </a:prstGeom>
              <a:solidFill>
                <a:schemeClr val="accent1"/>
              </a:solidFill>
              <a:ln w="9525">
                <a:noFill/>
                <a:miter lim="800000"/>
                <a:headEnd/>
                <a:tailEnd/>
              </a:ln>
            </p:spPr>
            <p:txBody>
              <a:bodyPr wrap="none" anchor="ctr"/>
              <a:lstStyle/>
              <a:p>
                <a:endParaRPr lang="en-US"/>
              </a:p>
            </p:txBody>
          </p:sp>
          <p:sp>
            <p:nvSpPr>
              <p:cNvPr id="12302" name="Rectangle 8"/>
              <p:cNvSpPr>
                <a:spLocks noChangeArrowheads="1"/>
              </p:cNvSpPr>
              <p:nvPr/>
            </p:nvSpPr>
            <p:spPr bwMode="auto">
              <a:xfrm>
                <a:off x="4900" y="1266"/>
                <a:ext cx="189" cy="189"/>
              </a:xfrm>
              <a:prstGeom prst="rect">
                <a:avLst/>
              </a:prstGeom>
              <a:solidFill>
                <a:schemeClr val="accent1"/>
              </a:solidFill>
              <a:ln w="9525">
                <a:noFill/>
                <a:miter lim="800000"/>
                <a:headEnd/>
                <a:tailEnd/>
              </a:ln>
            </p:spPr>
            <p:txBody>
              <a:bodyPr wrap="none" anchor="ctr"/>
              <a:lstStyle/>
              <a:p>
                <a:endParaRPr lang="en-US"/>
              </a:p>
            </p:txBody>
          </p:sp>
          <p:sp>
            <p:nvSpPr>
              <p:cNvPr id="12303" name="Rectangle 9"/>
              <p:cNvSpPr>
                <a:spLocks noChangeArrowheads="1"/>
              </p:cNvSpPr>
              <p:nvPr/>
            </p:nvSpPr>
            <p:spPr bwMode="auto">
              <a:xfrm>
                <a:off x="4899" y="908"/>
                <a:ext cx="805" cy="1088"/>
              </a:xfrm>
              <a:prstGeom prst="rect">
                <a:avLst/>
              </a:prstGeom>
              <a:noFill/>
              <a:ln w="9525">
                <a:solidFill>
                  <a:schemeClr val="tx1"/>
                </a:solidFill>
                <a:miter lim="800000"/>
                <a:headEnd/>
                <a:tailEnd/>
              </a:ln>
            </p:spPr>
            <p:txBody>
              <a:bodyPr wrap="none" anchor="ctr"/>
              <a:lstStyle/>
              <a:p>
                <a:endParaRPr lang="en-US"/>
              </a:p>
            </p:txBody>
          </p:sp>
          <p:sp>
            <p:nvSpPr>
              <p:cNvPr id="12304" name="Line 10"/>
              <p:cNvSpPr>
                <a:spLocks noChangeShapeType="1"/>
              </p:cNvSpPr>
              <p:nvPr/>
            </p:nvSpPr>
            <p:spPr bwMode="auto">
              <a:xfrm>
                <a:off x="4899" y="1082"/>
                <a:ext cx="805" cy="0"/>
              </a:xfrm>
              <a:prstGeom prst="line">
                <a:avLst/>
              </a:prstGeom>
              <a:noFill/>
              <a:ln w="9525">
                <a:solidFill>
                  <a:schemeClr val="tx1"/>
                </a:solidFill>
                <a:round/>
                <a:headEnd/>
                <a:tailEnd/>
              </a:ln>
            </p:spPr>
            <p:txBody>
              <a:bodyPr wrap="none" anchor="ctr"/>
              <a:lstStyle/>
              <a:p>
                <a:endParaRPr lang="en-US"/>
              </a:p>
            </p:txBody>
          </p:sp>
          <p:sp>
            <p:nvSpPr>
              <p:cNvPr id="12305" name="Line 11"/>
              <p:cNvSpPr>
                <a:spLocks noChangeShapeType="1"/>
              </p:cNvSpPr>
              <p:nvPr/>
            </p:nvSpPr>
            <p:spPr bwMode="auto">
              <a:xfrm>
                <a:off x="4900" y="1265"/>
                <a:ext cx="805" cy="0"/>
              </a:xfrm>
              <a:prstGeom prst="line">
                <a:avLst/>
              </a:prstGeom>
              <a:noFill/>
              <a:ln w="9525">
                <a:solidFill>
                  <a:schemeClr val="tx1"/>
                </a:solidFill>
                <a:round/>
                <a:headEnd/>
                <a:tailEnd/>
              </a:ln>
            </p:spPr>
            <p:txBody>
              <a:bodyPr wrap="none" anchor="ctr"/>
              <a:lstStyle/>
              <a:p>
                <a:endParaRPr lang="en-US"/>
              </a:p>
            </p:txBody>
          </p:sp>
          <p:sp>
            <p:nvSpPr>
              <p:cNvPr id="12306" name="Line 12"/>
              <p:cNvSpPr>
                <a:spLocks noChangeShapeType="1"/>
              </p:cNvSpPr>
              <p:nvPr/>
            </p:nvSpPr>
            <p:spPr bwMode="auto">
              <a:xfrm>
                <a:off x="4901" y="1448"/>
                <a:ext cx="805" cy="0"/>
              </a:xfrm>
              <a:prstGeom prst="line">
                <a:avLst/>
              </a:prstGeom>
              <a:noFill/>
              <a:ln w="9525">
                <a:solidFill>
                  <a:schemeClr val="tx1"/>
                </a:solidFill>
                <a:round/>
                <a:headEnd/>
                <a:tailEnd/>
              </a:ln>
            </p:spPr>
            <p:txBody>
              <a:bodyPr wrap="none" anchor="ctr"/>
              <a:lstStyle/>
              <a:p>
                <a:endParaRPr lang="en-US"/>
              </a:p>
            </p:txBody>
          </p:sp>
          <p:sp>
            <p:nvSpPr>
              <p:cNvPr id="12307" name="Line 13"/>
              <p:cNvSpPr>
                <a:spLocks noChangeShapeType="1"/>
              </p:cNvSpPr>
              <p:nvPr/>
            </p:nvSpPr>
            <p:spPr bwMode="auto">
              <a:xfrm>
                <a:off x="4902" y="1631"/>
                <a:ext cx="805" cy="0"/>
              </a:xfrm>
              <a:prstGeom prst="line">
                <a:avLst/>
              </a:prstGeom>
              <a:noFill/>
              <a:ln w="9525">
                <a:solidFill>
                  <a:schemeClr val="tx1"/>
                </a:solidFill>
                <a:round/>
                <a:headEnd/>
                <a:tailEnd/>
              </a:ln>
            </p:spPr>
            <p:txBody>
              <a:bodyPr wrap="none" anchor="ctr"/>
              <a:lstStyle/>
              <a:p>
                <a:endParaRPr lang="en-US"/>
              </a:p>
            </p:txBody>
          </p:sp>
          <p:sp>
            <p:nvSpPr>
              <p:cNvPr id="12308" name="Line 14"/>
              <p:cNvSpPr>
                <a:spLocks noChangeShapeType="1"/>
              </p:cNvSpPr>
              <p:nvPr/>
            </p:nvSpPr>
            <p:spPr bwMode="auto">
              <a:xfrm>
                <a:off x="4903" y="1814"/>
                <a:ext cx="805" cy="0"/>
              </a:xfrm>
              <a:prstGeom prst="line">
                <a:avLst/>
              </a:prstGeom>
              <a:noFill/>
              <a:ln w="9525">
                <a:solidFill>
                  <a:schemeClr val="tx1"/>
                </a:solidFill>
                <a:round/>
                <a:headEnd/>
                <a:tailEnd/>
              </a:ln>
            </p:spPr>
            <p:txBody>
              <a:bodyPr wrap="none" anchor="ctr"/>
              <a:lstStyle/>
              <a:p>
                <a:endParaRPr lang="en-US"/>
              </a:p>
            </p:txBody>
          </p:sp>
          <p:sp>
            <p:nvSpPr>
              <p:cNvPr id="12309" name="Rectangle 15"/>
              <p:cNvSpPr>
                <a:spLocks noChangeArrowheads="1"/>
              </p:cNvSpPr>
              <p:nvPr/>
            </p:nvSpPr>
            <p:spPr bwMode="auto">
              <a:xfrm>
                <a:off x="4154" y="1169"/>
                <a:ext cx="450" cy="150"/>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2310" name="Rectangle 16"/>
              <p:cNvSpPr>
                <a:spLocks noChangeArrowheads="1"/>
              </p:cNvSpPr>
              <p:nvPr/>
            </p:nvSpPr>
            <p:spPr bwMode="auto">
              <a:xfrm>
                <a:off x="4147" y="1597"/>
                <a:ext cx="450" cy="150"/>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2311" name="Line 17"/>
              <p:cNvSpPr>
                <a:spLocks noChangeShapeType="1"/>
              </p:cNvSpPr>
              <p:nvPr/>
            </p:nvSpPr>
            <p:spPr bwMode="auto">
              <a:xfrm flipV="1">
                <a:off x="4623" y="1153"/>
                <a:ext cx="276" cy="79"/>
              </a:xfrm>
              <a:prstGeom prst="line">
                <a:avLst/>
              </a:prstGeom>
              <a:noFill/>
              <a:ln w="9525">
                <a:solidFill>
                  <a:schemeClr val="tx1"/>
                </a:solidFill>
                <a:round/>
                <a:headEnd/>
                <a:tailEnd type="triangle" w="med" len="med"/>
              </a:ln>
            </p:spPr>
            <p:txBody>
              <a:bodyPr wrap="none" anchor="ctr"/>
              <a:lstStyle/>
              <a:p>
                <a:endParaRPr lang="en-US"/>
              </a:p>
            </p:txBody>
          </p:sp>
          <p:sp>
            <p:nvSpPr>
              <p:cNvPr id="12312" name="Line 18"/>
              <p:cNvSpPr>
                <a:spLocks noChangeShapeType="1"/>
              </p:cNvSpPr>
              <p:nvPr/>
            </p:nvSpPr>
            <p:spPr bwMode="auto">
              <a:xfrm>
                <a:off x="4593" y="1674"/>
                <a:ext cx="306" cy="87"/>
              </a:xfrm>
              <a:prstGeom prst="line">
                <a:avLst/>
              </a:prstGeom>
              <a:noFill/>
              <a:ln w="9525">
                <a:solidFill>
                  <a:schemeClr val="tx1"/>
                </a:solidFill>
                <a:round/>
                <a:headEnd/>
                <a:tailEnd type="triangle" w="med" len="med"/>
              </a:ln>
            </p:spPr>
            <p:txBody>
              <a:bodyPr wrap="none" anchor="ctr"/>
              <a:lstStyle/>
              <a:p>
                <a:endParaRPr lang="en-US"/>
              </a:p>
            </p:txBody>
          </p:sp>
          <p:sp>
            <p:nvSpPr>
              <p:cNvPr id="12313" name="Line 19"/>
              <p:cNvSpPr>
                <a:spLocks noChangeShapeType="1"/>
              </p:cNvSpPr>
              <p:nvPr/>
            </p:nvSpPr>
            <p:spPr bwMode="auto">
              <a:xfrm flipH="1">
                <a:off x="5081" y="908"/>
                <a:ext cx="0" cy="1081"/>
              </a:xfrm>
              <a:prstGeom prst="line">
                <a:avLst/>
              </a:prstGeom>
              <a:noFill/>
              <a:ln w="9525">
                <a:solidFill>
                  <a:schemeClr val="tx1"/>
                </a:solidFill>
                <a:round/>
                <a:headEnd/>
                <a:tailEnd/>
              </a:ln>
            </p:spPr>
            <p:txBody>
              <a:bodyPr wrap="none" anchor="ctr"/>
              <a:lstStyle/>
              <a:p>
                <a:endParaRPr lang="en-US"/>
              </a:p>
            </p:txBody>
          </p:sp>
          <p:sp>
            <p:nvSpPr>
              <p:cNvPr id="12314" name="Text Box 20"/>
              <p:cNvSpPr txBox="1">
                <a:spLocks noChangeArrowheads="1"/>
              </p:cNvSpPr>
              <p:nvPr/>
            </p:nvSpPr>
            <p:spPr bwMode="auto">
              <a:xfrm>
                <a:off x="4897" y="869"/>
                <a:ext cx="193" cy="1168"/>
              </a:xfrm>
              <a:prstGeom prst="rect">
                <a:avLst/>
              </a:prstGeom>
              <a:noFill/>
              <a:ln w="9525">
                <a:noFill/>
                <a:miter lim="800000"/>
                <a:headEnd/>
                <a:tailEnd/>
              </a:ln>
            </p:spPr>
            <p:txBody>
              <a:bodyPr wrap="none">
                <a:spAutoFit/>
              </a:bodyPr>
              <a:lstStyle/>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V</a:t>
                </a:r>
              </a:p>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V</a:t>
                </a:r>
              </a:p>
              <a:p>
                <a:pPr>
                  <a:lnSpc>
                    <a:spcPct val="120000"/>
                  </a:lnSpc>
                  <a:spcBef>
                    <a:spcPct val="0"/>
                  </a:spcBef>
                  <a:buClrTx/>
                  <a:buSzTx/>
                  <a:buFontTx/>
                  <a:buNone/>
                </a:pPr>
                <a:r>
                  <a:rPr lang="en-US" sz="1600">
                    <a:latin typeface="Courier New" pitchFamily="49" charset="0"/>
                  </a:rPr>
                  <a:t>I</a:t>
                </a:r>
              </a:p>
            </p:txBody>
          </p:sp>
          <p:sp>
            <p:nvSpPr>
              <p:cNvPr id="12315" name="Rectangle 21"/>
              <p:cNvSpPr>
                <a:spLocks noChangeArrowheads="1"/>
              </p:cNvSpPr>
              <p:nvPr/>
            </p:nvSpPr>
            <p:spPr bwMode="auto">
              <a:xfrm>
                <a:off x="4137" y="1848"/>
                <a:ext cx="505" cy="173"/>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2316" name="Text Box 22"/>
              <p:cNvSpPr txBox="1">
                <a:spLocks noChangeArrowheads="1"/>
              </p:cNvSpPr>
              <p:nvPr/>
            </p:nvSpPr>
            <p:spPr bwMode="auto">
              <a:xfrm>
                <a:off x="4172" y="1803"/>
                <a:ext cx="404"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cnt</a:t>
                </a:r>
              </a:p>
            </p:txBody>
          </p:sp>
          <p:sp>
            <p:nvSpPr>
              <p:cNvPr id="12317" name="Text Box 23"/>
              <p:cNvSpPr txBox="1">
                <a:spLocks noChangeArrowheads="1"/>
              </p:cNvSpPr>
              <p:nvPr/>
            </p:nvSpPr>
            <p:spPr bwMode="auto">
              <a:xfrm>
                <a:off x="4271" y="1125"/>
                <a:ext cx="212"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i</a:t>
                </a:r>
              </a:p>
            </p:txBody>
          </p:sp>
          <p:sp>
            <p:nvSpPr>
              <p:cNvPr id="12318" name="Text Box 24"/>
              <p:cNvSpPr txBox="1">
                <a:spLocks noChangeArrowheads="1"/>
              </p:cNvSpPr>
              <p:nvPr/>
            </p:nvSpPr>
            <p:spPr bwMode="auto">
              <a:xfrm>
                <a:off x="4263" y="1536"/>
                <a:ext cx="212"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o</a:t>
                </a:r>
              </a:p>
            </p:txBody>
          </p:sp>
          <p:sp>
            <p:nvSpPr>
              <p:cNvPr id="12319" name="Text Box 25"/>
              <p:cNvSpPr txBox="1">
                <a:spLocks noChangeArrowheads="1"/>
              </p:cNvSpPr>
              <p:nvPr/>
            </p:nvSpPr>
            <p:spPr bwMode="auto">
              <a:xfrm>
                <a:off x="5086" y="1954"/>
                <a:ext cx="404"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buf</a:t>
                </a:r>
              </a:p>
            </p:txBody>
          </p:sp>
        </p:grpSp>
        <p:sp>
          <p:nvSpPr>
            <p:cNvPr id="12299" name="Rectangle 26" descr="Dark upward diagonal"/>
            <p:cNvSpPr>
              <a:spLocks noChangeArrowheads="1"/>
            </p:cNvSpPr>
            <p:nvPr/>
          </p:nvSpPr>
          <p:spPr bwMode="auto">
            <a:xfrm>
              <a:off x="5081" y="1262"/>
              <a:ext cx="623" cy="190"/>
            </a:xfrm>
            <a:prstGeom prst="rect">
              <a:avLst/>
            </a:prstGeom>
            <a:pattFill prst="dkUpDiag">
              <a:fgClr>
                <a:schemeClr val="accent1"/>
              </a:fgClr>
              <a:bgClr>
                <a:srgbClr val="FFFFFF"/>
              </a:bgClr>
            </a:pattFill>
            <a:ln w="9525">
              <a:solidFill>
                <a:schemeClr val="tx1"/>
              </a:solidFill>
              <a:miter lim="800000"/>
              <a:headEnd/>
              <a:tailEnd/>
            </a:ln>
          </p:spPr>
          <p:txBody>
            <a:bodyPr wrap="none" anchor="ctr"/>
            <a:lstStyle/>
            <a:p>
              <a:endParaRPr lang="en-US"/>
            </a:p>
          </p:txBody>
        </p:sp>
        <p:sp>
          <p:nvSpPr>
            <p:cNvPr id="12300" name="Rectangle 27" descr="Dark upward diagonal"/>
            <p:cNvSpPr>
              <a:spLocks noChangeArrowheads="1"/>
            </p:cNvSpPr>
            <p:nvPr/>
          </p:nvSpPr>
          <p:spPr bwMode="auto">
            <a:xfrm>
              <a:off x="5083" y="1627"/>
              <a:ext cx="623" cy="190"/>
            </a:xfrm>
            <a:prstGeom prst="rect">
              <a:avLst/>
            </a:prstGeom>
            <a:pattFill prst="dkUpDiag">
              <a:fgClr>
                <a:schemeClr val="accent1"/>
              </a:fgClr>
              <a:bgClr>
                <a:srgbClr val="FFFFFF"/>
              </a:bgClr>
            </a:pattFill>
            <a:ln w="9525">
              <a:solidFill>
                <a:schemeClr val="tx1"/>
              </a:solidFill>
              <a:miter lim="800000"/>
              <a:headEnd/>
              <a:tailEnd/>
            </a:ln>
          </p:spPr>
          <p:txBody>
            <a:bodyPr wrap="none" anchor="ctr"/>
            <a:lstStyle/>
            <a:p>
              <a:endParaRPr lang="en-US"/>
            </a:p>
          </p:txBody>
        </p:sp>
      </p:grpSp>
      <p:sp>
        <p:nvSpPr>
          <p:cNvPr id="36" name="TextBox 35"/>
          <p:cNvSpPr txBox="1"/>
          <p:nvPr/>
        </p:nvSpPr>
        <p:spPr>
          <a:xfrm>
            <a:off x="914400" y="1828800"/>
            <a:ext cx="4686300" cy="1354138"/>
          </a:xfrm>
          <a:prstGeom prst="rect">
            <a:avLst/>
          </a:prstGeom>
          <a:noFill/>
        </p:spPr>
        <p:txBody>
          <a:bodyPr>
            <a:spAutoFit/>
          </a:bodyPr>
          <a:lstStyle/>
          <a:p>
            <a:pPr>
              <a:buFont typeface="Wingdings" pitchFamily="2" charset="2"/>
              <a:buNone/>
              <a:defRPr/>
            </a:pPr>
            <a:r>
              <a:rPr lang="en-US" b="0" dirty="0">
                <a:solidFill>
                  <a:schemeClr val="accent4"/>
                </a:solidFill>
              </a:rPr>
              <a:t>A circular buffer with two pointers </a:t>
            </a:r>
            <a:r>
              <a:rPr lang="en-US" b="0" dirty="0" err="1">
                <a:solidFill>
                  <a:schemeClr val="accent4"/>
                </a:solidFill>
              </a:rPr>
              <a:t>i</a:t>
            </a:r>
            <a:r>
              <a:rPr lang="en-US" b="0" dirty="0">
                <a:solidFill>
                  <a:schemeClr val="accent4"/>
                </a:solidFill>
              </a:rPr>
              <a:t> and o, and a counter </a:t>
            </a:r>
            <a:r>
              <a:rPr lang="en-US" b="0" dirty="0" err="1">
                <a:solidFill>
                  <a:schemeClr val="accent4"/>
                </a:solidFill>
              </a:rPr>
              <a:t>cnt</a:t>
            </a:r>
            <a:endParaRPr lang="en-US" b="0" dirty="0">
              <a:solidFill>
                <a:schemeClr val="accent4"/>
              </a:solidFill>
            </a:endParaRPr>
          </a:p>
          <a:p>
            <a:pPr>
              <a:buFont typeface="Wingdings" pitchFamily="2" charset="2"/>
              <a:buNone/>
              <a:defRPr/>
            </a:pPr>
            <a:endParaRPr lang="en-US" b="0" dirty="0">
              <a:solidFill>
                <a:schemeClr val="accent4"/>
              </a:solidFill>
            </a:endParaRPr>
          </a:p>
          <a:p>
            <a:pPr>
              <a:buFont typeface="Wingdings" pitchFamily="2" charset="2"/>
              <a:buNone/>
              <a:defRPr/>
            </a:pPr>
            <a:r>
              <a:rPr lang="en-US" b="0" dirty="0">
                <a:solidFill>
                  <a:schemeClr val="accent4"/>
                </a:solidFill>
              </a:rPr>
              <a:t>Elements are of Maybe type</a:t>
            </a:r>
          </a:p>
        </p:txBody>
      </p:sp>
      <p:sp>
        <p:nvSpPr>
          <p:cNvPr id="35" name="Content Placeholder 2" descr="Rectangle: Click to edit Master text styles&#10;Second level&#10;Third level&#10;Fourth level&#10;Fifth level"/>
          <p:cNvSpPr>
            <a:spLocks noGrp="1"/>
          </p:cNvSpPr>
          <p:nvPr>
            <p:ph idx="1"/>
          </p:nvPr>
        </p:nvSpPr>
        <p:spPr>
          <a:xfrm>
            <a:off x="838200" y="3276600"/>
            <a:ext cx="8128000" cy="2120900"/>
          </a:xfrm>
        </p:spPr>
        <p:txBody>
          <a:bodyPr/>
          <a:lstStyle/>
          <a:p>
            <a:r>
              <a:rPr lang="en-US" sz="2400" smtClean="0"/>
              <a:t>buf must allow two simultaneous updates and one read</a:t>
            </a:r>
          </a:p>
          <a:p>
            <a:pPr lvl="1"/>
            <a:r>
              <a:rPr lang="en-US" sz="2000" smtClean="0"/>
              <a:t>Needs a register file with one read and two write ports</a:t>
            </a:r>
            <a:endParaRPr lang="en-US" smtClean="0"/>
          </a:p>
          <a:p>
            <a:r>
              <a:rPr lang="en-US" sz="2400" smtClean="0"/>
              <a:t>Since the updates are always to different addresses there is no data hazard and concurrent operations should be permitted </a:t>
            </a:r>
          </a:p>
        </p:txBody>
      </p:sp>
      <p:sp>
        <p:nvSpPr>
          <p:cNvPr id="37" name="TextBox 36"/>
          <p:cNvSpPr txBox="1">
            <a:spLocks noChangeArrowheads="1"/>
          </p:cNvSpPr>
          <p:nvPr/>
        </p:nvSpPr>
        <p:spPr bwMode="auto">
          <a:xfrm>
            <a:off x="1879600" y="5740400"/>
            <a:ext cx="6565900" cy="646113"/>
          </a:xfrm>
          <a:prstGeom prst="rect">
            <a:avLst/>
          </a:prstGeom>
          <a:noFill/>
          <a:ln w="9525">
            <a:noFill/>
            <a:miter lim="800000"/>
            <a:headEnd/>
            <a:tailEnd/>
          </a:ln>
        </p:spPr>
        <p:txBody>
          <a:bodyPr>
            <a:spAutoFit/>
          </a:bodyPr>
          <a:lstStyle/>
          <a:p>
            <a:pPr>
              <a:buFont typeface="Wingdings" pitchFamily="2" charset="2"/>
              <a:buNone/>
            </a:pPr>
            <a:r>
              <a:rPr lang="en-US" b="0" i="1">
                <a:solidFill>
                  <a:srgbClr val="FF0000"/>
                </a:solidFill>
              </a:rPr>
              <a:t>No compiler can detect that without full program analysis (i.e., understanding the use pattern)</a:t>
            </a:r>
          </a:p>
        </p:txBody>
      </p:sp>
      <p:sp>
        <p:nvSpPr>
          <p:cNvPr id="32" name="Date Placeholder 31"/>
          <p:cNvSpPr>
            <a:spLocks noGrp="1"/>
          </p:cNvSpPr>
          <p:nvPr>
            <p:ph type="dt" sz="half" idx="10"/>
          </p:nvPr>
        </p:nvSpPr>
        <p:spPr/>
        <p:txBody>
          <a:bodyPr/>
          <a:lstStyle/>
          <a:p>
            <a:pPr>
              <a:defRPr/>
            </a:pPr>
            <a:r>
              <a:rPr lang="en-US" smtClean="0"/>
              <a:t>February 22, 2011</a:t>
            </a:r>
            <a:endParaRPr lang="en-US"/>
          </a:p>
        </p:txBody>
      </p:sp>
      <p:sp>
        <p:nvSpPr>
          <p:cNvPr id="33" name="Slide Number Placeholder 32"/>
          <p:cNvSpPr>
            <a:spLocks noGrp="1"/>
          </p:cNvSpPr>
          <p:nvPr>
            <p:ph type="sldNum" sz="quarter" idx="11"/>
          </p:nvPr>
        </p:nvSpPr>
        <p:spPr/>
        <p:txBody>
          <a:bodyPr/>
          <a:lstStyle/>
          <a:p>
            <a:pPr>
              <a:defRPr/>
            </a:pPr>
            <a:r>
              <a:rPr lang="en-US" smtClean="0"/>
              <a:t>L06-</a:t>
            </a:r>
            <a:fld id="{F0CD70E1-BEDF-44A8-B719-82A39B7AAF1F}" type="slidenum">
              <a:rPr lang="en-US" smtClean="0"/>
              <a:pPr>
                <a:defRPr/>
              </a:pPr>
              <a:t>26</a:t>
            </a:fld>
            <a:endParaRPr lang="en-US" dirty="0"/>
          </a:p>
        </p:txBody>
      </p:sp>
      <p:sp>
        <p:nvSpPr>
          <p:cNvPr id="34" name="Footer Placeholder 33"/>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p:bldP spid="3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593725" y="177800"/>
            <a:ext cx="6403975" cy="1325563"/>
          </a:xfrm>
        </p:spPr>
        <p:txBody>
          <a:bodyPr/>
          <a:lstStyle/>
          <a:p>
            <a:pPr eaLnBrk="1" hangingPunct="1"/>
            <a:r>
              <a:rPr lang="en-US" dirty="0" smtClean="0"/>
              <a:t>Completion buffer: Implementation </a:t>
            </a:r>
            <a:r>
              <a:rPr lang="en-US" sz="2400" i="1" dirty="0" smtClean="0"/>
              <a:t>Problem 2</a:t>
            </a:r>
            <a:endParaRPr lang="en-US" dirty="0" smtClean="0"/>
          </a:p>
        </p:txBody>
      </p:sp>
      <p:sp>
        <p:nvSpPr>
          <p:cNvPr id="13316" name="Text Box 3"/>
          <p:cNvSpPr txBox="1">
            <a:spLocks noChangeArrowheads="1"/>
          </p:cNvSpPr>
          <p:nvPr/>
        </p:nvSpPr>
        <p:spPr bwMode="auto">
          <a:xfrm>
            <a:off x="615950" y="1514475"/>
            <a:ext cx="8413750" cy="532453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dirty="0">
                <a:solidFill>
                  <a:schemeClr val="tx2"/>
                </a:solidFill>
                <a:latin typeface="Courier New" pitchFamily="49" charset="0"/>
                <a:cs typeface="Times New Roman" pitchFamily="18" charset="0"/>
              </a:rPr>
              <a:t>// state elements </a:t>
            </a:r>
          </a:p>
          <a:p>
            <a:pPr>
              <a:lnSpc>
                <a:spcPct val="100000"/>
              </a:lnSpc>
              <a:spcBef>
                <a:spcPct val="0"/>
              </a:spcBef>
              <a:buClrTx/>
              <a:buSzTx/>
              <a:buFontTx/>
              <a:buNone/>
            </a:pPr>
            <a:r>
              <a:rPr lang="en-US" dirty="0">
                <a:solidFill>
                  <a:schemeClr val="tx2"/>
                </a:solidFill>
                <a:latin typeface="Courier New" pitchFamily="49" charset="0"/>
                <a:cs typeface="Times New Roman" pitchFamily="18" charset="0"/>
              </a:rPr>
              <a:t>// </a:t>
            </a:r>
            <a:r>
              <a:rPr lang="en-US" dirty="0" err="1">
                <a:solidFill>
                  <a:schemeClr val="tx2"/>
                </a:solidFill>
                <a:latin typeface="Courier New" pitchFamily="49" charset="0"/>
                <a:cs typeface="Courier New" pitchFamily="49" charset="0"/>
              </a:rPr>
              <a:t>buf</a:t>
            </a:r>
            <a:r>
              <a:rPr lang="en-US" dirty="0">
                <a:solidFill>
                  <a:schemeClr val="tx2"/>
                </a:solidFill>
                <a:latin typeface="Courier New" pitchFamily="49" charset="0"/>
                <a:cs typeface="Courier New" pitchFamily="49" charset="0"/>
              </a:rPr>
              <a:t>, </a:t>
            </a:r>
            <a:r>
              <a:rPr lang="en-US" dirty="0" err="1">
                <a:solidFill>
                  <a:schemeClr val="tx2"/>
                </a:solidFill>
                <a:latin typeface="Courier New" pitchFamily="49" charset="0"/>
                <a:cs typeface="Courier New" pitchFamily="49" charset="0"/>
              </a:rPr>
              <a:t>i</a:t>
            </a:r>
            <a:r>
              <a:rPr lang="en-US" dirty="0">
                <a:solidFill>
                  <a:schemeClr val="tx2"/>
                </a:solidFill>
                <a:latin typeface="Courier New" pitchFamily="49" charset="0"/>
                <a:cs typeface="Courier New" pitchFamily="49" charset="0"/>
              </a:rPr>
              <a:t>, o, </a:t>
            </a:r>
            <a:r>
              <a:rPr lang="en-US" dirty="0" err="1">
                <a:solidFill>
                  <a:schemeClr val="tx2"/>
                </a:solidFill>
                <a:latin typeface="Courier New" pitchFamily="49" charset="0"/>
                <a:cs typeface="Courier New" pitchFamily="49" charset="0"/>
              </a:rPr>
              <a:t>cnt</a:t>
            </a:r>
            <a:r>
              <a:rPr lang="en-US" b="0" dirty="0">
                <a:solidFill>
                  <a:schemeClr val="tx2"/>
                </a:solidFill>
                <a:latin typeface="Courier New" pitchFamily="49" charset="0"/>
                <a:cs typeface="Courier New" pitchFamily="49" charset="0"/>
              </a:rPr>
              <a:t> ... </a:t>
            </a:r>
          </a:p>
          <a:p>
            <a:pPr>
              <a:lnSpc>
                <a:spcPct val="100000"/>
              </a:lnSpc>
              <a:spcBef>
                <a:spcPct val="0"/>
              </a:spcBef>
              <a:buClrTx/>
              <a:buSzTx/>
              <a:buFontTx/>
              <a:buNone/>
            </a:pPr>
            <a:r>
              <a:rPr lang="en-US" dirty="0">
                <a:solidFill>
                  <a:schemeClr val="tx2"/>
                </a:solidFill>
                <a:latin typeface="Courier New" pitchFamily="49" charset="0"/>
                <a:cs typeface="Courier New" pitchFamily="49" charset="0"/>
              </a:rPr>
              <a:t>method</a:t>
            </a:r>
            <a:r>
              <a:rPr lang="en-US" b="0" dirty="0">
                <a:solidFill>
                  <a:schemeClr val="tx2"/>
                </a:solidFill>
                <a:latin typeface="Courier New" pitchFamily="49" charset="0"/>
                <a:cs typeface="Courier New" pitchFamily="49" charset="0"/>
              </a:rPr>
              <a:t> </a:t>
            </a:r>
            <a:r>
              <a:rPr lang="en-US" dirty="0" err="1">
                <a:solidFill>
                  <a:schemeClr val="tx2"/>
                </a:solidFill>
                <a:latin typeface="Courier New" pitchFamily="49" charset="0"/>
                <a:cs typeface="Courier New" pitchFamily="49" charset="0"/>
              </a:rPr>
              <a:t>ActionValue</a:t>
            </a:r>
            <a:r>
              <a:rPr lang="en-US" b="0" dirty="0">
                <a:solidFill>
                  <a:schemeClr val="tx2"/>
                </a:solidFill>
                <a:latin typeface="Courier New" pitchFamily="49" charset="0"/>
                <a:cs typeface="Courier New" pitchFamily="49" charset="0"/>
              </a:rPr>
              <a:t>#(t) </a:t>
            </a:r>
            <a:r>
              <a:rPr lang="en-US" b="0" dirty="0" err="1">
                <a:solidFill>
                  <a:schemeClr val="tx2"/>
                </a:solidFill>
                <a:latin typeface="Courier New" pitchFamily="49" charset="0"/>
                <a:cs typeface="Courier New" pitchFamily="49" charset="0"/>
              </a:rPr>
              <a:t>getToken</a:t>
            </a:r>
            <a:r>
              <a:rPr lang="en-US" b="0" dirty="0">
                <a:solidFill>
                  <a:schemeClr val="tx2"/>
                </a:solidFill>
                <a:latin typeface="Courier New" pitchFamily="49" charset="0"/>
                <a:cs typeface="Courier New" pitchFamily="49" charset="0"/>
              </a:rPr>
              <a:t>() </a:t>
            </a:r>
          </a:p>
          <a:p>
            <a:pPr>
              <a:lnSpc>
                <a:spcPct val="100000"/>
              </a:lnSpc>
              <a:spcBef>
                <a:spcPct val="0"/>
              </a:spcBef>
              <a:buClrTx/>
              <a:buSzTx/>
              <a:buFontTx/>
              <a:buNone/>
            </a:pPr>
            <a:r>
              <a:rPr lang="en-US" b="0" dirty="0">
                <a:solidFill>
                  <a:schemeClr val="tx2"/>
                </a:solidFill>
                <a:latin typeface="Courier New" pitchFamily="49" charset="0"/>
                <a:cs typeface="Courier New" pitchFamily="49" charset="0"/>
              </a:rPr>
              <a:t>              </a:t>
            </a:r>
            <a:r>
              <a:rPr lang="en-US" dirty="0" smtClean="0">
                <a:solidFill>
                  <a:schemeClr val="tx2"/>
                </a:solidFill>
                <a:latin typeface="Courier New" pitchFamily="49" charset="0"/>
                <a:cs typeface="Courier New" pitchFamily="49" charset="0"/>
              </a:rPr>
              <a:t>if</a:t>
            </a:r>
            <a:r>
              <a:rPr lang="en-US" b="0" dirty="0" smtClean="0">
                <a:solidFill>
                  <a:schemeClr val="tx2"/>
                </a:solidFill>
                <a:latin typeface="Courier New" pitchFamily="49" charset="0"/>
                <a:cs typeface="Courier New" pitchFamily="49" charset="0"/>
              </a:rPr>
              <a:t> </a:t>
            </a:r>
            <a:r>
              <a:rPr lang="en-US" b="0" dirty="0">
                <a:solidFill>
                  <a:schemeClr val="tx2"/>
                </a:solidFill>
                <a:latin typeface="Courier New" pitchFamily="49" charset="0"/>
                <a:cs typeface="Courier New" pitchFamily="49" charset="0"/>
              </a:rPr>
              <a:t>(</a:t>
            </a:r>
            <a:r>
              <a:rPr lang="en-US" b="0" dirty="0" err="1">
                <a:solidFill>
                  <a:schemeClr val="tx2"/>
                </a:solidFill>
                <a:latin typeface="Courier New" pitchFamily="49" charset="0"/>
                <a:cs typeface="Courier New" pitchFamily="49" charset="0"/>
              </a:rPr>
              <a:t>cnt</a:t>
            </a:r>
            <a:r>
              <a:rPr lang="en-US" b="0" dirty="0">
                <a:solidFill>
                  <a:schemeClr val="tx2"/>
                </a:solidFill>
                <a:latin typeface="Courier New" pitchFamily="49" charset="0"/>
                <a:cs typeface="Courier New" pitchFamily="49" charset="0"/>
              </a:rPr>
              <a:t> &lt; </a:t>
            </a:r>
            <a:r>
              <a:rPr lang="en-US" b="0" dirty="0" err="1">
                <a:solidFill>
                  <a:schemeClr val="tx2"/>
                </a:solidFill>
                <a:latin typeface="Courier New" pitchFamily="49" charset="0"/>
                <a:cs typeface="Courier New" pitchFamily="49" charset="0"/>
              </a:rPr>
              <a:t>maxToken</a:t>
            </a:r>
            <a:r>
              <a:rPr lang="en-US" b="0" dirty="0">
                <a:solidFill>
                  <a:schemeClr val="tx2"/>
                </a:solidFill>
                <a:latin typeface="Courier New" pitchFamily="49" charset="0"/>
                <a:cs typeface="Courier New" pitchFamily="49" charset="0"/>
              </a:rPr>
              <a:t>);</a:t>
            </a:r>
          </a:p>
          <a:p>
            <a:pPr>
              <a:lnSpc>
                <a:spcPct val="100000"/>
              </a:lnSpc>
              <a:spcBef>
                <a:spcPct val="0"/>
              </a:spcBef>
              <a:buClrTx/>
              <a:buSzTx/>
              <a:buFontTx/>
              <a:buNone/>
            </a:pPr>
            <a:r>
              <a:rPr lang="en-US" b="0" dirty="0">
                <a:solidFill>
                  <a:schemeClr val="tx2"/>
                </a:solidFill>
                <a:latin typeface="Courier New" pitchFamily="49" charset="0"/>
                <a:cs typeface="Courier New" pitchFamily="49" charset="0"/>
              </a:rPr>
              <a:t>   </a:t>
            </a:r>
            <a:r>
              <a:rPr lang="en-US" b="0" dirty="0" err="1">
                <a:solidFill>
                  <a:srgbClr val="FF0000"/>
                </a:solidFill>
                <a:latin typeface="Courier New" pitchFamily="49" charset="0"/>
                <a:cs typeface="Courier New" pitchFamily="49" charset="0"/>
              </a:rPr>
              <a:t>cnt</a:t>
            </a:r>
            <a:r>
              <a:rPr lang="en-US" b="0" dirty="0">
                <a:solidFill>
                  <a:srgbClr val="FF0000"/>
                </a:solidFill>
                <a:latin typeface="Courier New" pitchFamily="49" charset="0"/>
                <a:cs typeface="Courier New" pitchFamily="49" charset="0"/>
              </a:rPr>
              <a:t> &lt;= </a:t>
            </a:r>
            <a:r>
              <a:rPr lang="en-US" b="0" dirty="0" err="1">
                <a:solidFill>
                  <a:srgbClr val="FF0000"/>
                </a:solidFill>
                <a:latin typeface="Courier New" pitchFamily="49" charset="0"/>
                <a:cs typeface="Courier New" pitchFamily="49" charset="0"/>
              </a:rPr>
              <a:t>cnt</a:t>
            </a:r>
            <a:r>
              <a:rPr lang="en-US" b="0" dirty="0">
                <a:solidFill>
                  <a:srgbClr val="FF0000"/>
                </a:solidFill>
                <a:latin typeface="Courier New" pitchFamily="49" charset="0"/>
                <a:cs typeface="Courier New" pitchFamily="49" charset="0"/>
              </a:rPr>
              <a:t> + 1</a:t>
            </a:r>
            <a:r>
              <a:rPr lang="en-US" b="0" dirty="0">
                <a:solidFill>
                  <a:schemeClr val="tx2"/>
                </a:solidFill>
                <a:latin typeface="Courier New" pitchFamily="49" charset="0"/>
                <a:cs typeface="Courier New" pitchFamily="49" charset="0"/>
              </a:rPr>
              <a:t>; </a:t>
            </a:r>
            <a:endParaRPr lang="en-US" b="0" dirty="0" smtClean="0">
              <a:solidFill>
                <a:schemeClr val="tx2"/>
              </a:solidFill>
              <a:latin typeface="Courier New" pitchFamily="49" charset="0"/>
              <a:cs typeface="Courier New" pitchFamily="49" charset="0"/>
            </a:endParaRPr>
          </a:p>
          <a:p>
            <a:pPr>
              <a:lnSpc>
                <a:spcPct val="100000"/>
              </a:lnSpc>
              <a:spcBef>
                <a:spcPct val="0"/>
              </a:spcBef>
              <a:buClrTx/>
              <a:buSzTx/>
              <a:buFontTx/>
              <a:buNone/>
            </a:pPr>
            <a:r>
              <a:rPr lang="en-US" b="0" dirty="0" smtClean="0">
                <a:solidFill>
                  <a:schemeClr val="tx2"/>
                </a:solidFill>
                <a:latin typeface="Courier New" pitchFamily="49" charset="0"/>
                <a:cs typeface="Courier New" pitchFamily="49" charset="0"/>
              </a:rPr>
              <a:t>   </a:t>
            </a:r>
            <a:r>
              <a:rPr lang="en-US" b="0" dirty="0" err="1" smtClean="0">
                <a:solidFill>
                  <a:schemeClr val="tx2"/>
                </a:solidFill>
                <a:latin typeface="Courier New" pitchFamily="49" charset="0"/>
                <a:cs typeface="Courier New" pitchFamily="49" charset="0"/>
              </a:rPr>
              <a:t>i</a:t>
            </a:r>
            <a:r>
              <a:rPr lang="en-US" b="0" dirty="0" smtClean="0">
                <a:solidFill>
                  <a:schemeClr val="tx2"/>
                </a:solidFill>
                <a:latin typeface="Courier New" pitchFamily="49" charset="0"/>
                <a:cs typeface="Courier New" pitchFamily="49" charset="0"/>
              </a:rPr>
              <a:t> </a:t>
            </a:r>
            <a:r>
              <a:rPr lang="en-US" b="0" dirty="0">
                <a:solidFill>
                  <a:schemeClr val="tx2"/>
                </a:solidFill>
                <a:latin typeface="Courier New" pitchFamily="49" charset="0"/>
                <a:cs typeface="Courier New" pitchFamily="49" charset="0"/>
              </a:rPr>
              <a:t>&lt;= (</a:t>
            </a:r>
            <a:r>
              <a:rPr lang="en-US" b="0" dirty="0" err="1">
                <a:solidFill>
                  <a:schemeClr val="tx2"/>
                </a:solidFill>
                <a:latin typeface="Courier New" pitchFamily="49" charset="0"/>
                <a:cs typeface="Courier New" pitchFamily="49" charset="0"/>
              </a:rPr>
              <a:t>i</a:t>
            </a:r>
            <a:r>
              <a:rPr lang="en-US" b="0" dirty="0">
                <a:solidFill>
                  <a:schemeClr val="tx2"/>
                </a:solidFill>
                <a:latin typeface="Courier New" pitchFamily="49" charset="0"/>
                <a:cs typeface="Courier New" pitchFamily="49" charset="0"/>
              </a:rPr>
              <a:t>==</a:t>
            </a:r>
            <a:r>
              <a:rPr lang="en-US" b="0" dirty="0" err="1">
                <a:solidFill>
                  <a:schemeClr val="tx2"/>
                </a:solidFill>
                <a:latin typeface="Courier New" pitchFamily="49" charset="0"/>
                <a:cs typeface="Courier New" pitchFamily="49" charset="0"/>
              </a:rPr>
              <a:t>maxToken</a:t>
            </a:r>
            <a:r>
              <a:rPr lang="en-US" b="0" dirty="0">
                <a:solidFill>
                  <a:schemeClr val="tx2"/>
                </a:solidFill>
                <a:latin typeface="Courier New" pitchFamily="49" charset="0"/>
                <a:cs typeface="Courier New" pitchFamily="49" charset="0"/>
              </a:rPr>
              <a:t>) ? 0 : </a:t>
            </a:r>
            <a:r>
              <a:rPr lang="en-US" b="0" dirty="0" smtClean="0">
                <a:solidFill>
                  <a:schemeClr val="tx2"/>
                </a:solidFill>
                <a:latin typeface="Courier New" pitchFamily="49" charset="0"/>
                <a:cs typeface="Courier New" pitchFamily="49" charset="0"/>
              </a:rPr>
              <a:t>i+1; buf.upd(</a:t>
            </a:r>
            <a:r>
              <a:rPr lang="en-US" b="0" dirty="0" err="1" smtClean="0">
                <a:solidFill>
                  <a:schemeClr val="tx2"/>
                </a:solidFill>
                <a:latin typeface="Courier New" pitchFamily="49" charset="0"/>
                <a:cs typeface="Courier New" pitchFamily="49" charset="0"/>
              </a:rPr>
              <a:t>i</a:t>
            </a:r>
            <a:r>
              <a:rPr lang="en-US" b="0" dirty="0">
                <a:solidFill>
                  <a:schemeClr val="tx2"/>
                </a:solidFill>
                <a:latin typeface="Courier New" pitchFamily="49" charset="0"/>
                <a:cs typeface="Courier New" pitchFamily="49" charset="0"/>
              </a:rPr>
              <a:t>, Invalid);</a:t>
            </a:r>
          </a:p>
          <a:p>
            <a:pPr>
              <a:lnSpc>
                <a:spcPct val="100000"/>
              </a:lnSpc>
              <a:spcBef>
                <a:spcPct val="0"/>
              </a:spcBef>
              <a:buClrTx/>
              <a:buSzTx/>
              <a:buFontTx/>
              <a:buNone/>
            </a:pPr>
            <a:r>
              <a:rPr lang="en-US" b="0" dirty="0">
                <a:solidFill>
                  <a:schemeClr val="tx2"/>
                </a:solidFill>
                <a:latin typeface="Courier New" pitchFamily="49" charset="0"/>
                <a:cs typeface="Courier New" pitchFamily="49" charset="0"/>
              </a:rPr>
              <a:t>   </a:t>
            </a:r>
            <a:r>
              <a:rPr lang="en-US" dirty="0">
                <a:solidFill>
                  <a:schemeClr val="tx2"/>
                </a:solidFill>
                <a:latin typeface="Courier New" pitchFamily="49" charset="0"/>
                <a:cs typeface="Courier New" pitchFamily="49" charset="0"/>
              </a:rPr>
              <a:t>return</a:t>
            </a:r>
            <a:r>
              <a:rPr lang="en-US" b="0" dirty="0">
                <a:solidFill>
                  <a:schemeClr val="tx2"/>
                </a:solidFill>
                <a:latin typeface="Courier New" pitchFamily="49" charset="0"/>
                <a:cs typeface="Courier New" pitchFamily="49" charset="0"/>
              </a:rPr>
              <a:t> </a:t>
            </a:r>
            <a:r>
              <a:rPr lang="en-US" b="0" dirty="0" err="1">
                <a:solidFill>
                  <a:schemeClr val="tx2"/>
                </a:solidFill>
                <a:latin typeface="Courier New" pitchFamily="49" charset="0"/>
                <a:cs typeface="Courier New" pitchFamily="49" charset="0"/>
              </a:rPr>
              <a:t>i</a:t>
            </a:r>
            <a:r>
              <a:rPr lang="en-US" b="0" dirty="0">
                <a:solidFill>
                  <a:schemeClr val="tx2"/>
                </a:solidFill>
                <a:latin typeface="Courier New" pitchFamily="49" charset="0"/>
                <a:cs typeface="Times New Roman" pitchFamily="18" charset="0"/>
              </a:rPr>
              <a:t>; </a:t>
            </a:r>
          </a:p>
          <a:p>
            <a:pPr>
              <a:lnSpc>
                <a:spcPct val="100000"/>
              </a:lnSpc>
              <a:spcBef>
                <a:spcPct val="0"/>
              </a:spcBef>
              <a:buClrTx/>
              <a:buSzTx/>
              <a:buFontTx/>
              <a:buNone/>
            </a:pPr>
            <a:r>
              <a:rPr lang="en-US" dirty="0" err="1">
                <a:solidFill>
                  <a:schemeClr val="tx2"/>
                </a:solidFill>
                <a:latin typeface="Courier New" pitchFamily="49" charset="0"/>
                <a:cs typeface="Times New Roman" pitchFamily="18" charset="0"/>
              </a:rPr>
              <a:t>endmethod</a:t>
            </a:r>
            <a:endParaRPr lang="en-US" dirty="0">
              <a:solidFill>
                <a:schemeClr val="tx2"/>
              </a:solidFill>
              <a:latin typeface="Courier New" pitchFamily="49" charset="0"/>
              <a:cs typeface="Times New Roman" pitchFamily="18" charset="0"/>
            </a:endParaRPr>
          </a:p>
          <a:p>
            <a:pPr>
              <a:lnSpc>
                <a:spcPct val="100000"/>
              </a:lnSpc>
              <a:spcBef>
                <a:spcPct val="0"/>
              </a:spcBef>
              <a:buClrTx/>
              <a:buSzTx/>
              <a:buFontTx/>
              <a:buNone/>
            </a:pPr>
            <a:r>
              <a:rPr lang="en-US" dirty="0">
                <a:solidFill>
                  <a:schemeClr val="tx2"/>
                </a:solidFill>
                <a:latin typeface="Courier New" pitchFamily="49" charset="0"/>
                <a:cs typeface="Times New Roman" pitchFamily="18" charset="0"/>
              </a:rPr>
              <a:t>method</a:t>
            </a:r>
            <a:r>
              <a:rPr lang="en-US" b="0" dirty="0">
                <a:solidFill>
                  <a:schemeClr val="tx2"/>
                </a:solidFill>
                <a:latin typeface="Courier New" pitchFamily="49" charset="0"/>
                <a:cs typeface="Times New Roman" pitchFamily="18" charset="0"/>
              </a:rPr>
              <a:t> </a:t>
            </a:r>
            <a:r>
              <a:rPr lang="en-US" dirty="0">
                <a:solidFill>
                  <a:schemeClr val="tx2"/>
                </a:solidFill>
                <a:latin typeface="Courier New" pitchFamily="49" charset="0"/>
                <a:cs typeface="Times New Roman" pitchFamily="18" charset="0"/>
              </a:rPr>
              <a:t>Action</a:t>
            </a:r>
            <a:r>
              <a:rPr lang="en-US" b="0" dirty="0">
                <a:solidFill>
                  <a:schemeClr val="tx2"/>
                </a:solidFill>
                <a:latin typeface="Courier New" pitchFamily="49" charset="0"/>
                <a:cs typeface="Times New Roman" pitchFamily="18" charset="0"/>
              </a:rPr>
              <a:t> put(Token </a:t>
            </a:r>
            <a:r>
              <a:rPr lang="en-US" b="0" dirty="0" err="1">
                <a:solidFill>
                  <a:schemeClr val="tx2"/>
                </a:solidFill>
                <a:latin typeface="Courier New" pitchFamily="49" charset="0"/>
                <a:cs typeface="Times New Roman" pitchFamily="18" charset="0"/>
              </a:rPr>
              <a:t>tok</a:t>
            </a:r>
            <a:r>
              <a:rPr lang="en-US" b="0" dirty="0">
                <a:solidFill>
                  <a:schemeClr val="tx2"/>
                </a:solidFill>
                <a:latin typeface="Courier New" pitchFamily="49" charset="0"/>
                <a:cs typeface="Times New Roman" pitchFamily="18" charset="0"/>
              </a:rPr>
              <a:t>, t data);</a:t>
            </a:r>
          </a:p>
          <a:p>
            <a:pPr>
              <a:lnSpc>
                <a:spcPct val="100000"/>
              </a:lnSpc>
              <a:spcBef>
                <a:spcPct val="0"/>
              </a:spcBef>
              <a:buClrTx/>
              <a:buSzTx/>
              <a:buFontTx/>
              <a:buNone/>
            </a:pPr>
            <a:r>
              <a:rPr lang="en-US" b="0" dirty="0">
                <a:solidFill>
                  <a:schemeClr val="tx2"/>
                </a:solidFill>
                <a:latin typeface="Courier New" pitchFamily="49" charset="0"/>
                <a:cs typeface="Times New Roman" pitchFamily="18" charset="0"/>
              </a:rPr>
              <a:t>   buf.upd(</a:t>
            </a:r>
            <a:r>
              <a:rPr lang="en-US" b="0" dirty="0" err="1">
                <a:solidFill>
                  <a:schemeClr val="tx2"/>
                </a:solidFill>
                <a:latin typeface="Courier New" pitchFamily="49" charset="0"/>
                <a:cs typeface="Times New Roman" pitchFamily="18" charset="0"/>
              </a:rPr>
              <a:t>tok</a:t>
            </a:r>
            <a:r>
              <a:rPr lang="en-US" b="0" dirty="0">
                <a:solidFill>
                  <a:schemeClr val="tx2"/>
                </a:solidFill>
                <a:latin typeface="Courier New" pitchFamily="49" charset="0"/>
                <a:cs typeface="Times New Roman" pitchFamily="18" charset="0"/>
              </a:rPr>
              <a:t>, Valid data); </a:t>
            </a:r>
          </a:p>
          <a:p>
            <a:pPr>
              <a:lnSpc>
                <a:spcPct val="100000"/>
              </a:lnSpc>
              <a:spcBef>
                <a:spcPct val="0"/>
              </a:spcBef>
              <a:buClrTx/>
              <a:buSzTx/>
              <a:buFontTx/>
              <a:buNone/>
            </a:pPr>
            <a:r>
              <a:rPr lang="en-US" dirty="0" err="1">
                <a:solidFill>
                  <a:schemeClr val="tx2"/>
                </a:solidFill>
                <a:latin typeface="Courier New" pitchFamily="49" charset="0"/>
                <a:cs typeface="Times New Roman" pitchFamily="18" charset="0"/>
              </a:rPr>
              <a:t>endmethod</a:t>
            </a:r>
            <a:endParaRPr lang="en-US" dirty="0">
              <a:solidFill>
                <a:schemeClr val="tx2"/>
              </a:solidFill>
              <a:latin typeface="Courier New" pitchFamily="49" charset="0"/>
              <a:cs typeface="Times New Roman" pitchFamily="18" charset="0"/>
            </a:endParaRPr>
          </a:p>
          <a:p>
            <a:pPr>
              <a:lnSpc>
                <a:spcPct val="100000"/>
              </a:lnSpc>
              <a:spcBef>
                <a:spcPct val="0"/>
              </a:spcBef>
              <a:buClrTx/>
              <a:buSzTx/>
              <a:buFontTx/>
              <a:buNone/>
            </a:pPr>
            <a:r>
              <a:rPr lang="en-US" dirty="0">
                <a:solidFill>
                  <a:schemeClr val="tx2"/>
                </a:solidFill>
                <a:latin typeface="Courier New" pitchFamily="49" charset="0"/>
                <a:cs typeface="Times New Roman" pitchFamily="18" charset="0"/>
              </a:rPr>
              <a:t>method</a:t>
            </a:r>
            <a:r>
              <a:rPr lang="en-US" b="0" dirty="0">
                <a:solidFill>
                  <a:schemeClr val="tx2"/>
                </a:solidFill>
                <a:latin typeface="Courier New" pitchFamily="49" charset="0"/>
                <a:cs typeface="Times New Roman" pitchFamily="18" charset="0"/>
              </a:rPr>
              <a:t> </a:t>
            </a:r>
            <a:r>
              <a:rPr lang="en-US" dirty="0" err="1">
                <a:solidFill>
                  <a:schemeClr val="tx2"/>
                </a:solidFill>
                <a:latin typeface="Courier New" pitchFamily="49" charset="0"/>
                <a:cs typeface="Times New Roman" pitchFamily="18" charset="0"/>
              </a:rPr>
              <a:t>ActionValue</a:t>
            </a:r>
            <a:r>
              <a:rPr lang="en-US" b="0" dirty="0">
                <a:solidFill>
                  <a:schemeClr val="tx2"/>
                </a:solidFill>
                <a:latin typeface="Courier New" pitchFamily="49" charset="0"/>
                <a:cs typeface="Times New Roman" pitchFamily="18" charset="0"/>
              </a:rPr>
              <a:t>#(t) </a:t>
            </a:r>
            <a:r>
              <a:rPr lang="en-US" b="0" dirty="0" err="1">
                <a:solidFill>
                  <a:schemeClr val="tx2"/>
                </a:solidFill>
                <a:latin typeface="Courier New" pitchFamily="49" charset="0"/>
                <a:cs typeface="Times New Roman" pitchFamily="18" charset="0"/>
              </a:rPr>
              <a:t>getResult</a:t>
            </a:r>
            <a:r>
              <a:rPr lang="en-US" b="0" dirty="0">
                <a:solidFill>
                  <a:schemeClr val="tx2"/>
                </a:solidFill>
                <a:latin typeface="Courier New" pitchFamily="49" charset="0"/>
                <a:cs typeface="Times New Roman" pitchFamily="18" charset="0"/>
              </a:rPr>
              <a:t>() </a:t>
            </a:r>
          </a:p>
          <a:p>
            <a:pPr>
              <a:lnSpc>
                <a:spcPct val="100000"/>
              </a:lnSpc>
              <a:spcBef>
                <a:spcPct val="0"/>
              </a:spcBef>
              <a:buClrTx/>
              <a:buSzTx/>
              <a:buFontTx/>
              <a:buNone/>
            </a:pPr>
            <a:r>
              <a:rPr lang="en-US" b="0" dirty="0">
                <a:solidFill>
                  <a:schemeClr val="tx2"/>
                </a:solidFill>
                <a:latin typeface="Courier New" pitchFamily="49" charset="0"/>
                <a:cs typeface="Times New Roman" pitchFamily="18" charset="0"/>
              </a:rPr>
              <a:t>     </a:t>
            </a:r>
            <a:r>
              <a:rPr lang="en-US" dirty="0">
                <a:solidFill>
                  <a:schemeClr val="tx2"/>
                </a:solidFill>
                <a:latin typeface="Courier New" pitchFamily="49" charset="0"/>
                <a:cs typeface="Times New Roman" pitchFamily="18" charset="0"/>
              </a:rPr>
              <a:t>if</a:t>
            </a:r>
            <a:r>
              <a:rPr lang="en-US" b="0" dirty="0">
                <a:solidFill>
                  <a:schemeClr val="tx2"/>
                </a:solidFill>
                <a:latin typeface="Courier New" pitchFamily="49" charset="0"/>
                <a:cs typeface="Times New Roman" pitchFamily="18" charset="0"/>
              </a:rPr>
              <a:t> (</a:t>
            </a:r>
            <a:r>
              <a:rPr lang="en-US" b="0" dirty="0" err="1">
                <a:solidFill>
                  <a:schemeClr val="tx2"/>
                </a:solidFill>
                <a:latin typeface="Courier New" pitchFamily="49" charset="0"/>
                <a:cs typeface="Times New Roman" pitchFamily="18" charset="0"/>
              </a:rPr>
              <a:t>cnt</a:t>
            </a:r>
            <a:r>
              <a:rPr lang="en-US" b="0" dirty="0">
                <a:solidFill>
                  <a:schemeClr val="tx2"/>
                </a:solidFill>
                <a:latin typeface="Courier New" pitchFamily="49" charset="0"/>
                <a:cs typeface="Times New Roman" pitchFamily="18" charset="0"/>
              </a:rPr>
              <a:t> &gt; 0) &amp;&amp;&amp; </a:t>
            </a:r>
          </a:p>
          <a:p>
            <a:pPr>
              <a:lnSpc>
                <a:spcPct val="100000"/>
              </a:lnSpc>
              <a:spcBef>
                <a:spcPct val="0"/>
              </a:spcBef>
              <a:buClrTx/>
              <a:buSzTx/>
              <a:buFontTx/>
              <a:buNone/>
            </a:pPr>
            <a:r>
              <a:rPr lang="en-US" b="0" dirty="0">
                <a:solidFill>
                  <a:schemeClr val="tx2"/>
                </a:solidFill>
                <a:latin typeface="Courier New" pitchFamily="49" charset="0"/>
                <a:cs typeface="Times New Roman" pitchFamily="18" charset="0"/>
              </a:rPr>
              <a:t>    (buf.sub(o) </a:t>
            </a:r>
            <a:r>
              <a:rPr lang="en-US" dirty="0">
                <a:solidFill>
                  <a:schemeClr val="tx2"/>
                </a:solidFill>
                <a:latin typeface="Courier New" pitchFamily="49" charset="0"/>
                <a:cs typeface="Times New Roman" pitchFamily="18" charset="0"/>
              </a:rPr>
              <a:t>matches tagged</a:t>
            </a:r>
            <a:r>
              <a:rPr lang="en-US" b="0" dirty="0">
                <a:solidFill>
                  <a:schemeClr val="tx2"/>
                </a:solidFill>
                <a:latin typeface="Courier New" pitchFamily="49" charset="0"/>
                <a:cs typeface="Times New Roman" pitchFamily="18" charset="0"/>
              </a:rPr>
              <a:t> (Valid .x));</a:t>
            </a:r>
          </a:p>
          <a:p>
            <a:pPr>
              <a:lnSpc>
                <a:spcPct val="100000"/>
              </a:lnSpc>
              <a:spcBef>
                <a:spcPct val="0"/>
              </a:spcBef>
              <a:buClrTx/>
              <a:buSzTx/>
              <a:buFontTx/>
              <a:buNone/>
            </a:pPr>
            <a:r>
              <a:rPr lang="en-US" b="0" dirty="0">
                <a:solidFill>
                  <a:schemeClr val="tx2"/>
                </a:solidFill>
                <a:latin typeface="Courier New" pitchFamily="49" charset="0"/>
                <a:cs typeface="Times New Roman" pitchFamily="18" charset="0"/>
              </a:rPr>
              <a:t>   o &lt;= </a:t>
            </a:r>
            <a:r>
              <a:rPr lang="en-US" b="0" dirty="0">
                <a:solidFill>
                  <a:schemeClr val="tx2"/>
                </a:solidFill>
                <a:latin typeface="Courier New" pitchFamily="49" charset="0"/>
                <a:cs typeface="Courier New" pitchFamily="49" charset="0"/>
              </a:rPr>
              <a:t>(o==</a:t>
            </a:r>
            <a:r>
              <a:rPr lang="en-US" b="0" dirty="0" err="1">
                <a:solidFill>
                  <a:schemeClr val="tx2"/>
                </a:solidFill>
                <a:latin typeface="Courier New" pitchFamily="49" charset="0"/>
                <a:cs typeface="Courier New" pitchFamily="49" charset="0"/>
              </a:rPr>
              <a:t>maxToken</a:t>
            </a:r>
            <a:r>
              <a:rPr lang="en-US" b="0" dirty="0">
                <a:solidFill>
                  <a:schemeClr val="tx2"/>
                </a:solidFill>
                <a:latin typeface="Courier New" pitchFamily="49" charset="0"/>
                <a:cs typeface="Courier New" pitchFamily="49" charset="0"/>
              </a:rPr>
              <a:t>) ? 0 : </a:t>
            </a:r>
            <a:r>
              <a:rPr lang="en-US" b="0" dirty="0">
                <a:solidFill>
                  <a:schemeClr val="tx2"/>
                </a:solidFill>
                <a:latin typeface="Courier New" pitchFamily="49" charset="0"/>
                <a:cs typeface="Times New Roman" pitchFamily="18" charset="0"/>
              </a:rPr>
              <a:t>o + 1; </a:t>
            </a:r>
            <a:r>
              <a:rPr lang="en-US" b="0" dirty="0" err="1">
                <a:solidFill>
                  <a:srgbClr val="FF0000"/>
                </a:solidFill>
                <a:latin typeface="Courier New" pitchFamily="49" charset="0"/>
                <a:cs typeface="Times New Roman" pitchFamily="18" charset="0"/>
              </a:rPr>
              <a:t>cnt</a:t>
            </a:r>
            <a:r>
              <a:rPr lang="en-US" b="0" dirty="0">
                <a:solidFill>
                  <a:srgbClr val="FF0000"/>
                </a:solidFill>
                <a:latin typeface="Courier New" pitchFamily="49" charset="0"/>
                <a:cs typeface="Times New Roman" pitchFamily="18" charset="0"/>
              </a:rPr>
              <a:t> &lt;= </a:t>
            </a:r>
            <a:r>
              <a:rPr lang="en-US" b="0" dirty="0" err="1">
                <a:solidFill>
                  <a:srgbClr val="FF0000"/>
                </a:solidFill>
                <a:latin typeface="Courier New" pitchFamily="49" charset="0"/>
                <a:cs typeface="Times New Roman" pitchFamily="18" charset="0"/>
              </a:rPr>
              <a:t>cnt</a:t>
            </a:r>
            <a:r>
              <a:rPr lang="en-US" b="0" dirty="0">
                <a:solidFill>
                  <a:srgbClr val="FF0000"/>
                </a:solidFill>
                <a:latin typeface="Courier New" pitchFamily="49" charset="0"/>
                <a:cs typeface="Times New Roman" pitchFamily="18" charset="0"/>
              </a:rPr>
              <a:t> - 1;</a:t>
            </a:r>
          </a:p>
          <a:p>
            <a:pPr>
              <a:lnSpc>
                <a:spcPct val="100000"/>
              </a:lnSpc>
              <a:spcBef>
                <a:spcPct val="0"/>
              </a:spcBef>
              <a:buClrTx/>
              <a:buSzTx/>
              <a:buFontTx/>
              <a:buNone/>
            </a:pPr>
            <a:r>
              <a:rPr lang="en-US" b="0" dirty="0">
                <a:solidFill>
                  <a:schemeClr val="tx2"/>
                </a:solidFill>
                <a:latin typeface="Courier New" pitchFamily="49" charset="0"/>
                <a:cs typeface="Courier New" pitchFamily="49" charset="0"/>
              </a:rPr>
              <a:t>   </a:t>
            </a:r>
            <a:r>
              <a:rPr lang="en-US" dirty="0">
                <a:solidFill>
                  <a:schemeClr val="tx2"/>
                </a:solidFill>
                <a:latin typeface="Courier New" pitchFamily="49" charset="0"/>
                <a:cs typeface="Courier New" pitchFamily="49" charset="0"/>
              </a:rPr>
              <a:t>return</a:t>
            </a:r>
            <a:r>
              <a:rPr lang="en-US" b="0" dirty="0">
                <a:solidFill>
                  <a:schemeClr val="tx2"/>
                </a:solidFill>
                <a:latin typeface="Courier New" pitchFamily="49" charset="0"/>
                <a:cs typeface="Courier New" pitchFamily="49" charset="0"/>
              </a:rPr>
              <a:t> x; </a:t>
            </a:r>
          </a:p>
          <a:p>
            <a:pPr>
              <a:lnSpc>
                <a:spcPct val="100000"/>
              </a:lnSpc>
              <a:spcBef>
                <a:spcPct val="0"/>
              </a:spcBef>
              <a:buClrTx/>
              <a:buSzTx/>
              <a:buFontTx/>
              <a:buNone/>
            </a:pPr>
            <a:r>
              <a:rPr lang="en-US" dirty="0" err="1">
                <a:solidFill>
                  <a:schemeClr val="tx2"/>
                </a:solidFill>
                <a:latin typeface="Courier New" pitchFamily="49" charset="0"/>
                <a:cs typeface="Courier New" pitchFamily="49" charset="0"/>
              </a:rPr>
              <a:t>endmethod</a:t>
            </a:r>
            <a:endParaRPr lang="en-US" dirty="0">
              <a:solidFill>
                <a:schemeClr val="tx2"/>
              </a:solidFill>
              <a:latin typeface="Courier New" pitchFamily="49" charset="0"/>
              <a:cs typeface="Courier New" pitchFamily="49" charset="0"/>
            </a:endParaRPr>
          </a:p>
        </p:txBody>
      </p:sp>
      <p:grpSp>
        <p:nvGrpSpPr>
          <p:cNvPr id="2" name="Group 4"/>
          <p:cNvGrpSpPr>
            <a:grpSpLocks/>
          </p:cNvGrpSpPr>
          <p:nvPr/>
        </p:nvGrpSpPr>
        <p:grpSpPr bwMode="auto">
          <a:xfrm>
            <a:off x="6137012" y="1157792"/>
            <a:ext cx="2493962" cy="1947863"/>
            <a:chOff x="3969" y="136"/>
            <a:chExt cx="1571" cy="1227"/>
          </a:xfrm>
        </p:grpSpPr>
        <p:grpSp>
          <p:nvGrpSpPr>
            <p:cNvPr id="3" name="Group 5"/>
            <p:cNvGrpSpPr>
              <a:grpSpLocks/>
            </p:cNvGrpSpPr>
            <p:nvPr/>
          </p:nvGrpSpPr>
          <p:grpSpPr bwMode="auto">
            <a:xfrm>
              <a:off x="3969" y="136"/>
              <a:ext cx="1571" cy="1227"/>
              <a:chOff x="3969" y="136"/>
              <a:chExt cx="1571" cy="1227"/>
            </a:xfrm>
          </p:grpSpPr>
          <p:sp>
            <p:nvSpPr>
              <p:cNvPr id="13324" name="Rectangle 6"/>
              <p:cNvSpPr>
                <a:spLocks noChangeArrowheads="1"/>
              </p:cNvSpPr>
              <p:nvPr/>
            </p:nvSpPr>
            <p:spPr bwMode="auto">
              <a:xfrm>
                <a:off x="4732" y="944"/>
                <a:ext cx="189" cy="189"/>
              </a:xfrm>
              <a:prstGeom prst="rect">
                <a:avLst/>
              </a:prstGeom>
              <a:solidFill>
                <a:schemeClr val="accent1"/>
              </a:solidFill>
              <a:ln w="9525">
                <a:noFill/>
                <a:miter lim="800000"/>
                <a:headEnd/>
                <a:tailEnd/>
              </a:ln>
            </p:spPr>
            <p:txBody>
              <a:bodyPr wrap="none" anchor="ctr"/>
              <a:lstStyle/>
              <a:p>
                <a:endParaRPr lang="en-US"/>
              </a:p>
            </p:txBody>
          </p:sp>
          <p:sp>
            <p:nvSpPr>
              <p:cNvPr id="13325" name="Rectangle 7"/>
              <p:cNvSpPr>
                <a:spLocks noChangeArrowheads="1"/>
              </p:cNvSpPr>
              <p:nvPr/>
            </p:nvSpPr>
            <p:spPr bwMode="auto">
              <a:xfrm>
                <a:off x="4732" y="576"/>
                <a:ext cx="189" cy="189"/>
              </a:xfrm>
              <a:prstGeom prst="rect">
                <a:avLst/>
              </a:prstGeom>
              <a:solidFill>
                <a:schemeClr val="accent1"/>
              </a:solidFill>
              <a:ln w="9525">
                <a:noFill/>
                <a:miter lim="800000"/>
                <a:headEnd/>
                <a:tailEnd/>
              </a:ln>
            </p:spPr>
            <p:txBody>
              <a:bodyPr wrap="none" anchor="ctr"/>
              <a:lstStyle/>
              <a:p>
                <a:endParaRPr lang="en-US"/>
              </a:p>
            </p:txBody>
          </p:sp>
          <p:sp>
            <p:nvSpPr>
              <p:cNvPr id="13326" name="Rectangle 8"/>
              <p:cNvSpPr>
                <a:spLocks noChangeArrowheads="1"/>
              </p:cNvSpPr>
              <p:nvPr/>
            </p:nvSpPr>
            <p:spPr bwMode="auto">
              <a:xfrm>
                <a:off x="4731" y="218"/>
                <a:ext cx="805" cy="1088"/>
              </a:xfrm>
              <a:prstGeom prst="rect">
                <a:avLst/>
              </a:prstGeom>
              <a:noFill/>
              <a:ln w="9525">
                <a:solidFill>
                  <a:schemeClr val="tx1"/>
                </a:solidFill>
                <a:miter lim="800000"/>
                <a:headEnd/>
                <a:tailEnd/>
              </a:ln>
            </p:spPr>
            <p:txBody>
              <a:bodyPr wrap="none" anchor="ctr"/>
              <a:lstStyle/>
              <a:p>
                <a:endParaRPr lang="en-US"/>
              </a:p>
            </p:txBody>
          </p:sp>
          <p:sp>
            <p:nvSpPr>
              <p:cNvPr id="13327" name="Line 9"/>
              <p:cNvSpPr>
                <a:spLocks noChangeShapeType="1"/>
              </p:cNvSpPr>
              <p:nvPr/>
            </p:nvSpPr>
            <p:spPr bwMode="auto">
              <a:xfrm>
                <a:off x="4731" y="392"/>
                <a:ext cx="805" cy="0"/>
              </a:xfrm>
              <a:prstGeom prst="line">
                <a:avLst/>
              </a:prstGeom>
              <a:noFill/>
              <a:ln w="9525">
                <a:solidFill>
                  <a:schemeClr val="tx1"/>
                </a:solidFill>
                <a:round/>
                <a:headEnd/>
                <a:tailEnd/>
              </a:ln>
            </p:spPr>
            <p:txBody>
              <a:bodyPr wrap="none" anchor="ctr"/>
              <a:lstStyle/>
              <a:p>
                <a:endParaRPr lang="en-US"/>
              </a:p>
            </p:txBody>
          </p:sp>
          <p:sp>
            <p:nvSpPr>
              <p:cNvPr id="13328" name="Line 10"/>
              <p:cNvSpPr>
                <a:spLocks noChangeShapeType="1"/>
              </p:cNvSpPr>
              <p:nvPr/>
            </p:nvSpPr>
            <p:spPr bwMode="auto">
              <a:xfrm>
                <a:off x="4732" y="575"/>
                <a:ext cx="805" cy="0"/>
              </a:xfrm>
              <a:prstGeom prst="line">
                <a:avLst/>
              </a:prstGeom>
              <a:noFill/>
              <a:ln w="9525">
                <a:solidFill>
                  <a:schemeClr val="tx1"/>
                </a:solidFill>
                <a:round/>
                <a:headEnd/>
                <a:tailEnd/>
              </a:ln>
            </p:spPr>
            <p:txBody>
              <a:bodyPr wrap="none" anchor="ctr"/>
              <a:lstStyle/>
              <a:p>
                <a:endParaRPr lang="en-US"/>
              </a:p>
            </p:txBody>
          </p:sp>
          <p:sp>
            <p:nvSpPr>
              <p:cNvPr id="13329" name="Line 11"/>
              <p:cNvSpPr>
                <a:spLocks noChangeShapeType="1"/>
              </p:cNvSpPr>
              <p:nvPr/>
            </p:nvSpPr>
            <p:spPr bwMode="auto">
              <a:xfrm>
                <a:off x="4733" y="758"/>
                <a:ext cx="805" cy="0"/>
              </a:xfrm>
              <a:prstGeom prst="line">
                <a:avLst/>
              </a:prstGeom>
              <a:noFill/>
              <a:ln w="9525">
                <a:solidFill>
                  <a:schemeClr val="tx1"/>
                </a:solidFill>
                <a:round/>
                <a:headEnd/>
                <a:tailEnd/>
              </a:ln>
            </p:spPr>
            <p:txBody>
              <a:bodyPr wrap="none" anchor="ctr"/>
              <a:lstStyle/>
              <a:p>
                <a:endParaRPr lang="en-US"/>
              </a:p>
            </p:txBody>
          </p:sp>
          <p:sp>
            <p:nvSpPr>
              <p:cNvPr id="13330" name="Line 12"/>
              <p:cNvSpPr>
                <a:spLocks noChangeShapeType="1"/>
              </p:cNvSpPr>
              <p:nvPr/>
            </p:nvSpPr>
            <p:spPr bwMode="auto">
              <a:xfrm>
                <a:off x="4734" y="941"/>
                <a:ext cx="805" cy="0"/>
              </a:xfrm>
              <a:prstGeom prst="line">
                <a:avLst/>
              </a:prstGeom>
              <a:noFill/>
              <a:ln w="9525">
                <a:solidFill>
                  <a:schemeClr val="tx1"/>
                </a:solidFill>
                <a:round/>
                <a:headEnd/>
                <a:tailEnd/>
              </a:ln>
            </p:spPr>
            <p:txBody>
              <a:bodyPr wrap="none" anchor="ctr"/>
              <a:lstStyle/>
              <a:p>
                <a:endParaRPr lang="en-US"/>
              </a:p>
            </p:txBody>
          </p:sp>
          <p:sp>
            <p:nvSpPr>
              <p:cNvPr id="13331" name="Line 13"/>
              <p:cNvSpPr>
                <a:spLocks noChangeShapeType="1"/>
              </p:cNvSpPr>
              <p:nvPr/>
            </p:nvSpPr>
            <p:spPr bwMode="auto">
              <a:xfrm>
                <a:off x="4735" y="1124"/>
                <a:ext cx="805" cy="0"/>
              </a:xfrm>
              <a:prstGeom prst="line">
                <a:avLst/>
              </a:prstGeom>
              <a:noFill/>
              <a:ln w="9525">
                <a:solidFill>
                  <a:schemeClr val="tx1"/>
                </a:solidFill>
                <a:round/>
                <a:headEnd/>
                <a:tailEnd/>
              </a:ln>
            </p:spPr>
            <p:txBody>
              <a:bodyPr wrap="none" anchor="ctr"/>
              <a:lstStyle/>
              <a:p>
                <a:endParaRPr lang="en-US"/>
              </a:p>
            </p:txBody>
          </p:sp>
          <p:sp>
            <p:nvSpPr>
              <p:cNvPr id="13332" name="Rectangle 14"/>
              <p:cNvSpPr>
                <a:spLocks noChangeArrowheads="1"/>
              </p:cNvSpPr>
              <p:nvPr/>
            </p:nvSpPr>
            <p:spPr bwMode="auto">
              <a:xfrm>
                <a:off x="3986" y="479"/>
                <a:ext cx="450" cy="150"/>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3333" name="Rectangle 15"/>
              <p:cNvSpPr>
                <a:spLocks noChangeArrowheads="1"/>
              </p:cNvSpPr>
              <p:nvPr/>
            </p:nvSpPr>
            <p:spPr bwMode="auto">
              <a:xfrm>
                <a:off x="3979" y="907"/>
                <a:ext cx="450" cy="150"/>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3334" name="Line 16"/>
              <p:cNvSpPr>
                <a:spLocks noChangeShapeType="1"/>
              </p:cNvSpPr>
              <p:nvPr/>
            </p:nvSpPr>
            <p:spPr bwMode="auto">
              <a:xfrm flipV="1">
                <a:off x="4455" y="463"/>
                <a:ext cx="276" cy="79"/>
              </a:xfrm>
              <a:prstGeom prst="line">
                <a:avLst/>
              </a:prstGeom>
              <a:noFill/>
              <a:ln w="9525">
                <a:solidFill>
                  <a:schemeClr val="tx1"/>
                </a:solidFill>
                <a:round/>
                <a:headEnd/>
                <a:tailEnd type="triangle" w="med" len="med"/>
              </a:ln>
            </p:spPr>
            <p:txBody>
              <a:bodyPr wrap="none" anchor="ctr"/>
              <a:lstStyle/>
              <a:p>
                <a:endParaRPr lang="en-US"/>
              </a:p>
            </p:txBody>
          </p:sp>
          <p:sp>
            <p:nvSpPr>
              <p:cNvPr id="13335" name="Line 17"/>
              <p:cNvSpPr>
                <a:spLocks noChangeShapeType="1"/>
              </p:cNvSpPr>
              <p:nvPr/>
            </p:nvSpPr>
            <p:spPr bwMode="auto">
              <a:xfrm>
                <a:off x="4425" y="984"/>
                <a:ext cx="306" cy="87"/>
              </a:xfrm>
              <a:prstGeom prst="line">
                <a:avLst/>
              </a:prstGeom>
              <a:noFill/>
              <a:ln w="9525">
                <a:solidFill>
                  <a:schemeClr val="tx1"/>
                </a:solidFill>
                <a:round/>
                <a:headEnd/>
                <a:tailEnd type="triangle" w="med" len="med"/>
              </a:ln>
            </p:spPr>
            <p:txBody>
              <a:bodyPr wrap="none" anchor="ctr"/>
              <a:lstStyle/>
              <a:p>
                <a:endParaRPr lang="en-US"/>
              </a:p>
            </p:txBody>
          </p:sp>
          <p:sp>
            <p:nvSpPr>
              <p:cNvPr id="13336" name="Line 18"/>
              <p:cNvSpPr>
                <a:spLocks noChangeShapeType="1"/>
              </p:cNvSpPr>
              <p:nvPr/>
            </p:nvSpPr>
            <p:spPr bwMode="auto">
              <a:xfrm flipH="1">
                <a:off x="4913" y="218"/>
                <a:ext cx="0" cy="1081"/>
              </a:xfrm>
              <a:prstGeom prst="line">
                <a:avLst/>
              </a:prstGeom>
              <a:noFill/>
              <a:ln w="9525">
                <a:solidFill>
                  <a:schemeClr val="tx1"/>
                </a:solidFill>
                <a:round/>
                <a:headEnd/>
                <a:tailEnd/>
              </a:ln>
            </p:spPr>
            <p:txBody>
              <a:bodyPr wrap="none" anchor="ctr"/>
              <a:lstStyle/>
              <a:p>
                <a:endParaRPr lang="en-US"/>
              </a:p>
            </p:txBody>
          </p:sp>
          <p:sp>
            <p:nvSpPr>
              <p:cNvPr id="13337" name="Text Box 19"/>
              <p:cNvSpPr txBox="1">
                <a:spLocks noChangeArrowheads="1"/>
              </p:cNvSpPr>
              <p:nvPr/>
            </p:nvSpPr>
            <p:spPr bwMode="auto">
              <a:xfrm>
                <a:off x="4729" y="179"/>
                <a:ext cx="193" cy="1168"/>
              </a:xfrm>
              <a:prstGeom prst="rect">
                <a:avLst/>
              </a:prstGeom>
              <a:noFill/>
              <a:ln w="9525">
                <a:noFill/>
                <a:miter lim="800000"/>
                <a:headEnd/>
                <a:tailEnd/>
              </a:ln>
            </p:spPr>
            <p:txBody>
              <a:bodyPr wrap="none">
                <a:spAutoFit/>
              </a:bodyPr>
              <a:lstStyle/>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V</a:t>
                </a:r>
              </a:p>
              <a:p>
                <a:pPr>
                  <a:lnSpc>
                    <a:spcPct val="120000"/>
                  </a:lnSpc>
                  <a:spcBef>
                    <a:spcPct val="0"/>
                  </a:spcBef>
                  <a:buClrTx/>
                  <a:buSzTx/>
                  <a:buFontTx/>
                  <a:buNone/>
                </a:pPr>
                <a:r>
                  <a:rPr lang="en-US" sz="1600">
                    <a:latin typeface="Courier New" pitchFamily="49" charset="0"/>
                  </a:rPr>
                  <a:t>I</a:t>
                </a:r>
              </a:p>
              <a:p>
                <a:pPr>
                  <a:lnSpc>
                    <a:spcPct val="120000"/>
                  </a:lnSpc>
                  <a:spcBef>
                    <a:spcPct val="0"/>
                  </a:spcBef>
                  <a:buClrTx/>
                  <a:buSzTx/>
                  <a:buFontTx/>
                  <a:buNone/>
                </a:pPr>
                <a:r>
                  <a:rPr lang="en-US" sz="1600">
                    <a:latin typeface="Courier New" pitchFamily="49" charset="0"/>
                  </a:rPr>
                  <a:t>V</a:t>
                </a:r>
              </a:p>
              <a:p>
                <a:pPr>
                  <a:lnSpc>
                    <a:spcPct val="120000"/>
                  </a:lnSpc>
                  <a:spcBef>
                    <a:spcPct val="0"/>
                  </a:spcBef>
                  <a:buClrTx/>
                  <a:buSzTx/>
                  <a:buFontTx/>
                  <a:buNone/>
                </a:pPr>
                <a:r>
                  <a:rPr lang="en-US" sz="1600">
                    <a:latin typeface="Courier New" pitchFamily="49" charset="0"/>
                  </a:rPr>
                  <a:t>I</a:t>
                </a:r>
              </a:p>
            </p:txBody>
          </p:sp>
          <p:sp>
            <p:nvSpPr>
              <p:cNvPr id="13338" name="Rectangle 20"/>
              <p:cNvSpPr>
                <a:spLocks noChangeArrowheads="1"/>
              </p:cNvSpPr>
              <p:nvPr/>
            </p:nvSpPr>
            <p:spPr bwMode="auto">
              <a:xfrm>
                <a:off x="3969" y="1158"/>
                <a:ext cx="505" cy="173"/>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3339" name="Text Box 21"/>
              <p:cNvSpPr txBox="1">
                <a:spLocks noChangeArrowheads="1"/>
              </p:cNvSpPr>
              <p:nvPr/>
            </p:nvSpPr>
            <p:spPr bwMode="auto">
              <a:xfrm>
                <a:off x="4007" y="1113"/>
                <a:ext cx="404"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cnt</a:t>
                </a:r>
              </a:p>
            </p:txBody>
          </p:sp>
          <p:sp>
            <p:nvSpPr>
              <p:cNvPr id="13340" name="Text Box 22"/>
              <p:cNvSpPr txBox="1">
                <a:spLocks noChangeArrowheads="1"/>
              </p:cNvSpPr>
              <p:nvPr/>
            </p:nvSpPr>
            <p:spPr bwMode="auto">
              <a:xfrm>
                <a:off x="4103" y="435"/>
                <a:ext cx="212"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i</a:t>
                </a:r>
              </a:p>
            </p:txBody>
          </p:sp>
          <p:sp>
            <p:nvSpPr>
              <p:cNvPr id="13341" name="Text Box 23"/>
              <p:cNvSpPr txBox="1">
                <a:spLocks noChangeArrowheads="1"/>
              </p:cNvSpPr>
              <p:nvPr/>
            </p:nvSpPr>
            <p:spPr bwMode="auto">
              <a:xfrm>
                <a:off x="4095" y="846"/>
                <a:ext cx="212" cy="25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a:latin typeface="Courier New" pitchFamily="49" charset="0"/>
                  </a:rPr>
                  <a:t>o</a:t>
                </a:r>
              </a:p>
            </p:txBody>
          </p:sp>
          <p:sp>
            <p:nvSpPr>
              <p:cNvPr id="13342" name="Text Box 24"/>
              <p:cNvSpPr txBox="1">
                <a:spLocks noChangeArrowheads="1"/>
              </p:cNvSpPr>
              <p:nvPr/>
            </p:nvSpPr>
            <p:spPr bwMode="auto">
              <a:xfrm>
                <a:off x="4270" y="136"/>
                <a:ext cx="116" cy="252"/>
              </a:xfrm>
              <a:prstGeom prst="rect">
                <a:avLst/>
              </a:prstGeom>
              <a:noFill/>
              <a:ln w="9525">
                <a:noFill/>
                <a:miter lim="800000"/>
                <a:headEnd/>
                <a:tailEnd/>
              </a:ln>
            </p:spPr>
            <p:txBody>
              <a:bodyPr wrap="none">
                <a:spAutoFit/>
              </a:bodyPr>
              <a:lstStyle/>
              <a:p>
                <a:pPr>
                  <a:lnSpc>
                    <a:spcPct val="100000"/>
                  </a:lnSpc>
                  <a:spcBef>
                    <a:spcPct val="0"/>
                  </a:spcBef>
                  <a:buClrTx/>
                  <a:buSzTx/>
                  <a:buFontTx/>
                  <a:buNone/>
                </a:pPr>
                <a:endParaRPr lang="en-US" dirty="0">
                  <a:latin typeface="Courier New" pitchFamily="49" charset="0"/>
                </a:endParaRPr>
              </a:p>
            </p:txBody>
          </p:sp>
        </p:grpSp>
        <p:sp>
          <p:nvSpPr>
            <p:cNvPr id="13322" name="Rectangle 25" descr="Dark upward diagonal"/>
            <p:cNvSpPr>
              <a:spLocks noChangeArrowheads="1"/>
            </p:cNvSpPr>
            <p:nvPr/>
          </p:nvSpPr>
          <p:spPr bwMode="auto">
            <a:xfrm>
              <a:off x="4913" y="578"/>
              <a:ext cx="623" cy="190"/>
            </a:xfrm>
            <a:prstGeom prst="rect">
              <a:avLst/>
            </a:prstGeom>
            <a:pattFill prst="dkUpDiag">
              <a:fgClr>
                <a:schemeClr val="accent1"/>
              </a:fgClr>
              <a:bgClr>
                <a:srgbClr val="FFFFFF"/>
              </a:bgClr>
            </a:pattFill>
            <a:ln w="9525">
              <a:solidFill>
                <a:schemeClr val="tx1"/>
              </a:solidFill>
              <a:miter lim="800000"/>
              <a:headEnd/>
              <a:tailEnd/>
            </a:ln>
          </p:spPr>
          <p:txBody>
            <a:bodyPr wrap="none" anchor="ctr"/>
            <a:lstStyle/>
            <a:p>
              <a:endParaRPr lang="en-US"/>
            </a:p>
          </p:txBody>
        </p:sp>
        <p:sp>
          <p:nvSpPr>
            <p:cNvPr id="13323" name="Rectangle 26" descr="Dark upward diagonal"/>
            <p:cNvSpPr>
              <a:spLocks noChangeArrowheads="1"/>
            </p:cNvSpPr>
            <p:nvPr/>
          </p:nvSpPr>
          <p:spPr bwMode="auto">
            <a:xfrm>
              <a:off x="4913" y="941"/>
              <a:ext cx="623" cy="190"/>
            </a:xfrm>
            <a:prstGeom prst="rect">
              <a:avLst/>
            </a:prstGeom>
            <a:pattFill prst="dkUpDiag">
              <a:fgClr>
                <a:schemeClr val="accent1"/>
              </a:fgClr>
              <a:bgClr>
                <a:srgbClr val="FFFFFF"/>
              </a:bgClr>
            </a:pattFill>
            <a:ln w="9525">
              <a:solidFill>
                <a:schemeClr val="tx1"/>
              </a:solidFill>
              <a:miter lim="800000"/>
              <a:headEnd/>
              <a:tailEnd/>
            </a:ln>
          </p:spPr>
          <p:txBody>
            <a:bodyPr wrap="none" anchor="ctr"/>
            <a:lstStyle/>
            <a:p>
              <a:endParaRPr lang="en-US"/>
            </a:p>
          </p:txBody>
        </p:sp>
      </p:grpSp>
      <p:sp>
        <p:nvSpPr>
          <p:cNvPr id="32" name="TextBox 31"/>
          <p:cNvSpPr txBox="1">
            <a:spLocks noChangeArrowheads="1"/>
          </p:cNvSpPr>
          <p:nvPr/>
        </p:nvSpPr>
        <p:spPr bwMode="auto">
          <a:xfrm>
            <a:off x="5130800" y="3441700"/>
            <a:ext cx="3619500" cy="374650"/>
          </a:xfrm>
          <a:prstGeom prst="rect">
            <a:avLst/>
          </a:prstGeom>
          <a:noFill/>
          <a:ln w="9525">
            <a:solidFill>
              <a:srgbClr val="FF0000"/>
            </a:solidFill>
            <a:miter lim="800000"/>
            <a:headEnd/>
            <a:tailEnd/>
          </a:ln>
        </p:spPr>
        <p:txBody>
          <a:bodyPr wrap="none">
            <a:spAutoFit/>
          </a:bodyPr>
          <a:lstStyle/>
          <a:p>
            <a:pPr>
              <a:buFont typeface="Wingdings" pitchFamily="2" charset="2"/>
              <a:buNone/>
            </a:pPr>
            <a:r>
              <a:rPr lang="en-US" b="0" dirty="0">
                <a:solidFill>
                  <a:srgbClr val="FF0000"/>
                </a:solidFill>
              </a:rPr>
              <a:t>Concurrent updates to </a:t>
            </a:r>
            <a:r>
              <a:rPr lang="en-US" b="0" dirty="0" err="1">
                <a:solidFill>
                  <a:srgbClr val="FF0000"/>
                </a:solidFill>
                <a:latin typeface="Courier New" pitchFamily="49" charset="0"/>
                <a:cs typeface="Courier New" pitchFamily="49" charset="0"/>
              </a:rPr>
              <a:t>cnt</a:t>
            </a:r>
            <a:endParaRPr lang="en-US" b="0" dirty="0">
              <a:solidFill>
                <a:srgbClr val="FF0000"/>
              </a:solidFill>
              <a:latin typeface="Courier New" pitchFamily="49" charset="0"/>
              <a:cs typeface="Courier New" pitchFamily="49" charset="0"/>
            </a:endParaRPr>
          </a:p>
        </p:txBody>
      </p:sp>
      <p:sp>
        <p:nvSpPr>
          <p:cNvPr id="33" name="TextBox 32"/>
          <p:cNvSpPr txBox="1">
            <a:spLocks noChangeArrowheads="1"/>
          </p:cNvSpPr>
          <p:nvPr/>
        </p:nvSpPr>
        <p:spPr bwMode="auto">
          <a:xfrm>
            <a:off x="5283200" y="4317444"/>
            <a:ext cx="3478663" cy="646331"/>
          </a:xfrm>
          <a:prstGeom prst="rect">
            <a:avLst/>
          </a:prstGeom>
          <a:noFill/>
          <a:ln w="9525">
            <a:solidFill>
              <a:schemeClr val="tx1"/>
            </a:solidFill>
            <a:miter lim="800000"/>
            <a:headEnd/>
            <a:tailEnd/>
          </a:ln>
        </p:spPr>
        <p:txBody>
          <a:bodyPr wrap="square">
            <a:spAutoFit/>
          </a:bodyPr>
          <a:lstStyle/>
          <a:p>
            <a:pPr>
              <a:buFont typeface="Wingdings" pitchFamily="2" charset="2"/>
              <a:buNone/>
            </a:pPr>
            <a:r>
              <a:rPr lang="en-US" b="0" dirty="0" smtClean="0"/>
              <a:t>A good implementation is quite difficult</a:t>
            </a:r>
            <a:endParaRPr lang="en-US" b="0" dirty="0">
              <a:latin typeface="Courier New" pitchFamily="49" charset="0"/>
              <a:cs typeface="Courier New" pitchFamily="49" charset="0"/>
            </a:endParaRPr>
          </a:p>
        </p:txBody>
      </p:sp>
      <p:sp>
        <p:nvSpPr>
          <p:cNvPr id="34" name="Date Placeholder 33"/>
          <p:cNvSpPr>
            <a:spLocks noGrp="1"/>
          </p:cNvSpPr>
          <p:nvPr>
            <p:ph type="dt" sz="half" idx="10"/>
          </p:nvPr>
        </p:nvSpPr>
        <p:spPr/>
        <p:txBody>
          <a:bodyPr/>
          <a:lstStyle/>
          <a:p>
            <a:pPr>
              <a:defRPr/>
            </a:pPr>
            <a:r>
              <a:rPr lang="en-US" smtClean="0"/>
              <a:t>February 22, 2011</a:t>
            </a:r>
            <a:endParaRPr lang="en-US"/>
          </a:p>
        </p:txBody>
      </p:sp>
      <p:sp>
        <p:nvSpPr>
          <p:cNvPr id="35" name="Slide Number Placeholder 34"/>
          <p:cNvSpPr>
            <a:spLocks noGrp="1"/>
          </p:cNvSpPr>
          <p:nvPr>
            <p:ph type="sldNum" sz="quarter" idx="11"/>
          </p:nvPr>
        </p:nvSpPr>
        <p:spPr/>
        <p:txBody>
          <a:bodyPr/>
          <a:lstStyle/>
          <a:p>
            <a:pPr>
              <a:defRPr/>
            </a:pPr>
            <a:r>
              <a:rPr lang="en-US" smtClean="0"/>
              <a:t>L06-</a:t>
            </a:r>
            <a:fld id="{F0CD70E1-BEDF-44A8-B719-82A39B7AAF1F}" type="slidenum">
              <a:rPr lang="en-US" smtClean="0"/>
              <a:pPr>
                <a:defRPr/>
              </a:pPr>
              <a:t>27</a:t>
            </a:fld>
            <a:endParaRPr lang="en-US" dirty="0"/>
          </a:p>
        </p:txBody>
      </p:sp>
      <p:sp>
        <p:nvSpPr>
          <p:cNvPr id="36" name="Footer Placeholder 35"/>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2800" smtClean="0"/>
              <a:t>Longest Prefix Match for IP lookup:</a:t>
            </a:r>
            <a:br>
              <a:rPr lang="en-US" sz="2800" smtClean="0"/>
            </a:br>
            <a:r>
              <a:rPr lang="en-US" sz="2800" smtClean="0"/>
              <a:t>3 possible implementation architectures</a:t>
            </a:r>
          </a:p>
        </p:txBody>
      </p:sp>
      <p:grpSp>
        <p:nvGrpSpPr>
          <p:cNvPr id="2" name="Group 3"/>
          <p:cNvGrpSpPr>
            <a:grpSpLocks/>
          </p:cNvGrpSpPr>
          <p:nvPr/>
        </p:nvGrpSpPr>
        <p:grpSpPr bwMode="auto">
          <a:xfrm>
            <a:off x="754063" y="2116138"/>
            <a:ext cx="2809875" cy="3089275"/>
            <a:chOff x="475" y="1225"/>
            <a:chExt cx="1770" cy="1946"/>
          </a:xfrm>
        </p:grpSpPr>
        <p:sp>
          <p:nvSpPr>
            <p:cNvPr id="20587" name="Oval 4"/>
            <p:cNvSpPr>
              <a:spLocks noChangeArrowheads="1"/>
            </p:cNvSpPr>
            <p:nvPr/>
          </p:nvSpPr>
          <p:spPr bwMode="auto">
            <a:xfrm>
              <a:off x="534"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20588" name="Oval 5"/>
            <p:cNvSpPr>
              <a:spLocks noChangeArrowheads="1"/>
            </p:cNvSpPr>
            <p:nvPr/>
          </p:nvSpPr>
          <p:spPr bwMode="auto">
            <a:xfrm>
              <a:off x="627" y="2018"/>
              <a:ext cx="53"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20589" name="Oval 6"/>
            <p:cNvSpPr>
              <a:spLocks noChangeArrowheads="1"/>
            </p:cNvSpPr>
            <p:nvPr/>
          </p:nvSpPr>
          <p:spPr bwMode="auto">
            <a:xfrm>
              <a:off x="720"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20590" name="Oval 7"/>
            <p:cNvSpPr>
              <a:spLocks noChangeArrowheads="1"/>
            </p:cNvSpPr>
            <p:nvPr/>
          </p:nvSpPr>
          <p:spPr bwMode="auto">
            <a:xfrm>
              <a:off x="814" y="2018"/>
              <a:ext cx="52"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0591" name="Oval 8"/>
            <p:cNvSpPr>
              <a:spLocks noChangeArrowheads="1"/>
            </p:cNvSpPr>
            <p:nvPr/>
          </p:nvSpPr>
          <p:spPr bwMode="auto">
            <a:xfrm>
              <a:off x="907"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20592" name="Oval 9"/>
            <p:cNvSpPr>
              <a:spLocks noChangeArrowheads="1"/>
            </p:cNvSpPr>
            <p:nvPr/>
          </p:nvSpPr>
          <p:spPr bwMode="auto">
            <a:xfrm>
              <a:off x="1000" y="2018"/>
              <a:ext cx="53"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20593" name="Oval 10"/>
            <p:cNvSpPr>
              <a:spLocks noChangeArrowheads="1"/>
            </p:cNvSpPr>
            <p:nvPr/>
          </p:nvSpPr>
          <p:spPr bwMode="auto">
            <a:xfrm>
              <a:off x="1093"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20594" name="Oval 11"/>
            <p:cNvSpPr>
              <a:spLocks noChangeArrowheads="1"/>
            </p:cNvSpPr>
            <p:nvPr/>
          </p:nvSpPr>
          <p:spPr bwMode="auto">
            <a:xfrm>
              <a:off x="1186" y="2018"/>
              <a:ext cx="53"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0595" name="Oval 12"/>
            <p:cNvSpPr>
              <a:spLocks noChangeArrowheads="1"/>
            </p:cNvSpPr>
            <p:nvPr/>
          </p:nvSpPr>
          <p:spPr bwMode="auto">
            <a:xfrm>
              <a:off x="1279"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20596" name="Oval 13"/>
            <p:cNvSpPr>
              <a:spLocks noChangeArrowheads="1"/>
            </p:cNvSpPr>
            <p:nvPr/>
          </p:nvSpPr>
          <p:spPr bwMode="auto">
            <a:xfrm>
              <a:off x="1373" y="2018"/>
              <a:ext cx="52"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20597" name="Oval 14"/>
            <p:cNvSpPr>
              <a:spLocks noChangeArrowheads="1"/>
            </p:cNvSpPr>
            <p:nvPr/>
          </p:nvSpPr>
          <p:spPr bwMode="auto">
            <a:xfrm>
              <a:off x="1466"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20598" name="Oval 15"/>
            <p:cNvSpPr>
              <a:spLocks noChangeArrowheads="1"/>
            </p:cNvSpPr>
            <p:nvPr/>
          </p:nvSpPr>
          <p:spPr bwMode="auto">
            <a:xfrm>
              <a:off x="1559" y="2018"/>
              <a:ext cx="53"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0599" name="Oval 16"/>
            <p:cNvSpPr>
              <a:spLocks noChangeArrowheads="1"/>
            </p:cNvSpPr>
            <p:nvPr/>
          </p:nvSpPr>
          <p:spPr bwMode="auto">
            <a:xfrm>
              <a:off x="1652"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20600" name="Oval 17"/>
            <p:cNvSpPr>
              <a:spLocks noChangeArrowheads="1"/>
            </p:cNvSpPr>
            <p:nvPr/>
          </p:nvSpPr>
          <p:spPr bwMode="auto">
            <a:xfrm>
              <a:off x="1745" y="2018"/>
              <a:ext cx="53"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20601" name="Oval 18"/>
            <p:cNvSpPr>
              <a:spLocks noChangeArrowheads="1"/>
            </p:cNvSpPr>
            <p:nvPr/>
          </p:nvSpPr>
          <p:spPr bwMode="auto">
            <a:xfrm>
              <a:off x="1838"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20602" name="Oval 19"/>
            <p:cNvSpPr>
              <a:spLocks noChangeArrowheads="1"/>
            </p:cNvSpPr>
            <p:nvPr/>
          </p:nvSpPr>
          <p:spPr bwMode="auto">
            <a:xfrm>
              <a:off x="1932" y="2018"/>
              <a:ext cx="52"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0603" name="Oval 20"/>
            <p:cNvSpPr>
              <a:spLocks noChangeArrowheads="1"/>
            </p:cNvSpPr>
            <p:nvPr/>
          </p:nvSpPr>
          <p:spPr bwMode="auto">
            <a:xfrm>
              <a:off x="2025" y="2018"/>
              <a:ext cx="53" cy="53"/>
            </a:xfrm>
            <a:prstGeom prst="ellipse">
              <a:avLst/>
            </a:prstGeom>
            <a:solidFill>
              <a:srgbClr val="FFCC00"/>
            </a:solidFill>
            <a:ln w="9525">
              <a:solidFill>
                <a:schemeClr val="tx1"/>
              </a:solidFill>
              <a:round/>
              <a:headEnd/>
              <a:tailEnd/>
            </a:ln>
          </p:spPr>
          <p:txBody>
            <a:bodyPr wrap="none" anchor="ctr"/>
            <a:lstStyle/>
            <a:p>
              <a:endParaRPr lang="en-US"/>
            </a:p>
          </p:txBody>
        </p:sp>
        <p:sp>
          <p:nvSpPr>
            <p:cNvPr id="20604" name="Freeform 21"/>
            <p:cNvSpPr>
              <a:spLocks/>
            </p:cNvSpPr>
            <p:nvPr/>
          </p:nvSpPr>
          <p:spPr bwMode="auto">
            <a:xfrm>
              <a:off x="577" y="1828"/>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20605" name="Freeform 22"/>
            <p:cNvSpPr>
              <a:spLocks/>
            </p:cNvSpPr>
            <p:nvPr/>
          </p:nvSpPr>
          <p:spPr bwMode="auto">
            <a:xfrm>
              <a:off x="949" y="1828"/>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20606" name="Freeform 23"/>
            <p:cNvSpPr>
              <a:spLocks/>
            </p:cNvSpPr>
            <p:nvPr/>
          </p:nvSpPr>
          <p:spPr bwMode="auto">
            <a:xfrm>
              <a:off x="1321" y="1828"/>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20607" name="Freeform 24"/>
            <p:cNvSpPr>
              <a:spLocks/>
            </p:cNvSpPr>
            <p:nvPr/>
          </p:nvSpPr>
          <p:spPr bwMode="auto">
            <a:xfrm>
              <a:off x="674" y="1827"/>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33CC"/>
              </a:solidFill>
              <a:prstDash val="solid"/>
              <a:round/>
              <a:headEnd type="none" w="med" len="med"/>
              <a:tailEnd type="triangle" w="med" len="med"/>
            </a:ln>
          </p:spPr>
          <p:txBody>
            <a:bodyPr wrap="none" anchor="ctr"/>
            <a:lstStyle/>
            <a:p>
              <a:endParaRPr lang="en-US"/>
            </a:p>
          </p:txBody>
        </p:sp>
        <p:sp>
          <p:nvSpPr>
            <p:cNvPr id="20608" name="Freeform 25"/>
            <p:cNvSpPr>
              <a:spLocks/>
            </p:cNvSpPr>
            <p:nvPr/>
          </p:nvSpPr>
          <p:spPr bwMode="auto">
            <a:xfrm>
              <a:off x="1046" y="1827"/>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33CC"/>
              </a:solidFill>
              <a:prstDash val="solid"/>
              <a:round/>
              <a:headEnd type="none" w="med" len="med"/>
              <a:tailEnd type="triangle" w="med" len="med"/>
            </a:ln>
          </p:spPr>
          <p:txBody>
            <a:bodyPr wrap="none" anchor="ctr"/>
            <a:lstStyle/>
            <a:p>
              <a:endParaRPr lang="en-US"/>
            </a:p>
          </p:txBody>
        </p:sp>
        <p:sp>
          <p:nvSpPr>
            <p:cNvPr id="20609" name="Freeform 26"/>
            <p:cNvSpPr>
              <a:spLocks/>
            </p:cNvSpPr>
            <p:nvPr/>
          </p:nvSpPr>
          <p:spPr bwMode="auto">
            <a:xfrm>
              <a:off x="1418" y="1827"/>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33CC"/>
              </a:solidFill>
              <a:prstDash val="solid"/>
              <a:round/>
              <a:headEnd type="none" w="med" len="med"/>
              <a:tailEnd type="triangle" w="med" len="med"/>
            </a:ln>
          </p:spPr>
          <p:txBody>
            <a:bodyPr wrap="none" anchor="ctr"/>
            <a:lstStyle/>
            <a:p>
              <a:endParaRPr lang="en-US"/>
            </a:p>
          </p:txBody>
        </p:sp>
        <p:sp>
          <p:nvSpPr>
            <p:cNvPr id="20610" name="Freeform 27"/>
            <p:cNvSpPr>
              <a:spLocks/>
            </p:cNvSpPr>
            <p:nvPr/>
          </p:nvSpPr>
          <p:spPr bwMode="auto">
            <a:xfrm>
              <a:off x="770" y="1826"/>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8000"/>
              </a:solidFill>
              <a:prstDash val="solid"/>
              <a:round/>
              <a:headEnd type="none" w="med" len="med"/>
              <a:tailEnd type="triangle" w="med" len="med"/>
            </a:ln>
          </p:spPr>
          <p:txBody>
            <a:bodyPr wrap="none" anchor="ctr"/>
            <a:lstStyle/>
            <a:p>
              <a:endParaRPr lang="en-US"/>
            </a:p>
          </p:txBody>
        </p:sp>
        <p:sp>
          <p:nvSpPr>
            <p:cNvPr id="20611" name="Freeform 28"/>
            <p:cNvSpPr>
              <a:spLocks/>
            </p:cNvSpPr>
            <p:nvPr/>
          </p:nvSpPr>
          <p:spPr bwMode="auto">
            <a:xfrm>
              <a:off x="1142" y="1826"/>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8000"/>
              </a:solidFill>
              <a:prstDash val="solid"/>
              <a:round/>
              <a:headEnd type="none" w="med" len="med"/>
              <a:tailEnd type="triangle" w="med" len="med"/>
            </a:ln>
          </p:spPr>
          <p:txBody>
            <a:bodyPr wrap="none" anchor="ctr"/>
            <a:lstStyle/>
            <a:p>
              <a:endParaRPr lang="en-US"/>
            </a:p>
          </p:txBody>
        </p:sp>
        <p:sp>
          <p:nvSpPr>
            <p:cNvPr id="20612" name="Freeform 29"/>
            <p:cNvSpPr>
              <a:spLocks/>
            </p:cNvSpPr>
            <p:nvPr/>
          </p:nvSpPr>
          <p:spPr bwMode="auto">
            <a:xfrm>
              <a:off x="1514" y="1826"/>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8000"/>
              </a:solidFill>
              <a:prstDash val="solid"/>
              <a:round/>
              <a:headEnd type="none" w="med" len="med"/>
              <a:tailEnd type="triangle" w="med" len="med"/>
            </a:ln>
          </p:spPr>
          <p:txBody>
            <a:bodyPr wrap="none" anchor="ctr"/>
            <a:lstStyle/>
            <a:p>
              <a:endParaRPr lang="en-US"/>
            </a:p>
          </p:txBody>
        </p:sp>
        <p:sp>
          <p:nvSpPr>
            <p:cNvPr id="20613" name="Freeform 30"/>
            <p:cNvSpPr>
              <a:spLocks/>
            </p:cNvSpPr>
            <p:nvPr/>
          </p:nvSpPr>
          <p:spPr bwMode="auto">
            <a:xfrm>
              <a:off x="866" y="1825"/>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614" name="Freeform 31"/>
            <p:cNvSpPr>
              <a:spLocks/>
            </p:cNvSpPr>
            <p:nvPr/>
          </p:nvSpPr>
          <p:spPr bwMode="auto">
            <a:xfrm>
              <a:off x="1238" y="1825"/>
              <a:ext cx="334"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615" name="Freeform 32"/>
            <p:cNvSpPr>
              <a:spLocks/>
            </p:cNvSpPr>
            <p:nvPr/>
          </p:nvSpPr>
          <p:spPr bwMode="auto">
            <a:xfrm>
              <a:off x="1611" y="1825"/>
              <a:ext cx="333" cy="185"/>
            </a:xfrm>
            <a:custGeom>
              <a:avLst/>
              <a:gdLst>
                <a:gd name="T0" fmla="*/ 0 w 718"/>
                <a:gd name="T1" fmla="*/ 1 h 399"/>
                <a:gd name="T2" fmla="*/ 1 w 718"/>
                <a:gd name="T3" fmla="*/ 0 h 399"/>
                <a:gd name="T4" fmla="*/ 1 w 718"/>
                <a:gd name="T5" fmla="*/ 1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616" name="Text Box 33"/>
            <p:cNvSpPr txBox="1">
              <a:spLocks noChangeArrowheads="1"/>
            </p:cNvSpPr>
            <p:nvPr/>
          </p:nvSpPr>
          <p:spPr bwMode="auto">
            <a:xfrm>
              <a:off x="475" y="1225"/>
              <a:ext cx="1413" cy="265"/>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2400" b="0"/>
                <a:t>Rigid pipeline</a:t>
              </a:r>
            </a:p>
          </p:txBody>
        </p:sp>
        <p:sp>
          <p:nvSpPr>
            <p:cNvPr id="20617" name="Text Box 34"/>
            <p:cNvSpPr txBox="1">
              <a:spLocks noChangeArrowheads="1"/>
            </p:cNvSpPr>
            <p:nvPr/>
          </p:nvSpPr>
          <p:spPr bwMode="auto">
            <a:xfrm>
              <a:off x="519" y="2537"/>
              <a:ext cx="1726" cy="634"/>
            </a:xfrm>
            <a:prstGeom prst="rect">
              <a:avLst/>
            </a:prstGeom>
            <a:noFill/>
            <a:ln w="9525" algn="ctr">
              <a:noFill/>
              <a:miter lim="800000"/>
              <a:headEnd/>
              <a:tailEnd/>
            </a:ln>
          </p:spPr>
          <p:txBody>
            <a:bodyPr>
              <a:spAutoFit/>
            </a:bodyPr>
            <a:lstStyle/>
            <a:p>
              <a:pPr>
                <a:lnSpc>
                  <a:spcPct val="100000"/>
                </a:lnSpc>
                <a:spcBef>
                  <a:spcPct val="20000"/>
                </a:spcBef>
                <a:buClr>
                  <a:schemeClr val="hlink"/>
                </a:buClr>
                <a:buSzPct val="50000"/>
                <a:buFont typeface="Wingdings" pitchFamily="-96" charset="2"/>
                <a:buNone/>
              </a:pPr>
              <a:r>
                <a:rPr lang="en-US" b="0"/>
                <a:t>Inefficient memory usage but simple design</a:t>
              </a:r>
            </a:p>
          </p:txBody>
        </p:sp>
      </p:grpSp>
      <p:grpSp>
        <p:nvGrpSpPr>
          <p:cNvPr id="3" name="Group 35"/>
          <p:cNvGrpSpPr>
            <a:grpSpLocks/>
          </p:cNvGrpSpPr>
          <p:nvPr/>
        </p:nvGrpSpPr>
        <p:grpSpPr bwMode="auto">
          <a:xfrm>
            <a:off x="3505200" y="2116138"/>
            <a:ext cx="2768600" cy="3403600"/>
            <a:chOff x="2352" y="1225"/>
            <a:chExt cx="1744" cy="2144"/>
          </a:xfrm>
        </p:grpSpPr>
        <p:sp>
          <p:nvSpPr>
            <p:cNvPr id="20529" name="Freeform 36"/>
            <p:cNvSpPr>
              <a:spLocks/>
            </p:cNvSpPr>
            <p:nvPr/>
          </p:nvSpPr>
          <p:spPr bwMode="auto">
            <a:xfrm>
              <a:off x="3015" y="2067"/>
              <a:ext cx="126" cy="123"/>
            </a:xfrm>
            <a:custGeom>
              <a:avLst/>
              <a:gdLst>
                <a:gd name="T0" fmla="*/ 0 w 481"/>
                <a:gd name="T1" fmla="*/ 0 h 473"/>
                <a:gd name="T2" fmla="*/ 0 w 481"/>
                <a:gd name="T3" fmla="*/ 0 h 473"/>
                <a:gd name="T4" fmla="*/ 0 w 481"/>
                <a:gd name="T5" fmla="*/ 0 h 473"/>
                <a:gd name="T6" fmla="*/ 0 w 481"/>
                <a:gd name="T7" fmla="*/ 0 h 473"/>
                <a:gd name="T8" fmla="*/ 0 w 481"/>
                <a:gd name="T9" fmla="*/ 0 h 473"/>
                <a:gd name="T10" fmla="*/ 0 60000 65536"/>
                <a:gd name="T11" fmla="*/ 0 60000 65536"/>
                <a:gd name="T12" fmla="*/ 0 60000 65536"/>
                <a:gd name="T13" fmla="*/ 0 60000 65536"/>
                <a:gd name="T14" fmla="*/ 0 60000 65536"/>
                <a:gd name="T15" fmla="*/ 0 w 481"/>
                <a:gd name="T16" fmla="*/ 0 h 473"/>
                <a:gd name="T17" fmla="*/ 481 w 481"/>
                <a:gd name="T18" fmla="*/ 473 h 473"/>
              </a:gdLst>
              <a:ahLst/>
              <a:cxnLst>
                <a:cxn ang="T10">
                  <a:pos x="T0" y="T1"/>
                </a:cxn>
                <a:cxn ang="T11">
                  <a:pos x="T2" y="T3"/>
                </a:cxn>
                <a:cxn ang="T12">
                  <a:pos x="T4" y="T5"/>
                </a:cxn>
                <a:cxn ang="T13">
                  <a:pos x="T6" y="T7"/>
                </a:cxn>
                <a:cxn ang="T14">
                  <a:pos x="T8" y="T9"/>
                </a:cxn>
              </a:cxnLst>
              <a:rect l="T15" t="T16" r="T17" b="T18"/>
              <a:pathLst>
                <a:path w="481" h="473">
                  <a:moveTo>
                    <a:pt x="336" y="0"/>
                  </a:moveTo>
                  <a:cubicBezTo>
                    <a:pt x="352" y="31"/>
                    <a:pt x="481" y="141"/>
                    <a:pt x="435" y="185"/>
                  </a:cubicBezTo>
                  <a:cubicBezTo>
                    <a:pt x="389" y="229"/>
                    <a:pt x="124" y="220"/>
                    <a:pt x="62" y="262"/>
                  </a:cubicBezTo>
                  <a:cubicBezTo>
                    <a:pt x="0" y="304"/>
                    <a:pt x="10" y="405"/>
                    <a:pt x="62" y="439"/>
                  </a:cubicBezTo>
                  <a:cubicBezTo>
                    <a:pt x="114" y="473"/>
                    <a:pt x="310" y="462"/>
                    <a:pt x="375" y="468"/>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30" name="Freeform 37"/>
            <p:cNvSpPr>
              <a:spLocks/>
            </p:cNvSpPr>
            <p:nvPr/>
          </p:nvSpPr>
          <p:spPr bwMode="auto">
            <a:xfrm>
              <a:off x="3394" y="2044"/>
              <a:ext cx="135" cy="146"/>
            </a:xfrm>
            <a:custGeom>
              <a:avLst/>
              <a:gdLst>
                <a:gd name="T0" fmla="*/ 0 w 517"/>
                <a:gd name="T1" fmla="*/ 0 h 558"/>
                <a:gd name="T2" fmla="*/ 0 w 517"/>
                <a:gd name="T3" fmla="*/ 0 h 558"/>
                <a:gd name="T4" fmla="*/ 0 w 517"/>
                <a:gd name="T5" fmla="*/ 0 h 558"/>
                <a:gd name="T6" fmla="*/ 0 w 517"/>
                <a:gd name="T7" fmla="*/ 0 h 558"/>
                <a:gd name="T8" fmla="*/ 0 w 517"/>
                <a:gd name="T9" fmla="*/ 0 h 558"/>
                <a:gd name="T10" fmla="*/ 0 w 517"/>
                <a:gd name="T11" fmla="*/ 0 h 558"/>
                <a:gd name="T12" fmla="*/ 0 60000 65536"/>
                <a:gd name="T13" fmla="*/ 0 60000 65536"/>
                <a:gd name="T14" fmla="*/ 0 60000 65536"/>
                <a:gd name="T15" fmla="*/ 0 60000 65536"/>
                <a:gd name="T16" fmla="*/ 0 60000 65536"/>
                <a:gd name="T17" fmla="*/ 0 60000 65536"/>
                <a:gd name="T18" fmla="*/ 0 w 517"/>
                <a:gd name="T19" fmla="*/ 0 h 558"/>
                <a:gd name="T20" fmla="*/ 517 w 517"/>
                <a:gd name="T21" fmla="*/ 558 h 558"/>
              </a:gdLst>
              <a:ahLst/>
              <a:cxnLst>
                <a:cxn ang="T12">
                  <a:pos x="T0" y="T1"/>
                </a:cxn>
                <a:cxn ang="T13">
                  <a:pos x="T2" y="T3"/>
                </a:cxn>
                <a:cxn ang="T14">
                  <a:pos x="T4" y="T5"/>
                </a:cxn>
                <a:cxn ang="T15">
                  <a:pos x="T6" y="T7"/>
                </a:cxn>
                <a:cxn ang="T16">
                  <a:pos x="T8" y="T9"/>
                </a:cxn>
                <a:cxn ang="T17">
                  <a:pos x="T10" y="T11"/>
                </a:cxn>
              </a:cxnLst>
              <a:rect l="T18" t="T19" r="T20" b="T21"/>
              <a:pathLst>
                <a:path w="517" h="558">
                  <a:moveTo>
                    <a:pt x="270" y="12"/>
                  </a:moveTo>
                  <a:cubicBezTo>
                    <a:pt x="304" y="17"/>
                    <a:pt x="447" y="0"/>
                    <a:pt x="477" y="41"/>
                  </a:cubicBezTo>
                  <a:cubicBezTo>
                    <a:pt x="507" y="82"/>
                    <a:pt x="517" y="210"/>
                    <a:pt x="448" y="261"/>
                  </a:cubicBezTo>
                  <a:cubicBezTo>
                    <a:pt x="379" y="312"/>
                    <a:pt x="128" y="303"/>
                    <a:pt x="64" y="347"/>
                  </a:cubicBezTo>
                  <a:cubicBezTo>
                    <a:pt x="0" y="391"/>
                    <a:pt x="12" y="490"/>
                    <a:pt x="64" y="524"/>
                  </a:cubicBezTo>
                  <a:cubicBezTo>
                    <a:pt x="116" y="558"/>
                    <a:pt x="312" y="547"/>
                    <a:pt x="377" y="553"/>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31" name="Rectangle 38"/>
            <p:cNvSpPr>
              <a:spLocks noChangeArrowheads="1"/>
            </p:cNvSpPr>
            <p:nvPr/>
          </p:nvSpPr>
          <p:spPr bwMode="auto">
            <a:xfrm>
              <a:off x="2449" y="1862"/>
              <a:ext cx="1382" cy="459"/>
            </a:xfrm>
            <a:prstGeom prst="rect">
              <a:avLst/>
            </a:prstGeom>
            <a:noFill/>
            <a:ln w="19050">
              <a:solidFill>
                <a:schemeClr val="tx1"/>
              </a:solidFill>
              <a:miter lim="800000"/>
              <a:headEnd/>
              <a:tailEnd/>
            </a:ln>
          </p:spPr>
          <p:txBody>
            <a:bodyPr wrap="none" anchor="ctr"/>
            <a:lstStyle/>
            <a:p>
              <a:endParaRPr lang="en-US"/>
            </a:p>
          </p:txBody>
        </p:sp>
        <p:sp>
          <p:nvSpPr>
            <p:cNvPr id="20532" name="Rectangle 39"/>
            <p:cNvSpPr>
              <a:spLocks noChangeArrowheads="1"/>
            </p:cNvSpPr>
            <p:nvPr/>
          </p:nvSpPr>
          <p:spPr bwMode="auto">
            <a:xfrm>
              <a:off x="3014" y="2321"/>
              <a:ext cx="176" cy="12"/>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33" name="Line 40"/>
            <p:cNvSpPr>
              <a:spLocks noChangeShapeType="1"/>
            </p:cNvSpPr>
            <p:nvPr/>
          </p:nvSpPr>
          <p:spPr bwMode="auto">
            <a:xfrm flipV="1">
              <a:off x="3052" y="2333"/>
              <a:ext cx="0" cy="126"/>
            </a:xfrm>
            <a:prstGeom prst="line">
              <a:avLst/>
            </a:prstGeom>
            <a:noFill/>
            <a:ln w="19050">
              <a:solidFill>
                <a:schemeClr val="tx1"/>
              </a:solidFill>
              <a:round/>
              <a:headEnd/>
              <a:tailEnd type="triangle" w="med" len="med"/>
            </a:ln>
          </p:spPr>
          <p:txBody>
            <a:bodyPr wrap="none" anchor="ctr"/>
            <a:lstStyle/>
            <a:p>
              <a:endParaRPr lang="en-US"/>
            </a:p>
          </p:txBody>
        </p:sp>
        <p:sp>
          <p:nvSpPr>
            <p:cNvPr id="20534" name="Line 41"/>
            <p:cNvSpPr>
              <a:spLocks noChangeShapeType="1"/>
            </p:cNvSpPr>
            <p:nvPr/>
          </p:nvSpPr>
          <p:spPr bwMode="auto">
            <a:xfrm flipV="1">
              <a:off x="3140" y="2333"/>
              <a:ext cx="0" cy="126"/>
            </a:xfrm>
            <a:prstGeom prst="line">
              <a:avLst/>
            </a:prstGeom>
            <a:noFill/>
            <a:ln w="19050">
              <a:solidFill>
                <a:schemeClr val="tx1"/>
              </a:solidFill>
              <a:round/>
              <a:headEnd type="triangle" w="med" len="med"/>
              <a:tailEnd/>
            </a:ln>
          </p:spPr>
          <p:txBody>
            <a:bodyPr wrap="none" anchor="ctr"/>
            <a:lstStyle/>
            <a:p>
              <a:endParaRPr lang="en-US"/>
            </a:p>
          </p:txBody>
        </p:sp>
        <p:sp>
          <p:nvSpPr>
            <p:cNvPr id="20535" name="Text Box 42"/>
            <p:cNvSpPr txBox="1">
              <a:spLocks noChangeArrowheads="1"/>
            </p:cNvSpPr>
            <p:nvPr/>
          </p:nvSpPr>
          <p:spPr bwMode="auto">
            <a:xfrm>
              <a:off x="3014" y="1568"/>
              <a:ext cx="177" cy="24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endParaRPr lang="en-US" sz="1800" b="0">
                <a:latin typeface="Arial" charset="0"/>
              </a:endParaRPr>
            </a:p>
          </p:txBody>
        </p:sp>
        <p:sp>
          <p:nvSpPr>
            <p:cNvPr id="20536" name="Rectangle 43"/>
            <p:cNvSpPr>
              <a:spLocks noChangeArrowheads="1"/>
            </p:cNvSpPr>
            <p:nvPr/>
          </p:nvSpPr>
          <p:spPr bwMode="auto">
            <a:xfrm>
              <a:off x="3014" y="1644"/>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720364" name="Cloud"/>
            <p:cNvSpPr>
              <a:spLocks noChangeAspect="1" noEditPoints="1" noChangeArrowheads="1"/>
            </p:cNvSpPr>
            <p:nvPr/>
          </p:nvSpPr>
          <p:spPr bwMode="auto">
            <a:xfrm>
              <a:off x="2512" y="1919"/>
              <a:ext cx="226" cy="20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720365" name="Cloud"/>
            <p:cNvSpPr>
              <a:spLocks noChangeAspect="1" noEditPoints="1" noChangeArrowheads="1"/>
            </p:cNvSpPr>
            <p:nvPr/>
          </p:nvSpPr>
          <p:spPr bwMode="auto">
            <a:xfrm>
              <a:off x="2813" y="1925"/>
              <a:ext cx="337" cy="20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grpSp>
          <p:nvGrpSpPr>
            <p:cNvPr id="4" name="Group 46"/>
            <p:cNvGrpSpPr>
              <a:grpSpLocks/>
            </p:cNvGrpSpPr>
            <p:nvPr/>
          </p:nvGrpSpPr>
          <p:grpSpPr bwMode="auto">
            <a:xfrm>
              <a:off x="2738" y="2170"/>
              <a:ext cx="75" cy="50"/>
              <a:chOff x="1392" y="2160"/>
              <a:chExt cx="288" cy="144"/>
            </a:xfrm>
          </p:grpSpPr>
          <p:sp>
            <p:nvSpPr>
              <p:cNvPr id="20582" name="Freeform 47"/>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0583" name="Line 48"/>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0584" name="Line 49"/>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0585" name="Line 50"/>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0586" name="Line 51"/>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grpSp>
          <p:nvGrpSpPr>
            <p:cNvPr id="5" name="Group 52"/>
            <p:cNvGrpSpPr>
              <a:grpSpLocks/>
            </p:cNvGrpSpPr>
            <p:nvPr/>
          </p:nvGrpSpPr>
          <p:grpSpPr bwMode="auto">
            <a:xfrm>
              <a:off x="3102" y="2170"/>
              <a:ext cx="76" cy="50"/>
              <a:chOff x="1392" y="2160"/>
              <a:chExt cx="288" cy="144"/>
            </a:xfrm>
          </p:grpSpPr>
          <p:sp>
            <p:nvSpPr>
              <p:cNvPr id="20577" name="Freeform 53"/>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0578" name="Line 54"/>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0579" name="Line 55"/>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0580" name="Line 56"/>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0581" name="Line 57"/>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grpSp>
          <p:nvGrpSpPr>
            <p:cNvPr id="6" name="Group 58"/>
            <p:cNvGrpSpPr>
              <a:grpSpLocks/>
            </p:cNvGrpSpPr>
            <p:nvPr/>
          </p:nvGrpSpPr>
          <p:grpSpPr bwMode="auto">
            <a:xfrm>
              <a:off x="3479" y="2170"/>
              <a:ext cx="76" cy="50"/>
              <a:chOff x="1392" y="2160"/>
              <a:chExt cx="288" cy="144"/>
            </a:xfrm>
          </p:grpSpPr>
          <p:sp>
            <p:nvSpPr>
              <p:cNvPr id="20572" name="Freeform 59"/>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0573" name="Line 60"/>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0574" name="Line 61"/>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0575" name="Line 62"/>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0576" name="Line 63"/>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20542" name="Rectangle 64"/>
            <p:cNvSpPr>
              <a:spLocks noChangeArrowheads="1"/>
            </p:cNvSpPr>
            <p:nvPr/>
          </p:nvSpPr>
          <p:spPr bwMode="auto">
            <a:xfrm>
              <a:off x="3014" y="1846"/>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43" name="Rectangle 65"/>
            <p:cNvSpPr>
              <a:spLocks noChangeArrowheads="1"/>
            </p:cNvSpPr>
            <p:nvPr/>
          </p:nvSpPr>
          <p:spPr bwMode="auto">
            <a:xfrm>
              <a:off x="3203" y="1846"/>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44" name="Rectangle 66"/>
            <p:cNvSpPr>
              <a:spLocks noChangeArrowheads="1"/>
            </p:cNvSpPr>
            <p:nvPr/>
          </p:nvSpPr>
          <p:spPr bwMode="auto">
            <a:xfrm>
              <a:off x="2826" y="1846"/>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720387" name="Cloud"/>
            <p:cNvSpPr>
              <a:spLocks noChangeAspect="1" noEditPoints="1" noChangeArrowheads="1"/>
            </p:cNvSpPr>
            <p:nvPr/>
          </p:nvSpPr>
          <p:spPr bwMode="auto">
            <a:xfrm>
              <a:off x="3159" y="1925"/>
              <a:ext cx="348" cy="20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720388" name="Cloud"/>
            <p:cNvSpPr>
              <a:spLocks noChangeAspect="1" noEditPoints="1" noChangeArrowheads="1"/>
            </p:cNvSpPr>
            <p:nvPr/>
          </p:nvSpPr>
          <p:spPr bwMode="auto">
            <a:xfrm>
              <a:off x="3555" y="1931"/>
              <a:ext cx="238" cy="20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20547" name="Freeform 69"/>
            <p:cNvSpPr>
              <a:spLocks/>
            </p:cNvSpPr>
            <p:nvPr/>
          </p:nvSpPr>
          <p:spPr bwMode="auto">
            <a:xfrm>
              <a:off x="2475" y="2078"/>
              <a:ext cx="585" cy="243"/>
            </a:xfrm>
            <a:custGeom>
              <a:avLst/>
              <a:gdLst>
                <a:gd name="T0" fmla="*/ 0 w 2235"/>
                <a:gd name="T1" fmla="*/ 0 h 928"/>
                <a:gd name="T2" fmla="*/ 0 w 2235"/>
                <a:gd name="T3" fmla="*/ 0 h 928"/>
                <a:gd name="T4" fmla="*/ 0 w 2235"/>
                <a:gd name="T5" fmla="*/ 0 h 928"/>
                <a:gd name="T6" fmla="*/ 0 w 2235"/>
                <a:gd name="T7" fmla="*/ 0 h 928"/>
                <a:gd name="T8" fmla="*/ 0 w 2235"/>
                <a:gd name="T9" fmla="*/ 0 h 928"/>
                <a:gd name="T10" fmla="*/ 0 60000 65536"/>
                <a:gd name="T11" fmla="*/ 0 60000 65536"/>
                <a:gd name="T12" fmla="*/ 0 60000 65536"/>
                <a:gd name="T13" fmla="*/ 0 60000 65536"/>
                <a:gd name="T14" fmla="*/ 0 60000 65536"/>
                <a:gd name="T15" fmla="*/ 0 w 2235"/>
                <a:gd name="T16" fmla="*/ 0 h 928"/>
                <a:gd name="T17" fmla="*/ 2235 w 2235"/>
                <a:gd name="T18" fmla="*/ 928 h 928"/>
              </a:gdLst>
              <a:ahLst/>
              <a:cxnLst>
                <a:cxn ang="T10">
                  <a:pos x="T0" y="T1"/>
                </a:cxn>
                <a:cxn ang="T11">
                  <a:pos x="T2" y="T3"/>
                </a:cxn>
                <a:cxn ang="T12">
                  <a:pos x="T4" y="T5"/>
                </a:cxn>
                <a:cxn ang="T13">
                  <a:pos x="T6" y="T7"/>
                </a:cxn>
                <a:cxn ang="T14">
                  <a:pos x="T8" y="T9"/>
                </a:cxn>
              </a:cxnLst>
              <a:rect l="T15" t="T16" r="T17" b="T18"/>
              <a:pathLst>
                <a:path w="2235" h="928">
                  <a:moveTo>
                    <a:pt x="2203" y="928"/>
                  </a:moveTo>
                  <a:cubicBezTo>
                    <a:pt x="2156" y="910"/>
                    <a:pt x="2235" y="837"/>
                    <a:pt x="1920" y="818"/>
                  </a:cubicBezTo>
                  <a:cubicBezTo>
                    <a:pt x="1605" y="799"/>
                    <a:pt x="626" y="895"/>
                    <a:pt x="313" y="811"/>
                  </a:cubicBezTo>
                  <a:cubicBezTo>
                    <a:pt x="0" y="727"/>
                    <a:pt x="70" y="448"/>
                    <a:pt x="43" y="313"/>
                  </a:cubicBezTo>
                  <a:cubicBezTo>
                    <a:pt x="16" y="178"/>
                    <a:pt x="128" y="65"/>
                    <a:pt x="150"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48" name="Freeform 70"/>
            <p:cNvSpPr>
              <a:spLocks/>
            </p:cNvSpPr>
            <p:nvPr/>
          </p:nvSpPr>
          <p:spPr bwMode="auto">
            <a:xfrm>
              <a:off x="2681" y="2050"/>
              <a:ext cx="89" cy="147"/>
            </a:xfrm>
            <a:custGeom>
              <a:avLst/>
              <a:gdLst>
                <a:gd name="T0" fmla="*/ 0 w 340"/>
                <a:gd name="T1" fmla="*/ 0 h 561"/>
                <a:gd name="T2" fmla="*/ 0 w 340"/>
                <a:gd name="T3" fmla="*/ 0 h 561"/>
                <a:gd name="T4" fmla="*/ 0 w 340"/>
                <a:gd name="T5" fmla="*/ 0 h 561"/>
                <a:gd name="T6" fmla="*/ 0 w 340"/>
                <a:gd name="T7" fmla="*/ 0 h 561"/>
                <a:gd name="T8" fmla="*/ 0 w 340"/>
                <a:gd name="T9" fmla="*/ 0 h 561"/>
                <a:gd name="T10" fmla="*/ 0 w 340"/>
                <a:gd name="T11" fmla="*/ 0 h 561"/>
                <a:gd name="T12" fmla="*/ 0 60000 65536"/>
                <a:gd name="T13" fmla="*/ 0 60000 65536"/>
                <a:gd name="T14" fmla="*/ 0 60000 65536"/>
                <a:gd name="T15" fmla="*/ 0 60000 65536"/>
                <a:gd name="T16" fmla="*/ 0 60000 65536"/>
                <a:gd name="T17" fmla="*/ 0 60000 65536"/>
                <a:gd name="T18" fmla="*/ 0 w 340"/>
                <a:gd name="T19" fmla="*/ 0 h 561"/>
                <a:gd name="T20" fmla="*/ 340 w 340"/>
                <a:gd name="T21" fmla="*/ 561 h 561"/>
              </a:gdLst>
              <a:ahLst/>
              <a:cxnLst>
                <a:cxn ang="T12">
                  <a:pos x="T0" y="T1"/>
                </a:cxn>
                <a:cxn ang="T13">
                  <a:pos x="T2" y="T3"/>
                </a:cxn>
                <a:cxn ang="T14">
                  <a:pos x="T4" y="T5"/>
                </a:cxn>
                <a:cxn ang="T15">
                  <a:pos x="T6" y="T7"/>
                </a:cxn>
                <a:cxn ang="T16">
                  <a:pos x="T8" y="T9"/>
                </a:cxn>
                <a:cxn ang="T17">
                  <a:pos x="T10" y="T11"/>
                </a:cxn>
              </a:cxnLst>
              <a:rect l="T18" t="T19" r="T20" b="T21"/>
              <a:pathLst>
                <a:path w="340" h="561">
                  <a:moveTo>
                    <a:pt x="174" y="0"/>
                  </a:moveTo>
                  <a:cubicBezTo>
                    <a:pt x="198" y="12"/>
                    <a:pt x="297" y="26"/>
                    <a:pt x="317" y="71"/>
                  </a:cubicBezTo>
                  <a:cubicBezTo>
                    <a:pt x="337" y="116"/>
                    <a:pt x="340" y="227"/>
                    <a:pt x="295" y="271"/>
                  </a:cubicBezTo>
                  <a:cubicBezTo>
                    <a:pt x="250" y="315"/>
                    <a:pt x="89" y="292"/>
                    <a:pt x="46" y="335"/>
                  </a:cubicBezTo>
                  <a:cubicBezTo>
                    <a:pt x="3" y="378"/>
                    <a:pt x="0" y="493"/>
                    <a:pt x="39" y="527"/>
                  </a:cubicBezTo>
                  <a:cubicBezTo>
                    <a:pt x="78" y="561"/>
                    <a:pt x="231" y="538"/>
                    <a:pt x="281" y="541"/>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49" name="Freeform 71"/>
            <p:cNvSpPr>
              <a:spLocks/>
            </p:cNvSpPr>
            <p:nvPr/>
          </p:nvSpPr>
          <p:spPr bwMode="auto">
            <a:xfrm>
              <a:off x="2727" y="1862"/>
              <a:ext cx="111" cy="188"/>
            </a:xfrm>
            <a:custGeom>
              <a:avLst/>
              <a:gdLst>
                <a:gd name="T0" fmla="*/ 0 w 534"/>
                <a:gd name="T1" fmla="*/ 0 h 732"/>
                <a:gd name="T2" fmla="*/ 0 w 534"/>
                <a:gd name="T3" fmla="*/ 0 h 732"/>
                <a:gd name="T4" fmla="*/ 0 w 534"/>
                <a:gd name="T5" fmla="*/ 0 h 732"/>
                <a:gd name="T6" fmla="*/ 0 w 534"/>
                <a:gd name="T7" fmla="*/ 0 h 732"/>
                <a:gd name="T8" fmla="*/ 0 w 534"/>
                <a:gd name="T9" fmla="*/ 0 h 732"/>
                <a:gd name="T10" fmla="*/ 0 60000 65536"/>
                <a:gd name="T11" fmla="*/ 0 60000 65536"/>
                <a:gd name="T12" fmla="*/ 0 60000 65536"/>
                <a:gd name="T13" fmla="*/ 0 60000 65536"/>
                <a:gd name="T14" fmla="*/ 0 60000 65536"/>
                <a:gd name="T15" fmla="*/ 0 w 534"/>
                <a:gd name="T16" fmla="*/ 0 h 732"/>
                <a:gd name="T17" fmla="*/ 534 w 534"/>
                <a:gd name="T18" fmla="*/ 732 h 732"/>
              </a:gdLst>
              <a:ahLst/>
              <a:cxnLst>
                <a:cxn ang="T10">
                  <a:pos x="T0" y="T1"/>
                </a:cxn>
                <a:cxn ang="T11">
                  <a:pos x="T2" y="T3"/>
                </a:cxn>
                <a:cxn ang="T12">
                  <a:pos x="T4" y="T5"/>
                </a:cxn>
                <a:cxn ang="T13">
                  <a:pos x="T6" y="T7"/>
                </a:cxn>
                <a:cxn ang="T14">
                  <a:pos x="T8" y="T9"/>
                </a:cxn>
              </a:cxnLst>
              <a:rect l="T15" t="T16" r="T17" b="T18"/>
              <a:pathLst>
                <a:path w="534" h="732">
                  <a:moveTo>
                    <a:pt x="0" y="732"/>
                  </a:moveTo>
                  <a:cubicBezTo>
                    <a:pt x="29" y="708"/>
                    <a:pt x="107" y="667"/>
                    <a:pt x="171" y="597"/>
                  </a:cubicBezTo>
                  <a:cubicBezTo>
                    <a:pt x="235" y="527"/>
                    <a:pt x="331" y="389"/>
                    <a:pt x="384" y="313"/>
                  </a:cubicBezTo>
                  <a:cubicBezTo>
                    <a:pt x="437" y="237"/>
                    <a:pt x="466" y="194"/>
                    <a:pt x="491" y="142"/>
                  </a:cubicBezTo>
                  <a:cubicBezTo>
                    <a:pt x="516" y="90"/>
                    <a:pt x="525" y="30"/>
                    <a:pt x="534"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50" name="Freeform 72"/>
            <p:cNvSpPr>
              <a:spLocks/>
            </p:cNvSpPr>
            <p:nvPr/>
          </p:nvSpPr>
          <p:spPr bwMode="auto">
            <a:xfrm>
              <a:off x="2820" y="2119"/>
              <a:ext cx="68" cy="82"/>
            </a:xfrm>
            <a:custGeom>
              <a:avLst/>
              <a:gdLst>
                <a:gd name="T0" fmla="*/ 0 w 258"/>
                <a:gd name="T1" fmla="*/ 0 h 313"/>
                <a:gd name="T2" fmla="*/ 0 w 258"/>
                <a:gd name="T3" fmla="*/ 0 h 313"/>
                <a:gd name="T4" fmla="*/ 0 w 258"/>
                <a:gd name="T5" fmla="*/ 0 h 313"/>
                <a:gd name="T6" fmla="*/ 0 60000 65536"/>
                <a:gd name="T7" fmla="*/ 0 60000 65536"/>
                <a:gd name="T8" fmla="*/ 0 60000 65536"/>
                <a:gd name="T9" fmla="*/ 0 w 258"/>
                <a:gd name="T10" fmla="*/ 0 h 313"/>
                <a:gd name="T11" fmla="*/ 258 w 258"/>
                <a:gd name="T12" fmla="*/ 313 h 313"/>
              </a:gdLst>
              <a:ahLst/>
              <a:cxnLst>
                <a:cxn ang="T6">
                  <a:pos x="T0" y="T1"/>
                </a:cxn>
                <a:cxn ang="T7">
                  <a:pos x="T2" y="T3"/>
                </a:cxn>
                <a:cxn ang="T8">
                  <a:pos x="T4" y="T5"/>
                </a:cxn>
              </a:cxnLst>
              <a:rect l="T9" t="T10" r="T11" b="T12"/>
              <a:pathLst>
                <a:path w="258" h="313">
                  <a:moveTo>
                    <a:pt x="0" y="293"/>
                  </a:moveTo>
                  <a:cubicBezTo>
                    <a:pt x="36" y="288"/>
                    <a:pt x="180" y="313"/>
                    <a:pt x="219" y="264"/>
                  </a:cubicBezTo>
                  <a:cubicBezTo>
                    <a:pt x="258" y="215"/>
                    <a:pt x="231" y="55"/>
                    <a:pt x="234"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51" name="Freeform 73"/>
            <p:cNvSpPr>
              <a:spLocks/>
            </p:cNvSpPr>
            <p:nvPr/>
          </p:nvSpPr>
          <p:spPr bwMode="auto">
            <a:xfrm>
              <a:off x="3187" y="2120"/>
              <a:ext cx="69" cy="79"/>
            </a:xfrm>
            <a:custGeom>
              <a:avLst/>
              <a:gdLst>
                <a:gd name="T0" fmla="*/ 0 w 263"/>
                <a:gd name="T1" fmla="*/ 0 h 301"/>
                <a:gd name="T2" fmla="*/ 0 w 263"/>
                <a:gd name="T3" fmla="*/ 0 h 301"/>
                <a:gd name="T4" fmla="*/ 0 w 263"/>
                <a:gd name="T5" fmla="*/ 0 h 301"/>
                <a:gd name="T6" fmla="*/ 0 60000 65536"/>
                <a:gd name="T7" fmla="*/ 0 60000 65536"/>
                <a:gd name="T8" fmla="*/ 0 60000 65536"/>
                <a:gd name="T9" fmla="*/ 0 w 263"/>
                <a:gd name="T10" fmla="*/ 0 h 301"/>
                <a:gd name="T11" fmla="*/ 263 w 263"/>
                <a:gd name="T12" fmla="*/ 301 h 301"/>
              </a:gdLst>
              <a:ahLst/>
              <a:cxnLst>
                <a:cxn ang="T6">
                  <a:pos x="T0" y="T1"/>
                </a:cxn>
                <a:cxn ang="T7">
                  <a:pos x="T2" y="T3"/>
                </a:cxn>
                <a:cxn ang="T8">
                  <a:pos x="T4" y="T5"/>
                </a:cxn>
              </a:cxnLst>
              <a:rect l="T9" t="T10" r="T11" b="T12"/>
              <a:pathLst>
                <a:path w="263" h="301">
                  <a:moveTo>
                    <a:pt x="0" y="293"/>
                  </a:moveTo>
                  <a:cubicBezTo>
                    <a:pt x="37" y="286"/>
                    <a:pt x="185" y="301"/>
                    <a:pt x="224" y="252"/>
                  </a:cubicBezTo>
                  <a:cubicBezTo>
                    <a:pt x="263" y="203"/>
                    <a:pt x="232" y="52"/>
                    <a:pt x="234"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52" name="Freeform 74"/>
            <p:cNvSpPr>
              <a:spLocks/>
            </p:cNvSpPr>
            <p:nvPr/>
          </p:nvSpPr>
          <p:spPr bwMode="auto">
            <a:xfrm>
              <a:off x="3555" y="2132"/>
              <a:ext cx="74" cy="64"/>
            </a:xfrm>
            <a:custGeom>
              <a:avLst/>
              <a:gdLst>
                <a:gd name="T0" fmla="*/ 0 w 286"/>
                <a:gd name="T1" fmla="*/ 0 h 247"/>
                <a:gd name="T2" fmla="*/ 0 w 286"/>
                <a:gd name="T3" fmla="*/ 0 h 247"/>
                <a:gd name="T4" fmla="*/ 0 w 286"/>
                <a:gd name="T5" fmla="*/ 0 h 247"/>
                <a:gd name="T6" fmla="*/ 0 60000 65536"/>
                <a:gd name="T7" fmla="*/ 0 60000 65536"/>
                <a:gd name="T8" fmla="*/ 0 60000 65536"/>
                <a:gd name="T9" fmla="*/ 0 w 286"/>
                <a:gd name="T10" fmla="*/ 0 h 247"/>
                <a:gd name="T11" fmla="*/ 286 w 286"/>
                <a:gd name="T12" fmla="*/ 247 h 247"/>
              </a:gdLst>
              <a:ahLst/>
              <a:cxnLst>
                <a:cxn ang="T6">
                  <a:pos x="T0" y="T1"/>
                </a:cxn>
                <a:cxn ang="T7">
                  <a:pos x="T2" y="T3"/>
                </a:cxn>
                <a:cxn ang="T8">
                  <a:pos x="T4" y="T5"/>
                </a:cxn>
              </a:cxnLst>
              <a:rect l="T9" t="T10" r="T11" b="T12"/>
              <a:pathLst>
                <a:path w="286" h="247">
                  <a:moveTo>
                    <a:pt x="0" y="247"/>
                  </a:moveTo>
                  <a:cubicBezTo>
                    <a:pt x="35" y="237"/>
                    <a:pt x="164" y="230"/>
                    <a:pt x="212" y="189"/>
                  </a:cubicBezTo>
                  <a:cubicBezTo>
                    <a:pt x="260" y="148"/>
                    <a:pt x="271" y="39"/>
                    <a:pt x="286"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53" name="Freeform 75"/>
            <p:cNvSpPr>
              <a:spLocks/>
            </p:cNvSpPr>
            <p:nvPr/>
          </p:nvSpPr>
          <p:spPr bwMode="auto">
            <a:xfrm>
              <a:off x="2873" y="1860"/>
              <a:ext cx="108" cy="86"/>
            </a:xfrm>
            <a:custGeom>
              <a:avLst/>
              <a:gdLst>
                <a:gd name="T0" fmla="*/ 0 w 308"/>
                <a:gd name="T1" fmla="*/ 0 h 327"/>
                <a:gd name="T2" fmla="*/ 0 w 308"/>
                <a:gd name="T3" fmla="*/ 0 h 327"/>
                <a:gd name="T4" fmla="*/ 0 w 308"/>
                <a:gd name="T5" fmla="*/ 0 h 327"/>
                <a:gd name="T6" fmla="*/ 0 w 308"/>
                <a:gd name="T7" fmla="*/ 0 h 327"/>
                <a:gd name="T8" fmla="*/ 0 60000 65536"/>
                <a:gd name="T9" fmla="*/ 0 60000 65536"/>
                <a:gd name="T10" fmla="*/ 0 60000 65536"/>
                <a:gd name="T11" fmla="*/ 0 60000 65536"/>
                <a:gd name="T12" fmla="*/ 0 w 308"/>
                <a:gd name="T13" fmla="*/ 0 h 327"/>
                <a:gd name="T14" fmla="*/ 308 w 308"/>
                <a:gd name="T15" fmla="*/ 327 h 327"/>
              </a:gdLst>
              <a:ahLst/>
              <a:cxnLst>
                <a:cxn ang="T8">
                  <a:pos x="T0" y="T1"/>
                </a:cxn>
                <a:cxn ang="T9">
                  <a:pos x="T2" y="T3"/>
                </a:cxn>
                <a:cxn ang="T10">
                  <a:pos x="T4" y="T5"/>
                </a:cxn>
                <a:cxn ang="T11">
                  <a:pos x="T6" y="T7"/>
                </a:cxn>
              </a:cxnLst>
              <a:rect l="T12" t="T13" r="T14" b="T15"/>
              <a:pathLst>
                <a:path w="308" h="327">
                  <a:moveTo>
                    <a:pt x="295" y="0"/>
                  </a:moveTo>
                  <a:cubicBezTo>
                    <a:pt x="290" y="20"/>
                    <a:pt x="308" y="87"/>
                    <a:pt x="266" y="121"/>
                  </a:cubicBezTo>
                  <a:cubicBezTo>
                    <a:pt x="224" y="155"/>
                    <a:pt x="78" y="172"/>
                    <a:pt x="39" y="206"/>
                  </a:cubicBezTo>
                  <a:cubicBezTo>
                    <a:pt x="0" y="240"/>
                    <a:pt x="33" y="302"/>
                    <a:pt x="32" y="327"/>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54" name="Freeform 76"/>
            <p:cNvSpPr>
              <a:spLocks/>
            </p:cNvSpPr>
            <p:nvPr/>
          </p:nvSpPr>
          <p:spPr bwMode="auto">
            <a:xfrm>
              <a:off x="3153" y="1860"/>
              <a:ext cx="94" cy="80"/>
            </a:xfrm>
            <a:custGeom>
              <a:avLst/>
              <a:gdLst>
                <a:gd name="T0" fmla="*/ 0 w 421"/>
                <a:gd name="T1" fmla="*/ 0 h 322"/>
                <a:gd name="T2" fmla="*/ 0 w 421"/>
                <a:gd name="T3" fmla="*/ 0 h 322"/>
                <a:gd name="T4" fmla="*/ 0 w 421"/>
                <a:gd name="T5" fmla="*/ 0 h 322"/>
                <a:gd name="T6" fmla="*/ 0 w 421"/>
                <a:gd name="T7" fmla="*/ 0 h 322"/>
                <a:gd name="T8" fmla="*/ 0 60000 65536"/>
                <a:gd name="T9" fmla="*/ 0 60000 65536"/>
                <a:gd name="T10" fmla="*/ 0 60000 65536"/>
                <a:gd name="T11" fmla="*/ 0 60000 65536"/>
                <a:gd name="T12" fmla="*/ 0 w 421"/>
                <a:gd name="T13" fmla="*/ 0 h 322"/>
                <a:gd name="T14" fmla="*/ 421 w 421"/>
                <a:gd name="T15" fmla="*/ 322 h 322"/>
              </a:gdLst>
              <a:ahLst/>
              <a:cxnLst>
                <a:cxn ang="T8">
                  <a:pos x="T0" y="T1"/>
                </a:cxn>
                <a:cxn ang="T9">
                  <a:pos x="T2" y="T3"/>
                </a:cxn>
                <a:cxn ang="T10">
                  <a:pos x="T4" y="T5"/>
                </a:cxn>
                <a:cxn ang="T11">
                  <a:pos x="T6" y="T7"/>
                </a:cxn>
              </a:cxnLst>
              <a:rect l="T12" t="T13" r="T14" b="T15"/>
              <a:pathLst>
                <a:path w="421" h="322">
                  <a:moveTo>
                    <a:pt x="21" y="0"/>
                  </a:moveTo>
                  <a:cubicBezTo>
                    <a:pt x="27" y="20"/>
                    <a:pt x="0" y="86"/>
                    <a:pt x="57" y="123"/>
                  </a:cubicBezTo>
                  <a:cubicBezTo>
                    <a:pt x="114" y="160"/>
                    <a:pt x="303" y="189"/>
                    <a:pt x="362" y="222"/>
                  </a:cubicBezTo>
                  <a:cubicBezTo>
                    <a:pt x="421" y="255"/>
                    <a:pt x="402" y="301"/>
                    <a:pt x="412" y="322"/>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20555" name="Freeform 77"/>
            <p:cNvSpPr>
              <a:spLocks/>
            </p:cNvSpPr>
            <p:nvPr/>
          </p:nvSpPr>
          <p:spPr bwMode="auto">
            <a:xfrm>
              <a:off x="3347" y="1862"/>
              <a:ext cx="264" cy="87"/>
            </a:xfrm>
            <a:custGeom>
              <a:avLst/>
              <a:gdLst>
                <a:gd name="T0" fmla="*/ 0 w 1120"/>
                <a:gd name="T1" fmla="*/ 0 h 357"/>
                <a:gd name="T2" fmla="*/ 0 w 1120"/>
                <a:gd name="T3" fmla="*/ 0 h 357"/>
                <a:gd name="T4" fmla="*/ 0 w 1120"/>
                <a:gd name="T5" fmla="*/ 0 h 357"/>
                <a:gd name="T6" fmla="*/ 0 w 1120"/>
                <a:gd name="T7" fmla="*/ 0 h 357"/>
                <a:gd name="T8" fmla="*/ 0 60000 65536"/>
                <a:gd name="T9" fmla="*/ 0 60000 65536"/>
                <a:gd name="T10" fmla="*/ 0 60000 65536"/>
                <a:gd name="T11" fmla="*/ 0 60000 65536"/>
                <a:gd name="T12" fmla="*/ 0 w 1120"/>
                <a:gd name="T13" fmla="*/ 0 h 357"/>
                <a:gd name="T14" fmla="*/ 1120 w 1120"/>
                <a:gd name="T15" fmla="*/ 357 h 357"/>
              </a:gdLst>
              <a:ahLst/>
              <a:cxnLst>
                <a:cxn ang="T8">
                  <a:pos x="T0" y="T1"/>
                </a:cxn>
                <a:cxn ang="T9">
                  <a:pos x="T2" y="T3"/>
                </a:cxn>
                <a:cxn ang="T10">
                  <a:pos x="T4" y="T5"/>
                </a:cxn>
                <a:cxn ang="T11">
                  <a:pos x="T6" y="T7"/>
                </a:cxn>
              </a:cxnLst>
              <a:rect l="T12" t="T13" r="T14" b="T15"/>
              <a:pathLst>
                <a:path w="1120" h="357">
                  <a:moveTo>
                    <a:pt x="48" y="0"/>
                  </a:moveTo>
                  <a:cubicBezTo>
                    <a:pt x="65" y="20"/>
                    <a:pt x="0" y="87"/>
                    <a:pt x="153" y="123"/>
                  </a:cubicBezTo>
                  <a:cubicBezTo>
                    <a:pt x="306" y="159"/>
                    <a:pt x="808" y="176"/>
                    <a:pt x="964" y="215"/>
                  </a:cubicBezTo>
                  <a:cubicBezTo>
                    <a:pt x="1120" y="254"/>
                    <a:pt x="1065" y="328"/>
                    <a:pt x="1092" y="357"/>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720398" name="Cloud"/>
            <p:cNvSpPr>
              <a:spLocks noChangeAspect="1" noEditPoints="1" noChangeArrowheads="1"/>
            </p:cNvSpPr>
            <p:nvPr/>
          </p:nvSpPr>
          <p:spPr bwMode="auto">
            <a:xfrm>
              <a:off x="2855" y="1683"/>
              <a:ext cx="504" cy="10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6350">
              <a:solidFill>
                <a:schemeClr val="tx1"/>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b="0">
                <a:latin typeface="Arial" charset="0"/>
              </a:endParaRPr>
            </a:p>
          </p:txBody>
        </p:sp>
        <p:grpSp>
          <p:nvGrpSpPr>
            <p:cNvPr id="7" name="Group 79"/>
            <p:cNvGrpSpPr>
              <a:grpSpLocks/>
            </p:cNvGrpSpPr>
            <p:nvPr/>
          </p:nvGrpSpPr>
          <p:grpSpPr bwMode="auto">
            <a:xfrm flipH="1">
              <a:off x="3634" y="2256"/>
              <a:ext cx="76" cy="50"/>
              <a:chOff x="1392" y="2160"/>
              <a:chExt cx="288" cy="144"/>
            </a:xfrm>
          </p:grpSpPr>
          <p:sp>
            <p:nvSpPr>
              <p:cNvPr id="20567" name="Freeform 80"/>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0568" name="Line 81"/>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20569" name="Line 82"/>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20570" name="Line 83"/>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20571" name="Line 84"/>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20558" name="Freeform 85"/>
            <p:cNvSpPr>
              <a:spLocks/>
            </p:cNvSpPr>
            <p:nvPr/>
          </p:nvSpPr>
          <p:spPr bwMode="auto">
            <a:xfrm>
              <a:off x="3687" y="2091"/>
              <a:ext cx="126" cy="190"/>
            </a:xfrm>
            <a:custGeom>
              <a:avLst/>
              <a:gdLst>
                <a:gd name="T0" fmla="*/ 0 w 481"/>
                <a:gd name="T1" fmla="*/ 0 h 726"/>
                <a:gd name="T2" fmla="*/ 0 w 481"/>
                <a:gd name="T3" fmla="*/ 0 h 726"/>
                <a:gd name="T4" fmla="*/ 0 w 481"/>
                <a:gd name="T5" fmla="*/ 0 h 726"/>
                <a:gd name="T6" fmla="*/ 0 w 481"/>
                <a:gd name="T7" fmla="*/ 0 h 726"/>
                <a:gd name="T8" fmla="*/ 0 60000 65536"/>
                <a:gd name="T9" fmla="*/ 0 60000 65536"/>
                <a:gd name="T10" fmla="*/ 0 60000 65536"/>
                <a:gd name="T11" fmla="*/ 0 60000 65536"/>
                <a:gd name="T12" fmla="*/ 0 w 481"/>
                <a:gd name="T13" fmla="*/ 0 h 726"/>
                <a:gd name="T14" fmla="*/ 481 w 481"/>
                <a:gd name="T15" fmla="*/ 726 h 726"/>
              </a:gdLst>
              <a:ahLst/>
              <a:cxnLst>
                <a:cxn ang="T8">
                  <a:pos x="T0" y="T1"/>
                </a:cxn>
                <a:cxn ang="T9">
                  <a:pos x="T2" y="T3"/>
                </a:cxn>
                <a:cxn ang="T10">
                  <a:pos x="T4" y="T5"/>
                </a:cxn>
                <a:cxn ang="T11">
                  <a:pos x="T6" y="T7"/>
                </a:cxn>
              </a:cxnLst>
              <a:rect l="T12" t="T13" r="T14" b="T15"/>
              <a:pathLst>
                <a:path w="481" h="726">
                  <a:moveTo>
                    <a:pt x="347" y="0"/>
                  </a:moveTo>
                  <a:cubicBezTo>
                    <a:pt x="406" y="129"/>
                    <a:pt x="465" y="258"/>
                    <a:pt x="473" y="363"/>
                  </a:cubicBezTo>
                  <a:cubicBezTo>
                    <a:pt x="481" y="468"/>
                    <a:pt x="473" y="571"/>
                    <a:pt x="394" y="631"/>
                  </a:cubicBezTo>
                  <a:cubicBezTo>
                    <a:pt x="315" y="691"/>
                    <a:pt x="157" y="708"/>
                    <a:pt x="0" y="726"/>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559" name="Freeform 86"/>
            <p:cNvSpPr>
              <a:spLocks/>
            </p:cNvSpPr>
            <p:nvPr/>
          </p:nvSpPr>
          <p:spPr bwMode="auto">
            <a:xfrm>
              <a:off x="3150" y="2276"/>
              <a:ext cx="482" cy="40"/>
            </a:xfrm>
            <a:custGeom>
              <a:avLst/>
              <a:gdLst>
                <a:gd name="T0" fmla="*/ 0 w 1839"/>
                <a:gd name="T1" fmla="*/ 0 h 154"/>
                <a:gd name="T2" fmla="*/ 0 w 1839"/>
                <a:gd name="T3" fmla="*/ 0 h 154"/>
                <a:gd name="T4" fmla="*/ 0 w 1839"/>
                <a:gd name="T5" fmla="*/ 0 h 154"/>
                <a:gd name="T6" fmla="*/ 0 60000 65536"/>
                <a:gd name="T7" fmla="*/ 0 60000 65536"/>
                <a:gd name="T8" fmla="*/ 0 60000 65536"/>
                <a:gd name="T9" fmla="*/ 0 w 1839"/>
                <a:gd name="T10" fmla="*/ 0 h 154"/>
                <a:gd name="T11" fmla="*/ 1839 w 1839"/>
                <a:gd name="T12" fmla="*/ 154 h 154"/>
              </a:gdLst>
              <a:ahLst/>
              <a:cxnLst>
                <a:cxn ang="T6">
                  <a:pos x="T0" y="T1"/>
                </a:cxn>
                <a:cxn ang="T7">
                  <a:pos x="T2" y="T3"/>
                </a:cxn>
                <a:cxn ang="T8">
                  <a:pos x="T4" y="T5"/>
                </a:cxn>
              </a:cxnLst>
              <a:rect l="T9" t="T10" r="T11" b="T12"/>
              <a:pathLst>
                <a:path w="1839" h="154">
                  <a:moveTo>
                    <a:pt x="1839" y="36"/>
                  </a:moveTo>
                  <a:cubicBezTo>
                    <a:pt x="1235" y="18"/>
                    <a:pt x="631" y="0"/>
                    <a:pt x="324" y="20"/>
                  </a:cubicBezTo>
                  <a:cubicBezTo>
                    <a:pt x="17" y="40"/>
                    <a:pt x="8" y="97"/>
                    <a:pt x="0" y="154"/>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560" name="Rectangle 87"/>
            <p:cNvSpPr>
              <a:spLocks noChangeArrowheads="1"/>
            </p:cNvSpPr>
            <p:nvPr/>
          </p:nvSpPr>
          <p:spPr bwMode="auto">
            <a:xfrm>
              <a:off x="2801" y="1678"/>
              <a:ext cx="611" cy="132"/>
            </a:xfrm>
            <a:prstGeom prst="rect">
              <a:avLst/>
            </a:prstGeom>
            <a:noFill/>
            <a:ln w="19050">
              <a:solidFill>
                <a:schemeClr val="tx1"/>
              </a:solidFill>
              <a:miter lim="800000"/>
              <a:headEnd/>
              <a:tailEnd/>
            </a:ln>
          </p:spPr>
          <p:txBody>
            <a:bodyPr wrap="none" anchor="ctr"/>
            <a:lstStyle/>
            <a:p>
              <a:endParaRPr lang="en-US"/>
            </a:p>
          </p:txBody>
        </p:sp>
        <p:sp>
          <p:nvSpPr>
            <p:cNvPr id="20561" name="Rectangle 88"/>
            <p:cNvSpPr>
              <a:spLocks noChangeArrowheads="1"/>
            </p:cNvSpPr>
            <p:nvPr/>
          </p:nvSpPr>
          <p:spPr bwMode="auto">
            <a:xfrm>
              <a:off x="3014" y="1667"/>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62" name="Rectangle 89"/>
            <p:cNvSpPr>
              <a:spLocks noChangeArrowheads="1"/>
            </p:cNvSpPr>
            <p:nvPr/>
          </p:nvSpPr>
          <p:spPr bwMode="auto">
            <a:xfrm>
              <a:off x="3014" y="1810"/>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63" name="Rectangle 90"/>
            <p:cNvSpPr>
              <a:spLocks noChangeArrowheads="1"/>
            </p:cNvSpPr>
            <p:nvPr/>
          </p:nvSpPr>
          <p:spPr bwMode="auto">
            <a:xfrm>
              <a:off x="3203" y="1810"/>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64" name="Rectangle 91"/>
            <p:cNvSpPr>
              <a:spLocks noChangeArrowheads="1"/>
            </p:cNvSpPr>
            <p:nvPr/>
          </p:nvSpPr>
          <p:spPr bwMode="auto">
            <a:xfrm>
              <a:off x="2826" y="1810"/>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20565" name="Text Box 92"/>
            <p:cNvSpPr txBox="1">
              <a:spLocks noChangeArrowheads="1"/>
            </p:cNvSpPr>
            <p:nvPr/>
          </p:nvSpPr>
          <p:spPr bwMode="auto">
            <a:xfrm>
              <a:off x="2352" y="1225"/>
              <a:ext cx="1526" cy="265"/>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2400" b="0"/>
                <a:t>Linear pipeline</a:t>
              </a:r>
            </a:p>
          </p:txBody>
        </p:sp>
        <p:sp>
          <p:nvSpPr>
            <p:cNvPr id="20566" name="Text Box 93"/>
            <p:cNvSpPr txBox="1">
              <a:spLocks noChangeArrowheads="1"/>
            </p:cNvSpPr>
            <p:nvPr/>
          </p:nvSpPr>
          <p:spPr bwMode="auto">
            <a:xfrm>
              <a:off x="2370" y="2543"/>
              <a:ext cx="1726" cy="826"/>
            </a:xfrm>
            <a:prstGeom prst="rect">
              <a:avLst/>
            </a:prstGeom>
            <a:noFill/>
            <a:ln w="9525" algn="ctr">
              <a:noFill/>
              <a:miter lim="800000"/>
              <a:headEnd/>
              <a:tailEnd/>
            </a:ln>
          </p:spPr>
          <p:txBody>
            <a:bodyPr>
              <a:spAutoFit/>
            </a:bodyPr>
            <a:lstStyle/>
            <a:p>
              <a:pPr>
                <a:lnSpc>
                  <a:spcPct val="100000"/>
                </a:lnSpc>
                <a:spcBef>
                  <a:spcPct val="20000"/>
                </a:spcBef>
                <a:buClr>
                  <a:schemeClr val="hlink"/>
                </a:buClr>
                <a:buSzPct val="50000"/>
                <a:buFont typeface="Wingdings" pitchFamily="-96" charset="2"/>
                <a:buNone/>
              </a:pPr>
              <a:r>
                <a:rPr lang="en-US" b="0"/>
                <a:t>Efficient memory usage through memory port replicator</a:t>
              </a:r>
            </a:p>
          </p:txBody>
        </p:sp>
      </p:grpSp>
      <p:sp>
        <p:nvSpPr>
          <p:cNvPr id="20488" name="Freeform 94"/>
          <p:cNvSpPr>
            <a:spLocks/>
          </p:cNvSpPr>
          <p:nvPr/>
        </p:nvSpPr>
        <p:spPr bwMode="auto">
          <a:xfrm>
            <a:off x="6681788" y="3400425"/>
            <a:ext cx="123825" cy="92075"/>
          </a:xfrm>
          <a:custGeom>
            <a:avLst/>
            <a:gdLst>
              <a:gd name="T0" fmla="*/ 0 w 288"/>
              <a:gd name="T1" fmla="*/ 0 h 144"/>
              <a:gd name="T2" fmla="*/ 2147483647 w 288"/>
              <a:gd name="T3" fmla="*/ 0 h 144"/>
              <a:gd name="T4" fmla="*/ 2147483647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0489" name="Line 95"/>
          <p:cNvSpPr>
            <a:spLocks noChangeShapeType="1"/>
          </p:cNvSpPr>
          <p:nvPr/>
        </p:nvSpPr>
        <p:spPr bwMode="auto">
          <a:xfrm>
            <a:off x="6784975" y="3400425"/>
            <a:ext cx="0" cy="92075"/>
          </a:xfrm>
          <a:prstGeom prst="line">
            <a:avLst/>
          </a:prstGeom>
          <a:noFill/>
          <a:ln w="19050">
            <a:solidFill>
              <a:schemeClr val="tx1"/>
            </a:solidFill>
            <a:round/>
            <a:headEnd/>
            <a:tailEnd/>
          </a:ln>
        </p:spPr>
        <p:txBody>
          <a:bodyPr wrap="none" anchor="ctr"/>
          <a:lstStyle/>
          <a:p>
            <a:endParaRPr lang="en-US"/>
          </a:p>
        </p:txBody>
      </p:sp>
      <p:sp>
        <p:nvSpPr>
          <p:cNvPr id="20490" name="Line 96"/>
          <p:cNvSpPr>
            <a:spLocks noChangeShapeType="1"/>
          </p:cNvSpPr>
          <p:nvPr/>
        </p:nvSpPr>
        <p:spPr bwMode="auto">
          <a:xfrm>
            <a:off x="6764338" y="3400425"/>
            <a:ext cx="0" cy="92075"/>
          </a:xfrm>
          <a:prstGeom prst="line">
            <a:avLst/>
          </a:prstGeom>
          <a:noFill/>
          <a:ln w="19050">
            <a:solidFill>
              <a:schemeClr val="tx1"/>
            </a:solidFill>
            <a:round/>
            <a:headEnd/>
            <a:tailEnd/>
          </a:ln>
        </p:spPr>
        <p:txBody>
          <a:bodyPr wrap="none" anchor="ctr"/>
          <a:lstStyle/>
          <a:p>
            <a:endParaRPr lang="en-US"/>
          </a:p>
        </p:txBody>
      </p:sp>
      <p:sp>
        <p:nvSpPr>
          <p:cNvPr id="20491" name="Line 97"/>
          <p:cNvSpPr>
            <a:spLocks noChangeShapeType="1"/>
          </p:cNvSpPr>
          <p:nvPr/>
        </p:nvSpPr>
        <p:spPr bwMode="auto">
          <a:xfrm>
            <a:off x="6743700" y="3400425"/>
            <a:ext cx="0" cy="92075"/>
          </a:xfrm>
          <a:prstGeom prst="line">
            <a:avLst/>
          </a:prstGeom>
          <a:noFill/>
          <a:ln w="19050">
            <a:solidFill>
              <a:schemeClr val="tx1"/>
            </a:solidFill>
            <a:round/>
            <a:headEnd/>
            <a:tailEnd/>
          </a:ln>
        </p:spPr>
        <p:txBody>
          <a:bodyPr wrap="none" anchor="ctr"/>
          <a:lstStyle/>
          <a:p>
            <a:endParaRPr lang="en-US"/>
          </a:p>
        </p:txBody>
      </p:sp>
      <p:sp>
        <p:nvSpPr>
          <p:cNvPr id="20492" name="Line 98"/>
          <p:cNvSpPr>
            <a:spLocks noChangeShapeType="1"/>
          </p:cNvSpPr>
          <p:nvPr/>
        </p:nvSpPr>
        <p:spPr bwMode="auto">
          <a:xfrm>
            <a:off x="6723063" y="3400425"/>
            <a:ext cx="0" cy="92075"/>
          </a:xfrm>
          <a:prstGeom prst="line">
            <a:avLst/>
          </a:prstGeom>
          <a:noFill/>
          <a:ln w="19050">
            <a:solidFill>
              <a:schemeClr val="tx1"/>
            </a:solidFill>
            <a:round/>
            <a:headEnd/>
            <a:tailEnd/>
          </a:ln>
        </p:spPr>
        <p:txBody>
          <a:bodyPr wrap="none" anchor="ctr"/>
          <a:lstStyle/>
          <a:p>
            <a:endParaRPr lang="en-US"/>
          </a:p>
        </p:txBody>
      </p:sp>
      <p:sp>
        <p:nvSpPr>
          <p:cNvPr id="20493" name="Freeform 99"/>
          <p:cNvSpPr>
            <a:spLocks/>
          </p:cNvSpPr>
          <p:nvPr/>
        </p:nvSpPr>
        <p:spPr bwMode="auto">
          <a:xfrm>
            <a:off x="7450138" y="3617913"/>
            <a:ext cx="125412" cy="93662"/>
          </a:xfrm>
          <a:custGeom>
            <a:avLst/>
            <a:gdLst>
              <a:gd name="T0" fmla="*/ 0 w 288"/>
              <a:gd name="T1" fmla="*/ 0 h 144"/>
              <a:gd name="T2" fmla="*/ 2147483647 w 288"/>
              <a:gd name="T3" fmla="*/ 0 h 144"/>
              <a:gd name="T4" fmla="*/ 2147483647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20494" name="Line 100"/>
          <p:cNvSpPr>
            <a:spLocks noChangeShapeType="1"/>
          </p:cNvSpPr>
          <p:nvPr/>
        </p:nvSpPr>
        <p:spPr bwMode="auto">
          <a:xfrm>
            <a:off x="7554913" y="3617913"/>
            <a:ext cx="0" cy="93662"/>
          </a:xfrm>
          <a:prstGeom prst="line">
            <a:avLst/>
          </a:prstGeom>
          <a:noFill/>
          <a:ln w="19050">
            <a:solidFill>
              <a:schemeClr val="tx1"/>
            </a:solidFill>
            <a:round/>
            <a:headEnd/>
            <a:tailEnd/>
          </a:ln>
        </p:spPr>
        <p:txBody>
          <a:bodyPr wrap="none" anchor="ctr"/>
          <a:lstStyle/>
          <a:p>
            <a:endParaRPr lang="en-US"/>
          </a:p>
        </p:txBody>
      </p:sp>
      <p:sp>
        <p:nvSpPr>
          <p:cNvPr id="20495" name="Line 101"/>
          <p:cNvSpPr>
            <a:spLocks noChangeShapeType="1"/>
          </p:cNvSpPr>
          <p:nvPr/>
        </p:nvSpPr>
        <p:spPr bwMode="auto">
          <a:xfrm>
            <a:off x="7534275" y="3617913"/>
            <a:ext cx="0" cy="93662"/>
          </a:xfrm>
          <a:prstGeom prst="line">
            <a:avLst/>
          </a:prstGeom>
          <a:noFill/>
          <a:ln w="19050">
            <a:solidFill>
              <a:schemeClr val="tx1"/>
            </a:solidFill>
            <a:round/>
            <a:headEnd/>
            <a:tailEnd/>
          </a:ln>
        </p:spPr>
        <p:txBody>
          <a:bodyPr wrap="none" anchor="ctr"/>
          <a:lstStyle/>
          <a:p>
            <a:endParaRPr lang="en-US"/>
          </a:p>
        </p:txBody>
      </p:sp>
      <p:sp>
        <p:nvSpPr>
          <p:cNvPr id="20496" name="Line 102"/>
          <p:cNvSpPr>
            <a:spLocks noChangeShapeType="1"/>
          </p:cNvSpPr>
          <p:nvPr/>
        </p:nvSpPr>
        <p:spPr bwMode="auto">
          <a:xfrm>
            <a:off x="7513638" y="3617913"/>
            <a:ext cx="0" cy="93662"/>
          </a:xfrm>
          <a:prstGeom prst="line">
            <a:avLst/>
          </a:prstGeom>
          <a:noFill/>
          <a:ln w="19050">
            <a:solidFill>
              <a:schemeClr val="tx1"/>
            </a:solidFill>
            <a:round/>
            <a:headEnd/>
            <a:tailEnd/>
          </a:ln>
        </p:spPr>
        <p:txBody>
          <a:bodyPr wrap="none" anchor="ctr"/>
          <a:lstStyle/>
          <a:p>
            <a:endParaRPr lang="en-US"/>
          </a:p>
        </p:txBody>
      </p:sp>
      <p:sp>
        <p:nvSpPr>
          <p:cNvPr id="20497" name="Line 103"/>
          <p:cNvSpPr>
            <a:spLocks noChangeShapeType="1"/>
          </p:cNvSpPr>
          <p:nvPr/>
        </p:nvSpPr>
        <p:spPr bwMode="auto">
          <a:xfrm>
            <a:off x="7493000" y="3617913"/>
            <a:ext cx="0" cy="93662"/>
          </a:xfrm>
          <a:prstGeom prst="line">
            <a:avLst/>
          </a:prstGeom>
          <a:noFill/>
          <a:ln w="19050">
            <a:solidFill>
              <a:schemeClr val="tx1"/>
            </a:solidFill>
            <a:round/>
            <a:headEnd/>
            <a:tailEnd/>
          </a:ln>
        </p:spPr>
        <p:txBody>
          <a:bodyPr wrap="none" anchor="ctr"/>
          <a:lstStyle/>
          <a:p>
            <a:endParaRPr lang="en-US"/>
          </a:p>
        </p:txBody>
      </p:sp>
      <p:sp>
        <p:nvSpPr>
          <p:cNvPr id="1720424" name="Cloud"/>
          <p:cNvSpPr>
            <a:spLocks noChangeAspect="1" noEditPoints="1" noChangeArrowheads="1"/>
          </p:cNvSpPr>
          <p:nvPr/>
        </p:nvSpPr>
        <p:spPr bwMode="auto">
          <a:xfrm>
            <a:off x="6919913" y="3381375"/>
            <a:ext cx="231775" cy="14128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endParaRPr lang="en-US" sz="1800" b="0">
              <a:latin typeface="Arial" charset="0"/>
            </a:endParaRPr>
          </a:p>
        </p:txBody>
      </p:sp>
      <p:sp>
        <p:nvSpPr>
          <p:cNvPr id="1720425" name="Cloud"/>
          <p:cNvSpPr>
            <a:spLocks noChangeAspect="1" noEditPoints="1" noChangeArrowheads="1"/>
          </p:cNvSpPr>
          <p:nvPr/>
        </p:nvSpPr>
        <p:spPr bwMode="auto">
          <a:xfrm>
            <a:off x="6875463" y="3590925"/>
            <a:ext cx="301625" cy="1492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sz="1800" b="0">
              <a:latin typeface="Arial" charset="0"/>
            </a:endParaRPr>
          </a:p>
        </p:txBody>
      </p:sp>
      <p:sp>
        <p:nvSpPr>
          <p:cNvPr id="1720426" name="Cloud"/>
          <p:cNvSpPr>
            <a:spLocks noChangeAspect="1" noEditPoints="1" noChangeArrowheads="1"/>
          </p:cNvSpPr>
          <p:nvPr/>
        </p:nvSpPr>
        <p:spPr bwMode="auto">
          <a:xfrm>
            <a:off x="7980363" y="3379788"/>
            <a:ext cx="414337" cy="1444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endParaRPr lang="en-US" sz="1800" b="0">
              <a:latin typeface="Arial" charset="0"/>
            </a:endParaRPr>
          </a:p>
        </p:txBody>
      </p:sp>
      <p:sp>
        <p:nvSpPr>
          <p:cNvPr id="1720427" name="Cloud"/>
          <p:cNvSpPr>
            <a:spLocks noChangeAspect="1" noEditPoints="1" noChangeArrowheads="1"/>
          </p:cNvSpPr>
          <p:nvPr/>
        </p:nvSpPr>
        <p:spPr bwMode="auto">
          <a:xfrm>
            <a:off x="8008938" y="3600450"/>
            <a:ext cx="336550" cy="13017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sz="1800" b="0">
              <a:latin typeface="Arial" charset="0"/>
            </a:endParaRPr>
          </a:p>
        </p:txBody>
      </p:sp>
      <p:sp>
        <p:nvSpPr>
          <p:cNvPr id="20502" name="Text Box 108"/>
          <p:cNvSpPr txBox="1">
            <a:spLocks noChangeArrowheads="1"/>
          </p:cNvSpPr>
          <p:nvPr/>
        </p:nvSpPr>
        <p:spPr bwMode="auto">
          <a:xfrm>
            <a:off x="7999413" y="2871788"/>
            <a:ext cx="396875" cy="385762"/>
          </a:xfrm>
          <a:prstGeom prst="rect">
            <a:avLst/>
          </a:prstGeom>
          <a:solidFill>
            <a:schemeClr val="accent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endParaRPr lang="en-US" sz="1800" b="0">
              <a:latin typeface="Arial" charset="0"/>
            </a:endParaRPr>
          </a:p>
        </p:txBody>
      </p:sp>
      <p:sp>
        <p:nvSpPr>
          <p:cNvPr id="20503" name="Line 109"/>
          <p:cNvSpPr>
            <a:spLocks noChangeShapeType="1"/>
          </p:cNvSpPr>
          <p:nvPr/>
        </p:nvSpPr>
        <p:spPr bwMode="auto">
          <a:xfrm>
            <a:off x="6326188" y="3441700"/>
            <a:ext cx="385762" cy="1588"/>
          </a:xfrm>
          <a:prstGeom prst="line">
            <a:avLst/>
          </a:prstGeom>
          <a:noFill/>
          <a:ln w="9525">
            <a:solidFill>
              <a:schemeClr val="tx1"/>
            </a:solidFill>
            <a:round/>
            <a:headEnd/>
            <a:tailEnd type="triangle" w="med" len="med"/>
          </a:ln>
        </p:spPr>
        <p:txBody>
          <a:bodyPr wrap="none" anchor="ctr"/>
          <a:lstStyle/>
          <a:p>
            <a:endParaRPr lang="en-US"/>
          </a:p>
        </p:txBody>
      </p:sp>
      <p:sp>
        <p:nvSpPr>
          <p:cNvPr id="20504" name="Line 110"/>
          <p:cNvSpPr>
            <a:spLocks noChangeShapeType="1"/>
          </p:cNvSpPr>
          <p:nvPr/>
        </p:nvSpPr>
        <p:spPr bwMode="auto">
          <a:xfrm>
            <a:off x="6821488" y="3441700"/>
            <a:ext cx="93662" cy="0"/>
          </a:xfrm>
          <a:prstGeom prst="line">
            <a:avLst/>
          </a:prstGeom>
          <a:noFill/>
          <a:ln w="9525">
            <a:solidFill>
              <a:schemeClr val="tx1"/>
            </a:solidFill>
            <a:round/>
            <a:headEnd/>
            <a:tailEnd type="triangle" w="med" len="med"/>
          </a:ln>
        </p:spPr>
        <p:txBody>
          <a:bodyPr wrap="none" anchor="ctr"/>
          <a:lstStyle/>
          <a:p>
            <a:endParaRPr lang="en-US"/>
          </a:p>
        </p:txBody>
      </p:sp>
      <p:sp>
        <p:nvSpPr>
          <p:cNvPr id="20505" name="Line 111"/>
          <p:cNvSpPr>
            <a:spLocks noChangeShapeType="1"/>
          </p:cNvSpPr>
          <p:nvPr/>
        </p:nvSpPr>
        <p:spPr bwMode="auto">
          <a:xfrm>
            <a:off x="7169150" y="3451225"/>
            <a:ext cx="177800" cy="0"/>
          </a:xfrm>
          <a:prstGeom prst="line">
            <a:avLst/>
          </a:prstGeom>
          <a:noFill/>
          <a:ln w="9525">
            <a:solidFill>
              <a:schemeClr val="tx1"/>
            </a:solidFill>
            <a:round/>
            <a:headEnd/>
            <a:tailEnd type="triangle" w="med" len="med"/>
          </a:ln>
        </p:spPr>
        <p:txBody>
          <a:bodyPr wrap="none" anchor="ctr"/>
          <a:lstStyle/>
          <a:p>
            <a:endParaRPr lang="en-US"/>
          </a:p>
        </p:txBody>
      </p:sp>
      <p:sp>
        <p:nvSpPr>
          <p:cNvPr id="20506" name="Line 112"/>
          <p:cNvSpPr>
            <a:spLocks noChangeShapeType="1"/>
          </p:cNvSpPr>
          <p:nvPr/>
        </p:nvSpPr>
        <p:spPr bwMode="auto">
          <a:xfrm>
            <a:off x="7167563" y="3452813"/>
            <a:ext cx="268287" cy="179387"/>
          </a:xfrm>
          <a:prstGeom prst="line">
            <a:avLst/>
          </a:prstGeom>
          <a:noFill/>
          <a:ln w="9525">
            <a:solidFill>
              <a:schemeClr val="tx1"/>
            </a:solidFill>
            <a:round/>
            <a:headEnd/>
            <a:tailEnd type="triangle" w="med" len="med"/>
          </a:ln>
        </p:spPr>
        <p:txBody>
          <a:bodyPr wrap="none" anchor="ctr"/>
          <a:lstStyle/>
          <a:p>
            <a:endParaRPr lang="en-US"/>
          </a:p>
        </p:txBody>
      </p:sp>
      <p:sp>
        <p:nvSpPr>
          <p:cNvPr id="20507" name="Line 113"/>
          <p:cNvSpPr>
            <a:spLocks noChangeShapeType="1"/>
          </p:cNvSpPr>
          <p:nvPr/>
        </p:nvSpPr>
        <p:spPr bwMode="auto">
          <a:xfrm>
            <a:off x="7191375" y="3665538"/>
            <a:ext cx="236538" cy="0"/>
          </a:xfrm>
          <a:prstGeom prst="line">
            <a:avLst/>
          </a:prstGeom>
          <a:noFill/>
          <a:ln w="9525">
            <a:solidFill>
              <a:schemeClr val="tx1"/>
            </a:solidFill>
            <a:round/>
            <a:headEnd/>
            <a:tailEnd type="triangle" w="med" len="med"/>
          </a:ln>
        </p:spPr>
        <p:txBody>
          <a:bodyPr wrap="none" anchor="ctr"/>
          <a:lstStyle/>
          <a:p>
            <a:endParaRPr lang="en-US"/>
          </a:p>
        </p:txBody>
      </p:sp>
      <p:sp>
        <p:nvSpPr>
          <p:cNvPr id="20508" name="Line 114"/>
          <p:cNvSpPr>
            <a:spLocks noChangeShapeType="1"/>
          </p:cNvSpPr>
          <p:nvPr/>
        </p:nvSpPr>
        <p:spPr bwMode="auto">
          <a:xfrm flipV="1">
            <a:off x="7158038" y="3476625"/>
            <a:ext cx="187325" cy="138113"/>
          </a:xfrm>
          <a:prstGeom prst="line">
            <a:avLst/>
          </a:prstGeom>
          <a:noFill/>
          <a:ln w="9525">
            <a:solidFill>
              <a:schemeClr val="tx1"/>
            </a:solidFill>
            <a:round/>
            <a:headEnd/>
            <a:tailEnd type="triangle" w="med" len="med"/>
          </a:ln>
        </p:spPr>
        <p:txBody>
          <a:bodyPr wrap="none" anchor="ctr"/>
          <a:lstStyle/>
          <a:p>
            <a:endParaRPr lang="en-US"/>
          </a:p>
        </p:txBody>
      </p:sp>
      <p:sp>
        <p:nvSpPr>
          <p:cNvPr id="20509" name="Line 115"/>
          <p:cNvSpPr>
            <a:spLocks noChangeShapeType="1"/>
          </p:cNvSpPr>
          <p:nvPr/>
        </p:nvSpPr>
        <p:spPr bwMode="auto">
          <a:xfrm>
            <a:off x="7639050" y="3446463"/>
            <a:ext cx="328613" cy="0"/>
          </a:xfrm>
          <a:prstGeom prst="line">
            <a:avLst/>
          </a:prstGeom>
          <a:noFill/>
          <a:ln w="9525">
            <a:solidFill>
              <a:schemeClr val="tx1"/>
            </a:solidFill>
            <a:round/>
            <a:headEnd/>
            <a:tailEnd type="triangle" w="med" len="med"/>
          </a:ln>
        </p:spPr>
        <p:txBody>
          <a:bodyPr wrap="none" anchor="ctr"/>
          <a:lstStyle/>
          <a:p>
            <a:endParaRPr lang="en-US"/>
          </a:p>
        </p:txBody>
      </p:sp>
      <p:sp>
        <p:nvSpPr>
          <p:cNvPr id="20510" name="Freeform 116"/>
          <p:cNvSpPr>
            <a:spLocks/>
          </p:cNvSpPr>
          <p:nvPr/>
        </p:nvSpPr>
        <p:spPr bwMode="auto">
          <a:xfrm>
            <a:off x="7640638" y="3446463"/>
            <a:ext cx="361950" cy="192087"/>
          </a:xfrm>
          <a:custGeom>
            <a:avLst/>
            <a:gdLst>
              <a:gd name="T0" fmla="*/ 0 w 838"/>
              <a:gd name="T1" fmla="*/ 0 h 396"/>
              <a:gd name="T2" fmla="*/ 2147483647 w 838"/>
              <a:gd name="T3" fmla="*/ 2147483647 h 396"/>
              <a:gd name="T4" fmla="*/ 2147483647 w 838"/>
              <a:gd name="T5" fmla="*/ 2147483647 h 396"/>
              <a:gd name="T6" fmla="*/ 0 60000 65536"/>
              <a:gd name="T7" fmla="*/ 0 60000 65536"/>
              <a:gd name="T8" fmla="*/ 0 60000 65536"/>
              <a:gd name="T9" fmla="*/ 0 w 838"/>
              <a:gd name="T10" fmla="*/ 0 h 396"/>
              <a:gd name="T11" fmla="*/ 838 w 838"/>
              <a:gd name="T12" fmla="*/ 396 h 396"/>
            </a:gdLst>
            <a:ahLst/>
            <a:cxnLst>
              <a:cxn ang="T6">
                <a:pos x="T0" y="T1"/>
              </a:cxn>
              <a:cxn ang="T7">
                <a:pos x="T2" y="T3"/>
              </a:cxn>
              <a:cxn ang="T8">
                <a:pos x="T4" y="T5"/>
              </a:cxn>
            </a:cxnLst>
            <a:rect l="T9" t="T10" r="T11" b="T12"/>
            <a:pathLst>
              <a:path w="838" h="396">
                <a:moveTo>
                  <a:pt x="0" y="0"/>
                </a:moveTo>
                <a:lnTo>
                  <a:pt x="511" y="47"/>
                </a:lnTo>
                <a:lnTo>
                  <a:pt x="838" y="396"/>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511" name="Line 117"/>
          <p:cNvSpPr>
            <a:spLocks noChangeShapeType="1"/>
          </p:cNvSpPr>
          <p:nvPr/>
        </p:nvSpPr>
        <p:spPr bwMode="auto">
          <a:xfrm flipV="1">
            <a:off x="7581900" y="3663950"/>
            <a:ext cx="417513" cy="0"/>
          </a:xfrm>
          <a:prstGeom prst="line">
            <a:avLst/>
          </a:prstGeom>
          <a:noFill/>
          <a:ln w="9525">
            <a:solidFill>
              <a:schemeClr val="tx1"/>
            </a:solidFill>
            <a:round/>
            <a:headEnd/>
            <a:tailEnd type="triangle" w="med" len="med"/>
          </a:ln>
        </p:spPr>
        <p:txBody>
          <a:bodyPr wrap="none" anchor="ctr"/>
          <a:lstStyle/>
          <a:p>
            <a:endParaRPr lang="en-US"/>
          </a:p>
        </p:txBody>
      </p:sp>
      <p:sp>
        <p:nvSpPr>
          <p:cNvPr id="20512" name="Line 118"/>
          <p:cNvSpPr>
            <a:spLocks noChangeShapeType="1"/>
          </p:cNvSpPr>
          <p:nvPr/>
        </p:nvSpPr>
        <p:spPr bwMode="auto">
          <a:xfrm flipV="1">
            <a:off x="7578725" y="3479800"/>
            <a:ext cx="385763" cy="182563"/>
          </a:xfrm>
          <a:prstGeom prst="line">
            <a:avLst/>
          </a:prstGeom>
          <a:noFill/>
          <a:ln w="9525">
            <a:solidFill>
              <a:schemeClr val="tx1"/>
            </a:solidFill>
            <a:round/>
            <a:headEnd/>
            <a:tailEnd type="triangle" w="med" len="med"/>
          </a:ln>
        </p:spPr>
        <p:txBody>
          <a:bodyPr wrap="none" anchor="ctr"/>
          <a:lstStyle/>
          <a:p>
            <a:endParaRPr lang="en-US"/>
          </a:p>
        </p:txBody>
      </p:sp>
      <p:sp>
        <p:nvSpPr>
          <p:cNvPr id="20513" name="Line 119"/>
          <p:cNvSpPr>
            <a:spLocks noChangeShapeType="1"/>
          </p:cNvSpPr>
          <p:nvPr/>
        </p:nvSpPr>
        <p:spPr bwMode="auto">
          <a:xfrm>
            <a:off x="8359775" y="3663950"/>
            <a:ext cx="190500" cy="0"/>
          </a:xfrm>
          <a:prstGeom prst="line">
            <a:avLst/>
          </a:prstGeom>
          <a:noFill/>
          <a:ln w="9525">
            <a:solidFill>
              <a:schemeClr val="tx1"/>
            </a:solidFill>
            <a:round/>
            <a:headEnd/>
            <a:tailEnd type="triangle" w="med" len="med"/>
          </a:ln>
        </p:spPr>
        <p:txBody>
          <a:bodyPr wrap="none" anchor="ctr"/>
          <a:lstStyle/>
          <a:p>
            <a:endParaRPr lang="en-US"/>
          </a:p>
        </p:txBody>
      </p:sp>
      <p:sp>
        <p:nvSpPr>
          <p:cNvPr id="20514" name="Freeform 120"/>
          <p:cNvSpPr>
            <a:spLocks/>
          </p:cNvSpPr>
          <p:nvPr/>
        </p:nvSpPr>
        <p:spPr bwMode="auto">
          <a:xfrm>
            <a:off x="6772275" y="3662363"/>
            <a:ext cx="1817688" cy="271462"/>
          </a:xfrm>
          <a:custGeom>
            <a:avLst/>
            <a:gdLst>
              <a:gd name="T0" fmla="*/ 2147483647 w 4004"/>
              <a:gd name="T1" fmla="*/ 0 h 448"/>
              <a:gd name="T2" fmla="*/ 2147483647 w 4004"/>
              <a:gd name="T3" fmla="*/ 0 h 448"/>
              <a:gd name="T4" fmla="*/ 2147483647 w 4004"/>
              <a:gd name="T5" fmla="*/ 2147483647 h 448"/>
              <a:gd name="T6" fmla="*/ 0 w 4004"/>
              <a:gd name="T7" fmla="*/ 2147483647 h 448"/>
              <a:gd name="T8" fmla="*/ 0 w 4004"/>
              <a:gd name="T9" fmla="*/ 0 h 448"/>
              <a:gd name="T10" fmla="*/ 2147483647 w 4004"/>
              <a:gd name="T11" fmla="*/ 0 h 448"/>
              <a:gd name="T12" fmla="*/ 0 60000 65536"/>
              <a:gd name="T13" fmla="*/ 0 60000 65536"/>
              <a:gd name="T14" fmla="*/ 0 60000 65536"/>
              <a:gd name="T15" fmla="*/ 0 60000 65536"/>
              <a:gd name="T16" fmla="*/ 0 60000 65536"/>
              <a:gd name="T17" fmla="*/ 0 60000 65536"/>
              <a:gd name="T18" fmla="*/ 0 w 4004"/>
              <a:gd name="T19" fmla="*/ 0 h 448"/>
              <a:gd name="T20" fmla="*/ 4004 w 4004"/>
              <a:gd name="T21" fmla="*/ 448 h 448"/>
            </a:gdLst>
            <a:ahLst/>
            <a:cxnLst>
              <a:cxn ang="T12">
                <a:pos x="T0" y="T1"/>
              </a:cxn>
              <a:cxn ang="T13">
                <a:pos x="T2" y="T3"/>
              </a:cxn>
              <a:cxn ang="T14">
                <a:pos x="T4" y="T5"/>
              </a:cxn>
              <a:cxn ang="T15">
                <a:pos x="T6" y="T7"/>
              </a:cxn>
              <a:cxn ang="T16">
                <a:pos x="T8" y="T9"/>
              </a:cxn>
              <a:cxn ang="T17">
                <a:pos x="T10" y="T11"/>
              </a:cxn>
            </a:cxnLst>
            <a:rect l="T18" t="T19" r="T20" b="T21"/>
            <a:pathLst>
              <a:path w="4004" h="448">
                <a:moveTo>
                  <a:pt x="3911" y="0"/>
                </a:moveTo>
                <a:lnTo>
                  <a:pt x="4004" y="0"/>
                </a:lnTo>
                <a:lnTo>
                  <a:pt x="4004" y="448"/>
                </a:lnTo>
                <a:lnTo>
                  <a:pt x="0" y="448"/>
                </a:lnTo>
                <a:lnTo>
                  <a:pt x="0" y="0"/>
                </a:lnTo>
                <a:lnTo>
                  <a:pt x="200" y="0"/>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515" name="Line 121"/>
          <p:cNvSpPr>
            <a:spLocks noChangeShapeType="1"/>
          </p:cNvSpPr>
          <p:nvPr/>
        </p:nvSpPr>
        <p:spPr bwMode="auto">
          <a:xfrm>
            <a:off x="8401050" y="2925763"/>
            <a:ext cx="279400" cy="0"/>
          </a:xfrm>
          <a:prstGeom prst="line">
            <a:avLst/>
          </a:prstGeom>
          <a:noFill/>
          <a:ln w="9525">
            <a:solidFill>
              <a:schemeClr val="tx1"/>
            </a:solidFill>
            <a:round/>
            <a:headEnd/>
            <a:tailEnd type="triangle" w="med" len="med"/>
          </a:ln>
        </p:spPr>
        <p:txBody>
          <a:bodyPr wrap="none" anchor="ctr"/>
          <a:lstStyle/>
          <a:p>
            <a:endParaRPr lang="en-US"/>
          </a:p>
        </p:txBody>
      </p:sp>
      <p:sp>
        <p:nvSpPr>
          <p:cNvPr id="20516" name="Line 122"/>
          <p:cNvSpPr>
            <a:spLocks noChangeShapeType="1"/>
          </p:cNvSpPr>
          <p:nvPr/>
        </p:nvSpPr>
        <p:spPr bwMode="auto">
          <a:xfrm>
            <a:off x="8404225" y="2976563"/>
            <a:ext cx="273050" cy="0"/>
          </a:xfrm>
          <a:prstGeom prst="line">
            <a:avLst/>
          </a:prstGeom>
          <a:noFill/>
          <a:ln w="9525">
            <a:solidFill>
              <a:schemeClr val="tx1"/>
            </a:solidFill>
            <a:round/>
            <a:headEnd type="triangle" w="med" len="med"/>
            <a:tailEnd/>
          </a:ln>
        </p:spPr>
        <p:txBody>
          <a:bodyPr wrap="none" anchor="ctr"/>
          <a:lstStyle/>
          <a:p>
            <a:endParaRPr lang="en-US"/>
          </a:p>
        </p:txBody>
      </p:sp>
      <p:sp>
        <p:nvSpPr>
          <p:cNvPr id="20517" name="Freeform 123"/>
          <p:cNvSpPr>
            <a:spLocks/>
          </p:cNvSpPr>
          <p:nvPr/>
        </p:nvSpPr>
        <p:spPr bwMode="auto">
          <a:xfrm>
            <a:off x="6980238" y="2927350"/>
            <a:ext cx="1012825" cy="465138"/>
          </a:xfrm>
          <a:custGeom>
            <a:avLst/>
            <a:gdLst>
              <a:gd name="T0" fmla="*/ 2147483647 w 3314"/>
              <a:gd name="T1" fmla="*/ 0 h 960"/>
              <a:gd name="T2" fmla="*/ 0 w 3314"/>
              <a:gd name="T3" fmla="*/ 0 h 960"/>
              <a:gd name="T4" fmla="*/ 0 w 3314"/>
              <a:gd name="T5" fmla="*/ 2147483647 h 960"/>
              <a:gd name="T6" fmla="*/ 0 60000 65536"/>
              <a:gd name="T7" fmla="*/ 0 60000 65536"/>
              <a:gd name="T8" fmla="*/ 0 60000 65536"/>
              <a:gd name="T9" fmla="*/ 0 w 3314"/>
              <a:gd name="T10" fmla="*/ 0 h 960"/>
              <a:gd name="T11" fmla="*/ 3314 w 3314"/>
              <a:gd name="T12" fmla="*/ 960 h 960"/>
            </a:gdLst>
            <a:ahLst/>
            <a:cxnLst>
              <a:cxn ang="T6">
                <a:pos x="T0" y="T1"/>
              </a:cxn>
              <a:cxn ang="T7">
                <a:pos x="T2" y="T3"/>
              </a:cxn>
              <a:cxn ang="T8">
                <a:pos x="T4" y="T5"/>
              </a:cxn>
            </a:cxnLst>
            <a:rect l="T9" t="T10" r="T11" b="T12"/>
            <a:pathLst>
              <a:path w="3314" h="960">
                <a:moveTo>
                  <a:pt x="3314" y="0"/>
                </a:moveTo>
                <a:lnTo>
                  <a:pt x="0" y="0"/>
                </a:lnTo>
                <a:lnTo>
                  <a:pt x="0" y="960"/>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0518" name="Freeform 124"/>
          <p:cNvSpPr>
            <a:spLocks/>
          </p:cNvSpPr>
          <p:nvPr/>
        </p:nvSpPr>
        <p:spPr bwMode="auto">
          <a:xfrm>
            <a:off x="7064375" y="2976563"/>
            <a:ext cx="927100" cy="423862"/>
          </a:xfrm>
          <a:custGeom>
            <a:avLst/>
            <a:gdLst>
              <a:gd name="T0" fmla="*/ 2147483647 w 3314"/>
              <a:gd name="T1" fmla="*/ 0 h 960"/>
              <a:gd name="T2" fmla="*/ 0 w 3314"/>
              <a:gd name="T3" fmla="*/ 0 h 960"/>
              <a:gd name="T4" fmla="*/ 0 w 3314"/>
              <a:gd name="T5" fmla="*/ 2147483647 h 960"/>
              <a:gd name="T6" fmla="*/ 0 60000 65536"/>
              <a:gd name="T7" fmla="*/ 0 60000 65536"/>
              <a:gd name="T8" fmla="*/ 0 60000 65536"/>
              <a:gd name="T9" fmla="*/ 0 w 3314"/>
              <a:gd name="T10" fmla="*/ 0 h 960"/>
              <a:gd name="T11" fmla="*/ 3314 w 3314"/>
              <a:gd name="T12" fmla="*/ 960 h 960"/>
            </a:gdLst>
            <a:ahLst/>
            <a:cxnLst>
              <a:cxn ang="T6">
                <a:pos x="T0" y="T1"/>
              </a:cxn>
              <a:cxn ang="T7">
                <a:pos x="T2" y="T3"/>
              </a:cxn>
              <a:cxn ang="T8">
                <a:pos x="T4" y="T5"/>
              </a:cxn>
            </a:cxnLst>
            <a:rect l="T9" t="T10" r="T11" b="T12"/>
            <a:pathLst>
              <a:path w="3314" h="960">
                <a:moveTo>
                  <a:pt x="3314" y="0"/>
                </a:moveTo>
                <a:lnTo>
                  <a:pt x="0" y="0"/>
                </a:lnTo>
                <a:lnTo>
                  <a:pt x="0" y="960"/>
                </a:lnTo>
              </a:path>
            </a:pathLst>
          </a:custGeom>
          <a:noFill/>
          <a:ln w="9525" cap="flat" cmpd="sng">
            <a:solidFill>
              <a:schemeClr val="tx1"/>
            </a:solidFill>
            <a:prstDash val="solid"/>
            <a:round/>
            <a:headEnd type="triangle" w="med" len="med"/>
            <a:tailEnd type="none" w="med" len="med"/>
          </a:ln>
        </p:spPr>
        <p:txBody>
          <a:bodyPr wrap="none" anchor="ctr"/>
          <a:lstStyle/>
          <a:p>
            <a:endParaRPr lang="en-US"/>
          </a:p>
        </p:txBody>
      </p:sp>
      <p:sp>
        <p:nvSpPr>
          <p:cNvPr id="20519" name="Freeform 125"/>
          <p:cNvSpPr>
            <a:spLocks/>
          </p:cNvSpPr>
          <p:nvPr/>
        </p:nvSpPr>
        <p:spPr bwMode="auto">
          <a:xfrm>
            <a:off x="7246938" y="3540125"/>
            <a:ext cx="623887" cy="350838"/>
          </a:xfrm>
          <a:custGeom>
            <a:avLst/>
            <a:gdLst>
              <a:gd name="T0" fmla="*/ 2147483647 w 1448"/>
              <a:gd name="T1" fmla="*/ 2147483647 h 722"/>
              <a:gd name="T2" fmla="*/ 2147483647 w 1448"/>
              <a:gd name="T3" fmla="*/ 2147483647 h 722"/>
              <a:gd name="T4" fmla="*/ 2147483647 w 1448"/>
              <a:gd name="T5" fmla="*/ 2147483647 h 722"/>
              <a:gd name="T6" fmla="*/ 2147483647 w 1448"/>
              <a:gd name="T7" fmla="*/ 2147483647 h 722"/>
              <a:gd name="T8" fmla="*/ 2147483647 w 1448"/>
              <a:gd name="T9" fmla="*/ 2147483647 h 722"/>
              <a:gd name="T10" fmla="*/ 2147483647 w 1448"/>
              <a:gd name="T11" fmla="*/ 2147483647 h 722"/>
              <a:gd name="T12" fmla="*/ 2147483647 w 1448"/>
              <a:gd name="T13" fmla="*/ 2147483647 h 722"/>
              <a:gd name="T14" fmla="*/ 2147483647 w 1448"/>
              <a:gd name="T15" fmla="*/ 2147483647 h 722"/>
              <a:gd name="T16" fmla="*/ 2147483647 w 1448"/>
              <a:gd name="T17" fmla="*/ 2147483647 h 7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8"/>
              <a:gd name="T28" fmla="*/ 0 h 722"/>
              <a:gd name="T29" fmla="*/ 1448 w 1448"/>
              <a:gd name="T30" fmla="*/ 722 h 7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8" h="722">
                <a:moveTo>
                  <a:pt x="20" y="475"/>
                </a:moveTo>
                <a:cubicBezTo>
                  <a:pt x="10" y="335"/>
                  <a:pt x="0" y="195"/>
                  <a:pt x="75" y="120"/>
                </a:cubicBezTo>
                <a:cubicBezTo>
                  <a:pt x="150" y="45"/>
                  <a:pt x="319" y="43"/>
                  <a:pt x="470" y="25"/>
                </a:cubicBezTo>
                <a:cubicBezTo>
                  <a:pt x="621" y="7"/>
                  <a:pt x="844" y="0"/>
                  <a:pt x="982" y="10"/>
                </a:cubicBezTo>
                <a:cubicBezTo>
                  <a:pt x="1120" y="20"/>
                  <a:pt x="1224" y="26"/>
                  <a:pt x="1298" y="88"/>
                </a:cubicBezTo>
                <a:cubicBezTo>
                  <a:pt x="1372" y="150"/>
                  <a:pt x="1414" y="291"/>
                  <a:pt x="1424" y="380"/>
                </a:cubicBezTo>
                <a:cubicBezTo>
                  <a:pt x="1434" y="469"/>
                  <a:pt x="1448" y="570"/>
                  <a:pt x="1361" y="625"/>
                </a:cubicBezTo>
                <a:cubicBezTo>
                  <a:pt x="1274" y="680"/>
                  <a:pt x="1083" y="702"/>
                  <a:pt x="903" y="712"/>
                </a:cubicBezTo>
                <a:cubicBezTo>
                  <a:pt x="723" y="722"/>
                  <a:pt x="501" y="705"/>
                  <a:pt x="280" y="688"/>
                </a:cubicBezTo>
              </a:path>
            </a:pathLst>
          </a:custGeom>
          <a:noFill/>
          <a:ln w="12700" cap="flat" cmpd="sng">
            <a:solidFill>
              <a:srgbClr val="FF0000"/>
            </a:solidFill>
            <a:prstDash val="solid"/>
            <a:round/>
            <a:headEnd type="none" w="med" len="med"/>
            <a:tailEnd type="triangle" w="med" len="med"/>
          </a:ln>
        </p:spPr>
        <p:txBody>
          <a:bodyPr wrap="none" anchor="ctr"/>
          <a:lstStyle/>
          <a:p>
            <a:endParaRPr lang="en-US"/>
          </a:p>
        </p:txBody>
      </p:sp>
      <p:sp>
        <p:nvSpPr>
          <p:cNvPr id="20520" name="Freeform 126"/>
          <p:cNvSpPr>
            <a:spLocks/>
          </p:cNvSpPr>
          <p:nvPr/>
        </p:nvSpPr>
        <p:spPr bwMode="auto">
          <a:xfrm>
            <a:off x="6877050" y="3279775"/>
            <a:ext cx="415925" cy="200025"/>
          </a:xfrm>
          <a:custGeom>
            <a:avLst/>
            <a:gdLst>
              <a:gd name="T0" fmla="*/ 0 w 963"/>
              <a:gd name="T1" fmla="*/ 2147483647 h 411"/>
              <a:gd name="T2" fmla="*/ 2147483647 w 963"/>
              <a:gd name="T3" fmla="*/ 2147483647 h 411"/>
              <a:gd name="T4" fmla="*/ 2147483647 w 963"/>
              <a:gd name="T5" fmla="*/ 2147483647 h 411"/>
              <a:gd name="T6" fmla="*/ 2147483647 w 963"/>
              <a:gd name="T7" fmla="*/ 2147483647 h 411"/>
              <a:gd name="T8" fmla="*/ 0 60000 65536"/>
              <a:gd name="T9" fmla="*/ 0 60000 65536"/>
              <a:gd name="T10" fmla="*/ 0 60000 65536"/>
              <a:gd name="T11" fmla="*/ 0 60000 65536"/>
              <a:gd name="T12" fmla="*/ 0 w 963"/>
              <a:gd name="T13" fmla="*/ 0 h 411"/>
              <a:gd name="T14" fmla="*/ 963 w 963"/>
              <a:gd name="T15" fmla="*/ 411 h 411"/>
            </a:gdLst>
            <a:ahLst/>
            <a:cxnLst>
              <a:cxn ang="T8">
                <a:pos x="T0" y="T1"/>
              </a:cxn>
              <a:cxn ang="T9">
                <a:pos x="T2" y="T3"/>
              </a:cxn>
              <a:cxn ang="T10">
                <a:pos x="T4" y="T5"/>
              </a:cxn>
              <a:cxn ang="T11">
                <a:pos x="T6" y="T7"/>
              </a:cxn>
            </a:cxnLst>
            <a:rect l="T12" t="T13" r="T14" b="T15"/>
            <a:pathLst>
              <a:path w="963" h="411">
                <a:moveTo>
                  <a:pt x="0" y="25"/>
                </a:moveTo>
                <a:cubicBezTo>
                  <a:pt x="209" y="12"/>
                  <a:pt x="418" y="0"/>
                  <a:pt x="560" y="41"/>
                </a:cubicBezTo>
                <a:cubicBezTo>
                  <a:pt x="702" y="82"/>
                  <a:pt x="785" y="207"/>
                  <a:pt x="852" y="269"/>
                </a:cubicBezTo>
                <a:cubicBezTo>
                  <a:pt x="919" y="331"/>
                  <a:pt x="946" y="389"/>
                  <a:pt x="963" y="411"/>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20521" name="Freeform 127"/>
          <p:cNvSpPr>
            <a:spLocks/>
          </p:cNvSpPr>
          <p:nvPr/>
        </p:nvSpPr>
        <p:spPr bwMode="auto">
          <a:xfrm>
            <a:off x="7673975" y="3311525"/>
            <a:ext cx="401638" cy="160338"/>
          </a:xfrm>
          <a:custGeom>
            <a:avLst/>
            <a:gdLst>
              <a:gd name="T0" fmla="*/ 0 w 931"/>
              <a:gd name="T1" fmla="*/ 2147483647 h 332"/>
              <a:gd name="T2" fmla="*/ 2147483647 w 931"/>
              <a:gd name="T3" fmla="*/ 2147483647 h 332"/>
              <a:gd name="T4" fmla="*/ 2147483647 w 931"/>
              <a:gd name="T5" fmla="*/ 0 h 332"/>
              <a:gd name="T6" fmla="*/ 0 60000 65536"/>
              <a:gd name="T7" fmla="*/ 0 60000 65536"/>
              <a:gd name="T8" fmla="*/ 0 60000 65536"/>
              <a:gd name="T9" fmla="*/ 0 w 931"/>
              <a:gd name="T10" fmla="*/ 0 h 332"/>
              <a:gd name="T11" fmla="*/ 931 w 931"/>
              <a:gd name="T12" fmla="*/ 332 h 332"/>
            </a:gdLst>
            <a:ahLst/>
            <a:cxnLst>
              <a:cxn ang="T6">
                <a:pos x="T0" y="T1"/>
              </a:cxn>
              <a:cxn ang="T7">
                <a:pos x="T2" y="T3"/>
              </a:cxn>
              <a:cxn ang="T8">
                <a:pos x="T4" y="T5"/>
              </a:cxn>
            </a:cxnLst>
            <a:rect l="T9" t="T10" r="T11" b="T12"/>
            <a:pathLst>
              <a:path w="931" h="332">
                <a:moveTo>
                  <a:pt x="0" y="332"/>
                </a:moveTo>
                <a:cubicBezTo>
                  <a:pt x="88" y="253"/>
                  <a:pt x="177" y="174"/>
                  <a:pt x="332" y="119"/>
                </a:cubicBezTo>
                <a:cubicBezTo>
                  <a:pt x="487" y="64"/>
                  <a:pt x="831" y="18"/>
                  <a:pt x="931" y="0"/>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20522" name="Rectangle 128"/>
          <p:cNvSpPr>
            <a:spLocks noChangeArrowheads="1"/>
          </p:cNvSpPr>
          <p:nvPr/>
        </p:nvSpPr>
        <p:spPr bwMode="auto">
          <a:xfrm>
            <a:off x="7348538" y="3397250"/>
            <a:ext cx="296862" cy="114300"/>
          </a:xfrm>
          <a:prstGeom prst="rect">
            <a:avLst/>
          </a:prstGeom>
          <a:noFill/>
          <a:ln w="9525" algn="ctr">
            <a:solidFill>
              <a:srgbClr val="000000"/>
            </a:solidFill>
            <a:miter lim="800000"/>
            <a:headEnd/>
            <a:tailEnd/>
          </a:ln>
        </p:spPr>
        <p:txBody>
          <a:bodyPr wrap="none" anchor="ctr"/>
          <a:lstStyle/>
          <a:p>
            <a:endParaRPr lang="en-US"/>
          </a:p>
        </p:txBody>
      </p:sp>
      <p:sp>
        <p:nvSpPr>
          <p:cNvPr id="20523" name="Line 129"/>
          <p:cNvSpPr>
            <a:spLocks noChangeShapeType="1"/>
          </p:cNvSpPr>
          <p:nvPr/>
        </p:nvSpPr>
        <p:spPr bwMode="auto">
          <a:xfrm flipV="1">
            <a:off x="8189913" y="3276600"/>
            <a:ext cx="0" cy="106363"/>
          </a:xfrm>
          <a:prstGeom prst="line">
            <a:avLst/>
          </a:prstGeom>
          <a:noFill/>
          <a:ln w="9525">
            <a:solidFill>
              <a:schemeClr val="tx1"/>
            </a:solidFill>
            <a:round/>
            <a:headEnd/>
            <a:tailEnd type="triangle" w="med" len="med"/>
          </a:ln>
        </p:spPr>
        <p:txBody>
          <a:bodyPr wrap="none" anchor="ctr"/>
          <a:lstStyle/>
          <a:p>
            <a:endParaRPr lang="en-US"/>
          </a:p>
        </p:txBody>
      </p:sp>
      <p:sp>
        <p:nvSpPr>
          <p:cNvPr id="20524" name="Text Box 130"/>
          <p:cNvSpPr txBox="1">
            <a:spLocks noChangeArrowheads="1"/>
          </p:cNvSpPr>
          <p:nvPr/>
        </p:nvSpPr>
        <p:spPr bwMode="auto">
          <a:xfrm>
            <a:off x="6196013" y="2116138"/>
            <a:ext cx="2657475" cy="420687"/>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2400" b="0"/>
              <a:t>Circular pipeline</a:t>
            </a:r>
          </a:p>
        </p:txBody>
      </p:sp>
      <p:sp>
        <p:nvSpPr>
          <p:cNvPr id="20525" name="Text Box 131"/>
          <p:cNvSpPr txBox="1">
            <a:spLocks noChangeArrowheads="1"/>
          </p:cNvSpPr>
          <p:nvPr/>
        </p:nvSpPr>
        <p:spPr bwMode="auto">
          <a:xfrm>
            <a:off x="6346825" y="4202113"/>
            <a:ext cx="2740025" cy="1006475"/>
          </a:xfrm>
          <a:prstGeom prst="rect">
            <a:avLst/>
          </a:prstGeom>
          <a:noFill/>
          <a:ln w="9525" algn="ctr">
            <a:noFill/>
            <a:miter lim="800000"/>
            <a:headEnd/>
            <a:tailEnd/>
          </a:ln>
        </p:spPr>
        <p:txBody>
          <a:bodyPr>
            <a:spAutoFit/>
          </a:bodyPr>
          <a:lstStyle/>
          <a:p>
            <a:pPr>
              <a:lnSpc>
                <a:spcPct val="100000"/>
              </a:lnSpc>
              <a:spcBef>
                <a:spcPct val="20000"/>
              </a:spcBef>
              <a:buClr>
                <a:schemeClr val="hlink"/>
              </a:buClr>
              <a:buSzPct val="50000"/>
              <a:buFont typeface="Wingdings" pitchFamily="-96" charset="2"/>
              <a:buNone/>
            </a:pPr>
            <a:r>
              <a:rPr lang="en-US" b="0"/>
              <a:t>Efficient memory with most complex control</a:t>
            </a:r>
          </a:p>
        </p:txBody>
      </p:sp>
      <p:sp>
        <p:nvSpPr>
          <p:cNvPr id="1720452" name="Text Box 132"/>
          <p:cNvSpPr txBox="1">
            <a:spLocks noChangeArrowheads="1"/>
          </p:cNvSpPr>
          <p:nvPr/>
        </p:nvSpPr>
        <p:spPr bwMode="auto">
          <a:xfrm>
            <a:off x="4994275" y="6088063"/>
            <a:ext cx="2671763" cy="420687"/>
          </a:xfrm>
          <a:prstGeom prst="rect">
            <a:avLst/>
          </a:prstGeom>
          <a:noFill/>
          <a:ln w="9525">
            <a:noFill/>
            <a:miter lim="800000"/>
            <a:headEnd/>
            <a:tailEnd/>
          </a:ln>
        </p:spPr>
        <p:txBody>
          <a:bodyPr wrap="none">
            <a:spAutoFit/>
          </a:bodyPr>
          <a:lstStyle/>
          <a:p>
            <a:pPr>
              <a:buFont typeface="Wingdings" pitchFamily="-96" charset="2"/>
              <a:buNone/>
            </a:pPr>
            <a:r>
              <a:rPr lang="en-US" sz="2400" b="0" i="1">
                <a:solidFill>
                  <a:srgbClr val="FF0000"/>
                </a:solidFill>
              </a:rPr>
              <a:t>Which is “best”?</a:t>
            </a:r>
          </a:p>
        </p:txBody>
      </p:sp>
      <p:sp>
        <p:nvSpPr>
          <p:cNvPr id="139" name="Date Placeholder 138"/>
          <p:cNvSpPr>
            <a:spLocks noGrp="1"/>
          </p:cNvSpPr>
          <p:nvPr>
            <p:ph type="dt" sz="half" idx="10"/>
          </p:nvPr>
        </p:nvSpPr>
        <p:spPr/>
        <p:txBody>
          <a:bodyPr/>
          <a:lstStyle/>
          <a:p>
            <a:pPr>
              <a:defRPr/>
            </a:pPr>
            <a:r>
              <a:rPr lang="en-US" smtClean="0"/>
              <a:t>February 22, 2011</a:t>
            </a:r>
            <a:endParaRPr lang="en-US"/>
          </a:p>
        </p:txBody>
      </p:sp>
      <p:sp>
        <p:nvSpPr>
          <p:cNvPr id="140" name="Slide Number Placeholder 139"/>
          <p:cNvSpPr>
            <a:spLocks noGrp="1"/>
          </p:cNvSpPr>
          <p:nvPr>
            <p:ph type="sldNum" sz="quarter" idx="11"/>
          </p:nvPr>
        </p:nvSpPr>
        <p:spPr/>
        <p:txBody>
          <a:bodyPr/>
          <a:lstStyle/>
          <a:p>
            <a:pPr>
              <a:defRPr/>
            </a:pPr>
            <a:r>
              <a:rPr lang="en-US" smtClean="0"/>
              <a:t>L06-</a:t>
            </a:r>
            <a:fld id="{F0CD70E1-BEDF-44A8-B719-82A39B7AAF1F}" type="slidenum">
              <a:rPr lang="en-US" smtClean="0"/>
              <a:pPr>
                <a:defRPr/>
              </a:pPr>
              <a:t>28</a:t>
            </a:fld>
            <a:endParaRPr lang="en-US" dirty="0"/>
          </a:p>
        </p:txBody>
      </p:sp>
      <p:sp>
        <p:nvSpPr>
          <p:cNvPr id="141" name="Footer Placeholder 140"/>
          <p:cNvSpPr>
            <a:spLocks noGrp="1"/>
          </p:cNvSpPr>
          <p:nvPr>
            <p:ph type="ftr" sz="quarter" idx="12"/>
          </p:nvPr>
        </p:nvSpPr>
        <p:spPr/>
        <p:txBody>
          <a:bodyPr/>
          <a:lstStyle/>
          <a:p>
            <a:pPr>
              <a:defRPr/>
            </a:pPr>
            <a:r>
              <a:rPr lang="en-US" smtClean="0"/>
              <a:t>http://csg.csail.mit.edu/6.375</a:t>
            </a:r>
            <a:endParaRPr lang="en-US"/>
          </a:p>
        </p:txBody>
      </p:sp>
      <p:sp>
        <p:nvSpPr>
          <p:cNvPr id="20527" name="Rectangle 133"/>
          <p:cNvSpPr>
            <a:spLocks noChangeArrowheads="1"/>
          </p:cNvSpPr>
          <p:nvPr/>
        </p:nvSpPr>
        <p:spPr bwMode="auto">
          <a:xfrm>
            <a:off x="0" y="6519532"/>
            <a:ext cx="5814540" cy="341632"/>
          </a:xfrm>
          <a:prstGeom prst="rect">
            <a:avLst/>
          </a:prstGeom>
          <a:solidFill>
            <a:schemeClr val="bg1"/>
          </a:solidFill>
          <a:ln w="9525">
            <a:noFill/>
            <a:miter lim="800000"/>
            <a:headEnd/>
            <a:tailEnd/>
          </a:ln>
        </p:spPr>
        <p:txBody>
          <a:bodyPr wrap="none">
            <a:spAutoFit/>
          </a:bodyPr>
          <a:lstStyle/>
          <a:p>
            <a:pPr>
              <a:buFont typeface="Wingdings" pitchFamily="-96" charset="2"/>
              <a:buNone/>
            </a:pPr>
            <a:r>
              <a:rPr lang="en-US" sz="1800" b="0" dirty="0" err="1"/>
              <a:t>Arvind</a:t>
            </a:r>
            <a:r>
              <a:rPr lang="en-US" sz="1800" b="0" dirty="0"/>
              <a:t>, Nikhil, </a:t>
            </a:r>
            <a:r>
              <a:rPr lang="en-US" sz="1800" b="0" dirty="0" err="1"/>
              <a:t>Rosenband</a:t>
            </a:r>
            <a:r>
              <a:rPr lang="en-US" sz="1800" b="0" dirty="0"/>
              <a:t> &amp; Dave </a:t>
            </a:r>
            <a:r>
              <a:rPr lang="en-US" sz="1800" b="0" dirty="0" smtClean="0"/>
              <a:t>[ICCAD 2004]</a:t>
            </a:r>
            <a:endParaRPr lang="en-US" sz="1800"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204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45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600" smtClean="0"/>
              <a:t>Implementations of Static pipelines</a:t>
            </a:r>
            <a:r>
              <a:rPr lang="en-US" sz="2400" smtClean="0"/>
              <a:t>  Two designers, two results</a:t>
            </a:r>
            <a:r>
              <a:rPr lang="en-US" sz="2800" smtClean="0"/>
              <a:t> </a:t>
            </a:r>
            <a:endParaRPr lang="en-US" sz="2400" smtClean="0"/>
          </a:p>
        </p:txBody>
      </p:sp>
      <p:graphicFrame>
        <p:nvGraphicFramePr>
          <p:cNvPr id="1722371" name="Group 3"/>
          <p:cNvGraphicFramePr>
            <a:graphicFrameLocks noGrp="1"/>
          </p:cNvGraphicFramePr>
          <p:nvPr/>
        </p:nvGraphicFramePr>
        <p:xfrm>
          <a:off x="925513" y="1574800"/>
          <a:ext cx="7043737" cy="1283335"/>
        </p:xfrm>
        <a:graphic>
          <a:graphicData uri="http://schemas.openxmlformats.org/drawingml/2006/table">
            <a:tbl>
              <a:tblPr/>
              <a:tblGrid>
                <a:gridCol w="3824287"/>
                <a:gridCol w="1638300"/>
                <a:gridCol w="1581150"/>
              </a:tblGrid>
              <a:tr h="612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dirty="0" smtClean="0">
                          <a:ln>
                            <a:noFill/>
                          </a:ln>
                          <a:solidFill>
                            <a:schemeClr val="tx1"/>
                          </a:solidFill>
                          <a:effectLst/>
                          <a:latin typeface="Verdana" pitchFamily="34" charset="0"/>
                        </a:rPr>
                        <a:t>LPM </a:t>
                      </a:r>
                      <a:r>
                        <a:rPr kumimoji="0" lang="en-US" sz="1800" b="0" i="0" u="none" strike="noStrike" cap="none" normalizeH="0" baseline="0" dirty="0" smtClean="0">
                          <a:ln>
                            <a:noFill/>
                          </a:ln>
                          <a:solidFill>
                            <a:schemeClr val="tx1"/>
                          </a:solidFill>
                          <a:effectLst/>
                          <a:latin typeface="Verdana" pitchFamily="34" charset="0"/>
                        </a:rPr>
                        <a:t>versions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Best Area</a:t>
                      </a:r>
                      <a:br>
                        <a:rPr kumimoji="0" lang="en-US" sz="1600" b="0" i="0" u="none" strike="noStrike" cap="none" normalizeH="0" baseline="0" smtClean="0">
                          <a:ln>
                            <a:noFill/>
                          </a:ln>
                          <a:solidFill>
                            <a:schemeClr val="tx1"/>
                          </a:solidFill>
                          <a:effectLst/>
                          <a:latin typeface="Verdana" pitchFamily="34" charset="0"/>
                        </a:rPr>
                      </a:br>
                      <a:r>
                        <a:rPr kumimoji="0" lang="en-US" sz="1600" b="0" i="0" u="none" strike="noStrike" cap="none" normalizeH="0" baseline="0" smtClean="0">
                          <a:ln>
                            <a:noFill/>
                          </a:ln>
                          <a:solidFill>
                            <a:schemeClr val="tx1"/>
                          </a:solidFill>
                          <a:effectLst/>
                          <a:latin typeface="Verdana" pitchFamily="34" charset="0"/>
                        </a:rPr>
                        <a:t>(gates)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Best Speed</a:t>
                      </a:r>
                      <a:br>
                        <a:rPr kumimoji="0" lang="en-US" sz="1600" b="0" i="0" u="none" strike="noStrike" cap="none" normalizeH="0" baseline="0" smtClean="0">
                          <a:ln>
                            <a:noFill/>
                          </a:ln>
                          <a:solidFill>
                            <a:schemeClr val="tx1"/>
                          </a:solidFill>
                          <a:effectLst/>
                          <a:latin typeface="Verdana" pitchFamily="34" charset="0"/>
                        </a:rPr>
                      </a:br>
                      <a:r>
                        <a:rPr kumimoji="0" lang="en-US" sz="1600" b="0" i="0" u="none" strike="noStrike" cap="none" normalizeH="0" baseline="0" smtClean="0">
                          <a:ln>
                            <a:noFill/>
                          </a:ln>
                          <a:solidFill>
                            <a:schemeClr val="tx1"/>
                          </a:solidFill>
                          <a:effectLst/>
                          <a:latin typeface="Verdana" pitchFamily="34" charset="0"/>
                        </a:rPr>
                        <a:t>(ns)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Static V (Replicated FSMs)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8898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dirty="0" smtClean="0">
                          <a:ln>
                            <a:noFill/>
                          </a:ln>
                          <a:solidFill>
                            <a:schemeClr val="tx1"/>
                          </a:solidFill>
                          <a:effectLst/>
                          <a:latin typeface="Verdana" pitchFamily="34" charset="0"/>
                        </a:rPr>
                        <a:t>3.60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Static V (Single FSM)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FD7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2271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FD7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3.56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6FD71"/>
                    </a:solidFill>
                  </a:tcPr>
                </a:tc>
              </a:tr>
            </a:tbl>
          </a:graphicData>
        </a:graphic>
      </p:graphicFrame>
      <p:sp>
        <p:nvSpPr>
          <p:cNvPr id="1722389" name="Rectangle 21" descr="Rectangle: Click to edit Master text styles&#10;Second level&#10;Third level&#10;Fourth level&#10;Fifth level"/>
          <p:cNvSpPr>
            <a:spLocks noChangeArrowheads="1"/>
          </p:cNvSpPr>
          <p:nvPr/>
        </p:nvSpPr>
        <p:spPr bwMode="auto">
          <a:xfrm>
            <a:off x="598488" y="2632075"/>
            <a:ext cx="8231187" cy="390525"/>
          </a:xfrm>
          <a:prstGeom prst="rect">
            <a:avLst/>
          </a:prstGeom>
          <a:noFill/>
          <a:ln w="9525">
            <a:noFill/>
            <a:miter lim="800000"/>
            <a:headEnd/>
            <a:tailEnd/>
          </a:ln>
        </p:spPr>
        <p:txBody>
          <a:bodyPr/>
          <a:lstStyle/>
          <a:p>
            <a:pPr marL="342900" indent="-342900">
              <a:lnSpc>
                <a:spcPct val="100000"/>
              </a:lnSpc>
              <a:spcBef>
                <a:spcPct val="20000"/>
              </a:spcBef>
              <a:buClr>
                <a:schemeClr val="hlink"/>
              </a:buClr>
              <a:buSzPct val="110000"/>
              <a:buFont typeface="Wingdings" pitchFamily="-96" charset="2"/>
              <a:buBlip>
                <a:blip r:embed="rId3"/>
              </a:buBlip>
            </a:pPr>
            <a:endParaRPr lang="en-US" b="0"/>
          </a:p>
        </p:txBody>
      </p:sp>
      <p:sp>
        <p:nvSpPr>
          <p:cNvPr id="93" name="Date Placeholder 92"/>
          <p:cNvSpPr>
            <a:spLocks noGrp="1"/>
          </p:cNvSpPr>
          <p:nvPr>
            <p:ph type="dt" sz="half" idx="10"/>
          </p:nvPr>
        </p:nvSpPr>
        <p:spPr/>
        <p:txBody>
          <a:bodyPr/>
          <a:lstStyle/>
          <a:p>
            <a:pPr>
              <a:defRPr/>
            </a:pPr>
            <a:r>
              <a:rPr lang="en-US" smtClean="0"/>
              <a:t>February 22, 2011</a:t>
            </a:r>
            <a:endParaRPr lang="en-US"/>
          </a:p>
        </p:txBody>
      </p:sp>
      <p:sp>
        <p:nvSpPr>
          <p:cNvPr id="94" name="Slide Number Placeholder 93"/>
          <p:cNvSpPr>
            <a:spLocks noGrp="1"/>
          </p:cNvSpPr>
          <p:nvPr>
            <p:ph type="sldNum" sz="quarter" idx="11"/>
          </p:nvPr>
        </p:nvSpPr>
        <p:spPr/>
        <p:txBody>
          <a:bodyPr/>
          <a:lstStyle/>
          <a:p>
            <a:pPr>
              <a:defRPr/>
            </a:pPr>
            <a:r>
              <a:rPr lang="en-US" smtClean="0"/>
              <a:t>L06-</a:t>
            </a:r>
            <a:fld id="{F0CD70E1-BEDF-44A8-B719-82A39B7AAF1F}" type="slidenum">
              <a:rPr lang="en-US" smtClean="0"/>
              <a:pPr>
                <a:defRPr/>
              </a:pPr>
              <a:t>29</a:t>
            </a:fld>
            <a:endParaRPr lang="en-US" dirty="0"/>
          </a:p>
        </p:txBody>
      </p:sp>
      <p:sp>
        <p:nvSpPr>
          <p:cNvPr id="95" name="Footer Placeholder 94"/>
          <p:cNvSpPr>
            <a:spLocks noGrp="1"/>
          </p:cNvSpPr>
          <p:nvPr>
            <p:ph type="ftr" sz="quarter" idx="12"/>
          </p:nvPr>
        </p:nvSpPr>
        <p:spPr/>
        <p:txBody>
          <a:bodyPr/>
          <a:lstStyle/>
          <a:p>
            <a:pPr>
              <a:defRPr/>
            </a:pPr>
            <a:r>
              <a:rPr lang="en-US" smtClean="0"/>
              <a:t>http://csg.csail.mit.edu/6.375</a:t>
            </a:r>
            <a:endParaRPr lang="en-US"/>
          </a:p>
        </p:txBody>
      </p:sp>
      <p:grpSp>
        <p:nvGrpSpPr>
          <p:cNvPr id="2" name="Group 22"/>
          <p:cNvGrpSpPr>
            <a:grpSpLocks/>
          </p:cNvGrpSpPr>
          <p:nvPr/>
        </p:nvGrpSpPr>
        <p:grpSpPr bwMode="auto">
          <a:xfrm>
            <a:off x="714375" y="3038475"/>
            <a:ext cx="4657725" cy="3705225"/>
            <a:chOff x="30" y="1914"/>
            <a:chExt cx="2934" cy="2334"/>
          </a:xfrm>
        </p:grpSpPr>
        <p:sp>
          <p:nvSpPr>
            <p:cNvPr id="21569" name="AutoShape 23"/>
            <p:cNvSpPr>
              <a:spLocks noChangeArrowheads="1"/>
            </p:cNvSpPr>
            <p:nvPr/>
          </p:nvSpPr>
          <p:spPr bwMode="auto">
            <a:xfrm>
              <a:off x="30" y="1914"/>
              <a:ext cx="2934" cy="2334"/>
            </a:xfrm>
            <a:prstGeom prst="roundRect">
              <a:avLst>
                <a:gd name="adj" fmla="val 16667"/>
              </a:avLst>
            </a:prstGeom>
            <a:solidFill>
              <a:schemeClr val="bg2"/>
            </a:solidFill>
            <a:ln w="9525">
              <a:solidFill>
                <a:schemeClr val="tx1"/>
              </a:solidFill>
              <a:round/>
              <a:headEnd/>
              <a:tailEnd/>
            </a:ln>
          </p:spPr>
          <p:txBody>
            <a:bodyPr wrap="none" anchor="ctr"/>
            <a:lstStyle/>
            <a:p>
              <a:pPr algn="ctr"/>
              <a:endParaRPr lang="en-US" b="0"/>
            </a:p>
          </p:txBody>
        </p:sp>
        <p:sp>
          <p:nvSpPr>
            <p:cNvPr id="21570" name="Text Box 24"/>
            <p:cNvSpPr txBox="1">
              <a:spLocks noChangeArrowheads="1"/>
            </p:cNvSpPr>
            <p:nvPr/>
          </p:nvSpPr>
          <p:spPr bwMode="auto">
            <a:xfrm>
              <a:off x="368" y="1962"/>
              <a:ext cx="1020" cy="231"/>
            </a:xfrm>
            <a:prstGeom prst="rect">
              <a:avLst/>
            </a:prstGeom>
            <a:noFill/>
            <a:ln w="9525">
              <a:noFill/>
              <a:miter lim="800000"/>
              <a:headEnd/>
              <a:tailEnd/>
            </a:ln>
          </p:spPr>
          <p:txBody>
            <a:bodyPr wrap="none">
              <a:spAutoFit/>
            </a:bodyPr>
            <a:lstStyle/>
            <a:p>
              <a:pPr>
                <a:buFont typeface="Wingdings" pitchFamily="-96" charset="2"/>
                <a:buNone/>
              </a:pPr>
              <a:r>
                <a:rPr lang="en-US" b="0">
                  <a:solidFill>
                    <a:srgbClr val="000000"/>
                  </a:solidFill>
                </a:rPr>
                <a:t>Replicated:</a:t>
              </a:r>
            </a:p>
          </p:txBody>
        </p:sp>
        <p:sp>
          <p:nvSpPr>
            <p:cNvPr id="21571" name="Text Box 25"/>
            <p:cNvSpPr txBox="1">
              <a:spLocks noChangeArrowheads="1"/>
            </p:cNvSpPr>
            <p:nvPr/>
          </p:nvSpPr>
          <p:spPr bwMode="auto">
            <a:xfrm>
              <a:off x="1470" y="3986"/>
              <a:ext cx="477" cy="237"/>
            </a:xfrm>
            <a:prstGeom prst="rect">
              <a:avLst/>
            </a:prstGeom>
            <a:solidFill>
              <a:schemeClr val="accent2"/>
            </a:solidFill>
            <a:ln w="9525">
              <a:solidFill>
                <a:srgbClr val="000000"/>
              </a:solidFill>
              <a:miter lim="800000"/>
              <a:headEnd/>
              <a:tailEnd/>
            </a:ln>
          </p:spPr>
          <p:txBody>
            <a:bodyPr wrap="none">
              <a:spAutoFit/>
            </a:bodyPr>
            <a:lstStyle/>
            <a:p>
              <a:pPr>
                <a:buFont typeface="Wingdings" pitchFamily="-96" charset="2"/>
                <a:buNone/>
              </a:pPr>
              <a:r>
                <a:rPr lang="en-US" b="0"/>
                <a:t>RAM</a:t>
              </a:r>
            </a:p>
          </p:txBody>
        </p:sp>
        <p:sp>
          <p:nvSpPr>
            <p:cNvPr id="21572" name="Text Box 26"/>
            <p:cNvSpPr txBox="1">
              <a:spLocks noChangeArrowheads="1"/>
            </p:cNvSpPr>
            <p:nvPr/>
          </p:nvSpPr>
          <p:spPr bwMode="auto">
            <a:xfrm>
              <a:off x="539" y="3132"/>
              <a:ext cx="458" cy="237"/>
            </a:xfrm>
            <a:prstGeom prst="rect">
              <a:avLst/>
            </a:prstGeom>
            <a:solidFill>
              <a:srgbClr val="FD7E71"/>
            </a:solidFill>
            <a:ln w="9525">
              <a:solidFill>
                <a:srgbClr val="000000"/>
              </a:solidFill>
              <a:miter lim="800000"/>
              <a:headEnd/>
              <a:tailEnd/>
            </a:ln>
          </p:spPr>
          <p:txBody>
            <a:bodyPr wrap="none">
              <a:spAutoFit/>
            </a:bodyPr>
            <a:lstStyle/>
            <a:p>
              <a:pPr>
                <a:buFont typeface="Wingdings" pitchFamily="-96" charset="2"/>
                <a:buNone/>
              </a:pPr>
              <a:r>
                <a:rPr lang="en-US" b="0"/>
                <a:t>FSM</a:t>
              </a:r>
            </a:p>
          </p:txBody>
        </p:sp>
        <p:grpSp>
          <p:nvGrpSpPr>
            <p:cNvPr id="3" name="Group 27"/>
            <p:cNvGrpSpPr>
              <a:grpSpLocks/>
            </p:cNvGrpSpPr>
            <p:nvPr/>
          </p:nvGrpSpPr>
          <p:grpSpPr bwMode="auto">
            <a:xfrm>
              <a:off x="536" y="2880"/>
              <a:ext cx="464" cy="88"/>
              <a:chOff x="808" y="2880"/>
              <a:chExt cx="464" cy="88"/>
            </a:xfrm>
          </p:grpSpPr>
          <p:sp>
            <p:nvSpPr>
              <p:cNvPr id="21610" name="Rectangle 28"/>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611" name="Line 29"/>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612" name="Line 30"/>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sp>
          <p:nvSpPr>
            <p:cNvPr id="21574" name="Line 31"/>
            <p:cNvSpPr>
              <a:spLocks noChangeShapeType="1"/>
            </p:cNvSpPr>
            <p:nvPr/>
          </p:nvSpPr>
          <p:spPr bwMode="auto">
            <a:xfrm>
              <a:off x="768" y="2970"/>
              <a:ext cx="0" cy="162"/>
            </a:xfrm>
            <a:prstGeom prst="line">
              <a:avLst/>
            </a:prstGeom>
            <a:noFill/>
            <a:ln w="9525">
              <a:solidFill>
                <a:srgbClr val="000000"/>
              </a:solidFill>
              <a:round/>
              <a:headEnd type="triangle" w="med" len="med"/>
              <a:tailEnd type="triangle" w="med" len="med"/>
            </a:ln>
          </p:spPr>
          <p:txBody>
            <a:bodyPr/>
            <a:lstStyle/>
            <a:p>
              <a:endParaRPr lang="en-US"/>
            </a:p>
          </p:txBody>
        </p:sp>
        <p:sp>
          <p:nvSpPr>
            <p:cNvPr id="21575" name="Text Box 32"/>
            <p:cNvSpPr txBox="1">
              <a:spLocks noChangeArrowheads="1"/>
            </p:cNvSpPr>
            <p:nvPr/>
          </p:nvSpPr>
          <p:spPr bwMode="auto">
            <a:xfrm>
              <a:off x="1047" y="3588"/>
              <a:ext cx="1322" cy="237"/>
            </a:xfrm>
            <a:prstGeom prst="rect">
              <a:avLst/>
            </a:prstGeom>
            <a:solidFill>
              <a:schemeClr val="accent1"/>
            </a:solidFill>
            <a:ln w="9525">
              <a:solidFill>
                <a:srgbClr val="000000"/>
              </a:solidFill>
              <a:miter lim="800000"/>
              <a:headEnd/>
              <a:tailEnd/>
            </a:ln>
          </p:spPr>
          <p:txBody>
            <a:bodyPr wrap="none">
              <a:spAutoFit/>
            </a:bodyPr>
            <a:lstStyle/>
            <a:p>
              <a:pPr>
                <a:buFont typeface="Wingdings" pitchFamily="-96" charset="2"/>
                <a:buNone/>
              </a:pPr>
              <a:r>
                <a:rPr lang="en-US" b="0"/>
                <a:t>MUX / De-MUX</a:t>
              </a:r>
            </a:p>
          </p:txBody>
        </p:sp>
        <p:sp>
          <p:nvSpPr>
            <p:cNvPr id="21576" name="Text Box 33"/>
            <p:cNvSpPr txBox="1">
              <a:spLocks noChangeArrowheads="1"/>
            </p:cNvSpPr>
            <p:nvPr/>
          </p:nvSpPr>
          <p:spPr bwMode="auto">
            <a:xfrm>
              <a:off x="1165" y="3132"/>
              <a:ext cx="458" cy="237"/>
            </a:xfrm>
            <a:prstGeom prst="rect">
              <a:avLst/>
            </a:prstGeom>
            <a:solidFill>
              <a:srgbClr val="FD7E71"/>
            </a:solidFill>
            <a:ln w="9525">
              <a:solidFill>
                <a:srgbClr val="000000"/>
              </a:solidFill>
              <a:miter lim="800000"/>
              <a:headEnd/>
              <a:tailEnd/>
            </a:ln>
          </p:spPr>
          <p:txBody>
            <a:bodyPr wrap="none">
              <a:spAutoFit/>
            </a:bodyPr>
            <a:lstStyle/>
            <a:p>
              <a:pPr>
                <a:buFont typeface="Wingdings" pitchFamily="-96" charset="2"/>
                <a:buNone/>
              </a:pPr>
              <a:r>
                <a:rPr lang="en-US" b="0"/>
                <a:t>FSM</a:t>
              </a:r>
            </a:p>
          </p:txBody>
        </p:sp>
        <p:grpSp>
          <p:nvGrpSpPr>
            <p:cNvPr id="4" name="Group 34"/>
            <p:cNvGrpSpPr>
              <a:grpSpLocks/>
            </p:cNvGrpSpPr>
            <p:nvPr/>
          </p:nvGrpSpPr>
          <p:grpSpPr bwMode="auto">
            <a:xfrm>
              <a:off x="1162" y="2880"/>
              <a:ext cx="464" cy="88"/>
              <a:chOff x="808" y="2880"/>
              <a:chExt cx="464" cy="88"/>
            </a:xfrm>
          </p:grpSpPr>
          <p:sp>
            <p:nvSpPr>
              <p:cNvPr id="21607" name="Rectangle 35"/>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608" name="Line 36"/>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609" name="Line 37"/>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sp>
          <p:nvSpPr>
            <p:cNvPr id="21578" name="Line 38"/>
            <p:cNvSpPr>
              <a:spLocks noChangeShapeType="1"/>
            </p:cNvSpPr>
            <p:nvPr/>
          </p:nvSpPr>
          <p:spPr bwMode="auto">
            <a:xfrm>
              <a:off x="1394" y="2970"/>
              <a:ext cx="0" cy="162"/>
            </a:xfrm>
            <a:prstGeom prst="line">
              <a:avLst/>
            </a:prstGeom>
            <a:noFill/>
            <a:ln w="9525">
              <a:solidFill>
                <a:srgbClr val="000000"/>
              </a:solidFill>
              <a:round/>
              <a:headEnd type="triangle" w="med" len="med"/>
              <a:tailEnd type="triangle" w="med" len="med"/>
            </a:ln>
          </p:spPr>
          <p:txBody>
            <a:bodyPr/>
            <a:lstStyle/>
            <a:p>
              <a:endParaRPr lang="en-US"/>
            </a:p>
          </p:txBody>
        </p:sp>
        <p:sp>
          <p:nvSpPr>
            <p:cNvPr id="21579" name="Text Box 39"/>
            <p:cNvSpPr txBox="1">
              <a:spLocks noChangeArrowheads="1"/>
            </p:cNvSpPr>
            <p:nvPr/>
          </p:nvSpPr>
          <p:spPr bwMode="auto">
            <a:xfrm>
              <a:off x="1791" y="3132"/>
              <a:ext cx="458" cy="237"/>
            </a:xfrm>
            <a:prstGeom prst="rect">
              <a:avLst/>
            </a:prstGeom>
            <a:solidFill>
              <a:srgbClr val="FD7E71"/>
            </a:solidFill>
            <a:ln w="9525">
              <a:solidFill>
                <a:srgbClr val="000000"/>
              </a:solidFill>
              <a:miter lim="800000"/>
              <a:headEnd/>
              <a:tailEnd/>
            </a:ln>
          </p:spPr>
          <p:txBody>
            <a:bodyPr wrap="none">
              <a:spAutoFit/>
            </a:bodyPr>
            <a:lstStyle/>
            <a:p>
              <a:pPr>
                <a:buFont typeface="Wingdings" pitchFamily="-96" charset="2"/>
                <a:buNone/>
              </a:pPr>
              <a:r>
                <a:rPr lang="en-US" b="0"/>
                <a:t>FSM</a:t>
              </a:r>
            </a:p>
          </p:txBody>
        </p:sp>
        <p:grpSp>
          <p:nvGrpSpPr>
            <p:cNvPr id="5" name="Group 40"/>
            <p:cNvGrpSpPr>
              <a:grpSpLocks/>
            </p:cNvGrpSpPr>
            <p:nvPr/>
          </p:nvGrpSpPr>
          <p:grpSpPr bwMode="auto">
            <a:xfrm>
              <a:off x="1788" y="2880"/>
              <a:ext cx="464" cy="88"/>
              <a:chOff x="808" y="2880"/>
              <a:chExt cx="464" cy="88"/>
            </a:xfrm>
          </p:grpSpPr>
          <p:sp>
            <p:nvSpPr>
              <p:cNvPr id="21604" name="Rectangle 41"/>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605" name="Line 42"/>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606" name="Line 43"/>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sp>
          <p:nvSpPr>
            <p:cNvPr id="21581" name="Line 44"/>
            <p:cNvSpPr>
              <a:spLocks noChangeShapeType="1"/>
            </p:cNvSpPr>
            <p:nvPr/>
          </p:nvSpPr>
          <p:spPr bwMode="auto">
            <a:xfrm>
              <a:off x="2020" y="2970"/>
              <a:ext cx="0" cy="162"/>
            </a:xfrm>
            <a:prstGeom prst="line">
              <a:avLst/>
            </a:prstGeom>
            <a:noFill/>
            <a:ln w="9525">
              <a:solidFill>
                <a:srgbClr val="000000"/>
              </a:solidFill>
              <a:round/>
              <a:headEnd type="triangle" w="med" len="med"/>
              <a:tailEnd type="triangle" w="med" len="med"/>
            </a:ln>
          </p:spPr>
          <p:txBody>
            <a:bodyPr/>
            <a:lstStyle/>
            <a:p>
              <a:endParaRPr lang="en-US"/>
            </a:p>
          </p:txBody>
        </p:sp>
        <p:sp>
          <p:nvSpPr>
            <p:cNvPr id="21582" name="Text Box 45"/>
            <p:cNvSpPr txBox="1">
              <a:spLocks noChangeArrowheads="1"/>
            </p:cNvSpPr>
            <p:nvPr/>
          </p:nvSpPr>
          <p:spPr bwMode="auto">
            <a:xfrm>
              <a:off x="2417" y="3132"/>
              <a:ext cx="458" cy="237"/>
            </a:xfrm>
            <a:prstGeom prst="rect">
              <a:avLst/>
            </a:prstGeom>
            <a:solidFill>
              <a:srgbClr val="FD7E71"/>
            </a:solidFill>
            <a:ln w="9525">
              <a:solidFill>
                <a:srgbClr val="000000"/>
              </a:solidFill>
              <a:miter lim="800000"/>
              <a:headEnd/>
              <a:tailEnd/>
            </a:ln>
          </p:spPr>
          <p:txBody>
            <a:bodyPr wrap="none">
              <a:spAutoFit/>
            </a:bodyPr>
            <a:lstStyle/>
            <a:p>
              <a:pPr>
                <a:buFont typeface="Wingdings" pitchFamily="-96" charset="2"/>
                <a:buNone/>
              </a:pPr>
              <a:r>
                <a:rPr lang="en-US" b="0"/>
                <a:t>FSM</a:t>
              </a:r>
            </a:p>
          </p:txBody>
        </p:sp>
        <p:sp>
          <p:nvSpPr>
            <p:cNvPr id="21583" name="Rectangle 46"/>
            <p:cNvSpPr>
              <a:spLocks noChangeArrowheads="1"/>
            </p:cNvSpPr>
            <p:nvPr/>
          </p:nvSpPr>
          <p:spPr bwMode="auto">
            <a:xfrm>
              <a:off x="2414" y="2880"/>
              <a:ext cx="464" cy="88"/>
            </a:xfrm>
            <a:prstGeom prst="rect">
              <a:avLst/>
            </a:prstGeom>
            <a:noFill/>
            <a:ln w="28575">
              <a:solidFill>
                <a:srgbClr val="000000"/>
              </a:solidFill>
              <a:miter lim="800000"/>
              <a:headEnd/>
              <a:tailEnd/>
            </a:ln>
          </p:spPr>
          <p:txBody>
            <a:bodyPr wrap="none" anchor="ctr"/>
            <a:lstStyle/>
            <a:p>
              <a:endParaRPr lang="en-US"/>
            </a:p>
          </p:txBody>
        </p:sp>
        <p:sp>
          <p:nvSpPr>
            <p:cNvPr id="21584" name="Line 47"/>
            <p:cNvSpPr>
              <a:spLocks noChangeShapeType="1"/>
            </p:cNvSpPr>
            <p:nvPr/>
          </p:nvSpPr>
          <p:spPr bwMode="auto">
            <a:xfrm>
              <a:off x="2414" y="2896"/>
              <a:ext cx="68" cy="29"/>
            </a:xfrm>
            <a:prstGeom prst="line">
              <a:avLst/>
            </a:prstGeom>
            <a:noFill/>
            <a:ln w="28575">
              <a:solidFill>
                <a:srgbClr val="000000"/>
              </a:solidFill>
              <a:round/>
              <a:headEnd/>
              <a:tailEnd/>
            </a:ln>
          </p:spPr>
          <p:txBody>
            <a:bodyPr/>
            <a:lstStyle/>
            <a:p>
              <a:endParaRPr lang="en-US"/>
            </a:p>
          </p:txBody>
        </p:sp>
        <p:sp>
          <p:nvSpPr>
            <p:cNvPr id="21585" name="Line 48"/>
            <p:cNvSpPr>
              <a:spLocks noChangeShapeType="1"/>
            </p:cNvSpPr>
            <p:nvPr/>
          </p:nvSpPr>
          <p:spPr bwMode="auto">
            <a:xfrm flipV="1">
              <a:off x="2415" y="2921"/>
              <a:ext cx="63" cy="30"/>
            </a:xfrm>
            <a:prstGeom prst="line">
              <a:avLst/>
            </a:prstGeom>
            <a:noFill/>
            <a:ln w="28575">
              <a:solidFill>
                <a:srgbClr val="000000"/>
              </a:solidFill>
              <a:round/>
              <a:headEnd/>
              <a:tailEnd/>
            </a:ln>
          </p:spPr>
          <p:txBody>
            <a:bodyPr/>
            <a:lstStyle/>
            <a:p>
              <a:endParaRPr lang="en-US"/>
            </a:p>
          </p:txBody>
        </p:sp>
        <p:sp>
          <p:nvSpPr>
            <p:cNvPr id="21586" name="Line 49"/>
            <p:cNvSpPr>
              <a:spLocks noChangeShapeType="1"/>
            </p:cNvSpPr>
            <p:nvPr/>
          </p:nvSpPr>
          <p:spPr bwMode="auto">
            <a:xfrm>
              <a:off x="2646" y="2970"/>
              <a:ext cx="0" cy="162"/>
            </a:xfrm>
            <a:prstGeom prst="line">
              <a:avLst/>
            </a:prstGeom>
            <a:noFill/>
            <a:ln w="9525">
              <a:solidFill>
                <a:srgbClr val="000000"/>
              </a:solidFill>
              <a:round/>
              <a:headEnd type="triangle" w="med" len="med"/>
              <a:tailEnd type="triangle" w="med" len="med"/>
            </a:ln>
          </p:spPr>
          <p:txBody>
            <a:bodyPr/>
            <a:lstStyle/>
            <a:p>
              <a:endParaRPr lang="en-US"/>
            </a:p>
          </p:txBody>
        </p:sp>
        <p:sp>
          <p:nvSpPr>
            <p:cNvPr id="21587" name="Line 50"/>
            <p:cNvSpPr>
              <a:spLocks noChangeShapeType="1"/>
            </p:cNvSpPr>
            <p:nvPr/>
          </p:nvSpPr>
          <p:spPr bwMode="auto">
            <a:xfrm>
              <a:off x="1716" y="3828"/>
              <a:ext cx="0" cy="162"/>
            </a:xfrm>
            <a:prstGeom prst="line">
              <a:avLst/>
            </a:prstGeom>
            <a:noFill/>
            <a:ln w="9525">
              <a:solidFill>
                <a:srgbClr val="000000"/>
              </a:solidFill>
              <a:round/>
              <a:headEnd type="triangle" w="med" len="med"/>
              <a:tailEnd type="triangle" w="med" len="med"/>
            </a:ln>
          </p:spPr>
          <p:txBody>
            <a:bodyPr/>
            <a:lstStyle/>
            <a:p>
              <a:endParaRPr lang="en-US"/>
            </a:p>
          </p:txBody>
        </p:sp>
        <p:sp>
          <p:nvSpPr>
            <p:cNvPr id="21588" name="Line 51"/>
            <p:cNvSpPr>
              <a:spLocks noChangeShapeType="1"/>
            </p:cNvSpPr>
            <p:nvPr/>
          </p:nvSpPr>
          <p:spPr bwMode="auto">
            <a:xfrm>
              <a:off x="2020" y="3372"/>
              <a:ext cx="0" cy="204"/>
            </a:xfrm>
            <a:prstGeom prst="line">
              <a:avLst/>
            </a:prstGeom>
            <a:noFill/>
            <a:ln w="9525">
              <a:solidFill>
                <a:srgbClr val="000000"/>
              </a:solidFill>
              <a:round/>
              <a:headEnd type="triangle" w="med" len="med"/>
              <a:tailEnd type="triangle" w="med" len="med"/>
            </a:ln>
          </p:spPr>
          <p:txBody>
            <a:bodyPr/>
            <a:lstStyle/>
            <a:p>
              <a:endParaRPr lang="en-US"/>
            </a:p>
          </p:txBody>
        </p:sp>
        <p:sp>
          <p:nvSpPr>
            <p:cNvPr id="21589" name="Line 52"/>
            <p:cNvSpPr>
              <a:spLocks noChangeShapeType="1"/>
            </p:cNvSpPr>
            <p:nvPr/>
          </p:nvSpPr>
          <p:spPr bwMode="auto">
            <a:xfrm>
              <a:off x="1396" y="3372"/>
              <a:ext cx="0" cy="204"/>
            </a:xfrm>
            <a:prstGeom prst="line">
              <a:avLst/>
            </a:prstGeom>
            <a:noFill/>
            <a:ln w="9525">
              <a:solidFill>
                <a:srgbClr val="000000"/>
              </a:solidFill>
              <a:round/>
              <a:headEnd type="triangle" w="med" len="med"/>
              <a:tailEnd type="triangle" w="med" len="med"/>
            </a:ln>
          </p:spPr>
          <p:txBody>
            <a:bodyPr/>
            <a:lstStyle/>
            <a:p>
              <a:endParaRPr lang="en-US"/>
            </a:p>
          </p:txBody>
        </p:sp>
        <p:sp>
          <p:nvSpPr>
            <p:cNvPr id="21590" name="Freeform 53"/>
            <p:cNvSpPr>
              <a:spLocks/>
            </p:cNvSpPr>
            <p:nvPr/>
          </p:nvSpPr>
          <p:spPr bwMode="auto">
            <a:xfrm>
              <a:off x="768" y="3372"/>
              <a:ext cx="396" cy="216"/>
            </a:xfrm>
            <a:custGeom>
              <a:avLst/>
              <a:gdLst>
                <a:gd name="T0" fmla="*/ 0 w 396"/>
                <a:gd name="T1" fmla="*/ 0 h 216"/>
                <a:gd name="T2" fmla="*/ 0 w 396"/>
                <a:gd name="T3" fmla="*/ 114 h 216"/>
                <a:gd name="T4" fmla="*/ 396 w 396"/>
                <a:gd name="T5" fmla="*/ 114 h 216"/>
                <a:gd name="T6" fmla="*/ 396 w 396"/>
                <a:gd name="T7" fmla="*/ 216 h 216"/>
                <a:gd name="T8" fmla="*/ 0 60000 65536"/>
                <a:gd name="T9" fmla="*/ 0 60000 65536"/>
                <a:gd name="T10" fmla="*/ 0 60000 65536"/>
                <a:gd name="T11" fmla="*/ 0 60000 65536"/>
                <a:gd name="T12" fmla="*/ 0 w 396"/>
                <a:gd name="T13" fmla="*/ 0 h 216"/>
                <a:gd name="T14" fmla="*/ 396 w 396"/>
                <a:gd name="T15" fmla="*/ 216 h 216"/>
              </a:gdLst>
              <a:ahLst/>
              <a:cxnLst>
                <a:cxn ang="T8">
                  <a:pos x="T0" y="T1"/>
                </a:cxn>
                <a:cxn ang="T9">
                  <a:pos x="T2" y="T3"/>
                </a:cxn>
                <a:cxn ang="T10">
                  <a:pos x="T4" y="T5"/>
                </a:cxn>
                <a:cxn ang="T11">
                  <a:pos x="T6" y="T7"/>
                </a:cxn>
              </a:cxnLst>
              <a:rect l="T12" t="T13" r="T14" b="T15"/>
              <a:pathLst>
                <a:path w="396" h="216">
                  <a:moveTo>
                    <a:pt x="0" y="0"/>
                  </a:moveTo>
                  <a:lnTo>
                    <a:pt x="0" y="114"/>
                  </a:lnTo>
                  <a:lnTo>
                    <a:pt x="396" y="114"/>
                  </a:lnTo>
                  <a:lnTo>
                    <a:pt x="396" y="216"/>
                  </a:lnTo>
                </a:path>
              </a:pathLst>
            </a:custGeom>
            <a:noFill/>
            <a:ln w="9525" cap="flat" cmpd="sng">
              <a:solidFill>
                <a:srgbClr val="000000"/>
              </a:solidFill>
              <a:prstDash val="solid"/>
              <a:round/>
              <a:headEnd type="triangle" w="med" len="med"/>
              <a:tailEnd type="triangle" w="med" len="med"/>
            </a:ln>
          </p:spPr>
          <p:txBody>
            <a:bodyPr/>
            <a:lstStyle/>
            <a:p>
              <a:endParaRPr lang="en-US"/>
            </a:p>
          </p:txBody>
        </p:sp>
        <p:sp>
          <p:nvSpPr>
            <p:cNvPr id="21591" name="Freeform 54"/>
            <p:cNvSpPr>
              <a:spLocks/>
            </p:cNvSpPr>
            <p:nvPr/>
          </p:nvSpPr>
          <p:spPr bwMode="auto">
            <a:xfrm flipH="1">
              <a:off x="2250" y="3372"/>
              <a:ext cx="396" cy="216"/>
            </a:xfrm>
            <a:custGeom>
              <a:avLst/>
              <a:gdLst>
                <a:gd name="T0" fmla="*/ 0 w 396"/>
                <a:gd name="T1" fmla="*/ 0 h 216"/>
                <a:gd name="T2" fmla="*/ 0 w 396"/>
                <a:gd name="T3" fmla="*/ 114 h 216"/>
                <a:gd name="T4" fmla="*/ 396 w 396"/>
                <a:gd name="T5" fmla="*/ 114 h 216"/>
                <a:gd name="T6" fmla="*/ 396 w 396"/>
                <a:gd name="T7" fmla="*/ 216 h 216"/>
                <a:gd name="T8" fmla="*/ 0 60000 65536"/>
                <a:gd name="T9" fmla="*/ 0 60000 65536"/>
                <a:gd name="T10" fmla="*/ 0 60000 65536"/>
                <a:gd name="T11" fmla="*/ 0 60000 65536"/>
                <a:gd name="T12" fmla="*/ 0 w 396"/>
                <a:gd name="T13" fmla="*/ 0 h 216"/>
                <a:gd name="T14" fmla="*/ 396 w 396"/>
                <a:gd name="T15" fmla="*/ 216 h 216"/>
              </a:gdLst>
              <a:ahLst/>
              <a:cxnLst>
                <a:cxn ang="T8">
                  <a:pos x="T0" y="T1"/>
                </a:cxn>
                <a:cxn ang="T9">
                  <a:pos x="T2" y="T3"/>
                </a:cxn>
                <a:cxn ang="T10">
                  <a:pos x="T4" y="T5"/>
                </a:cxn>
                <a:cxn ang="T11">
                  <a:pos x="T6" y="T7"/>
                </a:cxn>
              </a:cxnLst>
              <a:rect l="T12" t="T13" r="T14" b="T15"/>
              <a:pathLst>
                <a:path w="396" h="216">
                  <a:moveTo>
                    <a:pt x="0" y="0"/>
                  </a:moveTo>
                  <a:lnTo>
                    <a:pt x="0" y="114"/>
                  </a:lnTo>
                  <a:lnTo>
                    <a:pt x="396" y="114"/>
                  </a:lnTo>
                  <a:lnTo>
                    <a:pt x="396" y="216"/>
                  </a:lnTo>
                </a:path>
              </a:pathLst>
            </a:custGeom>
            <a:noFill/>
            <a:ln w="9525" cap="flat" cmpd="sng">
              <a:solidFill>
                <a:srgbClr val="000000"/>
              </a:solidFill>
              <a:prstDash val="solid"/>
              <a:round/>
              <a:headEnd type="triangle" w="med" len="med"/>
              <a:tailEnd type="triangle" w="med" len="med"/>
            </a:ln>
          </p:spPr>
          <p:txBody>
            <a:bodyPr/>
            <a:lstStyle/>
            <a:p>
              <a:endParaRPr lang="en-US"/>
            </a:p>
          </p:txBody>
        </p:sp>
        <p:sp>
          <p:nvSpPr>
            <p:cNvPr id="21592" name="Text Box 55"/>
            <p:cNvSpPr txBox="1">
              <a:spLocks noChangeArrowheads="1"/>
            </p:cNvSpPr>
            <p:nvPr/>
          </p:nvSpPr>
          <p:spPr bwMode="auto">
            <a:xfrm>
              <a:off x="81" y="3588"/>
              <a:ext cx="759" cy="237"/>
            </a:xfrm>
            <a:prstGeom prst="rect">
              <a:avLst/>
            </a:prstGeom>
            <a:solidFill>
              <a:schemeClr val="accent1"/>
            </a:solidFill>
            <a:ln w="9525">
              <a:solidFill>
                <a:srgbClr val="000000"/>
              </a:solidFill>
              <a:miter lim="800000"/>
              <a:headEnd/>
              <a:tailEnd/>
            </a:ln>
          </p:spPr>
          <p:txBody>
            <a:bodyPr wrap="none">
              <a:spAutoFit/>
            </a:bodyPr>
            <a:lstStyle/>
            <a:p>
              <a:pPr>
                <a:buFont typeface="Wingdings" pitchFamily="-96" charset="2"/>
                <a:buNone/>
              </a:pPr>
              <a:r>
                <a:rPr lang="en-US" b="0"/>
                <a:t>Counter</a:t>
              </a:r>
            </a:p>
          </p:txBody>
        </p:sp>
        <p:sp>
          <p:nvSpPr>
            <p:cNvPr id="21593" name="Line 56"/>
            <p:cNvSpPr>
              <a:spLocks noChangeShapeType="1"/>
            </p:cNvSpPr>
            <p:nvPr/>
          </p:nvSpPr>
          <p:spPr bwMode="auto">
            <a:xfrm>
              <a:off x="840" y="3726"/>
              <a:ext cx="198" cy="0"/>
            </a:xfrm>
            <a:prstGeom prst="line">
              <a:avLst/>
            </a:prstGeom>
            <a:noFill/>
            <a:ln w="9525">
              <a:solidFill>
                <a:srgbClr val="000000"/>
              </a:solidFill>
              <a:round/>
              <a:headEnd type="triangle" w="med" len="med"/>
              <a:tailEnd type="triangle" w="med" len="med"/>
            </a:ln>
          </p:spPr>
          <p:txBody>
            <a:bodyPr/>
            <a:lstStyle/>
            <a:p>
              <a:endParaRPr lang="en-US"/>
            </a:p>
          </p:txBody>
        </p:sp>
        <p:sp>
          <p:nvSpPr>
            <p:cNvPr id="21594" name="Text Box 57"/>
            <p:cNvSpPr txBox="1">
              <a:spLocks noChangeArrowheads="1"/>
            </p:cNvSpPr>
            <p:nvPr/>
          </p:nvSpPr>
          <p:spPr bwMode="auto">
            <a:xfrm>
              <a:off x="1053" y="2418"/>
              <a:ext cx="1375" cy="237"/>
            </a:xfrm>
            <a:prstGeom prst="rect">
              <a:avLst/>
            </a:prstGeom>
            <a:solidFill>
              <a:schemeClr val="accent1"/>
            </a:solidFill>
            <a:ln w="9525">
              <a:solidFill>
                <a:srgbClr val="000000"/>
              </a:solidFill>
              <a:miter lim="800000"/>
              <a:headEnd/>
              <a:tailEnd/>
            </a:ln>
          </p:spPr>
          <p:txBody>
            <a:bodyPr>
              <a:spAutoFit/>
            </a:bodyPr>
            <a:lstStyle/>
            <a:p>
              <a:pPr>
                <a:buFont typeface="Wingdings" pitchFamily="-96" charset="2"/>
                <a:buNone/>
              </a:pPr>
              <a:r>
                <a:rPr lang="en-US" b="0"/>
                <a:t>MUX / De-MUX</a:t>
              </a:r>
            </a:p>
          </p:txBody>
        </p:sp>
        <p:sp>
          <p:nvSpPr>
            <p:cNvPr id="21595" name="Line 58"/>
            <p:cNvSpPr>
              <a:spLocks noChangeShapeType="1"/>
            </p:cNvSpPr>
            <p:nvPr/>
          </p:nvSpPr>
          <p:spPr bwMode="auto">
            <a:xfrm flipV="1">
              <a:off x="2026" y="2664"/>
              <a:ext cx="0" cy="204"/>
            </a:xfrm>
            <a:prstGeom prst="line">
              <a:avLst/>
            </a:prstGeom>
            <a:noFill/>
            <a:ln w="9525">
              <a:solidFill>
                <a:srgbClr val="000000"/>
              </a:solidFill>
              <a:round/>
              <a:headEnd type="triangle" w="med" len="med"/>
              <a:tailEnd type="triangle" w="med" len="med"/>
            </a:ln>
          </p:spPr>
          <p:txBody>
            <a:bodyPr/>
            <a:lstStyle/>
            <a:p>
              <a:endParaRPr lang="en-US"/>
            </a:p>
          </p:txBody>
        </p:sp>
        <p:sp>
          <p:nvSpPr>
            <p:cNvPr id="21596" name="Line 59"/>
            <p:cNvSpPr>
              <a:spLocks noChangeShapeType="1"/>
            </p:cNvSpPr>
            <p:nvPr/>
          </p:nvSpPr>
          <p:spPr bwMode="auto">
            <a:xfrm flipV="1">
              <a:off x="1402" y="2664"/>
              <a:ext cx="0" cy="204"/>
            </a:xfrm>
            <a:prstGeom prst="line">
              <a:avLst/>
            </a:prstGeom>
            <a:noFill/>
            <a:ln w="9525">
              <a:solidFill>
                <a:srgbClr val="000000"/>
              </a:solidFill>
              <a:round/>
              <a:headEnd type="triangle" w="med" len="med"/>
              <a:tailEnd type="triangle" w="med" len="med"/>
            </a:ln>
          </p:spPr>
          <p:txBody>
            <a:bodyPr/>
            <a:lstStyle/>
            <a:p>
              <a:endParaRPr lang="en-US"/>
            </a:p>
          </p:txBody>
        </p:sp>
        <p:sp>
          <p:nvSpPr>
            <p:cNvPr id="21597" name="Freeform 60"/>
            <p:cNvSpPr>
              <a:spLocks/>
            </p:cNvSpPr>
            <p:nvPr/>
          </p:nvSpPr>
          <p:spPr bwMode="auto">
            <a:xfrm flipV="1">
              <a:off x="774" y="2664"/>
              <a:ext cx="396" cy="216"/>
            </a:xfrm>
            <a:custGeom>
              <a:avLst/>
              <a:gdLst>
                <a:gd name="T0" fmla="*/ 0 w 396"/>
                <a:gd name="T1" fmla="*/ 0 h 216"/>
                <a:gd name="T2" fmla="*/ 0 w 396"/>
                <a:gd name="T3" fmla="*/ 114 h 216"/>
                <a:gd name="T4" fmla="*/ 396 w 396"/>
                <a:gd name="T5" fmla="*/ 114 h 216"/>
                <a:gd name="T6" fmla="*/ 396 w 396"/>
                <a:gd name="T7" fmla="*/ 216 h 216"/>
                <a:gd name="T8" fmla="*/ 0 60000 65536"/>
                <a:gd name="T9" fmla="*/ 0 60000 65536"/>
                <a:gd name="T10" fmla="*/ 0 60000 65536"/>
                <a:gd name="T11" fmla="*/ 0 60000 65536"/>
                <a:gd name="T12" fmla="*/ 0 w 396"/>
                <a:gd name="T13" fmla="*/ 0 h 216"/>
                <a:gd name="T14" fmla="*/ 396 w 396"/>
                <a:gd name="T15" fmla="*/ 216 h 216"/>
              </a:gdLst>
              <a:ahLst/>
              <a:cxnLst>
                <a:cxn ang="T8">
                  <a:pos x="T0" y="T1"/>
                </a:cxn>
                <a:cxn ang="T9">
                  <a:pos x="T2" y="T3"/>
                </a:cxn>
                <a:cxn ang="T10">
                  <a:pos x="T4" y="T5"/>
                </a:cxn>
                <a:cxn ang="T11">
                  <a:pos x="T6" y="T7"/>
                </a:cxn>
              </a:cxnLst>
              <a:rect l="T12" t="T13" r="T14" b="T15"/>
              <a:pathLst>
                <a:path w="396" h="216">
                  <a:moveTo>
                    <a:pt x="0" y="0"/>
                  </a:moveTo>
                  <a:lnTo>
                    <a:pt x="0" y="114"/>
                  </a:lnTo>
                  <a:lnTo>
                    <a:pt x="396" y="114"/>
                  </a:lnTo>
                  <a:lnTo>
                    <a:pt x="396" y="216"/>
                  </a:lnTo>
                </a:path>
              </a:pathLst>
            </a:custGeom>
            <a:noFill/>
            <a:ln w="9525" cap="flat" cmpd="sng">
              <a:solidFill>
                <a:srgbClr val="000000"/>
              </a:solidFill>
              <a:prstDash val="solid"/>
              <a:round/>
              <a:headEnd type="triangle" w="med" len="med"/>
              <a:tailEnd type="triangle" w="med" len="med"/>
            </a:ln>
          </p:spPr>
          <p:txBody>
            <a:bodyPr/>
            <a:lstStyle/>
            <a:p>
              <a:endParaRPr lang="en-US"/>
            </a:p>
          </p:txBody>
        </p:sp>
        <p:sp>
          <p:nvSpPr>
            <p:cNvPr id="21598" name="Freeform 61"/>
            <p:cNvSpPr>
              <a:spLocks/>
            </p:cNvSpPr>
            <p:nvPr/>
          </p:nvSpPr>
          <p:spPr bwMode="auto">
            <a:xfrm flipH="1" flipV="1">
              <a:off x="2256" y="2664"/>
              <a:ext cx="396" cy="216"/>
            </a:xfrm>
            <a:custGeom>
              <a:avLst/>
              <a:gdLst>
                <a:gd name="T0" fmla="*/ 0 w 396"/>
                <a:gd name="T1" fmla="*/ 0 h 216"/>
                <a:gd name="T2" fmla="*/ 0 w 396"/>
                <a:gd name="T3" fmla="*/ 114 h 216"/>
                <a:gd name="T4" fmla="*/ 396 w 396"/>
                <a:gd name="T5" fmla="*/ 114 h 216"/>
                <a:gd name="T6" fmla="*/ 396 w 396"/>
                <a:gd name="T7" fmla="*/ 216 h 216"/>
                <a:gd name="T8" fmla="*/ 0 60000 65536"/>
                <a:gd name="T9" fmla="*/ 0 60000 65536"/>
                <a:gd name="T10" fmla="*/ 0 60000 65536"/>
                <a:gd name="T11" fmla="*/ 0 60000 65536"/>
                <a:gd name="T12" fmla="*/ 0 w 396"/>
                <a:gd name="T13" fmla="*/ 0 h 216"/>
                <a:gd name="T14" fmla="*/ 396 w 396"/>
                <a:gd name="T15" fmla="*/ 216 h 216"/>
              </a:gdLst>
              <a:ahLst/>
              <a:cxnLst>
                <a:cxn ang="T8">
                  <a:pos x="T0" y="T1"/>
                </a:cxn>
                <a:cxn ang="T9">
                  <a:pos x="T2" y="T3"/>
                </a:cxn>
                <a:cxn ang="T10">
                  <a:pos x="T4" y="T5"/>
                </a:cxn>
                <a:cxn ang="T11">
                  <a:pos x="T6" y="T7"/>
                </a:cxn>
              </a:cxnLst>
              <a:rect l="T12" t="T13" r="T14" b="T15"/>
              <a:pathLst>
                <a:path w="396" h="216">
                  <a:moveTo>
                    <a:pt x="0" y="0"/>
                  </a:moveTo>
                  <a:lnTo>
                    <a:pt x="0" y="114"/>
                  </a:lnTo>
                  <a:lnTo>
                    <a:pt x="396" y="114"/>
                  </a:lnTo>
                  <a:lnTo>
                    <a:pt x="396" y="216"/>
                  </a:lnTo>
                </a:path>
              </a:pathLst>
            </a:custGeom>
            <a:noFill/>
            <a:ln w="9525" cap="flat" cmpd="sng">
              <a:solidFill>
                <a:srgbClr val="000000"/>
              </a:solidFill>
              <a:prstDash val="solid"/>
              <a:round/>
              <a:headEnd type="triangle" w="med" len="med"/>
              <a:tailEnd type="triangle" w="med" len="med"/>
            </a:ln>
          </p:spPr>
          <p:txBody>
            <a:bodyPr/>
            <a:lstStyle/>
            <a:p>
              <a:endParaRPr lang="en-US"/>
            </a:p>
          </p:txBody>
        </p:sp>
        <p:sp>
          <p:nvSpPr>
            <p:cNvPr id="21599" name="Line 62"/>
            <p:cNvSpPr>
              <a:spLocks noChangeShapeType="1"/>
            </p:cNvSpPr>
            <p:nvPr/>
          </p:nvSpPr>
          <p:spPr bwMode="auto">
            <a:xfrm>
              <a:off x="1536" y="2208"/>
              <a:ext cx="0" cy="210"/>
            </a:xfrm>
            <a:prstGeom prst="line">
              <a:avLst/>
            </a:prstGeom>
            <a:noFill/>
            <a:ln w="9525">
              <a:solidFill>
                <a:srgbClr val="000000"/>
              </a:solidFill>
              <a:round/>
              <a:headEnd/>
              <a:tailEnd type="triangle" w="med" len="med"/>
            </a:ln>
          </p:spPr>
          <p:txBody>
            <a:bodyPr/>
            <a:lstStyle/>
            <a:p>
              <a:endParaRPr lang="en-US"/>
            </a:p>
          </p:txBody>
        </p:sp>
        <p:sp>
          <p:nvSpPr>
            <p:cNvPr id="21600" name="Line 63"/>
            <p:cNvSpPr>
              <a:spLocks noChangeShapeType="1"/>
            </p:cNvSpPr>
            <p:nvPr/>
          </p:nvSpPr>
          <p:spPr bwMode="auto">
            <a:xfrm flipV="1">
              <a:off x="1974" y="2202"/>
              <a:ext cx="0" cy="210"/>
            </a:xfrm>
            <a:prstGeom prst="line">
              <a:avLst/>
            </a:prstGeom>
            <a:noFill/>
            <a:ln w="9525">
              <a:solidFill>
                <a:srgbClr val="000000"/>
              </a:solidFill>
              <a:round/>
              <a:headEnd/>
              <a:tailEnd type="triangle" w="med" len="med"/>
            </a:ln>
          </p:spPr>
          <p:txBody>
            <a:bodyPr/>
            <a:lstStyle/>
            <a:p>
              <a:endParaRPr lang="en-US"/>
            </a:p>
          </p:txBody>
        </p:sp>
        <p:sp>
          <p:nvSpPr>
            <p:cNvPr id="21601" name="Text Box 64"/>
            <p:cNvSpPr txBox="1">
              <a:spLocks noChangeArrowheads="1"/>
            </p:cNvSpPr>
            <p:nvPr/>
          </p:nvSpPr>
          <p:spPr bwMode="auto">
            <a:xfrm>
              <a:off x="1964" y="2213"/>
              <a:ext cx="480" cy="197"/>
            </a:xfrm>
            <a:prstGeom prst="rect">
              <a:avLst/>
            </a:prstGeom>
            <a:noFill/>
            <a:ln w="9525">
              <a:noFill/>
              <a:miter lim="800000"/>
              <a:headEnd/>
              <a:tailEnd/>
            </a:ln>
          </p:spPr>
          <p:txBody>
            <a:bodyPr wrap="none">
              <a:spAutoFit/>
            </a:bodyPr>
            <a:lstStyle/>
            <a:p>
              <a:pPr>
                <a:buFont typeface="Wingdings" pitchFamily="-96" charset="2"/>
                <a:buNone/>
              </a:pPr>
              <a:r>
                <a:rPr lang="en-US" sz="1600" b="0">
                  <a:solidFill>
                    <a:srgbClr val="000000"/>
                  </a:solidFill>
                </a:rPr>
                <a:t>result</a:t>
              </a:r>
            </a:p>
          </p:txBody>
        </p:sp>
        <p:sp>
          <p:nvSpPr>
            <p:cNvPr id="21602" name="Text Box 65"/>
            <p:cNvSpPr txBox="1">
              <a:spLocks noChangeArrowheads="1"/>
            </p:cNvSpPr>
            <p:nvPr/>
          </p:nvSpPr>
          <p:spPr bwMode="auto">
            <a:xfrm>
              <a:off x="932" y="2225"/>
              <a:ext cx="584" cy="197"/>
            </a:xfrm>
            <a:prstGeom prst="rect">
              <a:avLst/>
            </a:prstGeom>
            <a:noFill/>
            <a:ln w="9525">
              <a:noFill/>
              <a:miter lim="800000"/>
              <a:headEnd/>
              <a:tailEnd/>
            </a:ln>
          </p:spPr>
          <p:txBody>
            <a:bodyPr wrap="none">
              <a:spAutoFit/>
            </a:bodyPr>
            <a:lstStyle/>
            <a:p>
              <a:pPr>
                <a:buFont typeface="Wingdings" pitchFamily="-96" charset="2"/>
                <a:buNone/>
              </a:pPr>
              <a:r>
                <a:rPr lang="en-US" sz="1600" b="0">
                  <a:solidFill>
                    <a:srgbClr val="000000"/>
                  </a:solidFill>
                </a:rPr>
                <a:t>IP addr</a:t>
              </a:r>
            </a:p>
          </p:txBody>
        </p:sp>
        <p:sp>
          <p:nvSpPr>
            <p:cNvPr id="21603" name="Freeform 66"/>
            <p:cNvSpPr>
              <a:spLocks/>
            </p:cNvSpPr>
            <p:nvPr/>
          </p:nvSpPr>
          <p:spPr bwMode="auto">
            <a:xfrm>
              <a:off x="384" y="2532"/>
              <a:ext cx="660" cy="1050"/>
            </a:xfrm>
            <a:custGeom>
              <a:avLst/>
              <a:gdLst>
                <a:gd name="T0" fmla="*/ 0 w 660"/>
                <a:gd name="T1" fmla="*/ 1050 h 1050"/>
                <a:gd name="T2" fmla="*/ 0 w 660"/>
                <a:gd name="T3" fmla="*/ 0 h 1050"/>
                <a:gd name="T4" fmla="*/ 660 w 660"/>
                <a:gd name="T5" fmla="*/ 0 h 1050"/>
                <a:gd name="T6" fmla="*/ 0 60000 65536"/>
                <a:gd name="T7" fmla="*/ 0 60000 65536"/>
                <a:gd name="T8" fmla="*/ 0 60000 65536"/>
                <a:gd name="T9" fmla="*/ 0 w 660"/>
                <a:gd name="T10" fmla="*/ 0 h 1050"/>
                <a:gd name="T11" fmla="*/ 660 w 660"/>
                <a:gd name="T12" fmla="*/ 1050 h 1050"/>
              </a:gdLst>
              <a:ahLst/>
              <a:cxnLst>
                <a:cxn ang="T6">
                  <a:pos x="T0" y="T1"/>
                </a:cxn>
                <a:cxn ang="T7">
                  <a:pos x="T2" y="T3"/>
                </a:cxn>
                <a:cxn ang="T8">
                  <a:pos x="T4" y="T5"/>
                </a:cxn>
              </a:cxnLst>
              <a:rect l="T9" t="T10" r="T11" b="T12"/>
              <a:pathLst>
                <a:path w="660" h="1050">
                  <a:moveTo>
                    <a:pt x="0" y="1050"/>
                  </a:moveTo>
                  <a:lnTo>
                    <a:pt x="0" y="0"/>
                  </a:lnTo>
                  <a:lnTo>
                    <a:pt x="660" y="0"/>
                  </a:lnTo>
                </a:path>
              </a:pathLst>
            </a:custGeom>
            <a:noFill/>
            <a:ln w="9525" cap="flat" cmpd="sng">
              <a:solidFill>
                <a:srgbClr val="000000"/>
              </a:solidFill>
              <a:prstDash val="solid"/>
              <a:round/>
              <a:headEnd type="none" w="med" len="med"/>
              <a:tailEnd type="triangle" w="med" len="med"/>
            </a:ln>
          </p:spPr>
          <p:txBody>
            <a:bodyPr/>
            <a:lstStyle/>
            <a:p>
              <a:endParaRPr lang="en-US"/>
            </a:p>
          </p:txBody>
        </p:sp>
      </p:grpSp>
      <p:grpSp>
        <p:nvGrpSpPr>
          <p:cNvPr id="6" name="Group 67"/>
          <p:cNvGrpSpPr>
            <a:grpSpLocks/>
          </p:cNvGrpSpPr>
          <p:nvPr/>
        </p:nvGrpSpPr>
        <p:grpSpPr bwMode="auto">
          <a:xfrm>
            <a:off x="5619750" y="2998788"/>
            <a:ext cx="3171825" cy="3744912"/>
            <a:chOff x="3540" y="1889"/>
            <a:chExt cx="1998" cy="2359"/>
          </a:xfrm>
        </p:grpSpPr>
        <p:sp>
          <p:nvSpPr>
            <p:cNvPr id="21534" name="AutoShape 68"/>
            <p:cNvSpPr>
              <a:spLocks noChangeArrowheads="1"/>
            </p:cNvSpPr>
            <p:nvPr/>
          </p:nvSpPr>
          <p:spPr bwMode="auto">
            <a:xfrm>
              <a:off x="3540" y="1914"/>
              <a:ext cx="1998" cy="2334"/>
            </a:xfrm>
            <a:prstGeom prst="roundRect">
              <a:avLst>
                <a:gd name="adj" fmla="val 16667"/>
              </a:avLst>
            </a:prstGeom>
            <a:solidFill>
              <a:schemeClr val="bg2"/>
            </a:solidFill>
            <a:ln w="9525">
              <a:solidFill>
                <a:schemeClr val="tx1"/>
              </a:solidFill>
              <a:round/>
              <a:headEnd/>
              <a:tailEnd/>
            </a:ln>
          </p:spPr>
          <p:txBody>
            <a:bodyPr wrap="none" anchor="ctr"/>
            <a:lstStyle/>
            <a:p>
              <a:endParaRPr lang="en-US"/>
            </a:p>
          </p:txBody>
        </p:sp>
        <p:sp>
          <p:nvSpPr>
            <p:cNvPr id="21535" name="Freeform 69"/>
            <p:cNvSpPr>
              <a:spLocks/>
            </p:cNvSpPr>
            <p:nvPr/>
          </p:nvSpPr>
          <p:spPr bwMode="auto">
            <a:xfrm>
              <a:off x="4624" y="3124"/>
              <a:ext cx="3" cy="125"/>
            </a:xfrm>
            <a:custGeom>
              <a:avLst/>
              <a:gdLst>
                <a:gd name="T0" fmla="*/ 3 w 3"/>
                <a:gd name="T1" fmla="*/ 0 h 125"/>
                <a:gd name="T2" fmla="*/ 0 w 3"/>
                <a:gd name="T3" fmla="*/ 125 h 125"/>
                <a:gd name="T4" fmla="*/ 0 60000 65536"/>
                <a:gd name="T5" fmla="*/ 0 60000 65536"/>
                <a:gd name="T6" fmla="*/ 0 w 3"/>
                <a:gd name="T7" fmla="*/ 0 h 125"/>
                <a:gd name="T8" fmla="*/ 3 w 3"/>
                <a:gd name="T9" fmla="*/ 125 h 125"/>
              </a:gdLst>
              <a:ahLst/>
              <a:cxnLst>
                <a:cxn ang="T4">
                  <a:pos x="T0" y="T1"/>
                </a:cxn>
                <a:cxn ang="T5">
                  <a:pos x="T2" y="T3"/>
                </a:cxn>
              </a:cxnLst>
              <a:rect l="T6" t="T7" r="T8" b="T9"/>
              <a:pathLst>
                <a:path w="3" h="125">
                  <a:moveTo>
                    <a:pt x="3" y="0"/>
                  </a:moveTo>
                  <a:lnTo>
                    <a:pt x="0" y="125"/>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21536" name="Text Box 70"/>
            <p:cNvSpPr txBox="1">
              <a:spLocks noChangeArrowheads="1"/>
            </p:cNvSpPr>
            <p:nvPr/>
          </p:nvSpPr>
          <p:spPr bwMode="auto">
            <a:xfrm>
              <a:off x="4397" y="3514"/>
              <a:ext cx="458" cy="237"/>
            </a:xfrm>
            <a:prstGeom prst="rect">
              <a:avLst/>
            </a:prstGeom>
            <a:solidFill>
              <a:srgbClr val="FD7E71"/>
            </a:solidFill>
            <a:ln w="9525">
              <a:solidFill>
                <a:srgbClr val="FF0000"/>
              </a:solidFill>
              <a:miter lim="800000"/>
              <a:headEnd/>
              <a:tailEnd/>
            </a:ln>
          </p:spPr>
          <p:txBody>
            <a:bodyPr wrap="none">
              <a:spAutoFit/>
            </a:bodyPr>
            <a:lstStyle/>
            <a:p>
              <a:pPr>
                <a:buFont typeface="Wingdings" pitchFamily="-96" charset="2"/>
                <a:buNone/>
              </a:pPr>
              <a:r>
                <a:rPr lang="en-US" b="0"/>
                <a:t>FSM</a:t>
              </a:r>
            </a:p>
          </p:txBody>
        </p:sp>
        <p:sp>
          <p:nvSpPr>
            <p:cNvPr id="21537" name="Text Box 71"/>
            <p:cNvSpPr txBox="1">
              <a:spLocks noChangeArrowheads="1"/>
            </p:cNvSpPr>
            <p:nvPr/>
          </p:nvSpPr>
          <p:spPr bwMode="auto">
            <a:xfrm>
              <a:off x="4388" y="3894"/>
              <a:ext cx="477" cy="237"/>
            </a:xfrm>
            <a:prstGeom prst="rect">
              <a:avLst/>
            </a:prstGeom>
            <a:solidFill>
              <a:schemeClr val="accent2"/>
            </a:solidFill>
            <a:ln w="9525">
              <a:solidFill>
                <a:srgbClr val="000000"/>
              </a:solidFill>
              <a:miter lim="800000"/>
              <a:headEnd/>
              <a:tailEnd/>
            </a:ln>
          </p:spPr>
          <p:txBody>
            <a:bodyPr wrap="none">
              <a:spAutoFit/>
            </a:bodyPr>
            <a:lstStyle/>
            <a:p>
              <a:pPr>
                <a:buFont typeface="Wingdings" pitchFamily="-96" charset="2"/>
                <a:buNone/>
              </a:pPr>
              <a:r>
                <a:rPr lang="en-US" b="0"/>
                <a:t>RAM</a:t>
              </a:r>
            </a:p>
          </p:txBody>
        </p:sp>
        <p:grpSp>
          <p:nvGrpSpPr>
            <p:cNvPr id="7" name="Group 72"/>
            <p:cNvGrpSpPr>
              <a:grpSpLocks/>
            </p:cNvGrpSpPr>
            <p:nvPr/>
          </p:nvGrpSpPr>
          <p:grpSpPr bwMode="auto">
            <a:xfrm>
              <a:off x="4394" y="3258"/>
              <a:ext cx="464" cy="88"/>
              <a:chOff x="808" y="2880"/>
              <a:chExt cx="464" cy="88"/>
            </a:xfrm>
          </p:grpSpPr>
          <p:sp>
            <p:nvSpPr>
              <p:cNvPr id="21566" name="Rectangle 73"/>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567" name="Line 74"/>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568" name="Line 75"/>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grpSp>
          <p:nvGrpSpPr>
            <p:cNvPr id="8" name="Group 76"/>
            <p:cNvGrpSpPr>
              <a:grpSpLocks/>
            </p:cNvGrpSpPr>
            <p:nvPr/>
          </p:nvGrpSpPr>
          <p:grpSpPr bwMode="auto">
            <a:xfrm>
              <a:off x="4394" y="2888"/>
              <a:ext cx="464" cy="88"/>
              <a:chOff x="808" y="2880"/>
              <a:chExt cx="464" cy="88"/>
            </a:xfrm>
          </p:grpSpPr>
          <p:sp>
            <p:nvSpPr>
              <p:cNvPr id="21563" name="Rectangle 77"/>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564" name="Line 78"/>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565" name="Line 79"/>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grpSp>
          <p:nvGrpSpPr>
            <p:cNvPr id="9" name="Group 80"/>
            <p:cNvGrpSpPr>
              <a:grpSpLocks/>
            </p:cNvGrpSpPr>
            <p:nvPr/>
          </p:nvGrpSpPr>
          <p:grpSpPr bwMode="auto">
            <a:xfrm>
              <a:off x="4394" y="2656"/>
              <a:ext cx="464" cy="88"/>
              <a:chOff x="808" y="2880"/>
              <a:chExt cx="464" cy="88"/>
            </a:xfrm>
          </p:grpSpPr>
          <p:sp>
            <p:nvSpPr>
              <p:cNvPr id="21560" name="Rectangle 81"/>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561" name="Line 82"/>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562" name="Line 83"/>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grpSp>
          <p:nvGrpSpPr>
            <p:cNvPr id="10" name="Group 84"/>
            <p:cNvGrpSpPr>
              <a:grpSpLocks/>
            </p:cNvGrpSpPr>
            <p:nvPr/>
          </p:nvGrpSpPr>
          <p:grpSpPr bwMode="auto">
            <a:xfrm>
              <a:off x="4394" y="2424"/>
              <a:ext cx="464" cy="88"/>
              <a:chOff x="808" y="2880"/>
              <a:chExt cx="464" cy="88"/>
            </a:xfrm>
          </p:grpSpPr>
          <p:sp>
            <p:nvSpPr>
              <p:cNvPr id="21557" name="Rectangle 85"/>
              <p:cNvSpPr>
                <a:spLocks noChangeArrowheads="1"/>
              </p:cNvSpPr>
              <p:nvPr/>
            </p:nvSpPr>
            <p:spPr bwMode="auto">
              <a:xfrm>
                <a:off x="808" y="2880"/>
                <a:ext cx="464" cy="88"/>
              </a:xfrm>
              <a:prstGeom prst="rect">
                <a:avLst/>
              </a:prstGeom>
              <a:noFill/>
              <a:ln w="28575">
                <a:solidFill>
                  <a:srgbClr val="000000"/>
                </a:solidFill>
                <a:miter lim="800000"/>
                <a:headEnd/>
                <a:tailEnd/>
              </a:ln>
            </p:spPr>
            <p:txBody>
              <a:bodyPr wrap="none" anchor="ctr"/>
              <a:lstStyle/>
              <a:p>
                <a:endParaRPr lang="en-US"/>
              </a:p>
            </p:txBody>
          </p:sp>
          <p:sp>
            <p:nvSpPr>
              <p:cNvPr id="21558" name="Line 86"/>
              <p:cNvSpPr>
                <a:spLocks noChangeShapeType="1"/>
              </p:cNvSpPr>
              <p:nvPr/>
            </p:nvSpPr>
            <p:spPr bwMode="auto">
              <a:xfrm>
                <a:off x="808" y="2896"/>
                <a:ext cx="68" cy="29"/>
              </a:xfrm>
              <a:prstGeom prst="line">
                <a:avLst/>
              </a:prstGeom>
              <a:noFill/>
              <a:ln w="28575">
                <a:solidFill>
                  <a:srgbClr val="000000"/>
                </a:solidFill>
                <a:round/>
                <a:headEnd/>
                <a:tailEnd/>
              </a:ln>
            </p:spPr>
            <p:txBody>
              <a:bodyPr/>
              <a:lstStyle/>
              <a:p>
                <a:endParaRPr lang="en-US"/>
              </a:p>
            </p:txBody>
          </p:sp>
          <p:sp>
            <p:nvSpPr>
              <p:cNvPr id="21559" name="Line 87"/>
              <p:cNvSpPr>
                <a:spLocks noChangeShapeType="1"/>
              </p:cNvSpPr>
              <p:nvPr/>
            </p:nvSpPr>
            <p:spPr bwMode="auto">
              <a:xfrm flipV="1">
                <a:off x="809" y="2921"/>
                <a:ext cx="63" cy="30"/>
              </a:xfrm>
              <a:prstGeom prst="line">
                <a:avLst/>
              </a:prstGeom>
              <a:noFill/>
              <a:ln w="28575">
                <a:solidFill>
                  <a:srgbClr val="000000"/>
                </a:solidFill>
                <a:round/>
                <a:headEnd/>
                <a:tailEnd/>
              </a:ln>
            </p:spPr>
            <p:txBody>
              <a:bodyPr/>
              <a:lstStyle/>
              <a:p>
                <a:endParaRPr lang="en-US"/>
              </a:p>
            </p:txBody>
          </p:sp>
        </p:grpSp>
        <p:sp>
          <p:nvSpPr>
            <p:cNvPr id="21542" name="Line 88"/>
            <p:cNvSpPr>
              <a:spLocks noChangeShapeType="1"/>
            </p:cNvSpPr>
            <p:nvPr/>
          </p:nvSpPr>
          <p:spPr bwMode="auto">
            <a:xfrm>
              <a:off x="4626" y="3348"/>
              <a:ext cx="0" cy="162"/>
            </a:xfrm>
            <a:prstGeom prst="line">
              <a:avLst/>
            </a:prstGeom>
            <a:noFill/>
            <a:ln w="9525">
              <a:solidFill>
                <a:srgbClr val="000000"/>
              </a:solidFill>
              <a:round/>
              <a:headEnd type="triangle" w="med" len="med"/>
              <a:tailEnd type="triangle" w="med" len="med"/>
            </a:ln>
          </p:spPr>
          <p:txBody>
            <a:bodyPr/>
            <a:lstStyle/>
            <a:p>
              <a:endParaRPr lang="en-US"/>
            </a:p>
          </p:txBody>
        </p:sp>
        <p:sp>
          <p:nvSpPr>
            <p:cNvPr id="21543" name="Freeform 89"/>
            <p:cNvSpPr>
              <a:spLocks/>
            </p:cNvSpPr>
            <p:nvPr/>
          </p:nvSpPr>
          <p:spPr bwMode="auto">
            <a:xfrm>
              <a:off x="4545" y="2982"/>
              <a:ext cx="3" cy="125"/>
            </a:xfrm>
            <a:custGeom>
              <a:avLst/>
              <a:gdLst>
                <a:gd name="T0" fmla="*/ 3 w 3"/>
                <a:gd name="T1" fmla="*/ 0 h 125"/>
                <a:gd name="T2" fmla="*/ 0 w 3"/>
                <a:gd name="T3" fmla="*/ 125 h 125"/>
                <a:gd name="T4" fmla="*/ 0 60000 65536"/>
                <a:gd name="T5" fmla="*/ 0 60000 65536"/>
                <a:gd name="T6" fmla="*/ 0 w 3"/>
                <a:gd name="T7" fmla="*/ 0 h 125"/>
                <a:gd name="T8" fmla="*/ 3 w 3"/>
                <a:gd name="T9" fmla="*/ 125 h 125"/>
              </a:gdLst>
              <a:ahLst/>
              <a:cxnLst>
                <a:cxn ang="T4">
                  <a:pos x="T0" y="T1"/>
                </a:cxn>
                <a:cxn ang="T5">
                  <a:pos x="T2" y="T3"/>
                </a:cxn>
              </a:cxnLst>
              <a:rect l="T6" t="T7" r="T8" b="T9"/>
              <a:pathLst>
                <a:path w="3" h="125">
                  <a:moveTo>
                    <a:pt x="3" y="0"/>
                  </a:moveTo>
                  <a:lnTo>
                    <a:pt x="0" y="125"/>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21544" name="Line 90"/>
            <p:cNvSpPr>
              <a:spLocks noChangeShapeType="1"/>
            </p:cNvSpPr>
            <p:nvPr/>
          </p:nvSpPr>
          <p:spPr bwMode="auto">
            <a:xfrm flipH="1">
              <a:off x="4623" y="2748"/>
              <a:ext cx="6" cy="126"/>
            </a:xfrm>
            <a:prstGeom prst="line">
              <a:avLst/>
            </a:prstGeom>
            <a:noFill/>
            <a:ln w="9525">
              <a:solidFill>
                <a:srgbClr val="000000"/>
              </a:solidFill>
              <a:round/>
              <a:headEnd/>
              <a:tailEnd type="triangle" w="med" len="med"/>
            </a:ln>
          </p:spPr>
          <p:txBody>
            <a:bodyPr/>
            <a:lstStyle/>
            <a:p>
              <a:endParaRPr lang="en-US"/>
            </a:p>
          </p:txBody>
        </p:sp>
        <p:sp>
          <p:nvSpPr>
            <p:cNvPr id="21545" name="Line 91"/>
            <p:cNvSpPr>
              <a:spLocks noChangeShapeType="1"/>
            </p:cNvSpPr>
            <p:nvPr/>
          </p:nvSpPr>
          <p:spPr bwMode="auto">
            <a:xfrm flipH="1">
              <a:off x="4623" y="2514"/>
              <a:ext cx="6" cy="126"/>
            </a:xfrm>
            <a:prstGeom prst="line">
              <a:avLst/>
            </a:prstGeom>
            <a:noFill/>
            <a:ln w="9525">
              <a:solidFill>
                <a:srgbClr val="000000"/>
              </a:solidFill>
              <a:round/>
              <a:headEnd/>
              <a:tailEnd type="triangle" w="med" len="med"/>
            </a:ln>
          </p:spPr>
          <p:txBody>
            <a:bodyPr/>
            <a:lstStyle/>
            <a:p>
              <a:endParaRPr lang="en-US"/>
            </a:p>
          </p:txBody>
        </p:sp>
        <p:sp>
          <p:nvSpPr>
            <p:cNvPr id="21546" name="Line 92"/>
            <p:cNvSpPr>
              <a:spLocks noChangeShapeType="1"/>
            </p:cNvSpPr>
            <p:nvPr/>
          </p:nvSpPr>
          <p:spPr bwMode="auto">
            <a:xfrm flipH="1">
              <a:off x="4680" y="1956"/>
              <a:ext cx="6" cy="126"/>
            </a:xfrm>
            <a:prstGeom prst="line">
              <a:avLst/>
            </a:prstGeom>
            <a:noFill/>
            <a:ln w="9525">
              <a:solidFill>
                <a:srgbClr val="000000"/>
              </a:solidFill>
              <a:round/>
              <a:headEnd/>
              <a:tailEnd type="triangle" w="med" len="med"/>
            </a:ln>
          </p:spPr>
          <p:txBody>
            <a:bodyPr/>
            <a:lstStyle/>
            <a:p>
              <a:endParaRPr lang="en-US"/>
            </a:p>
          </p:txBody>
        </p:sp>
        <p:sp>
          <p:nvSpPr>
            <p:cNvPr id="21547" name="Text Box 93"/>
            <p:cNvSpPr txBox="1">
              <a:spLocks noChangeArrowheads="1"/>
            </p:cNvSpPr>
            <p:nvPr/>
          </p:nvSpPr>
          <p:spPr bwMode="auto">
            <a:xfrm>
              <a:off x="4402" y="2075"/>
              <a:ext cx="412" cy="203"/>
            </a:xfrm>
            <a:prstGeom prst="rect">
              <a:avLst/>
            </a:prstGeom>
            <a:solidFill>
              <a:schemeClr val="accent1"/>
            </a:solidFill>
            <a:ln w="9525">
              <a:solidFill>
                <a:srgbClr val="000000"/>
              </a:solidFill>
              <a:miter lim="800000"/>
              <a:headEnd/>
              <a:tailEnd/>
            </a:ln>
          </p:spPr>
          <p:txBody>
            <a:bodyPr wrap="none">
              <a:spAutoFit/>
            </a:bodyPr>
            <a:lstStyle/>
            <a:p>
              <a:pPr>
                <a:buFont typeface="Wingdings" pitchFamily="-96" charset="2"/>
                <a:buNone/>
              </a:pPr>
              <a:r>
                <a:rPr lang="en-US" sz="1600" b="0"/>
                <a:t>MUX</a:t>
              </a:r>
            </a:p>
          </p:txBody>
        </p:sp>
        <p:sp>
          <p:nvSpPr>
            <p:cNvPr id="21548" name="Line 94"/>
            <p:cNvSpPr>
              <a:spLocks noChangeShapeType="1"/>
            </p:cNvSpPr>
            <p:nvPr/>
          </p:nvSpPr>
          <p:spPr bwMode="auto">
            <a:xfrm flipH="1">
              <a:off x="4542" y="3756"/>
              <a:ext cx="6" cy="126"/>
            </a:xfrm>
            <a:prstGeom prst="line">
              <a:avLst/>
            </a:prstGeom>
            <a:noFill/>
            <a:ln w="9525">
              <a:solidFill>
                <a:srgbClr val="000000"/>
              </a:solidFill>
              <a:round/>
              <a:headEnd/>
              <a:tailEnd type="triangle" w="med" len="med"/>
            </a:ln>
          </p:spPr>
          <p:txBody>
            <a:bodyPr/>
            <a:lstStyle/>
            <a:p>
              <a:endParaRPr lang="en-US"/>
            </a:p>
          </p:txBody>
        </p:sp>
        <p:sp>
          <p:nvSpPr>
            <p:cNvPr id="21549" name="Line 95"/>
            <p:cNvSpPr>
              <a:spLocks noChangeShapeType="1"/>
            </p:cNvSpPr>
            <p:nvPr/>
          </p:nvSpPr>
          <p:spPr bwMode="auto">
            <a:xfrm>
              <a:off x="4632" y="2562"/>
              <a:ext cx="768" cy="0"/>
            </a:xfrm>
            <a:prstGeom prst="line">
              <a:avLst/>
            </a:prstGeom>
            <a:noFill/>
            <a:ln w="9525">
              <a:solidFill>
                <a:srgbClr val="000000"/>
              </a:solidFill>
              <a:round/>
              <a:headEnd/>
              <a:tailEnd type="triangle" w="med" len="med"/>
            </a:ln>
          </p:spPr>
          <p:txBody>
            <a:bodyPr/>
            <a:lstStyle/>
            <a:p>
              <a:endParaRPr lang="en-US"/>
            </a:p>
          </p:txBody>
        </p:sp>
        <p:sp>
          <p:nvSpPr>
            <p:cNvPr id="21550" name="Text Box 96"/>
            <p:cNvSpPr txBox="1">
              <a:spLocks noChangeArrowheads="1"/>
            </p:cNvSpPr>
            <p:nvPr/>
          </p:nvSpPr>
          <p:spPr bwMode="auto">
            <a:xfrm>
              <a:off x="4940" y="2567"/>
              <a:ext cx="480" cy="197"/>
            </a:xfrm>
            <a:prstGeom prst="rect">
              <a:avLst/>
            </a:prstGeom>
            <a:noFill/>
            <a:ln w="9525">
              <a:noFill/>
              <a:miter lim="800000"/>
              <a:headEnd/>
              <a:tailEnd/>
            </a:ln>
          </p:spPr>
          <p:txBody>
            <a:bodyPr wrap="none">
              <a:spAutoFit/>
            </a:bodyPr>
            <a:lstStyle/>
            <a:p>
              <a:pPr>
                <a:buFont typeface="Wingdings" pitchFamily="-96" charset="2"/>
                <a:buNone/>
              </a:pPr>
              <a:r>
                <a:rPr lang="en-US" sz="1600" b="0">
                  <a:solidFill>
                    <a:srgbClr val="000000"/>
                  </a:solidFill>
                </a:rPr>
                <a:t>result</a:t>
              </a:r>
            </a:p>
          </p:txBody>
        </p:sp>
        <p:sp>
          <p:nvSpPr>
            <p:cNvPr id="21551" name="Text Box 97"/>
            <p:cNvSpPr txBox="1">
              <a:spLocks noChangeArrowheads="1"/>
            </p:cNvSpPr>
            <p:nvPr/>
          </p:nvSpPr>
          <p:spPr bwMode="auto">
            <a:xfrm>
              <a:off x="4730" y="1889"/>
              <a:ext cx="584" cy="197"/>
            </a:xfrm>
            <a:prstGeom prst="rect">
              <a:avLst/>
            </a:prstGeom>
            <a:noFill/>
            <a:ln w="9525">
              <a:noFill/>
              <a:miter lim="800000"/>
              <a:headEnd/>
              <a:tailEnd/>
            </a:ln>
          </p:spPr>
          <p:txBody>
            <a:bodyPr wrap="none">
              <a:spAutoFit/>
            </a:bodyPr>
            <a:lstStyle/>
            <a:p>
              <a:pPr>
                <a:buFont typeface="Wingdings" pitchFamily="-96" charset="2"/>
                <a:buNone/>
              </a:pPr>
              <a:r>
                <a:rPr lang="en-US" sz="1600" b="0">
                  <a:solidFill>
                    <a:srgbClr val="000000"/>
                  </a:solidFill>
                </a:rPr>
                <a:t>IP addr</a:t>
              </a:r>
            </a:p>
          </p:txBody>
        </p:sp>
        <p:sp>
          <p:nvSpPr>
            <p:cNvPr id="21552" name="Line 98"/>
            <p:cNvSpPr>
              <a:spLocks noChangeShapeType="1"/>
            </p:cNvSpPr>
            <p:nvPr/>
          </p:nvSpPr>
          <p:spPr bwMode="auto">
            <a:xfrm flipH="1">
              <a:off x="4623" y="2280"/>
              <a:ext cx="6" cy="126"/>
            </a:xfrm>
            <a:prstGeom prst="line">
              <a:avLst/>
            </a:prstGeom>
            <a:noFill/>
            <a:ln w="9525">
              <a:solidFill>
                <a:srgbClr val="000000"/>
              </a:solidFill>
              <a:round/>
              <a:headEnd/>
              <a:tailEnd type="triangle" w="med" len="med"/>
            </a:ln>
          </p:spPr>
          <p:txBody>
            <a:bodyPr/>
            <a:lstStyle/>
            <a:p>
              <a:endParaRPr lang="en-US"/>
            </a:p>
          </p:txBody>
        </p:sp>
        <p:sp>
          <p:nvSpPr>
            <p:cNvPr id="21553" name="Freeform 99"/>
            <p:cNvSpPr>
              <a:spLocks/>
            </p:cNvSpPr>
            <p:nvPr/>
          </p:nvSpPr>
          <p:spPr bwMode="auto">
            <a:xfrm>
              <a:off x="4212" y="1956"/>
              <a:ext cx="420" cy="1467"/>
            </a:xfrm>
            <a:custGeom>
              <a:avLst/>
              <a:gdLst>
                <a:gd name="T0" fmla="*/ 633 w 396"/>
                <a:gd name="T1" fmla="*/ 1721 h 1434"/>
                <a:gd name="T2" fmla="*/ 0 w 396"/>
                <a:gd name="T3" fmla="*/ 1721 h 1434"/>
                <a:gd name="T4" fmla="*/ 0 w 396"/>
                <a:gd name="T5" fmla="*/ 0 h 1434"/>
                <a:gd name="T6" fmla="*/ 460 w 396"/>
                <a:gd name="T7" fmla="*/ 0 h 1434"/>
                <a:gd name="T8" fmla="*/ 451 w 396"/>
                <a:gd name="T9" fmla="*/ 138 h 1434"/>
                <a:gd name="T10" fmla="*/ 0 60000 65536"/>
                <a:gd name="T11" fmla="*/ 0 60000 65536"/>
                <a:gd name="T12" fmla="*/ 0 60000 65536"/>
                <a:gd name="T13" fmla="*/ 0 60000 65536"/>
                <a:gd name="T14" fmla="*/ 0 60000 65536"/>
                <a:gd name="T15" fmla="*/ 0 w 396"/>
                <a:gd name="T16" fmla="*/ 0 h 1434"/>
                <a:gd name="T17" fmla="*/ 396 w 396"/>
                <a:gd name="T18" fmla="*/ 1434 h 1434"/>
              </a:gdLst>
              <a:ahLst/>
              <a:cxnLst>
                <a:cxn ang="T10">
                  <a:pos x="T0" y="T1"/>
                </a:cxn>
                <a:cxn ang="T11">
                  <a:pos x="T2" y="T3"/>
                </a:cxn>
                <a:cxn ang="T12">
                  <a:pos x="T4" y="T5"/>
                </a:cxn>
                <a:cxn ang="T13">
                  <a:pos x="T6" y="T7"/>
                </a:cxn>
                <a:cxn ang="T14">
                  <a:pos x="T8" y="T9"/>
                </a:cxn>
              </a:cxnLst>
              <a:rect l="T15" t="T16" r="T17" b="T18"/>
              <a:pathLst>
                <a:path w="396" h="1434">
                  <a:moveTo>
                    <a:pt x="396" y="1434"/>
                  </a:moveTo>
                  <a:lnTo>
                    <a:pt x="0" y="1434"/>
                  </a:lnTo>
                  <a:lnTo>
                    <a:pt x="0" y="0"/>
                  </a:lnTo>
                  <a:lnTo>
                    <a:pt x="288" y="0"/>
                  </a:lnTo>
                  <a:lnTo>
                    <a:pt x="282" y="114"/>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21554" name="Freeform 100"/>
            <p:cNvSpPr>
              <a:spLocks/>
            </p:cNvSpPr>
            <p:nvPr/>
          </p:nvSpPr>
          <p:spPr bwMode="auto">
            <a:xfrm>
              <a:off x="4656" y="3024"/>
              <a:ext cx="294" cy="870"/>
            </a:xfrm>
            <a:custGeom>
              <a:avLst/>
              <a:gdLst>
                <a:gd name="T0" fmla="*/ 36 w 294"/>
                <a:gd name="T1" fmla="*/ 870 h 870"/>
                <a:gd name="T2" fmla="*/ 36 w 294"/>
                <a:gd name="T3" fmla="*/ 804 h 870"/>
                <a:gd name="T4" fmla="*/ 294 w 294"/>
                <a:gd name="T5" fmla="*/ 804 h 870"/>
                <a:gd name="T6" fmla="*/ 294 w 294"/>
                <a:gd name="T7" fmla="*/ 0 h 870"/>
                <a:gd name="T8" fmla="*/ 0 w 294"/>
                <a:gd name="T9" fmla="*/ 0 h 870"/>
                <a:gd name="T10" fmla="*/ 0 w 294"/>
                <a:gd name="T11" fmla="*/ 77 h 870"/>
                <a:gd name="T12" fmla="*/ 0 60000 65536"/>
                <a:gd name="T13" fmla="*/ 0 60000 65536"/>
                <a:gd name="T14" fmla="*/ 0 60000 65536"/>
                <a:gd name="T15" fmla="*/ 0 60000 65536"/>
                <a:gd name="T16" fmla="*/ 0 60000 65536"/>
                <a:gd name="T17" fmla="*/ 0 60000 65536"/>
                <a:gd name="T18" fmla="*/ 0 w 294"/>
                <a:gd name="T19" fmla="*/ 0 h 870"/>
                <a:gd name="T20" fmla="*/ 294 w 294"/>
                <a:gd name="T21" fmla="*/ 870 h 870"/>
              </a:gdLst>
              <a:ahLst/>
              <a:cxnLst>
                <a:cxn ang="T12">
                  <a:pos x="T0" y="T1"/>
                </a:cxn>
                <a:cxn ang="T13">
                  <a:pos x="T2" y="T3"/>
                </a:cxn>
                <a:cxn ang="T14">
                  <a:pos x="T4" y="T5"/>
                </a:cxn>
                <a:cxn ang="T15">
                  <a:pos x="T6" y="T7"/>
                </a:cxn>
                <a:cxn ang="T16">
                  <a:pos x="T8" y="T9"/>
                </a:cxn>
                <a:cxn ang="T17">
                  <a:pos x="T10" y="T11"/>
                </a:cxn>
              </a:cxnLst>
              <a:rect l="T18" t="T19" r="T20" b="T21"/>
              <a:pathLst>
                <a:path w="294" h="870">
                  <a:moveTo>
                    <a:pt x="36" y="870"/>
                  </a:moveTo>
                  <a:lnTo>
                    <a:pt x="36" y="804"/>
                  </a:lnTo>
                  <a:lnTo>
                    <a:pt x="294" y="804"/>
                  </a:lnTo>
                  <a:lnTo>
                    <a:pt x="294" y="0"/>
                  </a:lnTo>
                  <a:lnTo>
                    <a:pt x="0" y="0"/>
                  </a:lnTo>
                  <a:lnTo>
                    <a:pt x="0" y="77"/>
                  </a:lnTo>
                </a:path>
              </a:pathLst>
            </a:custGeom>
            <a:noFill/>
            <a:ln w="9525" cap="flat" cmpd="sng">
              <a:solidFill>
                <a:srgbClr val="000000"/>
              </a:solidFill>
              <a:prstDash val="solid"/>
              <a:round/>
              <a:headEnd type="none" w="med" len="med"/>
              <a:tailEnd type="triangle" w="med" len="med"/>
            </a:ln>
          </p:spPr>
          <p:txBody>
            <a:bodyPr/>
            <a:lstStyle/>
            <a:p>
              <a:endParaRPr lang="en-US"/>
            </a:p>
          </p:txBody>
        </p:sp>
        <p:pic>
          <p:nvPicPr>
            <p:cNvPr id="21555" name="Picture 101" descr="BD18185_"/>
            <p:cNvPicPr>
              <a:picLocks noChangeAspect="1" noChangeArrowheads="1"/>
            </p:cNvPicPr>
            <p:nvPr/>
          </p:nvPicPr>
          <p:blipFill>
            <a:blip r:embed="rId4" cstate="print"/>
            <a:srcRect/>
            <a:stretch>
              <a:fillRect/>
            </a:stretch>
          </p:blipFill>
          <p:spPr bwMode="auto">
            <a:xfrm>
              <a:off x="4500" y="3089"/>
              <a:ext cx="214" cy="101"/>
            </a:xfrm>
            <a:prstGeom prst="rect">
              <a:avLst/>
            </a:prstGeom>
            <a:noFill/>
            <a:ln w="9525">
              <a:noFill/>
              <a:miter lim="800000"/>
              <a:headEnd/>
              <a:tailEnd/>
            </a:ln>
          </p:spPr>
        </p:pic>
        <p:sp>
          <p:nvSpPr>
            <p:cNvPr id="21556" name="Text Box 102"/>
            <p:cNvSpPr txBox="1">
              <a:spLocks noChangeArrowheads="1"/>
            </p:cNvSpPr>
            <p:nvPr/>
          </p:nvSpPr>
          <p:spPr bwMode="auto">
            <a:xfrm>
              <a:off x="3554" y="2064"/>
              <a:ext cx="608" cy="231"/>
            </a:xfrm>
            <a:prstGeom prst="rect">
              <a:avLst/>
            </a:prstGeom>
            <a:noFill/>
            <a:ln w="9525">
              <a:noFill/>
              <a:miter lim="800000"/>
              <a:headEnd/>
              <a:tailEnd/>
            </a:ln>
          </p:spPr>
          <p:txBody>
            <a:bodyPr wrap="none">
              <a:spAutoFit/>
            </a:bodyPr>
            <a:lstStyle/>
            <a:p>
              <a:pPr>
                <a:buFont typeface="Wingdings" pitchFamily="-96" charset="2"/>
                <a:buNone/>
              </a:pPr>
              <a:r>
                <a:rPr lang="en-US" b="0">
                  <a:solidFill>
                    <a:srgbClr val="000000"/>
                  </a:solidFill>
                </a:rPr>
                <a:t>BEST:</a:t>
              </a:r>
            </a:p>
          </p:txBody>
        </p:sp>
      </p:grpSp>
      <p:sp>
        <p:nvSpPr>
          <p:cNvPr id="1722471" name="Text Box 103"/>
          <p:cNvSpPr txBox="1">
            <a:spLocks noChangeArrowheads="1"/>
          </p:cNvSpPr>
          <p:nvPr/>
        </p:nvSpPr>
        <p:spPr bwMode="auto">
          <a:xfrm>
            <a:off x="-95536" y="4832350"/>
            <a:ext cx="1511300" cy="754063"/>
          </a:xfrm>
          <a:prstGeom prst="rect">
            <a:avLst/>
          </a:prstGeom>
          <a:noFill/>
          <a:ln w="9525">
            <a:noFill/>
            <a:miter lim="800000"/>
            <a:headEnd/>
            <a:tailEnd/>
          </a:ln>
        </p:spPr>
        <p:txBody>
          <a:bodyPr>
            <a:spAutoFit/>
          </a:bodyPr>
          <a:lstStyle/>
          <a:p>
            <a:pPr algn="ctr">
              <a:buFont typeface="Wingdings" pitchFamily="-96" charset="2"/>
              <a:buNone/>
            </a:pPr>
            <a:r>
              <a:rPr lang="en-US" sz="1600" b="0" dirty="0">
                <a:solidFill>
                  <a:srgbClr val="FF0000"/>
                </a:solidFill>
              </a:rPr>
              <a:t>Each packet is processed by one FSM</a:t>
            </a:r>
          </a:p>
        </p:txBody>
      </p:sp>
      <p:sp>
        <p:nvSpPr>
          <p:cNvPr id="1722472" name="Text Box 104"/>
          <p:cNvSpPr txBox="1">
            <a:spLocks noChangeArrowheads="1"/>
          </p:cNvSpPr>
          <p:nvPr/>
        </p:nvSpPr>
        <p:spPr bwMode="auto">
          <a:xfrm>
            <a:off x="7975600" y="5403850"/>
            <a:ext cx="1168400" cy="533400"/>
          </a:xfrm>
          <a:prstGeom prst="rect">
            <a:avLst/>
          </a:prstGeom>
          <a:noFill/>
          <a:ln w="9525">
            <a:noFill/>
            <a:miter lim="800000"/>
            <a:headEnd/>
            <a:tailEnd/>
          </a:ln>
        </p:spPr>
        <p:txBody>
          <a:bodyPr>
            <a:spAutoFit/>
          </a:bodyPr>
          <a:lstStyle/>
          <a:p>
            <a:pPr algn="ctr">
              <a:buFont typeface="Wingdings" pitchFamily="-96" charset="2"/>
              <a:buNone/>
            </a:pPr>
            <a:r>
              <a:rPr lang="en-US" sz="1600" b="0" dirty="0">
                <a:solidFill>
                  <a:srgbClr val="FF0000"/>
                </a:solidFill>
              </a:rPr>
              <a:t>Shared FSM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17223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224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224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2471" grpId="0"/>
      <p:bldP spid="172247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139700" y="5402263"/>
            <a:ext cx="4057650" cy="382587"/>
          </a:xfrm>
          <a:prstGeom prst="rect">
            <a:avLst/>
          </a:prstGeom>
          <a:solidFill>
            <a:schemeClr val="accent1"/>
          </a:solidFill>
          <a:ln w="9525">
            <a:noFill/>
            <a:miter lim="800000"/>
            <a:headEnd/>
            <a:tailEnd/>
          </a:ln>
        </p:spPr>
        <p:txBody>
          <a:bodyPr wrap="none" anchor="ctr"/>
          <a:lstStyle/>
          <a:p>
            <a:endParaRPr lang="en-US"/>
          </a:p>
        </p:txBody>
      </p:sp>
      <p:sp>
        <p:nvSpPr>
          <p:cNvPr id="12291" name="Text Box 3"/>
          <p:cNvSpPr txBox="1">
            <a:spLocks noChangeArrowheads="1"/>
          </p:cNvSpPr>
          <p:nvPr/>
        </p:nvSpPr>
        <p:spPr bwMode="auto">
          <a:xfrm>
            <a:off x="4437063" y="3690938"/>
            <a:ext cx="441325"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18</a:t>
            </a:r>
          </a:p>
        </p:txBody>
      </p:sp>
      <p:sp>
        <p:nvSpPr>
          <p:cNvPr id="12292" name="Rectangle 4"/>
          <p:cNvSpPr>
            <a:spLocks noChangeArrowheads="1"/>
          </p:cNvSpPr>
          <p:nvPr/>
        </p:nvSpPr>
        <p:spPr bwMode="auto">
          <a:xfrm>
            <a:off x="4845050" y="3722688"/>
            <a:ext cx="101600" cy="306387"/>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2293" name="Text Box 5"/>
          <p:cNvSpPr txBox="1">
            <a:spLocks noChangeArrowheads="1"/>
          </p:cNvSpPr>
          <p:nvPr/>
        </p:nvSpPr>
        <p:spPr bwMode="auto">
          <a:xfrm>
            <a:off x="3413125" y="4624388"/>
            <a:ext cx="346075" cy="366712"/>
          </a:xfrm>
          <a:prstGeom prst="rect">
            <a:avLst/>
          </a:prstGeom>
          <a:noFill/>
          <a:ln w="9525">
            <a:noFill/>
            <a:miter lim="800000"/>
            <a:headEnd/>
            <a:tailEnd/>
          </a:ln>
        </p:spPr>
        <p:txBody>
          <a:bodyPr wrap="none">
            <a:spAutoFit/>
          </a:bodyPr>
          <a:lstStyle/>
          <a:p>
            <a:pPr>
              <a:buFont typeface="Wingdings" pitchFamily="-96" charset="2"/>
              <a:buNone/>
            </a:pPr>
            <a:r>
              <a:rPr lang="en-US" b="0"/>
              <a:t>2</a:t>
            </a:r>
          </a:p>
        </p:txBody>
      </p:sp>
      <p:sp>
        <p:nvSpPr>
          <p:cNvPr id="12294" name="Text Box 6"/>
          <p:cNvSpPr txBox="1">
            <a:spLocks noChangeArrowheads="1"/>
          </p:cNvSpPr>
          <p:nvPr/>
        </p:nvSpPr>
        <p:spPr bwMode="auto">
          <a:xfrm>
            <a:off x="3413125" y="5027613"/>
            <a:ext cx="346075" cy="366712"/>
          </a:xfrm>
          <a:prstGeom prst="rect">
            <a:avLst/>
          </a:prstGeom>
          <a:noFill/>
          <a:ln w="9525">
            <a:noFill/>
            <a:miter lim="800000"/>
            <a:headEnd/>
            <a:tailEnd/>
          </a:ln>
        </p:spPr>
        <p:txBody>
          <a:bodyPr wrap="none">
            <a:spAutoFit/>
          </a:bodyPr>
          <a:lstStyle/>
          <a:p>
            <a:pPr>
              <a:buFont typeface="Wingdings" pitchFamily="-96" charset="2"/>
              <a:buNone/>
            </a:pPr>
            <a:r>
              <a:rPr lang="en-US" b="0"/>
              <a:t>3</a:t>
            </a:r>
          </a:p>
        </p:txBody>
      </p:sp>
      <p:graphicFrame>
        <p:nvGraphicFramePr>
          <p:cNvPr id="1669127" name="Group 7"/>
          <p:cNvGraphicFramePr>
            <a:graphicFrameLocks noGrp="1"/>
          </p:cNvGraphicFramePr>
          <p:nvPr/>
        </p:nvGraphicFramePr>
        <p:xfrm>
          <a:off x="120650" y="4224338"/>
          <a:ext cx="4089400" cy="2379665"/>
        </p:xfrm>
        <a:graphic>
          <a:graphicData uri="http://schemas.openxmlformats.org/drawingml/2006/table">
            <a:tbl>
              <a:tblPr/>
              <a:tblGrid>
                <a:gridCol w="1849438"/>
                <a:gridCol w="1120775"/>
                <a:gridCol w="1119187"/>
              </a:tblGrid>
              <a:tr h="3603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IP address</a:t>
                      </a:r>
                    </a:p>
                  </a:txBody>
                  <a:tcPr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Result</a:t>
                      </a:r>
                    </a:p>
                  </a:txBody>
                  <a:tcPr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M Ref</a:t>
                      </a:r>
                    </a:p>
                  </a:txBody>
                  <a:tcPr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7.13.7.3</a:t>
                      </a:r>
                    </a:p>
                  </a:txBody>
                  <a:tcPr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F</a:t>
                      </a:r>
                    </a:p>
                  </a:txBody>
                  <a:tcPr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10.18.201.5</a:t>
                      </a:r>
                    </a:p>
                  </a:txBody>
                  <a:tcPr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F</a:t>
                      </a:r>
                    </a:p>
                  </a:txBody>
                  <a:tcPr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0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7.14.7.2</a:t>
                      </a:r>
                    </a:p>
                  </a:txBody>
                  <a:tcPr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5.13.7.2</a:t>
                      </a:r>
                    </a:p>
                  </a:txBody>
                  <a:tcPr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E</a:t>
                      </a:r>
                    </a:p>
                  </a:txBody>
                  <a:tcPr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10.18.200.7</a:t>
                      </a:r>
                    </a:p>
                  </a:txBody>
                  <a:tcPr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C</a:t>
                      </a:r>
                    </a:p>
                  </a:txBody>
                  <a:tcPr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0" i="0" u="none" strike="noStrike" cap="none" normalizeH="0" baseline="0" dirty="0" smtClean="0">
                        <a:ln>
                          <a:noFill/>
                        </a:ln>
                        <a:solidFill>
                          <a:schemeClr val="tx1"/>
                        </a:solidFill>
                        <a:effectLst/>
                        <a:latin typeface="Verdana" pitchFamily="34" charset="0"/>
                      </a:endParaRPr>
                    </a:p>
                  </a:txBody>
                  <a:tcPr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25" name="Rectangle 37"/>
          <p:cNvSpPr>
            <a:spLocks noGrp="1" noChangeArrowheads="1"/>
          </p:cNvSpPr>
          <p:nvPr>
            <p:ph type="title"/>
          </p:nvPr>
        </p:nvSpPr>
        <p:spPr/>
        <p:txBody>
          <a:bodyPr/>
          <a:lstStyle/>
          <a:p>
            <a:pPr eaLnBrk="1" hangingPunct="1"/>
            <a:r>
              <a:rPr lang="en-US" sz="4000" smtClean="0"/>
              <a:t>Sparse tree representation</a:t>
            </a:r>
          </a:p>
        </p:txBody>
      </p:sp>
      <p:sp>
        <p:nvSpPr>
          <p:cNvPr id="12326" name="Content Placeholder 144" descr="Rectangle: Click to edit Master text styles&#10;Second level&#10;Third level&#10;Fourth level&#10;Fifth level"/>
          <p:cNvSpPr>
            <a:spLocks noGrp="1"/>
          </p:cNvSpPr>
          <p:nvPr>
            <p:ph idx="1"/>
          </p:nvPr>
        </p:nvSpPr>
        <p:spPr/>
        <p:txBody>
          <a:bodyPr/>
          <a:lstStyle/>
          <a:p>
            <a:endParaRPr lang="en-US" smtClean="0"/>
          </a:p>
        </p:txBody>
      </p:sp>
      <p:sp>
        <p:nvSpPr>
          <p:cNvPr id="12327" name="Text Box 38"/>
          <p:cNvSpPr txBox="1">
            <a:spLocks noChangeArrowheads="1"/>
          </p:cNvSpPr>
          <p:nvPr/>
        </p:nvSpPr>
        <p:spPr bwMode="auto">
          <a:xfrm>
            <a:off x="7610475" y="1816100"/>
            <a:ext cx="312738"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3</a:t>
            </a:r>
          </a:p>
        </p:txBody>
      </p:sp>
      <p:grpSp>
        <p:nvGrpSpPr>
          <p:cNvPr id="12328" name="Group 39"/>
          <p:cNvGrpSpPr>
            <a:grpSpLocks/>
          </p:cNvGrpSpPr>
          <p:nvPr/>
        </p:nvGrpSpPr>
        <p:grpSpPr bwMode="auto">
          <a:xfrm>
            <a:off x="7781925" y="1366838"/>
            <a:ext cx="720725" cy="1273175"/>
            <a:chOff x="5082" y="861"/>
            <a:chExt cx="454" cy="802"/>
          </a:xfrm>
        </p:grpSpPr>
        <p:sp>
          <p:nvSpPr>
            <p:cNvPr id="12453" name="Rectangle 40"/>
            <p:cNvSpPr>
              <a:spLocks noChangeArrowheads="1"/>
            </p:cNvSpPr>
            <p:nvPr/>
          </p:nvSpPr>
          <p:spPr bwMode="auto">
            <a:xfrm>
              <a:off x="5150" y="874"/>
              <a:ext cx="386" cy="784"/>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454" name="Group 41"/>
            <p:cNvGrpSpPr>
              <a:grpSpLocks/>
            </p:cNvGrpSpPr>
            <p:nvPr/>
          </p:nvGrpSpPr>
          <p:grpSpPr bwMode="auto">
            <a:xfrm>
              <a:off x="5082" y="861"/>
              <a:ext cx="434" cy="308"/>
              <a:chOff x="969" y="1167"/>
              <a:chExt cx="434" cy="308"/>
            </a:xfrm>
          </p:grpSpPr>
          <p:sp>
            <p:nvSpPr>
              <p:cNvPr id="12461" name="Text Box 42"/>
              <p:cNvSpPr txBox="1">
                <a:spLocks noChangeArrowheads="1"/>
              </p:cNvSpPr>
              <p:nvPr/>
            </p:nvSpPr>
            <p:spPr bwMode="auto">
              <a:xfrm>
                <a:off x="1199" y="1216"/>
                <a:ext cx="2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A</a:t>
                </a:r>
              </a:p>
            </p:txBody>
          </p:sp>
          <p:sp>
            <p:nvSpPr>
              <p:cNvPr id="12462" name="Text Box 43"/>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455" name="Group 44"/>
            <p:cNvGrpSpPr>
              <a:grpSpLocks/>
            </p:cNvGrpSpPr>
            <p:nvPr/>
          </p:nvGrpSpPr>
          <p:grpSpPr bwMode="auto">
            <a:xfrm>
              <a:off x="5082" y="1355"/>
              <a:ext cx="434" cy="308"/>
              <a:chOff x="969" y="1167"/>
              <a:chExt cx="434" cy="308"/>
            </a:xfrm>
          </p:grpSpPr>
          <p:sp>
            <p:nvSpPr>
              <p:cNvPr id="12459" name="Text Box 45"/>
              <p:cNvSpPr txBox="1">
                <a:spLocks noChangeArrowheads="1"/>
              </p:cNvSpPr>
              <p:nvPr/>
            </p:nvSpPr>
            <p:spPr bwMode="auto">
              <a:xfrm>
                <a:off x="1199" y="1216"/>
                <a:ext cx="2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A</a:t>
                </a:r>
              </a:p>
            </p:txBody>
          </p:sp>
          <p:sp>
            <p:nvSpPr>
              <p:cNvPr id="12460" name="Text Box 46"/>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456" name="Line 47"/>
            <p:cNvSpPr>
              <a:spLocks noChangeShapeType="1"/>
            </p:cNvSpPr>
            <p:nvPr/>
          </p:nvSpPr>
          <p:spPr bwMode="auto">
            <a:xfrm>
              <a:off x="5153" y="1159"/>
              <a:ext cx="377" cy="0"/>
            </a:xfrm>
            <a:prstGeom prst="line">
              <a:avLst/>
            </a:prstGeom>
            <a:noFill/>
            <a:ln w="9525">
              <a:solidFill>
                <a:srgbClr val="FF0000"/>
              </a:solidFill>
              <a:round/>
              <a:headEnd/>
              <a:tailEnd/>
            </a:ln>
          </p:spPr>
          <p:txBody>
            <a:bodyPr wrap="none" anchor="ctr"/>
            <a:lstStyle/>
            <a:p>
              <a:endParaRPr lang="en-US"/>
            </a:p>
          </p:txBody>
        </p:sp>
        <p:sp>
          <p:nvSpPr>
            <p:cNvPr id="12457" name="Line 48"/>
            <p:cNvSpPr>
              <a:spLocks noChangeShapeType="1"/>
            </p:cNvSpPr>
            <p:nvPr/>
          </p:nvSpPr>
          <p:spPr bwMode="auto">
            <a:xfrm>
              <a:off x="5158" y="1360"/>
              <a:ext cx="377" cy="0"/>
            </a:xfrm>
            <a:prstGeom prst="line">
              <a:avLst/>
            </a:prstGeom>
            <a:noFill/>
            <a:ln w="9525">
              <a:solidFill>
                <a:srgbClr val="FF0000"/>
              </a:solidFill>
              <a:round/>
              <a:headEnd/>
              <a:tailEnd/>
            </a:ln>
          </p:spPr>
          <p:txBody>
            <a:bodyPr wrap="none" anchor="ctr"/>
            <a:lstStyle/>
            <a:p>
              <a:endParaRPr lang="en-US"/>
            </a:p>
          </p:txBody>
        </p:sp>
        <p:sp>
          <p:nvSpPr>
            <p:cNvPr id="12458" name="Text Box 49"/>
            <p:cNvSpPr txBox="1">
              <a:spLocks noChangeArrowheads="1"/>
            </p:cNvSpPr>
            <p:nvPr/>
          </p:nvSpPr>
          <p:spPr bwMode="auto">
            <a:xfrm>
              <a:off x="5312" y="1154"/>
              <a:ext cx="2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B</a:t>
              </a:r>
            </a:p>
          </p:txBody>
        </p:sp>
      </p:grpSp>
      <p:grpSp>
        <p:nvGrpSpPr>
          <p:cNvPr id="12329" name="Group 50"/>
          <p:cNvGrpSpPr>
            <a:grpSpLocks/>
          </p:cNvGrpSpPr>
          <p:nvPr/>
        </p:nvGrpSpPr>
        <p:grpSpPr bwMode="auto">
          <a:xfrm>
            <a:off x="7610475" y="4227513"/>
            <a:ext cx="892175" cy="1273175"/>
            <a:chOff x="4974" y="3023"/>
            <a:chExt cx="562" cy="802"/>
          </a:xfrm>
        </p:grpSpPr>
        <p:sp>
          <p:nvSpPr>
            <p:cNvPr id="12442" name="Rectangle 51"/>
            <p:cNvSpPr>
              <a:spLocks noChangeArrowheads="1"/>
            </p:cNvSpPr>
            <p:nvPr/>
          </p:nvSpPr>
          <p:spPr bwMode="auto">
            <a:xfrm>
              <a:off x="5150" y="3036"/>
              <a:ext cx="386" cy="784"/>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443" name="Group 52"/>
            <p:cNvGrpSpPr>
              <a:grpSpLocks/>
            </p:cNvGrpSpPr>
            <p:nvPr/>
          </p:nvGrpSpPr>
          <p:grpSpPr bwMode="auto">
            <a:xfrm>
              <a:off x="5082" y="3023"/>
              <a:ext cx="434" cy="308"/>
              <a:chOff x="969" y="1167"/>
              <a:chExt cx="434" cy="308"/>
            </a:xfrm>
          </p:grpSpPr>
          <p:sp>
            <p:nvSpPr>
              <p:cNvPr id="12451" name="Text Box 53"/>
              <p:cNvSpPr txBox="1">
                <a:spLocks noChangeArrowheads="1"/>
              </p:cNvSpPr>
              <p:nvPr/>
            </p:nvSpPr>
            <p:spPr bwMode="auto">
              <a:xfrm>
                <a:off x="1199" y="1216"/>
                <a:ext cx="2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C</a:t>
                </a:r>
              </a:p>
            </p:txBody>
          </p:sp>
          <p:sp>
            <p:nvSpPr>
              <p:cNvPr id="12452" name="Text Box 54"/>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444" name="Group 55"/>
            <p:cNvGrpSpPr>
              <a:grpSpLocks/>
            </p:cNvGrpSpPr>
            <p:nvPr/>
          </p:nvGrpSpPr>
          <p:grpSpPr bwMode="auto">
            <a:xfrm>
              <a:off x="5082" y="3517"/>
              <a:ext cx="435" cy="308"/>
              <a:chOff x="969" y="1167"/>
              <a:chExt cx="435" cy="308"/>
            </a:xfrm>
          </p:grpSpPr>
          <p:sp>
            <p:nvSpPr>
              <p:cNvPr id="12449" name="Text Box 56"/>
              <p:cNvSpPr txBox="1">
                <a:spLocks noChangeArrowheads="1"/>
              </p:cNvSpPr>
              <p:nvPr/>
            </p:nvSpPr>
            <p:spPr bwMode="auto">
              <a:xfrm>
                <a:off x="1199" y="1216"/>
                <a:ext cx="205"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C</a:t>
                </a:r>
              </a:p>
            </p:txBody>
          </p:sp>
          <p:sp>
            <p:nvSpPr>
              <p:cNvPr id="12450" name="Text Box 57"/>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445" name="Text Box 58"/>
            <p:cNvSpPr txBox="1">
              <a:spLocks noChangeArrowheads="1"/>
            </p:cNvSpPr>
            <p:nvPr/>
          </p:nvSpPr>
          <p:spPr bwMode="auto">
            <a:xfrm>
              <a:off x="4974" y="3306"/>
              <a:ext cx="197" cy="21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5</a:t>
              </a:r>
            </a:p>
          </p:txBody>
        </p:sp>
        <p:sp>
          <p:nvSpPr>
            <p:cNvPr id="12446" name="Line 59"/>
            <p:cNvSpPr>
              <a:spLocks noChangeShapeType="1"/>
            </p:cNvSpPr>
            <p:nvPr/>
          </p:nvSpPr>
          <p:spPr bwMode="auto">
            <a:xfrm>
              <a:off x="5153" y="3321"/>
              <a:ext cx="377" cy="0"/>
            </a:xfrm>
            <a:prstGeom prst="line">
              <a:avLst/>
            </a:prstGeom>
            <a:noFill/>
            <a:ln w="9525">
              <a:solidFill>
                <a:srgbClr val="FF0000"/>
              </a:solidFill>
              <a:round/>
              <a:headEnd/>
              <a:tailEnd/>
            </a:ln>
          </p:spPr>
          <p:txBody>
            <a:bodyPr wrap="none" anchor="ctr"/>
            <a:lstStyle/>
            <a:p>
              <a:endParaRPr lang="en-US"/>
            </a:p>
          </p:txBody>
        </p:sp>
        <p:sp>
          <p:nvSpPr>
            <p:cNvPr id="12447" name="Line 60"/>
            <p:cNvSpPr>
              <a:spLocks noChangeShapeType="1"/>
            </p:cNvSpPr>
            <p:nvPr/>
          </p:nvSpPr>
          <p:spPr bwMode="auto">
            <a:xfrm>
              <a:off x="5158" y="3522"/>
              <a:ext cx="377" cy="0"/>
            </a:xfrm>
            <a:prstGeom prst="line">
              <a:avLst/>
            </a:prstGeom>
            <a:noFill/>
            <a:ln w="9525">
              <a:solidFill>
                <a:srgbClr val="FF0000"/>
              </a:solidFill>
              <a:round/>
              <a:headEnd/>
              <a:tailEnd/>
            </a:ln>
          </p:spPr>
          <p:txBody>
            <a:bodyPr wrap="none" anchor="ctr"/>
            <a:lstStyle/>
            <a:p>
              <a:endParaRPr lang="en-US"/>
            </a:p>
          </p:txBody>
        </p:sp>
        <p:sp>
          <p:nvSpPr>
            <p:cNvPr id="12448" name="Text Box 61"/>
            <p:cNvSpPr txBox="1">
              <a:spLocks noChangeArrowheads="1"/>
            </p:cNvSpPr>
            <p:nvPr/>
          </p:nvSpPr>
          <p:spPr bwMode="auto">
            <a:xfrm>
              <a:off x="5307" y="3316"/>
              <a:ext cx="215"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D</a:t>
              </a:r>
            </a:p>
          </p:txBody>
        </p:sp>
      </p:grpSp>
      <p:sp>
        <p:nvSpPr>
          <p:cNvPr id="12330" name="Rectangle 62"/>
          <p:cNvSpPr>
            <a:spLocks noChangeArrowheads="1"/>
          </p:cNvSpPr>
          <p:nvPr/>
        </p:nvSpPr>
        <p:spPr bwMode="auto">
          <a:xfrm>
            <a:off x="4845050" y="1387475"/>
            <a:ext cx="612775" cy="1244600"/>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331" name="Group 63"/>
          <p:cNvGrpSpPr>
            <a:grpSpLocks/>
          </p:cNvGrpSpPr>
          <p:nvPr/>
        </p:nvGrpSpPr>
        <p:grpSpPr bwMode="auto">
          <a:xfrm>
            <a:off x="4737100" y="1366838"/>
            <a:ext cx="677863" cy="488950"/>
            <a:chOff x="969" y="1167"/>
            <a:chExt cx="427" cy="308"/>
          </a:xfrm>
        </p:grpSpPr>
        <p:sp>
          <p:nvSpPr>
            <p:cNvPr id="12440" name="Text Box 64"/>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441" name="Text Box 65"/>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332" name="Group 66"/>
          <p:cNvGrpSpPr>
            <a:grpSpLocks/>
          </p:cNvGrpSpPr>
          <p:nvPr/>
        </p:nvGrpSpPr>
        <p:grpSpPr bwMode="auto">
          <a:xfrm>
            <a:off x="4737100" y="2151063"/>
            <a:ext cx="677863" cy="488950"/>
            <a:chOff x="969" y="1167"/>
            <a:chExt cx="427" cy="308"/>
          </a:xfrm>
        </p:grpSpPr>
        <p:sp>
          <p:nvSpPr>
            <p:cNvPr id="12438" name="Text Box 67"/>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439" name="Text Box 68"/>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333" name="Text Box 69"/>
          <p:cNvSpPr txBox="1">
            <a:spLocks noChangeArrowheads="1"/>
          </p:cNvSpPr>
          <p:nvPr/>
        </p:nvSpPr>
        <p:spPr bwMode="auto">
          <a:xfrm>
            <a:off x="4437063" y="1816100"/>
            <a:ext cx="441325"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14</a:t>
            </a:r>
          </a:p>
        </p:txBody>
      </p:sp>
      <p:sp>
        <p:nvSpPr>
          <p:cNvPr id="12334" name="Line 70"/>
          <p:cNvSpPr>
            <a:spLocks noChangeShapeType="1"/>
          </p:cNvSpPr>
          <p:nvPr/>
        </p:nvSpPr>
        <p:spPr bwMode="auto">
          <a:xfrm>
            <a:off x="4849813" y="1839913"/>
            <a:ext cx="598487" cy="0"/>
          </a:xfrm>
          <a:prstGeom prst="line">
            <a:avLst/>
          </a:prstGeom>
          <a:noFill/>
          <a:ln w="9525">
            <a:solidFill>
              <a:srgbClr val="FF0000"/>
            </a:solidFill>
            <a:round/>
            <a:headEnd/>
            <a:tailEnd/>
          </a:ln>
        </p:spPr>
        <p:txBody>
          <a:bodyPr wrap="none" anchor="ctr"/>
          <a:lstStyle/>
          <a:p>
            <a:endParaRPr lang="en-US"/>
          </a:p>
        </p:txBody>
      </p:sp>
      <p:sp>
        <p:nvSpPr>
          <p:cNvPr id="12335" name="Line 71"/>
          <p:cNvSpPr>
            <a:spLocks noChangeShapeType="1"/>
          </p:cNvSpPr>
          <p:nvPr/>
        </p:nvSpPr>
        <p:spPr bwMode="auto">
          <a:xfrm>
            <a:off x="4846638" y="2159000"/>
            <a:ext cx="598487" cy="0"/>
          </a:xfrm>
          <a:prstGeom prst="line">
            <a:avLst/>
          </a:prstGeom>
          <a:noFill/>
          <a:ln w="9525">
            <a:solidFill>
              <a:srgbClr val="FF0000"/>
            </a:solidFill>
            <a:round/>
            <a:headEnd/>
            <a:tailEnd/>
          </a:ln>
        </p:spPr>
        <p:txBody>
          <a:bodyPr wrap="none" anchor="ctr"/>
          <a:lstStyle/>
          <a:p>
            <a:endParaRPr lang="en-US"/>
          </a:p>
        </p:txBody>
      </p:sp>
      <p:sp>
        <p:nvSpPr>
          <p:cNvPr id="12336" name="Rectangle 72"/>
          <p:cNvSpPr>
            <a:spLocks noChangeArrowheads="1"/>
          </p:cNvSpPr>
          <p:nvPr/>
        </p:nvSpPr>
        <p:spPr bwMode="auto">
          <a:xfrm>
            <a:off x="4845050" y="1849438"/>
            <a:ext cx="101600" cy="304800"/>
          </a:xfrm>
          <a:prstGeom prst="rect">
            <a:avLst/>
          </a:prstGeom>
          <a:solidFill>
            <a:srgbClr val="000000"/>
          </a:solidFill>
          <a:ln w="9525">
            <a:solidFill>
              <a:schemeClr val="tx1"/>
            </a:solidFill>
            <a:miter lim="800000"/>
            <a:headEnd/>
            <a:tailEnd/>
          </a:ln>
        </p:spPr>
        <p:txBody>
          <a:bodyPr wrap="none" anchor="ctr"/>
          <a:lstStyle/>
          <a:p>
            <a:endParaRPr lang="en-US"/>
          </a:p>
        </p:txBody>
      </p:sp>
      <p:grpSp>
        <p:nvGrpSpPr>
          <p:cNvPr id="12337" name="Group 73"/>
          <p:cNvGrpSpPr>
            <a:grpSpLocks/>
          </p:cNvGrpSpPr>
          <p:nvPr/>
        </p:nvGrpSpPr>
        <p:grpSpPr bwMode="auto">
          <a:xfrm>
            <a:off x="6188075" y="1366838"/>
            <a:ext cx="892175" cy="1273175"/>
            <a:chOff x="4078" y="861"/>
            <a:chExt cx="562" cy="802"/>
          </a:xfrm>
        </p:grpSpPr>
        <p:sp>
          <p:nvSpPr>
            <p:cNvPr id="12427" name="Rectangle 74"/>
            <p:cNvSpPr>
              <a:spLocks noChangeArrowheads="1"/>
            </p:cNvSpPr>
            <p:nvPr/>
          </p:nvSpPr>
          <p:spPr bwMode="auto">
            <a:xfrm>
              <a:off x="4254" y="874"/>
              <a:ext cx="386" cy="784"/>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428" name="Group 75"/>
            <p:cNvGrpSpPr>
              <a:grpSpLocks/>
            </p:cNvGrpSpPr>
            <p:nvPr/>
          </p:nvGrpSpPr>
          <p:grpSpPr bwMode="auto">
            <a:xfrm>
              <a:off x="4186" y="861"/>
              <a:ext cx="434" cy="308"/>
              <a:chOff x="969" y="1167"/>
              <a:chExt cx="434" cy="308"/>
            </a:xfrm>
          </p:grpSpPr>
          <p:sp>
            <p:nvSpPr>
              <p:cNvPr id="12436" name="Text Box 76"/>
              <p:cNvSpPr txBox="1">
                <a:spLocks noChangeArrowheads="1"/>
              </p:cNvSpPr>
              <p:nvPr/>
            </p:nvSpPr>
            <p:spPr bwMode="auto">
              <a:xfrm>
                <a:off x="1199" y="1216"/>
                <a:ext cx="2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A</a:t>
                </a:r>
              </a:p>
            </p:txBody>
          </p:sp>
          <p:sp>
            <p:nvSpPr>
              <p:cNvPr id="12437" name="Text Box 77"/>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429" name="Group 78"/>
            <p:cNvGrpSpPr>
              <a:grpSpLocks/>
            </p:cNvGrpSpPr>
            <p:nvPr/>
          </p:nvGrpSpPr>
          <p:grpSpPr bwMode="auto">
            <a:xfrm>
              <a:off x="4186" y="1355"/>
              <a:ext cx="434" cy="308"/>
              <a:chOff x="969" y="1167"/>
              <a:chExt cx="434" cy="308"/>
            </a:xfrm>
          </p:grpSpPr>
          <p:sp>
            <p:nvSpPr>
              <p:cNvPr id="12434" name="Text Box 79"/>
              <p:cNvSpPr txBox="1">
                <a:spLocks noChangeArrowheads="1"/>
              </p:cNvSpPr>
              <p:nvPr/>
            </p:nvSpPr>
            <p:spPr bwMode="auto">
              <a:xfrm>
                <a:off x="1199" y="1216"/>
                <a:ext cx="2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A</a:t>
                </a:r>
              </a:p>
            </p:txBody>
          </p:sp>
          <p:sp>
            <p:nvSpPr>
              <p:cNvPr id="12435" name="Text Box 80"/>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430" name="Text Box 81"/>
            <p:cNvSpPr txBox="1">
              <a:spLocks noChangeArrowheads="1"/>
            </p:cNvSpPr>
            <p:nvPr/>
          </p:nvSpPr>
          <p:spPr bwMode="auto">
            <a:xfrm>
              <a:off x="4078" y="1144"/>
              <a:ext cx="197" cy="21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7</a:t>
              </a:r>
            </a:p>
          </p:txBody>
        </p:sp>
        <p:sp>
          <p:nvSpPr>
            <p:cNvPr id="12431" name="Line 82"/>
            <p:cNvSpPr>
              <a:spLocks noChangeShapeType="1"/>
            </p:cNvSpPr>
            <p:nvPr/>
          </p:nvSpPr>
          <p:spPr bwMode="auto">
            <a:xfrm>
              <a:off x="4257" y="1159"/>
              <a:ext cx="377" cy="0"/>
            </a:xfrm>
            <a:prstGeom prst="line">
              <a:avLst/>
            </a:prstGeom>
            <a:noFill/>
            <a:ln w="9525">
              <a:solidFill>
                <a:srgbClr val="FF0000"/>
              </a:solidFill>
              <a:round/>
              <a:headEnd/>
              <a:tailEnd/>
            </a:ln>
          </p:spPr>
          <p:txBody>
            <a:bodyPr wrap="none" anchor="ctr"/>
            <a:lstStyle/>
            <a:p>
              <a:endParaRPr lang="en-US"/>
            </a:p>
          </p:txBody>
        </p:sp>
        <p:sp>
          <p:nvSpPr>
            <p:cNvPr id="12432" name="Line 83"/>
            <p:cNvSpPr>
              <a:spLocks noChangeShapeType="1"/>
            </p:cNvSpPr>
            <p:nvPr/>
          </p:nvSpPr>
          <p:spPr bwMode="auto">
            <a:xfrm>
              <a:off x="4262" y="1360"/>
              <a:ext cx="377" cy="0"/>
            </a:xfrm>
            <a:prstGeom prst="line">
              <a:avLst/>
            </a:prstGeom>
            <a:noFill/>
            <a:ln w="9525">
              <a:solidFill>
                <a:srgbClr val="FF0000"/>
              </a:solidFill>
              <a:round/>
              <a:headEnd/>
              <a:tailEnd/>
            </a:ln>
          </p:spPr>
          <p:txBody>
            <a:bodyPr wrap="none" anchor="ctr"/>
            <a:lstStyle/>
            <a:p>
              <a:endParaRPr lang="en-US"/>
            </a:p>
          </p:txBody>
        </p:sp>
        <p:sp>
          <p:nvSpPr>
            <p:cNvPr id="12433" name="Rectangle 84"/>
            <p:cNvSpPr>
              <a:spLocks noChangeArrowheads="1"/>
            </p:cNvSpPr>
            <p:nvPr/>
          </p:nvSpPr>
          <p:spPr bwMode="auto">
            <a:xfrm>
              <a:off x="4253" y="1160"/>
              <a:ext cx="64" cy="184"/>
            </a:xfrm>
            <a:prstGeom prst="rect">
              <a:avLst/>
            </a:prstGeom>
            <a:solidFill>
              <a:srgbClr val="000000"/>
            </a:solidFill>
            <a:ln w="9525">
              <a:solidFill>
                <a:schemeClr val="tx1"/>
              </a:solidFill>
              <a:miter lim="800000"/>
              <a:headEnd/>
              <a:tailEnd/>
            </a:ln>
          </p:spPr>
          <p:txBody>
            <a:bodyPr wrap="none" anchor="ctr"/>
            <a:lstStyle/>
            <a:p>
              <a:endParaRPr lang="en-US"/>
            </a:p>
          </p:txBody>
        </p:sp>
      </p:grpSp>
      <p:sp>
        <p:nvSpPr>
          <p:cNvPr id="12338" name="Rectangle 85"/>
          <p:cNvSpPr>
            <a:spLocks noChangeArrowheads="1"/>
          </p:cNvSpPr>
          <p:nvPr/>
        </p:nvSpPr>
        <p:spPr bwMode="auto">
          <a:xfrm>
            <a:off x="6467475" y="4075113"/>
            <a:ext cx="612775" cy="1244600"/>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339" name="Group 86"/>
          <p:cNvGrpSpPr>
            <a:grpSpLocks/>
          </p:cNvGrpSpPr>
          <p:nvPr/>
        </p:nvGrpSpPr>
        <p:grpSpPr bwMode="auto">
          <a:xfrm>
            <a:off x="6359525" y="4054475"/>
            <a:ext cx="677863" cy="488950"/>
            <a:chOff x="969" y="1167"/>
            <a:chExt cx="427" cy="308"/>
          </a:xfrm>
        </p:grpSpPr>
        <p:sp>
          <p:nvSpPr>
            <p:cNvPr id="12425" name="Text Box 87"/>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426" name="Text Box 88"/>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340" name="Group 89"/>
          <p:cNvGrpSpPr>
            <a:grpSpLocks/>
          </p:cNvGrpSpPr>
          <p:nvPr/>
        </p:nvGrpSpPr>
        <p:grpSpPr bwMode="auto">
          <a:xfrm>
            <a:off x="6359525" y="4838700"/>
            <a:ext cx="677863" cy="488950"/>
            <a:chOff x="969" y="1167"/>
            <a:chExt cx="427" cy="308"/>
          </a:xfrm>
        </p:grpSpPr>
        <p:sp>
          <p:nvSpPr>
            <p:cNvPr id="12423" name="Text Box 90"/>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424" name="Text Box 91"/>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341" name="Text Box 92"/>
          <p:cNvSpPr txBox="1">
            <a:spLocks noChangeArrowheads="1"/>
          </p:cNvSpPr>
          <p:nvPr/>
        </p:nvSpPr>
        <p:spPr bwMode="auto">
          <a:xfrm>
            <a:off x="5930900" y="4503738"/>
            <a:ext cx="569913"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200</a:t>
            </a:r>
          </a:p>
        </p:txBody>
      </p:sp>
      <p:sp>
        <p:nvSpPr>
          <p:cNvPr id="12342" name="Line 93"/>
          <p:cNvSpPr>
            <a:spLocks noChangeShapeType="1"/>
          </p:cNvSpPr>
          <p:nvPr/>
        </p:nvSpPr>
        <p:spPr bwMode="auto">
          <a:xfrm>
            <a:off x="6472238" y="4527550"/>
            <a:ext cx="598487" cy="0"/>
          </a:xfrm>
          <a:prstGeom prst="line">
            <a:avLst/>
          </a:prstGeom>
          <a:noFill/>
          <a:ln w="9525">
            <a:solidFill>
              <a:srgbClr val="FF0000"/>
            </a:solidFill>
            <a:round/>
            <a:headEnd/>
            <a:tailEnd/>
          </a:ln>
        </p:spPr>
        <p:txBody>
          <a:bodyPr wrap="none" anchor="ctr"/>
          <a:lstStyle/>
          <a:p>
            <a:endParaRPr lang="en-US"/>
          </a:p>
        </p:txBody>
      </p:sp>
      <p:sp>
        <p:nvSpPr>
          <p:cNvPr id="12343" name="Line 94"/>
          <p:cNvSpPr>
            <a:spLocks noChangeShapeType="1"/>
          </p:cNvSpPr>
          <p:nvPr/>
        </p:nvSpPr>
        <p:spPr bwMode="auto">
          <a:xfrm>
            <a:off x="6480175" y="4846638"/>
            <a:ext cx="598488" cy="0"/>
          </a:xfrm>
          <a:prstGeom prst="line">
            <a:avLst/>
          </a:prstGeom>
          <a:noFill/>
          <a:ln w="9525">
            <a:solidFill>
              <a:srgbClr val="FF0000"/>
            </a:solidFill>
            <a:round/>
            <a:headEnd/>
            <a:tailEnd/>
          </a:ln>
        </p:spPr>
        <p:txBody>
          <a:bodyPr wrap="none" anchor="ctr"/>
          <a:lstStyle/>
          <a:p>
            <a:endParaRPr lang="en-US"/>
          </a:p>
        </p:txBody>
      </p:sp>
      <p:sp>
        <p:nvSpPr>
          <p:cNvPr id="12344" name="Rectangle 95"/>
          <p:cNvSpPr>
            <a:spLocks noChangeArrowheads="1"/>
          </p:cNvSpPr>
          <p:nvPr/>
        </p:nvSpPr>
        <p:spPr bwMode="auto">
          <a:xfrm>
            <a:off x="6467475" y="4538663"/>
            <a:ext cx="101600" cy="304800"/>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2345" name="Rectangle 96"/>
          <p:cNvSpPr>
            <a:spLocks noChangeArrowheads="1"/>
          </p:cNvSpPr>
          <p:nvPr/>
        </p:nvSpPr>
        <p:spPr bwMode="auto">
          <a:xfrm>
            <a:off x="4845050" y="3262313"/>
            <a:ext cx="612775" cy="1244600"/>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346" name="Group 97"/>
          <p:cNvGrpSpPr>
            <a:grpSpLocks/>
          </p:cNvGrpSpPr>
          <p:nvPr/>
        </p:nvGrpSpPr>
        <p:grpSpPr bwMode="auto">
          <a:xfrm>
            <a:off x="4737100" y="3241675"/>
            <a:ext cx="677863" cy="488950"/>
            <a:chOff x="969" y="1167"/>
            <a:chExt cx="427" cy="308"/>
          </a:xfrm>
        </p:grpSpPr>
        <p:sp>
          <p:nvSpPr>
            <p:cNvPr id="12421" name="Text Box 98"/>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422" name="Text Box 99"/>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347" name="Group 100"/>
          <p:cNvGrpSpPr>
            <a:grpSpLocks/>
          </p:cNvGrpSpPr>
          <p:nvPr/>
        </p:nvGrpSpPr>
        <p:grpSpPr bwMode="auto">
          <a:xfrm>
            <a:off x="4737100" y="4025900"/>
            <a:ext cx="677863" cy="488950"/>
            <a:chOff x="969" y="1167"/>
            <a:chExt cx="427" cy="308"/>
          </a:xfrm>
        </p:grpSpPr>
        <p:sp>
          <p:nvSpPr>
            <p:cNvPr id="12419" name="Text Box 101"/>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420" name="Text Box 102"/>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348" name="Line 103"/>
          <p:cNvSpPr>
            <a:spLocks noChangeShapeType="1"/>
          </p:cNvSpPr>
          <p:nvPr/>
        </p:nvSpPr>
        <p:spPr bwMode="auto">
          <a:xfrm>
            <a:off x="4849813" y="3714750"/>
            <a:ext cx="598487" cy="0"/>
          </a:xfrm>
          <a:prstGeom prst="line">
            <a:avLst/>
          </a:prstGeom>
          <a:noFill/>
          <a:ln w="9525">
            <a:solidFill>
              <a:srgbClr val="FF0000"/>
            </a:solidFill>
            <a:round/>
            <a:headEnd/>
            <a:tailEnd/>
          </a:ln>
        </p:spPr>
        <p:txBody>
          <a:bodyPr wrap="none" anchor="ctr"/>
          <a:lstStyle/>
          <a:p>
            <a:endParaRPr lang="en-US"/>
          </a:p>
        </p:txBody>
      </p:sp>
      <p:sp>
        <p:nvSpPr>
          <p:cNvPr id="12349" name="Line 104"/>
          <p:cNvSpPr>
            <a:spLocks noChangeShapeType="1"/>
          </p:cNvSpPr>
          <p:nvPr/>
        </p:nvSpPr>
        <p:spPr bwMode="auto">
          <a:xfrm>
            <a:off x="4846638" y="4033838"/>
            <a:ext cx="598487" cy="0"/>
          </a:xfrm>
          <a:prstGeom prst="line">
            <a:avLst/>
          </a:prstGeom>
          <a:noFill/>
          <a:ln w="9525">
            <a:solidFill>
              <a:srgbClr val="FF0000"/>
            </a:solidFill>
            <a:round/>
            <a:headEnd/>
            <a:tailEnd/>
          </a:ln>
        </p:spPr>
        <p:txBody>
          <a:bodyPr wrap="none" anchor="ctr"/>
          <a:lstStyle/>
          <a:p>
            <a:endParaRPr lang="en-US"/>
          </a:p>
        </p:txBody>
      </p:sp>
      <p:grpSp>
        <p:nvGrpSpPr>
          <p:cNvPr id="12350" name="Group 105"/>
          <p:cNvGrpSpPr>
            <a:grpSpLocks/>
          </p:cNvGrpSpPr>
          <p:nvPr/>
        </p:nvGrpSpPr>
        <p:grpSpPr bwMode="auto">
          <a:xfrm>
            <a:off x="168275" y="1584325"/>
            <a:ext cx="2271713" cy="2428875"/>
            <a:chOff x="340" y="998"/>
            <a:chExt cx="1183" cy="1530"/>
          </a:xfrm>
        </p:grpSpPr>
        <p:sp>
          <p:nvSpPr>
            <p:cNvPr id="12397" name="Rectangle 106"/>
            <p:cNvSpPr>
              <a:spLocks noChangeArrowheads="1"/>
            </p:cNvSpPr>
            <p:nvPr/>
          </p:nvSpPr>
          <p:spPr bwMode="auto">
            <a:xfrm>
              <a:off x="1263" y="2273"/>
              <a:ext cx="260"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F</a:t>
              </a:r>
            </a:p>
          </p:txBody>
        </p:sp>
        <p:sp>
          <p:nvSpPr>
            <p:cNvPr id="12398" name="Rectangle 107"/>
            <p:cNvSpPr>
              <a:spLocks noChangeArrowheads="1"/>
            </p:cNvSpPr>
            <p:nvPr/>
          </p:nvSpPr>
          <p:spPr bwMode="auto">
            <a:xfrm>
              <a:off x="340" y="2273"/>
              <a:ext cx="923"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a:t>
              </a:r>
            </a:p>
          </p:txBody>
        </p:sp>
        <p:sp>
          <p:nvSpPr>
            <p:cNvPr id="12399" name="Rectangle 108"/>
            <p:cNvSpPr>
              <a:spLocks noChangeArrowheads="1"/>
            </p:cNvSpPr>
            <p:nvPr/>
          </p:nvSpPr>
          <p:spPr bwMode="auto">
            <a:xfrm>
              <a:off x="1263" y="2018"/>
              <a:ext cx="260"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E</a:t>
              </a:r>
            </a:p>
          </p:txBody>
        </p:sp>
        <p:sp>
          <p:nvSpPr>
            <p:cNvPr id="12400" name="Rectangle 109"/>
            <p:cNvSpPr>
              <a:spLocks noChangeArrowheads="1"/>
            </p:cNvSpPr>
            <p:nvPr/>
          </p:nvSpPr>
          <p:spPr bwMode="auto">
            <a:xfrm>
              <a:off x="340" y="2018"/>
              <a:ext cx="923"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5.*.*.*</a:t>
              </a:r>
            </a:p>
          </p:txBody>
        </p:sp>
        <p:sp>
          <p:nvSpPr>
            <p:cNvPr id="12401" name="Rectangle 110"/>
            <p:cNvSpPr>
              <a:spLocks noChangeArrowheads="1"/>
            </p:cNvSpPr>
            <p:nvPr/>
          </p:nvSpPr>
          <p:spPr bwMode="auto">
            <a:xfrm>
              <a:off x="1263" y="1763"/>
              <a:ext cx="260"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D</a:t>
              </a:r>
            </a:p>
          </p:txBody>
        </p:sp>
        <p:sp>
          <p:nvSpPr>
            <p:cNvPr id="12402" name="Rectangle 111"/>
            <p:cNvSpPr>
              <a:spLocks noChangeArrowheads="1"/>
            </p:cNvSpPr>
            <p:nvPr/>
          </p:nvSpPr>
          <p:spPr bwMode="auto">
            <a:xfrm>
              <a:off x="340" y="1763"/>
              <a:ext cx="923"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10.18.200.5</a:t>
              </a:r>
            </a:p>
          </p:txBody>
        </p:sp>
        <p:sp>
          <p:nvSpPr>
            <p:cNvPr id="12403" name="Rectangle 112"/>
            <p:cNvSpPr>
              <a:spLocks noChangeArrowheads="1"/>
            </p:cNvSpPr>
            <p:nvPr/>
          </p:nvSpPr>
          <p:spPr bwMode="auto">
            <a:xfrm>
              <a:off x="1263" y="1508"/>
              <a:ext cx="260"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C</a:t>
              </a:r>
            </a:p>
          </p:txBody>
        </p:sp>
        <p:sp>
          <p:nvSpPr>
            <p:cNvPr id="12404" name="Rectangle 113"/>
            <p:cNvSpPr>
              <a:spLocks noChangeArrowheads="1"/>
            </p:cNvSpPr>
            <p:nvPr/>
          </p:nvSpPr>
          <p:spPr bwMode="auto">
            <a:xfrm>
              <a:off x="340" y="1508"/>
              <a:ext cx="923"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10.18.200.*</a:t>
              </a:r>
            </a:p>
          </p:txBody>
        </p:sp>
        <p:sp>
          <p:nvSpPr>
            <p:cNvPr id="12405" name="Rectangle 114"/>
            <p:cNvSpPr>
              <a:spLocks noChangeArrowheads="1"/>
            </p:cNvSpPr>
            <p:nvPr/>
          </p:nvSpPr>
          <p:spPr bwMode="auto">
            <a:xfrm>
              <a:off x="1263" y="1253"/>
              <a:ext cx="260"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B</a:t>
              </a:r>
            </a:p>
          </p:txBody>
        </p:sp>
        <p:sp>
          <p:nvSpPr>
            <p:cNvPr id="12406" name="Rectangle 115"/>
            <p:cNvSpPr>
              <a:spLocks noChangeArrowheads="1"/>
            </p:cNvSpPr>
            <p:nvPr/>
          </p:nvSpPr>
          <p:spPr bwMode="auto">
            <a:xfrm>
              <a:off x="340" y="1253"/>
              <a:ext cx="923"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7.14.7.3</a:t>
              </a:r>
            </a:p>
          </p:txBody>
        </p:sp>
        <p:sp>
          <p:nvSpPr>
            <p:cNvPr id="12407" name="Rectangle 116"/>
            <p:cNvSpPr>
              <a:spLocks noChangeArrowheads="1"/>
            </p:cNvSpPr>
            <p:nvPr/>
          </p:nvSpPr>
          <p:spPr bwMode="auto">
            <a:xfrm>
              <a:off x="1263" y="998"/>
              <a:ext cx="260"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A</a:t>
              </a:r>
            </a:p>
          </p:txBody>
        </p:sp>
        <p:sp>
          <p:nvSpPr>
            <p:cNvPr id="12408" name="Rectangle 117"/>
            <p:cNvSpPr>
              <a:spLocks noChangeArrowheads="1"/>
            </p:cNvSpPr>
            <p:nvPr/>
          </p:nvSpPr>
          <p:spPr bwMode="auto">
            <a:xfrm>
              <a:off x="340" y="998"/>
              <a:ext cx="923" cy="255"/>
            </a:xfrm>
            <a:prstGeom prst="rect">
              <a:avLst/>
            </a:prstGeom>
            <a:solidFill>
              <a:schemeClr val="accent1"/>
            </a:solidFill>
            <a:ln w="9525">
              <a:solidFill>
                <a:srgbClr val="FF0000"/>
              </a:solidFill>
              <a:miter lim="800000"/>
              <a:headEnd/>
              <a:tailEnd/>
            </a:ln>
          </p:spPr>
          <p:txBody>
            <a:bodyPr tIns="0" bIns="0" anchor="ctr"/>
            <a:lstStyle/>
            <a:p>
              <a:pPr>
                <a:lnSpc>
                  <a:spcPct val="100000"/>
                </a:lnSpc>
                <a:spcBef>
                  <a:spcPct val="20000"/>
                </a:spcBef>
                <a:buClr>
                  <a:schemeClr val="hlink"/>
                </a:buClr>
                <a:buSzPct val="110000"/>
                <a:buFont typeface="Wingdings" pitchFamily="-96" charset="2"/>
                <a:buNone/>
              </a:pPr>
              <a:r>
                <a:rPr lang="en-US" b="0"/>
                <a:t>7.14.*.*</a:t>
              </a:r>
            </a:p>
          </p:txBody>
        </p:sp>
        <p:sp>
          <p:nvSpPr>
            <p:cNvPr id="12409" name="Line 118"/>
            <p:cNvSpPr>
              <a:spLocks noChangeShapeType="1"/>
            </p:cNvSpPr>
            <p:nvPr/>
          </p:nvSpPr>
          <p:spPr bwMode="auto">
            <a:xfrm>
              <a:off x="340" y="998"/>
              <a:ext cx="1183" cy="0"/>
            </a:xfrm>
            <a:prstGeom prst="line">
              <a:avLst/>
            </a:prstGeom>
            <a:noFill/>
            <a:ln w="9525" cap="sq">
              <a:solidFill>
                <a:srgbClr val="FF0000"/>
              </a:solidFill>
              <a:round/>
              <a:headEnd/>
              <a:tailEnd/>
            </a:ln>
          </p:spPr>
          <p:txBody>
            <a:bodyPr wrap="none" tIns="0" bIns="0" anchor="ctr"/>
            <a:lstStyle/>
            <a:p>
              <a:endParaRPr lang="en-US"/>
            </a:p>
          </p:txBody>
        </p:sp>
        <p:sp>
          <p:nvSpPr>
            <p:cNvPr id="12410" name="Line 119"/>
            <p:cNvSpPr>
              <a:spLocks noChangeShapeType="1"/>
            </p:cNvSpPr>
            <p:nvPr/>
          </p:nvSpPr>
          <p:spPr bwMode="auto">
            <a:xfrm>
              <a:off x="340" y="1253"/>
              <a:ext cx="1183" cy="0"/>
            </a:xfrm>
            <a:prstGeom prst="line">
              <a:avLst/>
            </a:prstGeom>
            <a:noFill/>
            <a:ln w="9525">
              <a:solidFill>
                <a:srgbClr val="FF0000"/>
              </a:solidFill>
              <a:round/>
              <a:headEnd/>
              <a:tailEnd/>
            </a:ln>
          </p:spPr>
          <p:txBody>
            <a:bodyPr wrap="none" tIns="0" bIns="0" anchor="ctr"/>
            <a:lstStyle/>
            <a:p>
              <a:endParaRPr lang="en-US"/>
            </a:p>
          </p:txBody>
        </p:sp>
        <p:sp>
          <p:nvSpPr>
            <p:cNvPr id="12411" name="Line 120"/>
            <p:cNvSpPr>
              <a:spLocks noChangeShapeType="1"/>
            </p:cNvSpPr>
            <p:nvPr/>
          </p:nvSpPr>
          <p:spPr bwMode="auto">
            <a:xfrm>
              <a:off x="340" y="1508"/>
              <a:ext cx="1183" cy="0"/>
            </a:xfrm>
            <a:prstGeom prst="line">
              <a:avLst/>
            </a:prstGeom>
            <a:noFill/>
            <a:ln w="9525">
              <a:solidFill>
                <a:srgbClr val="FF0000"/>
              </a:solidFill>
              <a:round/>
              <a:headEnd/>
              <a:tailEnd/>
            </a:ln>
          </p:spPr>
          <p:txBody>
            <a:bodyPr wrap="none" tIns="0" bIns="0" anchor="ctr"/>
            <a:lstStyle/>
            <a:p>
              <a:endParaRPr lang="en-US"/>
            </a:p>
          </p:txBody>
        </p:sp>
        <p:sp>
          <p:nvSpPr>
            <p:cNvPr id="12412" name="Line 121"/>
            <p:cNvSpPr>
              <a:spLocks noChangeShapeType="1"/>
            </p:cNvSpPr>
            <p:nvPr/>
          </p:nvSpPr>
          <p:spPr bwMode="auto">
            <a:xfrm>
              <a:off x="340" y="1763"/>
              <a:ext cx="1183" cy="0"/>
            </a:xfrm>
            <a:prstGeom prst="line">
              <a:avLst/>
            </a:prstGeom>
            <a:noFill/>
            <a:ln w="9525">
              <a:solidFill>
                <a:srgbClr val="FF0000"/>
              </a:solidFill>
              <a:round/>
              <a:headEnd/>
              <a:tailEnd/>
            </a:ln>
          </p:spPr>
          <p:txBody>
            <a:bodyPr wrap="none" tIns="0" bIns="0" anchor="ctr"/>
            <a:lstStyle/>
            <a:p>
              <a:endParaRPr lang="en-US"/>
            </a:p>
          </p:txBody>
        </p:sp>
        <p:sp>
          <p:nvSpPr>
            <p:cNvPr id="12413" name="Line 122"/>
            <p:cNvSpPr>
              <a:spLocks noChangeShapeType="1"/>
            </p:cNvSpPr>
            <p:nvPr/>
          </p:nvSpPr>
          <p:spPr bwMode="auto">
            <a:xfrm>
              <a:off x="340" y="2018"/>
              <a:ext cx="1183" cy="0"/>
            </a:xfrm>
            <a:prstGeom prst="line">
              <a:avLst/>
            </a:prstGeom>
            <a:noFill/>
            <a:ln w="9525">
              <a:solidFill>
                <a:srgbClr val="FF0000"/>
              </a:solidFill>
              <a:round/>
              <a:headEnd/>
              <a:tailEnd/>
            </a:ln>
          </p:spPr>
          <p:txBody>
            <a:bodyPr wrap="none" tIns="0" bIns="0" anchor="ctr"/>
            <a:lstStyle/>
            <a:p>
              <a:endParaRPr lang="en-US"/>
            </a:p>
          </p:txBody>
        </p:sp>
        <p:sp>
          <p:nvSpPr>
            <p:cNvPr id="12414" name="Line 123"/>
            <p:cNvSpPr>
              <a:spLocks noChangeShapeType="1"/>
            </p:cNvSpPr>
            <p:nvPr/>
          </p:nvSpPr>
          <p:spPr bwMode="auto">
            <a:xfrm>
              <a:off x="340" y="2273"/>
              <a:ext cx="1183" cy="0"/>
            </a:xfrm>
            <a:prstGeom prst="line">
              <a:avLst/>
            </a:prstGeom>
            <a:noFill/>
            <a:ln w="9525">
              <a:solidFill>
                <a:srgbClr val="FF0000"/>
              </a:solidFill>
              <a:round/>
              <a:headEnd/>
              <a:tailEnd/>
            </a:ln>
          </p:spPr>
          <p:txBody>
            <a:bodyPr wrap="none" tIns="0" bIns="0" anchor="ctr"/>
            <a:lstStyle/>
            <a:p>
              <a:endParaRPr lang="en-US"/>
            </a:p>
          </p:txBody>
        </p:sp>
        <p:sp>
          <p:nvSpPr>
            <p:cNvPr id="12415" name="Line 124"/>
            <p:cNvSpPr>
              <a:spLocks noChangeShapeType="1"/>
            </p:cNvSpPr>
            <p:nvPr/>
          </p:nvSpPr>
          <p:spPr bwMode="auto">
            <a:xfrm>
              <a:off x="340" y="2528"/>
              <a:ext cx="1183" cy="0"/>
            </a:xfrm>
            <a:prstGeom prst="line">
              <a:avLst/>
            </a:prstGeom>
            <a:noFill/>
            <a:ln w="9525" cap="sq">
              <a:solidFill>
                <a:srgbClr val="FF0000"/>
              </a:solidFill>
              <a:round/>
              <a:headEnd/>
              <a:tailEnd/>
            </a:ln>
          </p:spPr>
          <p:txBody>
            <a:bodyPr wrap="none" tIns="0" bIns="0" anchor="ctr"/>
            <a:lstStyle/>
            <a:p>
              <a:endParaRPr lang="en-US"/>
            </a:p>
          </p:txBody>
        </p:sp>
        <p:sp>
          <p:nvSpPr>
            <p:cNvPr id="12416" name="Line 125"/>
            <p:cNvSpPr>
              <a:spLocks noChangeShapeType="1"/>
            </p:cNvSpPr>
            <p:nvPr/>
          </p:nvSpPr>
          <p:spPr bwMode="auto">
            <a:xfrm>
              <a:off x="340" y="998"/>
              <a:ext cx="0" cy="1530"/>
            </a:xfrm>
            <a:prstGeom prst="line">
              <a:avLst/>
            </a:prstGeom>
            <a:noFill/>
            <a:ln w="9525" cap="sq">
              <a:solidFill>
                <a:srgbClr val="FF0000"/>
              </a:solidFill>
              <a:round/>
              <a:headEnd/>
              <a:tailEnd/>
            </a:ln>
          </p:spPr>
          <p:txBody>
            <a:bodyPr wrap="none" tIns="0" bIns="0" anchor="ctr"/>
            <a:lstStyle/>
            <a:p>
              <a:endParaRPr lang="en-US"/>
            </a:p>
          </p:txBody>
        </p:sp>
        <p:sp>
          <p:nvSpPr>
            <p:cNvPr id="12417" name="Line 126"/>
            <p:cNvSpPr>
              <a:spLocks noChangeShapeType="1"/>
            </p:cNvSpPr>
            <p:nvPr/>
          </p:nvSpPr>
          <p:spPr bwMode="auto">
            <a:xfrm>
              <a:off x="1263" y="998"/>
              <a:ext cx="0" cy="1530"/>
            </a:xfrm>
            <a:prstGeom prst="line">
              <a:avLst/>
            </a:prstGeom>
            <a:noFill/>
            <a:ln w="9525">
              <a:solidFill>
                <a:srgbClr val="FF0000"/>
              </a:solidFill>
              <a:round/>
              <a:headEnd/>
              <a:tailEnd/>
            </a:ln>
          </p:spPr>
          <p:txBody>
            <a:bodyPr wrap="none" tIns="0" bIns="0" anchor="ctr"/>
            <a:lstStyle/>
            <a:p>
              <a:endParaRPr lang="en-US"/>
            </a:p>
          </p:txBody>
        </p:sp>
        <p:sp>
          <p:nvSpPr>
            <p:cNvPr id="12418" name="Line 127"/>
            <p:cNvSpPr>
              <a:spLocks noChangeShapeType="1"/>
            </p:cNvSpPr>
            <p:nvPr/>
          </p:nvSpPr>
          <p:spPr bwMode="auto">
            <a:xfrm>
              <a:off x="1523" y="998"/>
              <a:ext cx="0" cy="1530"/>
            </a:xfrm>
            <a:prstGeom prst="line">
              <a:avLst/>
            </a:prstGeom>
            <a:noFill/>
            <a:ln w="9525" cap="sq">
              <a:solidFill>
                <a:srgbClr val="FF0000"/>
              </a:solidFill>
              <a:round/>
              <a:headEnd/>
              <a:tailEnd/>
            </a:ln>
          </p:spPr>
          <p:txBody>
            <a:bodyPr wrap="none" tIns="0" bIns="0" anchor="ctr"/>
            <a:lstStyle/>
            <a:p>
              <a:endParaRPr lang="en-US"/>
            </a:p>
          </p:txBody>
        </p:sp>
      </p:grpSp>
      <p:sp>
        <p:nvSpPr>
          <p:cNvPr id="12351" name="Line 128"/>
          <p:cNvSpPr>
            <a:spLocks noChangeShapeType="1"/>
          </p:cNvSpPr>
          <p:nvPr/>
        </p:nvSpPr>
        <p:spPr bwMode="auto">
          <a:xfrm flipV="1">
            <a:off x="5226050" y="1389063"/>
            <a:ext cx="1173163" cy="609600"/>
          </a:xfrm>
          <a:prstGeom prst="line">
            <a:avLst/>
          </a:prstGeom>
          <a:noFill/>
          <a:ln w="9525">
            <a:solidFill>
              <a:schemeClr val="tx1"/>
            </a:solidFill>
            <a:round/>
            <a:headEnd/>
            <a:tailEnd type="triangle" w="med" len="med"/>
          </a:ln>
        </p:spPr>
        <p:txBody>
          <a:bodyPr wrap="none" anchor="ctr"/>
          <a:lstStyle/>
          <a:p>
            <a:endParaRPr lang="en-US"/>
          </a:p>
        </p:txBody>
      </p:sp>
      <p:sp>
        <p:nvSpPr>
          <p:cNvPr id="12352" name="Line 129"/>
          <p:cNvSpPr>
            <a:spLocks noChangeShapeType="1"/>
          </p:cNvSpPr>
          <p:nvPr/>
        </p:nvSpPr>
        <p:spPr bwMode="auto">
          <a:xfrm flipV="1">
            <a:off x="6850063" y="1389063"/>
            <a:ext cx="981075" cy="598487"/>
          </a:xfrm>
          <a:prstGeom prst="line">
            <a:avLst/>
          </a:prstGeom>
          <a:noFill/>
          <a:ln w="9525">
            <a:solidFill>
              <a:schemeClr val="tx1"/>
            </a:solidFill>
            <a:round/>
            <a:headEnd/>
            <a:tailEnd type="triangle" w="med" len="med"/>
          </a:ln>
        </p:spPr>
        <p:txBody>
          <a:bodyPr wrap="none" anchor="ctr"/>
          <a:lstStyle/>
          <a:p>
            <a:endParaRPr lang="en-US"/>
          </a:p>
        </p:txBody>
      </p:sp>
      <p:sp>
        <p:nvSpPr>
          <p:cNvPr id="12353" name="Line 130"/>
          <p:cNvSpPr>
            <a:spLocks noChangeShapeType="1"/>
          </p:cNvSpPr>
          <p:nvPr/>
        </p:nvSpPr>
        <p:spPr bwMode="auto">
          <a:xfrm flipV="1">
            <a:off x="3457575" y="3257550"/>
            <a:ext cx="1370013" cy="185738"/>
          </a:xfrm>
          <a:prstGeom prst="line">
            <a:avLst/>
          </a:prstGeom>
          <a:noFill/>
          <a:ln w="9525">
            <a:solidFill>
              <a:schemeClr val="tx1"/>
            </a:solidFill>
            <a:round/>
            <a:headEnd/>
            <a:tailEnd type="triangle" w="med" len="med"/>
          </a:ln>
        </p:spPr>
        <p:txBody>
          <a:bodyPr wrap="none" anchor="ctr"/>
          <a:lstStyle/>
          <a:p>
            <a:endParaRPr lang="en-US"/>
          </a:p>
        </p:txBody>
      </p:sp>
      <p:sp>
        <p:nvSpPr>
          <p:cNvPr id="12354" name="Line 131"/>
          <p:cNvSpPr>
            <a:spLocks noChangeShapeType="1"/>
          </p:cNvSpPr>
          <p:nvPr/>
        </p:nvSpPr>
        <p:spPr bwMode="auto">
          <a:xfrm>
            <a:off x="5202238" y="3887788"/>
            <a:ext cx="1187450" cy="203200"/>
          </a:xfrm>
          <a:prstGeom prst="line">
            <a:avLst/>
          </a:prstGeom>
          <a:noFill/>
          <a:ln w="9525">
            <a:solidFill>
              <a:schemeClr val="tx1"/>
            </a:solidFill>
            <a:round/>
            <a:headEnd/>
            <a:tailEnd type="triangle" w="med" len="med"/>
          </a:ln>
        </p:spPr>
        <p:txBody>
          <a:bodyPr wrap="none" anchor="ctr"/>
          <a:lstStyle/>
          <a:p>
            <a:endParaRPr lang="en-US"/>
          </a:p>
        </p:txBody>
      </p:sp>
      <p:sp>
        <p:nvSpPr>
          <p:cNvPr id="12355" name="Line 132"/>
          <p:cNvSpPr>
            <a:spLocks noChangeShapeType="1"/>
          </p:cNvSpPr>
          <p:nvPr/>
        </p:nvSpPr>
        <p:spPr bwMode="auto">
          <a:xfrm flipV="1">
            <a:off x="6838950" y="4237038"/>
            <a:ext cx="992188" cy="452437"/>
          </a:xfrm>
          <a:prstGeom prst="line">
            <a:avLst/>
          </a:prstGeom>
          <a:noFill/>
          <a:ln w="9525">
            <a:solidFill>
              <a:schemeClr val="tx1"/>
            </a:solidFill>
            <a:round/>
            <a:headEnd/>
            <a:tailEnd type="triangle" w="med" len="med"/>
          </a:ln>
        </p:spPr>
        <p:txBody>
          <a:bodyPr wrap="none" anchor="ctr"/>
          <a:lstStyle/>
          <a:p>
            <a:endParaRPr lang="en-US"/>
          </a:p>
        </p:txBody>
      </p:sp>
      <p:sp>
        <p:nvSpPr>
          <p:cNvPr id="12356" name="Rectangle 133"/>
          <p:cNvSpPr>
            <a:spLocks noChangeArrowheads="1"/>
          </p:cNvSpPr>
          <p:nvPr/>
        </p:nvSpPr>
        <p:spPr bwMode="auto">
          <a:xfrm>
            <a:off x="3124200" y="1506538"/>
            <a:ext cx="612775" cy="2587625"/>
          </a:xfrm>
          <a:prstGeom prst="rect">
            <a:avLst/>
          </a:prstGeom>
          <a:solidFill>
            <a:schemeClr val="accent1"/>
          </a:solidFill>
          <a:ln w="9525">
            <a:solidFill>
              <a:srgbClr val="FF0000"/>
            </a:solidFill>
            <a:miter lim="800000"/>
            <a:headEnd/>
            <a:tailEnd/>
          </a:ln>
        </p:spPr>
        <p:txBody>
          <a:bodyPr wrap="none" anchor="ctr"/>
          <a:lstStyle/>
          <a:p>
            <a:endParaRPr lang="en-US"/>
          </a:p>
        </p:txBody>
      </p:sp>
      <p:grpSp>
        <p:nvGrpSpPr>
          <p:cNvPr id="12357" name="Group 134"/>
          <p:cNvGrpSpPr>
            <a:grpSpLocks/>
          </p:cNvGrpSpPr>
          <p:nvPr/>
        </p:nvGrpSpPr>
        <p:grpSpPr bwMode="auto">
          <a:xfrm>
            <a:off x="3016250" y="1485900"/>
            <a:ext cx="677863" cy="488950"/>
            <a:chOff x="969" y="1167"/>
            <a:chExt cx="427" cy="308"/>
          </a:xfrm>
        </p:grpSpPr>
        <p:sp>
          <p:nvSpPr>
            <p:cNvPr id="12395" name="Text Box 135"/>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396" name="Text Box 136"/>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grpSp>
        <p:nvGrpSpPr>
          <p:cNvPr id="12358" name="Group 137"/>
          <p:cNvGrpSpPr>
            <a:grpSpLocks/>
          </p:cNvGrpSpPr>
          <p:nvPr/>
        </p:nvGrpSpPr>
        <p:grpSpPr bwMode="auto">
          <a:xfrm>
            <a:off x="3016250" y="2860675"/>
            <a:ext cx="677863" cy="488950"/>
            <a:chOff x="969" y="1167"/>
            <a:chExt cx="427" cy="308"/>
          </a:xfrm>
        </p:grpSpPr>
        <p:sp>
          <p:nvSpPr>
            <p:cNvPr id="12393" name="Text Box 138"/>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394" name="Text Box 139"/>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359" name="Text Box 140"/>
          <p:cNvSpPr txBox="1">
            <a:spLocks noChangeArrowheads="1"/>
          </p:cNvSpPr>
          <p:nvPr/>
        </p:nvSpPr>
        <p:spPr bwMode="auto">
          <a:xfrm>
            <a:off x="3392488" y="2266950"/>
            <a:ext cx="301625" cy="3365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grpSp>
        <p:nvGrpSpPr>
          <p:cNvPr id="12360" name="Group 141"/>
          <p:cNvGrpSpPr>
            <a:grpSpLocks/>
          </p:cNvGrpSpPr>
          <p:nvPr/>
        </p:nvGrpSpPr>
        <p:grpSpPr bwMode="auto">
          <a:xfrm>
            <a:off x="3016250" y="3614738"/>
            <a:ext cx="677863" cy="488950"/>
            <a:chOff x="969" y="1167"/>
            <a:chExt cx="427" cy="308"/>
          </a:xfrm>
        </p:grpSpPr>
        <p:sp>
          <p:nvSpPr>
            <p:cNvPr id="12391" name="Text Box 142"/>
            <p:cNvSpPr txBox="1">
              <a:spLocks noChangeArrowheads="1"/>
            </p:cNvSpPr>
            <p:nvPr/>
          </p:nvSpPr>
          <p:spPr bwMode="auto">
            <a:xfrm>
              <a:off x="1206" y="1216"/>
              <a:ext cx="19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a:t>
              </a:r>
            </a:p>
          </p:txBody>
        </p:sp>
        <p:sp>
          <p:nvSpPr>
            <p:cNvPr id="12392" name="Text Box 143"/>
            <p:cNvSpPr txBox="1">
              <a:spLocks noChangeArrowheads="1"/>
            </p:cNvSpPr>
            <p:nvPr/>
          </p:nvSpPr>
          <p:spPr bwMode="auto">
            <a:xfrm rot="-5400000">
              <a:off x="959" y="1177"/>
              <a:ext cx="308" cy="288"/>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2400">
                  <a:latin typeface="Arial" charset="0"/>
                  <a:cs typeface="Arial" charset="0"/>
                </a:rPr>
                <a:t>…</a:t>
              </a:r>
              <a:endParaRPr lang="en-US" sz="2400">
                <a:latin typeface="Arial" charset="0"/>
              </a:endParaRPr>
            </a:p>
          </p:txBody>
        </p:sp>
      </p:grpSp>
      <p:sp>
        <p:nvSpPr>
          <p:cNvPr id="12361" name="Text Box 144"/>
          <p:cNvSpPr txBox="1">
            <a:spLocks noChangeArrowheads="1"/>
          </p:cNvSpPr>
          <p:nvPr/>
        </p:nvSpPr>
        <p:spPr bwMode="auto">
          <a:xfrm>
            <a:off x="3381375" y="1957388"/>
            <a:ext cx="312738" cy="3365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E</a:t>
            </a:r>
          </a:p>
        </p:txBody>
      </p:sp>
      <p:sp>
        <p:nvSpPr>
          <p:cNvPr id="12362" name="Text Box 145"/>
          <p:cNvSpPr txBox="1">
            <a:spLocks noChangeArrowheads="1"/>
          </p:cNvSpPr>
          <p:nvPr/>
        </p:nvSpPr>
        <p:spPr bwMode="auto">
          <a:xfrm>
            <a:off x="2844800" y="1935163"/>
            <a:ext cx="312738"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5</a:t>
            </a:r>
          </a:p>
        </p:txBody>
      </p:sp>
      <p:sp>
        <p:nvSpPr>
          <p:cNvPr id="12363" name="Line 146"/>
          <p:cNvSpPr>
            <a:spLocks noChangeShapeType="1"/>
          </p:cNvSpPr>
          <p:nvPr/>
        </p:nvSpPr>
        <p:spPr bwMode="auto">
          <a:xfrm>
            <a:off x="3128963" y="1958975"/>
            <a:ext cx="598487" cy="0"/>
          </a:xfrm>
          <a:prstGeom prst="line">
            <a:avLst/>
          </a:prstGeom>
          <a:noFill/>
          <a:ln w="9525">
            <a:solidFill>
              <a:srgbClr val="FF0000"/>
            </a:solidFill>
            <a:round/>
            <a:headEnd/>
            <a:tailEnd/>
          </a:ln>
        </p:spPr>
        <p:txBody>
          <a:bodyPr wrap="none" anchor="ctr"/>
          <a:lstStyle/>
          <a:p>
            <a:endParaRPr lang="en-US"/>
          </a:p>
        </p:txBody>
      </p:sp>
      <p:sp>
        <p:nvSpPr>
          <p:cNvPr id="12364" name="Line 147"/>
          <p:cNvSpPr>
            <a:spLocks noChangeShapeType="1"/>
          </p:cNvSpPr>
          <p:nvPr/>
        </p:nvSpPr>
        <p:spPr bwMode="auto">
          <a:xfrm>
            <a:off x="3125788" y="2278063"/>
            <a:ext cx="598487" cy="0"/>
          </a:xfrm>
          <a:prstGeom prst="line">
            <a:avLst/>
          </a:prstGeom>
          <a:noFill/>
          <a:ln w="9525">
            <a:solidFill>
              <a:srgbClr val="FF0000"/>
            </a:solidFill>
            <a:round/>
            <a:headEnd/>
            <a:tailEnd/>
          </a:ln>
        </p:spPr>
        <p:txBody>
          <a:bodyPr wrap="none" anchor="ctr"/>
          <a:lstStyle/>
          <a:p>
            <a:endParaRPr lang="en-US"/>
          </a:p>
        </p:txBody>
      </p:sp>
      <p:sp>
        <p:nvSpPr>
          <p:cNvPr id="12365" name="Line 148"/>
          <p:cNvSpPr>
            <a:spLocks noChangeShapeType="1"/>
          </p:cNvSpPr>
          <p:nvPr/>
        </p:nvSpPr>
        <p:spPr bwMode="auto">
          <a:xfrm>
            <a:off x="3133725" y="2574925"/>
            <a:ext cx="598488" cy="0"/>
          </a:xfrm>
          <a:prstGeom prst="line">
            <a:avLst/>
          </a:prstGeom>
          <a:noFill/>
          <a:ln w="9525">
            <a:solidFill>
              <a:srgbClr val="FF0000"/>
            </a:solidFill>
            <a:round/>
            <a:headEnd/>
            <a:tailEnd/>
          </a:ln>
        </p:spPr>
        <p:txBody>
          <a:bodyPr wrap="none" anchor="ctr"/>
          <a:lstStyle/>
          <a:p>
            <a:endParaRPr lang="en-US"/>
          </a:p>
        </p:txBody>
      </p:sp>
      <p:sp>
        <p:nvSpPr>
          <p:cNvPr id="12366" name="Line 149"/>
          <p:cNvSpPr>
            <a:spLocks noChangeShapeType="1"/>
          </p:cNvSpPr>
          <p:nvPr/>
        </p:nvSpPr>
        <p:spPr bwMode="auto">
          <a:xfrm>
            <a:off x="3130550" y="2882900"/>
            <a:ext cx="598488" cy="0"/>
          </a:xfrm>
          <a:prstGeom prst="line">
            <a:avLst/>
          </a:prstGeom>
          <a:noFill/>
          <a:ln w="9525">
            <a:solidFill>
              <a:srgbClr val="FF0000"/>
            </a:solidFill>
            <a:round/>
            <a:headEnd/>
            <a:tailEnd/>
          </a:ln>
        </p:spPr>
        <p:txBody>
          <a:bodyPr wrap="none" anchor="ctr"/>
          <a:lstStyle/>
          <a:p>
            <a:endParaRPr lang="en-US"/>
          </a:p>
        </p:txBody>
      </p:sp>
      <p:sp>
        <p:nvSpPr>
          <p:cNvPr id="12367" name="Line 150"/>
          <p:cNvSpPr>
            <a:spLocks noChangeShapeType="1"/>
          </p:cNvSpPr>
          <p:nvPr/>
        </p:nvSpPr>
        <p:spPr bwMode="auto">
          <a:xfrm flipV="1">
            <a:off x="3121025" y="3290888"/>
            <a:ext cx="615950" cy="1587"/>
          </a:xfrm>
          <a:prstGeom prst="line">
            <a:avLst/>
          </a:prstGeom>
          <a:noFill/>
          <a:ln w="9525">
            <a:solidFill>
              <a:srgbClr val="FF0000"/>
            </a:solidFill>
            <a:round/>
            <a:headEnd/>
            <a:tailEnd/>
          </a:ln>
        </p:spPr>
        <p:txBody>
          <a:bodyPr wrap="none" anchor="ctr"/>
          <a:lstStyle/>
          <a:p>
            <a:endParaRPr lang="en-US"/>
          </a:p>
        </p:txBody>
      </p:sp>
      <p:sp>
        <p:nvSpPr>
          <p:cNvPr id="12368" name="Line 151"/>
          <p:cNvSpPr>
            <a:spLocks noChangeShapeType="1"/>
          </p:cNvSpPr>
          <p:nvPr/>
        </p:nvSpPr>
        <p:spPr bwMode="auto">
          <a:xfrm>
            <a:off x="3125788" y="3598863"/>
            <a:ext cx="608012" cy="0"/>
          </a:xfrm>
          <a:prstGeom prst="line">
            <a:avLst/>
          </a:prstGeom>
          <a:noFill/>
          <a:ln w="9525">
            <a:solidFill>
              <a:srgbClr val="FF0000"/>
            </a:solidFill>
            <a:round/>
            <a:headEnd/>
            <a:tailEnd/>
          </a:ln>
        </p:spPr>
        <p:txBody>
          <a:bodyPr wrap="none" anchor="ctr"/>
          <a:lstStyle/>
          <a:p>
            <a:endParaRPr lang="en-US"/>
          </a:p>
        </p:txBody>
      </p:sp>
      <p:sp>
        <p:nvSpPr>
          <p:cNvPr id="12369" name="Text Box 152"/>
          <p:cNvSpPr txBox="1">
            <a:spLocks noChangeArrowheads="1"/>
          </p:cNvSpPr>
          <p:nvPr/>
        </p:nvSpPr>
        <p:spPr bwMode="auto">
          <a:xfrm>
            <a:off x="2844800" y="2543175"/>
            <a:ext cx="312738"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7</a:t>
            </a:r>
          </a:p>
        </p:txBody>
      </p:sp>
      <p:sp>
        <p:nvSpPr>
          <p:cNvPr id="12370" name="Text Box 153"/>
          <p:cNvSpPr txBox="1">
            <a:spLocks noChangeArrowheads="1"/>
          </p:cNvSpPr>
          <p:nvPr/>
        </p:nvSpPr>
        <p:spPr bwMode="auto">
          <a:xfrm>
            <a:off x="2716213" y="3273425"/>
            <a:ext cx="441325"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10</a:t>
            </a:r>
          </a:p>
        </p:txBody>
      </p:sp>
      <p:sp>
        <p:nvSpPr>
          <p:cNvPr id="12371" name="Text Box 154"/>
          <p:cNvSpPr txBox="1">
            <a:spLocks noChangeArrowheads="1"/>
          </p:cNvSpPr>
          <p:nvPr/>
        </p:nvSpPr>
        <p:spPr bwMode="auto">
          <a:xfrm>
            <a:off x="2587625" y="3859213"/>
            <a:ext cx="569913"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255</a:t>
            </a:r>
          </a:p>
        </p:txBody>
      </p:sp>
      <p:sp>
        <p:nvSpPr>
          <p:cNvPr id="12372" name="Text Box 155"/>
          <p:cNvSpPr txBox="1">
            <a:spLocks noChangeArrowheads="1"/>
          </p:cNvSpPr>
          <p:nvPr/>
        </p:nvSpPr>
        <p:spPr bwMode="auto">
          <a:xfrm>
            <a:off x="2844800" y="1366838"/>
            <a:ext cx="312738" cy="336550"/>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0</a:t>
            </a:r>
          </a:p>
        </p:txBody>
      </p:sp>
      <p:sp>
        <p:nvSpPr>
          <p:cNvPr id="12373" name="Rectangle 156"/>
          <p:cNvSpPr>
            <a:spLocks noChangeArrowheads="1"/>
          </p:cNvSpPr>
          <p:nvPr/>
        </p:nvSpPr>
        <p:spPr bwMode="auto">
          <a:xfrm>
            <a:off x="3124200" y="2584450"/>
            <a:ext cx="101600" cy="292100"/>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2374" name="Rectangle 157"/>
          <p:cNvSpPr>
            <a:spLocks noChangeArrowheads="1"/>
          </p:cNvSpPr>
          <p:nvPr/>
        </p:nvSpPr>
        <p:spPr bwMode="auto">
          <a:xfrm>
            <a:off x="3124200" y="3298825"/>
            <a:ext cx="101600" cy="292100"/>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2375" name="Line 158"/>
          <p:cNvSpPr>
            <a:spLocks noChangeShapeType="1"/>
          </p:cNvSpPr>
          <p:nvPr/>
        </p:nvSpPr>
        <p:spPr bwMode="auto">
          <a:xfrm flipV="1">
            <a:off x="3630613" y="1400175"/>
            <a:ext cx="1158875" cy="1392238"/>
          </a:xfrm>
          <a:prstGeom prst="line">
            <a:avLst/>
          </a:prstGeom>
          <a:noFill/>
          <a:ln w="9525">
            <a:solidFill>
              <a:schemeClr val="tx1"/>
            </a:solidFill>
            <a:round/>
            <a:headEnd/>
            <a:tailEnd type="triangle" w="med" len="med"/>
          </a:ln>
        </p:spPr>
        <p:txBody>
          <a:bodyPr wrap="none" anchor="ctr"/>
          <a:lstStyle/>
          <a:p>
            <a:endParaRPr lang="en-US"/>
          </a:p>
        </p:txBody>
      </p:sp>
      <p:sp>
        <p:nvSpPr>
          <p:cNvPr id="12376" name="Text Box 159"/>
          <p:cNvSpPr txBox="1">
            <a:spLocks noChangeArrowheads="1"/>
          </p:cNvSpPr>
          <p:nvPr/>
        </p:nvSpPr>
        <p:spPr bwMode="auto">
          <a:xfrm>
            <a:off x="3413125" y="5834063"/>
            <a:ext cx="346075" cy="366712"/>
          </a:xfrm>
          <a:prstGeom prst="rect">
            <a:avLst/>
          </a:prstGeom>
          <a:noFill/>
          <a:ln w="9525">
            <a:noFill/>
            <a:miter lim="800000"/>
            <a:headEnd/>
            <a:tailEnd/>
          </a:ln>
        </p:spPr>
        <p:txBody>
          <a:bodyPr wrap="none">
            <a:spAutoFit/>
          </a:bodyPr>
          <a:lstStyle/>
          <a:p>
            <a:pPr>
              <a:buFont typeface="Wingdings" pitchFamily="-96" charset="2"/>
              <a:buNone/>
            </a:pPr>
            <a:r>
              <a:rPr lang="en-US" b="0"/>
              <a:t>1</a:t>
            </a:r>
          </a:p>
        </p:txBody>
      </p:sp>
      <p:sp>
        <p:nvSpPr>
          <p:cNvPr id="12377" name="Text Box 160"/>
          <p:cNvSpPr txBox="1">
            <a:spLocks noChangeArrowheads="1"/>
          </p:cNvSpPr>
          <p:nvPr/>
        </p:nvSpPr>
        <p:spPr bwMode="auto">
          <a:xfrm>
            <a:off x="3413125" y="6189663"/>
            <a:ext cx="346075" cy="366712"/>
          </a:xfrm>
          <a:prstGeom prst="rect">
            <a:avLst/>
          </a:prstGeom>
          <a:noFill/>
          <a:ln w="9525">
            <a:noFill/>
            <a:miter lim="800000"/>
            <a:headEnd/>
            <a:tailEnd/>
          </a:ln>
        </p:spPr>
        <p:txBody>
          <a:bodyPr wrap="none">
            <a:spAutoFit/>
          </a:bodyPr>
          <a:lstStyle/>
          <a:p>
            <a:pPr>
              <a:buFont typeface="Wingdings" pitchFamily="-96" charset="2"/>
              <a:buNone/>
            </a:pPr>
            <a:r>
              <a:rPr lang="en-US" b="0"/>
              <a:t>4</a:t>
            </a:r>
          </a:p>
        </p:txBody>
      </p:sp>
      <p:grpSp>
        <p:nvGrpSpPr>
          <p:cNvPr id="21" name="Group 161"/>
          <p:cNvGrpSpPr>
            <a:grpSpLocks/>
          </p:cNvGrpSpPr>
          <p:nvPr/>
        </p:nvGrpSpPr>
        <p:grpSpPr bwMode="auto">
          <a:xfrm>
            <a:off x="3781425" y="1454150"/>
            <a:ext cx="5286375" cy="1431925"/>
            <a:chOff x="2382" y="916"/>
            <a:chExt cx="3330" cy="902"/>
          </a:xfrm>
        </p:grpSpPr>
        <p:sp>
          <p:nvSpPr>
            <p:cNvPr id="12387" name="AutoShape 162"/>
            <p:cNvSpPr>
              <a:spLocks noChangeArrowheads="1"/>
            </p:cNvSpPr>
            <p:nvPr/>
          </p:nvSpPr>
          <p:spPr bwMode="auto">
            <a:xfrm>
              <a:off x="2382" y="1606"/>
              <a:ext cx="330" cy="212"/>
            </a:xfrm>
            <a:prstGeom prst="leftArrow">
              <a:avLst>
                <a:gd name="adj1" fmla="val 50000"/>
                <a:gd name="adj2" fmla="val 38915"/>
              </a:avLst>
            </a:prstGeom>
            <a:solidFill>
              <a:srgbClr val="FF0000"/>
            </a:solidFill>
            <a:ln w="9525">
              <a:solidFill>
                <a:srgbClr val="FF0000"/>
              </a:solidFill>
              <a:miter lim="800000"/>
              <a:headEnd/>
              <a:tailEnd/>
            </a:ln>
          </p:spPr>
          <p:txBody>
            <a:bodyPr wrap="none" anchor="ctr"/>
            <a:lstStyle/>
            <a:p>
              <a:endParaRPr lang="en-US"/>
            </a:p>
          </p:txBody>
        </p:sp>
        <p:sp>
          <p:nvSpPr>
            <p:cNvPr id="12388" name="AutoShape 163"/>
            <p:cNvSpPr>
              <a:spLocks noChangeArrowheads="1"/>
            </p:cNvSpPr>
            <p:nvPr/>
          </p:nvSpPr>
          <p:spPr bwMode="auto">
            <a:xfrm>
              <a:off x="3480" y="1150"/>
              <a:ext cx="330" cy="212"/>
            </a:xfrm>
            <a:prstGeom prst="leftArrow">
              <a:avLst>
                <a:gd name="adj1" fmla="val 50000"/>
                <a:gd name="adj2" fmla="val 38915"/>
              </a:avLst>
            </a:prstGeom>
            <a:solidFill>
              <a:srgbClr val="FF0000"/>
            </a:solidFill>
            <a:ln w="9525">
              <a:solidFill>
                <a:srgbClr val="FF0000"/>
              </a:solidFill>
              <a:miter lim="800000"/>
              <a:headEnd/>
              <a:tailEnd/>
            </a:ln>
          </p:spPr>
          <p:txBody>
            <a:bodyPr wrap="none" anchor="ctr"/>
            <a:lstStyle/>
            <a:p>
              <a:endParaRPr lang="en-US"/>
            </a:p>
          </p:txBody>
        </p:sp>
        <p:sp>
          <p:nvSpPr>
            <p:cNvPr id="12389" name="AutoShape 164"/>
            <p:cNvSpPr>
              <a:spLocks noChangeArrowheads="1"/>
            </p:cNvSpPr>
            <p:nvPr/>
          </p:nvSpPr>
          <p:spPr bwMode="auto">
            <a:xfrm>
              <a:off x="4482" y="1144"/>
              <a:ext cx="330" cy="212"/>
            </a:xfrm>
            <a:prstGeom prst="leftArrow">
              <a:avLst>
                <a:gd name="adj1" fmla="val 50000"/>
                <a:gd name="adj2" fmla="val 38915"/>
              </a:avLst>
            </a:prstGeom>
            <a:solidFill>
              <a:srgbClr val="FF0000"/>
            </a:solidFill>
            <a:ln w="9525">
              <a:solidFill>
                <a:srgbClr val="FF0000"/>
              </a:solidFill>
              <a:miter lim="800000"/>
              <a:headEnd/>
              <a:tailEnd/>
            </a:ln>
          </p:spPr>
          <p:txBody>
            <a:bodyPr wrap="none" anchor="ctr"/>
            <a:lstStyle/>
            <a:p>
              <a:endParaRPr lang="en-US"/>
            </a:p>
          </p:txBody>
        </p:sp>
        <p:sp>
          <p:nvSpPr>
            <p:cNvPr id="12390" name="AutoShape 165"/>
            <p:cNvSpPr>
              <a:spLocks noChangeArrowheads="1"/>
            </p:cNvSpPr>
            <p:nvPr/>
          </p:nvSpPr>
          <p:spPr bwMode="auto">
            <a:xfrm>
              <a:off x="5382" y="916"/>
              <a:ext cx="330" cy="212"/>
            </a:xfrm>
            <a:prstGeom prst="leftArrow">
              <a:avLst>
                <a:gd name="adj1" fmla="val 50000"/>
                <a:gd name="adj2" fmla="val 38915"/>
              </a:avLst>
            </a:prstGeom>
            <a:solidFill>
              <a:srgbClr val="FF0000"/>
            </a:solidFill>
            <a:ln w="9525">
              <a:solidFill>
                <a:srgbClr val="FF0000"/>
              </a:solidFill>
              <a:miter lim="800000"/>
              <a:headEnd/>
              <a:tailEnd/>
            </a:ln>
          </p:spPr>
          <p:txBody>
            <a:bodyPr wrap="none" anchor="ctr"/>
            <a:lstStyle/>
            <a:p>
              <a:endParaRPr lang="en-US"/>
            </a:p>
          </p:txBody>
        </p:sp>
      </p:grpSp>
      <p:grpSp>
        <p:nvGrpSpPr>
          <p:cNvPr id="22" name="Group 166"/>
          <p:cNvGrpSpPr>
            <a:grpSpLocks/>
          </p:cNvGrpSpPr>
          <p:nvPr/>
        </p:nvGrpSpPr>
        <p:grpSpPr bwMode="auto">
          <a:xfrm>
            <a:off x="2359025" y="5430838"/>
            <a:ext cx="1400175" cy="366712"/>
            <a:chOff x="1486" y="3466"/>
            <a:chExt cx="882" cy="231"/>
          </a:xfrm>
        </p:grpSpPr>
        <p:sp>
          <p:nvSpPr>
            <p:cNvPr id="12385" name="Text Box 167"/>
            <p:cNvSpPr txBox="1">
              <a:spLocks noChangeArrowheads="1"/>
            </p:cNvSpPr>
            <p:nvPr/>
          </p:nvSpPr>
          <p:spPr bwMode="auto">
            <a:xfrm>
              <a:off x="2150" y="3466"/>
              <a:ext cx="218" cy="231"/>
            </a:xfrm>
            <a:prstGeom prst="rect">
              <a:avLst/>
            </a:prstGeom>
            <a:noFill/>
            <a:ln w="9525">
              <a:noFill/>
              <a:miter lim="800000"/>
              <a:headEnd/>
              <a:tailEnd/>
            </a:ln>
          </p:spPr>
          <p:txBody>
            <a:bodyPr wrap="none">
              <a:spAutoFit/>
            </a:bodyPr>
            <a:lstStyle/>
            <a:p>
              <a:pPr>
                <a:buFont typeface="Wingdings" pitchFamily="-96" charset="2"/>
                <a:buNone/>
              </a:pPr>
              <a:r>
                <a:rPr lang="en-US" b="0">
                  <a:solidFill>
                    <a:srgbClr val="FF0000"/>
                  </a:solidFill>
                </a:rPr>
                <a:t>4</a:t>
              </a:r>
            </a:p>
          </p:txBody>
        </p:sp>
        <p:sp>
          <p:nvSpPr>
            <p:cNvPr id="12386" name="Text Box 168"/>
            <p:cNvSpPr txBox="1">
              <a:spLocks noChangeArrowheads="1"/>
            </p:cNvSpPr>
            <p:nvPr/>
          </p:nvSpPr>
          <p:spPr bwMode="auto">
            <a:xfrm>
              <a:off x="1486" y="3466"/>
              <a:ext cx="225" cy="231"/>
            </a:xfrm>
            <a:prstGeom prst="rect">
              <a:avLst/>
            </a:prstGeom>
            <a:noFill/>
            <a:ln w="9525">
              <a:noFill/>
              <a:miter lim="800000"/>
              <a:headEnd/>
              <a:tailEnd/>
            </a:ln>
          </p:spPr>
          <p:txBody>
            <a:bodyPr wrap="none">
              <a:spAutoFit/>
            </a:bodyPr>
            <a:lstStyle/>
            <a:p>
              <a:pPr>
                <a:buFont typeface="Wingdings" pitchFamily="-96" charset="2"/>
                <a:buNone/>
              </a:pPr>
              <a:r>
                <a:rPr lang="en-US" b="0">
                  <a:solidFill>
                    <a:srgbClr val="FF0000"/>
                  </a:solidFill>
                </a:rPr>
                <a:t>A</a:t>
              </a:r>
            </a:p>
          </p:txBody>
        </p:sp>
      </p:grpSp>
      <p:sp>
        <p:nvSpPr>
          <p:cNvPr id="1669289" name="Text Box 169"/>
          <p:cNvSpPr txBox="1">
            <a:spLocks noChangeArrowheads="1"/>
          </p:cNvSpPr>
          <p:nvPr/>
        </p:nvSpPr>
        <p:spPr bwMode="auto">
          <a:xfrm>
            <a:off x="4864100" y="5446713"/>
            <a:ext cx="2006600" cy="1036637"/>
          </a:xfrm>
          <a:prstGeom prst="rect">
            <a:avLst/>
          </a:prstGeom>
          <a:noFill/>
          <a:ln w="9525">
            <a:noFill/>
            <a:miter lim="800000"/>
            <a:headEnd/>
            <a:tailEnd/>
          </a:ln>
        </p:spPr>
        <p:txBody>
          <a:bodyPr>
            <a:spAutoFit/>
          </a:bodyPr>
          <a:lstStyle/>
          <a:p>
            <a:pPr>
              <a:buFont typeface="Wingdings" pitchFamily="-96" charset="2"/>
              <a:buNone/>
            </a:pPr>
            <a:r>
              <a:rPr lang="en-US" sz="1600" b="0"/>
              <a:t>In this lecture:</a:t>
            </a:r>
          </a:p>
          <a:p>
            <a:pPr>
              <a:buFont typeface="Wingdings" pitchFamily="-96" charset="2"/>
              <a:buNone/>
            </a:pPr>
            <a:r>
              <a:rPr lang="en-US" sz="1600" b="0"/>
              <a:t>Level 1: 16 bits Level 2:   8 bits Level 3:   8 bits  </a:t>
            </a:r>
          </a:p>
        </p:txBody>
      </p:sp>
      <p:sp>
        <p:nvSpPr>
          <p:cNvPr id="1669290" name="Text Box 170"/>
          <p:cNvSpPr txBox="1">
            <a:spLocks noChangeArrowheads="1"/>
          </p:cNvSpPr>
          <p:nvPr/>
        </p:nvSpPr>
        <p:spPr bwMode="auto">
          <a:xfrm>
            <a:off x="6708775" y="5751513"/>
            <a:ext cx="2435225" cy="655637"/>
          </a:xfrm>
          <a:prstGeom prst="rect">
            <a:avLst/>
          </a:prstGeom>
          <a:noFill/>
          <a:ln w="9525">
            <a:noFill/>
            <a:miter lim="800000"/>
            <a:headEnd/>
            <a:tailEnd/>
          </a:ln>
        </p:spPr>
        <p:txBody>
          <a:bodyPr>
            <a:spAutoFit/>
          </a:bodyPr>
          <a:lstStyle/>
          <a:p>
            <a:pPr>
              <a:buFont typeface="Wingdings" pitchFamily="-96" charset="2"/>
              <a:buNone/>
            </a:pPr>
            <a:r>
              <a:rPr lang="en-US" sz="1800" b="0"/>
              <a:t> </a:t>
            </a:r>
            <a:r>
              <a:rPr lang="en-US" sz="1800" b="0">
                <a:solidFill>
                  <a:srgbClr val="FF0000"/>
                </a:solidFill>
                <a:sym typeface="Symbol" pitchFamily="-96" charset="2"/>
              </a:rPr>
              <a:t></a:t>
            </a:r>
            <a:r>
              <a:rPr lang="en-US" sz="1800" b="0"/>
              <a:t>  1 to 3 memory</a:t>
            </a:r>
          </a:p>
          <a:p>
            <a:pPr>
              <a:buFont typeface="Wingdings" pitchFamily="-96" charset="2"/>
              <a:buNone/>
            </a:pPr>
            <a:r>
              <a:rPr lang="en-US" sz="1800" b="0"/>
              <a:t>       accesses </a:t>
            </a:r>
          </a:p>
        </p:txBody>
      </p:sp>
      <p:sp>
        <p:nvSpPr>
          <p:cNvPr id="148" name="Date Placeholder 147"/>
          <p:cNvSpPr>
            <a:spLocks noGrp="1"/>
          </p:cNvSpPr>
          <p:nvPr>
            <p:ph type="dt" sz="half" idx="10"/>
          </p:nvPr>
        </p:nvSpPr>
        <p:spPr/>
        <p:txBody>
          <a:bodyPr/>
          <a:lstStyle/>
          <a:p>
            <a:pPr>
              <a:defRPr/>
            </a:pPr>
            <a:r>
              <a:rPr lang="en-US" smtClean="0"/>
              <a:t>February 22, 2011</a:t>
            </a:r>
            <a:endParaRPr lang="en-US"/>
          </a:p>
        </p:txBody>
      </p:sp>
      <p:sp>
        <p:nvSpPr>
          <p:cNvPr id="150" name="Slide Number Placeholder 149"/>
          <p:cNvSpPr>
            <a:spLocks noGrp="1"/>
          </p:cNvSpPr>
          <p:nvPr>
            <p:ph type="sldNum" sz="quarter" idx="11"/>
          </p:nvPr>
        </p:nvSpPr>
        <p:spPr/>
        <p:txBody>
          <a:bodyPr/>
          <a:lstStyle/>
          <a:p>
            <a:pPr>
              <a:defRPr/>
            </a:pPr>
            <a:r>
              <a:rPr lang="en-US" smtClean="0"/>
              <a:t>L06-</a:t>
            </a:r>
            <a:fld id="{F0CD70E1-BEDF-44A8-B719-82A39B7AAF1F}" type="slidenum">
              <a:rPr lang="en-US" smtClean="0"/>
              <a:pPr>
                <a:defRPr/>
              </a:pPr>
              <a:t>3</a:t>
            </a:fld>
            <a:endParaRPr lang="en-US" dirty="0"/>
          </a:p>
        </p:txBody>
      </p:sp>
      <p:sp>
        <p:nvSpPr>
          <p:cNvPr id="151" name="Footer Placeholder 150"/>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2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66928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69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289" grpId="0"/>
      <p:bldP spid="166929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Synthesis results</a:t>
            </a:r>
          </a:p>
        </p:txBody>
      </p:sp>
      <p:graphicFrame>
        <p:nvGraphicFramePr>
          <p:cNvPr id="1724419" name="Group 3"/>
          <p:cNvGraphicFramePr>
            <a:graphicFrameLocks noGrp="1"/>
          </p:cNvGraphicFramePr>
          <p:nvPr/>
        </p:nvGraphicFramePr>
        <p:xfrm>
          <a:off x="900113" y="1574800"/>
          <a:ext cx="7875587" cy="2834640"/>
        </p:xfrm>
        <a:graphic>
          <a:graphicData uri="http://schemas.openxmlformats.org/drawingml/2006/table">
            <a:tbl>
              <a:tblPr/>
              <a:tblGrid>
                <a:gridCol w="1571625"/>
                <a:gridCol w="852487"/>
                <a:gridCol w="2017713"/>
                <a:gridCol w="1857375"/>
                <a:gridCol w="1576387"/>
              </a:tblGrid>
              <a:tr h="787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LPM </a:t>
                      </a:r>
                      <a:r>
                        <a:rPr kumimoji="0" lang="en-US" sz="1800" b="0" i="0" u="none" strike="noStrike" cap="none" normalizeH="0" baseline="0" smtClean="0">
                          <a:ln>
                            <a:noFill/>
                          </a:ln>
                          <a:solidFill>
                            <a:schemeClr val="tx1"/>
                          </a:solidFill>
                          <a:effectLst/>
                          <a:latin typeface="Verdana" pitchFamily="34" charset="0"/>
                        </a:rPr>
                        <a:t>versions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Code size</a:t>
                      </a:r>
                      <a:br>
                        <a:rPr kumimoji="0" lang="en-US" sz="1600" b="0" i="0" u="none" strike="noStrike" cap="none" normalizeH="0" baseline="0" smtClean="0">
                          <a:ln>
                            <a:noFill/>
                          </a:ln>
                          <a:solidFill>
                            <a:schemeClr val="tx1"/>
                          </a:solidFill>
                          <a:effectLst/>
                          <a:latin typeface="Verdana" pitchFamily="34" charset="0"/>
                        </a:rPr>
                      </a:br>
                      <a:r>
                        <a:rPr kumimoji="0" lang="en-US" sz="1600" b="0" i="0" u="none" strike="noStrike" cap="none" normalizeH="0" baseline="0" smtClean="0">
                          <a:ln>
                            <a:noFill/>
                          </a:ln>
                          <a:solidFill>
                            <a:schemeClr val="tx1"/>
                          </a:solidFill>
                          <a:effectLst/>
                          <a:latin typeface="Verdana" pitchFamily="34" charset="0"/>
                        </a:rPr>
                        <a:t>(lines)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Best Area</a:t>
                      </a:r>
                      <a:br>
                        <a:rPr kumimoji="0" lang="en-US" sz="1600" b="0" i="0" u="none" strike="noStrike" cap="none" normalizeH="0" baseline="0" smtClean="0">
                          <a:ln>
                            <a:noFill/>
                          </a:ln>
                          <a:solidFill>
                            <a:schemeClr val="tx1"/>
                          </a:solidFill>
                          <a:effectLst/>
                          <a:latin typeface="Verdana" pitchFamily="34" charset="0"/>
                        </a:rPr>
                      </a:br>
                      <a:r>
                        <a:rPr kumimoji="0" lang="en-US" sz="1600" b="0" i="0" u="none" strike="noStrike" cap="none" normalizeH="0" baseline="0" smtClean="0">
                          <a:ln>
                            <a:noFill/>
                          </a:ln>
                          <a:solidFill>
                            <a:schemeClr val="tx1"/>
                          </a:solidFill>
                          <a:effectLst/>
                          <a:latin typeface="Verdana" pitchFamily="34" charset="0"/>
                        </a:rPr>
                        <a:t>(gates)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Best Speed</a:t>
                      </a:r>
                      <a:br>
                        <a:rPr kumimoji="0" lang="en-US" sz="1600" b="0" i="0" u="none" strike="noStrike" cap="none" normalizeH="0" baseline="0" smtClean="0">
                          <a:ln>
                            <a:noFill/>
                          </a:ln>
                          <a:solidFill>
                            <a:schemeClr val="tx1"/>
                          </a:solidFill>
                          <a:effectLst/>
                          <a:latin typeface="Verdana" pitchFamily="34" charset="0"/>
                        </a:rPr>
                      </a:br>
                      <a:r>
                        <a:rPr kumimoji="0" lang="en-US" sz="1600" b="0" i="0" u="none" strike="noStrike" cap="none" normalizeH="0" baseline="0" smtClean="0">
                          <a:ln>
                            <a:noFill/>
                          </a:ln>
                          <a:solidFill>
                            <a:schemeClr val="tx1"/>
                          </a:solidFill>
                          <a:effectLst/>
                          <a:latin typeface="Verdana" pitchFamily="34" charset="0"/>
                        </a:rPr>
                        <a:t>(ns)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Mem. util. (random workload)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ADADA"/>
                    </a:solid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Static 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220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2271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3.56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63.5%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bg1"/>
                          </a:solidFill>
                          <a:effectLst/>
                          <a:latin typeface="Verdana" pitchFamily="34" charset="0"/>
                        </a:rPr>
                        <a:t>Static BSV</a:t>
                      </a:r>
                    </a:p>
                  </a:txBody>
                  <a:tcPr horzOverflow="overflow">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179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2391 (5% larger)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3.32 (7% faster)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63.5%</a:t>
                      </a:r>
                    </a:p>
                  </a:txBody>
                  <a:tcPr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r>
              <a:tr h="3238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Linear 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410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14759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4.7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99.9%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bg1"/>
                          </a:solidFill>
                          <a:effectLst/>
                          <a:latin typeface="Verdana" pitchFamily="34" charset="0"/>
                        </a:rPr>
                        <a:t>Linear BSV</a:t>
                      </a:r>
                    </a:p>
                  </a:txBody>
                  <a:tcPr horzOverflow="overflow">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168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15910 (8% larger)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4.7 (same)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99.9%</a:t>
                      </a:r>
                    </a:p>
                  </a:txBody>
                  <a:tcPr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Circular 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364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8103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3.62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tx1"/>
                          </a:solidFill>
                          <a:effectLst/>
                          <a:latin typeface="Verdana" pitchFamily="34" charset="0"/>
                        </a:rPr>
                        <a:t>99.9%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5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600" b="0" i="0" u="none" strike="noStrike" cap="none" normalizeH="0" baseline="0" smtClean="0">
                          <a:ln>
                            <a:noFill/>
                          </a:ln>
                          <a:solidFill>
                            <a:schemeClr val="bg1"/>
                          </a:solidFill>
                          <a:effectLst/>
                          <a:latin typeface="Verdana" pitchFamily="34" charset="0"/>
                        </a:rPr>
                        <a:t>Circular BSV</a:t>
                      </a:r>
                    </a:p>
                  </a:txBody>
                  <a:tcPr horzOverflow="overflow">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257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8170 (1% larger)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3.67 (2% slower)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400" b="0" i="0" u="none" strike="noStrike" cap="none" normalizeH="0" baseline="0" smtClean="0">
                          <a:ln>
                            <a:noFill/>
                          </a:ln>
                          <a:solidFill>
                            <a:schemeClr val="bg1"/>
                          </a:solidFill>
                          <a:effectLst/>
                          <a:latin typeface="Verdana" pitchFamily="34" charset="0"/>
                        </a:rPr>
                        <a:t>99.9%</a:t>
                      </a:r>
                    </a:p>
                  </a:txBody>
                  <a:tcPr horzOverflow="overflow">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solidFill>
                  </a:tcPr>
                </a:tc>
              </a:tr>
            </a:tbl>
          </a:graphicData>
        </a:graphic>
      </p:graphicFrame>
      <p:sp>
        <p:nvSpPr>
          <p:cNvPr id="22604" name="Text Box 83"/>
          <p:cNvSpPr txBox="1">
            <a:spLocks noChangeArrowheads="1"/>
          </p:cNvSpPr>
          <p:nvPr/>
        </p:nvSpPr>
        <p:spPr bwMode="auto">
          <a:xfrm>
            <a:off x="5535613" y="4495800"/>
            <a:ext cx="3536950" cy="349250"/>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sz="1800" b="0"/>
              <a:t>Synthesis: TSMC 0.18 µm lib</a:t>
            </a:r>
          </a:p>
        </p:txBody>
      </p:sp>
      <p:sp>
        <p:nvSpPr>
          <p:cNvPr id="1724500" name="Rectangle 84"/>
          <p:cNvSpPr>
            <a:spLocks noChangeArrowheads="1"/>
          </p:cNvSpPr>
          <p:nvPr/>
        </p:nvSpPr>
        <p:spPr bwMode="auto">
          <a:xfrm>
            <a:off x="904875" y="2406650"/>
            <a:ext cx="7867650" cy="666750"/>
          </a:xfrm>
          <a:prstGeom prst="rect">
            <a:avLst/>
          </a:prstGeom>
          <a:solidFill>
            <a:schemeClr val="bg1">
              <a:alpha val="50195"/>
            </a:schemeClr>
          </a:solidFill>
          <a:ln w="9525">
            <a:solidFill>
              <a:schemeClr val="tx1"/>
            </a:solidFill>
            <a:miter lim="800000"/>
            <a:headEnd/>
            <a:tailEnd/>
          </a:ln>
        </p:spPr>
        <p:txBody>
          <a:bodyPr wrap="none" anchor="ctr"/>
          <a:lstStyle/>
          <a:p>
            <a:endParaRPr lang="en-US"/>
          </a:p>
        </p:txBody>
      </p:sp>
      <p:sp>
        <p:nvSpPr>
          <p:cNvPr id="1724501" name="Rectangle 85"/>
          <p:cNvSpPr>
            <a:spLocks noChangeArrowheads="1"/>
          </p:cNvSpPr>
          <p:nvPr/>
        </p:nvSpPr>
        <p:spPr bwMode="auto">
          <a:xfrm>
            <a:off x="904875" y="3063875"/>
            <a:ext cx="7867650" cy="666750"/>
          </a:xfrm>
          <a:prstGeom prst="rect">
            <a:avLst/>
          </a:prstGeom>
          <a:solidFill>
            <a:schemeClr val="bg1">
              <a:alpha val="39999"/>
            </a:schemeClr>
          </a:solidFill>
          <a:ln w="9525">
            <a:solidFill>
              <a:schemeClr val="tx1"/>
            </a:solidFill>
            <a:miter lim="800000"/>
            <a:headEnd/>
            <a:tailEnd/>
          </a:ln>
        </p:spPr>
        <p:txBody>
          <a:bodyPr wrap="none" anchor="ctr"/>
          <a:lstStyle/>
          <a:p>
            <a:endParaRPr lang="en-US"/>
          </a:p>
        </p:txBody>
      </p:sp>
      <p:sp>
        <p:nvSpPr>
          <p:cNvPr id="1724502" name="Rectangle 86"/>
          <p:cNvSpPr>
            <a:spLocks noChangeArrowheads="1"/>
          </p:cNvSpPr>
          <p:nvPr/>
        </p:nvSpPr>
        <p:spPr bwMode="auto">
          <a:xfrm>
            <a:off x="904875" y="3740150"/>
            <a:ext cx="7867650" cy="666750"/>
          </a:xfrm>
          <a:prstGeom prst="rect">
            <a:avLst/>
          </a:prstGeom>
          <a:solidFill>
            <a:schemeClr val="bg1">
              <a:alpha val="39999"/>
            </a:schemeClr>
          </a:solidFill>
          <a:ln w="9525">
            <a:solidFill>
              <a:schemeClr val="tx1"/>
            </a:solidFill>
            <a:miter lim="800000"/>
            <a:headEnd/>
            <a:tailEnd/>
          </a:ln>
        </p:spPr>
        <p:txBody>
          <a:bodyPr wrap="none" anchor="ctr"/>
          <a:lstStyle/>
          <a:p>
            <a:endParaRPr lang="en-US"/>
          </a:p>
        </p:txBody>
      </p:sp>
      <p:sp>
        <p:nvSpPr>
          <p:cNvPr id="1724504" name="Text Box 88"/>
          <p:cNvSpPr txBox="1">
            <a:spLocks noChangeArrowheads="1"/>
          </p:cNvSpPr>
          <p:nvPr/>
        </p:nvSpPr>
        <p:spPr bwMode="auto">
          <a:xfrm>
            <a:off x="603250" y="4918075"/>
            <a:ext cx="7918450" cy="1419225"/>
          </a:xfrm>
          <a:prstGeom prst="rect">
            <a:avLst/>
          </a:prstGeom>
          <a:solidFill>
            <a:schemeClr val="tx1"/>
          </a:solidFill>
          <a:ln w="9525">
            <a:noFill/>
            <a:miter lim="800000"/>
            <a:headEnd/>
            <a:tailEnd/>
          </a:ln>
        </p:spPr>
        <p:txBody>
          <a:bodyPr>
            <a:spAutoFit/>
          </a:bodyPr>
          <a:lstStyle/>
          <a:p>
            <a:pPr>
              <a:buFontTx/>
              <a:buNone/>
            </a:pPr>
            <a:r>
              <a:rPr lang="en-US" b="0">
                <a:solidFill>
                  <a:schemeClr val="accent1"/>
                </a:solidFill>
              </a:rPr>
              <a:t>-  Bluespec results can match carefully coded Verilog</a:t>
            </a:r>
          </a:p>
          <a:p>
            <a:pPr>
              <a:buFontTx/>
              <a:buNone/>
            </a:pPr>
            <a:r>
              <a:rPr lang="en-US" b="0">
                <a:solidFill>
                  <a:schemeClr val="accent1"/>
                </a:solidFill>
              </a:rPr>
              <a:t>-  Micro-architecture has a dramatic impact on performance</a:t>
            </a:r>
          </a:p>
          <a:p>
            <a:pPr>
              <a:buFontTx/>
              <a:buNone/>
            </a:pPr>
            <a:r>
              <a:rPr lang="en-US" b="0">
                <a:solidFill>
                  <a:schemeClr val="accent1"/>
                </a:solidFill>
              </a:rPr>
              <a:t>-  Architecture differences are much more important than </a:t>
            </a:r>
          </a:p>
          <a:p>
            <a:pPr>
              <a:buFontTx/>
              <a:buNone/>
            </a:pPr>
            <a:r>
              <a:rPr lang="en-US" b="0">
                <a:solidFill>
                  <a:schemeClr val="accent1"/>
                </a:solidFill>
              </a:rPr>
              <a:t>   language differences in determining QoR</a:t>
            </a:r>
          </a:p>
        </p:txBody>
      </p:sp>
      <p:sp>
        <p:nvSpPr>
          <p:cNvPr id="15" name="Date Placeholder 14"/>
          <p:cNvSpPr>
            <a:spLocks noGrp="1"/>
          </p:cNvSpPr>
          <p:nvPr>
            <p:ph type="dt" sz="half" idx="10"/>
          </p:nvPr>
        </p:nvSpPr>
        <p:spPr/>
        <p:txBody>
          <a:bodyPr/>
          <a:lstStyle/>
          <a:p>
            <a:pPr>
              <a:defRPr/>
            </a:pPr>
            <a:r>
              <a:rPr lang="en-US" smtClean="0"/>
              <a:t>February 22, 2011</a:t>
            </a:r>
            <a:endParaRPr lang="en-US"/>
          </a:p>
        </p:txBody>
      </p:sp>
      <p:sp>
        <p:nvSpPr>
          <p:cNvPr id="16" name="Slide Number Placeholder 15"/>
          <p:cNvSpPr>
            <a:spLocks noGrp="1"/>
          </p:cNvSpPr>
          <p:nvPr>
            <p:ph type="sldNum" sz="quarter" idx="11"/>
          </p:nvPr>
        </p:nvSpPr>
        <p:spPr/>
        <p:txBody>
          <a:bodyPr/>
          <a:lstStyle/>
          <a:p>
            <a:pPr>
              <a:defRPr/>
            </a:pPr>
            <a:r>
              <a:rPr lang="en-US" smtClean="0"/>
              <a:t>L06-</a:t>
            </a:r>
            <a:fld id="{F0CD70E1-BEDF-44A8-B719-82A39B7AAF1F}" type="slidenum">
              <a:rPr lang="en-US" smtClean="0"/>
              <a:pPr>
                <a:defRPr/>
              </a:pPr>
              <a:t>30</a:t>
            </a:fld>
            <a:endParaRPr lang="en-US" dirty="0"/>
          </a:p>
        </p:txBody>
      </p:sp>
      <p:sp>
        <p:nvSpPr>
          <p:cNvPr id="17" name="Footer Placeholder 16"/>
          <p:cNvSpPr>
            <a:spLocks noGrp="1"/>
          </p:cNvSpPr>
          <p:nvPr>
            <p:ph type="ftr" sz="quarter" idx="12"/>
          </p:nvPr>
        </p:nvSpPr>
        <p:spPr/>
        <p:txBody>
          <a:bodyPr/>
          <a:lstStyle/>
          <a:p>
            <a:pPr>
              <a:defRPr/>
            </a:pPr>
            <a:r>
              <a:rPr lang="en-US" smtClean="0"/>
              <a:t>http://csg.csail.mit.edu/6.375</a:t>
            </a:r>
            <a:endParaRPr lang="en-US"/>
          </a:p>
        </p:txBody>
      </p:sp>
      <p:sp>
        <p:nvSpPr>
          <p:cNvPr id="22609" name="Text Box 87"/>
          <p:cNvSpPr txBox="1">
            <a:spLocks noChangeArrowheads="1"/>
          </p:cNvSpPr>
          <p:nvPr/>
        </p:nvSpPr>
        <p:spPr bwMode="auto">
          <a:xfrm>
            <a:off x="0" y="6518275"/>
            <a:ext cx="5649913" cy="339725"/>
          </a:xfrm>
          <a:prstGeom prst="rect">
            <a:avLst/>
          </a:prstGeom>
          <a:solidFill>
            <a:schemeClr val="bg1"/>
          </a:solidFill>
          <a:ln w="9525">
            <a:noFill/>
            <a:miter lim="800000"/>
            <a:headEnd/>
            <a:tailEnd/>
          </a:ln>
        </p:spPr>
        <p:txBody>
          <a:bodyPr>
            <a:spAutoFit/>
          </a:bodyPr>
          <a:lstStyle/>
          <a:p>
            <a:pPr>
              <a:buFont typeface="Wingdings" pitchFamily="-96" charset="2"/>
              <a:buNone/>
            </a:pPr>
            <a:r>
              <a:rPr lang="en-US" sz="1800" b="0" dirty="0"/>
              <a:t>V = Verilog</a:t>
            </a:r>
            <a:r>
              <a:rPr lang="en-US" sz="1800" b="0" dirty="0" smtClean="0"/>
              <a:t>; BSV </a:t>
            </a:r>
            <a:r>
              <a:rPr lang="en-US" sz="1800" b="0" dirty="0"/>
              <a:t>= Bluespec System Verilog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1724500"/>
                                        </p:tgtEl>
                                      </p:cBhvr>
                                    </p:animEffect>
                                    <p:set>
                                      <p:cBhvr>
                                        <p:cTn id="7" dur="1" fill="hold">
                                          <p:stCondLst>
                                            <p:cond delay="499"/>
                                          </p:stCondLst>
                                        </p:cTn>
                                        <p:tgtEl>
                                          <p:spTgt spid="1724500"/>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1724501"/>
                                        </p:tgtEl>
                                      </p:cBhvr>
                                    </p:animEffect>
                                    <p:set>
                                      <p:cBhvr>
                                        <p:cTn id="10" dur="1" fill="hold">
                                          <p:stCondLst>
                                            <p:cond delay="499"/>
                                          </p:stCondLst>
                                        </p:cTn>
                                        <p:tgtEl>
                                          <p:spTgt spid="1724501"/>
                                        </p:tgtEl>
                                        <p:attrNameLst>
                                          <p:attrName>style.visibility</p:attrName>
                                        </p:attrNameLst>
                                      </p:cBhvr>
                                      <p:to>
                                        <p:strVal val="hidden"/>
                                      </p:to>
                                    </p:set>
                                  </p:childTnLst>
                                </p:cTn>
                              </p:par>
                              <p:par>
                                <p:cTn id="11" presetID="22" presetClass="exit" presetSubtype="8" fill="hold" grpId="0" nodeType="withEffect">
                                  <p:stCondLst>
                                    <p:cond delay="0"/>
                                  </p:stCondLst>
                                  <p:childTnLst>
                                    <p:animEffect transition="out" filter="wipe(left)">
                                      <p:cBhvr>
                                        <p:cTn id="12" dur="500"/>
                                        <p:tgtEl>
                                          <p:spTgt spid="1724502"/>
                                        </p:tgtEl>
                                      </p:cBhvr>
                                    </p:animEffect>
                                    <p:set>
                                      <p:cBhvr>
                                        <p:cTn id="13" dur="1" fill="hold">
                                          <p:stCondLst>
                                            <p:cond delay="499"/>
                                          </p:stCondLst>
                                        </p:cTn>
                                        <p:tgtEl>
                                          <p:spTgt spid="1724502"/>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724504">
                                            <p:bg/>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724504">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724504">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724504">
                                            <p:txEl>
                                              <p:pRg st="2" end="2"/>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72450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4500" grpId="0" animBg="1"/>
      <p:bldP spid="1724501" grpId="0" animBg="1"/>
      <p:bldP spid="1724502" grpId="0" animBg="1"/>
      <p:bldP spid="1724504"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73100" y="334963"/>
            <a:ext cx="7540625" cy="1143000"/>
          </a:xfrm>
        </p:spPr>
        <p:txBody>
          <a:bodyPr/>
          <a:lstStyle/>
          <a:p>
            <a:pPr eaLnBrk="1" hangingPunct="1"/>
            <a:r>
              <a:rPr lang="en-US" sz="4000" smtClean="0"/>
              <a:t>“C” version of LPM</a:t>
            </a:r>
          </a:p>
        </p:txBody>
      </p:sp>
      <p:sp>
        <p:nvSpPr>
          <p:cNvPr id="13315" name="Rectangle 3" descr="Rectangle: Click to edit Master text styles&#10;Second level&#10;Third level&#10;Fourth level&#10;Fifth level"/>
          <p:cNvSpPr>
            <a:spLocks noGrp="1" noChangeArrowheads="1"/>
          </p:cNvSpPr>
          <p:nvPr>
            <p:ph type="body" idx="1"/>
          </p:nvPr>
        </p:nvSpPr>
        <p:spPr>
          <a:xfrm>
            <a:off x="1011238" y="1522413"/>
            <a:ext cx="4208462" cy="4141787"/>
          </a:xfrm>
          <a:ln>
            <a:solidFill>
              <a:srgbClr val="FF0000"/>
            </a:solidFill>
          </a:ln>
        </p:spPr>
        <p:txBody>
          <a:bodyPr/>
          <a:lstStyle/>
          <a:p>
            <a:pPr eaLnBrk="1" hangingPunct="1">
              <a:lnSpc>
                <a:spcPct val="80000"/>
              </a:lnSpc>
              <a:buFont typeface="Wingdings" pitchFamily="-96" charset="2"/>
              <a:buNone/>
            </a:pPr>
            <a:r>
              <a:rPr lang="en-US" sz="1800" smtClean="0"/>
              <a:t>int</a:t>
            </a:r>
          </a:p>
          <a:p>
            <a:pPr eaLnBrk="1" hangingPunct="1">
              <a:lnSpc>
                <a:spcPct val="80000"/>
              </a:lnSpc>
              <a:buFont typeface="Wingdings" pitchFamily="-96" charset="2"/>
              <a:buNone/>
            </a:pPr>
            <a:r>
              <a:rPr lang="en-US" sz="1800" smtClean="0"/>
              <a:t>lpm (IPA ipa)  </a:t>
            </a:r>
          </a:p>
          <a:p>
            <a:pPr eaLnBrk="1" hangingPunct="1">
              <a:lnSpc>
                <a:spcPct val="80000"/>
              </a:lnSpc>
              <a:buFont typeface="Wingdings" pitchFamily="-96" charset="2"/>
              <a:buNone/>
            </a:pPr>
            <a:r>
              <a:rPr lang="en-US" sz="1800" smtClean="0">
                <a:solidFill>
                  <a:srgbClr val="FF0000"/>
                </a:solidFill>
              </a:rPr>
              <a:t>/*  3 memory lookups */</a:t>
            </a:r>
          </a:p>
          <a:p>
            <a:pPr eaLnBrk="1" hangingPunct="1">
              <a:lnSpc>
                <a:spcPct val="80000"/>
              </a:lnSpc>
              <a:buFont typeface="Wingdings" pitchFamily="-96" charset="2"/>
              <a:buNone/>
            </a:pPr>
            <a:r>
              <a:rPr lang="en-US" sz="1800" smtClean="0"/>
              <a:t>{  int p;</a:t>
            </a:r>
          </a:p>
          <a:p>
            <a:pPr eaLnBrk="1" hangingPunct="1">
              <a:lnSpc>
                <a:spcPct val="80000"/>
              </a:lnSpc>
              <a:buFont typeface="Wingdings" pitchFamily="-96" charset="2"/>
              <a:buNone/>
            </a:pPr>
            <a:r>
              <a:rPr lang="en-US" sz="1800" smtClean="0"/>
              <a:t>	</a:t>
            </a:r>
            <a:r>
              <a:rPr lang="en-US" sz="1800" smtClean="0">
                <a:solidFill>
                  <a:srgbClr val="FF0000"/>
                </a:solidFill>
              </a:rPr>
              <a:t>/*  Level 1: 16 bits  */</a:t>
            </a:r>
          </a:p>
          <a:p>
            <a:pPr eaLnBrk="1" hangingPunct="1">
              <a:lnSpc>
                <a:spcPct val="80000"/>
              </a:lnSpc>
              <a:buFont typeface="Wingdings" pitchFamily="-96" charset="2"/>
              <a:buNone/>
            </a:pPr>
            <a:r>
              <a:rPr lang="en-US" sz="1800" smtClean="0"/>
              <a:t>    p = RAM [ipa[31:16]]; 	</a:t>
            </a:r>
          </a:p>
          <a:p>
            <a:pPr eaLnBrk="1" hangingPunct="1">
              <a:lnSpc>
                <a:spcPct val="80000"/>
              </a:lnSpc>
              <a:buFont typeface="Wingdings" pitchFamily="-96" charset="2"/>
              <a:buNone/>
            </a:pPr>
            <a:r>
              <a:rPr lang="en-US" sz="1800" smtClean="0"/>
              <a:t>    if (isLeaf(p)) return value(p);</a:t>
            </a:r>
          </a:p>
          <a:p>
            <a:pPr eaLnBrk="1" hangingPunct="1">
              <a:lnSpc>
                <a:spcPct val="80000"/>
              </a:lnSpc>
              <a:buFont typeface="Wingdings" pitchFamily="-96" charset="2"/>
              <a:buNone/>
            </a:pPr>
            <a:r>
              <a:rPr lang="en-US" sz="1800" smtClean="0"/>
              <a:t>	</a:t>
            </a:r>
            <a:r>
              <a:rPr lang="en-US" sz="1800" smtClean="0">
                <a:solidFill>
                  <a:srgbClr val="FF0000"/>
                </a:solidFill>
              </a:rPr>
              <a:t>/*  Level 2: 8 bits  */</a:t>
            </a:r>
          </a:p>
          <a:p>
            <a:pPr eaLnBrk="1" hangingPunct="1">
              <a:lnSpc>
                <a:spcPct val="80000"/>
              </a:lnSpc>
              <a:buFont typeface="Wingdings" pitchFamily="-96" charset="2"/>
              <a:buNone/>
            </a:pPr>
            <a:r>
              <a:rPr lang="en-US" sz="1800" smtClean="0"/>
              <a:t>    p = RAM [ptr(p) + ipa [15:8]];  </a:t>
            </a:r>
          </a:p>
          <a:p>
            <a:pPr eaLnBrk="1" hangingPunct="1">
              <a:lnSpc>
                <a:spcPct val="80000"/>
              </a:lnSpc>
              <a:buFont typeface="Wingdings" pitchFamily="-96" charset="2"/>
              <a:buNone/>
            </a:pPr>
            <a:r>
              <a:rPr lang="en-US" sz="1800" smtClean="0"/>
              <a:t>    if (isLeaf(p)) return value(p);</a:t>
            </a:r>
          </a:p>
          <a:p>
            <a:pPr eaLnBrk="1" hangingPunct="1">
              <a:lnSpc>
                <a:spcPct val="80000"/>
              </a:lnSpc>
              <a:buFont typeface="Wingdings" pitchFamily="-96" charset="2"/>
              <a:buNone/>
            </a:pPr>
            <a:r>
              <a:rPr lang="en-US" sz="1800" smtClean="0"/>
              <a:t>	</a:t>
            </a:r>
            <a:r>
              <a:rPr lang="en-US" sz="1800" smtClean="0">
                <a:solidFill>
                  <a:srgbClr val="FF0000"/>
                </a:solidFill>
              </a:rPr>
              <a:t>/*  Level 3:  8 bits  */</a:t>
            </a:r>
          </a:p>
          <a:p>
            <a:pPr eaLnBrk="1" hangingPunct="1">
              <a:lnSpc>
                <a:spcPct val="80000"/>
              </a:lnSpc>
              <a:buFont typeface="Wingdings" pitchFamily="-96" charset="2"/>
              <a:buNone/>
            </a:pPr>
            <a:r>
              <a:rPr lang="en-US" sz="1800" smtClean="0"/>
              <a:t>    p = RAM [ptr(p) + ipa [7:0]];    </a:t>
            </a:r>
          </a:p>
          <a:p>
            <a:pPr eaLnBrk="1" hangingPunct="1">
              <a:lnSpc>
                <a:spcPct val="80000"/>
              </a:lnSpc>
              <a:buFont typeface="Wingdings" pitchFamily="-96" charset="2"/>
              <a:buNone/>
            </a:pPr>
            <a:r>
              <a:rPr lang="en-US" sz="1800" smtClean="0"/>
              <a:t>	return value(p);  </a:t>
            </a:r>
          </a:p>
          <a:p>
            <a:pPr eaLnBrk="1" hangingPunct="1">
              <a:lnSpc>
                <a:spcPct val="80000"/>
              </a:lnSpc>
              <a:buFont typeface="Wingdings" pitchFamily="-96" charset="2"/>
              <a:buNone/>
            </a:pPr>
            <a:r>
              <a:rPr lang="en-US" sz="1800" smtClean="0">
                <a:solidFill>
                  <a:srgbClr val="FF0000"/>
                </a:solidFill>
              </a:rPr>
              <a:t>     /* must be a leaf */</a:t>
            </a:r>
          </a:p>
          <a:p>
            <a:pPr eaLnBrk="1" hangingPunct="1">
              <a:lnSpc>
                <a:spcPct val="80000"/>
              </a:lnSpc>
              <a:buFont typeface="Wingdings" pitchFamily="-96" charset="2"/>
              <a:buNone/>
            </a:pPr>
            <a:r>
              <a:rPr lang="en-US" sz="1800" smtClean="0"/>
              <a:t>}</a:t>
            </a:r>
          </a:p>
        </p:txBody>
      </p:sp>
      <p:sp>
        <p:nvSpPr>
          <p:cNvPr id="1671172" name="Rectangle 4"/>
          <p:cNvSpPr>
            <a:spLocks noChangeArrowheads="1"/>
          </p:cNvSpPr>
          <p:nvPr/>
        </p:nvSpPr>
        <p:spPr bwMode="auto">
          <a:xfrm>
            <a:off x="5530850" y="3497263"/>
            <a:ext cx="3267075" cy="1277937"/>
          </a:xfrm>
          <a:prstGeom prst="rect">
            <a:avLst/>
          </a:prstGeom>
          <a:noFill/>
          <a:ln w="9525">
            <a:noFill/>
            <a:miter lim="800000"/>
            <a:headEnd/>
            <a:tailEnd/>
          </a:ln>
        </p:spPr>
        <p:txBody>
          <a:bodyPr anchor="b"/>
          <a:lstStyle/>
          <a:p>
            <a:pPr>
              <a:lnSpc>
                <a:spcPct val="100000"/>
              </a:lnSpc>
              <a:spcBef>
                <a:spcPct val="0"/>
              </a:spcBef>
              <a:buClrTx/>
              <a:buSzTx/>
              <a:buFontTx/>
              <a:buNone/>
            </a:pPr>
            <a:r>
              <a:rPr lang="en-US" b="0"/>
              <a:t>Not obvious from the C code how to deal with   </a:t>
            </a:r>
            <a:br>
              <a:rPr lang="en-US" b="0"/>
            </a:br>
            <a:r>
              <a:rPr lang="en-US" b="0"/>
              <a:t>   - memory latency</a:t>
            </a:r>
            <a:br>
              <a:rPr lang="en-US" b="0"/>
            </a:br>
            <a:r>
              <a:rPr lang="en-US" b="0"/>
              <a:t>   - pipelining</a:t>
            </a:r>
          </a:p>
        </p:txBody>
      </p:sp>
      <p:grpSp>
        <p:nvGrpSpPr>
          <p:cNvPr id="13317" name="Group 5"/>
          <p:cNvGrpSpPr>
            <a:grpSpLocks/>
          </p:cNvGrpSpPr>
          <p:nvPr/>
        </p:nvGrpSpPr>
        <p:grpSpPr bwMode="auto">
          <a:xfrm>
            <a:off x="5524500" y="1684338"/>
            <a:ext cx="3133725" cy="1539875"/>
            <a:chOff x="1014" y="2003"/>
            <a:chExt cx="1974" cy="970"/>
          </a:xfrm>
        </p:grpSpPr>
        <p:sp>
          <p:nvSpPr>
            <p:cNvPr id="13323" name="Rectangle 6"/>
            <p:cNvSpPr>
              <a:spLocks noChangeArrowheads="1"/>
            </p:cNvSpPr>
            <p:nvPr/>
          </p:nvSpPr>
          <p:spPr bwMode="auto">
            <a:xfrm>
              <a:off x="1415" y="2151"/>
              <a:ext cx="296" cy="776"/>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3324" name="Text Box 7"/>
            <p:cNvSpPr txBox="1">
              <a:spLocks noChangeArrowheads="1"/>
            </p:cNvSpPr>
            <p:nvPr/>
          </p:nvSpPr>
          <p:spPr bwMode="auto">
            <a:xfrm rot="-5400000">
              <a:off x="1379" y="2241"/>
              <a:ext cx="276" cy="2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cs typeface="Arial" charset="0"/>
                </a:rPr>
                <a:t>…</a:t>
              </a:r>
              <a:endParaRPr lang="en-US">
                <a:latin typeface="Arial" charset="0"/>
              </a:endParaRPr>
            </a:p>
          </p:txBody>
        </p:sp>
        <p:sp>
          <p:nvSpPr>
            <p:cNvPr id="13325" name="Line 8"/>
            <p:cNvSpPr>
              <a:spLocks noChangeShapeType="1"/>
            </p:cNvSpPr>
            <p:nvPr/>
          </p:nvSpPr>
          <p:spPr bwMode="auto">
            <a:xfrm>
              <a:off x="1417" y="2246"/>
              <a:ext cx="289" cy="0"/>
            </a:xfrm>
            <a:prstGeom prst="line">
              <a:avLst/>
            </a:prstGeom>
            <a:noFill/>
            <a:ln w="9525">
              <a:solidFill>
                <a:srgbClr val="FF0000"/>
              </a:solidFill>
              <a:round/>
              <a:headEnd/>
              <a:tailEnd/>
            </a:ln>
          </p:spPr>
          <p:txBody>
            <a:bodyPr wrap="none" anchor="ctr"/>
            <a:lstStyle/>
            <a:p>
              <a:endParaRPr lang="en-US"/>
            </a:p>
          </p:txBody>
        </p:sp>
        <p:sp>
          <p:nvSpPr>
            <p:cNvPr id="13326" name="Line 9"/>
            <p:cNvSpPr>
              <a:spLocks noChangeShapeType="1"/>
            </p:cNvSpPr>
            <p:nvPr/>
          </p:nvSpPr>
          <p:spPr bwMode="auto">
            <a:xfrm>
              <a:off x="1419" y="2471"/>
              <a:ext cx="290" cy="0"/>
            </a:xfrm>
            <a:prstGeom prst="line">
              <a:avLst/>
            </a:prstGeom>
            <a:noFill/>
            <a:ln w="9525">
              <a:solidFill>
                <a:srgbClr val="FF0000"/>
              </a:solidFill>
              <a:round/>
              <a:headEnd/>
              <a:tailEnd/>
            </a:ln>
          </p:spPr>
          <p:txBody>
            <a:bodyPr wrap="none" anchor="ctr"/>
            <a:lstStyle/>
            <a:p>
              <a:endParaRPr lang="en-US"/>
            </a:p>
          </p:txBody>
        </p:sp>
        <p:sp>
          <p:nvSpPr>
            <p:cNvPr id="13327" name="Line 10"/>
            <p:cNvSpPr>
              <a:spLocks noChangeShapeType="1"/>
            </p:cNvSpPr>
            <p:nvPr/>
          </p:nvSpPr>
          <p:spPr bwMode="auto">
            <a:xfrm>
              <a:off x="1418" y="2564"/>
              <a:ext cx="289" cy="0"/>
            </a:xfrm>
            <a:prstGeom prst="line">
              <a:avLst/>
            </a:prstGeom>
            <a:noFill/>
            <a:ln w="9525">
              <a:solidFill>
                <a:srgbClr val="FF0000"/>
              </a:solidFill>
              <a:round/>
              <a:headEnd/>
              <a:tailEnd/>
            </a:ln>
          </p:spPr>
          <p:txBody>
            <a:bodyPr wrap="none" anchor="ctr"/>
            <a:lstStyle/>
            <a:p>
              <a:endParaRPr lang="en-US"/>
            </a:p>
          </p:txBody>
        </p:sp>
        <p:sp>
          <p:nvSpPr>
            <p:cNvPr id="13328" name="Line 11"/>
            <p:cNvSpPr>
              <a:spLocks noChangeShapeType="1"/>
            </p:cNvSpPr>
            <p:nvPr/>
          </p:nvSpPr>
          <p:spPr bwMode="auto">
            <a:xfrm flipV="1">
              <a:off x="1422" y="2835"/>
              <a:ext cx="298" cy="0"/>
            </a:xfrm>
            <a:prstGeom prst="line">
              <a:avLst/>
            </a:prstGeom>
            <a:noFill/>
            <a:ln w="9525">
              <a:solidFill>
                <a:srgbClr val="FF0000"/>
              </a:solidFill>
              <a:round/>
              <a:headEnd/>
              <a:tailEnd/>
            </a:ln>
          </p:spPr>
          <p:txBody>
            <a:bodyPr wrap="none" anchor="ctr"/>
            <a:lstStyle/>
            <a:p>
              <a:endParaRPr lang="en-US"/>
            </a:p>
          </p:txBody>
        </p:sp>
        <p:sp>
          <p:nvSpPr>
            <p:cNvPr id="13329" name="Text Box 12"/>
            <p:cNvSpPr txBox="1">
              <a:spLocks noChangeArrowheads="1"/>
            </p:cNvSpPr>
            <p:nvPr/>
          </p:nvSpPr>
          <p:spPr bwMode="auto">
            <a:xfrm>
              <a:off x="1014" y="2781"/>
              <a:ext cx="426" cy="19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400" b="0"/>
                <a:t>2</a:t>
              </a:r>
              <a:r>
                <a:rPr lang="en-US" sz="1400" b="0" baseline="30000"/>
                <a:t>16 </a:t>
              </a:r>
              <a:r>
                <a:rPr lang="en-US" sz="1400" b="0"/>
                <a:t>-1</a:t>
              </a:r>
            </a:p>
          </p:txBody>
        </p:sp>
        <p:sp>
          <p:nvSpPr>
            <p:cNvPr id="13330" name="Text Box 13"/>
            <p:cNvSpPr txBox="1">
              <a:spLocks noChangeArrowheads="1"/>
            </p:cNvSpPr>
            <p:nvPr/>
          </p:nvSpPr>
          <p:spPr bwMode="auto">
            <a:xfrm>
              <a:off x="1253" y="2103"/>
              <a:ext cx="187" cy="19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400" b="0"/>
                <a:t>0</a:t>
              </a:r>
            </a:p>
          </p:txBody>
        </p:sp>
        <p:sp>
          <p:nvSpPr>
            <p:cNvPr id="13331" name="Rectangle 14"/>
            <p:cNvSpPr>
              <a:spLocks noChangeArrowheads="1"/>
            </p:cNvSpPr>
            <p:nvPr/>
          </p:nvSpPr>
          <p:spPr bwMode="auto">
            <a:xfrm>
              <a:off x="1415" y="2474"/>
              <a:ext cx="49" cy="88"/>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3332" name="Line 15"/>
            <p:cNvSpPr>
              <a:spLocks noChangeShapeType="1"/>
            </p:cNvSpPr>
            <p:nvPr/>
          </p:nvSpPr>
          <p:spPr bwMode="auto">
            <a:xfrm flipV="1">
              <a:off x="1678" y="2167"/>
              <a:ext cx="270" cy="351"/>
            </a:xfrm>
            <a:prstGeom prst="line">
              <a:avLst/>
            </a:prstGeom>
            <a:noFill/>
            <a:ln w="9525">
              <a:solidFill>
                <a:schemeClr val="tx1"/>
              </a:solidFill>
              <a:round/>
              <a:headEnd/>
              <a:tailEnd type="triangle" w="med" len="med"/>
            </a:ln>
          </p:spPr>
          <p:txBody>
            <a:bodyPr wrap="none" anchor="ctr"/>
            <a:lstStyle/>
            <a:p>
              <a:endParaRPr lang="en-US"/>
            </a:p>
          </p:txBody>
        </p:sp>
        <p:sp>
          <p:nvSpPr>
            <p:cNvPr id="13333" name="Text Box 16"/>
            <p:cNvSpPr txBox="1">
              <a:spLocks noChangeArrowheads="1"/>
            </p:cNvSpPr>
            <p:nvPr/>
          </p:nvSpPr>
          <p:spPr bwMode="auto">
            <a:xfrm rot="-5400000">
              <a:off x="1381" y="2577"/>
              <a:ext cx="276" cy="2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cs typeface="Arial" charset="0"/>
                </a:rPr>
                <a:t>…</a:t>
              </a:r>
              <a:endParaRPr lang="en-US">
                <a:latin typeface="Arial" charset="0"/>
              </a:endParaRPr>
            </a:p>
          </p:txBody>
        </p:sp>
        <p:sp>
          <p:nvSpPr>
            <p:cNvPr id="13334" name="Rectangle 17"/>
            <p:cNvSpPr>
              <a:spLocks noChangeArrowheads="1"/>
            </p:cNvSpPr>
            <p:nvPr/>
          </p:nvSpPr>
          <p:spPr bwMode="auto">
            <a:xfrm>
              <a:off x="2073" y="2115"/>
              <a:ext cx="296" cy="374"/>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3335" name="Line 18"/>
            <p:cNvSpPr>
              <a:spLocks noChangeShapeType="1"/>
            </p:cNvSpPr>
            <p:nvPr/>
          </p:nvSpPr>
          <p:spPr bwMode="auto">
            <a:xfrm>
              <a:off x="2075" y="2202"/>
              <a:ext cx="290" cy="0"/>
            </a:xfrm>
            <a:prstGeom prst="line">
              <a:avLst/>
            </a:prstGeom>
            <a:noFill/>
            <a:ln w="9525">
              <a:solidFill>
                <a:srgbClr val="FF0000"/>
              </a:solidFill>
              <a:round/>
              <a:headEnd/>
              <a:tailEnd/>
            </a:ln>
          </p:spPr>
          <p:txBody>
            <a:bodyPr wrap="none" anchor="ctr"/>
            <a:lstStyle/>
            <a:p>
              <a:endParaRPr lang="en-US"/>
            </a:p>
          </p:txBody>
        </p:sp>
        <p:sp>
          <p:nvSpPr>
            <p:cNvPr id="13336" name="Line 19"/>
            <p:cNvSpPr>
              <a:spLocks noChangeShapeType="1"/>
            </p:cNvSpPr>
            <p:nvPr/>
          </p:nvSpPr>
          <p:spPr bwMode="auto">
            <a:xfrm>
              <a:off x="2074" y="2295"/>
              <a:ext cx="289" cy="0"/>
            </a:xfrm>
            <a:prstGeom prst="line">
              <a:avLst/>
            </a:prstGeom>
            <a:noFill/>
            <a:ln w="9525">
              <a:solidFill>
                <a:srgbClr val="FF0000"/>
              </a:solidFill>
              <a:round/>
              <a:headEnd/>
              <a:tailEnd/>
            </a:ln>
          </p:spPr>
          <p:txBody>
            <a:bodyPr wrap="none" anchor="ctr"/>
            <a:lstStyle/>
            <a:p>
              <a:endParaRPr lang="en-US"/>
            </a:p>
          </p:txBody>
        </p:sp>
        <p:sp>
          <p:nvSpPr>
            <p:cNvPr id="13337" name="Rectangle 20"/>
            <p:cNvSpPr>
              <a:spLocks noChangeArrowheads="1"/>
            </p:cNvSpPr>
            <p:nvPr/>
          </p:nvSpPr>
          <p:spPr bwMode="auto">
            <a:xfrm>
              <a:off x="2073" y="2202"/>
              <a:ext cx="49" cy="92"/>
            </a:xfrm>
            <a:prstGeom prst="rect">
              <a:avLst/>
            </a:prstGeom>
            <a:solidFill>
              <a:srgbClr val="000000"/>
            </a:solidFill>
            <a:ln w="9525">
              <a:solidFill>
                <a:schemeClr val="tx1"/>
              </a:solidFill>
              <a:miter lim="800000"/>
              <a:headEnd/>
              <a:tailEnd/>
            </a:ln>
          </p:spPr>
          <p:txBody>
            <a:bodyPr wrap="none" anchor="ctr"/>
            <a:lstStyle/>
            <a:p>
              <a:endParaRPr lang="en-US"/>
            </a:p>
          </p:txBody>
        </p:sp>
        <p:sp>
          <p:nvSpPr>
            <p:cNvPr id="13338" name="Text Box 21"/>
            <p:cNvSpPr txBox="1">
              <a:spLocks noChangeArrowheads="1"/>
            </p:cNvSpPr>
            <p:nvPr/>
          </p:nvSpPr>
          <p:spPr bwMode="auto">
            <a:xfrm rot="-5400000">
              <a:off x="2033" y="2230"/>
              <a:ext cx="277" cy="2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cs typeface="Arial" charset="0"/>
                </a:rPr>
                <a:t>…</a:t>
              </a:r>
              <a:endParaRPr lang="en-US">
                <a:latin typeface="Arial" charset="0"/>
              </a:endParaRPr>
            </a:p>
          </p:txBody>
        </p:sp>
        <p:sp>
          <p:nvSpPr>
            <p:cNvPr id="13339" name="Text Box 22"/>
            <p:cNvSpPr txBox="1">
              <a:spLocks noChangeArrowheads="1"/>
            </p:cNvSpPr>
            <p:nvPr/>
          </p:nvSpPr>
          <p:spPr bwMode="auto">
            <a:xfrm>
              <a:off x="1715" y="2358"/>
              <a:ext cx="380" cy="19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400" b="0"/>
                <a:t>2</a:t>
              </a:r>
              <a:r>
                <a:rPr lang="en-US" sz="1400" b="0" baseline="30000"/>
                <a:t>8 </a:t>
              </a:r>
              <a:r>
                <a:rPr lang="en-US" sz="1400" b="0"/>
                <a:t>-1</a:t>
              </a:r>
            </a:p>
          </p:txBody>
        </p:sp>
        <p:sp>
          <p:nvSpPr>
            <p:cNvPr id="13340" name="Text Box 23"/>
            <p:cNvSpPr txBox="1">
              <a:spLocks noChangeArrowheads="1"/>
            </p:cNvSpPr>
            <p:nvPr/>
          </p:nvSpPr>
          <p:spPr bwMode="auto">
            <a:xfrm>
              <a:off x="1908" y="2069"/>
              <a:ext cx="187" cy="19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400" b="0"/>
                <a:t>0</a:t>
              </a:r>
            </a:p>
          </p:txBody>
        </p:sp>
        <p:sp>
          <p:nvSpPr>
            <p:cNvPr id="13341" name="Line 24"/>
            <p:cNvSpPr>
              <a:spLocks noChangeShapeType="1"/>
            </p:cNvSpPr>
            <p:nvPr/>
          </p:nvSpPr>
          <p:spPr bwMode="auto">
            <a:xfrm>
              <a:off x="2084" y="2414"/>
              <a:ext cx="290" cy="0"/>
            </a:xfrm>
            <a:prstGeom prst="line">
              <a:avLst/>
            </a:prstGeom>
            <a:noFill/>
            <a:ln w="9525">
              <a:solidFill>
                <a:srgbClr val="FF0000"/>
              </a:solidFill>
              <a:round/>
              <a:headEnd/>
              <a:tailEnd/>
            </a:ln>
          </p:spPr>
          <p:txBody>
            <a:bodyPr wrap="none" anchor="ctr"/>
            <a:lstStyle/>
            <a:p>
              <a:endParaRPr lang="en-US"/>
            </a:p>
          </p:txBody>
        </p:sp>
        <p:sp>
          <p:nvSpPr>
            <p:cNvPr id="13342" name="Rectangle 25"/>
            <p:cNvSpPr>
              <a:spLocks noChangeArrowheads="1"/>
            </p:cNvSpPr>
            <p:nvPr/>
          </p:nvSpPr>
          <p:spPr bwMode="auto">
            <a:xfrm>
              <a:off x="2687" y="2055"/>
              <a:ext cx="296" cy="373"/>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3343" name="Line 26"/>
            <p:cNvSpPr>
              <a:spLocks noChangeShapeType="1"/>
            </p:cNvSpPr>
            <p:nvPr/>
          </p:nvSpPr>
          <p:spPr bwMode="auto">
            <a:xfrm>
              <a:off x="2689" y="2142"/>
              <a:ext cx="290" cy="0"/>
            </a:xfrm>
            <a:prstGeom prst="line">
              <a:avLst/>
            </a:prstGeom>
            <a:noFill/>
            <a:ln w="9525">
              <a:solidFill>
                <a:srgbClr val="FF0000"/>
              </a:solidFill>
              <a:round/>
              <a:headEnd/>
              <a:tailEnd/>
            </a:ln>
          </p:spPr>
          <p:txBody>
            <a:bodyPr wrap="none" anchor="ctr"/>
            <a:lstStyle/>
            <a:p>
              <a:endParaRPr lang="en-US"/>
            </a:p>
          </p:txBody>
        </p:sp>
        <p:sp>
          <p:nvSpPr>
            <p:cNvPr id="13344" name="Text Box 27"/>
            <p:cNvSpPr txBox="1">
              <a:spLocks noChangeArrowheads="1"/>
            </p:cNvSpPr>
            <p:nvPr/>
          </p:nvSpPr>
          <p:spPr bwMode="auto">
            <a:xfrm rot="-5400000">
              <a:off x="2648" y="2117"/>
              <a:ext cx="276" cy="2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cs typeface="Arial" charset="0"/>
                </a:rPr>
                <a:t>…</a:t>
              </a:r>
              <a:endParaRPr lang="en-US">
                <a:latin typeface="Arial" charset="0"/>
              </a:endParaRPr>
            </a:p>
          </p:txBody>
        </p:sp>
        <p:sp>
          <p:nvSpPr>
            <p:cNvPr id="13345" name="Text Box 28"/>
            <p:cNvSpPr txBox="1">
              <a:spLocks noChangeArrowheads="1"/>
            </p:cNvSpPr>
            <p:nvPr/>
          </p:nvSpPr>
          <p:spPr bwMode="auto">
            <a:xfrm>
              <a:off x="2329" y="2298"/>
              <a:ext cx="380" cy="19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400" b="0"/>
                <a:t>2</a:t>
              </a:r>
              <a:r>
                <a:rPr lang="en-US" sz="1400" b="0" baseline="30000"/>
                <a:t>8 </a:t>
              </a:r>
              <a:r>
                <a:rPr lang="en-US" sz="1400" b="0"/>
                <a:t>-1</a:t>
              </a:r>
            </a:p>
          </p:txBody>
        </p:sp>
        <p:sp>
          <p:nvSpPr>
            <p:cNvPr id="13346" name="Text Box 29"/>
            <p:cNvSpPr txBox="1">
              <a:spLocks noChangeArrowheads="1"/>
            </p:cNvSpPr>
            <p:nvPr/>
          </p:nvSpPr>
          <p:spPr bwMode="auto">
            <a:xfrm>
              <a:off x="2522" y="2003"/>
              <a:ext cx="187" cy="19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400" b="0"/>
                <a:t>0</a:t>
              </a:r>
            </a:p>
          </p:txBody>
        </p:sp>
        <p:sp>
          <p:nvSpPr>
            <p:cNvPr id="13347" name="Line 30"/>
            <p:cNvSpPr>
              <a:spLocks noChangeShapeType="1"/>
            </p:cNvSpPr>
            <p:nvPr/>
          </p:nvSpPr>
          <p:spPr bwMode="auto">
            <a:xfrm>
              <a:off x="2699" y="2354"/>
              <a:ext cx="289" cy="0"/>
            </a:xfrm>
            <a:prstGeom prst="line">
              <a:avLst/>
            </a:prstGeom>
            <a:noFill/>
            <a:ln w="9525">
              <a:solidFill>
                <a:srgbClr val="FF0000"/>
              </a:solidFill>
              <a:round/>
              <a:headEnd/>
              <a:tailEnd/>
            </a:ln>
          </p:spPr>
          <p:txBody>
            <a:bodyPr wrap="none" anchor="ctr"/>
            <a:lstStyle/>
            <a:p>
              <a:endParaRPr lang="en-US"/>
            </a:p>
          </p:txBody>
        </p:sp>
        <p:sp>
          <p:nvSpPr>
            <p:cNvPr id="13348" name="Line 31"/>
            <p:cNvSpPr>
              <a:spLocks noChangeShapeType="1"/>
            </p:cNvSpPr>
            <p:nvPr/>
          </p:nvSpPr>
          <p:spPr bwMode="auto">
            <a:xfrm flipV="1">
              <a:off x="2243" y="2140"/>
              <a:ext cx="338" cy="121"/>
            </a:xfrm>
            <a:prstGeom prst="line">
              <a:avLst/>
            </a:prstGeom>
            <a:noFill/>
            <a:ln w="9525">
              <a:solidFill>
                <a:schemeClr val="tx1"/>
              </a:solidFill>
              <a:round/>
              <a:headEnd/>
              <a:tailEnd type="triangle" w="med" len="med"/>
            </a:ln>
          </p:spPr>
          <p:txBody>
            <a:bodyPr wrap="none" anchor="ctr"/>
            <a:lstStyle/>
            <a:p>
              <a:endParaRPr lang="en-US"/>
            </a:p>
          </p:txBody>
        </p:sp>
      </p:grpSp>
      <p:sp>
        <p:nvSpPr>
          <p:cNvPr id="1671200" name="Rectangle 32"/>
          <p:cNvSpPr>
            <a:spLocks noChangeArrowheads="1"/>
          </p:cNvSpPr>
          <p:nvPr/>
        </p:nvSpPr>
        <p:spPr bwMode="auto">
          <a:xfrm>
            <a:off x="1139825" y="5667375"/>
            <a:ext cx="7515225" cy="733425"/>
          </a:xfrm>
          <a:prstGeom prst="rect">
            <a:avLst/>
          </a:prstGeom>
          <a:noFill/>
          <a:ln w="9525" algn="ctr">
            <a:noFill/>
            <a:miter lim="800000"/>
            <a:headEnd/>
            <a:tailEnd/>
          </a:ln>
        </p:spPr>
        <p:txBody>
          <a:bodyPr>
            <a:spAutoFit/>
          </a:bodyPr>
          <a:lstStyle/>
          <a:p>
            <a:pPr>
              <a:lnSpc>
                <a:spcPct val="80000"/>
              </a:lnSpc>
              <a:spcBef>
                <a:spcPct val="50000"/>
              </a:spcBef>
              <a:buClr>
                <a:schemeClr val="hlink"/>
              </a:buClr>
              <a:buSzPct val="50000"/>
              <a:buFont typeface="Wingdings" pitchFamily="-96" charset="2"/>
              <a:buNone/>
            </a:pPr>
            <a:r>
              <a:rPr lang="en-US" b="0"/>
              <a:t>Must process a packet every 1/15 </a:t>
            </a:r>
            <a:r>
              <a:rPr lang="en-US" b="0">
                <a:latin typeface="Symbol" pitchFamily="-96" charset="2"/>
              </a:rPr>
              <a:t>m</a:t>
            </a:r>
            <a:r>
              <a:rPr lang="en-US" b="0"/>
              <a:t>s or 67 ns</a:t>
            </a:r>
          </a:p>
          <a:p>
            <a:pPr>
              <a:lnSpc>
                <a:spcPct val="80000"/>
              </a:lnSpc>
              <a:spcBef>
                <a:spcPct val="50000"/>
              </a:spcBef>
              <a:buClr>
                <a:schemeClr val="hlink"/>
              </a:buClr>
              <a:buSzPct val="50000"/>
              <a:buFont typeface="Wingdings" pitchFamily="-96" charset="2"/>
              <a:buNone/>
            </a:pPr>
            <a:r>
              <a:rPr lang="en-US" b="0"/>
              <a:t>Must sustain 3 memory dependent lookups in 67 ns</a:t>
            </a:r>
          </a:p>
        </p:txBody>
      </p:sp>
      <p:sp>
        <p:nvSpPr>
          <p:cNvPr id="1671201" name="Text Box 33"/>
          <p:cNvSpPr txBox="1">
            <a:spLocks noChangeArrowheads="1"/>
          </p:cNvSpPr>
          <p:nvPr/>
        </p:nvSpPr>
        <p:spPr bwMode="auto">
          <a:xfrm>
            <a:off x="6781800" y="5153025"/>
            <a:ext cx="2336800" cy="590550"/>
          </a:xfrm>
          <a:prstGeom prst="rect">
            <a:avLst/>
          </a:prstGeom>
          <a:noFill/>
          <a:ln w="9525">
            <a:noFill/>
            <a:miter lim="800000"/>
            <a:headEnd/>
            <a:tailEnd/>
          </a:ln>
        </p:spPr>
        <p:txBody>
          <a:bodyPr>
            <a:spAutoFit/>
          </a:bodyPr>
          <a:lstStyle/>
          <a:p>
            <a:pPr>
              <a:buFont typeface="Wingdings" pitchFamily="-96" charset="2"/>
              <a:buNone/>
            </a:pPr>
            <a:r>
              <a:rPr lang="en-US" sz="1800" b="0">
                <a:solidFill>
                  <a:srgbClr val="FF0000"/>
                </a:solidFill>
                <a:latin typeface="Courier New" pitchFamily="49" charset="0"/>
              </a:rPr>
              <a:t>Memory latency ~30ns to 40ns</a:t>
            </a:r>
          </a:p>
        </p:txBody>
      </p:sp>
      <p:sp>
        <p:nvSpPr>
          <p:cNvPr id="39" name="Date Placeholder 38"/>
          <p:cNvSpPr>
            <a:spLocks noGrp="1"/>
          </p:cNvSpPr>
          <p:nvPr>
            <p:ph type="dt" sz="half" idx="10"/>
          </p:nvPr>
        </p:nvSpPr>
        <p:spPr/>
        <p:txBody>
          <a:bodyPr/>
          <a:lstStyle/>
          <a:p>
            <a:pPr>
              <a:defRPr/>
            </a:pPr>
            <a:r>
              <a:rPr lang="en-US" smtClean="0"/>
              <a:t>February 22, 2011</a:t>
            </a:r>
            <a:endParaRPr lang="en-US"/>
          </a:p>
        </p:txBody>
      </p:sp>
      <p:sp>
        <p:nvSpPr>
          <p:cNvPr id="41" name="Slide Number Placeholder 40"/>
          <p:cNvSpPr>
            <a:spLocks noGrp="1"/>
          </p:cNvSpPr>
          <p:nvPr>
            <p:ph type="sldNum" sz="quarter" idx="11"/>
          </p:nvPr>
        </p:nvSpPr>
        <p:spPr/>
        <p:txBody>
          <a:bodyPr/>
          <a:lstStyle/>
          <a:p>
            <a:pPr>
              <a:defRPr/>
            </a:pPr>
            <a:r>
              <a:rPr lang="en-US" smtClean="0"/>
              <a:t>L06-</a:t>
            </a:r>
            <a:fld id="{F0CD70E1-BEDF-44A8-B719-82A39B7AAF1F}" type="slidenum">
              <a:rPr lang="en-US" smtClean="0"/>
              <a:pPr>
                <a:defRPr/>
              </a:pPr>
              <a:t>4</a:t>
            </a:fld>
            <a:endParaRPr lang="en-US" dirty="0"/>
          </a:p>
        </p:txBody>
      </p:sp>
      <p:sp>
        <p:nvSpPr>
          <p:cNvPr id="42" name="Footer Placeholder 41"/>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712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712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71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1172" grpId="0"/>
      <p:bldP spid="1671200" grpId="0"/>
      <p:bldP spid="16712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2800" smtClean="0"/>
              <a:t>Longest Prefix Match for IP lookup:</a:t>
            </a:r>
            <a:br>
              <a:rPr lang="en-US" sz="2800" smtClean="0"/>
            </a:br>
            <a:r>
              <a:rPr lang="en-US" sz="2800" smtClean="0"/>
              <a:t>3 possible implementation architectures</a:t>
            </a:r>
          </a:p>
        </p:txBody>
      </p:sp>
      <p:grpSp>
        <p:nvGrpSpPr>
          <p:cNvPr id="14340" name="Group 3"/>
          <p:cNvGrpSpPr>
            <a:grpSpLocks/>
          </p:cNvGrpSpPr>
          <p:nvPr/>
        </p:nvGrpSpPr>
        <p:grpSpPr bwMode="auto">
          <a:xfrm>
            <a:off x="754063" y="2116138"/>
            <a:ext cx="2809875" cy="3089275"/>
            <a:chOff x="475" y="1225"/>
            <a:chExt cx="1770" cy="1946"/>
          </a:xfrm>
        </p:grpSpPr>
        <p:sp>
          <p:nvSpPr>
            <p:cNvPr id="14459" name="Oval 4"/>
            <p:cNvSpPr>
              <a:spLocks noChangeArrowheads="1"/>
            </p:cNvSpPr>
            <p:nvPr/>
          </p:nvSpPr>
          <p:spPr bwMode="auto">
            <a:xfrm>
              <a:off x="534"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14460" name="Oval 5"/>
            <p:cNvSpPr>
              <a:spLocks noChangeArrowheads="1"/>
            </p:cNvSpPr>
            <p:nvPr/>
          </p:nvSpPr>
          <p:spPr bwMode="auto">
            <a:xfrm>
              <a:off x="627" y="2018"/>
              <a:ext cx="53"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14461" name="Oval 6"/>
            <p:cNvSpPr>
              <a:spLocks noChangeArrowheads="1"/>
            </p:cNvSpPr>
            <p:nvPr/>
          </p:nvSpPr>
          <p:spPr bwMode="auto">
            <a:xfrm>
              <a:off x="720"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14462" name="Oval 7"/>
            <p:cNvSpPr>
              <a:spLocks noChangeArrowheads="1"/>
            </p:cNvSpPr>
            <p:nvPr/>
          </p:nvSpPr>
          <p:spPr bwMode="auto">
            <a:xfrm>
              <a:off x="814" y="2018"/>
              <a:ext cx="52"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463" name="Oval 8"/>
            <p:cNvSpPr>
              <a:spLocks noChangeArrowheads="1"/>
            </p:cNvSpPr>
            <p:nvPr/>
          </p:nvSpPr>
          <p:spPr bwMode="auto">
            <a:xfrm>
              <a:off x="907"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14464" name="Oval 9"/>
            <p:cNvSpPr>
              <a:spLocks noChangeArrowheads="1"/>
            </p:cNvSpPr>
            <p:nvPr/>
          </p:nvSpPr>
          <p:spPr bwMode="auto">
            <a:xfrm>
              <a:off x="1000" y="2018"/>
              <a:ext cx="53"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14465" name="Oval 10"/>
            <p:cNvSpPr>
              <a:spLocks noChangeArrowheads="1"/>
            </p:cNvSpPr>
            <p:nvPr/>
          </p:nvSpPr>
          <p:spPr bwMode="auto">
            <a:xfrm>
              <a:off x="1093"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14466" name="Oval 11"/>
            <p:cNvSpPr>
              <a:spLocks noChangeArrowheads="1"/>
            </p:cNvSpPr>
            <p:nvPr/>
          </p:nvSpPr>
          <p:spPr bwMode="auto">
            <a:xfrm>
              <a:off x="1186" y="2018"/>
              <a:ext cx="53"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467" name="Oval 12"/>
            <p:cNvSpPr>
              <a:spLocks noChangeArrowheads="1"/>
            </p:cNvSpPr>
            <p:nvPr/>
          </p:nvSpPr>
          <p:spPr bwMode="auto">
            <a:xfrm>
              <a:off x="1279"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14468" name="Oval 13"/>
            <p:cNvSpPr>
              <a:spLocks noChangeArrowheads="1"/>
            </p:cNvSpPr>
            <p:nvPr/>
          </p:nvSpPr>
          <p:spPr bwMode="auto">
            <a:xfrm>
              <a:off x="1373" y="2018"/>
              <a:ext cx="52"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14469" name="Oval 14"/>
            <p:cNvSpPr>
              <a:spLocks noChangeArrowheads="1"/>
            </p:cNvSpPr>
            <p:nvPr/>
          </p:nvSpPr>
          <p:spPr bwMode="auto">
            <a:xfrm>
              <a:off x="1466"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14470" name="Oval 15"/>
            <p:cNvSpPr>
              <a:spLocks noChangeArrowheads="1"/>
            </p:cNvSpPr>
            <p:nvPr/>
          </p:nvSpPr>
          <p:spPr bwMode="auto">
            <a:xfrm>
              <a:off x="1559" y="2018"/>
              <a:ext cx="53"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471" name="Oval 16"/>
            <p:cNvSpPr>
              <a:spLocks noChangeArrowheads="1"/>
            </p:cNvSpPr>
            <p:nvPr/>
          </p:nvSpPr>
          <p:spPr bwMode="auto">
            <a:xfrm>
              <a:off x="1652" y="2018"/>
              <a:ext cx="53" cy="53"/>
            </a:xfrm>
            <a:prstGeom prst="ellipse">
              <a:avLst/>
            </a:prstGeom>
            <a:solidFill>
              <a:srgbClr val="FF0000"/>
            </a:solidFill>
            <a:ln w="9525">
              <a:solidFill>
                <a:schemeClr val="tx1"/>
              </a:solidFill>
              <a:round/>
              <a:headEnd/>
              <a:tailEnd/>
            </a:ln>
          </p:spPr>
          <p:txBody>
            <a:bodyPr wrap="none" anchor="ctr"/>
            <a:lstStyle/>
            <a:p>
              <a:endParaRPr lang="en-US"/>
            </a:p>
          </p:txBody>
        </p:sp>
        <p:sp>
          <p:nvSpPr>
            <p:cNvPr id="14472" name="Oval 17"/>
            <p:cNvSpPr>
              <a:spLocks noChangeArrowheads="1"/>
            </p:cNvSpPr>
            <p:nvPr/>
          </p:nvSpPr>
          <p:spPr bwMode="auto">
            <a:xfrm>
              <a:off x="1745" y="2018"/>
              <a:ext cx="53" cy="53"/>
            </a:xfrm>
            <a:prstGeom prst="ellipse">
              <a:avLst/>
            </a:prstGeom>
            <a:solidFill>
              <a:srgbClr val="0000FF"/>
            </a:solidFill>
            <a:ln w="9525">
              <a:solidFill>
                <a:schemeClr val="tx1"/>
              </a:solidFill>
              <a:round/>
              <a:headEnd/>
              <a:tailEnd/>
            </a:ln>
          </p:spPr>
          <p:txBody>
            <a:bodyPr wrap="none" anchor="ctr"/>
            <a:lstStyle/>
            <a:p>
              <a:endParaRPr lang="en-US"/>
            </a:p>
          </p:txBody>
        </p:sp>
        <p:sp>
          <p:nvSpPr>
            <p:cNvPr id="14473" name="Oval 18"/>
            <p:cNvSpPr>
              <a:spLocks noChangeArrowheads="1"/>
            </p:cNvSpPr>
            <p:nvPr/>
          </p:nvSpPr>
          <p:spPr bwMode="auto">
            <a:xfrm>
              <a:off x="1838" y="2018"/>
              <a:ext cx="53" cy="53"/>
            </a:xfrm>
            <a:prstGeom prst="ellipse">
              <a:avLst/>
            </a:prstGeom>
            <a:solidFill>
              <a:srgbClr val="008000"/>
            </a:solidFill>
            <a:ln w="9525">
              <a:solidFill>
                <a:schemeClr val="tx1"/>
              </a:solidFill>
              <a:round/>
              <a:headEnd/>
              <a:tailEnd/>
            </a:ln>
          </p:spPr>
          <p:txBody>
            <a:bodyPr wrap="none" anchor="ctr"/>
            <a:lstStyle/>
            <a:p>
              <a:endParaRPr lang="en-US"/>
            </a:p>
          </p:txBody>
        </p:sp>
        <p:sp>
          <p:nvSpPr>
            <p:cNvPr id="14474" name="Oval 19"/>
            <p:cNvSpPr>
              <a:spLocks noChangeArrowheads="1"/>
            </p:cNvSpPr>
            <p:nvPr/>
          </p:nvSpPr>
          <p:spPr bwMode="auto">
            <a:xfrm>
              <a:off x="1932" y="2018"/>
              <a:ext cx="52" cy="53"/>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4475" name="Oval 20"/>
            <p:cNvSpPr>
              <a:spLocks noChangeArrowheads="1"/>
            </p:cNvSpPr>
            <p:nvPr/>
          </p:nvSpPr>
          <p:spPr bwMode="auto">
            <a:xfrm>
              <a:off x="2025" y="2018"/>
              <a:ext cx="53" cy="53"/>
            </a:xfrm>
            <a:prstGeom prst="ellipse">
              <a:avLst/>
            </a:prstGeom>
            <a:solidFill>
              <a:srgbClr val="FFCC00"/>
            </a:solidFill>
            <a:ln w="9525">
              <a:solidFill>
                <a:schemeClr val="tx1"/>
              </a:solidFill>
              <a:round/>
              <a:headEnd/>
              <a:tailEnd/>
            </a:ln>
          </p:spPr>
          <p:txBody>
            <a:bodyPr wrap="none" anchor="ctr"/>
            <a:lstStyle/>
            <a:p>
              <a:endParaRPr lang="en-US"/>
            </a:p>
          </p:txBody>
        </p:sp>
        <p:sp>
          <p:nvSpPr>
            <p:cNvPr id="14476" name="Freeform 21"/>
            <p:cNvSpPr>
              <a:spLocks/>
            </p:cNvSpPr>
            <p:nvPr/>
          </p:nvSpPr>
          <p:spPr bwMode="auto">
            <a:xfrm>
              <a:off x="577" y="1828"/>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14477" name="Freeform 22"/>
            <p:cNvSpPr>
              <a:spLocks/>
            </p:cNvSpPr>
            <p:nvPr/>
          </p:nvSpPr>
          <p:spPr bwMode="auto">
            <a:xfrm>
              <a:off x="949" y="1828"/>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14478" name="Freeform 23"/>
            <p:cNvSpPr>
              <a:spLocks/>
            </p:cNvSpPr>
            <p:nvPr/>
          </p:nvSpPr>
          <p:spPr bwMode="auto">
            <a:xfrm>
              <a:off x="1321" y="1828"/>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14479" name="Freeform 24"/>
            <p:cNvSpPr>
              <a:spLocks/>
            </p:cNvSpPr>
            <p:nvPr/>
          </p:nvSpPr>
          <p:spPr bwMode="auto">
            <a:xfrm>
              <a:off x="674" y="1827"/>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33CC"/>
              </a:solidFill>
              <a:prstDash val="solid"/>
              <a:round/>
              <a:headEnd type="none" w="med" len="med"/>
              <a:tailEnd type="triangle" w="med" len="med"/>
            </a:ln>
          </p:spPr>
          <p:txBody>
            <a:bodyPr wrap="none" anchor="ctr"/>
            <a:lstStyle/>
            <a:p>
              <a:endParaRPr lang="en-US"/>
            </a:p>
          </p:txBody>
        </p:sp>
        <p:sp>
          <p:nvSpPr>
            <p:cNvPr id="14480" name="Freeform 25"/>
            <p:cNvSpPr>
              <a:spLocks/>
            </p:cNvSpPr>
            <p:nvPr/>
          </p:nvSpPr>
          <p:spPr bwMode="auto">
            <a:xfrm>
              <a:off x="1046" y="1827"/>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33CC"/>
              </a:solidFill>
              <a:prstDash val="solid"/>
              <a:round/>
              <a:headEnd type="none" w="med" len="med"/>
              <a:tailEnd type="triangle" w="med" len="med"/>
            </a:ln>
          </p:spPr>
          <p:txBody>
            <a:bodyPr wrap="none" anchor="ctr"/>
            <a:lstStyle/>
            <a:p>
              <a:endParaRPr lang="en-US"/>
            </a:p>
          </p:txBody>
        </p:sp>
        <p:sp>
          <p:nvSpPr>
            <p:cNvPr id="14481" name="Freeform 26"/>
            <p:cNvSpPr>
              <a:spLocks/>
            </p:cNvSpPr>
            <p:nvPr/>
          </p:nvSpPr>
          <p:spPr bwMode="auto">
            <a:xfrm>
              <a:off x="1418" y="1827"/>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33CC"/>
              </a:solidFill>
              <a:prstDash val="solid"/>
              <a:round/>
              <a:headEnd type="none" w="med" len="med"/>
              <a:tailEnd type="triangle" w="med" len="med"/>
            </a:ln>
          </p:spPr>
          <p:txBody>
            <a:bodyPr wrap="none" anchor="ctr"/>
            <a:lstStyle/>
            <a:p>
              <a:endParaRPr lang="en-US"/>
            </a:p>
          </p:txBody>
        </p:sp>
        <p:sp>
          <p:nvSpPr>
            <p:cNvPr id="14482" name="Freeform 27"/>
            <p:cNvSpPr>
              <a:spLocks/>
            </p:cNvSpPr>
            <p:nvPr/>
          </p:nvSpPr>
          <p:spPr bwMode="auto">
            <a:xfrm>
              <a:off x="770" y="1826"/>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8000"/>
              </a:solidFill>
              <a:prstDash val="solid"/>
              <a:round/>
              <a:headEnd type="none" w="med" len="med"/>
              <a:tailEnd type="triangle" w="med" len="med"/>
            </a:ln>
          </p:spPr>
          <p:txBody>
            <a:bodyPr wrap="none" anchor="ctr"/>
            <a:lstStyle/>
            <a:p>
              <a:endParaRPr lang="en-US"/>
            </a:p>
          </p:txBody>
        </p:sp>
        <p:sp>
          <p:nvSpPr>
            <p:cNvPr id="14483" name="Freeform 28"/>
            <p:cNvSpPr>
              <a:spLocks/>
            </p:cNvSpPr>
            <p:nvPr/>
          </p:nvSpPr>
          <p:spPr bwMode="auto">
            <a:xfrm>
              <a:off x="1142" y="1826"/>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8000"/>
              </a:solidFill>
              <a:prstDash val="solid"/>
              <a:round/>
              <a:headEnd type="none" w="med" len="med"/>
              <a:tailEnd type="triangle" w="med" len="med"/>
            </a:ln>
          </p:spPr>
          <p:txBody>
            <a:bodyPr wrap="none" anchor="ctr"/>
            <a:lstStyle/>
            <a:p>
              <a:endParaRPr lang="en-US"/>
            </a:p>
          </p:txBody>
        </p:sp>
        <p:sp>
          <p:nvSpPr>
            <p:cNvPr id="14484" name="Freeform 29"/>
            <p:cNvSpPr>
              <a:spLocks/>
            </p:cNvSpPr>
            <p:nvPr/>
          </p:nvSpPr>
          <p:spPr bwMode="auto">
            <a:xfrm>
              <a:off x="1514" y="1826"/>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rgbClr val="008000"/>
              </a:solidFill>
              <a:prstDash val="solid"/>
              <a:round/>
              <a:headEnd type="none" w="med" len="med"/>
              <a:tailEnd type="triangle" w="med" len="med"/>
            </a:ln>
          </p:spPr>
          <p:txBody>
            <a:bodyPr wrap="none" anchor="ctr"/>
            <a:lstStyle/>
            <a:p>
              <a:endParaRPr lang="en-US"/>
            </a:p>
          </p:txBody>
        </p:sp>
        <p:sp>
          <p:nvSpPr>
            <p:cNvPr id="14485" name="Freeform 30"/>
            <p:cNvSpPr>
              <a:spLocks/>
            </p:cNvSpPr>
            <p:nvPr/>
          </p:nvSpPr>
          <p:spPr bwMode="auto">
            <a:xfrm>
              <a:off x="866" y="1825"/>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486" name="Freeform 31"/>
            <p:cNvSpPr>
              <a:spLocks/>
            </p:cNvSpPr>
            <p:nvPr/>
          </p:nvSpPr>
          <p:spPr bwMode="auto">
            <a:xfrm>
              <a:off x="1238" y="1825"/>
              <a:ext cx="334"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487" name="Freeform 32"/>
            <p:cNvSpPr>
              <a:spLocks/>
            </p:cNvSpPr>
            <p:nvPr/>
          </p:nvSpPr>
          <p:spPr bwMode="auto">
            <a:xfrm>
              <a:off x="1611" y="1825"/>
              <a:ext cx="333" cy="185"/>
            </a:xfrm>
            <a:custGeom>
              <a:avLst/>
              <a:gdLst>
                <a:gd name="T0" fmla="*/ 0 w 718"/>
                <a:gd name="T1" fmla="*/ 0 h 399"/>
                <a:gd name="T2" fmla="*/ 0 w 718"/>
                <a:gd name="T3" fmla="*/ 0 h 399"/>
                <a:gd name="T4" fmla="*/ 0 w 718"/>
                <a:gd name="T5" fmla="*/ 0 h 399"/>
                <a:gd name="T6" fmla="*/ 0 60000 65536"/>
                <a:gd name="T7" fmla="*/ 0 60000 65536"/>
                <a:gd name="T8" fmla="*/ 0 60000 65536"/>
                <a:gd name="T9" fmla="*/ 0 w 718"/>
                <a:gd name="T10" fmla="*/ 0 h 399"/>
                <a:gd name="T11" fmla="*/ 718 w 718"/>
                <a:gd name="T12" fmla="*/ 399 h 399"/>
              </a:gdLst>
              <a:ahLst/>
              <a:cxnLst>
                <a:cxn ang="T6">
                  <a:pos x="T0" y="T1"/>
                </a:cxn>
                <a:cxn ang="T7">
                  <a:pos x="T2" y="T3"/>
                </a:cxn>
                <a:cxn ang="T8">
                  <a:pos x="T4" y="T5"/>
                </a:cxn>
              </a:cxnLst>
              <a:rect l="T9" t="T10" r="T11" b="T12"/>
              <a:pathLst>
                <a:path w="718" h="399">
                  <a:moveTo>
                    <a:pt x="0" y="392"/>
                  </a:moveTo>
                  <a:cubicBezTo>
                    <a:pt x="117" y="196"/>
                    <a:pt x="235" y="0"/>
                    <a:pt x="355" y="1"/>
                  </a:cubicBezTo>
                  <a:cubicBezTo>
                    <a:pt x="475" y="2"/>
                    <a:pt x="640" y="347"/>
                    <a:pt x="718" y="399"/>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488" name="Text Box 33"/>
            <p:cNvSpPr txBox="1">
              <a:spLocks noChangeArrowheads="1"/>
            </p:cNvSpPr>
            <p:nvPr/>
          </p:nvSpPr>
          <p:spPr bwMode="auto">
            <a:xfrm>
              <a:off x="475" y="1225"/>
              <a:ext cx="1413" cy="265"/>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2400" b="0"/>
                <a:t>Rigid pipeline</a:t>
              </a:r>
            </a:p>
          </p:txBody>
        </p:sp>
        <p:sp>
          <p:nvSpPr>
            <p:cNvPr id="14489" name="Text Box 34"/>
            <p:cNvSpPr txBox="1">
              <a:spLocks noChangeArrowheads="1"/>
            </p:cNvSpPr>
            <p:nvPr/>
          </p:nvSpPr>
          <p:spPr bwMode="auto">
            <a:xfrm>
              <a:off x="519" y="2537"/>
              <a:ext cx="1726" cy="634"/>
            </a:xfrm>
            <a:prstGeom prst="rect">
              <a:avLst/>
            </a:prstGeom>
            <a:noFill/>
            <a:ln w="9525" algn="ctr">
              <a:noFill/>
              <a:miter lim="800000"/>
              <a:headEnd/>
              <a:tailEnd/>
            </a:ln>
          </p:spPr>
          <p:txBody>
            <a:bodyPr>
              <a:spAutoFit/>
            </a:bodyPr>
            <a:lstStyle/>
            <a:p>
              <a:pPr>
                <a:lnSpc>
                  <a:spcPct val="100000"/>
                </a:lnSpc>
                <a:spcBef>
                  <a:spcPct val="20000"/>
                </a:spcBef>
                <a:buClr>
                  <a:schemeClr val="hlink"/>
                </a:buClr>
                <a:buSzPct val="50000"/>
                <a:buFont typeface="Wingdings" pitchFamily="-96" charset="2"/>
                <a:buNone/>
              </a:pPr>
              <a:r>
                <a:rPr lang="en-US" b="0"/>
                <a:t>Inefficient memory usage but simple design</a:t>
              </a:r>
            </a:p>
          </p:txBody>
        </p:sp>
      </p:grpSp>
      <p:grpSp>
        <p:nvGrpSpPr>
          <p:cNvPr id="14341" name="Group 35"/>
          <p:cNvGrpSpPr>
            <a:grpSpLocks/>
          </p:cNvGrpSpPr>
          <p:nvPr/>
        </p:nvGrpSpPr>
        <p:grpSpPr bwMode="auto">
          <a:xfrm>
            <a:off x="3505200" y="2116138"/>
            <a:ext cx="2768600" cy="3403600"/>
            <a:chOff x="2352" y="1225"/>
            <a:chExt cx="1744" cy="2144"/>
          </a:xfrm>
        </p:grpSpPr>
        <p:sp>
          <p:nvSpPr>
            <p:cNvPr id="14401" name="Freeform 36"/>
            <p:cNvSpPr>
              <a:spLocks/>
            </p:cNvSpPr>
            <p:nvPr/>
          </p:nvSpPr>
          <p:spPr bwMode="auto">
            <a:xfrm>
              <a:off x="3015" y="2067"/>
              <a:ext cx="126" cy="123"/>
            </a:xfrm>
            <a:custGeom>
              <a:avLst/>
              <a:gdLst>
                <a:gd name="T0" fmla="*/ 0 w 481"/>
                <a:gd name="T1" fmla="*/ 0 h 473"/>
                <a:gd name="T2" fmla="*/ 0 w 481"/>
                <a:gd name="T3" fmla="*/ 0 h 473"/>
                <a:gd name="T4" fmla="*/ 0 w 481"/>
                <a:gd name="T5" fmla="*/ 0 h 473"/>
                <a:gd name="T6" fmla="*/ 0 w 481"/>
                <a:gd name="T7" fmla="*/ 0 h 473"/>
                <a:gd name="T8" fmla="*/ 0 w 481"/>
                <a:gd name="T9" fmla="*/ 0 h 473"/>
                <a:gd name="T10" fmla="*/ 0 60000 65536"/>
                <a:gd name="T11" fmla="*/ 0 60000 65536"/>
                <a:gd name="T12" fmla="*/ 0 60000 65536"/>
                <a:gd name="T13" fmla="*/ 0 60000 65536"/>
                <a:gd name="T14" fmla="*/ 0 60000 65536"/>
                <a:gd name="T15" fmla="*/ 0 w 481"/>
                <a:gd name="T16" fmla="*/ 0 h 473"/>
                <a:gd name="T17" fmla="*/ 481 w 481"/>
                <a:gd name="T18" fmla="*/ 473 h 473"/>
              </a:gdLst>
              <a:ahLst/>
              <a:cxnLst>
                <a:cxn ang="T10">
                  <a:pos x="T0" y="T1"/>
                </a:cxn>
                <a:cxn ang="T11">
                  <a:pos x="T2" y="T3"/>
                </a:cxn>
                <a:cxn ang="T12">
                  <a:pos x="T4" y="T5"/>
                </a:cxn>
                <a:cxn ang="T13">
                  <a:pos x="T6" y="T7"/>
                </a:cxn>
                <a:cxn ang="T14">
                  <a:pos x="T8" y="T9"/>
                </a:cxn>
              </a:cxnLst>
              <a:rect l="T15" t="T16" r="T17" b="T18"/>
              <a:pathLst>
                <a:path w="481" h="473">
                  <a:moveTo>
                    <a:pt x="336" y="0"/>
                  </a:moveTo>
                  <a:cubicBezTo>
                    <a:pt x="352" y="31"/>
                    <a:pt x="481" y="141"/>
                    <a:pt x="435" y="185"/>
                  </a:cubicBezTo>
                  <a:cubicBezTo>
                    <a:pt x="389" y="229"/>
                    <a:pt x="124" y="220"/>
                    <a:pt x="62" y="262"/>
                  </a:cubicBezTo>
                  <a:cubicBezTo>
                    <a:pt x="0" y="304"/>
                    <a:pt x="10" y="405"/>
                    <a:pt x="62" y="439"/>
                  </a:cubicBezTo>
                  <a:cubicBezTo>
                    <a:pt x="114" y="473"/>
                    <a:pt x="310" y="462"/>
                    <a:pt x="375" y="468"/>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02" name="Freeform 37"/>
            <p:cNvSpPr>
              <a:spLocks/>
            </p:cNvSpPr>
            <p:nvPr/>
          </p:nvSpPr>
          <p:spPr bwMode="auto">
            <a:xfrm>
              <a:off x="3394" y="2044"/>
              <a:ext cx="135" cy="146"/>
            </a:xfrm>
            <a:custGeom>
              <a:avLst/>
              <a:gdLst>
                <a:gd name="T0" fmla="*/ 0 w 517"/>
                <a:gd name="T1" fmla="*/ 0 h 558"/>
                <a:gd name="T2" fmla="*/ 0 w 517"/>
                <a:gd name="T3" fmla="*/ 0 h 558"/>
                <a:gd name="T4" fmla="*/ 0 w 517"/>
                <a:gd name="T5" fmla="*/ 0 h 558"/>
                <a:gd name="T6" fmla="*/ 0 w 517"/>
                <a:gd name="T7" fmla="*/ 0 h 558"/>
                <a:gd name="T8" fmla="*/ 0 w 517"/>
                <a:gd name="T9" fmla="*/ 0 h 558"/>
                <a:gd name="T10" fmla="*/ 0 w 517"/>
                <a:gd name="T11" fmla="*/ 0 h 558"/>
                <a:gd name="T12" fmla="*/ 0 60000 65536"/>
                <a:gd name="T13" fmla="*/ 0 60000 65536"/>
                <a:gd name="T14" fmla="*/ 0 60000 65536"/>
                <a:gd name="T15" fmla="*/ 0 60000 65536"/>
                <a:gd name="T16" fmla="*/ 0 60000 65536"/>
                <a:gd name="T17" fmla="*/ 0 60000 65536"/>
                <a:gd name="T18" fmla="*/ 0 w 517"/>
                <a:gd name="T19" fmla="*/ 0 h 558"/>
                <a:gd name="T20" fmla="*/ 517 w 517"/>
                <a:gd name="T21" fmla="*/ 558 h 558"/>
              </a:gdLst>
              <a:ahLst/>
              <a:cxnLst>
                <a:cxn ang="T12">
                  <a:pos x="T0" y="T1"/>
                </a:cxn>
                <a:cxn ang="T13">
                  <a:pos x="T2" y="T3"/>
                </a:cxn>
                <a:cxn ang="T14">
                  <a:pos x="T4" y="T5"/>
                </a:cxn>
                <a:cxn ang="T15">
                  <a:pos x="T6" y="T7"/>
                </a:cxn>
                <a:cxn ang="T16">
                  <a:pos x="T8" y="T9"/>
                </a:cxn>
                <a:cxn ang="T17">
                  <a:pos x="T10" y="T11"/>
                </a:cxn>
              </a:cxnLst>
              <a:rect l="T18" t="T19" r="T20" b="T21"/>
              <a:pathLst>
                <a:path w="517" h="558">
                  <a:moveTo>
                    <a:pt x="270" y="12"/>
                  </a:moveTo>
                  <a:cubicBezTo>
                    <a:pt x="304" y="17"/>
                    <a:pt x="447" y="0"/>
                    <a:pt x="477" y="41"/>
                  </a:cubicBezTo>
                  <a:cubicBezTo>
                    <a:pt x="507" y="82"/>
                    <a:pt x="517" y="210"/>
                    <a:pt x="448" y="261"/>
                  </a:cubicBezTo>
                  <a:cubicBezTo>
                    <a:pt x="379" y="312"/>
                    <a:pt x="128" y="303"/>
                    <a:pt x="64" y="347"/>
                  </a:cubicBezTo>
                  <a:cubicBezTo>
                    <a:pt x="0" y="391"/>
                    <a:pt x="12" y="490"/>
                    <a:pt x="64" y="524"/>
                  </a:cubicBezTo>
                  <a:cubicBezTo>
                    <a:pt x="116" y="558"/>
                    <a:pt x="312" y="547"/>
                    <a:pt x="377" y="553"/>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03" name="Rectangle 38"/>
            <p:cNvSpPr>
              <a:spLocks noChangeArrowheads="1"/>
            </p:cNvSpPr>
            <p:nvPr/>
          </p:nvSpPr>
          <p:spPr bwMode="auto">
            <a:xfrm>
              <a:off x="2449" y="1862"/>
              <a:ext cx="1382" cy="459"/>
            </a:xfrm>
            <a:prstGeom prst="rect">
              <a:avLst/>
            </a:prstGeom>
            <a:noFill/>
            <a:ln w="19050">
              <a:solidFill>
                <a:schemeClr val="tx1"/>
              </a:solidFill>
              <a:miter lim="800000"/>
              <a:headEnd/>
              <a:tailEnd/>
            </a:ln>
          </p:spPr>
          <p:txBody>
            <a:bodyPr wrap="none" anchor="ctr"/>
            <a:lstStyle/>
            <a:p>
              <a:endParaRPr lang="en-US"/>
            </a:p>
          </p:txBody>
        </p:sp>
        <p:sp>
          <p:nvSpPr>
            <p:cNvPr id="14404" name="Rectangle 39"/>
            <p:cNvSpPr>
              <a:spLocks noChangeArrowheads="1"/>
            </p:cNvSpPr>
            <p:nvPr/>
          </p:nvSpPr>
          <p:spPr bwMode="auto">
            <a:xfrm>
              <a:off x="3014" y="2321"/>
              <a:ext cx="176" cy="12"/>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05" name="Line 40"/>
            <p:cNvSpPr>
              <a:spLocks noChangeShapeType="1"/>
            </p:cNvSpPr>
            <p:nvPr/>
          </p:nvSpPr>
          <p:spPr bwMode="auto">
            <a:xfrm flipV="1">
              <a:off x="3052" y="2333"/>
              <a:ext cx="0" cy="126"/>
            </a:xfrm>
            <a:prstGeom prst="line">
              <a:avLst/>
            </a:prstGeom>
            <a:noFill/>
            <a:ln w="19050">
              <a:solidFill>
                <a:schemeClr val="tx1"/>
              </a:solidFill>
              <a:round/>
              <a:headEnd/>
              <a:tailEnd type="triangle" w="med" len="med"/>
            </a:ln>
          </p:spPr>
          <p:txBody>
            <a:bodyPr wrap="none" anchor="ctr"/>
            <a:lstStyle/>
            <a:p>
              <a:endParaRPr lang="en-US"/>
            </a:p>
          </p:txBody>
        </p:sp>
        <p:sp>
          <p:nvSpPr>
            <p:cNvPr id="14406" name="Line 41"/>
            <p:cNvSpPr>
              <a:spLocks noChangeShapeType="1"/>
            </p:cNvSpPr>
            <p:nvPr/>
          </p:nvSpPr>
          <p:spPr bwMode="auto">
            <a:xfrm flipV="1">
              <a:off x="3140" y="2333"/>
              <a:ext cx="0" cy="126"/>
            </a:xfrm>
            <a:prstGeom prst="line">
              <a:avLst/>
            </a:prstGeom>
            <a:noFill/>
            <a:ln w="19050">
              <a:solidFill>
                <a:schemeClr val="tx1"/>
              </a:solidFill>
              <a:round/>
              <a:headEnd type="triangle" w="med" len="med"/>
              <a:tailEnd/>
            </a:ln>
          </p:spPr>
          <p:txBody>
            <a:bodyPr wrap="none" anchor="ctr"/>
            <a:lstStyle/>
            <a:p>
              <a:endParaRPr lang="en-US"/>
            </a:p>
          </p:txBody>
        </p:sp>
        <p:sp>
          <p:nvSpPr>
            <p:cNvPr id="14407" name="Text Box 42"/>
            <p:cNvSpPr txBox="1">
              <a:spLocks noChangeArrowheads="1"/>
            </p:cNvSpPr>
            <p:nvPr/>
          </p:nvSpPr>
          <p:spPr bwMode="auto">
            <a:xfrm>
              <a:off x="3014" y="1568"/>
              <a:ext cx="177" cy="24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endParaRPr lang="en-US" sz="1800" b="0">
                <a:latin typeface="Arial" charset="0"/>
              </a:endParaRPr>
            </a:p>
          </p:txBody>
        </p:sp>
        <p:sp>
          <p:nvSpPr>
            <p:cNvPr id="14408" name="Rectangle 43"/>
            <p:cNvSpPr>
              <a:spLocks noChangeArrowheads="1"/>
            </p:cNvSpPr>
            <p:nvPr/>
          </p:nvSpPr>
          <p:spPr bwMode="auto">
            <a:xfrm>
              <a:off x="3014" y="1644"/>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673260" name="Cloud"/>
            <p:cNvSpPr>
              <a:spLocks noChangeAspect="1" noEditPoints="1" noChangeArrowheads="1"/>
            </p:cNvSpPr>
            <p:nvPr/>
          </p:nvSpPr>
          <p:spPr bwMode="auto">
            <a:xfrm>
              <a:off x="2512" y="1919"/>
              <a:ext cx="226" cy="20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673261" name="Cloud"/>
            <p:cNvSpPr>
              <a:spLocks noChangeAspect="1" noEditPoints="1" noChangeArrowheads="1"/>
            </p:cNvSpPr>
            <p:nvPr/>
          </p:nvSpPr>
          <p:spPr bwMode="auto">
            <a:xfrm>
              <a:off x="2813" y="1925"/>
              <a:ext cx="337" cy="20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grpSp>
          <p:nvGrpSpPr>
            <p:cNvPr id="14411" name="Group 46"/>
            <p:cNvGrpSpPr>
              <a:grpSpLocks/>
            </p:cNvGrpSpPr>
            <p:nvPr/>
          </p:nvGrpSpPr>
          <p:grpSpPr bwMode="auto">
            <a:xfrm>
              <a:off x="2738" y="2170"/>
              <a:ext cx="75" cy="50"/>
              <a:chOff x="1392" y="2160"/>
              <a:chExt cx="288" cy="144"/>
            </a:xfrm>
          </p:grpSpPr>
          <p:sp>
            <p:nvSpPr>
              <p:cNvPr id="14454" name="Freeform 47"/>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4455" name="Line 48"/>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4456" name="Line 49"/>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4457" name="Line 50"/>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4458" name="Line 51"/>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grpSp>
          <p:nvGrpSpPr>
            <p:cNvPr id="14412" name="Group 52"/>
            <p:cNvGrpSpPr>
              <a:grpSpLocks/>
            </p:cNvGrpSpPr>
            <p:nvPr/>
          </p:nvGrpSpPr>
          <p:grpSpPr bwMode="auto">
            <a:xfrm>
              <a:off x="3102" y="2170"/>
              <a:ext cx="76" cy="50"/>
              <a:chOff x="1392" y="2160"/>
              <a:chExt cx="288" cy="144"/>
            </a:xfrm>
          </p:grpSpPr>
          <p:sp>
            <p:nvSpPr>
              <p:cNvPr id="14449" name="Freeform 53"/>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4450" name="Line 54"/>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4451" name="Line 55"/>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4452" name="Line 56"/>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4453" name="Line 57"/>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grpSp>
          <p:nvGrpSpPr>
            <p:cNvPr id="14413" name="Group 58"/>
            <p:cNvGrpSpPr>
              <a:grpSpLocks/>
            </p:cNvGrpSpPr>
            <p:nvPr/>
          </p:nvGrpSpPr>
          <p:grpSpPr bwMode="auto">
            <a:xfrm>
              <a:off x="3479" y="2170"/>
              <a:ext cx="76" cy="50"/>
              <a:chOff x="1392" y="2160"/>
              <a:chExt cx="288" cy="144"/>
            </a:xfrm>
          </p:grpSpPr>
          <p:sp>
            <p:nvSpPr>
              <p:cNvPr id="14444" name="Freeform 59"/>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4445" name="Line 60"/>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4446" name="Line 61"/>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4447" name="Line 62"/>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4448" name="Line 63"/>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4414" name="Rectangle 64"/>
            <p:cNvSpPr>
              <a:spLocks noChangeArrowheads="1"/>
            </p:cNvSpPr>
            <p:nvPr/>
          </p:nvSpPr>
          <p:spPr bwMode="auto">
            <a:xfrm>
              <a:off x="3014" y="1846"/>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15" name="Rectangle 65"/>
            <p:cNvSpPr>
              <a:spLocks noChangeArrowheads="1"/>
            </p:cNvSpPr>
            <p:nvPr/>
          </p:nvSpPr>
          <p:spPr bwMode="auto">
            <a:xfrm>
              <a:off x="3203" y="1846"/>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16" name="Rectangle 66"/>
            <p:cNvSpPr>
              <a:spLocks noChangeArrowheads="1"/>
            </p:cNvSpPr>
            <p:nvPr/>
          </p:nvSpPr>
          <p:spPr bwMode="auto">
            <a:xfrm>
              <a:off x="2826" y="1846"/>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673283" name="Cloud"/>
            <p:cNvSpPr>
              <a:spLocks noChangeAspect="1" noEditPoints="1" noChangeArrowheads="1"/>
            </p:cNvSpPr>
            <p:nvPr/>
          </p:nvSpPr>
          <p:spPr bwMode="auto">
            <a:xfrm>
              <a:off x="3159" y="1925"/>
              <a:ext cx="348" cy="20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673284" name="Cloud"/>
            <p:cNvSpPr>
              <a:spLocks noChangeAspect="1" noEditPoints="1" noChangeArrowheads="1"/>
            </p:cNvSpPr>
            <p:nvPr/>
          </p:nvSpPr>
          <p:spPr bwMode="auto">
            <a:xfrm>
              <a:off x="3555" y="1931"/>
              <a:ext cx="238" cy="20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4419" name="Freeform 69"/>
            <p:cNvSpPr>
              <a:spLocks/>
            </p:cNvSpPr>
            <p:nvPr/>
          </p:nvSpPr>
          <p:spPr bwMode="auto">
            <a:xfrm>
              <a:off x="2475" y="2078"/>
              <a:ext cx="585" cy="243"/>
            </a:xfrm>
            <a:custGeom>
              <a:avLst/>
              <a:gdLst>
                <a:gd name="T0" fmla="*/ 0 w 2235"/>
                <a:gd name="T1" fmla="*/ 0 h 928"/>
                <a:gd name="T2" fmla="*/ 0 w 2235"/>
                <a:gd name="T3" fmla="*/ 0 h 928"/>
                <a:gd name="T4" fmla="*/ 0 w 2235"/>
                <a:gd name="T5" fmla="*/ 0 h 928"/>
                <a:gd name="T6" fmla="*/ 0 w 2235"/>
                <a:gd name="T7" fmla="*/ 0 h 928"/>
                <a:gd name="T8" fmla="*/ 0 w 2235"/>
                <a:gd name="T9" fmla="*/ 0 h 928"/>
                <a:gd name="T10" fmla="*/ 0 60000 65536"/>
                <a:gd name="T11" fmla="*/ 0 60000 65536"/>
                <a:gd name="T12" fmla="*/ 0 60000 65536"/>
                <a:gd name="T13" fmla="*/ 0 60000 65536"/>
                <a:gd name="T14" fmla="*/ 0 60000 65536"/>
                <a:gd name="T15" fmla="*/ 0 w 2235"/>
                <a:gd name="T16" fmla="*/ 0 h 928"/>
                <a:gd name="T17" fmla="*/ 2235 w 2235"/>
                <a:gd name="T18" fmla="*/ 928 h 928"/>
              </a:gdLst>
              <a:ahLst/>
              <a:cxnLst>
                <a:cxn ang="T10">
                  <a:pos x="T0" y="T1"/>
                </a:cxn>
                <a:cxn ang="T11">
                  <a:pos x="T2" y="T3"/>
                </a:cxn>
                <a:cxn ang="T12">
                  <a:pos x="T4" y="T5"/>
                </a:cxn>
                <a:cxn ang="T13">
                  <a:pos x="T6" y="T7"/>
                </a:cxn>
                <a:cxn ang="T14">
                  <a:pos x="T8" y="T9"/>
                </a:cxn>
              </a:cxnLst>
              <a:rect l="T15" t="T16" r="T17" b="T18"/>
              <a:pathLst>
                <a:path w="2235" h="928">
                  <a:moveTo>
                    <a:pt x="2203" y="928"/>
                  </a:moveTo>
                  <a:cubicBezTo>
                    <a:pt x="2156" y="910"/>
                    <a:pt x="2235" y="837"/>
                    <a:pt x="1920" y="818"/>
                  </a:cubicBezTo>
                  <a:cubicBezTo>
                    <a:pt x="1605" y="799"/>
                    <a:pt x="626" y="895"/>
                    <a:pt x="313" y="811"/>
                  </a:cubicBezTo>
                  <a:cubicBezTo>
                    <a:pt x="0" y="727"/>
                    <a:pt x="70" y="448"/>
                    <a:pt x="43" y="313"/>
                  </a:cubicBezTo>
                  <a:cubicBezTo>
                    <a:pt x="16" y="178"/>
                    <a:pt x="128" y="65"/>
                    <a:pt x="150"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0" name="Freeform 70"/>
            <p:cNvSpPr>
              <a:spLocks/>
            </p:cNvSpPr>
            <p:nvPr/>
          </p:nvSpPr>
          <p:spPr bwMode="auto">
            <a:xfrm>
              <a:off x="2681" y="2050"/>
              <a:ext cx="89" cy="147"/>
            </a:xfrm>
            <a:custGeom>
              <a:avLst/>
              <a:gdLst>
                <a:gd name="T0" fmla="*/ 0 w 340"/>
                <a:gd name="T1" fmla="*/ 0 h 561"/>
                <a:gd name="T2" fmla="*/ 0 w 340"/>
                <a:gd name="T3" fmla="*/ 0 h 561"/>
                <a:gd name="T4" fmla="*/ 0 w 340"/>
                <a:gd name="T5" fmla="*/ 0 h 561"/>
                <a:gd name="T6" fmla="*/ 0 w 340"/>
                <a:gd name="T7" fmla="*/ 0 h 561"/>
                <a:gd name="T8" fmla="*/ 0 w 340"/>
                <a:gd name="T9" fmla="*/ 0 h 561"/>
                <a:gd name="T10" fmla="*/ 0 w 340"/>
                <a:gd name="T11" fmla="*/ 0 h 561"/>
                <a:gd name="T12" fmla="*/ 0 60000 65536"/>
                <a:gd name="T13" fmla="*/ 0 60000 65536"/>
                <a:gd name="T14" fmla="*/ 0 60000 65536"/>
                <a:gd name="T15" fmla="*/ 0 60000 65536"/>
                <a:gd name="T16" fmla="*/ 0 60000 65536"/>
                <a:gd name="T17" fmla="*/ 0 60000 65536"/>
                <a:gd name="T18" fmla="*/ 0 w 340"/>
                <a:gd name="T19" fmla="*/ 0 h 561"/>
                <a:gd name="T20" fmla="*/ 340 w 340"/>
                <a:gd name="T21" fmla="*/ 561 h 561"/>
              </a:gdLst>
              <a:ahLst/>
              <a:cxnLst>
                <a:cxn ang="T12">
                  <a:pos x="T0" y="T1"/>
                </a:cxn>
                <a:cxn ang="T13">
                  <a:pos x="T2" y="T3"/>
                </a:cxn>
                <a:cxn ang="T14">
                  <a:pos x="T4" y="T5"/>
                </a:cxn>
                <a:cxn ang="T15">
                  <a:pos x="T6" y="T7"/>
                </a:cxn>
                <a:cxn ang="T16">
                  <a:pos x="T8" y="T9"/>
                </a:cxn>
                <a:cxn ang="T17">
                  <a:pos x="T10" y="T11"/>
                </a:cxn>
              </a:cxnLst>
              <a:rect l="T18" t="T19" r="T20" b="T21"/>
              <a:pathLst>
                <a:path w="340" h="561">
                  <a:moveTo>
                    <a:pt x="174" y="0"/>
                  </a:moveTo>
                  <a:cubicBezTo>
                    <a:pt x="198" y="12"/>
                    <a:pt x="297" y="26"/>
                    <a:pt x="317" y="71"/>
                  </a:cubicBezTo>
                  <a:cubicBezTo>
                    <a:pt x="337" y="116"/>
                    <a:pt x="340" y="227"/>
                    <a:pt x="295" y="271"/>
                  </a:cubicBezTo>
                  <a:cubicBezTo>
                    <a:pt x="250" y="315"/>
                    <a:pt x="89" y="292"/>
                    <a:pt x="46" y="335"/>
                  </a:cubicBezTo>
                  <a:cubicBezTo>
                    <a:pt x="3" y="378"/>
                    <a:pt x="0" y="493"/>
                    <a:pt x="39" y="527"/>
                  </a:cubicBezTo>
                  <a:cubicBezTo>
                    <a:pt x="78" y="561"/>
                    <a:pt x="231" y="538"/>
                    <a:pt x="281" y="541"/>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1" name="Freeform 71"/>
            <p:cNvSpPr>
              <a:spLocks/>
            </p:cNvSpPr>
            <p:nvPr/>
          </p:nvSpPr>
          <p:spPr bwMode="auto">
            <a:xfrm>
              <a:off x="2727" y="1862"/>
              <a:ext cx="111" cy="188"/>
            </a:xfrm>
            <a:custGeom>
              <a:avLst/>
              <a:gdLst>
                <a:gd name="T0" fmla="*/ 0 w 534"/>
                <a:gd name="T1" fmla="*/ 0 h 732"/>
                <a:gd name="T2" fmla="*/ 0 w 534"/>
                <a:gd name="T3" fmla="*/ 0 h 732"/>
                <a:gd name="T4" fmla="*/ 0 w 534"/>
                <a:gd name="T5" fmla="*/ 0 h 732"/>
                <a:gd name="T6" fmla="*/ 0 w 534"/>
                <a:gd name="T7" fmla="*/ 0 h 732"/>
                <a:gd name="T8" fmla="*/ 0 w 534"/>
                <a:gd name="T9" fmla="*/ 0 h 732"/>
                <a:gd name="T10" fmla="*/ 0 60000 65536"/>
                <a:gd name="T11" fmla="*/ 0 60000 65536"/>
                <a:gd name="T12" fmla="*/ 0 60000 65536"/>
                <a:gd name="T13" fmla="*/ 0 60000 65536"/>
                <a:gd name="T14" fmla="*/ 0 60000 65536"/>
                <a:gd name="T15" fmla="*/ 0 w 534"/>
                <a:gd name="T16" fmla="*/ 0 h 732"/>
                <a:gd name="T17" fmla="*/ 534 w 534"/>
                <a:gd name="T18" fmla="*/ 732 h 732"/>
              </a:gdLst>
              <a:ahLst/>
              <a:cxnLst>
                <a:cxn ang="T10">
                  <a:pos x="T0" y="T1"/>
                </a:cxn>
                <a:cxn ang="T11">
                  <a:pos x="T2" y="T3"/>
                </a:cxn>
                <a:cxn ang="T12">
                  <a:pos x="T4" y="T5"/>
                </a:cxn>
                <a:cxn ang="T13">
                  <a:pos x="T6" y="T7"/>
                </a:cxn>
                <a:cxn ang="T14">
                  <a:pos x="T8" y="T9"/>
                </a:cxn>
              </a:cxnLst>
              <a:rect l="T15" t="T16" r="T17" b="T18"/>
              <a:pathLst>
                <a:path w="534" h="732">
                  <a:moveTo>
                    <a:pt x="0" y="732"/>
                  </a:moveTo>
                  <a:cubicBezTo>
                    <a:pt x="29" y="708"/>
                    <a:pt x="107" y="667"/>
                    <a:pt x="171" y="597"/>
                  </a:cubicBezTo>
                  <a:cubicBezTo>
                    <a:pt x="235" y="527"/>
                    <a:pt x="331" y="389"/>
                    <a:pt x="384" y="313"/>
                  </a:cubicBezTo>
                  <a:cubicBezTo>
                    <a:pt x="437" y="237"/>
                    <a:pt x="466" y="194"/>
                    <a:pt x="491" y="142"/>
                  </a:cubicBezTo>
                  <a:cubicBezTo>
                    <a:pt x="516" y="90"/>
                    <a:pt x="525" y="30"/>
                    <a:pt x="534"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2" name="Freeform 72"/>
            <p:cNvSpPr>
              <a:spLocks/>
            </p:cNvSpPr>
            <p:nvPr/>
          </p:nvSpPr>
          <p:spPr bwMode="auto">
            <a:xfrm>
              <a:off x="2820" y="2119"/>
              <a:ext cx="68" cy="82"/>
            </a:xfrm>
            <a:custGeom>
              <a:avLst/>
              <a:gdLst>
                <a:gd name="T0" fmla="*/ 0 w 258"/>
                <a:gd name="T1" fmla="*/ 0 h 313"/>
                <a:gd name="T2" fmla="*/ 0 w 258"/>
                <a:gd name="T3" fmla="*/ 0 h 313"/>
                <a:gd name="T4" fmla="*/ 0 w 258"/>
                <a:gd name="T5" fmla="*/ 0 h 313"/>
                <a:gd name="T6" fmla="*/ 0 60000 65536"/>
                <a:gd name="T7" fmla="*/ 0 60000 65536"/>
                <a:gd name="T8" fmla="*/ 0 60000 65536"/>
                <a:gd name="T9" fmla="*/ 0 w 258"/>
                <a:gd name="T10" fmla="*/ 0 h 313"/>
                <a:gd name="T11" fmla="*/ 258 w 258"/>
                <a:gd name="T12" fmla="*/ 313 h 313"/>
              </a:gdLst>
              <a:ahLst/>
              <a:cxnLst>
                <a:cxn ang="T6">
                  <a:pos x="T0" y="T1"/>
                </a:cxn>
                <a:cxn ang="T7">
                  <a:pos x="T2" y="T3"/>
                </a:cxn>
                <a:cxn ang="T8">
                  <a:pos x="T4" y="T5"/>
                </a:cxn>
              </a:cxnLst>
              <a:rect l="T9" t="T10" r="T11" b="T12"/>
              <a:pathLst>
                <a:path w="258" h="313">
                  <a:moveTo>
                    <a:pt x="0" y="293"/>
                  </a:moveTo>
                  <a:cubicBezTo>
                    <a:pt x="36" y="288"/>
                    <a:pt x="180" y="313"/>
                    <a:pt x="219" y="264"/>
                  </a:cubicBezTo>
                  <a:cubicBezTo>
                    <a:pt x="258" y="215"/>
                    <a:pt x="231" y="55"/>
                    <a:pt x="234"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3" name="Freeform 73"/>
            <p:cNvSpPr>
              <a:spLocks/>
            </p:cNvSpPr>
            <p:nvPr/>
          </p:nvSpPr>
          <p:spPr bwMode="auto">
            <a:xfrm>
              <a:off x="3187" y="2120"/>
              <a:ext cx="69" cy="79"/>
            </a:xfrm>
            <a:custGeom>
              <a:avLst/>
              <a:gdLst>
                <a:gd name="T0" fmla="*/ 0 w 263"/>
                <a:gd name="T1" fmla="*/ 0 h 301"/>
                <a:gd name="T2" fmla="*/ 0 w 263"/>
                <a:gd name="T3" fmla="*/ 0 h 301"/>
                <a:gd name="T4" fmla="*/ 0 w 263"/>
                <a:gd name="T5" fmla="*/ 0 h 301"/>
                <a:gd name="T6" fmla="*/ 0 60000 65536"/>
                <a:gd name="T7" fmla="*/ 0 60000 65536"/>
                <a:gd name="T8" fmla="*/ 0 60000 65536"/>
                <a:gd name="T9" fmla="*/ 0 w 263"/>
                <a:gd name="T10" fmla="*/ 0 h 301"/>
                <a:gd name="T11" fmla="*/ 263 w 263"/>
                <a:gd name="T12" fmla="*/ 301 h 301"/>
              </a:gdLst>
              <a:ahLst/>
              <a:cxnLst>
                <a:cxn ang="T6">
                  <a:pos x="T0" y="T1"/>
                </a:cxn>
                <a:cxn ang="T7">
                  <a:pos x="T2" y="T3"/>
                </a:cxn>
                <a:cxn ang="T8">
                  <a:pos x="T4" y="T5"/>
                </a:cxn>
              </a:cxnLst>
              <a:rect l="T9" t="T10" r="T11" b="T12"/>
              <a:pathLst>
                <a:path w="263" h="301">
                  <a:moveTo>
                    <a:pt x="0" y="293"/>
                  </a:moveTo>
                  <a:cubicBezTo>
                    <a:pt x="37" y="286"/>
                    <a:pt x="185" y="301"/>
                    <a:pt x="224" y="252"/>
                  </a:cubicBezTo>
                  <a:cubicBezTo>
                    <a:pt x="263" y="203"/>
                    <a:pt x="232" y="52"/>
                    <a:pt x="234"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4" name="Freeform 74"/>
            <p:cNvSpPr>
              <a:spLocks/>
            </p:cNvSpPr>
            <p:nvPr/>
          </p:nvSpPr>
          <p:spPr bwMode="auto">
            <a:xfrm>
              <a:off x="3555" y="2132"/>
              <a:ext cx="74" cy="64"/>
            </a:xfrm>
            <a:custGeom>
              <a:avLst/>
              <a:gdLst>
                <a:gd name="T0" fmla="*/ 0 w 286"/>
                <a:gd name="T1" fmla="*/ 0 h 247"/>
                <a:gd name="T2" fmla="*/ 0 w 286"/>
                <a:gd name="T3" fmla="*/ 0 h 247"/>
                <a:gd name="T4" fmla="*/ 0 w 286"/>
                <a:gd name="T5" fmla="*/ 0 h 247"/>
                <a:gd name="T6" fmla="*/ 0 60000 65536"/>
                <a:gd name="T7" fmla="*/ 0 60000 65536"/>
                <a:gd name="T8" fmla="*/ 0 60000 65536"/>
                <a:gd name="T9" fmla="*/ 0 w 286"/>
                <a:gd name="T10" fmla="*/ 0 h 247"/>
                <a:gd name="T11" fmla="*/ 286 w 286"/>
                <a:gd name="T12" fmla="*/ 247 h 247"/>
              </a:gdLst>
              <a:ahLst/>
              <a:cxnLst>
                <a:cxn ang="T6">
                  <a:pos x="T0" y="T1"/>
                </a:cxn>
                <a:cxn ang="T7">
                  <a:pos x="T2" y="T3"/>
                </a:cxn>
                <a:cxn ang="T8">
                  <a:pos x="T4" y="T5"/>
                </a:cxn>
              </a:cxnLst>
              <a:rect l="T9" t="T10" r="T11" b="T12"/>
              <a:pathLst>
                <a:path w="286" h="247">
                  <a:moveTo>
                    <a:pt x="0" y="247"/>
                  </a:moveTo>
                  <a:cubicBezTo>
                    <a:pt x="35" y="237"/>
                    <a:pt x="164" y="230"/>
                    <a:pt x="212" y="189"/>
                  </a:cubicBezTo>
                  <a:cubicBezTo>
                    <a:pt x="260" y="148"/>
                    <a:pt x="271" y="39"/>
                    <a:pt x="286" y="0"/>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5" name="Freeform 75"/>
            <p:cNvSpPr>
              <a:spLocks/>
            </p:cNvSpPr>
            <p:nvPr/>
          </p:nvSpPr>
          <p:spPr bwMode="auto">
            <a:xfrm>
              <a:off x="2873" y="1860"/>
              <a:ext cx="108" cy="86"/>
            </a:xfrm>
            <a:custGeom>
              <a:avLst/>
              <a:gdLst>
                <a:gd name="T0" fmla="*/ 0 w 308"/>
                <a:gd name="T1" fmla="*/ 0 h 327"/>
                <a:gd name="T2" fmla="*/ 0 w 308"/>
                <a:gd name="T3" fmla="*/ 0 h 327"/>
                <a:gd name="T4" fmla="*/ 0 w 308"/>
                <a:gd name="T5" fmla="*/ 0 h 327"/>
                <a:gd name="T6" fmla="*/ 0 w 308"/>
                <a:gd name="T7" fmla="*/ 0 h 327"/>
                <a:gd name="T8" fmla="*/ 0 60000 65536"/>
                <a:gd name="T9" fmla="*/ 0 60000 65536"/>
                <a:gd name="T10" fmla="*/ 0 60000 65536"/>
                <a:gd name="T11" fmla="*/ 0 60000 65536"/>
                <a:gd name="T12" fmla="*/ 0 w 308"/>
                <a:gd name="T13" fmla="*/ 0 h 327"/>
                <a:gd name="T14" fmla="*/ 308 w 308"/>
                <a:gd name="T15" fmla="*/ 327 h 327"/>
              </a:gdLst>
              <a:ahLst/>
              <a:cxnLst>
                <a:cxn ang="T8">
                  <a:pos x="T0" y="T1"/>
                </a:cxn>
                <a:cxn ang="T9">
                  <a:pos x="T2" y="T3"/>
                </a:cxn>
                <a:cxn ang="T10">
                  <a:pos x="T4" y="T5"/>
                </a:cxn>
                <a:cxn ang="T11">
                  <a:pos x="T6" y="T7"/>
                </a:cxn>
              </a:cxnLst>
              <a:rect l="T12" t="T13" r="T14" b="T15"/>
              <a:pathLst>
                <a:path w="308" h="327">
                  <a:moveTo>
                    <a:pt x="295" y="0"/>
                  </a:moveTo>
                  <a:cubicBezTo>
                    <a:pt x="290" y="20"/>
                    <a:pt x="308" y="87"/>
                    <a:pt x="266" y="121"/>
                  </a:cubicBezTo>
                  <a:cubicBezTo>
                    <a:pt x="224" y="155"/>
                    <a:pt x="78" y="172"/>
                    <a:pt x="39" y="206"/>
                  </a:cubicBezTo>
                  <a:cubicBezTo>
                    <a:pt x="0" y="240"/>
                    <a:pt x="33" y="302"/>
                    <a:pt x="32" y="327"/>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6" name="Freeform 76"/>
            <p:cNvSpPr>
              <a:spLocks/>
            </p:cNvSpPr>
            <p:nvPr/>
          </p:nvSpPr>
          <p:spPr bwMode="auto">
            <a:xfrm>
              <a:off x="3153" y="1860"/>
              <a:ext cx="94" cy="80"/>
            </a:xfrm>
            <a:custGeom>
              <a:avLst/>
              <a:gdLst>
                <a:gd name="T0" fmla="*/ 0 w 421"/>
                <a:gd name="T1" fmla="*/ 0 h 322"/>
                <a:gd name="T2" fmla="*/ 0 w 421"/>
                <a:gd name="T3" fmla="*/ 0 h 322"/>
                <a:gd name="T4" fmla="*/ 0 w 421"/>
                <a:gd name="T5" fmla="*/ 0 h 322"/>
                <a:gd name="T6" fmla="*/ 0 w 421"/>
                <a:gd name="T7" fmla="*/ 0 h 322"/>
                <a:gd name="T8" fmla="*/ 0 60000 65536"/>
                <a:gd name="T9" fmla="*/ 0 60000 65536"/>
                <a:gd name="T10" fmla="*/ 0 60000 65536"/>
                <a:gd name="T11" fmla="*/ 0 60000 65536"/>
                <a:gd name="T12" fmla="*/ 0 w 421"/>
                <a:gd name="T13" fmla="*/ 0 h 322"/>
                <a:gd name="T14" fmla="*/ 421 w 421"/>
                <a:gd name="T15" fmla="*/ 322 h 322"/>
              </a:gdLst>
              <a:ahLst/>
              <a:cxnLst>
                <a:cxn ang="T8">
                  <a:pos x="T0" y="T1"/>
                </a:cxn>
                <a:cxn ang="T9">
                  <a:pos x="T2" y="T3"/>
                </a:cxn>
                <a:cxn ang="T10">
                  <a:pos x="T4" y="T5"/>
                </a:cxn>
                <a:cxn ang="T11">
                  <a:pos x="T6" y="T7"/>
                </a:cxn>
              </a:cxnLst>
              <a:rect l="T12" t="T13" r="T14" b="T15"/>
              <a:pathLst>
                <a:path w="421" h="322">
                  <a:moveTo>
                    <a:pt x="21" y="0"/>
                  </a:moveTo>
                  <a:cubicBezTo>
                    <a:pt x="27" y="20"/>
                    <a:pt x="0" y="86"/>
                    <a:pt x="57" y="123"/>
                  </a:cubicBezTo>
                  <a:cubicBezTo>
                    <a:pt x="114" y="160"/>
                    <a:pt x="303" y="189"/>
                    <a:pt x="362" y="222"/>
                  </a:cubicBezTo>
                  <a:cubicBezTo>
                    <a:pt x="421" y="255"/>
                    <a:pt x="402" y="301"/>
                    <a:pt x="412" y="322"/>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4427" name="Freeform 77"/>
            <p:cNvSpPr>
              <a:spLocks/>
            </p:cNvSpPr>
            <p:nvPr/>
          </p:nvSpPr>
          <p:spPr bwMode="auto">
            <a:xfrm>
              <a:off x="3347" y="1862"/>
              <a:ext cx="264" cy="87"/>
            </a:xfrm>
            <a:custGeom>
              <a:avLst/>
              <a:gdLst>
                <a:gd name="T0" fmla="*/ 0 w 1120"/>
                <a:gd name="T1" fmla="*/ 0 h 357"/>
                <a:gd name="T2" fmla="*/ 0 w 1120"/>
                <a:gd name="T3" fmla="*/ 0 h 357"/>
                <a:gd name="T4" fmla="*/ 0 w 1120"/>
                <a:gd name="T5" fmla="*/ 0 h 357"/>
                <a:gd name="T6" fmla="*/ 0 w 1120"/>
                <a:gd name="T7" fmla="*/ 0 h 357"/>
                <a:gd name="T8" fmla="*/ 0 60000 65536"/>
                <a:gd name="T9" fmla="*/ 0 60000 65536"/>
                <a:gd name="T10" fmla="*/ 0 60000 65536"/>
                <a:gd name="T11" fmla="*/ 0 60000 65536"/>
                <a:gd name="T12" fmla="*/ 0 w 1120"/>
                <a:gd name="T13" fmla="*/ 0 h 357"/>
                <a:gd name="T14" fmla="*/ 1120 w 1120"/>
                <a:gd name="T15" fmla="*/ 357 h 357"/>
              </a:gdLst>
              <a:ahLst/>
              <a:cxnLst>
                <a:cxn ang="T8">
                  <a:pos x="T0" y="T1"/>
                </a:cxn>
                <a:cxn ang="T9">
                  <a:pos x="T2" y="T3"/>
                </a:cxn>
                <a:cxn ang="T10">
                  <a:pos x="T4" y="T5"/>
                </a:cxn>
                <a:cxn ang="T11">
                  <a:pos x="T6" y="T7"/>
                </a:cxn>
              </a:cxnLst>
              <a:rect l="T12" t="T13" r="T14" b="T15"/>
              <a:pathLst>
                <a:path w="1120" h="357">
                  <a:moveTo>
                    <a:pt x="48" y="0"/>
                  </a:moveTo>
                  <a:cubicBezTo>
                    <a:pt x="65" y="20"/>
                    <a:pt x="0" y="87"/>
                    <a:pt x="153" y="123"/>
                  </a:cubicBezTo>
                  <a:cubicBezTo>
                    <a:pt x="306" y="159"/>
                    <a:pt x="808" y="176"/>
                    <a:pt x="964" y="215"/>
                  </a:cubicBezTo>
                  <a:cubicBezTo>
                    <a:pt x="1120" y="254"/>
                    <a:pt x="1065" y="328"/>
                    <a:pt x="1092" y="357"/>
                  </a:cubicBezTo>
                </a:path>
              </a:pathLst>
            </a:custGeom>
            <a:noFill/>
            <a:ln w="9525" cap="flat" cmpd="sng">
              <a:solidFill>
                <a:schemeClr val="tx1"/>
              </a:solidFill>
              <a:prstDash val="solid"/>
              <a:round/>
              <a:headEnd/>
              <a:tailEnd type="triangle" w="med" len="med"/>
            </a:ln>
          </p:spPr>
          <p:txBody>
            <a:bodyPr wrap="none"/>
            <a:lstStyle/>
            <a:p>
              <a:endParaRPr lang="en-US"/>
            </a:p>
          </p:txBody>
        </p:sp>
        <p:sp>
          <p:nvSpPr>
            <p:cNvPr id="1673294" name="Cloud"/>
            <p:cNvSpPr>
              <a:spLocks noChangeAspect="1" noEditPoints="1" noChangeArrowheads="1"/>
            </p:cNvSpPr>
            <p:nvPr/>
          </p:nvSpPr>
          <p:spPr bwMode="auto">
            <a:xfrm>
              <a:off x="2855" y="1683"/>
              <a:ext cx="504" cy="10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6350">
              <a:solidFill>
                <a:schemeClr val="tx1"/>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b="0">
                <a:latin typeface="Arial" charset="0"/>
              </a:endParaRPr>
            </a:p>
          </p:txBody>
        </p:sp>
        <p:grpSp>
          <p:nvGrpSpPr>
            <p:cNvPr id="14429" name="Group 79"/>
            <p:cNvGrpSpPr>
              <a:grpSpLocks/>
            </p:cNvGrpSpPr>
            <p:nvPr/>
          </p:nvGrpSpPr>
          <p:grpSpPr bwMode="auto">
            <a:xfrm flipH="1">
              <a:off x="3634" y="2256"/>
              <a:ext cx="76" cy="50"/>
              <a:chOff x="1392" y="2160"/>
              <a:chExt cx="288" cy="144"/>
            </a:xfrm>
          </p:grpSpPr>
          <p:sp>
            <p:nvSpPr>
              <p:cNvPr id="14439" name="Freeform 80"/>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4440" name="Line 81"/>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4441" name="Line 82"/>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4442" name="Line 83"/>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4443" name="Line 84"/>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4430" name="Freeform 85"/>
            <p:cNvSpPr>
              <a:spLocks/>
            </p:cNvSpPr>
            <p:nvPr/>
          </p:nvSpPr>
          <p:spPr bwMode="auto">
            <a:xfrm>
              <a:off x="3687" y="2091"/>
              <a:ext cx="126" cy="190"/>
            </a:xfrm>
            <a:custGeom>
              <a:avLst/>
              <a:gdLst>
                <a:gd name="T0" fmla="*/ 0 w 481"/>
                <a:gd name="T1" fmla="*/ 0 h 726"/>
                <a:gd name="T2" fmla="*/ 0 w 481"/>
                <a:gd name="T3" fmla="*/ 0 h 726"/>
                <a:gd name="T4" fmla="*/ 0 w 481"/>
                <a:gd name="T5" fmla="*/ 0 h 726"/>
                <a:gd name="T6" fmla="*/ 0 w 481"/>
                <a:gd name="T7" fmla="*/ 0 h 726"/>
                <a:gd name="T8" fmla="*/ 0 60000 65536"/>
                <a:gd name="T9" fmla="*/ 0 60000 65536"/>
                <a:gd name="T10" fmla="*/ 0 60000 65536"/>
                <a:gd name="T11" fmla="*/ 0 60000 65536"/>
                <a:gd name="T12" fmla="*/ 0 w 481"/>
                <a:gd name="T13" fmla="*/ 0 h 726"/>
                <a:gd name="T14" fmla="*/ 481 w 481"/>
                <a:gd name="T15" fmla="*/ 726 h 726"/>
              </a:gdLst>
              <a:ahLst/>
              <a:cxnLst>
                <a:cxn ang="T8">
                  <a:pos x="T0" y="T1"/>
                </a:cxn>
                <a:cxn ang="T9">
                  <a:pos x="T2" y="T3"/>
                </a:cxn>
                <a:cxn ang="T10">
                  <a:pos x="T4" y="T5"/>
                </a:cxn>
                <a:cxn ang="T11">
                  <a:pos x="T6" y="T7"/>
                </a:cxn>
              </a:cxnLst>
              <a:rect l="T12" t="T13" r="T14" b="T15"/>
              <a:pathLst>
                <a:path w="481" h="726">
                  <a:moveTo>
                    <a:pt x="347" y="0"/>
                  </a:moveTo>
                  <a:cubicBezTo>
                    <a:pt x="406" y="129"/>
                    <a:pt x="465" y="258"/>
                    <a:pt x="473" y="363"/>
                  </a:cubicBezTo>
                  <a:cubicBezTo>
                    <a:pt x="481" y="468"/>
                    <a:pt x="473" y="571"/>
                    <a:pt x="394" y="631"/>
                  </a:cubicBezTo>
                  <a:cubicBezTo>
                    <a:pt x="315" y="691"/>
                    <a:pt x="157" y="708"/>
                    <a:pt x="0" y="726"/>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431" name="Freeform 86"/>
            <p:cNvSpPr>
              <a:spLocks/>
            </p:cNvSpPr>
            <p:nvPr/>
          </p:nvSpPr>
          <p:spPr bwMode="auto">
            <a:xfrm>
              <a:off x="3150" y="2276"/>
              <a:ext cx="482" cy="40"/>
            </a:xfrm>
            <a:custGeom>
              <a:avLst/>
              <a:gdLst>
                <a:gd name="T0" fmla="*/ 0 w 1839"/>
                <a:gd name="T1" fmla="*/ 0 h 154"/>
                <a:gd name="T2" fmla="*/ 0 w 1839"/>
                <a:gd name="T3" fmla="*/ 0 h 154"/>
                <a:gd name="T4" fmla="*/ 0 w 1839"/>
                <a:gd name="T5" fmla="*/ 0 h 154"/>
                <a:gd name="T6" fmla="*/ 0 60000 65536"/>
                <a:gd name="T7" fmla="*/ 0 60000 65536"/>
                <a:gd name="T8" fmla="*/ 0 60000 65536"/>
                <a:gd name="T9" fmla="*/ 0 w 1839"/>
                <a:gd name="T10" fmla="*/ 0 h 154"/>
                <a:gd name="T11" fmla="*/ 1839 w 1839"/>
                <a:gd name="T12" fmla="*/ 154 h 154"/>
              </a:gdLst>
              <a:ahLst/>
              <a:cxnLst>
                <a:cxn ang="T6">
                  <a:pos x="T0" y="T1"/>
                </a:cxn>
                <a:cxn ang="T7">
                  <a:pos x="T2" y="T3"/>
                </a:cxn>
                <a:cxn ang="T8">
                  <a:pos x="T4" y="T5"/>
                </a:cxn>
              </a:cxnLst>
              <a:rect l="T9" t="T10" r="T11" b="T12"/>
              <a:pathLst>
                <a:path w="1839" h="154">
                  <a:moveTo>
                    <a:pt x="1839" y="36"/>
                  </a:moveTo>
                  <a:cubicBezTo>
                    <a:pt x="1235" y="18"/>
                    <a:pt x="631" y="0"/>
                    <a:pt x="324" y="20"/>
                  </a:cubicBezTo>
                  <a:cubicBezTo>
                    <a:pt x="17" y="40"/>
                    <a:pt x="8" y="97"/>
                    <a:pt x="0" y="154"/>
                  </a:cubicBez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432" name="Rectangle 87"/>
            <p:cNvSpPr>
              <a:spLocks noChangeArrowheads="1"/>
            </p:cNvSpPr>
            <p:nvPr/>
          </p:nvSpPr>
          <p:spPr bwMode="auto">
            <a:xfrm>
              <a:off x="2801" y="1678"/>
              <a:ext cx="611" cy="132"/>
            </a:xfrm>
            <a:prstGeom prst="rect">
              <a:avLst/>
            </a:prstGeom>
            <a:noFill/>
            <a:ln w="19050">
              <a:solidFill>
                <a:schemeClr val="tx1"/>
              </a:solidFill>
              <a:miter lim="800000"/>
              <a:headEnd/>
              <a:tailEnd/>
            </a:ln>
          </p:spPr>
          <p:txBody>
            <a:bodyPr wrap="none" anchor="ctr"/>
            <a:lstStyle/>
            <a:p>
              <a:endParaRPr lang="en-US"/>
            </a:p>
          </p:txBody>
        </p:sp>
        <p:sp>
          <p:nvSpPr>
            <p:cNvPr id="14433" name="Rectangle 88"/>
            <p:cNvSpPr>
              <a:spLocks noChangeArrowheads="1"/>
            </p:cNvSpPr>
            <p:nvPr/>
          </p:nvSpPr>
          <p:spPr bwMode="auto">
            <a:xfrm>
              <a:off x="3014" y="1667"/>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34" name="Rectangle 89"/>
            <p:cNvSpPr>
              <a:spLocks noChangeArrowheads="1"/>
            </p:cNvSpPr>
            <p:nvPr/>
          </p:nvSpPr>
          <p:spPr bwMode="auto">
            <a:xfrm>
              <a:off x="3014" y="1810"/>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35" name="Rectangle 90"/>
            <p:cNvSpPr>
              <a:spLocks noChangeArrowheads="1"/>
            </p:cNvSpPr>
            <p:nvPr/>
          </p:nvSpPr>
          <p:spPr bwMode="auto">
            <a:xfrm>
              <a:off x="3203" y="1810"/>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36" name="Rectangle 91"/>
            <p:cNvSpPr>
              <a:spLocks noChangeArrowheads="1"/>
            </p:cNvSpPr>
            <p:nvPr/>
          </p:nvSpPr>
          <p:spPr bwMode="auto">
            <a:xfrm>
              <a:off x="2826" y="1810"/>
              <a:ext cx="176" cy="13"/>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437" name="Text Box 92"/>
            <p:cNvSpPr txBox="1">
              <a:spLocks noChangeArrowheads="1"/>
            </p:cNvSpPr>
            <p:nvPr/>
          </p:nvSpPr>
          <p:spPr bwMode="auto">
            <a:xfrm>
              <a:off x="2352" y="1225"/>
              <a:ext cx="1526" cy="265"/>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2400" b="0"/>
                <a:t>Linear pipeline</a:t>
              </a:r>
            </a:p>
          </p:txBody>
        </p:sp>
        <p:sp>
          <p:nvSpPr>
            <p:cNvPr id="14438" name="Text Box 93"/>
            <p:cNvSpPr txBox="1">
              <a:spLocks noChangeArrowheads="1"/>
            </p:cNvSpPr>
            <p:nvPr/>
          </p:nvSpPr>
          <p:spPr bwMode="auto">
            <a:xfrm>
              <a:off x="2370" y="2543"/>
              <a:ext cx="1726" cy="826"/>
            </a:xfrm>
            <a:prstGeom prst="rect">
              <a:avLst/>
            </a:prstGeom>
            <a:noFill/>
            <a:ln w="9525" algn="ctr">
              <a:noFill/>
              <a:miter lim="800000"/>
              <a:headEnd/>
              <a:tailEnd/>
            </a:ln>
          </p:spPr>
          <p:txBody>
            <a:bodyPr>
              <a:spAutoFit/>
            </a:bodyPr>
            <a:lstStyle/>
            <a:p>
              <a:pPr>
                <a:lnSpc>
                  <a:spcPct val="100000"/>
                </a:lnSpc>
                <a:spcBef>
                  <a:spcPct val="20000"/>
                </a:spcBef>
                <a:buClr>
                  <a:schemeClr val="hlink"/>
                </a:buClr>
                <a:buSzPct val="50000"/>
                <a:buFont typeface="Wingdings" pitchFamily="-96" charset="2"/>
                <a:buNone/>
              </a:pPr>
              <a:r>
                <a:rPr lang="en-US" b="0"/>
                <a:t>Efficient memory usage through memory port replicator</a:t>
              </a:r>
            </a:p>
          </p:txBody>
        </p:sp>
      </p:grpSp>
      <p:sp>
        <p:nvSpPr>
          <p:cNvPr id="14342" name="Freeform 94"/>
          <p:cNvSpPr>
            <a:spLocks/>
          </p:cNvSpPr>
          <p:nvPr/>
        </p:nvSpPr>
        <p:spPr bwMode="auto">
          <a:xfrm>
            <a:off x="6681788" y="3400425"/>
            <a:ext cx="123825" cy="92075"/>
          </a:xfrm>
          <a:custGeom>
            <a:avLst/>
            <a:gdLst>
              <a:gd name="T0" fmla="*/ 0 w 288"/>
              <a:gd name="T1" fmla="*/ 0 h 144"/>
              <a:gd name="T2" fmla="*/ 2147483647 w 288"/>
              <a:gd name="T3" fmla="*/ 0 h 144"/>
              <a:gd name="T4" fmla="*/ 2147483647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4343" name="Line 95"/>
          <p:cNvSpPr>
            <a:spLocks noChangeShapeType="1"/>
          </p:cNvSpPr>
          <p:nvPr/>
        </p:nvSpPr>
        <p:spPr bwMode="auto">
          <a:xfrm>
            <a:off x="6784975" y="3400425"/>
            <a:ext cx="0" cy="92075"/>
          </a:xfrm>
          <a:prstGeom prst="line">
            <a:avLst/>
          </a:prstGeom>
          <a:noFill/>
          <a:ln w="19050">
            <a:solidFill>
              <a:schemeClr val="tx1"/>
            </a:solidFill>
            <a:round/>
            <a:headEnd/>
            <a:tailEnd/>
          </a:ln>
        </p:spPr>
        <p:txBody>
          <a:bodyPr wrap="none" anchor="ctr"/>
          <a:lstStyle/>
          <a:p>
            <a:endParaRPr lang="en-US"/>
          </a:p>
        </p:txBody>
      </p:sp>
      <p:sp>
        <p:nvSpPr>
          <p:cNvPr id="14344" name="Line 96"/>
          <p:cNvSpPr>
            <a:spLocks noChangeShapeType="1"/>
          </p:cNvSpPr>
          <p:nvPr/>
        </p:nvSpPr>
        <p:spPr bwMode="auto">
          <a:xfrm>
            <a:off x="6764338" y="3400425"/>
            <a:ext cx="0" cy="92075"/>
          </a:xfrm>
          <a:prstGeom prst="line">
            <a:avLst/>
          </a:prstGeom>
          <a:noFill/>
          <a:ln w="19050">
            <a:solidFill>
              <a:schemeClr val="tx1"/>
            </a:solidFill>
            <a:round/>
            <a:headEnd/>
            <a:tailEnd/>
          </a:ln>
        </p:spPr>
        <p:txBody>
          <a:bodyPr wrap="none" anchor="ctr"/>
          <a:lstStyle/>
          <a:p>
            <a:endParaRPr lang="en-US"/>
          </a:p>
        </p:txBody>
      </p:sp>
      <p:sp>
        <p:nvSpPr>
          <p:cNvPr id="14345" name="Line 97"/>
          <p:cNvSpPr>
            <a:spLocks noChangeShapeType="1"/>
          </p:cNvSpPr>
          <p:nvPr/>
        </p:nvSpPr>
        <p:spPr bwMode="auto">
          <a:xfrm>
            <a:off x="6743700" y="3400425"/>
            <a:ext cx="0" cy="92075"/>
          </a:xfrm>
          <a:prstGeom prst="line">
            <a:avLst/>
          </a:prstGeom>
          <a:noFill/>
          <a:ln w="19050">
            <a:solidFill>
              <a:schemeClr val="tx1"/>
            </a:solidFill>
            <a:round/>
            <a:headEnd/>
            <a:tailEnd/>
          </a:ln>
        </p:spPr>
        <p:txBody>
          <a:bodyPr wrap="none" anchor="ctr"/>
          <a:lstStyle/>
          <a:p>
            <a:endParaRPr lang="en-US"/>
          </a:p>
        </p:txBody>
      </p:sp>
      <p:sp>
        <p:nvSpPr>
          <p:cNvPr id="14346" name="Line 98"/>
          <p:cNvSpPr>
            <a:spLocks noChangeShapeType="1"/>
          </p:cNvSpPr>
          <p:nvPr/>
        </p:nvSpPr>
        <p:spPr bwMode="auto">
          <a:xfrm>
            <a:off x="6723063" y="3400425"/>
            <a:ext cx="0" cy="92075"/>
          </a:xfrm>
          <a:prstGeom prst="line">
            <a:avLst/>
          </a:prstGeom>
          <a:noFill/>
          <a:ln w="19050">
            <a:solidFill>
              <a:schemeClr val="tx1"/>
            </a:solidFill>
            <a:round/>
            <a:headEnd/>
            <a:tailEnd/>
          </a:ln>
        </p:spPr>
        <p:txBody>
          <a:bodyPr wrap="none" anchor="ctr"/>
          <a:lstStyle/>
          <a:p>
            <a:endParaRPr lang="en-US"/>
          </a:p>
        </p:txBody>
      </p:sp>
      <p:sp>
        <p:nvSpPr>
          <p:cNvPr id="14347" name="Freeform 99"/>
          <p:cNvSpPr>
            <a:spLocks/>
          </p:cNvSpPr>
          <p:nvPr/>
        </p:nvSpPr>
        <p:spPr bwMode="auto">
          <a:xfrm>
            <a:off x="7450138" y="3617913"/>
            <a:ext cx="125412" cy="93662"/>
          </a:xfrm>
          <a:custGeom>
            <a:avLst/>
            <a:gdLst>
              <a:gd name="T0" fmla="*/ 0 w 288"/>
              <a:gd name="T1" fmla="*/ 0 h 144"/>
              <a:gd name="T2" fmla="*/ 2147483647 w 288"/>
              <a:gd name="T3" fmla="*/ 0 h 144"/>
              <a:gd name="T4" fmla="*/ 2147483647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4348" name="Line 100"/>
          <p:cNvSpPr>
            <a:spLocks noChangeShapeType="1"/>
          </p:cNvSpPr>
          <p:nvPr/>
        </p:nvSpPr>
        <p:spPr bwMode="auto">
          <a:xfrm>
            <a:off x="7554913" y="3617913"/>
            <a:ext cx="0" cy="93662"/>
          </a:xfrm>
          <a:prstGeom prst="line">
            <a:avLst/>
          </a:prstGeom>
          <a:noFill/>
          <a:ln w="19050">
            <a:solidFill>
              <a:schemeClr val="tx1"/>
            </a:solidFill>
            <a:round/>
            <a:headEnd/>
            <a:tailEnd/>
          </a:ln>
        </p:spPr>
        <p:txBody>
          <a:bodyPr wrap="none" anchor="ctr"/>
          <a:lstStyle/>
          <a:p>
            <a:endParaRPr lang="en-US"/>
          </a:p>
        </p:txBody>
      </p:sp>
      <p:sp>
        <p:nvSpPr>
          <p:cNvPr id="14349" name="Line 101"/>
          <p:cNvSpPr>
            <a:spLocks noChangeShapeType="1"/>
          </p:cNvSpPr>
          <p:nvPr/>
        </p:nvSpPr>
        <p:spPr bwMode="auto">
          <a:xfrm>
            <a:off x="7534275" y="3617913"/>
            <a:ext cx="0" cy="93662"/>
          </a:xfrm>
          <a:prstGeom prst="line">
            <a:avLst/>
          </a:prstGeom>
          <a:noFill/>
          <a:ln w="19050">
            <a:solidFill>
              <a:schemeClr val="tx1"/>
            </a:solidFill>
            <a:round/>
            <a:headEnd/>
            <a:tailEnd/>
          </a:ln>
        </p:spPr>
        <p:txBody>
          <a:bodyPr wrap="none" anchor="ctr"/>
          <a:lstStyle/>
          <a:p>
            <a:endParaRPr lang="en-US"/>
          </a:p>
        </p:txBody>
      </p:sp>
      <p:sp>
        <p:nvSpPr>
          <p:cNvPr id="14350" name="Line 102"/>
          <p:cNvSpPr>
            <a:spLocks noChangeShapeType="1"/>
          </p:cNvSpPr>
          <p:nvPr/>
        </p:nvSpPr>
        <p:spPr bwMode="auto">
          <a:xfrm>
            <a:off x="7513638" y="3617913"/>
            <a:ext cx="0" cy="93662"/>
          </a:xfrm>
          <a:prstGeom prst="line">
            <a:avLst/>
          </a:prstGeom>
          <a:noFill/>
          <a:ln w="19050">
            <a:solidFill>
              <a:schemeClr val="tx1"/>
            </a:solidFill>
            <a:round/>
            <a:headEnd/>
            <a:tailEnd/>
          </a:ln>
        </p:spPr>
        <p:txBody>
          <a:bodyPr wrap="none" anchor="ctr"/>
          <a:lstStyle/>
          <a:p>
            <a:endParaRPr lang="en-US"/>
          </a:p>
        </p:txBody>
      </p:sp>
      <p:sp>
        <p:nvSpPr>
          <p:cNvPr id="14351" name="Line 103"/>
          <p:cNvSpPr>
            <a:spLocks noChangeShapeType="1"/>
          </p:cNvSpPr>
          <p:nvPr/>
        </p:nvSpPr>
        <p:spPr bwMode="auto">
          <a:xfrm>
            <a:off x="7493000" y="3617913"/>
            <a:ext cx="0" cy="93662"/>
          </a:xfrm>
          <a:prstGeom prst="line">
            <a:avLst/>
          </a:prstGeom>
          <a:noFill/>
          <a:ln w="19050">
            <a:solidFill>
              <a:schemeClr val="tx1"/>
            </a:solidFill>
            <a:round/>
            <a:headEnd/>
            <a:tailEnd/>
          </a:ln>
        </p:spPr>
        <p:txBody>
          <a:bodyPr wrap="none" anchor="ctr"/>
          <a:lstStyle/>
          <a:p>
            <a:endParaRPr lang="en-US"/>
          </a:p>
        </p:txBody>
      </p:sp>
      <p:sp>
        <p:nvSpPr>
          <p:cNvPr id="1673320" name="Cloud"/>
          <p:cNvSpPr>
            <a:spLocks noChangeAspect="1" noEditPoints="1" noChangeArrowheads="1"/>
          </p:cNvSpPr>
          <p:nvPr/>
        </p:nvSpPr>
        <p:spPr bwMode="auto">
          <a:xfrm>
            <a:off x="6919913" y="3381375"/>
            <a:ext cx="231775" cy="14128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endParaRPr lang="en-US" sz="1800" b="0">
              <a:latin typeface="Arial" charset="0"/>
            </a:endParaRPr>
          </a:p>
        </p:txBody>
      </p:sp>
      <p:sp>
        <p:nvSpPr>
          <p:cNvPr id="1673321" name="Cloud"/>
          <p:cNvSpPr>
            <a:spLocks noChangeAspect="1" noEditPoints="1" noChangeArrowheads="1"/>
          </p:cNvSpPr>
          <p:nvPr/>
        </p:nvSpPr>
        <p:spPr bwMode="auto">
          <a:xfrm>
            <a:off x="6875463" y="3590925"/>
            <a:ext cx="301625" cy="1492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sz="1800" b="0">
              <a:latin typeface="Arial" charset="0"/>
            </a:endParaRPr>
          </a:p>
        </p:txBody>
      </p:sp>
      <p:sp>
        <p:nvSpPr>
          <p:cNvPr id="1673322" name="Cloud"/>
          <p:cNvSpPr>
            <a:spLocks noChangeAspect="1" noEditPoints="1" noChangeArrowheads="1"/>
          </p:cNvSpPr>
          <p:nvPr/>
        </p:nvSpPr>
        <p:spPr bwMode="auto">
          <a:xfrm>
            <a:off x="7980363" y="3379788"/>
            <a:ext cx="414337" cy="1444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endParaRPr lang="en-US" sz="1800" b="0">
              <a:latin typeface="Arial" charset="0"/>
            </a:endParaRPr>
          </a:p>
        </p:txBody>
      </p:sp>
      <p:sp>
        <p:nvSpPr>
          <p:cNvPr id="1673323" name="Cloud"/>
          <p:cNvSpPr>
            <a:spLocks noChangeAspect="1" noEditPoints="1" noChangeArrowheads="1"/>
          </p:cNvSpPr>
          <p:nvPr/>
        </p:nvSpPr>
        <p:spPr bwMode="auto">
          <a:xfrm>
            <a:off x="8008938" y="3600450"/>
            <a:ext cx="336550" cy="13017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sz="1800" b="0">
              <a:latin typeface="Arial" charset="0"/>
            </a:endParaRPr>
          </a:p>
        </p:txBody>
      </p:sp>
      <p:sp>
        <p:nvSpPr>
          <p:cNvPr id="14356" name="Text Box 108"/>
          <p:cNvSpPr txBox="1">
            <a:spLocks noChangeArrowheads="1"/>
          </p:cNvSpPr>
          <p:nvPr/>
        </p:nvSpPr>
        <p:spPr bwMode="auto">
          <a:xfrm>
            <a:off x="7999413" y="2871788"/>
            <a:ext cx="396875" cy="385762"/>
          </a:xfrm>
          <a:prstGeom prst="rect">
            <a:avLst/>
          </a:prstGeom>
          <a:solidFill>
            <a:schemeClr val="accent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endParaRPr lang="en-US" sz="1800" b="0">
              <a:latin typeface="Arial" charset="0"/>
            </a:endParaRPr>
          </a:p>
        </p:txBody>
      </p:sp>
      <p:sp>
        <p:nvSpPr>
          <p:cNvPr id="14357" name="Line 109"/>
          <p:cNvSpPr>
            <a:spLocks noChangeShapeType="1"/>
          </p:cNvSpPr>
          <p:nvPr/>
        </p:nvSpPr>
        <p:spPr bwMode="auto">
          <a:xfrm>
            <a:off x="6326188" y="3441700"/>
            <a:ext cx="385762" cy="1588"/>
          </a:xfrm>
          <a:prstGeom prst="line">
            <a:avLst/>
          </a:prstGeom>
          <a:noFill/>
          <a:ln w="9525">
            <a:solidFill>
              <a:schemeClr val="tx1"/>
            </a:solidFill>
            <a:round/>
            <a:headEnd/>
            <a:tailEnd type="triangle" w="med" len="med"/>
          </a:ln>
        </p:spPr>
        <p:txBody>
          <a:bodyPr wrap="none" anchor="ctr"/>
          <a:lstStyle/>
          <a:p>
            <a:endParaRPr lang="en-US"/>
          </a:p>
        </p:txBody>
      </p:sp>
      <p:sp>
        <p:nvSpPr>
          <p:cNvPr id="14358" name="Line 110"/>
          <p:cNvSpPr>
            <a:spLocks noChangeShapeType="1"/>
          </p:cNvSpPr>
          <p:nvPr/>
        </p:nvSpPr>
        <p:spPr bwMode="auto">
          <a:xfrm>
            <a:off x="6821488" y="3441700"/>
            <a:ext cx="93662" cy="0"/>
          </a:xfrm>
          <a:prstGeom prst="line">
            <a:avLst/>
          </a:prstGeom>
          <a:noFill/>
          <a:ln w="9525">
            <a:solidFill>
              <a:schemeClr val="tx1"/>
            </a:solidFill>
            <a:round/>
            <a:headEnd/>
            <a:tailEnd type="triangle" w="med" len="med"/>
          </a:ln>
        </p:spPr>
        <p:txBody>
          <a:bodyPr wrap="none" anchor="ctr"/>
          <a:lstStyle/>
          <a:p>
            <a:endParaRPr lang="en-US"/>
          </a:p>
        </p:txBody>
      </p:sp>
      <p:sp>
        <p:nvSpPr>
          <p:cNvPr id="14359" name="Line 111"/>
          <p:cNvSpPr>
            <a:spLocks noChangeShapeType="1"/>
          </p:cNvSpPr>
          <p:nvPr/>
        </p:nvSpPr>
        <p:spPr bwMode="auto">
          <a:xfrm>
            <a:off x="7169150" y="3451225"/>
            <a:ext cx="177800" cy="0"/>
          </a:xfrm>
          <a:prstGeom prst="line">
            <a:avLst/>
          </a:prstGeom>
          <a:noFill/>
          <a:ln w="9525">
            <a:solidFill>
              <a:schemeClr val="tx1"/>
            </a:solidFill>
            <a:round/>
            <a:headEnd/>
            <a:tailEnd type="triangle" w="med" len="med"/>
          </a:ln>
        </p:spPr>
        <p:txBody>
          <a:bodyPr wrap="none" anchor="ctr"/>
          <a:lstStyle/>
          <a:p>
            <a:endParaRPr lang="en-US"/>
          </a:p>
        </p:txBody>
      </p:sp>
      <p:sp>
        <p:nvSpPr>
          <p:cNvPr id="14360" name="Line 112"/>
          <p:cNvSpPr>
            <a:spLocks noChangeShapeType="1"/>
          </p:cNvSpPr>
          <p:nvPr/>
        </p:nvSpPr>
        <p:spPr bwMode="auto">
          <a:xfrm>
            <a:off x="7167563" y="3452813"/>
            <a:ext cx="268287" cy="179387"/>
          </a:xfrm>
          <a:prstGeom prst="line">
            <a:avLst/>
          </a:prstGeom>
          <a:noFill/>
          <a:ln w="9525">
            <a:solidFill>
              <a:schemeClr val="tx1"/>
            </a:solidFill>
            <a:round/>
            <a:headEnd/>
            <a:tailEnd type="triangle" w="med" len="med"/>
          </a:ln>
        </p:spPr>
        <p:txBody>
          <a:bodyPr wrap="none" anchor="ctr"/>
          <a:lstStyle/>
          <a:p>
            <a:endParaRPr lang="en-US"/>
          </a:p>
        </p:txBody>
      </p:sp>
      <p:sp>
        <p:nvSpPr>
          <p:cNvPr id="14361" name="Line 113"/>
          <p:cNvSpPr>
            <a:spLocks noChangeShapeType="1"/>
          </p:cNvSpPr>
          <p:nvPr/>
        </p:nvSpPr>
        <p:spPr bwMode="auto">
          <a:xfrm>
            <a:off x="7191375" y="3665538"/>
            <a:ext cx="236538" cy="0"/>
          </a:xfrm>
          <a:prstGeom prst="line">
            <a:avLst/>
          </a:prstGeom>
          <a:noFill/>
          <a:ln w="9525">
            <a:solidFill>
              <a:schemeClr val="tx1"/>
            </a:solidFill>
            <a:round/>
            <a:headEnd/>
            <a:tailEnd type="triangle" w="med" len="med"/>
          </a:ln>
        </p:spPr>
        <p:txBody>
          <a:bodyPr wrap="none" anchor="ctr"/>
          <a:lstStyle/>
          <a:p>
            <a:endParaRPr lang="en-US"/>
          </a:p>
        </p:txBody>
      </p:sp>
      <p:sp>
        <p:nvSpPr>
          <p:cNvPr id="14362" name="Line 114"/>
          <p:cNvSpPr>
            <a:spLocks noChangeShapeType="1"/>
          </p:cNvSpPr>
          <p:nvPr/>
        </p:nvSpPr>
        <p:spPr bwMode="auto">
          <a:xfrm flipV="1">
            <a:off x="7158038" y="3476625"/>
            <a:ext cx="187325" cy="138113"/>
          </a:xfrm>
          <a:prstGeom prst="line">
            <a:avLst/>
          </a:prstGeom>
          <a:noFill/>
          <a:ln w="9525">
            <a:solidFill>
              <a:schemeClr val="tx1"/>
            </a:solidFill>
            <a:round/>
            <a:headEnd/>
            <a:tailEnd type="triangle" w="med" len="med"/>
          </a:ln>
        </p:spPr>
        <p:txBody>
          <a:bodyPr wrap="none" anchor="ctr"/>
          <a:lstStyle/>
          <a:p>
            <a:endParaRPr lang="en-US"/>
          </a:p>
        </p:txBody>
      </p:sp>
      <p:sp>
        <p:nvSpPr>
          <p:cNvPr id="14363" name="Line 115"/>
          <p:cNvSpPr>
            <a:spLocks noChangeShapeType="1"/>
          </p:cNvSpPr>
          <p:nvPr/>
        </p:nvSpPr>
        <p:spPr bwMode="auto">
          <a:xfrm>
            <a:off x="7639050" y="3446463"/>
            <a:ext cx="328613" cy="0"/>
          </a:xfrm>
          <a:prstGeom prst="line">
            <a:avLst/>
          </a:prstGeom>
          <a:noFill/>
          <a:ln w="9525">
            <a:solidFill>
              <a:schemeClr val="tx1"/>
            </a:solidFill>
            <a:round/>
            <a:headEnd/>
            <a:tailEnd type="triangle" w="med" len="med"/>
          </a:ln>
        </p:spPr>
        <p:txBody>
          <a:bodyPr wrap="none" anchor="ctr"/>
          <a:lstStyle/>
          <a:p>
            <a:endParaRPr lang="en-US"/>
          </a:p>
        </p:txBody>
      </p:sp>
      <p:sp>
        <p:nvSpPr>
          <p:cNvPr id="14364" name="Freeform 116"/>
          <p:cNvSpPr>
            <a:spLocks/>
          </p:cNvSpPr>
          <p:nvPr/>
        </p:nvSpPr>
        <p:spPr bwMode="auto">
          <a:xfrm>
            <a:off x="7640638" y="3446463"/>
            <a:ext cx="361950" cy="192087"/>
          </a:xfrm>
          <a:custGeom>
            <a:avLst/>
            <a:gdLst>
              <a:gd name="T0" fmla="*/ 0 w 838"/>
              <a:gd name="T1" fmla="*/ 0 h 396"/>
              <a:gd name="T2" fmla="*/ 2147483647 w 838"/>
              <a:gd name="T3" fmla="*/ 2147483647 h 396"/>
              <a:gd name="T4" fmla="*/ 2147483647 w 838"/>
              <a:gd name="T5" fmla="*/ 2147483647 h 396"/>
              <a:gd name="T6" fmla="*/ 0 60000 65536"/>
              <a:gd name="T7" fmla="*/ 0 60000 65536"/>
              <a:gd name="T8" fmla="*/ 0 60000 65536"/>
              <a:gd name="T9" fmla="*/ 0 w 838"/>
              <a:gd name="T10" fmla="*/ 0 h 396"/>
              <a:gd name="T11" fmla="*/ 838 w 838"/>
              <a:gd name="T12" fmla="*/ 396 h 396"/>
            </a:gdLst>
            <a:ahLst/>
            <a:cxnLst>
              <a:cxn ang="T6">
                <a:pos x="T0" y="T1"/>
              </a:cxn>
              <a:cxn ang="T7">
                <a:pos x="T2" y="T3"/>
              </a:cxn>
              <a:cxn ang="T8">
                <a:pos x="T4" y="T5"/>
              </a:cxn>
            </a:cxnLst>
            <a:rect l="T9" t="T10" r="T11" b="T12"/>
            <a:pathLst>
              <a:path w="838" h="396">
                <a:moveTo>
                  <a:pt x="0" y="0"/>
                </a:moveTo>
                <a:lnTo>
                  <a:pt x="511" y="47"/>
                </a:lnTo>
                <a:lnTo>
                  <a:pt x="838" y="396"/>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365" name="Line 117"/>
          <p:cNvSpPr>
            <a:spLocks noChangeShapeType="1"/>
          </p:cNvSpPr>
          <p:nvPr/>
        </p:nvSpPr>
        <p:spPr bwMode="auto">
          <a:xfrm flipV="1">
            <a:off x="7581900" y="3663950"/>
            <a:ext cx="417513" cy="0"/>
          </a:xfrm>
          <a:prstGeom prst="line">
            <a:avLst/>
          </a:prstGeom>
          <a:noFill/>
          <a:ln w="9525">
            <a:solidFill>
              <a:schemeClr val="tx1"/>
            </a:solidFill>
            <a:round/>
            <a:headEnd/>
            <a:tailEnd type="triangle" w="med" len="med"/>
          </a:ln>
        </p:spPr>
        <p:txBody>
          <a:bodyPr wrap="none" anchor="ctr"/>
          <a:lstStyle/>
          <a:p>
            <a:endParaRPr lang="en-US"/>
          </a:p>
        </p:txBody>
      </p:sp>
      <p:sp>
        <p:nvSpPr>
          <p:cNvPr id="14366" name="Line 118"/>
          <p:cNvSpPr>
            <a:spLocks noChangeShapeType="1"/>
          </p:cNvSpPr>
          <p:nvPr/>
        </p:nvSpPr>
        <p:spPr bwMode="auto">
          <a:xfrm flipV="1">
            <a:off x="7578725" y="3479800"/>
            <a:ext cx="385763" cy="182563"/>
          </a:xfrm>
          <a:prstGeom prst="line">
            <a:avLst/>
          </a:prstGeom>
          <a:noFill/>
          <a:ln w="9525">
            <a:solidFill>
              <a:schemeClr val="tx1"/>
            </a:solidFill>
            <a:round/>
            <a:headEnd/>
            <a:tailEnd type="triangle" w="med" len="med"/>
          </a:ln>
        </p:spPr>
        <p:txBody>
          <a:bodyPr wrap="none" anchor="ctr"/>
          <a:lstStyle/>
          <a:p>
            <a:endParaRPr lang="en-US"/>
          </a:p>
        </p:txBody>
      </p:sp>
      <p:sp>
        <p:nvSpPr>
          <p:cNvPr id="14367" name="Line 119"/>
          <p:cNvSpPr>
            <a:spLocks noChangeShapeType="1"/>
          </p:cNvSpPr>
          <p:nvPr/>
        </p:nvSpPr>
        <p:spPr bwMode="auto">
          <a:xfrm>
            <a:off x="8359775" y="3663950"/>
            <a:ext cx="190500" cy="0"/>
          </a:xfrm>
          <a:prstGeom prst="line">
            <a:avLst/>
          </a:prstGeom>
          <a:noFill/>
          <a:ln w="9525">
            <a:solidFill>
              <a:schemeClr val="tx1"/>
            </a:solidFill>
            <a:round/>
            <a:headEnd/>
            <a:tailEnd type="triangle" w="med" len="med"/>
          </a:ln>
        </p:spPr>
        <p:txBody>
          <a:bodyPr wrap="none" anchor="ctr"/>
          <a:lstStyle/>
          <a:p>
            <a:endParaRPr lang="en-US"/>
          </a:p>
        </p:txBody>
      </p:sp>
      <p:sp>
        <p:nvSpPr>
          <p:cNvPr id="14368" name="Freeform 120"/>
          <p:cNvSpPr>
            <a:spLocks/>
          </p:cNvSpPr>
          <p:nvPr/>
        </p:nvSpPr>
        <p:spPr bwMode="auto">
          <a:xfrm>
            <a:off x="6772275" y="3662363"/>
            <a:ext cx="1817688" cy="271462"/>
          </a:xfrm>
          <a:custGeom>
            <a:avLst/>
            <a:gdLst>
              <a:gd name="T0" fmla="*/ 2147483647 w 4004"/>
              <a:gd name="T1" fmla="*/ 0 h 448"/>
              <a:gd name="T2" fmla="*/ 2147483647 w 4004"/>
              <a:gd name="T3" fmla="*/ 0 h 448"/>
              <a:gd name="T4" fmla="*/ 2147483647 w 4004"/>
              <a:gd name="T5" fmla="*/ 2147483647 h 448"/>
              <a:gd name="T6" fmla="*/ 0 w 4004"/>
              <a:gd name="T7" fmla="*/ 2147483647 h 448"/>
              <a:gd name="T8" fmla="*/ 0 w 4004"/>
              <a:gd name="T9" fmla="*/ 0 h 448"/>
              <a:gd name="T10" fmla="*/ 2147483647 w 4004"/>
              <a:gd name="T11" fmla="*/ 0 h 448"/>
              <a:gd name="T12" fmla="*/ 0 60000 65536"/>
              <a:gd name="T13" fmla="*/ 0 60000 65536"/>
              <a:gd name="T14" fmla="*/ 0 60000 65536"/>
              <a:gd name="T15" fmla="*/ 0 60000 65536"/>
              <a:gd name="T16" fmla="*/ 0 60000 65536"/>
              <a:gd name="T17" fmla="*/ 0 60000 65536"/>
              <a:gd name="T18" fmla="*/ 0 w 4004"/>
              <a:gd name="T19" fmla="*/ 0 h 448"/>
              <a:gd name="T20" fmla="*/ 4004 w 4004"/>
              <a:gd name="T21" fmla="*/ 448 h 448"/>
            </a:gdLst>
            <a:ahLst/>
            <a:cxnLst>
              <a:cxn ang="T12">
                <a:pos x="T0" y="T1"/>
              </a:cxn>
              <a:cxn ang="T13">
                <a:pos x="T2" y="T3"/>
              </a:cxn>
              <a:cxn ang="T14">
                <a:pos x="T4" y="T5"/>
              </a:cxn>
              <a:cxn ang="T15">
                <a:pos x="T6" y="T7"/>
              </a:cxn>
              <a:cxn ang="T16">
                <a:pos x="T8" y="T9"/>
              </a:cxn>
              <a:cxn ang="T17">
                <a:pos x="T10" y="T11"/>
              </a:cxn>
            </a:cxnLst>
            <a:rect l="T18" t="T19" r="T20" b="T21"/>
            <a:pathLst>
              <a:path w="4004" h="448">
                <a:moveTo>
                  <a:pt x="3911" y="0"/>
                </a:moveTo>
                <a:lnTo>
                  <a:pt x="4004" y="0"/>
                </a:lnTo>
                <a:lnTo>
                  <a:pt x="4004" y="448"/>
                </a:lnTo>
                <a:lnTo>
                  <a:pt x="0" y="448"/>
                </a:lnTo>
                <a:lnTo>
                  <a:pt x="0" y="0"/>
                </a:lnTo>
                <a:lnTo>
                  <a:pt x="200" y="0"/>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369" name="Line 121"/>
          <p:cNvSpPr>
            <a:spLocks noChangeShapeType="1"/>
          </p:cNvSpPr>
          <p:nvPr/>
        </p:nvSpPr>
        <p:spPr bwMode="auto">
          <a:xfrm>
            <a:off x="8401050" y="2925763"/>
            <a:ext cx="279400" cy="0"/>
          </a:xfrm>
          <a:prstGeom prst="line">
            <a:avLst/>
          </a:prstGeom>
          <a:noFill/>
          <a:ln w="9525">
            <a:solidFill>
              <a:schemeClr val="tx1"/>
            </a:solidFill>
            <a:round/>
            <a:headEnd/>
            <a:tailEnd type="triangle" w="med" len="med"/>
          </a:ln>
        </p:spPr>
        <p:txBody>
          <a:bodyPr wrap="none" anchor="ctr"/>
          <a:lstStyle/>
          <a:p>
            <a:endParaRPr lang="en-US"/>
          </a:p>
        </p:txBody>
      </p:sp>
      <p:sp>
        <p:nvSpPr>
          <p:cNvPr id="14370" name="Line 122"/>
          <p:cNvSpPr>
            <a:spLocks noChangeShapeType="1"/>
          </p:cNvSpPr>
          <p:nvPr/>
        </p:nvSpPr>
        <p:spPr bwMode="auto">
          <a:xfrm>
            <a:off x="8404225" y="2976563"/>
            <a:ext cx="273050" cy="0"/>
          </a:xfrm>
          <a:prstGeom prst="line">
            <a:avLst/>
          </a:prstGeom>
          <a:noFill/>
          <a:ln w="9525">
            <a:solidFill>
              <a:schemeClr val="tx1"/>
            </a:solidFill>
            <a:round/>
            <a:headEnd type="triangle" w="med" len="med"/>
            <a:tailEnd/>
          </a:ln>
        </p:spPr>
        <p:txBody>
          <a:bodyPr wrap="none" anchor="ctr"/>
          <a:lstStyle/>
          <a:p>
            <a:endParaRPr lang="en-US"/>
          </a:p>
        </p:txBody>
      </p:sp>
      <p:sp>
        <p:nvSpPr>
          <p:cNvPr id="14371" name="Freeform 123"/>
          <p:cNvSpPr>
            <a:spLocks/>
          </p:cNvSpPr>
          <p:nvPr/>
        </p:nvSpPr>
        <p:spPr bwMode="auto">
          <a:xfrm>
            <a:off x="6980238" y="2927350"/>
            <a:ext cx="1012825" cy="465138"/>
          </a:xfrm>
          <a:custGeom>
            <a:avLst/>
            <a:gdLst>
              <a:gd name="T0" fmla="*/ 2147483647 w 3314"/>
              <a:gd name="T1" fmla="*/ 0 h 960"/>
              <a:gd name="T2" fmla="*/ 0 w 3314"/>
              <a:gd name="T3" fmla="*/ 0 h 960"/>
              <a:gd name="T4" fmla="*/ 0 w 3314"/>
              <a:gd name="T5" fmla="*/ 2147483647 h 960"/>
              <a:gd name="T6" fmla="*/ 0 60000 65536"/>
              <a:gd name="T7" fmla="*/ 0 60000 65536"/>
              <a:gd name="T8" fmla="*/ 0 60000 65536"/>
              <a:gd name="T9" fmla="*/ 0 w 3314"/>
              <a:gd name="T10" fmla="*/ 0 h 960"/>
              <a:gd name="T11" fmla="*/ 3314 w 3314"/>
              <a:gd name="T12" fmla="*/ 960 h 960"/>
            </a:gdLst>
            <a:ahLst/>
            <a:cxnLst>
              <a:cxn ang="T6">
                <a:pos x="T0" y="T1"/>
              </a:cxn>
              <a:cxn ang="T7">
                <a:pos x="T2" y="T3"/>
              </a:cxn>
              <a:cxn ang="T8">
                <a:pos x="T4" y="T5"/>
              </a:cxn>
            </a:cxnLst>
            <a:rect l="T9" t="T10" r="T11" b="T12"/>
            <a:pathLst>
              <a:path w="3314" h="960">
                <a:moveTo>
                  <a:pt x="3314" y="0"/>
                </a:moveTo>
                <a:lnTo>
                  <a:pt x="0" y="0"/>
                </a:lnTo>
                <a:lnTo>
                  <a:pt x="0" y="960"/>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4372" name="Freeform 124"/>
          <p:cNvSpPr>
            <a:spLocks/>
          </p:cNvSpPr>
          <p:nvPr/>
        </p:nvSpPr>
        <p:spPr bwMode="auto">
          <a:xfrm>
            <a:off x="7064375" y="2976563"/>
            <a:ext cx="927100" cy="423862"/>
          </a:xfrm>
          <a:custGeom>
            <a:avLst/>
            <a:gdLst>
              <a:gd name="T0" fmla="*/ 2147483647 w 3314"/>
              <a:gd name="T1" fmla="*/ 0 h 960"/>
              <a:gd name="T2" fmla="*/ 0 w 3314"/>
              <a:gd name="T3" fmla="*/ 0 h 960"/>
              <a:gd name="T4" fmla="*/ 0 w 3314"/>
              <a:gd name="T5" fmla="*/ 2147483647 h 960"/>
              <a:gd name="T6" fmla="*/ 0 60000 65536"/>
              <a:gd name="T7" fmla="*/ 0 60000 65536"/>
              <a:gd name="T8" fmla="*/ 0 60000 65536"/>
              <a:gd name="T9" fmla="*/ 0 w 3314"/>
              <a:gd name="T10" fmla="*/ 0 h 960"/>
              <a:gd name="T11" fmla="*/ 3314 w 3314"/>
              <a:gd name="T12" fmla="*/ 960 h 960"/>
            </a:gdLst>
            <a:ahLst/>
            <a:cxnLst>
              <a:cxn ang="T6">
                <a:pos x="T0" y="T1"/>
              </a:cxn>
              <a:cxn ang="T7">
                <a:pos x="T2" y="T3"/>
              </a:cxn>
              <a:cxn ang="T8">
                <a:pos x="T4" y="T5"/>
              </a:cxn>
            </a:cxnLst>
            <a:rect l="T9" t="T10" r="T11" b="T12"/>
            <a:pathLst>
              <a:path w="3314" h="960">
                <a:moveTo>
                  <a:pt x="3314" y="0"/>
                </a:moveTo>
                <a:lnTo>
                  <a:pt x="0" y="0"/>
                </a:lnTo>
                <a:lnTo>
                  <a:pt x="0" y="960"/>
                </a:lnTo>
              </a:path>
            </a:pathLst>
          </a:custGeom>
          <a:noFill/>
          <a:ln w="9525" cap="flat" cmpd="sng">
            <a:solidFill>
              <a:schemeClr val="tx1"/>
            </a:solidFill>
            <a:prstDash val="solid"/>
            <a:round/>
            <a:headEnd type="triangle" w="med" len="med"/>
            <a:tailEnd type="none" w="med" len="med"/>
          </a:ln>
        </p:spPr>
        <p:txBody>
          <a:bodyPr wrap="none" anchor="ctr"/>
          <a:lstStyle/>
          <a:p>
            <a:endParaRPr lang="en-US"/>
          </a:p>
        </p:txBody>
      </p:sp>
      <p:sp>
        <p:nvSpPr>
          <p:cNvPr id="14373" name="Freeform 125"/>
          <p:cNvSpPr>
            <a:spLocks/>
          </p:cNvSpPr>
          <p:nvPr/>
        </p:nvSpPr>
        <p:spPr bwMode="auto">
          <a:xfrm>
            <a:off x="7246938" y="3540125"/>
            <a:ext cx="623887" cy="350838"/>
          </a:xfrm>
          <a:custGeom>
            <a:avLst/>
            <a:gdLst>
              <a:gd name="T0" fmla="*/ 2147483647 w 1448"/>
              <a:gd name="T1" fmla="*/ 2147483647 h 722"/>
              <a:gd name="T2" fmla="*/ 2147483647 w 1448"/>
              <a:gd name="T3" fmla="*/ 2147483647 h 722"/>
              <a:gd name="T4" fmla="*/ 2147483647 w 1448"/>
              <a:gd name="T5" fmla="*/ 2147483647 h 722"/>
              <a:gd name="T6" fmla="*/ 2147483647 w 1448"/>
              <a:gd name="T7" fmla="*/ 2147483647 h 722"/>
              <a:gd name="T8" fmla="*/ 2147483647 w 1448"/>
              <a:gd name="T9" fmla="*/ 2147483647 h 722"/>
              <a:gd name="T10" fmla="*/ 2147483647 w 1448"/>
              <a:gd name="T11" fmla="*/ 2147483647 h 722"/>
              <a:gd name="T12" fmla="*/ 2147483647 w 1448"/>
              <a:gd name="T13" fmla="*/ 2147483647 h 722"/>
              <a:gd name="T14" fmla="*/ 2147483647 w 1448"/>
              <a:gd name="T15" fmla="*/ 2147483647 h 722"/>
              <a:gd name="T16" fmla="*/ 2147483647 w 1448"/>
              <a:gd name="T17" fmla="*/ 2147483647 h 7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8"/>
              <a:gd name="T28" fmla="*/ 0 h 722"/>
              <a:gd name="T29" fmla="*/ 1448 w 1448"/>
              <a:gd name="T30" fmla="*/ 722 h 7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8" h="722">
                <a:moveTo>
                  <a:pt x="20" y="475"/>
                </a:moveTo>
                <a:cubicBezTo>
                  <a:pt x="10" y="335"/>
                  <a:pt x="0" y="195"/>
                  <a:pt x="75" y="120"/>
                </a:cubicBezTo>
                <a:cubicBezTo>
                  <a:pt x="150" y="45"/>
                  <a:pt x="319" y="43"/>
                  <a:pt x="470" y="25"/>
                </a:cubicBezTo>
                <a:cubicBezTo>
                  <a:pt x="621" y="7"/>
                  <a:pt x="844" y="0"/>
                  <a:pt x="982" y="10"/>
                </a:cubicBezTo>
                <a:cubicBezTo>
                  <a:pt x="1120" y="20"/>
                  <a:pt x="1224" y="26"/>
                  <a:pt x="1298" y="88"/>
                </a:cubicBezTo>
                <a:cubicBezTo>
                  <a:pt x="1372" y="150"/>
                  <a:pt x="1414" y="291"/>
                  <a:pt x="1424" y="380"/>
                </a:cubicBezTo>
                <a:cubicBezTo>
                  <a:pt x="1434" y="469"/>
                  <a:pt x="1448" y="570"/>
                  <a:pt x="1361" y="625"/>
                </a:cubicBezTo>
                <a:cubicBezTo>
                  <a:pt x="1274" y="680"/>
                  <a:pt x="1083" y="702"/>
                  <a:pt x="903" y="712"/>
                </a:cubicBezTo>
                <a:cubicBezTo>
                  <a:pt x="723" y="722"/>
                  <a:pt x="501" y="705"/>
                  <a:pt x="280" y="688"/>
                </a:cubicBezTo>
              </a:path>
            </a:pathLst>
          </a:custGeom>
          <a:noFill/>
          <a:ln w="12700" cap="flat" cmpd="sng">
            <a:solidFill>
              <a:srgbClr val="FF0000"/>
            </a:solidFill>
            <a:prstDash val="solid"/>
            <a:round/>
            <a:headEnd type="none" w="med" len="med"/>
            <a:tailEnd type="triangle" w="med" len="med"/>
          </a:ln>
        </p:spPr>
        <p:txBody>
          <a:bodyPr wrap="none" anchor="ctr"/>
          <a:lstStyle/>
          <a:p>
            <a:endParaRPr lang="en-US"/>
          </a:p>
        </p:txBody>
      </p:sp>
      <p:sp>
        <p:nvSpPr>
          <p:cNvPr id="14374" name="Freeform 126"/>
          <p:cNvSpPr>
            <a:spLocks/>
          </p:cNvSpPr>
          <p:nvPr/>
        </p:nvSpPr>
        <p:spPr bwMode="auto">
          <a:xfrm>
            <a:off x="6877050" y="3279775"/>
            <a:ext cx="415925" cy="200025"/>
          </a:xfrm>
          <a:custGeom>
            <a:avLst/>
            <a:gdLst>
              <a:gd name="T0" fmla="*/ 0 w 963"/>
              <a:gd name="T1" fmla="*/ 2147483647 h 411"/>
              <a:gd name="T2" fmla="*/ 2147483647 w 963"/>
              <a:gd name="T3" fmla="*/ 2147483647 h 411"/>
              <a:gd name="T4" fmla="*/ 2147483647 w 963"/>
              <a:gd name="T5" fmla="*/ 2147483647 h 411"/>
              <a:gd name="T6" fmla="*/ 2147483647 w 963"/>
              <a:gd name="T7" fmla="*/ 2147483647 h 411"/>
              <a:gd name="T8" fmla="*/ 0 60000 65536"/>
              <a:gd name="T9" fmla="*/ 0 60000 65536"/>
              <a:gd name="T10" fmla="*/ 0 60000 65536"/>
              <a:gd name="T11" fmla="*/ 0 60000 65536"/>
              <a:gd name="T12" fmla="*/ 0 w 963"/>
              <a:gd name="T13" fmla="*/ 0 h 411"/>
              <a:gd name="T14" fmla="*/ 963 w 963"/>
              <a:gd name="T15" fmla="*/ 411 h 411"/>
            </a:gdLst>
            <a:ahLst/>
            <a:cxnLst>
              <a:cxn ang="T8">
                <a:pos x="T0" y="T1"/>
              </a:cxn>
              <a:cxn ang="T9">
                <a:pos x="T2" y="T3"/>
              </a:cxn>
              <a:cxn ang="T10">
                <a:pos x="T4" y="T5"/>
              </a:cxn>
              <a:cxn ang="T11">
                <a:pos x="T6" y="T7"/>
              </a:cxn>
            </a:cxnLst>
            <a:rect l="T12" t="T13" r="T14" b="T15"/>
            <a:pathLst>
              <a:path w="963" h="411">
                <a:moveTo>
                  <a:pt x="0" y="25"/>
                </a:moveTo>
                <a:cubicBezTo>
                  <a:pt x="209" y="12"/>
                  <a:pt x="418" y="0"/>
                  <a:pt x="560" y="41"/>
                </a:cubicBezTo>
                <a:cubicBezTo>
                  <a:pt x="702" y="82"/>
                  <a:pt x="785" y="207"/>
                  <a:pt x="852" y="269"/>
                </a:cubicBezTo>
                <a:cubicBezTo>
                  <a:pt x="919" y="331"/>
                  <a:pt x="946" y="389"/>
                  <a:pt x="963" y="411"/>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14375" name="Freeform 127"/>
          <p:cNvSpPr>
            <a:spLocks/>
          </p:cNvSpPr>
          <p:nvPr/>
        </p:nvSpPr>
        <p:spPr bwMode="auto">
          <a:xfrm>
            <a:off x="7673975" y="3311525"/>
            <a:ext cx="401638" cy="160338"/>
          </a:xfrm>
          <a:custGeom>
            <a:avLst/>
            <a:gdLst>
              <a:gd name="T0" fmla="*/ 0 w 931"/>
              <a:gd name="T1" fmla="*/ 2147483647 h 332"/>
              <a:gd name="T2" fmla="*/ 2147483647 w 931"/>
              <a:gd name="T3" fmla="*/ 2147483647 h 332"/>
              <a:gd name="T4" fmla="*/ 2147483647 w 931"/>
              <a:gd name="T5" fmla="*/ 0 h 332"/>
              <a:gd name="T6" fmla="*/ 0 60000 65536"/>
              <a:gd name="T7" fmla="*/ 0 60000 65536"/>
              <a:gd name="T8" fmla="*/ 0 60000 65536"/>
              <a:gd name="T9" fmla="*/ 0 w 931"/>
              <a:gd name="T10" fmla="*/ 0 h 332"/>
              <a:gd name="T11" fmla="*/ 931 w 931"/>
              <a:gd name="T12" fmla="*/ 332 h 332"/>
            </a:gdLst>
            <a:ahLst/>
            <a:cxnLst>
              <a:cxn ang="T6">
                <a:pos x="T0" y="T1"/>
              </a:cxn>
              <a:cxn ang="T7">
                <a:pos x="T2" y="T3"/>
              </a:cxn>
              <a:cxn ang="T8">
                <a:pos x="T4" y="T5"/>
              </a:cxn>
            </a:cxnLst>
            <a:rect l="T9" t="T10" r="T11" b="T12"/>
            <a:pathLst>
              <a:path w="931" h="332">
                <a:moveTo>
                  <a:pt x="0" y="332"/>
                </a:moveTo>
                <a:cubicBezTo>
                  <a:pt x="88" y="253"/>
                  <a:pt x="177" y="174"/>
                  <a:pt x="332" y="119"/>
                </a:cubicBezTo>
                <a:cubicBezTo>
                  <a:pt x="487" y="64"/>
                  <a:pt x="831" y="18"/>
                  <a:pt x="931" y="0"/>
                </a:cubicBezTo>
              </a:path>
            </a:pathLst>
          </a:custGeom>
          <a:noFill/>
          <a:ln w="9525" cap="flat" cmpd="sng">
            <a:solidFill>
              <a:srgbClr val="FF0000"/>
            </a:solidFill>
            <a:prstDash val="solid"/>
            <a:round/>
            <a:headEnd type="none" w="med" len="med"/>
            <a:tailEnd type="triangle" w="med" len="med"/>
          </a:ln>
        </p:spPr>
        <p:txBody>
          <a:bodyPr wrap="none" anchor="ctr"/>
          <a:lstStyle/>
          <a:p>
            <a:endParaRPr lang="en-US"/>
          </a:p>
        </p:txBody>
      </p:sp>
      <p:sp>
        <p:nvSpPr>
          <p:cNvPr id="14376" name="Rectangle 128"/>
          <p:cNvSpPr>
            <a:spLocks noChangeArrowheads="1"/>
          </p:cNvSpPr>
          <p:nvPr/>
        </p:nvSpPr>
        <p:spPr bwMode="auto">
          <a:xfrm>
            <a:off x="7348538" y="3397250"/>
            <a:ext cx="296862" cy="114300"/>
          </a:xfrm>
          <a:prstGeom prst="rect">
            <a:avLst/>
          </a:prstGeom>
          <a:noFill/>
          <a:ln w="9525" algn="ctr">
            <a:solidFill>
              <a:srgbClr val="000000"/>
            </a:solidFill>
            <a:miter lim="800000"/>
            <a:headEnd/>
            <a:tailEnd/>
          </a:ln>
        </p:spPr>
        <p:txBody>
          <a:bodyPr wrap="none" anchor="ctr"/>
          <a:lstStyle/>
          <a:p>
            <a:endParaRPr lang="en-US"/>
          </a:p>
        </p:txBody>
      </p:sp>
      <p:sp>
        <p:nvSpPr>
          <p:cNvPr id="14377" name="Line 129"/>
          <p:cNvSpPr>
            <a:spLocks noChangeShapeType="1"/>
          </p:cNvSpPr>
          <p:nvPr/>
        </p:nvSpPr>
        <p:spPr bwMode="auto">
          <a:xfrm flipV="1">
            <a:off x="8189913" y="3276600"/>
            <a:ext cx="0" cy="106363"/>
          </a:xfrm>
          <a:prstGeom prst="line">
            <a:avLst/>
          </a:prstGeom>
          <a:noFill/>
          <a:ln w="9525">
            <a:solidFill>
              <a:schemeClr val="tx1"/>
            </a:solidFill>
            <a:round/>
            <a:headEnd/>
            <a:tailEnd type="triangle" w="med" len="med"/>
          </a:ln>
        </p:spPr>
        <p:txBody>
          <a:bodyPr wrap="none" anchor="ctr"/>
          <a:lstStyle/>
          <a:p>
            <a:endParaRPr lang="en-US"/>
          </a:p>
        </p:txBody>
      </p:sp>
      <p:sp>
        <p:nvSpPr>
          <p:cNvPr id="14378" name="Text Box 130"/>
          <p:cNvSpPr txBox="1">
            <a:spLocks noChangeArrowheads="1"/>
          </p:cNvSpPr>
          <p:nvPr/>
        </p:nvSpPr>
        <p:spPr bwMode="auto">
          <a:xfrm>
            <a:off x="6196013" y="2116138"/>
            <a:ext cx="2657475" cy="420687"/>
          </a:xfrm>
          <a:prstGeom prst="rect">
            <a:avLst/>
          </a:prstGeom>
          <a:noFill/>
          <a:ln w="9525" algn="ctr">
            <a:noFill/>
            <a:miter lim="800000"/>
            <a:headEnd/>
            <a:tailEnd/>
          </a:ln>
        </p:spPr>
        <p:txBody>
          <a:bodyPr wrap="none">
            <a:spAutoFit/>
          </a:bodyPr>
          <a:lstStyle/>
          <a:p>
            <a:pPr algn="ctr">
              <a:buClrTx/>
              <a:buSzTx/>
              <a:buFont typeface="Wingdings" pitchFamily="-96" charset="2"/>
              <a:buNone/>
            </a:pPr>
            <a:r>
              <a:rPr kumimoji="1" lang="en-US" sz="2400" b="0"/>
              <a:t>Circular pipeline</a:t>
            </a:r>
          </a:p>
        </p:txBody>
      </p:sp>
      <p:sp>
        <p:nvSpPr>
          <p:cNvPr id="14379" name="Text Box 131"/>
          <p:cNvSpPr txBox="1">
            <a:spLocks noChangeArrowheads="1"/>
          </p:cNvSpPr>
          <p:nvPr/>
        </p:nvSpPr>
        <p:spPr bwMode="auto">
          <a:xfrm>
            <a:off x="6346825" y="4202113"/>
            <a:ext cx="2740025" cy="1006475"/>
          </a:xfrm>
          <a:prstGeom prst="rect">
            <a:avLst/>
          </a:prstGeom>
          <a:noFill/>
          <a:ln w="9525" algn="ctr">
            <a:noFill/>
            <a:miter lim="800000"/>
            <a:headEnd/>
            <a:tailEnd/>
          </a:ln>
        </p:spPr>
        <p:txBody>
          <a:bodyPr>
            <a:spAutoFit/>
          </a:bodyPr>
          <a:lstStyle/>
          <a:p>
            <a:pPr>
              <a:lnSpc>
                <a:spcPct val="100000"/>
              </a:lnSpc>
              <a:spcBef>
                <a:spcPct val="20000"/>
              </a:spcBef>
              <a:buClr>
                <a:schemeClr val="hlink"/>
              </a:buClr>
              <a:buSzPct val="50000"/>
              <a:buFont typeface="Wingdings" pitchFamily="-96" charset="2"/>
              <a:buNone/>
            </a:pPr>
            <a:r>
              <a:rPr lang="en-US" b="0"/>
              <a:t>Efficient memory with most complex control</a:t>
            </a:r>
          </a:p>
        </p:txBody>
      </p:sp>
      <p:sp>
        <p:nvSpPr>
          <p:cNvPr id="1673348" name="Text Box 132"/>
          <p:cNvSpPr txBox="1">
            <a:spLocks noChangeArrowheads="1"/>
          </p:cNvSpPr>
          <p:nvPr/>
        </p:nvSpPr>
        <p:spPr bwMode="auto">
          <a:xfrm>
            <a:off x="238125" y="5340350"/>
            <a:ext cx="1597025" cy="641350"/>
          </a:xfrm>
          <a:prstGeom prst="rect">
            <a:avLst/>
          </a:prstGeom>
          <a:noFill/>
          <a:ln w="9525">
            <a:noFill/>
            <a:miter lim="800000"/>
            <a:headEnd/>
            <a:tailEnd/>
          </a:ln>
        </p:spPr>
        <p:txBody>
          <a:bodyPr wrap="none">
            <a:spAutoFit/>
          </a:bodyPr>
          <a:lstStyle/>
          <a:p>
            <a:pPr>
              <a:buFont typeface="Wingdings" pitchFamily="-96" charset="2"/>
              <a:buNone/>
            </a:pPr>
            <a:r>
              <a:rPr lang="en-US" b="0" i="1">
                <a:solidFill>
                  <a:srgbClr val="FF0000"/>
                </a:solidFill>
              </a:rPr>
              <a:t>Designer’s </a:t>
            </a:r>
            <a:br>
              <a:rPr lang="en-US" b="0" i="1">
                <a:solidFill>
                  <a:srgbClr val="FF0000"/>
                </a:solidFill>
              </a:rPr>
            </a:br>
            <a:r>
              <a:rPr lang="en-US" b="0" i="1">
                <a:solidFill>
                  <a:srgbClr val="FF0000"/>
                </a:solidFill>
              </a:rPr>
              <a:t>Ranking:</a:t>
            </a:r>
          </a:p>
        </p:txBody>
      </p:sp>
      <p:grpSp>
        <p:nvGrpSpPr>
          <p:cNvPr id="8" name="Group 133"/>
          <p:cNvGrpSpPr>
            <a:grpSpLocks/>
          </p:cNvGrpSpPr>
          <p:nvPr/>
        </p:nvGrpSpPr>
        <p:grpSpPr bwMode="auto">
          <a:xfrm>
            <a:off x="1562100" y="4546600"/>
            <a:ext cx="7327900" cy="1738313"/>
            <a:chOff x="984" y="2864"/>
            <a:chExt cx="4616" cy="1095"/>
          </a:xfrm>
        </p:grpSpPr>
        <p:sp>
          <p:nvSpPr>
            <p:cNvPr id="14387" name="Oval 134"/>
            <p:cNvSpPr>
              <a:spLocks noChangeArrowheads="1"/>
            </p:cNvSpPr>
            <p:nvPr/>
          </p:nvSpPr>
          <p:spPr bwMode="auto">
            <a:xfrm>
              <a:off x="1368" y="2864"/>
              <a:ext cx="656" cy="216"/>
            </a:xfrm>
            <a:prstGeom prst="ellipse">
              <a:avLst/>
            </a:prstGeom>
            <a:noFill/>
            <a:ln w="9525">
              <a:solidFill>
                <a:srgbClr val="FF0000"/>
              </a:solidFill>
              <a:round/>
              <a:headEnd/>
              <a:tailEnd/>
            </a:ln>
          </p:spPr>
          <p:txBody>
            <a:bodyPr wrap="none" anchor="ctr"/>
            <a:lstStyle/>
            <a:p>
              <a:endParaRPr lang="en-US"/>
            </a:p>
          </p:txBody>
        </p:sp>
        <p:sp>
          <p:nvSpPr>
            <p:cNvPr id="14388" name="Oval 135"/>
            <p:cNvSpPr>
              <a:spLocks noChangeArrowheads="1"/>
            </p:cNvSpPr>
            <p:nvPr/>
          </p:nvSpPr>
          <p:spPr bwMode="auto">
            <a:xfrm>
              <a:off x="4864" y="2880"/>
              <a:ext cx="736" cy="216"/>
            </a:xfrm>
            <a:prstGeom prst="ellipse">
              <a:avLst/>
            </a:prstGeom>
            <a:noFill/>
            <a:ln w="9525">
              <a:solidFill>
                <a:srgbClr val="FF0000"/>
              </a:solidFill>
              <a:round/>
              <a:headEnd/>
              <a:tailEnd/>
            </a:ln>
          </p:spPr>
          <p:txBody>
            <a:bodyPr wrap="none" anchor="ctr"/>
            <a:lstStyle/>
            <a:p>
              <a:endParaRPr lang="en-US"/>
            </a:p>
          </p:txBody>
        </p:sp>
        <p:grpSp>
          <p:nvGrpSpPr>
            <p:cNvPr id="14389" name="Group 136"/>
            <p:cNvGrpSpPr>
              <a:grpSpLocks/>
            </p:cNvGrpSpPr>
            <p:nvPr/>
          </p:nvGrpSpPr>
          <p:grpSpPr bwMode="auto">
            <a:xfrm>
              <a:off x="984" y="3088"/>
              <a:ext cx="4320" cy="871"/>
              <a:chOff x="984" y="3088"/>
              <a:chExt cx="4320" cy="871"/>
            </a:xfrm>
          </p:grpSpPr>
          <p:grpSp>
            <p:nvGrpSpPr>
              <p:cNvPr id="14390" name="Group 137"/>
              <p:cNvGrpSpPr>
                <a:grpSpLocks/>
              </p:cNvGrpSpPr>
              <p:nvPr/>
            </p:nvGrpSpPr>
            <p:grpSpPr bwMode="auto">
              <a:xfrm>
                <a:off x="984" y="3729"/>
                <a:ext cx="264" cy="230"/>
                <a:chOff x="984" y="3844"/>
                <a:chExt cx="264" cy="267"/>
              </a:xfrm>
            </p:grpSpPr>
            <p:sp>
              <p:nvSpPr>
                <p:cNvPr id="14399" name="Text Box 138"/>
                <p:cNvSpPr txBox="1">
                  <a:spLocks noChangeArrowheads="1"/>
                </p:cNvSpPr>
                <p:nvPr/>
              </p:nvSpPr>
              <p:spPr bwMode="auto">
                <a:xfrm>
                  <a:off x="1007" y="3844"/>
                  <a:ext cx="218" cy="267"/>
                </a:xfrm>
                <a:prstGeom prst="rect">
                  <a:avLst/>
                </a:prstGeom>
                <a:noFill/>
                <a:ln w="9525">
                  <a:noFill/>
                  <a:miter lim="800000"/>
                  <a:headEnd/>
                  <a:tailEnd/>
                </a:ln>
              </p:spPr>
              <p:txBody>
                <a:bodyPr wrap="none">
                  <a:spAutoFit/>
                </a:bodyPr>
                <a:lstStyle/>
                <a:p>
                  <a:pPr>
                    <a:buFont typeface="Wingdings" pitchFamily="-96" charset="2"/>
                    <a:buNone/>
                  </a:pPr>
                  <a:r>
                    <a:rPr lang="en-US" b="0"/>
                    <a:t>1</a:t>
                  </a:r>
                </a:p>
              </p:txBody>
            </p:sp>
            <p:sp>
              <p:nvSpPr>
                <p:cNvPr id="14400" name="Oval 139"/>
                <p:cNvSpPr>
                  <a:spLocks noChangeArrowheads="1"/>
                </p:cNvSpPr>
                <p:nvPr/>
              </p:nvSpPr>
              <p:spPr bwMode="auto">
                <a:xfrm>
                  <a:off x="984" y="3851"/>
                  <a:ext cx="264" cy="216"/>
                </a:xfrm>
                <a:prstGeom prst="ellipse">
                  <a:avLst/>
                </a:prstGeom>
                <a:noFill/>
                <a:ln w="9525">
                  <a:solidFill>
                    <a:srgbClr val="FF0000"/>
                  </a:solidFill>
                  <a:round/>
                  <a:headEnd/>
                  <a:tailEnd/>
                </a:ln>
              </p:spPr>
              <p:txBody>
                <a:bodyPr wrap="none" anchor="ctr"/>
                <a:lstStyle/>
                <a:p>
                  <a:endParaRPr lang="en-US"/>
                </a:p>
              </p:txBody>
            </p:sp>
          </p:grpSp>
          <p:grpSp>
            <p:nvGrpSpPr>
              <p:cNvPr id="14391" name="Group 140"/>
              <p:cNvGrpSpPr>
                <a:grpSpLocks/>
              </p:cNvGrpSpPr>
              <p:nvPr/>
            </p:nvGrpSpPr>
            <p:grpSpPr bwMode="auto">
              <a:xfrm>
                <a:off x="2868" y="3729"/>
                <a:ext cx="264" cy="230"/>
                <a:chOff x="984" y="3844"/>
                <a:chExt cx="264" cy="267"/>
              </a:xfrm>
            </p:grpSpPr>
            <p:sp>
              <p:nvSpPr>
                <p:cNvPr id="14397" name="Text Box 141"/>
                <p:cNvSpPr txBox="1">
                  <a:spLocks noChangeArrowheads="1"/>
                </p:cNvSpPr>
                <p:nvPr/>
              </p:nvSpPr>
              <p:spPr bwMode="auto">
                <a:xfrm>
                  <a:off x="1007" y="3844"/>
                  <a:ext cx="218" cy="267"/>
                </a:xfrm>
                <a:prstGeom prst="rect">
                  <a:avLst/>
                </a:prstGeom>
                <a:noFill/>
                <a:ln w="9525">
                  <a:noFill/>
                  <a:miter lim="800000"/>
                  <a:headEnd/>
                  <a:tailEnd/>
                </a:ln>
              </p:spPr>
              <p:txBody>
                <a:bodyPr wrap="none">
                  <a:spAutoFit/>
                </a:bodyPr>
                <a:lstStyle/>
                <a:p>
                  <a:pPr>
                    <a:buFont typeface="Wingdings" pitchFamily="-96" charset="2"/>
                    <a:buNone/>
                  </a:pPr>
                  <a:r>
                    <a:rPr lang="en-US" b="0"/>
                    <a:t>2</a:t>
                  </a:r>
                </a:p>
              </p:txBody>
            </p:sp>
            <p:sp>
              <p:nvSpPr>
                <p:cNvPr id="14398" name="Oval 142"/>
                <p:cNvSpPr>
                  <a:spLocks noChangeArrowheads="1"/>
                </p:cNvSpPr>
                <p:nvPr/>
              </p:nvSpPr>
              <p:spPr bwMode="auto">
                <a:xfrm>
                  <a:off x="984" y="3851"/>
                  <a:ext cx="264" cy="216"/>
                </a:xfrm>
                <a:prstGeom prst="ellipse">
                  <a:avLst/>
                </a:prstGeom>
                <a:noFill/>
                <a:ln w="9525">
                  <a:solidFill>
                    <a:srgbClr val="FF0000"/>
                  </a:solidFill>
                  <a:round/>
                  <a:headEnd/>
                  <a:tailEnd/>
                </a:ln>
              </p:spPr>
              <p:txBody>
                <a:bodyPr wrap="none" anchor="ctr"/>
                <a:lstStyle/>
                <a:p>
                  <a:endParaRPr lang="en-US"/>
                </a:p>
              </p:txBody>
            </p:sp>
          </p:grpSp>
          <p:grpSp>
            <p:nvGrpSpPr>
              <p:cNvPr id="14392" name="Group 143"/>
              <p:cNvGrpSpPr>
                <a:grpSpLocks/>
              </p:cNvGrpSpPr>
              <p:nvPr/>
            </p:nvGrpSpPr>
            <p:grpSpPr bwMode="auto">
              <a:xfrm>
                <a:off x="4752" y="3729"/>
                <a:ext cx="264" cy="230"/>
                <a:chOff x="984" y="3844"/>
                <a:chExt cx="264" cy="267"/>
              </a:xfrm>
            </p:grpSpPr>
            <p:sp>
              <p:nvSpPr>
                <p:cNvPr id="14395" name="Text Box 144"/>
                <p:cNvSpPr txBox="1">
                  <a:spLocks noChangeArrowheads="1"/>
                </p:cNvSpPr>
                <p:nvPr/>
              </p:nvSpPr>
              <p:spPr bwMode="auto">
                <a:xfrm>
                  <a:off x="1007" y="3844"/>
                  <a:ext cx="218" cy="267"/>
                </a:xfrm>
                <a:prstGeom prst="rect">
                  <a:avLst/>
                </a:prstGeom>
                <a:noFill/>
                <a:ln w="9525">
                  <a:noFill/>
                  <a:miter lim="800000"/>
                  <a:headEnd/>
                  <a:tailEnd/>
                </a:ln>
              </p:spPr>
              <p:txBody>
                <a:bodyPr wrap="none">
                  <a:spAutoFit/>
                </a:bodyPr>
                <a:lstStyle/>
                <a:p>
                  <a:pPr>
                    <a:buFont typeface="Wingdings" pitchFamily="-96" charset="2"/>
                    <a:buNone/>
                  </a:pPr>
                  <a:r>
                    <a:rPr lang="en-US" b="0"/>
                    <a:t>3</a:t>
                  </a:r>
                </a:p>
              </p:txBody>
            </p:sp>
            <p:sp>
              <p:nvSpPr>
                <p:cNvPr id="14396" name="Oval 145"/>
                <p:cNvSpPr>
                  <a:spLocks noChangeArrowheads="1"/>
                </p:cNvSpPr>
                <p:nvPr/>
              </p:nvSpPr>
              <p:spPr bwMode="auto">
                <a:xfrm>
                  <a:off x="984" y="3851"/>
                  <a:ext cx="264" cy="216"/>
                </a:xfrm>
                <a:prstGeom prst="ellipse">
                  <a:avLst/>
                </a:prstGeom>
                <a:noFill/>
                <a:ln w="9525">
                  <a:solidFill>
                    <a:srgbClr val="FF0000"/>
                  </a:solidFill>
                  <a:round/>
                  <a:headEnd/>
                  <a:tailEnd/>
                </a:ln>
              </p:spPr>
              <p:txBody>
                <a:bodyPr wrap="none" anchor="ctr"/>
                <a:lstStyle/>
                <a:p>
                  <a:endParaRPr lang="en-US"/>
                </a:p>
              </p:txBody>
            </p:sp>
          </p:grpSp>
          <p:sp>
            <p:nvSpPr>
              <p:cNvPr id="14393" name="Freeform 146"/>
              <p:cNvSpPr>
                <a:spLocks/>
              </p:cNvSpPr>
              <p:nvPr/>
            </p:nvSpPr>
            <p:spPr bwMode="auto">
              <a:xfrm>
                <a:off x="1256" y="3088"/>
                <a:ext cx="448" cy="738"/>
              </a:xfrm>
              <a:custGeom>
                <a:avLst/>
                <a:gdLst>
                  <a:gd name="T0" fmla="*/ 0 w 448"/>
                  <a:gd name="T1" fmla="*/ 225 h 856"/>
                  <a:gd name="T2" fmla="*/ 288 w 448"/>
                  <a:gd name="T3" fmla="*/ 165 h 856"/>
                  <a:gd name="T4" fmla="*/ 423 w 448"/>
                  <a:gd name="T5" fmla="*/ 60 h 856"/>
                  <a:gd name="T6" fmla="*/ 440 w 448"/>
                  <a:gd name="T7" fmla="*/ 0 h 856"/>
                  <a:gd name="T8" fmla="*/ 0 60000 65536"/>
                  <a:gd name="T9" fmla="*/ 0 60000 65536"/>
                  <a:gd name="T10" fmla="*/ 0 60000 65536"/>
                  <a:gd name="T11" fmla="*/ 0 60000 65536"/>
                  <a:gd name="T12" fmla="*/ 0 w 448"/>
                  <a:gd name="T13" fmla="*/ 0 h 856"/>
                  <a:gd name="T14" fmla="*/ 448 w 448"/>
                  <a:gd name="T15" fmla="*/ 856 h 856"/>
                </a:gdLst>
                <a:ahLst/>
                <a:cxnLst>
                  <a:cxn ang="T8">
                    <a:pos x="T0" y="T1"/>
                  </a:cxn>
                  <a:cxn ang="T9">
                    <a:pos x="T2" y="T3"/>
                  </a:cxn>
                  <a:cxn ang="T10">
                    <a:pos x="T4" y="T5"/>
                  </a:cxn>
                  <a:cxn ang="T11">
                    <a:pos x="T6" y="T7"/>
                  </a:cxn>
                </a:cxnLst>
                <a:rect l="T12" t="T13" r="T14" b="T15"/>
                <a:pathLst>
                  <a:path w="448" h="856">
                    <a:moveTo>
                      <a:pt x="0" y="856"/>
                    </a:moveTo>
                    <a:cubicBezTo>
                      <a:pt x="48" y="819"/>
                      <a:pt x="218" y="728"/>
                      <a:pt x="288" y="624"/>
                    </a:cubicBezTo>
                    <a:cubicBezTo>
                      <a:pt x="358" y="520"/>
                      <a:pt x="398" y="333"/>
                      <a:pt x="423" y="229"/>
                    </a:cubicBezTo>
                    <a:cubicBezTo>
                      <a:pt x="448" y="125"/>
                      <a:pt x="436" y="48"/>
                      <a:pt x="440" y="0"/>
                    </a:cubicBezTo>
                  </a:path>
                </a:pathLst>
              </a:custGeom>
              <a:noFill/>
              <a:ln w="9525" cap="flat" cmpd="sng">
                <a:solidFill>
                  <a:srgbClr val="FF0000"/>
                </a:solidFill>
                <a:prstDash val="solid"/>
                <a:round/>
                <a:headEnd type="none" w="med" len="med"/>
                <a:tailEnd type="triangle" w="med" len="med"/>
              </a:ln>
            </p:spPr>
            <p:txBody>
              <a:bodyPr/>
              <a:lstStyle/>
              <a:p>
                <a:endParaRPr lang="en-US"/>
              </a:p>
            </p:txBody>
          </p:sp>
          <p:sp>
            <p:nvSpPr>
              <p:cNvPr id="14394" name="Freeform 147"/>
              <p:cNvSpPr>
                <a:spLocks/>
              </p:cNvSpPr>
              <p:nvPr/>
            </p:nvSpPr>
            <p:spPr bwMode="auto">
              <a:xfrm>
                <a:off x="5016" y="3102"/>
                <a:ext cx="288" cy="703"/>
              </a:xfrm>
              <a:custGeom>
                <a:avLst/>
                <a:gdLst>
                  <a:gd name="T0" fmla="*/ 0 w 288"/>
                  <a:gd name="T1" fmla="*/ 214 h 816"/>
                  <a:gd name="T2" fmla="*/ 184 w 288"/>
                  <a:gd name="T3" fmla="*/ 157 h 816"/>
                  <a:gd name="T4" fmla="*/ 280 w 288"/>
                  <a:gd name="T5" fmla="*/ 61 h 816"/>
                  <a:gd name="T6" fmla="*/ 230 w 288"/>
                  <a:gd name="T7" fmla="*/ 0 h 816"/>
                  <a:gd name="T8" fmla="*/ 0 60000 65536"/>
                  <a:gd name="T9" fmla="*/ 0 60000 65536"/>
                  <a:gd name="T10" fmla="*/ 0 60000 65536"/>
                  <a:gd name="T11" fmla="*/ 0 60000 65536"/>
                  <a:gd name="T12" fmla="*/ 0 w 288"/>
                  <a:gd name="T13" fmla="*/ 0 h 816"/>
                  <a:gd name="T14" fmla="*/ 288 w 288"/>
                  <a:gd name="T15" fmla="*/ 816 h 816"/>
                </a:gdLst>
                <a:ahLst/>
                <a:cxnLst>
                  <a:cxn ang="T8">
                    <a:pos x="T0" y="T1"/>
                  </a:cxn>
                  <a:cxn ang="T9">
                    <a:pos x="T2" y="T3"/>
                  </a:cxn>
                  <a:cxn ang="T10">
                    <a:pos x="T4" y="T5"/>
                  </a:cxn>
                  <a:cxn ang="T11">
                    <a:pos x="T6" y="T7"/>
                  </a:cxn>
                </a:cxnLst>
                <a:rect l="T12" t="T13" r="T14" b="T15"/>
                <a:pathLst>
                  <a:path w="288" h="816">
                    <a:moveTo>
                      <a:pt x="0" y="816"/>
                    </a:moveTo>
                    <a:cubicBezTo>
                      <a:pt x="31" y="780"/>
                      <a:pt x="137" y="697"/>
                      <a:pt x="184" y="600"/>
                    </a:cubicBezTo>
                    <a:cubicBezTo>
                      <a:pt x="231" y="503"/>
                      <a:pt x="272" y="332"/>
                      <a:pt x="280" y="232"/>
                    </a:cubicBezTo>
                    <a:cubicBezTo>
                      <a:pt x="288" y="132"/>
                      <a:pt x="240" y="48"/>
                      <a:pt x="230" y="0"/>
                    </a:cubicBezTo>
                  </a:path>
                </a:pathLst>
              </a:custGeom>
              <a:noFill/>
              <a:ln w="9525" cap="flat" cmpd="sng">
                <a:solidFill>
                  <a:srgbClr val="FF0000"/>
                </a:solidFill>
                <a:prstDash val="solid"/>
                <a:round/>
                <a:headEnd type="none" w="med" len="med"/>
                <a:tailEnd type="triangle" w="med" len="med"/>
              </a:ln>
            </p:spPr>
            <p:txBody>
              <a:bodyPr/>
              <a:lstStyle/>
              <a:p>
                <a:endParaRPr lang="en-US"/>
              </a:p>
            </p:txBody>
          </p:sp>
        </p:grpSp>
      </p:grpSp>
      <p:sp>
        <p:nvSpPr>
          <p:cNvPr id="1673364" name="Text Box 148"/>
          <p:cNvSpPr txBox="1">
            <a:spLocks noChangeArrowheads="1"/>
          </p:cNvSpPr>
          <p:nvPr/>
        </p:nvSpPr>
        <p:spPr bwMode="auto">
          <a:xfrm>
            <a:off x="4994275" y="6088063"/>
            <a:ext cx="2671763" cy="420687"/>
          </a:xfrm>
          <a:prstGeom prst="rect">
            <a:avLst/>
          </a:prstGeom>
          <a:noFill/>
          <a:ln w="9525">
            <a:noFill/>
            <a:miter lim="800000"/>
            <a:headEnd/>
            <a:tailEnd/>
          </a:ln>
        </p:spPr>
        <p:txBody>
          <a:bodyPr wrap="none">
            <a:spAutoFit/>
          </a:bodyPr>
          <a:lstStyle/>
          <a:p>
            <a:pPr>
              <a:buFont typeface="Wingdings" pitchFamily="-96" charset="2"/>
              <a:buNone/>
            </a:pPr>
            <a:r>
              <a:rPr lang="en-US" sz="2400" b="0" i="1">
                <a:solidFill>
                  <a:srgbClr val="FF0000"/>
                </a:solidFill>
              </a:rPr>
              <a:t>Which is “best”?</a:t>
            </a:r>
          </a:p>
        </p:txBody>
      </p:sp>
      <p:sp>
        <p:nvSpPr>
          <p:cNvPr id="156" name="Date Placeholder 155"/>
          <p:cNvSpPr>
            <a:spLocks noGrp="1"/>
          </p:cNvSpPr>
          <p:nvPr>
            <p:ph type="dt" sz="half" idx="10"/>
          </p:nvPr>
        </p:nvSpPr>
        <p:spPr/>
        <p:txBody>
          <a:bodyPr/>
          <a:lstStyle/>
          <a:p>
            <a:pPr>
              <a:defRPr/>
            </a:pPr>
            <a:r>
              <a:rPr lang="en-US" smtClean="0"/>
              <a:t>February 22, 2011</a:t>
            </a:r>
            <a:endParaRPr lang="en-US"/>
          </a:p>
        </p:txBody>
      </p:sp>
      <p:sp>
        <p:nvSpPr>
          <p:cNvPr id="157" name="Slide Number Placeholder 156"/>
          <p:cNvSpPr>
            <a:spLocks noGrp="1"/>
          </p:cNvSpPr>
          <p:nvPr>
            <p:ph type="sldNum" sz="quarter" idx="11"/>
          </p:nvPr>
        </p:nvSpPr>
        <p:spPr/>
        <p:txBody>
          <a:bodyPr/>
          <a:lstStyle/>
          <a:p>
            <a:pPr>
              <a:defRPr/>
            </a:pPr>
            <a:r>
              <a:rPr lang="en-US" smtClean="0"/>
              <a:t>L06-</a:t>
            </a:r>
            <a:fld id="{F0CD70E1-BEDF-44A8-B719-82A39B7AAF1F}" type="slidenum">
              <a:rPr lang="en-US" smtClean="0"/>
              <a:pPr>
                <a:defRPr/>
              </a:pPr>
              <a:t>5</a:t>
            </a:fld>
            <a:endParaRPr lang="en-US" dirty="0"/>
          </a:p>
        </p:txBody>
      </p:sp>
      <p:sp>
        <p:nvSpPr>
          <p:cNvPr id="158" name="Footer Placeholder 157"/>
          <p:cNvSpPr>
            <a:spLocks noGrp="1"/>
          </p:cNvSpPr>
          <p:nvPr>
            <p:ph type="ftr" sz="quarter" idx="12"/>
          </p:nvPr>
        </p:nvSpPr>
        <p:spPr/>
        <p:txBody>
          <a:bodyPr/>
          <a:lstStyle/>
          <a:p>
            <a:pPr>
              <a:defRPr/>
            </a:pPr>
            <a:r>
              <a:rPr lang="en-US" smtClean="0"/>
              <a:t>http://csg.csail.mit.edu/6.375</a:t>
            </a:r>
            <a:endParaRPr lang="en-US"/>
          </a:p>
        </p:txBody>
      </p:sp>
      <p:sp>
        <p:nvSpPr>
          <p:cNvPr id="14383" name="Rectangle 149"/>
          <p:cNvSpPr>
            <a:spLocks noChangeArrowheads="1"/>
          </p:cNvSpPr>
          <p:nvPr/>
        </p:nvSpPr>
        <p:spPr bwMode="auto">
          <a:xfrm>
            <a:off x="0" y="6532232"/>
            <a:ext cx="5814540" cy="341632"/>
          </a:xfrm>
          <a:prstGeom prst="rect">
            <a:avLst/>
          </a:prstGeom>
          <a:solidFill>
            <a:schemeClr val="bg1"/>
          </a:solidFill>
          <a:ln w="9525">
            <a:noFill/>
            <a:miter lim="800000"/>
            <a:headEnd/>
            <a:tailEnd/>
          </a:ln>
        </p:spPr>
        <p:txBody>
          <a:bodyPr wrap="none">
            <a:spAutoFit/>
          </a:bodyPr>
          <a:lstStyle/>
          <a:p>
            <a:pPr>
              <a:buFont typeface="Wingdings" pitchFamily="-96" charset="2"/>
              <a:buNone/>
            </a:pPr>
            <a:r>
              <a:rPr lang="en-US" sz="1800" b="0" dirty="0" err="1"/>
              <a:t>Arvind</a:t>
            </a:r>
            <a:r>
              <a:rPr lang="en-US" sz="1800" b="0" dirty="0"/>
              <a:t>, Nikhil, </a:t>
            </a:r>
            <a:r>
              <a:rPr lang="en-US" sz="1800" b="0" dirty="0" err="1"/>
              <a:t>Rosenband</a:t>
            </a:r>
            <a:r>
              <a:rPr lang="en-US" sz="1800" b="0" dirty="0"/>
              <a:t> &amp; Dave </a:t>
            </a:r>
            <a:r>
              <a:rPr lang="en-US" sz="1800" b="0" dirty="0" smtClean="0"/>
              <a:t>[ICCAD 2004]</a:t>
            </a:r>
            <a:endParaRPr lang="en-US" sz="1800"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733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2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673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3348" grpId="0"/>
      <p:bldP spid="167336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Circular pipeline</a:t>
            </a:r>
          </a:p>
        </p:txBody>
      </p:sp>
      <p:sp>
        <p:nvSpPr>
          <p:cNvPr id="1675267" name="Text Box 3"/>
          <p:cNvSpPr txBox="1">
            <a:spLocks noChangeArrowheads="1"/>
          </p:cNvSpPr>
          <p:nvPr/>
        </p:nvSpPr>
        <p:spPr bwMode="auto">
          <a:xfrm>
            <a:off x="931863" y="3851275"/>
            <a:ext cx="7516812" cy="82232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2400" b="0"/>
              <a:t>The fifo holds the request while the memory access is in progress</a:t>
            </a:r>
          </a:p>
        </p:txBody>
      </p:sp>
      <p:sp>
        <p:nvSpPr>
          <p:cNvPr id="1675268" name="Text Box 4"/>
          <p:cNvSpPr txBox="1">
            <a:spLocks noChangeArrowheads="1"/>
          </p:cNvSpPr>
          <p:nvPr/>
        </p:nvSpPr>
        <p:spPr bwMode="auto">
          <a:xfrm>
            <a:off x="1058863" y="5070475"/>
            <a:ext cx="7631112" cy="101600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0"/>
              <a:t>The architecture has been simplified for the sake of the lecture. Otherwise, a “completion buffer” has to be added at the exit to make sure that packets leave in order.</a:t>
            </a:r>
          </a:p>
        </p:txBody>
      </p:sp>
      <p:grpSp>
        <p:nvGrpSpPr>
          <p:cNvPr id="15365" name="Group 5"/>
          <p:cNvGrpSpPr>
            <a:grpSpLocks/>
          </p:cNvGrpSpPr>
          <p:nvPr/>
        </p:nvGrpSpPr>
        <p:grpSpPr bwMode="auto">
          <a:xfrm>
            <a:off x="1706563" y="1822450"/>
            <a:ext cx="6418262" cy="1568450"/>
            <a:chOff x="1075" y="1300"/>
            <a:chExt cx="4043" cy="988"/>
          </a:xfrm>
        </p:grpSpPr>
        <p:sp>
          <p:nvSpPr>
            <p:cNvPr id="15370" name="Rectangle 6"/>
            <p:cNvSpPr>
              <a:spLocks noChangeArrowheads="1"/>
            </p:cNvSpPr>
            <p:nvPr/>
          </p:nvSpPr>
          <p:spPr bwMode="auto">
            <a:xfrm>
              <a:off x="4716" y="1502"/>
              <a:ext cx="216" cy="192"/>
            </a:xfrm>
            <a:prstGeom prst="rect">
              <a:avLst/>
            </a:prstGeom>
            <a:solidFill>
              <a:schemeClr val="bg2"/>
            </a:solidFill>
            <a:ln w="9525">
              <a:noFill/>
              <a:miter lim="800000"/>
              <a:headEnd/>
              <a:tailEnd/>
            </a:ln>
          </p:spPr>
          <p:txBody>
            <a:bodyPr wrap="none" anchor="ctr"/>
            <a:lstStyle/>
            <a:p>
              <a:endParaRPr lang="en-US"/>
            </a:p>
          </p:txBody>
        </p:sp>
        <p:sp>
          <p:nvSpPr>
            <p:cNvPr id="15371" name="Line 7"/>
            <p:cNvSpPr>
              <a:spLocks noChangeShapeType="1"/>
            </p:cNvSpPr>
            <p:nvPr/>
          </p:nvSpPr>
          <p:spPr bwMode="auto">
            <a:xfrm>
              <a:off x="4933" y="1587"/>
              <a:ext cx="185" cy="0"/>
            </a:xfrm>
            <a:prstGeom prst="line">
              <a:avLst/>
            </a:prstGeom>
            <a:noFill/>
            <a:ln w="9525">
              <a:solidFill>
                <a:schemeClr val="tx1"/>
              </a:solidFill>
              <a:round/>
              <a:headEnd/>
              <a:tailEnd type="triangle" w="med" len="med"/>
            </a:ln>
          </p:spPr>
          <p:txBody>
            <a:bodyPr wrap="none" anchor="ctr"/>
            <a:lstStyle/>
            <a:p>
              <a:endParaRPr lang="en-US"/>
            </a:p>
          </p:txBody>
        </p:sp>
        <p:sp>
          <p:nvSpPr>
            <p:cNvPr id="15372" name="Line 8"/>
            <p:cNvSpPr>
              <a:spLocks noChangeShapeType="1"/>
            </p:cNvSpPr>
            <p:nvPr/>
          </p:nvSpPr>
          <p:spPr bwMode="auto">
            <a:xfrm>
              <a:off x="4266" y="1606"/>
              <a:ext cx="450" cy="0"/>
            </a:xfrm>
            <a:prstGeom prst="line">
              <a:avLst/>
            </a:prstGeom>
            <a:noFill/>
            <a:ln w="9525">
              <a:solidFill>
                <a:schemeClr val="tx1"/>
              </a:solidFill>
              <a:round/>
              <a:headEnd/>
              <a:tailEnd type="triangle" w="med" len="med"/>
            </a:ln>
          </p:spPr>
          <p:txBody>
            <a:bodyPr wrap="none" anchor="ctr"/>
            <a:lstStyle/>
            <a:p>
              <a:endParaRPr lang="en-US"/>
            </a:p>
          </p:txBody>
        </p:sp>
        <p:sp>
          <p:nvSpPr>
            <p:cNvPr id="15373" name="Rectangle 9"/>
            <p:cNvSpPr>
              <a:spLocks noChangeArrowheads="1"/>
            </p:cNvSpPr>
            <p:nvPr/>
          </p:nvSpPr>
          <p:spPr bwMode="auto">
            <a:xfrm>
              <a:off x="1236" y="1518"/>
              <a:ext cx="216" cy="192"/>
            </a:xfrm>
            <a:prstGeom prst="rect">
              <a:avLst/>
            </a:prstGeom>
            <a:solidFill>
              <a:schemeClr val="bg2"/>
            </a:solidFill>
            <a:ln w="9525">
              <a:noFill/>
              <a:miter lim="800000"/>
              <a:headEnd/>
              <a:tailEnd/>
            </a:ln>
          </p:spPr>
          <p:txBody>
            <a:bodyPr wrap="none" anchor="ctr"/>
            <a:lstStyle/>
            <a:p>
              <a:endParaRPr lang="en-US"/>
            </a:p>
          </p:txBody>
        </p:sp>
        <p:sp>
          <p:nvSpPr>
            <p:cNvPr id="15374" name="Rectangle 10"/>
            <p:cNvSpPr>
              <a:spLocks noChangeArrowheads="1"/>
            </p:cNvSpPr>
            <p:nvPr/>
          </p:nvSpPr>
          <p:spPr bwMode="auto">
            <a:xfrm>
              <a:off x="2910" y="1920"/>
              <a:ext cx="216" cy="192"/>
            </a:xfrm>
            <a:prstGeom prst="rect">
              <a:avLst/>
            </a:prstGeom>
            <a:solidFill>
              <a:schemeClr val="bg2"/>
            </a:solidFill>
            <a:ln w="9525">
              <a:noFill/>
              <a:miter lim="800000"/>
              <a:headEnd/>
              <a:tailEnd/>
            </a:ln>
          </p:spPr>
          <p:txBody>
            <a:bodyPr wrap="none" anchor="ctr"/>
            <a:lstStyle/>
            <a:p>
              <a:endParaRPr lang="en-US"/>
            </a:p>
          </p:txBody>
        </p:sp>
        <p:grpSp>
          <p:nvGrpSpPr>
            <p:cNvPr id="15375" name="Group 11"/>
            <p:cNvGrpSpPr>
              <a:grpSpLocks/>
            </p:cNvGrpSpPr>
            <p:nvPr/>
          </p:nvGrpSpPr>
          <p:grpSpPr bwMode="auto">
            <a:xfrm>
              <a:off x="1170" y="1515"/>
              <a:ext cx="288" cy="192"/>
              <a:chOff x="1392" y="2160"/>
              <a:chExt cx="288" cy="144"/>
            </a:xfrm>
          </p:grpSpPr>
          <p:sp>
            <p:nvSpPr>
              <p:cNvPr id="15406" name="Freeform 12"/>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5407" name="Line 13"/>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5408" name="Line 14"/>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5409" name="Line 15"/>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5410" name="Line 16"/>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675281" name="Cloud"/>
            <p:cNvSpPr>
              <a:spLocks noChangeAspect="1" noEditPoints="1" noChangeArrowheads="1"/>
            </p:cNvSpPr>
            <p:nvPr/>
          </p:nvSpPr>
          <p:spPr bwMode="auto">
            <a:xfrm>
              <a:off x="1551" y="1470"/>
              <a:ext cx="689" cy="22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solidFill>
                    <a:schemeClr val="tx2"/>
                  </a:solidFill>
                  <a:latin typeface="Verdana" pitchFamily="34" charset="0"/>
                </a:rPr>
                <a:t>enter?</a:t>
              </a:r>
            </a:p>
          </p:txBody>
        </p:sp>
        <p:sp>
          <p:nvSpPr>
            <p:cNvPr id="1675282" name="Cloud"/>
            <p:cNvSpPr>
              <a:spLocks noChangeAspect="1" noEditPoints="1" noChangeArrowheads="1"/>
            </p:cNvSpPr>
            <p:nvPr/>
          </p:nvSpPr>
          <p:spPr bwMode="auto">
            <a:xfrm>
              <a:off x="3526" y="1503"/>
              <a:ext cx="905" cy="25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solidFill>
                    <a:schemeClr val="tx2"/>
                  </a:solidFill>
                  <a:latin typeface="Verdana" pitchFamily="34" charset="0"/>
                </a:rPr>
                <a:t>done?</a:t>
              </a:r>
            </a:p>
          </p:txBody>
        </p:sp>
        <p:sp>
          <p:nvSpPr>
            <p:cNvPr id="15378" name="Text Box 19"/>
            <p:cNvSpPr txBox="1">
              <a:spLocks noChangeArrowheads="1"/>
            </p:cNvSpPr>
            <p:nvPr/>
          </p:nvSpPr>
          <p:spPr bwMode="auto">
            <a:xfrm>
              <a:off x="2752" y="1510"/>
              <a:ext cx="515" cy="243"/>
            </a:xfrm>
            <a:prstGeom prst="rect">
              <a:avLst/>
            </a:prstGeom>
            <a:solidFill>
              <a:schemeClr val="bg2"/>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solidFill>
                    <a:schemeClr val="tx2"/>
                  </a:solidFill>
                </a:rPr>
                <a:t>RAM</a:t>
              </a:r>
            </a:p>
          </p:txBody>
        </p:sp>
        <p:sp>
          <p:nvSpPr>
            <p:cNvPr id="15379" name="Line 20"/>
            <p:cNvSpPr>
              <a:spLocks noChangeShapeType="1"/>
            </p:cNvSpPr>
            <p:nvPr/>
          </p:nvSpPr>
          <p:spPr bwMode="auto">
            <a:xfrm>
              <a:off x="1075" y="1603"/>
              <a:ext cx="185" cy="0"/>
            </a:xfrm>
            <a:prstGeom prst="line">
              <a:avLst/>
            </a:prstGeom>
            <a:noFill/>
            <a:ln w="9525">
              <a:solidFill>
                <a:schemeClr val="tx1"/>
              </a:solidFill>
              <a:round/>
              <a:headEnd/>
              <a:tailEnd type="triangle" w="med" len="med"/>
            </a:ln>
          </p:spPr>
          <p:txBody>
            <a:bodyPr wrap="none" anchor="ctr"/>
            <a:lstStyle/>
            <a:p>
              <a:endParaRPr lang="en-US"/>
            </a:p>
          </p:txBody>
        </p:sp>
        <p:sp>
          <p:nvSpPr>
            <p:cNvPr id="15380" name="Line 21"/>
            <p:cNvSpPr>
              <a:spLocks noChangeShapeType="1"/>
            </p:cNvSpPr>
            <p:nvPr/>
          </p:nvSpPr>
          <p:spPr bwMode="auto">
            <a:xfrm>
              <a:off x="1453" y="1603"/>
              <a:ext cx="185" cy="0"/>
            </a:xfrm>
            <a:prstGeom prst="line">
              <a:avLst/>
            </a:prstGeom>
            <a:noFill/>
            <a:ln w="9525">
              <a:solidFill>
                <a:schemeClr val="tx1"/>
              </a:solidFill>
              <a:round/>
              <a:headEnd/>
              <a:tailEnd type="triangle" w="med" len="med"/>
            </a:ln>
          </p:spPr>
          <p:txBody>
            <a:bodyPr wrap="none" anchor="ctr"/>
            <a:lstStyle/>
            <a:p>
              <a:endParaRPr lang="en-US"/>
            </a:p>
          </p:txBody>
        </p:sp>
        <p:sp>
          <p:nvSpPr>
            <p:cNvPr id="15381" name="Line 22"/>
            <p:cNvSpPr>
              <a:spLocks noChangeShapeType="1"/>
            </p:cNvSpPr>
            <p:nvPr/>
          </p:nvSpPr>
          <p:spPr bwMode="auto">
            <a:xfrm>
              <a:off x="2242" y="1597"/>
              <a:ext cx="142" cy="0"/>
            </a:xfrm>
            <a:prstGeom prst="line">
              <a:avLst/>
            </a:prstGeom>
            <a:noFill/>
            <a:ln w="9525">
              <a:solidFill>
                <a:schemeClr val="tx1"/>
              </a:solidFill>
              <a:round/>
              <a:headEnd/>
              <a:tailEnd type="triangle" w="med" len="med"/>
            </a:ln>
          </p:spPr>
          <p:txBody>
            <a:bodyPr wrap="none" anchor="ctr"/>
            <a:lstStyle/>
            <a:p>
              <a:endParaRPr lang="en-US"/>
            </a:p>
          </p:txBody>
        </p:sp>
        <p:sp>
          <p:nvSpPr>
            <p:cNvPr id="15382" name="Line 23"/>
            <p:cNvSpPr>
              <a:spLocks noChangeShapeType="1"/>
            </p:cNvSpPr>
            <p:nvPr/>
          </p:nvSpPr>
          <p:spPr bwMode="auto">
            <a:xfrm>
              <a:off x="2475" y="1630"/>
              <a:ext cx="267" cy="4"/>
            </a:xfrm>
            <a:prstGeom prst="line">
              <a:avLst/>
            </a:prstGeom>
            <a:noFill/>
            <a:ln w="9525">
              <a:solidFill>
                <a:schemeClr val="tx1"/>
              </a:solidFill>
              <a:round/>
              <a:headEnd/>
              <a:tailEnd type="triangle" w="med" len="med"/>
            </a:ln>
          </p:spPr>
          <p:txBody>
            <a:bodyPr wrap="none" anchor="ctr"/>
            <a:lstStyle/>
            <a:p>
              <a:endParaRPr lang="en-US"/>
            </a:p>
          </p:txBody>
        </p:sp>
        <p:sp>
          <p:nvSpPr>
            <p:cNvPr id="15383" name="Line 24"/>
            <p:cNvSpPr>
              <a:spLocks noChangeShapeType="1"/>
            </p:cNvSpPr>
            <p:nvPr/>
          </p:nvSpPr>
          <p:spPr bwMode="auto">
            <a:xfrm>
              <a:off x="3278" y="1610"/>
              <a:ext cx="282" cy="0"/>
            </a:xfrm>
            <a:prstGeom prst="line">
              <a:avLst/>
            </a:prstGeom>
            <a:noFill/>
            <a:ln w="9525">
              <a:solidFill>
                <a:schemeClr val="tx1"/>
              </a:solidFill>
              <a:round/>
              <a:headEnd/>
              <a:tailEnd type="triangle" w="med" len="med"/>
            </a:ln>
          </p:spPr>
          <p:txBody>
            <a:bodyPr wrap="none" anchor="ctr"/>
            <a:lstStyle/>
            <a:p>
              <a:endParaRPr lang="en-US"/>
            </a:p>
          </p:txBody>
        </p:sp>
        <p:sp>
          <p:nvSpPr>
            <p:cNvPr id="15384" name="Text Box 25"/>
            <p:cNvSpPr txBox="1">
              <a:spLocks noChangeArrowheads="1"/>
            </p:cNvSpPr>
            <p:nvPr/>
          </p:nvSpPr>
          <p:spPr bwMode="auto">
            <a:xfrm>
              <a:off x="4381" y="1415"/>
              <a:ext cx="412" cy="212"/>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yes</a:t>
              </a:r>
            </a:p>
          </p:txBody>
        </p:sp>
        <p:sp>
          <p:nvSpPr>
            <p:cNvPr id="15385" name="Text Box 26"/>
            <p:cNvSpPr txBox="1">
              <a:spLocks noChangeArrowheads="1"/>
            </p:cNvSpPr>
            <p:nvPr/>
          </p:nvSpPr>
          <p:spPr bwMode="auto">
            <a:xfrm>
              <a:off x="1147" y="1316"/>
              <a:ext cx="33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solidFill>
                    <a:schemeClr val="tx2"/>
                  </a:solidFill>
                </a:rPr>
                <a:t>inQ</a:t>
              </a:r>
            </a:p>
          </p:txBody>
        </p:sp>
        <p:sp>
          <p:nvSpPr>
            <p:cNvPr id="15386" name="Text Box 27"/>
            <p:cNvSpPr txBox="1">
              <a:spLocks noChangeArrowheads="1"/>
            </p:cNvSpPr>
            <p:nvPr/>
          </p:nvSpPr>
          <p:spPr bwMode="auto">
            <a:xfrm>
              <a:off x="2832" y="2076"/>
              <a:ext cx="319"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solidFill>
                    <a:schemeClr val="tx2"/>
                  </a:solidFill>
                </a:rPr>
                <a:t>fifo</a:t>
              </a:r>
            </a:p>
          </p:txBody>
        </p:sp>
        <p:sp>
          <p:nvSpPr>
            <p:cNvPr id="15387" name="AutoShape 28"/>
            <p:cNvSpPr>
              <a:spLocks noChangeArrowheads="1"/>
            </p:cNvSpPr>
            <p:nvPr/>
          </p:nvSpPr>
          <p:spPr bwMode="auto">
            <a:xfrm rot="-5400000">
              <a:off x="2214" y="1680"/>
              <a:ext cx="438" cy="96"/>
            </a:xfrm>
            <a:prstGeom prst="flowChartManualOperation">
              <a:avLst/>
            </a:prstGeom>
            <a:noFill/>
            <a:ln w="9525">
              <a:solidFill>
                <a:schemeClr val="tx1"/>
              </a:solidFill>
              <a:miter lim="800000"/>
              <a:headEnd/>
              <a:tailEnd/>
            </a:ln>
          </p:spPr>
          <p:txBody>
            <a:bodyPr wrap="none" anchor="ctr"/>
            <a:lstStyle/>
            <a:p>
              <a:endParaRPr lang="en-US"/>
            </a:p>
          </p:txBody>
        </p:sp>
        <p:sp>
          <p:nvSpPr>
            <p:cNvPr id="15388" name="Freeform 29"/>
            <p:cNvSpPr>
              <a:spLocks/>
            </p:cNvSpPr>
            <p:nvPr/>
          </p:nvSpPr>
          <p:spPr bwMode="auto">
            <a:xfrm>
              <a:off x="2574" y="1632"/>
              <a:ext cx="354" cy="354"/>
            </a:xfrm>
            <a:custGeom>
              <a:avLst/>
              <a:gdLst>
                <a:gd name="T0" fmla="*/ 0 w 354"/>
                <a:gd name="T1" fmla="*/ 0 h 354"/>
                <a:gd name="T2" fmla="*/ 0 w 354"/>
                <a:gd name="T3" fmla="*/ 354 h 354"/>
                <a:gd name="T4" fmla="*/ 354 w 354"/>
                <a:gd name="T5" fmla="*/ 354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5389" name="Freeform 30"/>
            <p:cNvSpPr>
              <a:spLocks/>
            </p:cNvSpPr>
            <p:nvPr/>
          </p:nvSpPr>
          <p:spPr bwMode="auto">
            <a:xfrm>
              <a:off x="2178" y="1764"/>
              <a:ext cx="1806" cy="504"/>
            </a:xfrm>
            <a:custGeom>
              <a:avLst/>
              <a:gdLst>
                <a:gd name="T0" fmla="*/ 1806 w 1806"/>
                <a:gd name="T1" fmla="*/ 0 h 504"/>
                <a:gd name="T2" fmla="*/ 1806 w 1806"/>
                <a:gd name="T3" fmla="*/ 504 h 504"/>
                <a:gd name="T4" fmla="*/ 0 w 1806"/>
                <a:gd name="T5" fmla="*/ 504 h 504"/>
                <a:gd name="T6" fmla="*/ 0 w 1806"/>
                <a:gd name="T7" fmla="*/ 78 h 504"/>
                <a:gd name="T8" fmla="*/ 198 w 1806"/>
                <a:gd name="T9" fmla="*/ 78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5390" name="Freeform 31"/>
            <p:cNvSpPr>
              <a:spLocks/>
            </p:cNvSpPr>
            <p:nvPr/>
          </p:nvSpPr>
          <p:spPr bwMode="auto">
            <a:xfrm rot="-5400000">
              <a:off x="3324" y="1566"/>
              <a:ext cx="252" cy="636"/>
            </a:xfrm>
            <a:custGeom>
              <a:avLst/>
              <a:gdLst>
                <a:gd name="T0" fmla="*/ 0 w 354"/>
                <a:gd name="T1" fmla="*/ 0 h 354"/>
                <a:gd name="T2" fmla="*/ 0 w 354"/>
                <a:gd name="T3" fmla="*/ 69069 h 354"/>
                <a:gd name="T4" fmla="*/ 16 w 354"/>
                <a:gd name="T5" fmla="*/ 69069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5391" name="Text Box 32"/>
            <p:cNvSpPr txBox="1">
              <a:spLocks noChangeArrowheads="1"/>
            </p:cNvSpPr>
            <p:nvPr/>
          </p:nvSpPr>
          <p:spPr bwMode="auto">
            <a:xfrm>
              <a:off x="3991" y="1781"/>
              <a:ext cx="412" cy="212"/>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b="0" i="1">
                  <a:solidFill>
                    <a:schemeClr val="tx2"/>
                  </a:solidFill>
                </a:rPr>
                <a:t>no</a:t>
              </a:r>
            </a:p>
          </p:txBody>
        </p:sp>
        <p:grpSp>
          <p:nvGrpSpPr>
            <p:cNvPr id="15392" name="Group 33"/>
            <p:cNvGrpSpPr>
              <a:grpSpLocks/>
            </p:cNvGrpSpPr>
            <p:nvPr/>
          </p:nvGrpSpPr>
          <p:grpSpPr bwMode="auto">
            <a:xfrm>
              <a:off x="2837" y="1914"/>
              <a:ext cx="288" cy="192"/>
              <a:chOff x="2837" y="2154"/>
              <a:chExt cx="288" cy="192"/>
            </a:xfrm>
          </p:grpSpPr>
          <p:sp>
            <p:nvSpPr>
              <p:cNvPr id="15401" name="Freeform 34"/>
              <p:cNvSpPr>
                <a:spLocks/>
              </p:cNvSpPr>
              <p:nvPr/>
            </p:nvSpPr>
            <p:spPr bwMode="auto">
              <a:xfrm>
                <a:off x="2837" y="2154"/>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5402" name="Line 35"/>
              <p:cNvSpPr>
                <a:spLocks noChangeShapeType="1"/>
              </p:cNvSpPr>
              <p:nvPr/>
            </p:nvSpPr>
            <p:spPr bwMode="auto">
              <a:xfrm>
                <a:off x="3077" y="2154"/>
                <a:ext cx="0" cy="192"/>
              </a:xfrm>
              <a:prstGeom prst="line">
                <a:avLst/>
              </a:prstGeom>
              <a:noFill/>
              <a:ln w="19050">
                <a:solidFill>
                  <a:schemeClr val="tx1"/>
                </a:solidFill>
                <a:round/>
                <a:headEnd/>
                <a:tailEnd/>
              </a:ln>
            </p:spPr>
            <p:txBody>
              <a:bodyPr wrap="none" anchor="ctr"/>
              <a:lstStyle/>
              <a:p>
                <a:endParaRPr lang="en-US"/>
              </a:p>
            </p:txBody>
          </p:sp>
          <p:sp>
            <p:nvSpPr>
              <p:cNvPr id="15403" name="Line 36"/>
              <p:cNvSpPr>
                <a:spLocks noChangeShapeType="1"/>
              </p:cNvSpPr>
              <p:nvPr/>
            </p:nvSpPr>
            <p:spPr bwMode="auto">
              <a:xfrm>
                <a:off x="3029" y="2154"/>
                <a:ext cx="0" cy="192"/>
              </a:xfrm>
              <a:prstGeom prst="line">
                <a:avLst/>
              </a:prstGeom>
              <a:noFill/>
              <a:ln w="19050">
                <a:solidFill>
                  <a:schemeClr val="tx1"/>
                </a:solidFill>
                <a:round/>
                <a:headEnd/>
                <a:tailEnd/>
              </a:ln>
            </p:spPr>
            <p:txBody>
              <a:bodyPr wrap="none" anchor="ctr"/>
              <a:lstStyle/>
              <a:p>
                <a:endParaRPr lang="en-US"/>
              </a:p>
            </p:txBody>
          </p:sp>
          <p:sp>
            <p:nvSpPr>
              <p:cNvPr id="15404" name="Line 37"/>
              <p:cNvSpPr>
                <a:spLocks noChangeShapeType="1"/>
              </p:cNvSpPr>
              <p:nvPr/>
            </p:nvSpPr>
            <p:spPr bwMode="auto">
              <a:xfrm>
                <a:off x="2981" y="2154"/>
                <a:ext cx="0" cy="192"/>
              </a:xfrm>
              <a:prstGeom prst="line">
                <a:avLst/>
              </a:prstGeom>
              <a:noFill/>
              <a:ln w="19050">
                <a:solidFill>
                  <a:schemeClr val="tx1"/>
                </a:solidFill>
                <a:round/>
                <a:headEnd/>
                <a:tailEnd/>
              </a:ln>
            </p:spPr>
            <p:txBody>
              <a:bodyPr wrap="none" anchor="ctr"/>
              <a:lstStyle/>
              <a:p>
                <a:endParaRPr lang="en-US"/>
              </a:p>
            </p:txBody>
          </p:sp>
          <p:sp>
            <p:nvSpPr>
              <p:cNvPr id="15405" name="Line 38"/>
              <p:cNvSpPr>
                <a:spLocks noChangeShapeType="1"/>
              </p:cNvSpPr>
              <p:nvPr/>
            </p:nvSpPr>
            <p:spPr bwMode="auto">
              <a:xfrm>
                <a:off x="2933" y="2154"/>
                <a:ext cx="0" cy="192"/>
              </a:xfrm>
              <a:prstGeom prst="line">
                <a:avLst/>
              </a:prstGeom>
              <a:noFill/>
              <a:ln w="19050">
                <a:solidFill>
                  <a:schemeClr val="tx1"/>
                </a:solidFill>
                <a:round/>
                <a:headEnd/>
                <a:tailEnd/>
              </a:ln>
            </p:spPr>
            <p:txBody>
              <a:bodyPr wrap="none" anchor="ctr"/>
              <a:lstStyle/>
              <a:p>
                <a:endParaRPr lang="en-US"/>
              </a:p>
            </p:txBody>
          </p:sp>
        </p:grpSp>
        <p:grpSp>
          <p:nvGrpSpPr>
            <p:cNvPr id="15393" name="Group 39"/>
            <p:cNvGrpSpPr>
              <a:grpSpLocks/>
            </p:cNvGrpSpPr>
            <p:nvPr/>
          </p:nvGrpSpPr>
          <p:grpSpPr bwMode="auto">
            <a:xfrm>
              <a:off x="4642" y="1499"/>
              <a:ext cx="288" cy="192"/>
              <a:chOff x="1392" y="2160"/>
              <a:chExt cx="288" cy="144"/>
            </a:xfrm>
          </p:grpSpPr>
          <p:sp>
            <p:nvSpPr>
              <p:cNvPr id="15396" name="Freeform 40"/>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5397" name="Line 41"/>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5398" name="Line 42"/>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5399" name="Line 43"/>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5400" name="Line 44"/>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5394" name="Line 45"/>
            <p:cNvSpPr>
              <a:spLocks noChangeShapeType="1"/>
            </p:cNvSpPr>
            <p:nvPr/>
          </p:nvSpPr>
          <p:spPr bwMode="auto">
            <a:xfrm>
              <a:off x="4925" y="1587"/>
              <a:ext cx="185" cy="0"/>
            </a:xfrm>
            <a:prstGeom prst="line">
              <a:avLst/>
            </a:prstGeom>
            <a:noFill/>
            <a:ln w="9525">
              <a:solidFill>
                <a:schemeClr val="tx1"/>
              </a:solidFill>
              <a:round/>
              <a:headEnd/>
              <a:tailEnd type="triangle" w="med" len="med"/>
            </a:ln>
          </p:spPr>
          <p:txBody>
            <a:bodyPr wrap="none" anchor="ctr"/>
            <a:lstStyle/>
            <a:p>
              <a:endParaRPr lang="en-US"/>
            </a:p>
          </p:txBody>
        </p:sp>
        <p:sp>
          <p:nvSpPr>
            <p:cNvPr id="15395" name="Text Box 46"/>
            <p:cNvSpPr txBox="1">
              <a:spLocks noChangeArrowheads="1"/>
            </p:cNvSpPr>
            <p:nvPr/>
          </p:nvSpPr>
          <p:spPr bwMode="auto">
            <a:xfrm>
              <a:off x="4573" y="1300"/>
              <a:ext cx="426"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solidFill>
                    <a:schemeClr val="tx2"/>
                  </a:solidFill>
                </a:rPr>
                <a:t>outQ</a:t>
              </a:r>
            </a:p>
          </p:txBody>
        </p:sp>
      </p:grpSp>
      <p:sp>
        <p:nvSpPr>
          <p:cNvPr id="53" name="Date Placeholder 52"/>
          <p:cNvSpPr>
            <a:spLocks noGrp="1"/>
          </p:cNvSpPr>
          <p:nvPr>
            <p:ph type="dt" sz="half" idx="10"/>
          </p:nvPr>
        </p:nvSpPr>
        <p:spPr/>
        <p:txBody>
          <a:bodyPr/>
          <a:lstStyle/>
          <a:p>
            <a:pPr>
              <a:defRPr/>
            </a:pPr>
            <a:r>
              <a:rPr lang="en-US" smtClean="0"/>
              <a:t>February 22, 2011</a:t>
            </a:r>
            <a:endParaRPr lang="en-US"/>
          </a:p>
        </p:txBody>
      </p:sp>
      <p:sp>
        <p:nvSpPr>
          <p:cNvPr id="54" name="Slide Number Placeholder 53"/>
          <p:cNvSpPr>
            <a:spLocks noGrp="1"/>
          </p:cNvSpPr>
          <p:nvPr>
            <p:ph type="sldNum" sz="quarter" idx="11"/>
          </p:nvPr>
        </p:nvSpPr>
        <p:spPr/>
        <p:txBody>
          <a:bodyPr/>
          <a:lstStyle/>
          <a:p>
            <a:pPr>
              <a:defRPr/>
            </a:pPr>
            <a:r>
              <a:rPr lang="en-US" smtClean="0"/>
              <a:t>L06-</a:t>
            </a:r>
            <a:fld id="{F0CD70E1-BEDF-44A8-B719-82A39B7AAF1F}" type="slidenum">
              <a:rPr lang="en-US" smtClean="0"/>
              <a:pPr>
                <a:defRPr/>
              </a:pPr>
              <a:t>6</a:t>
            </a:fld>
            <a:endParaRPr lang="en-US" dirty="0"/>
          </a:p>
        </p:txBody>
      </p:sp>
      <p:sp>
        <p:nvSpPr>
          <p:cNvPr id="55" name="Footer Placeholder 54"/>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75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675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5267" grpId="0" autoUpdateAnimBg="0"/>
      <p:bldP spid="1675268"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descr="Rectangle: Click to edit Master text styles&#10;Second level&#10;Third level&#10;Fourth level&#10;Fifth level"/>
          <p:cNvSpPr>
            <a:spLocks noChangeArrowheads="1"/>
          </p:cNvSpPr>
          <p:nvPr/>
        </p:nvSpPr>
        <p:spPr bwMode="auto">
          <a:xfrm>
            <a:off x="755650" y="1617663"/>
            <a:ext cx="7753350" cy="1633537"/>
          </a:xfrm>
          <a:prstGeom prst="rect">
            <a:avLst/>
          </a:prstGeom>
          <a:noFill/>
          <a:ln w="9525">
            <a:solidFill>
              <a:srgbClr val="FF0000"/>
            </a:solidFill>
            <a:miter lim="800000"/>
            <a:headEnd/>
            <a:tailEnd/>
          </a:ln>
        </p:spPr>
        <p:txBody>
          <a:bodyPr/>
          <a:lstStyle/>
          <a:p>
            <a:pPr marL="342900" indent="-342900">
              <a:lnSpc>
                <a:spcPct val="100000"/>
              </a:lnSpc>
              <a:spcBef>
                <a:spcPct val="0"/>
              </a:spcBef>
              <a:buClr>
                <a:schemeClr val="hlink"/>
              </a:buClr>
              <a:buSzPct val="110000"/>
              <a:buFont typeface="Wingdings" pitchFamily="-96" charset="2"/>
              <a:buNone/>
            </a:pPr>
            <a:r>
              <a:rPr lang="en-US">
                <a:solidFill>
                  <a:schemeClr val="tx2"/>
                </a:solidFill>
                <a:latin typeface="Courier New" pitchFamily="49" charset="0"/>
              </a:rPr>
              <a:t>interface  </a:t>
            </a:r>
            <a:r>
              <a:rPr lang="en-US" b="0">
                <a:solidFill>
                  <a:schemeClr val="tx2"/>
                </a:solidFill>
                <a:latin typeface="Courier New" pitchFamily="49" charset="0"/>
              </a:rPr>
              <a:t>FIFO#(type t);</a:t>
            </a:r>
          </a:p>
          <a:p>
            <a:pPr marL="342900" indent="-342900">
              <a:lnSpc>
                <a:spcPct val="100000"/>
              </a:lnSpc>
              <a:spcBef>
                <a:spcPct val="0"/>
              </a:spcBef>
              <a:buClr>
                <a:schemeClr val="hlink"/>
              </a:buClr>
              <a:buSzPct val="110000"/>
              <a:buFont typeface="Wingdings" pitchFamily="-96" charset="2"/>
              <a:buNone/>
            </a:pPr>
            <a:r>
              <a:rPr lang="en-US">
                <a:solidFill>
                  <a:schemeClr val="tx2"/>
                </a:solidFill>
                <a:latin typeface="Courier New" pitchFamily="49" charset="0"/>
              </a:rPr>
              <a:t>  method Action </a:t>
            </a:r>
            <a:r>
              <a:rPr lang="en-US" b="0">
                <a:solidFill>
                  <a:schemeClr val="tx2"/>
                </a:solidFill>
                <a:latin typeface="Courier New" pitchFamily="49" charset="0"/>
              </a:rPr>
              <a:t>enq(t x); // enqueue an item</a:t>
            </a:r>
          </a:p>
          <a:p>
            <a:pPr marL="342900" indent="-342900">
              <a:lnSpc>
                <a:spcPct val="100000"/>
              </a:lnSpc>
              <a:spcBef>
                <a:spcPct val="0"/>
              </a:spcBef>
              <a:buClr>
                <a:schemeClr val="hlink"/>
              </a:buClr>
              <a:buSzPct val="110000"/>
              <a:buFont typeface="Wingdings" pitchFamily="-96" charset="2"/>
              <a:buNone/>
            </a:pPr>
            <a:r>
              <a:rPr lang="en-US">
                <a:solidFill>
                  <a:schemeClr val="tx2"/>
                </a:solidFill>
                <a:latin typeface="Courier New" pitchFamily="49" charset="0"/>
              </a:rPr>
              <a:t>  method Action </a:t>
            </a:r>
            <a:r>
              <a:rPr lang="en-US" b="0">
                <a:solidFill>
                  <a:schemeClr val="tx2"/>
                </a:solidFill>
                <a:latin typeface="Courier New" pitchFamily="49" charset="0"/>
              </a:rPr>
              <a:t>deq();	  // remove oldest entry</a:t>
            </a:r>
          </a:p>
          <a:p>
            <a:pPr marL="342900" indent="-342900">
              <a:lnSpc>
                <a:spcPct val="100000"/>
              </a:lnSpc>
              <a:spcBef>
                <a:spcPct val="0"/>
              </a:spcBef>
              <a:buClr>
                <a:schemeClr val="hlink"/>
              </a:buClr>
              <a:buSzPct val="110000"/>
              <a:buFont typeface="Wingdings" pitchFamily="-96" charset="2"/>
              <a:buNone/>
            </a:pPr>
            <a:r>
              <a:rPr lang="en-US">
                <a:solidFill>
                  <a:schemeClr val="tx2"/>
                </a:solidFill>
                <a:latin typeface="Courier New" pitchFamily="49" charset="0"/>
              </a:rPr>
              <a:t>  method </a:t>
            </a:r>
            <a:r>
              <a:rPr lang="en-US" b="0">
                <a:solidFill>
                  <a:schemeClr val="tx2"/>
                </a:solidFill>
                <a:latin typeface="Courier New" pitchFamily="49" charset="0"/>
              </a:rPr>
              <a:t>t first();	  // inspect oldest item</a:t>
            </a:r>
          </a:p>
          <a:p>
            <a:pPr marL="342900" indent="-342900">
              <a:lnSpc>
                <a:spcPct val="100000"/>
              </a:lnSpc>
              <a:spcBef>
                <a:spcPct val="0"/>
              </a:spcBef>
              <a:buClr>
                <a:schemeClr val="hlink"/>
              </a:buClr>
              <a:buSzPct val="110000"/>
              <a:buFont typeface="Wingdings" pitchFamily="-96" charset="2"/>
              <a:buNone/>
            </a:pPr>
            <a:r>
              <a:rPr lang="en-US">
                <a:solidFill>
                  <a:schemeClr val="tx2"/>
                </a:solidFill>
                <a:latin typeface="Courier New" pitchFamily="49" charset="0"/>
              </a:rPr>
              <a:t>endinterface</a:t>
            </a:r>
            <a:endParaRPr lang="en-US" i="1">
              <a:solidFill>
                <a:schemeClr val="tx2"/>
              </a:solidFill>
              <a:latin typeface="Courier New" pitchFamily="49" charset="0"/>
            </a:endParaRPr>
          </a:p>
        </p:txBody>
      </p:sp>
      <p:sp>
        <p:nvSpPr>
          <p:cNvPr id="16387" name="Rectangle 3"/>
          <p:cNvSpPr>
            <a:spLocks noGrp="1" noChangeArrowheads="1"/>
          </p:cNvSpPr>
          <p:nvPr>
            <p:ph type="title"/>
          </p:nvPr>
        </p:nvSpPr>
        <p:spPr/>
        <p:txBody>
          <a:bodyPr/>
          <a:lstStyle/>
          <a:p>
            <a:pPr eaLnBrk="1" hangingPunct="1"/>
            <a:r>
              <a:rPr lang="en-US" smtClean="0"/>
              <a:t>FIFO</a:t>
            </a:r>
          </a:p>
        </p:txBody>
      </p:sp>
      <p:sp>
        <p:nvSpPr>
          <p:cNvPr id="16388" name="Text Box 4"/>
          <p:cNvSpPr txBox="1">
            <a:spLocks noChangeArrowheads="1"/>
          </p:cNvSpPr>
          <p:nvPr/>
        </p:nvSpPr>
        <p:spPr bwMode="auto">
          <a:xfrm>
            <a:off x="5930900" y="4162425"/>
            <a:ext cx="2725738" cy="100647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b="0">
                <a:latin typeface="Arial" charset="0"/>
              </a:rPr>
              <a:t> </a:t>
            </a:r>
            <a:r>
              <a:rPr lang="en-US" b="0" i="1">
                <a:latin typeface="Arial" charset="0"/>
              </a:rPr>
              <a:t>n</a:t>
            </a:r>
            <a:r>
              <a:rPr lang="en-US" b="0">
                <a:latin typeface="Arial" charset="0"/>
              </a:rPr>
              <a:t> = # of bits needed</a:t>
            </a:r>
          </a:p>
          <a:p>
            <a:pPr>
              <a:lnSpc>
                <a:spcPct val="100000"/>
              </a:lnSpc>
              <a:spcBef>
                <a:spcPct val="0"/>
              </a:spcBef>
              <a:buClrTx/>
              <a:buSzTx/>
              <a:buFontTx/>
              <a:buNone/>
            </a:pPr>
            <a:r>
              <a:rPr lang="en-US" b="0">
                <a:latin typeface="Arial" charset="0"/>
              </a:rPr>
              <a:t>       to represent a</a:t>
            </a:r>
          </a:p>
          <a:p>
            <a:pPr>
              <a:lnSpc>
                <a:spcPct val="100000"/>
              </a:lnSpc>
              <a:spcBef>
                <a:spcPct val="0"/>
              </a:spcBef>
              <a:buClrTx/>
              <a:buSzTx/>
              <a:buFontTx/>
              <a:buNone/>
            </a:pPr>
            <a:r>
              <a:rPr lang="en-US" b="0">
                <a:latin typeface="Arial" charset="0"/>
              </a:rPr>
              <a:t>       value of type t</a:t>
            </a:r>
          </a:p>
        </p:txBody>
      </p:sp>
      <p:sp>
        <p:nvSpPr>
          <p:cNvPr id="16389" name="Text Box 5"/>
          <p:cNvSpPr txBox="1">
            <a:spLocks noChangeArrowheads="1"/>
          </p:cNvSpPr>
          <p:nvPr/>
        </p:nvSpPr>
        <p:spPr bwMode="auto">
          <a:xfrm>
            <a:off x="2095500" y="4111625"/>
            <a:ext cx="8572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i="1">
                <a:solidFill>
                  <a:srgbClr val="FF0000"/>
                </a:solidFill>
                <a:latin typeface="Arial" charset="0"/>
              </a:rPr>
              <a:t>not full</a:t>
            </a:r>
          </a:p>
        </p:txBody>
      </p:sp>
      <p:sp>
        <p:nvSpPr>
          <p:cNvPr id="16390" name="Text Box 6"/>
          <p:cNvSpPr txBox="1">
            <a:spLocks noChangeArrowheads="1"/>
          </p:cNvSpPr>
          <p:nvPr/>
        </p:nvSpPr>
        <p:spPr bwMode="auto">
          <a:xfrm>
            <a:off x="1765300" y="4635500"/>
            <a:ext cx="11874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i="1">
                <a:solidFill>
                  <a:srgbClr val="FF0000"/>
                </a:solidFill>
                <a:latin typeface="Arial" charset="0"/>
              </a:rPr>
              <a:t>not empty</a:t>
            </a:r>
          </a:p>
        </p:txBody>
      </p:sp>
      <p:sp>
        <p:nvSpPr>
          <p:cNvPr id="16391" name="Text Box 7"/>
          <p:cNvSpPr txBox="1">
            <a:spLocks noChangeArrowheads="1"/>
          </p:cNvSpPr>
          <p:nvPr/>
        </p:nvSpPr>
        <p:spPr bwMode="auto">
          <a:xfrm>
            <a:off x="1765300" y="5173663"/>
            <a:ext cx="1187450" cy="3667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i="1">
                <a:solidFill>
                  <a:srgbClr val="FF0000"/>
                </a:solidFill>
                <a:latin typeface="Arial" charset="0"/>
              </a:rPr>
              <a:t>not empty</a:t>
            </a:r>
          </a:p>
        </p:txBody>
      </p:sp>
      <p:sp>
        <p:nvSpPr>
          <p:cNvPr id="16392" name="Rectangle 8"/>
          <p:cNvSpPr>
            <a:spLocks noChangeArrowheads="1"/>
          </p:cNvSpPr>
          <p:nvPr/>
        </p:nvSpPr>
        <p:spPr bwMode="auto">
          <a:xfrm>
            <a:off x="4070350" y="3683000"/>
            <a:ext cx="1352550" cy="1927225"/>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16393" name="Rectangle 9"/>
          <p:cNvSpPr>
            <a:spLocks noChangeArrowheads="1"/>
          </p:cNvSpPr>
          <p:nvPr/>
        </p:nvSpPr>
        <p:spPr bwMode="auto">
          <a:xfrm>
            <a:off x="4075113" y="3735388"/>
            <a:ext cx="317500" cy="638175"/>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6394" name="Line 10"/>
          <p:cNvSpPr>
            <a:spLocks noChangeShapeType="1"/>
          </p:cNvSpPr>
          <p:nvPr/>
        </p:nvSpPr>
        <p:spPr bwMode="auto">
          <a:xfrm flipH="1">
            <a:off x="2935288" y="4305300"/>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16395" name="Text Box 11"/>
          <p:cNvSpPr txBox="1">
            <a:spLocks noChangeArrowheads="1"/>
          </p:cNvSpPr>
          <p:nvPr/>
        </p:nvSpPr>
        <p:spPr bwMode="auto">
          <a:xfrm>
            <a:off x="3008313" y="3984625"/>
            <a:ext cx="5016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rdy</a:t>
            </a:r>
          </a:p>
        </p:txBody>
      </p:sp>
      <p:sp>
        <p:nvSpPr>
          <p:cNvPr id="16396" name="Line 12"/>
          <p:cNvSpPr>
            <a:spLocks noChangeShapeType="1"/>
          </p:cNvSpPr>
          <p:nvPr/>
        </p:nvSpPr>
        <p:spPr bwMode="auto">
          <a:xfrm rot="10800000" flipH="1">
            <a:off x="2933700" y="4048125"/>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16397" name="Text Box 13"/>
          <p:cNvSpPr txBox="1">
            <a:spLocks noChangeArrowheads="1"/>
          </p:cNvSpPr>
          <p:nvPr/>
        </p:nvSpPr>
        <p:spPr bwMode="auto">
          <a:xfrm>
            <a:off x="2922588" y="3740150"/>
            <a:ext cx="692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enab</a:t>
            </a:r>
          </a:p>
        </p:txBody>
      </p:sp>
      <p:grpSp>
        <p:nvGrpSpPr>
          <p:cNvPr id="16398" name="Group 14"/>
          <p:cNvGrpSpPr>
            <a:grpSpLocks/>
          </p:cNvGrpSpPr>
          <p:nvPr/>
        </p:nvGrpSpPr>
        <p:grpSpPr bwMode="auto">
          <a:xfrm>
            <a:off x="2932113" y="3489325"/>
            <a:ext cx="1139825" cy="434975"/>
            <a:chOff x="1847" y="2079"/>
            <a:chExt cx="718" cy="274"/>
          </a:xfrm>
        </p:grpSpPr>
        <p:sp>
          <p:nvSpPr>
            <p:cNvPr id="16417" name="Line 15"/>
            <p:cNvSpPr>
              <a:spLocks noChangeShapeType="1"/>
            </p:cNvSpPr>
            <p:nvPr/>
          </p:nvSpPr>
          <p:spPr bwMode="auto">
            <a:xfrm rot="10800000" flipH="1">
              <a:off x="1847" y="2284"/>
              <a:ext cx="718" cy="0"/>
            </a:xfrm>
            <a:prstGeom prst="line">
              <a:avLst/>
            </a:prstGeom>
            <a:noFill/>
            <a:ln w="38100">
              <a:solidFill>
                <a:schemeClr val="tx1"/>
              </a:solidFill>
              <a:round/>
              <a:headEnd/>
              <a:tailEnd type="triangle" w="med" len="med"/>
            </a:ln>
          </p:spPr>
          <p:txBody>
            <a:bodyPr wrap="none" anchor="ctr"/>
            <a:lstStyle/>
            <a:p>
              <a:endParaRPr lang="en-US"/>
            </a:p>
          </p:txBody>
        </p:sp>
        <p:sp>
          <p:nvSpPr>
            <p:cNvPr id="16418" name="Line 16"/>
            <p:cNvSpPr>
              <a:spLocks noChangeShapeType="1"/>
            </p:cNvSpPr>
            <p:nvPr/>
          </p:nvSpPr>
          <p:spPr bwMode="auto">
            <a:xfrm>
              <a:off x="2182" y="2215"/>
              <a:ext cx="107" cy="138"/>
            </a:xfrm>
            <a:prstGeom prst="line">
              <a:avLst/>
            </a:prstGeom>
            <a:noFill/>
            <a:ln w="9525">
              <a:solidFill>
                <a:schemeClr val="tx1"/>
              </a:solidFill>
              <a:round/>
              <a:headEnd/>
              <a:tailEnd/>
            </a:ln>
          </p:spPr>
          <p:txBody>
            <a:bodyPr wrap="none" anchor="ctr"/>
            <a:lstStyle/>
            <a:p>
              <a:endParaRPr lang="en-US"/>
            </a:p>
          </p:txBody>
        </p:sp>
        <p:sp>
          <p:nvSpPr>
            <p:cNvPr id="16419" name="Text Box 17"/>
            <p:cNvSpPr txBox="1">
              <a:spLocks noChangeArrowheads="1"/>
            </p:cNvSpPr>
            <p:nvPr/>
          </p:nvSpPr>
          <p:spPr bwMode="auto">
            <a:xfrm>
              <a:off x="2183" y="2079"/>
              <a:ext cx="196"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i="1">
                  <a:latin typeface="Arial" charset="0"/>
                </a:rPr>
                <a:t>n</a:t>
              </a:r>
            </a:p>
          </p:txBody>
        </p:sp>
      </p:grpSp>
      <p:sp>
        <p:nvSpPr>
          <p:cNvPr id="16399" name="Line 18"/>
          <p:cNvSpPr>
            <a:spLocks noChangeShapeType="1"/>
          </p:cNvSpPr>
          <p:nvPr/>
        </p:nvSpPr>
        <p:spPr bwMode="auto">
          <a:xfrm flipH="1">
            <a:off x="2933700" y="5156200"/>
            <a:ext cx="1139825" cy="0"/>
          </a:xfrm>
          <a:prstGeom prst="line">
            <a:avLst/>
          </a:prstGeom>
          <a:noFill/>
          <a:ln w="38100">
            <a:solidFill>
              <a:schemeClr val="tx1"/>
            </a:solidFill>
            <a:round/>
            <a:headEnd/>
            <a:tailEnd type="triangle" w="med" len="med"/>
          </a:ln>
        </p:spPr>
        <p:txBody>
          <a:bodyPr wrap="none" anchor="ctr"/>
          <a:lstStyle/>
          <a:p>
            <a:endParaRPr lang="en-US"/>
          </a:p>
        </p:txBody>
      </p:sp>
      <p:sp>
        <p:nvSpPr>
          <p:cNvPr id="16400" name="Line 19"/>
          <p:cNvSpPr>
            <a:spLocks noChangeShapeType="1"/>
          </p:cNvSpPr>
          <p:nvPr/>
        </p:nvSpPr>
        <p:spPr bwMode="auto">
          <a:xfrm>
            <a:off x="3489325" y="5046663"/>
            <a:ext cx="169863" cy="219075"/>
          </a:xfrm>
          <a:prstGeom prst="line">
            <a:avLst/>
          </a:prstGeom>
          <a:noFill/>
          <a:ln w="9525">
            <a:solidFill>
              <a:schemeClr val="tx1"/>
            </a:solidFill>
            <a:round/>
            <a:headEnd/>
            <a:tailEnd/>
          </a:ln>
        </p:spPr>
        <p:txBody>
          <a:bodyPr wrap="none" anchor="ctr"/>
          <a:lstStyle/>
          <a:p>
            <a:endParaRPr lang="en-US"/>
          </a:p>
        </p:txBody>
      </p:sp>
      <p:sp>
        <p:nvSpPr>
          <p:cNvPr id="16401" name="Text Box 20"/>
          <p:cNvSpPr txBox="1">
            <a:spLocks noChangeArrowheads="1"/>
          </p:cNvSpPr>
          <p:nvPr/>
        </p:nvSpPr>
        <p:spPr bwMode="auto">
          <a:xfrm>
            <a:off x="3492500" y="4840288"/>
            <a:ext cx="311150" cy="3667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i="1">
                <a:latin typeface="Arial" charset="0"/>
              </a:rPr>
              <a:t>n</a:t>
            </a:r>
          </a:p>
        </p:txBody>
      </p:sp>
      <p:sp>
        <p:nvSpPr>
          <p:cNvPr id="16402" name="Rectangle 21"/>
          <p:cNvSpPr>
            <a:spLocks noChangeArrowheads="1"/>
          </p:cNvSpPr>
          <p:nvPr/>
        </p:nvSpPr>
        <p:spPr bwMode="auto">
          <a:xfrm>
            <a:off x="4075113" y="4419600"/>
            <a:ext cx="315912" cy="525463"/>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6403" name="Line 22"/>
          <p:cNvSpPr>
            <a:spLocks noChangeShapeType="1"/>
          </p:cNvSpPr>
          <p:nvPr/>
        </p:nvSpPr>
        <p:spPr bwMode="auto">
          <a:xfrm flipH="1">
            <a:off x="2930525" y="4811713"/>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16404" name="Text Box 23"/>
          <p:cNvSpPr txBox="1">
            <a:spLocks noChangeArrowheads="1"/>
          </p:cNvSpPr>
          <p:nvPr/>
        </p:nvSpPr>
        <p:spPr bwMode="auto">
          <a:xfrm>
            <a:off x="3003550" y="4492625"/>
            <a:ext cx="5016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rdy</a:t>
            </a:r>
          </a:p>
        </p:txBody>
      </p:sp>
      <p:sp>
        <p:nvSpPr>
          <p:cNvPr id="16405" name="Line 24"/>
          <p:cNvSpPr>
            <a:spLocks noChangeShapeType="1"/>
          </p:cNvSpPr>
          <p:nvPr/>
        </p:nvSpPr>
        <p:spPr bwMode="auto">
          <a:xfrm rot="10800000" flipH="1">
            <a:off x="2941638" y="4567238"/>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16406" name="Text Box 25"/>
          <p:cNvSpPr txBox="1">
            <a:spLocks noChangeArrowheads="1"/>
          </p:cNvSpPr>
          <p:nvPr/>
        </p:nvSpPr>
        <p:spPr bwMode="auto">
          <a:xfrm>
            <a:off x="2930525" y="4260850"/>
            <a:ext cx="692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enab</a:t>
            </a:r>
          </a:p>
        </p:txBody>
      </p:sp>
      <p:sp>
        <p:nvSpPr>
          <p:cNvPr id="16407" name="Rectangle 26"/>
          <p:cNvSpPr>
            <a:spLocks noChangeArrowheads="1"/>
          </p:cNvSpPr>
          <p:nvPr/>
        </p:nvSpPr>
        <p:spPr bwMode="auto">
          <a:xfrm>
            <a:off x="4075113" y="4983163"/>
            <a:ext cx="328612" cy="525462"/>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16408" name="Line 27"/>
          <p:cNvSpPr>
            <a:spLocks noChangeShapeType="1"/>
          </p:cNvSpPr>
          <p:nvPr/>
        </p:nvSpPr>
        <p:spPr bwMode="auto">
          <a:xfrm flipH="1">
            <a:off x="2938463" y="5413375"/>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16409" name="Text Box 28"/>
          <p:cNvSpPr txBox="1">
            <a:spLocks noChangeArrowheads="1"/>
          </p:cNvSpPr>
          <p:nvPr/>
        </p:nvSpPr>
        <p:spPr bwMode="auto">
          <a:xfrm>
            <a:off x="3024188" y="5130800"/>
            <a:ext cx="5016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rdy</a:t>
            </a:r>
          </a:p>
        </p:txBody>
      </p:sp>
      <p:sp>
        <p:nvSpPr>
          <p:cNvPr id="16410" name="Text Box 29"/>
          <p:cNvSpPr txBox="1">
            <a:spLocks noChangeArrowheads="1"/>
          </p:cNvSpPr>
          <p:nvPr/>
        </p:nvSpPr>
        <p:spPr bwMode="auto">
          <a:xfrm rot="-5400000">
            <a:off x="3929857" y="3891756"/>
            <a:ext cx="565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enq</a:t>
            </a:r>
          </a:p>
        </p:txBody>
      </p:sp>
      <p:sp>
        <p:nvSpPr>
          <p:cNvPr id="16411" name="Text Box 30"/>
          <p:cNvSpPr txBox="1">
            <a:spLocks noChangeArrowheads="1"/>
          </p:cNvSpPr>
          <p:nvPr/>
        </p:nvSpPr>
        <p:spPr bwMode="auto">
          <a:xfrm rot="-5400000">
            <a:off x="3929857" y="4502943"/>
            <a:ext cx="565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deq</a:t>
            </a:r>
          </a:p>
        </p:txBody>
      </p:sp>
      <p:sp>
        <p:nvSpPr>
          <p:cNvPr id="16412" name="Text Box 31"/>
          <p:cNvSpPr txBox="1">
            <a:spLocks noChangeArrowheads="1"/>
          </p:cNvSpPr>
          <p:nvPr/>
        </p:nvSpPr>
        <p:spPr bwMode="auto">
          <a:xfrm rot="-5400000">
            <a:off x="3936207" y="5056981"/>
            <a:ext cx="5524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latin typeface="Arial" charset="0"/>
              </a:rPr>
              <a:t>first</a:t>
            </a:r>
          </a:p>
        </p:txBody>
      </p:sp>
      <p:sp>
        <p:nvSpPr>
          <p:cNvPr id="16413" name="Text Box 32"/>
          <p:cNvSpPr txBox="1">
            <a:spLocks noChangeArrowheads="1"/>
          </p:cNvSpPr>
          <p:nvPr/>
        </p:nvSpPr>
        <p:spPr bwMode="auto">
          <a:xfrm rot="-5400000">
            <a:off x="4400550" y="4487863"/>
            <a:ext cx="1031875" cy="6413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800" b="0"/>
              <a:t>FIFO</a:t>
            </a:r>
          </a:p>
          <a:p>
            <a:pPr algn="ctr">
              <a:lnSpc>
                <a:spcPct val="100000"/>
              </a:lnSpc>
              <a:spcBef>
                <a:spcPct val="0"/>
              </a:spcBef>
              <a:buClrTx/>
              <a:buSzTx/>
              <a:buFontTx/>
              <a:buNone/>
            </a:pPr>
            <a:r>
              <a:rPr lang="en-US" sz="1800" b="0"/>
              <a:t>module</a:t>
            </a:r>
          </a:p>
        </p:txBody>
      </p:sp>
      <p:sp>
        <p:nvSpPr>
          <p:cNvPr id="38" name="Date Placeholder 37"/>
          <p:cNvSpPr>
            <a:spLocks noGrp="1"/>
          </p:cNvSpPr>
          <p:nvPr>
            <p:ph type="dt" sz="half" idx="10"/>
          </p:nvPr>
        </p:nvSpPr>
        <p:spPr/>
        <p:txBody>
          <a:bodyPr/>
          <a:lstStyle/>
          <a:p>
            <a:pPr>
              <a:defRPr/>
            </a:pPr>
            <a:r>
              <a:rPr lang="en-US" smtClean="0"/>
              <a:t>February 22, 2011</a:t>
            </a:r>
            <a:endParaRPr lang="en-US"/>
          </a:p>
        </p:txBody>
      </p:sp>
      <p:sp>
        <p:nvSpPr>
          <p:cNvPr id="40" name="Slide Number Placeholder 39"/>
          <p:cNvSpPr>
            <a:spLocks noGrp="1"/>
          </p:cNvSpPr>
          <p:nvPr>
            <p:ph type="sldNum" sz="quarter" idx="11"/>
          </p:nvPr>
        </p:nvSpPr>
        <p:spPr/>
        <p:txBody>
          <a:bodyPr/>
          <a:lstStyle/>
          <a:p>
            <a:pPr>
              <a:defRPr/>
            </a:pPr>
            <a:r>
              <a:rPr lang="en-US" smtClean="0"/>
              <a:t>L06-</a:t>
            </a:r>
            <a:fld id="{F0CD70E1-BEDF-44A8-B719-82A39B7AAF1F}" type="slidenum">
              <a:rPr lang="en-US" smtClean="0"/>
              <a:pPr>
                <a:defRPr/>
              </a:pPr>
              <a:t>7</a:t>
            </a:fld>
            <a:endParaRPr lang="en-US" dirty="0"/>
          </a:p>
        </p:txBody>
      </p:sp>
      <p:sp>
        <p:nvSpPr>
          <p:cNvPr id="41" name="Footer Placeholder 40"/>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9"/>
          <p:cNvGrpSpPr>
            <a:grpSpLocks/>
          </p:cNvGrpSpPr>
          <p:nvPr/>
        </p:nvGrpSpPr>
        <p:grpSpPr bwMode="auto">
          <a:xfrm>
            <a:off x="1693863" y="1674813"/>
            <a:ext cx="5607050" cy="2776537"/>
            <a:chOff x="1067" y="1055"/>
            <a:chExt cx="3532" cy="1749"/>
          </a:xfrm>
        </p:grpSpPr>
        <p:sp>
          <p:nvSpPr>
            <p:cNvPr id="17449" name="Rectangle 4"/>
            <p:cNvSpPr>
              <a:spLocks noChangeArrowheads="1"/>
            </p:cNvSpPr>
            <p:nvPr/>
          </p:nvSpPr>
          <p:spPr bwMode="auto">
            <a:xfrm>
              <a:off x="1625" y="1055"/>
              <a:ext cx="2788" cy="1749"/>
            </a:xfrm>
            <a:prstGeom prst="rect">
              <a:avLst/>
            </a:prstGeom>
            <a:solidFill>
              <a:srgbClr val="DDDDDD"/>
            </a:solidFill>
            <a:ln w="9525">
              <a:solidFill>
                <a:schemeClr val="tx1"/>
              </a:solidFill>
              <a:miter lim="800000"/>
              <a:headEnd/>
              <a:tailEnd/>
            </a:ln>
          </p:spPr>
          <p:txBody>
            <a:bodyPr wrap="none" anchor="ctr"/>
            <a:lstStyle/>
            <a:p>
              <a:endParaRPr lang="en-US"/>
            </a:p>
          </p:txBody>
        </p:sp>
        <p:sp>
          <p:nvSpPr>
            <p:cNvPr id="17450" name="Line 8"/>
            <p:cNvSpPr>
              <a:spLocks noChangeShapeType="1"/>
            </p:cNvSpPr>
            <p:nvPr/>
          </p:nvSpPr>
          <p:spPr bwMode="auto">
            <a:xfrm>
              <a:off x="1509" y="1361"/>
              <a:ext cx="918" cy="0"/>
            </a:xfrm>
            <a:prstGeom prst="line">
              <a:avLst/>
            </a:prstGeom>
            <a:noFill/>
            <a:ln w="9525">
              <a:solidFill>
                <a:schemeClr val="tx1"/>
              </a:solidFill>
              <a:round/>
              <a:headEnd type="triangle" w="med" len="med"/>
              <a:tailEnd/>
            </a:ln>
          </p:spPr>
          <p:txBody>
            <a:bodyPr wrap="none" anchor="ctr"/>
            <a:lstStyle/>
            <a:p>
              <a:endParaRPr lang="en-US"/>
            </a:p>
          </p:txBody>
        </p:sp>
        <p:sp>
          <p:nvSpPr>
            <p:cNvPr id="17451" name="Text Box 9"/>
            <p:cNvSpPr txBox="1">
              <a:spLocks noChangeArrowheads="1"/>
            </p:cNvSpPr>
            <p:nvPr/>
          </p:nvSpPr>
          <p:spPr bwMode="auto">
            <a:xfrm>
              <a:off x="1082" y="2506"/>
              <a:ext cx="419" cy="21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Addr</a:t>
              </a:r>
            </a:p>
          </p:txBody>
        </p:sp>
        <p:sp>
          <p:nvSpPr>
            <p:cNvPr id="17452" name="Text Box 10"/>
            <p:cNvSpPr txBox="1">
              <a:spLocks noChangeArrowheads="1"/>
            </p:cNvSpPr>
            <p:nvPr/>
          </p:nvSpPr>
          <p:spPr bwMode="auto">
            <a:xfrm>
              <a:off x="1107" y="1152"/>
              <a:ext cx="514" cy="21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Ready</a:t>
              </a:r>
            </a:p>
          </p:txBody>
        </p:sp>
        <p:sp>
          <p:nvSpPr>
            <p:cNvPr id="17453" name="Rectangle 11"/>
            <p:cNvSpPr>
              <a:spLocks noChangeArrowheads="1"/>
            </p:cNvSpPr>
            <p:nvPr/>
          </p:nvSpPr>
          <p:spPr bwMode="auto">
            <a:xfrm>
              <a:off x="2853" y="1252"/>
              <a:ext cx="335" cy="229"/>
            </a:xfrm>
            <a:prstGeom prst="rect">
              <a:avLst/>
            </a:prstGeom>
            <a:solidFill>
              <a:srgbClr val="C0C0C0"/>
            </a:solidFill>
            <a:ln w="9525">
              <a:solidFill>
                <a:schemeClr val="tx1"/>
              </a:solidFill>
              <a:miter lim="800000"/>
              <a:headEnd/>
              <a:tailEnd/>
            </a:ln>
          </p:spPr>
          <p:txBody>
            <a:bodyPr wrap="none" anchor="ctr"/>
            <a:lstStyle/>
            <a:p>
              <a:pPr algn="ctr">
                <a:lnSpc>
                  <a:spcPct val="100000"/>
                </a:lnSpc>
                <a:spcBef>
                  <a:spcPct val="0"/>
                </a:spcBef>
                <a:buClrTx/>
                <a:buSzTx/>
                <a:buFontTx/>
                <a:buNone/>
              </a:pPr>
              <a:r>
                <a:rPr lang="en-US" sz="1600" b="0"/>
                <a:t>ctr</a:t>
              </a:r>
            </a:p>
          </p:txBody>
        </p:sp>
        <p:grpSp>
          <p:nvGrpSpPr>
            <p:cNvPr id="17454" name="Group 12"/>
            <p:cNvGrpSpPr>
              <a:grpSpLocks/>
            </p:cNvGrpSpPr>
            <p:nvPr/>
          </p:nvGrpSpPr>
          <p:grpSpPr bwMode="auto">
            <a:xfrm>
              <a:off x="3882" y="2241"/>
              <a:ext cx="288" cy="234"/>
              <a:chOff x="1392" y="2160"/>
              <a:chExt cx="288" cy="144"/>
            </a:xfrm>
          </p:grpSpPr>
          <p:sp>
            <p:nvSpPr>
              <p:cNvPr id="17476" name="Freeform 13"/>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7477" name="Line 14"/>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7478" name="Line 15"/>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7479" name="Line 16"/>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7480" name="Line 17"/>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7455" name="AutoShape 18"/>
            <p:cNvSpPr>
              <a:spLocks noChangeArrowheads="1"/>
            </p:cNvSpPr>
            <p:nvPr/>
          </p:nvSpPr>
          <p:spPr bwMode="auto">
            <a:xfrm>
              <a:off x="4212" y="2097"/>
              <a:ext cx="383" cy="519"/>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n-US"/>
            </a:p>
          </p:txBody>
        </p:sp>
        <p:sp>
          <p:nvSpPr>
            <p:cNvPr id="17456" name="Line 19"/>
            <p:cNvSpPr>
              <a:spLocks noChangeShapeType="1"/>
            </p:cNvSpPr>
            <p:nvPr/>
          </p:nvSpPr>
          <p:spPr bwMode="auto">
            <a:xfrm>
              <a:off x="3667" y="1361"/>
              <a:ext cx="932" cy="0"/>
            </a:xfrm>
            <a:prstGeom prst="line">
              <a:avLst/>
            </a:prstGeom>
            <a:noFill/>
            <a:ln w="9525">
              <a:solidFill>
                <a:schemeClr val="tx1"/>
              </a:solidFill>
              <a:round/>
              <a:headEnd type="triangle" w="med" len="med"/>
              <a:tailEnd/>
            </a:ln>
          </p:spPr>
          <p:txBody>
            <a:bodyPr wrap="none" anchor="ctr"/>
            <a:lstStyle/>
            <a:p>
              <a:endParaRPr lang="en-US"/>
            </a:p>
          </p:txBody>
        </p:sp>
        <p:sp>
          <p:nvSpPr>
            <p:cNvPr id="17457" name="Text Box 20"/>
            <p:cNvSpPr txBox="1">
              <a:spLocks noChangeArrowheads="1"/>
            </p:cNvSpPr>
            <p:nvPr/>
          </p:nvSpPr>
          <p:spPr bwMode="auto">
            <a:xfrm>
              <a:off x="1624" y="1159"/>
              <a:ext cx="680"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(ctr &gt; 0)</a:t>
              </a:r>
            </a:p>
          </p:txBody>
        </p:sp>
        <p:sp>
          <p:nvSpPr>
            <p:cNvPr id="17458" name="Text Box 21"/>
            <p:cNvSpPr txBox="1">
              <a:spLocks noChangeArrowheads="1"/>
            </p:cNvSpPr>
            <p:nvPr/>
          </p:nvSpPr>
          <p:spPr bwMode="auto">
            <a:xfrm>
              <a:off x="3891" y="1151"/>
              <a:ext cx="498"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ctr++</a:t>
              </a:r>
            </a:p>
          </p:txBody>
        </p:sp>
        <p:sp>
          <p:nvSpPr>
            <p:cNvPr id="17459" name="Text Box 22"/>
            <p:cNvSpPr txBox="1">
              <a:spLocks noChangeArrowheads="1"/>
            </p:cNvSpPr>
            <p:nvPr/>
          </p:nvSpPr>
          <p:spPr bwMode="auto">
            <a:xfrm>
              <a:off x="1669" y="1869"/>
              <a:ext cx="404"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ctr--</a:t>
              </a:r>
            </a:p>
          </p:txBody>
        </p:sp>
        <p:sp>
          <p:nvSpPr>
            <p:cNvPr id="17460" name="Text Box 23"/>
            <p:cNvSpPr txBox="1">
              <a:spLocks noChangeArrowheads="1"/>
            </p:cNvSpPr>
            <p:nvPr/>
          </p:nvSpPr>
          <p:spPr bwMode="auto">
            <a:xfrm>
              <a:off x="3923" y="1466"/>
              <a:ext cx="352"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deq</a:t>
              </a:r>
            </a:p>
          </p:txBody>
        </p:sp>
        <p:sp>
          <p:nvSpPr>
            <p:cNvPr id="17461" name="Freeform 24"/>
            <p:cNvSpPr>
              <a:spLocks/>
            </p:cNvSpPr>
            <p:nvPr/>
          </p:nvSpPr>
          <p:spPr bwMode="auto">
            <a:xfrm>
              <a:off x="4043" y="1887"/>
              <a:ext cx="547" cy="348"/>
            </a:xfrm>
            <a:custGeom>
              <a:avLst/>
              <a:gdLst>
                <a:gd name="T0" fmla="*/ 0 w 547"/>
                <a:gd name="T1" fmla="*/ 4056 h 256"/>
                <a:gd name="T2" fmla="*/ 0 w 547"/>
                <a:gd name="T3" fmla="*/ 0 h 256"/>
                <a:gd name="T4" fmla="*/ 547 w 547"/>
                <a:gd name="T5" fmla="*/ 0 h 256"/>
                <a:gd name="T6" fmla="*/ 0 60000 65536"/>
                <a:gd name="T7" fmla="*/ 0 60000 65536"/>
                <a:gd name="T8" fmla="*/ 0 60000 65536"/>
                <a:gd name="T9" fmla="*/ 0 w 547"/>
                <a:gd name="T10" fmla="*/ 0 h 256"/>
                <a:gd name="T11" fmla="*/ 547 w 547"/>
                <a:gd name="T12" fmla="*/ 256 h 256"/>
              </a:gdLst>
              <a:ahLst/>
              <a:cxnLst>
                <a:cxn ang="T6">
                  <a:pos x="T0" y="T1"/>
                </a:cxn>
                <a:cxn ang="T7">
                  <a:pos x="T2" y="T3"/>
                </a:cxn>
                <a:cxn ang="T8">
                  <a:pos x="T4" y="T5"/>
                </a:cxn>
              </a:cxnLst>
              <a:rect l="T9" t="T10" r="T11" b="T12"/>
              <a:pathLst>
                <a:path w="547" h="256">
                  <a:moveTo>
                    <a:pt x="0" y="256"/>
                  </a:moveTo>
                  <a:lnTo>
                    <a:pt x="0" y="0"/>
                  </a:lnTo>
                  <a:lnTo>
                    <a:pt x="547" y="0"/>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nvGrpSpPr>
            <p:cNvPr id="17462" name="Group 25"/>
            <p:cNvGrpSpPr>
              <a:grpSpLocks/>
            </p:cNvGrpSpPr>
            <p:nvPr/>
          </p:nvGrpSpPr>
          <p:grpSpPr bwMode="auto">
            <a:xfrm>
              <a:off x="2482" y="1646"/>
              <a:ext cx="898" cy="151"/>
              <a:chOff x="2321" y="3708"/>
              <a:chExt cx="898" cy="190"/>
            </a:xfrm>
          </p:grpSpPr>
          <p:sp>
            <p:nvSpPr>
              <p:cNvPr id="17468" name="Rectangle 26"/>
              <p:cNvSpPr>
                <a:spLocks noChangeArrowheads="1"/>
              </p:cNvSpPr>
              <p:nvPr/>
            </p:nvSpPr>
            <p:spPr bwMode="auto">
              <a:xfrm>
                <a:off x="2321" y="3709"/>
                <a:ext cx="898" cy="189"/>
              </a:xfrm>
              <a:prstGeom prst="rect">
                <a:avLst/>
              </a:prstGeom>
              <a:noFill/>
              <a:ln w="19050">
                <a:solidFill>
                  <a:schemeClr val="tx1"/>
                </a:solidFill>
                <a:miter lim="800000"/>
                <a:headEnd/>
                <a:tailEnd/>
              </a:ln>
            </p:spPr>
            <p:txBody>
              <a:bodyPr wrap="none" anchor="ctr"/>
              <a:lstStyle/>
              <a:p>
                <a:endParaRPr lang="en-US"/>
              </a:p>
            </p:txBody>
          </p:sp>
          <p:sp>
            <p:nvSpPr>
              <p:cNvPr id="17469" name="Line 27"/>
              <p:cNvSpPr>
                <a:spLocks noChangeShapeType="1"/>
              </p:cNvSpPr>
              <p:nvPr/>
            </p:nvSpPr>
            <p:spPr bwMode="auto">
              <a:xfrm>
                <a:off x="2438" y="3716"/>
                <a:ext cx="0" cy="182"/>
              </a:xfrm>
              <a:prstGeom prst="line">
                <a:avLst/>
              </a:prstGeom>
              <a:noFill/>
              <a:ln w="19050">
                <a:solidFill>
                  <a:schemeClr val="tx1"/>
                </a:solidFill>
                <a:round/>
                <a:headEnd/>
                <a:tailEnd/>
              </a:ln>
            </p:spPr>
            <p:txBody>
              <a:bodyPr wrap="none" anchor="ctr"/>
              <a:lstStyle/>
              <a:p>
                <a:endParaRPr lang="en-US"/>
              </a:p>
            </p:txBody>
          </p:sp>
          <p:sp>
            <p:nvSpPr>
              <p:cNvPr id="17470" name="Line 28"/>
              <p:cNvSpPr>
                <a:spLocks noChangeShapeType="1"/>
              </p:cNvSpPr>
              <p:nvPr/>
            </p:nvSpPr>
            <p:spPr bwMode="auto">
              <a:xfrm>
                <a:off x="2550" y="3708"/>
                <a:ext cx="0" cy="182"/>
              </a:xfrm>
              <a:prstGeom prst="line">
                <a:avLst/>
              </a:prstGeom>
              <a:noFill/>
              <a:ln w="19050">
                <a:solidFill>
                  <a:schemeClr val="tx1"/>
                </a:solidFill>
                <a:round/>
                <a:headEnd/>
                <a:tailEnd/>
              </a:ln>
            </p:spPr>
            <p:txBody>
              <a:bodyPr wrap="none" anchor="ctr"/>
              <a:lstStyle/>
              <a:p>
                <a:endParaRPr lang="en-US"/>
              </a:p>
            </p:txBody>
          </p:sp>
          <p:sp>
            <p:nvSpPr>
              <p:cNvPr id="17471" name="Line 29"/>
              <p:cNvSpPr>
                <a:spLocks noChangeShapeType="1"/>
              </p:cNvSpPr>
              <p:nvPr/>
            </p:nvSpPr>
            <p:spPr bwMode="auto">
              <a:xfrm>
                <a:off x="2662" y="3708"/>
                <a:ext cx="0" cy="182"/>
              </a:xfrm>
              <a:prstGeom prst="line">
                <a:avLst/>
              </a:prstGeom>
              <a:noFill/>
              <a:ln w="19050">
                <a:solidFill>
                  <a:schemeClr val="tx1"/>
                </a:solidFill>
                <a:round/>
                <a:headEnd/>
                <a:tailEnd/>
              </a:ln>
            </p:spPr>
            <p:txBody>
              <a:bodyPr wrap="none" anchor="ctr"/>
              <a:lstStyle/>
              <a:p>
                <a:endParaRPr lang="en-US"/>
              </a:p>
            </p:txBody>
          </p:sp>
          <p:sp>
            <p:nvSpPr>
              <p:cNvPr id="17472" name="Line 30"/>
              <p:cNvSpPr>
                <a:spLocks noChangeShapeType="1"/>
              </p:cNvSpPr>
              <p:nvPr/>
            </p:nvSpPr>
            <p:spPr bwMode="auto">
              <a:xfrm>
                <a:off x="2774" y="3708"/>
                <a:ext cx="0" cy="182"/>
              </a:xfrm>
              <a:prstGeom prst="line">
                <a:avLst/>
              </a:prstGeom>
              <a:noFill/>
              <a:ln w="19050">
                <a:solidFill>
                  <a:schemeClr val="tx1"/>
                </a:solidFill>
                <a:round/>
                <a:headEnd/>
                <a:tailEnd/>
              </a:ln>
            </p:spPr>
            <p:txBody>
              <a:bodyPr wrap="none" anchor="ctr"/>
              <a:lstStyle/>
              <a:p>
                <a:endParaRPr lang="en-US"/>
              </a:p>
            </p:txBody>
          </p:sp>
          <p:sp>
            <p:nvSpPr>
              <p:cNvPr id="17473" name="Line 31"/>
              <p:cNvSpPr>
                <a:spLocks noChangeShapeType="1"/>
              </p:cNvSpPr>
              <p:nvPr/>
            </p:nvSpPr>
            <p:spPr bwMode="auto">
              <a:xfrm>
                <a:off x="2886" y="3708"/>
                <a:ext cx="0" cy="182"/>
              </a:xfrm>
              <a:prstGeom prst="line">
                <a:avLst/>
              </a:prstGeom>
              <a:noFill/>
              <a:ln w="19050">
                <a:solidFill>
                  <a:schemeClr val="tx1"/>
                </a:solidFill>
                <a:round/>
                <a:headEnd/>
                <a:tailEnd/>
              </a:ln>
            </p:spPr>
            <p:txBody>
              <a:bodyPr wrap="none" anchor="ctr"/>
              <a:lstStyle/>
              <a:p>
                <a:endParaRPr lang="en-US"/>
              </a:p>
            </p:txBody>
          </p:sp>
          <p:sp>
            <p:nvSpPr>
              <p:cNvPr id="17474" name="Line 32"/>
              <p:cNvSpPr>
                <a:spLocks noChangeShapeType="1"/>
              </p:cNvSpPr>
              <p:nvPr/>
            </p:nvSpPr>
            <p:spPr bwMode="auto">
              <a:xfrm>
                <a:off x="2998" y="3708"/>
                <a:ext cx="0" cy="182"/>
              </a:xfrm>
              <a:prstGeom prst="line">
                <a:avLst/>
              </a:prstGeom>
              <a:noFill/>
              <a:ln w="19050">
                <a:solidFill>
                  <a:schemeClr val="tx1"/>
                </a:solidFill>
                <a:round/>
                <a:headEnd/>
                <a:tailEnd/>
              </a:ln>
            </p:spPr>
            <p:txBody>
              <a:bodyPr wrap="none" anchor="ctr"/>
              <a:lstStyle/>
              <a:p>
                <a:endParaRPr lang="en-US"/>
              </a:p>
            </p:txBody>
          </p:sp>
          <p:sp>
            <p:nvSpPr>
              <p:cNvPr id="17475" name="Line 33"/>
              <p:cNvSpPr>
                <a:spLocks noChangeShapeType="1"/>
              </p:cNvSpPr>
              <p:nvPr/>
            </p:nvSpPr>
            <p:spPr bwMode="auto">
              <a:xfrm>
                <a:off x="3110" y="3708"/>
                <a:ext cx="0" cy="182"/>
              </a:xfrm>
              <a:prstGeom prst="line">
                <a:avLst/>
              </a:prstGeom>
              <a:noFill/>
              <a:ln w="19050">
                <a:solidFill>
                  <a:schemeClr val="tx1"/>
                </a:solidFill>
                <a:round/>
                <a:headEnd/>
                <a:tailEnd/>
              </a:ln>
            </p:spPr>
            <p:txBody>
              <a:bodyPr wrap="none" anchor="ctr"/>
              <a:lstStyle/>
              <a:p>
                <a:endParaRPr lang="en-US"/>
              </a:p>
            </p:txBody>
          </p:sp>
        </p:grpSp>
        <p:sp>
          <p:nvSpPr>
            <p:cNvPr id="17463" name="Line 34"/>
            <p:cNvSpPr>
              <a:spLocks noChangeShapeType="1"/>
            </p:cNvSpPr>
            <p:nvPr/>
          </p:nvSpPr>
          <p:spPr bwMode="auto">
            <a:xfrm>
              <a:off x="1510" y="1717"/>
              <a:ext cx="939" cy="0"/>
            </a:xfrm>
            <a:prstGeom prst="line">
              <a:avLst/>
            </a:prstGeom>
            <a:noFill/>
            <a:ln w="9525">
              <a:solidFill>
                <a:schemeClr val="tx1"/>
              </a:solidFill>
              <a:round/>
              <a:headEnd/>
              <a:tailEnd type="triangle" w="med" len="med"/>
            </a:ln>
          </p:spPr>
          <p:txBody>
            <a:bodyPr wrap="none" anchor="ctr"/>
            <a:lstStyle/>
            <a:p>
              <a:endParaRPr lang="en-US"/>
            </a:p>
          </p:txBody>
        </p:sp>
        <p:sp>
          <p:nvSpPr>
            <p:cNvPr id="17464" name="Freeform 35"/>
            <p:cNvSpPr>
              <a:spLocks/>
            </p:cNvSpPr>
            <p:nvPr/>
          </p:nvSpPr>
          <p:spPr bwMode="auto">
            <a:xfrm>
              <a:off x="3396" y="1717"/>
              <a:ext cx="489" cy="489"/>
            </a:xfrm>
            <a:custGeom>
              <a:avLst/>
              <a:gdLst>
                <a:gd name="T0" fmla="*/ 0 w 781"/>
                <a:gd name="T1" fmla="*/ 0 h 363"/>
                <a:gd name="T2" fmla="*/ 11 w 781"/>
                <a:gd name="T3" fmla="*/ 0 h 363"/>
                <a:gd name="T4" fmla="*/ 11 w 781"/>
                <a:gd name="T5" fmla="*/ 5305 h 363"/>
                <a:gd name="T6" fmla="*/ 0 60000 65536"/>
                <a:gd name="T7" fmla="*/ 0 60000 65536"/>
                <a:gd name="T8" fmla="*/ 0 60000 65536"/>
                <a:gd name="T9" fmla="*/ 0 w 781"/>
                <a:gd name="T10" fmla="*/ 0 h 363"/>
                <a:gd name="T11" fmla="*/ 781 w 781"/>
                <a:gd name="T12" fmla="*/ 363 h 363"/>
              </a:gdLst>
              <a:ahLst/>
              <a:cxnLst>
                <a:cxn ang="T6">
                  <a:pos x="T0" y="T1"/>
                </a:cxn>
                <a:cxn ang="T7">
                  <a:pos x="T2" y="T3"/>
                </a:cxn>
                <a:cxn ang="T8">
                  <a:pos x="T4" y="T5"/>
                </a:cxn>
              </a:cxnLst>
              <a:rect l="T9" t="T10" r="T11" b="T12"/>
              <a:pathLst>
                <a:path w="781" h="363">
                  <a:moveTo>
                    <a:pt x="0" y="0"/>
                  </a:moveTo>
                  <a:lnTo>
                    <a:pt x="781" y="0"/>
                  </a:lnTo>
                  <a:lnTo>
                    <a:pt x="781" y="363"/>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17465" name="Text Box 36"/>
            <p:cNvSpPr txBox="1">
              <a:spLocks noChangeArrowheads="1"/>
            </p:cNvSpPr>
            <p:nvPr/>
          </p:nvSpPr>
          <p:spPr bwMode="auto">
            <a:xfrm>
              <a:off x="1067" y="1682"/>
              <a:ext cx="546" cy="212"/>
            </a:xfrm>
            <a:prstGeom prst="rect">
              <a:avLst/>
            </a:prstGeom>
            <a:noFill/>
            <a:ln w="9525">
              <a:noFill/>
              <a:miter lim="800000"/>
              <a:headEnd/>
              <a:tailEnd/>
            </a:ln>
          </p:spPr>
          <p:txBody>
            <a:bodyPr wrap="none">
              <a:spAutoFit/>
            </a:bodyPr>
            <a:lstStyle/>
            <a:p>
              <a:pPr algn="r">
                <a:lnSpc>
                  <a:spcPct val="100000"/>
                </a:lnSpc>
                <a:spcBef>
                  <a:spcPct val="0"/>
                </a:spcBef>
                <a:buClrTx/>
                <a:buSzTx/>
                <a:buFontTx/>
                <a:buNone/>
              </a:pPr>
              <a:r>
                <a:rPr lang="en-US" sz="1600" b="0"/>
                <a:t>Enable</a:t>
              </a:r>
            </a:p>
          </p:txBody>
        </p:sp>
        <p:sp>
          <p:nvSpPr>
            <p:cNvPr id="17466" name="Line 37"/>
            <p:cNvSpPr>
              <a:spLocks noChangeShapeType="1"/>
            </p:cNvSpPr>
            <p:nvPr/>
          </p:nvSpPr>
          <p:spPr bwMode="auto">
            <a:xfrm flipH="1">
              <a:off x="3963" y="1370"/>
              <a:ext cx="1" cy="829"/>
            </a:xfrm>
            <a:prstGeom prst="line">
              <a:avLst/>
            </a:prstGeom>
            <a:noFill/>
            <a:ln w="9525">
              <a:solidFill>
                <a:schemeClr val="tx1"/>
              </a:solidFill>
              <a:round/>
              <a:headEnd/>
              <a:tailEnd type="triangle" w="med" len="med"/>
            </a:ln>
          </p:spPr>
          <p:txBody>
            <a:bodyPr wrap="none" anchor="ctr"/>
            <a:lstStyle/>
            <a:p>
              <a:endParaRPr lang="en-US"/>
            </a:p>
          </p:txBody>
        </p:sp>
        <p:sp>
          <p:nvSpPr>
            <p:cNvPr id="17467" name="Text Box 38"/>
            <p:cNvSpPr txBox="1">
              <a:spLocks noChangeArrowheads="1"/>
            </p:cNvSpPr>
            <p:nvPr/>
          </p:nvSpPr>
          <p:spPr bwMode="auto">
            <a:xfrm>
              <a:off x="3514" y="1515"/>
              <a:ext cx="35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enq</a:t>
              </a:r>
            </a:p>
          </p:txBody>
        </p:sp>
      </p:grpSp>
      <p:sp>
        <p:nvSpPr>
          <p:cNvPr id="17411" name="Rectangle 2"/>
          <p:cNvSpPr>
            <a:spLocks noGrp="1" noChangeArrowheads="1"/>
          </p:cNvSpPr>
          <p:nvPr>
            <p:ph type="title"/>
          </p:nvPr>
        </p:nvSpPr>
        <p:spPr>
          <a:xfrm>
            <a:off x="581025" y="333375"/>
            <a:ext cx="8062913" cy="1173163"/>
          </a:xfrm>
        </p:spPr>
        <p:txBody>
          <a:bodyPr/>
          <a:lstStyle/>
          <a:p>
            <a:pPr eaLnBrk="1" hangingPunct="1"/>
            <a:r>
              <a:rPr lang="en-US" sz="4000" smtClean="0"/>
              <a:t>Request-Response Interface for Synchronous Memory</a:t>
            </a:r>
          </a:p>
        </p:txBody>
      </p:sp>
      <p:grpSp>
        <p:nvGrpSpPr>
          <p:cNvPr id="17412" name="Group 68"/>
          <p:cNvGrpSpPr>
            <a:grpSpLocks/>
          </p:cNvGrpSpPr>
          <p:nvPr/>
        </p:nvGrpSpPr>
        <p:grpSpPr bwMode="auto">
          <a:xfrm>
            <a:off x="2397125" y="2905125"/>
            <a:ext cx="3719513" cy="1355725"/>
            <a:chOff x="1510" y="1830"/>
            <a:chExt cx="2343" cy="854"/>
          </a:xfrm>
        </p:grpSpPr>
        <p:sp>
          <p:nvSpPr>
            <p:cNvPr id="17446" name="Rectangle 5"/>
            <p:cNvSpPr>
              <a:spLocks noChangeArrowheads="1"/>
            </p:cNvSpPr>
            <p:nvPr/>
          </p:nvSpPr>
          <p:spPr bwMode="auto">
            <a:xfrm>
              <a:off x="2170" y="1830"/>
              <a:ext cx="1473" cy="854"/>
            </a:xfrm>
            <a:prstGeom prst="rect">
              <a:avLst/>
            </a:prstGeom>
            <a:solidFill>
              <a:srgbClr val="C0C0C0"/>
            </a:solidFill>
            <a:ln w="9525">
              <a:solidFill>
                <a:schemeClr val="tx1"/>
              </a:solidFill>
              <a:miter lim="800000"/>
              <a:headEnd/>
              <a:tailEnd/>
            </a:ln>
          </p:spPr>
          <p:txBody>
            <a:bodyPr wrap="none" anchor="ctr"/>
            <a:lstStyle/>
            <a:p>
              <a:pPr algn="ctr">
                <a:lnSpc>
                  <a:spcPct val="100000"/>
                </a:lnSpc>
                <a:spcBef>
                  <a:spcPct val="0"/>
                </a:spcBef>
                <a:buClrTx/>
                <a:buSzTx/>
                <a:buFontTx/>
                <a:buNone/>
              </a:pPr>
              <a:r>
                <a:rPr lang="en-US" sz="1600" b="0"/>
                <a:t>Synch Mem</a:t>
              </a:r>
            </a:p>
            <a:p>
              <a:pPr algn="ctr">
                <a:lnSpc>
                  <a:spcPct val="100000"/>
                </a:lnSpc>
                <a:spcBef>
                  <a:spcPct val="0"/>
                </a:spcBef>
                <a:buClrTx/>
                <a:buSzTx/>
                <a:buFontTx/>
                <a:buNone/>
              </a:pPr>
              <a:r>
                <a:rPr lang="en-US" sz="1600" b="0"/>
                <a:t>Latency N</a:t>
              </a:r>
            </a:p>
          </p:txBody>
        </p:sp>
        <p:sp>
          <p:nvSpPr>
            <p:cNvPr id="17447" name="AutoShape 6"/>
            <p:cNvSpPr>
              <a:spLocks noChangeArrowheads="1"/>
            </p:cNvSpPr>
            <p:nvPr/>
          </p:nvSpPr>
          <p:spPr bwMode="auto">
            <a:xfrm>
              <a:off x="1510" y="2092"/>
              <a:ext cx="654" cy="519"/>
            </a:xfrm>
            <a:prstGeom prst="rightArrow">
              <a:avLst>
                <a:gd name="adj1" fmla="val 50000"/>
                <a:gd name="adj2" fmla="val 31503"/>
              </a:avLst>
            </a:prstGeom>
            <a:solidFill>
              <a:schemeClr val="accent1"/>
            </a:solidFill>
            <a:ln w="9525">
              <a:solidFill>
                <a:schemeClr val="tx1"/>
              </a:solidFill>
              <a:miter lim="800000"/>
              <a:headEnd/>
              <a:tailEnd/>
            </a:ln>
          </p:spPr>
          <p:txBody>
            <a:bodyPr wrap="none" anchor="ctr"/>
            <a:lstStyle/>
            <a:p>
              <a:endParaRPr lang="en-US"/>
            </a:p>
          </p:txBody>
        </p:sp>
        <p:sp>
          <p:nvSpPr>
            <p:cNvPr id="17448" name="AutoShape 7"/>
            <p:cNvSpPr>
              <a:spLocks noChangeArrowheads="1"/>
            </p:cNvSpPr>
            <p:nvPr/>
          </p:nvSpPr>
          <p:spPr bwMode="auto">
            <a:xfrm>
              <a:off x="3647" y="2092"/>
              <a:ext cx="206" cy="519"/>
            </a:xfrm>
            <a:prstGeom prst="rightArrow">
              <a:avLst>
                <a:gd name="adj1" fmla="val 52602"/>
                <a:gd name="adj2" fmla="val 49713"/>
              </a:avLst>
            </a:prstGeom>
            <a:solidFill>
              <a:schemeClr val="accent1"/>
            </a:solidFill>
            <a:ln w="9525">
              <a:solidFill>
                <a:schemeClr val="tx1"/>
              </a:solidFill>
              <a:miter lim="800000"/>
              <a:headEnd/>
              <a:tailEnd/>
            </a:ln>
          </p:spPr>
          <p:txBody>
            <a:bodyPr wrap="none" anchor="ctr"/>
            <a:lstStyle/>
            <a:p>
              <a:endParaRPr lang="en-US"/>
            </a:p>
          </p:txBody>
        </p:sp>
      </p:grpSp>
      <p:sp>
        <p:nvSpPr>
          <p:cNvPr id="1679399" name="Text Box 39"/>
          <p:cNvSpPr txBox="1">
            <a:spLocks noChangeArrowheads="1"/>
          </p:cNvSpPr>
          <p:nvPr/>
        </p:nvSpPr>
        <p:spPr bwMode="auto">
          <a:xfrm>
            <a:off x="1584325" y="4795838"/>
            <a:ext cx="6186488" cy="1792287"/>
          </a:xfrm>
          <a:prstGeom prst="rect">
            <a:avLst/>
          </a:prstGeom>
          <a:noFill/>
          <a:ln w="9525">
            <a:noFill/>
            <a:miter lim="800000"/>
            <a:headEnd/>
            <a:tailEnd/>
          </a:ln>
        </p:spPr>
        <p:txBody>
          <a:bodyPr wrap="none">
            <a:spAutoFit/>
          </a:bodyPr>
          <a:lstStyle/>
          <a:p>
            <a:pPr>
              <a:buFont typeface="Wingdings" pitchFamily="-96" charset="2"/>
              <a:buNone/>
            </a:pPr>
            <a:r>
              <a:rPr lang="en-US">
                <a:solidFill>
                  <a:schemeClr val="tx2"/>
                </a:solidFill>
                <a:latin typeface="Courier New" pitchFamily="49" charset="0"/>
              </a:rPr>
              <a:t>interface </a:t>
            </a:r>
            <a:r>
              <a:rPr lang="en-US" b="0">
                <a:solidFill>
                  <a:schemeClr val="tx2"/>
                </a:solidFill>
                <a:latin typeface="Courier New" pitchFamily="49" charset="0"/>
              </a:rPr>
              <a:t>Mem#(</a:t>
            </a:r>
            <a:r>
              <a:rPr lang="en-US">
                <a:solidFill>
                  <a:schemeClr val="tx2"/>
                </a:solidFill>
                <a:latin typeface="Courier New" pitchFamily="49" charset="0"/>
              </a:rPr>
              <a:t>type </a:t>
            </a:r>
            <a:r>
              <a:rPr lang="en-US" b="0">
                <a:solidFill>
                  <a:schemeClr val="tx2"/>
                </a:solidFill>
                <a:latin typeface="Courier New" pitchFamily="49" charset="0"/>
              </a:rPr>
              <a:t>addrT,</a:t>
            </a:r>
            <a:r>
              <a:rPr lang="en-US">
                <a:solidFill>
                  <a:schemeClr val="tx2"/>
                </a:solidFill>
                <a:latin typeface="Courier New" pitchFamily="49" charset="0"/>
              </a:rPr>
              <a:t> type </a:t>
            </a:r>
            <a:r>
              <a:rPr lang="en-US" b="0">
                <a:solidFill>
                  <a:schemeClr val="tx2"/>
                </a:solidFill>
                <a:latin typeface="Courier New" pitchFamily="49" charset="0"/>
              </a:rPr>
              <a:t>dataT);</a:t>
            </a:r>
          </a:p>
          <a:p>
            <a:pPr>
              <a:buFont typeface="Wingdings" pitchFamily="-96" charset="2"/>
              <a:buNone/>
            </a:pPr>
            <a:r>
              <a:rPr lang="en-US">
                <a:solidFill>
                  <a:schemeClr val="tx2"/>
                </a:solidFill>
                <a:latin typeface="Courier New" pitchFamily="49" charset="0"/>
              </a:rPr>
              <a:t>	method Action </a:t>
            </a:r>
            <a:r>
              <a:rPr lang="en-US" b="0">
                <a:solidFill>
                  <a:schemeClr val="tx2"/>
                </a:solidFill>
                <a:latin typeface="Courier New" pitchFamily="49" charset="0"/>
              </a:rPr>
              <a:t>req(addrT x);</a:t>
            </a:r>
          </a:p>
          <a:p>
            <a:pPr>
              <a:buFont typeface="Wingdings" pitchFamily="-96" charset="2"/>
              <a:buNone/>
            </a:pPr>
            <a:r>
              <a:rPr lang="en-US">
                <a:solidFill>
                  <a:schemeClr val="tx2"/>
                </a:solidFill>
                <a:latin typeface="Courier New" pitchFamily="49" charset="0"/>
              </a:rPr>
              <a:t>  	method Action </a:t>
            </a:r>
            <a:r>
              <a:rPr lang="en-US" b="0">
                <a:solidFill>
                  <a:schemeClr val="tx2"/>
                </a:solidFill>
                <a:latin typeface="Courier New" pitchFamily="49" charset="0"/>
              </a:rPr>
              <a:t>deq();</a:t>
            </a:r>
          </a:p>
          <a:p>
            <a:pPr>
              <a:buFont typeface="Wingdings" pitchFamily="-96" charset="2"/>
              <a:buNone/>
            </a:pPr>
            <a:r>
              <a:rPr lang="en-US">
                <a:solidFill>
                  <a:schemeClr val="tx2"/>
                </a:solidFill>
                <a:latin typeface="Courier New" pitchFamily="49" charset="0"/>
              </a:rPr>
              <a:t>  	method </a:t>
            </a:r>
            <a:r>
              <a:rPr lang="en-US" b="0">
                <a:solidFill>
                  <a:schemeClr val="tx2"/>
                </a:solidFill>
                <a:latin typeface="Courier New" pitchFamily="49" charset="0"/>
              </a:rPr>
              <a:t>dataT peek();</a:t>
            </a:r>
          </a:p>
          <a:p>
            <a:pPr>
              <a:buFont typeface="Wingdings" pitchFamily="-96" charset="2"/>
              <a:buNone/>
            </a:pPr>
            <a:r>
              <a:rPr lang="en-US">
                <a:solidFill>
                  <a:schemeClr val="tx2"/>
                </a:solidFill>
                <a:latin typeface="Courier New" pitchFamily="49" charset="0"/>
              </a:rPr>
              <a:t>endinterface</a:t>
            </a:r>
          </a:p>
        </p:txBody>
      </p:sp>
      <p:grpSp>
        <p:nvGrpSpPr>
          <p:cNvPr id="6" name="Group 40"/>
          <p:cNvGrpSpPr>
            <a:grpSpLocks/>
          </p:cNvGrpSpPr>
          <p:nvPr/>
        </p:nvGrpSpPr>
        <p:grpSpPr bwMode="auto">
          <a:xfrm>
            <a:off x="695325" y="1593850"/>
            <a:ext cx="8193088" cy="2952750"/>
            <a:chOff x="438" y="1004"/>
            <a:chExt cx="5161" cy="1860"/>
          </a:xfrm>
        </p:grpSpPr>
        <p:grpSp>
          <p:nvGrpSpPr>
            <p:cNvPr id="17419" name="Group 41"/>
            <p:cNvGrpSpPr>
              <a:grpSpLocks/>
            </p:cNvGrpSpPr>
            <p:nvPr/>
          </p:nvGrpSpPr>
          <p:grpSpPr bwMode="auto">
            <a:xfrm>
              <a:off x="438" y="1004"/>
              <a:ext cx="5161" cy="1860"/>
              <a:chOff x="438" y="1004"/>
              <a:chExt cx="5161" cy="1860"/>
            </a:xfrm>
          </p:grpSpPr>
          <p:grpSp>
            <p:nvGrpSpPr>
              <p:cNvPr id="17421" name="Group 42"/>
              <p:cNvGrpSpPr>
                <a:grpSpLocks/>
              </p:cNvGrpSpPr>
              <p:nvPr/>
            </p:nvGrpSpPr>
            <p:grpSpPr bwMode="auto">
              <a:xfrm>
                <a:off x="438" y="1004"/>
                <a:ext cx="5161" cy="1860"/>
                <a:chOff x="438" y="1004"/>
                <a:chExt cx="5161" cy="1860"/>
              </a:xfrm>
            </p:grpSpPr>
            <p:sp>
              <p:nvSpPr>
                <p:cNvPr id="17423" name="Freeform 43"/>
                <p:cNvSpPr>
                  <a:spLocks/>
                </p:cNvSpPr>
                <p:nvPr/>
              </p:nvSpPr>
              <p:spPr bwMode="auto">
                <a:xfrm>
                  <a:off x="4578" y="1542"/>
                  <a:ext cx="684" cy="348"/>
                </a:xfrm>
                <a:custGeom>
                  <a:avLst/>
                  <a:gdLst>
                    <a:gd name="T0" fmla="*/ 0 w 684"/>
                    <a:gd name="T1" fmla="*/ 348 h 348"/>
                    <a:gd name="T2" fmla="*/ 546 w 684"/>
                    <a:gd name="T3" fmla="*/ 348 h 348"/>
                    <a:gd name="T4" fmla="*/ 546 w 684"/>
                    <a:gd name="T5" fmla="*/ 0 h 348"/>
                    <a:gd name="T6" fmla="*/ 684 w 684"/>
                    <a:gd name="T7" fmla="*/ 0 h 348"/>
                    <a:gd name="T8" fmla="*/ 0 60000 65536"/>
                    <a:gd name="T9" fmla="*/ 0 60000 65536"/>
                    <a:gd name="T10" fmla="*/ 0 60000 65536"/>
                    <a:gd name="T11" fmla="*/ 0 60000 65536"/>
                    <a:gd name="T12" fmla="*/ 0 w 684"/>
                    <a:gd name="T13" fmla="*/ 0 h 348"/>
                    <a:gd name="T14" fmla="*/ 684 w 684"/>
                    <a:gd name="T15" fmla="*/ 348 h 348"/>
                  </a:gdLst>
                  <a:ahLst/>
                  <a:cxnLst>
                    <a:cxn ang="T8">
                      <a:pos x="T0" y="T1"/>
                    </a:cxn>
                    <a:cxn ang="T9">
                      <a:pos x="T2" y="T3"/>
                    </a:cxn>
                    <a:cxn ang="T10">
                      <a:pos x="T4" y="T5"/>
                    </a:cxn>
                    <a:cxn ang="T11">
                      <a:pos x="T6" y="T7"/>
                    </a:cxn>
                  </a:cxnLst>
                  <a:rect l="T12" t="T13" r="T14" b="T15"/>
                  <a:pathLst>
                    <a:path w="684" h="348">
                      <a:moveTo>
                        <a:pt x="0" y="348"/>
                      </a:moveTo>
                      <a:lnTo>
                        <a:pt x="546" y="348"/>
                      </a:lnTo>
                      <a:lnTo>
                        <a:pt x="546" y="0"/>
                      </a:lnTo>
                      <a:lnTo>
                        <a:pt x="684" y="0"/>
                      </a:lnTo>
                    </a:path>
                  </a:pathLst>
                </a:custGeom>
                <a:noFill/>
                <a:ln w="9525" cap="flat" cmpd="sng">
                  <a:solidFill>
                    <a:srgbClr val="FF0000"/>
                  </a:solidFill>
                  <a:prstDash val="solid"/>
                  <a:round/>
                  <a:headEnd type="none" w="med" len="med"/>
                  <a:tailEnd type="triangle" w="med" len="med"/>
                </a:ln>
              </p:spPr>
              <p:txBody>
                <a:bodyPr/>
                <a:lstStyle/>
                <a:p>
                  <a:endParaRPr lang="en-US"/>
                </a:p>
              </p:txBody>
            </p:sp>
            <p:grpSp>
              <p:nvGrpSpPr>
                <p:cNvPr id="17424" name="Group 44"/>
                <p:cNvGrpSpPr>
                  <a:grpSpLocks/>
                </p:cNvGrpSpPr>
                <p:nvPr/>
              </p:nvGrpSpPr>
              <p:grpSpPr bwMode="auto">
                <a:xfrm>
                  <a:off x="438" y="1004"/>
                  <a:ext cx="5143" cy="1860"/>
                  <a:chOff x="438" y="1004"/>
                  <a:chExt cx="5143" cy="1860"/>
                </a:xfrm>
              </p:grpSpPr>
              <p:sp>
                <p:nvSpPr>
                  <p:cNvPr id="17427" name="Line 45"/>
                  <p:cNvSpPr>
                    <a:spLocks noChangeShapeType="1"/>
                  </p:cNvSpPr>
                  <p:nvPr/>
                </p:nvSpPr>
                <p:spPr bwMode="auto">
                  <a:xfrm flipH="1" flipV="1">
                    <a:off x="4591" y="1356"/>
                    <a:ext cx="756" cy="6"/>
                  </a:xfrm>
                  <a:prstGeom prst="line">
                    <a:avLst/>
                  </a:prstGeom>
                  <a:noFill/>
                  <a:ln w="9525">
                    <a:solidFill>
                      <a:srgbClr val="FF0000"/>
                    </a:solidFill>
                    <a:round/>
                    <a:headEnd/>
                    <a:tailEnd type="triangle" w="med" len="med"/>
                  </a:ln>
                </p:spPr>
                <p:txBody>
                  <a:bodyPr/>
                  <a:lstStyle/>
                  <a:p>
                    <a:endParaRPr lang="en-US"/>
                  </a:p>
                </p:txBody>
              </p:sp>
              <p:sp>
                <p:nvSpPr>
                  <p:cNvPr id="17428" name="Text Box 46"/>
                  <p:cNvSpPr txBox="1">
                    <a:spLocks noChangeArrowheads="1"/>
                  </p:cNvSpPr>
                  <p:nvPr/>
                </p:nvSpPr>
                <p:spPr bwMode="auto">
                  <a:xfrm>
                    <a:off x="4590" y="2410"/>
                    <a:ext cx="419" cy="2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600" b="0"/>
                      <a:t>Data</a:t>
                    </a:r>
                  </a:p>
                </p:txBody>
              </p:sp>
              <p:sp>
                <p:nvSpPr>
                  <p:cNvPr id="17429" name="Text Box 47"/>
                  <p:cNvSpPr txBox="1">
                    <a:spLocks noChangeArrowheads="1"/>
                  </p:cNvSpPr>
                  <p:nvPr/>
                </p:nvSpPr>
                <p:spPr bwMode="auto">
                  <a:xfrm>
                    <a:off x="4440" y="1164"/>
                    <a:ext cx="347" cy="212"/>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600" b="0"/>
                      <a:t>Ack</a:t>
                    </a:r>
                  </a:p>
                </p:txBody>
              </p:sp>
              <p:sp>
                <p:nvSpPr>
                  <p:cNvPr id="17430" name="Text Box 48"/>
                  <p:cNvSpPr txBox="1">
                    <a:spLocks noChangeArrowheads="1"/>
                  </p:cNvSpPr>
                  <p:nvPr/>
                </p:nvSpPr>
                <p:spPr bwMode="auto">
                  <a:xfrm>
                    <a:off x="4422" y="1694"/>
                    <a:ext cx="514" cy="366"/>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1600" b="0"/>
                      <a:t>Data</a:t>
                    </a:r>
                  </a:p>
                  <a:p>
                    <a:pPr>
                      <a:lnSpc>
                        <a:spcPct val="100000"/>
                      </a:lnSpc>
                      <a:spcBef>
                        <a:spcPct val="0"/>
                      </a:spcBef>
                      <a:buClrTx/>
                      <a:buSzTx/>
                      <a:buFontTx/>
                      <a:buNone/>
                    </a:pPr>
                    <a:r>
                      <a:rPr lang="en-US" sz="1600" b="0"/>
                      <a:t>Ready</a:t>
                    </a:r>
                  </a:p>
                </p:txBody>
              </p:sp>
              <p:sp>
                <p:nvSpPr>
                  <p:cNvPr id="17431" name="Rectangle 49"/>
                  <p:cNvSpPr>
                    <a:spLocks noChangeArrowheads="1"/>
                  </p:cNvSpPr>
                  <p:nvPr/>
                </p:nvSpPr>
                <p:spPr bwMode="auto">
                  <a:xfrm>
                    <a:off x="702" y="1004"/>
                    <a:ext cx="4698" cy="1860"/>
                  </a:xfrm>
                  <a:prstGeom prst="rect">
                    <a:avLst/>
                  </a:prstGeom>
                  <a:noFill/>
                  <a:ln w="9525">
                    <a:solidFill>
                      <a:srgbClr val="FF0000"/>
                    </a:solidFill>
                    <a:miter lim="800000"/>
                    <a:headEnd/>
                    <a:tailEnd/>
                  </a:ln>
                </p:spPr>
                <p:txBody>
                  <a:bodyPr wrap="none" anchor="ctr"/>
                  <a:lstStyle/>
                  <a:p>
                    <a:endParaRPr lang="en-US"/>
                  </a:p>
                </p:txBody>
              </p:sp>
              <p:grpSp>
                <p:nvGrpSpPr>
                  <p:cNvPr id="17432" name="Group 50"/>
                  <p:cNvGrpSpPr>
                    <a:grpSpLocks/>
                  </p:cNvGrpSpPr>
                  <p:nvPr/>
                </p:nvGrpSpPr>
                <p:grpSpPr bwMode="auto">
                  <a:xfrm>
                    <a:off x="438" y="1578"/>
                    <a:ext cx="493" cy="576"/>
                    <a:chOff x="438" y="1668"/>
                    <a:chExt cx="493" cy="576"/>
                  </a:xfrm>
                </p:grpSpPr>
                <p:sp>
                  <p:nvSpPr>
                    <p:cNvPr id="17441" name="Rectangle 51"/>
                    <p:cNvSpPr>
                      <a:spLocks noChangeArrowheads="1"/>
                    </p:cNvSpPr>
                    <p:nvPr/>
                  </p:nvSpPr>
                  <p:spPr bwMode="auto">
                    <a:xfrm>
                      <a:off x="702" y="1668"/>
                      <a:ext cx="216" cy="576"/>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7442" name="Text Box 52"/>
                    <p:cNvSpPr txBox="1">
                      <a:spLocks noChangeArrowheads="1"/>
                    </p:cNvSpPr>
                    <p:nvPr/>
                  </p:nvSpPr>
                  <p:spPr bwMode="auto">
                    <a:xfrm rot="5400000">
                      <a:off x="626" y="1844"/>
                      <a:ext cx="379" cy="231"/>
                    </a:xfrm>
                    <a:prstGeom prst="rect">
                      <a:avLst/>
                    </a:prstGeom>
                    <a:noFill/>
                    <a:ln w="9525">
                      <a:noFill/>
                      <a:miter lim="800000"/>
                      <a:headEnd/>
                      <a:tailEnd/>
                    </a:ln>
                  </p:spPr>
                  <p:txBody>
                    <a:bodyPr wrap="none">
                      <a:spAutoFit/>
                    </a:bodyPr>
                    <a:lstStyle/>
                    <a:p>
                      <a:pPr>
                        <a:buFont typeface="Wingdings" pitchFamily="-96" charset="2"/>
                        <a:buNone/>
                      </a:pPr>
                      <a:r>
                        <a:rPr lang="en-US" b="0"/>
                        <a:t>req</a:t>
                      </a:r>
                    </a:p>
                  </p:txBody>
                </p:sp>
                <p:sp>
                  <p:nvSpPr>
                    <p:cNvPr id="17443" name="Line 53"/>
                    <p:cNvSpPr>
                      <a:spLocks noChangeShapeType="1"/>
                    </p:cNvSpPr>
                    <p:nvPr/>
                  </p:nvSpPr>
                  <p:spPr bwMode="auto">
                    <a:xfrm>
                      <a:off x="438" y="1818"/>
                      <a:ext cx="276" cy="0"/>
                    </a:xfrm>
                    <a:prstGeom prst="line">
                      <a:avLst/>
                    </a:prstGeom>
                    <a:noFill/>
                    <a:ln w="38100">
                      <a:solidFill>
                        <a:srgbClr val="FF0000"/>
                      </a:solidFill>
                      <a:round/>
                      <a:headEnd/>
                      <a:tailEnd type="triangle" w="med" len="med"/>
                    </a:ln>
                  </p:spPr>
                  <p:txBody>
                    <a:bodyPr/>
                    <a:lstStyle/>
                    <a:p>
                      <a:endParaRPr lang="en-US"/>
                    </a:p>
                  </p:txBody>
                </p:sp>
                <p:sp>
                  <p:nvSpPr>
                    <p:cNvPr id="17444" name="Line 54"/>
                    <p:cNvSpPr>
                      <a:spLocks noChangeShapeType="1"/>
                    </p:cNvSpPr>
                    <p:nvPr/>
                  </p:nvSpPr>
                  <p:spPr bwMode="auto">
                    <a:xfrm>
                      <a:off x="438" y="1980"/>
                      <a:ext cx="276" cy="0"/>
                    </a:xfrm>
                    <a:prstGeom prst="line">
                      <a:avLst/>
                    </a:prstGeom>
                    <a:noFill/>
                    <a:ln w="9525">
                      <a:solidFill>
                        <a:srgbClr val="FF0000"/>
                      </a:solidFill>
                      <a:round/>
                      <a:headEnd/>
                      <a:tailEnd type="triangle" w="med" len="med"/>
                    </a:ln>
                  </p:spPr>
                  <p:txBody>
                    <a:bodyPr/>
                    <a:lstStyle/>
                    <a:p>
                      <a:endParaRPr lang="en-US"/>
                    </a:p>
                  </p:txBody>
                </p:sp>
                <p:sp>
                  <p:nvSpPr>
                    <p:cNvPr id="17445" name="Line 55"/>
                    <p:cNvSpPr>
                      <a:spLocks noChangeShapeType="1"/>
                    </p:cNvSpPr>
                    <p:nvPr/>
                  </p:nvSpPr>
                  <p:spPr bwMode="auto">
                    <a:xfrm flipH="1">
                      <a:off x="444" y="2154"/>
                      <a:ext cx="276" cy="0"/>
                    </a:xfrm>
                    <a:prstGeom prst="line">
                      <a:avLst/>
                    </a:prstGeom>
                    <a:noFill/>
                    <a:ln w="9525">
                      <a:solidFill>
                        <a:srgbClr val="FF0000"/>
                      </a:solidFill>
                      <a:round/>
                      <a:headEnd/>
                      <a:tailEnd type="triangle" w="med" len="med"/>
                    </a:ln>
                  </p:spPr>
                  <p:txBody>
                    <a:bodyPr/>
                    <a:lstStyle/>
                    <a:p>
                      <a:endParaRPr lang="en-US"/>
                    </a:p>
                  </p:txBody>
                </p:sp>
              </p:grpSp>
              <p:sp>
                <p:nvSpPr>
                  <p:cNvPr id="17433" name="Freeform 56"/>
                  <p:cNvSpPr>
                    <a:spLocks/>
                  </p:cNvSpPr>
                  <p:nvPr/>
                </p:nvSpPr>
                <p:spPr bwMode="auto">
                  <a:xfrm>
                    <a:off x="918" y="1350"/>
                    <a:ext cx="600" cy="726"/>
                  </a:xfrm>
                  <a:custGeom>
                    <a:avLst/>
                    <a:gdLst>
                      <a:gd name="T0" fmla="*/ 600 w 600"/>
                      <a:gd name="T1" fmla="*/ 0 h 726"/>
                      <a:gd name="T2" fmla="*/ 324 w 600"/>
                      <a:gd name="T3" fmla="*/ 0 h 726"/>
                      <a:gd name="T4" fmla="*/ 324 w 600"/>
                      <a:gd name="T5" fmla="*/ 726 h 726"/>
                      <a:gd name="T6" fmla="*/ 0 w 600"/>
                      <a:gd name="T7" fmla="*/ 726 h 726"/>
                      <a:gd name="T8" fmla="*/ 0 60000 65536"/>
                      <a:gd name="T9" fmla="*/ 0 60000 65536"/>
                      <a:gd name="T10" fmla="*/ 0 60000 65536"/>
                      <a:gd name="T11" fmla="*/ 0 60000 65536"/>
                      <a:gd name="T12" fmla="*/ 0 w 600"/>
                      <a:gd name="T13" fmla="*/ 0 h 726"/>
                      <a:gd name="T14" fmla="*/ 600 w 600"/>
                      <a:gd name="T15" fmla="*/ 726 h 726"/>
                    </a:gdLst>
                    <a:ahLst/>
                    <a:cxnLst>
                      <a:cxn ang="T8">
                        <a:pos x="T0" y="T1"/>
                      </a:cxn>
                      <a:cxn ang="T9">
                        <a:pos x="T2" y="T3"/>
                      </a:cxn>
                      <a:cxn ang="T10">
                        <a:pos x="T4" y="T5"/>
                      </a:cxn>
                      <a:cxn ang="T11">
                        <a:pos x="T6" y="T7"/>
                      </a:cxn>
                    </a:cxnLst>
                    <a:rect l="T12" t="T13" r="T14" b="T15"/>
                    <a:pathLst>
                      <a:path w="600" h="726">
                        <a:moveTo>
                          <a:pt x="600" y="0"/>
                        </a:moveTo>
                        <a:lnTo>
                          <a:pt x="324" y="0"/>
                        </a:lnTo>
                        <a:lnTo>
                          <a:pt x="324" y="726"/>
                        </a:lnTo>
                        <a:lnTo>
                          <a:pt x="0" y="726"/>
                        </a:lnTo>
                      </a:path>
                    </a:pathLst>
                  </a:custGeom>
                  <a:noFill/>
                  <a:ln w="9525" cap="flat" cmpd="sng">
                    <a:solidFill>
                      <a:srgbClr val="FF0000"/>
                    </a:solidFill>
                    <a:prstDash val="solid"/>
                    <a:round/>
                    <a:headEnd type="none" w="med" len="med"/>
                    <a:tailEnd type="triangle" w="med" len="med"/>
                  </a:ln>
                </p:spPr>
                <p:txBody>
                  <a:bodyPr/>
                  <a:lstStyle/>
                  <a:p>
                    <a:endParaRPr lang="en-US"/>
                  </a:p>
                </p:txBody>
              </p:sp>
              <p:sp>
                <p:nvSpPr>
                  <p:cNvPr id="17434" name="Freeform 57"/>
                  <p:cNvSpPr>
                    <a:spLocks/>
                  </p:cNvSpPr>
                  <p:nvPr/>
                </p:nvSpPr>
                <p:spPr bwMode="auto">
                  <a:xfrm>
                    <a:off x="912" y="1710"/>
                    <a:ext cx="618" cy="186"/>
                  </a:xfrm>
                  <a:custGeom>
                    <a:avLst/>
                    <a:gdLst>
                      <a:gd name="T0" fmla="*/ 0 w 618"/>
                      <a:gd name="T1" fmla="*/ 186 h 186"/>
                      <a:gd name="T2" fmla="*/ 486 w 618"/>
                      <a:gd name="T3" fmla="*/ 186 h 186"/>
                      <a:gd name="T4" fmla="*/ 486 w 618"/>
                      <a:gd name="T5" fmla="*/ 0 h 186"/>
                      <a:gd name="T6" fmla="*/ 618 w 618"/>
                      <a:gd name="T7" fmla="*/ 0 h 186"/>
                      <a:gd name="T8" fmla="*/ 0 60000 65536"/>
                      <a:gd name="T9" fmla="*/ 0 60000 65536"/>
                      <a:gd name="T10" fmla="*/ 0 60000 65536"/>
                      <a:gd name="T11" fmla="*/ 0 60000 65536"/>
                      <a:gd name="T12" fmla="*/ 0 w 618"/>
                      <a:gd name="T13" fmla="*/ 0 h 186"/>
                      <a:gd name="T14" fmla="*/ 618 w 618"/>
                      <a:gd name="T15" fmla="*/ 186 h 186"/>
                    </a:gdLst>
                    <a:ahLst/>
                    <a:cxnLst>
                      <a:cxn ang="T8">
                        <a:pos x="T0" y="T1"/>
                      </a:cxn>
                      <a:cxn ang="T9">
                        <a:pos x="T2" y="T3"/>
                      </a:cxn>
                      <a:cxn ang="T10">
                        <a:pos x="T4" y="T5"/>
                      </a:cxn>
                      <a:cxn ang="T11">
                        <a:pos x="T6" y="T7"/>
                      </a:cxn>
                    </a:cxnLst>
                    <a:rect l="T12" t="T13" r="T14" b="T15"/>
                    <a:pathLst>
                      <a:path w="618" h="186">
                        <a:moveTo>
                          <a:pt x="0" y="186"/>
                        </a:moveTo>
                        <a:lnTo>
                          <a:pt x="486" y="186"/>
                        </a:lnTo>
                        <a:lnTo>
                          <a:pt x="486" y="0"/>
                        </a:lnTo>
                        <a:lnTo>
                          <a:pt x="618" y="0"/>
                        </a:lnTo>
                      </a:path>
                    </a:pathLst>
                  </a:custGeom>
                  <a:noFill/>
                  <a:ln w="9525" cap="flat" cmpd="sng">
                    <a:solidFill>
                      <a:srgbClr val="FF0000"/>
                    </a:solidFill>
                    <a:prstDash val="solid"/>
                    <a:round/>
                    <a:headEnd type="none" w="med" len="med"/>
                    <a:tailEnd type="triangle" w="med" len="med"/>
                  </a:ln>
                </p:spPr>
                <p:txBody>
                  <a:bodyPr/>
                  <a:lstStyle/>
                  <a:p>
                    <a:endParaRPr lang="en-US"/>
                  </a:p>
                </p:txBody>
              </p:sp>
              <p:sp>
                <p:nvSpPr>
                  <p:cNvPr id="17435" name="Freeform 58"/>
                  <p:cNvSpPr>
                    <a:spLocks/>
                  </p:cNvSpPr>
                  <p:nvPr/>
                </p:nvSpPr>
                <p:spPr bwMode="auto">
                  <a:xfrm>
                    <a:off x="930" y="1716"/>
                    <a:ext cx="516" cy="654"/>
                  </a:xfrm>
                  <a:custGeom>
                    <a:avLst/>
                    <a:gdLst>
                      <a:gd name="T0" fmla="*/ 0 w 516"/>
                      <a:gd name="T1" fmla="*/ 0 h 654"/>
                      <a:gd name="T2" fmla="*/ 120 w 516"/>
                      <a:gd name="T3" fmla="*/ 0 h 654"/>
                      <a:gd name="T4" fmla="*/ 120 w 516"/>
                      <a:gd name="T5" fmla="*/ 654 h 654"/>
                      <a:gd name="T6" fmla="*/ 516 w 516"/>
                      <a:gd name="T7" fmla="*/ 654 h 654"/>
                      <a:gd name="T8" fmla="*/ 0 60000 65536"/>
                      <a:gd name="T9" fmla="*/ 0 60000 65536"/>
                      <a:gd name="T10" fmla="*/ 0 60000 65536"/>
                      <a:gd name="T11" fmla="*/ 0 60000 65536"/>
                      <a:gd name="T12" fmla="*/ 0 w 516"/>
                      <a:gd name="T13" fmla="*/ 0 h 654"/>
                      <a:gd name="T14" fmla="*/ 516 w 516"/>
                      <a:gd name="T15" fmla="*/ 654 h 654"/>
                    </a:gdLst>
                    <a:ahLst/>
                    <a:cxnLst>
                      <a:cxn ang="T8">
                        <a:pos x="T0" y="T1"/>
                      </a:cxn>
                      <a:cxn ang="T9">
                        <a:pos x="T2" y="T3"/>
                      </a:cxn>
                      <a:cxn ang="T10">
                        <a:pos x="T4" y="T5"/>
                      </a:cxn>
                      <a:cxn ang="T11">
                        <a:pos x="T6" y="T7"/>
                      </a:cxn>
                    </a:cxnLst>
                    <a:rect l="T12" t="T13" r="T14" b="T15"/>
                    <a:pathLst>
                      <a:path w="516" h="654">
                        <a:moveTo>
                          <a:pt x="0" y="0"/>
                        </a:moveTo>
                        <a:lnTo>
                          <a:pt x="120" y="0"/>
                        </a:lnTo>
                        <a:lnTo>
                          <a:pt x="120" y="654"/>
                        </a:lnTo>
                        <a:lnTo>
                          <a:pt x="516" y="654"/>
                        </a:lnTo>
                      </a:path>
                    </a:pathLst>
                  </a:custGeom>
                  <a:noFill/>
                  <a:ln w="38100" cap="flat" cmpd="sng">
                    <a:solidFill>
                      <a:srgbClr val="FF0000"/>
                    </a:solidFill>
                    <a:prstDash val="solid"/>
                    <a:round/>
                    <a:headEnd type="none" w="med" len="med"/>
                    <a:tailEnd type="triangle" w="med" len="med"/>
                  </a:ln>
                </p:spPr>
                <p:txBody>
                  <a:bodyPr/>
                  <a:lstStyle/>
                  <a:p>
                    <a:endParaRPr lang="en-US"/>
                  </a:p>
                </p:txBody>
              </p:sp>
              <p:sp>
                <p:nvSpPr>
                  <p:cNvPr id="17436" name="Rectangle 59"/>
                  <p:cNvSpPr>
                    <a:spLocks noChangeArrowheads="1"/>
                  </p:cNvSpPr>
                  <p:nvPr/>
                </p:nvSpPr>
                <p:spPr bwMode="auto">
                  <a:xfrm flipH="1">
                    <a:off x="5191" y="1116"/>
                    <a:ext cx="216" cy="576"/>
                  </a:xfrm>
                  <a:prstGeom prst="rect">
                    <a:avLst/>
                  </a:prstGeom>
                  <a:solidFill>
                    <a:schemeClr val="accent1"/>
                  </a:solidFill>
                  <a:ln w="9525">
                    <a:solidFill>
                      <a:srgbClr val="FF0000"/>
                    </a:solidFill>
                    <a:miter lim="800000"/>
                    <a:headEnd/>
                    <a:tailEnd/>
                  </a:ln>
                </p:spPr>
                <p:txBody>
                  <a:bodyPr wrap="none" anchor="ctr"/>
                  <a:lstStyle/>
                  <a:p>
                    <a:endParaRPr lang="en-US"/>
                  </a:p>
                </p:txBody>
              </p:sp>
              <p:sp>
                <p:nvSpPr>
                  <p:cNvPr id="17437" name="Text Box 60"/>
                  <p:cNvSpPr txBox="1">
                    <a:spLocks noChangeArrowheads="1"/>
                  </p:cNvSpPr>
                  <p:nvPr/>
                </p:nvSpPr>
                <p:spPr bwMode="auto">
                  <a:xfrm rot="16200000" flipH="1">
                    <a:off x="5084" y="1319"/>
                    <a:ext cx="411" cy="231"/>
                  </a:xfrm>
                  <a:prstGeom prst="rect">
                    <a:avLst/>
                  </a:prstGeom>
                  <a:noFill/>
                  <a:ln w="9525">
                    <a:noFill/>
                    <a:miter lim="800000"/>
                    <a:headEnd/>
                    <a:tailEnd/>
                  </a:ln>
                </p:spPr>
                <p:txBody>
                  <a:bodyPr wrap="none">
                    <a:spAutoFit/>
                  </a:bodyPr>
                  <a:lstStyle/>
                  <a:p>
                    <a:pPr>
                      <a:buFont typeface="Wingdings" pitchFamily="-96" charset="2"/>
                      <a:buNone/>
                    </a:pPr>
                    <a:r>
                      <a:rPr lang="en-US" b="0"/>
                      <a:t>deq</a:t>
                    </a:r>
                  </a:p>
                </p:txBody>
              </p:sp>
              <p:sp>
                <p:nvSpPr>
                  <p:cNvPr id="17438" name="Line 61"/>
                  <p:cNvSpPr>
                    <a:spLocks noChangeShapeType="1"/>
                  </p:cNvSpPr>
                  <p:nvPr/>
                </p:nvSpPr>
                <p:spPr bwMode="auto">
                  <a:xfrm flipV="1">
                    <a:off x="4596" y="2346"/>
                    <a:ext cx="966" cy="0"/>
                  </a:xfrm>
                  <a:prstGeom prst="line">
                    <a:avLst/>
                  </a:prstGeom>
                  <a:noFill/>
                  <a:ln w="38100">
                    <a:solidFill>
                      <a:srgbClr val="FF0000"/>
                    </a:solidFill>
                    <a:round/>
                    <a:headEnd/>
                    <a:tailEnd type="triangle" w="med" len="med"/>
                  </a:ln>
                </p:spPr>
                <p:txBody>
                  <a:bodyPr/>
                  <a:lstStyle/>
                  <a:p>
                    <a:endParaRPr lang="en-US"/>
                  </a:p>
                </p:txBody>
              </p:sp>
              <p:sp>
                <p:nvSpPr>
                  <p:cNvPr id="17439" name="Line 62"/>
                  <p:cNvSpPr>
                    <a:spLocks noChangeShapeType="1"/>
                  </p:cNvSpPr>
                  <p:nvPr/>
                </p:nvSpPr>
                <p:spPr bwMode="auto">
                  <a:xfrm>
                    <a:off x="5383" y="2082"/>
                    <a:ext cx="198" cy="1"/>
                  </a:xfrm>
                  <a:prstGeom prst="line">
                    <a:avLst/>
                  </a:prstGeom>
                  <a:noFill/>
                  <a:ln w="9525">
                    <a:solidFill>
                      <a:srgbClr val="FF0000"/>
                    </a:solidFill>
                    <a:round/>
                    <a:headEnd/>
                    <a:tailEnd type="triangle" w="med" len="med"/>
                  </a:ln>
                </p:spPr>
                <p:txBody>
                  <a:bodyPr/>
                  <a:lstStyle/>
                  <a:p>
                    <a:endParaRPr lang="en-US"/>
                  </a:p>
                </p:txBody>
              </p:sp>
              <p:sp>
                <p:nvSpPr>
                  <p:cNvPr id="17440" name="Freeform 63"/>
                  <p:cNvSpPr>
                    <a:spLocks/>
                  </p:cNvSpPr>
                  <p:nvPr/>
                </p:nvSpPr>
                <p:spPr bwMode="auto">
                  <a:xfrm>
                    <a:off x="4578" y="1890"/>
                    <a:ext cx="666" cy="210"/>
                  </a:xfrm>
                  <a:custGeom>
                    <a:avLst/>
                    <a:gdLst>
                      <a:gd name="T0" fmla="*/ 0 w 666"/>
                      <a:gd name="T1" fmla="*/ 0 h 210"/>
                      <a:gd name="T2" fmla="*/ 546 w 666"/>
                      <a:gd name="T3" fmla="*/ 0 h 210"/>
                      <a:gd name="T4" fmla="*/ 546 w 666"/>
                      <a:gd name="T5" fmla="*/ 210 h 210"/>
                      <a:gd name="T6" fmla="*/ 666 w 666"/>
                      <a:gd name="T7" fmla="*/ 204 h 210"/>
                      <a:gd name="T8" fmla="*/ 0 60000 65536"/>
                      <a:gd name="T9" fmla="*/ 0 60000 65536"/>
                      <a:gd name="T10" fmla="*/ 0 60000 65536"/>
                      <a:gd name="T11" fmla="*/ 0 60000 65536"/>
                      <a:gd name="T12" fmla="*/ 0 w 666"/>
                      <a:gd name="T13" fmla="*/ 0 h 210"/>
                      <a:gd name="T14" fmla="*/ 666 w 666"/>
                      <a:gd name="T15" fmla="*/ 210 h 210"/>
                    </a:gdLst>
                    <a:ahLst/>
                    <a:cxnLst>
                      <a:cxn ang="T8">
                        <a:pos x="T0" y="T1"/>
                      </a:cxn>
                      <a:cxn ang="T9">
                        <a:pos x="T2" y="T3"/>
                      </a:cxn>
                      <a:cxn ang="T10">
                        <a:pos x="T4" y="T5"/>
                      </a:cxn>
                      <a:cxn ang="T11">
                        <a:pos x="T6" y="T7"/>
                      </a:cxn>
                    </a:cxnLst>
                    <a:rect l="T12" t="T13" r="T14" b="T15"/>
                    <a:pathLst>
                      <a:path w="666" h="210">
                        <a:moveTo>
                          <a:pt x="0" y="0"/>
                        </a:moveTo>
                        <a:lnTo>
                          <a:pt x="546" y="0"/>
                        </a:lnTo>
                        <a:lnTo>
                          <a:pt x="546" y="210"/>
                        </a:lnTo>
                        <a:lnTo>
                          <a:pt x="666" y="204"/>
                        </a:lnTo>
                      </a:path>
                    </a:pathLst>
                  </a:custGeom>
                  <a:noFill/>
                  <a:ln w="9525" cap="flat" cmpd="sng">
                    <a:solidFill>
                      <a:srgbClr val="FF0000"/>
                    </a:solidFill>
                    <a:prstDash val="solid"/>
                    <a:round/>
                    <a:headEnd type="none" w="med" len="med"/>
                    <a:tailEnd type="triangle" w="med" len="med"/>
                  </a:ln>
                </p:spPr>
                <p:txBody>
                  <a:bodyPr/>
                  <a:lstStyle/>
                  <a:p>
                    <a:endParaRPr lang="en-US"/>
                  </a:p>
                </p:txBody>
              </p:sp>
            </p:grpSp>
            <p:sp>
              <p:nvSpPr>
                <p:cNvPr id="17425" name="Line 64"/>
                <p:cNvSpPr>
                  <a:spLocks noChangeShapeType="1"/>
                </p:cNvSpPr>
                <p:nvPr/>
              </p:nvSpPr>
              <p:spPr bwMode="auto">
                <a:xfrm>
                  <a:off x="5413" y="1356"/>
                  <a:ext cx="174" cy="1"/>
                </a:xfrm>
                <a:prstGeom prst="line">
                  <a:avLst/>
                </a:prstGeom>
                <a:noFill/>
                <a:ln w="9525">
                  <a:solidFill>
                    <a:srgbClr val="FF0000"/>
                  </a:solidFill>
                  <a:round/>
                  <a:headEnd type="triangle" w="med" len="med"/>
                  <a:tailEnd/>
                </a:ln>
              </p:spPr>
              <p:txBody>
                <a:bodyPr/>
                <a:lstStyle/>
                <a:p>
                  <a:endParaRPr lang="en-US"/>
                </a:p>
              </p:txBody>
            </p:sp>
            <p:sp>
              <p:nvSpPr>
                <p:cNvPr id="17426" name="Line 65"/>
                <p:cNvSpPr>
                  <a:spLocks noChangeShapeType="1"/>
                </p:cNvSpPr>
                <p:nvPr/>
              </p:nvSpPr>
              <p:spPr bwMode="auto">
                <a:xfrm>
                  <a:off x="5413" y="1542"/>
                  <a:ext cx="186" cy="1"/>
                </a:xfrm>
                <a:prstGeom prst="line">
                  <a:avLst/>
                </a:prstGeom>
                <a:noFill/>
                <a:ln w="9525">
                  <a:solidFill>
                    <a:srgbClr val="FF0000"/>
                  </a:solidFill>
                  <a:round/>
                  <a:headEnd/>
                  <a:tailEnd type="triangle" w="med" len="med"/>
                </a:ln>
              </p:spPr>
              <p:txBody>
                <a:bodyPr/>
                <a:lstStyle/>
                <a:p>
                  <a:endParaRPr lang="en-US"/>
                </a:p>
              </p:txBody>
            </p:sp>
          </p:grpSp>
          <p:sp>
            <p:nvSpPr>
              <p:cNvPr id="17422" name="Rectangle 66"/>
              <p:cNvSpPr>
                <a:spLocks noChangeArrowheads="1"/>
              </p:cNvSpPr>
              <p:nvPr/>
            </p:nvSpPr>
            <p:spPr bwMode="auto">
              <a:xfrm flipH="1">
                <a:off x="5191" y="1974"/>
                <a:ext cx="216" cy="576"/>
              </a:xfrm>
              <a:prstGeom prst="rect">
                <a:avLst/>
              </a:prstGeom>
              <a:solidFill>
                <a:schemeClr val="accent1"/>
              </a:solidFill>
              <a:ln w="9525">
                <a:solidFill>
                  <a:srgbClr val="FF0000"/>
                </a:solidFill>
                <a:miter lim="800000"/>
                <a:headEnd/>
                <a:tailEnd/>
              </a:ln>
            </p:spPr>
            <p:txBody>
              <a:bodyPr wrap="none" anchor="ctr"/>
              <a:lstStyle/>
              <a:p>
                <a:endParaRPr lang="en-US"/>
              </a:p>
            </p:txBody>
          </p:sp>
        </p:grpSp>
        <p:sp>
          <p:nvSpPr>
            <p:cNvPr id="17420" name="Text Box 67"/>
            <p:cNvSpPr txBox="1">
              <a:spLocks noChangeArrowheads="1"/>
            </p:cNvSpPr>
            <p:nvPr/>
          </p:nvSpPr>
          <p:spPr bwMode="auto">
            <a:xfrm rot="16200000" flipH="1">
              <a:off x="5040" y="2127"/>
              <a:ext cx="501" cy="231"/>
            </a:xfrm>
            <a:prstGeom prst="rect">
              <a:avLst/>
            </a:prstGeom>
            <a:noFill/>
            <a:ln w="9525">
              <a:noFill/>
              <a:miter lim="800000"/>
              <a:headEnd/>
              <a:tailEnd/>
            </a:ln>
          </p:spPr>
          <p:txBody>
            <a:bodyPr wrap="none">
              <a:spAutoFit/>
            </a:bodyPr>
            <a:lstStyle/>
            <a:p>
              <a:pPr>
                <a:buFont typeface="Wingdings" pitchFamily="-96" charset="2"/>
                <a:buNone/>
              </a:pPr>
              <a:r>
                <a:rPr lang="en-US" b="0"/>
                <a:t>peek</a:t>
              </a:r>
            </a:p>
          </p:txBody>
        </p:sp>
      </p:grpSp>
      <p:sp>
        <p:nvSpPr>
          <p:cNvPr id="17415" name="Text Box 70"/>
          <p:cNvSpPr txBox="1">
            <a:spLocks noChangeArrowheads="1"/>
          </p:cNvSpPr>
          <p:nvPr/>
        </p:nvSpPr>
        <p:spPr bwMode="auto">
          <a:xfrm>
            <a:off x="5915025" y="5581650"/>
            <a:ext cx="3051175" cy="925513"/>
          </a:xfrm>
          <a:prstGeom prst="rect">
            <a:avLst/>
          </a:prstGeom>
          <a:noFill/>
          <a:ln w="9525">
            <a:solidFill>
              <a:srgbClr val="FF0000"/>
            </a:solidFill>
            <a:miter lim="800000"/>
            <a:headEnd/>
            <a:tailEnd/>
          </a:ln>
        </p:spPr>
        <p:txBody>
          <a:bodyPr>
            <a:spAutoFit/>
          </a:bodyPr>
          <a:lstStyle/>
          <a:p>
            <a:pPr>
              <a:buFont typeface="Wingdings" pitchFamily="-96" charset="2"/>
              <a:buNone/>
            </a:pPr>
            <a:r>
              <a:rPr lang="en-US" b="0"/>
              <a:t>Making a synchronous component latency- insensitive</a:t>
            </a:r>
          </a:p>
        </p:txBody>
      </p:sp>
      <p:sp>
        <p:nvSpPr>
          <p:cNvPr id="75" name="Date Placeholder 74"/>
          <p:cNvSpPr>
            <a:spLocks noGrp="1"/>
          </p:cNvSpPr>
          <p:nvPr>
            <p:ph type="dt" sz="half" idx="10"/>
          </p:nvPr>
        </p:nvSpPr>
        <p:spPr/>
        <p:txBody>
          <a:bodyPr/>
          <a:lstStyle/>
          <a:p>
            <a:pPr>
              <a:defRPr/>
            </a:pPr>
            <a:r>
              <a:rPr lang="en-US" smtClean="0"/>
              <a:t>February 22, 2011</a:t>
            </a:r>
            <a:endParaRPr lang="en-US"/>
          </a:p>
        </p:txBody>
      </p:sp>
      <p:sp>
        <p:nvSpPr>
          <p:cNvPr id="77" name="Slide Number Placeholder 76"/>
          <p:cNvSpPr>
            <a:spLocks noGrp="1"/>
          </p:cNvSpPr>
          <p:nvPr>
            <p:ph type="sldNum" sz="quarter" idx="11"/>
          </p:nvPr>
        </p:nvSpPr>
        <p:spPr/>
        <p:txBody>
          <a:bodyPr/>
          <a:lstStyle/>
          <a:p>
            <a:pPr>
              <a:defRPr/>
            </a:pPr>
            <a:r>
              <a:rPr lang="en-US" smtClean="0"/>
              <a:t>L06-</a:t>
            </a:r>
            <a:fld id="{F0CD70E1-BEDF-44A8-B719-82A39B7AAF1F}" type="slidenum">
              <a:rPr lang="en-US" smtClean="0"/>
              <a:pPr>
                <a:defRPr/>
              </a:pPr>
              <a:t>8</a:t>
            </a:fld>
            <a:endParaRPr lang="en-US" dirty="0"/>
          </a:p>
        </p:txBody>
      </p:sp>
      <p:sp>
        <p:nvSpPr>
          <p:cNvPr id="78" name="Footer Placeholder 77"/>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793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9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1439" name="Text Box 31"/>
          <p:cNvSpPr txBox="1">
            <a:spLocks noChangeArrowheads="1"/>
          </p:cNvSpPr>
          <p:nvPr/>
        </p:nvSpPr>
        <p:spPr bwMode="auto">
          <a:xfrm>
            <a:off x="2349500" y="3268663"/>
            <a:ext cx="6486525" cy="3487737"/>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recirculate (True);</a:t>
            </a:r>
          </a:p>
          <a:p>
            <a:pPr>
              <a:buFont typeface="Wingdings" pitchFamily="-96" charset="2"/>
              <a:buNone/>
            </a:pPr>
            <a:r>
              <a:rPr lang="en-US" b="0">
                <a:solidFill>
                  <a:schemeClr val="tx2"/>
                </a:solidFill>
                <a:latin typeface="Courier New" pitchFamily="49" charset="0"/>
              </a:rPr>
              <a:t>   TableEntry p = ram.peek(); ram.deq();</a:t>
            </a:r>
          </a:p>
          <a:p>
            <a:pPr>
              <a:buFont typeface="Wingdings" pitchFamily="-96" charset="2"/>
              <a:buNone/>
            </a:pPr>
            <a:r>
              <a:rPr lang="en-US">
                <a:solidFill>
                  <a:schemeClr val="tx2"/>
                </a:solidFill>
                <a:latin typeface="Courier New" pitchFamily="49" charset="0"/>
              </a:rPr>
              <a:t>   </a:t>
            </a:r>
            <a:r>
              <a:rPr lang="en-US" b="0">
                <a:solidFill>
                  <a:schemeClr val="tx2"/>
                </a:solidFill>
                <a:latin typeface="Courier New" pitchFamily="49" charset="0"/>
              </a:rPr>
              <a:t>IP rip = fifo.first();</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if</a:t>
            </a:r>
            <a:r>
              <a:rPr lang="en-US" b="0">
                <a:solidFill>
                  <a:schemeClr val="tx2"/>
                </a:solidFill>
                <a:latin typeface="Courier New" pitchFamily="49" charset="0"/>
              </a:rPr>
              <a:t> (isLeaf(p)) outQ.enq(p);</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else begin</a:t>
            </a:r>
          </a:p>
          <a:p>
            <a:pPr>
              <a:buFont typeface="Wingdings" pitchFamily="-96" charset="2"/>
              <a:buNone/>
            </a:pPr>
            <a:r>
              <a:rPr lang="en-US" b="0">
                <a:solidFill>
                  <a:schemeClr val="tx2"/>
                </a:solidFill>
                <a:latin typeface="Courier New" pitchFamily="49" charset="0"/>
              </a:rPr>
              <a:t>       fifo.enq(rip &lt;&lt; 8);</a:t>
            </a:r>
          </a:p>
          <a:p>
            <a:pPr>
              <a:lnSpc>
                <a:spcPct val="80000"/>
              </a:lnSpc>
              <a:spcBef>
                <a:spcPct val="20000"/>
              </a:spcBef>
              <a:buFont typeface="Wingdings" pitchFamily="-96" charset="2"/>
              <a:buNone/>
            </a:pPr>
            <a:r>
              <a:rPr lang="en-US" b="0">
                <a:solidFill>
                  <a:schemeClr val="tx2"/>
                </a:solidFill>
                <a:latin typeface="Courier New" pitchFamily="49" charset="0"/>
              </a:rPr>
              <a:t>       ram.req(p + rip[15:8]);</a:t>
            </a:r>
          </a:p>
          <a:p>
            <a:pPr>
              <a:buFont typeface="Wingdings" pitchFamily="-96" charset="2"/>
              <a:buNone/>
            </a:pPr>
            <a:r>
              <a:rPr lang="en-US" b="0">
                <a:solidFill>
                  <a:schemeClr val="tx2"/>
                </a:solidFill>
                <a:latin typeface="Courier New" pitchFamily="49" charset="0"/>
              </a:rPr>
              <a:t>     </a:t>
            </a:r>
            <a:r>
              <a:rPr lang="en-US">
                <a:solidFill>
                  <a:schemeClr val="tx2"/>
                </a:solidFill>
                <a:latin typeface="Courier New" pitchFamily="49" charset="0"/>
              </a:rPr>
              <a:t>end</a:t>
            </a:r>
          </a:p>
          <a:p>
            <a:pPr>
              <a:buFont typeface="Wingdings" pitchFamily="-96" charset="2"/>
              <a:buNone/>
            </a:pPr>
            <a:r>
              <a:rPr lang="en-US" b="0">
                <a:solidFill>
                  <a:schemeClr val="tx2"/>
                </a:solidFill>
                <a:latin typeface="Courier New" pitchFamily="49" charset="0"/>
              </a:rPr>
              <a:t>   fifo.deq();</a:t>
            </a:r>
          </a:p>
          <a:p>
            <a:pPr>
              <a:buFont typeface="Wingdings" pitchFamily="-96" charset="2"/>
              <a:buNone/>
            </a:pPr>
            <a:r>
              <a:rPr lang="en-US">
                <a:solidFill>
                  <a:schemeClr val="tx2"/>
                </a:solidFill>
                <a:latin typeface="Courier New" pitchFamily="49" charset="0"/>
              </a:rPr>
              <a:t>endrule</a:t>
            </a:r>
          </a:p>
        </p:txBody>
      </p:sp>
      <p:sp>
        <p:nvSpPr>
          <p:cNvPr id="18435" name="Rectangle 2"/>
          <p:cNvSpPr>
            <a:spLocks noGrp="1" noChangeArrowheads="1"/>
          </p:cNvSpPr>
          <p:nvPr>
            <p:ph type="title"/>
          </p:nvPr>
        </p:nvSpPr>
        <p:spPr>
          <a:xfrm>
            <a:off x="550863" y="360363"/>
            <a:ext cx="7772400" cy="1143000"/>
          </a:xfrm>
        </p:spPr>
        <p:txBody>
          <a:bodyPr/>
          <a:lstStyle/>
          <a:p>
            <a:pPr eaLnBrk="1" hangingPunct="1"/>
            <a:r>
              <a:rPr lang="en-US" smtClean="0"/>
              <a:t>Circular Pipeline Code</a:t>
            </a:r>
            <a:br>
              <a:rPr lang="en-US" smtClean="0"/>
            </a:br>
            <a:r>
              <a:rPr lang="en-US" sz="2800" smtClean="0"/>
              <a:t> </a:t>
            </a:r>
          </a:p>
        </p:txBody>
      </p:sp>
      <p:sp>
        <p:nvSpPr>
          <p:cNvPr id="1681411" name="Text Box 3"/>
          <p:cNvSpPr txBox="1">
            <a:spLocks noChangeArrowheads="1"/>
          </p:cNvSpPr>
          <p:nvPr/>
        </p:nvSpPr>
        <p:spPr bwMode="auto">
          <a:xfrm>
            <a:off x="631825" y="1535113"/>
            <a:ext cx="7632700" cy="2120900"/>
          </a:xfrm>
          <a:prstGeom prst="rect">
            <a:avLst/>
          </a:prstGeom>
          <a:noFill/>
          <a:ln w="9525">
            <a:noFill/>
            <a:miter lim="800000"/>
            <a:headEnd/>
            <a:tailEnd/>
          </a:ln>
        </p:spPr>
        <p:txBody>
          <a:bodyPr>
            <a:spAutoFit/>
          </a:bodyPr>
          <a:lstStyle/>
          <a:p>
            <a:pPr>
              <a:buFont typeface="Wingdings" pitchFamily="-96" charset="2"/>
              <a:buNone/>
            </a:pPr>
            <a:r>
              <a:rPr lang="en-US">
                <a:solidFill>
                  <a:schemeClr val="tx2"/>
                </a:solidFill>
                <a:latin typeface="Courier New" pitchFamily="49" charset="0"/>
              </a:rPr>
              <a:t>rule</a:t>
            </a:r>
            <a:r>
              <a:rPr lang="en-US" b="0">
                <a:solidFill>
                  <a:schemeClr val="tx2"/>
                </a:solidFill>
                <a:latin typeface="Courier New" pitchFamily="49" charset="0"/>
              </a:rPr>
              <a:t> enter (True);</a:t>
            </a:r>
          </a:p>
          <a:p>
            <a:pPr>
              <a:buFont typeface="Wingdings" pitchFamily="-96" charset="2"/>
              <a:buNone/>
            </a:pPr>
            <a:r>
              <a:rPr lang="en-US" b="0">
                <a:solidFill>
                  <a:schemeClr val="tx2"/>
                </a:solidFill>
                <a:latin typeface="Courier New" pitchFamily="49" charset="0"/>
              </a:rPr>
              <a:t>   IP ip = inQ.first(); </a:t>
            </a:r>
          </a:p>
          <a:p>
            <a:pPr>
              <a:buFont typeface="Wingdings" pitchFamily="-96" charset="2"/>
              <a:buNone/>
            </a:pPr>
            <a:r>
              <a:rPr lang="en-US" b="0">
                <a:solidFill>
                  <a:schemeClr val="tx2"/>
                </a:solidFill>
                <a:latin typeface="Courier New" pitchFamily="49" charset="0"/>
              </a:rPr>
              <a:t>   ram.req(ip[31:16]);</a:t>
            </a:r>
          </a:p>
          <a:p>
            <a:pPr>
              <a:buFont typeface="Wingdings" pitchFamily="-96" charset="2"/>
              <a:buNone/>
            </a:pPr>
            <a:r>
              <a:rPr lang="en-US" b="0">
                <a:solidFill>
                  <a:schemeClr val="tx2"/>
                </a:solidFill>
                <a:latin typeface="Courier New" pitchFamily="49" charset="0"/>
              </a:rPr>
              <a:t>   fifo.enq(ip[15:0]); </a:t>
            </a:r>
          </a:p>
          <a:p>
            <a:pPr>
              <a:buFont typeface="Wingdings" pitchFamily="-96" charset="2"/>
              <a:buNone/>
            </a:pPr>
            <a:r>
              <a:rPr lang="en-US" b="0">
                <a:solidFill>
                  <a:schemeClr val="tx2"/>
                </a:solidFill>
                <a:latin typeface="Courier New" pitchFamily="49" charset="0"/>
              </a:rPr>
              <a:t>   inQ.deq();</a:t>
            </a:r>
          </a:p>
          <a:p>
            <a:pPr>
              <a:buFont typeface="Wingdings" pitchFamily="-96" charset="2"/>
              <a:buNone/>
            </a:pPr>
            <a:r>
              <a:rPr lang="en-US">
                <a:solidFill>
                  <a:schemeClr val="tx2"/>
                </a:solidFill>
                <a:latin typeface="Courier New" pitchFamily="49" charset="0"/>
              </a:rPr>
              <a:t>endrule</a:t>
            </a:r>
          </a:p>
        </p:txBody>
      </p:sp>
      <p:grpSp>
        <p:nvGrpSpPr>
          <p:cNvPr id="18437" name="Group 4"/>
          <p:cNvGrpSpPr>
            <a:grpSpLocks/>
          </p:cNvGrpSpPr>
          <p:nvPr/>
        </p:nvGrpSpPr>
        <p:grpSpPr bwMode="auto">
          <a:xfrm>
            <a:off x="3916363" y="1047750"/>
            <a:ext cx="5084762" cy="1266825"/>
            <a:chOff x="2413" y="704"/>
            <a:chExt cx="3203" cy="798"/>
          </a:xfrm>
        </p:grpSpPr>
        <p:grpSp>
          <p:nvGrpSpPr>
            <p:cNvPr id="18444" name="Group 5"/>
            <p:cNvGrpSpPr>
              <a:grpSpLocks/>
            </p:cNvGrpSpPr>
            <p:nvPr/>
          </p:nvGrpSpPr>
          <p:grpSpPr bwMode="auto">
            <a:xfrm>
              <a:off x="2436" y="903"/>
              <a:ext cx="288" cy="192"/>
              <a:chOff x="1392" y="2160"/>
              <a:chExt cx="288" cy="144"/>
            </a:xfrm>
          </p:grpSpPr>
          <p:sp>
            <p:nvSpPr>
              <p:cNvPr id="18465" name="Freeform 6"/>
              <p:cNvSpPr>
                <a:spLocks/>
              </p:cNvSpPr>
              <p:nvPr/>
            </p:nvSpPr>
            <p:spPr bwMode="auto">
              <a:xfrm>
                <a:off x="1392" y="2160"/>
                <a:ext cx="288" cy="144"/>
              </a:xfrm>
              <a:custGeom>
                <a:avLst/>
                <a:gdLst>
                  <a:gd name="T0" fmla="*/ 0 w 288"/>
                  <a:gd name="T1" fmla="*/ 0 h 144"/>
                  <a:gd name="T2" fmla="*/ 288 w 288"/>
                  <a:gd name="T3" fmla="*/ 0 h 144"/>
                  <a:gd name="T4" fmla="*/ 288 w 288"/>
                  <a:gd name="T5" fmla="*/ 144 h 144"/>
                  <a:gd name="T6" fmla="*/ 0 w 288"/>
                  <a:gd name="T7" fmla="*/ 144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8466" name="Line 7"/>
              <p:cNvSpPr>
                <a:spLocks noChangeShapeType="1"/>
              </p:cNvSpPr>
              <p:nvPr/>
            </p:nvSpPr>
            <p:spPr bwMode="auto">
              <a:xfrm>
                <a:off x="1632" y="2160"/>
                <a:ext cx="0" cy="144"/>
              </a:xfrm>
              <a:prstGeom prst="line">
                <a:avLst/>
              </a:prstGeom>
              <a:noFill/>
              <a:ln w="19050">
                <a:solidFill>
                  <a:schemeClr val="tx1"/>
                </a:solidFill>
                <a:round/>
                <a:headEnd/>
                <a:tailEnd/>
              </a:ln>
            </p:spPr>
            <p:txBody>
              <a:bodyPr wrap="none" anchor="ctr"/>
              <a:lstStyle/>
              <a:p>
                <a:endParaRPr lang="en-US"/>
              </a:p>
            </p:txBody>
          </p:sp>
          <p:sp>
            <p:nvSpPr>
              <p:cNvPr id="18467" name="Line 8"/>
              <p:cNvSpPr>
                <a:spLocks noChangeShapeType="1"/>
              </p:cNvSpPr>
              <p:nvPr/>
            </p:nvSpPr>
            <p:spPr bwMode="auto">
              <a:xfrm>
                <a:off x="1584" y="2160"/>
                <a:ext cx="0" cy="144"/>
              </a:xfrm>
              <a:prstGeom prst="line">
                <a:avLst/>
              </a:prstGeom>
              <a:noFill/>
              <a:ln w="19050">
                <a:solidFill>
                  <a:schemeClr val="tx1"/>
                </a:solidFill>
                <a:round/>
                <a:headEnd/>
                <a:tailEnd/>
              </a:ln>
            </p:spPr>
            <p:txBody>
              <a:bodyPr wrap="none" anchor="ctr"/>
              <a:lstStyle/>
              <a:p>
                <a:endParaRPr lang="en-US"/>
              </a:p>
            </p:txBody>
          </p:sp>
          <p:sp>
            <p:nvSpPr>
              <p:cNvPr id="18468" name="Line 9"/>
              <p:cNvSpPr>
                <a:spLocks noChangeShapeType="1"/>
              </p:cNvSpPr>
              <p:nvPr/>
            </p:nvSpPr>
            <p:spPr bwMode="auto">
              <a:xfrm>
                <a:off x="1536" y="2160"/>
                <a:ext cx="0" cy="144"/>
              </a:xfrm>
              <a:prstGeom prst="line">
                <a:avLst/>
              </a:prstGeom>
              <a:noFill/>
              <a:ln w="19050">
                <a:solidFill>
                  <a:schemeClr val="tx1"/>
                </a:solidFill>
                <a:round/>
                <a:headEnd/>
                <a:tailEnd/>
              </a:ln>
            </p:spPr>
            <p:txBody>
              <a:bodyPr wrap="none" anchor="ctr"/>
              <a:lstStyle/>
              <a:p>
                <a:endParaRPr lang="en-US"/>
              </a:p>
            </p:txBody>
          </p:sp>
          <p:sp>
            <p:nvSpPr>
              <p:cNvPr id="18469" name="Line 10"/>
              <p:cNvSpPr>
                <a:spLocks noChangeShapeType="1"/>
              </p:cNvSpPr>
              <p:nvPr/>
            </p:nvSpPr>
            <p:spPr bwMode="auto">
              <a:xfrm>
                <a:off x="1488" y="2160"/>
                <a:ext cx="0" cy="144"/>
              </a:xfrm>
              <a:prstGeom prst="line">
                <a:avLst/>
              </a:prstGeom>
              <a:noFill/>
              <a:ln w="19050">
                <a:solidFill>
                  <a:schemeClr val="tx1"/>
                </a:solidFill>
                <a:round/>
                <a:headEnd/>
                <a:tailEnd/>
              </a:ln>
            </p:spPr>
            <p:txBody>
              <a:bodyPr wrap="none" anchor="ctr"/>
              <a:lstStyle/>
              <a:p>
                <a:endParaRPr lang="en-US"/>
              </a:p>
            </p:txBody>
          </p:sp>
        </p:grpSp>
        <p:sp>
          <p:nvSpPr>
            <p:cNvPr id="1681419" name="Cloud"/>
            <p:cNvSpPr>
              <a:spLocks noChangeAspect="1" noEditPoints="1" noChangeArrowheads="1"/>
            </p:cNvSpPr>
            <p:nvPr/>
          </p:nvSpPr>
          <p:spPr bwMode="auto">
            <a:xfrm>
              <a:off x="2817" y="858"/>
              <a:ext cx="689" cy="22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enter?</a:t>
              </a:r>
            </a:p>
          </p:txBody>
        </p:sp>
        <p:sp>
          <p:nvSpPr>
            <p:cNvPr id="1681420" name="Cloud"/>
            <p:cNvSpPr>
              <a:spLocks noChangeAspect="1" noEditPoints="1" noChangeArrowheads="1"/>
            </p:cNvSpPr>
            <p:nvPr/>
          </p:nvSpPr>
          <p:spPr bwMode="auto">
            <a:xfrm>
              <a:off x="4792" y="891"/>
              <a:ext cx="716" cy="259"/>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lIns="0" tIns="0" rIns="0" bIns="0" anchor="ctr" anchorCtr="1"/>
            <a:lstStyle/>
            <a:p>
              <a:pPr algn="ctr">
                <a:lnSpc>
                  <a:spcPct val="100000"/>
                </a:lnSpc>
                <a:spcBef>
                  <a:spcPct val="0"/>
                </a:spcBef>
                <a:buClrTx/>
                <a:buSzTx/>
                <a:buFontTx/>
                <a:buNone/>
                <a:defRPr/>
              </a:pPr>
              <a:r>
                <a:rPr lang="en-US" sz="1600" b="0">
                  <a:latin typeface="Verdana" pitchFamily="34" charset="0"/>
                </a:rPr>
                <a:t>done?</a:t>
              </a:r>
            </a:p>
          </p:txBody>
        </p:sp>
        <p:sp>
          <p:nvSpPr>
            <p:cNvPr id="18447" name="Text Box 13"/>
            <p:cNvSpPr txBox="1">
              <a:spLocks noChangeArrowheads="1"/>
            </p:cNvSpPr>
            <p:nvPr/>
          </p:nvSpPr>
          <p:spPr bwMode="auto">
            <a:xfrm>
              <a:off x="4018" y="898"/>
              <a:ext cx="515" cy="243"/>
            </a:xfrm>
            <a:prstGeom prst="rect">
              <a:avLst/>
            </a:prstGeom>
            <a:solidFill>
              <a:schemeClr val="bg1"/>
            </a:solidFill>
            <a:ln w="19050">
              <a:solidFill>
                <a:schemeClr val="tx1"/>
              </a:solidFill>
              <a:miter lim="800000"/>
              <a:headEnd/>
              <a:tailEnd/>
            </a:ln>
          </p:spPr>
          <p:txBody>
            <a:bodyPr>
              <a:spAutoFit/>
            </a:bodyPr>
            <a:lstStyle/>
            <a:p>
              <a:pPr algn="ctr" eaLnBrk="0" hangingPunct="0">
                <a:lnSpc>
                  <a:spcPct val="100000"/>
                </a:lnSpc>
                <a:spcBef>
                  <a:spcPct val="0"/>
                </a:spcBef>
                <a:buClrTx/>
                <a:buSzTx/>
                <a:buFontTx/>
                <a:buNone/>
              </a:pPr>
              <a:r>
                <a:rPr lang="en-US" sz="1800" b="0"/>
                <a:t>RAM</a:t>
              </a:r>
            </a:p>
          </p:txBody>
        </p:sp>
        <p:sp>
          <p:nvSpPr>
            <p:cNvPr id="18448" name="Line 14"/>
            <p:cNvSpPr>
              <a:spLocks noChangeShapeType="1"/>
            </p:cNvSpPr>
            <p:nvPr/>
          </p:nvSpPr>
          <p:spPr bwMode="auto">
            <a:xfrm>
              <a:off x="2719" y="991"/>
              <a:ext cx="107" cy="6"/>
            </a:xfrm>
            <a:prstGeom prst="line">
              <a:avLst/>
            </a:prstGeom>
            <a:noFill/>
            <a:ln w="9525">
              <a:solidFill>
                <a:schemeClr val="tx1"/>
              </a:solidFill>
              <a:round/>
              <a:headEnd/>
              <a:tailEnd type="triangle" w="med" len="med"/>
            </a:ln>
          </p:spPr>
          <p:txBody>
            <a:bodyPr wrap="none" anchor="ctr"/>
            <a:lstStyle/>
            <a:p>
              <a:endParaRPr lang="en-US"/>
            </a:p>
          </p:txBody>
        </p:sp>
        <p:sp>
          <p:nvSpPr>
            <p:cNvPr id="18449" name="Line 15"/>
            <p:cNvSpPr>
              <a:spLocks noChangeShapeType="1"/>
            </p:cNvSpPr>
            <p:nvPr/>
          </p:nvSpPr>
          <p:spPr bwMode="auto">
            <a:xfrm>
              <a:off x="3508" y="985"/>
              <a:ext cx="142" cy="0"/>
            </a:xfrm>
            <a:prstGeom prst="line">
              <a:avLst/>
            </a:prstGeom>
            <a:noFill/>
            <a:ln w="9525">
              <a:solidFill>
                <a:schemeClr val="tx1"/>
              </a:solidFill>
              <a:round/>
              <a:headEnd/>
              <a:tailEnd type="triangle" w="med" len="med"/>
            </a:ln>
          </p:spPr>
          <p:txBody>
            <a:bodyPr wrap="none" anchor="ctr"/>
            <a:lstStyle/>
            <a:p>
              <a:endParaRPr lang="en-US"/>
            </a:p>
          </p:txBody>
        </p:sp>
        <p:sp>
          <p:nvSpPr>
            <p:cNvPr id="18450" name="Line 16"/>
            <p:cNvSpPr>
              <a:spLocks noChangeShapeType="1"/>
            </p:cNvSpPr>
            <p:nvPr/>
          </p:nvSpPr>
          <p:spPr bwMode="auto">
            <a:xfrm>
              <a:off x="3741" y="1018"/>
              <a:ext cx="267" cy="4"/>
            </a:xfrm>
            <a:prstGeom prst="line">
              <a:avLst/>
            </a:prstGeom>
            <a:noFill/>
            <a:ln w="9525">
              <a:solidFill>
                <a:schemeClr val="tx1"/>
              </a:solidFill>
              <a:round/>
              <a:headEnd/>
              <a:tailEnd type="triangle" w="med" len="med"/>
            </a:ln>
          </p:spPr>
          <p:txBody>
            <a:bodyPr wrap="none" anchor="ctr"/>
            <a:lstStyle/>
            <a:p>
              <a:endParaRPr lang="en-US"/>
            </a:p>
          </p:txBody>
        </p:sp>
        <p:sp>
          <p:nvSpPr>
            <p:cNvPr id="18451" name="Line 17"/>
            <p:cNvSpPr>
              <a:spLocks noChangeShapeType="1"/>
            </p:cNvSpPr>
            <p:nvPr/>
          </p:nvSpPr>
          <p:spPr bwMode="auto">
            <a:xfrm>
              <a:off x="4544" y="998"/>
              <a:ext cx="282" cy="0"/>
            </a:xfrm>
            <a:prstGeom prst="line">
              <a:avLst/>
            </a:prstGeom>
            <a:noFill/>
            <a:ln w="9525">
              <a:solidFill>
                <a:schemeClr val="tx1"/>
              </a:solidFill>
              <a:round/>
              <a:headEnd/>
              <a:tailEnd type="triangle" w="med" len="med"/>
            </a:ln>
          </p:spPr>
          <p:txBody>
            <a:bodyPr wrap="none" anchor="ctr"/>
            <a:lstStyle/>
            <a:p>
              <a:endParaRPr lang="en-US"/>
            </a:p>
          </p:txBody>
        </p:sp>
        <p:sp>
          <p:nvSpPr>
            <p:cNvPr id="18452" name="Line 18"/>
            <p:cNvSpPr>
              <a:spLocks noChangeShapeType="1"/>
            </p:cNvSpPr>
            <p:nvPr/>
          </p:nvSpPr>
          <p:spPr bwMode="auto">
            <a:xfrm rot="5400000" flipV="1">
              <a:off x="5564" y="965"/>
              <a:ext cx="6" cy="98"/>
            </a:xfrm>
            <a:prstGeom prst="line">
              <a:avLst/>
            </a:prstGeom>
            <a:noFill/>
            <a:ln w="9525">
              <a:solidFill>
                <a:schemeClr val="tx1"/>
              </a:solidFill>
              <a:round/>
              <a:headEnd/>
              <a:tailEnd type="triangle" w="med" len="med"/>
            </a:ln>
          </p:spPr>
          <p:txBody>
            <a:bodyPr wrap="none" anchor="ctr"/>
            <a:lstStyle/>
            <a:p>
              <a:endParaRPr lang="en-US"/>
            </a:p>
          </p:txBody>
        </p:sp>
        <p:sp>
          <p:nvSpPr>
            <p:cNvPr id="18453" name="Text Box 19"/>
            <p:cNvSpPr txBox="1">
              <a:spLocks noChangeArrowheads="1"/>
            </p:cNvSpPr>
            <p:nvPr/>
          </p:nvSpPr>
          <p:spPr bwMode="auto">
            <a:xfrm>
              <a:off x="2413" y="704"/>
              <a:ext cx="333"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inQ</a:t>
              </a:r>
            </a:p>
          </p:txBody>
        </p:sp>
        <p:grpSp>
          <p:nvGrpSpPr>
            <p:cNvPr id="18454" name="Group 20"/>
            <p:cNvGrpSpPr>
              <a:grpSpLocks/>
            </p:cNvGrpSpPr>
            <p:nvPr/>
          </p:nvGrpSpPr>
          <p:grpSpPr bwMode="auto">
            <a:xfrm>
              <a:off x="4103" y="1230"/>
              <a:ext cx="288" cy="192"/>
              <a:chOff x="2470" y="2807"/>
              <a:chExt cx="288" cy="192"/>
            </a:xfrm>
          </p:grpSpPr>
          <p:sp>
            <p:nvSpPr>
              <p:cNvPr id="18460" name="Freeform 21"/>
              <p:cNvSpPr>
                <a:spLocks/>
              </p:cNvSpPr>
              <p:nvPr/>
            </p:nvSpPr>
            <p:spPr bwMode="auto">
              <a:xfrm>
                <a:off x="2470" y="2807"/>
                <a:ext cx="288" cy="192"/>
              </a:xfrm>
              <a:custGeom>
                <a:avLst/>
                <a:gdLst>
                  <a:gd name="T0" fmla="*/ 0 w 288"/>
                  <a:gd name="T1" fmla="*/ 0 h 144"/>
                  <a:gd name="T2" fmla="*/ 288 w 288"/>
                  <a:gd name="T3" fmla="*/ 0 h 144"/>
                  <a:gd name="T4" fmla="*/ 288 w 288"/>
                  <a:gd name="T5" fmla="*/ 1919 h 144"/>
                  <a:gd name="T6" fmla="*/ 0 w 288"/>
                  <a:gd name="T7" fmla="*/ 1919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chemeClr val="tx1"/>
                </a:solidFill>
                <a:prstDash val="solid"/>
                <a:round/>
                <a:headEnd type="none" w="med" len="med"/>
                <a:tailEnd type="none" w="med" len="med"/>
              </a:ln>
            </p:spPr>
            <p:txBody>
              <a:bodyPr wrap="none" anchor="ctr"/>
              <a:lstStyle/>
              <a:p>
                <a:endParaRPr lang="en-US"/>
              </a:p>
            </p:txBody>
          </p:sp>
          <p:sp>
            <p:nvSpPr>
              <p:cNvPr id="18461" name="Line 22"/>
              <p:cNvSpPr>
                <a:spLocks noChangeShapeType="1"/>
              </p:cNvSpPr>
              <p:nvPr/>
            </p:nvSpPr>
            <p:spPr bwMode="auto">
              <a:xfrm>
                <a:off x="2710" y="2807"/>
                <a:ext cx="0" cy="192"/>
              </a:xfrm>
              <a:prstGeom prst="line">
                <a:avLst/>
              </a:prstGeom>
              <a:noFill/>
              <a:ln w="19050">
                <a:solidFill>
                  <a:schemeClr val="tx1"/>
                </a:solidFill>
                <a:round/>
                <a:headEnd/>
                <a:tailEnd/>
              </a:ln>
            </p:spPr>
            <p:txBody>
              <a:bodyPr wrap="none" anchor="ctr"/>
              <a:lstStyle/>
              <a:p>
                <a:endParaRPr lang="en-US"/>
              </a:p>
            </p:txBody>
          </p:sp>
          <p:sp>
            <p:nvSpPr>
              <p:cNvPr id="18462" name="Line 23"/>
              <p:cNvSpPr>
                <a:spLocks noChangeShapeType="1"/>
              </p:cNvSpPr>
              <p:nvPr/>
            </p:nvSpPr>
            <p:spPr bwMode="auto">
              <a:xfrm>
                <a:off x="2662" y="2807"/>
                <a:ext cx="0" cy="192"/>
              </a:xfrm>
              <a:prstGeom prst="line">
                <a:avLst/>
              </a:prstGeom>
              <a:noFill/>
              <a:ln w="19050">
                <a:solidFill>
                  <a:schemeClr val="tx1"/>
                </a:solidFill>
                <a:round/>
                <a:headEnd/>
                <a:tailEnd/>
              </a:ln>
            </p:spPr>
            <p:txBody>
              <a:bodyPr wrap="none" anchor="ctr"/>
              <a:lstStyle/>
              <a:p>
                <a:endParaRPr lang="en-US"/>
              </a:p>
            </p:txBody>
          </p:sp>
          <p:sp>
            <p:nvSpPr>
              <p:cNvPr id="18463" name="Line 24"/>
              <p:cNvSpPr>
                <a:spLocks noChangeShapeType="1"/>
              </p:cNvSpPr>
              <p:nvPr/>
            </p:nvSpPr>
            <p:spPr bwMode="auto">
              <a:xfrm>
                <a:off x="2614" y="2807"/>
                <a:ext cx="0" cy="192"/>
              </a:xfrm>
              <a:prstGeom prst="line">
                <a:avLst/>
              </a:prstGeom>
              <a:noFill/>
              <a:ln w="19050">
                <a:solidFill>
                  <a:schemeClr val="tx1"/>
                </a:solidFill>
                <a:round/>
                <a:headEnd/>
                <a:tailEnd/>
              </a:ln>
            </p:spPr>
            <p:txBody>
              <a:bodyPr wrap="none" anchor="ctr"/>
              <a:lstStyle/>
              <a:p>
                <a:endParaRPr lang="en-US"/>
              </a:p>
            </p:txBody>
          </p:sp>
          <p:sp>
            <p:nvSpPr>
              <p:cNvPr id="18464" name="Line 25"/>
              <p:cNvSpPr>
                <a:spLocks noChangeShapeType="1"/>
              </p:cNvSpPr>
              <p:nvPr/>
            </p:nvSpPr>
            <p:spPr bwMode="auto">
              <a:xfrm>
                <a:off x="2566" y="2807"/>
                <a:ext cx="0" cy="192"/>
              </a:xfrm>
              <a:prstGeom prst="line">
                <a:avLst/>
              </a:prstGeom>
              <a:noFill/>
              <a:ln w="19050">
                <a:solidFill>
                  <a:schemeClr val="tx1"/>
                </a:solidFill>
                <a:round/>
                <a:headEnd/>
                <a:tailEnd/>
              </a:ln>
            </p:spPr>
            <p:txBody>
              <a:bodyPr wrap="none" anchor="ctr"/>
              <a:lstStyle/>
              <a:p>
                <a:endParaRPr lang="en-US"/>
              </a:p>
            </p:txBody>
          </p:sp>
        </p:grpSp>
        <p:sp>
          <p:nvSpPr>
            <p:cNvPr id="18455" name="Text Box 26"/>
            <p:cNvSpPr txBox="1">
              <a:spLocks noChangeArrowheads="1"/>
            </p:cNvSpPr>
            <p:nvPr/>
          </p:nvSpPr>
          <p:spPr bwMode="auto">
            <a:xfrm>
              <a:off x="4458" y="1290"/>
              <a:ext cx="319" cy="2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sz="1600" b="0"/>
                <a:t>fifo</a:t>
              </a:r>
            </a:p>
          </p:txBody>
        </p:sp>
        <p:sp>
          <p:nvSpPr>
            <p:cNvPr id="18456" name="AutoShape 27"/>
            <p:cNvSpPr>
              <a:spLocks noChangeArrowheads="1"/>
            </p:cNvSpPr>
            <p:nvPr/>
          </p:nvSpPr>
          <p:spPr bwMode="auto">
            <a:xfrm rot="-5400000">
              <a:off x="3480" y="1068"/>
              <a:ext cx="438" cy="96"/>
            </a:xfrm>
            <a:prstGeom prst="flowChartManualOperation">
              <a:avLst/>
            </a:prstGeom>
            <a:noFill/>
            <a:ln w="9525">
              <a:solidFill>
                <a:schemeClr val="tx1"/>
              </a:solidFill>
              <a:miter lim="800000"/>
              <a:headEnd/>
              <a:tailEnd/>
            </a:ln>
          </p:spPr>
          <p:txBody>
            <a:bodyPr wrap="none" anchor="ctr"/>
            <a:lstStyle/>
            <a:p>
              <a:endParaRPr lang="en-US"/>
            </a:p>
          </p:txBody>
        </p:sp>
        <p:sp>
          <p:nvSpPr>
            <p:cNvPr id="18457" name="Freeform 28"/>
            <p:cNvSpPr>
              <a:spLocks/>
            </p:cNvSpPr>
            <p:nvPr/>
          </p:nvSpPr>
          <p:spPr bwMode="auto">
            <a:xfrm>
              <a:off x="3840" y="1020"/>
              <a:ext cx="354" cy="300"/>
            </a:xfrm>
            <a:custGeom>
              <a:avLst/>
              <a:gdLst>
                <a:gd name="T0" fmla="*/ 0 w 354"/>
                <a:gd name="T1" fmla="*/ 0 h 354"/>
                <a:gd name="T2" fmla="*/ 0 w 354"/>
                <a:gd name="T3" fmla="*/ 80 h 354"/>
                <a:gd name="T4" fmla="*/ 354 w 354"/>
                <a:gd name="T5" fmla="*/ 80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8458" name="Freeform 29"/>
            <p:cNvSpPr>
              <a:spLocks/>
            </p:cNvSpPr>
            <p:nvPr/>
          </p:nvSpPr>
          <p:spPr bwMode="auto">
            <a:xfrm>
              <a:off x="3444" y="1152"/>
              <a:ext cx="1806" cy="348"/>
            </a:xfrm>
            <a:custGeom>
              <a:avLst/>
              <a:gdLst>
                <a:gd name="T0" fmla="*/ 1806 w 1806"/>
                <a:gd name="T1" fmla="*/ 0 h 504"/>
                <a:gd name="T2" fmla="*/ 1806 w 1806"/>
                <a:gd name="T3" fmla="*/ 18 h 504"/>
                <a:gd name="T4" fmla="*/ 0 w 1806"/>
                <a:gd name="T5" fmla="*/ 18 h 504"/>
                <a:gd name="T6" fmla="*/ 0 w 1806"/>
                <a:gd name="T7" fmla="*/ 3 h 504"/>
                <a:gd name="T8" fmla="*/ 198 w 1806"/>
                <a:gd name="T9" fmla="*/ 3 h 504"/>
                <a:gd name="T10" fmla="*/ 0 60000 65536"/>
                <a:gd name="T11" fmla="*/ 0 60000 65536"/>
                <a:gd name="T12" fmla="*/ 0 60000 65536"/>
                <a:gd name="T13" fmla="*/ 0 60000 65536"/>
                <a:gd name="T14" fmla="*/ 0 60000 65536"/>
                <a:gd name="T15" fmla="*/ 0 w 1806"/>
                <a:gd name="T16" fmla="*/ 0 h 504"/>
                <a:gd name="T17" fmla="*/ 1806 w 1806"/>
                <a:gd name="T18" fmla="*/ 504 h 504"/>
              </a:gdLst>
              <a:ahLst/>
              <a:cxnLst>
                <a:cxn ang="T10">
                  <a:pos x="T0" y="T1"/>
                </a:cxn>
                <a:cxn ang="T11">
                  <a:pos x="T2" y="T3"/>
                </a:cxn>
                <a:cxn ang="T12">
                  <a:pos x="T4" y="T5"/>
                </a:cxn>
                <a:cxn ang="T13">
                  <a:pos x="T6" y="T7"/>
                </a:cxn>
                <a:cxn ang="T14">
                  <a:pos x="T8" y="T9"/>
                </a:cxn>
              </a:cxnLst>
              <a:rect l="T15" t="T16" r="T17" b="T18"/>
              <a:pathLst>
                <a:path w="1806" h="504">
                  <a:moveTo>
                    <a:pt x="1806" y="0"/>
                  </a:moveTo>
                  <a:lnTo>
                    <a:pt x="1806" y="504"/>
                  </a:lnTo>
                  <a:lnTo>
                    <a:pt x="0" y="504"/>
                  </a:lnTo>
                  <a:lnTo>
                    <a:pt x="0" y="78"/>
                  </a:lnTo>
                  <a:lnTo>
                    <a:pt x="198" y="78"/>
                  </a:lnTo>
                </a:path>
              </a:pathLst>
            </a:custGeom>
            <a:noFill/>
            <a:ln w="9525" cap="flat" cmpd="sng">
              <a:solidFill>
                <a:schemeClr val="tx1"/>
              </a:solidFill>
              <a:prstDash val="solid"/>
              <a:round/>
              <a:headEnd type="none" w="med" len="med"/>
              <a:tailEnd type="triangle" w="med" len="med"/>
            </a:ln>
          </p:spPr>
          <p:txBody>
            <a:bodyPr/>
            <a:lstStyle/>
            <a:p>
              <a:endParaRPr lang="en-US"/>
            </a:p>
          </p:txBody>
        </p:sp>
        <p:sp>
          <p:nvSpPr>
            <p:cNvPr id="18459" name="Freeform 30"/>
            <p:cNvSpPr>
              <a:spLocks/>
            </p:cNvSpPr>
            <p:nvPr/>
          </p:nvSpPr>
          <p:spPr bwMode="auto">
            <a:xfrm rot="-5400000">
              <a:off x="4626" y="918"/>
              <a:ext cx="180" cy="636"/>
            </a:xfrm>
            <a:custGeom>
              <a:avLst/>
              <a:gdLst>
                <a:gd name="T0" fmla="*/ 0 w 354"/>
                <a:gd name="T1" fmla="*/ 0 h 354"/>
                <a:gd name="T2" fmla="*/ 0 w 354"/>
                <a:gd name="T3" fmla="*/ 69069 h 354"/>
                <a:gd name="T4" fmla="*/ 1 w 354"/>
                <a:gd name="T5" fmla="*/ 69069 h 354"/>
                <a:gd name="T6" fmla="*/ 0 60000 65536"/>
                <a:gd name="T7" fmla="*/ 0 60000 65536"/>
                <a:gd name="T8" fmla="*/ 0 60000 65536"/>
                <a:gd name="T9" fmla="*/ 0 w 354"/>
                <a:gd name="T10" fmla="*/ 0 h 354"/>
                <a:gd name="T11" fmla="*/ 354 w 354"/>
                <a:gd name="T12" fmla="*/ 354 h 354"/>
              </a:gdLst>
              <a:ahLst/>
              <a:cxnLst>
                <a:cxn ang="T6">
                  <a:pos x="T0" y="T1"/>
                </a:cxn>
                <a:cxn ang="T7">
                  <a:pos x="T2" y="T3"/>
                </a:cxn>
                <a:cxn ang="T8">
                  <a:pos x="T4" y="T5"/>
                </a:cxn>
              </a:cxnLst>
              <a:rect l="T9" t="T10" r="T11" b="T12"/>
              <a:pathLst>
                <a:path w="354" h="354">
                  <a:moveTo>
                    <a:pt x="0" y="0"/>
                  </a:moveTo>
                  <a:lnTo>
                    <a:pt x="0" y="354"/>
                  </a:lnTo>
                  <a:lnTo>
                    <a:pt x="354" y="354"/>
                  </a:lnTo>
                </a:path>
              </a:pathLst>
            </a:custGeom>
            <a:noFill/>
            <a:ln w="9525" cap="flat" cmpd="sng">
              <a:solidFill>
                <a:schemeClr val="tx1"/>
              </a:solidFill>
              <a:prstDash val="solid"/>
              <a:round/>
              <a:headEnd type="none" w="med" len="med"/>
              <a:tailEnd type="triangle" w="med" len="med"/>
            </a:ln>
          </p:spPr>
          <p:txBody>
            <a:bodyPr/>
            <a:lstStyle/>
            <a:p>
              <a:endParaRPr lang="en-US"/>
            </a:p>
          </p:txBody>
        </p:sp>
      </p:grpSp>
      <p:sp>
        <p:nvSpPr>
          <p:cNvPr id="1681440" name="Text Box 32"/>
          <p:cNvSpPr txBox="1">
            <a:spLocks noChangeArrowheads="1"/>
          </p:cNvSpPr>
          <p:nvPr/>
        </p:nvSpPr>
        <p:spPr bwMode="auto">
          <a:xfrm>
            <a:off x="136525" y="3733800"/>
            <a:ext cx="1852613" cy="587375"/>
          </a:xfrm>
          <a:prstGeom prst="rect">
            <a:avLst/>
          </a:prstGeom>
          <a:noFill/>
          <a:ln w="9525">
            <a:noFill/>
            <a:miter lim="800000"/>
            <a:headEnd/>
            <a:tailEnd/>
          </a:ln>
        </p:spPr>
        <p:txBody>
          <a:bodyPr>
            <a:spAutoFit/>
          </a:bodyPr>
          <a:lstStyle/>
          <a:p>
            <a:pPr>
              <a:buFont typeface="Wingdings" pitchFamily="-96" charset="2"/>
              <a:buNone/>
            </a:pPr>
            <a:r>
              <a:rPr lang="en-US" sz="1800" b="0">
                <a:solidFill>
                  <a:srgbClr val="FF0000"/>
                </a:solidFill>
              </a:rPr>
              <a:t>When can </a:t>
            </a:r>
            <a:r>
              <a:rPr lang="en-US" sz="1800" b="0">
                <a:solidFill>
                  <a:srgbClr val="FF0000"/>
                </a:solidFill>
                <a:latin typeface="Courier New" pitchFamily="49" charset="0"/>
              </a:rPr>
              <a:t>enter </a:t>
            </a:r>
            <a:r>
              <a:rPr lang="en-US" sz="1800" b="0">
                <a:solidFill>
                  <a:srgbClr val="FF0000"/>
                </a:solidFill>
              </a:rPr>
              <a:t>fire?</a:t>
            </a:r>
            <a:endParaRPr lang="en-US" sz="1800">
              <a:solidFill>
                <a:srgbClr val="FF0000"/>
              </a:solidFill>
            </a:endParaRPr>
          </a:p>
        </p:txBody>
      </p:sp>
      <p:sp>
        <p:nvSpPr>
          <p:cNvPr id="1681441" name="Text Box 33"/>
          <p:cNvSpPr txBox="1">
            <a:spLocks noChangeArrowheads="1"/>
          </p:cNvSpPr>
          <p:nvPr/>
        </p:nvSpPr>
        <p:spPr bwMode="auto">
          <a:xfrm>
            <a:off x="250825" y="4343400"/>
            <a:ext cx="1852613" cy="1477963"/>
          </a:xfrm>
          <a:prstGeom prst="rect">
            <a:avLst/>
          </a:prstGeom>
          <a:noFill/>
          <a:ln w="9525">
            <a:solidFill>
              <a:srgbClr val="FF0000"/>
            </a:solidFill>
            <a:miter lim="800000"/>
            <a:headEnd/>
            <a:tailEnd/>
          </a:ln>
        </p:spPr>
        <p:txBody>
          <a:bodyPr>
            <a:spAutoFit/>
          </a:bodyPr>
          <a:lstStyle/>
          <a:p>
            <a:pPr>
              <a:buFont typeface="Wingdings" pitchFamily="-96" charset="2"/>
              <a:buNone/>
            </a:pPr>
            <a:r>
              <a:rPr lang="en-US" b="0">
                <a:solidFill>
                  <a:schemeClr val="tx2"/>
                </a:solidFill>
                <a:latin typeface="Courier New" pitchFamily="49" charset="0"/>
              </a:rPr>
              <a:t>inQ</a:t>
            </a:r>
            <a:r>
              <a:rPr lang="en-US" b="0"/>
              <a:t> has an element and </a:t>
            </a:r>
            <a:r>
              <a:rPr lang="en-US" b="0">
                <a:solidFill>
                  <a:schemeClr val="tx2"/>
                </a:solidFill>
                <a:latin typeface="Courier New" pitchFamily="49" charset="0"/>
              </a:rPr>
              <a:t>ram </a:t>
            </a:r>
            <a:r>
              <a:rPr lang="en-US" b="0"/>
              <a:t>&amp; </a:t>
            </a:r>
            <a:r>
              <a:rPr lang="en-US" b="0">
                <a:solidFill>
                  <a:schemeClr val="tx2"/>
                </a:solidFill>
                <a:latin typeface="Courier New" pitchFamily="49" charset="0"/>
              </a:rPr>
              <a:t>fifo</a:t>
            </a:r>
            <a:r>
              <a:rPr lang="en-US" b="0"/>
              <a:t> each has space </a:t>
            </a:r>
          </a:p>
        </p:txBody>
      </p:sp>
      <p:sp>
        <p:nvSpPr>
          <p:cNvPr id="1681442" name="Text Box 34"/>
          <p:cNvSpPr txBox="1">
            <a:spLocks noChangeArrowheads="1"/>
          </p:cNvSpPr>
          <p:nvPr/>
        </p:nvSpPr>
        <p:spPr bwMode="auto">
          <a:xfrm>
            <a:off x="4949825" y="2638425"/>
            <a:ext cx="4019550" cy="376238"/>
          </a:xfrm>
          <a:prstGeom prst="rect">
            <a:avLst/>
          </a:prstGeom>
          <a:noFill/>
          <a:ln w="9525">
            <a:solidFill>
              <a:schemeClr val="tx1"/>
            </a:solidFill>
            <a:miter lim="800000"/>
            <a:headEnd/>
            <a:tailEnd/>
          </a:ln>
        </p:spPr>
        <p:txBody>
          <a:bodyPr wrap="none">
            <a:spAutoFit/>
          </a:bodyPr>
          <a:lstStyle/>
          <a:p>
            <a:pPr>
              <a:buFont typeface="Wingdings" pitchFamily="-96" charset="2"/>
              <a:buNone/>
            </a:pPr>
            <a:r>
              <a:rPr lang="en-US" b="0">
                <a:latin typeface="Courier New" pitchFamily="49" charset="0"/>
              </a:rPr>
              <a:t>done?</a:t>
            </a:r>
            <a:r>
              <a:rPr lang="en-US" b="0"/>
              <a:t> Is the same as </a:t>
            </a:r>
            <a:r>
              <a:rPr lang="en-US" b="0">
                <a:solidFill>
                  <a:schemeClr val="tx2"/>
                </a:solidFill>
                <a:latin typeface="Courier New" pitchFamily="49" charset="0"/>
              </a:rPr>
              <a:t>isLeaf</a:t>
            </a:r>
            <a:r>
              <a:rPr lang="en-US" b="0">
                <a:solidFill>
                  <a:schemeClr val="tx2"/>
                </a:solidFill>
              </a:rPr>
              <a:t> </a:t>
            </a:r>
          </a:p>
        </p:txBody>
      </p:sp>
      <p:sp>
        <p:nvSpPr>
          <p:cNvPr id="40" name="Date Placeholder 39"/>
          <p:cNvSpPr>
            <a:spLocks noGrp="1"/>
          </p:cNvSpPr>
          <p:nvPr>
            <p:ph type="dt" sz="half" idx="10"/>
          </p:nvPr>
        </p:nvSpPr>
        <p:spPr/>
        <p:txBody>
          <a:bodyPr/>
          <a:lstStyle/>
          <a:p>
            <a:pPr>
              <a:defRPr/>
            </a:pPr>
            <a:r>
              <a:rPr lang="en-US" smtClean="0"/>
              <a:t>February 22, 2011</a:t>
            </a:r>
            <a:endParaRPr lang="en-US"/>
          </a:p>
        </p:txBody>
      </p:sp>
      <p:sp>
        <p:nvSpPr>
          <p:cNvPr id="42" name="Slide Number Placeholder 41"/>
          <p:cNvSpPr>
            <a:spLocks noGrp="1"/>
          </p:cNvSpPr>
          <p:nvPr>
            <p:ph type="sldNum" sz="quarter" idx="11"/>
          </p:nvPr>
        </p:nvSpPr>
        <p:spPr/>
        <p:txBody>
          <a:bodyPr/>
          <a:lstStyle/>
          <a:p>
            <a:pPr>
              <a:defRPr/>
            </a:pPr>
            <a:r>
              <a:rPr lang="en-US" smtClean="0"/>
              <a:t>L06-</a:t>
            </a:r>
            <a:fld id="{F0CD70E1-BEDF-44A8-B719-82A39B7AAF1F}" type="slidenum">
              <a:rPr lang="en-US" smtClean="0"/>
              <a:pPr>
                <a:defRPr/>
              </a:pPr>
              <a:t>9</a:t>
            </a:fld>
            <a:endParaRPr lang="en-US" dirty="0"/>
          </a:p>
        </p:txBody>
      </p:sp>
      <p:sp>
        <p:nvSpPr>
          <p:cNvPr id="43" name="Footer Placeholder 42"/>
          <p:cNvSpPr>
            <a:spLocks noGrp="1"/>
          </p:cNvSpPr>
          <p:nvPr>
            <p:ph type="ftr" sz="quarter" idx="12"/>
          </p:nvPr>
        </p:nvSpPr>
        <p:spPr/>
        <p:txBody>
          <a:bodyPr/>
          <a:lstStyle/>
          <a:p>
            <a:pPr>
              <a:defRPr/>
            </a:pPr>
            <a:r>
              <a:rPr lang="en-US" smtClean="0"/>
              <a:t>http://csg.csail.mit.edu/6.375</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14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1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81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814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81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1439" grpId="0" animBg="1"/>
      <p:bldP spid="1681411" grpId="0"/>
      <p:bldP spid="1681440" grpId="0"/>
      <p:bldP spid="1681441" grpId="0" animBg="1"/>
      <p:bldP spid="1681442" grpId="0" animBg="1"/>
    </p:bld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Designs\Blueprint.pot</Template>
  <TotalTime>38503</TotalTime>
  <Words>2785</Words>
  <Application>Microsoft Office PowerPoint</Application>
  <PresentationFormat>On-screen Show (4:3)</PresentationFormat>
  <Paragraphs>759</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Blueprint</vt:lpstr>
      <vt:lpstr>Slide 1</vt:lpstr>
      <vt:lpstr>IP Lookup block in a router</vt:lpstr>
      <vt:lpstr>Sparse tree representation</vt:lpstr>
      <vt:lpstr>“C” version of LPM</vt:lpstr>
      <vt:lpstr>Longest Prefix Match for IP lookup: 3 possible implementation architectures</vt:lpstr>
      <vt:lpstr>Circular pipeline</vt:lpstr>
      <vt:lpstr>FIFO</vt:lpstr>
      <vt:lpstr>Request-Response Interface for Synchronous Memory</vt:lpstr>
      <vt:lpstr>Circular Pipeline Code  </vt:lpstr>
      <vt:lpstr>Circular Pipeline Code: discussion</vt:lpstr>
      <vt:lpstr>Ordinary FIFO won’t work but a pipeline FIFO would</vt:lpstr>
      <vt:lpstr>Problem solved!</vt:lpstr>
      <vt:lpstr>Dead cycles</vt:lpstr>
      <vt:lpstr>The Effect of Dead Cycles</vt:lpstr>
      <vt:lpstr>Scheduling conflicting rules</vt:lpstr>
      <vt:lpstr>So is there a dead cycle?  </vt:lpstr>
      <vt:lpstr>Rule Spliting</vt:lpstr>
      <vt:lpstr>Spliting the recirculate rule</vt:lpstr>
      <vt:lpstr>Packaging a module: Turning a rule into a method</vt:lpstr>
      <vt:lpstr>IP-Lookup module with the completion buffer</vt:lpstr>
      <vt:lpstr>Completion buffer: Interface</vt:lpstr>
      <vt:lpstr>IP-Lookup module with the completion buffer</vt:lpstr>
      <vt:lpstr>IP Lookup rules with completion buffer</vt:lpstr>
      <vt:lpstr>Completion buffer: Interface Requirements</vt:lpstr>
      <vt:lpstr>Completion buffer: Implementation</vt:lpstr>
      <vt:lpstr>Completion buffer: Implementation Problem 1</vt:lpstr>
      <vt:lpstr>Completion buffer: Implementation Problem 2</vt:lpstr>
      <vt:lpstr>Longest Prefix Match for IP lookup: 3 possible implementation architectures</vt:lpstr>
      <vt:lpstr>Implementations of Static pipelines  Two designers, two results </vt:lpstr>
      <vt:lpstr>Synthesis 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Bluespec technical deep dive</dc:title>
  <dc:creator>Nikhil</dc:creator>
  <cp:lastModifiedBy>Arvind</cp:lastModifiedBy>
  <cp:revision>899</cp:revision>
  <cp:lastPrinted>1601-01-01T00:00:00Z</cp:lastPrinted>
  <dcterms:created xsi:type="dcterms:W3CDTF">2003-01-21T19:25:41Z</dcterms:created>
  <dcterms:modified xsi:type="dcterms:W3CDTF">2011-02-21T22:58:50Z</dcterms:modified>
</cp:coreProperties>
</file>