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0"/>
  </p:notesMasterIdLst>
  <p:handoutMasterIdLst>
    <p:handoutMasterId r:id="rId31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85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88" r:id="rId19"/>
    <p:sldId id="275" r:id="rId20"/>
    <p:sldId id="286" r:id="rId21"/>
    <p:sldId id="277" r:id="rId22"/>
    <p:sldId id="290" r:id="rId23"/>
    <p:sldId id="289" r:id="rId24"/>
    <p:sldId id="282" r:id="rId25"/>
    <p:sldId id="283" r:id="rId26"/>
    <p:sldId id="281" r:id="rId27"/>
    <p:sldId id="278" r:id="rId28"/>
    <p:sldId id="279" r:id="rId29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-96" charset="2"/>
      <a:buChar char="•"/>
      <a:defRPr kern="1200">
        <a:solidFill>
          <a:schemeClr val="tx1"/>
        </a:solidFill>
        <a:latin typeface="Verdana" pitchFamily="-96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-96" charset="2"/>
      <a:buChar char="•"/>
      <a:defRPr kern="1200">
        <a:solidFill>
          <a:schemeClr val="tx1"/>
        </a:solidFill>
        <a:latin typeface="Verdana" pitchFamily="-96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-96" charset="2"/>
      <a:buChar char="•"/>
      <a:defRPr kern="1200">
        <a:solidFill>
          <a:schemeClr val="tx1"/>
        </a:solidFill>
        <a:latin typeface="Verdana" pitchFamily="-96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-96" charset="2"/>
      <a:buChar char="•"/>
      <a:defRPr kern="1200">
        <a:solidFill>
          <a:schemeClr val="tx1"/>
        </a:solidFill>
        <a:latin typeface="Verdana" pitchFamily="-96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-96" charset="2"/>
      <a:buChar char="•"/>
      <a:defRPr kern="1200">
        <a:solidFill>
          <a:schemeClr val="tx1"/>
        </a:solidFill>
        <a:latin typeface="Verdana" pitchFamily="-9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-9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-9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-9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-9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03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470"/>
    </p:cViewPr>
  </p:sorterViewPr>
  <p:notesViewPr>
    <p:cSldViewPr>
      <p:cViewPr varScale="1">
        <p:scale>
          <a:sx n="65" d="100"/>
          <a:sy n="65" d="100"/>
        </p:scale>
        <p:origin x="-2274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582C6EE0-DC22-4090-8119-7B9EC2ABA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01E057F2-3DEA-408B-A0C0-41D74ED1A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7E629D-141A-407D-A73B-76F5592F951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2771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1CC61893-31B9-433A-B5CF-DD5E372A8B9F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1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B1696D-B610-4EC3-901C-58EACFB970C4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1987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B817F148-2550-40B8-947D-8D2617BC30C9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10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419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FE2C1B-551D-4CB5-9E13-0D93BB689D2E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3011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CB4506A3-E930-4787-82E9-8B392DEEC1DC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11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25F6B2-CD39-44B7-8A48-721CCE8F2287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4035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047521D4-243F-4C2A-8BF7-004D5182865B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12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4408E3-1A75-4D09-8A18-E6ED8EF7A407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5059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3DB169B5-FD96-4BD7-9F18-E45500E9ADC0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13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CB95ED-345D-46F3-9BD3-F31D0C239C0B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6083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9EE03BEA-4D56-4DA7-9DE6-103A9A1295E3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14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460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C34D58-A781-4E73-A00B-DE209E56A7F1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7107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75838B2C-9CE9-4625-8E7A-5A18C1161240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15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7156BE-1FCF-4EC4-8032-4F26AA49918C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8131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41BF57FC-9C33-4A4C-80F3-15D6C91EB9F8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16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BCA58E-AC41-4D65-9928-1F1AF2921BD1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9155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96E82A60-FB34-4239-91BB-8F9B2E875B85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17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1EADED-DDAB-4E45-B716-B5ADB7E30FCB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7A166A-834C-4832-9C30-E04C6C21A865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1203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76CA14E5-BC33-4433-8F1B-83CE1BDD718B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19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51204" name="Rectangle 2"/>
          <p:cNvSpPr>
            <a:spLocks noChangeArrowheads="1"/>
          </p:cNvSpPr>
          <p:nvPr/>
        </p:nvSpPr>
        <p:spPr bwMode="auto">
          <a:xfrm>
            <a:off x="3884613" y="-1588"/>
            <a:ext cx="2973387" cy="4572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9730" tIns="44865" rIns="89730" bIns="44865" anchor="ctr"/>
          <a:lstStyle/>
          <a:p>
            <a:pPr defTabSz="896938"/>
            <a:endParaRPr lang="en-US"/>
          </a:p>
        </p:txBody>
      </p:sp>
      <p:sp>
        <p:nvSpPr>
          <p:cNvPr id="51205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00" tIns="0" rIns="19000" bIns="0" anchor="b"/>
          <a:lstStyle/>
          <a:p>
            <a:pPr algn="r" defTabSz="906463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000" i="1">
                <a:latin typeface="Times New Roman" pitchFamily="-96" charset="0"/>
              </a:rPr>
              <a:t>6</a:t>
            </a:r>
          </a:p>
        </p:txBody>
      </p:sp>
      <p:sp>
        <p:nvSpPr>
          <p:cNvPr id="51206" name="Rectangle 4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9730" tIns="44865" rIns="89730" bIns="44865" anchor="ctr"/>
          <a:lstStyle/>
          <a:p>
            <a:pPr defTabSz="896938"/>
            <a:endParaRPr lang="en-US"/>
          </a:p>
        </p:txBody>
      </p:sp>
      <p:sp>
        <p:nvSpPr>
          <p:cNvPr id="51207" name="Rectangle 5"/>
          <p:cNvSpPr>
            <a:spLocks noChangeArrowheads="1"/>
          </p:cNvSpPr>
          <p:nvPr/>
        </p:nvSpPr>
        <p:spPr bwMode="auto">
          <a:xfrm>
            <a:off x="-1588" y="-1588"/>
            <a:ext cx="2971801" cy="4572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9730" tIns="44865" rIns="89730" bIns="44865" anchor="ctr"/>
          <a:lstStyle/>
          <a:p>
            <a:pPr defTabSz="896938"/>
            <a:endParaRPr lang="en-US"/>
          </a:p>
        </p:txBody>
      </p:sp>
      <p:sp>
        <p:nvSpPr>
          <p:cNvPr id="51208" name="Rectangle 6"/>
          <p:cNvSpPr>
            <a:spLocks noChangeArrowheads="1"/>
          </p:cNvSpPr>
          <p:nvPr/>
        </p:nvSpPr>
        <p:spPr bwMode="auto">
          <a:xfrm>
            <a:off x="3883025" y="-1588"/>
            <a:ext cx="2974975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9730" tIns="44865" rIns="89730" bIns="44865" anchor="ctr"/>
          <a:lstStyle/>
          <a:p>
            <a:pPr defTabSz="896938"/>
            <a:endParaRPr lang="en-US"/>
          </a:p>
        </p:txBody>
      </p:sp>
      <p:sp>
        <p:nvSpPr>
          <p:cNvPr id="51209" name="Rectangle 7"/>
          <p:cNvSpPr>
            <a:spLocks noChangeArrowheads="1"/>
          </p:cNvSpPr>
          <p:nvPr/>
        </p:nvSpPr>
        <p:spPr bwMode="auto">
          <a:xfrm>
            <a:off x="3883025" y="8683625"/>
            <a:ext cx="2974975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00" tIns="0" rIns="19000" bIns="0" anchor="b"/>
          <a:lstStyle/>
          <a:p>
            <a:pPr algn="r" defTabSz="900113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000" i="1">
                <a:latin typeface="Times New Roman" pitchFamily="-96" charset="0"/>
              </a:rPr>
              <a:t>8</a:t>
            </a:r>
          </a:p>
        </p:txBody>
      </p:sp>
      <p:sp>
        <p:nvSpPr>
          <p:cNvPr id="51210" name="Rectangle 8"/>
          <p:cNvSpPr>
            <a:spLocks noChangeArrowheads="1"/>
          </p:cNvSpPr>
          <p:nvPr/>
        </p:nvSpPr>
        <p:spPr bwMode="auto">
          <a:xfrm>
            <a:off x="-1588" y="8683625"/>
            <a:ext cx="2967038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9730" tIns="44865" rIns="89730" bIns="44865" anchor="ctr"/>
          <a:lstStyle/>
          <a:p>
            <a:pPr defTabSz="896938"/>
            <a:endParaRPr lang="en-US"/>
          </a:p>
        </p:txBody>
      </p:sp>
      <p:sp>
        <p:nvSpPr>
          <p:cNvPr id="51211" name="Rectangle 9"/>
          <p:cNvSpPr>
            <a:spLocks noChangeArrowheads="1"/>
          </p:cNvSpPr>
          <p:nvPr/>
        </p:nvSpPr>
        <p:spPr bwMode="auto">
          <a:xfrm>
            <a:off x="-1588" y="-1588"/>
            <a:ext cx="2967038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9730" tIns="44865" rIns="89730" bIns="44865" anchor="ctr"/>
          <a:lstStyle/>
          <a:p>
            <a:pPr defTabSz="896938"/>
            <a:endParaRPr lang="en-US"/>
          </a:p>
        </p:txBody>
      </p:sp>
      <p:sp>
        <p:nvSpPr>
          <p:cNvPr id="51212" name="Rectangle 10"/>
          <p:cNvSpPr>
            <a:spLocks noChangeArrowheads="1"/>
          </p:cNvSpPr>
          <p:nvPr/>
        </p:nvSpPr>
        <p:spPr bwMode="auto">
          <a:xfrm>
            <a:off x="3881438" y="-1588"/>
            <a:ext cx="2976562" cy="452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9730" tIns="44865" rIns="89730" bIns="44865" anchor="ctr"/>
          <a:lstStyle/>
          <a:p>
            <a:pPr defTabSz="896938"/>
            <a:endParaRPr lang="en-US"/>
          </a:p>
        </p:txBody>
      </p:sp>
      <p:sp>
        <p:nvSpPr>
          <p:cNvPr id="51213" name="Rectangle 11"/>
          <p:cNvSpPr>
            <a:spLocks noChangeArrowheads="1"/>
          </p:cNvSpPr>
          <p:nvPr/>
        </p:nvSpPr>
        <p:spPr bwMode="auto">
          <a:xfrm>
            <a:off x="3881438" y="8682038"/>
            <a:ext cx="2976562" cy="46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00" tIns="0" rIns="19000" bIns="0" anchor="b"/>
          <a:lstStyle/>
          <a:p>
            <a:pPr algn="r" defTabSz="893763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000" i="1">
                <a:latin typeface="Times New Roman" pitchFamily="-96" charset="0"/>
              </a:rPr>
              <a:t>8</a:t>
            </a:r>
          </a:p>
        </p:txBody>
      </p:sp>
      <p:sp>
        <p:nvSpPr>
          <p:cNvPr id="51214" name="Rectangle 12"/>
          <p:cNvSpPr>
            <a:spLocks noChangeArrowheads="1"/>
          </p:cNvSpPr>
          <p:nvPr/>
        </p:nvSpPr>
        <p:spPr bwMode="auto">
          <a:xfrm>
            <a:off x="-1588" y="8682038"/>
            <a:ext cx="2967038" cy="46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9730" tIns="44865" rIns="89730" bIns="44865" anchor="ctr"/>
          <a:lstStyle/>
          <a:p>
            <a:pPr defTabSz="896938"/>
            <a:endParaRPr lang="en-US"/>
          </a:p>
        </p:txBody>
      </p:sp>
      <p:sp>
        <p:nvSpPr>
          <p:cNvPr id="51215" name="Rectangle 13"/>
          <p:cNvSpPr>
            <a:spLocks noChangeArrowheads="1"/>
          </p:cNvSpPr>
          <p:nvPr/>
        </p:nvSpPr>
        <p:spPr bwMode="auto">
          <a:xfrm>
            <a:off x="-1588" y="-1588"/>
            <a:ext cx="2967038" cy="452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9730" tIns="44865" rIns="89730" bIns="44865" anchor="ctr"/>
          <a:lstStyle/>
          <a:p>
            <a:pPr defTabSz="896938"/>
            <a:endParaRPr lang="en-US"/>
          </a:p>
        </p:txBody>
      </p:sp>
      <p:sp>
        <p:nvSpPr>
          <p:cNvPr id="51216" name="Rectangle 14"/>
          <p:cNvSpPr>
            <a:spLocks noChangeArrowheads="1"/>
          </p:cNvSpPr>
          <p:nvPr/>
        </p:nvSpPr>
        <p:spPr bwMode="auto">
          <a:xfrm>
            <a:off x="3881438" y="-1588"/>
            <a:ext cx="2976562" cy="45085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9730" tIns="44865" rIns="89730" bIns="44865" anchor="ctr"/>
          <a:lstStyle/>
          <a:p>
            <a:pPr defTabSz="896938"/>
            <a:endParaRPr lang="en-US"/>
          </a:p>
        </p:txBody>
      </p:sp>
      <p:sp>
        <p:nvSpPr>
          <p:cNvPr id="51217" name="Rectangle 15"/>
          <p:cNvSpPr>
            <a:spLocks noChangeArrowheads="1"/>
          </p:cNvSpPr>
          <p:nvPr/>
        </p:nvSpPr>
        <p:spPr bwMode="auto">
          <a:xfrm>
            <a:off x="3881438" y="8680450"/>
            <a:ext cx="2976562" cy="463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00" tIns="0" rIns="19000" bIns="0" anchor="b"/>
          <a:lstStyle/>
          <a:p>
            <a:pPr algn="r" defTabSz="88582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000" i="1">
                <a:latin typeface="Times New Roman" pitchFamily="-96" charset="0"/>
              </a:rPr>
              <a:t>8</a:t>
            </a:r>
          </a:p>
        </p:txBody>
      </p:sp>
      <p:sp>
        <p:nvSpPr>
          <p:cNvPr id="51218" name="Rectangle 16"/>
          <p:cNvSpPr>
            <a:spLocks noChangeArrowheads="1"/>
          </p:cNvSpPr>
          <p:nvPr/>
        </p:nvSpPr>
        <p:spPr bwMode="auto">
          <a:xfrm>
            <a:off x="-1588" y="8680450"/>
            <a:ext cx="2965451" cy="463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9730" tIns="44865" rIns="89730" bIns="44865" anchor="ctr"/>
          <a:lstStyle/>
          <a:p>
            <a:pPr defTabSz="896938"/>
            <a:endParaRPr lang="en-US"/>
          </a:p>
        </p:txBody>
      </p:sp>
      <p:sp>
        <p:nvSpPr>
          <p:cNvPr id="51219" name="Rectangle 17"/>
          <p:cNvSpPr>
            <a:spLocks noChangeArrowheads="1"/>
          </p:cNvSpPr>
          <p:nvPr/>
        </p:nvSpPr>
        <p:spPr bwMode="auto">
          <a:xfrm>
            <a:off x="-1588" y="-1588"/>
            <a:ext cx="2965451" cy="45085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9730" tIns="44865" rIns="89730" bIns="44865" anchor="ctr"/>
          <a:lstStyle/>
          <a:p>
            <a:pPr defTabSz="896938"/>
            <a:endParaRPr lang="en-US"/>
          </a:p>
        </p:txBody>
      </p:sp>
      <p:sp>
        <p:nvSpPr>
          <p:cNvPr id="51220" name="Rectangle 18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3738"/>
            <a:ext cx="4551362" cy="3413125"/>
          </a:xfrm>
          <a:ln w="12700" cap="flat">
            <a:solidFill>
              <a:schemeClr val="tx1"/>
            </a:solidFill>
          </a:ln>
        </p:spPr>
      </p:sp>
      <p:sp>
        <p:nvSpPr>
          <p:cNvPr id="51221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 lIns="90246" tIns="44331" rIns="90246" bIns="44331"/>
          <a:lstStyle/>
          <a:p>
            <a:pPr eaLnBrk="1" hangingPunct="1"/>
            <a:r>
              <a:rPr lang="en-US" smtClean="0"/>
              <a:t>This first rule describe what happens in the fetch of this pipeline.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This rules says that given any processor term, we can always rewrite it to a new term wehre, and we enqueue the current instruction into bf.</a:t>
            </a:r>
          </a:p>
          <a:p>
            <a:pPr eaLnBrk="1" hangingPunct="1"/>
            <a:r>
              <a:rPr lang="en-US" smtClean="0"/>
              <a:t>And at the same time the pc field is incremende by one</a:t>
            </a:r>
          </a:p>
          <a:p>
            <a:pPr eaLnBrk="1" hangingPunct="1"/>
            <a:r>
              <a:rPr lang="en-US" smtClean="0"/>
              <a:t>It may look like this rule can fire forever, but because bf is bounded, when a rule enqueue into bf, there is an implied predicate that say bf must not be full.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404F1D-B512-447E-8548-70FD86835597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3795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7B9D97FF-4204-4E3C-9CB0-972E1E7861FD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2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337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68F5C7-A612-4886-9671-2635FE14EFF8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2227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924C9F21-CDA6-45F8-8870-2CA1FAF645A6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20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522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5FDB93-E12F-42CF-B7F2-C0B1A2B739A3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3251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50585639-0EB6-4F93-AAD4-FB00E8AA4820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21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9936BF-1644-4B0D-B268-C9D6B9D70C0E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4275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3917550C-83CD-4D3E-86E8-CD0B50596B60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22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542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1E0D75-2048-4253-A8D5-CAE9C928D1B5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55299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3CB466C8-064A-4731-877A-45501531FB18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23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53DD28-4EF0-4410-BE98-773933518197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97EFB4-2201-4449-8490-2997DD53900F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20CF06-0680-4637-8593-8B992E9FD02C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58371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7B144587-F973-4229-9D44-09F53492B552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26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583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5748E7-4F4A-47C7-B8FB-BFA626202528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59395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AA3A551C-E423-4EBE-8A12-BEA39747C5A6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27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59396" name="Rectangle 2"/>
          <p:cNvSpPr>
            <a:spLocks noChangeArrowheads="1"/>
          </p:cNvSpPr>
          <p:nvPr/>
        </p:nvSpPr>
        <p:spPr bwMode="auto">
          <a:xfrm>
            <a:off x="3884613" y="-1588"/>
            <a:ext cx="2973387" cy="4572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491" tIns="43246" rIns="86491" bIns="43246" anchor="ctr"/>
          <a:lstStyle/>
          <a:p>
            <a:pPr defTabSz="896938"/>
            <a:endParaRPr lang="en-US"/>
          </a:p>
        </p:txBody>
      </p:sp>
      <p:sp>
        <p:nvSpPr>
          <p:cNvPr id="59397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00" tIns="0" rIns="19000" bIns="0" anchor="b"/>
          <a:lstStyle/>
          <a:p>
            <a:pPr algn="r" defTabSz="906463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 typeface="Wingdings" pitchFamily="-96" charset="2"/>
              <a:buNone/>
            </a:pPr>
            <a:r>
              <a:rPr lang="en-US" sz="1000" i="1">
                <a:latin typeface="Times New Roman" pitchFamily="-96" charset="0"/>
              </a:rPr>
              <a:t>6</a:t>
            </a:r>
          </a:p>
        </p:txBody>
      </p:sp>
      <p:sp>
        <p:nvSpPr>
          <p:cNvPr id="59398" name="Rectangle 4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491" tIns="43246" rIns="86491" bIns="43246" anchor="ctr"/>
          <a:lstStyle/>
          <a:p>
            <a:pPr defTabSz="896938"/>
            <a:endParaRPr lang="en-US"/>
          </a:p>
        </p:txBody>
      </p:sp>
      <p:sp>
        <p:nvSpPr>
          <p:cNvPr id="59399" name="Rectangle 5"/>
          <p:cNvSpPr>
            <a:spLocks noChangeArrowheads="1"/>
          </p:cNvSpPr>
          <p:nvPr/>
        </p:nvSpPr>
        <p:spPr bwMode="auto">
          <a:xfrm>
            <a:off x="-1588" y="-1588"/>
            <a:ext cx="2971801" cy="4572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491" tIns="43246" rIns="86491" bIns="43246" anchor="ctr"/>
          <a:lstStyle/>
          <a:p>
            <a:pPr defTabSz="896938"/>
            <a:endParaRPr lang="en-US"/>
          </a:p>
        </p:txBody>
      </p:sp>
      <p:sp>
        <p:nvSpPr>
          <p:cNvPr id="59400" name="Rectangle 6"/>
          <p:cNvSpPr>
            <a:spLocks noChangeArrowheads="1"/>
          </p:cNvSpPr>
          <p:nvPr/>
        </p:nvSpPr>
        <p:spPr bwMode="auto">
          <a:xfrm>
            <a:off x="3883025" y="-1588"/>
            <a:ext cx="2974975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491" tIns="43246" rIns="86491" bIns="43246" anchor="ctr"/>
          <a:lstStyle/>
          <a:p>
            <a:pPr defTabSz="896938"/>
            <a:endParaRPr lang="en-US"/>
          </a:p>
        </p:txBody>
      </p:sp>
      <p:sp>
        <p:nvSpPr>
          <p:cNvPr id="59401" name="Rectangle 7"/>
          <p:cNvSpPr>
            <a:spLocks noChangeArrowheads="1"/>
          </p:cNvSpPr>
          <p:nvPr/>
        </p:nvSpPr>
        <p:spPr bwMode="auto">
          <a:xfrm>
            <a:off x="3883025" y="8683625"/>
            <a:ext cx="2974975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00" tIns="0" rIns="19000" bIns="0" anchor="b"/>
          <a:lstStyle/>
          <a:p>
            <a:pPr algn="r" defTabSz="900113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 typeface="Wingdings" pitchFamily="-96" charset="2"/>
              <a:buNone/>
            </a:pPr>
            <a:r>
              <a:rPr lang="en-US" sz="1000" i="1">
                <a:latin typeface="Times New Roman" pitchFamily="-96" charset="0"/>
              </a:rPr>
              <a:t>8</a:t>
            </a:r>
          </a:p>
        </p:txBody>
      </p:sp>
      <p:sp>
        <p:nvSpPr>
          <p:cNvPr id="59402" name="Rectangle 8"/>
          <p:cNvSpPr>
            <a:spLocks noChangeArrowheads="1"/>
          </p:cNvSpPr>
          <p:nvPr/>
        </p:nvSpPr>
        <p:spPr bwMode="auto">
          <a:xfrm>
            <a:off x="-1588" y="8683625"/>
            <a:ext cx="2967038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491" tIns="43246" rIns="86491" bIns="43246" anchor="ctr"/>
          <a:lstStyle/>
          <a:p>
            <a:pPr defTabSz="896938"/>
            <a:endParaRPr lang="en-US"/>
          </a:p>
        </p:txBody>
      </p:sp>
      <p:sp>
        <p:nvSpPr>
          <p:cNvPr id="59403" name="Rectangle 9"/>
          <p:cNvSpPr>
            <a:spLocks noChangeArrowheads="1"/>
          </p:cNvSpPr>
          <p:nvPr/>
        </p:nvSpPr>
        <p:spPr bwMode="auto">
          <a:xfrm>
            <a:off x="-1588" y="-1588"/>
            <a:ext cx="2967038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491" tIns="43246" rIns="86491" bIns="43246" anchor="ctr"/>
          <a:lstStyle/>
          <a:p>
            <a:pPr defTabSz="896938"/>
            <a:endParaRPr lang="en-US"/>
          </a:p>
        </p:txBody>
      </p:sp>
      <p:sp>
        <p:nvSpPr>
          <p:cNvPr id="59404" name="Rectangle 10"/>
          <p:cNvSpPr>
            <a:spLocks noChangeArrowheads="1"/>
          </p:cNvSpPr>
          <p:nvPr/>
        </p:nvSpPr>
        <p:spPr bwMode="auto">
          <a:xfrm>
            <a:off x="3881438" y="-1588"/>
            <a:ext cx="2976562" cy="452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491" tIns="43246" rIns="86491" bIns="43246" anchor="ctr"/>
          <a:lstStyle/>
          <a:p>
            <a:pPr defTabSz="896938"/>
            <a:endParaRPr lang="en-US"/>
          </a:p>
        </p:txBody>
      </p:sp>
      <p:sp>
        <p:nvSpPr>
          <p:cNvPr id="59405" name="Rectangle 11"/>
          <p:cNvSpPr>
            <a:spLocks noChangeArrowheads="1"/>
          </p:cNvSpPr>
          <p:nvPr/>
        </p:nvSpPr>
        <p:spPr bwMode="auto">
          <a:xfrm>
            <a:off x="3881438" y="8682038"/>
            <a:ext cx="2976562" cy="46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00" tIns="0" rIns="19000" bIns="0" anchor="b"/>
          <a:lstStyle/>
          <a:p>
            <a:pPr algn="r" defTabSz="893763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 typeface="Wingdings" pitchFamily="-96" charset="2"/>
              <a:buNone/>
            </a:pPr>
            <a:r>
              <a:rPr lang="en-US" sz="1000" i="1">
                <a:latin typeface="Times New Roman" pitchFamily="-96" charset="0"/>
              </a:rPr>
              <a:t>8</a:t>
            </a:r>
          </a:p>
        </p:txBody>
      </p:sp>
      <p:sp>
        <p:nvSpPr>
          <p:cNvPr id="59406" name="Rectangle 12"/>
          <p:cNvSpPr>
            <a:spLocks noChangeArrowheads="1"/>
          </p:cNvSpPr>
          <p:nvPr/>
        </p:nvSpPr>
        <p:spPr bwMode="auto">
          <a:xfrm>
            <a:off x="-1588" y="8682038"/>
            <a:ext cx="2967038" cy="46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491" tIns="43246" rIns="86491" bIns="43246" anchor="ctr"/>
          <a:lstStyle/>
          <a:p>
            <a:pPr defTabSz="896938"/>
            <a:endParaRPr lang="en-US"/>
          </a:p>
        </p:txBody>
      </p:sp>
      <p:sp>
        <p:nvSpPr>
          <p:cNvPr id="59407" name="Rectangle 13"/>
          <p:cNvSpPr>
            <a:spLocks noChangeArrowheads="1"/>
          </p:cNvSpPr>
          <p:nvPr/>
        </p:nvSpPr>
        <p:spPr bwMode="auto">
          <a:xfrm>
            <a:off x="-1588" y="-1588"/>
            <a:ext cx="2967038" cy="452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491" tIns="43246" rIns="86491" bIns="43246" anchor="ctr"/>
          <a:lstStyle/>
          <a:p>
            <a:pPr defTabSz="896938"/>
            <a:endParaRPr lang="en-US"/>
          </a:p>
        </p:txBody>
      </p:sp>
      <p:sp>
        <p:nvSpPr>
          <p:cNvPr id="59408" name="Rectangle 14"/>
          <p:cNvSpPr>
            <a:spLocks noChangeArrowheads="1"/>
          </p:cNvSpPr>
          <p:nvPr/>
        </p:nvSpPr>
        <p:spPr bwMode="auto">
          <a:xfrm>
            <a:off x="3881438" y="-1588"/>
            <a:ext cx="2976562" cy="45085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491" tIns="43246" rIns="86491" bIns="43246" anchor="ctr"/>
          <a:lstStyle/>
          <a:p>
            <a:pPr defTabSz="896938"/>
            <a:endParaRPr lang="en-US"/>
          </a:p>
        </p:txBody>
      </p:sp>
      <p:sp>
        <p:nvSpPr>
          <p:cNvPr id="59409" name="Rectangle 15"/>
          <p:cNvSpPr>
            <a:spLocks noChangeArrowheads="1"/>
          </p:cNvSpPr>
          <p:nvPr/>
        </p:nvSpPr>
        <p:spPr bwMode="auto">
          <a:xfrm>
            <a:off x="3881438" y="8680450"/>
            <a:ext cx="2976562" cy="463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00" tIns="0" rIns="19000" bIns="0" anchor="b"/>
          <a:lstStyle/>
          <a:p>
            <a:pPr algn="r" defTabSz="884238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 typeface="Wingdings" pitchFamily="-96" charset="2"/>
              <a:buNone/>
            </a:pPr>
            <a:r>
              <a:rPr lang="en-US" sz="1000" i="1">
                <a:latin typeface="Times New Roman" pitchFamily="-96" charset="0"/>
              </a:rPr>
              <a:t>8</a:t>
            </a:r>
          </a:p>
        </p:txBody>
      </p:sp>
      <p:sp>
        <p:nvSpPr>
          <p:cNvPr id="59410" name="Rectangle 16"/>
          <p:cNvSpPr>
            <a:spLocks noChangeArrowheads="1"/>
          </p:cNvSpPr>
          <p:nvPr/>
        </p:nvSpPr>
        <p:spPr bwMode="auto">
          <a:xfrm>
            <a:off x="-1588" y="8680450"/>
            <a:ext cx="2965451" cy="463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491" tIns="43246" rIns="86491" bIns="43246" anchor="ctr"/>
          <a:lstStyle/>
          <a:p>
            <a:pPr defTabSz="896938"/>
            <a:endParaRPr lang="en-US"/>
          </a:p>
        </p:txBody>
      </p:sp>
      <p:sp>
        <p:nvSpPr>
          <p:cNvPr id="59411" name="Rectangle 17"/>
          <p:cNvSpPr>
            <a:spLocks noChangeArrowheads="1"/>
          </p:cNvSpPr>
          <p:nvPr/>
        </p:nvSpPr>
        <p:spPr bwMode="auto">
          <a:xfrm>
            <a:off x="-1588" y="-1588"/>
            <a:ext cx="2965451" cy="45085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491" tIns="43246" rIns="86491" bIns="43246" anchor="ctr"/>
          <a:lstStyle/>
          <a:p>
            <a:pPr defTabSz="896938"/>
            <a:endParaRPr lang="en-US"/>
          </a:p>
        </p:txBody>
      </p:sp>
      <p:sp>
        <p:nvSpPr>
          <p:cNvPr id="59412" name="Rectangle 18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3738"/>
            <a:ext cx="4551362" cy="3413125"/>
          </a:xfrm>
          <a:ln w="12700" cap="flat">
            <a:solidFill>
              <a:schemeClr val="tx1"/>
            </a:solidFill>
          </a:ln>
        </p:spPr>
      </p:sp>
      <p:sp>
        <p:nvSpPr>
          <p:cNvPr id="59413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noFill/>
          <a:ln/>
        </p:spPr>
        <p:txBody>
          <a:bodyPr lIns="90246" tIns="44331" rIns="90246" bIns="44331"/>
          <a:lstStyle/>
          <a:p>
            <a:pPr eaLnBrk="1" hangingPunct="1"/>
            <a:r>
              <a:rPr lang="en-US" smtClean="0"/>
              <a:t>This first rule describe what happens in the fetch of this pipeline.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This rules says that given any processor term, we can always rewrite it to a new term wehre, and we enqueue the current instruction into bf.</a:t>
            </a:r>
          </a:p>
          <a:p>
            <a:pPr eaLnBrk="1" hangingPunct="1"/>
            <a:r>
              <a:rPr lang="en-US" smtClean="0"/>
              <a:t>And at the same time the pc field is incremende by one</a:t>
            </a:r>
          </a:p>
          <a:p>
            <a:pPr eaLnBrk="1" hangingPunct="1"/>
            <a:r>
              <a:rPr lang="en-US" smtClean="0"/>
              <a:t>It may look like this rule can fire forever, but because bf is bounded, when a rule enqueue into bf, there is an implied predicate that say bf must not be full.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D469C4-7CEC-43B1-8396-26738E365765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60419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CF0C4CE8-0BBC-4463-BC60-6837ECA7F731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28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604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DE2B89-A286-4075-B9F9-65C12650306E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4819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1B393EBF-4941-4B62-97FA-D08B4A937DE0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3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348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4988"/>
            <a:ext cx="5032375" cy="4114800"/>
          </a:xfrm>
          <a:noFill/>
          <a:ln/>
        </p:spPr>
        <p:txBody>
          <a:bodyPr wrap="none" lIns="93819" tIns="46909" rIns="93819" bIns="46909" anchor="ctr"/>
          <a:lstStyle/>
          <a:p>
            <a:pPr defTabSz="449263"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AB6CAF-39CB-403B-B7BB-B6663BB39B38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5843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055708C5-DD51-4B74-8A98-2EB4125F7FEB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4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3BDBC6-866E-4308-8E70-896DA6C2824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6867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6E05C71E-8086-493D-A19A-11BB59B50635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5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368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5325"/>
            <a:ext cx="4551362" cy="3413125"/>
          </a:xfrm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38638"/>
            <a:ext cx="5027612" cy="4113212"/>
          </a:xfrm>
          <a:noFill/>
          <a:ln/>
        </p:spPr>
        <p:txBody>
          <a:bodyPr lIns="89875" tIns="44938" rIns="89875" bIns="44938"/>
          <a:lstStyle/>
          <a:p>
            <a:pPr eaLnBrk="1" hangingPunct="1"/>
            <a:r>
              <a:rPr lang="en-US" smtClean="0"/>
              <a:t>In the rest of the talk,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 want to say a little bit more about how to describe hardware as an TRS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Next I will explain how to synthesize these operation-centric descriptions.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 have a few more design that I can show you in the result section.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Finally, I will say a fews things about related work and future work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597DAD-337C-45B5-81AC-3A6710BFA78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7891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20745E53-DE59-4123-B147-CED149420AC6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6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5EBCD0-E9A8-4A12-A0B1-F698994EBDA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8915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F5A60654-CFEF-4F5E-A1A7-63373B4A91E4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7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 lIns="91399" tIns="45696" rIns="91399" bIns="4569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4D116C-2B6E-447D-A6EF-0122F8C0CA80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28105B-EBF8-4683-AFB6-BF81A7F906E9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0963" name="Rectangle 19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9" tIns="45696" rIns="91399" bIns="45696" anchor="b"/>
          <a:lstStyle/>
          <a:p>
            <a:pPr algn="r" defTabSz="912813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fld id="{CB11BFEC-048B-4022-82FE-9CBBCA1F5551}" type="slidenum">
              <a:rPr lang="en-US" sz="1300">
                <a:latin typeface="Tahoma" pitchFamily="-96" charset="0"/>
              </a:rPr>
              <a:pPr algn="r" defTabSz="912813" eaLnBrk="0" hangingPunct="0">
                <a:lnSpc>
                  <a:spcPct val="100000"/>
                </a:lnSpc>
                <a:spcBef>
                  <a:spcPct val="20000"/>
                </a:spcBef>
                <a:buClrTx/>
                <a:buSzTx/>
                <a:buFontTx/>
                <a:buNone/>
              </a:pPr>
              <a:t>9</a:t>
            </a:fld>
            <a:endParaRPr lang="en-US" sz="1300">
              <a:latin typeface="Tahoma" pitchFamily="-96" charset="0"/>
            </a:endParaRPr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5325"/>
            <a:ext cx="4551362" cy="3413125"/>
          </a:xfrm>
          <a:ln/>
        </p:spPr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38638"/>
            <a:ext cx="5027612" cy="4113212"/>
          </a:xfrm>
          <a:noFill/>
          <a:ln/>
        </p:spPr>
        <p:txBody>
          <a:bodyPr lIns="89875" tIns="44938" rIns="89875" bIns="44938"/>
          <a:lstStyle/>
          <a:p>
            <a:pPr eaLnBrk="1" hangingPunct="1"/>
            <a:r>
              <a:rPr lang="en-US" smtClean="0"/>
              <a:t>In the rest of the talk,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 want to say a little bit more about how to describe hardware as an TRS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Next I will explain how to synthesize these operation-centric descriptions.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 have a few more design that I can show you in the result section.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Finally, I will say a fews things about related work and future work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</p:grpSp>
      <p:sp>
        <p:nvSpPr>
          <p:cNvPr id="4137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37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smtClean="0"/>
              <a:t>February 22, 2011</a:t>
            </a:r>
            <a:endParaRPr lang="en-US" dirty="0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L07-</a:t>
            </a:r>
            <a:fld id="{337E9605-5D1B-44A7-9241-45B84F82DEB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2677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78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79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0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1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70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</p:grpSp>
        <p:sp>
          <p:nvSpPr>
            <p:cNvPr id="412729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412730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2732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412733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412734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58434" name="Rectangle 6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724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L07-</a:t>
            </a:r>
            <a:fld id="{E55BF87B-4E3B-4F55-BB59-6D2E072DE27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0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098800" y="64008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2" r:id="rId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-96" charset="2"/>
        <a:buBlip>
          <a:blip r:embed="rId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-96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-96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-96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-96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Modeling Processors</a:t>
            </a:r>
          </a:p>
        </p:txBody>
      </p:sp>
      <p:sp>
        <p:nvSpPr>
          <p:cNvPr id="3075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7239000" cy="1752600"/>
          </a:xfrm>
        </p:spPr>
        <p:txBody>
          <a:bodyPr/>
          <a:lstStyle/>
          <a:p>
            <a:pPr eaLnBrk="1" hangingPunct="1">
              <a:buFont typeface="Wingdings" pitchFamily="-96" charset="2"/>
              <a:buNone/>
            </a:pPr>
            <a:r>
              <a:rPr lang="en-US" sz="2400" smtClean="0"/>
              <a:t>Arvind </a:t>
            </a:r>
          </a:p>
          <a:p>
            <a:pPr eaLnBrk="1" hangingPunct="1">
              <a:buFont typeface="Wingdings" pitchFamily="-96" charset="2"/>
              <a:buNone/>
            </a:pPr>
            <a:r>
              <a:rPr lang="en-US" sz="2400" smtClean="0"/>
              <a:t>Computer Science &amp; Artificial Intelligence Lab</a:t>
            </a:r>
          </a:p>
          <a:p>
            <a:pPr eaLnBrk="1" hangingPunct="1">
              <a:buFont typeface="Wingdings" pitchFamily="-96" charset="2"/>
              <a:buNone/>
            </a:pPr>
            <a:r>
              <a:rPr lang="en-US" sz="2400" smtClean="0"/>
              <a:t>Massachusetts Institute of Technology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337E9605-5D1B-44A7-9241-45B84F82DEB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Two-stage Inelastic</a:t>
            </a:r>
            <a:br>
              <a:rPr lang="en-US" sz="4000" smtClean="0"/>
            </a:br>
            <a:r>
              <a:rPr lang="en-US" sz="4000" smtClean="0"/>
              <a:t>Pipeline</a:t>
            </a:r>
          </a:p>
        </p:txBody>
      </p:sp>
      <p:grpSp>
        <p:nvGrpSpPr>
          <p:cNvPr id="12293" name="Group 21"/>
          <p:cNvGrpSpPr>
            <a:grpSpLocks/>
          </p:cNvGrpSpPr>
          <p:nvPr/>
        </p:nvGrpSpPr>
        <p:grpSpPr bwMode="auto">
          <a:xfrm>
            <a:off x="2079625" y="1590675"/>
            <a:ext cx="3525838" cy="817563"/>
            <a:chOff x="1822" y="1896"/>
            <a:chExt cx="2221" cy="515"/>
          </a:xfrm>
        </p:grpSpPr>
        <p:sp>
          <p:nvSpPr>
            <p:cNvPr id="1785862" name="Cloud"/>
            <p:cNvSpPr>
              <a:spLocks noChangeAspect="1" noEditPoints="1" noChangeArrowheads="1"/>
            </p:cNvSpPr>
            <p:nvPr/>
          </p:nvSpPr>
          <p:spPr bwMode="auto">
            <a:xfrm>
              <a:off x="1822" y="1896"/>
              <a:ext cx="749" cy="387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12303" name="Text Box 7"/>
            <p:cNvSpPr txBox="1">
              <a:spLocks noChangeArrowheads="1"/>
            </p:cNvSpPr>
            <p:nvPr/>
          </p:nvSpPr>
          <p:spPr bwMode="auto">
            <a:xfrm>
              <a:off x="1881" y="1917"/>
              <a:ext cx="673" cy="36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fetch &amp; decode</a:t>
              </a:r>
            </a:p>
          </p:txBody>
        </p:sp>
        <p:sp>
          <p:nvSpPr>
            <p:cNvPr id="1785864" name="Cloud"/>
            <p:cNvSpPr>
              <a:spLocks noChangeAspect="1" noEditPoints="1" noChangeArrowheads="1"/>
            </p:cNvSpPr>
            <p:nvPr/>
          </p:nvSpPr>
          <p:spPr bwMode="auto">
            <a:xfrm>
              <a:off x="3341" y="1945"/>
              <a:ext cx="702" cy="284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12305" name="Text Box 9"/>
            <p:cNvSpPr txBox="1">
              <a:spLocks noChangeArrowheads="1"/>
            </p:cNvSpPr>
            <p:nvPr/>
          </p:nvSpPr>
          <p:spPr bwMode="auto">
            <a:xfrm>
              <a:off x="3391" y="1985"/>
              <a:ext cx="652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execute</a:t>
              </a:r>
            </a:p>
          </p:txBody>
        </p:sp>
        <p:sp>
          <p:nvSpPr>
            <p:cNvPr id="12306" name="Line 10"/>
            <p:cNvSpPr>
              <a:spLocks noChangeShapeType="1"/>
            </p:cNvSpPr>
            <p:nvPr/>
          </p:nvSpPr>
          <p:spPr bwMode="auto">
            <a:xfrm>
              <a:off x="2531" y="2107"/>
              <a:ext cx="35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7" name="Line 11"/>
            <p:cNvSpPr>
              <a:spLocks noChangeShapeType="1"/>
            </p:cNvSpPr>
            <p:nvPr/>
          </p:nvSpPr>
          <p:spPr bwMode="auto">
            <a:xfrm>
              <a:off x="3032" y="2107"/>
              <a:ext cx="30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8" name="Text Box 18"/>
            <p:cNvSpPr txBox="1">
              <a:spLocks noChangeArrowheads="1"/>
            </p:cNvSpPr>
            <p:nvPr/>
          </p:nvSpPr>
          <p:spPr bwMode="auto">
            <a:xfrm>
              <a:off x="2653" y="2180"/>
              <a:ext cx="703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buReg</a:t>
              </a:r>
            </a:p>
          </p:txBody>
        </p:sp>
        <p:sp>
          <p:nvSpPr>
            <p:cNvPr id="12309" name="Rectangle 20"/>
            <p:cNvSpPr>
              <a:spLocks noChangeArrowheads="1"/>
            </p:cNvSpPr>
            <p:nvPr/>
          </p:nvSpPr>
          <p:spPr bwMode="auto">
            <a:xfrm>
              <a:off x="2887" y="1981"/>
              <a:ext cx="110" cy="24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85878" name="Rectangle 22"/>
          <p:cNvSpPr>
            <a:spLocks noChangeArrowheads="1"/>
          </p:cNvSpPr>
          <p:nvPr/>
        </p:nvSpPr>
        <p:spPr bwMode="auto">
          <a:xfrm>
            <a:off x="3814763" y="2641600"/>
            <a:ext cx="584200" cy="10064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85879" name="Rectangle 23"/>
          <p:cNvSpPr>
            <a:spLocks noChangeArrowheads="1"/>
          </p:cNvSpPr>
          <p:nvPr/>
        </p:nvSpPr>
        <p:spPr bwMode="auto">
          <a:xfrm>
            <a:off x="1520825" y="2590800"/>
            <a:ext cx="6530975" cy="1003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defTabSz="571500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i="1"/>
              <a:t>time </a:t>
            </a:r>
            <a:r>
              <a:rPr lang="en-US" sz="2000"/>
              <a:t>	t0	t1	t2	t3	t4	t5	t6	t7	. . . .</a:t>
            </a:r>
          </a:p>
          <a:p>
            <a:pPr defTabSz="571500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/>
              <a:t>FDstage		</a:t>
            </a:r>
            <a:r>
              <a:rPr lang="en-US" sz="2000">
                <a:solidFill>
                  <a:schemeClr val="tx2"/>
                </a:solidFill>
              </a:rPr>
              <a:t>FD</a:t>
            </a:r>
            <a:r>
              <a:rPr lang="en-US" sz="2000" baseline="-25000">
                <a:solidFill>
                  <a:schemeClr val="tx2"/>
                </a:solidFill>
              </a:rPr>
              <a:t>1</a:t>
            </a:r>
            <a:r>
              <a:rPr lang="en-US" sz="2000"/>
              <a:t>	</a:t>
            </a:r>
            <a:r>
              <a:rPr lang="en-US" sz="2000">
                <a:solidFill>
                  <a:srgbClr val="FF0000"/>
                </a:solidFill>
              </a:rPr>
              <a:t>FD</a:t>
            </a:r>
            <a:r>
              <a:rPr lang="en-US" sz="2000" baseline="-25000">
                <a:solidFill>
                  <a:srgbClr val="FF0000"/>
                </a:solidFill>
              </a:rPr>
              <a:t>2</a:t>
            </a:r>
            <a:r>
              <a:rPr lang="en-US" sz="2000" baseline="-25000"/>
              <a:t>	</a:t>
            </a:r>
            <a:r>
              <a:rPr lang="en-US" sz="2000">
                <a:solidFill>
                  <a:schemeClr val="hlink"/>
                </a:solidFill>
              </a:rPr>
              <a:t>FD</a:t>
            </a:r>
            <a:r>
              <a:rPr lang="en-US" sz="2000" baseline="-25000">
                <a:solidFill>
                  <a:schemeClr val="hlink"/>
                </a:solidFill>
              </a:rPr>
              <a:t>3</a:t>
            </a:r>
            <a:r>
              <a:rPr lang="en-US" sz="2000"/>
              <a:t>	</a:t>
            </a:r>
            <a:r>
              <a:rPr lang="en-US" sz="2000">
                <a:solidFill>
                  <a:srgbClr val="56127A"/>
                </a:solidFill>
              </a:rPr>
              <a:t>FD</a:t>
            </a:r>
            <a:r>
              <a:rPr lang="en-US" sz="2000" baseline="-25000">
                <a:solidFill>
                  <a:srgbClr val="56127A"/>
                </a:solidFill>
              </a:rPr>
              <a:t>4</a:t>
            </a:r>
            <a:r>
              <a:rPr lang="en-US" sz="2000"/>
              <a:t>	FD</a:t>
            </a:r>
            <a:r>
              <a:rPr lang="en-US" sz="2000" baseline="-25000"/>
              <a:t>5</a:t>
            </a:r>
            <a:r>
              <a:rPr lang="en-US" sz="2000"/>
              <a:t>	</a:t>
            </a:r>
          </a:p>
          <a:p>
            <a:pPr defTabSz="571500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/>
              <a:t>EXstage			</a:t>
            </a:r>
            <a:r>
              <a:rPr lang="en-US" sz="2000">
                <a:solidFill>
                  <a:schemeClr val="tx2"/>
                </a:solidFill>
              </a:rPr>
              <a:t>EX</a:t>
            </a:r>
            <a:r>
              <a:rPr lang="en-US" sz="2000" baseline="-25000">
                <a:solidFill>
                  <a:schemeClr val="tx2"/>
                </a:solidFill>
              </a:rPr>
              <a:t>1</a:t>
            </a:r>
            <a:r>
              <a:rPr lang="en-US" sz="2000"/>
              <a:t>	</a:t>
            </a:r>
            <a:r>
              <a:rPr lang="en-US" sz="2000">
                <a:solidFill>
                  <a:srgbClr val="FF0000"/>
                </a:solidFill>
              </a:rPr>
              <a:t>EX</a:t>
            </a:r>
            <a:r>
              <a:rPr lang="en-US" sz="2000" baseline="-25000">
                <a:solidFill>
                  <a:srgbClr val="FF0000"/>
                </a:solidFill>
              </a:rPr>
              <a:t>2</a:t>
            </a:r>
            <a:r>
              <a:rPr lang="en-US" sz="2000"/>
              <a:t>	</a:t>
            </a:r>
            <a:r>
              <a:rPr lang="en-US" sz="2000">
                <a:solidFill>
                  <a:schemeClr val="hlink"/>
                </a:solidFill>
              </a:rPr>
              <a:t>EX</a:t>
            </a:r>
            <a:r>
              <a:rPr lang="en-US" sz="2000" baseline="-25000">
                <a:solidFill>
                  <a:schemeClr val="hlink"/>
                </a:solidFill>
              </a:rPr>
              <a:t>3</a:t>
            </a:r>
            <a:r>
              <a:rPr lang="en-US" sz="2000" baseline="-25000"/>
              <a:t>	</a:t>
            </a:r>
            <a:r>
              <a:rPr lang="en-US" sz="2000">
                <a:solidFill>
                  <a:srgbClr val="56127A"/>
                </a:solidFill>
              </a:rPr>
              <a:t>EX</a:t>
            </a:r>
            <a:r>
              <a:rPr lang="en-US" sz="2000" baseline="-25000">
                <a:solidFill>
                  <a:srgbClr val="56127A"/>
                </a:solidFill>
              </a:rPr>
              <a:t>4</a:t>
            </a:r>
            <a:r>
              <a:rPr lang="en-US" sz="2000"/>
              <a:t>	EX</a:t>
            </a:r>
            <a:r>
              <a:rPr lang="en-US" sz="2000" baseline="-25000"/>
              <a:t>5</a:t>
            </a:r>
            <a:endParaRPr lang="en-US" sz="2000"/>
          </a:p>
        </p:txBody>
      </p:sp>
      <p:sp>
        <p:nvSpPr>
          <p:cNvPr id="1785882" name="Rectangle 26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865188" y="3949700"/>
            <a:ext cx="7975600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2400"/>
              <a:t>Actions to be performed in parallel every cycle: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-96" charset="2"/>
              <a:buChar char="n"/>
            </a:pPr>
            <a:r>
              <a:rPr lang="en-US" sz="2000"/>
              <a:t>Fetch Action: Decodes the instruction at the current pc and fetches operands from the register file and stores the result in buReg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-96" charset="2"/>
              <a:buChar char="n"/>
            </a:pPr>
            <a:r>
              <a:rPr lang="en-US" sz="2000"/>
              <a:t>Execute Action:  Performs the action specified in buReg and updates the processor state (pc, rf, dMem)</a:t>
            </a:r>
          </a:p>
        </p:txBody>
      </p:sp>
      <p:sp>
        <p:nvSpPr>
          <p:cNvPr id="12297" name="Text Box 27"/>
          <p:cNvSpPr txBox="1">
            <a:spLocks noChangeArrowheads="1"/>
          </p:cNvSpPr>
          <p:nvPr/>
        </p:nvSpPr>
        <p:spPr bwMode="auto">
          <a:xfrm>
            <a:off x="6499225" y="1536700"/>
            <a:ext cx="547688" cy="477838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pc</a:t>
            </a:r>
          </a:p>
        </p:txBody>
      </p:sp>
      <p:sp>
        <p:nvSpPr>
          <p:cNvPr id="12298" name="Text Box 28"/>
          <p:cNvSpPr txBox="1">
            <a:spLocks noChangeArrowheads="1"/>
          </p:cNvSpPr>
          <p:nvPr/>
        </p:nvSpPr>
        <p:spPr bwMode="auto">
          <a:xfrm>
            <a:off x="7188200" y="1536700"/>
            <a:ext cx="547688" cy="477838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rf</a:t>
            </a:r>
          </a:p>
        </p:txBody>
      </p:sp>
      <p:sp>
        <p:nvSpPr>
          <p:cNvPr id="12299" name="Text Box 29"/>
          <p:cNvSpPr txBox="1">
            <a:spLocks noChangeArrowheads="1"/>
          </p:cNvSpPr>
          <p:nvPr/>
        </p:nvSpPr>
        <p:spPr bwMode="auto">
          <a:xfrm>
            <a:off x="7877175" y="1536700"/>
            <a:ext cx="925513" cy="477838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tIns="91440" bIns="91440" anchor="ctr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dMem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981200" y="5867400"/>
            <a:ext cx="5724525" cy="723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rule InelasticPipeline2(True);</a:t>
            </a:r>
          </a:p>
          <a:p>
            <a:pPr>
              <a:buFont typeface="Wingdings" pitchFamily="-96" charset="2"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fetchAction; executeAction; endrule</a:t>
            </a:r>
            <a:endParaRPr lang="en-US" sz="2000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5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58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58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5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5878" grpId="0" animBg="1"/>
      <p:bldP spid="1785879" grpId="0" build="p" autoUpdateAnimBg="0"/>
      <p:bldP spid="1785882" grpId="0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Instructions &amp; Templates</a:t>
            </a:r>
          </a:p>
        </p:txBody>
      </p:sp>
      <p:sp>
        <p:nvSpPr>
          <p:cNvPr id="1804291" name="Rectangle 3"/>
          <p:cNvSpPr>
            <a:spLocks noChangeArrowheads="1"/>
          </p:cNvSpPr>
          <p:nvPr/>
        </p:nvSpPr>
        <p:spPr bwMode="auto">
          <a:xfrm>
            <a:off x="693738" y="4386263"/>
            <a:ext cx="7923212" cy="19081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latin typeface="Courier New" pitchFamily="49" charset="0"/>
              </a:rPr>
              <a:t>typedef union tagged 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latin typeface="Courier New" pitchFamily="49" charset="0"/>
              </a:rPr>
              <a:t>{ struct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{RName dst; Value op1; Value op2} EAdd;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 </a:t>
            </a:r>
            <a:r>
              <a:rPr lang="en-US" sz="2000" b="1">
                <a:latin typeface="Courier New" pitchFamily="49" charset="0"/>
              </a:rPr>
              <a:t>struct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{Value cond; Iaddress tAddr}      EBz;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 </a:t>
            </a:r>
            <a:r>
              <a:rPr lang="en-US" sz="2000" b="1">
                <a:latin typeface="Courier New" pitchFamily="49" charset="0"/>
              </a:rPr>
              <a:t>struct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{RName dst; Daddress addr}        ELoad;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 </a:t>
            </a:r>
            <a:r>
              <a:rPr lang="en-US" sz="2000" b="1">
                <a:latin typeface="Courier New" pitchFamily="49" charset="0"/>
              </a:rPr>
              <a:t>struct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{Value val; Daddress addr}        EStore;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} InstTemplate </a:t>
            </a:r>
            <a:r>
              <a:rPr lang="en-US" sz="2000" b="1">
                <a:latin typeface="Courier New" pitchFamily="49" charset="0"/>
              </a:rPr>
              <a:t>deriving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(Eq, Bits);</a:t>
            </a:r>
          </a:p>
        </p:txBody>
      </p:sp>
      <p:sp>
        <p:nvSpPr>
          <p:cNvPr id="1804292" name="Rectangle 4"/>
          <p:cNvSpPr>
            <a:spLocks noChangeArrowheads="1"/>
          </p:cNvSpPr>
          <p:nvPr/>
        </p:nvSpPr>
        <p:spPr bwMode="auto">
          <a:xfrm>
            <a:off x="693738" y="2314575"/>
            <a:ext cx="8069262" cy="19081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chemeClr val="accent2"/>
                </a:solidFill>
                <a:latin typeface="Courier New" pitchFamily="49" charset="0"/>
              </a:rPr>
              <a:t>typedef union tagged {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chemeClr val="accent2"/>
                </a:solidFill>
                <a:latin typeface="Courier New" pitchFamily="49" charset="0"/>
              </a:rPr>
              <a:t>  struct {RName dst; RName src1; RName src2} Add;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chemeClr val="accent2"/>
                </a:solidFill>
                <a:latin typeface="Courier New" pitchFamily="49" charset="0"/>
              </a:rPr>
              <a:t>  struct {RName condR; RName addrR}          Bz;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chemeClr val="accent2"/>
                </a:solidFill>
                <a:latin typeface="Courier New" pitchFamily="49" charset="0"/>
              </a:rPr>
              <a:t>  struct {RName dst; RName addrR}            Load;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chemeClr val="accent2"/>
                </a:solidFill>
                <a:latin typeface="Courier New" pitchFamily="49" charset="0"/>
              </a:rPr>
              <a:t>  struct {RName valueR; RName addrR}         Store;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chemeClr val="accent2"/>
                </a:solidFill>
                <a:latin typeface="Courier New" pitchFamily="49" charset="0"/>
              </a:rPr>
              <a:t>} Instr deriving(Bits, Eq);</a:t>
            </a:r>
          </a:p>
        </p:txBody>
      </p:sp>
      <p:sp>
        <p:nvSpPr>
          <p:cNvPr id="13319" name="Text Box 6"/>
          <p:cNvSpPr txBox="1">
            <a:spLocks noChangeArrowheads="1"/>
          </p:cNvSpPr>
          <p:nvPr/>
        </p:nvSpPr>
        <p:spPr bwMode="auto">
          <a:xfrm>
            <a:off x="1339850" y="1554163"/>
            <a:ext cx="6899275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-96" charset="2"/>
              <a:buNone/>
            </a:pPr>
            <a:r>
              <a:rPr lang="en-US" sz="2400" b="1">
                <a:latin typeface="Courier New" pitchFamily="49" charset="0"/>
              </a:rPr>
              <a:t>buReg </a:t>
            </a:r>
            <a:r>
              <a:rPr lang="en-US" sz="2400"/>
              <a:t>contains instruction templates, i.e., decoded instructions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4291" grpId="0" animBg="1"/>
      <p:bldP spid="180429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Fetch &amp; Decode Action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i="1" smtClean="0"/>
              <a:t>Fills the </a:t>
            </a:r>
            <a:r>
              <a:rPr lang="en-US" sz="2400" b="1" smtClean="0">
                <a:latin typeface="Courier New" pitchFamily="49" charset="0"/>
              </a:rPr>
              <a:t>buReg</a:t>
            </a:r>
            <a:r>
              <a:rPr lang="en-US" sz="2400" i="1" smtClean="0"/>
              <a:t> with a decoded instruction</a:t>
            </a:r>
            <a:endParaRPr lang="en-US" sz="4000" i="1" smtClean="0"/>
          </a:p>
        </p:txBody>
      </p:sp>
      <p:sp>
        <p:nvSpPr>
          <p:cNvPr id="1798147" name="Text Box 3"/>
          <p:cNvSpPr txBox="1">
            <a:spLocks noChangeArrowheads="1"/>
          </p:cNvSpPr>
          <p:nvPr/>
        </p:nvSpPr>
        <p:spPr bwMode="auto">
          <a:xfrm>
            <a:off x="815975" y="2482850"/>
            <a:ext cx="7813675" cy="3759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function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InstrTemplate  newIt(Instr instr);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case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(instr)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matches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Add {dst:.rd,src1:.ra,src2:.rb}: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EAdd{dst:rd,op1:rf[ra],op2:rf[rb]};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Bz  {condR:.rc,addrR:.addr}: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EBz{cond:rf[rc],tAddr:rf[addr]};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Load {dst:.rd,addrR:.addr}: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ELoad{dst:rd,addrR:rf[addr]};</a:t>
            </a:r>
            <a:b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Store{valueR:.v,addrR:.addr}: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EStore{val:rf[v],addr:rf[addr]};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endcase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endfunction </a:t>
            </a:r>
            <a:endParaRPr lang="en-US" sz="2000" b="1">
              <a:solidFill>
                <a:srgbClr val="56127A"/>
              </a:solidFill>
              <a:latin typeface="Courier New" pitchFamily="49" charset="0"/>
            </a:endParaRPr>
          </a:p>
        </p:txBody>
      </p:sp>
      <p:sp>
        <p:nvSpPr>
          <p:cNvPr id="14342" name="Text Box 4"/>
          <p:cNvSpPr txBox="1">
            <a:spLocks noChangeArrowheads="1"/>
          </p:cNvSpPr>
          <p:nvPr/>
        </p:nvSpPr>
        <p:spPr bwMode="auto">
          <a:xfrm>
            <a:off x="2105025" y="1730375"/>
            <a:ext cx="4383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buReg &lt;= newIt(instr); </a:t>
            </a:r>
            <a:endParaRPr lang="en-US" sz="2400" b="1">
              <a:solidFill>
                <a:srgbClr val="56127A"/>
              </a:solidFill>
              <a:latin typeface="Courier New" pitchFamily="49" charset="0"/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8147" grpId="0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Execute Action: </a:t>
            </a:r>
            <a:r>
              <a:rPr lang="en-US" sz="2800" i="1" smtClean="0"/>
              <a:t>Reads </a:t>
            </a:r>
            <a:r>
              <a:rPr lang="en-US" sz="2800" b="1" smtClean="0">
                <a:latin typeface="Courier New" pitchFamily="49" charset="0"/>
              </a:rPr>
              <a:t>buReg</a:t>
            </a:r>
            <a:r>
              <a:rPr lang="en-US" sz="2800" i="1" smtClean="0"/>
              <a:t> and modifies state </a:t>
            </a:r>
            <a:r>
              <a:rPr lang="en-US" sz="2800" b="1" smtClean="0">
                <a:latin typeface="Courier New" pitchFamily="49" charset="0"/>
              </a:rPr>
              <a:t>(rf,dMem,pc)</a:t>
            </a:r>
            <a:endParaRPr lang="en-US" b="1" smtClean="0">
              <a:latin typeface="Courier New" pitchFamily="49" charset="0"/>
            </a:endParaRPr>
          </a:p>
        </p:txBody>
      </p:sp>
      <p:sp>
        <p:nvSpPr>
          <p:cNvPr id="1787925" name="Text Box 21"/>
          <p:cNvSpPr txBox="1">
            <a:spLocks noChangeArrowheads="1"/>
          </p:cNvSpPr>
          <p:nvPr/>
        </p:nvSpPr>
        <p:spPr bwMode="auto">
          <a:xfrm>
            <a:off x="1238250" y="1617663"/>
            <a:ext cx="6494463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case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(buReg)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matches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EAdd{dst:.rd,op1:.va,op2:.vb}: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begin 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rf.upd(rd, va+vb);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   pc &lt;= predIa;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ELoad{dst:.rd,addr:.av}: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begin 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rf.upd(rd, dMem.read(av));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   pc &lt;= predIa;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EStore{val:.vv,addr:.av}: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begin 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dMem.write(av, vv);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   pc &lt;= predIa;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EBz {cond:.cv,tAddr:.av}: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if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(cv != 0)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then 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pc &lt;= predIa;</a:t>
            </a:r>
            <a:endParaRPr lang="en-US" sz="2000" b="1">
              <a:latin typeface="Courier New" pitchFamily="49" charset="0"/>
              <a:ea typeface="MS Mincho" pitchFamily="49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 else begin 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pc &lt;= av;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        </a:t>
            </a:r>
            <a:r>
              <a:rPr lang="en-US" sz="2000">
                <a:solidFill>
                  <a:srgbClr val="FF0000"/>
                </a:solidFill>
                <a:ea typeface="MS Mincho" pitchFamily="49" charset="-128"/>
              </a:rPr>
              <a:t>Invalidate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buReg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</a:t>
            </a:r>
            <a:endParaRPr lang="en-US" sz="2000" b="1">
              <a:solidFill>
                <a:schemeClr val="tx2"/>
              </a:solidFill>
              <a:latin typeface="Courier New" pitchFamily="49" charset="0"/>
              <a:ea typeface="MS Mincho" pitchFamily="49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endcase</a:t>
            </a:r>
            <a:endParaRPr lang="en-US" sz="2000" b="1">
              <a:solidFill>
                <a:srgbClr val="56127A"/>
              </a:solidFill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1787926" name="Text Box 22"/>
          <p:cNvSpPr txBox="1">
            <a:spLocks noChangeArrowheads="1"/>
          </p:cNvSpPr>
          <p:nvPr/>
        </p:nvSpPr>
        <p:spPr bwMode="auto">
          <a:xfrm>
            <a:off x="5916613" y="6005513"/>
            <a:ext cx="2752725" cy="3492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What does this mean?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7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7925" grpId="0" build="allAtOnce"/>
      <p:bldP spid="17879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Issues with </a:t>
            </a:r>
            <a:r>
              <a:rPr lang="en-US" sz="4000" b="1" smtClean="0">
                <a:latin typeface="Courier New" pitchFamily="49" charset="0"/>
              </a:rPr>
              <a:t>buReg</a:t>
            </a:r>
          </a:p>
        </p:txBody>
      </p:sp>
      <p:grpSp>
        <p:nvGrpSpPr>
          <p:cNvPr id="16389" name="Group 3"/>
          <p:cNvGrpSpPr>
            <a:grpSpLocks/>
          </p:cNvGrpSpPr>
          <p:nvPr/>
        </p:nvGrpSpPr>
        <p:grpSpPr bwMode="auto">
          <a:xfrm>
            <a:off x="2674938" y="1590675"/>
            <a:ext cx="3525837" cy="817563"/>
            <a:chOff x="1822" y="1896"/>
            <a:chExt cx="2221" cy="515"/>
          </a:xfrm>
        </p:grpSpPr>
        <p:sp>
          <p:nvSpPr>
            <p:cNvPr id="1808388" name="Cloud"/>
            <p:cNvSpPr>
              <a:spLocks noChangeAspect="1" noEditPoints="1" noChangeArrowheads="1"/>
            </p:cNvSpPr>
            <p:nvPr/>
          </p:nvSpPr>
          <p:spPr bwMode="auto">
            <a:xfrm>
              <a:off x="1822" y="1896"/>
              <a:ext cx="749" cy="387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16396" name="Text Box 5"/>
            <p:cNvSpPr txBox="1">
              <a:spLocks noChangeArrowheads="1"/>
            </p:cNvSpPr>
            <p:nvPr/>
          </p:nvSpPr>
          <p:spPr bwMode="auto">
            <a:xfrm>
              <a:off x="1881" y="1917"/>
              <a:ext cx="673" cy="36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fetch &amp; decode</a:t>
              </a:r>
            </a:p>
          </p:txBody>
        </p:sp>
        <p:sp>
          <p:nvSpPr>
            <p:cNvPr id="1808390" name="Cloud"/>
            <p:cNvSpPr>
              <a:spLocks noChangeAspect="1" noEditPoints="1" noChangeArrowheads="1"/>
            </p:cNvSpPr>
            <p:nvPr/>
          </p:nvSpPr>
          <p:spPr bwMode="auto">
            <a:xfrm>
              <a:off x="3341" y="1945"/>
              <a:ext cx="702" cy="284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16398" name="Text Box 7"/>
            <p:cNvSpPr txBox="1">
              <a:spLocks noChangeArrowheads="1"/>
            </p:cNvSpPr>
            <p:nvPr/>
          </p:nvSpPr>
          <p:spPr bwMode="auto">
            <a:xfrm>
              <a:off x="3391" y="1985"/>
              <a:ext cx="652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execute</a:t>
              </a:r>
            </a:p>
          </p:txBody>
        </p:sp>
        <p:sp>
          <p:nvSpPr>
            <p:cNvPr id="16399" name="Line 8"/>
            <p:cNvSpPr>
              <a:spLocks noChangeShapeType="1"/>
            </p:cNvSpPr>
            <p:nvPr/>
          </p:nvSpPr>
          <p:spPr bwMode="auto">
            <a:xfrm>
              <a:off x="2531" y="2107"/>
              <a:ext cx="35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0" name="Line 9"/>
            <p:cNvSpPr>
              <a:spLocks noChangeShapeType="1"/>
            </p:cNvSpPr>
            <p:nvPr/>
          </p:nvSpPr>
          <p:spPr bwMode="auto">
            <a:xfrm>
              <a:off x="3032" y="2107"/>
              <a:ext cx="30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1" name="Text Box 10"/>
            <p:cNvSpPr txBox="1">
              <a:spLocks noChangeArrowheads="1"/>
            </p:cNvSpPr>
            <p:nvPr/>
          </p:nvSpPr>
          <p:spPr bwMode="auto">
            <a:xfrm>
              <a:off x="2653" y="2180"/>
              <a:ext cx="703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buReg</a:t>
              </a:r>
            </a:p>
          </p:txBody>
        </p:sp>
        <p:sp>
          <p:nvSpPr>
            <p:cNvPr id="16402" name="Rectangle 11"/>
            <p:cNvSpPr>
              <a:spLocks noChangeArrowheads="1"/>
            </p:cNvSpPr>
            <p:nvPr/>
          </p:nvSpPr>
          <p:spPr bwMode="auto">
            <a:xfrm>
              <a:off x="2887" y="1981"/>
              <a:ext cx="110" cy="24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08398" name="Rectangle 1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866775" y="2571750"/>
            <a:ext cx="7772400" cy="327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-96" charset="2"/>
              <a:buBlip>
                <a:blip r:embed="rId3"/>
              </a:buBlip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buReg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/>
              <a:t>may not always contain an instruction. Why?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-96" charset="2"/>
              <a:buChar char="n"/>
            </a:pPr>
            <a:r>
              <a:rPr lang="en-US" sz="2000"/>
              <a:t>start cycle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-96" charset="2"/>
              <a:buChar char="n"/>
            </a:pPr>
            <a:r>
              <a:rPr lang="en-US" sz="2000"/>
              <a:t>Execute stage may kill the fetched instructions because of branch misprediction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-96" charset="2"/>
              <a:buNone/>
            </a:pPr>
            <a:r>
              <a:rPr lang="en-US" sz="2000" b="1">
                <a:latin typeface="Courier New" pitchFamily="49" charset="0"/>
              </a:rPr>
              <a:t>                       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</a:rPr>
              <a:t>Maybe</a:t>
            </a:r>
            <a:r>
              <a:rPr lang="en-US" sz="2000">
                <a:solidFill>
                  <a:srgbClr val="FF0000"/>
                </a:solidFill>
              </a:rPr>
              <a:t> type to the rescue …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-96" charset="2"/>
              <a:buNone/>
            </a:pPr>
            <a:endParaRPr lang="en-US" sz="160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-96" charset="2"/>
              <a:buBlip>
                <a:blip r:embed="rId3"/>
              </a:buBlip>
            </a:pPr>
            <a:r>
              <a:rPr lang="en-US" sz="2400"/>
              <a:t>Can’t update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buReg</a:t>
            </a:r>
            <a:r>
              <a:rPr lang="en-US" sz="2400"/>
              <a:t> in two concurrent actions</a:t>
            </a:r>
          </a:p>
          <a:p>
            <a:pPr marL="1143000" lvl="2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itchFamily="-96" charset="2"/>
              <a:buChar char="w"/>
            </a:pPr>
            <a:endParaRPr lang="en-US"/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-96" charset="2"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     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fetchAction; executeAction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-96" charset="2"/>
              <a:buNone/>
            </a:pPr>
            <a:r>
              <a:rPr lang="en-US" sz="2000">
                <a:solidFill>
                  <a:schemeClr val="tx2"/>
                </a:solidFill>
              </a:rPr>
              <a:t>					     </a:t>
            </a:r>
            <a:r>
              <a:rPr lang="en-US" sz="2000">
                <a:solidFill>
                  <a:srgbClr val="FF0000"/>
                </a:solidFill>
              </a:rPr>
              <a:t>Fold them together</a:t>
            </a:r>
          </a:p>
        </p:txBody>
      </p:sp>
      <p:sp>
        <p:nvSpPr>
          <p:cNvPr id="16391" name="Text Box 17"/>
          <p:cNvSpPr txBox="1">
            <a:spLocks noChangeArrowheads="1"/>
          </p:cNvSpPr>
          <p:nvPr/>
        </p:nvSpPr>
        <p:spPr bwMode="auto">
          <a:xfrm>
            <a:off x="6499225" y="1536700"/>
            <a:ext cx="547688" cy="477838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pc</a:t>
            </a:r>
          </a:p>
        </p:txBody>
      </p:sp>
      <p:sp>
        <p:nvSpPr>
          <p:cNvPr id="16392" name="Text Box 18"/>
          <p:cNvSpPr txBox="1">
            <a:spLocks noChangeArrowheads="1"/>
          </p:cNvSpPr>
          <p:nvPr/>
        </p:nvSpPr>
        <p:spPr bwMode="auto">
          <a:xfrm>
            <a:off x="7188200" y="1536700"/>
            <a:ext cx="547688" cy="477838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rf</a:t>
            </a:r>
          </a:p>
        </p:txBody>
      </p:sp>
      <p:sp>
        <p:nvSpPr>
          <p:cNvPr id="16393" name="Text Box 19"/>
          <p:cNvSpPr txBox="1">
            <a:spLocks noChangeArrowheads="1"/>
          </p:cNvSpPr>
          <p:nvPr/>
        </p:nvSpPr>
        <p:spPr bwMode="auto">
          <a:xfrm>
            <a:off x="7877175" y="1536700"/>
            <a:ext cx="925513" cy="477838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tIns="91440" bIns="91440" anchor="ctr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dMem</a:t>
            </a:r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83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83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83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83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83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83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8398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Inelastic</a:t>
            </a:r>
            <a:br>
              <a:rPr lang="en-US" sz="4000" smtClean="0"/>
            </a:br>
            <a:r>
              <a:rPr lang="en-US" sz="4000" smtClean="0"/>
              <a:t>Pipeline</a:t>
            </a:r>
            <a:r>
              <a:rPr lang="en-US" sz="2400" smtClean="0"/>
              <a:t> </a:t>
            </a:r>
            <a:r>
              <a:rPr lang="en-US" sz="2400" i="1" smtClean="0"/>
              <a:t>first attempt</a:t>
            </a:r>
            <a:endParaRPr lang="en-US" sz="4000" i="1" smtClean="0"/>
          </a:p>
        </p:txBody>
      </p:sp>
      <p:grpSp>
        <p:nvGrpSpPr>
          <p:cNvPr id="17413" name="Group 4"/>
          <p:cNvGrpSpPr>
            <a:grpSpLocks/>
          </p:cNvGrpSpPr>
          <p:nvPr/>
        </p:nvGrpSpPr>
        <p:grpSpPr bwMode="auto">
          <a:xfrm>
            <a:off x="4794250" y="101600"/>
            <a:ext cx="4149725" cy="1770063"/>
            <a:chOff x="3100" y="896"/>
            <a:chExt cx="2614" cy="1115"/>
          </a:xfrm>
        </p:grpSpPr>
        <p:sp>
          <p:nvSpPr>
            <p:cNvPr id="17416" name="AutoShape 5"/>
            <p:cNvSpPr>
              <a:spLocks noChangeArrowheads="1"/>
            </p:cNvSpPr>
            <p:nvPr/>
          </p:nvSpPr>
          <p:spPr bwMode="auto">
            <a:xfrm>
              <a:off x="3100" y="896"/>
              <a:ext cx="2614" cy="107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2486" name="Cloud"/>
            <p:cNvSpPr>
              <a:spLocks noChangeAspect="1" noEditPoints="1" noChangeArrowheads="1"/>
            </p:cNvSpPr>
            <p:nvPr/>
          </p:nvSpPr>
          <p:spPr bwMode="auto">
            <a:xfrm>
              <a:off x="3259" y="1496"/>
              <a:ext cx="749" cy="387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17418" name="Text Box 7"/>
            <p:cNvSpPr txBox="1">
              <a:spLocks noChangeArrowheads="1"/>
            </p:cNvSpPr>
            <p:nvPr/>
          </p:nvSpPr>
          <p:spPr bwMode="auto">
            <a:xfrm>
              <a:off x="3318" y="1517"/>
              <a:ext cx="673" cy="36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fetch &amp; decode</a:t>
              </a:r>
            </a:p>
          </p:txBody>
        </p:sp>
        <p:sp>
          <p:nvSpPr>
            <p:cNvPr id="1812488" name="Cloud"/>
            <p:cNvSpPr>
              <a:spLocks noChangeAspect="1" noEditPoints="1" noChangeArrowheads="1"/>
            </p:cNvSpPr>
            <p:nvPr/>
          </p:nvSpPr>
          <p:spPr bwMode="auto">
            <a:xfrm>
              <a:off x="4778" y="1545"/>
              <a:ext cx="702" cy="284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17420" name="Text Box 9"/>
            <p:cNvSpPr txBox="1">
              <a:spLocks noChangeArrowheads="1"/>
            </p:cNvSpPr>
            <p:nvPr/>
          </p:nvSpPr>
          <p:spPr bwMode="auto">
            <a:xfrm>
              <a:off x="4828" y="1585"/>
              <a:ext cx="652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execute</a:t>
              </a:r>
            </a:p>
          </p:txBody>
        </p:sp>
        <p:sp>
          <p:nvSpPr>
            <p:cNvPr id="17421" name="Line 10"/>
            <p:cNvSpPr>
              <a:spLocks noChangeShapeType="1"/>
            </p:cNvSpPr>
            <p:nvPr/>
          </p:nvSpPr>
          <p:spPr bwMode="auto">
            <a:xfrm>
              <a:off x="3968" y="1707"/>
              <a:ext cx="35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2" name="Line 11"/>
            <p:cNvSpPr>
              <a:spLocks noChangeShapeType="1"/>
            </p:cNvSpPr>
            <p:nvPr/>
          </p:nvSpPr>
          <p:spPr bwMode="auto">
            <a:xfrm>
              <a:off x="4469" y="1707"/>
              <a:ext cx="30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3" name="Text Box 12"/>
            <p:cNvSpPr txBox="1">
              <a:spLocks noChangeArrowheads="1"/>
            </p:cNvSpPr>
            <p:nvPr/>
          </p:nvSpPr>
          <p:spPr bwMode="auto">
            <a:xfrm>
              <a:off x="3500" y="975"/>
              <a:ext cx="301" cy="24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pc</a:t>
              </a:r>
            </a:p>
          </p:txBody>
        </p:sp>
        <p:sp>
          <p:nvSpPr>
            <p:cNvPr id="17424" name="Text Box 13"/>
            <p:cNvSpPr txBox="1">
              <a:spLocks noChangeArrowheads="1"/>
            </p:cNvSpPr>
            <p:nvPr/>
          </p:nvSpPr>
          <p:spPr bwMode="auto">
            <a:xfrm>
              <a:off x="4736" y="968"/>
              <a:ext cx="702" cy="24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rf</a:t>
              </a:r>
            </a:p>
          </p:txBody>
        </p:sp>
        <p:sp>
          <p:nvSpPr>
            <p:cNvPr id="17425" name="Line 14"/>
            <p:cNvSpPr>
              <a:spLocks noChangeShapeType="1"/>
            </p:cNvSpPr>
            <p:nvPr/>
          </p:nvSpPr>
          <p:spPr bwMode="auto">
            <a:xfrm>
              <a:off x="3651" y="1178"/>
              <a:ext cx="0" cy="3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6" name="Line 15"/>
            <p:cNvSpPr>
              <a:spLocks noChangeShapeType="1"/>
            </p:cNvSpPr>
            <p:nvPr/>
          </p:nvSpPr>
          <p:spPr bwMode="auto">
            <a:xfrm>
              <a:off x="3651" y="1178"/>
              <a:ext cx="1202" cy="4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7" name="Line 16"/>
            <p:cNvSpPr>
              <a:spLocks noChangeShapeType="1"/>
            </p:cNvSpPr>
            <p:nvPr/>
          </p:nvSpPr>
          <p:spPr bwMode="auto">
            <a:xfrm>
              <a:off x="5145" y="1172"/>
              <a:ext cx="0" cy="3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8" name="Rectangle 17"/>
            <p:cNvSpPr>
              <a:spLocks noChangeArrowheads="1"/>
            </p:cNvSpPr>
            <p:nvPr/>
          </p:nvSpPr>
          <p:spPr bwMode="auto">
            <a:xfrm>
              <a:off x="4083" y="1015"/>
              <a:ext cx="40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i="1"/>
                <a:t>CPU</a:t>
              </a:r>
            </a:p>
          </p:txBody>
        </p:sp>
        <p:sp>
          <p:nvSpPr>
            <p:cNvPr id="17429" name="Text Box 18"/>
            <p:cNvSpPr txBox="1">
              <a:spLocks noChangeArrowheads="1"/>
            </p:cNvSpPr>
            <p:nvPr/>
          </p:nvSpPr>
          <p:spPr bwMode="auto">
            <a:xfrm>
              <a:off x="4090" y="1780"/>
              <a:ext cx="703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buReg</a:t>
              </a:r>
            </a:p>
          </p:txBody>
        </p:sp>
        <p:sp>
          <p:nvSpPr>
            <p:cNvPr id="17430" name="Line 19"/>
            <p:cNvSpPr>
              <a:spLocks noChangeShapeType="1"/>
            </p:cNvSpPr>
            <p:nvPr/>
          </p:nvSpPr>
          <p:spPr bwMode="auto">
            <a:xfrm flipH="1">
              <a:off x="3901" y="1184"/>
              <a:ext cx="997" cy="3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1" name="Rectangle 20"/>
            <p:cNvSpPr>
              <a:spLocks noChangeArrowheads="1"/>
            </p:cNvSpPr>
            <p:nvPr/>
          </p:nvSpPr>
          <p:spPr bwMode="auto">
            <a:xfrm>
              <a:off x="4324" y="1581"/>
              <a:ext cx="110" cy="24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91" name="Text Box 3"/>
          <p:cNvSpPr txBox="1">
            <a:spLocks noChangeArrowheads="1"/>
          </p:cNvSpPr>
          <p:nvPr/>
        </p:nvSpPr>
        <p:spPr bwMode="auto">
          <a:xfrm>
            <a:off x="614363" y="1808163"/>
            <a:ext cx="6777037" cy="455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000" b="1" dirty="0">
                <a:latin typeface="Courier New" pitchFamily="49" charset="0"/>
                <a:ea typeface="MS Mincho" pitchFamily="49" charset="-128"/>
              </a:rPr>
              <a:t>rule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 dirty="0" err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SyncTwoStage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(True);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 dirty="0">
                <a:latin typeface="Courier New" pitchFamily="49" charset="0"/>
                <a:ea typeface="MS Mincho" pitchFamily="49" charset="-128"/>
              </a:rPr>
              <a:t>let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 dirty="0" err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instr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= </a:t>
            </a:r>
            <a:r>
              <a:rPr lang="en-US" sz="2000" b="1" dirty="0" err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iMem.read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(pc);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 dirty="0">
                <a:latin typeface="Courier New" pitchFamily="49" charset="0"/>
                <a:ea typeface="MS Mincho" pitchFamily="49" charset="-128"/>
              </a:rPr>
              <a:t>let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 dirty="0" err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predIa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= pc+1;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sz="2000" b="1" dirty="0">
              <a:solidFill>
                <a:srgbClr val="56127A"/>
              </a:solidFill>
              <a:latin typeface="Courier New" pitchFamily="49" charset="0"/>
              <a:ea typeface="MS Mincho" pitchFamily="49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 dirty="0">
                <a:latin typeface="Courier New" pitchFamily="49" charset="0"/>
                <a:ea typeface="MS Mincho" pitchFamily="49" charset="-128"/>
              </a:rPr>
              <a:t>Action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fetchAction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=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</a:t>
            </a:r>
            <a:r>
              <a:rPr lang="en-US" sz="2000" b="1" dirty="0">
                <a:latin typeface="Courier New" pitchFamily="49" charset="0"/>
                <a:ea typeface="MS Mincho" pitchFamily="49" charset="-128"/>
              </a:rPr>
              <a:t>action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</a:rPr>
              <a:t>      </a:t>
            </a:r>
            <a:r>
              <a:rPr lang="en-US" sz="2000" b="1" dirty="0" err="1">
                <a:solidFill>
                  <a:srgbClr val="56127A"/>
                </a:solidFill>
                <a:latin typeface="Courier New" pitchFamily="49" charset="0"/>
              </a:rPr>
              <a:t>buReg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</a:rPr>
              <a:t> &lt;= Valid </a:t>
            </a:r>
            <a:r>
              <a:rPr lang="en-US" sz="2000" b="1" dirty="0" err="1">
                <a:solidFill>
                  <a:srgbClr val="56127A"/>
                </a:solidFill>
                <a:latin typeface="Courier New" pitchFamily="49" charset="0"/>
              </a:rPr>
              <a:t>newIt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rgbClr val="56127A"/>
                </a:solidFill>
                <a:latin typeface="Courier New" pitchFamily="49" charset="0"/>
              </a:rPr>
              <a:t>instr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</a:rPr>
              <a:t>);</a:t>
            </a:r>
            <a:r>
              <a:rPr lang="en-US" sz="2000" b="1" dirty="0">
                <a:latin typeface="Courier New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000" b="1" dirty="0">
                <a:latin typeface="Courier New" pitchFamily="49" charset="0"/>
              </a:rPr>
              <a:t>      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pc &lt;=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predIa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</a:t>
            </a:r>
            <a:r>
              <a:rPr lang="en-US" sz="2000" b="1" dirty="0" err="1">
                <a:latin typeface="Courier New" pitchFamily="49" charset="0"/>
                <a:ea typeface="MS Mincho" pitchFamily="49" charset="-128"/>
              </a:rPr>
              <a:t>endaction</a:t>
            </a:r>
            <a:r>
              <a:rPr lang="en-US" sz="2000" b="1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sz="2000" b="1" dirty="0">
              <a:latin typeface="Courier New" pitchFamily="49" charset="0"/>
              <a:ea typeface="MS Mincho" pitchFamily="49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 dirty="0">
                <a:latin typeface="Courier New" pitchFamily="49" charset="0"/>
                <a:ea typeface="MS Mincho" pitchFamily="49" charset="-128"/>
              </a:rPr>
              <a:t>case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(</a:t>
            </a:r>
            <a:r>
              <a:rPr lang="en-US" sz="2000" b="1" dirty="0" err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buReg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) </a:t>
            </a:r>
            <a:r>
              <a:rPr lang="en-US" sz="2000" b="1" dirty="0">
                <a:latin typeface="Courier New" pitchFamily="49" charset="0"/>
                <a:ea typeface="MS Mincho" pitchFamily="49" charset="-128"/>
              </a:rPr>
              <a:t>matches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Verdana" pitchFamily="34" charset="0"/>
                <a:ea typeface="MS Mincho" pitchFamily="49" charset="-128"/>
              </a:rPr>
              <a:t>       each instruction execution calls</a:t>
            </a:r>
            <a:r>
              <a:rPr lang="en-US" sz="2000" b="1" dirty="0">
                <a:latin typeface="Verdana" pitchFamily="34" charset="0"/>
                <a:ea typeface="MS Mincho" pitchFamily="49" charset="-128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fetchAction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2000" dirty="0">
                <a:solidFill>
                  <a:srgbClr val="FF0000"/>
                </a:solidFill>
                <a:latin typeface="+mn-lt"/>
                <a:ea typeface="MS Mincho" pitchFamily="49" charset="-128"/>
              </a:rPr>
              <a:t>or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+mn-lt"/>
                <a:ea typeface="MS Mincho" pitchFamily="49" charset="-128"/>
              </a:rPr>
              <a:t>puts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 Invalid </a:t>
            </a:r>
            <a:r>
              <a:rPr lang="en-US" sz="2000" dirty="0">
                <a:solidFill>
                  <a:srgbClr val="FF0000"/>
                </a:solidFill>
                <a:latin typeface="+mj-lt"/>
                <a:ea typeface="MS Mincho" pitchFamily="49" charset="-128"/>
              </a:rPr>
              <a:t>in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buReg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 dirty="0">
                <a:latin typeface="Courier New" pitchFamily="49" charset="0"/>
                <a:ea typeface="MS Mincho" pitchFamily="49" charset="-128"/>
              </a:rPr>
              <a:t>…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sz="2000" b="1" dirty="0">
              <a:latin typeface="Courier New" pitchFamily="49" charset="0"/>
              <a:ea typeface="MS Mincho" pitchFamily="49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000" b="1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 dirty="0" err="1">
                <a:latin typeface="Courier New" pitchFamily="49" charset="0"/>
                <a:ea typeface="MS Mincho" pitchFamily="49" charset="-128"/>
              </a:rPr>
              <a:t>endcase</a:t>
            </a:r>
            <a:endParaRPr lang="en-US" sz="2000" b="1" dirty="0">
              <a:latin typeface="Courier New" pitchFamily="49" charset="0"/>
              <a:ea typeface="MS Mincho" pitchFamily="49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000" b="1" dirty="0" err="1">
                <a:latin typeface="Courier New" pitchFamily="49" charset="0"/>
                <a:ea typeface="MS Mincho" pitchFamily="49" charset="-128"/>
              </a:rPr>
              <a:t>endcase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 dirty="0" err="1">
                <a:latin typeface="Courier New" pitchFamily="49" charset="0"/>
                <a:ea typeface="MS Mincho" pitchFamily="49" charset="-128"/>
              </a:rPr>
              <a:t>endrule</a:t>
            </a:r>
            <a:r>
              <a:rPr lang="en-US" sz="2000" b="1" dirty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    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Execute</a:t>
            </a:r>
          </a:p>
        </p:txBody>
      </p:sp>
      <p:sp>
        <p:nvSpPr>
          <p:cNvPr id="1802243" name="Text Box 3"/>
          <p:cNvSpPr txBox="1">
            <a:spLocks noChangeArrowheads="1"/>
          </p:cNvSpPr>
          <p:nvPr/>
        </p:nvSpPr>
        <p:spPr bwMode="auto">
          <a:xfrm>
            <a:off x="817563" y="1828800"/>
            <a:ext cx="8108950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case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(buReg)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matches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Valid .it: </a:t>
            </a:r>
            <a:endParaRPr lang="en-US" sz="2000" b="1">
              <a:latin typeface="Courier New" pitchFamily="49" charset="0"/>
              <a:ea typeface="MS Mincho" pitchFamily="49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case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(it)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matches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EAdd{dst:.rd,op1:.va,op2:.vb}: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rf.upd(rd, va+vb);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fetchAction;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 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ELoad{dst:.rd,addr:.av}: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rf.upd(rd, dMem.read(av));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fetchAction;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 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EStore{val:.vv,addr:.av}: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dMem.write(av, vv);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fetchAction;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 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EBz {cond:.cv,tAddr:.av}: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if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(cv != 0)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then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fetchAction;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    else begin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pc &lt;= av; buReg &lt;= Invalid;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endcase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Invalid: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fetchAction;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endcase</a:t>
            </a:r>
          </a:p>
        </p:txBody>
      </p:sp>
      <p:grpSp>
        <p:nvGrpSpPr>
          <p:cNvPr id="18438" name="Group 4"/>
          <p:cNvGrpSpPr>
            <a:grpSpLocks/>
          </p:cNvGrpSpPr>
          <p:nvPr/>
        </p:nvGrpSpPr>
        <p:grpSpPr bwMode="auto">
          <a:xfrm>
            <a:off x="4643438" y="101600"/>
            <a:ext cx="4149725" cy="1770063"/>
            <a:chOff x="3100" y="896"/>
            <a:chExt cx="2614" cy="1115"/>
          </a:xfrm>
        </p:grpSpPr>
        <p:sp>
          <p:nvSpPr>
            <p:cNvPr id="18442" name="AutoShape 5"/>
            <p:cNvSpPr>
              <a:spLocks noChangeArrowheads="1"/>
            </p:cNvSpPr>
            <p:nvPr/>
          </p:nvSpPr>
          <p:spPr bwMode="auto">
            <a:xfrm>
              <a:off x="3100" y="896"/>
              <a:ext cx="2614" cy="107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2246" name="Cloud"/>
            <p:cNvSpPr>
              <a:spLocks noChangeAspect="1" noEditPoints="1" noChangeArrowheads="1"/>
            </p:cNvSpPr>
            <p:nvPr/>
          </p:nvSpPr>
          <p:spPr bwMode="auto">
            <a:xfrm>
              <a:off x="3259" y="1496"/>
              <a:ext cx="749" cy="387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18444" name="Text Box 7"/>
            <p:cNvSpPr txBox="1">
              <a:spLocks noChangeArrowheads="1"/>
            </p:cNvSpPr>
            <p:nvPr/>
          </p:nvSpPr>
          <p:spPr bwMode="auto">
            <a:xfrm>
              <a:off x="3318" y="1517"/>
              <a:ext cx="673" cy="36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fetch &amp; decode</a:t>
              </a:r>
            </a:p>
          </p:txBody>
        </p:sp>
        <p:sp>
          <p:nvSpPr>
            <p:cNvPr id="1802248" name="Cloud"/>
            <p:cNvSpPr>
              <a:spLocks noChangeAspect="1" noEditPoints="1" noChangeArrowheads="1"/>
            </p:cNvSpPr>
            <p:nvPr/>
          </p:nvSpPr>
          <p:spPr bwMode="auto">
            <a:xfrm>
              <a:off x="4778" y="1545"/>
              <a:ext cx="702" cy="284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18446" name="Text Box 9"/>
            <p:cNvSpPr txBox="1">
              <a:spLocks noChangeArrowheads="1"/>
            </p:cNvSpPr>
            <p:nvPr/>
          </p:nvSpPr>
          <p:spPr bwMode="auto">
            <a:xfrm>
              <a:off x="4828" y="1585"/>
              <a:ext cx="652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execute</a:t>
              </a:r>
            </a:p>
          </p:txBody>
        </p:sp>
        <p:sp>
          <p:nvSpPr>
            <p:cNvPr id="18447" name="Line 10"/>
            <p:cNvSpPr>
              <a:spLocks noChangeShapeType="1"/>
            </p:cNvSpPr>
            <p:nvPr/>
          </p:nvSpPr>
          <p:spPr bwMode="auto">
            <a:xfrm>
              <a:off x="3968" y="1707"/>
              <a:ext cx="35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8" name="Line 11"/>
            <p:cNvSpPr>
              <a:spLocks noChangeShapeType="1"/>
            </p:cNvSpPr>
            <p:nvPr/>
          </p:nvSpPr>
          <p:spPr bwMode="auto">
            <a:xfrm>
              <a:off x="4469" y="1707"/>
              <a:ext cx="30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9" name="Text Box 12"/>
            <p:cNvSpPr txBox="1">
              <a:spLocks noChangeArrowheads="1"/>
            </p:cNvSpPr>
            <p:nvPr/>
          </p:nvSpPr>
          <p:spPr bwMode="auto">
            <a:xfrm>
              <a:off x="3500" y="975"/>
              <a:ext cx="301" cy="24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pc</a:t>
              </a:r>
            </a:p>
          </p:txBody>
        </p:sp>
        <p:sp>
          <p:nvSpPr>
            <p:cNvPr id="18450" name="Text Box 13"/>
            <p:cNvSpPr txBox="1">
              <a:spLocks noChangeArrowheads="1"/>
            </p:cNvSpPr>
            <p:nvPr/>
          </p:nvSpPr>
          <p:spPr bwMode="auto">
            <a:xfrm>
              <a:off x="4736" y="968"/>
              <a:ext cx="702" cy="24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rf</a:t>
              </a:r>
            </a:p>
          </p:txBody>
        </p:sp>
        <p:sp>
          <p:nvSpPr>
            <p:cNvPr id="18451" name="Line 14"/>
            <p:cNvSpPr>
              <a:spLocks noChangeShapeType="1"/>
            </p:cNvSpPr>
            <p:nvPr/>
          </p:nvSpPr>
          <p:spPr bwMode="auto">
            <a:xfrm>
              <a:off x="3651" y="1178"/>
              <a:ext cx="0" cy="3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2" name="Line 15"/>
            <p:cNvSpPr>
              <a:spLocks noChangeShapeType="1"/>
            </p:cNvSpPr>
            <p:nvPr/>
          </p:nvSpPr>
          <p:spPr bwMode="auto">
            <a:xfrm>
              <a:off x="3651" y="1178"/>
              <a:ext cx="1202" cy="4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3" name="Line 16"/>
            <p:cNvSpPr>
              <a:spLocks noChangeShapeType="1"/>
            </p:cNvSpPr>
            <p:nvPr/>
          </p:nvSpPr>
          <p:spPr bwMode="auto">
            <a:xfrm>
              <a:off x="5145" y="1172"/>
              <a:ext cx="0" cy="3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Rectangle 17"/>
            <p:cNvSpPr>
              <a:spLocks noChangeArrowheads="1"/>
            </p:cNvSpPr>
            <p:nvPr/>
          </p:nvSpPr>
          <p:spPr bwMode="auto">
            <a:xfrm>
              <a:off x="4083" y="1015"/>
              <a:ext cx="40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i="1"/>
                <a:t>CPU</a:t>
              </a:r>
            </a:p>
          </p:txBody>
        </p:sp>
        <p:sp>
          <p:nvSpPr>
            <p:cNvPr id="18455" name="Text Box 18"/>
            <p:cNvSpPr txBox="1">
              <a:spLocks noChangeArrowheads="1"/>
            </p:cNvSpPr>
            <p:nvPr/>
          </p:nvSpPr>
          <p:spPr bwMode="auto">
            <a:xfrm>
              <a:off x="4090" y="1780"/>
              <a:ext cx="703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buReg</a:t>
              </a:r>
            </a:p>
          </p:txBody>
        </p:sp>
        <p:sp>
          <p:nvSpPr>
            <p:cNvPr id="18456" name="Line 19"/>
            <p:cNvSpPr>
              <a:spLocks noChangeShapeType="1"/>
            </p:cNvSpPr>
            <p:nvPr/>
          </p:nvSpPr>
          <p:spPr bwMode="auto">
            <a:xfrm flipH="1">
              <a:off x="3901" y="1184"/>
              <a:ext cx="997" cy="3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7" name="Rectangle 20"/>
            <p:cNvSpPr>
              <a:spLocks noChangeArrowheads="1"/>
            </p:cNvSpPr>
            <p:nvPr/>
          </p:nvSpPr>
          <p:spPr bwMode="auto">
            <a:xfrm>
              <a:off x="4324" y="1581"/>
              <a:ext cx="110" cy="24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02261" name="Text Box 21"/>
          <p:cNvSpPr txBox="1">
            <a:spLocks noChangeArrowheads="1"/>
          </p:cNvSpPr>
          <p:nvPr/>
        </p:nvSpPr>
        <p:spPr bwMode="auto">
          <a:xfrm>
            <a:off x="5059363" y="6115050"/>
            <a:ext cx="2430462" cy="36671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2000">
                <a:solidFill>
                  <a:srgbClr val="DFBD2D"/>
                </a:solidFill>
              </a:rPr>
              <a:t>Not quite correct!</a:t>
            </a:r>
          </a:p>
        </p:txBody>
      </p:sp>
      <p:pic>
        <p:nvPicPr>
          <p:cNvPr id="1802262" name="Picture 22" descr="j02860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1775" y="5670550"/>
            <a:ext cx="919163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Date Placeholder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1" name="Footer Placeholder 3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0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43" grpId="0" build="allAtOnce"/>
      <p:bldP spid="180226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Pipeline Hazards</a:t>
            </a:r>
          </a:p>
        </p:txBody>
      </p:sp>
      <p:grpSp>
        <p:nvGrpSpPr>
          <p:cNvPr id="19461" name="Group 3"/>
          <p:cNvGrpSpPr>
            <a:grpSpLocks/>
          </p:cNvGrpSpPr>
          <p:nvPr/>
        </p:nvGrpSpPr>
        <p:grpSpPr bwMode="auto">
          <a:xfrm>
            <a:off x="2079625" y="1590675"/>
            <a:ext cx="3525838" cy="817563"/>
            <a:chOff x="1822" y="1896"/>
            <a:chExt cx="2221" cy="515"/>
          </a:xfrm>
        </p:grpSpPr>
        <p:sp>
          <p:nvSpPr>
            <p:cNvPr id="1816580" name="Cloud"/>
            <p:cNvSpPr>
              <a:spLocks noChangeAspect="1" noEditPoints="1" noChangeArrowheads="1"/>
            </p:cNvSpPr>
            <p:nvPr/>
          </p:nvSpPr>
          <p:spPr bwMode="auto">
            <a:xfrm>
              <a:off x="1822" y="1896"/>
              <a:ext cx="749" cy="387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19472" name="Text Box 5"/>
            <p:cNvSpPr txBox="1">
              <a:spLocks noChangeArrowheads="1"/>
            </p:cNvSpPr>
            <p:nvPr/>
          </p:nvSpPr>
          <p:spPr bwMode="auto">
            <a:xfrm>
              <a:off x="1881" y="1917"/>
              <a:ext cx="673" cy="36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fetch &amp; decode</a:t>
              </a:r>
            </a:p>
          </p:txBody>
        </p:sp>
        <p:sp>
          <p:nvSpPr>
            <p:cNvPr id="1816582" name="Cloud"/>
            <p:cNvSpPr>
              <a:spLocks noChangeAspect="1" noEditPoints="1" noChangeArrowheads="1"/>
            </p:cNvSpPr>
            <p:nvPr/>
          </p:nvSpPr>
          <p:spPr bwMode="auto">
            <a:xfrm>
              <a:off x="3341" y="1945"/>
              <a:ext cx="702" cy="284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19474" name="Text Box 7"/>
            <p:cNvSpPr txBox="1">
              <a:spLocks noChangeArrowheads="1"/>
            </p:cNvSpPr>
            <p:nvPr/>
          </p:nvSpPr>
          <p:spPr bwMode="auto">
            <a:xfrm>
              <a:off x="3391" y="1985"/>
              <a:ext cx="652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execute</a:t>
              </a:r>
            </a:p>
          </p:txBody>
        </p:sp>
        <p:sp>
          <p:nvSpPr>
            <p:cNvPr id="19475" name="Line 8"/>
            <p:cNvSpPr>
              <a:spLocks noChangeShapeType="1"/>
            </p:cNvSpPr>
            <p:nvPr/>
          </p:nvSpPr>
          <p:spPr bwMode="auto">
            <a:xfrm>
              <a:off x="2531" y="2107"/>
              <a:ext cx="35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6" name="Line 9"/>
            <p:cNvSpPr>
              <a:spLocks noChangeShapeType="1"/>
            </p:cNvSpPr>
            <p:nvPr/>
          </p:nvSpPr>
          <p:spPr bwMode="auto">
            <a:xfrm>
              <a:off x="3032" y="2107"/>
              <a:ext cx="30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7" name="Text Box 10"/>
            <p:cNvSpPr txBox="1">
              <a:spLocks noChangeArrowheads="1"/>
            </p:cNvSpPr>
            <p:nvPr/>
          </p:nvSpPr>
          <p:spPr bwMode="auto">
            <a:xfrm>
              <a:off x="2653" y="2180"/>
              <a:ext cx="703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buReg</a:t>
              </a:r>
            </a:p>
          </p:txBody>
        </p:sp>
        <p:sp>
          <p:nvSpPr>
            <p:cNvPr id="19478" name="Rectangle 11"/>
            <p:cNvSpPr>
              <a:spLocks noChangeArrowheads="1"/>
            </p:cNvSpPr>
            <p:nvPr/>
          </p:nvSpPr>
          <p:spPr bwMode="auto">
            <a:xfrm>
              <a:off x="2887" y="1981"/>
              <a:ext cx="110" cy="24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462" name="Rectangle 12"/>
          <p:cNvSpPr>
            <a:spLocks noChangeArrowheads="1"/>
          </p:cNvSpPr>
          <p:nvPr/>
        </p:nvSpPr>
        <p:spPr bwMode="auto">
          <a:xfrm>
            <a:off x="3814763" y="2641600"/>
            <a:ext cx="584200" cy="10064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13"/>
          <p:cNvSpPr>
            <a:spLocks noChangeArrowheads="1"/>
          </p:cNvSpPr>
          <p:nvPr/>
        </p:nvSpPr>
        <p:spPr bwMode="auto">
          <a:xfrm>
            <a:off x="1520825" y="2590800"/>
            <a:ext cx="6530975" cy="1003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defTabSz="571500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i="1"/>
              <a:t>time </a:t>
            </a:r>
            <a:r>
              <a:rPr lang="en-US" sz="2000"/>
              <a:t>	t0	t1	t2	t3	t4	t5	t6	t7	. . . .</a:t>
            </a:r>
          </a:p>
          <a:p>
            <a:pPr defTabSz="571500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/>
              <a:t>FDstage		</a:t>
            </a:r>
            <a:r>
              <a:rPr lang="en-US" sz="2000">
                <a:solidFill>
                  <a:schemeClr val="tx2"/>
                </a:solidFill>
              </a:rPr>
              <a:t>FD</a:t>
            </a:r>
            <a:r>
              <a:rPr lang="en-US" sz="2000" baseline="-25000">
                <a:solidFill>
                  <a:schemeClr val="tx2"/>
                </a:solidFill>
              </a:rPr>
              <a:t>1</a:t>
            </a:r>
            <a:r>
              <a:rPr lang="en-US" sz="2000"/>
              <a:t>	</a:t>
            </a:r>
            <a:r>
              <a:rPr lang="en-US" sz="2000">
                <a:solidFill>
                  <a:srgbClr val="FF0000"/>
                </a:solidFill>
              </a:rPr>
              <a:t>FD</a:t>
            </a:r>
            <a:r>
              <a:rPr lang="en-US" sz="2000" baseline="-25000">
                <a:solidFill>
                  <a:srgbClr val="FF0000"/>
                </a:solidFill>
              </a:rPr>
              <a:t>2</a:t>
            </a:r>
            <a:r>
              <a:rPr lang="en-US" sz="2000" baseline="-25000"/>
              <a:t>	</a:t>
            </a:r>
            <a:r>
              <a:rPr lang="en-US" sz="2000">
                <a:solidFill>
                  <a:schemeClr val="hlink"/>
                </a:solidFill>
              </a:rPr>
              <a:t>FD</a:t>
            </a:r>
            <a:r>
              <a:rPr lang="en-US" sz="2000" baseline="-25000">
                <a:solidFill>
                  <a:schemeClr val="hlink"/>
                </a:solidFill>
              </a:rPr>
              <a:t>3</a:t>
            </a:r>
            <a:r>
              <a:rPr lang="en-US" sz="2000"/>
              <a:t>	</a:t>
            </a:r>
            <a:r>
              <a:rPr lang="en-US" sz="2000">
                <a:solidFill>
                  <a:srgbClr val="56127A"/>
                </a:solidFill>
              </a:rPr>
              <a:t>FD</a:t>
            </a:r>
            <a:r>
              <a:rPr lang="en-US" sz="2000" baseline="-25000">
                <a:solidFill>
                  <a:srgbClr val="56127A"/>
                </a:solidFill>
              </a:rPr>
              <a:t>4</a:t>
            </a:r>
            <a:r>
              <a:rPr lang="en-US" sz="2000"/>
              <a:t>	FD</a:t>
            </a:r>
            <a:r>
              <a:rPr lang="en-US" sz="2000" baseline="-25000"/>
              <a:t>5</a:t>
            </a:r>
            <a:r>
              <a:rPr lang="en-US" sz="2000"/>
              <a:t>	</a:t>
            </a:r>
          </a:p>
          <a:p>
            <a:pPr defTabSz="571500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/>
              <a:t>EXstage			</a:t>
            </a:r>
            <a:r>
              <a:rPr lang="en-US" sz="2000">
                <a:solidFill>
                  <a:schemeClr val="tx2"/>
                </a:solidFill>
              </a:rPr>
              <a:t>EX</a:t>
            </a:r>
            <a:r>
              <a:rPr lang="en-US" sz="2000" baseline="-25000">
                <a:solidFill>
                  <a:schemeClr val="tx2"/>
                </a:solidFill>
              </a:rPr>
              <a:t>1</a:t>
            </a:r>
            <a:r>
              <a:rPr lang="en-US" sz="2000"/>
              <a:t>	</a:t>
            </a:r>
            <a:r>
              <a:rPr lang="en-US" sz="2000">
                <a:solidFill>
                  <a:srgbClr val="FF0000"/>
                </a:solidFill>
              </a:rPr>
              <a:t>EX</a:t>
            </a:r>
            <a:r>
              <a:rPr lang="en-US" sz="2000" baseline="-25000">
                <a:solidFill>
                  <a:srgbClr val="FF0000"/>
                </a:solidFill>
              </a:rPr>
              <a:t>2</a:t>
            </a:r>
            <a:r>
              <a:rPr lang="en-US" sz="2000"/>
              <a:t>	</a:t>
            </a:r>
            <a:r>
              <a:rPr lang="en-US" sz="2000">
                <a:solidFill>
                  <a:schemeClr val="hlink"/>
                </a:solidFill>
              </a:rPr>
              <a:t>EX</a:t>
            </a:r>
            <a:r>
              <a:rPr lang="en-US" sz="2000" baseline="-25000">
                <a:solidFill>
                  <a:schemeClr val="hlink"/>
                </a:solidFill>
              </a:rPr>
              <a:t>3</a:t>
            </a:r>
            <a:r>
              <a:rPr lang="en-US" sz="2000" baseline="-25000"/>
              <a:t>	</a:t>
            </a:r>
            <a:r>
              <a:rPr lang="en-US" sz="2000">
                <a:solidFill>
                  <a:srgbClr val="56127A"/>
                </a:solidFill>
              </a:rPr>
              <a:t>EX</a:t>
            </a:r>
            <a:r>
              <a:rPr lang="en-US" sz="2000" baseline="-25000">
                <a:solidFill>
                  <a:srgbClr val="56127A"/>
                </a:solidFill>
              </a:rPr>
              <a:t>4</a:t>
            </a:r>
            <a:r>
              <a:rPr lang="en-US" sz="2000"/>
              <a:t>	EX</a:t>
            </a:r>
            <a:r>
              <a:rPr lang="en-US" sz="2000" baseline="-25000"/>
              <a:t>5</a:t>
            </a:r>
            <a:endParaRPr lang="en-US" sz="2000"/>
          </a:p>
        </p:txBody>
      </p:sp>
      <p:sp>
        <p:nvSpPr>
          <p:cNvPr id="1816590" name="Rectangle 1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865188" y="3805238"/>
            <a:ext cx="7975600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2000"/>
              <a:t>			I</a:t>
            </a:r>
            <a:r>
              <a:rPr lang="en-US" sz="2000" baseline="-25000"/>
              <a:t>1</a:t>
            </a:r>
            <a:r>
              <a:rPr lang="en-US" sz="2000"/>
              <a:t>	Add(R1,R2,R3)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2000"/>
              <a:t>			I</a:t>
            </a:r>
            <a:r>
              <a:rPr lang="en-US" sz="2000" baseline="-25000"/>
              <a:t>2</a:t>
            </a:r>
            <a:r>
              <a:rPr lang="en-US" sz="2000"/>
              <a:t>	Add(R4,R1,R2)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2000"/>
              <a:t>	I</a:t>
            </a:r>
            <a:r>
              <a:rPr lang="en-US" sz="2000" baseline="-25000"/>
              <a:t>2</a:t>
            </a:r>
            <a:r>
              <a:rPr lang="en-US" sz="2000"/>
              <a:t> must be stalled until I</a:t>
            </a:r>
            <a:r>
              <a:rPr lang="en-US" sz="2000" baseline="-25000"/>
              <a:t>1</a:t>
            </a:r>
            <a:r>
              <a:rPr lang="en-US" sz="2000"/>
              <a:t> updates the register file</a:t>
            </a:r>
          </a:p>
        </p:txBody>
      </p:sp>
      <p:sp>
        <p:nvSpPr>
          <p:cNvPr id="19465" name="Text Box 15"/>
          <p:cNvSpPr txBox="1">
            <a:spLocks noChangeArrowheads="1"/>
          </p:cNvSpPr>
          <p:nvPr/>
        </p:nvSpPr>
        <p:spPr bwMode="auto">
          <a:xfrm>
            <a:off x="6499225" y="1536700"/>
            <a:ext cx="547688" cy="477838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pc</a:t>
            </a:r>
          </a:p>
        </p:txBody>
      </p:sp>
      <p:sp>
        <p:nvSpPr>
          <p:cNvPr id="19466" name="Text Box 16"/>
          <p:cNvSpPr txBox="1">
            <a:spLocks noChangeArrowheads="1"/>
          </p:cNvSpPr>
          <p:nvPr/>
        </p:nvSpPr>
        <p:spPr bwMode="auto">
          <a:xfrm>
            <a:off x="7188200" y="1536700"/>
            <a:ext cx="547688" cy="477838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rf</a:t>
            </a:r>
          </a:p>
        </p:txBody>
      </p:sp>
      <p:sp>
        <p:nvSpPr>
          <p:cNvPr id="19467" name="Text Box 17"/>
          <p:cNvSpPr txBox="1">
            <a:spLocks noChangeArrowheads="1"/>
          </p:cNvSpPr>
          <p:nvPr/>
        </p:nvSpPr>
        <p:spPr bwMode="auto">
          <a:xfrm>
            <a:off x="7877175" y="1536700"/>
            <a:ext cx="925513" cy="477838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tIns="91440" bIns="91440" anchor="ctr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dMem</a:t>
            </a:r>
          </a:p>
        </p:txBody>
      </p:sp>
      <p:sp>
        <p:nvSpPr>
          <p:cNvPr id="1816594" name="Rectangle 18"/>
          <p:cNvSpPr>
            <a:spLocks noChangeArrowheads="1"/>
          </p:cNvSpPr>
          <p:nvPr/>
        </p:nvSpPr>
        <p:spPr bwMode="auto">
          <a:xfrm>
            <a:off x="1520825" y="5083175"/>
            <a:ext cx="6530975" cy="1003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defTabSz="571500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i="1"/>
              <a:t>time </a:t>
            </a:r>
            <a:r>
              <a:rPr lang="en-US" sz="2000"/>
              <a:t>	t0	t1	t2	t3	t4	t5	t6	t7	. . . .</a:t>
            </a:r>
          </a:p>
          <a:p>
            <a:pPr defTabSz="571500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/>
              <a:t>FDstage		</a:t>
            </a:r>
            <a:r>
              <a:rPr lang="en-US" sz="2000">
                <a:solidFill>
                  <a:schemeClr val="tx2"/>
                </a:solidFill>
              </a:rPr>
              <a:t>FD</a:t>
            </a:r>
            <a:r>
              <a:rPr lang="en-US" sz="2000" baseline="-25000">
                <a:solidFill>
                  <a:schemeClr val="tx2"/>
                </a:solidFill>
              </a:rPr>
              <a:t>1</a:t>
            </a:r>
            <a:r>
              <a:rPr lang="en-US" sz="2000"/>
              <a:t>	</a:t>
            </a:r>
            <a:r>
              <a:rPr lang="en-US" sz="2000">
                <a:solidFill>
                  <a:srgbClr val="FF0000"/>
                </a:solidFill>
              </a:rPr>
              <a:t>FD</a:t>
            </a:r>
            <a:r>
              <a:rPr lang="en-US" sz="2000" baseline="-25000">
                <a:solidFill>
                  <a:srgbClr val="FF0000"/>
                </a:solidFill>
              </a:rPr>
              <a:t>2</a:t>
            </a:r>
            <a:r>
              <a:rPr lang="en-US" sz="2000" baseline="-25000"/>
              <a:t>	</a:t>
            </a:r>
            <a:r>
              <a:rPr lang="en-US" sz="2000">
                <a:solidFill>
                  <a:srgbClr val="FF0000"/>
                </a:solidFill>
              </a:rPr>
              <a:t>FD</a:t>
            </a:r>
            <a:r>
              <a:rPr lang="en-US" sz="2000" baseline="-25000">
                <a:solidFill>
                  <a:srgbClr val="FF0000"/>
                </a:solidFill>
              </a:rPr>
              <a:t>2</a:t>
            </a:r>
            <a:r>
              <a:rPr lang="en-US" sz="2000" baseline="-25000"/>
              <a:t> 	</a:t>
            </a:r>
            <a:r>
              <a:rPr lang="en-US" sz="2000">
                <a:solidFill>
                  <a:schemeClr val="hlink"/>
                </a:solidFill>
              </a:rPr>
              <a:t>FD</a:t>
            </a:r>
            <a:r>
              <a:rPr lang="en-US" sz="2000" baseline="-25000">
                <a:solidFill>
                  <a:schemeClr val="hlink"/>
                </a:solidFill>
              </a:rPr>
              <a:t>3</a:t>
            </a:r>
            <a:r>
              <a:rPr lang="en-US" sz="2000"/>
              <a:t>	</a:t>
            </a:r>
            <a:r>
              <a:rPr lang="en-US" sz="2000">
                <a:solidFill>
                  <a:srgbClr val="56127A"/>
                </a:solidFill>
              </a:rPr>
              <a:t>FD</a:t>
            </a:r>
            <a:r>
              <a:rPr lang="en-US" sz="2000" baseline="-25000">
                <a:solidFill>
                  <a:srgbClr val="56127A"/>
                </a:solidFill>
              </a:rPr>
              <a:t>4</a:t>
            </a:r>
            <a:r>
              <a:rPr lang="en-US" sz="2000"/>
              <a:t>	FD</a:t>
            </a:r>
            <a:r>
              <a:rPr lang="en-US" sz="2000" baseline="-25000"/>
              <a:t>5</a:t>
            </a:r>
            <a:r>
              <a:rPr lang="en-US" sz="2000"/>
              <a:t>	</a:t>
            </a:r>
          </a:p>
          <a:p>
            <a:pPr defTabSz="571500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/>
              <a:t>EXstage			</a:t>
            </a:r>
            <a:r>
              <a:rPr lang="en-US" sz="2000">
                <a:solidFill>
                  <a:schemeClr val="tx2"/>
                </a:solidFill>
              </a:rPr>
              <a:t>EX</a:t>
            </a:r>
            <a:r>
              <a:rPr lang="en-US" sz="2000" baseline="-25000">
                <a:solidFill>
                  <a:schemeClr val="tx2"/>
                </a:solidFill>
              </a:rPr>
              <a:t>1</a:t>
            </a:r>
            <a:r>
              <a:rPr lang="en-US" sz="2000"/>
              <a:t>		</a:t>
            </a:r>
            <a:r>
              <a:rPr lang="en-US" sz="2000">
                <a:solidFill>
                  <a:srgbClr val="FF0000"/>
                </a:solidFill>
              </a:rPr>
              <a:t>EX</a:t>
            </a:r>
            <a:r>
              <a:rPr lang="en-US" sz="2000" baseline="-25000">
                <a:solidFill>
                  <a:srgbClr val="FF0000"/>
                </a:solidFill>
              </a:rPr>
              <a:t>2</a:t>
            </a:r>
            <a:r>
              <a:rPr lang="en-US" sz="2000"/>
              <a:t>	</a:t>
            </a:r>
            <a:r>
              <a:rPr lang="en-US" sz="2000">
                <a:solidFill>
                  <a:schemeClr val="hlink"/>
                </a:solidFill>
              </a:rPr>
              <a:t>EX</a:t>
            </a:r>
            <a:r>
              <a:rPr lang="en-US" sz="2000" baseline="-25000">
                <a:solidFill>
                  <a:schemeClr val="hlink"/>
                </a:solidFill>
              </a:rPr>
              <a:t>3</a:t>
            </a:r>
            <a:r>
              <a:rPr lang="en-US" sz="2000" baseline="-25000"/>
              <a:t>	</a:t>
            </a:r>
            <a:r>
              <a:rPr lang="en-US" sz="2000">
                <a:solidFill>
                  <a:srgbClr val="56127A"/>
                </a:solidFill>
              </a:rPr>
              <a:t>EX</a:t>
            </a:r>
            <a:r>
              <a:rPr lang="en-US" sz="2000" baseline="-25000">
                <a:solidFill>
                  <a:srgbClr val="56127A"/>
                </a:solidFill>
              </a:rPr>
              <a:t>4</a:t>
            </a:r>
            <a:r>
              <a:rPr lang="en-US" sz="2000"/>
              <a:t>	EX</a:t>
            </a:r>
            <a:r>
              <a:rPr lang="en-US" sz="2000" baseline="-25000"/>
              <a:t>5</a:t>
            </a:r>
          </a:p>
        </p:txBody>
      </p:sp>
      <p:sp>
        <p:nvSpPr>
          <p:cNvPr id="1816595" name="Line 19"/>
          <p:cNvSpPr>
            <a:spLocks noChangeShapeType="1"/>
          </p:cNvSpPr>
          <p:nvPr/>
        </p:nvSpPr>
        <p:spPr bwMode="auto">
          <a:xfrm>
            <a:off x="4397375" y="4106863"/>
            <a:ext cx="522288" cy="10001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6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65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65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816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6590" grpId="0" build="p"/>
      <p:bldP spid="1816594" grpId="0"/>
      <p:bldP spid="181659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r>
              <a:rPr lang="en-US" sz="4000" smtClean="0"/>
              <a:t>Stall condition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685800" y="1752600"/>
            <a:ext cx="8001000" cy="1447800"/>
          </a:xfrm>
        </p:spPr>
        <p:txBody>
          <a:bodyPr/>
          <a:lstStyle/>
          <a:p>
            <a:r>
              <a:rPr lang="en-US" sz="2000" smtClean="0"/>
              <a:t>Suppose the fetched instruction needs to read register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000" smtClean="0"/>
              <a:t> and the instruction in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buReg</a:t>
            </a:r>
            <a:r>
              <a:rPr lang="en-US" sz="2000" smtClean="0"/>
              <a:t> is going to write in r then the Fetch unit must stall</a:t>
            </a:r>
          </a:p>
          <a:p>
            <a:r>
              <a:rPr lang="en-US" sz="2000" smtClean="0"/>
              <a:t>A function to find register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000" smtClean="0"/>
              <a:t> in an instruction template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it</a:t>
            </a:r>
            <a:r>
              <a:rPr lang="en-US" sz="2000" smtClean="0"/>
              <a:t> </a:t>
            </a:r>
          </a:p>
        </p:txBody>
      </p:sp>
      <p:grpSp>
        <p:nvGrpSpPr>
          <p:cNvPr id="20487" name="Group 4"/>
          <p:cNvGrpSpPr>
            <a:grpSpLocks/>
          </p:cNvGrpSpPr>
          <p:nvPr/>
        </p:nvGrpSpPr>
        <p:grpSpPr bwMode="auto">
          <a:xfrm>
            <a:off x="4643438" y="101600"/>
            <a:ext cx="4149725" cy="1770063"/>
            <a:chOff x="3100" y="896"/>
            <a:chExt cx="2614" cy="1115"/>
          </a:xfrm>
        </p:grpSpPr>
        <p:sp>
          <p:nvSpPr>
            <p:cNvPr id="20489" name="AutoShape 5"/>
            <p:cNvSpPr>
              <a:spLocks noChangeArrowheads="1"/>
            </p:cNvSpPr>
            <p:nvPr/>
          </p:nvSpPr>
          <p:spPr bwMode="auto">
            <a:xfrm>
              <a:off x="3100" y="896"/>
              <a:ext cx="2614" cy="107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Cloud"/>
            <p:cNvSpPr>
              <a:spLocks noChangeAspect="1" noEditPoints="1" noChangeArrowheads="1"/>
            </p:cNvSpPr>
            <p:nvPr/>
          </p:nvSpPr>
          <p:spPr bwMode="auto">
            <a:xfrm>
              <a:off x="3259" y="1496"/>
              <a:ext cx="749" cy="387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20491" name="Text Box 7"/>
            <p:cNvSpPr txBox="1">
              <a:spLocks noChangeArrowheads="1"/>
            </p:cNvSpPr>
            <p:nvPr/>
          </p:nvSpPr>
          <p:spPr bwMode="auto">
            <a:xfrm>
              <a:off x="3318" y="1517"/>
              <a:ext cx="673" cy="36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fetch &amp; decode</a:t>
              </a:r>
            </a:p>
          </p:txBody>
        </p:sp>
        <p:sp>
          <p:nvSpPr>
            <p:cNvPr id="11" name="Cloud"/>
            <p:cNvSpPr>
              <a:spLocks noChangeAspect="1" noEditPoints="1" noChangeArrowheads="1"/>
            </p:cNvSpPr>
            <p:nvPr/>
          </p:nvSpPr>
          <p:spPr bwMode="auto">
            <a:xfrm>
              <a:off x="4778" y="1545"/>
              <a:ext cx="702" cy="284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20493" name="Text Box 9"/>
            <p:cNvSpPr txBox="1">
              <a:spLocks noChangeArrowheads="1"/>
            </p:cNvSpPr>
            <p:nvPr/>
          </p:nvSpPr>
          <p:spPr bwMode="auto">
            <a:xfrm>
              <a:off x="4828" y="1585"/>
              <a:ext cx="652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execute</a:t>
              </a:r>
            </a:p>
          </p:txBody>
        </p:sp>
        <p:sp>
          <p:nvSpPr>
            <p:cNvPr id="20494" name="Line 10"/>
            <p:cNvSpPr>
              <a:spLocks noChangeShapeType="1"/>
            </p:cNvSpPr>
            <p:nvPr/>
          </p:nvSpPr>
          <p:spPr bwMode="auto">
            <a:xfrm>
              <a:off x="3968" y="1707"/>
              <a:ext cx="35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5" name="Line 11"/>
            <p:cNvSpPr>
              <a:spLocks noChangeShapeType="1"/>
            </p:cNvSpPr>
            <p:nvPr/>
          </p:nvSpPr>
          <p:spPr bwMode="auto">
            <a:xfrm>
              <a:off x="4469" y="1707"/>
              <a:ext cx="30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6" name="Text Box 12"/>
            <p:cNvSpPr txBox="1">
              <a:spLocks noChangeArrowheads="1"/>
            </p:cNvSpPr>
            <p:nvPr/>
          </p:nvSpPr>
          <p:spPr bwMode="auto">
            <a:xfrm>
              <a:off x="3500" y="975"/>
              <a:ext cx="301" cy="24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pc</a:t>
              </a:r>
            </a:p>
          </p:txBody>
        </p:sp>
        <p:sp>
          <p:nvSpPr>
            <p:cNvPr id="20497" name="Text Box 13"/>
            <p:cNvSpPr txBox="1">
              <a:spLocks noChangeArrowheads="1"/>
            </p:cNvSpPr>
            <p:nvPr/>
          </p:nvSpPr>
          <p:spPr bwMode="auto">
            <a:xfrm>
              <a:off x="4736" y="968"/>
              <a:ext cx="702" cy="24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rf</a:t>
              </a:r>
            </a:p>
          </p:txBody>
        </p:sp>
        <p:sp>
          <p:nvSpPr>
            <p:cNvPr id="20498" name="Line 14"/>
            <p:cNvSpPr>
              <a:spLocks noChangeShapeType="1"/>
            </p:cNvSpPr>
            <p:nvPr/>
          </p:nvSpPr>
          <p:spPr bwMode="auto">
            <a:xfrm>
              <a:off x="3651" y="1178"/>
              <a:ext cx="0" cy="3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9" name="Line 15"/>
            <p:cNvSpPr>
              <a:spLocks noChangeShapeType="1"/>
            </p:cNvSpPr>
            <p:nvPr/>
          </p:nvSpPr>
          <p:spPr bwMode="auto">
            <a:xfrm>
              <a:off x="3651" y="1178"/>
              <a:ext cx="1202" cy="4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0" name="Line 16"/>
            <p:cNvSpPr>
              <a:spLocks noChangeShapeType="1"/>
            </p:cNvSpPr>
            <p:nvPr/>
          </p:nvSpPr>
          <p:spPr bwMode="auto">
            <a:xfrm>
              <a:off x="5145" y="1172"/>
              <a:ext cx="0" cy="3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1" name="Rectangle 17"/>
            <p:cNvSpPr>
              <a:spLocks noChangeArrowheads="1"/>
            </p:cNvSpPr>
            <p:nvPr/>
          </p:nvSpPr>
          <p:spPr bwMode="auto">
            <a:xfrm>
              <a:off x="4083" y="1015"/>
              <a:ext cx="40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i="1"/>
                <a:t>CPU</a:t>
              </a:r>
            </a:p>
          </p:txBody>
        </p:sp>
        <p:sp>
          <p:nvSpPr>
            <p:cNvPr id="20502" name="Text Box 18"/>
            <p:cNvSpPr txBox="1">
              <a:spLocks noChangeArrowheads="1"/>
            </p:cNvSpPr>
            <p:nvPr/>
          </p:nvSpPr>
          <p:spPr bwMode="auto">
            <a:xfrm>
              <a:off x="4090" y="1780"/>
              <a:ext cx="703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buReg</a:t>
              </a:r>
            </a:p>
          </p:txBody>
        </p:sp>
        <p:sp>
          <p:nvSpPr>
            <p:cNvPr id="20503" name="Line 19"/>
            <p:cNvSpPr>
              <a:spLocks noChangeShapeType="1"/>
            </p:cNvSpPr>
            <p:nvPr/>
          </p:nvSpPr>
          <p:spPr bwMode="auto">
            <a:xfrm flipH="1">
              <a:off x="3901" y="1184"/>
              <a:ext cx="997" cy="3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4" name="Rectangle 20"/>
            <p:cNvSpPr>
              <a:spLocks noChangeArrowheads="1"/>
            </p:cNvSpPr>
            <p:nvPr/>
          </p:nvSpPr>
          <p:spPr bwMode="auto">
            <a:xfrm>
              <a:off x="4324" y="1581"/>
              <a:ext cx="110" cy="24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990600" y="3430588"/>
            <a:ext cx="7661275" cy="31226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function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Bool findf (RName 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r, InstrTemplate it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);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case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(it)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matches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EAdd{dst:.rd,op1:.v1,op2:.v2}: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					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(r == rd);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EBz {cond:.c,tAddr:.a}: 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					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(False);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ELoad{dst:.rd,addr:.a}: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					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(r == rd);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EStore{val:.v,addr:.a}: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					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(False);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endcase endfunction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4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The Stall Function</a:t>
            </a:r>
            <a:br>
              <a:rPr lang="en-US" sz="4000" smtClean="0"/>
            </a:br>
            <a:r>
              <a:rPr lang="en-US" sz="2400" smtClean="0"/>
              <a:t>Decides if instruction </a:t>
            </a:r>
            <a:r>
              <a:rPr lang="en-US" sz="2400" smtClean="0">
                <a:latin typeface="Courier New" pitchFamily="49" charset="0"/>
                <a:cs typeface="Courier New" pitchFamily="49" charset="0"/>
              </a:rPr>
              <a:t>instr</a:t>
            </a:r>
            <a:r>
              <a:rPr lang="en-US" sz="2400" smtClean="0"/>
              <a:t> should stall given the state of the </a:t>
            </a:r>
            <a:r>
              <a:rPr lang="en-US" sz="2400" smtClean="0">
                <a:latin typeface="Courier New" pitchFamily="49" charset="0"/>
                <a:cs typeface="Courier New" pitchFamily="49" charset="0"/>
              </a:rPr>
              <a:t>buReg</a:t>
            </a:r>
            <a:endParaRPr lang="en-US" sz="400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89955" name="Text Box 3"/>
          <p:cNvSpPr txBox="1">
            <a:spLocks noChangeArrowheads="1"/>
          </p:cNvSpPr>
          <p:nvPr/>
        </p:nvSpPr>
        <p:spPr bwMode="auto">
          <a:xfrm>
            <a:off x="674688" y="1530350"/>
            <a:ext cx="8118475" cy="50085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function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Bool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stallFunc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(Instr instr, </a:t>
            </a:r>
          </a:p>
          <a:p>
            <a:pPr lvl="1" eaLnBrk="0" hangingPunct="0">
              <a:spcBef>
                <a:spcPct val="2000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     Maybe#(InstTemplate) mit); </a:t>
            </a:r>
            <a:endParaRPr lang="en-US" sz="2000" b="1">
              <a:solidFill>
                <a:schemeClr val="tx2"/>
              </a:solidFill>
              <a:latin typeface="Courier New" pitchFamily="49" charset="0"/>
              <a:ea typeface="MS Mincho" pitchFamily="49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case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(mit)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matches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Invalid: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False;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Valid .it: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</a:t>
            </a:r>
            <a:r>
              <a:rPr lang="en-US" sz="2000" b="1">
                <a:latin typeface="Courier New" pitchFamily="49" charset="0"/>
              </a:rPr>
              <a:t>case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(instr)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matches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Add   {dst:.rd,src1:.ra,src2:.rb}: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	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findf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(ra,it) ||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findf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(rb,it));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     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Bz    {condR:.rc,addrR:.addr}: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	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findf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(rc,it) ||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findf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(addr,it));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     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Load  {dst:.rd,addrR:.addr}: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	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findf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(addr,it));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Store {valueR:.v,addrR:.addr}: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	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findf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(v,it) ||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findf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(addr,it));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b="1">
                <a:latin typeface="Courier New" pitchFamily="49" charset="0"/>
              </a:rPr>
              <a:t>endcase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</a:rPr>
              <a:t>endfunction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5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9955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Instruction set</a:t>
            </a:r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627063" y="1765300"/>
            <a:ext cx="5670550" cy="3968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</a:rPr>
              <a:t>typedef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</a:t>
            </a:r>
            <a:r>
              <a:rPr lang="en-US" sz="2000" b="1">
                <a:latin typeface="Courier New" pitchFamily="49" charset="0"/>
              </a:rPr>
              <a:t>enum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{R0;R1;R2;…;R31} RName;</a:t>
            </a:r>
            <a:endParaRPr lang="en-US" sz="2000" b="1">
              <a:solidFill>
                <a:srgbClr val="56127A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102" name="Text Box 4"/>
          <p:cNvSpPr txBox="1">
            <a:spLocks noChangeArrowheads="1"/>
          </p:cNvSpPr>
          <p:nvPr/>
        </p:nvSpPr>
        <p:spPr bwMode="auto">
          <a:xfrm>
            <a:off x="1109663" y="5608638"/>
            <a:ext cx="74533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/>
              <a:t>An instruction set can be implemented using many different microarchitectures</a:t>
            </a:r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627063" y="2241550"/>
            <a:ext cx="8374062" cy="222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latin typeface="Courier New" pitchFamily="49" charset="0"/>
              </a:rPr>
              <a:t>typedef union 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{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 </a:t>
            </a:r>
            <a:r>
              <a:rPr lang="en-US" sz="2000" b="1">
                <a:latin typeface="Courier New" pitchFamily="49" charset="0"/>
              </a:rPr>
              <a:t>struct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{RName dst; RName src1; RName src2;} Add;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 </a:t>
            </a:r>
            <a:r>
              <a:rPr lang="en-US" sz="2000" b="1">
                <a:latin typeface="Courier New" pitchFamily="49" charset="0"/>
              </a:rPr>
              <a:t>struct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{RName condR; RName addrR;}          Bz;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 </a:t>
            </a:r>
            <a:r>
              <a:rPr lang="en-US" sz="2000" b="1">
                <a:latin typeface="Courier New" pitchFamily="49" charset="0"/>
              </a:rPr>
              <a:t>struct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{RName dst; RName addrR;}            Load;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 </a:t>
            </a:r>
            <a:r>
              <a:rPr lang="en-US" sz="2000" b="1">
                <a:latin typeface="Courier New" pitchFamily="49" charset="0"/>
              </a:rPr>
              <a:t>struct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{RName valueR; RName addrR;}         Store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} 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 Instr </a:t>
            </a:r>
            <a:r>
              <a:rPr lang="en-US" sz="2000" b="1">
                <a:latin typeface="Courier New" pitchFamily="49" charset="0"/>
              </a:rPr>
              <a:t>deriving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(Bits, Eq);</a:t>
            </a:r>
          </a:p>
        </p:txBody>
      </p:sp>
      <p:sp>
        <p:nvSpPr>
          <p:cNvPr id="4104" name="Text Box 6"/>
          <p:cNvSpPr txBox="1">
            <a:spLocks noChangeArrowheads="1"/>
          </p:cNvSpPr>
          <p:nvPr/>
        </p:nvSpPr>
        <p:spPr bwMode="auto">
          <a:xfrm>
            <a:off x="627063" y="4540250"/>
            <a:ext cx="414655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2000" b="1">
                <a:latin typeface="Courier New" pitchFamily="49" charset="0"/>
              </a:rPr>
              <a:t>typedef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 Bit#(32) Iaddress;</a:t>
            </a:r>
          </a:p>
          <a:p>
            <a:pPr>
              <a:buFont typeface="Wingdings" pitchFamily="-96" charset="2"/>
              <a:buNone/>
            </a:pPr>
            <a:r>
              <a:rPr lang="en-US" sz="2000" b="1">
                <a:latin typeface="Courier New" pitchFamily="49" charset="0"/>
              </a:rPr>
              <a:t>typedef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 Bit#(32) Daddress;</a:t>
            </a:r>
          </a:p>
          <a:p>
            <a:pPr>
              <a:buFont typeface="Wingdings" pitchFamily="-96" charset="2"/>
              <a:buNone/>
            </a:pPr>
            <a:r>
              <a:rPr lang="en-US" sz="2000" b="1">
                <a:latin typeface="Courier New" pitchFamily="49" charset="0"/>
              </a:rPr>
              <a:t>typedef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 Bit#(32) Value;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Inelastic</a:t>
            </a:r>
            <a:br>
              <a:rPr lang="en-US" sz="4000" smtClean="0"/>
            </a:br>
            <a:r>
              <a:rPr lang="en-US" sz="4000" smtClean="0"/>
              <a:t>Pipeline</a:t>
            </a:r>
            <a:r>
              <a:rPr lang="en-US" sz="2400" smtClean="0"/>
              <a:t> </a:t>
            </a:r>
            <a:r>
              <a:rPr lang="en-US" sz="2400" i="1" smtClean="0"/>
              <a:t>corrected</a:t>
            </a:r>
            <a:endParaRPr lang="en-US" sz="4000" i="1" smtClean="0"/>
          </a:p>
        </p:txBody>
      </p:sp>
      <p:sp>
        <p:nvSpPr>
          <p:cNvPr id="22533" name="Text Box 3"/>
          <p:cNvSpPr txBox="1">
            <a:spLocks noChangeArrowheads="1"/>
          </p:cNvSpPr>
          <p:nvPr/>
        </p:nvSpPr>
        <p:spPr bwMode="auto">
          <a:xfrm>
            <a:off x="614363" y="1608138"/>
            <a:ext cx="8261350" cy="451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rule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SyncTwoStage (True);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let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instr = iMem.read(pc);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let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predIa = pc+1;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000" b="1">
              <a:solidFill>
                <a:srgbClr val="56127A"/>
              </a:solidFill>
              <a:latin typeface="Courier New" pitchFamily="49" charset="0"/>
              <a:ea typeface="MS Mincho" pitchFamily="49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Action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fetchAction =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action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     </a:t>
            </a:r>
            <a:r>
              <a:rPr lang="en-US" sz="2000" b="1">
                <a:latin typeface="Courier New" pitchFamily="49" charset="0"/>
              </a:rPr>
              <a:t>if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</a:rPr>
              <a:t>stallFunc(instr, buReg)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</a:t>
            </a:r>
            <a:r>
              <a:rPr lang="en-US" sz="2000" b="1">
                <a:latin typeface="Courier New" pitchFamily="49" charset="0"/>
              </a:rPr>
              <a:t>then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buReg &lt;=Invalid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     </a:t>
            </a:r>
            <a:r>
              <a:rPr lang="en-US" sz="2000" b="1">
                <a:latin typeface="Courier New" pitchFamily="49" charset="0"/>
              </a:rPr>
              <a:t>else begin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            buReg &lt;= Valid newIt(instr);</a:t>
            </a:r>
            <a:r>
              <a:rPr lang="en-US" sz="2000" b="1">
                <a:latin typeface="Courier New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</a:rPr>
              <a:t>            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pc &lt;= predIa; </a:t>
            </a:r>
            <a:r>
              <a:rPr lang="en-US" sz="2000" b="1">
                <a:latin typeface="Courier New" pitchFamily="49" charset="0"/>
              </a:rPr>
              <a:t>end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endaction;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000" b="1">
              <a:latin typeface="Courier New" pitchFamily="49" charset="0"/>
              <a:ea typeface="MS Mincho" pitchFamily="49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case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(buReg)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matches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2000" i="1">
                <a:solidFill>
                  <a:srgbClr val="FF3333"/>
                </a:solidFill>
                <a:ea typeface="MS Mincho" pitchFamily="49" charset="-128"/>
              </a:rPr>
              <a:t>The execute rule (no change)</a:t>
            </a:r>
            <a:endParaRPr lang="en-US" sz="2000" b="1">
              <a:latin typeface="Courier New" pitchFamily="49" charset="0"/>
              <a:ea typeface="MS Mincho" pitchFamily="49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endcase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endcase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endrule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    </a:t>
            </a:r>
          </a:p>
        </p:txBody>
      </p:sp>
      <p:grpSp>
        <p:nvGrpSpPr>
          <p:cNvPr id="22534" name="Group 4"/>
          <p:cNvGrpSpPr>
            <a:grpSpLocks/>
          </p:cNvGrpSpPr>
          <p:nvPr/>
        </p:nvGrpSpPr>
        <p:grpSpPr bwMode="auto">
          <a:xfrm>
            <a:off x="4643438" y="101600"/>
            <a:ext cx="4149725" cy="1770063"/>
            <a:chOff x="3100" y="896"/>
            <a:chExt cx="2614" cy="1115"/>
          </a:xfrm>
        </p:grpSpPr>
        <p:sp>
          <p:nvSpPr>
            <p:cNvPr id="22536" name="AutoShape 5"/>
            <p:cNvSpPr>
              <a:spLocks noChangeArrowheads="1"/>
            </p:cNvSpPr>
            <p:nvPr/>
          </p:nvSpPr>
          <p:spPr bwMode="auto">
            <a:xfrm>
              <a:off x="3100" y="896"/>
              <a:ext cx="2614" cy="107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8630" name="Cloud"/>
            <p:cNvSpPr>
              <a:spLocks noChangeAspect="1" noEditPoints="1" noChangeArrowheads="1"/>
            </p:cNvSpPr>
            <p:nvPr/>
          </p:nvSpPr>
          <p:spPr bwMode="auto">
            <a:xfrm>
              <a:off x="3259" y="1496"/>
              <a:ext cx="749" cy="387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22538" name="Text Box 7"/>
            <p:cNvSpPr txBox="1">
              <a:spLocks noChangeArrowheads="1"/>
            </p:cNvSpPr>
            <p:nvPr/>
          </p:nvSpPr>
          <p:spPr bwMode="auto">
            <a:xfrm>
              <a:off x="3318" y="1517"/>
              <a:ext cx="673" cy="36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fetch &amp; decode</a:t>
              </a:r>
            </a:p>
          </p:txBody>
        </p:sp>
        <p:sp>
          <p:nvSpPr>
            <p:cNvPr id="1818632" name="Cloud"/>
            <p:cNvSpPr>
              <a:spLocks noChangeAspect="1" noEditPoints="1" noChangeArrowheads="1"/>
            </p:cNvSpPr>
            <p:nvPr/>
          </p:nvSpPr>
          <p:spPr bwMode="auto">
            <a:xfrm>
              <a:off x="4778" y="1545"/>
              <a:ext cx="702" cy="284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22540" name="Text Box 9"/>
            <p:cNvSpPr txBox="1">
              <a:spLocks noChangeArrowheads="1"/>
            </p:cNvSpPr>
            <p:nvPr/>
          </p:nvSpPr>
          <p:spPr bwMode="auto">
            <a:xfrm>
              <a:off x="4828" y="1585"/>
              <a:ext cx="652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/>
                <a:t>execute</a:t>
              </a:r>
            </a:p>
          </p:txBody>
        </p:sp>
        <p:sp>
          <p:nvSpPr>
            <p:cNvPr id="22541" name="Line 10"/>
            <p:cNvSpPr>
              <a:spLocks noChangeShapeType="1"/>
            </p:cNvSpPr>
            <p:nvPr/>
          </p:nvSpPr>
          <p:spPr bwMode="auto">
            <a:xfrm>
              <a:off x="3968" y="1707"/>
              <a:ext cx="35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2" name="Line 11"/>
            <p:cNvSpPr>
              <a:spLocks noChangeShapeType="1"/>
            </p:cNvSpPr>
            <p:nvPr/>
          </p:nvSpPr>
          <p:spPr bwMode="auto">
            <a:xfrm>
              <a:off x="4469" y="1707"/>
              <a:ext cx="30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3" name="Text Box 12"/>
            <p:cNvSpPr txBox="1">
              <a:spLocks noChangeArrowheads="1"/>
            </p:cNvSpPr>
            <p:nvPr/>
          </p:nvSpPr>
          <p:spPr bwMode="auto">
            <a:xfrm>
              <a:off x="3500" y="975"/>
              <a:ext cx="301" cy="24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pc</a:t>
              </a:r>
            </a:p>
          </p:txBody>
        </p:sp>
        <p:sp>
          <p:nvSpPr>
            <p:cNvPr id="22544" name="Text Box 13"/>
            <p:cNvSpPr txBox="1">
              <a:spLocks noChangeArrowheads="1"/>
            </p:cNvSpPr>
            <p:nvPr/>
          </p:nvSpPr>
          <p:spPr bwMode="auto">
            <a:xfrm>
              <a:off x="4736" y="968"/>
              <a:ext cx="702" cy="24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rf</a:t>
              </a:r>
            </a:p>
          </p:txBody>
        </p:sp>
        <p:sp>
          <p:nvSpPr>
            <p:cNvPr id="22545" name="Line 14"/>
            <p:cNvSpPr>
              <a:spLocks noChangeShapeType="1"/>
            </p:cNvSpPr>
            <p:nvPr/>
          </p:nvSpPr>
          <p:spPr bwMode="auto">
            <a:xfrm>
              <a:off x="3651" y="1178"/>
              <a:ext cx="0" cy="36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6" name="Line 15"/>
            <p:cNvSpPr>
              <a:spLocks noChangeShapeType="1"/>
            </p:cNvSpPr>
            <p:nvPr/>
          </p:nvSpPr>
          <p:spPr bwMode="auto">
            <a:xfrm>
              <a:off x="3651" y="1178"/>
              <a:ext cx="1202" cy="4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7" name="Line 16"/>
            <p:cNvSpPr>
              <a:spLocks noChangeShapeType="1"/>
            </p:cNvSpPr>
            <p:nvPr/>
          </p:nvSpPr>
          <p:spPr bwMode="auto">
            <a:xfrm>
              <a:off x="5145" y="1172"/>
              <a:ext cx="0" cy="3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8" name="Rectangle 17"/>
            <p:cNvSpPr>
              <a:spLocks noChangeArrowheads="1"/>
            </p:cNvSpPr>
            <p:nvPr/>
          </p:nvSpPr>
          <p:spPr bwMode="auto">
            <a:xfrm>
              <a:off x="4083" y="1015"/>
              <a:ext cx="409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i="1"/>
                <a:t>CPU</a:t>
              </a:r>
            </a:p>
          </p:txBody>
        </p:sp>
        <p:sp>
          <p:nvSpPr>
            <p:cNvPr id="22549" name="Text Box 18"/>
            <p:cNvSpPr txBox="1">
              <a:spLocks noChangeArrowheads="1"/>
            </p:cNvSpPr>
            <p:nvPr/>
          </p:nvSpPr>
          <p:spPr bwMode="auto">
            <a:xfrm>
              <a:off x="4090" y="1780"/>
              <a:ext cx="703" cy="23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/>
                <a:t>buReg</a:t>
              </a:r>
            </a:p>
          </p:txBody>
        </p:sp>
        <p:sp>
          <p:nvSpPr>
            <p:cNvPr id="22550" name="Line 19"/>
            <p:cNvSpPr>
              <a:spLocks noChangeShapeType="1"/>
            </p:cNvSpPr>
            <p:nvPr/>
          </p:nvSpPr>
          <p:spPr bwMode="auto">
            <a:xfrm flipH="1">
              <a:off x="3901" y="1184"/>
              <a:ext cx="997" cy="3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1" name="Rectangle 20"/>
            <p:cNvSpPr>
              <a:spLocks noChangeArrowheads="1"/>
            </p:cNvSpPr>
            <p:nvPr/>
          </p:nvSpPr>
          <p:spPr bwMode="auto">
            <a:xfrm>
              <a:off x="4324" y="1581"/>
              <a:ext cx="110" cy="24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Bypassing</a:t>
            </a:r>
          </a:p>
        </p:txBody>
      </p:sp>
      <p:sp>
        <p:nvSpPr>
          <p:cNvPr id="17438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0" y="16764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After decoding the newIt function must read the new register values if available (i.e., the values that are still to be committed in the register file)</a:t>
            </a:r>
            <a:endParaRPr lang="en-US" sz="240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80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We pass the value being written to decoding action (the newIt function)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87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Generation of bypass register value</a:t>
            </a:r>
          </a:p>
        </p:txBody>
      </p:sp>
      <p:sp>
        <p:nvSpPr>
          <p:cNvPr id="1802243" name="Text Box 3"/>
          <p:cNvSpPr txBox="1">
            <a:spLocks noChangeArrowheads="1"/>
          </p:cNvSpPr>
          <p:nvPr/>
        </p:nvSpPr>
        <p:spPr bwMode="auto">
          <a:xfrm>
            <a:off x="685800" y="1676400"/>
            <a:ext cx="8186738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rule inelasticProcessor2 (True);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case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(buReg)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matches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Valid .it: </a:t>
            </a:r>
            <a:endParaRPr lang="en-US" sz="2000" b="1">
              <a:latin typeface="Courier New" pitchFamily="49" charset="0"/>
              <a:ea typeface="MS Mincho" pitchFamily="49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case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(it)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matches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EAdd{dst:.rd,op1:.va,op2:.vb}: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rf.upd(rd, va+vb); fetchAction;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 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ELoad{dst:.rd,addr:.av}: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rf.upd(rd, dMem.read(av)); fetchAction;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 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EStore{val:.vv,addr:.av}: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dMem.write(av, vv); fetchAction;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 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EBz {cond:.cv,tAddr:.av}: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if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(cv != 0)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then 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fetchAction;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    else begin 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pc &lt;= av; buReg &lt;= Invalid;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endcase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Invalid: 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fetchAction;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endcase endrule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1981200" y="1295400"/>
            <a:ext cx="6862763" cy="2781300"/>
            <a:chOff x="1981200" y="1295400"/>
            <a:chExt cx="6862755" cy="2781300"/>
          </a:xfrm>
        </p:grpSpPr>
        <p:sp>
          <p:nvSpPr>
            <p:cNvPr id="24584" name="TextBox 25"/>
            <p:cNvSpPr txBox="1">
              <a:spLocks noChangeArrowheads="1"/>
            </p:cNvSpPr>
            <p:nvPr/>
          </p:nvSpPr>
          <p:spPr bwMode="auto">
            <a:xfrm>
              <a:off x="6553200" y="1295400"/>
              <a:ext cx="2290755" cy="341632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bypassable values</a:t>
              </a:r>
            </a:p>
          </p:txBody>
        </p:sp>
        <p:sp>
          <p:nvSpPr>
            <p:cNvPr id="24585" name="Freeform 29"/>
            <p:cNvSpPr>
              <a:spLocks/>
            </p:cNvSpPr>
            <p:nvPr/>
          </p:nvSpPr>
          <p:spPr bwMode="auto">
            <a:xfrm>
              <a:off x="1981200" y="3086100"/>
              <a:ext cx="2971800" cy="419100"/>
            </a:xfrm>
            <a:custGeom>
              <a:avLst/>
              <a:gdLst>
                <a:gd name="T0" fmla="*/ 76008 w 2979290"/>
                <a:gd name="T1" fmla="*/ 261937 h 304800"/>
                <a:gd name="T2" fmla="*/ 126681 w 2979290"/>
                <a:gd name="T3" fmla="*/ 192088 h 304800"/>
                <a:gd name="T4" fmla="*/ 139349 w 2979290"/>
                <a:gd name="T5" fmla="*/ 139700 h 304800"/>
                <a:gd name="T6" fmla="*/ 177353 w 2979290"/>
                <a:gd name="T7" fmla="*/ 104775 h 304800"/>
                <a:gd name="T8" fmla="*/ 316702 w 2979290"/>
                <a:gd name="T9" fmla="*/ 69850 h 304800"/>
                <a:gd name="T10" fmla="*/ 430714 w 2979290"/>
                <a:gd name="T11" fmla="*/ 52388 h 304800"/>
                <a:gd name="T12" fmla="*/ 962773 w 2979290"/>
                <a:gd name="T13" fmla="*/ 34925 h 304800"/>
                <a:gd name="T14" fmla="*/ 2381598 w 2979290"/>
                <a:gd name="T15" fmla="*/ 0 h 304800"/>
                <a:gd name="T16" fmla="*/ 2761640 w 2979290"/>
                <a:gd name="T17" fmla="*/ 17462 h 304800"/>
                <a:gd name="T18" fmla="*/ 2900988 w 2979290"/>
                <a:gd name="T19" fmla="*/ 34925 h 304800"/>
                <a:gd name="T20" fmla="*/ 2938993 w 2979290"/>
                <a:gd name="T21" fmla="*/ 69850 h 304800"/>
                <a:gd name="T22" fmla="*/ 2951661 w 2979290"/>
                <a:gd name="T23" fmla="*/ 227012 h 304800"/>
                <a:gd name="T24" fmla="*/ 2938993 w 2979290"/>
                <a:gd name="T25" fmla="*/ 296862 h 304800"/>
                <a:gd name="T26" fmla="*/ 2926325 w 2979290"/>
                <a:gd name="T27" fmla="*/ 349250 h 304800"/>
                <a:gd name="T28" fmla="*/ 2850316 w 2979290"/>
                <a:gd name="T29" fmla="*/ 384175 h 304800"/>
                <a:gd name="T30" fmla="*/ 2812312 w 2979290"/>
                <a:gd name="T31" fmla="*/ 401638 h 304800"/>
                <a:gd name="T32" fmla="*/ 2774308 w 2979290"/>
                <a:gd name="T33" fmla="*/ 419100 h 304800"/>
                <a:gd name="T34" fmla="*/ 2736304 w 2979290"/>
                <a:gd name="T35" fmla="*/ 401638 h 304800"/>
                <a:gd name="T36" fmla="*/ 2229581 w 2979290"/>
                <a:gd name="T37" fmla="*/ 401638 h 304800"/>
                <a:gd name="T38" fmla="*/ 709412 w 2979290"/>
                <a:gd name="T39" fmla="*/ 366713 h 304800"/>
                <a:gd name="T40" fmla="*/ 202689 w 2979290"/>
                <a:gd name="T41" fmla="*/ 331787 h 304800"/>
                <a:gd name="T42" fmla="*/ 139349 w 2979290"/>
                <a:gd name="T43" fmla="*/ 314325 h 304800"/>
                <a:gd name="T44" fmla="*/ 63340 w 2979290"/>
                <a:gd name="T45" fmla="*/ 279400 h 304800"/>
                <a:gd name="T46" fmla="*/ 0 w 2979290"/>
                <a:gd name="T47" fmla="*/ 244475 h 3048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979290" h="304800">
                  <a:moveTo>
                    <a:pt x="76200" y="190500"/>
                  </a:moveTo>
                  <a:cubicBezTo>
                    <a:pt x="110067" y="88900"/>
                    <a:pt x="59267" y="207433"/>
                    <a:pt x="127000" y="139700"/>
                  </a:cubicBezTo>
                  <a:cubicBezTo>
                    <a:pt x="136466" y="130234"/>
                    <a:pt x="131337" y="112053"/>
                    <a:pt x="139700" y="101600"/>
                  </a:cubicBezTo>
                  <a:cubicBezTo>
                    <a:pt x="149235" y="89681"/>
                    <a:pt x="164148" y="83026"/>
                    <a:pt x="177800" y="76200"/>
                  </a:cubicBezTo>
                  <a:cubicBezTo>
                    <a:pt x="216691" y="56755"/>
                    <a:pt x="283151" y="54841"/>
                    <a:pt x="317500" y="50800"/>
                  </a:cubicBezTo>
                  <a:cubicBezTo>
                    <a:pt x="355572" y="46321"/>
                    <a:pt x="393495" y="39602"/>
                    <a:pt x="431800" y="38100"/>
                  </a:cubicBezTo>
                  <a:cubicBezTo>
                    <a:pt x="609514" y="31131"/>
                    <a:pt x="787383" y="28864"/>
                    <a:pt x="965200" y="25400"/>
                  </a:cubicBezTo>
                  <a:lnTo>
                    <a:pt x="2387600" y="0"/>
                  </a:lnTo>
                  <a:lnTo>
                    <a:pt x="2768600" y="12700"/>
                  </a:lnTo>
                  <a:cubicBezTo>
                    <a:pt x="2815303" y="14978"/>
                    <a:pt x="2862579" y="15603"/>
                    <a:pt x="2908300" y="25400"/>
                  </a:cubicBezTo>
                  <a:cubicBezTo>
                    <a:pt x="2923225" y="28598"/>
                    <a:pt x="2933700" y="42333"/>
                    <a:pt x="2946400" y="50800"/>
                  </a:cubicBezTo>
                  <a:cubicBezTo>
                    <a:pt x="2979290" y="149469"/>
                    <a:pt x="2978638" y="96715"/>
                    <a:pt x="2959100" y="165100"/>
                  </a:cubicBezTo>
                  <a:cubicBezTo>
                    <a:pt x="2954305" y="181883"/>
                    <a:pt x="2951195" y="199117"/>
                    <a:pt x="2946400" y="215900"/>
                  </a:cubicBezTo>
                  <a:cubicBezTo>
                    <a:pt x="2942722" y="228772"/>
                    <a:pt x="2944593" y="246219"/>
                    <a:pt x="2933700" y="254000"/>
                  </a:cubicBezTo>
                  <a:cubicBezTo>
                    <a:pt x="2911913" y="269562"/>
                    <a:pt x="2882900" y="270933"/>
                    <a:pt x="2857500" y="279400"/>
                  </a:cubicBezTo>
                  <a:lnTo>
                    <a:pt x="2819400" y="292100"/>
                  </a:lnTo>
                  <a:lnTo>
                    <a:pt x="2781300" y="304800"/>
                  </a:lnTo>
                  <a:cubicBezTo>
                    <a:pt x="2768600" y="300567"/>
                    <a:pt x="2756431" y="294136"/>
                    <a:pt x="2743200" y="292100"/>
                  </a:cubicBezTo>
                  <a:cubicBezTo>
                    <a:pt x="2562667" y="264326"/>
                    <a:pt x="2440963" y="285241"/>
                    <a:pt x="2235200" y="292100"/>
                  </a:cubicBezTo>
                  <a:cubicBezTo>
                    <a:pt x="1746979" y="286488"/>
                    <a:pt x="1211419" y="287257"/>
                    <a:pt x="711200" y="266700"/>
                  </a:cubicBezTo>
                  <a:lnTo>
                    <a:pt x="203200" y="241300"/>
                  </a:lnTo>
                  <a:cubicBezTo>
                    <a:pt x="182033" y="237067"/>
                    <a:pt x="160525" y="234280"/>
                    <a:pt x="139700" y="228600"/>
                  </a:cubicBezTo>
                  <a:cubicBezTo>
                    <a:pt x="113869" y="221555"/>
                    <a:pt x="89475" y="209694"/>
                    <a:pt x="63500" y="203200"/>
                  </a:cubicBezTo>
                  <a:cubicBezTo>
                    <a:pt x="6892" y="189048"/>
                    <a:pt x="25042" y="202842"/>
                    <a:pt x="0" y="177800"/>
                  </a:cubicBezTo>
                </a:path>
              </a:pathLst>
            </a:cu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b"/>
            <a:lstStyle/>
            <a:p>
              <a:endParaRPr lang="en-US"/>
            </a:p>
          </p:txBody>
        </p:sp>
        <p:sp>
          <p:nvSpPr>
            <p:cNvPr id="24586" name="Freeform 30"/>
            <p:cNvSpPr>
              <a:spLocks/>
            </p:cNvSpPr>
            <p:nvPr/>
          </p:nvSpPr>
          <p:spPr bwMode="auto">
            <a:xfrm flipH="1">
              <a:off x="2057400" y="3657600"/>
              <a:ext cx="4114800" cy="419100"/>
            </a:xfrm>
            <a:custGeom>
              <a:avLst/>
              <a:gdLst>
                <a:gd name="T0" fmla="*/ 105242 w 2979290"/>
                <a:gd name="T1" fmla="*/ 261937 h 304800"/>
                <a:gd name="T2" fmla="*/ 175404 w 2979290"/>
                <a:gd name="T3" fmla="*/ 192088 h 304800"/>
                <a:gd name="T4" fmla="*/ 192945 w 2979290"/>
                <a:gd name="T5" fmla="*/ 139700 h 304800"/>
                <a:gd name="T6" fmla="*/ 245566 w 2979290"/>
                <a:gd name="T7" fmla="*/ 104775 h 304800"/>
                <a:gd name="T8" fmla="*/ 438510 w 2979290"/>
                <a:gd name="T9" fmla="*/ 69850 h 304800"/>
                <a:gd name="T10" fmla="*/ 596374 w 2979290"/>
                <a:gd name="T11" fmla="*/ 52388 h 304800"/>
                <a:gd name="T12" fmla="*/ 1333071 w 2979290"/>
                <a:gd name="T13" fmla="*/ 34925 h 304800"/>
                <a:gd name="T14" fmla="*/ 3297597 w 2979290"/>
                <a:gd name="T15" fmla="*/ 0 h 304800"/>
                <a:gd name="T16" fmla="*/ 3823809 w 2979290"/>
                <a:gd name="T17" fmla="*/ 17462 h 304800"/>
                <a:gd name="T18" fmla="*/ 4016753 w 2979290"/>
                <a:gd name="T19" fmla="*/ 34925 h 304800"/>
                <a:gd name="T20" fmla="*/ 4069375 w 2979290"/>
                <a:gd name="T21" fmla="*/ 69850 h 304800"/>
                <a:gd name="T22" fmla="*/ 4086915 w 2979290"/>
                <a:gd name="T23" fmla="*/ 227012 h 304800"/>
                <a:gd name="T24" fmla="*/ 4069375 w 2979290"/>
                <a:gd name="T25" fmla="*/ 296862 h 304800"/>
                <a:gd name="T26" fmla="*/ 4051834 w 2979290"/>
                <a:gd name="T27" fmla="*/ 349250 h 304800"/>
                <a:gd name="T28" fmla="*/ 3946592 w 2979290"/>
                <a:gd name="T29" fmla="*/ 384175 h 304800"/>
                <a:gd name="T30" fmla="*/ 3893970 w 2979290"/>
                <a:gd name="T31" fmla="*/ 401638 h 304800"/>
                <a:gd name="T32" fmla="*/ 3841349 w 2979290"/>
                <a:gd name="T33" fmla="*/ 419100 h 304800"/>
                <a:gd name="T34" fmla="*/ 3788728 w 2979290"/>
                <a:gd name="T35" fmla="*/ 401638 h 304800"/>
                <a:gd name="T36" fmla="*/ 3087112 w 2979290"/>
                <a:gd name="T37" fmla="*/ 401638 h 304800"/>
                <a:gd name="T38" fmla="*/ 982263 w 2979290"/>
                <a:gd name="T39" fmla="*/ 366713 h 304800"/>
                <a:gd name="T40" fmla="*/ 280647 w 2979290"/>
                <a:gd name="T41" fmla="*/ 331787 h 304800"/>
                <a:gd name="T42" fmla="*/ 192945 w 2979290"/>
                <a:gd name="T43" fmla="*/ 314325 h 304800"/>
                <a:gd name="T44" fmla="*/ 87702 w 2979290"/>
                <a:gd name="T45" fmla="*/ 279400 h 304800"/>
                <a:gd name="T46" fmla="*/ 0 w 2979290"/>
                <a:gd name="T47" fmla="*/ 244475 h 3048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979290" h="304800">
                  <a:moveTo>
                    <a:pt x="76200" y="190500"/>
                  </a:moveTo>
                  <a:cubicBezTo>
                    <a:pt x="110067" y="88900"/>
                    <a:pt x="59267" y="207433"/>
                    <a:pt x="127000" y="139700"/>
                  </a:cubicBezTo>
                  <a:cubicBezTo>
                    <a:pt x="136466" y="130234"/>
                    <a:pt x="131337" y="112053"/>
                    <a:pt x="139700" y="101600"/>
                  </a:cubicBezTo>
                  <a:cubicBezTo>
                    <a:pt x="149235" y="89681"/>
                    <a:pt x="164148" y="83026"/>
                    <a:pt x="177800" y="76200"/>
                  </a:cubicBezTo>
                  <a:cubicBezTo>
                    <a:pt x="216691" y="56755"/>
                    <a:pt x="283151" y="54841"/>
                    <a:pt x="317500" y="50800"/>
                  </a:cubicBezTo>
                  <a:cubicBezTo>
                    <a:pt x="355572" y="46321"/>
                    <a:pt x="393495" y="39602"/>
                    <a:pt x="431800" y="38100"/>
                  </a:cubicBezTo>
                  <a:cubicBezTo>
                    <a:pt x="609514" y="31131"/>
                    <a:pt x="787383" y="28864"/>
                    <a:pt x="965200" y="25400"/>
                  </a:cubicBezTo>
                  <a:lnTo>
                    <a:pt x="2387600" y="0"/>
                  </a:lnTo>
                  <a:lnTo>
                    <a:pt x="2768600" y="12700"/>
                  </a:lnTo>
                  <a:cubicBezTo>
                    <a:pt x="2815303" y="14978"/>
                    <a:pt x="2862579" y="15603"/>
                    <a:pt x="2908300" y="25400"/>
                  </a:cubicBezTo>
                  <a:cubicBezTo>
                    <a:pt x="2923225" y="28598"/>
                    <a:pt x="2933700" y="42333"/>
                    <a:pt x="2946400" y="50800"/>
                  </a:cubicBezTo>
                  <a:cubicBezTo>
                    <a:pt x="2979290" y="149469"/>
                    <a:pt x="2978638" y="96715"/>
                    <a:pt x="2959100" y="165100"/>
                  </a:cubicBezTo>
                  <a:cubicBezTo>
                    <a:pt x="2954305" y="181883"/>
                    <a:pt x="2951195" y="199117"/>
                    <a:pt x="2946400" y="215900"/>
                  </a:cubicBezTo>
                  <a:cubicBezTo>
                    <a:pt x="2942722" y="228772"/>
                    <a:pt x="2944593" y="246219"/>
                    <a:pt x="2933700" y="254000"/>
                  </a:cubicBezTo>
                  <a:cubicBezTo>
                    <a:pt x="2911913" y="269562"/>
                    <a:pt x="2882900" y="270933"/>
                    <a:pt x="2857500" y="279400"/>
                  </a:cubicBezTo>
                  <a:lnTo>
                    <a:pt x="2819400" y="292100"/>
                  </a:lnTo>
                  <a:lnTo>
                    <a:pt x="2781300" y="304800"/>
                  </a:lnTo>
                  <a:cubicBezTo>
                    <a:pt x="2768600" y="300567"/>
                    <a:pt x="2756431" y="294136"/>
                    <a:pt x="2743200" y="292100"/>
                  </a:cubicBezTo>
                  <a:cubicBezTo>
                    <a:pt x="2562667" y="264326"/>
                    <a:pt x="2440963" y="285241"/>
                    <a:pt x="2235200" y="292100"/>
                  </a:cubicBezTo>
                  <a:cubicBezTo>
                    <a:pt x="1746979" y="286488"/>
                    <a:pt x="1211419" y="287257"/>
                    <a:pt x="711200" y="266700"/>
                  </a:cubicBezTo>
                  <a:lnTo>
                    <a:pt x="203200" y="241300"/>
                  </a:lnTo>
                  <a:cubicBezTo>
                    <a:pt x="182033" y="237067"/>
                    <a:pt x="160525" y="234280"/>
                    <a:pt x="139700" y="228600"/>
                  </a:cubicBezTo>
                  <a:cubicBezTo>
                    <a:pt x="113869" y="221555"/>
                    <a:pt x="89475" y="209694"/>
                    <a:pt x="63500" y="203200"/>
                  </a:cubicBezTo>
                  <a:cubicBezTo>
                    <a:pt x="6892" y="189048"/>
                    <a:pt x="25042" y="202842"/>
                    <a:pt x="0" y="177800"/>
                  </a:cubicBezTo>
                </a:path>
              </a:pathLst>
            </a:cu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b"/>
            <a:lstStyle/>
            <a:p>
              <a:endParaRPr lang="en-US"/>
            </a:p>
          </p:txBody>
        </p:sp>
        <p:cxnSp>
          <p:nvCxnSpPr>
            <p:cNvPr id="24587" name="Straight Arrow Connector 36"/>
            <p:cNvCxnSpPr>
              <a:cxnSpLocks noChangeShapeType="1"/>
              <a:stCxn id="24584" idx="2"/>
              <a:endCxn id="24585" idx="7"/>
            </p:cNvCxnSpPr>
            <p:nvPr/>
          </p:nvCxnSpPr>
          <p:spPr bwMode="auto">
            <a:xfrm rot="5400000">
              <a:off x="5306154" y="693676"/>
              <a:ext cx="1449068" cy="3335780"/>
            </a:xfrm>
            <a:prstGeom prst="straightConnector1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 type="triangle" w="med" len="med"/>
            </a:ln>
          </p:spPr>
        </p:cxnSp>
        <p:cxnSp>
          <p:nvCxnSpPr>
            <p:cNvPr id="24588" name="Straight Arrow Connector 37"/>
            <p:cNvCxnSpPr>
              <a:cxnSpLocks noChangeShapeType="1"/>
              <a:stCxn id="24584" idx="2"/>
            </p:cNvCxnSpPr>
            <p:nvPr/>
          </p:nvCxnSpPr>
          <p:spPr bwMode="auto">
            <a:xfrm rot="5400000">
              <a:off x="5734605" y="1769827"/>
              <a:ext cx="2096768" cy="1831178"/>
            </a:xfrm>
            <a:prstGeom prst="straightConnector1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43" grpId="0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Bypassing values to Fetch</a:t>
            </a:r>
          </a:p>
        </p:txBody>
      </p:sp>
      <p:sp>
        <p:nvSpPr>
          <p:cNvPr id="1802243" name="Text Box 3"/>
          <p:cNvSpPr txBox="1">
            <a:spLocks noChangeArrowheads="1"/>
          </p:cNvSpPr>
          <p:nvPr/>
        </p:nvSpPr>
        <p:spPr bwMode="auto">
          <a:xfrm>
            <a:off x="762000" y="1400175"/>
            <a:ext cx="7956550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case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(buReg)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matches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Valid .it: </a:t>
            </a:r>
            <a:endParaRPr lang="en-US" sz="2000" b="1">
              <a:latin typeface="Courier New" pitchFamily="49" charset="0"/>
              <a:ea typeface="MS Mincho" pitchFamily="49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case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(it)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matches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EAdd{dst:.rd,op1:.va,op2:.vb}: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rf.upd(rd, va+vb);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fetchAction(Valid rd, va+vb);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 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ELoad{dst:.rd,addr:.av}: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rf.upd(rd, dMem.read(av));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fetchAction(Valid rd, dMem.read(av));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 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EStore{val:.vv,addr:.av}: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dMem.write(av, vv);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fetchAction(Invalid, ?);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 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EBz {cond:.cv,tAddr:.av}: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if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(cv != 0)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then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fetchAction(Invalid, ?);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    else begin 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pc &lt;= av; buReg &lt;= Invalid;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endcase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Invalid: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fetchAction(Invalid, ?);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endcase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4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43" grpId="0" build="allAtOnce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New fetchAction</a:t>
            </a:r>
          </a:p>
        </p:txBody>
      </p:sp>
      <p:sp>
        <p:nvSpPr>
          <p:cNvPr id="266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smtClean="0">
                <a:latin typeface="Courier New" pitchFamily="49" charset="0"/>
                <a:ea typeface="MS Mincho" pitchFamily="49" charset="-128"/>
              </a:rPr>
              <a:t>function Action</a:t>
            </a:r>
            <a:r>
              <a:rPr lang="en-US" sz="2000" b="1" smtClean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fetchAction(</a:t>
            </a:r>
            <a:r>
              <a:rPr lang="en-US" sz="2000" b="1" smtClean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Maybe#(RName) mrd,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smtClean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				    Value val</a:t>
            </a:r>
            <a:r>
              <a:rPr lang="en-US" sz="2000" b="1" smtClean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smtClean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</a:t>
            </a:r>
            <a:r>
              <a:rPr lang="en-US" sz="2000" b="1" smtClean="0">
                <a:latin typeface="Courier New" pitchFamily="49" charset="0"/>
                <a:ea typeface="MS Mincho" pitchFamily="49" charset="-128"/>
              </a:rPr>
              <a:t>action</a:t>
            </a:r>
            <a:r>
              <a:rPr lang="en-US" sz="2000" b="1" smtClean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smtClean="0">
                <a:solidFill>
                  <a:srgbClr val="56127A"/>
                </a:solidFill>
                <a:latin typeface="Courier New" pitchFamily="49" charset="0"/>
              </a:rPr>
              <a:t>      </a:t>
            </a:r>
            <a:r>
              <a:rPr lang="en-US" sz="2000" b="1" smtClean="0">
                <a:latin typeface="Courier New" pitchFamily="49" charset="0"/>
              </a:rPr>
              <a:t>if</a:t>
            </a:r>
            <a:r>
              <a:rPr lang="en-US" sz="2000" b="1" smtClean="0">
                <a:solidFill>
                  <a:srgbClr val="56127A"/>
                </a:solidFill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stallFunc(instr, buReg)</a:t>
            </a:r>
            <a:r>
              <a:rPr lang="en-US" sz="2000" b="1" smtClean="0">
                <a:solidFill>
                  <a:srgbClr val="56127A"/>
                </a:solidFill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then</a:t>
            </a:r>
            <a:r>
              <a:rPr lang="en-US" sz="2000" b="1" smtClean="0">
                <a:solidFill>
                  <a:srgbClr val="56127A"/>
                </a:solidFill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smtClean="0">
                <a:solidFill>
                  <a:srgbClr val="56127A"/>
                </a:solidFill>
                <a:latin typeface="Courier New" pitchFamily="49" charset="0"/>
              </a:rPr>
              <a:t>         buReg &lt;= Invalid;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smtClean="0">
                <a:solidFill>
                  <a:srgbClr val="56127A"/>
                </a:solidFill>
                <a:latin typeface="Courier New" pitchFamily="49" charset="0"/>
              </a:rPr>
              <a:t>      </a:t>
            </a:r>
            <a:r>
              <a:rPr lang="en-US" sz="2000" b="1" smtClean="0">
                <a:latin typeface="Courier New" pitchFamily="49" charset="0"/>
              </a:rPr>
              <a:t>else begin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smtClean="0">
                <a:solidFill>
                  <a:srgbClr val="56127A"/>
                </a:solidFill>
                <a:latin typeface="Courier New" pitchFamily="49" charset="0"/>
              </a:rPr>
              <a:t>         buReg &lt;= Valid newIt(</a:t>
            </a:r>
            <a:r>
              <a:rPr lang="en-US" sz="2000" b="1" smtClean="0">
                <a:solidFill>
                  <a:srgbClr val="FF0000"/>
                </a:solidFill>
                <a:latin typeface="Courier New" pitchFamily="49" charset="0"/>
              </a:rPr>
              <a:t>mrd, val, </a:t>
            </a:r>
            <a:r>
              <a:rPr lang="en-US" sz="2000" b="1" smtClean="0">
                <a:solidFill>
                  <a:srgbClr val="56127A"/>
                </a:solidFill>
                <a:latin typeface="Courier New" pitchFamily="49" charset="0"/>
              </a:rPr>
              <a:t>instr);</a:t>
            </a:r>
            <a:r>
              <a:rPr lang="en-US" sz="2000" b="1" smtClean="0"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smtClean="0">
                <a:latin typeface="Courier New" pitchFamily="49" charset="0"/>
              </a:rPr>
              <a:t>         </a:t>
            </a:r>
            <a:r>
              <a:rPr lang="en-US" sz="2000" b="1" smtClean="0">
                <a:solidFill>
                  <a:schemeClr val="tx2"/>
                </a:solidFill>
                <a:latin typeface="Courier New" pitchFamily="49" charset="0"/>
              </a:rPr>
              <a:t>pc &lt;= predIa; </a:t>
            </a:r>
            <a:r>
              <a:rPr lang="en-US" sz="2000" b="1" smtClean="0">
                <a:latin typeface="Courier New" pitchFamily="49" charset="0"/>
              </a:rPr>
              <a:t>end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smtClean="0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</a:t>
            </a:r>
            <a:r>
              <a:rPr lang="en-US" sz="2000" b="1" smtClean="0">
                <a:latin typeface="Courier New" pitchFamily="49" charset="0"/>
                <a:ea typeface="MS Mincho" pitchFamily="49" charset="-128"/>
              </a:rPr>
              <a:t>endaction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smtClean="0">
                <a:latin typeface="Courier New" pitchFamily="49" charset="0"/>
                <a:ea typeface="MS Mincho" pitchFamily="49" charset="-128"/>
              </a:rPr>
              <a:t>endfunction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2000" b="1" smtClean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Updated newIt</a:t>
            </a:r>
          </a:p>
        </p:txBody>
      </p:sp>
      <p:sp>
        <p:nvSpPr>
          <p:cNvPr id="1798147" name="Text Box 3"/>
          <p:cNvSpPr txBox="1">
            <a:spLocks noChangeArrowheads="1"/>
          </p:cNvSpPr>
          <p:nvPr/>
        </p:nvSpPr>
        <p:spPr bwMode="auto">
          <a:xfrm>
            <a:off x="720725" y="1752600"/>
            <a:ext cx="8423275" cy="4368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function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InstrTemplate  newIt(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Maybe#(RName) mrd,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					Value val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, Instr instr);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  let nrf(a)=(Valid a == mrd) ? val: rf.sub(a);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case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(instr)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matches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Add {dst:.rd,src1:.ra,src2:.rb}: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EAdd{dst:rd,op1: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nrf(ra)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,op2: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nrf(rb)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};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Bz  {condR:.rc,addrR:.addr}: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EBz{cond: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nrf(rc)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,tAddr: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nrf(addr)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};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     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Load {dst:.rd,addrR:.addr}: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ELoad{dst:rd,addr: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nrf(addr)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};</a:t>
            </a:r>
            <a:b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Store{valueR:.v,addrR:.addr}: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EStore{val: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nrf(v)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,addr: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nrf(addr)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};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endcase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endfunction 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8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8147" grpId="0" build="allAtOnce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Bypassing</a:t>
            </a:r>
          </a:p>
        </p:txBody>
      </p:sp>
      <p:sp>
        <p:nvSpPr>
          <p:cNvPr id="17438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Now that we’ve correctly bypassed data, we do not have to stall as often</a:t>
            </a:r>
          </a:p>
          <a:p>
            <a:pPr eaLnBrk="1" hangingPunct="1">
              <a:lnSpc>
                <a:spcPct val="80000"/>
              </a:lnSpc>
            </a:pPr>
            <a:endParaRPr lang="en-US" smtClean="0"/>
          </a:p>
          <a:p>
            <a:pPr eaLnBrk="1" hangingPunct="1">
              <a:lnSpc>
                <a:spcPct val="80000"/>
              </a:lnSpc>
            </a:pPr>
            <a:endParaRPr lang="en-US" smtClean="0"/>
          </a:p>
          <a:p>
            <a:pPr eaLnBrk="1" hangingPunct="1">
              <a:lnSpc>
                <a:spcPct val="80000"/>
              </a:lnSpc>
            </a:pPr>
            <a:r>
              <a:rPr lang="en-US" smtClean="0"/>
              <a:t>The current stall function is correct, but inefficient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Should not stall if the value is now being bypassed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87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The stall function for the Inelastic pipeline</a:t>
            </a:r>
          </a:p>
        </p:txBody>
      </p:sp>
      <p:sp>
        <p:nvSpPr>
          <p:cNvPr id="29701" name="Text Box 3"/>
          <p:cNvSpPr txBox="1">
            <a:spLocks noChangeArrowheads="1"/>
          </p:cNvSpPr>
          <p:nvPr/>
        </p:nvSpPr>
        <p:spPr bwMode="auto">
          <a:xfrm>
            <a:off x="690563" y="1617663"/>
            <a:ext cx="8118475" cy="28749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  <a:ea typeface="MS Mincho" pitchFamily="49" charset="-128"/>
              </a:rPr>
              <a:t>function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Bool </a:t>
            </a:r>
            <a:r>
              <a:rPr lang="en-US" sz="2000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newStallFunc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(Instr instr, </a:t>
            </a:r>
          </a:p>
          <a:p>
            <a:pPr lvl="1" eaLnBrk="0" hangingPunct="0">
              <a:spcBef>
                <a:spcPct val="2000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     Reg#(Maybe#(InstTemplate))  buReg); </a:t>
            </a:r>
            <a:endParaRPr lang="en-US" sz="2000" b="1">
              <a:solidFill>
                <a:schemeClr val="tx2"/>
              </a:solidFill>
              <a:latin typeface="Courier New" pitchFamily="49" charset="0"/>
              <a:ea typeface="MS Mincho" pitchFamily="49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case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(buReg)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matches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Invalid: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False;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Valid .it: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</a:t>
            </a:r>
            <a:r>
              <a:rPr lang="en-US" sz="2000" b="1">
                <a:latin typeface="Courier New" pitchFamily="49" charset="0"/>
              </a:rPr>
              <a:t>case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(instr)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matches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Add   {dst:.rd,src1:.ra,src2:.rb}: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	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return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(findf(ra,it) || findf(rb,it));</a:t>
            </a:r>
            <a:b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sz="2000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 </a:t>
            </a:r>
            <a:r>
              <a:rPr lang="en-US" sz="2000" b="1">
                <a:latin typeface="Courier New" pitchFamily="49" charset="0"/>
                <a:ea typeface="MS Mincho" pitchFamily="49" charset="-128"/>
              </a:rPr>
              <a:t>…</a:t>
            </a:r>
            <a:endParaRPr lang="en-US" sz="2000" b="1">
              <a:latin typeface="Courier New" pitchFamily="49" charset="0"/>
            </a:endParaRPr>
          </a:p>
        </p:txBody>
      </p:sp>
      <p:sp>
        <p:nvSpPr>
          <p:cNvPr id="1789963" name="Text Box 11"/>
          <p:cNvSpPr txBox="1">
            <a:spLocks noChangeArrowheads="1"/>
          </p:cNvSpPr>
          <p:nvPr/>
        </p:nvSpPr>
        <p:spPr bwMode="auto">
          <a:xfrm>
            <a:off x="677863" y="4632325"/>
            <a:ext cx="8134350" cy="119062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2000">
                <a:solidFill>
                  <a:srgbClr val="F6FD71"/>
                </a:solidFill>
              </a:rPr>
              <a:t>Previously we stalled when </a:t>
            </a:r>
            <a:r>
              <a:rPr lang="en-US" sz="2000">
                <a:solidFill>
                  <a:srgbClr val="F6FD71"/>
                </a:solidFill>
                <a:latin typeface="Courier New" pitchFamily="49" charset="0"/>
              </a:rPr>
              <a:t>ra</a:t>
            </a:r>
            <a:r>
              <a:rPr lang="en-US" sz="2000">
                <a:solidFill>
                  <a:srgbClr val="F6FD71"/>
                </a:solidFill>
              </a:rPr>
              <a:t> matched the destination register of the instruction in the execute stage. Now we bypass that information when we read, so no stall is necessary. </a:t>
            </a:r>
          </a:p>
        </p:txBody>
      </p:sp>
      <p:sp>
        <p:nvSpPr>
          <p:cNvPr id="29703" name="Text Box 12"/>
          <p:cNvSpPr txBox="1">
            <a:spLocks noChangeArrowheads="1"/>
          </p:cNvSpPr>
          <p:nvPr/>
        </p:nvSpPr>
        <p:spPr bwMode="auto">
          <a:xfrm>
            <a:off x="893763" y="2346325"/>
            <a:ext cx="76739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89965" name="Text Box 13"/>
          <p:cNvSpPr txBox="1">
            <a:spLocks noChangeArrowheads="1"/>
          </p:cNvSpPr>
          <p:nvPr/>
        </p:nvSpPr>
        <p:spPr bwMode="auto">
          <a:xfrm>
            <a:off x="792163" y="2286000"/>
            <a:ext cx="7910512" cy="20732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-96" charset="2"/>
              <a:buNone/>
            </a:pPr>
            <a:endParaRPr lang="en-US" b="1">
              <a:solidFill>
                <a:srgbClr val="FF0000"/>
              </a:solidFill>
              <a:latin typeface="Courier New" pitchFamily="49" charset="0"/>
            </a:endParaRPr>
          </a:p>
          <a:p>
            <a:pPr>
              <a:spcBef>
                <a:spcPct val="50000"/>
              </a:spcBef>
              <a:buFont typeface="Wingdings" pitchFamily="-96" charset="2"/>
              <a:buNone/>
            </a:pPr>
            <a:endParaRPr lang="en-US" b="1">
              <a:solidFill>
                <a:srgbClr val="FF0000"/>
              </a:solidFill>
              <a:latin typeface="Courier New" pitchFamily="49" charset="0"/>
            </a:endParaRPr>
          </a:p>
          <a:p>
            <a:pPr>
              <a:spcBef>
                <a:spcPct val="50000"/>
              </a:spcBef>
              <a:buFont typeface="Wingdings" pitchFamily="-96" charset="2"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</a:rPr>
              <a:t>   return (false);</a:t>
            </a:r>
          </a:p>
          <a:p>
            <a:pPr>
              <a:spcBef>
                <a:spcPct val="50000"/>
              </a:spcBef>
              <a:buFont typeface="Wingdings" pitchFamily="-96" charset="2"/>
              <a:buNone/>
            </a:pPr>
            <a:endParaRPr lang="en-US" b="1">
              <a:solidFill>
                <a:srgbClr val="FF0000"/>
              </a:solidFill>
              <a:latin typeface="Courier New" pitchFamily="49" charset="0"/>
            </a:endParaRPr>
          </a:p>
          <a:p>
            <a:pPr>
              <a:spcBef>
                <a:spcPct val="50000"/>
              </a:spcBef>
              <a:buFont typeface="Wingdings" pitchFamily="-96" charset="2"/>
              <a:buNone/>
            </a:pPr>
            <a:endParaRPr lang="en-US" sz="900" b="1">
              <a:solidFill>
                <a:srgbClr val="FF0000"/>
              </a:solidFill>
              <a:latin typeface="Courier New" pitchFamily="49" charset="0"/>
            </a:endParaRPr>
          </a:p>
          <a:p>
            <a:pPr>
              <a:spcBef>
                <a:spcPct val="50000"/>
              </a:spcBef>
              <a:buFont typeface="Wingdings" pitchFamily="-96" charset="2"/>
              <a:buNone/>
            </a:pPr>
            <a:endParaRPr lang="en-US" b="1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9963" grpId="0" animBg="1"/>
      <p:bldP spid="178996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Inelastic Pipelines</a:t>
            </a:r>
          </a:p>
        </p:txBody>
      </p:sp>
      <p:sp>
        <p:nvSpPr>
          <p:cNvPr id="30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Notoriously difficult to get right</a:t>
            </a:r>
          </a:p>
          <a:p>
            <a:pPr lvl="1" eaLnBrk="1" hangingPunct="1"/>
            <a:r>
              <a:rPr lang="en-US" sz="2400" smtClean="0"/>
              <a:t>Imagine the cases to be analyzed if it was a five stage pipeline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 Difficult to refine for better clock timing</a:t>
            </a:r>
          </a:p>
        </p:txBody>
      </p:sp>
      <p:sp>
        <p:nvSpPr>
          <p:cNvPr id="30726" name="Text Box 4"/>
          <p:cNvSpPr txBox="1">
            <a:spLocks noChangeArrowheads="1"/>
          </p:cNvSpPr>
          <p:nvPr/>
        </p:nvSpPr>
        <p:spPr bwMode="auto">
          <a:xfrm>
            <a:off x="4886325" y="5037138"/>
            <a:ext cx="2633663" cy="4254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2400">
                <a:solidFill>
                  <a:srgbClr val="DFBD2D"/>
                </a:solidFill>
              </a:rPr>
              <a:t>elastic pipelines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Deriving Bits</a:t>
            </a:r>
          </a:p>
        </p:txBody>
      </p:sp>
      <p:sp>
        <p:nvSpPr>
          <p:cNvPr id="5123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2514600"/>
            <a:ext cx="7772400" cy="3581400"/>
          </a:xfrm>
        </p:spPr>
        <p:txBody>
          <a:bodyPr lIns="90000" tIns="46800" rIns="90000" bIns="46800"/>
          <a:lstStyle/>
          <a:p>
            <a:pPr marL="341313" indent="-341313" defTabSz="449263">
              <a:lnSpc>
                <a:spcPct val="8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smtClean="0"/>
              <a:t>To store datatypes in register, fifo, etc. we need to know how to represent them as bits (pack) and interpret their bit representation (unpack)</a:t>
            </a:r>
          </a:p>
          <a:p>
            <a:pPr marL="341313" indent="-341313" defTabSz="449263">
              <a:lnSpc>
                <a:spcPct val="8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smtClean="0"/>
              <a:t>Deriving annotation automatically generates the “pack” and “unpack” operations on the type (simple concatenation of bit representations of components)</a:t>
            </a:r>
          </a:p>
          <a:p>
            <a:pPr marL="341313" indent="-341313" defTabSz="449263">
              <a:lnSpc>
                <a:spcPct val="8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smtClean="0"/>
              <a:t>It is possible to customize the pack/unpack operations to any specific desired representation</a:t>
            </a:r>
          </a:p>
        </p:txBody>
      </p:sp>
      <p:sp>
        <p:nvSpPr>
          <p:cNvPr id="5126" name="Text Box 4"/>
          <p:cNvSpPr txBox="1">
            <a:spLocks noChangeArrowheads="1"/>
          </p:cNvSpPr>
          <p:nvPr/>
        </p:nvSpPr>
        <p:spPr bwMode="auto">
          <a:xfrm>
            <a:off x="1882775" y="1695450"/>
            <a:ext cx="3969998" cy="83099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dirty="0" err="1">
                <a:solidFill>
                  <a:schemeClr val="tx2"/>
                </a:solidFill>
                <a:latin typeface="+mn-lt"/>
              </a:rPr>
              <a:t>typedef</a:t>
            </a:r>
            <a:r>
              <a:rPr lang="en-US" sz="2400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+mn-lt"/>
              </a:rPr>
              <a:t>struct</a:t>
            </a:r>
            <a:r>
              <a:rPr lang="en-US" sz="2400" dirty="0">
                <a:solidFill>
                  <a:schemeClr val="tx2"/>
                </a:solidFill>
                <a:latin typeface="+mn-lt"/>
              </a:rPr>
              <a:t> { … } </a:t>
            </a:r>
            <a:r>
              <a:rPr lang="en-US" sz="2400" dirty="0" err="1">
                <a:solidFill>
                  <a:schemeClr val="tx2"/>
                </a:solidFill>
                <a:latin typeface="+mn-lt"/>
              </a:rPr>
              <a:t>Foo</a:t>
            </a:r>
            <a:endParaRPr lang="en-US" sz="2400" dirty="0">
              <a:solidFill>
                <a:schemeClr val="tx2"/>
              </a:solidFill>
              <a:latin typeface="+mn-lt"/>
            </a:endParaRPr>
          </a:p>
          <a:p>
            <a:pPr marL="228600" indent="-2286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2"/>
                </a:solidFill>
                <a:latin typeface="+mn-lt"/>
              </a:rPr>
              <a:t>  deriving (Bits);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Tagged Unions: </a:t>
            </a:r>
            <a:r>
              <a:rPr lang="en-US" sz="2800" i="1" smtClean="0"/>
              <a:t>B</a:t>
            </a:r>
            <a:r>
              <a:rPr lang="en-US" sz="3200" i="1" smtClean="0"/>
              <a:t>it Representation</a:t>
            </a:r>
            <a:endParaRPr lang="en-US" sz="2800" i="1" smtClean="0">
              <a:latin typeface="Andale Mono" pitchFamily="49" charset="0"/>
            </a:endParaRP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539875" y="3435350"/>
            <a:ext cx="5360988" cy="2209800"/>
            <a:chOff x="970" y="2416"/>
            <a:chExt cx="3890" cy="1529"/>
          </a:xfrm>
        </p:grpSpPr>
        <p:sp>
          <p:nvSpPr>
            <p:cNvPr id="6153" name="Rectangle 3"/>
            <p:cNvSpPr>
              <a:spLocks noChangeArrowheads="1"/>
            </p:cNvSpPr>
            <p:nvPr/>
          </p:nvSpPr>
          <p:spPr bwMode="auto">
            <a:xfrm>
              <a:off x="978" y="2434"/>
              <a:ext cx="3879" cy="300"/>
            </a:xfrm>
            <a:prstGeom prst="rect">
              <a:avLst/>
            </a:prstGeom>
            <a:solidFill>
              <a:srgbClr val="FFFF99"/>
            </a:solidFill>
            <a:ln w="6350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" name="Text Box 4"/>
            <p:cNvSpPr txBox="1">
              <a:spLocks noChangeArrowheads="1"/>
            </p:cNvSpPr>
            <p:nvPr/>
          </p:nvSpPr>
          <p:spPr bwMode="auto">
            <a:xfrm>
              <a:off x="1068" y="2416"/>
              <a:ext cx="3673" cy="275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28600" indent="-2286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sz="2000">
                  <a:solidFill>
                    <a:schemeClr val="tx2"/>
                  </a:solidFill>
                </a:rPr>
                <a:t>00        dst            src1          src2</a:t>
              </a:r>
            </a:p>
          </p:txBody>
        </p:sp>
        <p:sp>
          <p:nvSpPr>
            <p:cNvPr id="6155" name="Line 5"/>
            <p:cNvSpPr>
              <a:spLocks noChangeShapeType="1"/>
            </p:cNvSpPr>
            <p:nvPr/>
          </p:nvSpPr>
          <p:spPr bwMode="auto">
            <a:xfrm>
              <a:off x="1512" y="2450"/>
              <a:ext cx="0" cy="28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Line 6"/>
            <p:cNvSpPr>
              <a:spLocks noChangeShapeType="1"/>
            </p:cNvSpPr>
            <p:nvPr/>
          </p:nvSpPr>
          <p:spPr bwMode="auto">
            <a:xfrm flipH="1">
              <a:off x="2640" y="2440"/>
              <a:ext cx="0" cy="28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Line 7"/>
            <p:cNvSpPr>
              <a:spLocks noChangeShapeType="1"/>
            </p:cNvSpPr>
            <p:nvPr/>
          </p:nvSpPr>
          <p:spPr bwMode="auto">
            <a:xfrm>
              <a:off x="3764" y="2440"/>
              <a:ext cx="0" cy="28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Rectangle 8"/>
            <p:cNvSpPr>
              <a:spLocks noChangeArrowheads="1"/>
            </p:cNvSpPr>
            <p:nvPr/>
          </p:nvSpPr>
          <p:spPr bwMode="auto">
            <a:xfrm>
              <a:off x="981" y="2839"/>
              <a:ext cx="3879" cy="300"/>
            </a:xfrm>
            <a:prstGeom prst="rect">
              <a:avLst/>
            </a:prstGeom>
            <a:solidFill>
              <a:srgbClr val="FFFF99"/>
            </a:solidFill>
            <a:ln w="6350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Text Box 9"/>
            <p:cNvSpPr txBox="1">
              <a:spLocks noChangeArrowheads="1"/>
            </p:cNvSpPr>
            <p:nvPr/>
          </p:nvSpPr>
          <p:spPr bwMode="auto">
            <a:xfrm>
              <a:off x="1071" y="2821"/>
              <a:ext cx="3673" cy="275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28600" indent="-2286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sz="2000">
                  <a:solidFill>
                    <a:schemeClr val="tx2"/>
                  </a:solidFill>
                </a:rPr>
                <a:t>01                        condR        addrR</a:t>
              </a:r>
            </a:p>
          </p:txBody>
        </p:sp>
        <p:sp>
          <p:nvSpPr>
            <p:cNvPr id="6160" name="Line 10"/>
            <p:cNvSpPr>
              <a:spLocks noChangeShapeType="1"/>
            </p:cNvSpPr>
            <p:nvPr/>
          </p:nvSpPr>
          <p:spPr bwMode="auto">
            <a:xfrm>
              <a:off x="1515" y="2841"/>
              <a:ext cx="0" cy="28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Line 11"/>
            <p:cNvSpPr>
              <a:spLocks noChangeShapeType="1"/>
            </p:cNvSpPr>
            <p:nvPr/>
          </p:nvSpPr>
          <p:spPr bwMode="auto">
            <a:xfrm flipH="1">
              <a:off x="2643" y="2845"/>
              <a:ext cx="0" cy="28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Line 12"/>
            <p:cNvSpPr>
              <a:spLocks noChangeShapeType="1"/>
            </p:cNvSpPr>
            <p:nvPr/>
          </p:nvSpPr>
          <p:spPr bwMode="auto">
            <a:xfrm>
              <a:off x="3767" y="2845"/>
              <a:ext cx="0" cy="28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Rectangle 13"/>
            <p:cNvSpPr>
              <a:spLocks noChangeArrowheads="1"/>
            </p:cNvSpPr>
            <p:nvPr/>
          </p:nvSpPr>
          <p:spPr bwMode="auto">
            <a:xfrm>
              <a:off x="981" y="3240"/>
              <a:ext cx="3879" cy="300"/>
            </a:xfrm>
            <a:prstGeom prst="rect">
              <a:avLst/>
            </a:prstGeom>
            <a:solidFill>
              <a:srgbClr val="FFFF99"/>
            </a:solidFill>
            <a:ln w="6350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4" name="Text Box 14"/>
            <p:cNvSpPr txBox="1">
              <a:spLocks noChangeArrowheads="1"/>
            </p:cNvSpPr>
            <p:nvPr/>
          </p:nvSpPr>
          <p:spPr bwMode="auto">
            <a:xfrm>
              <a:off x="1071" y="3223"/>
              <a:ext cx="3673" cy="275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28600" indent="-2286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sz="2000">
                  <a:solidFill>
                    <a:schemeClr val="tx2"/>
                  </a:solidFill>
                </a:rPr>
                <a:t>10                         dst           addrR</a:t>
              </a:r>
            </a:p>
          </p:txBody>
        </p:sp>
        <p:sp>
          <p:nvSpPr>
            <p:cNvPr id="6165" name="Line 15"/>
            <p:cNvSpPr>
              <a:spLocks noChangeShapeType="1"/>
            </p:cNvSpPr>
            <p:nvPr/>
          </p:nvSpPr>
          <p:spPr bwMode="auto">
            <a:xfrm>
              <a:off x="1515" y="3242"/>
              <a:ext cx="0" cy="28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Line 16"/>
            <p:cNvSpPr>
              <a:spLocks noChangeShapeType="1"/>
            </p:cNvSpPr>
            <p:nvPr/>
          </p:nvSpPr>
          <p:spPr bwMode="auto">
            <a:xfrm flipH="1">
              <a:off x="2643" y="3246"/>
              <a:ext cx="0" cy="28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Line 17"/>
            <p:cNvSpPr>
              <a:spLocks noChangeShapeType="1"/>
            </p:cNvSpPr>
            <p:nvPr/>
          </p:nvSpPr>
          <p:spPr bwMode="auto">
            <a:xfrm>
              <a:off x="3767" y="3246"/>
              <a:ext cx="0" cy="28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Rectangle 18"/>
            <p:cNvSpPr>
              <a:spLocks noChangeArrowheads="1"/>
            </p:cNvSpPr>
            <p:nvPr/>
          </p:nvSpPr>
          <p:spPr bwMode="auto">
            <a:xfrm>
              <a:off x="970" y="3645"/>
              <a:ext cx="3879" cy="300"/>
            </a:xfrm>
            <a:prstGeom prst="rect">
              <a:avLst/>
            </a:prstGeom>
            <a:solidFill>
              <a:srgbClr val="FFFF99"/>
            </a:solidFill>
            <a:ln w="6350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9" name="Text Box 19"/>
            <p:cNvSpPr txBox="1">
              <a:spLocks noChangeArrowheads="1"/>
            </p:cNvSpPr>
            <p:nvPr/>
          </p:nvSpPr>
          <p:spPr bwMode="auto">
            <a:xfrm>
              <a:off x="1060" y="3626"/>
              <a:ext cx="3674" cy="275"/>
            </a:xfrm>
            <a:prstGeom prst="rect">
              <a:avLst/>
            </a:prstGeom>
            <a:noFill/>
            <a:ln w="317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28600" indent="-2286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sz="2000">
                  <a:solidFill>
                    <a:schemeClr val="tx2"/>
                  </a:solidFill>
                </a:rPr>
                <a:t>11        dst                     imm</a:t>
              </a:r>
            </a:p>
          </p:txBody>
        </p:sp>
        <p:sp>
          <p:nvSpPr>
            <p:cNvPr id="6170" name="Line 20"/>
            <p:cNvSpPr>
              <a:spLocks noChangeShapeType="1"/>
            </p:cNvSpPr>
            <p:nvPr/>
          </p:nvSpPr>
          <p:spPr bwMode="auto">
            <a:xfrm>
              <a:off x="1504" y="3648"/>
              <a:ext cx="0" cy="28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Line 21"/>
            <p:cNvSpPr>
              <a:spLocks noChangeShapeType="1"/>
            </p:cNvSpPr>
            <p:nvPr/>
          </p:nvSpPr>
          <p:spPr bwMode="auto">
            <a:xfrm flipH="1">
              <a:off x="2632" y="3651"/>
              <a:ext cx="0" cy="28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0" name="Rectangle 22"/>
          <p:cNvSpPr>
            <a:spLocks noChangeArrowheads="1"/>
          </p:cNvSpPr>
          <p:nvPr/>
        </p:nvSpPr>
        <p:spPr bwMode="auto">
          <a:xfrm>
            <a:off x="627063" y="1503363"/>
            <a:ext cx="8078787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typedef</a:t>
            </a:r>
            <a:r>
              <a:rPr lang="en-US" sz="2000">
                <a:solidFill>
                  <a:srgbClr val="56127A"/>
                </a:solidFill>
                <a:latin typeface="Courier New" pitchFamily="49" charset="0"/>
              </a:rPr>
              <a:t> 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union</a:t>
            </a:r>
            <a:r>
              <a:rPr lang="en-US" sz="2000">
                <a:solidFill>
                  <a:srgbClr val="56127A"/>
                </a:solidFill>
                <a:latin typeface="Courier New" pitchFamily="49" charset="0"/>
              </a:rPr>
              <a:t> 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tagged</a:t>
            </a:r>
            <a:r>
              <a:rPr lang="en-US" sz="2000">
                <a:solidFill>
                  <a:srgbClr val="56127A"/>
                </a:solidFill>
                <a:latin typeface="Courier New" pitchFamily="49" charset="0"/>
              </a:rPr>
              <a:t> {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>
                <a:solidFill>
                  <a:srgbClr val="56127A"/>
                </a:solidFill>
                <a:latin typeface="Courier New" pitchFamily="49" charset="0"/>
              </a:rPr>
              <a:t>  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struct</a:t>
            </a:r>
            <a:r>
              <a:rPr lang="en-US" sz="2000">
                <a:solidFill>
                  <a:srgbClr val="56127A"/>
                </a:solidFill>
                <a:latin typeface="Courier New" pitchFamily="49" charset="0"/>
              </a:rPr>
              <a:t> {RName dst; RName src1; RName src2;}  Add;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>
                <a:solidFill>
                  <a:srgbClr val="56127A"/>
                </a:solidFill>
                <a:latin typeface="Courier New" pitchFamily="49" charset="0"/>
              </a:rPr>
              <a:t>  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struct</a:t>
            </a:r>
            <a:r>
              <a:rPr lang="en-US" sz="2000">
                <a:solidFill>
                  <a:srgbClr val="56127A"/>
                </a:solidFill>
                <a:latin typeface="Courier New" pitchFamily="49" charset="0"/>
              </a:rPr>
              <a:t> {RName condR; RName addrR;}            Bz;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>
                <a:solidFill>
                  <a:srgbClr val="56127A"/>
                </a:solidFill>
                <a:latin typeface="Courier New" pitchFamily="49" charset="0"/>
              </a:rPr>
              <a:t>  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struct</a:t>
            </a:r>
            <a:r>
              <a:rPr lang="en-US" sz="2000">
                <a:solidFill>
                  <a:srgbClr val="56127A"/>
                </a:solidFill>
                <a:latin typeface="Courier New" pitchFamily="49" charset="0"/>
              </a:rPr>
              <a:t> {RName dst; RName addrR;}            Load;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>
                <a:solidFill>
                  <a:srgbClr val="56127A"/>
                </a:solidFill>
                <a:latin typeface="Courier New" pitchFamily="49" charset="0"/>
              </a:rPr>
              <a:t>  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struct</a:t>
            </a:r>
            <a:r>
              <a:rPr lang="en-US" sz="2000">
                <a:solidFill>
                  <a:srgbClr val="56127A"/>
                </a:solidFill>
                <a:latin typeface="Courier New" pitchFamily="49" charset="0"/>
              </a:rPr>
              <a:t> {RName dst; Immediate imm;}        AddImm;</a:t>
            </a:r>
          </a:p>
          <a:p>
            <a:pPr>
              <a:spcBef>
                <a:spcPct val="10000"/>
              </a:spcBef>
              <a:buFont typeface="Wingdings" pitchFamily="-96" charset="2"/>
              <a:buNone/>
            </a:pPr>
            <a:r>
              <a:rPr lang="en-US" sz="2000">
                <a:solidFill>
                  <a:srgbClr val="56127A"/>
                </a:solidFill>
                <a:latin typeface="Courier New" pitchFamily="49" charset="0"/>
              </a:rPr>
              <a:t>} 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Instr </a:t>
            </a:r>
            <a:r>
              <a:rPr lang="en-US" sz="2000" b="1">
                <a:latin typeface="Courier New" pitchFamily="49" charset="0"/>
              </a:rPr>
              <a:t>deriving</a:t>
            </a:r>
            <a:r>
              <a:rPr lang="en-US" sz="2000" b="1">
                <a:solidFill>
                  <a:srgbClr val="56127A"/>
                </a:solidFill>
                <a:latin typeface="Courier New" pitchFamily="49" charset="0"/>
              </a:rPr>
              <a:t>(Bits, Eq);</a:t>
            </a:r>
          </a:p>
        </p:txBody>
      </p:sp>
      <p:sp>
        <p:nvSpPr>
          <p:cNvPr id="1707032" name="Text Box 24"/>
          <p:cNvSpPr txBox="1">
            <a:spLocks noChangeArrowheads="1"/>
          </p:cNvSpPr>
          <p:nvPr/>
        </p:nvSpPr>
        <p:spPr bwMode="auto">
          <a:xfrm>
            <a:off x="627063" y="5772150"/>
            <a:ext cx="8043862" cy="6413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2000">
                <a:solidFill>
                  <a:srgbClr val="DFBD2D"/>
                </a:solidFill>
              </a:rPr>
              <a:t>Automatically derived representation; can be customized by the user written pack and unpack functions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7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70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Plan</a:t>
            </a:r>
          </a:p>
        </p:txBody>
      </p:sp>
      <p:sp>
        <p:nvSpPr>
          <p:cNvPr id="51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en-US" dirty="0"/>
              <a:t>Non-pipelined processor</a:t>
            </a:r>
            <a:r>
              <a:rPr lang="en-US" dirty="0">
                <a:solidFill>
                  <a:srgbClr val="FF0000"/>
                </a:solidFill>
                <a:sym typeface="Symbol" pitchFamily="18" charset="2"/>
              </a:rPr>
              <a:t></a:t>
            </a:r>
            <a:endParaRPr lang="en-US" dirty="0"/>
          </a:p>
          <a:p>
            <a:pPr eaLnBrk="1" hangingPunct="1">
              <a:buFont typeface="Wingdings" pitchFamily="2" charset="2"/>
              <a:buBlip>
                <a:blip r:embed="rId3"/>
              </a:buBlip>
              <a:defRPr/>
            </a:pPr>
            <a:endParaRPr lang="en-US" dirty="0"/>
          </a:p>
          <a:p>
            <a:pPr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en-US" dirty="0"/>
              <a:t>Two-stage </a:t>
            </a:r>
            <a:r>
              <a:rPr lang="en-US" dirty="0" smtClean="0"/>
              <a:t>Inelastic </a:t>
            </a:r>
            <a:r>
              <a:rPr lang="en-US" dirty="0"/>
              <a:t>pipeline</a:t>
            </a:r>
          </a:p>
          <a:p>
            <a:pPr eaLnBrk="1" hangingPunct="1">
              <a:buFont typeface="Wingdings" pitchFamily="2" charset="2"/>
              <a:buBlip>
                <a:blip r:embed="rId3"/>
              </a:buBlip>
              <a:defRPr/>
            </a:pPr>
            <a:endParaRPr lang="en-US" dirty="0"/>
          </a:p>
          <a:p>
            <a:pPr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en-US" dirty="0">
                <a:solidFill>
                  <a:schemeClr val="tx1">
                    <a:lumMod val="40000"/>
                    <a:lumOff val="60000"/>
                  </a:schemeClr>
                </a:solidFill>
              </a:rPr>
              <a:t>Two-stage </a:t>
            </a:r>
            <a:r>
              <a:rPr lang="en-US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Elastic </a:t>
            </a:r>
            <a:r>
              <a:rPr lang="en-US" dirty="0">
                <a:solidFill>
                  <a:schemeClr val="tx1">
                    <a:lumMod val="40000"/>
                    <a:lumOff val="60000"/>
                  </a:schemeClr>
                </a:solidFill>
              </a:rPr>
              <a:t>pipeline – </a:t>
            </a:r>
            <a:r>
              <a:rPr lang="en-US" i="1" dirty="0">
                <a:solidFill>
                  <a:schemeClr val="tx1">
                    <a:lumMod val="40000"/>
                    <a:lumOff val="60000"/>
                  </a:schemeClr>
                </a:solidFill>
              </a:rPr>
              <a:t>next lecture</a:t>
            </a:r>
          </a:p>
        </p:txBody>
      </p:sp>
      <p:sp>
        <p:nvSpPr>
          <p:cNvPr id="1645572" name="Text Box 4"/>
          <p:cNvSpPr txBox="1">
            <a:spLocks noChangeArrowheads="1"/>
          </p:cNvSpPr>
          <p:nvPr/>
        </p:nvSpPr>
        <p:spPr bwMode="auto">
          <a:xfrm>
            <a:off x="1930400" y="5597525"/>
            <a:ext cx="5580063" cy="6508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2000"/>
              <a:t>Some understanding of simple processor pipelines is needed to follow this lecture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557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Non-pipelined Processor</a:t>
            </a:r>
          </a:p>
        </p:txBody>
      </p:sp>
      <p:sp>
        <p:nvSpPr>
          <p:cNvPr id="8197" name="AutoShape 4"/>
          <p:cNvSpPr>
            <a:spLocks noChangeArrowheads="1"/>
          </p:cNvSpPr>
          <p:nvPr/>
        </p:nvSpPr>
        <p:spPr bwMode="auto">
          <a:xfrm>
            <a:off x="1941513" y="1704975"/>
            <a:ext cx="4600575" cy="15906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8645" name="Cloud"/>
          <p:cNvSpPr>
            <a:spLocks noChangeAspect="1" noEditPoints="1" noChangeArrowheads="1"/>
          </p:cNvSpPr>
          <p:nvPr/>
        </p:nvSpPr>
        <p:spPr bwMode="auto">
          <a:xfrm>
            <a:off x="2254250" y="2646363"/>
            <a:ext cx="4043363" cy="5476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buFont typeface="Wingdings" pitchFamily="2" charset="2"/>
              <a:buChar char="•"/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8199" name="Text Box 6"/>
          <p:cNvSpPr txBox="1">
            <a:spLocks noChangeArrowheads="1"/>
          </p:cNvSpPr>
          <p:nvPr/>
        </p:nvSpPr>
        <p:spPr bwMode="auto">
          <a:xfrm>
            <a:off x="3081338" y="2774950"/>
            <a:ext cx="2489200" cy="36671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fetch &amp; execute </a:t>
            </a:r>
          </a:p>
        </p:txBody>
      </p:sp>
      <p:sp>
        <p:nvSpPr>
          <p:cNvPr id="8200" name="Text Box 7"/>
          <p:cNvSpPr txBox="1">
            <a:spLocks noChangeArrowheads="1"/>
          </p:cNvSpPr>
          <p:nvPr/>
        </p:nvSpPr>
        <p:spPr bwMode="auto">
          <a:xfrm>
            <a:off x="2662238" y="1763713"/>
            <a:ext cx="528637" cy="385762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pc</a:t>
            </a:r>
          </a:p>
        </p:txBody>
      </p:sp>
      <p:sp>
        <p:nvSpPr>
          <p:cNvPr id="8201" name="Text Box 8"/>
          <p:cNvSpPr txBox="1">
            <a:spLocks noChangeArrowheads="1"/>
          </p:cNvSpPr>
          <p:nvPr/>
        </p:nvSpPr>
        <p:spPr bwMode="auto">
          <a:xfrm>
            <a:off x="2544763" y="3432175"/>
            <a:ext cx="969962" cy="3857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 iMem</a:t>
            </a:r>
          </a:p>
        </p:txBody>
      </p:sp>
      <p:sp>
        <p:nvSpPr>
          <p:cNvPr id="8202" name="Text Box 9"/>
          <p:cNvSpPr txBox="1">
            <a:spLocks noChangeArrowheads="1"/>
          </p:cNvSpPr>
          <p:nvPr/>
        </p:nvSpPr>
        <p:spPr bwMode="auto">
          <a:xfrm>
            <a:off x="5086350" y="3432175"/>
            <a:ext cx="969963" cy="3857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dMem</a:t>
            </a:r>
          </a:p>
        </p:txBody>
      </p:sp>
      <p:sp>
        <p:nvSpPr>
          <p:cNvPr id="8203" name="Line 10"/>
          <p:cNvSpPr>
            <a:spLocks noChangeShapeType="1"/>
          </p:cNvSpPr>
          <p:nvPr/>
        </p:nvSpPr>
        <p:spPr bwMode="auto">
          <a:xfrm flipV="1">
            <a:off x="2925763" y="3114675"/>
            <a:ext cx="0" cy="296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1"/>
          <p:cNvSpPr>
            <a:spLocks noChangeShapeType="1"/>
          </p:cNvSpPr>
          <p:nvPr/>
        </p:nvSpPr>
        <p:spPr bwMode="auto">
          <a:xfrm flipH="1" flipV="1">
            <a:off x="5557838" y="3135313"/>
            <a:ext cx="0" cy="2968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Text Box 12"/>
          <p:cNvSpPr txBox="1">
            <a:spLocks noChangeArrowheads="1"/>
          </p:cNvSpPr>
          <p:nvPr/>
        </p:nvSpPr>
        <p:spPr bwMode="auto">
          <a:xfrm>
            <a:off x="4837113" y="1754188"/>
            <a:ext cx="1235075" cy="385762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rf</a:t>
            </a:r>
          </a:p>
        </p:txBody>
      </p:sp>
      <p:sp>
        <p:nvSpPr>
          <p:cNvPr id="8206" name="Line 13"/>
          <p:cNvSpPr>
            <a:spLocks noChangeShapeType="1"/>
          </p:cNvSpPr>
          <p:nvPr/>
        </p:nvSpPr>
        <p:spPr bwMode="auto">
          <a:xfrm>
            <a:off x="2925763" y="2135188"/>
            <a:ext cx="0" cy="5397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5557838" y="2125663"/>
            <a:ext cx="0" cy="5794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3644900" y="1827213"/>
            <a:ext cx="804863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i="1"/>
              <a:t>CPU</a:t>
            </a:r>
          </a:p>
        </p:txBody>
      </p:sp>
      <p:sp>
        <p:nvSpPr>
          <p:cNvPr id="1648657" name="Text Box 17"/>
          <p:cNvSpPr txBox="1">
            <a:spLocks noChangeArrowheads="1"/>
          </p:cNvSpPr>
          <p:nvPr/>
        </p:nvSpPr>
        <p:spPr bwMode="auto">
          <a:xfrm>
            <a:off x="665163" y="3808413"/>
            <a:ext cx="8413750" cy="25590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</a:rPr>
              <a:t>module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 mkCPU#(Mem iMem, Mem dMem)();</a:t>
            </a:r>
          </a:p>
          <a:p>
            <a:pPr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      Reg#(Iaddress) pc &lt;- mkReg(0);</a:t>
            </a:r>
          </a:p>
          <a:p>
            <a:pPr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      RegFile#(RName, Bit#(32)) rf &lt;- mkRegFileFull();</a:t>
            </a:r>
          </a:p>
          <a:p>
            <a:pPr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	Instr     instr = iMem.read(pc); </a:t>
            </a:r>
          </a:p>
          <a:p>
            <a:pPr>
              <a:buFont typeface="Wingdings" pitchFamily="-96" charset="2"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      Iaddress predIa = pc + 1;</a:t>
            </a:r>
          </a:p>
          <a:p>
            <a:pPr>
              <a:buFont typeface="Wingdings" pitchFamily="-96" charset="2"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      </a:t>
            </a:r>
            <a:r>
              <a:rPr lang="en-US" sz="2000" b="1">
                <a:latin typeface="Courier New" pitchFamily="49" charset="0"/>
              </a:rPr>
              <a:t>rule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 fetch_Execute ...</a:t>
            </a:r>
          </a:p>
          <a:p>
            <a:pPr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sz="2000" b="1">
                <a:latin typeface="Courier New" pitchFamily="49" charset="0"/>
              </a:rPr>
              <a:t>endmodule</a:t>
            </a:r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6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6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6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6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6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6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5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Non-pipelined processor rule</a:t>
            </a:r>
          </a:p>
        </p:txBody>
      </p:sp>
      <p:sp>
        <p:nvSpPr>
          <p:cNvPr id="1649667" name="Text Box 3"/>
          <p:cNvSpPr txBox="1">
            <a:spLocks noChangeArrowheads="1"/>
          </p:cNvSpPr>
          <p:nvPr/>
        </p:nvSpPr>
        <p:spPr bwMode="auto">
          <a:xfrm>
            <a:off x="741363" y="1504950"/>
            <a:ext cx="7651750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pitchFamily="49" charset="0"/>
                <a:ea typeface="MS Mincho" pitchFamily="49" charset="-128"/>
              </a:rPr>
              <a:t>rule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fetch_Execute (True);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</a:t>
            </a:r>
            <a:r>
              <a:rPr lang="en-US" b="1">
                <a:latin typeface="Courier New" pitchFamily="49" charset="0"/>
                <a:ea typeface="MS Mincho" pitchFamily="49" charset="-128"/>
              </a:rPr>
              <a:t>case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(instr) </a:t>
            </a:r>
            <a:r>
              <a:rPr lang="en-US" b="1">
                <a:latin typeface="Courier New" pitchFamily="49" charset="0"/>
                <a:ea typeface="MS Mincho" pitchFamily="49" charset="-128"/>
              </a:rPr>
              <a:t>matches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/>
            </a:r>
            <a:b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</a:t>
            </a:r>
            <a:r>
              <a:rPr lang="en-US" b="1">
                <a:latin typeface="Courier New" pitchFamily="49" charset="0"/>
                <a:ea typeface="MS Mincho" pitchFamily="49" charset="-128"/>
              </a:rPr>
              <a:t>tagged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Add {dst:.rd,src1:.ra,src2:.rb}: </a:t>
            </a:r>
            <a:r>
              <a:rPr lang="en-US" b="1">
                <a:latin typeface="Courier New" pitchFamily="49" charset="0"/>
                <a:ea typeface="MS Mincho" pitchFamily="49" charset="-128"/>
              </a:rPr>
              <a:t>begin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/>
            </a:r>
            <a:b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		  rf.upd(rd, rf[ra]+rf[rb]);</a:t>
            </a:r>
            <a:b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		  pc &lt;= predIa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   </a:t>
            </a:r>
            <a:r>
              <a:rPr lang="en-US" b="1">
                <a:latin typeface="Courier New" pitchFamily="49" charset="0"/>
                <a:ea typeface="MS Mincho" pitchFamily="49" charset="-128"/>
              </a:rPr>
              <a:t>end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pitchFamily="49" charset="0"/>
                <a:ea typeface="MS Mincho" pitchFamily="49" charset="-128"/>
              </a:rPr>
              <a:t>     tagged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Bz {condR:.rc,addrR:.ra}: begin </a:t>
            </a:r>
            <a:b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</a:b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	         pc &lt;= (rf[rc]==0) ? rf[ra] : predIa;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   </a:t>
            </a:r>
            <a:r>
              <a:rPr lang="en-US" b="1">
                <a:latin typeface="Courier New" pitchFamily="49" charset="0"/>
                <a:ea typeface="MS Mincho" pitchFamily="49" charset="-128"/>
              </a:rPr>
              <a:t>end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pitchFamily="49" charset="0"/>
                <a:ea typeface="MS Mincho" pitchFamily="49" charset="-128"/>
              </a:rPr>
              <a:t>     tagged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Load {dest:.rd,addrR:.ra}: begin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             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rf.upd(rd, dMem.read(rf[ra]));</a:t>
            </a:r>
            <a:br>
              <a:rPr lang="en-US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                pc &lt;= predIa;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   </a:t>
            </a:r>
            <a:r>
              <a:rPr lang="en-US" b="1">
                <a:latin typeface="Courier New" pitchFamily="49" charset="0"/>
                <a:ea typeface="MS Mincho" pitchFamily="49" charset="-128"/>
              </a:rPr>
              <a:t>end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pitchFamily="49" charset="0"/>
                <a:ea typeface="MS Mincho" pitchFamily="49" charset="-128"/>
              </a:rPr>
              <a:t>     tagged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Store {valueR:.rv,addrR:.ra}: begin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      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dMem.write(rf[ra],rf[rv]);</a:t>
            </a:r>
            <a:br>
              <a:rPr lang="en-US" b="1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                pc &lt;= predIa;</a:t>
            </a:r>
            <a:endParaRPr lang="en-US">
              <a:solidFill>
                <a:schemeClr val="tx2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</a:rPr>
              <a:t>            </a:t>
            </a:r>
            <a:r>
              <a:rPr lang="en-US" b="1">
                <a:latin typeface="Courier New" pitchFamily="49" charset="0"/>
                <a:ea typeface="MS Mincho" pitchFamily="49" charset="-128"/>
              </a:rPr>
              <a:t>end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pitchFamily="49" charset="0"/>
                <a:ea typeface="MS Mincho" pitchFamily="49" charset="-128"/>
              </a:rPr>
              <a:t>  endcase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pitchFamily="49" charset="0"/>
                <a:ea typeface="MS Mincho" pitchFamily="49" charset="-128"/>
              </a:rPr>
              <a:t>endrule</a:t>
            </a:r>
          </a:p>
        </p:txBody>
      </p:sp>
      <p:sp>
        <p:nvSpPr>
          <p:cNvPr id="1649668" name="Text Box 4"/>
          <p:cNvSpPr txBox="1">
            <a:spLocks noChangeArrowheads="1"/>
          </p:cNvSpPr>
          <p:nvPr/>
        </p:nvSpPr>
        <p:spPr bwMode="auto">
          <a:xfrm>
            <a:off x="6994525" y="2378075"/>
            <a:ext cx="1931988" cy="6651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>
                <a:solidFill>
                  <a:schemeClr val="accent1"/>
                </a:solidFill>
              </a:rPr>
              <a:t>my syntax</a:t>
            </a:r>
          </a:p>
          <a:p>
            <a:pPr>
              <a:buFont typeface="Wingdings" pitchFamily="-96" charset="2"/>
              <a:buNone/>
            </a:pPr>
            <a:r>
              <a:rPr lang="en-US">
                <a:solidFill>
                  <a:schemeClr val="accent1"/>
                </a:solidFill>
              </a:rPr>
              <a:t>rf[r] </a:t>
            </a:r>
            <a:r>
              <a:rPr lang="en-US">
                <a:solidFill>
                  <a:schemeClr val="accent1"/>
                </a:solidFill>
                <a:sym typeface="Symbol" pitchFamily="-96" charset="2"/>
              </a:rPr>
              <a:t></a:t>
            </a:r>
            <a:r>
              <a:rPr lang="en-US">
                <a:solidFill>
                  <a:schemeClr val="accent1"/>
                </a:solidFill>
              </a:rPr>
              <a:t> rf.sub(r)</a:t>
            </a:r>
          </a:p>
        </p:txBody>
      </p:sp>
      <p:sp>
        <p:nvSpPr>
          <p:cNvPr id="1649669" name="Text Box 5"/>
          <p:cNvSpPr txBox="1">
            <a:spLocks noChangeArrowheads="1"/>
          </p:cNvSpPr>
          <p:nvPr/>
        </p:nvSpPr>
        <p:spPr bwMode="auto">
          <a:xfrm>
            <a:off x="3527425" y="5670550"/>
            <a:ext cx="5464175" cy="844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Assume “magic memory”, i.e. responds to a read request in the same cycle and a write updates the memory at the end of the cycle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3609975" y="1349375"/>
            <a:ext cx="5232400" cy="993775"/>
            <a:chOff x="2274" y="850"/>
            <a:chExt cx="3296" cy="626"/>
          </a:xfrm>
        </p:grpSpPr>
        <p:sp>
          <p:nvSpPr>
            <p:cNvPr id="9226" name="Freeform 6"/>
            <p:cNvSpPr>
              <a:spLocks/>
            </p:cNvSpPr>
            <p:nvPr/>
          </p:nvSpPr>
          <p:spPr bwMode="auto">
            <a:xfrm>
              <a:off x="2274" y="1248"/>
              <a:ext cx="384" cy="216"/>
            </a:xfrm>
            <a:custGeom>
              <a:avLst/>
              <a:gdLst>
                <a:gd name="T0" fmla="*/ 132 w 384"/>
                <a:gd name="T1" fmla="*/ 216 h 216"/>
                <a:gd name="T2" fmla="*/ 0 w 384"/>
                <a:gd name="T3" fmla="*/ 144 h 216"/>
                <a:gd name="T4" fmla="*/ 36 w 384"/>
                <a:gd name="T5" fmla="*/ 24 h 216"/>
                <a:gd name="T6" fmla="*/ 180 w 384"/>
                <a:gd name="T7" fmla="*/ 0 h 216"/>
                <a:gd name="T8" fmla="*/ 282 w 384"/>
                <a:gd name="T9" fmla="*/ 0 h 216"/>
                <a:gd name="T10" fmla="*/ 372 w 384"/>
                <a:gd name="T11" fmla="*/ 6 h 216"/>
                <a:gd name="T12" fmla="*/ 384 w 384"/>
                <a:gd name="T13" fmla="*/ 114 h 216"/>
                <a:gd name="T14" fmla="*/ 372 w 384"/>
                <a:gd name="T15" fmla="*/ 198 h 216"/>
                <a:gd name="T16" fmla="*/ 252 w 384"/>
                <a:gd name="T17" fmla="*/ 210 h 216"/>
                <a:gd name="T18" fmla="*/ 132 w 384"/>
                <a:gd name="T19" fmla="*/ 216 h 2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84"/>
                <a:gd name="T31" fmla="*/ 0 h 216"/>
                <a:gd name="T32" fmla="*/ 384 w 384"/>
                <a:gd name="T33" fmla="*/ 216 h 2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84" h="216">
                  <a:moveTo>
                    <a:pt x="132" y="216"/>
                  </a:moveTo>
                  <a:lnTo>
                    <a:pt x="0" y="144"/>
                  </a:lnTo>
                  <a:lnTo>
                    <a:pt x="36" y="24"/>
                  </a:lnTo>
                  <a:lnTo>
                    <a:pt x="180" y="0"/>
                  </a:lnTo>
                  <a:lnTo>
                    <a:pt x="282" y="0"/>
                  </a:lnTo>
                  <a:lnTo>
                    <a:pt x="372" y="6"/>
                  </a:lnTo>
                  <a:lnTo>
                    <a:pt x="384" y="114"/>
                  </a:lnTo>
                  <a:lnTo>
                    <a:pt x="372" y="198"/>
                  </a:lnTo>
                  <a:lnTo>
                    <a:pt x="252" y="210"/>
                  </a:lnTo>
                  <a:lnTo>
                    <a:pt x="132" y="216"/>
                  </a:lnTo>
                  <a:close/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Freeform 7"/>
            <p:cNvSpPr>
              <a:spLocks/>
            </p:cNvSpPr>
            <p:nvPr/>
          </p:nvSpPr>
          <p:spPr bwMode="auto">
            <a:xfrm>
              <a:off x="3084" y="1254"/>
              <a:ext cx="384" cy="216"/>
            </a:xfrm>
            <a:custGeom>
              <a:avLst/>
              <a:gdLst>
                <a:gd name="T0" fmla="*/ 132 w 384"/>
                <a:gd name="T1" fmla="*/ 216 h 216"/>
                <a:gd name="T2" fmla="*/ 0 w 384"/>
                <a:gd name="T3" fmla="*/ 144 h 216"/>
                <a:gd name="T4" fmla="*/ 36 w 384"/>
                <a:gd name="T5" fmla="*/ 24 h 216"/>
                <a:gd name="T6" fmla="*/ 180 w 384"/>
                <a:gd name="T7" fmla="*/ 0 h 216"/>
                <a:gd name="T8" fmla="*/ 282 w 384"/>
                <a:gd name="T9" fmla="*/ 0 h 216"/>
                <a:gd name="T10" fmla="*/ 372 w 384"/>
                <a:gd name="T11" fmla="*/ 6 h 216"/>
                <a:gd name="T12" fmla="*/ 384 w 384"/>
                <a:gd name="T13" fmla="*/ 114 h 216"/>
                <a:gd name="T14" fmla="*/ 372 w 384"/>
                <a:gd name="T15" fmla="*/ 198 h 216"/>
                <a:gd name="T16" fmla="*/ 252 w 384"/>
                <a:gd name="T17" fmla="*/ 210 h 216"/>
                <a:gd name="T18" fmla="*/ 132 w 384"/>
                <a:gd name="T19" fmla="*/ 216 h 2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84"/>
                <a:gd name="T31" fmla="*/ 0 h 216"/>
                <a:gd name="T32" fmla="*/ 384 w 384"/>
                <a:gd name="T33" fmla="*/ 216 h 2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84" h="216">
                  <a:moveTo>
                    <a:pt x="132" y="216"/>
                  </a:moveTo>
                  <a:lnTo>
                    <a:pt x="0" y="144"/>
                  </a:lnTo>
                  <a:lnTo>
                    <a:pt x="36" y="24"/>
                  </a:lnTo>
                  <a:lnTo>
                    <a:pt x="180" y="0"/>
                  </a:lnTo>
                  <a:lnTo>
                    <a:pt x="282" y="0"/>
                  </a:lnTo>
                  <a:lnTo>
                    <a:pt x="372" y="6"/>
                  </a:lnTo>
                  <a:lnTo>
                    <a:pt x="384" y="114"/>
                  </a:lnTo>
                  <a:lnTo>
                    <a:pt x="372" y="198"/>
                  </a:lnTo>
                  <a:lnTo>
                    <a:pt x="252" y="210"/>
                  </a:lnTo>
                  <a:lnTo>
                    <a:pt x="132" y="216"/>
                  </a:lnTo>
                  <a:close/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Freeform 8"/>
            <p:cNvSpPr>
              <a:spLocks/>
            </p:cNvSpPr>
            <p:nvPr/>
          </p:nvSpPr>
          <p:spPr bwMode="auto">
            <a:xfrm>
              <a:off x="3858" y="1260"/>
              <a:ext cx="384" cy="216"/>
            </a:xfrm>
            <a:custGeom>
              <a:avLst/>
              <a:gdLst>
                <a:gd name="T0" fmla="*/ 132 w 384"/>
                <a:gd name="T1" fmla="*/ 216 h 216"/>
                <a:gd name="T2" fmla="*/ 0 w 384"/>
                <a:gd name="T3" fmla="*/ 144 h 216"/>
                <a:gd name="T4" fmla="*/ 36 w 384"/>
                <a:gd name="T5" fmla="*/ 24 h 216"/>
                <a:gd name="T6" fmla="*/ 180 w 384"/>
                <a:gd name="T7" fmla="*/ 0 h 216"/>
                <a:gd name="T8" fmla="*/ 282 w 384"/>
                <a:gd name="T9" fmla="*/ 0 h 216"/>
                <a:gd name="T10" fmla="*/ 372 w 384"/>
                <a:gd name="T11" fmla="*/ 6 h 216"/>
                <a:gd name="T12" fmla="*/ 384 w 384"/>
                <a:gd name="T13" fmla="*/ 114 h 216"/>
                <a:gd name="T14" fmla="*/ 372 w 384"/>
                <a:gd name="T15" fmla="*/ 198 h 216"/>
                <a:gd name="T16" fmla="*/ 252 w 384"/>
                <a:gd name="T17" fmla="*/ 210 h 216"/>
                <a:gd name="T18" fmla="*/ 132 w 384"/>
                <a:gd name="T19" fmla="*/ 216 h 2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84"/>
                <a:gd name="T31" fmla="*/ 0 h 216"/>
                <a:gd name="T32" fmla="*/ 384 w 384"/>
                <a:gd name="T33" fmla="*/ 216 h 2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84" h="216">
                  <a:moveTo>
                    <a:pt x="132" y="216"/>
                  </a:moveTo>
                  <a:lnTo>
                    <a:pt x="0" y="144"/>
                  </a:lnTo>
                  <a:lnTo>
                    <a:pt x="36" y="24"/>
                  </a:lnTo>
                  <a:lnTo>
                    <a:pt x="180" y="0"/>
                  </a:lnTo>
                  <a:lnTo>
                    <a:pt x="282" y="0"/>
                  </a:lnTo>
                  <a:lnTo>
                    <a:pt x="372" y="6"/>
                  </a:lnTo>
                  <a:lnTo>
                    <a:pt x="384" y="114"/>
                  </a:lnTo>
                  <a:lnTo>
                    <a:pt x="372" y="198"/>
                  </a:lnTo>
                  <a:lnTo>
                    <a:pt x="252" y="210"/>
                  </a:lnTo>
                  <a:lnTo>
                    <a:pt x="132" y="216"/>
                  </a:lnTo>
                  <a:close/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Text Box 9"/>
            <p:cNvSpPr txBox="1">
              <a:spLocks noChangeArrowheads="1"/>
            </p:cNvSpPr>
            <p:nvPr/>
          </p:nvSpPr>
          <p:spPr bwMode="auto">
            <a:xfrm>
              <a:off x="4208" y="850"/>
              <a:ext cx="136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>
                  <a:solidFill>
                    <a:srgbClr val="FF0000"/>
                  </a:solidFill>
                </a:rPr>
                <a:t>Pattern matching</a:t>
              </a:r>
            </a:p>
          </p:txBody>
        </p:sp>
        <p:sp>
          <p:nvSpPr>
            <p:cNvPr id="9230" name="Freeform 10"/>
            <p:cNvSpPr>
              <a:spLocks/>
            </p:cNvSpPr>
            <p:nvPr/>
          </p:nvSpPr>
          <p:spPr bwMode="auto">
            <a:xfrm>
              <a:off x="2628" y="942"/>
              <a:ext cx="1626" cy="312"/>
            </a:xfrm>
            <a:custGeom>
              <a:avLst/>
              <a:gdLst>
                <a:gd name="T0" fmla="*/ 1626 w 1626"/>
                <a:gd name="T1" fmla="*/ 24 h 312"/>
                <a:gd name="T2" fmla="*/ 738 w 1626"/>
                <a:gd name="T3" fmla="*/ 48 h 312"/>
                <a:gd name="T4" fmla="*/ 0 w 1626"/>
                <a:gd name="T5" fmla="*/ 312 h 312"/>
                <a:gd name="T6" fmla="*/ 0 60000 65536"/>
                <a:gd name="T7" fmla="*/ 0 60000 65536"/>
                <a:gd name="T8" fmla="*/ 0 60000 65536"/>
                <a:gd name="T9" fmla="*/ 0 w 1626"/>
                <a:gd name="T10" fmla="*/ 0 h 312"/>
                <a:gd name="T11" fmla="*/ 1626 w 1626"/>
                <a:gd name="T12" fmla="*/ 312 h 3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26" h="312">
                  <a:moveTo>
                    <a:pt x="1626" y="24"/>
                  </a:moveTo>
                  <a:cubicBezTo>
                    <a:pt x="1317" y="12"/>
                    <a:pt x="1009" y="0"/>
                    <a:pt x="738" y="48"/>
                  </a:cubicBezTo>
                  <a:cubicBezTo>
                    <a:pt x="467" y="96"/>
                    <a:pt x="233" y="204"/>
                    <a:pt x="0" y="312"/>
                  </a:cubicBez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Freeform 11"/>
            <p:cNvSpPr>
              <a:spLocks/>
            </p:cNvSpPr>
            <p:nvPr/>
          </p:nvSpPr>
          <p:spPr bwMode="auto">
            <a:xfrm>
              <a:off x="3288" y="948"/>
              <a:ext cx="990" cy="306"/>
            </a:xfrm>
            <a:custGeom>
              <a:avLst/>
              <a:gdLst>
                <a:gd name="T0" fmla="*/ 19 w 1626"/>
                <a:gd name="T1" fmla="*/ 24 h 312"/>
                <a:gd name="T2" fmla="*/ 9 w 1626"/>
                <a:gd name="T3" fmla="*/ 39 h 312"/>
                <a:gd name="T4" fmla="*/ 0 w 1626"/>
                <a:gd name="T5" fmla="*/ 262 h 312"/>
                <a:gd name="T6" fmla="*/ 0 60000 65536"/>
                <a:gd name="T7" fmla="*/ 0 60000 65536"/>
                <a:gd name="T8" fmla="*/ 0 60000 65536"/>
                <a:gd name="T9" fmla="*/ 0 w 1626"/>
                <a:gd name="T10" fmla="*/ 0 h 312"/>
                <a:gd name="T11" fmla="*/ 1626 w 1626"/>
                <a:gd name="T12" fmla="*/ 312 h 3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26" h="312">
                  <a:moveTo>
                    <a:pt x="1626" y="24"/>
                  </a:moveTo>
                  <a:cubicBezTo>
                    <a:pt x="1317" y="12"/>
                    <a:pt x="1009" y="0"/>
                    <a:pt x="738" y="48"/>
                  </a:cubicBezTo>
                  <a:cubicBezTo>
                    <a:pt x="467" y="96"/>
                    <a:pt x="233" y="204"/>
                    <a:pt x="0" y="312"/>
                  </a:cubicBez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Freeform 12"/>
            <p:cNvSpPr>
              <a:spLocks/>
            </p:cNvSpPr>
            <p:nvPr/>
          </p:nvSpPr>
          <p:spPr bwMode="auto">
            <a:xfrm>
              <a:off x="3924" y="954"/>
              <a:ext cx="348" cy="324"/>
            </a:xfrm>
            <a:custGeom>
              <a:avLst/>
              <a:gdLst>
                <a:gd name="T0" fmla="*/ 0 w 1626"/>
                <a:gd name="T1" fmla="*/ 33 h 312"/>
                <a:gd name="T2" fmla="*/ 0 w 1626"/>
                <a:gd name="T3" fmla="*/ 66 h 312"/>
                <a:gd name="T4" fmla="*/ 0 w 1626"/>
                <a:gd name="T5" fmla="*/ 437 h 312"/>
                <a:gd name="T6" fmla="*/ 0 60000 65536"/>
                <a:gd name="T7" fmla="*/ 0 60000 65536"/>
                <a:gd name="T8" fmla="*/ 0 60000 65536"/>
                <a:gd name="T9" fmla="*/ 0 w 1626"/>
                <a:gd name="T10" fmla="*/ 0 h 312"/>
                <a:gd name="T11" fmla="*/ 1626 w 1626"/>
                <a:gd name="T12" fmla="*/ 312 h 3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26" h="312">
                  <a:moveTo>
                    <a:pt x="1626" y="24"/>
                  </a:moveTo>
                  <a:cubicBezTo>
                    <a:pt x="1317" y="12"/>
                    <a:pt x="1009" y="0"/>
                    <a:pt x="738" y="48"/>
                  </a:cubicBezTo>
                  <a:cubicBezTo>
                    <a:pt x="467" y="96"/>
                    <a:pt x="233" y="204"/>
                    <a:pt x="0" y="312"/>
                  </a:cubicBez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9667" grpId="0" build="allAtOnce"/>
      <p:bldP spid="1649668" grpId="0" animBg="1"/>
      <p:bldP spid="164966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Register File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/>
              <a:t>How many read ports?</a:t>
            </a:r>
          </a:p>
          <a:p>
            <a:pPr lvl="1"/>
            <a:r>
              <a:rPr lang="en-US" smtClean="0"/>
              <a:t>Two</a:t>
            </a:r>
          </a:p>
          <a:p>
            <a:r>
              <a:rPr lang="en-US" smtClean="0"/>
              <a:t>How many write ports?</a:t>
            </a:r>
          </a:p>
          <a:p>
            <a:pPr lvl="1"/>
            <a:r>
              <a:rPr lang="en-US" smtClean="0"/>
              <a:t>One</a:t>
            </a:r>
          </a:p>
          <a:p>
            <a:r>
              <a:rPr lang="en-US" smtClean="0"/>
              <a:t>Concurrency properties?</a:t>
            </a:r>
          </a:p>
          <a:p>
            <a:pPr lvl="1"/>
            <a:r>
              <a:rPr lang="en-US" smtClean="0"/>
              <a:t>Must be able to do two reads and a write concurrently</a:t>
            </a:r>
          </a:p>
          <a:p>
            <a:pPr lvl="1"/>
            <a:r>
              <a:rPr lang="en-US" smtClean="0"/>
              <a:t>The values produced must be as if reads precede the write (if any)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Plan</a:t>
            </a:r>
          </a:p>
        </p:txBody>
      </p:sp>
      <p:sp>
        <p:nvSpPr>
          <p:cNvPr id="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en-US" dirty="0"/>
              <a:t>Non-pipelined processor</a:t>
            </a:r>
          </a:p>
          <a:p>
            <a:pPr eaLnBrk="1" hangingPunct="1">
              <a:buFont typeface="Wingdings" pitchFamily="2" charset="2"/>
              <a:buBlip>
                <a:blip r:embed="rId3"/>
              </a:buBlip>
              <a:defRPr/>
            </a:pPr>
            <a:endParaRPr lang="en-US" dirty="0"/>
          </a:p>
          <a:p>
            <a:pPr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en-US" dirty="0"/>
              <a:t>Two-stage </a:t>
            </a:r>
            <a:r>
              <a:rPr lang="en-US" dirty="0" smtClean="0"/>
              <a:t>Inelastic </a:t>
            </a:r>
            <a:r>
              <a:rPr lang="en-US" dirty="0"/>
              <a:t>pipeline </a:t>
            </a:r>
            <a:r>
              <a:rPr lang="en-US" dirty="0">
                <a:solidFill>
                  <a:srgbClr val="FF0000"/>
                </a:solidFill>
                <a:sym typeface="Symbol" pitchFamily="18" charset="2"/>
              </a:rPr>
              <a:t></a:t>
            </a:r>
            <a:endParaRPr lang="en-US" dirty="0"/>
          </a:p>
          <a:p>
            <a:pPr eaLnBrk="1" hangingPunct="1">
              <a:buFont typeface="Wingdings" pitchFamily="2" charset="2"/>
              <a:buBlip>
                <a:blip r:embed="rId3"/>
              </a:buBlip>
              <a:defRPr/>
            </a:pPr>
            <a:endParaRPr lang="en-US" dirty="0"/>
          </a:p>
          <a:p>
            <a:pPr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Two-stage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Elastic 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pipeline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22, 2011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L07-</a:t>
            </a:r>
            <a:fld id="{605E6DFD-F56E-445C-B7E2-0142C639326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print_ndave">
  <a:themeElements>
    <a:clrScheme name="Blueprint_ndave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_ndav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8000"/>
        </a:solidFill>
        <a:ln w="9525" cap="flat" cmpd="sng" algn="ctr">
          <a:solidFill>
            <a:srgbClr val="008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8000"/>
        </a:solidFill>
        <a:ln w="9525" cap="flat" cmpd="sng" algn="ctr">
          <a:solidFill>
            <a:srgbClr val="008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ueprint_ndave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_ndave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_ndave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_ndave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_ndave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_ndave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_ndave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_ndave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</TotalTime>
  <Words>2372</Words>
  <Application>Microsoft Office PowerPoint</Application>
  <PresentationFormat>On-screen Show (4:3)</PresentationFormat>
  <Paragraphs>550</Paragraphs>
  <Slides>28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Blueprint_ndave</vt:lpstr>
      <vt:lpstr>Modeling Processors</vt:lpstr>
      <vt:lpstr>Instruction set</vt:lpstr>
      <vt:lpstr>Deriving Bits</vt:lpstr>
      <vt:lpstr>Tagged Unions: Bit Representation</vt:lpstr>
      <vt:lpstr>The Plan</vt:lpstr>
      <vt:lpstr>Non-pipelined Processor</vt:lpstr>
      <vt:lpstr>Non-pipelined processor rule</vt:lpstr>
      <vt:lpstr>Register File</vt:lpstr>
      <vt:lpstr>The Plan</vt:lpstr>
      <vt:lpstr>Two-stage Inelastic Pipeline</vt:lpstr>
      <vt:lpstr>Instructions &amp; Templates</vt:lpstr>
      <vt:lpstr>Fetch &amp; Decode Action Fills the buReg with a decoded instruction</vt:lpstr>
      <vt:lpstr>Execute Action: Reads buReg and modifies state (rf,dMem,pc)</vt:lpstr>
      <vt:lpstr>Issues with buReg</vt:lpstr>
      <vt:lpstr>Inelastic Pipeline first attempt</vt:lpstr>
      <vt:lpstr>Execute</vt:lpstr>
      <vt:lpstr>Pipeline Hazards</vt:lpstr>
      <vt:lpstr>Stall condition</vt:lpstr>
      <vt:lpstr>The Stall Function Decides if instruction instr should stall given the state of the buReg</vt:lpstr>
      <vt:lpstr>Inelastic Pipeline corrected</vt:lpstr>
      <vt:lpstr>Bypassing</vt:lpstr>
      <vt:lpstr>Generation of bypass register value</vt:lpstr>
      <vt:lpstr>Bypassing values to Fetch</vt:lpstr>
      <vt:lpstr>New fetchAction</vt:lpstr>
      <vt:lpstr>Updated newIt</vt:lpstr>
      <vt:lpstr>Bypassing</vt:lpstr>
      <vt:lpstr>The stall function for the Inelastic pipeline</vt:lpstr>
      <vt:lpstr>Inelastic Pipelines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Nirav Dave</dc:creator>
  <cp:lastModifiedBy>Arvind</cp:lastModifiedBy>
  <cp:revision>81</cp:revision>
  <dcterms:created xsi:type="dcterms:W3CDTF">2009-10-07T10:04:09Z</dcterms:created>
  <dcterms:modified xsi:type="dcterms:W3CDTF">2011-02-23T02:02:55Z</dcterms:modified>
</cp:coreProperties>
</file>